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comments/comment1.xml" ContentType="application/vnd.openxmlformats-officedocument.presentationml.comment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6" r:id="rId1"/>
  </p:sldMasterIdLst>
  <p:notesMasterIdLst>
    <p:notesMasterId r:id="rId31"/>
  </p:notesMasterIdLst>
  <p:sldIdLst>
    <p:sldId id="263" r:id="rId2"/>
    <p:sldId id="260" r:id="rId3"/>
    <p:sldId id="264" r:id="rId4"/>
    <p:sldId id="265" r:id="rId5"/>
    <p:sldId id="266" r:id="rId6"/>
    <p:sldId id="267" r:id="rId7"/>
    <p:sldId id="277" r:id="rId8"/>
    <p:sldId id="261" r:id="rId9"/>
    <p:sldId id="268" r:id="rId10"/>
    <p:sldId id="269" r:id="rId11"/>
    <p:sldId id="270" r:id="rId12"/>
    <p:sldId id="271" r:id="rId13"/>
    <p:sldId id="272" r:id="rId14"/>
    <p:sldId id="273" r:id="rId15"/>
    <p:sldId id="276" r:id="rId16"/>
    <p:sldId id="285" r:id="rId17"/>
    <p:sldId id="259" r:id="rId18"/>
    <p:sldId id="280" r:id="rId19"/>
    <p:sldId id="283" r:id="rId20"/>
    <p:sldId id="281" r:id="rId21"/>
    <p:sldId id="284" r:id="rId22"/>
    <p:sldId id="282" r:id="rId23"/>
    <p:sldId id="286" r:id="rId24"/>
    <p:sldId id="288" r:id="rId25"/>
    <p:sldId id="289" r:id="rId26"/>
    <p:sldId id="290" r:id="rId27"/>
    <p:sldId id="291" r:id="rId28"/>
    <p:sldId id="292" r:id="rId29"/>
    <p:sldId id="278" r:id="rId30"/>
  </p:sldIdLst>
  <p:sldSz cx="9144000" cy="6858000" type="screen4x3"/>
  <p:notesSz cx="6858000" cy="9296400"/>
  <p:defaultTextStyle>
    <a:defPPr>
      <a:defRPr lang="en-US"/>
    </a:defPPr>
    <a:lvl1pPr algn="l" rtl="0" eaLnBrk="0" fontAlgn="base" hangingPunct="0">
      <a:spcBef>
        <a:spcPct val="0"/>
      </a:spcBef>
      <a:spcAft>
        <a:spcPct val="0"/>
      </a:spcAft>
      <a:defRPr sz="2400" kern="1200">
        <a:solidFill>
          <a:schemeClr val="tx1"/>
        </a:solidFill>
        <a:latin typeface="Times" pitchFamily="1" charset="0"/>
        <a:ea typeface="Osaka" pitchFamily="1" charset="-128"/>
        <a:cs typeface="+mn-cs"/>
      </a:defRPr>
    </a:lvl1pPr>
    <a:lvl2pPr marL="457200" algn="l" rtl="0" eaLnBrk="0" fontAlgn="base" hangingPunct="0">
      <a:spcBef>
        <a:spcPct val="0"/>
      </a:spcBef>
      <a:spcAft>
        <a:spcPct val="0"/>
      </a:spcAft>
      <a:defRPr sz="2400" kern="1200">
        <a:solidFill>
          <a:schemeClr val="tx1"/>
        </a:solidFill>
        <a:latin typeface="Times" pitchFamily="1" charset="0"/>
        <a:ea typeface="Osaka" pitchFamily="1" charset="-128"/>
        <a:cs typeface="+mn-cs"/>
      </a:defRPr>
    </a:lvl2pPr>
    <a:lvl3pPr marL="914400" algn="l" rtl="0" eaLnBrk="0" fontAlgn="base" hangingPunct="0">
      <a:spcBef>
        <a:spcPct val="0"/>
      </a:spcBef>
      <a:spcAft>
        <a:spcPct val="0"/>
      </a:spcAft>
      <a:defRPr sz="2400" kern="1200">
        <a:solidFill>
          <a:schemeClr val="tx1"/>
        </a:solidFill>
        <a:latin typeface="Times" pitchFamily="1" charset="0"/>
        <a:ea typeface="Osaka" pitchFamily="1" charset="-128"/>
        <a:cs typeface="+mn-cs"/>
      </a:defRPr>
    </a:lvl3pPr>
    <a:lvl4pPr marL="1371600" algn="l" rtl="0" eaLnBrk="0" fontAlgn="base" hangingPunct="0">
      <a:spcBef>
        <a:spcPct val="0"/>
      </a:spcBef>
      <a:spcAft>
        <a:spcPct val="0"/>
      </a:spcAft>
      <a:defRPr sz="2400" kern="1200">
        <a:solidFill>
          <a:schemeClr val="tx1"/>
        </a:solidFill>
        <a:latin typeface="Times" pitchFamily="1" charset="0"/>
        <a:ea typeface="Osaka" pitchFamily="1" charset="-128"/>
        <a:cs typeface="+mn-cs"/>
      </a:defRPr>
    </a:lvl4pPr>
    <a:lvl5pPr marL="1828800" algn="l" rtl="0" eaLnBrk="0" fontAlgn="base" hangingPunct="0">
      <a:spcBef>
        <a:spcPct val="0"/>
      </a:spcBef>
      <a:spcAft>
        <a:spcPct val="0"/>
      </a:spcAft>
      <a:defRPr sz="2400" kern="1200">
        <a:solidFill>
          <a:schemeClr val="tx1"/>
        </a:solidFill>
        <a:latin typeface="Times" pitchFamily="1" charset="0"/>
        <a:ea typeface="Osaka" pitchFamily="1" charset="-128"/>
        <a:cs typeface="+mn-cs"/>
      </a:defRPr>
    </a:lvl5pPr>
    <a:lvl6pPr marL="2286000" algn="l" defTabSz="914400" rtl="0" eaLnBrk="1" latinLnBrk="0" hangingPunct="1">
      <a:defRPr sz="2400" kern="1200">
        <a:solidFill>
          <a:schemeClr val="tx1"/>
        </a:solidFill>
        <a:latin typeface="Times" pitchFamily="1" charset="0"/>
        <a:ea typeface="Osaka" pitchFamily="1" charset="-128"/>
        <a:cs typeface="+mn-cs"/>
      </a:defRPr>
    </a:lvl6pPr>
    <a:lvl7pPr marL="2743200" algn="l" defTabSz="914400" rtl="0" eaLnBrk="1" latinLnBrk="0" hangingPunct="1">
      <a:defRPr sz="2400" kern="1200">
        <a:solidFill>
          <a:schemeClr val="tx1"/>
        </a:solidFill>
        <a:latin typeface="Times" pitchFamily="1" charset="0"/>
        <a:ea typeface="Osaka" pitchFamily="1" charset="-128"/>
        <a:cs typeface="+mn-cs"/>
      </a:defRPr>
    </a:lvl7pPr>
    <a:lvl8pPr marL="3200400" algn="l" defTabSz="914400" rtl="0" eaLnBrk="1" latinLnBrk="0" hangingPunct="1">
      <a:defRPr sz="2400" kern="1200">
        <a:solidFill>
          <a:schemeClr val="tx1"/>
        </a:solidFill>
        <a:latin typeface="Times" pitchFamily="1" charset="0"/>
        <a:ea typeface="Osaka" pitchFamily="1" charset="-128"/>
        <a:cs typeface="+mn-cs"/>
      </a:defRPr>
    </a:lvl8pPr>
    <a:lvl9pPr marL="3657600" algn="l" defTabSz="914400" rtl="0" eaLnBrk="1" latinLnBrk="0" hangingPunct="1">
      <a:defRPr sz="2400" kern="1200">
        <a:solidFill>
          <a:schemeClr val="tx1"/>
        </a:solidFill>
        <a:latin typeface="Times" pitchFamily="1" charset="0"/>
        <a:ea typeface="Osaka" pitchFamily="1"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ao" initials="r"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06"/>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2888" autoAdjust="0"/>
    <p:restoredTop sz="75189" autoAdjust="0"/>
  </p:normalViewPr>
  <p:slideViewPr>
    <p:cSldViewPr>
      <p:cViewPr varScale="1">
        <p:scale>
          <a:sx n="110" d="100"/>
          <a:sy n="110" d="100"/>
        </p:scale>
        <p:origin x="-1387" y="-77"/>
      </p:cViewPr>
      <p:guideLst>
        <p:guide orient="horz" pos="2160"/>
        <p:guide pos="288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08-09-14T18:09:58.522" idx="1">
    <p:pos x="40" y="40"/>
    <p:text>This stuff has been around for a long time of course--starting with envelope extension methods
What we are finding more recently is that they also scale well..</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171" name="Rectangle 3"/>
          <p:cNvSpPr>
            <a:spLocks noGrp="1" noChangeArrowheads="1"/>
          </p:cNvSpPr>
          <p:nvPr>
            <p:ph type="dt" idx="1"/>
          </p:nvPr>
        </p:nvSpPr>
        <p:spPr bwMode="auto">
          <a:xfrm>
            <a:off x="3886200" y="0"/>
            <a:ext cx="297180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7172"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914400" y="4415790"/>
            <a:ext cx="5029200" cy="4183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74" name="Rectangle 6"/>
          <p:cNvSpPr>
            <a:spLocks noGrp="1" noChangeArrowheads="1"/>
          </p:cNvSpPr>
          <p:nvPr>
            <p:ph type="ftr" sz="quarter" idx="4"/>
          </p:nvPr>
        </p:nvSpPr>
        <p:spPr bwMode="auto">
          <a:xfrm>
            <a:off x="0" y="8831580"/>
            <a:ext cx="297180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175" name="Rectangle 7"/>
          <p:cNvSpPr>
            <a:spLocks noGrp="1" noChangeArrowheads="1"/>
          </p:cNvSpPr>
          <p:nvPr>
            <p:ph type="sldNum" sz="quarter" idx="5"/>
          </p:nvPr>
        </p:nvSpPr>
        <p:spPr bwMode="auto">
          <a:xfrm>
            <a:off x="3886200" y="8831580"/>
            <a:ext cx="297180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D070538-C864-44FB-BD9E-53763B7D9CB7}"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pitchFamily="1" charset="0"/>
        <a:ea typeface="Osaka" pitchFamily="1" charset="-128"/>
        <a:cs typeface="+mn-cs"/>
      </a:defRPr>
    </a:lvl1pPr>
    <a:lvl2pPr marL="457200" algn="l" rtl="0" fontAlgn="base">
      <a:spcBef>
        <a:spcPct val="30000"/>
      </a:spcBef>
      <a:spcAft>
        <a:spcPct val="0"/>
      </a:spcAft>
      <a:defRPr sz="1200" kern="1200">
        <a:solidFill>
          <a:schemeClr val="tx1"/>
        </a:solidFill>
        <a:latin typeface="Times" pitchFamily="1" charset="0"/>
        <a:ea typeface="Osaka" pitchFamily="1" charset="-128"/>
        <a:cs typeface="+mn-cs"/>
      </a:defRPr>
    </a:lvl2pPr>
    <a:lvl3pPr marL="914400" algn="l" rtl="0" fontAlgn="base">
      <a:spcBef>
        <a:spcPct val="30000"/>
      </a:spcBef>
      <a:spcAft>
        <a:spcPct val="0"/>
      </a:spcAft>
      <a:defRPr sz="1200" kern="1200">
        <a:solidFill>
          <a:schemeClr val="tx1"/>
        </a:solidFill>
        <a:latin typeface="Times" pitchFamily="1" charset="0"/>
        <a:ea typeface="Osaka" pitchFamily="1" charset="-128"/>
        <a:cs typeface="+mn-cs"/>
      </a:defRPr>
    </a:lvl3pPr>
    <a:lvl4pPr marL="1371600" algn="l" rtl="0" fontAlgn="base">
      <a:spcBef>
        <a:spcPct val="30000"/>
      </a:spcBef>
      <a:spcAft>
        <a:spcPct val="0"/>
      </a:spcAft>
      <a:defRPr sz="1200" kern="1200">
        <a:solidFill>
          <a:schemeClr val="tx1"/>
        </a:solidFill>
        <a:latin typeface="Times" pitchFamily="1" charset="0"/>
        <a:ea typeface="Osaka" pitchFamily="1" charset="-128"/>
        <a:cs typeface="+mn-cs"/>
      </a:defRPr>
    </a:lvl4pPr>
    <a:lvl5pPr marL="1828800" algn="l" rtl="0" fontAlgn="base">
      <a:spcBef>
        <a:spcPct val="30000"/>
      </a:spcBef>
      <a:spcAft>
        <a:spcPct val="0"/>
      </a:spcAft>
      <a:defRPr sz="1200" kern="1200">
        <a:solidFill>
          <a:schemeClr val="tx1"/>
        </a:solidFill>
        <a:latin typeface="Times" pitchFamily="1" charset="0"/>
        <a:ea typeface="Osaka" pitchFamily="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84754388-E709-4CAE-8D5C-41106BE590F4}" type="slidenum">
              <a:rPr lang="en-US"/>
              <a:pPr/>
              <a:t>1</a:t>
            </a:fld>
            <a:endParaRPr lang="en-US"/>
          </a:p>
        </p:txBody>
      </p:sp>
      <p:sp>
        <p:nvSpPr>
          <p:cNvPr id="23554" name="슬라이드 이미지 개체 틀 1"/>
          <p:cNvSpPr>
            <a:spLocks noGrp="1" noRot="1" noChangeAspect="1" noTextEdit="1"/>
          </p:cNvSpPr>
          <p:nvPr>
            <p:ph type="sldImg"/>
          </p:nvPr>
        </p:nvSpPr>
        <p:spPr bwMode="auto">
          <a:xfrm>
            <a:off x="1106488" y="696913"/>
            <a:ext cx="4648200" cy="3486150"/>
          </a:xfrm>
          <a:prstGeom prst="rect">
            <a:avLst/>
          </a:prstGeom>
          <a:solidFill>
            <a:srgbClr val="FFFFFF"/>
          </a:solidFill>
          <a:ln>
            <a:solidFill>
              <a:srgbClr val="000000"/>
            </a:solidFill>
            <a:miter lim="800000"/>
            <a:headEnd/>
            <a:tailEnd/>
          </a:ln>
        </p:spPr>
      </p:sp>
      <p:sp>
        <p:nvSpPr>
          <p:cNvPr id="23555" name="슬라이드 노트 개체 틀 2"/>
          <p:cNvSpPr>
            <a:spLocks noGrp="1"/>
          </p:cNvSpPr>
          <p:nvPr>
            <p:ph type="body" idx="1"/>
          </p:nvPr>
        </p:nvSpPr>
        <p:spPr bwMode="auto">
          <a:xfrm>
            <a:off x="685800" y="4415790"/>
            <a:ext cx="5486400" cy="4183380"/>
          </a:xfrm>
          <a:prstGeom prst="rect">
            <a:avLst/>
          </a:prstGeom>
          <a:solidFill>
            <a:srgbClr val="FFFFFF"/>
          </a:solidFill>
          <a:ln>
            <a:solidFill>
              <a:srgbClr val="000000"/>
            </a:solidFill>
            <a:miter lim="800000"/>
            <a:headEnd/>
            <a:tailEnd/>
          </a:ln>
        </p:spPr>
        <p:txBody>
          <a:bodyPr lIns="91432" tIns="45716" rIns="91432" bIns="45716"/>
          <a:lstStyle/>
          <a:p>
            <a:pPr>
              <a:spcBef>
                <a:spcPct val="0"/>
              </a:spcBef>
            </a:pPr>
            <a:r>
              <a:rPr lang="en-US"/>
              <a:t>Ovrview of a probabilistic planning problem</a:t>
            </a:r>
          </a:p>
          <a:p>
            <a:pPr>
              <a:spcBef>
                <a:spcPct val="0"/>
              </a:spcBef>
            </a:pPr>
            <a:r>
              <a:rPr lang="en-US"/>
              <a:t>States and actioins</a:t>
            </a:r>
          </a:p>
          <a:p>
            <a:pPr>
              <a:spcBef>
                <a:spcPct val="0"/>
              </a:spcBef>
            </a:pPr>
            <a:r>
              <a:rPr lang="en-US"/>
              <a:t>Actions have a set of effects with and associated probability distribution</a:t>
            </a:r>
          </a:p>
          <a:p>
            <a:pPr>
              <a:spcBef>
                <a:spcPct val="0"/>
              </a:spcBef>
            </a:pPr>
            <a:r>
              <a:rPr lang="en-US"/>
              <a:t>objective = select series of actions to maximize probability of reaching goal</a:t>
            </a:r>
          </a:p>
        </p:txBody>
      </p:sp>
      <p:sp>
        <p:nvSpPr>
          <p:cNvPr id="23556" name="슬라이드 번호 개체 틀 3"/>
          <p:cNvSpPr txBox="1">
            <a:spLocks noGrp="1"/>
          </p:cNvSpPr>
          <p:nvPr/>
        </p:nvSpPr>
        <p:spPr bwMode="auto">
          <a:xfrm>
            <a:off x="3884613" y="8829967"/>
            <a:ext cx="2971800" cy="464820"/>
          </a:xfrm>
          <a:prstGeom prst="rect">
            <a:avLst/>
          </a:prstGeom>
          <a:noFill/>
          <a:ln w="9525">
            <a:noFill/>
            <a:miter lim="800000"/>
            <a:headEnd/>
            <a:tailEnd/>
          </a:ln>
        </p:spPr>
        <p:txBody>
          <a:bodyPr lIns="91432" tIns="45716" rIns="91432" bIns="45716" anchor="b"/>
          <a:lstStyle/>
          <a:p>
            <a:pPr algn="r" defTabSz="865188" eaLnBrk="1" hangingPunct="1"/>
            <a:fld id="{4AD273F9-4BD1-4838-885B-9FFA3DDC1309}" type="slidenum">
              <a:rPr lang="en-US" sz="1200">
                <a:latin typeface="Calibri" pitchFamily="34" charset="0"/>
              </a:rPr>
              <a:pPr algn="r" defTabSz="865188" eaLnBrk="1" hangingPunct="1"/>
              <a:t>1</a:t>
            </a:fld>
            <a:endParaRPr lang="en-US" sz="1200">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79D9BD-24B5-456F-B92A-A3A23C072F1D}" type="slidenum">
              <a:rPr lang="en-US"/>
              <a:pPr/>
              <a:t>10</a:t>
            </a:fld>
            <a:endParaRPr lang="en-US"/>
          </a:p>
        </p:txBody>
      </p:sp>
      <p:sp>
        <p:nvSpPr>
          <p:cNvPr id="35842" name="Rectangle 2"/>
          <p:cNvSpPr>
            <a:spLocks noGrp="1" noRot="1" noChangeAspect="1" noChangeArrowheads="1"/>
          </p:cNvSpPr>
          <p:nvPr>
            <p:ph type="sldImg"/>
          </p:nvPr>
        </p:nvSpPr>
        <p:spPr bwMode="auto">
          <a:xfrm>
            <a:off x="1106488" y="696913"/>
            <a:ext cx="4648200" cy="3486150"/>
          </a:xfrm>
          <a:prstGeom prst="rect">
            <a:avLst/>
          </a:prstGeom>
          <a:solidFill>
            <a:srgbClr val="FFFFFF"/>
          </a:solidFill>
          <a:ln>
            <a:solidFill>
              <a:srgbClr val="000000"/>
            </a:solidFill>
            <a:miter lim="800000"/>
            <a:headEnd/>
            <a:tailEnd/>
          </a:ln>
        </p:spPr>
      </p:sp>
      <p:sp>
        <p:nvSpPr>
          <p:cNvPr id="35843" name="Rectangle 3"/>
          <p:cNvSpPr>
            <a:spLocks noGrp="1" noChangeArrowheads="1"/>
          </p:cNvSpPr>
          <p:nvPr>
            <p:ph type="body" idx="1"/>
          </p:nvPr>
        </p:nvSpPr>
        <p:spPr bwMode="auto">
          <a:xfrm>
            <a:off x="685800" y="4415790"/>
            <a:ext cx="5486400" cy="4183380"/>
          </a:xfrm>
          <a:prstGeom prst="rect">
            <a:avLst/>
          </a:prstGeom>
          <a:solidFill>
            <a:srgbClr val="FFFFFF"/>
          </a:solidFill>
          <a:ln>
            <a:solidFill>
              <a:srgbClr val="000000"/>
            </a:solidFill>
            <a:miter lim="800000"/>
            <a:headEnd/>
            <a:tailEnd/>
          </a:ln>
        </p:spPr>
        <p:txBody>
          <a:bodyPr lIns="86493" tIns="43247" rIns="86493" bIns="43247"/>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84A02F42-4C26-48F7-958A-B5F1C8A1102B}" type="slidenum">
              <a:rPr lang="en-US"/>
              <a:pPr/>
              <a:t>11</a:t>
            </a:fld>
            <a:endParaRPr lang="en-US"/>
          </a:p>
        </p:txBody>
      </p:sp>
      <p:sp>
        <p:nvSpPr>
          <p:cNvPr id="37890" name="슬라이드 이미지 개체 틀 1"/>
          <p:cNvSpPr>
            <a:spLocks noGrp="1" noRot="1" noChangeAspect="1" noTextEdit="1"/>
          </p:cNvSpPr>
          <p:nvPr>
            <p:ph type="sldImg"/>
          </p:nvPr>
        </p:nvSpPr>
        <p:spPr bwMode="auto">
          <a:xfrm>
            <a:off x="1106488" y="696913"/>
            <a:ext cx="4648200" cy="3486150"/>
          </a:xfrm>
          <a:prstGeom prst="rect">
            <a:avLst/>
          </a:prstGeom>
          <a:solidFill>
            <a:srgbClr val="FFFFFF"/>
          </a:solidFill>
          <a:ln>
            <a:solidFill>
              <a:srgbClr val="000000"/>
            </a:solidFill>
            <a:miter lim="800000"/>
            <a:headEnd/>
            <a:tailEnd/>
          </a:ln>
        </p:spPr>
      </p:sp>
      <p:sp>
        <p:nvSpPr>
          <p:cNvPr id="37891" name="슬라이드 노트 개체 틀 2"/>
          <p:cNvSpPr>
            <a:spLocks noGrp="1"/>
          </p:cNvSpPr>
          <p:nvPr>
            <p:ph type="body" idx="1"/>
          </p:nvPr>
        </p:nvSpPr>
        <p:spPr bwMode="auto">
          <a:xfrm>
            <a:off x="685800" y="4415790"/>
            <a:ext cx="5486400" cy="4183380"/>
          </a:xfrm>
          <a:prstGeom prst="rect">
            <a:avLst/>
          </a:prstGeom>
          <a:solidFill>
            <a:srgbClr val="FFFFFF"/>
          </a:solidFill>
          <a:ln>
            <a:solidFill>
              <a:srgbClr val="000000"/>
            </a:solidFill>
            <a:miter lim="800000"/>
            <a:headEnd/>
            <a:tailEnd/>
          </a:ln>
        </p:spPr>
        <p:txBody>
          <a:bodyPr lIns="91432" tIns="45716" rIns="91432" bIns="45716"/>
          <a:lstStyle/>
          <a:p>
            <a:pPr>
              <a:spcBef>
                <a:spcPct val="0"/>
              </a:spcBef>
            </a:pPr>
            <a:r>
              <a:rPr lang="en-US"/>
              <a:t>Applies the future to the planning problem</a:t>
            </a:r>
          </a:p>
          <a:p>
            <a:pPr>
              <a:spcBef>
                <a:spcPct val="0"/>
              </a:spcBef>
            </a:pPr>
            <a:r>
              <a:rPr lang="en-US"/>
              <a:t>Solves for a goal state</a:t>
            </a:r>
          </a:p>
          <a:p>
            <a:pPr>
              <a:spcBef>
                <a:spcPct val="0"/>
              </a:spcBef>
            </a:pPr>
            <a:r>
              <a:rPr lang="en-US"/>
              <a:t>A1 reaches the goal</a:t>
            </a:r>
          </a:p>
          <a:p>
            <a:pPr>
              <a:spcBef>
                <a:spcPct val="0"/>
              </a:spcBef>
            </a:pPr>
            <a:r>
              <a:rPr lang="en-US"/>
              <a:t>A2 does not</a:t>
            </a:r>
          </a:p>
        </p:txBody>
      </p:sp>
      <p:sp>
        <p:nvSpPr>
          <p:cNvPr id="37892" name="슬라이드 번호 개체 틀 3"/>
          <p:cNvSpPr txBox="1">
            <a:spLocks noGrp="1"/>
          </p:cNvSpPr>
          <p:nvPr/>
        </p:nvSpPr>
        <p:spPr bwMode="auto">
          <a:xfrm>
            <a:off x="3884613" y="8829967"/>
            <a:ext cx="2971800" cy="464820"/>
          </a:xfrm>
          <a:prstGeom prst="rect">
            <a:avLst/>
          </a:prstGeom>
          <a:noFill/>
          <a:ln w="9525">
            <a:noFill/>
            <a:miter lim="800000"/>
            <a:headEnd/>
            <a:tailEnd/>
          </a:ln>
        </p:spPr>
        <p:txBody>
          <a:bodyPr lIns="91432" tIns="45716" rIns="91432" bIns="45716" anchor="b"/>
          <a:lstStyle/>
          <a:p>
            <a:pPr algn="r" defTabSz="865188" eaLnBrk="1" hangingPunct="1"/>
            <a:fld id="{0A9689CD-111A-481A-801B-69D0029DD876}" type="slidenum">
              <a:rPr lang="en-US" sz="1200">
                <a:latin typeface="Calibri" pitchFamily="34" charset="0"/>
              </a:rPr>
              <a:pPr algn="r" defTabSz="865188" eaLnBrk="1" hangingPunct="1"/>
              <a:t>11</a:t>
            </a:fld>
            <a:endParaRPr lang="en-US" sz="1200">
              <a:latin typeface="Calibri"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E6417DEC-5339-4989-B8A2-FF707B324DDE}" type="slidenum">
              <a:rPr lang="en-US"/>
              <a:pPr/>
              <a:t>12</a:t>
            </a:fld>
            <a:endParaRPr lang="en-US"/>
          </a:p>
        </p:txBody>
      </p:sp>
      <p:sp>
        <p:nvSpPr>
          <p:cNvPr id="39938" name="슬라이드 이미지 개체 틀 1"/>
          <p:cNvSpPr>
            <a:spLocks noGrp="1" noRot="1" noChangeAspect="1" noTextEdit="1"/>
          </p:cNvSpPr>
          <p:nvPr>
            <p:ph type="sldImg"/>
          </p:nvPr>
        </p:nvSpPr>
        <p:spPr bwMode="auto">
          <a:xfrm>
            <a:off x="1106488" y="696913"/>
            <a:ext cx="4648200" cy="3486150"/>
          </a:xfrm>
          <a:prstGeom prst="rect">
            <a:avLst/>
          </a:prstGeom>
          <a:solidFill>
            <a:srgbClr val="FFFFFF"/>
          </a:solidFill>
          <a:ln>
            <a:solidFill>
              <a:srgbClr val="000000"/>
            </a:solidFill>
            <a:miter lim="800000"/>
            <a:headEnd/>
            <a:tailEnd/>
          </a:ln>
        </p:spPr>
      </p:sp>
      <p:sp>
        <p:nvSpPr>
          <p:cNvPr id="39939" name="슬라이드 노트 개체 틀 2"/>
          <p:cNvSpPr>
            <a:spLocks noGrp="1"/>
          </p:cNvSpPr>
          <p:nvPr>
            <p:ph type="body" idx="1"/>
          </p:nvPr>
        </p:nvSpPr>
        <p:spPr bwMode="auto">
          <a:xfrm>
            <a:off x="685800" y="4415790"/>
            <a:ext cx="5486400" cy="4183380"/>
          </a:xfrm>
          <a:prstGeom prst="rect">
            <a:avLst/>
          </a:prstGeom>
          <a:solidFill>
            <a:srgbClr val="FFFFFF"/>
          </a:solidFill>
          <a:ln>
            <a:solidFill>
              <a:srgbClr val="000000"/>
            </a:solidFill>
            <a:miter lim="800000"/>
            <a:headEnd/>
            <a:tailEnd/>
          </a:ln>
        </p:spPr>
        <p:txBody>
          <a:bodyPr lIns="91432" tIns="45716" rIns="91432" bIns="45716"/>
          <a:lstStyle/>
          <a:p>
            <a:pPr>
              <a:spcBef>
                <a:spcPct val="0"/>
              </a:spcBef>
            </a:pPr>
            <a:r>
              <a:rPr lang="en-US"/>
              <a:t>Same thing, apply the future</a:t>
            </a:r>
          </a:p>
          <a:p>
            <a:pPr>
              <a:spcBef>
                <a:spcPct val="0"/>
              </a:spcBef>
            </a:pPr>
            <a:r>
              <a:rPr lang="en-US"/>
              <a:t>Solve the problem</a:t>
            </a:r>
          </a:p>
          <a:p>
            <a:pPr>
              <a:spcBef>
                <a:spcPct val="0"/>
              </a:spcBef>
            </a:pPr>
            <a:r>
              <a:rPr lang="en-US"/>
              <a:t>A1 gets to the goal</a:t>
            </a:r>
          </a:p>
          <a:p>
            <a:pPr>
              <a:spcBef>
                <a:spcPct val="0"/>
              </a:spcBef>
            </a:pPr>
            <a:r>
              <a:rPr lang="en-US"/>
              <a:t>A2 also gets to the goal</a:t>
            </a:r>
          </a:p>
          <a:p>
            <a:pPr>
              <a:spcBef>
                <a:spcPct val="0"/>
              </a:spcBef>
            </a:pPr>
            <a:r>
              <a:rPr lang="en-US"/>
              <a:t>The total rewards for A1 and A2 are kept</a:t>
            </a:r>
          </a:p>
        </p:txBody>
      </p:sp>
      <p:sp>
        <p:nvSpPr>
          <p:cNvPr id="39940" name="슬라이드 번호 개체 틀 3"/>
          <p:cNvSpPr txBox="1">
            <a:spLocks noGrp="1"/>
          </p:cNvSpPr>
          <p:nvPr/>
        </p:nvSpPr>
        <p:spPr bwMode="auto">
          <a:xfrm>
            <a:off x="3884613" y="8829967"/>
            <a:ext cx="2971800" cy="464820"/>
          </a:xfrm>
          <a:prstGeom prst="rect">
            <a:avLst/>
          </a:prstGeom>
          <a:noFill/>
          <a:ln w="9525">
            <a:noFill/>
            <a:miter lim="800000"/>
            <a:headEnd/>
            <a:tailEnd/>
          </a:ln>
        </p:spPr>
        <p:txBody>
          <a:bodyPr lIns="91432" tIns="45716" rIns="91432" bIns="45716" anchor="b"/>
          <a:lstStyle/>
          <a:p>
            <a:pPr algn="r" defTabSz="865188" eaLnBrk="1" hangingPunct="1"/>
            <a:fld id="{0F5716C3-93B3-4771-AE26-7E5E0B7ECF50}" type="slidenum">
              <a:rPr lang="en-US" sz="1200">
                <a:latin typeface="Calibri" pitchFamily="34" charset="0"/>
              </a:rPr>
              <a:pPr algn="r" defTabSz="865188" eaLnBrk="1" hangingPunct="1"/>
              <a:t>12</a:t>
            </a:fld>
            <a:endParaRPr lang="en-US" sz="1200">
              <a:latin typeface="Calibri"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745AD984-2D70-4FD6-AF35-128D6332A310}" type="slidenum">
              <a:rPr lang="en-US"/>
              <a:pPr/>
              <a:t>13</a:t>
            </a:fld>
            <a:endParaRPr lang="en-US"/>
          </a:p>
        </p:txBody>
      </p:sp>
      <p:sp>
        <p:nvSpPr>
          <p:cNvPr id="41986" name="슬라이드 이미지 개체 틀 1"/>
          <p:cNvSpPr>
            <a:spLocks noGrp="1" noRot="1" noChangeAspect="1" noTextEdit="1"/>
          </p:cNvSpPr>
          <p:nvPr>
            <p:ph type="sldImg"/>
          </p:nvPr>
        </p:nvSpPr>
        <p:spPr bwMode="auto">
          <a:xfrm>
            <a:off x="1106488" y="696913"/>
            <a:ext cx="4648200" cy="3486150"/>
          </a:xfrm>
          <a:prstGeom prst="rect">
            <a:avLst/>
          </a:prstGeom>
          <a:solidFill>
            <a:srgbClr val="FFFFFF"/>
          </a:solidFill>
          <a:ln>
            <a:solidFill>
              <a:srgbClr val="000000"/>
            </a:solidFill>
            <a:miter lim="800000"/>
            <a:headEnd/>
            <a:tailEnd/>
          </a:ln>
        </p:spPr>
      </p:sp>
      <p:sp>
        <p:nvSpPr>
          <p:cNvPr id="41987" name="슬라이드 노트 개체 틀 2"/>
          <p:cNvSpPr>
            <a:spLocks noGrp="1"/>
          </p:cNvSpPr>
          <p:nvPr>
            <p:ph type="body" idx="1"/>
          </p:nvPr>
        </p:nvSpPr>
        <p:spPr bwMode="auto">
          <a:xfrm>
            <a:off x="685800" y="4415790"/>
            <a:ext cx="5486400" cy="4183380"/>
          </a:xfrm>
          <a:prstGeom prst="rect">
            <a:avLst/>
          </a:prstGeom>
          <a:solidFill>
            <a:srgbClr val="FFFFFF"/>
          </a:solidFill>
          <a:ln>
            <a:solidFill>
              <a:srgbClr val="000000"/>
            </a:solidFill>
            <a:miter lim="800000"/>
            <a:headEnd/>
            <a:tailEnd/>
          </a:ln>
        </p:spPr>
        <p:txBody>
          <a:bodyPr lIns="91432" tIns="45716" rIns="91432" bIns="45716"/>
          <a:lstStyle/>
          <a:p>
            <a:pPr>
              <a:spcBef>
                <a:spcPct val="0"/>
              </a:spcBef>
            </a:pPr>
            <a:r>
              <a:rPr lang="en-US"/>
              <a:t>Neither A1 nor A2 get to the goal</a:t>
            </a:r>
          </a:p>
        </p:txBody>
      </p:sp>
      <p:sp>
        <p:nvSpPr>
          <p:cNvPr id="41988" name="슬라이드 번호 개체 틀 3"/>
          <p:cNvSpPr txBox="1">
            <a:spLocks noGrp="1"/>
          </p:cNvSpPr>
          <p:nvPr/>
        </p:nvSpPr>
        <p:spPr bwMode="auto">
          <a:xfrm>
            <a:off x="3884613" y="8829967"/>
            <a:ext cx="2971800" cy="464820"/>
          </a:xfrm>
          <a:prstGeom prst="rect">
            <a:avLst/>
          </a:prstGeom>
          <a:noFill/>
          <a:ln w="9525">
            <a:noFill/>
            <a:miter lim="800000"/>
            <a:headEnd/>
            <a:tailEnd/>
          </a:ln>
        </p:spPr>
        <p:txBody>
          <a:bodyPr lIns="91432" tIns="45716" rIns="91432" bIns="45716" anchor="b"/>
          <a:lstStyle/>
          <a:p>
            <a:pPr algn="r" defTabSz="865188" eaLnBrk="1" hangingPunct="1"/>
            <a:fld id="{BDD0E14D-DBA8-44EA-880C-9AAFF34E888E}" type="slidenum">
              <a:rPr lang="en-US" sz="1200">
                <a:latin typeface="Calibri" pitchFamily="34" charset="0"/>
              </a:rPr>
              <a:pPr algn="r" defTabSz="865188" eaLnBrk="1" hangingPunct="1"/>
              <a:t>13</a:t>
            </a:fld>
            <a:endParaRPr lang="en-US" sz="1200">
              <a:latin typeface="Calibri"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63A5B4BA-7616-47D7-873D-D14FA6F783F4}" type="slidenum">
              <a:rPr lang="en-US"/>
              <a:pPr/>
              <a:t>14</a:t>
            </a:fld>
            <a:endParaRPr lang="en-US"/>
          </a:p>
        </p:txBody>
      </p:sp>
      <p:sp>
        <p:nvSpPr>
          <p:cNvPr id="44034" name="슬라이드 이미지 개체 틀 1"/>
          <p:cNvSpPr>
            <a:spLocks noGrp="1" noRot="1" noChangeAspect="1" noTextEdit="1"/>
          </p:cNvSpPr>
          <p:nvPr>
            <p:ph type="sldImg"/>
          </p:nvPr>
        </p:nvSpPr>
        <p:spPr bwMode="auto">
          <a:xfrm>
            <a:off x="1106488" y="696913"/>
            <a:ext cx="4648200" cy="3486150"/>
          </a:xfrm>
          <a:prstGeom prst="rect">
            <a:avLst/>
          </a:prstGeom>
          <a:solidFill>
            <a:srgbClr val="FFFFFF"/>
          </a:solidFill>
          <a:ln>
            <a:solidFill>
              <a:srgbClr val="000000"/>
            </a:solidFill>
            <a:miter lim="800000"/>
            <a:headEnd/>
            <a:tailEnd/>
          </a:ln>
        </p:spPr>
      </p:sp>
      <p:sp>
        <p:nvSpPr>
          <p:cNvPr id="44035" name="슬라이드 노트 개체 틀 2"/>
          <p:cNvSpPr>
            <a:spLocks noGrp="1"/>
          </p:cNvSpPr>
          <p:nvPr>
            <p:ph type="body" idx="1"/>
          </p:nvPr>
        </p:nvSpPr>
        <p:spPr bwMode="auto">
          <a:xfrm>
            <a:off x="685800" y="4415790"/>
            <a:ext cx="5486400" cy="4183380"/>
          </a:xfrm>
          <a:prstGeom prst="rect">
            <a:avLst/>
          </a:prstGeom>
          <a:solidFill>
            <a:srgbClr val="FFFFFF"/>
          </a:solidFill>
          <a:ln>
            <a:solidFill>
              <a:srgbClr val="000000"/>
            </a:solidFill>
            <a:miter lim="800000"/>
            <a:headEnd/>
            <a:tailEnd/>
          </a:ln>
        </p:spPr>
        <p:txBody>
          <a:bodyPr lIns="91432" tIns="45716" rIns="91432" bIns="45716"/>
          <a:lstStyle/>
          <a:p>
            <a:pPr>
              <a:spcBef>
                <a:spcPct val="0"/>
              </a:spcBef>
            </a:pPr>
            <a:r>
              <a:rPr lang="en-US"/>
              <a:t>One more time</a:t>
            </a:r>
          </a:p>
          <a:p>
            <a:pPr>
              <a:spcBef>
                <a:spcPct val="0"/>
              </a:spcBef>
            </a:pPr>
            <a:r>
              <a:rPr lang="en-US"/>
              <a:t>A1 reaches the goal and gets one more point to its reward tally</a:t>
            </a:r>
          </a:p>
        </p:txBody>
      </p:sp>
      <p:sp>
        <p:nvSpPr>
          <p:cNvPr id="44036" name="슬라이드 번호 개체 틀 3"/>
          <p:cNvSpPr txBox="1">
            <a:spLocks noGrp="1"/>
          </p:cNvSpPr>
          <p:nvPr/>
        </p:nvSpPr>
        <p:spPr bwMode="auto">
          <a:xfrm>
            <a:off x="3884613" y="8829967"/>
            <a:ext cx="2971800" cy="464820"/>
          </a:xfrm>
          <a:prstGeom prst="rect">
            <a:avLst/>
          </a:prstGeom>
          <a:noFill/>
          <a:ln w="9525">
            <a:noFill/>
            <a:miter lim="800000"/>
            <a:headEnd/>
            <a:tailEnd/>
          </a:ln>
        </p:spPr>
        <p:txBody>
          <a:bodyPr lIns="91432" tIns="45716" rIns="91432" bIns="45716" anchor="b"/>
          <a:lstStyle/>
          <a:p>
            <a:pPr algn="r" defTabSz="865188" eaLnBrk="1" hangingPunct="1"/>
            <a:fld id="{0C208BA7-F35A-4356-BC46-6DBDE25987A8}" type="slidenum">
              <a:rPr lang="en-US" sz="1200">
                <a:latin typeface="Calibri" pitchFamily="34" charset="0"/>
              </a:rPr>
              <a:pPr algn="r" defTabSz="865188" eaLnBrk="1" hangingPunct="1"/>
              <a:t>14</a:t>
            </a:fld>
            <a:endParaRPr lang="en-US" sz="1200">
              <a:latin typeface="Calibri"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190869-F006-45CD-81E8-9532A216CC73}" type="slidenum">
              <a:rPr lang="en-US"/>
              <a:pPr/>
              <a:t>15</a:t>
            </a:fld>
            <a:endParaRPr lang="en-US"/>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r>
              <a:rPr lang="en-US"/>
              <a:t>Action with best Qhs value is chosen</a:t>
            </a:r>
          </a:p>
          <a:p>
            <a:r>
              <a:rPr lang="en-US"/>
              <a:t>A1 is chosen over A2</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9CBEF6-1CAC-4D8D-96B1-6C6F742BD44D}" type="slidenum">
              <a:rPr lang="en-US"/>
              <a:pPr/>
              <a:t>16</a:t>
            </a:fld>
            <a:endParaRPr 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6FA5CF4-82EE-459C-8347-38E82561E66C}" type="slidenum">
              <a:rPr lang="en-US"/>
              <a:pPr/>
              <a:t>17</a:t>
            </a:fld>
            <a:endParaRPr lang="en-US"/>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r>
              <a:rPr lang="en-US"/>
              <a:t>Already been modification to this technique</a:t>
            </a:r>
          </a:p>
          <a:p>
            <a:r>
              <a:rPr lang="en-US"/>
              <a:t>Three main additions</a:t>
            </a:r>
          </a:p>
          <a:p>
            <a:r>
              <a:rPr lang="en-US"/>
              <a:t>Zero step look ahead</a:t>
            </a:r>
          </a:p>
          <a:p>
            <a:r>
              <a:rPr lang="en-US"/>
              <a:t>Exploiting determinism</a:t>
            </a:r>
          </a:p>
          <a:p>
            <a:r>
              <a:rPr lang="en-US"/>
              <a:t>All outcome determinization step</a:t>
            </a:r>
          </a:p>
          <a:p>
            <a:r>
              <a:rPr lang="en-US"/>
              <a:t>These steps mostly focus on improving scalability and efficiency of the algorithm</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4921F4-4533-4767-9617-1DA06318104C}" type="slidenum">
              <a:rPr lang="en-US"/>
              <a:pPr/>
              <a:t>18</a:t>
            </a:fld>
            <a:endParaRPr lang="en-US"/>
          </a:p>
        </p:txBody>
      </p:sp>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p:txBody>
          <a:bodyPr/>
          <a:lstStyle/>
          <a:p>
            <a:r>
              <a:rPr lang="en-US"/>
              <a:t>Generates the futures using 1 more than the horizon</a:t>
            </a:r>
          </a:p>
          <a:p>
            <a:r>
              <a:rPr lang="en-US"/>
              <a:t>Solves these futures starting from current state</a:t>
            </a:r>
          </a:p>
          <a:p>
            <a:r>
              <a:rPr lang="en-US"/>
              <a:t>Adds the first actions of each solved plan to a set Ah, the useful action set</a:t>
            </a:r>
          </a:p>
          <a:p>
            <a:r>
              <a:rPr lang="en-US"/>
              <a:t>Since futures and plans have already been generated, some of them can be reused in the one step look-ahead step</a:t>
            </a:r>
          </a:p>
          <a:p>
            <a:r>
              <a:rPr lang="en-US"/>
              <a:t>Benefit is largest when there are many applicable actions but few useful actions</a:t>
            </a:r>
          </a:p>
          <a:p>
            <a:r>
              <a:rPr lang="en-US"/>
              <a:t>Significantly reduces # of steps in OSL in this case</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491BD7-7DFD-41E1-B4F3-23718AD967C6}" type="slidenum">
              <a:rPr lang="en-US"/>
              <a:pPr/>
              <a:t>19</a:t>
            </a:fld>
            <a:endParaRPr 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r>
              <a:rPr lang="en-US"/>
              <a:t>The plans are generated for the steps</a:t>
            </a:r>
          </a:p>
          <a:p>
            <a:r>
              <a:rPr lang="en-US"/>
              <a:t>Actions a1 and a3 are the first actions in the plans from state s</a:t>
            </a:r>
          </a:p>
          <a:p>
            <a:r>
              <a:rPr lang="en-US"/>
              <a:t>Added to set Ah</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4E2861F-3930-472C-8DF8-E6C63522FED4}" type="slidenum">
              <a:rPr lang="en-US"/>
              <a:pPr/>
              <a:t>2</a:t>
            </a:fld>
            <a:endParaRPr lang="en-US"/>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p:txBody>
          <a:bodyPr/>
          <a:lstStyle/>
          <a:p>
            <a:r>
              <a:rPr lang="en-US"/>
              <a:t>FF-Replan overview</a:t>
            </a:r>
          </a:p>
          <a:p>
            <a:r>
              <a:rPr lang="en-US"/>
              <a:t>Effective in IPPC 2004/06</a:t>
            </a:r>
          </a:p>
          <a:p>
            <a:r>
              <a:rPr lang="en-US"/>
              <a:t>Very simple method to solve probabilistic problems</a:t>
            </a:r>
          </a:p>
          <a:p>
            <a:r>
              <a:rPr lang="en-US"/>
              <a:t>Determinize</a:t>
            </a:r>
          </a:p>
          <a:p>
            <a:r>
              <a:rPr lang="en-US"/>
              <a:t>Plan, execute then loop at unexpected outcome</a:t>
            </a:r>
          </a:p>
          <a:p>
            <a:r>
              <a:rPr lang="en-US"/>
              <a:t>Fast and lightweight</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87133B-81C9-45DE-B22E-FE164613D7DF}" type="slidenum">
              <a:rPr lang="en-US"/>
              <a:pPr/>
              <a:t>20</a:t>
            </a:fld>
            <a:endParaRPr lang="en-US"/>
          </a:p>
        </p:txBody>
      </p:sp>
      <p:sp>
        <p:nvSpPr>
          <p:cNvPr id="1026" name="Rectangle 2"/>
          <p:cNvSpPr>
            <a:spLocks noGrp="1" noRot="1" noChangeAspect="1" noChangeArrowheads="1" noTextEdit="1"/>
          </p:cNvSpPr>
          <p:nvPr>
            <p:ph type="sldImg"/>
          </p:nvPr>
        </p:nvSpPr>
        <p:spPr>
          <a:ln/>
        </p:spPr>
      </p:sp>
      <p:sp>
        <p:nvSpPr>
          <p:cNvPr id="1027" name="Rectangle 3"/>
          <p:cNvSpPr>
            <a:spLocks noGrp="1" noChangeArrowheads="1"/>
          </p:cNvSpPr>
          <p:nvPr>
            <p:ph type="body" idx="1"/>
          </p:nvPr>
        </p:nvSpPr>
        <p:spPr/>
        <p:txBody>
          <a:bodyPr/>
          <a:lstStyle/>
          <a:p>
            <a:r>
              <a:rPr lang="en-US"/>
              <a:t>Takes into account problems variability of probabilistic actions</a:t>
            </a:r>
          </a:p>
          <a:p>
            <a:r>
              <a:rPr lang="en-US"/>
              <a:t>Finds largest prefix of the plans that were generated and uses them directly without additional planning</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A3FFA9-D85E-4024-AF51-3434595EB48D}" type="slidenum">
              <a:rPr lang="en-US"/>
              <a:pPr/>
              <a:t>21</a:t>
            </a:fld>
            <a:endParaRPr lang="en-US"/>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p:txBody>
          <a:bodyPr/>
          <a:lstStyle/>
          <a:p>
            <a:r>
              <a:rPr lang="en-US"/>
              <a:t>Plans generated in the OSL step</a:t>
            </a:r>
          </a:p>
          <a:p>
            <a:r>
              <a:rPr lang="en-US"/>
              <a:t>Evaluated for longest prefix</a:t>
            </a:r>
          </a:p>
          <a:p>
            <a:r>
              <a:rPr lang="en-US"/>
              <a:t>This shows that these action steps are most likely deterministic, at least have a higher probability of occurring</a:t>
            </a:r>
          </a:p>
          <a:p>
            <a:r>
              <a:rPr lang="en-US"/>
              <a:t>Saves significantly by not doing any replanning for each step</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25CB2C-A018-41CC-BE6A-01EA7A6E0773}" type="slidenum">
              <a:rPr lang="en-US"/>
              <a:pPr/>
              <a:t>22</a:t>
            </a:fld>
            <a:endParaRPr lang="en-US"/>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p:txBody>
          <a:bodyPr/>
          <a:lstStyle/>
          <a:p>
            <a:r>
              <a:rPr lang="en-US"/>
              <a:t>Cases with low probability outcomes that are necessary for optimal plans</a:t>
            </a:r>
          </a:p>
          <a:p>
            <a:r>
              <a:rPr lang="en-US"/>
              <a:t>Take a step to generate a plan disregarding probabilities</a:t>
            </a:r>
          </a:p>
          <a:p>
            <a:r>
              <a:rPr lang="en-US"/>
              <a:t>This allows for finding a plan even if it has low probability of occurring which would be most likely skipped by Hop</a:t>
            </a:r>
          </a:p>
          <a:p>
            <a:r>
              <a:rPr lang="en-US"/>
              <a:t>This plan is combined with the other plans, weighted for importance</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5A06EE-B179-4305-A9BF-4F931375BA6E}" type="slidenum">
              <a:rPr lang="en-US"/>
              <a:pPr/>
              <a:t>24</a:t>
            </a:fld>
            <a:endParaRPr lang="en-US"/>
          </a:p>
        </p:txBody>
      </p:sp>
      <p:sp>
        <p:nvSpPr>
          <p:cNvPr id="14338" name="Rectangle 2"/>
          <p:cNvSpPr>
            <a:spLocks noRot="1" noChangeArrowheads="1" noTextEdit="1"/>
          </p:cNvSpPr>
          <p:nvPr>
            <p:ph type="sldImg"/>
          </p:nvPr>
        </p:nvSpPr>
        <p:spPr>
          <a:ln/>
        </p:spPr>
      </p:sp>
      <p:sp>
        <p:nvSpPr>
          <p:cNvPr id="14339" name="Rectangle 3"/>
          <p:cNvSpPr>
            <a:spLocks noGrp="1" noChangeArrowheads="1"/>
          </p:cNvSpPr>
          <p:nvPr>
            <p:ph type="body" idx="1"/>
          </p:nvPr>
        </p:nvSpPr>
        <p:spPr/>
        <p:txBody>
          <a:bodyPr/>
          <a:lstStyle/>
          <a:p>
            <a:r>
              <a:rPr lang="en-US"/>
              <a:t>Explained who Rodney Dangerfield is…</a:t>
            </a:r>
          </a:p>
          <a:p>
            <a:endParaRPr lang="en-US"/>
          </a:p>
          <a:p>
            <a:r>
              <a:rPr lang="en-US"/>
              <a:t>Mentioned that if I represent some folks less, it is not because I undervalue their work</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D6A750C-36D5-4C2B-8C04-C0375D146446}" type="slidenum">
              <a:rPr lang="en-US"/>
              <a:pPr/>
              <a:t>25</a:t>
            </a:fld>
            <a:endParaRPr lang="en-US"/>
          </a:p>
        </p:txBody>
      </p:sp>
      <p:sp>
        <p:nvSpPr>
          <p:cNvPr id="15362" name="Rectangle 2"/>
          <p:cNvSpPr>
            <a:spLocks noRot="1" noChangeArrowheads="1" noTextEdit="1"/>
          </p:cNvSpPr>
          <p:nvPr>
            <p:ph type="sldImg"/>
          </p:nvPr>
        </p:nvSpPr>
        <p:spPr>
          <a:ln/>
        </p:spPr>
      </p:sp>
      <p:sp>
        <p:nvSpPr>
          <p:cNvPr id="15363" name="Rectangle 3"/>
          <p:cNvSpPr>
            <a:spLocks noGrp="1" noChangeArrowheads="1"/>
          </p:cNvSpPr>
          <p:nvPr>
            <p:ph type="body" idx="1"/>
          </p:nvPr>
        </p:nvSpPr>
        <p:spPr/>
        <p:txBody>
          <a:bodyPr/>
          <a:lstStyle/>
          <a:p>
            <a:r>
              <a:rPr lang="en-US"/>
              <a:t>It makes sense to use deterministic planning as a substrate as against sat and OR</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F6B7B6-E7A7-4E3B-9688-28252C424EE9}" type="slidenum">
              <a:rPr lang="en-US"/>
              <a:pPr/>
              <a:t>26</a:t>
            </a:fld>
            <a:endParaRPr lang="en-US"/>
          </a:p>
        </p:txBody>
      </p:sp>
      <p:sp>
        <p:nvSpPr>
          <p:cNvPr id="16386" name="Rectangle 2"/>
          <p:cNvSpPr>
            <a:spLocks noRot="1" noChangeArrowheads="1" noTextEdit="1"/>
          </p:cNvSpPr>
          <p:nvPr>
            <p:ph type="sldImg"/>
          </p:nvPr>
        </p:nvSpPr>
        <p:spPr>
          <a:ln/>
        </p:spPr>
      </p:sp>
      <p:sp>
        <p:nvSpPr>
          <p:cNvPr id="16387" name="Rectangle 3"/>
          <p:cNvSpPr>
            <a:spLocks noGrp="1" noChangeArrowheads="1"/>
          </p:cNvSpPr>
          <p:nvPr>
            <p:ph type="body" idx="1"/>
          </p:nvPr>
        </p:nvSpPr>
        <p:spPr/>
        <p:txBody>
          <a:bodyPr/>
          <a:lstStyle/>
          <a:p>
            <a:r>
              <a:rPr lang="en-US"/>
              <a:t>This was an important slide. I explained that determinization gives you a deterministic problem. </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DD2A8C-9ADF-47D5-BC66-9C704B4C42B4}" type="slidenum">
              <a:rPr lang="en-US"/>
              <a:pPr/>
              <a:t>27</a:t>
            </a:fld>
            <a:endParaRPr lang="en-US"/>
          </a:p>
        </p:txBody>
      </p:sp>
      <p:sp>
        <p:nvSpPr>
          <p:cNvPr id="17410" name="Rectangle 2"/>
          <p:cNvSpPr>
            <a:spLocks noRot="1" noChangeArrowheads="1" noTextEdit="1"/>
          </p:cNvSpPr>
          <p:nvPr>
            <p:ph type="sldImg"/>
          </p:nvPr>
        </p:nvSpPr>
        <p:spPr>
          <a:ln/>
        </p:spPr>
      </p:sp>
      <p:sp>
        <p:nvSpPr>
          <p:cNvPr id="17411" name="Rectangle 3"/>
          <p:cNvSpPr>
            <a:spLocks noGrp="1" noChangeArrowheads="1"/>
          </p:cNvSpPr>
          <p:nvPr>
            <p:ph type="body" idx="1"/>
          </p:nvPr>
        </p:nvSpPr>
        <p:spPr/>
        <p:txBody>
          <a:bodyPr/>
          <a:lstStyle/>
          <a:p>
            <a:r>
              <a:rPr lang="en-US"/>
              <a:t>I pushed this slide as a first step towards actually comparing determinization approaches rather than argue about whether or not this is a valid line.</a:t>
            </a:r>
          </a:p>
          <a:p>
            <a:endParaRPr lang="en-US"/>
          </a:p>
          <a:p>
            <a:r>
              <a:rPr lang="en-US"/>
              <a:t>I also pushed the point that three years back we wouldn’t have had a session like this in stochastic planning </a:t>
            </a:r>
          </a:p>
          <a:p>
            <a:endParaRPr lang="en-US"/>
          </a:p>
          <a:p>
            <a:r>
              <a:rPr lang="en-US"/>
              <a:t>I also pointed out that FFHop does provide asymptotic optimality guarantees—using sampling width. I pointed out that sample width of 30 starts taxing the planning capability.  So we can consider “optimal plans”. “satisficing” and “relaxed plans”—with the only the first giving optimality guarantees even in asymptote.</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AAA8A7-228E-4A96-8E9D-95DC3AA33AFC}" type="slidenum">
              <a:rPr lang="en-US"/>
              <a:pPr/>
              <a:t>28</a:t>
            </a:fld>
            <a:endParaRPr lang="en-US"/>
          </a:p>
        </p:txBody>
      </p:sp>
      <p:sp>
        <p:nvSpPr>
          <p:cNvPr id="20482" name="Rectangle 2"/>
          <p:cNvSpPr>
            <a:spLocks noRot="1" noChangeArrowheads="1" noTextEdit="1"/>
          </p:cNvSpPr>
          <p:nvPr>
            <p:ph type="sldImg"/>
          </p:nvPr>
        </p:nvSpPr>
        <p:spPr>
          <a:ln/>
        </p:spPr>
      </p:sp>
      <p:sp>
        <p:nvSpPr>
          <p:cNvPr id="204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136CB5E5-C570-447F-A5B4-9BBB8DF20B1B}" type="slidenum">
              <a:rPr lang="en-US"/>
              <a:pPr/>
              <a:t>29</a:t>
            </a:fld>
            <a:endParaRPr lang="en-US"/>
          </a:p>
        </p:txBody>
      </p:sp>
      <p:sp>
        <p:nvSpPr>
          <p:cNvPr id="53250" name="슬라이드 이미지 개체 틀 1"/>
          <p:cNvSpPr>
            <a:spLocks noGrp="1" noRot="1" noChangeAspect="1" noTextEdit="1"/>
          </p:cNvSpPr>
          <p:nvPr>
            <p:ph type="sldImg"/>
          </p:nvPr>
        </p:nvSpPr>
        <p:spPr bwMode="auto">
          <a:xfrm>
            <a:off x="1106488" y="696913"/>
            <a:ext cx="4648200" cy="3486150"/>
          </a:xfrm>
          <a:prstGeom prst="rect">
            <a:avLst/>
          </a:prstGeom>
          <a:noFill/>
          <a:ln>
            <a:solidFill>
              <a:srgbClr val="000000"/>
            </a:solidFill>
            <a:miter lim="800000"/>
            <a:headEnd/>
            <a:tailEnd/>
          </a:ln>
        </p:spPr>
      </p:sp>
      <p:sp>
        <p:nvSpPr>
          <p:cNvPr id="53251" name="슬라이드 노트 개체 틀 2"/>
          <p:cNvSpPr>
            <a:spLocks noGrp="1"/>
          </p:cNvSpPr>
          <p:nvPr>
            <p:ph type="body" idx="1"/>
          </p:nvPr>
        </p:nvSpPr>
        <p:spPr bwMode="auto">
          <a:xfrm>
            <a:off x="685800" y="4415790"/>
            <a:ext cx="5486400" cy="4183380"/>
          </a:xfrm>
          <a:prstGeom prst="rect">
            <a:avLst/>
          </a:prstGeom>
          <a:noFill/>
          <a:ln>
            <a:solidFill>
              <a:srgbClr val="000000"/>
            </a:solidFill>
            <a:miter lim="800000"/>
            <a:headEnd/>
            <a:tailEnd/>
          </a:ln>
        </p:spPr>
        <p:txBody>
          <a:bodyPr lIns="91432" tIns="45716" rIns="91432" bIns="45716"/>
          <a:lstStyle/>
          <a:p>
            <a:pPr>
              <a:spcBef>
                <a:spcPct val="0"/>
              </a:spcBef>
            </a:pPr>
            <a:endParaRPr lang="en-US"/>
          </a:p>
        </p:txBody>
      </p:sp>
      <p:sp>
        <p:nvSpPr>
          <p:cNvPr id="53252" name="슬라이드 번호 개체 틀 3"/>
          <p:cNvSpPr txBox="1">
            <a:spLocks noGrp="1"/>
          </p:cNvSpPr>
          <p:nvPr/>
        </p:nvSpPr>
        <p:spPr bwMode="auto">
          <a:xfrm>
            <a:off x="3884613" y="8829967"/>
            <a:ext cx="2971800" cy="464820"/>
          </a:xfrm>
          <a:prstGeom prst="rect">
            <a:avLst/>
          </a:prstGeom>
          <a:noFill/>
          <a:ln w="9525">
            <a:noFill/>
            <a:miter lim="800000"/>
            <a:headEnd/>
            <a:tailEnd/>
          </a:ln>
        </p:spPr>
        <p:txBody>
          <a:bodyPr lIns="91432" tIns="45716" rIns="91432" bIns="45716" anchor="b"/>
          <a:lstStyle/>
          <a:p>
            <a:pPr algn="r" defTabSz="865188" eaLnBrk="1" hangingPunct="1"/>
            <a:fld id="{99EA982B-06DB-4FB6-BE4D-05E0171182C2}" type="slidenum">
              <a:rPr lang="en-US" sz="1200">
                <a:latin typeface="Calibri" pitchFamily="34" charset="0"/>
              </a:rPr>
              <a:pPr algn="r" defTabSz="865188" eaLnBrk="1" hangingPunct="1"/>
              <a:t>29</a:t>
            </a:fld>
            <a:endParaRPr lang="en-US" sz="1200">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157E0C67-0515-4820-9D61-E76491426B6B}" type="slidenum">
              <a:rPr lang="en-US"/>
              <a:pPr/>
              <a:t>3</a:t>
            </a:fld>
            <a:endParaRPr lang="en-US"/>
          </a:p>
        </p:txBody>
      </p:sp>
      <p:sp>
        <p:nvSpPr>
          <p:cNvPr id="25602" name="슬라이드 이미지 개체 틀 1"/>
          <p:cNvSpPr>
            <a:spLocks noGrp="1" noRot="1" noChangeAspect="1" noTextEdit="1"/>
          </p:cNvSpPr>
          <p:nvPr>
            <p:ph type="sldImg"/>
          </p:nvPr>
        </p:nvSpPr>
        <p:spPr bwMode="auto">
          <a:xfrm>
            <a:off x="1106488" y="696913"/>
            <a:ext cx="4648200" cy="3486150"/>
          </a:xfrm>
          <a:prstGeom prst="rect">
            <a:avLst/>
          </a:prstGeom>
          <a:solidFill>
            <a:srgbClr val="FFFFFF"/>
          </a:solidFill>
          <a:ln>
            <a:solidFill>
              <a:srgbClr val="000000"/>
            </a:solidFill>
            <a:miter lim="800000"/>
            <a:headEnd/>
            <a:tailEnd/>
          </a:ln>
        </p:spPr>
      </p:sp>
      <p:sp>
        <p:nvSpPr>
          <p:cNvPr id="25603" name="슬라이드 노트 개체 틀 2"/>
          <p:cNvSpPr>
            <a:spLocks noGrp="1"/>
          </p:cNvSpPr>
          <p:nvPr>
            <p:ph type="body" idx="1"/>
          </p:nvPr>
        </p:nvSpPr>
        <p:spPr bwMode="auto">
          <a:xfrm>
            <a:off x="685800" y="4415790"/>
            <a:ext cx="5486400" cy="4183380"/>
          </a:xfrm>
          <a:prstGeom prst="rect">
            <a:avLst/>
          </a:prstGeom>
          <a:solidFill>
            <a:srgbClr val="FFFFFF"/>
          </a:solidFill>
          <a:ln>
            <a:solidFill>
              <a:srgbClr val="000000"/>
            </a:solidFill>
            <a:miter lim="800000"/>
            <a:headEnd/>
            <a:tailEnd/>
          </a:ln>
        </p:spPr>
        <p:txBody>
          <a:bodyPr lIns="91432" tIns="45716" rIns="91432" bIns="45716"/>
          <a:lstStyle/>
          <a:p>
            <a:pPr>
              <a:spcBef>
                <a:spcPct val="0"/>
              </a:spcBef>
            </a:pPr>
            <a:r>
              <a:rPr lang="en-US"/>
              <a:t>One method to determinize a probabilistic problem</a:t>
            </a:r>
          </a:p>
          <a:p>
            <a:pPr>
              <a:spcBef>
                <a:spcPct val="0"/>
              </a:spcBef>
            </a:pPr>
            <a:r>
              <a:rPr lang="en-US"/>
              <a:t>For each action effect</a:t>
            </a:r>
          </a:p>
          <a:p>
            <a:pPr>
              <a:spcBef>
                <a:spcPct val="0"/>
              </a:spcBef>
            </a:pPr>
            <a:r>
              <a:rPr lang="en-US"/>
              <a:t>Create a new action with only that one effect</a:t>
            </a:r>
          </a:p>
          <a:p>
            <a:pPr>
              <a:spcBef>
                <a:spcPct val="0"/>
              </a:spcBef>
            </a:pPr>
            <a:endParaRPr lang="en-US"/>
          </a:p>
        </p:txBody>
      </p:sp>
      <p:sp>
        <p:nvSpPr>
          <p:cNvPr id="25604" name="슬라이드 번호 개체 틀 3"/>
          <p:cNvSpPr txBox="1">
            <a:spLocks noGrp="1"/>
          </p:cNvSpPr>
          <p:nvPr/>
        </p:nvSpPr>
        <p:spPr bwMode="auto">
          <a:xfrm>
            <a:off x="3884613" y="8829967"/>
            <a:ext cx="2971800" cy="464820"/>
          </a:xfrm>
          <a:prstGeom prst="rect">
            <a:avLst/>
          </a:prstGeom>
          <a:noFill/>
          <a:ln w="9525">
            <a:noFill/>
            <a:miter lim="800000"/>
            <a:headEnd/>
            <a:tailEnd/>
          </a:ln>
        </p:spPr>
        <p:txBody>
          <a:bodyPr lIns="91432" tIns="45716" rIns="91432" bIns="45716" anchor="b"/>
          <a:lstStyle/>
          <a:p>
            <a:pPr algn="r" defTabSz="865188" eaLnBrk="1" hangingPunct="1"/>
            <a:fld id="{73E4C184-35AC-4094-B5FC-93786351AF6E}" type="slidenum">
              <a:rPr lang="en-US" sz="1200">
                <a:latin typeface="Calibri" pitchFamily="34" charset="0"/>
              </a:rPr>
              <a:pPr algn="r" defTabSz="865188" eaLnBrk="1" hangingPunct="1"/>
              <a:t>3</a:t>
            </a:fld>
            <a:endParaRPr lang="en-US" sz="1200">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2D985A54-5A32-43E9-88C4-8DA722B10D43}" type="slidenum">
              <a:rPr lang="en-US"/>
              <a:pPr/>
              <a:t>4</a:t>
            </a:fld>
            <a:endParaRPr lang="en-US"/>
          </a:p>
        </p:txBody>
      </p:sp>
      <p:sp>
        <p:nvSpPr>
          <p:cNvPr id="27650" name="슬라이드 이미지 개체 틀 1"/>
          <p:cNvSpPr>
            <a:spLocks noGrp="1" noRot="1" noChangeAspect="1" noTextEdit="1"/>
          </p:cNvSpPr>
          <p:nvPr>
            <p:ph type="sldImg"/>
          </p:nvPr>
        </p:nvSpPr>
        <p:spPr bwMode="auto">
          <a:xfrm>
            <a:off x="1106488" y="696913"/>
            <a:ext cx="4648200" cy="3486150"/>
          </a:xfrm>
          <a:prstGeom prst="rect">
            <a:avLst/>
          </a:prstGeom>
          <a:solidFill>
            <a:srgbClr val="FFFFFF"/>
          </a:solidFill>
          <a:ln>
            <a:solidFill>
              <a:srgbClr val="000000"/>
            </a:solidFill>
            <a:miter lim="800000"/>
            <a:headEnd/>
            <a:tailEnd/>
          </a:ln>
        </p:spPr>
      </p:sp>
      <p:sp>
        <p:nvSpPr>
          <p:cNvPr id="27651" name="슬라이드 노트 개체 틀 2"/>
          <p:cNvSpPr>
            <a:spLocks noGrp="1"/>
          </p:cNvSpPr>
          <p:nvPr>
            <p:ph type="body" idx="1"/>
          </p:nvPr>
        </p:nvSpPr>
        <p:spPr bwMode="auto">
          <a:xfrm>
            <a:off x="685800" y="4415790"/>
            <a:ext cx="5486400" cy="4183380"/>
          </a:xfrm>
          <a:prstGeom prst="rect">
            <a:avLst/>
          </a:prstGeom>
          <a:solidFill>
            <a:srgbClr val="FFFFFF"/>
          </a:solidFill>
          <a:ln>
            <a:solidFill>
              <a:srgbClr val="000000"/>
            </a:solidFill>
            <a:miter lim="800000"/>
            <a:headEnd/>
            <a:tailEnd/>
          </a:ln>
        </p:spPr>
        <p:txBody>
          <a:bodyPr lIns="91432" tIns="45716" rIns="91432" bIns="45716"/>
          <a:lstStyle/>
          <a:p>
            <a:pPr>
              <a:spcBef>
                <a:spcPct val="0"/>
              </a:spcBef>
            </a:pPr>
            <a:r>
              <a:rPr lang="en-US"/>
              <a:t>Applied to the probabilistic problem</a:t>
            </a:r>
          </a:p>
          <a:p>
            <a:pPr>
              <a:spcBef>
                <a:spcPct val="0"/>
              </a:spcBef>
            </a:pPr>
            <a:endParaRPr lang="en-US"/>
          </a:p>
        </p:txBody>
      </p:sp>
      <p:sp>
        <p:nvSpPr>
          <p:cNvPr id="27652" name="슬라이드 번호 개체 틀 3"/>
          <p:cNvSpPr txBox="1">
            <a:spLocks noGrp="1"/>
          </p:cNvSpPr>
          <p:nvPr/>
        </p:nvSpPr>
        <p:spPr bwMode="auto">
          <a:xfrm>
            <a:off x="3884613" y="8829967"/>
            <a:ext cx="2971800" cy="464820"/>
          </a:xfrm>
          <a:prstGeom prst="rect">
            <a:avLst/>
          </a:prstGeom>
          <a:noFill/>
          <a:ln w="9525">
            <a:noFill/>
            <a:miter lim="800000"/>
            <a:headEnd/>
            <a:tailEnd/>
          </a:ln>
        </p:spPr>
        <p:txBody>
          <a:bodyPr lIns="91432" tIns="45716" rIns="91432" bIns="45716" anchor="b"/>
          <a:lstStyle/>
          <a:p>
            <a:pPr algn="r" defTabSz="865188" eaLnBrk="1" hangingPunct="1"/>
            <a:fld id="{2B95536D-D4BF-4E45-AFB7-D90B5E1FD452}" type="slidenum">
              <a:rPr lang="en-US" sz="1200">
                <a:latin typeface="Calibri" pitchFamily="34" charset="0"/>
              </a:rPr>
              <a:pPr algn="r" defTabSz="865188" eaLnBrk="1" hangingPunct="1"/>
              <a:t>4</a:t>
            </a:fld>
            <a:endParaRPr lang="en-US" sz="1200">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90D45E6F-614E-4492-84AC-01028523F58A}" type="slidenum">
              <a:rPr lang="en-US"/>
              <a:pPr/>
              <a:t>5</a:t>
            </a:fld>
            <a:endParaRPr lang="en-US"/>
          </a:p>
        </p:txBody>
      </p:sp>
      <p:sp>
        <p:nvSpPr>
          <p:cNvPr id="29698" name="슬라이드 이미지 개체 틀 1"/>
          <p:cNvSpPr>
            <a:spLocks noGrp="1" noRot="1" noChangeAspect="1" noTextEdit="1"/>
          </p:cNvSpPr>
          <p:nvPr>
            <p:ph type="sldImg"/>
          </p:nvPr>
        </p:nvSpPr>
        <p:spPr bwMode="auto">
          <a:xfrm>
            <a:off x="1106488" y="696913"/>
            <a:ext cx="4648200" cy="3486150"/>
          </a:xfrm>
          <a:prstGeom prst="rect">
            <a:avLst/>
          </a:prstGeom>
          <a:solidFill>
            <a:srgbClr val="FFFFFF"/>
          </a:solidFill>
          <a:ln>
            <a:solidFill>
              <a:srgbClr val="000000"/>
            </a:solidFill>
            <a:miter lim="800000"/>
            <a:headEnd/>
            <a:tailEnd/>
          </a:ln>
        </p:spPr>
      </p:sp>
      <p:sp>
        <p:nvSpPr>
          <p:cNvPr id="29699" name="슬라이드 노트 개체 틀 2"/>
          <p:cNvSpPr>
            <a:spLocks noGrp="1"/>
          </p:cNvSpPr>
          <p:nvPr>
            <p:ph type="body" idx="1"/>
          </p:nvPr>
        </p:nvSpPr>
        <p:spPr bwMode="auto">
          <a:xfrm>
            <a:off x="685800" y="4415790"/>
            <a:ext cx="5486400" cy="4183380"/>
          </a:xfrm>
          <a:prstGeom prst="rect">
            <a:avLst/>
          </a:prstGeom>
          <a:solidFill>
            <a:srgbClr val="FFFFFF"/>
          </a:solidFill>
          <a:ln>
            <a:solidFill>
              <a:srgbClr val="000000"/>
            </a:solidFill>
            <a:miter lim="800000"/>
            <a:headEnd/>
            <a:tailEnd/>
          </a:ln>
        </p:spPr>
        <p:txBody>
          <a:bodyPr lIns="91432" tIns="45716" rIns="91432" bIns="45716"/>
          <a:lstStyle/>
          <a:p>
            <a:pPr>
              <a:spcBef>
                <a:spcPct val="0"/>
              </a:spcBef>
            </a:pPr>
            <a:r>
              <a:rPr lang="en-US"/>
              <a:t>Using FF-Replan tactics this could occur</a:t>
            </a:r>
          </a:p>
          <a:p>
            <a:pPr>
              <a:spcBef>
                <a:spcPct val="0"/>
              </a:spcBef>
            </a:pPr>
            <a:r>
              <a:rPr lang="en-US"/>
              <a:t>Not optimal or good plan, potential to fall in dead end</a:t>
            </a:r>
          </a:p>
          <a:p>
            <a:pPr>
              <a:spcBef>
                <a:spcPct val="0"/>
              </a:spcBef>
            </a:pPr>
            <a:endParaRPr lang="en-US"/>
          </a:p>
        </p:txBody>
      </p:sp>
      <p:sp>
        <p:nvSpPr>
          <p:cNvPr id="29700" name="슬라이드 번호 개체 틀 3"/>
          <p:cNvSpPr txBox="1">
            <a:spLocks noGrp="1"/>
          </p:cNvSpPr>
          <p:nvPr/>
        </p:nvSpPr>
        <p:spPr bwMode="auto">
          <a:xfrm>
            <a:off x="3884613" y="8829967"/>
            <a:ext cx="2971800" cy="464820"/>
          </a:xfrm>
          <a:prstGeom prst="rect">
            <a:avLst/>
          </a:prstGeom>
          <a:noFill/>
          <a:ln w="9525">
            <a:noFill/>
            <a:miter lim="800000"/>
            <a:headEnd/>
            <a:tailEnd/>
          </a:ln>
        </p:spPr>
        <p:txBody>
          <a:bodyPr lIns="91432" tIns="45716" rIns="91432" bIns="45716" anchor="b"/>
          <a:lstStyle/>
          <a:p>
            <a:pPr algn="r" defTabSz="865188" eaLnBrk="1" hangingPunct="1"/>
            <a:fld id="{90E6FFA6-A844-4A05-9E73-115D0D83E937}" type="slidenum">
              <a:rPr lang="en-US" sz="1200">
                <a:latin typeface="Calibri" pitchFamily="34" charset="0"/>
              </a:rPr>
              <a:pPr algn="r" defTabSz="865188" eaLnBrk="1" hangingPunct="1"/>
              <a:t>5</a:t>
            </a:fld>
            <a:endParaRPr lang="en-US" sz="1200">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C728A2-9E37-4781-8DC2-C82CB0B3A63C}" type="slidenum">
              <a:rPr lang="en-US"/>
              <a:pPr/>
              <a:t>6</a:t>
            </a:fld>
            <a:endParaRPr lang="en-US"/>
          </a:p>
        </p:txBody>
      </p:sp>
      <p:sp>
        <p:nvSpPr>
          <p:cNvPr id="31746" name="Rectangle 2"/>
          <p:cNvSpPr>
            <a:spLocks noGrp="1" noRot="1" noChangeAspect="1" noChangeArrowheads="1"/>
          </p:cNvSpPr>
          <p:nvPr>
            <p:ph type="sldImg"/>
          </p:nvPr>
        </p:nvSpPr>
        <p:spPr bwMode="auto">
          <a:xfrm>
            <a:off x="1106488" y="696913"/>
            <a:ext cx="4648200" cy="3486150"/>
          </a:xfrm>
          <a:prstGeom prst="rect">
            <a:avLst/>
          </a:prstGeom>
          <a:solidFill>
            <a:srgbClr val="FFFFFF"/>
          </a:solidFill>
          <a:ln>
            <a:solidFill>
              <a:srgbClr val="000000"/>
            </a:solidFill>
            <a:miter lim="800000"/>
            <a:headEnd/>
            <a:tailEnd/>
          </a:ln>
        </p:spPr>
      </p:sp>
      <p:sp>
        <p:nvSpPr>
          <p:cNvPr id="31747" name="Rectangle 3"/>
          <p:cNvSpPr>
            <a:spLocks noGrp="1" noChangeArrowheads="1"/>
          </p:cNvSpPr>
          <p:nvPr>
            <p:ph type="body" idx="1"/>
          </p:nvPr>
        </p:nvSpPr>
        <p:spPr bwMode="auto">
          <a:xfrm>
            <a:off x="685800" y="4415790"/>
            <a:ext cx="5486400" cy="4183380"/>
          </a:xfrm>
          <a:prstGeom prst="rect">
            <a:avLst/>
          </a:prstGeom>
          <a:solidFill>
            <a:srgbClr val="FFFFFF"/>
          </a:solidFill>
          <a:ln>
            <a:solidFill>
              <a:srgbClr val="000000"/>
            </a:solidFill>
            <a:miter lim="800000"/>
            <a:headEnd/>
            <a:tailEnd/>
          </a:ln>
        </p:spPr>
        <p:txBody>
          <a:bodyPr lIns="86493" tIns="43247" rIns="86493" bIns="43247"/>
          <a:lstStyle/>
          <a:p>
            <a:r>
              <a:rPr lang="en-US"/>
              <a:t>Problem with FF-Replan strategy</a:t>
            </a:r>
          </a:p>
          <a:p>
            <a:r>
              <a:rPr lang="en-US"/>
              <a:t>Assumes ‘best’ outcomes, does not respect probabilities</a:t>
            </a:r>
          </a:p>
          <a:p>
            <a:r>
              <a:rPr lang="en-US"/>
              <a:t>Need different tactic for determinization - dynamic determinization - Determinization in Hindsight</a:t>
            </a:r>
          </a:p>
          <a:p>
            <a:r>
              <a:rPr lang="en-US"/>
              <a:t>Allows for sampling of the probabilistic space to ‘understand’ possibile outcomes</a:t>
            </a:r>
          </a:p>
          <a:p>
            <a:r>
              <a:rPr lang="en-US"/>
              <a:t>These samples can be seen as determinstic problems by themselves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64D301-26A5-4FDA-8F87-70067629B05C}" type="slidenum">
              <a:rPr lang="en-US"/>
              <a:pPr/>
              <a:t>7</a:t>
            </a:fld>
            <a:endParaRPr lang="en-US"/>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r>
              <a:rPr lang="en-US"/>
              <a:t>Method used in the paper is Hindsight Optimization</a:t>
            </a:r>
          </a:p>
          <a:p>
            <a:r>
              <a:rPr lang="en-US"/>
              <a:t>Uses multiple determinizations of the problem, dynamic determinization to make it’s decisions</a:t>
            </a:r>
          </a:p>
          <a:p>
            <a:r>
              <a:rPr lang="en-US"/>
              <a:t>FF-Replan always maximizes reward with a purely optimistic outlook</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C32492-EB32-4093-B406-F553E2A856EF}" type="slidenum">
              <a:rPr lang="en-US"/>
              <a:pPr/>
              <a:t>8</a:t>
            </a:fld>
            <a:endParaRPr lang="en-US"/>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r>
              <a:rPr lang="en-US"/>
              <a:t>Assigns each action a deterministic outcome</a:t>
            </a:r>
          </a:p>
          <a:p>
            <a:r>
              <a:rPr lang="en-US"/>
              <a:t>Solves this sampled problem using FF</a:t>
            </a:r>
          </a:p>
          <a:p>
            <a:r>
              <a:rPr lang="en-US"/>
              <a:t> Repeats for all of the futures</a:t>
            </a:r>
          </a:p>
          <a:p>
            <a:r>
              <a:rPr lang="en-US"/>
              <a:t>Adds the rewards for each of the sampled problems</a:t>
            </a:r>
          </a:p>
          <a:p>
            <a:r>
              <a:rPr lang="en-US"/>
              <a:t>Repeats for all actions</a:t>
            </a:r>
          </a:p>
          <a:p>
            <a:r>
              <a:rPr lang="en-US"/>
              <a:t>Chooses the action with the highest reward</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624CFE1B-4E76-435D-AC59-822A3F06DBDC}" type="slidenum">
              <a:rPr lang="en-US"/>
              <a:pPr/>
              <a:t>9</a:t>
            </a:fld>
            <a:endParaRPr lang="en-US"/>
          </a:p>
        </p:txBody>
      </p:sp>
      <p:sp>
        <p:nvSpPr>
          <p:cNvPr id="33794" name="슬라이드 이미지 개체 틀 1"/>
          <p:cNvSpPr>
            <a:spLocks noGrp="1" noRot="1" noChangeAspect="1" noTextEdit="1"/>
          </p:cNvSpPr>
          <p:nvPr>
            <p:ph type="sldImg"/>
          </p:nvPr>
        </p:nvSpPr>
        <p:spPr bwMode="auto">
          <a:xfrm>
            <a:off x="1106488" y="696913"/>
            <a:ext cx="4648200" cy="3486150"/>
          </a:xfrm>
          <a:prstGeom prst="rect">
            <a:avLst/>
          </a:prstGeom>
          <a:solidFill>
            <a:srgbClr val="FFFFFF"/>
          </a:solidFill>
          <a:ln>
            <a:solidFill>
              <a:srgbClr val="000000"/>
            </a:solidFill>
            <a:miter lim="800000"/>
            <a:headEnd/>
            <a:tailEnd/>
          </a:ln>
        </p:spPr>
      </p:sp>
      <p:sp>
        <p:nvSpPr>
          <p:cNvPr id="33795" name="슬라이드 노트 개체 틀 2"/>
          <p:cNvSpPr>
            <a:spLocks noGrp="1"/>
          </p:cNvSpPr>
          <p:nvPr>
            <p:ph type="body" idx="1"/>
          </p:nvPr>
        </p:nvSpPr>
        <p:spPr bwMode="auto">
          <a:xfrm>
            <a:off x="685800" y="4415790"/>
            <a:ext cx="5486400" cy="4183380"/>
          </a:xfrm>
          <a:prstGeom prst="rect">
            <a:avLst/>
          </a:prstGeom>
          <a:solidFill>
            <a:srgbClr val="FFFFFF"/>
          </a:solidFill>
          <a:ln>
            <a:solidFill>
              <a:srgbClr val="000000"/>
            </a:solidFill>
            <a:miter lim="800000"/>
            <a:headEnd/>
            <a:tailEnd/>
          </a:ln>
        </p:spPr>
        <p:txBody>
          <a:bodyPr lIns="91432" tIns="45716" rIns="91432" bIns="45716"/>
          <a:lstStyle/>
          <a:p>
            <a:pPr>
              <a:spcBef>
                <a:spcPct val="0"/>
              </a:spcBef>
            </a:pPr>
            <a:r>
              <a:rPr lang="en-US"/>
              <a:t>The problem space, again</a:t>
            </a:r>
          </a:p>
        </p:txBody>
      </p:sp>
      <p:sp>
        <p:nvSpPr>
          <p:cNvPr id="33796" name="슬라이드 번호 개체 틀 3"/>
          <p:cNvSpPr txBox="1">
            <a:spLocks noGrp="1"/>
          </p:cNvSpPr>
          <p:nvPr/>
        </p:nvSpPr>
        <p:spPr bwMode="auto">
          <a:xfrm>
            <a:off x="3884613" y="8829967"/>
            <a:ext cx="2971800" cy="464820"/>
          </a:xfrm>
          <a:prstGeom prst="rect">
            <a:avLst/>
          </a:prstGeom>
          <a:noFill/>
          <a:ln w="9525">
            <a:noFill/>
            <a:miter lim="800000"/>
            <a:headEnd/>
            <a:tailEnd/>
          </a:ln>
        </p:spPr>
        <p:txBody>
          <a:bodyPr lIns="91432" tIns="45716" rIns="91432" bIns="45716" anchor="b"/>
          <a:lstStyle/>
          <a:p>
            <a:pPr algn="r" defTabSz="865188" eaLnBrk="1" hangingPunct="1"/>
            <a:fld id="{EE6FB19F-4D45-41C2-AAF3-D3AEC38C2129}" type="slidenum">
              <a:rPr lang="en-US" sz="1200">
                <a:latin typeface="Calibri" pitchFamily="34" charset="0"/>
              </a:rPr>
              <a:pPr algn="r" defTabSz="865188" eaLnBrk="1" hangingPunct="1"/>
              <a:t>9</a:t>
            </a:fld>
            <a:endParaRPr lang="en-US" sz="120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9458" name="Rectangle 2"/>
          <p:cNvSpPr>
            <a:spLocks noGrp="1" noChangeArrowheads="1"/>
          </p:cNvSpPr>
          <p:nvPr>
            <p:ph type="ctrTitle"/>
          </p:nvPr>
        </p:nvSpPr>
        <p:spPr>
          <a:xfrm>
            <a:off x="685800" y="2286000"/>
            <a:ext cx="7772400" cy="1143000"/>
          </a:xfrm>
        </p:spPr>
        <p:txBody>
          <a:bodyPr/>
          <a:lstStyle>
            <a:lvl1pPr>
              <a:defRPr/>
            </a:lvl1pPr>
          </a:lstStyle>
          <a:p>
            <a:r>
              <a:rPr lang="en-US"/>
              <a:t>Click to edit Master title style</a:t>
            </a:r>
          </a:p>
        </p:txBody>
      </p:sp>
      <p:sp>
        <p:nvSpPr>
          <p:cNvPr id="1945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19460" name="Rectangle 4"/>
          <p:cNvSpPr>
            <a:spLocks noGrp="1" noChangeArrowheads="1"/>
          </p:cNvSpPr>
          <p:nvPr>
            <p:ph type="dt" sz="half" idx="2"/>
          </p:nvPr>
        </p:nvSpPr>
        <p:spPr/>
        <p:txBody>
          <a:bodyPr/>
          <a:lstStyle>
            <a:lvl1pPr>
              <a:defRPr/>
            </a:lvl1pPr>
          </a:lstStyle>
          <a:p>
            <a:endParaRPr lang="en-US"/>
          </a:p>
        </p:txBody>
      </p:sp>
      <p:sp>
        <p:nvSpPr>
          <p:cNvPr id="19461" name="Rectangle 5"/>
          <p:cNvSpPr>
            <a:spLocks noGrp="1" noChangeArrowheads="1"/>
          </p:cNvSpPr>
          <p:nvPr>
            <p:ph type="ftr" sz="quarter" idx="3"/>
          </p:nvPr>
        </p:nvSpPr>
        <p:spPr/>
        <p:txBody>
          <a:bodyPr/>
          <a:lstStyle>
            <a:lvl1pPr>
              <a:defRPr/>
            </a:lvl1pPr>
          </a:lstStyle>
          <a:p>
            <a:endParaRPr lang="en-US"/>
          </a:p>
        </p:txBody>
      </p:sp>
      <p:sp>
        <p:nvSpPr>
          <p:cNvPr id="19462" name="Rectangle 6"/>
          <p:cNvSpPr>
            <a:spLocks noGrp="1" noChangeArrowheads="1"/>
          </p:cNvSpPr>
          <p:nvPr>
            <p:ph type="sldNum" sz="quarter" idx="4"/>
          </p:nvPr>
        </p:nvSpPr>
        <p:spPr/>
        <p:txBody>
          <a:bodyPr/>
          <a:lstStyle>
            <a:lvl1pPr>
              <a:defRPr/>
            </a:lvl1pPr>
          </a:lstStyle>
          <a:p>
            <a:fld id="{62E980CE-50E3-4EEE-AC07-FBA49CDC7A78}"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8B330D7-3F06-4806-AFA9-DFE3F625B9E6}"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6F46149-88E6-456C-A486-90E6D5B1422A}"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C86582-7387-4815-ACE3-29DC40127D0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F318ED9-E61A-4557-87B1-6AA80E439E0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A0FFD90-B656-48EF-BCB2-983EB0757353}"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5689057-2345-4843-91A1-FDA56A12CA2C}"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8DB9FFFA-C0F1-4183-B696-EEEA2D7DD22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F56C8C4B-AB6C-48A4-8406-C7C2267962C7}"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54543FC-CB52-4B73-A5AA-18A8D81FAD5C}"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5877545-60AF-426D-B83D-6DF681A57CA0}"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8435"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436"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US"/>
          </a:p>
        </p:txBody>
      </p:sp>
      <p:sp>
        <p:nvSpPr>
          <p:cNvPr id="18437"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US"/>
          </a:p>
        </p:txBody>
      </p:sp>
      <p:sp>
        <p:nvSpPr>
          <p:cNvPr id="18438"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fld id="{214B9C9F-97FE-4C4F-AF29-2A472B9352A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ea typeface="Osaka" pitchFamily="1" charset="-128"/>
        </a:defRPr>
      </a:lvl2pPr>
      <a:lvl3pPr algn="ctr" rtl="0" fontAlgn="base">
        <a:spcBef>
          <a:spcPct val="0"/>
        </a:spcBef>
        <a:spcAft>
          <a:spcPct val="0"/>
        </a:spcAft>
        <a:defRPr sz="4400">
          <a:solidFill>
            <a:schemeClr val="tx2"/>
          </a:solidFill>
          <a:latin typeface="Arial" charset="0"/>
          <a:ea typeface="Osaka" pitchFamily="1" charset="-128"/>
        </a:defRPr>
      </a:lvl3pPr>
      <a:lvl4pPr algn="ctr" rtl="0" fontAlgn="base">
        <a:spcBef>
          <a:spcPct val="0"/>
        </a:spcBef>
        <a:spcAft>
          <a:spcPct val="0"/>
        </a:spcAft>
        <a:defRPr sz="4400">
          <a:solidFill>
            <a:schemeClr val="tx2"/>
          </a:solidFill>
          <a:latin typeface="Arial" charset="0"/>
          <a:ea typeface="Osaka" pitchFamily="1" charset="-128"/>
        </a:defRPr>
      </a:lvl4pPr>
      <a:lvl5pPr algn="ctr" rtl="0" fontAlgn="base">
        <a:spcBef>
          <a:spcPct val="0"/>
        </a:spcBef>
        <a:spcAft>
          <a:spcPct val="0"/>
        </a:spcAft>
        <a:defRPr sz="4400">
          <a:solidFill>
            <a:schemeClr val="tx2"/>
          </a:solidFill>
          <a:latin typeface="Arial" charset="0"/>
          <a:ea typeface="Osaka" pitchFamily="1" charset="-128"/>
        </a:defRPr>
      </a:lvl5pPr>
      <a:lvl6pPr marL="457200" algn="ctr" rtl="0" fontAlgn="base">
        <a:spcBef>
          <a:spcPct val="0"/>
        </a:spcBef>
        <a:spcAft>
          <a:spcPct val="0"/>
        </a:spcAft>
        <a:defRPr sz="4400">
          <a:solidFill>
            <a:schemeClr val="tx2"/>
          </a:solidFill>
          <a:latin typeface="Arial" charset="0"/>
          <a:ea typeface="Osaka" pitchFamily="1" charset="-128"/>
        </a:defRPr>
      </a:lvl6pPr>
      <a:lvl7pPr marL="914400" algn="ctr" rtl="0" fontAlgn="base">
        <a:spcBef>
          <a:spcPct val="0"/>
        </a:spcBef>
        <a:spcAft>
          <a:spcPct val="0"/>
        </a:spcAft>
        <a:defRPr sz="4400">
          <a:solidFill>
            <a:schemeClr val="tx2"/>
          </a:solidFill>
          <a:latin typeface="Arial" charset="0"/>
          <a:ea typeface="Osaka" pitchFamily="1" charset="-128"/>
        </a:defRPr>
      </a:lvl7pPr>
      <a:lvl8pPr marL="1371600" algn="ctr" rtl="0" fontAlgn="base">
        <a:spcBef>
          <a:spcPct val="0"/>
        </a:spcBef>
        <a:spcAft>
          <a:spcPct val="0"/>
        </a:spcAft>
        <a:defRPr sz="4400">
          <a:solidFill>
            <a:schemeClr val="tx2"/>
          </a:solidFill>
          <a:latin typeface="Arial" charset="0"/>
          <a:ea typeface="Osaka" pitchFamily="1" charset="-128"/>
        </a:defRPr>
      </a:lvl8pPr>
      <a:lvl9pPr marL="1828800" algn="ctr" rtl="0" fontAlgn="base">
        <a:spcBef>
          <a:spcPct val="0"/>
        </a:spcBef>
        <a:spcAft>
          <a:spcPct val="0"/>
        </a:spcAft>
        <a:defRPr sz="4400">
          <a:solidFill>
            <a:schemeClr val="tx2"/>
          </a:solidFill>
          <a:latin typeface="Arial" charset="0"/>
          <a:ea typeface="Osaka" pitchFamily="1" charset="-128"/>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idx="4294967295"/>
          </p:nvPr>
        </p:nvSpPr>
        <p:spPr>
          <a:xfrm>
            <a:off x="762000" y="152400"/>
            <a:ext cx="7772400" cy="1143000"/>
          </a:xfrm>
        </p:spPr>
        <p:txBody>
          <a:bodyPr>
            <a:normAutofit/>
          </a:bodyPr>
          <a:lstStyle/>
          <a:p>
            <a:r>
              <a:rPr lang="en-US" dirty="0"/>
              <a:t>Probabilistic Planning</a:t>
            </a:r>
            <a:br>
              <a:rPr lang="en-US" dirty="0"/>
            </a:br>
            <a:r>
              <a:rPr lang="en-US" sz="2000" dirty="0"/>
              <a:t>(goal-oriented)</a:t>
            </a:r>
          </a:p>
        </p:txBody>
      </p:sp>
      <p:sp>
        <p:nvSpPr>
          <p:cNvPr id="7" name="타원 6"/>
          <p:cNvSpPr/>
          <p:nvPr/>
        </p:nvSpPr>
        <p:spPr>
          <a:xfrm>
            <a:off x="4495800" y="1981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0" name="타원 9"/>
          <p:cNvSpPr/>
          <p:nvPr/>
        </p:nvSpPr>
        <p:spPr>
          <a:xfrm>
            <a:off x="2209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1" name="타원 10"/>
          <p:cNvSpPr/>
          <p:nvPr/>
        </p:nvSpPr>
        <p:spPr>
          <a:xfrm>
            <a:off x="3733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3" name="타원 12"/>
          <p:cNvSpPr/>
          <p:nvPr/>
        </p:nvSpPr>
        <p:spPr>
          <a:xfrm>
            <a:off x="5257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4" name="타원 13"/>
          <p:cNvSpPr/>
          <p:nvPr/>
        </p:nvSpPr>
        <p:spPr>
          <a:xfrm>
            <a:off x="6781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3" name="타원 22"/>
          <p:cNvSpPr/>
          <p:nvPr/>
        </p:nvSpPr>
        <p:spPr>
          <a:xfrm>
            <a:off x="1676400" y="50292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4" name="타원 23"/>
          <p:cNvSpPr/>
          <p:nvPr/>
        </p:nvSpPr>
        <p:spPr>
          <a:xfrm>
            <a:off x="19812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5" name="타원 24"/>
          <p:cNvSpPr/>
          <p:nvPr/>
        </p:nvSpPr>
        <p:spPr>
          <a:xfrm>
            <a:off x="24384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7" name="타원 26"/>
          <p:cNvSpPr/>
          <p:nvPr/>
        </p:nvSpPr>
        <p:spPr>
          <a:xfrm>
            <a:off x="32004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8" name="타원 27"/>
          <p:cNvSpPr/>
          <p:nvPr/>
        </p:nvSpPr>
        <p:spPr>
          <a:xfrm>
            <a:off x="3505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9" name="타원 28"/>
          <p:cNvSpPr/>
          <p:nvPr/>
        </p:nvSpPr>
        <p:spPr>
          <a:xfrm>
            <a:off x="39624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0" name="타원 29"/>
          <p:cNvSpPr/>
          <p:nvPr/>
        </p:nvSpPr>
        <p:spPr>
          <a:xfrm>
            <a:off x="42672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1" name="타원 30"/>
          <p:cNvSpPr/>
          <p:nvPr/>
        </p:nvSpPr>
        <p:spPr>
          <a:xfrm>
            <a:off x="47244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2" name="타원 31"/>
          <p:cNvSpPr/>
          <p:nvPr/>
        </p:nvSpPr>
        <p:spPr>
          <a:xfrm>
            <a:off x="5029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3" name="타원 32"/>
          <p:cNvSpPr/>
          <p:nvPr/>
        </p:nvSpPr>
        <p:spPr>
          <a:xfrm>
            <a:off x="54864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4" name="타원 33"/>
          <p:cNvSpPr/>
          <p:nvPr/>
        </p:nvSpPr>
        <p:spPr>
          <a:xfrm>
            <a:off x="5791200" y="50292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5" name="타원 34"/>
          <p:cNvSpPr/>
          <p:nvPr/>
        </p:nvSpPr>
        <p:spPr>
          <a:xfrm>
            <a:off x="62484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6" name="타원 35"/>
          <p:cNvSpPr/>
          <p:nvPr/>
        </p:nvSpPr>
        <p:spPr>
          <a:xfrm>
            <a:off x="6553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7" name="타원 36"/>
          <p:cNvSpPr/>
          <p:nvPr/>
        </p:nvSpPr>
        <p:spPr>
          <a:xfrm>
            <a:off x="7010400" y="50292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8" name="타원 37"/>
          <p:cNvSpPr/>
          <p:nvPr/>
        </p:nvSpPr>
        <p:spPr>
          <a:xfrm>
            <a:off x="7315200" y="50292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cxnSp>
        <p:nvCxnSpPr>
          <p:cNvPr id="40" name="직선 화살표 연결선 39"/>
          <p:cNvCxnSpPr>
            <a:stCxn id="7" idx="4"/>
          </p:cNvCxnSpPr>
          <p:nvPr/>
        </p:nvCxnSpPr>
        <p:spPr>
          <a:xfrm rot="5400000">
            <a:off x="3505200" y="1676400"/>
            <a:ext cx="609600" cy="1524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3" name="직선 화살표 연결선 42"/>
          <p:cNvCxnSpPr>
            <a:stCxn id="7" idx="4"/>
          </p:cNvCxnSpPr>
          <p:nvPr/>
        </p:nvCxnSpPr>
        <p:spPr>
          <a:xfrm rot="16200000" flipH="1">
            <a:off x="5029200" y="1676400"/>
            <a:ext cx="609600" cy="1524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5" name="직선 화살표 연결선 44"/>
          <p:cNvCxnSpPr>
            <a:endCxn id="10" idx="0"/>
          </p:cNvCxnSpPr>
          <p:nvPr/>
        </p:nvCxnSpPr>
        <p:spPr>
          <a:xfrm rot="5400000">
            <a:off x="2362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47" name="직선 화살표 연결선 46"/>
          <p:cNvCxnSpPr>
            <a:endCxn id="11" idx="0"/>
          </p:cNvCxnSpPr>
          <p:nvPr/>
        </p:nvCxnSpPr>
        <p:spPr>
          <a:xfrm rot="16200000" flipH="1">
            <a:off x="3124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49" name="직선 화살표 연결선 48"/>
          <p:cNvCxnSpPr>
            <a:endCxn id="13" idx="0"/>
          </p:cNvCxnSpPr>
          <p:nvPr/>
        </p:nvCxnSpPr>
        <p:spPr>
          <a:xfrm rot="5400000">
            <a:off x="5410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1" name="직선 화살표 연결선 50"/>
          <p:cNvCxnSpPr>
            <a:endCxn id="14" idx="0"/>
          </p:cNvCxnSpPr>
          <p:nvPr/>
        </p:nvCxnSpPr>
        <p:spPr>
          <a:xfrm rot="16200000" flipH="1">
            <a:off x="6172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3" name="직선 화살표 연결선 52"/>
          <p:cNvCxnSpPr>
            <a:stCxn id="10" idx="4"/>
          </p:cNvCxnSpPr>
          <p:nvPr/>
        </p:nvCxnSpPr>
        <p:spPr>
          <a:xfrm rot="5400000">
            <a:off x="1790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55" name="직선 화살표 연결선 54"/>
          <p:cNvCxnSpPr>
            <a:endCxn id="23" idx="0"/>
          </p:cNvCxnSpPr>
          <p:nvPr/>
        </p:nvCxnSpPr>
        <p:spPr>
          <a:xfrm rot="5400000">
            <a:off x="1524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7" name="직선 화살표 연결선 56"/>
          <p:cNvCxnSpPr>
            <a:endCxn id="24" idx="0"/>
          </p:cNvCxnSpPr>
          <p:nvPr/>
        </p:nvCxnSpPr>
        <p:spPr>
          <a:xfrm rot="16200000" flipH="1">
            <a:off x="1676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9" name="직선 화살표 연결선 58"/>
          <p:cNvCxnSpPr>
            <a:stCxn id="10" idx="4"/>
          </p:cNvCxnSpPr>
          <p:nvPr/>
        </p:nvCxnSpPr>
        <p:spPr>
          <a:xfrm rot="16200000" flipH="1">
            <a:off x="2171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1" name="직선 화살표 연결선 60"/>
          <p:cNvCxnSpPr>
            <a:endCxn id="25" idx="0"/>
          </p:cNvCxnSpPr>
          <p:nvPr/>
        </p:nvCxnSpPr>
        <p:spPr>
          <a:xfrm rot="5400000">
            <a:off x="2286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63" name="직선 화살표 연결선 62"/>
          <p:cNvCxnSpPr/>
          <p:nvPr/>
        </p:nvCxnSpPr>
        <p:spPr>
          <a:xfrm rot="16200000" flipH="1">
            <a:off x="2438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65" name="직선 화살표 연결선 64"/>
          <p:cNvCxnSpPr>
            <a:stCxn id="11" idx="4"/>
          </p:cNvCxnSpPr>
          <p:nvPr/>
        </p:nvCxnSpPr>
        <p:spPr>
          <a:xfrm rot="5400000">
            <a:off x="3314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7" name="직선 화살표 연결선 66"/>
          <p:cNvCxnSpPr>
            <a:stCxn id="11" idx="4"/>
          </p:cNvCxnSpPr>
          <p:nvPr/>
        </p:nvCxnSpPr>
        <p:spPr>
          <a:xfrm rot="16200000" flipH="1">
            <a:off x="3695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9" name="직선 화살표 연결선 68"/>
          <p:cNvCxnSpPr>
            <a:endCxn id="27" idx="0"/>
          </p:cNvCxnSpPr>
          <p:nvPr/>
        </p:nvCxnSpPr>
        <p:spPr>
          <a:xfrm rot="5400000">
            <a:off x="3048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1" name="직선 화살표 연결선 70"/>
          <p:cNvCxnSpPr>
            <a:endCxn id="28" idx="0"/>
          </p:cNvCxnSpPr>
          <p:nvPr/>
        </p:nvCxnSpPr>
        <p:spPr>
          <a:xfrm rot="16200000" flipH="1">
            <a:off x="3200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3" name="직선 화살표 연결선 72"/>
          <p:cNvCxnSpPr>
            <a:endCxn id="29" idx="0"/>
          </p:cNvCxnSpPr>
          <p:nvPr/>
        </p:nvCxnSpPr>
        <p:spPr>
          <a:xfrm rot="5400000">
            <a:off x="3810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5" name="직선 화살표 연결선 74"/>
          <p:cNvCxnSpPr>
            <a:endCxn id="30" idx="0"/>
          </p:cNvCxnSpPr>
          <p:nvPr/>
        </p:nvCxnSpPr>
        <p:spPr>
          <a:xfrm rot="16200000" flipH="1">
            <a:off x="3962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7" name="직선 화살표 연결선 76"/>
          <p:cNvCxnSpPr>
            <a:stCxn id="13" idx="4"/>
          </p:cNvCxnSpPr>
          <p:nvPr/>
        </p:nvCxnSpPr>
        <p:spPr>
          <a:xfrm rot="5400000">
            <a:off x="4838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79" name="직선 화살표 연결선 78"/>
          <p:cNvCxnSpPr>
            <a:endCxn id="31" idx="0"/>
          </p:cNvCxnSpPr>
          <p:nvPr/>
        </p:nvCxnSpPr>
        <p:spPr>
          <a:xfrm rot="5400000">
            <a:off x="4572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1" name="직선 화살표 연결선 80"/>
          <p:cNvCxnSpPr>
            <a:endCxn id="32" idx="0"/>
          </p:cNvCxnSpPr>
          <p:nvPr/>
        </p:nvCxnSpPr>
        <p:spPr>
          <a:xfrm rot="16200000" flipH="1">
            <a:off x="4724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3" name="직선 화살표 연결선 82"/>
          <p:cNvCxnSpPr>
            <a:stCxn id="13" idx="4"/>
          </p:cNvCxnSpPr>
          <p:nvPr/>
        </p:nvCxnSpPr>
        <p:spPr>
          <a:xfrm rot="16200000" flipH="1">
            <a:off x="5219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85" name="직선 화살표 연결선 84"/>
          <p:cNvCxnSpPr>
            <a:endCxn id="33" idx="0"/>
          </p:cNvCxnSpPr>
          <p:nvPr/>
        </p:nvCxnSpPr>
        <p:spPr>
          <a:xfrm rot="5400000">
            <a:off x="5334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7" name="직선 화살표 연결선 86"/>
          <p:cNvCxnSpPr>
            <a:endCxn id="34" idx="0"/>
          </p:cNvCxnSpPr>
          <p:nvPr/>
        </p:nvCxnSpPr>
        <p:spPr>
          <a:xfrm rot="16200000" flipH="1">
            <a:off x="5486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9" name="직선 화살표 연결선 88"/>
          <p:cNvCxnSpPr>
            <a:stCxn id="14" idx="4"/>
          </p:cNvCxnSpPr>
          <p:nvPr/>
        </p:nvCxnSpPr>
        <p:spPr>
          <a:xfrm rot="5400000">
            <a:off x="6362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1" name="직선 화살표 연결선 90"/>
          <p:cNvCxnSpPr>
            <a:stCxn id="14" idx="4"/>
          </p:cNvCxnSpPr>
          <p:nvPr/>
        </p:nvCxnSpPr>
        <p:spPr>
          <a:xfrm rot="16200000" flipH="1">
            <a:off x="6743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3" name="직선 화살표 연결선 92"/>
          <p:cNvCxnSpPr>
            <a:endCxn id="35" idx="0"/>
          </p:cNvCxnSpPr>
          <p:nvPr/>
        </p:nvCxnSpPr>
        <p:spPr>
          <a:xfrm rot="5400000">
            <a:off x="6096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95" name="직선 화살표 연결선 94"/>
          <p:cNvCxnSpPr>
            <a:endCxn id="36" idx="0"/>
          </p:cNvCxnSpPr>
          <p:nvPr/>
        </p:nvCxnSpPr>
        <p:spPr>
          <a:xfrm rot="16200000" flipH="1">
            <a:off x="6248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97" name="직선 화살표 연결선 96"/>
          <p:cNvCxnSpPr>
            <a:endCxn id="37" idx="0"/>
          </p:cNvCxnSpPr>
          <p:nvPr/>
        </p:nvCxnSpPr>
        <p:spPr>
          <a:xfrm rot="5400000">
            <a:off x="6858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99" name="직선 화살표 연결선 98"/>
          <p:cNvCxnSpPr>
            <a:endCxn id="38" idx="0"/>
          </p:cNvCxnSpPr>
          <p:nvPr/>
        </p:nvCxnSpPr>
        <p:spPr>
          <a:xfrm rot="16200000" flipH="1">
            <a:off x="7010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66" name="직선 화살표 연결선 65"/>
          <p:cNvCxnSpPr/>
          <p:nvPr/>
        </p:nvCxnSpPr>
        <p:spPr>
          <a:xfrm>
            <a:off x="7358063" y="1752600"/>
            <a:ext cx="762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8" name="직선 화살표 연결선 67"/>
          <p:cNvCxnSpPr/>
          <p:nvPr/>
        </p:nvCxnSpPr>
        <p:spPr>
          <a:xfrm>
            <a:off x="7391400" y="2743200"/>
            <a:ext cx="762000" cy="1588"/>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sp>
        <p:nvSpPr>
          <p:cNvPr id="22583" name="TextBox 69"/>
          <p:cNvSpPr txBox="1">
            <a:spLocks noChangeArrowheads="1"/>
          </p:cNvSpPr>
          <p:nvPr/>
        </p:nvSpPr>
        <p:spPr bwMode="auto">
          <a:xfrm>
            <a:off x="7281863" y="1295400"/>
            <a:ext cx="8191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Action</a:t>
            </a:r>
          </a:p>
        </p:txBody>
      </p:sp>
      <p:sp>
        <p:nvSpPr>
          <p:cNvPr id="22584" name="TextBox 71"/>
          <p:cNvSpPr txBox="1">
            <a:spLocks noChangeArrowheads="1"/>
          </p:cNvSpPr>
          <p:nvPr/>
        </p:nvSpPr>
        <p:spPr bwMode="auto">
          <a:xfrm>
            <a:off x="7270750" y="1981200"/>
            <a:ext cx="1416050" cy="663575"/>
          </a:xfrm>
          <a:prstGeom prst="rect">
            <a:avLst/>
          </a:prstGeom>
          <a:noFill/>
          <a:ln w="9525">
            <a:noFill/>
            <a:miter lim="800000"/>
            <a:headEnd/>
            <a:tailEnd/>
          </a:ln>
        </p:spPr>
        <p:txBody>
          <a:bodyPr wrap="none">
            <a:spAutoFit/>
          </a:bodyPr>
          <a:lstStyle/>
          <a:p>
            <a:pPr eaLnBrk="1" hangingPunct="1"/>
            <a:r>
              <a:rPr lang="en-US" sz="1800">
                <a:latin typeface="Calibri" pitchFamily="34" charset="0"/>
              </a:rPr>
              <a:t>Probabilistic</a:t>
            </a:r>
          </a:p>
          <a:p>
            <a:pPr eaLnBrk="1" hangingPunct="1"/>
            <a:r>
              <a:rPr lang="en-US" sz="1800">
                <a:latin typeface="Calibri" pitchFamily="34" charset="0"/>
              </a:rPr>
              <a:t>Outcome</a:t>
            </a:r>
          </a:p>
        </p:txBody>
      </p:sp>
      <p:sp>
        <p:nvSpPr>
          <p:cNvPr id="74" name="Rounded Rectangle 73"/>
          <p:cNvSpPr/>
          <p:nvPr/>
        </p:nvSpPr>
        <p:spPr>
          <a:xfrm>
            <a:off x="304800" y="2590800"/>
            <a:ext cx="10668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b="1" dirty="0">
                <a:solidFill>
                  <a:srgbClr val="FFFF00"/>
                </a:solidFill>
              </a:rPr>
              <a:t>Time 1</a:t>
            </a:r>
          </a:p>
        </p:txBody>
      </p:sp>
      <p:sp>
        <p:nvSpPr>
          <p:cNvPr id="76" name="Rounded Rectangle 75"/>
          <p:cNvSpPr/>
          <p:nvPr/>
        </p:nvSpPr>
        <p:spPr>
          <a:xfrm>
            <a:off x="304800" y="4114800"/>
            <a:ext cx="10668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b="1" dirty="0">
                <a:solidFill>
                  <a:srgbClr val="FFFF00"/>
                </a:solidFill>
              </a:rPr>
              <a:t>Time 2</a:t>
            </a:r>
          </a:p>
        </p:txBody>
      </p:sp>
      <p:sp>
        <p:nvSpPr>
          <p:cNvPr id="154" name="타원 24"/>
          <p:cNvSpPr/>
          <p:nvPr/>
        </p:nvSpPr>
        <p:spPr>
          <a:xfrm>
            <a:off x="2743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55" name="타원 32"/>
          <p:cNvSpPr/>
          <p:nvPr/>
        </p:nvSpPr>
        <p:spPr>
          <a:xfrm>
            <a:off x="7086600" y="59436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2589" name="TextBox 155"/>
          <p:cNvSpPr txBox="1">
            <a:spLocks noChangeArrowheads="1"/>
          </p:cNvSpPr>
          <p:nvPr/>
        </p:nvSpPr>
        <p:spPr bwMode="auto">
          <a:xfrm>
            <a:off x="7239000" y="5827713"/>
            <a:ext cx="12636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Goal State</a:t>
            </a:r>
          </a:p>
        </p:txBody>
      </p:sp>
      <p:sp>
        <p:nvSpPr>
          <p:cNvPr id="78" name="Slide Number Placeholder 77"/>
          <p:cNvSpPr txBox="1">
            <a:spLocks noGrp="1"/>
          </p:cNvSpPr>
          <p:nvPr/>
        </p:nvSpPr>
        <p:spPr>
          <a:xfrm>
            <a:off x="6553200" y="6356350"/>
            <a:ext cx="2133600" cy="365125"/>
          </a:xfrm>
          <a:prstGeom prst="rect">
            <a:avLst/>
          </a:prstGeom>
          <a:noFill/>
        </p:spPr>
        <p:txBody>
          <a:bodyPr anchor="ctr"/>
          <a:lstStyle/>
          <a:p>
            <a:pPr algn="r" eaLnBrk="1" hangingPunct="1"/>
            <a:fld id="{F5D0D6AA-89B0-4CD2-97A1-AB0A166758E8}" type="slidenum">
              <a:rPr lang="en-US" sz="1200">
                <a:solidFill>
                  <a:srgbClr val="898989"/>
                </a:solidFill>
                <a:latin typeface="Calibri" pitchFamily="34" charset="0"/>
              </a:rPr>
              <a:pPr algn="r" eaLnBrk="1" hangingPunct="1"/>
              <a:t>1</a:t>
            </a:fld>
            <a:endParaRPr lang="en-US" sz="1200">
              <a:solidFill>
                <a:srgbClr val="898989"/>
              </a:solidFill>
              <a:latin typeface="Calibri" pitchFamily="34" charset="0"/>
            </a:endParaRPr>
          </a:p>
        </p:txBody>
      </p:sp>
      <p:sp>
        <p:nvSpPr>
          <p:cNvPr id="80" name="Isosceles Triangle 79"/>
          <p:cNvSpPr/>
          <p:nvPr/>
        </p:nvSpPr>
        <p:spPr>
          <a:xfrm>
            <a:off x="2971800" y="2743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82" name="Isosceles Triangle 81"/>
          <p:cNvSpPr/>
          <p:nvPr/>
        </p:nvSpPr>
        <p:spPr>
          <a:xfrm>
            <a:off x="5943600" y="2743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86" name="Isosceles Triangle 85"/>
          <p:cNvSpPr/>
          <p:nvPr/>
        </p:nvSpPr>
        <p:spPr>
          <a:xfrm>
            <a:off x="1828800"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88" name="Isosceles Triangle 87"/>
          <p:cNvSpPr/>
          <p:nvPr/>
        </p:nvSpPr>
        <p:spPr>
          <a:xfrm>
            <a:off x="2549525"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0" name="Isosceles Triangle 89"/>
          <p:cNvSpPr/>
          <p:nvPr/>
        </p:nvSpPr>
        <p:spPr>
          <a:xfrm>
            <a:off x="3352800"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2" name="Isosceles Triangle 91"/>
          <p:cNvSpPr/>
          <p:nvPr/>
        </p:nvSpPr>
        <p:spPr>
          <a:xfrm>
            <a:off x="4073525"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4" name="Isosceles Triangle 93"/>
          <p:cNvSpPr/>
          <p:nvPr/>
        </p:nvSpPr>
        <p:spPr>
          <a:xfrm>
            <a:off x="4876800"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6" name="Isosceles Triangle 95"/>
          <p:cNvSpPr/>
          <p:nvPr/>
        </p:nvSpPr>
        <p:spPr>
          <a:xfrm>
            <a:off x="5597525"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8" name="Isosceles Triangle 97"/>
          <p:cNvSpPr/>
          <p:nvPr/>
        </p:nvSpPr>
        <p:spPr>
          <a:xfrm>
            <a:off x="6392863"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00" name="Isosceles Triangle 99"/>
          <p:cNvSpPr/>
          <p:nvPr/>
        </p:nvSpPr>
        <p:spPr>
          <a:xfrm>
            <a:off x="7113588"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01" name="Isosceles Triangle 100"/>
          <p:cNvSpPr/>
          <p:nvPr/>
        </p:nvSpPr>
        <p:spPr>
          <a:xfrm>
            <a:off x="685800" y="57150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2602" name="TextBox 101"/>
          <p:cNvSpPr txBox="1">
            <a:spLocks noChangeArrowheads="1"/>
          </p:cNvSpPr>
          <p:nvPr/>
        </p:nvSpPr>
        <p:spPr bwMode="auto">
          <a:xfrm>
            <a:off x="914400" y="5562600"/>
            <a:ext cx="8191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Action</a:t>
            </a:r>
          </a:p>
        </p:txBody>
      </p:sp>
      <p:sp>
        <p:nvSpPr>
          <p:cNvPr id="103" name="타원 6"/>
          <p:cNvSpPr/>
          <p:nvPr/>
        </p:nvSpPr>
        <p:spPr>
          <a:xfrm>
            <a:off x="727075" y="60198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2604" name="TextBox 103"/>
          <p:cNvSpPr txBox="1">
            <a:spLocks noChangeArrowheads="1"/>
          </p:cNvSpPr>
          <p:nvPr/>
        </p:nvSpPr>
        <p:spPr bwMode="auto">
          <a:xfrm>
            <a:off x="914400" y="5878513"/>
            <a:ext cx="717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State</a:t>
            </a:r>
          </a:p>
        </p:txBody>
      </p:sp>
      <p:sp>
        <p:nvSpPr>
          <p:cNvPr id="22605" name="TextBox 104"/>
          <p:cNvSpPr txBox="1">
            <a:spLocks noChangeArrowheads="1"/>
          </p:cNvSpPr>
          <p:nvPr/>
        </p:nvSpPr>
        <p:spPr bwMode="auto">
          <a:xfrm>
            <a:off x="3124200" y="1447800"/>
            <a:ext cx="3081338"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Maximize Goal Achievement</a:t>
            </a:r>
          </a:p>
        </p:txBody>
      </p:sp>
      <p:sp>
        <p:nvSpPr>
          <p:cNvPr id="106" name="타원 34"/>
          <p:cNvSpPr/>
          <p:nvPr/>
        </p:nvSpPr>
        <p:spPr>
          <a:xfrm>
            <a:off x="7086600" y="56388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2607" name="TextBox 106"/>
          <p:cNvSpPr txBox="1">
            <a:spLocks noChangeArrowheads="1"/>
          </p:cNvSpPr>
          <p:nvPr/>
        </p:nvSpPr>
        <p:spPr bwMode="auto">
          <a:xfrm>
            <a:off x="7239000" y="5519738"/>
            <a:ext cx="12001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Dead End</a:t>
            </a:r>
          </a:p>
        </p:txBody>
      </p:sp>
      <p:sp>
        <p:nvSpPr>
          <p:cNvPr id="22608" name="TextBox 116"/>
          <p:cNvSpPr txBox="1">
            <a:spLocks noChangeArrowheads="1"/>
          </p:cNvSpPr>
          <p:nvPr/>
        </p:nvSpPr>
        <p:spPr bwMode="auto">
          <a:xfrm>
            <a:off x="3429000" y="21336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22609" name="TextBox 117"/>
          <p:cNvSpPr txBox="1">
            <a:spLocks noChangeArrowheads="1"/>
          </p:cNvSpPr>
          <p:nvPr/>
        </p:nvSpPr>
        <p:spPr bwMode="auto">
          <a:xfrm>
            <a:off x="5334000" y="21336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22610" name="TextBox 118"/>
          <p:cNvSpPr txBox="1">
            <a:spLocks noChangeArrowheads="1"/>
          </p:cNvSpPr>
          <p:nvPr/>
        </p:nvSpPr>
        <p:spPr bwMode="auto">
          <a:xfrm>
            <a:off x="4267200" y="1752600"/>
            <a:ext cx="273050" cy="366713"/>
          </a:xfrm>
          <a:prstGeom prst="rect">
            <a:avLst/>
          </a:prstGeom>
          <a:noFill/>
          <a:ln w="9525">
            <a:noFill/>
            <a:miter lim="800000"/>
            <a:headEnd/>
            <a:tailEnd/>
          </a:ln>
        </p:spPr>
        <p:txBody>
          <a:bodyPr wrap="none">
            <a:spAutoFit/>
          </a:bodyPr>
          <a:lstStyle/>
          <a:p>
            <a:pPr eaLnBrk="1" hangingPunct="1"/>
            <a:r>
              <a:rPr lang="en-US" sz="1800" b="1">
                <a:latin typeface="Times New Roman" pitchFamily="1" charset="0"/>
                <a:cs typeface="Times New Roman" pitchFamily="1" charset="0"/>
              </a:rPr>
              <a:t>I</a:t>
            </a:r>
          </a:p>
        </p:txBody>
      </p:sp>
      <p:sp>
        <p:nvSpPr>
          <p:cNvPr id="22611" name="TextBox 119"/>
          <p:cNvSpPr txBox="1">
            <a:spLocks noChangeArrowheads="1"/>
          </p:cNvSpPr>
          <p:nvPr/>
        </p:nvSpPr>
        <p:spPr bwMode="auto">
          <a:xfrm>
            <a:off x="1828800"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22612" name="TextBox 120"/>
          <p:cNvSpPr txBox="1">
            <a:spLocks noChangeArrowheads="1"/>
          </p:cNvSpPr>
          <p:nvPr/>
        </p:nvSpPr>
        <p:spPr bwMode="auto">
          <a:xfrm>
            <a:off x="2362200"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22613" name="TextBox 121"/>
          <p:cNvSpPr txBox="1">
            <a:spLocks noChangeArrowheads="1"/>
          </p:cNvSpPr>
          <p:nvPr/>
        </p:nvSpPr>
        <p:spPr bwMode="auto">
          <a:xfrm>
            <a:off x="3375025"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22614" name="TextBox 122"/>
          <p:cNvSpPr txBox="1">
            <a:spLocks noChangeArrowheads="1"/>
          </p:cNvSpPr>
          <p:nvPr/>
        </p:nvSpPr>
        <p:spPr bwMode="auto">
          <a:xfrm>
            <a:off x="3908425"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22615" name="TextBox 123"/>
          <p:cNvSpPr txBox="1">
            <a:spLocks noChangeArrowheads="1"/>
          </p:cNvSpPr>
          <p:nvPr/>
        </p:nvSpPr>
        <p:spPr bwMode="auto">
          <a:xfrm>
            <a:off x="4899025"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22616" name="TextBox 124"/>
          <p:cNvSpPr txBox="1">
            <a:spLocks noChangeArrowheads="1"/>
          </p:cNvSpPr>
          <p:nvPr/>
        </p:nvSpPr>
        <p:spPr bwMode="auto">
          <a:xfrm>
            <a:off x="5432425"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22617" name="TextBox 125"/>
          <p:cNvSpPr txBox="1">
            <a:spLocks noChangeArrowheads="1"/>
          </p:cNvSpPr>
          <p:nvPr/>
        </p:nvSpPr>
        <p:spPr bwMode="auto">
          <a:xfrm>
            <a:off x="6423025"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22618" name="TextBox 126"/>
          <p:cNvSpPr txBox="1">
            <a:spLocks noChangeArrowheads="1"/>
          </p:cNvSpPr>
          <p:nvPr/>
        </p:nvSpPr>
        <p:spPr bwMode="auto">
          <a:xfrm>
            <a:off x="6956425"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108" name="Rounded Rectangle 107"/>
          <p:cNvSpPr/>
          <p:nvPr/>
        </p:nvSpPr>
        <p:spPr>
          <a:xfrm>
            <a:off x="152400" y="1143000"/>
            <a:ext cx="1752600" cy="12192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b="1" dirty="0">
                <a:solidFill>
                  <a:srgbClr val="C00000"/>
                </a:solidFill>
              </a:rPr>
              <a:t>Left Outcomes are more likely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45"/>
                                        </p:tgtEl>
                                      </p:cBhvr>
                                      <p:by x="150000" y="150000"/>
                                    </p:animScale>
                                  </p:childTnLst>
                                </p:cTn>
                              </p:par>
                              <p:par>
                                <p:cTn id="7" presetID="6" presetClass="emph" presetSubtype="0" fill="hold" nodeType="withEffect">
                                  <p:stCondLst>
                                    <p:cond delay="0"/>
                                  </p:stCondLst>
                                  <p:childTnLst>
                                    <p:animScale>
                                      <p:cBhvr>
                                        <p:cTn id="8" dur="2000" fill="hold"/>
                                        <p:tgtEl>
                                          <p:spTgt spid="55"/>
                                        </p:tgtEl>
                                      </p:cBhvr>
                                      <p:by x="150000" y="150000"/>
                                    </p:animScale>
                                  </p:childTnLst>
                                </p:cTn>
                              </p:par>
                              <p:par>
                                <p:cTn id="9" presetID="6" presetClass="emph" presetSubtype="0" fill="hold" nodeType="withEffect">
                                  <p:stCondLst>
                                    <p:cond delay="0"/>
                                  </p:stCondLst>
                                  <p:childTnLst>
                                    <p:animScale>
                                      <p:cBhvr>
                                        <p:cTn id="10" dur="2000" fill="hold"/>
                                        <p:tgtEl>
                                          <p:spTgt spid="61"/>
                                        </p:tgtEl>
                                      </p:cBhvr>
                                      <p:by x="150000" y="150000"/>
                                    </p:animScale>
                                  </p:childTnLst>
                                </p:cTn>
                              </p:par>
                              <p:par>
                                <p:cTn id="11" presetID="6" presetClass="emph" presetSubtype="0" fill="hold" nodeType="withEffect">
                                  <p:stCondLst>
                                    <p:cond delay="0"/>
                                  </p:stCondLst>
                                  <p:childTnLst>
                                    <p:animScale>
                                      <p:cBhvr>
                                        <p:cTn id="12" dur="2000" fill="hold"/>
                                        <p:tgtEl>
                                          <p:spTgt spid="69"/>
                                        </p:tgtEl>
                                      </p:cBhvr>
                                      <p:by x="150000" y="150000"/>
                                    </p:animScale>
                                  </p:childTnLst>
                                </p:cTn>
                              </p:par>
                              <p:par>
                                <p:cTn id="13" presetID="6" presetClass="emph" presetSubtype="0" fill="hold" nodeType="withEffect">
                                  <p:stCondLst>
                                    <p:cond delay="0"/>
                                  </p:stCondLst>
                                  <p:childTnLst>
                                    <p:animScale>
                                      <p:cBhvr>
                                        <p:cTn id="14" dur="2000" fill="hold"/>
                                        <p:tgtEl>
                                          <p:spTgt spid="73"/>
                                        </p:tgtEl>
                                      </p:cBhvr>
                                      <p:by x="150000" y="150000"/>
                                    </p:animScale>
                                  </p:childTnLst>
                                </p:cTn>
                              </p:par>
                              <p:par>
                                <p:cTn id="15" presetID="6" presetClass="emph" presetSubtype="0" fill="hold" nodeType="withEffect">
                                  <p:stCondLst>
                                    <p:cond delay="0"/>
                                  </p:stCondLst>
                                  <p:childTnLst>
                                    <p:animScale>
                                      <p:cBhvr>
                                        <p:cTn id="16" dur="2000" fill="hold"/>
                                        <p:tgtEl>
                                          <p:spTgt spid="49"/>
                                        </p:tgtEl>
                                      </p:cBhvr>
                                      <p:by x="150000" y="150000"/>
                                    </p:animScale>
                                  </p:childTnLst>
                                </p:cTn>
                              </p:par>
                              <p:par>
                                <p:cTn id="17" presetID="6" presetClass="emph" presetSubtype="0" fill="hold" nodeType="withEffect">
                                  <p:stCondLst>
                                    <p:cond delay="0"/>
                                  </p:stCondLst>
                                  <p:childTnLst>
                                    <p:animScale>
                                      <p:cBhvr>
                                        <p:cTn id="18" dur="2000" fill="hold"/>
                                        <p:tgtEl>
                                          <p:spTgt spid="79"/>
                                        </p:tgtEl>
                                      </p:cBhvr>
                                      <p:by x="150000" y="150000"/>
                                    </p:animScale>
                                  </p:childTnLst>
                                </p:cTn>
                              </p:par>
                              <p:par>
                                <p:cTn id="19" presetID="6" presetClass="emph" presetSubtype="0" fill="hold" nodeType="withEffect">
                                  <p:stCondLst>
                                    <p:cond delay="0"/>
                                  </p:stCondLst>
                                  <p:childTnLst>
                                    <p:animScale>
                                      <p:cBhvr>
                                        <p:cTn id="20" dur="2000" fill="hold"/>
                                        <p:tgtEl>
                                          <p:spTgt spid="85"/>
                                        </p:tgtEl>
                                      </p:cBhvr>
                                      <p:by x="150000" y="150000"/>
                                    </p:animScale>
                                  </p:childTnLst>
                                </p:cTn>
                              </p:par>
                              <p:par>
                                <p:cTn id="21" presetID="6" presetClass="emph" presetSubtype="0" fill="hold" nodeType="withEffect">
                                  <p:stCondLst>
                                    <p:cond delay="0"/>
                                  </p:stCondLst>
                                  <p:childTnLst>
                                    <p:animScale>
                                      <p:cBhvr>
                                        <p:cTn id="22" dur="2000" fill="hold"/>
                                        <p:tgtEl>
                                          <p:spTgt spid="93"/>
                                        </p:tgtEl>
                                      </p:cBhvr>
                                      <p:by x="150000" y="150000"/>
                                    </p:animScale>
                                  </p:childTnLst>
                                </p:cTn>
                              </p:par>
                              <p:par>
                                <p:cTn id="23" presetID="3" presetClass="entr" presetSubtype="10" fill="hold" grpId="0" nodeType="withEffect">
                                  <p:stCondLst>
                                    <p:cond delay="0"/>
                                  </p:stCondLst>
                                  <p:childTnLst>
                                    <p:set>
                                      <p:cBhvr>
                                        <p:cTn id="24" dur="1" fill="hold">
                                          <p:stCondLst>
                                            <p:cond delay="0"/>
                                          </p:stCondLst>
                                        </p:cTn>
                                        <p:tgtEl>
                                          <p:spTgt spid="108"/>
                                        </p:tgtEl>
                                        <p:attrNameLst>
                                          <p:attrName>style.visibility</p:attrName>
                                        </p:attrNameLst>
                                      </p:cBhvr>
                                      <p:to>
                                        <p:strVal val="visible"/>
                                      </p:to>
                                    </p:set>
                                    <p:animEffect transition="in" filter="blinds(horizontal)">
                                      <p:cBhvr>
                                        <p:cTn id="25" dur="500"/>
                                        <p:tgtEl>
                                          <p:spTgt spid="1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txBox="1">
            <a:spLocks noGrp="1"/>
          </p:cNvSpPr>
          <p:nvPr/>
        </p:nvSpPr>
        <p:spPr>
          <a:xfrm>
            <a:off x="6553200" y="6356350"/>
            <a:ext cx="2133600" cy="365125"/>
          </a:xfrm>
          <a:prstGeom prst="rect">
            <a:avLst/>
          </a:prstGeom>
          <a:noFill/>
        </p:spPr>
        <p:txBody>
          <a:bodyPr anchor="ctr"/>
          <a:lstStyle/>
          <a:p>
            <a:pPr algn="r" eaLnBrk="1" hangingPunct="1"/>
            <a:fld id="{9C4F630E-3F3D-42BA-A82B-123930A96E09}" type="slidenum">
              <a:rPr lang="en-US" sz="1200">
                <a:solidFill>
                  <a:srgbClr val="898989"/>
                </a:solidFill>
                <a:latin typeface="Calibri" pitchFamily="34" charset="0"/>
              </a:rPr>
              <a:pPr algn="r" eaLnBrk="1" hangingPunct="1"/>
              <a:t>10</a:t>
            </a:fld>
            <a:endParaRPr lang="en-US" sz="1200">
              <a:solidFill>
                <a:srgbClr val="898989"/>
              </a:solidFill>
              <a:latin typeface="Calibri" pitchFamily="34" charset="0"/>
            </a:endParaRPr>
          </a:p>
        </p:txBody>
      </p:sp>
      <p:sp>
        <p:nvSpPr>
          <p:cNvPr id="6" name="Rounded Rectangle 5"/>
          <p:cNvSpPr/>
          <p:nvPr/>
        </p:nvSpPr>
        <p:spPr>
          <a:xfrm>
            <a:off x="1066800" y="2209800"/>
            <a:ext cx="7086600" cy="1219200"/>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4000" b="1" dirty="0">
                <a:solidFill>
                  <a:srgbClr val="0070C0"/>
                </a:solidFill>
              </a:rPr>
              <a:t>Start Sampling</a:t>
            </a:r>
          </a:p>
        </p:txBody>
      </p:sp>
      <p:sp>
        <p:nvSpPr>
          <p:cNvPr id="7" name="Rounded Rectangle 6"/>
          <p:cNvSpPr/>
          <p:nvPr/>
        </p:nvSpPr>
        <p:spPr>
          <a:xfrm>
            <a:off x="1066800" y="4343400"/>
            <a:ext cx="7010400" cy="8382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dirty="0">
                <a:solidFill>
                  <a:srgbClr val="C00000"/>
                </a:solidFill>
              </a:rPr>
              <a:t>Note. Sampling will reveal which is better</a:t>
            </a:r>
          </a:p>
          <a:p>
            <a:pPr algn="ctr" eaLnBrk="1" fontAlgn="auto" hangingPunct="1">
              <a:spcBef>
                <a:spcPts val="0"/>
              </a:spcBef>
              <a:spcAft>
                <a:spcPts val="0"/>
              </a:spcAft>
              <a:defRPr/>
            </a:pPr>
            <a:r>
              <a:rPr lang="en-US" sz="2800" dirty="0">
                <a:solidFill>
                  <a:srgbClr val="C00000"/>
                </a:solidFill>
              </a:rPr>
              <a:t>A1? Or A2 at state I</a:t>
            </a:r>
          </a:p>
        </p:txBody>
      </p:sp>
      <p:sp>
        <p:nvSpPr>
          <p:cNvPr id="34821" name="Rectangle 5"/>
          <p:cNvSpPr>
            <a:spLocks noGrp="1" noChangeArrowheads="1"/>
          </p:cNvSpPr>
          <p:nvPr>
            <p:ph type="title" idx="4294967295"/>
          </p:nvPr>
        </p:nvSpPr>
        <p:spPr/>
        <p:txBody>
          <a:bodyPr/>
          <a:lstStyle/>
          <a:p>
            <a:r>
              <a:rPr lang="en-US"/>
              <a:t>Sample Time!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제목 1"/>
          <p:cNvSpPr>
            <a:spLocks noGrp="1"/>
          </p:cNvSpPr>
          <p:nvPr>
            <p:ph type="title" idx="4294967295"/>
          </p:nvPr>
        </p:nvSpPr>
        <p:spPr/>
        <p:txBody>
          <a:bodyPr/>
          <a:lstStyle/>
          <a:p>
            <a:r>
              <a:rPr lang="en-US" sz="4900"/>
              <a:t>Hindsight Sample 1</a:t>
            </a:r>
            <a:endParaRPr lang="en-US" sz="2200"/>
          </a:p>
        </p:txBody>
      </p:sp>
      <p:sp>
        <p:nvSpPr>
          <p:cNvPr id="7" name="타원 6"/>
          <p:cNvSpPr/>
          <p:nvPr/>
        </p:nvSpPr>
        <p:spPr>
          <a:xfrm>
            <a:off x="4495800" y="1981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0" name="타원 9"/>
          <p:cNvSpPr/>
          <p:nvPr/>
        </p:nvSpPr>
        <p:spPr>
          <a:xfrm>
            <a:off x="2209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1" name="타원 10"/>
          <p:cNvSpPr/>
          <p:nvPr/>
        </p:nvSpPr>
        <p:spPr>
          <a:xfrm>
            <a:off x="3733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3" name="타원 12"/>
          <p:cNvSpPr/>
          <p:nvPr/>
        </p:nvSpPr>
        <p:spPr>
          <a:xfrm>
            <a:off x="5257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4" name="타원 13"/>
          <p:cNvSpPr/>
          <p:nvPr/>
        </p:nvSpPr>
        <p:spPr>
          <a:xfrm>
            <a:off x="6781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3" name="타원 22"/>
          <p:cNvSpPr/>
          <p:nvPr/>
        </p:nvSpPr>
        <p:spPr>
          <a:xfrm>
            <a:off x="1676400" y="50292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4" name="타원 23"/>
          <p:cNvSpPr/>
          <p:nvPr/>
        </p:nvSpPr>
        <p:spPr>
          <a:xfrm>
            <a:off x="19812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5" name="타원 24"/>
          <p:cNvSpPr/>
          <p:nvPr/>
        </p:nvSpPr>
        <p:spPr>
          <a:xfrm>
            <a:off x="24384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7" name="타원 26"/>
          <p:cNvSpPr/>
          <p:nvPr/>
        </p:nvSpPr>
        <p:spPr>
          <a:xfrm>
            <a:off x="32004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8" name="타원 27"/>
          <p:cNvSpPr/>
          <p:nvPr/>
        </p:nvSpPr>
        <p:spPr>
          <a:xfrm>
            <a:off x="3505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9" name="타원 28"/>
          <p:cNvSpPr/>
          <p:nvPr/>
        </p:nvSpPr>
        <p:spPr>
          <a:xfrm>
            <a:off x="39624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0" name="타원 29"/>
          <p:cNvSpPr/>
          <p:nvPr/>
        </p:nvSpPr>
        <p:spPr>
          <a:xfrm>
            <a:off x="42672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1" name="타원 30"/>
          <p:cNvSpPr/>
          <p:nvPr/>
        </p:nvSpPr>
        <p:spPr>
          <a:xfrm>
            <a:off x="47244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2" name="타원 31"/>
          <p:cNvSpPr/>
          <p:nvPr/>
        </p:nvSpPr>
        <p:spPr>
          <a:xfrm>
            <a:off x="5029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3" name="타원 32"/>
          <p:cNvSpPr/>
          <p:nvPr/>
        </p:nvSpPr>
        <p:spPr>
          <a:xfrm>
            <a:off x="54864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4" name="타원 33"/>
          <p:cNvSpPr/>
          <p:nvPr/>
        </p:nvSpPr>
        <p:spPr>
          <a:xfrm>
            <a:off x="5791200" y="50292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5" name="타원 34"/>
          <p:cNvSpPr/>
          <p:nvPr/>
        </p:nvSpPr>
        <p:spPr>
          <a:xfrm>
            <a:off x="62484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6" name="타원 35"/>
          <p:cNvSpPr/>
          <p:nvPr/>
        </p:nvSpPr>
        <p:spPr>
          <a:xfrm>
            <a:off x="6553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7" name="타원 36"/>
          <p:cNvSpPr/>
          <p:nvPr/>
        </p:nvSpPr>
        <p:spPr>
          <a:xfrm>
            <a:off x="7010400" y="50292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8" name="타원 37"/>
          <p:cNvSpPr/>
          <p:nvPr/>
        </p:nvSpPr>
        <p:spPr>
          <a:xfrm>
            <a:off x="7315200" y="50292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cxnSp>
        <p:nvCxnSpPr>
          <p:cNvPr id="40" name="직선 화살표 연결선 39"/>
          <p:cNvCxnSpPr>
            <a:stCxn id="7" idx="4"/>
          </p:cNvCxnSpPr>
          <p:nvPr/>
        </p:nvCxnSpPr>
        <p:spPr>
          <a:xfrm rot="5400000">
            <a:off x="3505200" y="1676400"/>
            <a:ext cx="609600" cy="1524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3" name="직선 화살표 연결선 42"/>
          <p:cNvCxnSpPr>
            <a:stCxn id="7" idx="4"/>
          </p:cNvCxnSpPr>
          <p:nvPr/>
        </p:nvCxnSpPr>
        <p:spPr>
          <a:xfrm rot="16200000" flipH="1">
            <a:off x="5029200" y="1676400"/>
            <a:ext cx="609600" cy="1524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5" name="직선 화살표 연결선 44"/>
          <p:cNvCxnSpPr>
            <a:endCxn id="10" idx="0"/>
          </p:cNvCxnSpPr>
          <p:nvPr/>
        </p:nvCxnSpPr>
        <p:spPr>
          <a:xfrm rot="5400000">
            <a:off x="2362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47" name="직선 화살표 연결선 46"/>
          <p:cNvCxnSpPr>
            <a:endCxn id="11" idx="0"/>
          </p:cNvCxnSpPr>
          <p:nvPr/>
        </p:nvCxnSpPr>
        <p:spPr>
          <a:xfrm rot="16200000" flipH="1">
            <a:off x="3124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49" name="직선 화살표 연결선 48"/>
          <p:cNvCxnSpPr>
            <a:endCxn id="13" idx="0"/>
          </p:cNvCxnSpPr>
          <p:nvPr/>
        </p:nvCxnSpPr>
        <p:spPr>
          <a:xfrm rot="5400000">
            <a:off x="5410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1" name="직선 화살표 연결선 50"/>
          <p:cNvCxnSpPr>
            <a:endCxn id="14" idx="0"/>
          </p:cNvCxnSpPr>
          <p:nvPr/>
        </p:nvCxnSpPr>
        <p:spPr>
          <a:xfrm rot="16200000" flipH="1">
            <a:off x="6172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3" name="직선 화살표 연결선 52"/>
          <p:cNvCxnSpPr>
            <a:stCxn id="10" idx="4"/>
          </p:cNvCxnSpPr>
          <p:nvPr/>
        </p:nvCxnSpPr>
        <p:spPr>
          <a:xfrm rot="5400000">
            <a:off x="1790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55" name="직선 화살표 연결선 54"/>
          <p:cNvCxnSpPr>
            <a:endCxn id="23" idx="0"/>
          </p:cNvCxnSpPr>
          <p:nvPr/>
        </p:nvCxnSpPr>
        <p:spPr>
          <a:xfrm rot="5400000">
            <a:off x="1524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7" name="직선 화살표 연결선 56"/>
          <p:cNvCxnSpPr>
            <a:endCxn id="24" idx="0"/>
          </p:cNvCxnSpPr>
          <p:nvPr/>
        </p:nvCxnSpPr>
        <p:spPr>
          <a:xfrm rot="16200000" flipH="1">
            <a:off x="1676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9" name="직선 화살표 연결선 58"/>
          <p:cNvCxnSpPr>
            <a:stCxn id="10" idx="4"/>
          </p:cNvCxnSpPr>
          <p:nvPr/>
        </p:nvCxnSpPr>
        <p:spPr>
          <a:xfrm rot="16200000" flipH="1">
            <a:off x="2171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1" name="직선 화살표 연결선 60"/>
          <p:cNvCxnSpPr>
            <a:endCxn id="25" idx="0"/>
          </p:cNvCxnSpPr>
          <p:nvPr/>
        </p:nvCxnSpPr>
        <p:spPr>
          <a:xfrm rot="5400000">
            <a:off x="2286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63" name="직선 화살표 연결선 62"/>
          <p:cNvCxnSpPr/>
          <p:nvPr/>
        </p:nvCxnSpPr>
        <p:spPr>
          <a:xfrm rot="16200000" flipH="1">
            <a:off x="2438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65" name="직선 화살표 연결선 64"/>
          <p:cNvCxnSpPr>
            <a:stCxn id="11" idx="4"/>
          </p:cNvCxnSpPr>
          <p:nvPr/>
        </p:nvCxnSpPr>
        <p:spPr>
          <a:xfrm rot="5400000">
            <a:off x="3314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7" name="직선 화살표 연결선 66"/>
          <p:cNvCxnSpPr>
            <a:stCxn id="11" idx="4"/>
          </p:cNvCxnSpPr>
          <p:nvPr/>
        </p:nvCxnSpPr>
        <p:spPr>
          <a:xfrm rot="16200000" flipH="1">
            <a:off x="3695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9" name="직선 화살표 연결선 68"/>
          <p:cNvCxnSpPr>
            <a:endCxn id="27" idx="0"/>
          </p:cNvCxnSpPr>
          <p:nvPr/>
        </p:nvCxnSpPr>
        <p:spPr>
          <a:xfrm rot="5400000">
            <a:off x="3048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1" name="직선 화살표 연결선 70"/>
          <p:cNvCxnSpPr>
            <a:endCxn id="28" idx="0"/>
          </p:cNvCxnSpPr>
          <p:nvPr/>
        </p:nvCxnSpPr>
        <p:spPr>
          <a:xfrm rot="16200000" flipH="1">
            <a:off x="3200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3" name="직선 화살표 연결선 72"/>
          <p:cNvCxnSpPr>
            <a:endCxn id="29" idx="0"/>
          </p:cNvCxnSpPr>
          <p:nvPr/>
        </p:nvCxnSpPr>
        <p:spPr>
          <a:xfrm rot="5400000">
            <a:off x="3810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5" name="직선 화살표 연결선 74"/>
          <p:cNvCxnSpPr>
            <a:endCxn id="30" idx="0"/>
          </p:cNvCxnSpPr>
          <p:nvPr/>
        </p:nvCxnSpPr>
        <p:spPr>
          <a:xfrm rot="16200000" flipH="1">
            <a:off x="3962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7" name="직선 화살표 연결선 76"/>
          <p:cNvCxnSpPr>
            <a:stCxn id="13" idx="4"/>
          </p:cNvCxnSpPr>
          <p:nvPr/>
        </p:nvCxnSpPr>
        <p:spPr>
          <a:xfrm rot="5400000">
            <a:off x="4838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79" name="직선 화살표 연결선 78"/>
          <p:cNvCxnSpPr>
            <a:endCxn id="31" idx="0"/>
          </p:cNvCxnSpPr>
          <p:nvPr/>
        </p:nvCxnSpPr>
        <p:spPr>
          <a:xfrm rot="5400000">
            <a:off x="4572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1" name="직선 화살표 연결선 80"/>
          <p:cNvCxnSpPr>
            <a:endCxn id="32" idx="0"/>
          </p:cNvCxnSpPr>
          <p:nvPr/>
        </p:nvCxnSpPr>
        <p:spPr>
          <a:xfrm rot="16200000" flipH="1">
            <a:off x="4724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3" name="직선 화살표 연결선 82"/>
          <p:cNvCxnSpPr>
            <a:stCxn id="13" idx="4"/>
          </p:cNvCxnSpPr>
          <p:nvPr/>
        </p:nvCxnSpPr>
        <p:spPr>
          <a:xfrm rot="16200000" flipH="1">
            <a:off x="5219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85" name="직선 화살표 연결선 84"/>
          <p:cNvCxnSpPr>
            <a:endCxn id="33" idx="0"/>
          </p:cNvCxnSpPr>
          <p:nvPr/>
        </p:nvCxnSpPr>
        <p:spPr>
          <a:xfrm rot="5400000">
            <a:off x="5334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7" name="직선 화살표 연결선 86"/>
          <p:cNvCxnSpPr>
            <a:endCxn id="34" idx="0"/>
          </p:cNvCxnSpPr>
          <p:nvPr/>
        </p:nvCxnSpPr>
        <p:spPr>
          <a:xfrm rot="16200000" flipH="1">
            <a:off x="5486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9" name="직선 화살표 연결선 88"/>
          <p:cNvCxnSpPr>
            <a:stCxn id="14" idx="4"/>
          </p:cNvCxnSpPr>
          <p:nvPr/>
        </p:nvCxnSpPr>
        <p:spPr>
          <a:xfrm rot="5400000">
            <a:off x="6362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1" name="직선 화살표 연결선 90"/>
          <p:cNvCxnSpPr>
            <a:stCxn id="14" idx="4"/>
          </p:cNvCxnSpPr>
          <p:nvPr/>
        </p:nvCxnSpPr>
        <p:spPr>
          <a:xfrm rot="16200000" flipH="1">
            <a:off x="6743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3" name="직선 화살표 연결선 92"/>
          <p:cNvCxnSpPr>
            <a:endCxn id="35" idx="0"/>
          </p:cNvCxnSpPr>
          <p:nvPr/>
        </p:nvCxnSpPr>
        <p:spPr>
          <a:xfrm rot="5400000">
            <a:off x="6096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95" name="직선 화살표 연결선 94"/>
          <p:cNvCxnSpPr>
            <a:endCxn id="36" idx="0"/>
          </p:cNvCxnSpPr>
          <p:nvPr/>
        </p:nvCxnSpPr>
        <p:spPr>
          <a:xfrm rot="16200000" flipH="1">
            <a:off x="6248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97" name="직선 화살표 연결선 96"/>
          <p:cNvCxnSpPr>
            <a:endCxn id="37" idx="0"/>
          </p:cNvCxnSpPr>
          <p:nvPr/>
        </p:nvCxnSpPr>
        <p:spPr>
          <a:xfrm rot="5400000">
            <a:off x="6858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99" name="직선 화살표 연결선 98"/>
          <p:cNvCxnSpPr>
            <a:endCxn id="38" idx="0"/>
          </p:cNvCxnSpPr>
          <p:nvPr/>
        </p:nvCxnSpPr>
        <p:spPr>
          <a:xfrm rot="16200000" flipH="1">
            <a:off x="7010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66" name="직선 화살표 연결선 65"/>
          <p:cNvCxnSpPr/>
          <p:nvPr/>
        </p:nvCxnSpPr>
        <p:spPr>
          <a:xfrm>
            <a:off x="7358063" y="1752600"/>
            <a:ext cx="762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8" name="직선 화살표 연결선 67"/>
          <p:cNvCxnSpPr/>
          <p:nvPr/>
        </p:nvCxnSpPr>
        <p:spPr>
          <a:xfrm>
            <a:off x="7358063" y="2360613"/>
            <a:ext cx="762000" cy="1587"/>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sp>
        <p:nvSpPr>
          <p:cNvPr id="36919" name="TextBox 69"/>
          <p:cNvSpPr txBox="1">
            <a:spLocks noChangeArrowheads="1"/>
          </p:cNvSpPr>
          <p:nvPr/>
        </p:nvSpPr>
        <p:spPr bwMode="auto">
          <a:xfrm>
            <a:off x="7281863" y="1295400"/>
            <a:ext cx="8191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Action</a:t>
            </a:r>
          </a:p>
        </p:txBody>
      </p:sp>
      <p:sp>
        <p:nvSpPr>
          <p:cNvPr id="36920" name="TextBox 71"/>
          <p:cNvSpPr txBox="1">
            <a:spLocks noChangeArrowheads="1"/>
          </p:cNvSpPr>
          <p:nvPr/>
        </p:nvSpPr>
        <p:spPr bwMode="auto">
          <a:xfrm>
            <a:off x="7129463" y="2020888"/>
            <a:ext cx="1416050" cy="663575"/>
          </a:xfrm>
          <a:prstGeom prst="rect">
            <a:avLst/>
          </a:prstGeom>
          <a:noFill/>
          <a:ln w="9525">
            <a:noFill/>
            <a:miter lim="800000"/>
            <a:headEnd/>
            <a:tailEnd/>
          </a:ln>
        </p:spPr>
        <p:txBody>
          <a:bodyPr wrap="none">
            <a:spAutoFit/>
          </a:bodyPr>
          <a:lstStyle/>
          <a:p>
            <a:pPr eaLnBrk="1" hangingPunct="1"/>
            <a:r>
              <a:rPr lang="en-US" sz="1800">
                <a:latin typeface="Calibri" pitchFamily="34" charset="0"/>
              </a:rPr>
              <a:t>Probabilistic</a:t>
            </a:r>
          </a:p>
          <a:p>
            <a:pPr eaLnBrk="1" hangingPunct="1"/>
            <a:r>
              <a:rPr lang="en-US" sz="1800">
                <a:latin typeface="Calibri" pitchFamily="34" charset="0"/>
              </a:rPr>
              <a:t>Outcome</a:t>
            </a:r>
          </a:p>
        </p:txBody>
      </p:sp>
      <p:sp>
        <p:nvSpPr>
          <p:cNvPr id="74" name="Rounded Rectangle 73"/>
          <p:cNvSpPr/>
          <p:nvPr/>
        </p:nvSpPr>
        <p:spPr>
          <a:xfrm>
            <a:off x="304800" y="2590800"/>
            <a:ext cx="10668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b="1" dirty="0">
                <a:solidFill>
                  <a:srgbClr val="FFFF00"/>
                </a:solidFill>
              </a:rPr>
              <a:t>Time 1</a:t>
            </a:r>
          </a:p>
        </p:txBody>
      </p:sp>
      <p:sp>
        <p:nvSpPr>
          <p:cNvPr id="76" name="Rounded Rectangle 75"/>
          <p:cNvSpPr/>
          <p:nvPr/>
        </p:nvSpPr>
        <p:spPr>
          <a:xfrm>
            <a:off x="304800" y="4114800"/>
            <a:ext cx="10668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b="1" dirty="0">
                <a:solidFill>
                  <a:srgbClr val="FFFF00"/>
                </a:solidFill>
              </a:rPr>
              <a:t>Time 2</a:t>
            </a:r>
          </a:p>
        </p:txBody>
      </p:sp>
      <p:sp>
        <p:nvSpPr>
          <p:cNvPr id="154" name="타원 24"/>
          <p:cNvSpPr/>
          <p:nvPr/>
        </p:nvSpPr>
        <p:spPr>
          <a:xfrm>
            <a:off x="2743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55" name="타원 32"/>
          <p:cNvSpPr/>
          <p:nvPr/>
        </p:nvSpPr>
        <p:spPr>
          <a:xfrm>
            <a:off x="7086600" y="59436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6925" name="TextBox 155"/>
          <p:cNvSpPr txBox="1">
            <a:spLocks noChangeArrowheads="1"/>
          </p:cNvSpPr>
          <p:nvPr/>
        </p:nvSpPr>
        <p:spPr bwMode="auto">
          <a:xfrm>
            <a:off x="7239000" y="5827713"/>
            <a:ext cx="12636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Goal State</a:t>
            </a:r>
          </a:p>
        </p:txBody>
      </p:sp>
      <p:sp>
        <p:nvSpPr>
          <p:cNvPr id="78" name="Slide Number Placeholder 77"/>
          <p:cNvSpPr txBox="1">
            <a:spLocks noGrp="1"/>
          </p:cNvSpPr>
          <p:nvPr/>
        </p:nvSpPr>
        <p:spPr>
          <a:xfrm>
            <a:off x="6553200" y="6356350"/>
            <a:ext cx="2133600" cy="365125"/>
          </a:xfrm>
          <a:prstGeom prst="rect">
            <a:avLst/>
          </a:prstGeom>
          <a:noFill/>
        </p:spPr>
        <p:txBody>
          <a:bodyPr anchor="ctr"/>
          <a:lstStyle/>
          <a:p>
            <a:pPr algn="r" eaLnBrk="1" hangingPunct="1"/>
            <a:fld id="{E95A90E2-0284-4AF0-8A21-F0BC0BB29811}" type="slidenum">
              <a:rPr lang="en-US" sz="1200">
                <a:solidFill>
                  <a:srgbClr val="898989"/>
                </a:solidFill>
                <a:latin typeface="Calibri" pitchFamily="34" charset="0"/>
              </a:rPr>
              <a:pPr algn="r" eaLnBrk="1" hangingPunct="1"/>
              <a:t>11</a:t>
            </a:fld>
            <a:endParaRPr lang="en-US" sz="1200">
              <a:solidFill>
                <a:srgbClr val="898989"/>
              </a:solidFill>
              <a:latin typeface="Calibri" pitchFamily="34" charset="0"/>
            </a:endParaRPr>
          </a:p>
        </p:txBody>
      </p:sp>
      <p:sp>
        <p:nvSpPr>
          <p:cNvPr id="80" name="Isosceles Triangle 79"/>
          <p:cNvSpPr/>
          <p:nvPr/>
        </p:nvSpPr>
        <p:spPr>
          <a:xfrm>
            <a:off x="2971800" y="2743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82" name="Isosceles Triangle 81"/>
          <p:cNvSpPr/>
          <p:nvPr/>
        </p:nvSpPr>
        <p:spPr>
          <a:xfrm>
            <a:off x="5943600" y="2743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86" name="Isosceles Triangle 85"/>
          <p:cNvSpPr/>
          <p:nvPr/>
        </p:nvSpPr>
        <p:spPr>
          <a:xfrm>
            <a:off x="1828800"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88" name="Isosceles Triangle 87"/>
          <p:cNvSpPr/>
          <p:nvPr/>
        </p:nvSpPr>
        <p:spPr>
          <a:xfrm>
            <a:off x="2549525"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0" name="Isosceles Triangle 89"/>
          <p:cNvSpPr/>
          <p:nvPr/>
        </p:nvSpPr>
        <p:spPr>
          <a:xfrm>
            <a:off x="3352800"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2" name="Isosceles Triangle 91"/>
          <p:cNvSpPr/>
          <p:nvPr/>
        </p:nvSpPr>
        <p:spPr>
          <a:xfrm>
            <a:off x="4073525"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4" name="Isosceles Triangle 93"/>
          <p:cNvSpPr/>
          <p:nvPr/>
        </p:nvSpPr>
        <p:spPr>
          <a:xfrm>
            <a:off x="4876800"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6" name="Isosceles Triangle 95"/>
          <p:cNvSpPr/>
          <p:nvPr/>
        </p:nvSpPr>
        <p:spPr>
          <a:xfrm>
            <a:off x="5597525"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8" name="Isosceles Triangle 97"/>
          <p:cNvSpPr/>
          <p:nvPr/>
        </p:nvSpPr>
        <p:spPr>
          <a:xfrm>
            <a:off x="6392863"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00" name="Isosceles Triangle 99"/>
          <p:cNvSpPr/>
          <p:nvPr/>
        </p:nvSpPr>
        <p:spPr>
          <a:xfrm>
            <a:off x="7113588"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01" name="Isosceles Triangle 100"/>
          <p:cNvSpPr/>
          <p:nvPr/>
        </p:nvSpPr>
        <p:spPr>
          <a:xfrm>
            <a:off x="685800" y="57150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6938" name="TextBox 101"/>
          <p:cNvSpPr txBox="1">
            <a:spLocks noChangeArrowheads="1"/>
          </p:cNvSpPr>
          <p:nvPr/>
        </p:nvSpPr>
        <p:spPr bwMode="auto">
          <a:xfrm>
            <a:off x="914400" y="5562600"/>
            <a:ext cx="8191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Action</a:t>
            </a:r>
          </a:p>
        </p:txBody>
      </p:sp>
      <p:sp>
        <p:nvSpPr>
          <p:cNvPr id="103" name="타원 6"/>
          <p:cNvSpPr/>
          <p:nvPr/>
        </p:nvSpPr>
        <p:spPr>
          <a:xfrm>
            <a:off x="727075" y="60198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6940" name="TextBox 103"/>
          <p:cNvSpPr txBox="1">
            <a:spLocks noChangeArrowheads="1"/>
          </p:cNvSpPr>
          <p:nvPr/>
        </p:nvSpPr>
        <p:spPr bwMode="auto">
          <a:xfrm>
            <a:off x="914400" y="5878513"/>
            <a:ext cx="717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State</a:t>
            </a:r>
          </a:p>
        </p:txBody>
      </p:sp>
      <p:sp>
        <p:nvSpPr>
          <p:cNvPr id="36941" name="TextBox 104"/>
          <p:cNvSpPr txBox="1">
            <a:spLocks noChangeArrowheads="1"/>
          </p:cNvSpPr>
          <p:nvPr/>
        </p:nvSpPr>
        <p:spPr bwMode="auto">
          <a:xfrm>
            <a:off x="3124200" y="1524000"/>
            <a:ext cx="3081338"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Maximize Goal Achievement</a:t>
            </a:r>
          </a:p>
        </p:txBody>
      </p:sp>
      <p:sp>
        <p:nvSpPr>
          <p:cNvPr id="106" name="타원 34"/>
          <p:cNvSpPr/>
          <p:nvPr/>
        </p:nvSpPr>
        <p:spPr>
          <a:xfrm>
            <a:off x="7086600" y="56388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6943" name="TextBox 106"/>
          <p:cNvSpPr txBox="1">
            <a:spLocks noChangeArrowheads="1"/>
          </p:cNvSpPr>
          <p:nvPr/>
        </p:nvSpPr>
        <p:spPr bwMode="auto">
          <a:xfrm>
            <a:off x="7239000" y="5519738"/>
            <a:ext cx="12001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Dead End</a:t>
            </a:r>
          </a:p>
        </p:txBody>
      </p:sp>
      <p:sp>
        <p:nvSpPr>
          <p:cNvPr id="110" name="Rounded Rectangle 109"/>
          <p:cNvSpPr/>
          <p:nvPr/>
        </p:nvSpPr>
        <p:spPr>
          <a:xfrm>
            <a:off x="3733800" y="5410200"/>
            <a:ext cx="1447800" cy="8382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dirty="0">
                <a:solidFill>
                  <a:srgbClr val="C00000"/>
                </a:solidFill>
              </a:rPr>
              <a:t>A1: 1</a:t>
            </a:r>
          </a:p>
          <a:p>
            <a:pPr algn="ctr" eaLnBrk="1" fontAlgn="auto" hangingPunct="1">
              <a:spcBef>
                <a:spcPts val="0"/>
              </a:spcBef>
              <a:spcAft>
                <a:spcPts val="0"/>
              </a:spcAft>
              <a:defRPr/>
            </a:pPr>
            <a:r>
              <a:rPr lang="en-US" sz="2800" dirty="0">
                <a:solidFill>
                  <a:srgbClr val="C00000"/>
                </a:solidFill>
              </a:rPr>
              <a:t>A2: 0</a:t>
            </a:r>
          </a:p>
        </p:txBody>
      </p:sp>
      <p:sp>
        <p:nvSpPr>
          <p:cNvPr id="111" name="Rounded Rectangle 110"/>
          <p:cNvSpPr/>
          <p:nvPr/>
        </p:nvSpPr>
        <p:spPr>
          <a:xfrm>
            <a:off x="152400" y="1295400"/>
            <a:ext cx="1752600" cy="9906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b="1" dirty="0">
                <a:solidFill>
                  <a:srgbClr val="C00000"/>
                </a:solidFill>
              </a:rPr>
              <a:t>Left Outcomes are more likely</a:t>
            </a:r>
          </a:p>
        </p:txBody>
      </p:sp>
      <p:sp>
        <p:nvSpPr>
          <p:cNvPr id="36946" name="TextBox 121"/>
          <p:cNvSpPr txBox="1">
            <a:spLocks noChangeArrowheads="1"/>
          </p:cNvSpPr>
          <p:nvPr/>
        </p:nvSpPr>
        <p:spPr bwMode="auto">
          <a:xfrm>
            <a:off x="3429000" y="21336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36947" name="TextBox 122"/>
          <p:cNvSpPr txBox="1">
            <a:spLocks noChangeArrowheads="1"/>
          </p:cNvSpPr>
          <p:nvPr/>
        </p:nvSpPr>
        <p:spPr bwMode="auto">
          <a:xfrm>
            <a:off x="5334000" y="21336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36948" name="TextBox 123"/>
          <p:cNvSpPr txBox="1">
            <a:spLocks noChangeArrowheads="1"/>
          </p:cNvSpPr>
          <p:nvPr/>
        </p:nvSpPr>
        <p:spPr bwMode="auto">
          <a:xfrm>
            <a:off x="1828800"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36949" name="TextBox 124"/>
          <p:cNvSpPr txBox="1">
            <a:spLocks noChangeArrowheads="1"/>
          </p:cNvSpPr>
          <p:nvPr/>
        </p:nvSpPr>
        <p:spPr bwMode="auto">
          <a:xfrm>
            <a:off x="2362200"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36950" name="TextBox 125"/>
          <p:cNvSpPr txBox="1">
            <a:spLocks noChangeArrowheads="1"/>
          </p:cNvSpPr>
          <p:nvPr/>
        </p:nvSpPr>
        <p:spPr bwMode="auto">
          <a:xfrm>
            <a:off x="3375025"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36951" name="TextBox 126"/>
          <p:cNvSpPr txBox="1">
            <a:spLocks noChangeArrowheads="1"/>
          </p:cNvSpPr>
          <p:nvPr/>
        </p:nvSpPr>
        <p:spPr bwMode="auto">
          <a:xfrm>
            <a:off x="3908425"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36952" name="TextBox 127"/>
          <p:cNvSpPr txBox="1">
            <a:spLocks noChangeArrowheads="1"/>
          </p:cNvSpPr>
          <p:nvPr/>
        </p:nvSpPr>
        <p:spPr bwMode="auto">
          <a:xfrm>
            <a:off x="4899025"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36953" name="TextBox 128"/>
          <p:cNvSpPr txBox="1">
            <a:spLocks noChangeArrowheads="1"/>
          </p:cNvSpPr>
          <p:nvPr/>
        </p:nvSpPr>
        <p:spPr bwMode="auto">
          <a:xfrm>
            <a:off x="5432425"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36954" name="TextBox 129"/>
          <p:cNvSpPr txBox="1">
            <a:spLocks noChangeArrowheads="1"/>
          </p:cNvSpPr>
          <p:nvPr/>
        </p:nvSpPr>
        <p:spPr bwMode="auto">
          <a:xfrm>
            <a:off x="6423025"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36955" name="TextBox 130"/>
          <p:cNvSpPr txBox="1">
            <a:spLocks noChangeArrowheads="1"/>
          </p:cNvSpPr>
          <p:nvPr/>
        </p:nvSpPr>
        <p:spPr bwMode="auto">
          <a:xfrm>
            <a:off x="6956425"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36956" name="TextBox 131"/>
          <p:cNvSpPr txBox="1">
            <a:spLocks noChangeArrowheads="1"/>
          </p:cNvSpPr>
          <p:nvPr/>
        </p:nvSpPr>
        <p:spPr bwMode="auto">
          <a:xfrm>
            <a:off x="4267200" y="1752600"/>
            <a:ext cx="273050" cy="366713"/>
          </a:xfrm>
          <a:prstGeom prst="rect">
            <a:avLst/>
          </a:prstGeom>
          <a:noFill/>
          <a:ln w="9525">
            <a:noFill/>
            <a:miter lim="800000"/>
            <a:headEnd/>
            <a:tailEnd/>
          </a:ln>
        </p:spPr>
        <p:txBody>
          <a:bodyPr wrap="none">
            <a:spAutoFit/>
          </a:bodyPr>
          <a:lstStyle/>
          <a:p>
            <a:pPr eaLnBrk="1" hangingPunct="1"/>
            <a:r>
              <a:rPr lang="en-US" sz="1800" b="1">
                <a:latin typeface="Times New Roman" pitchFamily="1" charset="0"/>
                <a:cs typeface="Times New Roman" pitchFamily="1" charset="0"/>
              </a:rPr>
              <a:t>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nodeType="clickEffect">
                                  <p:stCondLst>
                                    <p:cond delay="0"/>
                                  </p:stCondLst>
                                  <p:childTnLst>
                                    <p:animEffect transition="out" filter="blinds(horizontal)">
                                      <p:cBhvr>
                                        <p:cTn id="6" dur="500"/>
                                        <p:tgtEl>
                                          <p:spTgt spid="47"/>
                                        </p:tgtEl>
                                      </p:cBhvr>
                                    </p:animEffect>
                                    <p:set>
                                      <p:cBhvr>
                                        <p:cTn id="7" dur="1" fill="hold">
                                          <p:stCondLst>
                                            <p:cond delay="499"/>
                                          </p:stCondLst>
                                        </p:cTn>
                                        <p:tgtEl>
                                          <p:spTgt spid="47"/>
                                        </p:tgtEl>
                                        <p:attrNameLst>
                                          <p:attrName>style.visibility</p:attrName>
                                        </p:attrNameLst>
                                      </p:cBhvr>
                                      <p:to>
                                        <p:strVal val="hidden"/>
                                      </p:to>
                                    </p:set>
                                  </p:childTnLst>
                                </p:cTn>
                              </p:par>
                              <p:par>
                                <p:cTn id="8" presetID="3" presetClass="exit" presetSubtype="10" fill="hold" nodeType="withEffect">
                                  <p:stCondLst>
                                    <p:cond delay="0"/>
                                  </p:stCondLst>
                                  <p:childTnLst>
                                    <p:animEffect transition="out" filter="blinds(horizontal)">
                                      <p:cBhvr>
                                        <p:cTn id="9" dur="500"/>
                                        <p:tgtEl>
                                          <p:spTgt spid="51"/>
                                        </p:tgtEl>
                                      </p:cBhvr>
                                    </p:animEffect>
                                    <p:set>
                                      <p:cBhvr>
                                        <p:cTn id="10" dur="1" fill="hold">
                                          <p:stCondLst>
                                            <p:cond delay="499"/>
                                          </p:stCondLst>
                                        </p:cTn>
                                        <p:tgtEl>
                                          <p:spTgt spid="51"/>
                                        </p:tgtEl>
                                        <p:attrNameLst>
                                          <p:attrName>style.visibility</p:attrName>
                                        </p:attrNameLst>
                                      </p:cBhvr>
                                      <p:to>
                                        <p:strVal val="hidden"/>
                                      </p:to>
                                    </p:set>
                                  </p:childTnLst>
                                </p:cTn>
                              </p:par>
                              <p:par>
                                <p:cTn id="11" presetID="3" presetClass="exit" presetSubtype="10" fill="hold" nodeType="withEffect">
                                  <p:stCondLst>
                                    <p:cond delay="0"/>
                                  </p:stCondLst>
                                  <p:childTnLst>
                                    <p:animEffect transition="out" filter="blinds(horizontal)">
                                      <p:cBhvr>
                                        <p:cTn id="12" dur="500"/>
                                        <p:tgtEl>
                                          <p:spTgt spid="99"/>
                                        </p:tgtEl>
                                      </p:cBhvr>
                                    </p:animEffect>
                                    <p:set>
                                      <p:cBhvr>
                                        <p:cTn id="13" dur="1" fill="hold">
                                          <p:stCondLst>
                                            <p:cond delay="499"/>
                                          </p:stCondLst>
                                        </p:cTn>
                                        <p:tgtEl>
                                          <p:spTgt spid="99"/>
                                        </p:tgtEl>
                                        <p:attrNameLst>
                                          <p:attrName>style.visibility</p:attrName>
                                        </p:attrNameLst>
                                      </p:cBhvr>
                                      <p:to>
                                        <p:strVal val="hidden"/>
                                      </p:to>
                                    </p:set>
                                  </p:childTnLst>
                                </p:cTn>
                              </p:par>
                              <p:par>
                                <p:cTn id="14" presetID="3" presetClass="exit" presetSubtype="10" fill="hold" nodeType="withEffect">
                                  <p:stCondLst>
                                    <p:cond delay="0"/>
                                  </p:stCondLst>
                                  <p:childTnLst>
                                    <p:animEffect transition="out" filter="blinds(horizontal)">
                                      <p:cBhvr>
                                        <p:cTn id="15" dur="500"/>
                                        <p:tgtEl>
                                          <p:spTgt spid="95"/>
                                        </p:tgtEl>
                                      </p:cBhvr>
                                    </p:animEffect>
                                    <p:set>
                                      <p:cBhvr>
                                        <p:cTn id="16" dur="1" fill="hold">
                                          <p:stCondLst>
                                            <p:cond delay="499"/>
                                          </p:stCondLst>
                                        </p:cTn>
                                        <p:tgtEl>
                                          <p:spTgt spid="95"/>
                                        </p:tgtEl>
                                        <p:attrNameLst>
                                          <p:attrName>style.visibility</p:attrName>
                                        </p:attrNameLst>
                                      </p:cBhvr>
                                      <p:to>
                                        <p:strVal val="hidden"/>
                                      </p:to>
                                    </p:set>
                                  </p:childTnLst>
                                </p:cTn>
                              </p:par>
                              <p:par>
                                <p:cTn id="17" presetID="3" presetClass="exit" presetSubtype="10" fill="hold" nodeType="withEffect">
                                  <p:stCondLst>
                                    <p:cond delay="0"/>
                                  </p:stCondLst>
                                  <p:childTnLst>
                                    <p:animEffect transition="out" filter="blinds(horizontal)">
                                      <p:cBhvr>
                                        <p:cTn id="18" dur="500"/>
                                        <p:tgtEl>
                                          <p:spTgt spid="87"/>
                                        </p:tgtEl>
                                      </p:cBhvr>
                                    </p:animEffect>
                                    <p:set>
                                      <p:cBhvr>
                                        <p:cTn id="19" dur="1" fill="hold">
                                          <p:stCondLst>
                                            <p:cond delay="499"/>
                                          </p:stCondLst>
                                        </p:cTn>
                                        <p:tgtEl>
                                          <p:spTgt spid="87"/>
                                        </p:tgtEl>
                                        <p:attrNameLst>
                                          <p:attrName>style.visibility</p:attrName>
                                        </p:attrNameLst>
                                      </p:cBhvr>
                                      <p:to>
                                        <p:strVal val="hidden"/>
                                      </p:to>
                                    </p:set>
                                  </p:childTnLst>
                                </p:cTn>
                              </p:par>
                              <p:par>
                                <p:cTn id="20" presetID="3" presetClass="exit" presetSubtype="10" fill="hold" nodeType="withEffect">
                                  <p:stCondLst>
                                    <p:cond delay="0"/>
                                  </p:stCondLst>
                                  <p:childTnLst>
                                    <p:animEffect transition="out" filter="blinds(horizontal)">
                                      <p:cBhvr>
                                        <p:cTn id="21" dur="500"/>
                                        <p:tgtEl>
                                          <p:spTgt spid="81"/>
                                        </p:tgtEl>
                                      </p:cBhvr>
                                    </p:animEffect>
                                    <p:set>
                                      <p:cBhvr>
                                        <p:cTn id="22" dur="1" fill="hold">
                                          <p:stCondLst>
                                            <p:cond delay="499"/>
                                          </p:stCondLst>
                                        </p:cTn>
                                        <p:tgtEl>
                                          <p:spTgt spid="81"/>
                                        </p:tgtEl>
                                        <p:attrNameLst>
                                          <p:attrName>style.visibility</p:attrName>
                                        </p:attrNameLst>
                                      </p:cBhvr>
                                      <p:to>
                                        <p:strVal val="hidden"/>
                                      </p:to>
                                    </p:set>
                                  </p:childTnLst>
                                </p:cTn>
                              </p:par>
                              <p:par>
                                <p:cTn id="23" presetID="3" presetClass="exit" presetSubtype="10" fill="hold" nodeType="withEffect">
                                  <p:stCondLst>
                                    <p:cond delay="0"/>
                                  </p:stCondLst>
                                  <p:childTnLst>
                                    <p:animEffect transition="out" filter="blinds(horizontal)">
                                      <p:cBhvr>
                                        <p:cTn id="24" dur="500"/>
                                        <p:tgtEl>
                                          <p:spTgt spid="75"/>
                                        </p:tgtEl>
                                      </p:cBhvr>
                                    </p:animEffect>
                                    <p:set>
                                      <p:cBhvr>
                                        <p:cTn id="25" dur="1" fill="hold">
                                          <p:stCondLst>
                                            <p:cond delay="499"/>
                                          </p:stCondLst>
                                        </p:cTn>
                                        <p:tgtEl>
                                          <p:spTgt spid="75"/>
                                        </p:tgtEl>
                                        <p:attrNameLst>
                                          <p:attrName>style.visibility</p:attrName>
                                        </p:attrNameLst>
                                      </p:cBhvr>
                                      <p:to>
                                        <p:strVal val="hidden"/>
                                      </p:to>
                                    </p:set>
                                  </p:childTnLst>
                                </p:cTn>
                              </p:par>
                              <p:par>
                                <p:cTn id="26" presetID="3" presetClass="exit" presetSubtype="10" fill="hold" nodeType="withEffect">
                                  <p:stCondLst>
                                    <p:cond delay="0"/>
                                  </p:stCondLst>
                                  <p:childTnLst>
                                    <p:animEffect transition="out" filter="blinds(horizontal)">
                                      <p:cBhvr>
                                        <p:cTn id="27" dur="500"/>
                                        <p:tgtEl>
                                          <p:spTgt spid="71"/>
                                        </p:tgtEl>
                                      </p:cBhvr>
                                    </p:animEffect>
                                    <p:set>
                                      <p:cBhvr>
                                        <p:cTn id="28" dur="1" fill="hold">
                                          <p:stCondLst>
                                            <p:cond delay="499"/>
                                          </p:stCondLst>
                                        </p:cTn>
                                        <p:tgtEl>
                                          <p:spTgt spid="71"/>
                                        </p:tgtEl>
                                        <p:attrNameLst>
                                          <p:attrName>style.visibility</p:attrName>
                                        </p:attrNameLst>
                                      </p:cBhvr>
                                      <p:to>
                                        <p:strVal val="hidden"/>
                                      </p:to>
                                    </p:set>
                                  </p:childTnLst>
                                </p:cTn>
                              </p:par>
                              <p:par>
                                <p:cTn id="29" presetID="3" presetClass="exit" presetSubtype="10" fill="hold" nodeType="withEffect">
                                  <p:stCondLst>
                                    <p:cond delay="0"/>
                                  </p:stCondLst>
                                  <p:childTnLst>
                                    <p:animEffect transition="out" filter="blinds(horizontal)">
                                      <p:cBhvr>
                                        <p:cTn id="30" dur="500"/>
                                        <p:tgtEl>
                                          <p:spTgt spid="63"/>
                                        </p:tgtEl>
                                      </p:cBhvr>
                                    </p:animEffect>
                                    <p:set>
                                      <p:cBhvr>
                                        <p:cTn id="31" dur="1" fill="hold">
                                          <p:stCondLst>
                                            <p:cond delay="499"/>
                                          </p:stCondLst>
                                        </p:cTn>
                                        <p:tgtEl>
                                          <p:spTgt spid="63"/>
                                        </p:tgtEl>
                                        <p:attrNameLst>
                                          <p:attrName>style.visibility</p:attrName>
                                        </p:attrNameLst>
                                      </p:cBhvr>
                                      <p:to>
                                        <p:strVal val="hidden"/>
                                      </p:to>
                                    </p:set>
                                  </p:childTnLst>
                                </p:cTn>
                              </p:par>
                              <p:par>
                                <p:cTn id="32" presetID="3" presetClass="exit" presetSubtype="10" fill="hold" nodeType="withEffect">
                                  <p:stCondLst>
                                    <p:cond delay="0"/>
                                  </p:stCondLst>
                                  <p:childTnLst>
                                    <p:animEffect transition="out" filter="blinds(horizontal)">
                                      <p:cBhvr>
                                        <p:cTn id="33" dur="500"/>
                                        <p:tgtEl>
                                          <p:spTgt spid="57"/>
                                        </p:tgtEl>
                                      </p:cBhvr>
                                    </p:animEffect>
                                    <p:set>
                                      <p:cBhvr>
                                        <p:cTn id="34" dur="1" fill="hold">
                                          <p:stCondLst>
                                            <p:cond delay="499"/>
                                          </p:stCondLst>
                                        </p:cTn>
                                        <p:tgtEl>
                                          <p:spTgt spid="57"/>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10"/>
                                        </p:tgtEl>
                                        <p:attrNameLst>
                                          <p:attrName>style.visibility</p:attrName>
                                        </p:attrNameLst>
                                      </p:cBhvr>
                                      <p:to>
                                        <p:strVal val="visible"/>
                                      </p:to>
                                    </p:set>
                                    <p:animEffect transition="in" filter="blinds(horizontal)">
                                      <p:cBhvr>
                                        <p:cTn id="39" dur="500"/>
                                        <p:tgtEl>
                                          <p:spTgt spid="1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제목 1"/>
          <p:cNvSpPr>
            <a:spLocks noGrp="1"/>
          </p:cNvSpPr>
          <p:nvPr>
            <p:ph type="title" idx="4294967295"/>
          </p:nvPr>
        </p:nvSpPr>
        <p:spPr/>
        <p:txBody>
          <a:bodyPr/>
          <a:lstStyle/>
          <a:p>
            <a:r>
              <a:rPr lang="en-US" sz="4900"/>
              <a:t>Hindsight Sample 2</a:t>
            </a:r>
            <a:endParaRPr lang="en-US" sz="2200"/>
          </a:p>
        </p:txBody>
      </p:sp>
      <p:sp>
        <p:nvSpPr>
          <p:cNvPr id="7" name="타원 6"/>
          <p:cNvSpPr/>
          <p:nvPr/>
        </p:nvSpPr>
        <p:spPr>
          <a:xfrm>
            <a:off x="4495800" y="1981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0" name="타원 9"/>
          <p:cNvSpPr/>
          <p:nvPr/>
        </p:nvSpPr>
        <p:spPr>
          <a:xfrm>
            <a:off x="2209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1" name="타원 10"/>
          <p:cNvSpPr/>
          <p:nvPr/>
        </p:nvSpPr>
        <p:spPr>
          <a:xfrm>
            <a:off x="3733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3" name="타원 12"/>
          <p:cNvSpPr/>
          <p:nvPr/>
        </p:nvSpPr>
        <p:spPr>
          <a:xfrm>
            <a:off x="5257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4" name="타원 13"/>
          <p:cNvSpPr/>
          <p:nvPr/>
        </p:nvSpPr>
        <p:spPr>
          <a:xfrm>
            <a:off x="6781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3" name="타원 22"/>
          <p:cNvSpPr/>
          <p:nvPr/>
        </p:nvSpPr>
        <p:spPr>
          <a:xfrm>
            <a:off x="1676400" y="50292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4" name="타원 23"/>
          <p:cNvSpPr/>
          <p:nvPr/>
        </p:nvSpPr>
        <p:spPr>
          <a:xfrm>
            <a:off x="19812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5" name="타원 24"/>
          <p:cNvSpPr/>
          <p:nvPr/>
        </p:nvSpPr>
        <p:spPr>
          <a:xfrm>
            <a:off x="24384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7" name="타원 26"/>
          <p:cNvSpPr/>
          <p:nvPr/>
        </p:nvSpPr>
        <p:spPr>
          <a:xfrm>
            <a:off x="32004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8" name="타원 27"/>
          <p:cNvSpPr/>
          <p:nvPr/>
        </p:nvSpPr>
        <p:spPr>
          <a:xfrm>
            <a:off x="3505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9" name="타원 28"/>
          <p:cNvSpPr/>
          <p:nvPr/>
        </p:nvSpPr>
        <p:spPr>
          <a:xfrm>
            <a:off x="39624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0" name="타원 29"/>
          <p:cNvSpPr/>
          <p:nvPr/>
        </p:nvSpPr>
        <p:spPr>
          <a:xfrm>
            <a:off x="42672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1" name="타원 30"/>
          <p:cNvSpPr/>
          <p:nvPr/>
        </p:nvSpPr>
        <p:spPr>
          <a:xfrm>
            <a:off x="47244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2" name="타원 31"/>
          <p:cNvSpPr/>
          <p:nvPr/>
        </p:nvSpPr>
        <p:spPr>
          <a:xfrm>
            <a:off x="5029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3" name="타원 32"/>
          <p:cNvSpPr/>
          <p:nvPr/>
        </p:nvSpPr>
        <p:spPr>
          <a:xfrm>
            <a:off x="54864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4" name="타원 33"/>
          <p:cNvSpPr/>
          <p:nvPr/>
        </p:nvSpPr>
        <p:spPr>
          <a:xfrm>
            <a:off x="5791200" y="50292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5" name="타원 34"/>
          <p:cNvSpPr/>
          <p:nvPr/>
        </p:nvSpPr>
        <p:spPr>
          <a:xfrm>
            <a:off x="62484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6" name="타원 35"/>
          <p:cNvSpPr/>
          <p:nvPr/>
        </p:nvSpPr>
        <p:spPr>
          <a:xfrm>
            <a:off x="6553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7" name="타원 36"/>
          <p:cNvSpPr/>
          <p:nvPr/>
        </p:nvSpPr>
        <p:spPr>
          <a:xfrm>
            <a:off x="7010400" y="50292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8" name="타원 37"/>
          <p:cNvSpPr/>
          <p:nvPr/>
        </p:nvSpPr>
        <p:spPr>
          <a:xfrm>
            <a:off x="7315200" y="50292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cxnSp>
        <p:nvCxnSpPr>
          <p:cNvPr id="40" name="직선 화살표 연결선 39"/>
          <p:cNvCxnSpPr>
            <a:stCxn id="7" idx="4"/>
          </p:cNvCxnSpPr>
          <p:nvPr/>
        </p:nvCxnSpPr>
        <p:spPr>
          <a:xfrm rot="5400000">
            <a:off x="3505200" y="1676400"/>
            <a:ext cx="609600" cy="1524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3" name="직선 화살표 연결선 42"/>
          <p:cNvCxnSpPr>
            <a:stCxn id="7" idx="4"/>
          </p:cNvCxnSpPr>
          <p:nvPr/>
        </p:nvCxnSpPr>
        <p:spPr>
          <a:xfrm rot="16200000" flipH="1">
            <a:off x="5029200" y="1676400"/>
            <a:ext cx="609600" cy="1524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5" name="직선 화살표 연결선 44"/>
          <p:cNvCxnSpPr>
            <a:endCxn id="10" idx="0"/>
          </p:cNvCxnSpPr>
          <p:nvPr/>
        </p:nvCxnSpPr>
        <p:spPr>
          <a:xfrm rot="5400000">
            <a:off x="2362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47" name="직선 화살표 연결선 46"/>
          <p:cNvCxnSpPr>
            <a:endCxn id="11" idx="0"/>
          </p:cNvCxnSpPr>
          <p:nvPr/>
        </p:nvCxnSpPr>
        <p:spPr>
          <a:xfrm rot="16200000" flipH="1">
            <a:off x="3124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49" name="직선 화살표 연결선 48"/>
          <p:cNvCxnSpPr>
            <a:endCxn id="13" idx="0"/>
          </p:cNvCxnSpPr>
          <p:nvPr/>
        </p:nvCxnSpPr>
        <p:spPr>
          <a:xfrm rot="5400000">
            <a:off x="5410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1" name="직선 화살표 연결선 50"/>
          <p:cNvCxnSpPr>
            <a:endCxn id="14" idx="0"/>
          </p:cNvCxnSpPr>
          <p:nvPr/>
        </p:nvCxnSpPr>
        <p:spPr>
          <a:xfrm rot="16200000" flipH="1">
            <a:off x="6172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3" name="직선 화살표 연결선 52"/>
          <p:cNvCxnSpPr>
            <a:stCxn id="10" idx="4"/>
          </p:cNvCxnSpPr>
          <p:nvPr/>
        </p:nvCxnSpPr>
        <p:spPr>
          <a:xfrm rot="5400000">
            <a:off x="1790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55" name="직선 화살표 연결선 54"/>
          <p:cNvCxnSpPr>
            <a:endCxn id="23" idx="0"/>
          </p:cNvCxnSpPr>
          <p:nvPr/>
        </p:nvCxnSpPr>
        <p:spPr>
          <a:xfrm rot="5400000">
            <a:off x="1524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7" name="직선 화살표 연결선 56"/>
          <p:cNvCxnSpPr>
            <a:endCxn id="24" idx="0"/>
          </p:cNvCxnSpPr>
          <p:nvPr/>
        </p:nvCxnSpPr>
        <p:spPr>
          <a:xfrm rot="16200000" flipH="1">
            <a:off x="1676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9" name="직선 화살표 연결선 58"/>
          <p:cNvCxnSpPr>
            <a:stCxn id="10" idx="4"/>
          </p:cNvCxnSpPr>
          <p:nvPr/>
        </p:nvCxnSpPr>
        <p:spPr>
          <a:xfrm rot="16200000" flipH="1">
            <a:off x="2171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1" name="직선 화살표 연결선 60"/>
          <p:cNvCxnSpPr>
            <a:endCxn id="25" idx="0"/>
          </p:cNvCxnSpPr>
          <p:nvPr/>
        </p:nvCxnSpPr>
        <p:spPr>
          <a:xfrm rot="5400000">
            <a:off x="2286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63" name="직선 화살표 연결선 62"/>
          <p:cNvCxnSpPr/>
          <p:nvPr/>
        </p:nvCxnSpPr>
        <p:spPr>
          <a:xfrm rot="16200000" flipH="1">
            <a:off x="2438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65" name="직선 화살표 연결선 64"/>
          <p:cNvCxnSpPr>
            <a:stCxn id="11" idx="4"/>
          </p:cNvCxnSpPr>
          <p:nvPr/>
        </p:nvCxnSpPr>
        <p:spPr>
          <a:xfrm rot="5400000">
            <a:off x="3314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7" name="직선 화살표 연결선 66"/>
          <p:cNvCxnSpPr>
            <a:stCxn id="11" idx="4"/>
          </p:cNvCxnSpPr>
          <p:nvPr/>
        </p:nvCxnSpPr>
        <p:spPr>
          <a:xfrm rot="16200000" flipH="1">
            <a:off x="3695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9" name="직선 화살표 연결선 68"/>
          <p:cNvCxnSpPr>
            <a:endCxn id="27" idx="0"/>
          </p:cNvCxnSpPr>
          <p:nvPr/>
        </p:nvCxnSpPr>
        <p:spPr>
          <a:xfrm rot="5400000">
            <a:off x="3048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1" name="직선 화살표 연결선 70"/>
          <p:cNvCxnSpPr>
            <a:endCxn id="28" idx="0"/>
          </p:cNvCxnSpPr>
          <p:nvPr/>
        </p:nvCxnSpPr>
        <p:spPr>
          <a:xfrm rot="16200000" flipH="1">
            <a:off x="3200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3" name="직선 화살표 연결선 72"/>
          <p:cNvCxnSpPr>
            <a:endCxn id="29" idx="0"/>
          </p:cNvCxnSpPr>
          <p:nvPr/>
        </p:nvCxnSpPr>
        <p:spPr>
          <a:xfrm rot="5400000">
            <a:off x="3810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5" name="직선 화살표 연결선 74"/>
          <p:cNvCxnSpPr>
            <a:endCxn id="30" idx="0"/>
          </p:cNvCxnSpPr>
          <p:nvPr/>
        </p:nvCxnSpPr>
        <p:spPr>
          <a:xfrm rot="16200000" flipH="1">
            <a:off x="3962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7" name="직선 화살표 연결선 76"/>
          <p:cNvCxnSpPr>
            <a:stCxn id="13" idx="4"/>
          </p:cNvCxnSpPr>
          <p:nvPr/>
        </p:nvCxnSpPr>
        <p:spPr>
          <a:xfrm rot="5400000">
            <a:off x="4838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79" name="직선 화살표 연결선 78"/>
          <p:cNvCxnSpPr>
            <a:endCxn id="31" idx="0"/>
          </p:cNvCxnSpPr>
          <p:nvPr/>
        </p:nvCxnSpPr>
        <p:spPr>
          <a:xfrm rot="5400000">
            <a:off x="4572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1" name="직선 화살표 연결선 80"/>
          <p:cNvCxnSpPr>
            <a:endCxn id="32" idx="0"/>
          </p:cNvCxnSpPr>
          <p:nvPr/>
        </p:nvCxnSpPr>
        <p:spPr>
          <a:xfrm rot="16200000" flipH="1">
            <a:off x="4724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3" name="직선 화살표 연결선 82"/>
          <p:cNvCxnSpPr>
            <a:stCxn id="13" idx="4"/>
          </p:cNvCxnSpPr>
          <p:nvPr/>
        </p:nvCxnSpPr>
        <p:spPr>
          <a:xfrm rot="16200000" flipH="1">
            <a:off x="5219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85" name="직선 화살표 연결선 84"/>
          <p:cNvCxnSpPr>
            <a:endCxn id="33" idx="0"/>
          </p:cNvCxnSpPr>
          <p:nvPr/>
        </p:nvCxnSpPr>
        <p:spPr>
          <a:xfrm rot="5400000">
            <a:off x="5334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7" name="직선 화살표 연결선 86"/>
          <p:cNvCxnSpPr>
            <a:endCxn id="34" idx="0"/>
          </p:cNvCxnSpPr>
          <p:nvPr/>
        </p:nvCxnSpPr>
        <p:spPr>
          <a:xfrm rot="16200000" flipH="1">
            <a:off x="5486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9" name="직선 화살표 연결선 88"/>
          <p:cNvCxnSpPr>
            <a:stCxn id="14" idx="4"/>
          </p:cNvCxnSpPr>
          <p:nvPr/>
        </p:nvCxnSpPr>
        <p:spPr>
          <a:xfrm rot="5400000">
            <a:off x="6362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1" name="직선 화살표 연결선 90"/>
          <p:cNvCxnSpPr>
            <a:stCxn id="14" idx="4"/>
          </p:cNvCxnSpPr>
          <p:nvPr/>
        </p:nvCxnSpPr>
        <p:spPr>
          <a:xfrm rot="16200000" flipH="1">
            <a:off x="6743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3" name="직선 화살표 연결선 92"/>
          <p:cNvCxnSpPr>
            <a:endCxn id="35" idx="0"/>
          </p:cNvCxnSpPr>
          <p:nvPr/>
        </p:nvCxnSpPr>
        <p:spPr>
          <a:xfrm rot="5400000">
            <a:off x="6096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95" name="직선 화살표 연결선 94"/>
          <p:cNvCxnSpPr>
            <a:endCxn id="36" idx="0"/>
          </p:cNvCxnSpPr>
          <p:nvPr/>
        </p:nvCxnSpPr>
        <p:spPr>
          <a:xfrm rot="16200000" flipH="1">
            <a:off x="6248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97" name="직선 화살표 연결선 96"/>
          <p:cNvCxnSpPr>
            <a:endCxn id="37" idx="0"/>
          </p:cNvCxnSpPr>
          <p:nvPr/>
        </p:nvCxnSpPr>
        <p:spPr>
          <a:xfrm rot="5400000">
            <a:off x="6858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99" name="직선 화살표 연결선 98"/>
          <p:cNvCxnSpPr>
            <a:endCxn id="38" idx="0"/>
          </p:cNvCxnSpPr>
          <p:nvPr/>
        </p:nvCxnSpPr>
        <p:spPr>
          <a:xfrm rot="16200000" flipH="1">
            <a:off x="7010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66" name="직선 화살표 연결선 65"/>
          <p:cNvCxnSpPr/>
          <p:nvPr/>
        </p:nvCxnSpPr>
        <p:spPr>
          <a:xfrm>
            <a:off x="7358063" y="1752600"/>
            <a:ext cx="762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8" name="직선 화살표 연결선 67"/>
          <p:cNvCxnSpPr/>
          <p:nvPr/>
        </p:nvCxnSpPr>
        <p:spPr>
          <a:xfrm>
            <a:off x="7358063" y="2360613"/>
            <a:ext cx="762000" cy="1587"/>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sp>
        <p:nvSpPr>
          <p:cNvPr id="38967" name="TextBox 69"/>
          <p:cNvSpPr txBox="1">
            <a:spLocks noChangeArrowheads="1"/>
          </p:cNvSpPr>
          <p:nvPr/>
        </p:nvSpPr>
        <p:spPr bwMode="auto">
          <a:xfrm>
            <a:off x="7281863" y="1295400"/>
            <a:ext cx="8191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Action</a:t>
            </a:r>
          </a:p>
        </p:txBody>
      </p:sp>
      <p:sp>
        <p:nvSpPr>
          <p:cNvPr id="38968" name="TextBox 71"/>
          <p:cNvSpPr txBox="1">
            <a:spLocks noChangeArrowheads="1"/>
          </p:cNvSpPr>
          <p:nvPr/>
        </p:nvSpPr>
        <p:spPr bwMode="auto">
          <a:xfrm>
            <a:off x="7129463" y="2020888"/>
            <a:ext cx="1416050" cy="663575"/>
          </a:xfrm>
          <a:prstGeom prst="rect">
            <a:avLst/>
          </a:prstGeom>
          <a:noFill/>
          <a:ln w="9525">
            <a:noFill/>
            <a:miter lim="800000"/>
            <a:headEnd/>
            <a:tailEnd/>
          </a:ln>
        </p:spPr>
        <p:txBody>
          <a:bodyPr wrap="none">
            <a:spAutoFit/>
          </a:bodyPr>
          <a:lstStyle/>
          <a:p>
            <a:pPr eaLnBrk="1" hangingPunct="1"/>
            <a:r>
              <a:rPr lang="en-US" sz="1800">
                <a:latin typeface="Calibri" pitchFamily="34" charset="0"/>
              </a:rPr>
              <a:t>Probabilistic</a:t>
            </a:r>
          </a:p>
          <a:p>
            <a:pPr eaLnBrk="1" hangingPunct="1"/>
            <a:r>
              <a:rPr lang="en-US" sz="1800">
                <a:latin typeface="Calibri" pitchFamily="34" charset="0"/>
              </a:rPr>
              <a:t>Outcome</a:t>
            </a:r>
          </a:p>
        </p:txBody>
      </p:sp>
      <p:sp>
        <p:nvSpPr>
          <p:cNvPr id="74" name="Rounded Rectangle 73"/>
          <p:cNvSpPr/>
          <p:nvPr/>
        </p:nvSpPr>
        <p:spPr>
          <a:xfrm>
            <a:off x="304800" y="2590800"/>
            <a:ext cx="10668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b="1" dirty="0">
                <a:solidFill>
                  <a:srgbClr val="FFFF00"/>
                </a:solidFill>
              </a:rPr>
              <a:t>Time 1</a:t>
            </a:r>
          </a:p>
        </p:txBody>
      </p:sp>
      <p:sp>
        <p:nvSpPr>
          <p:cNvPr id="76" name="Rounded Rectangle 75"/>
          <p:cNvSpPr/>
          <p:nvPr/>
        </p:nvSpPr>
        <p:spPr>
          <a:xfrm>
            <a:off x="304800" y="4114800"/>
            <a:ext cx="10668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b="1" dirty="0">
                <a:solidFill>
                  <a:srgbClr val="FFFF00"/>
                </a:solidFill>
              </a:rPr>
              <a:t>Time 2</a:t>
            </a:r>
          </a:p>
        </p:txBody>
      </p:sp>
      <p:sp>
        <p:nvSpPr>
          <p:cNvPr id="154" name="타원 24"/>
          <p:cNvSpPr/>
          <p:nvPr/>
        </p:nvSpPr>
        <p:spPr>
          <a:xfrm>
            <a:off x="2743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55" name="타원 32"/>
          <p:cNvSpPr/>
          <p:nvPr/>
        </p:nvSpPr>
        <p:spPr>
          <a:xfrm>
            <a:off x="7086600" y="59436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8973" name="TextBox 155"/>
          <p:cNvSpPr txBox="1">
            <a:spLocks noChangeArrowheads="1"/>
          </p:cNvSpPr>
          <p:nvPr/>
        </p:nvSpPr>
        <p:spPr bwMode="auto">
          <a:xfrm>
            <a:off x="7239000" y="5827713"/>
            <a:ext cx="12636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Goal State</a:t>
            </a:r>
          </a:p>
        </p:txBody>
      </p:sp>
      <p:sp>
        <p:nvSpPr>
          <p:cNvPr id="78" name="Slide Number Placeholder 77"/>
          <p:cNvSpPr txBox="1">
            <a:spLocks noGrp="1"/>
          </p:cNvSpPr>
          <p:nvPr/>
        </p:nvSpPr>
        <p:spPr>
          <a:xfrm>
            <a:off x="6553200" y="6356350"/>
            <a:ext cx="2133600" cy="365125"/>
          </a:xfrm>
          <a:prstGeom prst="rect">
            <a:avLst/>
          </a:prstGeom>
          <a:noFill/>
        </p:spPr>
        <p:txBody>
          <a:bodyPr anchor="ctr"/>
          <a:lstStyle/>
          <a:p>
            <a:pPr algn="r" eaLnBrk="1" hangingPunct="1"/>
            <a:fld id="{26681595-5549-4E06-8B93-BC1AAD1EF6B4}" type="slidenum">
              <a:rPr lang="en-US" sz="1200">
                <a:solidFill>
                  <a:srgbClr val="898989"/>
                </a:solidFill>
                <a:latin typeface="Calibri" pitchFamily="34" charset="0"/>
              </a:rPr>
              <a:pPr algn="r" eaLnBrk="1" hangingPunct="1"/>
              <a:t>12</a:t>
            </a:fld>
            <a:endParaRPr lang="en-US" sz="1200">
              <a:solidFill>
                <a:srgbClr val="898989"/>
              </a:solidFill>
              <a:latin typeface="Calibri" pitchFamily="34" charset="0"/>
            </a:endParaRPr>
          </a:p>
        </p:txBody>
      </p:sp>
      <p:sp>
        <p:nvSpPr>
          <p:cNvPr id="80" name="Isosceles Triangle 79"/>
          <p:cNvSpPr/>
          <p:nvPr/>
        </p:nvSpPr>
        <p:spPr>
          <a:xfrm>
            <a:off x="2971800" y="2743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82" name="Isosceles Triangle 81"/>
          <p:cNvSpPr/>
          <p:nvPr/>
        </p:nvSpPr>
        <p:spPr>
          <a:xfrm>
            <a:off x="5943600" y="2743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86" name="Isosceles Triangle 85"/>
          <p:cNvSpPr/>
          <p:nvPr/>
        </p:nvSpPr>
        <p:spPr>
          <a:xfrm>
            <a:off x="1828800"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88" name="Isosceles Triangle 87"/>
          <p:cNvSpPr/>
          <p:nvPr/>
        </p:nvSpPr>
        <p:spPr>
          <a:xfrm>
            <a:off x="2549525"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0" name="Isosceles Triangle 89"/>
          <p:cNvSpPr/>
          <p:nvPr/>
        </p:nvSpPr>
        <p:spPr>
          <a:xfrm>
            <a:off x="3352800"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2" name="Isosceles Triangle 91"/>
          <p:cNvSpPr/>
          <p:nvPr/>
        </p:nvSpPr>
        <p:spPr>
          <a:xfrm>
            <a:off x="4073525"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4" name="Isosceles Triangle 93"/>
          <p:cNvSpPr/>
          <p:nvPr/>
        </p:nvSpPr>
        <p:spPr>
          <a:xfrm>
            <a:off x="4876800"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6" name="Isosceles Triangle 95"/>
          <p:cNvSpPr/>
          <p:nvPr/>
        </p:nvSpPr>
        <p:spPr>
          <a:xfrm>
            <a:off x="5597525"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8" name="Isosceles Triangle 97"/>
          <p:cNvSpPr/>
          <p:nvPr/>
        </p:nvSpPr>
        <p:spPr>
          <a:xfrm>
            <a:off x="6392863"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00" name="Isosceles Triangle 99"/>
          <p:cNvSpPr/>
          <p:nvPr/>
        </p:nvSpPr>
        <p:spPr>
          <a:xfrm>
            <a:off x="7113588"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01" name="Isosceles Triangle 100"/>
          <p:cNvSpPr/>
          <p:nvPr/>
        </p:nvSpPr>
        <p:spPr>
          <a:xfrm>
            <a:off x="685800" y="57150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8986" name="TextBox 101"/>
          <p:cNvSpPr txBox="1">
            <a:spLocks noChangeArrowheads="1"/>
          </p:cNvSpPr>
          <p:nvPr/>
        </p:nvSpPr>
        <p:spPr bwMode="auto">
          <a:xfrm>
            <a:off x="914400" y="5562600"/>
            <a:ext cx="8191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Action</a:t>
            </a:r>
          </a:p>
        </p:txBody>
      </p:sp>
      <p:sp>
        <p:nvSpPr>
          <p:cNvPr id="103" name="타원 6"/>
          <p:cNvSpPr/>
          <p:nvPr/>
        </p:nvSpPr>
        <p:spPr>
          <a:xfrm>
            <a:off x="727075" y="60198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8988" name="TextBox 103"/>
          <p:cNvSpPr txBox="1">
            <a:spLocks noChangeArrowheads="1"/>
          </p:cNvSpPr>
          <p:nvPr/>
        </p:nvSpPr>
        <p:spPr bwMode="auto">
          <a:xfrm>
            <a:off x="914400" y="5878513"/>
            <a:ext cx="717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State</a:t>
            </a:r>
          </a:p>
        </p:txBody>
      </p:sp>
      <p:sp>
        <p:nvSpPr>
          <p:cNvPr id="38989" name="TextBox 104"/>
          <p:cNvSpPr txBox="1">
            <a:spLocks noChangeArrowheads="1"/>
          </p:cNvSpPr>
          <p:nvPr/>
        </p:nvSpPr>
        <p:spPr bwMode="auto">
          <a:xfrm>
            <a:off x="3124200" y="1524000"/>
            <a:ext cx="3081338"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Maximize Goal Achievement</a:t>
            </a:r>
          </a:p>
        </p:txBody>
      </p:sp>
      <p:sp>
        <p:nvSpPr>
          <p:cNvPr id="106" name="타원 34"/>
          <p:cNvSpPr/>
          <p:nvPr/>
        </p:nvSpPr>
        <p:spPr>
          <a:xfrm>
            <a:off x="7086600" y="56388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8991" name="TextBox 106"/>
          <p:cNvSpPr txBox="1">
            <a:spLocks noChangeArrowheads="1"/>
          </p:cNvSpPr>
          <p:nvPr/>
        </p:nvSpPr>
        <p:spPr bwMode="auto">
          <a:xfrm>
            <a:off x="7239000" y="5519738"/>
            <a:ext cx="12001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Dead End</a:t>
            </a:r>
          </a:p>
        </p:txBody>
      </p:sp>
      <p:sp>
        <p:nvSpPr>
          <p:cNvPr id="84" name="Rounded Rectangle 83"/>
          <p:cNvSpPr/>
          <p:nvPr/>
        </p:nvSpPr>
        <p:spPr>
          <a:xfrm>
            <a:off x="152400" y="1295400"/>
            <a:ext cx="1752600" cy="9906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b="1" dirty="0">
                <a:solidFill>
                  <a:srgbClr val="C00000"/>
                </a:solidFill>
              </a:rPr>
              <a:t>Left Outcomes are more likely</a:t>
            </a:r>
          </a:p>
        </p:txBody>
      </p:sp>
      <p:sp>
        <p:nvSpPr>
          <p:cNvPr id="110" name="Rounded Rectangle 109"/>
          <p:cNvSpPr/>
          <p:nvPr/>
        </p:nvSpPr>
        <p:spPr>
          <a:xfrm>
            <a:off x="3733800" y="5410200"/>
            <a:ext cx="1447800" cy="8382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dirty="0">
                <a:solidFill>
                  <a:srgbClr val="C00000"/>
                </a:solidFill>
              </a:rPr>
              <a:t>A1: 2</a:t>
            </a:r>
          </a:p>
          <a:p>
            <a:pPr algn="ctr" eaLnBrk="1" fontAlgn="auto" hangingPunct="1">
              <a:spcBef>
                <a:spcPts val="0"/>
              </a:spcBef>
              <a:spcAft>
                <a:spcPts val="0"/>
              </a:spcAft>
              <a:defRPr/>
            </a:pPr>
            <a:r>
              <a:rPr lang="en-US" sz="2800" dirty="0">
                <a:solidFill>
                  <a:srgbClr val="C00000"/>
                </a:solidFill>
              </a:rPr>
              <a:t>A2: 1</a:t>
            </a:r>
          </a:p>
        </p:txBody>
      </p:sp>
      <p:sp>
        <p:nvSpPr>
          <p:cNvPr id="38994" name="TextBox 110"/>
          <p:cNvSpPr txBox="1">
            <a:spLocks noChangeArrowheads="1"/>
          </p:cNvSpPr>
          <p:nvPr/>
        </p:nvSpPr>
        <p:spPr bwMode="auto">
          <a:xfrm>
            <a:off x="3429000" y="21336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38995" name="TextBox 111"/>
          <p:cNvSpPr txBox="1">
            <a:spLocks noChangeArrowheads="1"/>
          </p:cNvSpPr>
          <p:nvPr/>
        </p:nvSpPr>
        <p:spPr bwMode="auto">
          <a:xfrm>
            <a:off x="5334000" y="21336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38996" name="TextBox 112"/>
          <p:cNvSpPr txBox="1">
            <a:spLocks noChangeArrowheads="1"/>
          </p:cNvSpPr>
          <p:nvPr/>
        </p:nvSpPr>
        <p:spPr bwMode="auto">
          <a:xfrm>
            <a:off x="1828800"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38997" name="TextBox 113"/>
          <p:cNvSpPr txBox="1">
            <a:spLocks noChangeArrowheads="1"/>
          </p:cNvSpPr>
          <p:nvPr/>
        </p:nvSpPr>
        <p:spPr bwMode="auto">
          <a:xfrm>
            <a:off x="2362200"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38998" name="TextBox 114"/>
          <p:cNvSpPr txBox="1">
            <a:spLocks noChangeArrowheads="1"/>
          </p:cNvSpPr>
          <p:nvPr/>
        </p:nvSpPr>
        <p:spPr bwMode="auto">
          <a:xfrm>
            <a:off x="3375025"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38999" name="TextBox 115"/>
          <p:cNvSpPr txBox="1">
            <a:spLocks noChangeArrowheads="1"/>
          </p:cNvSpPr>
          <p:nvPr/>
        </p:nvSpPr>
        <p:spPr bwMode="auto">
          <a:xfrm>
            <a:off x="3908425"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39000" name="TextBox 116"/>
          <p:cNvSpPr txBox="1">
            <a:spLocks noChangeArrowheads="1"/>
          </p:cNvSpPr>
          <p:nvPr/>
        </p:nvSpPr>
        <p:spPr bwMode="auto">
          <a:xfrm>
            <a:off x="4899025"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39001" name="TextBox 117"/>
          <p:cNvSpPr txBox="1">
            <a:spLocks noChangeArrowheads="1"/>
          </p:cNvSpPr>
          <p:nvPr/>
        </p:nvSpPr>
        <p:spPr bwMode="auto">
          <a:xfrm>
            <a:off x="5432425"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39002" name="TextBox 118"/>
          <p:cNvSpPr txBox="1">
            <a:spLocks noChangeArrowheads="1"/>
          </p:cNvSpPr>
          <p:nvPr/>
        </p:nvSpPr>
        <p:spPr bwMode="auto">
          <a:xfrm>
            <a:off x="6423025"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39003" name="TextBox 119"/>
          <p:cNvSpPr txBox="1">
            <a:spLocks noChangeArrowheads="1"/>
          </p:cNvSpPr>
          <p:nvPr/>
        </p:nvSpPr>
        <p:spPr bwMode="auto">
          <a:xfrm>
            <a:off x="6956425"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39004" name="TextBox 120"/>
          <p:cNvSpPr txBox="1">
            <a:spLocks noChangeArrowheads="1"/>
          </p:cNvSpPr>
          <p:nvPr/>
        </p:nvSpPr>
        <p:spPr bwMode="auto">
          <a:xfrm>
            <a:off x="4267200" y="1752600"/>
            <a:ext cx="273050" cy="366713"/>
          </a:xfrm>
          <a:prstGeom prst="rect">
            <a:avLst/>
          </a:prstGeom>
          <a:noFill/>
          <a:ln w="9525">
            <a:noFill/>
            <a:miter lim="800000"/>
            <a:headEnd/>
            <a:tailEnd/>
          </a:ln>
        </p:spPr>
        <p:txBody>
          <a:bodyPr wrap="none">
            <a:spAutoFit/>
          </a:bodyPr>
          <a:lstStyle/>
          <a:p>
            <a:pPr eaLnBrk="1" hangingPunct="1"/>
            <a:r>
              <a:rPr lang="en-US" sz="1800" b="1">
                <a:latin typeface="Times New Roman" pitchFamily="1" charset="0"/>
                <a:cs typeface="Times New Roman" pitchFamily="1" charset="0"/>
              </a:rPr>
              <a:t>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nodeType="clickEffect">
                                  <p:stCondLst>
                                    <p:cond delay="0"/>
                                  </p:stCondLst>
                                  <p:childTnLst>
                                    <p:animEffect transition="out" filter="blinds(horizontal)">
                                      <p:cBhvr>
                                        <p:cTn id="6" dur="500"/>
                                        <p:tgtEl>
                                          <p:spTgt spid="47"/>
                                        </p:tgtEl>
                                      </p:cBhvr>
                                    </p:animEffect>
                                    <p:set>
                                      <p:cBhvr>
                                        <p:cTn id="7" dur="1" fill="hold">
                                          <p:stCondLst>
                                            <p:cond delay="499"/>
                                          </p:stCondLst>
                                        </p:cTn>
                                        <p:tgtEl>
                                          <p:spTgt spid="47"/>
                                        </p:tgtEl>
                                        <p:attrNameLst>
                                          <p:attrName>style.visibility</p:attrName>
                                        </p:attrNameLst>
                                      </p:cBhvr>
                                      <p:to>
                                        <p:strVal val="hidden"/>
                                      </p:to>
                                    </p:set>
                                  </p:childTnLst>
                                </p:cTn>
                              </p:par>
                              <p:par>
                                <p:cTn id="8" presetID="3" presetClass="exit" presetSubtype="10" fill="hold" nodeType="withEffect">
                                  <p:stCondLst>
                                    <p:cond delay="0"/>
                                  </p:stCondLst>
                                  <p:childTnLst>
                                    <p:animEffect transition="out" filter="blinds(horizontal)">
                                      <p:cBhvr>
                                        <p:cTn id="9" dur="500"/>
                                        <p:tgtEl>
                                          <p:spTgt spid="57"/>
                                        </p:tgtEl>
                                      </p:cBhvr>
                                    </p:animEffect>
                                    <p:set>
                                      <p:cBhvr>
                                        <p:cTn id="10" dur="1" fill="hold">
                                          <p:stCondLst>
                                            <p:cond delay="499"/>
                                          </p:stCondLst>
                                        </p:cTn>
                                        <p:tgtEl>
                                          <p:spTgt spid="57"/>
                                        </p:tgtEl>
                                        <p:attrNameLst>
                                          <p:attrName>style.visibility</p:attrName>
                                        </p:attrNameLst>
                                      </p:cBhvr>
                                      <p:to>
                                        <p:strVal val="hidden"/>
                                      </p:to>
                                    </p:set>
                                  </p:childTnLst>
                                </p:cTn>
                              </p:par>
                              <p:par>
                                <p:cTn id="11" presetID="3" presetClass="exit" presetSubtype="10" fill="hold" nodeType="withEffect">
                                  <p:stCondLst>
                                    <p:cond delay="0"/>
                                  </p:stCondLst>
                                  <p:childTnLst>
                                    <p:animEffect transition="out" filter="blinds(horizontal)">
                                      <p:cBhvr>
                                        <p:cTn id="12" dur="500"/>
                                        <p:tgtEl>
                                          <p:spTgt spid="63"/>
                                        </p:tgtEl>
                                      </p:cBhvr>
                                    </p:animEffect>
                                    <p:set>
                                      <p:cBhvr>
                                        <p:cTn id="13" dur="1" fill="hold">
                                          <p:stCondLst>
                                            <p:cond delay="499"/>
                                          </p:stCondLst>
                                        </p:cTn>
                                        <p:tgtEl>
                                          <p:spTgt spid="63"/>
                                        </p:tgtEl>
                                        <p:attrNameLst>
                                          <p:attrName>style.visibility</p:attrName>
                                        </p:attrNameLst>
                                      </p:cBhvr>
                                      <p:to>
                                        <p:strVal val="hidden"/>
                                      </p:to>
                                    </p:set>
                                  </p:childTnLst>
                                </p:cTn>
                              </p:par>
                              <p:par>
                                <p:cTn id="14" presetID="3" presetClass="exit" presetSubtype="10" fill="hold" nodeType="withEffect">
                                  <p:stCondLst>
                                    <p:cond delay="0"/>
                                  </p:stCondLst>
                                  <p:childTnLst>
                                    <p:animEffect transition="out" filter="blinds(horizontal)">
                                      <p:cBhvr>
                                        <p:cTn id="15" dur="500"/>
                                        <p:tgtEl>
                                          <p:spTgt spid="69"/>
                                        </p:tgtEl>
                                      </p:cBhvr>
                                    </p:animEffect>
                                    <p:set>
                                      <p:cBhvr>
                                        <p:cTn id="16" dur="1" fill="hold">
                                          <p:stCondLst>
                                            <p:cond delay="499"/>
                                          </p:stCondLst>
                                        </p:cTn>
                                        <p:tgtEl>
                                          <p:spTgt spid="69"/>
                                        </p:tgtEl>
                                        <p:attrNameLst>
                                          <p:attrName>style.visibility</p:attrName>
                                        </p:attrNameLst>
                                      </p:cBhvr>
                                      <p:to>
                                        <p:strVal val="hidden"/>
                                      </p:to>
                                    </p:set>
                                  </p:childTnLst>
                                </p:cTn>
                              </p:par>
                              <p:par>
                                <p:cTn id="17" presetID="3" presetClass="exit" presetSubtype="10" fill="hold" nodeType="withEffect">
                                  <p:stCondLst>
                                    <p:cond delay="0"/>
                                  </p:stCondLst>
                                  <p:childTnLst>
                                    <p:animEffect transition="out" filter="blinds(horizontal)">
                                      <p:cBhvr>
                                        <p:cTn id="18" dur="500"/>
                                        <p:tgtEl>
                                          <p:spTgt spid="75"/>
                                        </p:tgtEl>
                                      </p:cBhvr>
                                    </p:animEffect>
                                    <p:set>
                                      <p:cBhvr>
                                        <p:cTn id="19" dur="1" fill="hold">
                                          <p:stCondLst>
                                            <p:cond delay="499"/>
                                          </p:stCondLst>
                                        </p:cTn>
                                        <p:tgtEl>
                                          <p:spTgt spid="75"/>
                                        </p:tgtEl>
                                        <p:attrNameLst>
                                          <p:attrName>style.visibility</p:attrName>
                                        </p:attrNameLst>
                                      </p:cBhvr>
                                      <p:to>
                                        <p:strVal val="hidden"/>
                                      </p:to>
                                    </p:set>
                                  </p:childTnLst>
                                </p:cTn>
                              </p:par>
                              <p:par>
                                <p:cTn id="20" presetID="3" presetClass="exit" presetSubtype="10" fill="hold" nodeType="withEffect">
                                  <p:stCondLst>
                                    <p:cond delay="0"/>
                                  </p:stCondLst>
                                  <p:childTnLst>
                                    <p:animEffect transition="out" filter="blinds(horizontal)">
                                      <p:cBhvr>
                                        <p:cTn id="21" dur="500"/>
                                        <p:tgtEl>
                                          <p:spTgt spid="51"/>
                                        </p:tgtEl>
                                      </p:cBhvr>
                                    </p:animEffect>
                                    <p:set>
                                      <p:cBhvr>
                                        <p:cTn id="22" dur="1" fill="hold">
                                          <p:stCondLst>
                                            <p:cond delay="499"/>
                                          </p:stCondLst>
                                        </p:cTn>
                                        <p:tgtEl>
                                          <p:spTgt spid="51"/>
                                        </p:tgtEl>
                                        <p:attrNameLst>
                                          <p:attrName>style.visibility</p:attrName>
                                        </p:attrNameLst>
                                      </p:cBhvr>
                                      <p:to>
                                        <p:strVal val="hidden"/>
                                      </p:to>
                                    </p:set>
                                  </p:childTnLst>
                                </p:cTn>
                              </p:par>
                              <p:par>
                                <p:cTn id="23" presetID="3" presetClass="exit" presetSubtype="10" fill="hold" nodeType="withEffect">
                                  <p:stCondLst>
                                    <p:cond delay="0"/>
                                  </p:stCondLst>
                                  <p:childTnLst>
                                    <p:animEffect transition="out" filter="blinds(horizontal)">
                                      <p:cBhvr>
                                        <p:cTn id="24" dur="500"/>
                                        <p:tgtEl>
                                          <p:spTgt spid="81"/>
                                        </p:tgtEl>
                                      </p:cBhvr>
                                    </p:animEffect>
                                    <p:set>
                                      <p:cBhvr>
                                        <p:cTn id="25" dur="1" fill="hold">
                                          <p:stCondLst>
                                            <p:cond delay="499"/>
                                          </p:stCondLst>
                                        </p:cTn>
                                        <p:tgtEl>
                                          <p:spTgt spid="81"/>
                                        </p:tgtEl>
                                        <p:attrNameLst>
                                          <p:attrName>style.visibility</p:attrName>
                                        </p:attrNameLst>
                                      </p:cBhvr>
                                      <p:to>
                                        <p:strVal val="hidden"/>
                                      </p:to>
                                    </p:set>
                                  </p:childTnLst>
                                </p:cTn>
                              </p:par>
                              <p:par>
                                <p:cTn id="26" presetID="3" presetClass="exit" presetSubtype="10" fill="hold" nodeType="withEffect">
                                  <p:stCondLst>
                                    <p:cond delay="0"/>
                                  </p:stCondLst>
                                  <p:childTnLst>
                                    <p:animEffect transition="out" filter="blinds(horizontal)">
                                      <p:cBhvr>
                                        <p:cTn id="27" dur="500"/>
                                        <p:tgtEl>
                                          <p:spTgt spid="85"/>
                                        </p:tgtEl>
                                      </p:cBhvr>
                                    </p:animEffect>
                                    <p:set>
                                      <p:cBhvr>
                                        <p:cTn id="28" dur="1" fill="hold">
                                          <p:stCondLst>
                                            <p:cond delay="499"/>
                                          </p:stCondLst>
                                        </p:cTn>
                                        <p:tgtEl>
                                          <p:spTgt spid="85"/>
                                        </p:tgtEl>
                                        <p:attrNameLst>
                                          <p:attrName>style.visibility</p:attrName>
                                        </p:attrNameLst>
                                      </p:cBhvr>
                                      <p:to>
                                        <p:strVal val="hidden"/>
                                      </p:to>
                                    </p:set>
                                  </p:childTnLst>
                                </p:cTn>
                              </p:par>
                              <p:par>
                                <p:cTn id="29" presetID="3" presetClass="exit" presetSubtype="10" fill="hold" nodeType="withEffect">
                                  <p:stCondLst>
                                    <p:cond delay="0"/>
                                  </p:stCondLst>
                                  <p:childTnLst>
                                    <p:animEffect transition="out" filter="blinds(horizontal)">
                                      <p:cBhvr>
                                        <p:cTn id="30" dur="500"/>
                                        <p:tgtEl>
                                          <p:spTgt spid="95"/>
                                        </p:tgtEl>
                                      </p:cBhvr>
                                    </p:animEffect>
                                    <p:set>
                                      <p:cBhvr>
                                        <p:cTn id="31" dur="1" fill="hold">
                                          <p:stCondLst>
                                            <p:cond delay="499"/>
                                          </p:stCondLst>
                                        </p:cTn>
                                        <p:tgtEl>
                                          <p:spTgt spid="95"/>
                                        </p:tgtEl>
                                        <p:attrNameLst>
                                          <p:attrName>style.visibility</p:attrName>
                                        </p:attrNameLst>
                                      </p:cBhvr>
                                      <p:to>
                                        <p:strVal val="hidden"/>
                                      </p:to>
                                    </p:set>
                                  </p:childTnLst>
                                </p:cTn>
                              </p:par>
                              <p:par>
                                <p:cTn id="32" presetID="3" presetClass="exit" presetSubtype="10" fill="hold" nodeType="withEffect">
                                  <p:stCondLst>
                                    <p:cond delay="0"/>
                                  </p:stCondLst>
                                  <p:childTnLst>
                                    <p:animEffect transition="out" filter="blinds(horizontal)">
                                      <p:cBhvr>
                                        <p:cTn id="33" dur="500"/>
                                        <p:tgtEl>
                                          <p:spTgt spid="99"/>
                                        </p:tgtEl>
                                      </p:cBhvr>
                                    </p:animEffect>
                                    <p:set>
                                      <p:cBhvr>
                                        <p:cTn id="34" dur="1" fill="hold">
                                          <p:stCondLst>
                                            <p:cond delay="499"/>
                                          </p:stCondLst>
                                        </p:cTn>
                                        <p:tgtEl>
                                          <p:spTgt spid="99"/>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10"/>
                                        </p:tgtEl>
                                        <p:attrNameLst>
                                          <p:attrName>style.visibility</p:attrName>
                                        </p:attrNameLst>
                                      </p:cBhvr>
                                      <p:to>
                                        <p:strVal val="visible"/>
                                      </p:to>
                                    </p:set>
                                    <p:animEffect transition="in" filter="blinds(horizontal)">
                                      <p:cBhvr>
                                        <p:cTn id="39" dur="500"/>
                                        <p:tgtEl>
                                          <p:spTgt spid="1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제목 1"/>
          <p:cNvSpPr>
            <a:spLocks noGrp="1"/>
          </p:cNvSpPr>
          <p:nvPr>
            <p:ph type="title" idx="4294967295"/>
          </p:nvPr>
        </p:nvSpPr>
        <p:spPr/>
        <p:txBody>
          <a:bodyPr/>
          <a:lstStyle/>
          <a:p>
            <a:r>
              <a:rPr lang="en-US" sz="4900"/>
              <a:t>Hindsight Sample 3</a:t>
            </a:r>
            <a:endParaRPr lang="en-US" sz="2200"/>
          </a:p>
        </p:txBody>
      </p:sp>
      <p:sp>
        <p:nvSpPr>
          <p:cNvPr id="7" name="타원 6"/>
          <p:cNvSpPr/>
          <p:nvPr/>
        </p:nvSpPr>
        <p:spPr>
          <a:xfrm>
            <a:off x="4495800" y="1981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0" name="타원 9"/>
          <p:cNvSpPr/>
          <p:nvPr/>
        </p:nvSpPr>
        <p:spPr>
          <a:xfrm>
            <a:off x="2209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1" name="타원 10"/>
          <p:cNvSpPr/>
          <p:nvPr/>
        </p:nvSpPr>
        <p:spPr>
          <a:xfrm>
            <a:off x="3733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3" name="타원 12"/>
          <p:cNvSpPr/>
          <p:nvPr/>
        </p:nvSpPr>
        <p:spPr>
          <a:xfrm>
            <a:off x="5257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4" name="타원 13"/>
          <p:cNvSpPr/>
          <p:nvPr/>
        </p:nvSpPr>
        <p:spPr>
          <a:xfrm>
            <a:off x="6781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3" name="타원 22"/>
          <p:cNvSpPr/>
          <p:nvPr/>
        </p:nvSpPr>
        <p:spPr>
          <a:xfrm>
            <a:off x="1676400" y="50292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4" name="타원 23"/>
          <p:cNvSpPr/>
          <p:nvPr/>
        </p:nvSpPr>
        <p:spPr>
          <a:xfrm>
            <a:off x="19812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5" name="타원 24"/>
          <p:cNvSpPr/>
          <p:nvPr/>
        </p:nvSpPr>
        <p:spPr>
          <a:xfrm>
            <a:off x="24384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7" name="타원 26"/>
          <p:cNvSpPr/>
          <p:nvPr/>
        </p:nvSpPr>
        <p:spPr>
          <a:xfrm>
            <a:off x="32004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8" name="타원 27"/>
          <p:cNvSpPr/>
          <p:nvPr/>
        </p:nvSpPr>
        <p:spPr>
          <a:xfrm>
            <a:off x="3505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9" name="타원 28"/>
          <p:cNvSpPr/>
          <p:nvPr/>
        </p:nvSpPr>
        <p:spPr>
          <a:xfrm>
            <a:off x="39624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0" name="타원 29"/>
          <p:cNvSpPr/>
          <p:nvPr/>
        </p:nvSpPr>
        <p:spPr>
          <a:xfrm>
            <a:off x="42672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1" name="타원 30"/>
          <p:cNvSpPr/>
          <p:nvPr/>
        </p:nvSpPr>
        <p:spPr>
          <a:xfrm>
            <a:off x="47244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2" name="타원 31"/>
          <p:cNvSpPr/>
          <p:nvPr/>
        </p:nvSpPr>
        <p:spPr>
          <a:xfrm>
            <a:off x="5029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3" name="타원 32"/>
          <p:cNvSpPr/>
          <p:nvPr/>
        </p:nvSpPr>
        <p:spPr>
          <a:xfrm>
            <a:off x="54864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4" name="타원 33"/>
          <p:cNvSpPr/>
          <p:nvPr/>
        </p:nvSpPr>
        <p:spPr>
          <a:xfrm>
            <a:off x="5791200" y="50292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5" name="타원 34"/>
          <p:cNvSpPr/>
          <p:nvPr/>
        </p:nvSpPr>
        <p:spPr>
          <a:xfrm>
            <a:off x="62484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6" name="타원 35"/>
          <p:cNvSpPr/>
          <p:nvPr/>
        </p:nvSpPr>
        <p:spPr>
          <a:xfrm>
            <a:off x="6553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7" name="타원 36"/>
          <p:cNvSpPr/>
          <p:nvPr/>
        </p:nvSpPr>
        <p:spPr>
          <a:xfrm>
            <a:off x="7010400" y="50292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8" name="타원 37"/>
          <p:cNvSpPr/>
          <p:nvPr/>
        </p:nvSpPr>
        <p:spPr>
          <a:xfrm>
            <a:off x="7315200" y="50292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cxnSp>
        <p:nvCxnSpPr>
          <p:cNvPr id="40" name="직선 화살표 연결선 39"/>
          <p:cNvCxnSpPr>
            <a:stCxn id="7" idx="4"/>
          </p:cNvCxnSpPr>
          <p:nvPr/>
        </p:nvCxnSpPr>
        <p:spPr>
          <a:xfrm rot="5400000">
            <a:off x="3505200" y="1676400"/>
            <a:ext cx="609600" cy="1524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3" name="직선 화살표 연결선 42"/>
          <p:cNvCxnSpPr>
            <a:stCxn id="7" idx="4"/>
          </p:cNvCxnSpPr>
          <p:nvPr/>
        </p:nvCxnSpPr>
        <p:spPr>
          <a:xfrm rot="16200000" flipH="1">
            <a:off x="5029200" y="1676400"/>
            <a:ext cx="609600" cy="1524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5" name="직선 화살표 연결선 44"/>
          <p:cNvCxnSpPr>
            <a:endCxn id="10" idx="0"/>
          </p:cNvCxnSpPr>
          <p:nvPr/>
        </p:nvCxnSpPr>
        <p:spPr>
          <a:xfrm rot="5400000">
            <a:off x="2362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47" name="직선 화살표 연결선 46"/>
          <p:cNvCxnSpPr>
            <a:endCxn id="11" idx="0"/>
          </p:cNvCxnSpPr>
          <p:nvPr/>
        </p:nvCxnSpPr>
        <p:spPr>
          <a:xfrm rot="16200000" flipH="1">
            <a:off x="3124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49" name="직선 화살표 연결선 48"/>
          <p:cNvCxnSpPr>
            <a:endCxn id="13" idx="0"/>
          </p:cNvCxnSpPr>
          <p:nvPr/>
        </p:nvCxnSpPr>
        <p:spPr>
          <a:xfrm rot="5400000">
            <a:off x="5410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1" name="직선 화살표 연결선 50"/>
          <p:cNvCxnSpPr>
            <a:endCxn id="14" idx="0"/>
          </p:cNvCxnSpPr>
          <p:nvPr/>
        </p:nvCxnSpPr>
        <p:spPr>
          <a:xfrm rot="16200000" flipH="1">
            <a:off x="6172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3" name="직선 화살표 연결선 52"/>
          <p:cNvCxnSpPr>
            <a:stCxn id="10" idx="4"/>
          </p:cNvCxnSpPr>
          <p:nvPr/>
        </p:nvCxnSpPr>
        <p:spPr>
          <a:xfrm rot="5400000">
            <a:off x="1790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55" name="직선 화살표 연결선 54"/>
          <p:cNvCxnSpPr>
            <a:endCxn id="23" idx="0"/>
          </p:cNvCxnSpPr>
          <p:nvPr/>
        </p:nvCxnSpPr>
        <p:spPr>
          <a:xfrm rot="5400000">
            <a:off x="1524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7" name="직선 화살표 연결선 56"/>
          <p:cNvCxnSpPr>
            <a:endCxn id="24" idx="0"/>
          </p:cNvCxnSpPr>
          <p:nvPr/>
        </p:nvCxnSpPr>
        <p:spPr>
          <a:xfrm rot="16200000" flipH="1">
            <a:off x="1676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9" name="직선 화살표 연결선 58"/>
          <p:cNvCxnSpPr>
            <a:stCxn id="10" idx="4"/>
          </p:cNvCxnSpPr>
          <p:nvPr/>
        </p:nvCxnSpPr>
        <p:spPr>
          <a:xfrm rot="16200000" flipH="1">
            <a:off x="2171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1" name="직선 화살표 연결선 60"/>
          <p:cNvCxnSpPr>
            <a:endCxn id="25" idx="0"/>
          </p:cNvCxnSpPr>
          <p:nvPr/>
        </p:nvCxnSpPr>
        <p:spPr>
          <a:xfrm rot="5400000">
            <a:off x="2286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63" name="직선 화살표 연결선 62"/>
          <p:cNvCxnSpPr/>
          <p:nvPr/>
        </p:nvCxnSpPr>
        <p:spPr>
          <a:xfrm rot="16200000" flipH="1">
            <a:off x="2438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65" name="직선 화살표 연결선 64"/>
          <p:cNvCxnSpPr>
            <a:stCxn id="11" idx="4"/>
          </p:cNvCxnSpPr>
          <p:nvPr/>
        </p:nvCxnSpPr>
        <p:spPr>
          <a:xfrm rot="5400000">
            <a:off x="3314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7" name="직선 화살표 연결선 66"/>
          <p:cNvCxnSpPr>
            <a:stCxn id="11" idx="4"/>
          </p:cNvCxnSpPr>
          <p:nvPr/>
        </p:nvCxnSpPr>
        <p:spPr>
          <a:xfrm rot="16200000" flipH="1">
            <a:off x="3695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9" name="직선 화살표 연결선 68"/>
          <p:cNvCxnSpPr>
            <a:endCxn id="27" idx="0"/>
          </p:cNvCxnSpPr>
          <p:nvPr/>
        </p:nvCxnSpPr>
        <p:spPr>
          <a:xfrm rot="5400000">
            <a:off x="3048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1" name="직선 화살표 연결선 70"/>
          <p:cNvCxnSpPr>
            <a:endCxn id="28" idx="0"/>
          </p:cNvCxnSpPr>
          <p:nvPr/>
        </p:nvCxnSpPr>
        <p:spPr>
          <a:xfrm rot="16200000" flipH="1">
            <a:off x="3200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3" name="직선 화살표 연결선 72"/>
          <p:cNvCxnSpPr>
            <a:endCxn id="29" idx="0"/>
          </p:cNvCxnSpPr>
          <p:nvPr/>
        </p:nvCxnSpPr>
        <p:spPr>
          <a:xfrm rot="5400000">
            <a:off x="3810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5" name="직선 화살표 연결선 74"/>
          <p:cNvCxnSpPr>
            <a:endCxn id="30" idx="0"/>
          </p:cNvCxnSpPr>
          <p:nvPr/>
        </p:nvCxnSpPr>
        <p:spPr>
          <a:xfrm rot="16200000" flipH="1">
            <a:off x="3962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7" name="직선 화살표 연결선 76"/>
          <p:cNvCxnSpPr>
            <a:stCxn id="13" idx="4"/>
          </p:cNvCxnSpPr>
          <p:nvPr/>
        </p:nvCxnSpPr>
        <p:spPr>
          <a:xfrm rot="5400000">
            <a:off x="4838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79" name="직선 화살표 연결선 78"/>
          <p:cNvCxnSpPr>
            <a:endCxn id="31" idx="0"/>
          </p:cNvCxnSpPr>
          <p:nvPr/>
        </p:nvCxnSpPr>
        <p:spPr>
          <a:xfrm rot="5400000">
            <a:off x="4572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1" name="직선 화살표 연결선 80"/>
          <p:cNvCxnSpPr>
            <a:endCxn id="32" idx="0"/>
          </p:cNvCxnSpPr>
          <p:nvPr/>
        </p:nvCxnSpPr>
        <p:spPr>
          <a:xfrm rot="16200000" flipH="1">
            <a:off x="4724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3" name="직선 화살표 연결선 82"/>
          <p:cNvCxnSpPr>
            <a:stCxn id="13" idx="4"/>
          </p:cNvCxnSpPr>
          <p:nvPr/>
        </p:nvCxnSpPr>
        <p:spPr>
          <a:xfrm rot="16200000" flipH="1">
            <a:off x="5219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85" name="직선 화살표 연결선 84"/>
          <p:cNvCxnSpPr>
            <a:endCxn id="33" idx="0"/>
          </p:cNvCxnSpPr>
          <p:nvPr/>
        </p:nvCxnSpPr>
        <p:spPr>
          <a:xfrm rot="5400000">
            <a:off x="5334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7" name="직선 화살표 연결선 86"/>
          <p:cNvCxnSpPr>
            <a:endCxn id="34" idx="0"/>
          </p:cNvCxnSpPr>
          <p:nvPr/>
        </p:nvCxnSpPr>
        <p:spPr>
          <a:xfrm rot="16200000" flipH="1">
            <a:off x="5486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9" name="직선 화살표 연결선 88"/>
          <p:cNvCxnSpPr>
            <a:stCxn id="14" idx="4"/>
          </p:cNvCxnSpPr>
          <p:nvPr/>
        </p:nvCxnSpPr>
        <p:spPr>
          <a:xfrm rot="5400000">
            <a:off x="6362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1" name="직선 화살표 연결선 90"/>
          <p:cNvCxnSpPr>
            <a:stCxn id="14" idx="4"/>
          </p:cNvCxnSpPr>
          <p:nvPr/>
        </p:nvCxnSpPr>
        <p:spPr>
          <a:xfrm rot="16200000" flipH="1">
            <a:off x="6743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3" name="직선 화살표 연결선 92"/>
          <p:cNvCxnSpPr>
            <a:endCxn id="35" idx="0"/>
          </p:cNvCxnSpPr>
          <p:nvPr/>
        </p:nvCxnSpPr>
        <p:spPr>
          <a:xfrm rot="5400000">
            <a:off x="6096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95" name="직선 화살표 연결선 94"/>
          <p:cNvCxnSpPr>
            <a:endCxn id="36" idx="0"/>
          </p:cNvCxnSpPr>
          <p:nvPr/>
        </p:nvCxnSpPr>
        <p:spPr>
          <a:xfrm rot="16200000" flipH="1">
            <a:off x="6248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97" name="직선 화살표 연결선 96"/>
          <p:cNvCxnSpPr>
            <a:endCxn id="37" idx="0"/>
          </p:cNvCxnSpPr>
          <p:nvPr/>
        </p:nvCxnSpPr>
        <p:spPr>
          <a:xfrm rot="5400000">
            <a:off x="6858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99" name="직선 화살표 연결선 98"/>
          <p:cNvCxnSpPr>
            <a:endCxn id="38" idx="0"/>
          </p:cNvCxnSpPr>
          <p:nvPr/>
        </p:nvCxnSpPr>
        <p:spPr>
          <a:xfrm rot="16200000" flipH="1">
            <a:off x="7010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66" name="직선 화살표 연결선 65"/>
          <p:cNvCxnSpPr/>
          <p:nvPr/>
        </p:nvCxnSpPr>
        <p:spPr>
          <a:xfrm>
            <a:off x="7358063" y="1752600"/>
            <a:ext cx="762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8" name="직선 화살표 연결선 67"/>
          <p:cNvCxnSpPr/>
          <p:nvPr/>
        </p:nvCxnSpPr>
        <p:spPr>
          <a:xfrm>
            <a:off x="7358063" y="2360613"/>
            <a:ext cx="762000" cy="1587"/>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sp>
        <p:nvSpPr>
          <p:cNvPr id="41015" name="TextBox 69"/>
          <p:cNvSpPr txBox="1">
            <a:spLocks noChangeArrowheads="1"/>
          </p:cNvSpPr>
          <p:nvPr/>
        </p:nvSpPr>
        <p:spPr bwMode="auto">
          <a:xfrm>
            <a:off x="7281863" y="1295400"/>
            <a:ext cx="8191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Action</a:t>
            </a:r>
          </a:p>
        </p:txBody>
      </p:sp>
      <p:sp>
        <p:nvSpPr>
          <p:cNvPr id="41016" name="TextBox 71"/>
          <p:cNvSpPr txBox="1">
            <a:spLocks noChangeArrowheads="1"/>
          </p:cNvSpPr>
          <p:nvPr/>
        </p:nvSpPr>
        <p:spPr bwMode="auto">
          <a:xfrm>
            <a:off x="7129463" y="2020888"/>
            <a:ext cx="1416050" cy="663575"/>
          </a:xfrm>
          <a:prstGeom prst="rect">
            <a:avLst/>
          </a:prstGeom>
          <a:noFill/>
          <a:ln w="9525">
            <a:noFill/>
            <a:miter lim="800000"/>
            <a:headEnd/>
            <a:tailEnd/>
          </a:ln>
        </p:spPr>
        <p:txBody>
          <a:bodyPr wrap="none">
            <a:spAutoFit/>
          </a:bodyPr>
          <a:lstStyle/>
          <a:p>
            <a:pPr eaLnBrk="1" hangingPunct="1"/>
            <a:r>
              <a:rPr lang="en-US" sz="1800">
                <a:latin typeface="Calibri" pitchFamily="34" charset="0"/>
              </a:rPr>
              <a:t>Probabilistic</a:t>
            </a:r>
          </a:p>
          <a:p>
            <a:pPr eaLnBrk="1" hangingPunct="1"/>
            <a:r>
              <a:rPr lang="en-US" sz="1800">
                <a:latin typeface="Calibri" pitchFamily="34" charset="0"/>
              </a:rPr>
              <a:t>Outcome</a:t>
            </a:r>
          </a:p>
        </p:txBody>
      </p:sp>
      <p:sp>
        <p:nvSpPr>
          <p:cNvPr id="74" name="Rounded Rectangle 73"/>
          <p:cNvSpPr/>
          <p:nvPr/>
        </p:nvSpPr>
        <p:spPr>
          <a:xfrm>
            <a:off x="304800" y="2590800"/>
            <a:ext cx="10668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b="1" dirty="0">
                <a:solidFill>
                  <a:srgbClr val="FFFF00"/>
                </a:solidFill>
              </a:rPr>
              <a:t>Time 1</a:t>
            </a:r>
          </a:p>
        </p:txBody>
      </p:sp>
      <p:sp>
        <p:nvSpPr>
          <p:cNvPr id="76" name="Rounded Rectangle 75"/>
          <p:cNvSpPr/>
          <p:nvPr/>
        </p:nvSpPr>
        <p:spPr>
          <a:xfrm>
            <a:off x="304800" y="4114800"/>
            <a:ext cx="10668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b="1" dirty="0">
                <a:solidFill>
                  <a:srgbClr val="FFFF00"/>
                </a:solidFill>
              </a:rPr>
              <a:t>Time 2</a:t>
            </a:r>
          </a:p>
        </p:txBody>
      </p:sp>
      <p:sp>
        <p:nvSpPr>
          <p:cNvPr id="154" name="타원 24"/>
          <p:cNvSpPr/>
          <p:nvPr/>
        </p:nvSpPr>
        <p:spPr>
          <a:xfrm>
            <a:off x="2743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55" name="타원 32"/>
          <p:cNvSpPr/>
          <p:nvPr/>
        </p:nvSpPr>
        <p:spPr>
          <a:xfrm>
            <a:off x="7086600" y="59436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41021" name="TextBox 155"/>
          <p:cNvSpPr txBox="1">
            <a:spLocks noChangeArrowheads="1"/>
          </p:cNvSpPr>
          <p:nvPr/>
        </p:nvSpPr>
        <p:spPr bwMode="auto">
          <a:xfrm>
            <a:off x="7239000" y="5827713"/>
            <a:ext cx="12636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Goal State</a:t>
            </a:r>
          </a:p>
        </p:txBody>
      </p:sp>
      <p:sp>
        <p:nvSpPr>
          <p:cNvPr id="78" name="Slide Number Placeholder 77"/>
          <p:cNvSpPr txBox="1">
            <a:spLocks noGrp="1"/>
          </p:cNvSpPr>
          <p:nvPr/>
        </p:nvSpPr>
        <p:spPr>
          <a:xfrm>
            <a:off x="6553200" y="6356350"/>
            <a:ext cx="2133600" cy="365125"/>
          </a:xfrm>
          <a:prstGeom prst="rect">
            <a:avLst/>
          </a:prstGeom>
          <a:noFill/>
        </p:spPr>
        <p:txBody>
          <a:bodyPr anchor="ctr"/>
          <a:lstStyle/>
          <a:p>
            <a:pPr algn="r" eaLnBrk="1" hangingPunct="1"/>
            <a:fld id="{49AE125D-7488-4CE2-A76E-708E76646D1A}" type="slidenum">
              <a:rPr lang="en-US" sz="1200">
                <a:solidFill>
                  <a:srgbClr val="898989"/>
                </a:solidFill>
                <a:latin typeface="Calibri" pitchFamily="34" charset="0"/>
              </a:rPr>
              <a:pPr algn="r" eaLnBrk="1" hangingPunct="1"/>
              <a:t>13</a:t>
            </a:fld>
            <a:endParaRPr lang="en-US" sz="1200">
              <a:solidFill>
                <a:srgbClr val="898989"/>
              </a:solidFill>
              <a:latin typeface="Calibri" pitchFamily="34" charset="0"/>
            </a:endParaRPr>
          </a:p>
        </p:txBody>
      </p:sp>
      <p:sp>
        <p:nvSpPr>
          <p:cNvPr id="80" name="Isosceles Triangle 79"/>
          <p:cNvSpPr/>
          <p:nvPr/>
        </p:nvSpPr>
        <p:spPr>
          <a:xfrm>
            <a:off x="2971800" y="2743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82" name="Isosceles Triangle 81"/>
          <p:cNvSpPr/>
          <p:nvPr/>
        </p:nvSpPr>
        <p:spPr>
          <a:xfrm>
            <a:off x="5943600" y="2743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86" name="Isosceles Triangle 85"/>
          <p:cNvSpPr/>
          <p:nvPr/>
        </p:nvSpPr>
        <p:spPr>
          <a:xfrm>
            <a:off x="1828800"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88" name="Isosceles Triangle 87"/>
          <p:cNvSpPr/>
          <p:nvPr/>
        </p:nvSpPr>
        <p:spPr>
          <a:xfrm>
            <a:off x="2549525"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0" name="Isosceles Triangle 89"/>
          <p:cNvSpPr/>
          <p:nvPr/>
        </p:nvSpPr>
        <p:spPr>
          <a:xfrm>
            <a:off x="3352800"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2" name="Isosceles Triangle 91"/>
          <p:cNvSpPr/>
          <p:nvPr/>
        </p:nvSpPr>
        <p:spPr>
          <a:xfrm>
            <a:off x="4073525"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4" name="Isosceles Triangle 93"/>
          <p:cNvSpPr/>
          <p:nvPr/>
        </p:nvSpPr>
        <p:spPr>
          <a:xfrm>
            <a:off x="4876800"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6" name="Isosceles Triangle 95"/>
          <p:cNvSpPr/>
          <p:nvPr/>
        </p:nvSpPr>
        <p:spPr>
          <a:xfrm>
            <a:off x="5597525"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8" name="Isosceles Triangle 97"/>
          <p:cNvSpPr/>
          <p:nvPr/>
        </p:nvSpPr>
        <p:spPr>
          <a:xfrm>
            <a:off x="6392863"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00" name="Isosceles Triangle 99"/>
          <p:cNvSpPr/>
          <p:nvPr/>
        </p:nvSpPr>
        <p:spPr>
          <a:xfrm>
            <a:off x="7113588"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01" name="Isosceles Triangle 100"/>
          <p:cNvSpPr/>
          <p:nvPr/>
        </p:nvSpPr>
        <p:spPr>
          <a:xfrm>
            <a:off x="685800" y="57150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41034" name="TextBox 101"/>
          <p:cNvSpPr txBox="1">
            <a:spLocks noChangeArrowheads="1"/>
          </p:cNvSpPr>
          <p:nvPr/>
        </p:nvSpPr>
        <p:spPr bwMode="auto">
          <a:xfrm>
            <a:off x="914400" y="5562600"/>
            <a:ext cx="8191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Action</a:t>
            </a:r>
          </a:p>
        </p:txBody>
      </p:sp>
      <p:sp>
        <p:nvSpPr>
          <p:cNvPr id="103" name="타원 6"/>
          <p:cNvSpPr/>
          <p:nvPr/>
        </p:nvSpPr>
        <p:spPr>
          <a:xfrm>
            <a:off x="727075" y="60198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41036" name="TextBox 103"/>
          <p:cNvSpPr txBox="1">
            <a:spLocks noChangeArrowheads="1"/>
          </p:cNvSpPr>
          <p:nvPr/>
        </p:nvSpPr>
        <p:spPr bwMode="auto">
          <a:xfrm>
            <a:off x="914400" y="5878513"/>
            <a:ext cx="717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State</a:t>
            </a:r>
          </a:p>
        </p:txBody>
      </p:sp>
      <p:sp>
        <p:nvSpPr>
          <p:cNvPr id="41037" name="TextBox 104"/>
          <p:cNvSpPr txBox="1">
            <a:spLocks noChangeArrowheads="1"/>
          </p:cNvSpPr>
          <p:nvPr/>
        </p:nvSpPr>
        <p:spPr bwMode="auto">
          <a:xfrm>
            <a:off x="3124200" y="1524000"/>
            <a:ext cx="3081338"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Maximize Goal Achievement</a:t>
            </a:r>
          </a:p>
        </p:txBody>
      </p:sp>
      <p:sp>
        <p:nvSpPr>
          <p:cNvPr id="106" name="타원 34"/>
          <p:cNvSpPr/>
          <p:nvPr/>
        </p:nvSpPr>
        <p:spPr>
          <a:xfrm>
            <a:off x="7086600" y="56388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41039" name="TextBox 106"/>
          <p:cNvSpPr txBox="1">
            <a:spLocks noChangeArrowheads="1"/>
          </p:cNvSpPr>
          <p:nvPr/>
        </p:nvSpPr>
        <p:spPr bwMode="auto">
          <a:xfrm>
            <a:off x="7239000" y="5519738"/>
            <a:ext cx="12001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Dead End</a:t>
            </a:r>
          </a:p>
        </p:txBody>
      </p:sp>
      <p:sp>
        <p:nvSpPr>
          <p:cNvPr id="84" name="Rounded Rectangle 83"/>
          <p:cNvSpPr/>
          <p:nvPr/>
        </p:nvSpPr>
        <p:spPr>
          <a:xfrm>
            <a:off x="152400" y="1295400"/>
            <a:ext cx="1752600" cy="9906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b="1" dirty="0">
                <a:solidFill>
                  <a:srgbClr val="C00000"/>
                </a:solidFill>
              </a:rPr>
              <a:t>Left Outcomes are more likely</a:t>
            </a:r>
          </a:p>
        </p:txBody>
      </p:sp>
      <p:sp>
        <p:nvSpPr>
          <p:cNvPr id="110" name="Rounded Rectangle 109"/>
          <p:cNvSpPr/>
          <p:nvPr/>
        </p:nvSpPr>
        <p:spPr>
          <a:xfrm>
            <a:off x="3733800" y="5410200"/>
            <a:ext cx="1447800" cy="8382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dirty="0">
                <a:solidFill>
                  <a:srgbClr val="C00000"/>
                </a:solidFill>
              </a:rPr>
              <a:t>A1: 2</a:t>
            </a:r>
          </a:p>
          <a:p>
            <a:pPr algn="ctr" eaLnBrk="1" fontAlgn="auto" hangingPunct="1">
              <a:spcBef>
                <a:spcPts val="0"/>
              </a:spcBef>
              <a:spcAft>
                <a:spcPts val="0"/>
              </a:spcAft>
              <a:defRPr/>
            </a:pPr>
            <a:r>
              <a:rPr lang="en-US" sz="2800" dirty="0">
                <a:solidFill>
                  <a:srgbClr val="C00000"/>
                </a:solidFill>
              </a:rPr>
              <a:t>A2: 1</a:t>
            </a:r>
          </a:p>
        </p:txBody>
      </p:sp>
      <p:sp>
        <p:nvSpPr>
          <p:cNvPr id="41042" name="TextBox 110"/>
          <p:cNvSpPr txBox="1">
            <a:spLocks noChangeArrowheads="1"/>
          </p:cNvSpPr>
          <p:nvPr/>
        </p:nvSpPr>
        <p:spPr bwMode="auto">
          <a:xfrm>
            <a:off x="3429000" y="21336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41043" name="TextBox 111"/>
          <p:cNvSpPr txBox="1">
            <a:spLocks noChangeArrowheads="1"/>
          </p:cNvSpPr>
          <p:nvPr/>
        </p:nvSpPr>
        <p:spPr bwMode="auto">
          <a:xfrm>
            <a:off x="5334000" y="21336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41044" name="TextBox 112"/>
          <p:cNvSpPr txBox="1">
            <a:spLocks noChangeArrowheads="1"/>
          </p:cNvSpPr>
          <p:nvPr/>
        </p:nvSpPr>
        <p:spPr bwMode="auto">
          <a:xfrm>
            <a:off x="1828800"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41045" name="TextBox 113"/>
          <p:cNvSpPr txBox="1">
            <a:spLocks noChangeArrowheads="1"/>
          </p:cNvSpPr>
          <p:nvPr/>
        </p:nvSpPr>
        <p:spPr bwMode="auto">
          <a:xfrm>
            <a:off x="2362200"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41046" name="TextBox 114"/>
          <p:cNvSpPr txBox="1">
            <a:spLocks noChangeArrowheads="1"/>
          </p:cNvSpPr>
          <p:nvPr/>
        </p:nvSpPr>
        <p:spPr bwMode="auto">
          <a:xfrm>
            <a:off x="3375025"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41047" name="TextBox 115"/>
          <p:cNvSpPr txBox="1">
            <a:spLocks noChangeArrowheads="1"/>
          </p:cNvSpPr>
          <p:nvPr/>
        </p:nvSpPr>
        <p:spPr bwMode="auto">
          <a:xfrm>
            <a:off x="3908425"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41048" name="TextBox 116"/>
          <p:cNvSpPr txBox="1">
            <a:spLocks noChangeArrowheads="1"/>
          </p:cNvSpPr>
          <p:nvPr/>
        </p:nvSpPr>
        <p:spPr bwMode="auto">
          <a:xfrm>
            <a:off x="4899025"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41049" name="TextBox 117"/>
          <p:cNvSpPr txBox="1">
            <a:spLocks noChangeArrowheads="1"/>
          </p:cNvSpPr>
          <p:nvPr/>
        </p:nvSpPr>
        <p:spPr bwMode="auto">
          <a:xfrm>
            <a:off x="5432425"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41050" name="TextBox 118"/>
          <p:cNvSpPr txBox="1">
            <a:spLocks noChangeArrowheads="1"/>
          </p:cNvSpPr>
          <p:nvPr/>
        </p:nvSpPr>
        <p:spPr bwMode="auto">
          <a:xfrm>
            <a:off x="6423025"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41051" name="TextBox 119"/>
          <p:cNvSpPr txBox="1">
            <a:spLocks noChangeArrowheads="1"/>
          </p:cNvSpPr>
          <p:nvPr/>
        </p:nvSpPr>
        <p:spPr bwMode="auto">
          <a:xfrm>
            <a:off x="6956425"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41052" name="TextBox 120"/>
          <p:cNvSpPr txBox="1">
            <a:spLocks noChangeArrowheads="1"/>
          </p:cNvSpPr>
          <p:nvPr/>
        </p:nvSpPr>
        <p:spPr bwMode="auto">
          <a:xfrm>
            <a:off x="4267200" y="1752600"/>
            <a:ext cx="273050" cy="366713"/>
          </a:xfrm>
          <a:prstGeom prst="rect">
            <a:avLst/>
          </a:prstGeom>
          <a:noFill/>
          <a:ln w="9525">
            <a:noFill/>
            <a:miter lim="800000"/>
            <a:headEnd/>
            <a:tailEnd/>
          </a:ln>
        </p:spPr>
        <p:txBody>
          <a:bodyPr wrap="none">
            <a:spAutoFit/>
          </a:bodyPr>
          <a:lstStyle/>
          <a:p>
            <a:pPr eaLnBrk="1" hangingPunct="1"/>
            <a:r>
              <a:rPr lang="en-US" sz="1800" b="1">
                <a:latin typeface="Times New Roman" pitchFamily="1" charset="0"/>
                <a:cs typeface="Times New Roman" pitchFamily="1" charset="0"/>
              </a:rPr>
              <a:t>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xit" presetSubtype="10" fill="hold" nodeType="withEffect">
                                  <p:stCondLst>
                                    <p:cond delay="0"/>
                                  </p:stCondLst>
                                  <p:childTnLst>
                                    <p:animEffect transition="out" filter="blinds(horizontal)">
                                      <p:cBhvr>
                                        <p:cTn id="6" dur="500"/>
                                        <p:tgtEl>
                                          <p:spTgt spid="47"/>
                                        </p:tgtEl>
                                      </p:cBhvr>
                                    </p:animEffect>
                                    <p:set>
                                      <p:cBhvr>
                                        <p:cTn id="7" dur="1" fill="hold">
                                          <p:stCondLst>
                                            <p:cond delay="499"/>
                                          </p:stCondLst>
                                        </p:cTn>
                                        <p:tgtEl>
                                          <p:spTgt spid="47"/>
                                        </p:tgtEl>
                                        <p:attrNameLst>
                                          <p:attrName>style.visibility</p:attrName>
                                        </p:attrNameLst>
                                      </p:cBhvr>
                                      <p:to>
                                        <p:strVal val="hidden"/>
                                      </p:to>
                                    </p:set>
                                  </p:childTnLst>
                                </p:cTn>
                              </p:par>
                              <p:par>
                                <p:cTn id="8" presetID="3" presetClass="exit" presetSubtype="10" fill="hold" nodeType="withEffect">
                                  <p:stCondLst>
                                    <p:cond delay="0"/>
                                  </p:stCondLst>
                                  <p:childTnLst>
                                    <p:animEffect transition="out" filter="blinds(horizontal)">
                                      <p:cBhvr>
                                        <p:cTn id="9" dur="500"/>
                                        <p:tgtEl>
                                          <p:spTgt spid="55"/>
                                        </p:tgtEl>
                                      </p:cBhvr>
                                    </p:animEffect>
                                    <p:set>
                                      <p:cBhvr>
                                        <p:cTn id="10" dur="1" fill="hold">
                                          <p:stCondLst>
                                            <p:cond delay="499"/>
                                          </p:stCondLst>
                                        </p:cTn>
                                        <p:tgtEl>
                                          <p:spTgt spid="55"/>
                                        </p:tgtEl>
                                        <p:attrNameLst>
                                          <p:attrName>style.visibility</p:attrName>
                                        </p:attrNameLst>
                                      </p:cBhvr>
                                      <p:to>
                                        <p:strVal val="hidden"/>
                                      </p:to>
                                    </p:set>
                                  </p:childTnLst>
                                </p:cTn>
                              </p:par>
                              <p:par>
                                <p:cTn id="11" presetID="3" presetClass="exit" presetSubtype="10" fill="hold" nodeType="withEffect">
                                  <p:stCondLst>
                                    <p:cond delay="0"/>
                                  </p:stCondLst>
                                  <p:childTnLst>
                                    <p:animEffect transition="out" filter="blinds(horizontal)">
                                      <p:cBhvr>
                                        <p:cTn id="12" dur="500"/>
                                        <p:tgtEl>
                                          <p:spTgt spid="63"/>
                                        </p:tgtEl>
                                      </p:cBhvr>
                                    </p:animEffect>
                                    <p:set>
                                      <p:cBhvr>
                                        <p:cTn id="13" dur="1" fill="hold">
                                          <p:stCondLst>
                                            <p:cond delay="499"/>
                                          </p:stCondLst>
                                        </p:cTn>
                                        <p:tgtEl>
                                          <p:spTgt spid="63"/>
                                        </p:tgtEl>
                                        <p:attrNameLst>
                                          <p:attrName>style.visibility</p:attrName>
                                        </p:attrNameLst>
                                      </p:cBhvr>
                                      <p:to>
                                        <p:strVal val="hidden"/>
                                      </p:to>
                                    </p:set>
                                  </p:childTnLst>
                                </p:cTn>
                              </p:par>
                              <p:par>
                                <p:cTn id="14" presetID="3" presetClass="exit" presetSubtype="10" fill="hold" nodeType="withEffect">
                                  <p:stCondLst>
                                    <p:cond delay="0"/>
                                  </p:stCondLst>
                                  <p:childTnLst>
                                    <p:animEffect transition="out" filter="blinds(horizontal)">
                                      <p:cBhvr>
                                        <p:cTn id="15" dur="500"/>
                                        <p:tgtEl>
                                          <p:spTgt spid="71"/>
                                        </p:tgtEl>
                                      </p:cBhvr>
                                    </p:animEffect>
                                    <p:set>
                                      <p:cBhvr>
                                        <p:cTn id="16" dur="1" fill="hold">
                                          <p:stCondLst>
                                            <p:cond delay="499"/>
                                          </p:stCondLst>
                                        </p:cTn>
                                        <p:tgtEl>
                                          <p:spTgt spid="71"/>
                                        </p:tgtEl>
                                        <p:attrNameLst>
                                          <p:attrName>style.visibility</p:attrName>
                                        </p:attrNameLst>
                                      </p:cBhvr>
                                      <p:to>
                                        <p:strVal val="hidden"/>
                                      </p:to>
                                    </p:set>
                                  </p:childTnLst>
                                </p:cTn>
                              </p:par>
                              <p:par>
                                <p:cTn id="17" presetID="3" presetClass="exit" presetSubtype="10" fill="hold" nodeType="withEffect">
                                  <p:stCondLst>
                                    <p:cond delay="0"/>
                                  </p:stCondLst>
                                  <p:childTnLst>
                                    <p:animEffect transition="out" filter="blinds(horizontal)">
                                      <p:cBhvr>
                                        <p:cTn id="18" dur="500"/>
                                        <p:tgtEl>
                                          <p:spTgt spid="75"/>
                                        </p:tgtEl>
                                      </p:cBhvr>
                                    </p:animEffect>
                                    <p:set>
                                      <p:cBhvr>
                                        <p:cTn id="19" dur="1" fill="hold">
                                          <p:stCondLst>
                                            <p:cond delay="499"/>
                                          </p:stCondLst>
                                        </p:cTn>
                                        <p:tgtEl>
                                          <p:spTgt spid="75"/>
                                        </p:tgtEl>
                                        <p:attrNameLst>
                                          <p:attrName>style.visibility</p:attrName>
                                        </p:attrNameLst>
                                      </p:cBhvr>
                                      <p:to>
                                        <p:strVal val="hidden"/>
                                      </p:to>
                                    </p:set>
                                  </p:childTnLst>
                                </p:cTn>
                              </p:par>
                              <p:par>
                                <p:cTn id="20" presetID="3" presetClass="exit" presetSubtype="10" fill="hold" nodeType="withEffect">
                                  <p:stCondLst>
                                    <p:cond delay="0"/>
                                  </p:stCondLst>
                                  <p:childTnLst>
                                    <p:animEffect transition="out" filter="blinds(horizontal)">
                                      <p:cBhvr>
                                        <p:cTn id="21" dur="500"/>
                                        <p:tgtEl>
                                          <p:spTgt spid="49"/>
                                        </p:tgtEl>
                                      </p:cBhvr>
                                    </p:animEffect>
                                    <p:set>
                                      <p:cBhvr>
                                        <p:cTn id="22" dur="1" fill="hold">
                                          <p:stCondLst>
                                            <p:cond delay="499"/>
                                          </p:stCondLst>
                                        </p:cTn>
                                        <p:tgtEl>
                                          <p:spTgt spid="49"/>
                                        </p:tgtEl>
                                        <p:attrNameLst>
                                          <p:attrName>style.visibility</p:attrName>
                                        </p:attrNameLst>
                                      </p:cBhvr>
                                      <p:to>
                                        <p:strVal val="hidden"/>
                                      </p:to>
                                    </p:set>
                                  </p:childTnLst>
                                </p:cTn>
                              </p:par>
                              <p:par>
                                <p:cTn id="23" presetID="3" presetClass="exit" presetSubtype="10" fill="hold" nodeType="withEffect">
                                  <p:stCondLst>
                                    <p:cond delay="0"/>
                                  </p:stCondLst>
                                  <p:childTnLst>
                                    <p:animEffect transition="out" filter="blinds(horizontal)">
                                      <p:cBhvr>
                                        <p:cTn id="24" dur="500"/>
                                        <p:tgtEl>
                                          <p:spTgt spid="81"/>
                                        </p:tgtEl>
                                      </p:cBhvr>
                                    </p:animEffect>
                                    <p:set>
                                      <p:cBhvr>
                                        <p:cTn id="25" dur="1" fill="hold">
                                          <p:stCondLst>
                                            <p:cond delay="499"/>
                                          </p:stCondLst>
                                        </p:cTn>
                                        <p:tgtEl>
                                          <p:spTgt spid="81"/>
                                        </p:tgtEl>
                                        <p:attrNameLst>
                                          <p:attrName>style.visibility</p:attrName>
                                        </p:attrNameLst>
                                      </p:cBhvr>
                                      <p:to>
                                        <p:strVal val="hidden"/>
                                      </p:to>
                                    </p:set>
                                  </p:childTnLst>
                                </p:cTn>
                              </p:par>
                              <p:par>
                                <p:cTn id="26" presetID="3" presetClass="exit" presetSubtype="10" fill="hold" nodeType="withEffect">
                                  <p:stCondLst>
                                    <p:cond delay="0"/>
                                  </p:stCondLst>
                                  <p:childTnLst>
                                    <p:animEffect transition="out" filter="blinds(horizontal)">
                                      <p:cBhvr>
                                        <p:cTn id="27" dur="500"/>
                                        <p:tgtEl>
                                          <p:spTgt spid="87"/>
                                        </p:tgtEl>
                                      </p:cBhvr>
                                    </p:animEffect>
                                    <p:set>
                                      <p:cBhvr>
                                        <p:cTn id="28" dur="1" fill="hold">
                                          <p:stCondLst>
                                            <p:cond delay="499"/>
                                          </p:stCondLst>
                                        </p:cTn>
                                        <p:tgtEl>
                                          <p:spTgt spid="87"/>
                                        </p:tgtEl>
                                        <p:attrNameLst>
                                          <p:attrName>style.visibility</p:attrName>
                                        </p:attrNameLst>
                                      </p:cBhvr>
                                      <p:to>
                                        <p:strVal val="hidden"/>
                                      </p:to>
                                    </p:set>
                                  </p:childTnLst>
                                </p:cTn>
                              </p:par>
                              <p:par>
                                <p:cTn id="29" presetID="3" presetClass="exit" presetSubtype="10" fill="hold" nodeType="withEffect">
                                  <p:stCondLst>
                                    <p:cond delay="0"/>
                                  </p:stCondLst>
                                  <p:childTnLst>
                                    <p:animEffect transition="out" filter="blinds(horizontal)">
                                      <p:cBhvr>
                                        <p:cTn id="30" dur="500"/>
                                        <p:tgtEl>
                                          <p:spTgt spid="99"/>
                                        </p:tgtEl>
                                      </p:cBhvr>
                                    </p:animEffect>
                                    <p:set>
                                      <p:cBhvr>
                                        <p:cTn id="31" dur="1" fill="hold">
                                          <p:stCondLst>
                                            <p:cond delay="499"/>
                                          </p:stCondLst>
                                        </p:cTn>
                                        <p:tgtEl>
                                          <p:spTgt spid="99"/>
                                        </p:tgtEl>
                                        <p:attrNameLst>
                                          <p:attrName>style.visibility</p:attrName>
                                        </p:attrNameLst>
                                      </p:cBhvr>
                                      <p:to>
                                        <p:strVal val="hidden"/>
                                      </p:to>
                                    </p:set>
                                  </p:childTnLst>
                                </p:cTn>
                              </p:par>
                              <p:par>
                                <p:cTn id="32" presetID="3" presetClass="exit" presetSubtype="10" fill="hold" nodeType="withEffect">
                                  <p:stCondLst>
                                    <p:cond delay="0"/>
                                  </p:stCondLst>
                                  <p:childTnLst>
                                    <p:animEffect transition="out" filter="blinds(horizontal)">
                                      <p:cBhvr>
                                        <p:cTn id="33" dur="500"/>
                                        <p:tgtEl>
                                          <p:spTgt spid="95"/>
                                        </p:tgtEl>
                                      </p:cBhvr>
                                    </p:animEffect>
                                    <p:set>
                                      <p:cBhvr>
                                        <p:cTn id="34" dur="1" fill="hold">
                                          <p:stCondLst>
                                            <p:cond delay="499"/>
                                          </p:stCondLst>
                                        </p:cTn>
                                        <p:tgtEl>
                                          <p:spTgt spid="95"/>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10"/>
                                        </p:tgtEl>
                                        <p:attrNameLst>
                                          <p:attrName>style.visibility</p:attrName>
                                        </p:attrNameLst>
                                      </p:cBhvr>
                                      <p:to>
                                        <p:strVal val="visible"/>
                                      </p:to>
                                    </p:set>
                                    <p:animEffect transition="in" filter="blinds(horizontal)">
                                      <p:cBhvr>
                                        <p:cTn id="39" dur="500"/>
                                        <p:tgtEl>
                                          <p:spTgt spid="1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제목 1"/>
          <p:cNvSpPr>
            <a:spLocks noGrp="1"/>
          </p:cNvSpPr>
          <p:nvPr>
            <p:ph type="title" idx="4294967295"/>
          </p:nvPr>
        </p:nvSpPr>
        <p:spPr/>
        <p:txBody>
          <a:bodyPr/>
          <a:lstStyle/>
          <a:p>
            <a:r>
              <a:rPr lang="en-US" sz="4900"/>
              <a:t>Hindsight Sample </a:t>
            </a:r>
            <a:endParaRPr lang="en-US"/>
          </a:p>
        </p:txBody>
      </p:sp>
      <p:sp>
        <p:nvSpPr>
          <p:cNvPr id="7" name="타원 6"/>
          <p:cNvSpPr/>
          <p:nvPr/>
        </p:nvSpPr>
        <p:spPr>
          <a:xfrm>
            <a:off x="4495800" y="1981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0" name="타원 9"/>
          <p:cNvSpPr/>
          <p:nvPr/>
        </p:nvSpPr>
        <p:spPr>
          <a:xfrm>
            <a:off x="2209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1" name="타원 10"/>
          <p:cNvSpPr/>
          <p:nvPr/>
        </p:nvSpPr>
        <p:spPr>
          <a:xfrm>
            <a:off x="3733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3" name="타원 12"/>
          <p:cNvSpPr/>
          <p:nvPr/>
        </p:nvSpPr>
        <p:spPr>
          <a:xfrm>
            <a:off x="5257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4" name="타원 13"/>
          <p:cNvSpPr/>
          <p:nvPr/>
        </p:nvSpPr>
        <p:spPr>
          <a:xfrm>
            <a:off x="6781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3" name="타원 22"/>
          <p:cNvSpPr/>
          <p:nvPr/>
        </p:nvSpPr>
        <p:spPr>
          <a:xfrm>
            <a:off x="1676400" y="50292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4" name="타원 23"/>
          <p:cNvSpPr/>
          <p:nvPr/>
        </p:nvSpPr>
        <p:spPr>
          <a:xfrm>
            <a:off x="19812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5" name="타원 24"/>
          <p:cNvSpPr/>
          <p:nvPr/>
        </p:nvSpPr>
        <p:spPr>
          <a:xfrm>
            <a:off x="24384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7" name="타원 26"/>
          <p:cNvSpPr/>
          <p:nvPr/>
        </p:nvSpPr>
        <p:spPr>
          <a:xfrm>
            <a:off x="32004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8" name="타원 27"/>
          <p:cNvSpPr/>
          <p:nvPr/>
        </p:nvSpPr>
        <p:spPr>
          <a:xfrm>
            <a:off x="3505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9" name="타원 28"/>
          <p:cNvSpPr/>
          <p:nvPr/>
        </p:nvSpPr>
        <p:spPr>
          <a:xfrm>
            <a:off x="39624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0" name="타원 29"/>
          <p:cNvSpPr/>
          <p:nvPr/>
        </p:nvSpPr>
        <p:spPr>
          <a:xfrm>
            <a:off x="42672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1" name="타원 30"/>
          <p:cNvSpPr/>
          <p:nvPr/>
        </p:nvSpPr>
        <p:spPr>
          <a:xfrm>
            <a:off x="47244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2" name="타원 31"/>
          <p:cNvSpPr/>
          <p:nvPr/>
        </p:nvSpPr>
        <p:spPr>
          <a:xfrm>
            <a:off x="5029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3" name="타원 32"/>
          <p:cNvSpPr/>
          <p:nvPr/>
        </p:nvSpPr>
        <p:spPr>
          <a:xfrm>
            <a:off x="54864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4" name="타원 33"/>
          <p:cNvSpPr/>
          <p:nvPr/>
        </p:nvSpPr>
        <p:spPr>
          <a:xfrm>
            <a:off x="5791200" y="50292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5" name="타원 34"/>
          <p:cNvSpPr/>
          <p:nvPr/>
        </p:nvSpPr>
        <p:spPr>
          <a:xfrm>
            <a:off x="62484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6" name="타원 35"/>
          <p:cNvSpPr/>
          <p:nvPr/>
        </p:nvSpPr>
        <p:spPr>
          <a:xfrm>
            <a:off x="6553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7" name="타원 36"/>
          <p:cNvSpPr/>
          <p:nvPr/>
        </p:nvSpPr>
        <p:spPr>
          <a:xfrm>
            <a:off x="7010400" y="50292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8" name="타원 37"/>
          <p:cNvSpPr/>
          <p:nvPr/>
        </p:nvSpPr>
        <p:spPr>
          <a:xfrm>
            <a:off x="7315200" y="50292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cxnSp>
        <p:nvCxnSpPr>
          <p:cNvPr id="40" name="직선 화살표 연결선 39"/>
          <p:cNvCxnSpPr>
            <a:stCxn id="7" idx="4"/>
          </p:cNvCxnSpPr>
          <p:nvPr/>
        </p:nvCxnSpPr>
        <p:spPr>
          <a:xfrm rot="5400000">
            <a:off x="3505200" y="1676400"/>
            <a:ext cx="609600" cy="1524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3" name="직선 화살표 연결선 42"/>
          <p:cNvCxnSpPr>
            <a:stCxn id="7" idx="4"/>
          </p:cNvCxnSpPr>
          <p:nvPr/>
        </p:nvCxnSpPr>
        <p:spPr>
          <a:xfrm rot="16200000" flipH="1">
            <a:off x="5029200" y="1676400"/>
            <a:ext cx="609600" cy="1524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5" name="직선 화살표 연결선 44"/>
          <p:cNvCxnSpPr>
            <a:endCxn id="10" idx="0"/>
          </p:cNvCxnSpPr>
          <p:nvPr/>
        </p:nvCxnSpPr>
        <p:spPr>
          <a:xfrm rot="5400000">
            <a:off x="2362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47" name="직선 화살표 연결선 46"/>
          <p:cNvCxnSpPr>
            <a:endCxn id="11" idx="0"/>
          </p:cNvCxnSpPr>
          <p:nvPr/>
        </p:nvCxnSpPr>
        <p:spPr>
          <a:xfrm rot="16200000" flipH="1">
            <a:off x="3124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49" name="직선 화살표 연결선 48"/>
          <p:cNvCxnSpPr>
            <a:endCxn id="13" idx="0"/>
          </p:cNvCxnSpPr>
          <p:nvPr/>
        </p:nvCxnSpPr>
        <p:spPr>
          <a:xfrm rot="5400000">
            <a:off x="5410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1" name="직선 화살표 연결선 50"/>
          <p:cNvCxnSpPr>
            <a:endCxn id="14" idx="0"/>
          </p:cNvCxnSpPr>
          <p:nvPr/>
        </p:nvCxnSpPr>
        <p:spPr>
          <a:xfrm rot="16200000" flipH="1">
            <a:off x="6172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3" name="직선 화살표 연결선 52"/>
          <p:cNvCxnSpPr>
            <a:stCxn id="10" idx="4"/>
          </p:cNvCxnSpPr>
          <p:nvPr/>
        </p:nvCxnSpPr>
        <p:spPr>
          <a:xfrm rot="5400000">
            <a:off x="1790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55" name="직선 화살표 연결선 54"/>
          <p:cNvCxnSpPr>
            <a:endCxn id="23" idx="0"/>
          </p:cNvCxnSpPr>
          <p:nvPr/>
        </p:nvCxnSpPr>
        <p:spPr>
          <a:xfrm rot="5400000">
            <a:off x="1524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7" name="직선 화살표 연결선 56"/>
          <p:cNvCxnSpPr>
            <a:endCxn id="24" idx="0"/>
          </p:cNvCxnSpPr>
          <p:nvPr/>
        </p:nvCxnSpPr>
        <p:spPr>
          <a:xfrm rot="16200000" flipH="1">
            <a:off x="1676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9" name="직선 화살표 연결선 58"/>
          <p:cNvCxnSpPr>
            <a:stCxn id="10" idx="4"/>
          </p:cNvCxnSpPr>
          <p:nvPr/>
        </p:nvCxnSpPr>
        <p:spPr>
          <a:xfrm rot="16200000" flipH="1">
            <a:off x="2171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1" name="직선 화살표 연결선 60"/>
          <p:cNvCxnSpPr>
            <a:endCxn id="25" idx="0"/>
          </p:cNvCxnSpPr>
          <p:nvPr/>
        </p:nvCxnSpPr>
        <p:spPr>
          <a:xfrm rot="5400000">
            <a:off x="2286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63" name="직선 화살표 연결선 62"/>
          <p:cNvCxnSpPr/>
          <p:nvPr/>
        </p:nvCxnSpPr>
        <p:spPr>
          <a:xfrm rot="16200000" flipH="1">
            <a:off x="2438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65" name="직선 화살표 연결선 64"/>
          <p:cNvCxnSpPr>
            <a:stCxn id="11" idx="4"/>
          </p:cNvCxnSpPr>
          <p:nvPr/>
        </p:nvCxnSpPr>
        <p:spPr>
          <a:xfrm rot="5400000">
            <a:off x="3314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7" name="직선 화살표 연결선 66"/>
          <p:cNvCxnSpPr>
            <a:stCxn id="11" idx="4"/>
          </p:cNvCxnSpPr>
          <p:nvPr/>
        </p:nvCxnSpPr>
        <p:spPr>
          <a:xfrm rot="16200000" flipH="1">
            <a:off x="3695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9" name="직선 화살표 연결선 68"/>
          <p:cNvCxnSpPr>
            <a:endCxn id="27" idx="0"/>
          </p:cNvCxnSpPr>
          <p:nvPr/>
        </p:nvCxnSpPr>
        <p:spPr>
          <a:xfrm rot="5400000">
            <a:off x="3048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1" name="직선 화살표 연결선 70"/>
          <p:cNvCxnSpPr>
            <a:endCxn id="28" idx="0"/>
          </p:cNvCxnSpPr>
          <p:nvPr/>
        </p:nvCxnSpPr>
        <p:spPr>
          <a:xfrm rot="16200000" flipH="1">
            <a:off x="3200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3" name="직선 화살표 연결선 72"/>
          <p:cNvCxnSpPr>
            <a:endCxn id="29" idx="0"/>
          </p:cNvCxnSpPr>
          <p:nvPr/>
        </p:nvCxnSpPr>
        <p:spPr>
          <a:xfrm rot="5400000">
            <a:off x="3810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5" name="직선 화살표 연결선 74"/>
          <p:cNvCxnSpPr>
            <a:endCxn id="30" idx="0"/>
          </p:cNvCxnSpPr>
          <p:nvPr/>
        </p:nvCxnSpPr>
        <p:spPr>
          <a:xfrm rot="16200000" flipH="1">
            <a:off x="3962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7" name="직선 화살표 연결선 76"/>
          <p:cNvCxnSpPr>
            <a:stCxn id="13" idx="4"/>
          </p:cNvCxnSpPr>
          <p:nvPr/>
        </p:nvCxnSpPr>
        <p:spPr>
          <a:xfrm rot="5400000">
            <a:off x="4838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79" name="직선 화살표 연결선 78"/>
          <p:cNvCxnSpPr>
            <a:endCxn id="31" idx="0"/>
          </p:cNvCxnSpPr>
          <p:nvPr/>
        </p:nvCxnSpPr>
        <p:spPr>
          <a:xfrm rot="5400000">
            <a:off x="4572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1" name="직선 화살표 연결선 80"/>
          <p:cNvCxnSpPr>
            <a:endCxn id="32" idx="0"/>
          </p:cNvCxnSpPr>
          <p:nvPr/>
        </p:nvCxnSpPr>
        <p:spPr>
          <a:xfrm rot="16200000" flipH="1">
            <a:off x="4724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3" name="직선 화살표 연결선 82"/>
          <p:cNvCxnSpPr>
            <a:stCxn id="13" idx="4"/>
          </p:cNvCxnSpPr>
          <p:nvPr/>
        </p:nvCxnSpPr>
        <p:spPr>
          <a:xfrm rot="16200000" flipH="1">
            <a:off x="5219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85" name="직선 화살표 연결선 84"/>
          <p:cNvCxnSpPr>
            <a:endCxn id="33" idx="0"/>
          </p:cNvCxnSpPr>
          <p:nvPr/>
        </p:nvCxnSpPr>
        <p:spPr>
          <a:xfrm rot="5400000">
            <a:off x="5334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7" name="직선 화살표 연결선 86"/>
          <p:cNvCxnSpPr>
            <a:endCxn id="34" idx="0"/>
          </p:cNvCxnSpPr>
          <p:nvPr/>
        </p:nvCxnSpPr>
        <p:spPr>
          <a:xfrm rot="16200000" flipH="1">
            <a:off x="5486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9" name="직선 화살표 연결선 88"/>
          <p:cNvCxnSpPr>
            <a:stCxn id="14" idx="4"/>
          </p:cNvCxnSpPr>
          <p:nvPr/>
        </p:nvCxnSpPr>
        <p:spPr>
          <a:xfrm rot="5400000">
            <a:off x="6362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1" name="직선 화살표 연결선 90"/>
          <p:cNvCxnSpPr>
            <a:stCxn id="14" idx="4"/>
          </p:cNvCxnSpPr>
          <p:nvPr/>
        </p:nvCxnSpPr>
        <p:spPr>
          <a:xfrm rot="16200000" flipH="1">
            <a:off x="6743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3" name="직선 화살표 연결선 92"/>
          <p:cNvCxnSpPr>
            <a:endCxn id="35" idx="0"/>
          </p:cNvCxnSpPr>
          <p:nvPr/>
        </p:nvCxnSpPr>
        <p:spPr>
          <a:xfrm rot="5400000">
            <a:off x="6096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95" name="직선 화살표 연결선 94"/>
          <p:cNvCxnSpPr>
            <a:endCxn id="36" idx="0"/>
          </p:cNvCxnSpPr>
          <p:nvPr/>
        </p:nvCxnSpPr>
        <p:spPr>
          <a:xfrm rot="16200000" flipH="1">
            <a:off x="6248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97" name="직선 화살표 연결선 96"/>
          <p:cNvCxnSpPr>
            <a:endCxn id="37" idx="0"/>
          </p:cNvCxnSpPr>
          <p:nvPr/>
        </p:nvCxnSpPr>
        <p:spPr>
          <a:xfrm rot="5400000">
            <a:off x="6858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99" name="직선 화살표 연결선 98"/>
          <p:cNvCxnSpPr>
            <a:endCxn id="38" idx="0"/>
          </p:cNvCxnSpPr>
          <p:nvPr/>
        </p:nvCxnSpPr>
        <p:spPr>
          <a:xfrm rot="16200000" flipH="1">
            <a:off x="7010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66" name="직선 화살표 연결선 65"/>
          <p:cNvCxnSpPr/>
          <p:nvPr/>
        </p:nvCxnSpPr>
        <p:spPr>
          <a:xfrm>
            <a:off x="7358063" y="1752600"/>
            <a:ext cx="762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8" name="직선 화살표 연결선 67"/>
          <p:cNvCxnSpPr/>
          <p:nvPr/>
        </p:nvCxnSpPr>
        <p:spPr>
          <a:xfrm>
            <a:off x="7358063" y="2360613"/>
            <a:ext cx="762000" cy="1587"/>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sp>
        <p:nvSpPr>
          <p:cNvPr id="43063" name="TextBox 69"/>
          <p:cNvSpPr txBox="1">
            <a:spLocks noChangeArrowheads="1"/>
          </p:cNvSpPr>
          <p:nvPr/>
        </p:nvSpPr>
        <p:spPr bwMode="auto">
          <a:xfrm>
            <a:off x="7281863" y="1295400"/>
            <a:ext cx="8191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Action</a:t>
            </a:r>
          </a:p>
        </p:txBody>
      </p:sp>
      <p:sp>
        <p:nvSpPr>
          <p:cNvPr id="43064" name="TextBox 71"/>
          <p:cNvSpPr txBox="1">
            <a:spLocks noChangeArrowheads="1"/>
          </p:cNvSpPr>
          <p:nvPr/>
        </p:nvSpPr>
        <p:spPr bwMode="auto">
          <a:xfrm>
            <a:off x="7129463" y="2020888"/>
            <a:ext cx="1416050" cy="663575"/>
          </a:xfrm>
          <a:prstGeom prst="rect">
            <a:avLst/>
          </a:prstGeom>
          <a:noFill/>
          <a:ln w="9525">
            <a:noFill/>
            <a:miter lim="800000"/>
            <a:headEnd/>
            <a:tailEnd/>
          </a:ln>
        </p:spPr>
        <p:txBody>
          <a:bodyPr wrap="none">
            <a:spAutoFit/>
          </a:bodyPr>
          <a:lstStyle/>
          <a:p>
            <a:pPr eaLnBrk="1" hangingPunct="1"/>
            <a:r>
              <a:rPr lang="en-US" sz="1800">
                <a:latin typeface="Calibri" pitchFamily="34" charset="0"/>
              </a:rPr>
              <a:t>Probabilistic</a:t>
            </a:r>
          </a:p>
          <a:p>
            <a:pPr eaLnBrk="1" hangingPunct="1"/>
            <a:r>
              <a:rPr lang="en-US" sz="1800">
                <a:latin typeface="Calibri" pitchFamily="34" charset="0"/>
              </a:rPr>
              <a:t>Outcome</a:t>
            </a:r>
          </a:p>
        </p:txBody>
      </p:sp>
      <p:sp>
        <p:nvSpPr>
          <p:cNvPr id="74" name="Rounded Rectangle 73"/>
          <p:cNvSpPr/>
          <p:nvPr/>
        </p:nvSpPr>
        <p:spPr>
          <a:xfrm>
            <a:off x="304800" y="2590800"/>
            <a:ext cx="10668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b="1" dirty="0">
                <a:solidFill>
                  <a:srgbClr val="FFFF00"/>
                </a:solidFill>
              </a:rPr>
              <a:t>Time 1</a:t>
            </a:r>
          </a:p>
        </p:txBody>
      </p:sp>
      <p:sp>
        <p:nvSpPr>
          <p:cNvPr id="76" name="Rounded Rectangle 75"/>
          <p:cNvSpPr/>
          <p:nvPr/>
        </p:nvSpPr>
        <p:spPr>
          <a:xfrm>
            <a:off x="304800" y="4114800"/>
            <a:ext cx="10668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b="1" dirty="0">
                <a:solidFill>
                  <a:srgbClr val="FFFF00"/>
                </a:solidFill>
              </a:rPr>
              <a:t>Time 2</a:t>
            </a:r>
          </a:p>
        </p:txBody>
      </p:sp>
      <p:sp>
        <p:nvSpPr>
          <p:cNvPr id="154" name="타원 24"/>
          <p:cNvSpPr/>
          <p:nvPr/>
        </p:nvSpPr>
        <p:spPr>
          <a:xfrm>
            <a:off x="2743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55" name="타원 32"/>
          <p:cNvSpPr/>
          <p:nvPr/>
        </p:nvSpPr>
        <p:spPr>
          <a:xfrm>
            <a:off x="7086600" y="59436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43069" name="TextBox 155"/>
          <p:cNvSpPr txBox="1">
            <a:spLocks noChangeArrowheads="1"/>
          </p:cNvSpPr>
          <p:nvPr/>
        </p:nvSpPr>
        <p:spPr bwMode="auto">
          <a:xfrm>
            <a:off x="7239000" y="5827713"/>
            <a:ext cx="12636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Goal State</a:t>
            </a:r>
          </a:p>
        </p:txBody>
      </p:sp>
      <p:sp>
        <p:nvSpPr>
          <p:cNvPr id="78" name="Slide Number Placeholder 77"/>
          <p:cNvSpPr txBox="1">
            <a:spLocks noGrp="1"/>
          </p:cNvSpPr>
          <p:nvPr/>
        </p:nvSpPr>
        <p:spPr>
          <a:xfrm>
            <a:off x="6553200" y="6356350"/>
            <a:ext cx="2133600" cy="365125"/>
          </a:xfrm>
          <a:prstGeom prst="rect">
            <a:avLst/>
          </a:prstGeom>
          <a:noFill/>
        </p:spPr>
        <p:txBody>
          <a:bodyPr anchor="ctr"/>
          <a:lstStyle/>
          <a:p>
            <a:pPr algn="r" eaLnBrk="1" hangingPunct="1"/>
            <a:fld id="{45E9421E-644C-44CC-A032-2DA7E0825298}" type="slidenum">
              <a:rPr lang="en-US" sz="1200">
                <a:solidFill>
                  <a:srgbClr val="898989"/>
                </a:solidFill>
                <a:latin typeface="Calibri" pitchFamily="34" charset="0"/>
              </a:rPr>
              <a:pPr algn="r" eaLnBrk="1" hangingPunct="1"/>
              <a:t>14</a:t>
            </a:fld>
            <a:endParaRPr lang="en-US" sz="1200">
              <a:solidFill>
                <a:srgbClr val="898989"/>
              </a:solidFill>
              <a:latin typeface="Calibri" pitchFamily="34" charset="0"/>
            </a:endParaRPr>
          </a:p>
        </p:txBody>
      </p:sp>
      <p:sp>
        <p:nvSpPr>
          <p:cNvPr id="80" name="Isosceles Triangle 79"/>
          <p:cNvSpPr/>
          <p:nvPr/>
        </p:nvSpPr>
        <p:spPr>
          <a:xfrm>
            <a:off x="2971800" y="2743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82" name="Isosceles Triangle 81"/>
          <p:cNvSpPr/>
          <p:nvPr/>
        </p:nvSpPr>
        <p:spPr>
          <a:xfrm>
            <a:off x="5943600" y="2743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86" name="Isosceles Triangle 85"/>
          <p:cNvSpPr/>
          <p:nvPr/>
        </p:nvSpPr>
        <p:spPr>
          <a:xfrm>
            <a:off x="1828800"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88" name="Isosceles Triangle 87"/>
          <p:cNvSpPr/>
          <p:nvPr/>
        </p:nvSpPr>
        <p:spPr>
          <a:xfrm>
            <a:off x="2549525"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0" name="Isosceles Triangle 89"/>
          <p:cNvSpPr/>
          <p:nvPr/>
        </p:nvSpPr>
        <p:spPr>
          <a:xfrm>
            <a:off x="3352800"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2" name="Isosceles Triangle 91"/>
          <p:cNvSpPr/>
          <p:nvPr/>
        </p:nvSpPr>
        <p:spPr>
          <a:xfrm>
            <a:off x="4073525"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4" name="Isosceles Triangle 93"/>
          <p:cNvSpPr/>
          <p:nvPr/>
        </p:nvSpPr>
        <p:spPr>
          <a:xfrm>
            <a:off x="4876800"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6" name="Isosceles Triangle 95"/>
          <p:cNvSpPr/>
          <p:nvPr/>
        </p:nvSpPr>
        <p:spPr>
          <a:xfrm>
            <a:off x="5597525"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8" name="Isosceles Triangle 97"/>
          <p:cNvSpPr/>
          <p:nvPr/>
        </p:nvSpPr>
        <p:spPr>
          <a:xfrm>
            <a:off x="6392863"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00" name="Isosceles Triangle 99"/>
          <p:cNvSpPr/>
          <p:nvPr/>
        </p:nvSpPr>
        <p:spPr>
          <a:xfrm>
            <a:off x="7113588"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01" name="Isosceles Triangle 100"/>
          <p:cNvSpPr/>
          <p:nvPr/>
        </p:nvSpPr>
        <p:spPr>
          <a:xfrm>
            <a:off x="685800" y="57150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43082" name="TextBox 101"/>
          <p:cNvSpPr txBox="1">
            <a:spLocks noChangeArrowheads="1"/>
          </p:cNvSpPr>
          <p:nvPr/>
        </p:nvSpPr>
        <p:spPr bwMode="auto">
          <a:xfrm>
            <a:off x="914400" y="5562600"/>
            <a:ext cx="8191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Action</a:t>
            </a:r>
          </a:p>
        </p:txBody>
      </p:sp>
      <p:sp>
        <p:nvSpPr>
          <p:cNvPr id="103" name="타원 6"/>
          <p:cNvSpPr/>
          <p:nvPr/>
        </p:nvSpPr>
        <p:spPr>
          <a:xfrm>
            <a:off x="727075" y="60198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43084" name="TextBox 103"/>
          <p:cNvSpPr txBox="1">
            <a:spLocks noChangeArrowheads="1"/>
          </p:cNvSpPr>
          <p:nvPr/>
        </p:nvSpPr>
        <p:spPr bwMode="auto">
          <a:xfrm>
            <a:off x="914400" y="5878513"/>
            <a:ext cx="717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State</a:t>
            </a:r>
          </a:p>
        </p:txBody>
      </p:sp>
      <p:sp>
        <p:nvSpPr>
          <p:cNvPr id="43085" name="TextBox 104"/>
          <p:cNvSpPr txBox="1">
            <a:spLocks noChangeArrowheads="1"/>
          </p:cNvSpPr>
          <p:nvPr/>
        </p:nvSpPr>
        <p:spPr bwMode="auto">
          <a:xfrm>
            <a:off x="3124200" y="1524000"/>
            <a:ext cx="3081338"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Maximize Goal Achievement</a:t>
            </a:r>
          </a:p>
        </p:txBody>
      </p:sp>
      <p:sp>
        <p:nvSpPr>
          <p:cNvPr id="106" name="타원 34"/>
          <p:cNvSpPr/>
          <p:nvPr/>
        </p:nvSpPr>
        <p:spPr>
          <a:xfrm>
            <a:off x="7086600" y="56388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43087" name="TextBox 106"/>
          <p:cNvSpPr txBox="1">
            <a:spLocks noChangeArrowheads="1"/>
          </p:cNvSpPr>
          <p:nvPr/>
        </p:nvSpPr>
        <p:spPr bwMode="auto">
          <a:xfrm>
            <a:off x="7239000" y="5519738"/>
            <a:ext cx="12001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Dead End</a:t>
            </a:r>
          </a:p>
        </p:txBody>
      </p:sp>
      <p:sp>
        <p:nvSpPr>
          <p:cNvPr id="84" name="Rounded Rectangle 83"/>
          <p:cNvSpPr/>
          <p:nvPr/>
        </p:nvSpPr>
        <p:spPr>
          <a:xfrm>
            <a:off x="152400" y="1295400"/>
            <a:ext cx="1752600" cy="9906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b="1" dirty="0">
                <a:solidFill>
                  <a:srgbClr val="C00000"/>
                </a:solidFill>
              </a:rPr>
              <a:t>Left Outcomes are more likely</a:t>
            </a:r>
          </a:p>
        </p:txBody>
      </p:sp>
      <p:sp>
        <p:nvSpPr>
          <p:cNvPr id="110" name="Rounded Rectangle 109"/>
          <p:cNvSpPr/>
          <p:nvPr/>
        </p:nvSpPr>
        <p:spPr>
          <a:xfrm>
            <a:off x="3733800" y="5486400"/>
            <a:ext cx="1447800" cy="8382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dirty="0">
                <a:solidFill>
                  <a:srgbClr val="C00000"/>
                </a:solidFill>
              </a:rPr>
              <a:t>A1: 3</a:t>
            </a:r>
          </a:p>
          <a:p>
            <a:pPr algn="ctr" eaLnBrk="1" fontAlgn="auto" hangingPunct="1">
              <a:spcBef>
                <a:spcPts val="0"/>
              </a:spcBef>
              <a:spcAft>
                <a:spcPts val="0"/>
              </a:spcAft>
              <a:defRPr/>
            </a:pPr>
            <a:r>
              <a:rPr lang="en-US" sz="2800" dirty="0">
                <a:solidFill>
                  <a:srgbClr val="C00000"/>
                </a:solidFill>
              </a:rPr>
              <a:t>A2: 1</a:t>
            </a:r>
          </a:p>
        </p:txBody>
      </p:sp>
      <p:sp>
        <p:nvSpPr>
          <p:cNvPr id="43090" name="TextBox 110"/>
          <p:cNvSpPr txBox="1">
            <a:spLocks noChangeArrowheads="1"/>
          </p:cNvSpPr>
          <p:nvPr/>
        </p:nvSpPr>
        <p:spPr bwMode="auto">
          <a:xfrm>
            <a:off x="3429000" y="21336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43091" name="TextBox 111"/>
          <p:cNvSpPr txBox="1">
            <a:spLocks noChangeArrowheads="1"/>
          </p:cNvSpPr>
          <p:nvPr/>
        </p:nvSpPr>
        <p:spPr bwMode="auto">
          <a:xfrm>
            <a:off x="5334000" y="21336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43092" name="TextBox 112"/>
          <p:cNvSpPr txBox="1">
            <a:spLocks noChangeArrowheads="1"/>
          </p:cNvSpPr>
          <p:nvPr/>
        </p:nvSpPr>
        <p:spPr bwMode="auto">
          <a:xfrm>
            <a:off x="1828800"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43093" name="TextBox 113"/>
          <p:cNvSpPr txBox="1">
            <a:spLocks noChangeArrowheads="1"/>
          </p:cNvSpPr>
          <p:nvPr/>
        </p:nvSpPr>
        <p:spPr bwMode="auto">
          <a:xfrm>
            <a:off x="2362200"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43094" name="TextBox 114"/>
          <p:cNvSpPr txBox="1">
            <a:spLocks noChangeArrowheads="1"/>
          </p:cNvSpPr>
          <p:nvPr/>
        </p:nvSpPr>
        <p:spPr bwMode="auto">
          <a:xfrm>
            <a:off x="3375025"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43095" name="TextBox 115"/>
          <p:cNvSpPr txBox="1">
            <a:spLocks noChangeArrowheads="1"/>
          </p:cNvSpPr>
          <p:nvPr/>
        </p:nvSpPr>
        <p:spPr bwMode="auto">
          <a:xfrm>
            <a:off x="3908425"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43096" name="TextBox 116"/>
          <p:cNvSpPr txBox="1">
            <a:spLocks noChangeArrowheads="1"/>
          </p:cNvSpPr>
          <p:nvPr/>
        </p:nvSpPr>
        <p:spPr bwMode="auto">
          <a:xfrm>
            <a:off x="4899025"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43097" name="TextBox 117"/>
          <p:cNvSpPr txBox="1">
            <a:spLocks noChangeArrowheads="1"/>
          </p:cNvSpPr>
          <p:nvPr/>
        </p:nvSpPr>
        <p:spPr bwMode="auto">
          <a:xfrm>
            <a:off x="5432425"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43098" name="TextBox 118"/>
          <p:cNvSpPr txBox="1">
            <a:spLocks noChangeArrowheads="1"/>
          </p:cNvSpPr>
          <p:nvPr/>
        </p:nvSpPr>
        <p:spPr bwMode="auto">
          <a:xfrm>
            <a:off x="6423025"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43099" name="TextBox 119"/>
          <p:cNvSpPr txBox="1">
            <a:spLocks noChangeArrowheads="1"/>
          </p:cNvSpPr>
          <p:nvPr/>
        </p:nvSpPr>
        <p:spPr bwMode="auto">
          <a:xfrm>
            <a:off x="6956425"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43100" name="TextBox 120"/>
          <p:cNvSpPr txBox="1">
            <a:spLocks noChangeArrowheads="1"/>
          </p:cNvSpPr>
          <p:nvPr/>
        </p:nvSpPr>
        <p:spPr bwMode="auto">
          <a:xfrm>
            <a:off x="4267200" y="1752600"/>
            <a:ext cx="273050" cy="366713"/>
          </a:xfrm>
          <a:prstGeom prst="rect">
            <a:avLst/>
          </a:prstGeom>
          <a:noFill/>
          <a:ln w="9525">
            <a:noFill/>
            <a:miter lim="800000"/>
            <a:headEnd/>
            <a:tailEnd/>
          </a:ln>
        </p:spPr>
        <p:txBody>
          <a:bodyPr wrap="none">
            <a:spAutoFit/>
          </a:bodyPr>
          <a:lstStyle/>
          <a:p>
            <a:pPr eaLnBrk="1" hangingPunct="1"/>
            <a:r>
              <a:rPr lang="en-US" sz="1800" b="1">
                <a:latin typeface="Times New Roman" pitchFamily="1" charset="0"/>
                <a:cs typeface="Times New Roman" pitchFamily="1" charset="0"/>
              </a:rPr>
              <a:t>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nodeType="clickEffect">
                                  <p:stCondLst>
                                    <p:cond delay="0"/>
                                  </p:stCondLst>
                                  <p:childTnLst>
                                    <p:animEffect transition="out" filter="blinds(horizontal)">
                                      <p:cBhvr>
                                        <p:cTn id="6" dur="500"/>
                                        <p:tgtEl>
                                          <p:spTgt spid="47"/>
                                        </p:tgtEl>
                                      </p:cBhvr>
                                    </p:animEffect>
                                    <p:set>
                                      <p:cBhvr>
                                        <p:cTn id="7" dur="1" fill="hold">
                                          <p:stCondLst>
                                            <p:cond delay="499"/>
                                          </p:stCondLst>
                                        </p:cTn>
                                        <p:tgtEl>
                                          <p:spTgt spid="47"/>
                                        </p:tgtEl>
                                        <p:attrNameLst>
                                          <p:attrName>style.visibility</p:attrName>
                                        </p:attrNameLst>
                                      </p:cBhvr>
                                      <p:to>
                                        <p:strVal val="hidden"/>
                                      </p:to>
                                    </p:set>
                                  </p:childTnLst>
                                </p:cTn>
                              </p:par>
                              <p:par>
                                <p:cTn id="8" presetID="3" presetClass="exit" presetSubtype="10" fill="hold" nodeType="withEffect">
                                  <p:stCondLst>
                                    <p:cond delay="0"/>
                                  </p:stCondLst>
                                  <p:childTnLst>
                                    <p:animEffect transition="out" filter="blinds(horizontal)">
                                      <p:cBhvr>
                                        <p:cTn id="9" dur="500"/>
                                        <p:tgtEl>
                                          <p:spTgt spid="57"/>
                                        </p:tgtEl>
                                      </p:cBhvr>
                                    </p:animEffect>
                                    <p:set>
                                      <p:cBhvr>
                                        <p:cTn id="10" dur="1" fill="hold">
                                          <p:stCondLst>
                                            <p:cond delay="499"/>
                                          </p:stCondLst>
                                        </p:cTn>
                                        <p:tgtEl>
                                          <p:spTgt spid="57"/>
                                        </p:tgtEl>
                                        <p:attrNameLst>
                                          <p:attrName>style.visibility</p:attrName>
                                        </p:attrNameLst>
                                      </p:cBhvr>
                                      <p:to>
                                        <p:strVal val="hidden"/>
                                      </p:to>
                                    </p:set>
                                  </p:childTnLst>
                                </p:cTn>
                              </p:par>
                              <p:par>
                                <p:cTn id="11" presetID="3" presetClass="exit" presetSubtype="10" fill="hold" nodeType="withEffect">
                                  <p:stCondLst>
                                    <p:cond delay="0"/>
                                  </p:stCondLst>
                                  <p:childTnLst>
                                    <p:animEffect transition="out" filter="blinds(horizontal)">
                                      <p:cBhvr>
                                        <p:cTn id="12" dur="500"/>
                                        <p:tgtEl>
                                          <p:spTgt spid="63"/>
                                        </p:tgtEl>
                                      </p:cBhvr>
                                    </p:animEffect>
                                    <p:set>
                                      <p:cBhvr>
                                        <p:cTn id="13" dur="1" fill="hold">
                                          <p:stCondLst>
                                            <p:cond delay="499"/>
                                          </p:stCondLst>
                                        </p:cTn>
                                        <p:tgtEl>
                                          <p:spTgt spid="63"/>
                                        </p:tgtEl>
                                        <p:attrNameLst>
                                          <p:attrName>style.visibility</p:attrName>
                                        </p:attrNameLst>
                                      </p:cBhvr>
                                      <p:to>
                                        <p:strVal val="hidden"/>
                                      </p:to>
                                    </p:set>
                                  </p:childTnLst>
                                </p:cTn>
                              </p:par>
                              <p:par>
                                <p:cTn id="14" presetID="3" presetClass="exit" presetSubtype="10" fill="hold" nodeType="withEffect">
                                  <p:stCondLst>
                                    <p:cond delay="0"/>
                                  </p:stCondLst>
                                  <p:childTnLst>
                                    <p:animEffect transition="out" filter="blinds(horizontal)">
                                      <p:cBhvr>
                                        <p:cTn id="15" dur="500"/>
                                        <p:tgtEl>
                                          <p:spTgt spid="69"/>
                                        </p:tgtEl>
                                      </p:cBhvr>
                                    </p:animEffect>
                                    <p:set>
                                      <p:cBhvr>
                                        <p:cTn id="16" dur="1" fill="hold">
                                          <p:stCondLst>
                                            <p:cond delay="499"/>
                                          </p:stCondLst>
                                        </p:cTn>
                                        <p:tgtEl>
                                          <p:spTgt spid="69"/>
                                        </p:tgtEl>
                                        <p:attrNameLst>
                                          <p:attrName>style.visibility</p:attrName>
                                        </p:attrNameLst>
                                      </p:cBhvr>
                                      <p:to>
                                        <p:strVal val="hidden"/>
                                      </p:to>
                                    </p:set>
                                  </p:childTnLst>
                                </p:cTn>
                              </p:par>
                              <p:par>
                                <p:cTn id="17" presetID="3" presetClass="exit" presetSubtype="10" fill="hold" nodeType="withEffect">
                                  <p:stCondLst>
                                    <p:cond delay="0"/>
                                  </p:stCondLst>
                                  <p:childTnLst>
                                    <p:animEffect transition="out" filter="blinds(horizontal)">
                                      <p:cBhvr>
                                        <p:cTn id="18" dur="500"/>
                                        <p:tgtEl>
                                          <p:spTgt spid="73"/>
                                        </p:tgtEl>
                                      </p:cBhvr>
                                    </p:animEffect>
                                    <p:set>
                                      <p:cBhvr>
                                        <p:cTn id="19" dur="1" fill="hold">
                                          <p:stCondLst>
                                            <p:cond delay="499"/>
                                          </p:stCondLst>
                                        </p:cTn>
                                        <p:tgtEl>
                                          <p:spTgt spid="73"/>
                                        </p:tgtEl>
                                        <p:attrNameLst>
                                          <p:attrName>style.visibility</p:attrName>
                                        </p:attrNameLst>
                                      </p:cBhvr>
                                      <p:to>
                                        <p:strVal val="hidden"/>
                                      </p:to>
                                    </p:set>
                                  </p:childTnLst>
                                </p:cTn>
                              </p:par>
                              <p:par>
                                <p:cTn id="20" presetID="3" presetClass="exit" presetSubtype="10" fill="hold" nodeType="withEffect">
                                  <p:stCondLst>
                                    <p:cond delay="0"/>
                                  </p:stCondLst>
                                  <p:childTnLst>
                                    <p:animEffect transition="out" filter="blinds(horizontal)">
                                      <p:cBhvr>
                                        <p:cTn id="21" dur="500"/>
                                        <p:tgtEl>
                                          <p:spTgt spid="51"/>
                                        </p:tgtEl>
                                      </p:cBhvr>
                                    </p:animEffect>
                                    <p:set>
                                      <p:cBhvr>
                                        <p:cTn id="22" dur="1" fill="hold">
                                          <p:stCondLst>
                                            <p:cond delay="499"/>
                                          </p:stCondLst>
                                        </p:cTn>
                                        <p:tgtEl>
                                          <p:spTgt spid="51"/>
                                        </p:tgtEl>
                                        <p:attrNameLst>
                                          <p:attrName>style.visibility</p:attrName>
                                        </p:attrNameLst>
                                      </p:cBhvr>
                                      <p:to>
                                        <p:strVal val="hidden"/>
                                      </p:to>
                                    </p:set>
                                  </p:childTnLst>
                                </p:cTn>
                              </p:par>
                              <p:par>
                                <p:cTn id="23" presetID="3" presetClass="exit" presetSubtype="10" fill="hold" nodeType="withEffect">
                                  <p:stCondLst>
                                    <p:cond delay="0"/>
                                  </p:stCondLst>
                                  <p:childTnLst>
                                    <p:animEffect transition="out" filter="blinds(horizontal)">
                                      <p:cBhvr>
                                        <p:cTn id="24" dur="500"/>
                                        <p:tgtEl>
                                          <p:spTgt spid="79"/>
                                        </p:tgtEl>
                                      </p:cBhvr>
                                    </p:animEffect>
                                    <p:set>
                                      <p:cBhvr>
                                        <p:cTn id="25" dur="1" fill="hold">
                                          <p:stCondLst>
                                            <p:cond delay="499"/>
                                          </p:stCondLst>
                                        </p:cTn>
                                        <p:tgtEl>
                                          <p:spTgt spid="79"/>
                                        </p:tgtEl>
                                        <p:attrNameLst>
                                          <p:attrName>style.visibility</p:attrName>
                                        </p:attrNameLst>
                                      </p:cBhvr>
                                      <p:to>
                                        <p:strVal val="hidden"/>
                                      </p:to>
                                    </p:set>
                                  </p:childTnLst>
                                </p:cTn>
                              </p:par>
                              <p:par>
                                <p:cTn id="26" presetID="3" presetClass="exit" presetSubtype="10" fill="hold" nodeType="withEffect">
                                  <p:stCondLst>
                                    <p:cond delay="0"/>
                                  </p:stCondLst>
                                  <p:childTnLst>
                                    <p:animEffect transition="out" filter="blinds(horizontal)">
                                      <p:cBhvr>
                                        <p:cTn id="27" dur="500"/>
                                        <p:tgtEl>
                                          <p:spTgt spid="87"/>
                                        </p:tgtEl>
                                      </p:cBhvr>
                                    </p:animEffect>
                                    <p:set>
                                      <p:cBhvr>
                                        <p:cTn id="28" dur="1" fill="hold">
                                          <p:stCondLst>
                                            <p:cond delay="499"/>
                                          </p:stCondLst>
                                        </p:cTn>
                                        <p:tgtEl>
                                          <p:spTgt spid="87"/>
                                        </p:tgtEl>
                                        <p:attrNameLst>
                                          <p:attrName>style.visibility</p:attrName>
                                        </p:attrNameLst>
                                      </p:cBhvr>
                                      <p:to>
                                        <p:strVal val="hidden"/>
                                      </p:to>
                                    </p:set>
                                  </p:childTnLst>
                                </p:cTn>
                              </p:par>
                              <p:par>
                                <p:cTn id="29" presetID="3" presetClass="exit" presetSubtype="10" fill="hold" nodeType="withEffect">
                                  <p:stCondLst>
                                    <p:cond delay="0"/>
                                  </p:stCondLst>
                                  <p:childTnLst>
                                    <p:animEffect transition="out" filter="blinds(horizontal)">
                                      <p:cBhvr>
                                        <p:cTn id="30" dur="500"/>
                                        <p:tgtEl>
                                          <p:spTgt spid="95"/>
                                        </p:tgtEl>
                                      </p:cBhvr>
                                    </p:animEffect>
                                    <p:set>
                                      <p:cBhvr>
                                        <p:cTn id="31" dur="1" fill="hold">
                                          <p:stCondLst>
                                            <p:cond delay="499"/>
                                          </p:stCondLst>
                                        </p:cTn>
                                        <p:tgtEl>
                                          <p:spTgt spid="95"/>
                                        </p:tgtEl>
                                        <p:attrNameLst>
                                          <p:attrName>style.visibility</p:attrName>
                                        </p:attrNameLst>
                                      </p:cBhvr>
                                      <p:to>
                                        <p:strVal val="hidden"/>
                                      </p:to>
                                    </p:set>
                                  </p:childTnLst>
                                </p:cTn>
                              </p:par>
                              <p:par>
                                <p:cTn id="32" presetID="3" presetClass="exit" presetSubtype="10" fill="hold" nodeType="withEffect">
                                  <p:stCondLst>
                                    <p:cond delay="0"/>
                                  </p:stCondLst>
                                  <p:childTnLst>
                                    <p:animEffect transition="out" filter="blinds(horizontal)">
                                      <p:cBhvr>
                                        <p:cTn id="33" dur="500"/>
                                        <p:tgtEl>
                                          <p:spTgt spid="97"/>
                                        </p:tgtEl>
                                      </p:cBhvr>
                                    </p:animEffect>
                                    <p:set>
                                      <p:cBhvr>
                                        <p:cTn id="34" dur="1" fill="hold">
                                          <p:stCondLst>
                                            <p:cond delay="499"/>
                                          </p:stCondLst>
                                        </p:cTn>
                                        <p:tgtEl>
                                          <p:spTgt spid="97"/>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10"/>
                                        </p:tgtEl>
                                        <p:attrNameLst>
                                          <p:attrName>style.visibility</p:attrName>
                                        </p:attrNameLst>
                                      </p:cBhvr>
                                      <p:to>
                                        <p:strVal val="visible"/>
                                      </p:to>
                                    </p:set>
                                    <p:animEffect transition="in" filter="blinds(horizontal)">
                                      <p:cBhvr>
                                        <p:cTn id="39" dur="500"/>
                                        <p:tgtEl>
                                          <p:spTgt spid="1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a:t>Action Selection</a:t>
            </a:r>
          </a:p>
        </p:txBody>
      </p:sp>
      <p:sp>
        <p:nvSpPr>
          <p:cNvPr id="50179" name="Rectangle 3"/>
          <p:cNvSpPr>
            <a:spLocks noGrp="1" noChangeArrowheads="1"/>
          </p:cNvSpPr>
          <p:nvPr>
            <p:ph type="body" idx="1"/>
          </p:nvPr>
        </p:nvSpPr>
        <p:spPr>
          <a:xfrm>
            <a:off x="685800" y="1981200"/>
            <a:ext cx="7696200" cy="1828800"/>
          </a:xfrm>
        </p:spPr>
        <p:txBody>
          <a:bodyPr/>
          <a:lstStyle/>
          <a:p>
            <a:r>
              <a:rPr lang="en-US"/>
              <a:t>We can now choose the action with the greatest Qhs value (A1)</a:t>
            </a:r>
          </a:p>
        </p:txBody>
      </p:sp>
      <p:sp>
        <p:nvSpPr>
          <p:cNvPr id="110" name="Rounded Rectangle 109"/>
          <p:cNvSpPr/>
          <p:nvPr/>
        </p:nvSpPr>
        <p:spPr>
          <a:xfrm>
            <a:off x="3733800" y="3352800"/>
            <a:ext cx="1447800" cy="8382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dirty="0">
                <a:solidFill>
                  <a:srgbClr val="C00000"/>
                </a:solidFill>
              </a:rPr>
              <a:t>A1: 3</a:t>
            </a:r>
          </a:p>
          <a:p>
            <a:pPr algn="ctr" eaLnBrk="1" fontAlgn="auto" hangingPunct="1">
              <a:spcBef>
                <a:spcPts val="0"/>
              </a:spcBef>
              <a:spcAft>
                <a:spcPts val="0"/>
              </a:spcAft>
              <a:defRPr/>
            </a:pPr>
            <a:r>
              <a:rPr lang="en-US" sz="2800" dirty="0">
                <a:solidFill>
                  <a:srgbClr val="C00000"/>
                </a:solidFill>
              </a:rPr>
              <a:t>A2: 1</a:t>
            </a:r>
          </a:p>
        </p:txBody>
      </p:sp>
      <p:sp>
        <p:nvSpPr>
          <p:cNvPr id="50182" name="Text Box 6"/>
          <p:cNvSpPr txBox="1">
            <a:spLocks noChangeArrowheads="1"/>
          </p:cNvSpPr>
          <p:nvPr/>
        </p:nvSpPr>
        <p:spPr bwMode="auto">
          <a:xfrm>
            <a:off x="914400" y="4953000"/>
            <a:ext cx="7315200" cy="1384300"/>
          </a:xfrm>
          <a:prstGeom prst="rect">
            <a:avLst/>
          </a:prstGeom>
          <a:noFill/>
          <a:ln w="9525">
            <a:noFill/>
            <a:miter lim="800000"/>
            <a:headEnd/>
            <a:tailEnd/>
          </a:ln>
          <a:effectLst/>
        </p:spPr>
        <p:txBody>
          <a:bodyPr>
            <a:spAutoFit/>
          </a:bodyPr>
          <a:lstStyle/>
          <a:p>
            <a:pPr eaLnBrk="1" hangingPunct="1">
              <a:lnSpc>
                <a:spcPct val="90000"/>
              </a:lnSpc>
              <a:spcBef>
                <a:spcPct val="20000"/>
              </a:spcBef>
              <a:buFontTx/>
              <a:buChar char="•"/>
            </a:pPr>
            <a:r>
              <a:rPr lang="en-US" sz="3200">
                <a:latin typeface="Arial" charset="0"/>
              </a:rPr>
              <a:t>Better action selection than FF-Replan</a:t>
            </a:r>
          </a:p>
          <a:p>
            <a:pPr lvl="1" eaLnBrk="1" hangingPunct="1">
              <a:lnSpc>
                <a:spcPct val="90000"/>
              </a:lnSpc>
              <a:spcBef>
                <a:spcPct val="20000"/>
              </a:spcBef>
              <a:buFontTx/>
              <a:buChar char="–"/>
            </a:pPr>
            <a:r>
              <a:rPr lang="en-US" sz="2800">
                <a:latin typeface="Arial" charset="0"/>
              </a:rPr>
              <a:t>Reflects probabilistic outcomes of the actions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0"/>
                                        </p:tgtEl>
                                        <p:attrNameLst>
                                          <p:attrName>style.visibility</p:attrName>
                                        </p:attrNameLst>
                                      </p:cBhvr>
                                      <p:to>
                                        <p:strVal val="visible"/>
                                      </p:to>
                                    </p:set>
                                    <p:animEffect transition="in" filter="blinds(horizontal)">
                                      <p:cBhvr>
                                        <p:cTn id="7" dur="500"/>
                                        <p:tgtEl>
                                          <p:spTgt spid="110"/>
                                        </p:tgtEl>
                                      </p:cBhvr>
                                    </p:animEffect>
                                  </p:childTnLst>
                                </p:cTn>
                              </p:par>
                              <p:par>
                                <p:cTn id="8" presetID="1" presetClass="entr" presetSubtype="0" fill="hold" grpId="0" nodeType="withEffect">
                                  <p:stCondLst>
                                    <p:cond delay="0"/>
                                  </p:stCondLst>
                                  <p:childTnLst>
                                    <p:set>
                                      <p:cBhvr>
                                        <p:cTn id="9" dur="1" fill="hold">
                                          <p:stCondLst>
                                            <p:cond delay="0"/>
                                          </p:stCondLst>
                                        </p:cTn>
                                        <p:tgtEl>
                                          <p:spTgt spid="501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 grpId="0" animBg="1"/>
      <p:bldP spid="5018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a:t>Constraints on FF-Hop</a:t>
            </a:r>
          </a:p>
        </p:txBody>
      </p:sp>
      <p:sp>
        <p:nvSpPr>
          <p:cNvPr id="68611" name="Rectangle 3"/>
          <p:cNvSpPr>
            <a:spLocks noGrp="1" noChangeArrowheads="1"/>
          </p:cNvSpPr>
          <p:nvPr>
            <p:ph type="body" idx="1"/>
          </p:nvPr>
        </p:nvSpPr>
        <p:spPr/>
        <p:txBody>
          <a:bodyPr/>
          <a:lstStyle/>
          <a:p>
            <a:r>
              <a:rPr lang="en-US"/>
              <a:t>Number of futures limits exploration</a:t>
            </a:r>
          </a:p>
          <a:p>
            <a:r>
              <a:rPr lang="en-US"/>
              <a:t>Many plans need to be solved </a:t>
            </a:r>
            <a:r>
              <a:rPr lang="en-US">
                <a:solidFill>
                  <a:srgbClr val="FF0006"/>
                </a:solidFill>
              </a:rPr>
              <a:t>per action</a:t>
            </a:r>
            <a:r>
              <a:rPr lang="en-US"/>
              <a:t> in action selection</a:t>
            </a:r>
          </a:p>
          <a:p>
            <a:r>
              <a:rPr lang="en-US"/>
              <a:t>Max depth of search is static and limited (horizon)</a:t>
            </a:r>
          </a:p>
          <a:p>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t>Improving Hindsight Optimization</a:t>
            </a:r>
          </a:p>
        </p:txBody>
      </p:sp>
      <p:sp>
        <p:nvSpPr>
          <p:cNvPr id="9219" name="Rectangle 3"/>
          <p:cNvSpPr>
            <a:spLocks noGrp="1" noChangeArrowheads="1"/>
          </p:cNvSpPr>
          <p:nvPr>
            <p:ph type="body" idx="1"/>
          </p:nvPr>
        </p:nvSpPr>
        <p:spPr/>
        <p:txBody>
          <a:bodyPr/>
          <a:lstStyle/>
          <a:p>
            <a:r>
              <a:rPr lang="en-US" sz="2800" i="1"/>
              <a:t>Scaling Hindsight Optimization for Probabilistic Planning</a:t>
            </a:r>
          </a:p>
          <a:p>
            <a:pPr lvl="1"/>
            <a:r>
              <a:rPr lang="en-US" sz="2400" i="1"/>
              <a:t>Uses three methods to improve FF-Hop</a:t>
            </a:r>
          </a:p>
          <a:p>
            <a:pPr lvl="2"/>
            <a:r>
              <a:rPr lang="en-US" sz="2000" i="1"/>
              <a:t>Zero-step look ahead (Useful action detection, sample and plan reuse)</a:t>
            </a:r>
          </a:p>
          <a:p>
            <a:pPr lvl="2"/>
            <a:r>
              <a:rPr lang="en-US" sz="2000" i="1"/>
              <a:t>Exploits determinism</a:t>
            </a:r>
          </a:p>
          <a:p>
            <a:pPr lvl="2"/>
            <a:r>
              <a:rPr lang="en-US" sz="2000" i="1"/>
              <a:t>All-outcome determinization</a:t>
            </a:r>
          </a:p>
          <a:p>
            <a:pPr lvl="1"/>
            <a:r>
              <a:rPr lang="en-US" sz="2400" i="1"/>
              <a:t>Significantly improves the scalability of FF-Hop by reducing the number of plans solved by FF</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a:t>Zero Step Look Ahead</a:t>
            </a:r>
          </a:p>
        </p:txBody>
      </p:sp>
      <p:sp>
        <p:nvSpPr>
          <p:cNvPr id="56323" name="Rectangle 3"/>
          <p:cNvSpPr>
            <a:spLocks noGrp="1" noChangeArrowheads="1"/>
          </p:cNvSpPr>
          <p:nvPr>
            <p:ph type="body" idx="1"/>
          </p:nvPr>
        </p:nvSpPr>
        <p:spPr/>
        <p:txBody>
          <a:bodyPr/>
          <a:lstStyle/>
          <a:p>
            <a:r>
              <a:rPr lang="en-US"/>
              <a:t>Generates a set of futures before OSL</a:t>
            </a:r>
          </a:p>
          <a:p>
            <a:r>
              <a:rPr lang="en-US"/>
              <a:t>Solves the futures with FF</a:t>
            </a:r>
          </a:p>
          <a:p>
            <a:r>
              <a:rPr lang="en-US"/>
              <a:t>Selects the first action of each plan to be used as a ‘useful action’ when applying HOP</a:t>
            </a:r>
          </a:p>
          <a:p>
            <a:r>
              <a:rPr lang="en-US"/>
              <a:t>*the futures and plans are reused in the OSL step</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4516" name="Oval 4"/>
          <p:cNvSpPr>
            <a:spLocks noChangeArrowheads="1"/>
          </p:cNvSpPr>
          <p:nvPr/>
        </p:nvSpPr>
        <p:spPr bwMode="auto">
          <a:xfrm>
            <a:off x="3657600" y="25908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4517" name="Oval 5"/>
          <p:cNvSpPr>
            <a:spLocks noChangeArrowheads="1"/>
          </p:cNvSpPr>
          <p:nvPr/>
        </p:nvSpPr>
        <p:spPr bwMode="auto">
          <a:xfrm>
            <a:off x="3276600" y="33528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4518" name="Oval 6"/>
          <p:cNvSpPr>
            <a:spLocks noChangeArrowheads="1"/>
          </p:cNvSpPr>
          <p:nvPr/>
        </p:nvSpPr>
        <p:spPr bwMode="auto">
          <a:xfrm>
            <a:off x="3886200" y="38862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4519" name="Oval 7"/>
          <p:cNvSpPr>
            <a:spLocks noChangeArrowheads="1"/>
          </p:cNvSpPr>
          <p:nvPr/>
        </p:nvSpPr>
        <p:spPr bwMode="auto">
          <a:xfrm>
            <a:off x="3276600" y="44958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4520" name="Oval 8"/>
          <p:cNvSpPr>
            <a:spLocks noChangeArrowheads="1"/>
          </p:cNvSpPr>
          <p:nvPr/>
        </p:nvSpPr>
        <p:spPr bwMode="auto">
          <a:xfrm>
            <a:off x="3886200" y="5029200"/>
            <a:ext cx="381000" cy="381000"/>
          </a:xfrm>
          <a:prstGeom prst="ellipse">
            <a:avLst/>
          </a:prstGeom>
          <a:solidFill>
            <a:schemeClr val="accent1"/>
          </a:solidFill>
          <a:ln w="9525">
            <a:solidFill>
              <a:schemeClr val="tx1"/>
            </a:solidFill>
            <a:round/>
            <a:headEnd/>
            <a:tailEnd/>
          </a:ln>
          <a:effectLst/>
        </p:spPr>
        <p:txBody>
          <a:bodyPr wrap="none" anchor="ctr"/>
          <a:lstStyle/>
          <a:p>
            <a:pPr algn="ctr"/>
            <a:r>
              <a:rPr lang="en-US"/>
              <a:t>G</a:t>
            </a:r>
          </a:p>
        </p:txBody>
      </p:sp>
      <p:sp>
        <p:nvSpPr>
          <p:cNvPr id="64521" name="Oval 9"/>
          <p:cNvSpPr>
            <a:spLocks noChangeArrowheads="1"/>
          </p:cNvSpPr>
          <p:nvPr/>
        </p:nvSpPr>
        <p:spPr bwMode="auto">
          <a:xfrm>
            <a:off x="5410200" y="26670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4522" name="Oval 10"/>
          <p:cNvSpPr>
            <a:spLocks noChangeArrowheads="1"/>
          </p:cNvSpPr>
          <p:nvPr/>
        </p:nvSpPr>
        <p:spPr bwMode="auto">
          <a:xfrm>
            <a:off x="6096000" y="32004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4523" name="Oval 11"/>
          <p:cNvSpPr>
            <a:spLocks noChangeArrowheads="1"/>
          </p:cNvSpPr>
          <p:nvPr/>
        </p:nvSpPr>
        <p:spPr bwMode="auto">
          <a:xfrm>
            <a:off x="5638800" y="39624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4524" name="Oval 12"/>
          <p:cNvSpPr>
            <a:spLocks noChangeArrowheads="1"/>
          </p:cNvSpPr>
          <p:nvPr/>
        </p:nvSpPr>
        <p:spPr bwMode="auto">
          <a:xfrm>
            <a:off x="5029200" y="45720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4526" name="Oval 14"/>
          <p:cNvSpPr>
            <a:spLocks noChangeArrowheads="1"/>
          </p:cNvSpPr>
          <p:nvPr/>
        </p:nvSpPr>
        <p:spPr bwMode="auto">
          <a:xfrm>
            <a:off x="7543800" y="26670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4527" name="Oval 15"/>
          <p:cNvSpPr>
            <a:spLocks noChangeArrowheads="1"/>
          </p:cNvSpPr>
          <p:nvPr/>
        </p:nvSpPr>
        <p:spPr bwMode="auto">
          <a:xfrm>
            <a:off x="7162800" y="34290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4528" name="Oval 16"/>
          <p:cNvSpPr>
            <a:spLocks noChangeArrowheads="1"/>
          </p:cNvSpPr>
          <p:nvPr/>
        </p:nvSpPr>
        <p:spPr bwMode="auto">
          <a:xfrm>
            <a:off x="7772400" y="39624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4529" name="Oval 17"/>
          <p:cNvSpPr>
            <a:spLocks noChangeArrowheads="1"/>
          </p:cNvSpPr>
          <p:nvPr/>
        </p:nvSpPr>
        <p:spPr bwMode="auto">
          <a:xfrm>
            <a:off x="8458200" y="44958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4531" name="Line 19"/>
          <p:cNvSpPr>
            <a:spLocks noChangeShapeType="1"/>
          </p:cNvSpPr>
          <p:nvPr/>
        </p:nvSpPr>
        <p:spPr bwMode="auto">
          <a:xfrm flipH="1">
            <a:off x="3581400" y="2819400"/>
            <a:ext cx="228600" cy="5334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4532" name="Line 20"/>
          <p:cNvSpPr>
            <a:spLocks noChangeShapeType="1"/>
          </p:cNvSpPr>
          <p:nvPr/>
        </p:nvSpPr>
        <p:spPr bwMode="auto">
          <a:xfrm>
            <a:off x="3429000" y="3505200"/>
            <a:ext cx="457200" cy="4572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4533" name="Line 21"/>
          <p:cNvSpPr>
            <a:spLocks noChangeShapeType="1"/>
          </p:cNvSpPr>
          <p:nvPr/>
        </p:nvSpPr>
        <p:spPr bwMode="auto">
          <a:xfrm flipH="1">
            <a:off x="3581400" y="4038600"/>
            <a:ext cx="457200" cy="5334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4534" name="Line 22"/>
          <p:cNvSpPr>
            <a:spLocks noChangeShapeType="1"/>
          </p:cNvSpPr>
          <p:nvPr/>
        </p:nvSpPr>
        <p:spPr bwMode="auto">
          <a:xfrm>
            <a:off x="3429000" y="4648200"/>
            <a:ext cx="457200" cy="3810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4535" name="Line 23"/>
          <p:cNvSpPr>
            <a:spLocks noChangeShapeType="1"/>
          </p:cNvSpPr>
          <p:nvPr/>
        </p:nvSpPr>
        <p:spPr bwMode="auto">
          <a:xfrm>
            <a:off x="5562600" y="2819400"/>
            <a:ext cx="609600" cy="3810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4536" name="Line 24"/>
          <p:cNvSpPr>
            <a:spLocks noChangeShapeType="1"/>
          </p:cNvSpPr>
          <p:nvPr/>
        </p:nvSpPr>
        <p:spPr bwMode="auto">
          <a:xfrm flipH="1">
            <a:off x="5943600" y="3352800"/>
            <a:ext cx="304800" cy="6096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4537" name="Line 25"/>
          <p:cNvSpPr>
            <a:spLocks noChangeShapeType="1"/>
          </p:cNvSpPr>
          <p:nvPr/>
        </p:nvSpPr>
        <p:spPr bwMode="auto">
          <a:xfrm flipH="1">
            <a:off x="5334000" y="4114800"/>
            <a:ext cx="533400" cy="4572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4538" name="Line 26"/>
          <p:cNvSpPr>
            <a:spLocks noChangeShapeType="1"/>
          </p:cNvSpPr>
          <p:nvPr/>
        </p:nvSpPr>
        <p:spPr bwMode="auto">
          <a:xfrm>
            <a:off x="5181600" y="4724400"/>
            <a:ext cx="457200" cy="3048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4539" name="Line 27"/>
          <p:cNvSpPr>
            <a:spLocks noChangeShapeType="1"/>
          </p:cNvSpPr>
          <p:nvPr/>
        </p:nvSpPr>
        <p:spPr bwMode="auto">
          <a:xfrm flipH="1">
            <a:off x="7391400" y="2819400"/>
            <a:ext cx="381000" cy="6096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4540" name="Line 28"/>
          <p:cNvSpPr>
            <a:spLocks noChangeShapeType="1"/>
          </p:cNvSpPr>
          <p:nvPr/>
        </p:nvSpPr>
        <p:spPr bwMode="auto">
          <a:xfrm>
            <a:off x="7315200" y="3581400"/>
            <a:ext cx="457200" cy="3810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4541" name="Line 29"/>
          <p:cNvSpPr>
            <a:spLocks noChangeShapeType="1"/>
          </p:cNvSpPr>
          <p:nvPr/>
        </p:nvSpPr>
        <p:spPr bwMode="auto">
          <a:xfrm>
            <a:off x="7924800" y="4191000"/>
            <a:ext cx="533400" cy="3810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4542" name="Line 30"/>
          <p:cNvSpPr>
            <a:spLocks noChangeShapeType="1"/>
          </p:cNvSpPr>
          <p:nvPr/>
        </p:nvSpPr>
        <p:spPr bwMode="auto">
          <a:xfrm flipH="1">
            <a:off x="8077200" y="4724400"/>
            <a:ext cx="533400" cy="3810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4546" name="Text Box 34"/>
          <p:cNvSpPr txBox="1">
            <a:spLocks noChangeArrowheads="1"/>
          </p:cNvSpPr>
          <p:nvPr/>
        </p:nvSpPr>
        <p:spPr bwMode="auto">
          <a:xfrm>
            <a:off x="381000" y="838200"/>
            <a:ext cx="2216150" cy="822325"/>
          </a:xfrm>
          <a:prstGeom prst="rect">
            <a:avLst/>
          </a:prstGeom>
          <a:noFill/>
          <a:ln w="9525">
            <a:noFill/>
            <a:miter lim="800000"/>
            <a:headEnd/>
            <a:tailEnd/>
          </a:ln>
          <a:effectLst/>
        </p:spPr>
        <p:txBody>
          <a:bodyPr wrap="none">
            <a:spAutoFit/>
          </a:bodyPr>
          <a:lstStyle/>
          <a:p>
            <a:r>
              <a:rPr lang="en-US"/>
              <a:t>Possible actions </a:t>
            </a:r>
          </a:p>
          <a:p>
            <a:r>
              <a:rPr lang="en-US"/>
              <a:t>from S:</a:t>
            </a:r>
          </a:p>
        </p:txBody>
      </p:sp>
      <p:sp>
        <p:nvSpPr>
          <p:cNvPr id="64547" name="Text Box 35"/>
          <p:cNvSpPr txBox="1">
            <a:spLocks noChangeArrowheads="1"/>
          </p:cNvSpPr>
          <p:nvPr/>
        </p:nvSpPr>
        <p:spPr bwMode="auto">
          <a:xfrm>
            <a:off x="701675" y="1539875"/>
            <a:ext cx="420688" cy="457200"/>
          </a:xfrm>
          <a:prstGeom prst="rect">
            <a:avLst/>
          </a:prstGeom>
          <a:noFill/>
          <a:ln w="9525">
            <a:noFill/>
            <a:miter lim="800000"/>
            <a:headEnd/>
            <a:tailEnd/>
          </a:ln>
          <a:effectLst/>
        </p:spPr>
        <p:txBody>
          <a:bodyPr wrap="none">
            <a:spAutoFit/>
          </a:bodyPr>
          <a:lstStyle/>
          <a:p>
            <a:r>
              <a:rPr lang="en-US"/>
              <a:t>a</a:t>
            </a:r>
            <a:r>
              <a:rPr lang="en-US" baseline="-25000"/>
              <a:t>1</a:t>
            </a:r>
            <a:endParaRPr lang="en-US"/>
          </a:p>
        </p:txBody>
      </p:sp>
      <p:sp>
        <p:nvSpPr>
          <p:cNvPr id="64548" name="Text Box 36"/>
          <p:cNvSpPr txBox="1">
            <a:spLocks noChangeArrowheads="1"/>
          </p:cNvSpPr>
          <p:nvPr/>
        </p:nvSpPr>
        <p:spPr bwMode="auto">
          <a:xfrm>
            <a:off x="701675" y="1844675"/>
            <a:ext cx="420688" cy="457200"/>
          </a:xfrm>
          <a:prstGeom prst="rect">
            <a:avLst/>
          </a:prstGeom>
          <a:noFill/>
          <a:ln w="9525">
            <a:noFill/>
            <a:miter lim="800000"/>
            <a:headEnd/>
            <a:tailEnd/>
          </a:ln>
          <a:effectLst/>
        </p:spPr>
        <p:txBody>
          <a:bodyPr wrap="none">
            <a:spAutoFit/>
          </a:bodyPr>
          <a:lstStyle/>
          <a:p>
            <a:r>
              <a:rPr lang="en-US"/>
              <a:t>a</a:t>
            </a:r>
            <a:r>
              <a:rPr lang="en-US" baseline="-25000"/>
              <a:t>2</a:t>
            </a:r>
            <a:endParaRPr lang="en-US"/>
          </a:p>
        </p:txBody>
      </p:sp>
      <p:sp>
        <p:nvSpPr>
          <p:cNvPr id="64549" name="Text Box 37"/>
          <p:cNvSpPr txBox="1">
            <a:spLocks noChangeArrowheads="1"/>
          </p:cNvSpPr>
          <p:nvPr/>
        </p:nvSpPr>
        <p:spPr bwMode="auto">
          <a:xfrm>
            <a:off x="701675" y="2149475"/>
            <a:ext cx="420688" cy="457200"/>
          </a:xfrm>
          <a:prstGeom prst="rect">
            <a:avLst/>
          </a:prstGeom>
          <a:noFill/>
          <a:ln w="9525">
            <a:noFill/>
            <a:miter lim="800000"/>
            <a:headEnd/>
            <a:tailEnd/>
          </a:ln>
          <a:effectLst/>
        </p:spPr>
        <p:txBody>
          <a:bodyPr wrap="none">
            <a:spAutoFit/>
          </a:bodyPr>
          <a:lstStyle/>
          <a:p>
            <a:r>
              <a:rPr lang="en-US"/>
              <a:t>a</a:t>
            </a:r>
            <a:r>
              <a:rPr lang="en-US" baseline="-25000"/>
              <a:t>3</a:t>
            </a:r>
            <a:endParaRPr lang="en-US"/>
          </a:p>
        </p:txBody>
      </p:sp>
      <p:sp>
        <p:nvSpPr>
          <p:cNvPr id="64550" name="Text Box 38"/>
          <p:cNvSpPr txBox="1">
            <a:spLocks noChangeArrowheads="1"/>
          </p:cNvSpPr>
          <p:nvPr/>
        </p:nvSpPr>
        <p:spPr bwMode="auto">
          <a:xfrm>
            <a:off x="701675" y="2454275"/>
            <a:ext cx="488950" cy="457200"/>
          </a:xfrm>
          <a:prstGeom prst="rect">
            <a:avLst/>
          </a:prstGeom>
          <a:noFill/>
          <a:ln w="9525">
            <a:noFill/>
            <a:miter lim="800000"/>
            <a:headEnd/>
            <a:tailEnd/>
          </a:ln>
          <a:effectLst/>
        </p:spPr>
        <p:txBody>
          <a:bodyPr wrap="none">
            <a:spAutoFit/>
          </a:bodyPr>
          <a:lstStyle/>
          <a:p>
            <a:r>
              <a:rPr lang="en-US"/>
              <a:t>…</a:t>
            </a:r>
          </a:p>
        </p:txBody>
      </p:sp>
      <p:sp>
        <p:nvSpPr>
          <p:cNvPr id="64551" name="Text Box 39"/>
          <p:cNvSpPr txBox="1">
            <a:spLocks noChangeArrowheads="1"/>
          </p:cNvSpPr>
          <p:nvPr/>
        </p:nvSpPr>
        <p:spPr bwMode="auto">
          <a:xfrm>
            <a:off x="701675" y="2759075"/>
            <a:ext cx="420688" cy="457200"/>
          </a:xfrm>
          <a:prstGeom prst="rect">
            <a:avLst/>
          </a:prstGeom>
          <a:noFill/>
          <a:ln w="9525">
            <a:noFill/>
            <a:miter lim="800000"/>
            <a:headEnd/>
            <a:tailEnd/>
          </a:ln>
          <a:effectLst/>
        </p:spPr>
        <p:txBody>
          <a:bodyPr wrap="none">
            <a:spAutoFit/>
          </a:bodyPr>
          <a:lstStyle/>
          <a:p>
            <a:r>
              <a:rPr lang="en-US"/>
              <a:t>a</a:t>
            </a:r>
            <a:r>
              <a:rPr lang="en-US" baseline="-25000"/>
              <a:t>n</a:t>
            </a:r>
            <a:endParaRPr lang="en-US"/>
          </a:p>
        </p:txBody>
      </p:sp>
      <p:sp>
        <p:nvSpPr>
          <p:cNvPr id="64552" name="Text Box 40"/>
          <p:cNvSpPr txBox="1">
            <a:spLocks noChangeArrowheads="1"/>
          </p:cNvSpPr>
          <p:nvPr/>
        </p:nvSpPr>
        <p:spPr bwMode="auto">
          <a:xfrm>
            <a:off x="3733800" y="1600200"/>
            <a:ext cx="3603625" cy="457200"/>
          </a:xfrm>
          <a:prstGeom prst="rect">
            <a:avLst/>
          </a:prstGeom>
          <a:noFill/>
          <a:ln w="9525">
            <a:noFill/>
            <a:miter lim="800000"/>
            <a:headEnd/>
            <a:tailEnd/>
          </a:ln>
          <a:effectLst/>
        </p:spPr>
        <p:txBody>
          <a:bodyPr wrap="none">
            <a:spAutoFit/>
          </a:bodyPr>
          <a:lstStyle/>
          <a:p>
            <a:r>
              <a:rPr lang="en-US"/>
              <a:t>Plans generated in ZSL step</a:t>
            </a:r>
          </a:p>
        </p:txBody>
      </p:sp>
      <p:sp>
        <p:nvSpPr>
          <p:cNvPr id="64553" name="Text Box 41"/>
          <p:cNvSpPr txBox="1">
            <a:spLocks noChangeArrowheads="1"/>
          </p:cNvSpPr>
          <p:nvPr/>
        </p:nvSpPr>
        <p:spPr bwMode="auto">
          <a:xfrm>
            <a:off x="3657600" y="2209800"/>
            <a:ext cx="354013" cy="457200"/>
          </a:xfrm>
          <a:prstGeom prst="rect">
            <a:avLst/>
          </a:prstGeom>
          <a:noFill/>
          <a:ln w="9525">
            <a:noFill/>
            <a:miter lim="800000"/>
            <a:headEnd/>
            <a:tailEnd/>
          </a:ln>
          <a:effectLst/>
        </p:spPr>
        <p:txBody>
          <a:bodyPr wrap="none">
            <a:spAutoFit/>
          </a:bodyPr>
          <a:lstStyle/>
          <a:p>
            <a:r>
              <a:rPr lang="en-US"/>
              <a:t>S</a:t>
            </a:r>
          </a:p>
        </p:txBody>
      </p:sp>
      <p:sp>
        <p:nvSpPr>
          <p:cNvPr id="64555" name="Oval 43"/>
          <p:cNvSpPr>
            <a:spLocks noChangeArrowheads="1"/>
          </p:cNvSpPr>
          <p:nvPr/>
        </p:nvSpPr>
        <p:spPr bwMode="auto">
          <a:xfrm>
            <a:off x="5562600" y="5791200"/>
            <a:ext cx="381000" cy="381000"/>
          </a:xfrm>
          <a:prstGeom prst="ellipse">
            <a:avLst/>
          </a:prstGeom>
          <a:solidFill>
            <a:schemeClr val="accent1"/>
          </a:solidFill>
          <a:ln w="9525">
            <a:solidFill>
              <a:schemeClr val="tx1"/>
            </a:solidFill>
            <a:round/>
            <a:headEnd/>
            <a:tailEnd/>
          </a:ln>
          <a:effectLst/>
        </p:spPr>
        <p:txBody>
          <a:bodyPr wrap="none" anchor="ctr"/>
          <a:lstStyle/>
          <a:p>
            <a:pPr algn="ctr"/>
            <a:r>
              <a:rPr lang="en-US"/>
              <a:t>G</a:t>
            </a:r>
          </a:p>
        </p:txBody>
      </p:sp>
      <p:sp>
        <p:nvSpPr>
          <p:cNvPr id="64556" name="Oval 44"/>
          <p:cNvSpPr>
            <a:spLocks noChangeArrowheads="1"/>
          </p:cNvSpPr>
          <p:nvPr/>
        </p:nvSpPr>
        <p:spPr bwMode="auto">
          <a:xfrm>
            <a:off x="7772400" y="5029200"/>
            <a:ext cx="381000" cy="381000"/>
          </a:xfrm>
          <a:prstGeom prst="ellipse">
            <a:avLst/>
          </a:prstGeom>
          <a:solidFill>
            <a:schemeClr val="accent1"/>
          </a:solidFill>
          <a:ln w="9525">
            <a:solidFill>
              <a:schemeClr val="tx1"/>
            </a:solidFill>
            <a:round/>
            <a:headEnd/>
            <a:tailEnd/>
          </a:ln>
          <a:effectLst/>
        </p:spPr>
        <p:txBody>
          <a:bodyPr wrap="none" anchor="ctr"/>
          <a:lstStyle/>
          <a:p>
            <a:pPr algn="ctr"/>
            <a:r>
              <a:rPr lang="en-US"/>
              <a:t>G</a:t>
            </a:r>
          </a:p>
        </p:txBody>
      </p:sp>
      <p:sp>
        <p:nvSpPr>
          <p:cNvPr id="64557" name="Oval 45"/>
          <p:cNvSpPr>
            <a:spLocks noChangeArrowheads="1"/>
          </p:cNvSpPr>
          <p:nvPr/>
        </p:nvSpPr>
        <p:spPr bwMode="auto">
          <a:xfrm>
            <a:off x="5638800" y="49530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4558" name="Line 46"/>
          <p:cNvSpPr>
            <a:spLocks noChangeShapeType="1"/>
          </p:cNvSpPr>
          <p:nvPr/>
        </p:nvSpPr>
        <p:spPr bwMode="auto">
          <a:xfrm flipH="1">
            <a:off x="5715000" y="5181600"/>
            <a:ext cx="152400" cy="6096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4559" name="Text Box 47"/>
          <p:cNvSpPr txBox="1">
            <a:spLocks noChangeArrowheads="1"/>
          </p:cNvSpPr>
          <p:nvPr/>
        </p:nvSpPr>
        <p:spPr bwMode="auto">
          <a:xfrm>
            <a:off x="5410200" y="2286000"/>
            <a:ext cx="354013" cy="457200"/>
          </a:xfrm>
          <a:prstGeom prst="rect">
            <a:avLst/>
          </a:prstGeom>
          <a:noFill/>
          <a:ln w="9525">
            <a:noFill/>
            <a:miter lim="800000"/>
            <a:headEnd/>
            <a:tailEnd/>
          </a:ln>
          <a:effectLst/>
        </p:spPr>
        <p:txBody>
          <a:bodyPr wrap="none">
            <a:spAutoFit/>
          </a:bodyPr>
          <a:lstStyle/>
          <a:p>
            <a:r>
              <a:rPr lang="en-US"/>
              <a:t>S</a:t>
            </a:r>
          </a:p>
        </p:txBody>
      </p:sp>
      <p:sp>
        <p:nvSpPr>
          <p:cNvPr id="64560" name="Text Box 48"/>
          <p:cNvSpPr txBox="1">
            <a:spLocks noChangeArrowheads="1"/>
          </p:cNvSpPr>
          <p:nvPr/>
        </p:nvSpPr>
        <p:spPr bwMode="auto">
          <a:xfrm>
            <a:off x="7543800" y="2286000"/>
            <a:ext cx="354013" cy="457200"/>
          </a:xfrm>
          <a:prstGeom prst="rect">
            <a:avLst/>
          </a:prstGeom>
          <a:noFill/>
          <a:ln w="9525">
            <a:noFill/>
            <a:miter lim="800000"/>
            <a:headEnd/>
            <a:tailEnd/>
          </a:ln>
          <a:effectLst/>
        </p:spPr>
        <p:txBody>
          <a:bodyPr wrap="none">
            <a:spAutoFit/>
          </a:bodyPr>
          <a:lstStyle/>
          <a:p>
            <a:r>
              <a:rPr lang="en-US"/>
              <a:t>S</a:t>
            </a:r>
          </a:p>
        </p:txBody>
      </p:sp>
      <p:sp>
        <p:nvSpPr>
          <p:cNvPr id="64562" name="AutoShape 50"/>
          <p:cNvSpPr>
            <a:spLocks noChangeArrowheads="1"/>
          </p:cNvSpPr>
          <p:nvPr/>
        </p:nvSpPr>
        <p:spPr bwMode="auto">
          <a:xfrm>
            <a:off x="2895600" y="2514600"/>
            <a:ext cx="1066800" cy="914400"/>
          </a:xfrm>
          <a:prstGeom prst="star5">
            <a:avLst/>
          </a:prstGeom>
          <a:solidFill>
            <a:srgbClr val="FF0006">
              <a:alpha val="28000"/>
            </a:srgbClr>
          </a:solidFill>
          <a:ln w="9525">
            <a:solidFill>
              <a:schemeClr val="tx1"/>
            </a:solidFill>
            <a:miter lim="800000"/>
            <a:headEnd/>
            <a:tailEnd/>
          </a:ln>
          <a:effectLst/>
        </p:spPr>
        <p:txBody>
          <a:bodyPr wrap="none" anchor="ctr"/>
          <a:lstStyle/>
          <a:p>
            <a:endParaRPr lang="en-US"/>
          </a:p>
        </p:txBody>
      </p:sp>
      <p:sp>
        <p:nvSpPr>
          <p:cNvPr id="64563" name="AutoShape 51"/>
          <p:cNvSpPr>
            <a:spLocks noChangeArrowheads="1"/>
          </p:cNvSpPr>
          <p:nvPr/>
        </p:nvSpPr>
        <p:spPr bwMode="auto">
          <a:xfrm>
            <a:off x="5562600" y="2286000"/>
            <a:ext cx="1066800" cy="914400"/>
          </a:xfrm>
          <a:prstGeom prst="star5">
            <a:avLst/>
          </a:prstGeom>
          <a:solidFill>
            <a:srgbClr val="FF0006">
              <a:alpha val="28000"/>
            </a:srgbClr>
          </a:solidFill>
          <a:ln w="9525">
            <a:solidFill>
              <a:schemeClr val="tx1"/>
            </a:solidFill>
            <a:miter lim="800000"/>
            <a:headEnd/>
            <a:tailEnd/>
          </a:ln>
          <a:effectLst/>
        </p:spPr>
        <p:txBody>
          <a:bodyPr wrap="none" anchor="ctr"/>
          <a:lstStyle/>
          <a:p>
            <a:endParaRPr lang="en-US"/>
          </a:p>
        </p:txBody>
      </p:sp>
      <p:sp>
        <p:nvSpPr>
          <p:cNvPr id="64564" name="AutoShape 52"/>
          <p:cNvSpPr>
            <a:spLocks noChangeArrowheads="1"/>
          </p:cNvSpPr>
          <p:nvPr/>
        </p:nvSpPr>
        <p:spPr bwMode="auto">
          <a:xfrm>
            <a:off x="6705600" y="2514600"/>
            <a:ext cx="1066800" cy="914400"/>
          </a:xfrm>
          <a:prstGeom prst="star5">
            <a:avLst/>
          </a:prstGeom>
          <a:solidFill>
            <a:srgbClr val="FF0006">
              <a:alpha val="28000"/>
            </a:srgbClr>
          </a:solidFill>
          <a:ln w="9525">
            <a:solidFill>
              <a:schemeClr val="tx1"/>
            </a:solidFill>
            <a:miter lim="800000"/>
            <a:headEnd/>
            <a:tailEnd/>
          </a:ln>
          <a:effectLst/>
        </p:spPr>
        <p:txBody>
          <a:bodyPr wrap="none" anchor="ctr"/>
          <a:lstStyle/>
          <a:p>
            <a:endParaRPr lang="en-US"/>
          </a:p>
        </p:txBody>
      </p:sp>
      <p:sp>
        <p:nvSpPr>
          <p:cNvPr id="64565" name="Line 53"/>
          <p:cNvSpPr>
            <a:spLocks noChangeShapeType="1"/>
          </p:cNvSpPr>
          <p:nvPr/>
        </p:nvSpPr>
        <p:spPr bwMode="auto">
          <a:xfrm flipH="1">
            <a:off x="762000" y="3352800"/>
            <a:ext cx="609600" cy="2133600"/>
          </a:xfrm>
          <a:prstGeom prst="line">
            <a:avLst/>
          </a:prstGeom>
          <a:noFill/>
          <a:ln w="53975">
            <a:solidFill>
              <a:schemeClr val="tx1"/>
            </a:solidFill>
            <a:round/>
            <a:headEnd/>
            <a:tailEnd type="triangle" w="med" len="med"/>
          </a:ln>
          <a:effectLst/>
        </p:spPr>
        <p:txBody>
          <a:bodyPr wrap="none" anchor="ctr"/>
          <a:lstStyle/>
          <a:p>
            <a:endParaRPr lang="en-US"/>
          </a:p>
        </p:txBody>
      </p:sp>
      <p:sp>
        <p:nvSpPr>
          <p:cNvPr id="64566" name="Text Box 54"/>
          <p:cNvSpPr txBox="1">
            <a:spLocks noChangeArrowheads="1"/>
          </p:cNvSpPr>
          <p:nvPr/>
        </p:nvSpPr>
        <p:spPr bwMode="auto">
          <a:xfrm>
            <a:off x="304800" y="5638800"/>
            <a:ext cx="3067050" cy="762000"/>
          </a:xfrm>
          <a:prstGeom prst="rect">
            <a:avLst/>
          </a:prstGeom>
          <a:noFill/>
          <a:ln w="9525">
            <a:noFill/>
            <a:miter lim="800000"/>
            <a:headEnd/>
            <a:tailEnd/>
          </a:ln>
          <a:effectLst/>
        </p:spPr>
        <p:txBody>
          <a:bodyPr wrap="none">
            <a:spAutoFit/>
          </a:bodyPr>
          <a:lstStyle/>
          <a:p>
            <a:r>
              <a:rPr lang="en-US" sz="4400" b="1">
                <a:solidFill>
                  <a:srgbClr val="FF0006"/>
                </a:solidFill>
              </a:rPr>
              <a:t>A</a:t>
            </a:r>
            <a:r>
              <a:rPr lang="en-US" sz="4400" b="1" baseline="30000">
                <a:solidFill>
                  <a:srgbClr val="FF0006"/>
                </a:solidFill>
              </a:rPr>
              <a:t>h</a:t>
            </a:r>
            <a:r>
              <a:rPr lang="en-US" sz="4400">
                <a:solidFill>
                  <a:srgbClr val="FF0006"/>
                </a:solidFill>
              </a:rPr>
              <a:t> = {a</a:t>
            </a:r>
            <a:r>
              <a:rPr lang="en-US" sz="4400" baseline="-25000">
                <a:solidFill>
                  <a:srgbClr val="FF0006"/>
                </a:solidFill>
              </a:rPr>
              <a:t>1</a:t>
            </a:r>
            <a:r>
              <a:rPr lang="en-US" sz="4400">
                <a:solidFill>
                  <a:srgbClr val="FF0006"/>
                </a:solidFill>
              </a:rPr>
              <a:t>, a</a:t>
            </a:r>
            <a:r>
              <a:rPr lang="en-US" sz="4400" baseline="-25000">
                <a:solidFill>
                  <a:srgbClr val="FF0006"/>
                </a:solidFill>
              </a:rPr>
              <a:t>3</a:t>
            </a:r>
            <a:r>
              <a:rPr lang="en-US" sz="4400">
                <a:solidFill>
                  <a:srgbClr val="FF0006"/>
                </a:solidFill>
              </a:rPr>
              <a:t>}</a:t>
            </a:r>
            <a:endParaRPr lang="en-US"/>
          </a:p>
        </p:txBody>
      </p:sp>
      <p:sp>
        <p:nvSpPr>
          <p:cNvPr id="64567" name="AutoShape 55"/>
          <p:cNvSpPr>
            <a:spLocks noChangeArrowheads="1"/>
          </p:cNvSpPr>
          <p:nvPr/>
        </p:nvSpPr>
        <p:spPr bwMode="auto">
          <a:xfrm>
            <a:off x="244475" y="777875"/>
            <a:ext cx="2362200" cy="2514600"/>
          </a:xfrm>
          <a:prstGeom prst="roundRect">
            <a:avLst>
              <a:gd name="adj" fmla="val 16667"/>
            </a:avLst>
          </a:prstGeom>
          <a:noFill/>
          <a:ln w="9525">
            <a:solidFill>
              <a:schemeClr val="tx1"/>
            </a:solidFill>
            <a:round/>
            <a:headEnd/>
            <a:tailEnd/>
          </a:ln>
          <a:effectLst/>
        </p:spPr>
        <p:txBody>
          <a:bodyPr wrap="none" anchor="ctr"/>
          <a:lstStyle/>
          <a:p>
            <a:endParaRPr lang="en-US"/>
          </a:p>
        </p:txBody>
      </p:sp>
      <p:sp>
        <p:nvSpPr>
          <p:cNvPr id="64568" name="Rectangle 56"/>
          <p:cNvSpPr>
            <a:spLocks noGrp="1" noChangeArrowheads="1"/>
          </p:cNvSpPr>
          <p:nvPr>
            <p:ph type="title"/>
          </p:nvPr>
        </p:nvSpPr>
        <p:spPr>
          <a:xfrm>
            <a:off x="685800" y="0"/>
            <a:ext cx="7772400" cy="762000"/>
          </a:xfrm>
        </p:spPr>
        <p:txBody>
          <a:bodyPr/>
          <a:lstStyle/>
          <a:p>
            <a:r>
              <a:rPr lang="en-US"/>
              <a:t>ZSL Step</a:t>
            </a:r>
          </a:p>
        </p:txBody>
      </p:sp>
      <p:sp>
        <p:nvSpPr>
          <p:cNvPr id="64569" name="Text Box 57"/>
          <p:cNvSpPr txBox="1">
            <a:spLocks noChangeArrowheads="1"/>
          </p:cNvSpPr>
          <p:nvPr/>
        </p:nvSpPr>
        <p:spPr bwMode="auto">
          <a:xfrm>
            <a:off x="7010400" y="2743200"/>
            <a:ext cx="420688" cy="457200"/>
          </a:xfrm>
          <a:prstGeom prst="rect">
            <a:avLst/>
          </a:prstGeom>
          <a:noFill/>
          <a:ln w="9525">
            <a:noFill/>
            <a:miter lim="800000"/>
            <a:headEnd/>
            <a:tailEnd/>
          </a:ln>
          <a:effectLst/>
        </p:spPr>
        <p:txBody>
          <a:bodyPr wrap="none">
            <a:spAutoFit/>
          </a:bodyPr>
          <a:lstStyle/>
          <a:p>
            <a:r>
              <a:rPr lang="en-US"/>
              <a:t>a</a:t>
            </a:r>
            <a:r>
              <a:rPr lang="en-US" baseline="-25000"/>
              <a:t>1</a:t>
            </a:r>
            <a:endParaRPr lang="en-US"/>
          </a:p>
        </p:txBody>
      </p:sp>
      <p:sp>
        <p:nvSpPr>
          <p:cNvPr id="64570" name="Text Box 58"/>
          <p:cNvSpPr txBox="1">
            <a:spLocks noChangeArrowheads="1"/>
          </p:cNvSpPr>
          <p:nvPr/>
        </p:nvSpPr>
        <p:spPr bwMode="auto">
          <a:xfrm>
            <a:off x="5867400" y="2514600"/>
            <a:ext cx="420688" cy="457200"/>
          </a:xfrm>
          <a:prstGeom prst="rect">
            <a:avLst/>
          </a:prstGeom>
          <a:noFill/>
          <a:ln w="9525">
            <a:noFill/>
            <a:miter lim="800000"/>
            <a:headEnd/>
            <a:tailEnd/>
          </a:ln>
          <a:effectLst/>
        </p:spPr>
        <p:txBody>
          <a:bodyPr wrap="none">
            <a:spAutoFit/>
          </a:bodyPr>
          <a:lstStyle/>
          <a:p>
            <a:r>
              <a:rPr lang="en-US"/>
              <a:t>a</a:t>
            </a:r>
            <a:r>
              <a:rPr lang="en-US" baseline="-25000"/>
              <a:t>3</a:t>
            </a:r>
            <a:endParaRPr lang="en-US"/>
          </a:p>
        </p:txBody>
      </p:sp>
      <p:sp>
        <p:nvSpPr>
          <p:cNvPr id="64571" name="Text Box 59"/>
          <p:cNvSpPr txBox="1">
            <a:spLocks noChangeArrowheads="1"/>
          </p:cNvSpPr>
          <p:nvPr/>
        </p:nvSpPr>
        <p:spPr bwMode="auto">
          <a:xfrm>
            <a:off x="3200400" y="2743200"/>
            <a:ext cx="420688" cy="457200"/>
          </a:xfrm>
          <a:prstGeom prst="rect">
            <a:avLst/>
          </a:prstGeom>
          <a:noFill/>
          <a:ln w="9525">
            <a:noFill/>
            <a:miter lim="800000"/>
            <a:headEnd/>
            <a:tailEnd/>
          </a:ln>
          <a:effectLst/>
        </p:spPr>
        <p:txBody>
          <a:bodyPr wrap="none">
            <a:spAutoFit/>
          </a:bodyPr>
          <a:lstStyle/>
          <a:p>
            <a:r>
              <a:rPr lang="en-US"/>
              <a:t>a</a:t>
            </a:r>
            <a:r>
              <a:rPr lang="en-US" baseline="-25000"/>
              <a:t>1</a:t>
            </a: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4562"/>
                                        </p:tgtEl>
                                        <p:attrNameLst>
                                          <p:attrName>style.visibility</p:attrName>
                                        </p:attrNameLst>
                                      </p:cBhvr>
                                      <p:to>
                                        <p:strVal val="visible"/>
                                      </p:to>
                                    </p:set>
                                    <p:animEffect transition="in" filter="box(in)">
                                      <p:cBhvr>
                                        <p:cTn id="7" dur="500"/>
                                        <p:tgtEl>
                                          <p:spTgt spid="64562"/>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64563"/>
                                        </p:tgtEl>
                                        <p:attrNameLst>
                                          <p:attrName>style.visibility</p:attrName>
                                        </p:attrNameLst>
                                      </p:cBhvr>
                                      <p:to>
                                        <p:strVal val="visible"/>
                                      </p:to>
                                    </p:set>
                                    <p:animEffect transition="in" filter="box(in)">
                                      <p:cBhvr>
                                        <p:cTn id="10" dur="500"/>
                                        <p:tgtEl>
                                          <p:spTgt spid="64563"/>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64564"/>
                                        </p:tgtEl>
                                        <p:attrNameLst>
                                          <p:attrName>style.visibility</p:attrName>
                                        </p:attrNameLst>
                                      </p:cBhvr>
                                      <p:to>
                                        <p:strVal val="visible"/>
                                      </p:to>
                                    </p:set>
                                    <p:animEffect transition="in" filter="box(in)">
                                      <p:cBhvr>
                                        <p:cTn id="13" dur="500"/>
                                        <p:tgtEl>
                                          <p:spTgt spid="64564"/>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64565"/>
                                        </p:tgtEl>
                                        <p:attrNameLst>
                                          <p:attrName>style.visibility</p:attrName>
                                        </p:attrNameLst>
                                      </p:cBhvr>
                                      <p:to>
                                        <p:strVal val="visible"/>
                                      </p:to>
                                    </p:set>
                                    <p:anim calcmode="lin" valueType="num">
                                      <p:cBhvr additive="base">
                                        <p:cTn id="18" dur="500" fill="hold"/>
                                        <p:tgtEl>
                                          <p:spTgt spid="64565"/>
                                        </p:tgtEl>
                                        <p:attrNameLst>
                                          <p:attrName>ppt_x</p:attrName>
                                        </p:attrNameLst>
                                      </p:cBhvr>
                                      <p:tavLst>
                                        <p:tav tm="0">
                                          <p:val>
                                            <p:strVal val="0-#ppt_w/2"/>
                                          </p:val>
                                        </p:tav>
                                        <p:tav tm="100000">
                                          <p:val>
                                            <p:strVal val="#ppt_x"/>
                                          </p:val>
                                        </p:tav>
                                      </p:tavLst>
                                    </p:anim>
                                    <p:anim calcmode="lin" valueType="num">
                                      <p:cBhvr additive="base">
                                        <p:cTn id="19" dur="500" fill="hold"/>
                                        <p:tgtEl>
                                          <p:spTgt spid="64565"/>
                                        </p:tgtEl>
                                        <p:attrNameLst>
                                          <p:attrName>ppt_y</p:attrName>
                                        </p:attrNameLst>
                                      </p:cBhvr>
                                      <p:tavLst>
                                        <p:tav tm="0">
                                          <p:val>
                                            <p:strVal val="#ppt_y"/>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64566"/>
                                        </p:tgtEl>
                                        <p:attrNameLst>
                                          <p:attrName>style.visibility</p:attrName>
                                        </p:attrNameLst>
                                      </p:cBhvr>
                                      <p:to>
                                        <p:strVal val="visible"/>
                                      </p:to>
                                    </p:set>
                                    <p:anim calcmode="lin" valueType="num">
                                      <p:cBhvr additive="base">
                                        <p:cTn id="22" dur="500" fill="hold"/>
                                        <p:tgtEl>
                                          <p:spTgt spid="64566"/>
                                        </p:tgtEl>
                                        <p:attrNameLst>
                                          <p:attrName>ppt_x</p:attrName>
                                        </p:attrNameLst>
                                      </p:cBhvr>
                                      <p:tavLst>
                                        <p:tav tm="0">
                                          <p:val>
                                            <p:strVal val="#ppt_x"/>
                                          </p:val>
                                        </p:tav>
                                        <p:tav tm="100000">
                                          <p:val>
                                            <p:strVal val="#ppt_x"/>
                                          </p:val>
                                        </p:tav>
                                      </p:tavLst>
                                    </p:anim>
                                    <p:anim calcmode="lin" valueType="num">
                                      <p:cBhvr additive="base">
                                        <p:cTn id="23" dur="500" fill="hold"/>
                                        <p:tgtEl>
                                          <p:spTgt spid="6456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62" grpId="0" animBg="1"/>
      <p:bldP spid="64563" grpId="0" animBg="1"/>
      <p:bldP spid="64564" grpId="0" animBg="1"/>
      <p:bldP spid="64565" grpId="0" animBg="1"/>
      <p:bldP spid="6456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t>FF-Replan</a:t>
            </a:r>
          </a:p>
        </p:txBody>
      </p:sp>
      <p:sp>
        <p:nvSpPr>
          <p:cNvPr id="10243" name="Rectangle 3"/>
          <p:cNvSpPr>
            <a:spLocks noGrp="1" noChangeArrowheads="1"/>
          </p:cNvSpPr>
          <p:nvPr>
            <p:ph type="body" idx="1"/>
          </p:nvPr>
        </p:nvSpPr>
        <p:spPr/>
        <p:txBody>
          <a:bodyPr/>
          <a:lstStyle/>
          <a:p>
            <a:r>
              <a:rPr lang="en-US"/>
              <a:t>Simple replanner</a:t>
            </a:r>
          </a:p>
          <a:p>
            <a:r>
              <a:rPr lang="en-US"/>
              <a:t>Determinizes the probabilistic problem</a:t>
            </a:r>
          </a:p>
          <a:p>
            <a:r>
              <a:rPr lang="en-US"/>
              <a:t>Solves for a plan in the determinized problem</a:t>
            </a:r>
          </a:p>
        </p:txBody>
      </p:sp>
      <p:sp>
        <p:nvSpPr>
          <p:cNvPr id="10244" name="Oval 4"/>
          <p:cNvSpPr>
            <a:spLocks noChangeArrowheads="1"/>
          </p:cNvSpPr>
          <p:nvPr/>
        </p:nvSpPr>
        <p:spPr bwMode="auto">
          <a:xfrm>
            <a:off x="990600" y="5638800"/>
            <a:ext cx="609600" cy="609600"/>
          </a:xfrm>
          <a:prstGeom prst="ellipse">
            <a:avLst/>
          </a:prstGeom>
          <a:solidFill>
            <a:schemeClr val="accent2"/>
          </a:solidFill>
          <a:ln w="9525">
            <a:solidFill>
              <a:schemeClr val="tx1"/>
            </a:solidFill>
            <a:round/>
            <a:headEnd/>
            <a:tailEnd/>
          </a:ln>
          <a:effectLst/>
        </p:spPr>
        <p:txBody>
          <a:bodyPr wrap="none" anchor="ctr"/>
          <a:lstStyle/>
          <a:p>
            <a:endParaRPr lang="en-US"/>
          </a:p>
        </p:txBody>
      </p:sp>
      <p:sp>
        <p:nvSpPr>
          <p:cNvPr id="10245" name="Line 5"/>
          <p:cNvSpPr>
            <a:spLocks noChangeShapeType="1"/>
          </p:cNvSpPr>
          <p:nvPr/>
        </p:nvSpPr>
        <p:spPr bwMode="auto">
          <a:xfrm flipV="1">
            <a:off x="1295400" y="5410200"/>
            <a:ext cx="1143000" cy="533400"/>
          </a:xfrm>
          <a:prstGeom prst="line">
            <a:avLst/>
          </a:prstGeom>
          <a:noFill/>
          <a:ln w="9525">
            <a:solidFill>
              <a:schemeClr val="tx1"/>
            </a:solidFill>
            <a:round/>
            <a:headEnd/>
            <a:tailEnd type="triangle" w="med" len="med"/>
          </a:ln>
          <a:effectLst/>
        </p:spPr>
        <p:txBody>
          <a:bodyPr wrap="none" anchor="ctr"/>
          <a:lstStyle/>
          <a:p>
            <a:endParaRPr lang="en-US"/>
          </a:p>
        </p:txBody>
      </p:sp>
      <p:sp>
        <p:nvSpPr>
          <p:cNvPr id="10246" name="Oval 6"/>
          <p:cNvSpPr>
            <a:spLocks noChangeArrowheads="1"/>
          </p:cNvSpPr>
          <p:nvPr/>
        </p:nvSpPr>
        <p:spPr bwMode="auto">
          <a:xfrm>
            <a:off x="2438400" y="5105400"/>
            <a:ext cx="609600" cy="6096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10247" name="Line 7"/>
          <p:cNvSpPr>
            <a:spLocks noChangeShapeType="1"/>
          </p:cNvSpPr>
          <p:nvPr/>
        </p:nvSpPr>
        <p:spPr bwMode="auto">
          <a:xfrm>
            <a:off x="2743200" y="5410200"/>
            <a:ext cx="914400" cy="457200"/>
          </a:xfrm>
          <a:prstGeom prst="line">
            <a:avLst/>
          </a:prstGeom>
          <a:noFill/>
          <a:ln w="9525">
            <a:solidFill>
              <a:schemeClr val="tx1"/>
            </a:solidFill>
            <a:round/>
            <a:headEnd/>
            <a:tailEnd type="triangle" w="med" len="med"/>
          </a:ln>
          <a:effectLst/>
        </p:spPr>
        <p:txBody>
          <a:bodyPr wrap="none" anchor="ctr"/>
          <a:lstStyle/>
          <a:p>
            <a:endParaRPr lang="en-US"/>
          </a:p>
        </p:txBody>
      </p:sp>
      <p:sp>
        <p:nvSpPr>
          <p:cNvPr id="10248" name="Oval 8"/>
          <p:cNvSpPr>
            <a:spLocks noChangeArrowheads="1"/>
          </p:cNvSpPr>
          <p:nvPr/>
        </p:nvSpPr>
        <p:spPr bwMode="auto">
          <a:xfrm>
            <a:off x="3657600" y="5638800"/>
            <a:ext cx="609600" cy="6096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10249" name="Line 9"/>
          <p:cNvSpPr>
            <a:spLocks noChangeShapeType="1"/>
          </p:cNvSpPr>
          <p:nvPr/>
        </p:nvSpPr>
        <p:spPr bwMode="auto">
          <a:xfrm flipV="1">
            <a:off x="3962400" y="5410200"/>
            <a:ext cx="1066800" cy="533400"/>
          </a:xfrm>
          <a:prstGeom prst="line">
            <a:avLst/>
          </a:prstGeom>
          <a:noFill/>
          <a:ln w="9525">
            <a:solidFill>
              <a:schemeClr val="tx1"/>
            </a:solidFill>
            <a:round/>
            <a:headEnd/>
            <a:tailEnd type="triangle" w="med" len="med"/>
          </a:ln>
          <a:effectLst/>
        </p:spPr>
        <p:txBody>
          <a:bodyPr wrap="none" anchor="ctr"/>
          <a:lstStyle/>
          <a:p>
            <a:endParaRPr lang="en-US"/>
          </a:p>
        </p:txBody>
      </p:sp>
      <p:sp>
        <p:nvSpPr>
          <p:cNvPr id="10250" name="Oval 10"/>
          <p:cNvSpPr>
            <a:spLocks noChangeArrowheads="1"/>
          </p:cNvSpPr>
          <p:nvPr/>
        </p:nvSpPr>
        <p:spPr bwMode="auto">
          <a:xfrm>
            <a:off x="5029200" y="5105400"/>
            <a:ext cx="609600" cy="6096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10251" name="Line 11"/>
          <p:cNvSpPr>
            <a:spLocks noChangeShapeType="1"/>
          </p:cNvSpPr>
          <p:nvPr/>
        </p:nvSpPr>
        <p:spPr bwMode="auto">
          <a:xfrm>
            <a:off x="5334000" y="5410200"/>
            <a:ext cx="1143000" cy="457200"/>
          </a:xfrm>
          <a:prstGeom prst="line">
            <a:avLst/>
          </a:prstGeom>
          <a:noFill/>
          <a:ln w="9525">
            <a:solidFill>
              <a:schemeClr val="tx1"/>
            </a:solidFill>
            <a:round/>
            <a:headEnd/>
            <a:tailEnd type="triangle" w="med" len="med"/>
          </a:ln>
          <a:effectLst/>
        </p:spPr>
        <p:txBody>
          <a:bodyPr wrap="none" anchor="ctr"/>
          <a:lstStyle/>
          <a:p>
            <a:endParaRPr lang="en-US"/>
          </a:p>
        </p:txBody>
      </p:sp>
      <p:sp>
        <p:nvSpPr>
          <p:cNvPr id="10252" name="Oval 12"/>
          <p:cNvSpPr>
            <a:spLocks noChangeArrowheads="1"/>
          </p:cNvSpPr>
          <p:nvPr/>
        </p:nvSpPr>
        <p:spPr bwMode="auto">
          <a:xfrm>
            <a:off x="6477000" y="5638800"/>
            <a:ext cx="609600" cy="6096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10254" name="Text Box 14"/>
          <p:cNvSpPr txBox="1">
            <a:spLocks noChangeArrowheads="1"/>
          </p:cNvSpPr>
          <p:nvPr/>
        </p:nvSpPr>
        <p:spPr bwMode="auto">
          <a:xfrm>
            <a:off x="609600" y="5715000"/>
            <a:ext cx="354013" cy="457200"/>
          </a:xfrm>
          <a:prstGeom prst="rect">
            <a:avLst/>
          </a:prstGeom>
          <a:noFill/>
          <a:ln w="9525">
            <a:noFill/>
            <a:miter lim="800000"/>
            <a:headEnd/>
            <a:tailEnd/>
          </a:ln>
          <a:effectLst/>
        </p:spPr>
        <p:txBody>
          <a:bodyPr wrap="none">
            <a:spAutoFit/>
          </a:bodyPr>
          <a:lstStyle/>
          <a:p>
            <a:r>
              <a:rPr lang="en-US"/>
              <a:t>S</a:t>
            </a:r>
          </a:p>
        </p:txBody>
      </p:sp>
      <p:sp>
        <p:nvSpPr>
          <p:cNvPr id="10255" name="Text Box 15"/>
          <p:cNvSpPr txBox="1">
            <a:spLocks noChangeArrowheads="1"/>
          </p:cNvSpPr>
          <p:nvPr/>
        </p:nvSpPr>
        <p:spPr bwMode="auto">
          <a:xfrm>
            <a:off x="6553200" y="5715000"/>
            <a:ext cx="404813" cy="457200"/>
          </a:xfrm>
          <a:prstGeom prst="rect">
            <a:avLst/>
          </a:prstGeom>
          <a:noFill/>
          <a:ln w="9525">
            <a:noFill/>
            <a:miter lim="800000"/>
            <a:headEnd/>
            <a:tailEnd/>
          </a:ln>
          <a:effectLst/>
        </p:spPr>
        <p:txBody>
          <a:bodyPr wrap="none">
            <a:spAutoFit/>
          </a:bodyPr>
          <a:lstStyle/>
          <a:p>
            <a:r>
              <a:rPr lang="en-US"/>
              <a:t>G</a:t>
            </a:r>
          </a:p>
        </p:txBody>
      </p:sp>
      <p:sp>
        <p:nvSpPr>
          <p:cNvPr id="10256" name="Text Box 16"/>
          <p:cNvSpPr txBox="1">
            <a:spLocks noChangeArrowheads="1"/>
          </p:cNvSpPr>
          <p:nvPr/>
        </p:nvSpPr>
        <p:spPr bwMode="auto">
          <a:xfrm>
            <a:off x="1600200" y="5257800"/>
            <a:ext cx="471488" cy="457200"/>
          </a:xfrm>
          <a:prstGeom prst="rect">
            <a:avLst/>
          </a:prstGeom>
          <a:noFill/>
          <a:ln w="9525">
            <a:noFill/>
            <a:miter lim="800000"/>
            <a:headEnd/>
            <a:tailEnd/>
          </a:ln>
          <a:effectLst/>
        </p:spPr>
        <p:txBody>
          <a:bodyPr wrap="none">
            <a:spAutoFit/>
          </a:bodyPr>
          <a:lstStyle/>
          <a:p>
            <a:r>
              <a:rPr lang="en-US"/>
              <a:t>a1</a:t>
            </a:r>
          </a:p>
        </p:txBody>
      </p:sp>
      <p:sp>
        <p:nvSpPr>
          <p:cNvPr id="10257" name="Text Box 17"/>
          <p:cNvSpPr txBox="1">
            <a:spLocks noChangeArrowheads="1"/>
          </p:cNvSpPr>
          <p:nvPr/>
        </p:nvSpPr>
        <p:spPr bwMode="auto">
          <a:xfrm>
            <a:off x="3124200" y="5257800"/>
            <a:ext cx="471488" cy="457200"/>
          </a:xfrm>
          <a:prstGeom prst="rect">
            <a:avLst/>
          </a:prstGeom>
          <a:noFill/>
          <a:ln w="9525">
            <a:noFill/>
            <a:miter lim="800000"/>
            <a:headEnd/>
            <a:tailEnd/>
          </a:ln>
          <a:effectLst/>
        </p:spPr>
        <p:txBody>
          <a:bodyPr wrap="none">
            <a:spAutoFit/>
          </a:bodyPr>
          <a:lstStyle/>
          <a:p>
            <a:r>
              <a:rPr lang="en-US"/>
              <a:t>a2</a:t>
            </a:r>
          </a:p>
        </p:txBody>
      </p:sp>
      <p:sp>
        <p:nvSpPr>
          <p:cNvPr id="10258" name="Text Box 18"/>
          <p:cNvSpPr txBox="1">
            <a:spLocks noChangeArrowheads="1"/>
          </p:cNvSpPr>
          <p:nvPr/>
        </p:nvSpPr>
        <p:spPr bwMode="auto">
          <a:xfrm>
            <a:off x="4191000" y="5257800"/>
            <a:ext cx="471488" cy="457200"/>
          </a:xfrm>
          <a:prstGeom prst="rect">
            <a:avLst/>
          </a:prstGeom>
          <a:noFill/>
          <a:ln w="9525">
            <a:noFill/>
            <a:miter lim="800000"/>
            <a:headEnd/>
            <a:tailEnd/>
          </a:ln>
          <a:effectLst/>
        </p:spPr>
        <p:txBody>
          <a:bodyPr wrap="none">
            <a:spAutoFit/>
          </a:bodyPr>
          <a:lstStyle/>
          <a:p>
            <a:r>
              <a:rPr lang="en-US"/>
              <a:t>a3</a:t>
            </a:r>
          </a:p>
        </p:txBody>
      </p:sp>
      <p:sp>
        <p:nvSpPr>
          <p:cNvPr id="10259" name="Text Box 19"/>
          <p:cNvSpPr txBox="1">
            <a:spLocks noChangeArrowheads="1"/>
          </p:cNvSpPr>
          <p:nvPr/>
        </p:nvSpPr>
        <p:spPr bwMode="auto">
          <a:xfrm>
            <a:off x="5867400" y="5257800"/>
            <a:ext cx="471488" cy="457200"/>
          </a:xfrm>
          <a:prstGeom prst="rect">
            <a:avLst/>
          </a:prstGeom>
          <a:noFill/>
          <a:ln w="9525">
            <a:noFill/>
            <a:miter lim="800000"/>
            <a:headEnd/>
            <a:tailEnd/>
          </a:ln>
          <a:effectLst/>
        </p:spPr>
        <p:txBody>
          <a:bodyPr wrap="none">
            <a:spAutoFit/>
          </a:bodyPr>
          <a:lstStyle/>
          <a:p>
            <a:r>
              <a:rPr lang="en-US"/>
              <a:t>a4</a:t>
            </a:r>
          </a:p>
        </p:txBody>
      </p:sp>
      <p:sp>
        <p:nvSpPr>
          <p:cNvPr id="10260" name="Line 20"/>
          <p:cNvSpPr>
            <a:spLocks noChangeShapeType="1"/>
          </p:cNvSpPr>
          <p:nvPr/>
        </p:nvSpPr>
        <p:spPr bwMode="auto">
          <a:xfrm flipV="1">
            <a:off x="2743200" y="4800600"/>
            <a:ext cx="914400" cy="609600"/>
          </a:xfrm>
          <a:prstGeom prst="line">
            <a:avLst/>
          </a:prstGeom>
          <a:noFill/>
          <a:ln w="9525">
            <a:solidFill>
              <a:schemeClr val="tx1"/>
            </a:solidFill>
            <a:round/>
            <a:headEnd/>
            <a:tailEnd type="triangle" w="med" len="med"/>
          </a:ln>
          <a:effectLst/>
        </p:spPr>
        <p:txBody>
          <a:bodyPr wrap="none" anchor="ctr"/>
          <a:lstStyle/>
          <a:p>
            <a:endParaRPr lang="en-US"/>
          </a:p>
        </p:txBody>
      </p:sp>
      <p:sp>
        <p:nvSpPr>
          <p:cNvPr id="10261" name="Oval 21"/>
          <p:cNvSpPr>
            <a:spLocks noChangeArrowheads="1"/>
          </p:cNvSpPr>
          <p:nvPr/>
        </p:nvSpPr>
        <p:spPr bwMode="auto">
          <a:xfrm>
            <a:off x="3657600" y="4419600"/>
            <a:ext cx="609600" cy="609600"/>
          </a:xfrm>
          <a:prstGeom prst="ellipse">
            <a:avLst/>
          </a:prstGeom>
          <a:solidFill>
            <a:schemeClr val="accent2"/>
          </a:solidFill>
          <a:ln w="9525">
            <a:solidFill>
              <a:schemeClr val="tx1"/>
            </a:solidFill>
            <a:round/>
            <a:headEnd/>
            <a:tailEnd/>
          </a:ln>
          <a:effectLst/>
        </p:spPr>
        <p:txBody>
          <a:bodyPr wrap="none" anchor="ctr"/>
          <a:lstStyle/>
          <a:p>
            <a:endParaRPr lang="en-US"/>
          </a:p>
        </p:txBody>
      </p:sp>
      <p:sp>
        <p:nvSpPr>
          <p:cNvPr id="10262" name="Text Box 22"/>
          <p:cNvSpPr txBox="1">
            <a:spLocks noChangeArrowheads="1"/>
          </p:cNvSpPr>
          <p:nvPr/>
        </p:nvSpPr>
        <p:spPr bwMode="auto">
          <a:xfrm>
            <a:off x="2971800" y="4648200"/>
            <a:ext cx="471488" cy="457200"/>
          </a:xfrm>
          <a:prstGeom prst="rect">
            <a:avLst/>
          </a:prstGeom>
          <a:noFill/>
          <a:ln w="9525">
            <a:noFill/>
            <a:miter lim="800000"/>
            <a:headEnd/>
            <a:tailEnd/>
          </a:ln>
          <a:effectLst/>
        </p:spPr>
        <p:txBody>
          <a:bodyPr wrap="none">
            <a:spAutoFit/>
          </a:bodyPr>
          <a:lstStyle/>
          <a:p>
            <a:r>
              <a:rPr lang="en-US"/>
              <a:t>a2</a:t>
            </a:r>
          </a:p>
        </p:txBody>
      </p:sp>
      <p:sp>
        <p:nvSpPr>
          <p:cNvPr id="10271" name="Line 31"/>
          <p:cNvSpPr>
            <a:spLocks noChangeShapeType="1"/>
          </p:cNvSpPr>
          <p:nvPr/>
        </p:nvSpPr>
        <p:spPr bwMode="auto">
          <a:xfrm flipV="1">
            <a:off x="3962400" y="4419600"/>
            <a:ext cx="1066800" cy="304800"/>
          </a:xfrm>
          <a:prstGeom prst="line">
            <a:avLst/>
          </a:prstGeom>
          <a:noFill/>
          <a:ln w="9525">
            <a:solidFill>
              <a:schemeClr val="tx1"/>
            </a:solidFill>
            <a:round/>
            <a:headEnd/>
            <a:tailEnd type="triangle" w="med" len="med"/>
          </a:ln>
          <a:effectLst/>
        </p:spPr>
        <p:txBody>
          <a:bodyPr wrap="none" anchor="ctr"/>
          <a:lstStyle/>
          <a:p>
            <a:endParaRPr lang="en-US"/>
          </a:p>
        </p:txBody>
      </p:sp>
      <p:sp>
        <p:nvSpPr>
          <p:cNvPr id="10272" name="Oval 32"/>
          <p:cNvSpPr>
            <a:spLocks noChangeArrowheads="1"/>
          </p:cNvSpPr>
          <p:nvPr/>
        </p:nvSpPr>
        <p:spPr bwMode="auto">
          <a:xfrm>
            <a:off x="5029200" y="4114800"/>
            <a:ext cx="609600" cy="6096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10273" name="Line 33"/>
          <p:cNvSpPr>
            <a:spLocks noChangeShapeType="1"/>
          </p:cNvSpPr>
          <p:nvPr/>
        </p:nvSpPr>
        <p:spPr bwMode="auto">
          <a:xfrm flipV="1">
            <a:off x="5334000" y="4343400"/>
            <a:ext cx="1143000" cy="76200"/>
          </a:xfrm>
          <a:prstGeom prst="line">
            <a:avLst/>
          </a:prstGeom>
          <a:noFill/>
          <a:ln w="9525">
            <a:solidFill>
              <a:schemeClr val="tx1"/>
            </a:solidFill>
            <a:round/>
            <a:headEnd/>
            <a:tailEnd type="triangle" w="med" len="med"/>
          </a:ln>
          <a:effectLst/>
        </p:spPr>
        <p:txBody>
          <a:bodyPr wrap="none" anchor="ctr"/>
          <a:lstStyle/>
          <a:p>
            <a:endParaRPr lang="en-US"/>
          </a:p>
        </p:txBody>
      </p:sp>
      <p:sp>
        <p:nvSpPr>
          <p:cNvPr id="10274" name="Oval 34"/>
          <p:cNvSpPr>
            <a:spLocks noChangeArrowheads="1"/>
          </p:cNvSpPr>
          <p:nvPr/>
        </p:nvSpPr>
        <p:spPr bwMode="auto">
          <a:xfrm>
            <a:off x="6477000" y="4038600"/>
            <a:ext cx="609600" cy="6096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10276" name="Text Box 36"/>
          <p:cNvSpPr txBox="1">
            <a:spLocks noChangeArrowheads="1"/>
          </p:cNvSpPr>
          <p:nvPr/>
        </p:nvSpPr>
        <p:spPr bwMode="auto">
          <a:xfrm>
            <a:off x="4343400" y="4114800"/>
            <a:ext cx="471488" cy="457200"/>
          </a:xfrm>
          <a:prstGeom prst="rect">
            <a:avLst/>
          </a:prstGeom>
          <a:noFill/>
          <a:ln w="9525">
            <a:noFill/>
            <a:miter lim="800000"/>
            <a:headEnd/>
            <a:tailEnd/>
          </a:ln>
          <a:effectLst/>
        </p:spPr>
        <p:txBody>
          <a:bodyPr wrap="none">
            <a:spAutoFit/>
          </a:bodyPr>
          <a:lstStyle/>
          <a:p>
            <a:r>
              <a:rPr lang="en-US"/>
              <a:t>a3</a:t>
            </a:r>
          </a:p>
        </p:txBody>
      </p:sp>
      <p:sp>
        <p:nvSpPr>
          <p:cNvPr id="10277" name="Text Box 37"/>
          <p:cNvSpPr txBox="1">
            <a:spLocks noChangeArrowheads="1"/>
          </p:cNvSpPr>
          <p:nvPr/>
        </p:nvSpPr>
        <p:spPr bwMode="auto">
          <a:xfrm>
            <a:off x="5867400" y="4495800"/>
            <a:ext cx="471488" cy="457200"/>
          </a:xfrm>
          <a:prstGeom prst="rect">
            <a:avLst/>
          </a:prstGeom>
          <a:noFill/>
          <a:ln w="9525">
            <a:noFill/>
            <a:miter lim="800000"/>
            <a:headEnd/>
            <a:tailEnd/>
          </a:ln>
          <a:effectLst/>
        </p:spPr>
        <p:txBody>
          <a:bodyPr wrap="none">
            <a:spAutoFit/>
          </a:bodyPr>
          <a:lstStyle/>
          <a:p>
            <a:r>
              <a:rPr lang="en-US"/>
              <a:t>a4</a:t>
            </a:r>
          </a:p>
        </p:txBody>
      </p:sp>
      <p:sp>
        <p:nvSpPr>
          <p:cNvPr id="10285" name="Oval 45"/>
          <p:cNvSpPr>
            <a:spLocks noChangeArrowheads="1"/>
          </p:cNvSpPr>
          <p:nvPr/>
        </p:nvSpPr>
        <p:spPr bwMode="auto">
          <a:xfrm>
            <a:off x="7924800" y="4114800"/>
            <a:ext cx="609600" cy="609600"/>
          </a:xfrm>
          <a:prstGeom prst="ellipse">
            <a:avLst/>
          </a:prstGeom>
          <a:solidFill>
            <a:schemeClr val="accent1"/>
          </a:solidFill>
          <a:ln w="9525">
            <a:solidFill>
              <a:schemeClr val="tx1"/>
            </a:solidFill>
            <a:round/>
            <a:headEnd/>
            <a:tailEnd/>
          </a:ln>
          <a:effectLst/>
        </p:spPr>
        <p:txBody>
          <a:bodyPr wrap="none" anchor="ctr"/>
          <a:lstStyle/>
          <a:p>
            <a:pPr algn="ctr"/>
            <a:r>
              <a:rPr lang="en-US"/>
              <a:t>G</a:t>
            </a:r>
          </a:p>
        </p:txBody>
      </p:sp>
      <p:sp>
        <p:nvSpPr>
          <p:cNvPr id="10286" name="Line 46"/>
          <p:cNvSpPr>
            <a:spLocks noChangeShapeType="1"/>
          </p:cNvSpPr>
          <p:nvPr/>
        </p:nvSpPr>
        <p:spPr bwMode="auto">
          <a:xfrm>
            <a:off x="6781800" y="4343400"/>
            <a:ext cx="1143000" cy="76200"/>
          </a:xfrm>
          <a:prstGeom prst="line">
            <a:avLst/>
          </a:prstGeom>
          <a:noFill/>
          <a:ln w="9525">
            <a:solidFill>
              <a:schemeClr val="tx1"/>
            </a:solidFill>
            <a:round/>
            <a:headEnd/>
            <a:tailEnd type="triangle" w="med" len="med"/>
          </a:ln>
          <a:effectLst/>
        </p:spPr>
        <p:txBody>
          <a:bodyPr wrap="none" anchor="ctr"/>
          <a:lstStyle/>
          <a:p>
            <a:endParaRPr lang="en-US"/>
          </a:p>
        </p:txBody>
      </p:sp>
      <p:sp>
        <p:nvSpPr>
          <p:cNvPr id="10288" name="Text Box 48"/>
          <p:cNvSpPr txBox="1">
            <a:spLocks noChangeArrowheads="1"/>
          </p:cNvSpPr>
          <p:nvPr/>
        </p:nvSpPr>
        <p:spPr bwMode="auto">
          <a:xfrm>
            <a:off x="7239000" y="4419600"/>
            <a:ext cx="471488" cy="457200"/>
          </a:xfrm>
          <a:prstGeom prst="rect">
            <a:avLst/>
          </a:prstGeom>
          <a:noFill/>
          <a:ln w="9525">
            <a:noFill/>
            <a:miter lim="800000"/>
            <a:headEnd/>
            <a:tailEnd/>
          </a:ln>
          <a:effectLst/>
        </p:spPr>
        <p:txBody>
          <a:bodyPr wrap="none">
            <a:spAutoFit/>
          </a:bodyPr>
          <a:lstStyle/>
          <a:p>
            <a:r>
              <a:rPr lang="en-US"/>
              <a:t>a5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dir="cw">
                                      <p:cBhvr>
                                        <p:cTn id="6" dur="500" fill="hold"/>
                                        <p:tgtEl>
                                          <p:spTgt spid="10246"/>
                                        </p:tgtEl>
                                        <p:attrNameLst>
                                          <p:attrName>fillcolor</p:attrName>
                                        </p:attrNameLst>
                                      </p:cBhvr>
                                      <p:to>
                                        <a:schemeClr val="accent2"/>
                                      </p:to>
                                    </p:animClr>
                                    <p:set>
                                      <p:cBhvr>
                                        <p:cTn id="7" dur="500" fill="hold"/>
                                        <p:tgtEl>
                                          <p:spTgt spid="10246"/>
                                        </p:tgtEl>
                                        <p:attrNameLst>
                                          <p:attrName>fill.type</p:attrName>
                                        </p:attrNameLst>
                                      </p:cBhvr>
                                      <p:to>
                                        <p:strVal val="solid"/>
                                      </p:to>
                                    </p:set>
                                    <p:set>
                                      <p:cBhvr>
                                        <p:cTn id="8" dur="500" fill="hold"/>
                                        <p:tgtEl>
                                          <p:spTgt spid="10246"/>
                                        </p:tgtEl>
                                        <p:attrNameLst>
                                          <p:attrName>fill.on</p:attrName>
                                        </p:attrNameLst>
                                      </p:cBhvr>
                                      <p:to>
                                        <p:strVal val="true"/>
                                      </p:to>
                                    </p:se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261"/>
                                        </p:tgtEl>
                                        <p:attrNameLst>
                                          <p:attrName>style.visibility</p:attrName>
                                        </p:attrNameLst>
                                      </p:cBhvr>
                                      <p:to>
                                        <p:strVal val="visible"/>
                                      </p:to>
                                    </p:set>
                                    <p:animEffect transition="in" filter="fade">
                                      <p:cBhvr>
                                        <p:cTn id="13" dur="500"/>
                                        <p:tgtEl>
                                          <p:spTgt spid="10261"/>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0262"/>
                                        </p:tgtEl>
                                        <p:attrNameLst>
                                          <p:attrName>style.visibility</p:attrName>
                                        </p:attrNameLst>
                                      </p:cBhvr>
                                      <p:to>
                                        <p:strVal val="visible"/>
                                      </p:to>
                                    </p:set>
                                    <p:animEffect transition="in" filter="fade">
                                      <p:cBhvr>
                                        <p:cTn id="16" dur="500"/>
                                        <p:tgtEl>
                                          <p:spTgt spid="10262"/>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0260"/>
                                        </p:tgtEl>
                                        <p:attrNameLst>
                                          <p:attrName>style.visibility</p:attrName>
                                        </p:attrNameLst>
                                      </p:cBhvr>
                                      <p:to>
                                        <p:strVal val="visible"/>
                                      </p:to>
                                    </p:set>
                                    <p:animEffect transition="in" filter="fade">
                                      <p:cBhvr>
                                        <p:cTn id="19" dur="500"/>
                                        <p:tgtEl>
                                          <p:spTgt spid="10260"/>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xit" presetSubtype="0" fill="hold" grpId="0" nodeType="clickEffect">
                                  <p:stCondLst>
                                    <p:cond delay="0"/>
                                  </p:stCondLst>
                                  <p:childTnLst>
                                    <p:animEffect transition="out" filter="dissolve">
                                      <p:cBhvr>
                                        <p:cTn id="23" dur="500"/>
                                        <p:tgtEl>
                                          <p:spTgt spid="10258"/>
                                        </p:tgtEl>
                                      </p:cBhvr>
                                    </p:animEffect>
                                    <p:set>
                                      <p:cBhvr>
                                        <p:cTn id="24" dur="1" fill="hold">
                                          <p:stCondLst>
                                            <p:cond delay="499"/>
                                          </p:stCondLst>
                                        </p:cTn>
                                        <p:tgtEl>
                                          <p:spTgt spid="10258"/>
                                        </p:tgtEl>
                                        <p:attrNameLst>
                                          <p:attrName>style.visibility</p:attrName>
                                        </p:attrNameLst>
                                      </p:cBhvr>
                                      <p:to>
                                        <p:strVal val="hidden"/>
                                      </p:to>
                                    </p:set>
                                  </p:childTnLst>
                                </p:cTn>
                              </p:par>
                              <p:par>
                                <p:cTn id="25" presetID="9" presetClass="exit" presetSubtype="0" fill="hold" grpId="0" nodeType="withEffect">
                                  <p:stCondLst>
                                    <p:cond delay="0"/>
                                  </p:stCondLst>
                                  <p:childTnLst>
                                    <p:animEffect transition="out" filter="dissolve">
                                      <p:cBhvr>
                                        <p:cTn id="26" dur="500"/>
                                        <p:tgtEl>
                                          <p:spTgt spid="10257"/>
                                        </p:tgtEl>
                                      </p:cBhvr>
                                    </p:animEffect>
                                    <p:set>
                                      <p:cBhvr>
                                        <p:cTn id="27" dur="1" fill="hold">
                                          <p:stCondLst>
                                            <p:cond delay="499"/>
                                          </p:stCondLst>
                                        </p:cTn>
                                        <p:tgtEl>
                                          <p:spTgt spid="10257"/>
                                        </p:tgtEl>
                                        <p:attrNameLst>
                                          <p:attrName>style.visibility</p:attrName>
                                        </p:attrNameLst>
                                      </p:cBhvr>
                                      <p:to>
                                        <p:strVal val="hidden"/>
                                      </p:to>
                                    </p:set>
                                  </p:childTnLst>
                                </p:cTn>
                              </p:par>
                              <p:par>
                                <p:cTn id="28" presetID="9" presetClass="exit" presetSubtype="0" fill="hold" grpId="0" nodeType="withEffect">
                                  <p:stCondLst>
                                    <p:cond delay="0"/>
                                  </p:stCondLst>
                                  <p:childTnLst>
                                    <p:animEffect transition="out" filter="dissolve">
                                      <p:cBhvr>
                                        <p:cTn id="29" dur="500"/>
                                        <p:tgtEl>
                                          <p:spTgt spid="10259"/>
                                        </p:tgtEl>
                                      </p:cBhvr>
                                    </p:animEffect>
                                    <p:set>
                                      <p:cBhvr>
                                        <p:cTn id="30" dur="1" fill="hold">
                                          <p:stCondLst>
                                            <p:cond delay="499"/>
                                          </p:stCondLst>
                                        </p:cTn>
                                        <p:tgtEl>
                                          <p:spTgt spid="10259"/>
                                        </p:tgtEl>
                                        <p:attrNameLst>
                                          <p:attrName>style.visibility</p:attrName>
                                        </p:attrNameLst>
                                      </p:cBhvr>
                                      <p:to>
                                        <p:strVal val="hidden"/>
                                      </p:to>
                                    </p:set>
                                  </p:childTnLst>
                                </p:cTn>
                              </p:par>
                              <p:par>
                                <p:cTn id="31" presetID="9" presetClass="exit" presetSubtype="0" fill="hold" grpId="0" nodeType="withEffect">
                                  <p:stCondLst>
                                    <p:cond delay="0"/>
                                  </p:stCondLst>
                                  <p:childTnLst>
                                    <p:animEffect transition="out" filter="dissolve">
                                      <p:cBhvr>
                                        <p:cTn id="32" dur="500"/>
                                        <p:tgtEl>
                                          <p:spTgt spid="10251"/>
                                        </p:tgtEl>
                                      </p:cBhvr>
                                    </p:animEffect>
                                    <p:set>
                                      <p:cBhvr>
                                        <p:cTn id="33" dur="1" fill="hold">
                                          <p:stCondLst>
                                            <p:cond delay="499"/>
                                          </p:stCondLst>
                                        </p:cTn>
                                        <p:tgtEl>
                                          <p:spTgt spid="10251"/>
                                        </p:tgtEl>
                                        <p:attrNameLst>
                                          <p:attrName>style.visibility</p:attrName>
                                        </p:attrNameLst>
                                      </p:cBhvr>
                                      <p:to>
                                        <p:strVal val="hidden"/>
                                      </p:to>
                                    </p:set>
                                  </p:childTnLst>
                                </p:cTn>
                              </p:par>
                              <p:par>
                                <p:cTn id="34" presetID="9" presetClass="exit" presetSubtype="0" fill="hold" grpId="0" nodeType="withEffect">
                                  <p:stCondLst>
                                    <p:cond delay="0"/>
                                  </p:stCondLst>
                                  <p:childTnLst>
                                    <p:animEffect transition="out" filter="dissolve">
                                      <p:cBhvr>
                                        <p:cTn id="35" dur="500"/>
                                        <p:tgtEl>
                                          <p:spTgt spid="10252"/>
                                        </p:tgtEl>
                                      </p:cBhvr>
                                    </p:animEffect>
                                    <p:set>
                                      <p:cBhvr>
                                        <p:cTn id="36" dur="1" fill="hold">
                                          <p:stCondLst>
                                            <p:cond delay="499"/>
                                          </p:stCondLst>
                                        </p:cTn>
                                        <p:tgtEl>
                                          <p:spTgt spid="10252"/>
                                        </p:tgtEl>
                                        <p:attrNameLst>
                                          <p:attrName>style.visibility</p:attrName>
                                        </p:attrNameLst>
                                      </p:cBhvr>
                                      <p:to>
                                        <p:strVal val="hidden"/>
                                      </p:to>
                                    </p:set>
                                  </p:childTnLst>
                                </p:cTn>
                              </p:par>
                              <p:par>
                                <p:cTn id="37" presetID="9" presetClass="exit" presetSubtype="0" fill="hold" grpId="0" nodeType="withEffect">
                                  <p:stCondLst>
                                    <p:cond delay="0"/>
                                  </p:stCondLst>
                                  <p:childTnLst>
                                    <p:animEffect transition="out" filter="dissolve">
                                      <p:cBhvr>
                                        <p:cTn id="38" dur="500"/>
                                        <p:tgtEl>
                                          <p:spTgt spid="10250"/>
                                        </p:tgtEl>
                                      </p:cBhvr>
                                    </p:animEffect>
                                    <p:set>
                                      <p:cBhvr>
                                        <p:cTn id="39" dur="1" fill="hold">
                                          <p:stCondLst>
                                            <p:cond delay="499"/>
                                          </p:stCondLst>
                                        </p:cTn>
                                        <p:tgtEl>
                                          <p:spTgt spid="10250"/>
                                        </p:tgtEl>
                                        <p:attrNameLst>
                                          <p:attrName>style.visibility</p:attrName>
                                        </p:attrNameLst>
                                      </p:cBhvr>
                                      <p:to>
                                        <p:strVal val="hidden"/>
                                      </p:to>
                                    </p:set>
                                  </p:childTnLst>
                                </p:cTn>
                              </p:par>
                              <p:par>
                                <p:cTn id="40" presetID="9" presetClass="exit" presetSubtype="0" fill="hold" grpId="0" nodeType="withEffect">
                                  <p:stCondLst>
                                    <p:cond delay="0"/>
                                  </p:stCondLst>
                                  <p:childTnLst>
                                    <p:animEffect transition="out" filter="dissolve">
                                      <p:cBhvr>
                                        <p:cTn id="41" dur="500"/>
                                        <p:tgtEl>
                                          <p:spTgt spid="10249"/>
                                        </p:tgtEl>
                                      </p:cBhvr>
                                    </p:animEffect>
                                    <p:set>
                                      <p:cBhvr>
                                        <p:cTn id="42" dur="1" fill="hold">
                                          <p:stCondLst>
                                            <p:cond delay="499"/>
                                          </p:stCondLst>
                                        </p:cTn>
                                        <p:tgtEl>
                                          <p:spTgt spid="10249"/>
                                        </p:tgtEl>
                                        <p:attrNameLst>
                                          <p:attrName>style.visibility</p:attrName>
                                        </p:attrNameLst>
                                      </p:cBhvr>
                                      <p:to>
                                        <p:strVal val="hidden"/>
                                      </p:to>
                                    </p:set>
                                  </p:childTnLst>
                                </p:cTn>
                              </p:par>
                              <p:par>
                                <p:cTn id="43" presetID="9" presetClass="exit" presetSubtype="0" fill="hold" grpId="0" nodeType="withEffect">
                                  <p:stCondLst>
                                    <p:cond delay="0"/>
                                  </p:stCondLst>
                                  <p:childTnLst>
                                    <p:animEffect transition="out" filter="dissolve">
                                      <p:cBhvr>
                                        <p:cTn id="44" dur="500"/>
                                        <p:tgtEl>
                                          <p:spTgt spid="10247"/>
                                        </p:tgtEl>
                                      </p:cBhvr>
                                    </p:animEffect>
                                    <p:set>
                                      <p:cBhvr>
                                        <p:cTn id="45" dur="1" fill="hold">
                                          <p:stCondLst>
                                            <p:cond delay="499"/>
                                          </p:stCondLst>
                                        </p:cTn>
                                        <p:tgtEl>
                                          <p:spTgt spid="10247"/>
                                        </p:tgtEl>
                                        <p:attrNameLst>
                                          <p:attrName>style.visibility</p:attrName>
                                        </p:attrNameLst>
                                      </p:cBhvr>
                                      <p:to>
                                        <p:strVal val="hidden"/>
                                      </p:to>
                                    </p:set>
                                  </p:childTnLst>
                                </p:cTn>
                              </p:par>
                              <p:par>
                                <p:cTn id="46" presetID="9" presetClass="exit" presetSubtype="0" fill="hold" grpId="0" nodeType="withEffect">
                                  <p:stCondLst>
                                    <p:cond delay="0"/>
                                  </p:stCondLst>
                                  <p:childTnLst>
                                    <p:animEffect transition="out" filter="dissolve">
                                      <p:cBhvr>
                                        <p:cTn id="47" dur="500"/>
                                        <p:tgtEl>
                                          <p:spTgt spid="10248"/>
                                        </p:tgtEl>
                                      </p:cBhvr>
                                    </p:animEffect>
                                    <p:set>
                                      <p:cBhvr>
                                        <p:cTn id="48" dur="1" fill="hold">
                                          <p:stCondLst>
                                            <p:cond delay="499"/>
                                          </p:stCondLst>
                                        </p:cTn>
                                        <p:tgtEl>
                                          <p:spTgt spid="10248"/>
                                        </p:tgtEl>
                                        <p:attrNameLst>
                                          <p:attrName>style.visibility</p:attrName>
                                        </p:attrNameLst>
                                      </p:cBhvr>
                                      <p:to>
                                        <p:strVal val="hidden"/>
                                      </p:to>
                                    </p:set>
                                  </p:childTnLst>
                                </p:cTn>
                              </p:par>
                              <p:par>
                                <p:cTn id="49" presetID="9" presetClass="exit" presetSubtype="0" fill="hold" grpId="0" nodeType="withEffect">
                                  <p:stCondLst>
                                    <p:cond delay="0"/>
                                  </p:stCondLst>
                                  <p:childTnLst>
                                    <p:animEffect transition="out" filter="dissolve">
                                      <p:cBhvr>
                                        <p:cTn id="50" dur="500"/>
                                        <p:tgtEl>
                                          <p:spTgt spid="10255"/>
                                        </p:tgtEl>
                                      </p:cBhvr>
                                    </p:animEffect>
                                    <p:set>
                                      <p:cBhvr>
                                        <p:cTn id="51" dur="1" fill="hold">
                                          <p:stCondLst>
                                            <p:cond delay="499"/>
                                          </p:stCondLst>
                                        </p:cTn>
                                        <p:tgtEl>
                                          <p:spTgt spid="10255"/>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10285"/>
                                        </p:tgtEl>
                                        <p:attrNameLst>
                                          <p:attrName>style.visibility</p:attrName>
                                        </p:attrNameLst>
                                      </p:cBhvr>
                                      <p:to>
                                        <p:strVal val="visible"/>
                                      </p:to>
                                    </p:set>
                                    <p:animEffect transition="in" filter="fade">
                                      <p:cBhvr>
                                        <p:cTn id="56" dur="500"/>
                                        <p:tgtEl>
                                          <p:spTgt spid="10285"/>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10288"/>
                                        </p:tgtEl>
                                        <p:attrNameLst>
                                          <p:attrName>style.visibility</p:attrName>
                                        </p:attrNameLst>
                                      </p:cBhvr>
                                      <p:to>
                                        <p:strVal val="visible"/>
                                      </p:to>
                                    </p:set>
                                    <p:animEffect transition="in" filter="fade">
                                      <p:cBhvr>
                                        <p:cTn id="59" dur="500"/>
                                        <p:tgtEl>
                                          <p:spTgt spid="10288"/>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10272"/>
                                        </p:tgtEl>
                                        <p:attrNameLst>
                                          <p:attrName>style.visibility</p:attrName>
                                        </p:attrNameLst>
                                      </p:cBhvr>
                                      <p:to>
                                        <p:strVal val="visible"/>
                                      </p:to>
                                    </p:set>
                                    <p:animEffect transition="in" filter="fade">
                                      <p:cBhvr>
                                        <p:cTn id="62" dur="500"/>
                                        <p:tgtEl>
                                          <p:spTgt spid="10272"/>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10274"/>
                                        </p:tgtEl>
                                        <p:attrNameLst>
                                          <p:attrName>style.visibility</p:attrName>
                                        </p:attrNameLst>
                                      </p:cBhvr>
                                      <p:to>
                                        <p:strVal val="visible"/>
                                      </p:to>
                                    </p:set>
                                    <p:animEffect transition="in" filter="fade">
                                      <p:cBhvr>
                                        <p:cTn id="65" dur="500"/>
                                        <p:tgtEl>
                                          <p:spTgt spid="10274"/>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10276"/>
                                        </p:tgtEl>
                                        <p:attrNameLst>
                                          <p:attrName>style.visibility</p:attrName>
                                        </p:attrNameLst>
                                      </p:cBhvr>
                                      <p:to>
                                        <p:strVal val="visible"/>
                                      </p:to>
                                    </p:set>
                                    <p:animEffect transition="in" filter="fade">
                                      <p:cBhvr>
                                        <p:cTn id="68" dur="500"/>
                                        <p:tgtEl>
                                          <p:spTgt spid="10276"/>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10277"/>
                                        </p:tgtEl>
                                        <p:attrNameLst>
                                          <p:attrName>style.visibility</p:attrName>
                                        </p:attrNameLst>
                                      </p:cBhvr>
                                      <p:to>
                                        <p:strVal val="visible"/>
                                      </p:to>
                                    </p:set>
                                    <p:animEffect transition="in" filter="fade">
                                      <p:cBhvr>
                                        <p:cTn id="71" dur="500"/>
                                        <p:tgtEl>
                                          <p:spTgt spid="10277"/>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10271"/>
                                        </p:tgtEl>
                                        <p:attrNameLst>
                                          <p:attrName>style.visibility</p:attrName>
                                        </p:attrNameLst>
                                      </p:cBhvr>
                                      <p:to>
                                        <p:strVal val="visible"/>
                                      </p:to>
                                    </p:set>
                                    <p:animEffect transition="in" filter="fade">
                                      <p:cBhvr>
                                        <p:cTn id="74" dur="500"/>
                                        <p:tgtEl>
                                          <p:spTgt spid="10271"/>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10273"/>
                                        </p:tgtEl>
                                        <p:attrNameLst>
                                          <p:attrName>style.visibility</p:attrName>
                                        </p:attrNameLst>
                                      </p:cBhvr>
                                      <p:to>
                                        <p:strVal val="visible"/>
                                      </p:to>
                                    </p:set>
                                    <p:animEffect transition="in" filter="fade">
                                      <p:cBhvr>
                                        <p:cTn id="77" dur="500"/>
                                        <p:tgtEl>
                                          <p:spTgt spid="10273"/>
                                        </p:tgtEl>
                                      </p:cBhvr>
                                    </p:animEffect>
                                  </p:childTnLst>
                                </p:cTn>
                              </p:par>
                              <p:par>
                                <p:cTn id="78" presetID="10" presetClass="entr" presetSubtype="0" fill="hold" grpId="0" nodeType="withEffect">
                                  <p:stCondLst>
                                    <p:cond delay="0"/>
                                  </p:stCondLst>
                                  <p:childTnLst>
                                    <p:set>
                                      <p:cBhvr>
                                        <p:cTn id="79" dur="1" fill="hold">
                                          <p:stCondLst>
                                            <p:cond delay="0"/>
                                          </p:stCondLst>
                                        </p:cTn>
                                        <p:tgtEl>
                                          <p:spTgt spid="10286"/>
                                        </p:tgtEl>
                                        <p:attrNameLst>
                                          <p:attrName>style.visibility</p:attrName>
                                        </p:attrNameLst>
                                      </p:cBhvr>
                                      <p:to>
                                        <p:strVal val="visible"/>
                                      </p:to>
                                    </p:set>
                                    <p:animEffect transition="in" filter="fade">
                                      <p:cBhvr>
                                        <p:cTn id="80" dur="500"/>
                                        <p:tgtEl>
                                          <p:spTgt spid="10286"/>
                                        </p:tgtEl>
                                      </p:cBhvr>
                                    </p:animEffect>
                                  </p:childTnLst>
                                </p:cTn>
                              </p:par>
                            </p:childTnLst>
                          </p:cTn>
                        </p:par>
                      </p:childTnLst>
                    </p:cTn>
                  </p:par>
                  <p:par>
                    <p:cTn id="81" fill="hold">
                      <p:stCondLst>
                        <p:cond delay="indefinite"/>
                      </p:stCondLst>
                      <p:childTnLst>
                        <p:par>
                          <p:cTn id="82" fill="hold">
                            <p:stCondLst>
                              <p:cond delay="0"/>
                            </p:stCondLst>
                            <p:childTnLst>
                              <p:par>
                                <p:cTn id="83" presetID="1" presetClass="emph" presetSubtype="2" fill="hold" nodeType="clickEffect">
                                  <p:stCondLst>
                                    <p:cond delay="0"/>
                                  </p:stCondLst>
                                  <p:childTnLst>
                                    <p:animClr clrSpc="rgb" dir="cw">
                                      <p:cBhvr>
                                        <p:cTn id="84" dur="500" fill="hold"/>
                                        <p:tgtEl>
                                          <p:spTgt spid="10272"/>
                                        </p:tgtEl>
                                        <p:attrNameLst>
                                          <p:attrName>fillcolor</p:attrName>
                                        </p:attrNameLst>
                                      </p:cBhvr>
                                      <p:to>
                                        <a:schemeClr val="accent2"/>
                                      </p:to>
                                    </p:animClr>
                                    <p:set>
                                      <p:cBhvr>
                                        <p:cTn id="85" dur="500" fill="hold"/>
                                        <p:tgtEl>
                                          <p:spTgt spid="10272"/>
                                        </p:tgtEl>
                                        <p:attrNameLst>
                                          <p:attrName>fill.type</p:attrName>
                                        </p:attrNameLst>
                                      </p:cBhvr>
                                      <p:to>
                                        <p:strVal val="solid"/>
                                      </p:to>
                                    </p:set>
                                    <p:set>
                                      <p:cBhvr>
                                        <p:cTn id="86" dur="500" fill="hold"/>
                                        <p:tgtEl>
                                          <p:spTgt spid="10272"/>
                                        </p:tgtEl>
                                        <p:attrNameLst>
                                          <p:attrName>fill.on</p:attrName>
                                        </p:attrNameLst>
                                      </p:cBhvr>
                                      <p:to>
                                        <p:strVal val="true"/>
                                      </p:to>
                                    </p:set>
                                  </p:childTnLst>
                                </p:cTn>
                              </p:par>
                            </p:childTnLst>
                          </p:cTn>
                        </p:par>
                      </p:childTnLst>
                    </p:cTn>
                  </p:par>
                  <p:par>
                    <p:cTn id="87" fill="hold">
                      <p:stCondLst>
                        <p:cond delay="indefinite"/>
                      </p:stCondLst>
                      <p:childTnLst>
                        <p:par>
                          <p:cTn id="88" fill="hold">
                            <p:stCondLst>
                              <p:cond delay="0"/>
                            </p:stCondLst>
                            <p:childTnLst>
                              <p:par>
                                <p:cTn id="89" presetID="1" presetClass="emph" presetSubtype="2" fill="hold" nodeType="clickEffect">
                                  <p:stCondLst>
                                    <p:cond delay="0"/>
                                  </p:stCondLst>
                                  <p:childTnLst>
                                    <p:animClr clrSpc="rgb" dir="cw">
                                      <p:cBhvr>
                                        <p:cTn id="90" dur="500" fill="hold"/>
                                        <p:tgtEl>
                                          <p:spTgt spid="10274"/>
                                        </p:tgtEl>
                                        <p:attrNameLst>
                                          <p:attrName>fillcolor</p:attrName>
                                        </p:attrNameLst>
                                      </p:cBhvr>
                                      <p:to>
                                        <a:schemeClr val="accent2"/>
                                      </p:to>
                                    </p:animClr>
                                    <p:set>
                                      <p:cBhvr>
                                        <p:cTn id="91" dur="500" fill="hold"/>
                                        <p:tgtEl>
                                          <p:spTgt spid="10274"/>
                                        </p:tgtEl>
                                        <p:attrNameLst>
                                          <p:attrName>fill.type</p:attrName>
                                        </p:attrNameLst>
                                      </p:cBhvr>
                                      <p:to>
                                        <p:strVal val="solid"/>
                                      </p:to>
                                    </p:set>
                                    <p:set>
                                      <p:cBhvr>
                                        <p:cTn id="92" dur="500" fill="hold"/>
                                        <p:tgtEl>
                                          <p:spTgt spid="10274"/>
                                        </p:tgtEl>
                                        <p:attrNameLst>
                                          <p:attrName>fill.on</p:attrName>
                                        </p:attrNameLst>
                                      </p:cBhvr>
                                      <p:to>
                                        <p:strVal val="true"/>
                                      </p:to>
                                    </p:set>
                                  </p:childTnLst>
                                </p:cTn>
                              </p:par>
                              <p:par>
                                <p:cTn id="93" presetID="1" presetClass="emph" presetSubtype="2" fill="hold" nodeType="withEffect">
                                  <p:stCondLst>
                                    <p:cond delay="0"/>
                                  </p:stCondLst>
                                  <p:childTnLst>
                                    <p:animClr clrSpc="rgb" dir="cw">
                                      <p:cBhvr>
                                        <p:cTn id="94" dur="500" fill="hold"/>
                                        <p:tgtEl>
                                          <p:spTgt spid="10285"/>
                                        </p:tgtEl>
                                        <p:attrNameLst>
                                          <p:attrName>fillcolor</p:attrName>
                                        </p:attrNameLst>
                                      </p:cBhvr>
                                      <p:to>
                                        <a:schemeClr val="accent2"/>
                                      </p:to>
                                    </p:animClr>
                                    <p:set>
                                      <p:cBhvr>
                                        <p:cTn id="95" dur="500" fill="hold"/>
                                        <p:tgtEl>
                                          <p:spTgt spid="10285"/>
                                        </p:tgtEl>
                                        <p:attrNameLst>
                                          <p:attrName>fill.type</p:attrName>
                                        </p:attrNameLst>
                                      </p:cBhvr>
                                      <p:to>
                                        <p:strVal val="solid"/>
                                      </p:to>
                                    </p:set>
                                    <p:set>
                                      <p:cBhvr>
                                        <p:cTn id="96" dur="500" fill="hold"/>
                                        <p:tgtEl>
                                          <p:spTgt spid="10285"/>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7" grpId="0" animBg="1"/>
      <p:bldP spid="10248" grpId="0" animBg="1"/>
      <p:bldP spid="10249" grpId="0" animBg="1"/>
      <p:bldP spid="10250" grpId="0" animBg="1"/>
      <p:bldP spid="10251" grpId="0" animBg="1"/>
      <p:bldP spid="10252" grpId="0" animBg="1"/>
      <p:bldP spid="10255" grpId="0"/>
      <p:bldP spid="10257" grpId="0"/>
      <p:bldP spid="10258" grpId="0"/>
      <p:bldP spid="10259" grpId="0"/>
      <p:bldP spid="10260" grpId="0" animBg="1"/>
      <p:bldP spid="10261" grpId="0" animBg="1"/>
      <p:bldP spid="10262" grpId="0"/>
      <p:bldP spid="10271" grpId="0" animBg="1"/>
      <p:bldP spid="10272" grpId="0" animBg="1"/>
      <p:bldP spid="10273" grpId="0" animBg="1"/>
      <p:bldP spid="10274" grpId="0" animBg="1"/>
      <p:bldP spid="10276" grpId="0"/>
      <p:bldP spid="10277" grpId="0"/>
      <p:bldP spid="10285" grpId="0" animBg="1"/>
      <p:bldP spid="10286" grpId="0" animBg="1"/>
      <p:bldP spid="10288" grpId="0"/>
    </p:bld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a:t>Exploiting Determinism</a:t>
            </a:r>
          </a:p>
        </p:txBody>
      </p:sp>
      <p:sp>
        <p:nvSpPr>
          <p:cNvPr id="61443" name="Rectangle 3"/>
          <p:cNvSpPr>
            <a:spLocks noGrp="1" noChangeArrowheads="1"/>
          </p:cNvSpPr>
          <p:nvPr>
            <p:ph type="body" idx="1"/>
          </p:nvPr>
        </p:nvSpPr>
        <p:spPr/>
        <p:txBody>
          <a:bodyPr/>
          <a:lstStyle/>
          <a:p>
            <a:r>
              <a:rPr lang="en-US"/>
              <a:t>Find the longest prefix for all plans</a:t>
            </a:r>
          </a:p>
          <a:p>
            <a:r>
              <a:rPr lang="en-US"/>
              <a:t>Apply the actions in the prefix to continuously until one is not applicable</a:t>
            </a:r>
          </a:p>
          <a:p>
            <a:r>
              <a:rPr lang="en-US"/>
              <a:t>Resume ZSL/OSL steps</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685800" y="0"/>
            <a:ext cx="7772400" cy="838200"/>
          </a:xfrm>
        </p:spPr>
        <p:txBody>
          <a:bodyPr/>
          <a:lstStyle/>
          <a:p>
            <a:r>
              <a:rPr lang="en-US"/>
              <a:t>Exploiting Determinism</a:t>
            </a:r>
          </a:p>
        </p:txBody>
      </p:sp>
      <p:sp>
        <p:nvSpPr>
          <p:cNvPr id="65539" name="Oval 3"/>
          <p:cNvSpPr>
            <a:spLocks noChangeArrowheads="1"/>
          </p:cNvSpPr>
          <p:nvPr/>
        </p:nvSpPr>
        <p:spPr bwMode="auto">
          <a:xfrm>
            <a:off x="4191000" y="17526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5540" name="Oval 4"/>
          <p:cNvSpPr>
            <a:spLocks noChangeArrowheads="1"/>
          </p:cNvSpPr>
          <p:nvPr/>
        </p:nvSpPr>
        <p:spPr bwMode="auto">
          <a:xfrm>
            <a:off x="3810000" y="25146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5541" name="Oval 5"/>
          <p:cNvSpPr>
            <a:spLocks noChangeArrowheads="1"/>
          </p:cNvSpPr>
          <p:nvPr/>
        </p:nvSpPr>
        <p:spPr bwMode="auto">
          <a:xfrm>
            <a:off x="4419600" y="30480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5542" name="Oval 6"/>
          <p:cNvSpPr>
            <a:spLocks noChangeArrowheads="1"/>
          </p:cNvSpPr>
          <p:nvPr/>
        </p:nvSpPr>
        <p:spPr bwMode="auto">
          <a:xfrm>
            <a:off x="3810000" y="36576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5543" name="Oval 7"/>
          <p:cNvSpPr>
            <a:spLocks noChangeArrowheads="1"/>
          </p:cNvSpPr>
          <p:nvPr/>
        </p:nvSpPr>
        <p:spPr bwMode="auto">
          <a:xfrm>
            <a:off x="3962400" y="6248400"/>
            <a:ext cx="381000" cy="381000"/>
          </a:xfrm>
          <a:prstGeom prst="ellipse">
            <a:avLst/>
          </a:prstGeom>
          <a:solidFill>
            <a:schemeClr val="accent1"/>
          </a:solidFill>
          <a:ln w="9525">
            <a:solidFill>
              <a:schemeClr val="tx1"/>
            </a:solidFill>
            <a:round/>
            <a:headEnd/>
            <a:tailEnd/>
          </a:ln>
          <a:effectLst/>
        </p:spPr>
        <p:txBody>
          <a:bodyPr wrap="none" anchor="ctr"/>
          <a:lstStyle/>
          <a:p>
            <a:pPr algn="ctr"/>
            <a:r>
              <a:rPr lang="en-US"/>
              <a:t>G</a:t>
            </a:r>
          </a:p>
        </p:txBody>
      </p:sp>
      <p:sp>
        <p:nvSpPr>
          <p:cNvPr id="65544" name="Line 8"/>
          <p:cNvSpPr>
            <a:spLocks noChangeShapeType="1"/>
          </p:cNvSpPr>
          <p:nvPr/>
        </p:nvSpPr>
        <p:spPr bwMode="auto">
          <a:xfrm flipH="1">
            <a:off x="4114800" y="1981200"/>
            <a:ext cx="228600" cy="5334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5545" name="Line 9"/>
          <p:cNvSpPr>
            <a:spLocks noChangeShapeType="1"/>
          </p:cNvSpPr>
          <p:nvPr/>
        </p:nvSpPr>
        <p:spPr bwMode="auto">
          <a:xfrm>
            <a:off x="3962400" y="2667000"/>
            <a:ext cx="457200" cy="4572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5546" name="Line 10"/>
          <p:cNvSpPr>
            <a:spLocks noChangeShapeType="1"/>
          </p:cNvSpPr>
          <p:nvPr/>
        </p:nvSpPr>
        <p:spPr bwMode="auto">
          <a:xfrm flipH="1">
            <a:off x="4114800" y="3200400"/>
            <a:ext cx="457200" cy="5334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5547" name="Line 11"/>
          <p:cNvSpPr>
            <a:spLocks noChangeShapeType="1"/>
          </p:cNvSpPr>
          <p:nvPr/>
        </p:nvSpPr>
        <p:spPr bwMode="auto">
          <a:xfrm>
            <a:off x="3962400" y="3810000"/>
            <a:ext cx="457200" cy="3810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5549" name="Text Box 13"/>
          <p:cNvSpPr txBox="1">
            <a:spLocks noChangeArrowheads="1"/>
          </p:cNvSpPr>
          <p:nvPr/>
        </p:nvSpPr>
        <p:spPr bwMode="auto">
          <a:xfrm>
            <a:off x="4191000" y="1371600"/>
            <a:ext cx="455613" cy="457200"/>
          </a:xfrm>
          <a:prstGeom prst="rect">
            <a:avLst/>
          </a:prstGeom>
          <a:noFill/>
          <a:ln w="9525">
            <a:noFill/>
            <a:miter lim="800000"/>
            <a:headEnd/>
            <a:tailEnd/>
          </a:ln>
          <a:effectLst/>
        </p:spPr>
        <p:txBody>
          <a:bodyPr wrap="none">
            <a:spAutoFit/>
          </a:bodyPr>
          <a:lstStyle/>
          <a:p>
            <a:r>
              <a:rPr lang="en-US"/>
              <a:t>S</a:t>
            </a:r>
            <a:r>
              <a:rPr lang="en-US" baseline="-25000"/>
              <a:t>1</a:t>
            </a:r>
            <a:endParaRPr lang="en-US"/>
          </a:p>
        </p:txBody>
      </p:sp>
      <p:sp>
        <p:nvSpPr>
          <p:cNvPr id="65550" name="Oval 14"/>
          <p:cNvSpPr>
            <a:spLocks noChangeArrowheads="1"/>
          </p:cNvSpPr>
          <p:nvPr/>
        </p:nvSpPr>
        <p:spPr bwMode="auto">
          <a:xfrm>
            <a:off x="5791200" y="18288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5551" name="Oval 15"/>
          <p:cNvSpPr>
            <a:spLocks noChangeArrowheads="1"/>
          </p:cNvSpPr>
          <p:nvPr/>
        </p:nvSpPr>
        <p:spPr bwMode="auto">
          <a:xfrm>
            <a:off x="5410200" y="25908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5552" name="Oval 16"/>
          <p:cNvSpPr>
            <a:spLocks noChangeArrowheads="1"/>
          </p:cNvSpPr>
          <p:nvPr/>
        </p:nvSpPr>
        <p:spPr bwMode="auto">
          <a:xfrm>
            <a:off x="6019800" y="31242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5553" name="Oval 17"/>
          <p:cNvSpPr>
            <a:spLocks noChangeArrowheads="1"/>
          </p:cNvSpPr>
          <p:nvPr/>
        </p:nvSpPr>
        <p:spPr bwMode="auto">
          <a:xfrm>
            <a:off x="5410200" y="37338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5554" name="Oval 18"/>
          <p:cNvSpPr>
            <a:spLocks noChangeArrowheads="1"/>
          </p:cNvSpPr>
          <p:nvPr/>
        </p:nvSpPr>
        <p:spPr bwMode="auto">
          <a:xfrm>
            <a:off x="5943600" y="5562600"/>
            <a:ext cx="381000" cy="381000"/>
          </a:xfrm>
          <a:prstGeom prst="ellipse">
            <a:avLst/>
          </a:prstGeom>
          <a:solidFill>
            <a:schemeClr val="accent1"/>
          </a:solidFill>
          <a:ln w="9525">
            <a:solidFill>
              <a:schemeClr val="tx1"/>
            </a:solidFill>
            <a:round/>
            <a:headEnd/>
            <a:tailEnd/>
          </a:ln>
          <a:effectLst/>
        </p:spPr>
        <p:txBody>
          <a:bodyPr wrap="none" anchor="ctr"/>
          <a:lstStyle/>
          <a:p>
            <a:pPr algn="ctr"/>
            <a:r>
              <a:rPr lang="en-US"/>
              <a:t>G</a:t>
            </a:r>
          </a:p>
        </p:txBody>
      </p:sp>
      <p:sp>
        <p:nvSpPr>
          <p:cNvPr id="65555" name="Line 19"/>
          <p:cNvSpPr>
            <a:spLocks noChangeShapeType="1"/>
          </p:cNvSpPr>
          <p:nvPr/>
        </p:nvSpPr>
        <p:spPr bwMode="auto">
          <a:xfrm flipH="1">
            <a:off x="5715000" y="2057400"/>
            <a:ext cx="228600" cy="5334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5556" name="Line 20"/>
          <p:cNvSpPr>
            <a:spLocks noChangeShapeType="1"/>
          </p:cNvSpPr>
          <p:nvPr/>
        </p:nvSpPr>
        <p:spPr bwMode="auto">
          <a:xfrm>
            <a:off x="5562600" y="2743200"/>
            <a:ext cx="457200" cy="4572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5557" name="Line 21"/>
          <p:cNvSpPr>
            <a:spLocks noChangeShapeType="1"/>
          </p:cNvSpPr>
          <p:nvPr/>
        </p:nvSpPr>
        <p:spPr bwMode="auto">
          <a:xfrm flipH="1">
            <a:off x="5715000" y="3276600"/>
            <a:ext cx="457200" cy="5334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5558" name="Line 22"/>
          <p:cNvSpPr>
            <a:spLocks noChangeShapeType="1"/>
          </p:cNvSpPr>
          <p:nvPr/>
        </p:nvSpPr>
        <p:spPr bwMode="auto">
          <a:xfrm flipH="1">
            <a:off x="5410200" y="3886200"/>
            <a:ext cx="152400" cy="5334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5560" name="Text Box 24"/>
          <p:cNvSpPr txBox="1">
            <a:spLocks noChangeArrowheads="1"/>
          </p:cNvSpPr>
          <p:nvPr/>
        </p:nvSpPr>
        <p:spPr bwMode="auto">
          <a:xfrm>
            <a:off x="5791200" y="1447800"/>
            <a:ext cx="455613" cy="457200"/>
          </a:xfrm>
          <a:prstGeom prst="rect">
            <a:avLst/>
          </a:prstGeom>
          <a:noFill/>
          <a:ln w="9525">
            <a:noFill/>
            <a:miter lim="800000"/>
            <a:headEnd/>
            <a:tailEnd/>
          </a:ln>
          <a:effectLst/>
        </p:spPr>
        <p:txBody>
          <a:bodyPr wrap="none">
            <a:spAutoFit/>
          </a:bodyPr>
          <a:lstStyle/>
          <a:p>
            <a:r>
              <a:rPr lang="en-US"/>
              <a:t>S</a:t>
            </a:r>
            <a:r>
              <a:rPr lang="en-US" baseline="-25000"/>
              <a:t>1</a:t>
            </a:r>
            <a:endParaRPr lang="en-US"/>
          </a:p>
        </p:txBody>
      </p:sp>
      <p:sp>
        <p:nvSpPr>
          <p:cNvPr id="65561" name="Oval 25"/>
          <p:cNvSpPr>
            <a:spLocks noChangeArrowheads="1"/>
          </p:cNvSpPr>
          <p:nvPr/>
        </p:nvSpPr>
        <p:spPr bwMode="auto">
          <a:xfrm>
            <a:off x="7620000" y="18288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5562" name="Oval 26"/>
          <p:cNvSpPr>
            <a:spLocks noChangeArrowheads="1"/>
          </p:cNvSpPr>
          <p:nvPr/>
        </p:nvSpPr>
        <p:spPr bwMode="auto">
          <a:xfrm>
            <a:off x="7239000" y="25908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5563" name="Oval 27"/>
          <p:cNvSpPr>
            <a:spLocks noChangeArrowheads="1"/>
          </p:cNvSpPr>
          <p:nvPr/>
        </p:nvSpPr>
        <p:spPr bwMode="auto">
          <a:xfrm>
            <a:off x="7848600" y="31242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5564" name="Oval 28"/>
          <p:cNvSpPr>
            <a:spLocks noChangeArrowheads="1"/>
          </p:cNvSpPr>
          <p:nvPr/>
        </p:nvSpPr>
        <p:spPr bwMode="auto">
          <a:xfrm>
            <a:off x="7239000" y="37338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5565" name="Oval 29"/>
          <p:cNvSpPr>
            <a:spLocks noChangeArrowheads="1"/>
          </p:cNvSpPr>
          <p:nvPr/>
        </p:nvSpPr>
        <p:spPr bwMode="auto">
          <a:xfrm>
            <a:off x="7772400" y="5410200"/>
            <a:ext cx="381000" cy="381000"/>
          </a:xfrm>
          <a:prstGeom prst="ellipse">
            <a:avLst/>
          </a:prstGeom>
          <a:solidFill>
            <a:schemeClr val="accent1"/>
          </a:solidFill>
          <a:ln w="9525">
            <a:solidFill>
              <a:schemeClr val="tx1"/>
            </a:solidFill>
            <a:round/>
            <a:headEnd/>
            <a:tailEnd/>
          </a:ln>
          <a:effectLst/>
        </p:spPr>
        <p:txBody>
          <a:bodyPr wrap="none" anchor="ctr"/>
          <a:lstStyle/>
          <a:p>
            <a:pPr algn="ctr"/>
            <a:r>
              <a:rPr lang="en-US"/>
              <a:t>G</a:t>
            </a:r>
          </a:p>
        </p:txBody>
      </p:sp>
      <p:sp>
        <p:nvSpPr>
          <p:cNvPr id="65566" name="Line 30"/>
          <p:cNvSpPr>
            <a:spLocks noChangeShapeType="1"/>
          </p:cNvSpPr>
          <p:nvPr/>
        </p:nvSpPr>
        <p:spPr bwMode="auto">
          <a:xfrm flipH="1">
            <a:off x="7543800" y="2057400"/>
            <a:ext cx="228600" cy="5334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5567" name="Line 31"/>
          <p:cNvSpPr>
            <a:spLocks noChangeShapeType="1"/>
          </p:cNvSpPr>
          <p:nvPr/>
        </p:nvSpPr>
        <p:spPr bwMode="auto">
          <a:xfrm>
            <a:off x="7391400" y="2743200"/>
            <a:ext cx="457200" cy="4572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5568" name="Line 32"/>
          <p:cNvSpPr>
            <a:spLocks noChangeShapeType="1"/>
          </p:cNvSpPr>
          <p:nvPr/>
        </p:nvSpPr>
        <p:spPr bwMode="auto">
          <a:xfrm flipH="1">
            <a:off x="7543800" y="3276600"/>
            <a:ext cx="457200" cy="5334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5569" name="Line 33"/>
          <p:cNvSpPr>
            <a:spLocks noChangeShapeType="1"/>
          </p:cNvSpPr>
          <p:nvPr/>
        </p:nvSpPr>
        <p:spPr bwMode="auto">
          <a:xfrm>
            <a:off x="7391400" y="3886200"/>
            <a:ext cx="457200" cy="3810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5571" name="Text Box 35"/>
          <p:cNvSpPr txBox="1">
            <a:spLocks noChangeArrowheads="1"/>
          </p:cNvSpPr>
          <p:nvPr/>
        </p:nvSpPr>
        <p:spPr bwMode="auto">
          <a:xfrm>
            <a:off x="7620000" y="1447800"/>
            <a:ext cx="455613" cy="457200"/>
          </a:xfrm>
          <a:prstGeom prst="rect">
            <a:avLst/>
          </a:prstGeom>
          <a:noFill/>
          <a:ln w="9525">
            <a:noFill/>
            <a:miter lim="800000"/>
            <a:headEnd/>
            <a:tailEnd/>
          </a:ln>
          <a:effectLst/>
        </p:spPr>
        <p:txBody>
          <a:bodyPr wrap="none">
            <a:spAutoFit/>
          </a:bodyPr>
          <a:lstStyle/>
          <a:p>
            <a:r>
              <a:rPr lang="en-US"/>
              <a:t>S</a:t>
            </a:r>
            <a:r>
              <a:rPr lang="en-US" baseline="-25000"/>
              <a:t>1</a:t>
            </a:r>
            <a:endParaRPr lang="en-US"/>
          </a:p>
        </p:txBody>
      </p:sp>
      <p:sp>
        <p:nvSpPr>
          <p:cNvPr id="65572" name="Oval 36"/>
          <p:cNvSpPr>
            <a:spLocks noChangeArrowheads="1"/>
          </p:cNvSpPr>
          <p:nvPr/>
        </p:nvSpPr>
        <p:spPr bwMode="auto">
          <a:xfrm>
            <a:off x="4343400" y="41910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5573" name="Oval 37"/>
          <p:cNvSpPr>
            <a:spLocks noChangeArrowheads="1"/>
          </p:cNvSpPr>
          <p:nvPr/>
        </p:nvSpPr>
        <p:spPr bwMode="auto">
          <a:xfrm>
            <a:off x="5181600" y="44196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5574" name="Oval 38"/>
          <p:cNvSpPr>
            <a:spLocks noChangeArrowheads="1"/>
          </p:cNvSpPr>
          <p:nvPr/>
        </p:nvSpPr>
        <p:spPr bwMode="auto">
          <a:xfrm>
            <a:off x="7772400" y="41910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5575" name="Oval 39"/>
          <p:cNvSpPr>
            <a:spLocks noChangeArrowheads="1"/>
          </p:cNvSpPr>
          <p:nvPr/>
        </p:nvSpPr>
        <p:spPr bwMode="auto">
          <a:xfrm>
            <a:off x="4419600" y="50292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5576" name="Oval 40"/>
          <p:cNvSpPr>
            <a:spLocks noChangeArrowheads="1"/>
          </p:cNvSpPr>
          <p:nvPr/>
        </p:nvSpPr>
        <p:spPr bwMode="auto">
          <a:xfrm>
            <a:off x="3657600" y="54864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5577" name="Oval 41"/>
          <p:cNvSpPr>
            <a:spLocks noChangeArrowheads="1"/>
          </p:cNvSpPr>
          <p:nvPr/>
        </p:nvSpPr>
        <p:spPr bwMode="auto">
          <a:xfrm>
            <a:off x="6019800" y="48006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5578" name="Oval 42"/>
          <p:cNvSpPr>
            <a:spLocks noChangeArrowheads="1"/>
          </p:cNvSpPr>
          <p:nvPr/>
        </p:nvSpPr>
        <p:spPr bwMode="auto">
          <a:xfrm>
            <a:off x="8305800" y="4724400"/>
            <a:ext cx="381000" cy="3810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65579" name="Line 43"/>
          <p:cNvSpPr>
            <a:spLocks noChangeShapeType="1"/>
          </p:cNvSpPr>
          <p:nvPr/>
        </p:nvSpPr>
        <p:spPr bwMode="auto">
          <a:xfrm>
            <a:off x="4495800" y="4343400"/>
            <a:ext cx="76200" cy="6858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5580" name="Line 44"/>
          <p:cNvSpPr>
            <a:spLocks noChangeShapeType="1"/>
          </p:cNvSpPr>
          <p:nvPr/>
        </p:nvSpPr>
        <p:spPr bwMode="auto">
          <a:xfrm flipH="1">
            <a:off x="3962400" y="5181600"/>
            <a:ext cx="609600" cy="3810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5581" name="Line 45"/>
          <p:cNvSpPr>
            <a:spLocks noChangeShapeType="1"/>
          </p:cNvSpPr>
          <p:nvPr/>
        </p:nvSpPr>
        <p:spPr bwMode="auto">
          <a:xfrm>
            <a:off x="3886200" y="5715000"/>
            <a:ext cx="152400" cy="5334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5582" name="Line 46"/>
          <p:cNvSpPr>
            <a:spLocks noChangeShapeType="1"/>
          </p:cNvSpPr>
          <p:nvPr/>
        </p:nvSpPr>
        <p:spPr bwMode="auto">
          <a:xfrm>
            <a:off x="5334000" y="4572000"/>
            <a:ext cx="685800" cy="3048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5583" name="Line 47"/>
          <p:cNvSpPr>
            <a:spLocks noChangeShapeType="1"/>
          </p:cNvSpPr>
          <p:nvPr/>
        </p:nvSpPr>
        <p:spPr bwMode="auto">
          <a:xfrm>
            <a:off x="6172200" y="5029200"/>
            <a:ext cx="0" cy="5334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5584" name="Line 48"/>
          <p:cNvSpPr>
            <a:spLocks noChangeShapeType="1"/>
          </p:cNvSpPr>
          <p:nvPr/>
        </p:nvSpPr>
        <p:spPr bwMode="auto">
          <a:xfrm>
            <a:off x="7924800" y="4419600"/>
            <a:ext cx="457200" cy="3048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5585" name="Line 49"/>
          <p:cNvSpPr>
            <a:spLocks noChangeShapeType="1"/>
          </p:cNvSpPr>
          <p:nvPr/>
        </p:nvSpPr>
        <p:spPr bwMode="auto">
          <a:xfrm flipH="1">
            <a:off x="8001000" y="4876800"/>
            <a:ext cx="457200" cy="533400"/>
          </a:xfrm>
          <a:prstGeom prst="line">
            <a:avLst/>
          </a:prstGeom>
          <a:noFill/>
          <a:ln w="9525">
            <a:solidFill>
              <a:schemeClr val="tx1"/>
            </a:solidFill>
            <a:round/>
            <a:headEnd/>
            <a:tailEnd type="triangle" w="med" len="med"/>
          </a:ln>
          <a:effectLst/>
        </p:spPr>
        <p:txBody>
          <a:bodyPr wrap="none" anchor="ctr"/>
          <a:lstStyle/>
          <a:p>
            <a:endParaRPr lang="en-US"/>
          </a:p>
        </p:txBody>
      </p:sp>
      <p:sp>
        <p:nvSpPr>
          <p:cNvPr id="65586" name="AutoShape 50"/>
          <p:cNvSpPr>
            <a:spLocks noChangeArrowheads="1"/>
          </p:cNvSpPr>
          <p:nvPr/>
        </p:nvSpPr>
        <p:spPr bwMode="auto">
          <a:xfrm>
            <a:off x="3352800" y="1371600"/>
            <a:ext cx="5257800" cy="2743200"/>
          </a:xfrm>
          <a:prstGeom prst="roundRect">
            <a:avLst>
              <a:gd name="adj" fmla="val 16667"/>
            </a:avLst>
          </a:prstGeom>
          <a:solidFill>
            <a:srgbClr val="FF0006">
              <a:alpha val="23000"/>
            </a:srgbClr>
          </a:solidFill>
          <a:ln w="9525">
            <a:noFill/>
            <a:round/>
            <a:headEnd/>
            <a:tailEnd/>
          </a:ln>
          <a:effectLst/>
        </p:spPr>
        <p:txBody>
          <a:bodyPr wrap="none" anchor="ctr"/>
          <a:lstStyle/>
          <a:p>
            <a:pPr algn="ctr"/>
            <a:endParaRPr lang="en-US"/>
          </a:p>
        </p:txBody>
      </p:sp>
      <p:sp>
        <p:nvSpPr>
          <p:cNvPr id="65588" name="Text Box 52"/>
          <p:cNvSpPr txBox="1">
            <a:spLocks noChangeArrowheads="1"/>
          </p:cNvSpPr>
          <p:nvPr/>
        </p:nvSpPr>
        <p:spPr bwMode="auto">
          <a:xfrm>
            <a:off x="3733800" y="1981200"/>
            <a:ext cx="471488" cy="457200"/>
          </a:xfrm>
          <a:prstGeom prst="rect">
            <a:avLst/>
          </a:prstGeom>
          <a:noFill/>
          <a:ln w="9525">
            <a:noFill/>
            <a:miter lim="800000"/>
            <a:headEnd/>
            <a:tailEnd/>
          </a:ln>
          <a:effectLst/>
        </p:spPr>
        <p:txBody>
          <a:bodyPr wrap="none">
            <a:spAutoFit/>
          </a:bodyPr>
          <a:lstStyle/>
          <a:p>
            <a:r>
              <a:rPr lang="en-US"/>
              <a:t>a*</a:t>
            </a:r>
          </a:p>
        </p:txBody>
      </p:sp>
      <p:sp>
        <p:nvSpPr>
          <p:cNvPr id="65589" name="Text Box 53"/>
          <p:cNvSpPr txBox="1">
            <a:spLocks noChangeArrowheads="1"/>
          </p:cNvSpPr>
          <p:nvPr/>
        </p:nvSpPr>
        <p:spPr bwMode="auto">
          <a:xfrm>
            <a:off x="5334000" y="2057400"/>
            <a:ext cx="471488" cy="457200"/>
          </a:xfrm>
          <a:prstGeom prst="rect">
            <a:avLst/>
          </a:prstGeom>
          <a:noFill/>
          <a:ln w="9525">
            <a:noFill/>
            <a:miter lim="800000"/>
            <a:headEnd/>
            <a:tailEnd/>
          </a:ln>
          <a:effectLst/>
        </p:spPr>
        <p:txBody>
          <a:bodyPr wrap="none">
            <a:spAutoFit/>
          </a:bodyPr>
          <a:lstStyle/>
          <a:p>
            <a:r>
              <a:rPr lang="en-US"/>
              <a:t>a*</a:t>
            </a:r>
          </a:p>
        </p:txBody>
      </p:sp>
      <p:sp>
        <p:nvSpPr>
          <p:cNvPr id="65590" name="Text Box 54"/>
          <p:cNvSpPr txBox="1">
            <a:spLocks noChangeArrowheads="1"/>
          </p:cNvSpPr>
          <p:nvPr/>
        </p:nvSpPr>
        <p:spPr bwMode="auto">
          <a:xfrm>
            <a:off x="7162800" y="2057400"/>
            <a:ext cx="471488" cy="457200"/>
          </a:xfrm>
          <a:prstGeom prst="rect">
            <a:avLst/>
          </a:prstGeom>
          <a:noFill/>
          <a:ln w="9525">
            <a:noFill/>
            <a:miter lim="800000"/>
            <a:headEnd/>
            <a:tailEnd/>
          </a:ln>
          <a:effectLst/>
        </p:spPr>
        <p:txBody>
          <a:bodyPr wrap="none">
            <a:spAutoFit/>
          </a:bodyPr>
          <a:lstStyle/>
          <a:p>
            <a:r>
              <a:rPr lang="en-US"/>
              <a:t>a*</a:t>
            </a:r>
          </a:p>
        </p:txBody>
      </p:sp>
      <p:sp>
        <p:nvSpPr>
          <p:cNvPr id="65591" name="Text Box 55"/>
          <p:cNvSpPr txBox="1">
            <a:spLocks noChangeArrowheads="1"/>
          </p:cNvSpPr>
          <p:nvPr/>
        </p:nvSpPr>
        <p:spPr bwMode="auto">
          <a:xfrm>
            <a:off x="3505200" y="914400"/>
            <a:ext cx="5006975" cy="457200"/>
          </a:xfrm>
          <a:prstGeom prst="rect">
            <a:avLst/>
          </a:prstGeom>
          <a:noFill/>
          <a:ln w="9525">
            <a:noFill/>
            <a:miter lim="800000"/>
            <a:headEnd/>
            <a:tailEnd/>
          </a:ln>
          <a:effectLst/>
        </p:spPr>
        <p:txBody>
          <a:bodyPr>
            <a:spAutoFit/>
          </a:bodyPr>
          <a:lstStyle/>
          <a:p>
            <a:pPr>
              <a:spcBef>
                <a:spcPct val="50000"/>
              </a:spcBef>
            </a:pPr>
            <a:r>
              <a:rPr lang="en-US"/>
              <a:t>Plans generated for chosen action, a* </a:t>
            </a:r>
          </a:p>
        </p:txBody>
      </p:sp>
      <p:sp>
        <p:nvSpPr>
          <p:cNvPr id="65592" name="Line 56"/>
          <p:cNvSpPr>
            <a:spLocks noChangeShapeType="1"/>
          </p:cNvSpPr>
          <p:nvPr/>
        </p:nvSpPr>
        <p:spPr bwMode="auto">
          <a:xfrm>
            <a:off x="2209800" y="1981200"/>
            <a:ext cx="10668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65593" name="Text Box 57"/>
          <p:cNvSpPr txBox="1">
            <a:spLocks noChangeArrowheads="1"/>
          </p:cNvSpPr>
          <p:nvPr/>
        </p:nvSpPr>
        <p:spPr bwMode="auto">
          <a:xfrm>
            <a:off x="179388" y="1736725"/>
            <a:ext cx="2487612" cy="2282825"/>
          </a:xfrm>
          <a:prstGeom prst="rect">
            <a:avLst/>
          </a:prstGeom>
          <a:noFill/>
          <a:ln w="9525">
            <a:noFill/>
            <a:miter lim="800000"/>
            <a:headEnd/>
            <a:tailEnd/>
          </a:ln>
          <a:effectLst/>
        </p:spPr>
        <p:txBody>
          <a:bodyPr>
            <a:spAutoFit/>
          </a:bodyPr>
          <a:lstStyle/>
          <a:p>
            <a:r>
              <a:rPr lang="en-US"/>
              <a:t>Longest prefix</a:t>
            </a:r>
          </a:p>
          <a:p>
            <a:r>
              <a:rPr lang="en-US"/>
              <a:t>for each plan</a:t>
            </a:r>
          </a:p>
          <a:p>
            <a:r>
              <a:rPr lang="en-US"/>
              <a:t>is identified and</a:t>
            </a:r>
          </a:p>
          <a:p>
            <a:r>
              <a:rPr lang="en-US"/>
              <a:t>executed without</a:t>
            </a:r>
          </a:p>
          <a:p>
            <a:r>
              <a:rPr lang="en-US"/>
              <a:t>running ZSL, OSL</a:t>
            </a:r>
          </a:p>
          <a:p>
            <a:r>
              <a:rPr lang="en-US"/>
              <a:t>or FF!</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65586"/>
                                        </p:tgtEl>
                                        <p:attrNameLst>
                                          <p:attrName>style.visibility</p:attrName>
                                        </p:attrNameLst>
                                      </p:cBhvr>
                                      <p:to>
                                        <p:strVal val="visible"/>
                                      </p:to>
                                    </p:set>
                                    <p:animEffect transition="in" filter="slide(fromTop)">
                                      <p:cBhvr>
                                        <p:cTn id="7" dur="1000"/>
                                        <p:tgtEl>
                                          <p:spTgt spid="6558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5593"/>
                                        </p:tgtEl>
                                        <p:attrNameLst>
                                          <p:attrName>style.visibility</p:attrName>
                                        </p:attrNameLst>
                                      </p:cBhvr>
                                      <p:to>
                                        <p:strVal val="visible"/>
                                      </p:to>
                                    </p:set>
                                    <p:animEffect transition="in" filter="fade">
                                      <p:cBhvr>
                                        <p:cTn id="10" dur="500"/>
                                        <p:tgtEl>
                                          <p:spTgt spid="6559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5592"/>
                                        </p:tgtEl>
                                        <p:attrNameLst>
                                          <p:attrName>style.visibility</p:attrName>
                                        </p:attrNameLst>
                                      </p:cBhvr>
                                      <p:to>
                                        <p:strVal val="visible"/>
                                      </p:to>
                                    </p:set>
                                    <p:animEffect transition="in" filter="fade">
                                      <p:cBhvr>
                                        <p:cTn id="15" dur="500"/>
                                        <p:tgtEl>
                                          <p:spTgt spid="655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86" grpId="0" animBg="1"/>
      <p:bldP spid="65592" grpId="0" animBg="1"/>
      <p:bldP spid="65593" grpId="0"/>
    </p:bld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a:t>All-outcome Determinization</a:t>
            </a:r>
          </a:p>
        </p:txBody>
      </p:sp>
      <p:sp>
        <p:nvSpPr>
          <p:cNvPr id="62467" name="Rectangle 3"/>
          <p:cNvSpPr>
            <a:spLocks noGrp="1" noChangeArrowheads="1"/>
          </p:cNvSpPr>
          <p:nvPr>
            <p:ph type="body" idx="1"/>
          </p:nvPr>
        </p:nvSpPr>
        <p:spPr/>
        <p:txBody>
          <a:bodyPr/>
          <a:lstStyle/>
          <a:p>
            <a:r>
              <a:rPr lang="en-US"/>
              <a:t>Assign each possible outcome an action</a:t>
            </a:r>
          </a:p>
          <a:p>
            <a:r>
              <a:rPr lang="en-US"/>
              <a:t>Solve for a plan</a:t>
            </a:r>
          </a:p>
          <a:p>
            <a:r>
              <a:rPr lang="en-US"/>
              <a:t>Combine the plan with the plans from the HOP solutions</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en-US"/>
              <a:t>Further Improvement Ideas</a:t>
            </a:r>
          </a:p>
        </p:txBody>
      </p:sp>
      <p:sp>
        <p:nvSpPr>
          <p:cNvPr id="70659" name="Rectangle 3"/>
          <p:cNvSpPr>
            <a:spLocks noGrp="1" noChangeArrowheads="1"/>
          </p:cNvSpPr>
          <p:nvPr>
            <p:ph type="body" idx="1"/>
          </p:nvPr>
        </p:nvSpPr>
        <p:spPr>
          <a:xfrm>
            <a:off x="685800" y="1752600"/>
            <a:ext cx="7772400" cy="4114800"/>
          </a:xfrm>
        </p:spPr>
        <p:txBody>
          <a:bodyPr/>
          <a:lstStyle/>
          <a:p>
            <a:pPr>
              <a:lnSpc>
                <a:spcPct val="90000"/>
              </a:lnSpc>
            </a:pPr>
            <a:r>
              <a:rPr lang="en-US" sz="2800"/>
              <a:t>Reuse</a:t>
            </a:r>
          </a:p>
          <a:p>
            <a:pPr lvl="1">
              <a:lnSpc>
                <a:spcPct val="90000"/>
              </a:lnSpc>
            </a:pPr>
            <a:r>
              <a:rPr lang="en-US" sz="2400"/>
              <a:t>Generated futures that are still relevant</a:t>
            </a:r>
          </a:p>
          <a:p>
            <a:pPr lvl="1">
              <a:lnSpc>
                <a:spcPct val="90000"/>
              </a:lnSpc>
            </a:pPr>
            <a:r>
              <a:rPr lang="en-US" sz="2400"/>
              <a:t>Scoring for action branches at each step</a:t>
            </a:r>
          </a:p>
          <a:p>
            <a:pPr lvl="1">
              <a:lnSpc>
                <a:spcPct val="90000"/>
              </a:lnSpc>
            </a:pPr>
            <a:r>
              <a:rPr lang="en-US" sz="2400"/>
              <a:t>If expected outcomes occur, keep the plan</a:t>
            </a:r>
          </a:p>
          <a:p>
            <a:pPr>
              <a:lnSpc>
                <a:spcPct val="90000"/>
              </a:lnSpc>
            </a:pPr>
            <a:r>
              <a:rPr lang="en-US" sz="2800"/>
              <a:t>Future generation</a:t>
            </a:r>
          </a:p>
          <a:p>
            <a:pPr lvl="1">
              <a:lnSpc>
                <a:spcPct val="90000"/>
              </a:lnSpc>
            </a:pPr>
            <a:r>
              <a:rPr lang="en-US" sz="2400"/>
              <a:t>Not just probabilistic</a:t>
            </a:r>
          </a:p>
          <a:p>
            <a:pPr lvl="1">
              <a:lnSpc>
                <a:spcPct val="90000"/>
              </a:lnSpc>
            </a:pPr>
            <a:r>
              <a:rPr lang="en-US" sz="2400"/>
              <a:t>Somewhat even distribution of the space</a:t>
            </a:r>
          </a:p>
          <a:p>
            <a:pPr>
              <a:lnSpc>
                <a:spcPct val="90000"/>
              </a:lnSpc>
            </a:pPr>
            <a:r>
              <a:rPr lang="en-US" sz="2800"/>
              <a:t>Adaptation</a:t>
            </a:r>
          </a:p>
          <a:p>
            <a:pPr lvl="1">
              <a:lnSpc>
                <a:spcPct val="90000"/>
              </a:lnSpc>
            </a:pPr>
            <a:r>
              <a:rPr lang="en-US" sz="2400"/>
              <a:t>Dynamic width and horizon for sampling</a:t>
            </a:r>
          </a:p>
          <a:p>
            <a:pPr lvl="1">
              <a:lnSpc>
                <a:spcPct val="90000"/>
              </a:lnSpc>
            </a:pPr>
            <a:r>
              <a:rPr lang="en-US" sz="2400"/>
              <a:t>Actively detect and avoid unrecoverable failures on top of sampling</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solidFill>
                  <a:srgbClr val="A50021"/>
                </a:solidFill>
              </a:rPr>
              <a:t>Deterministic Techniques </a:t>
            </a:r>
            <a:br>
              <a:rPr lang="en-US">
                <a:solidFill>
                  <a:srgbClr val="A50021"/>
                </a:solidFill>
              </a:rPr>
            </a:br>
            <a:r>
              <a:rPr lang="en-US">
                <a:solidFill>
                  <a:srgbClr val="A50021"/>
                </a:solidFill>
              </a:rPr>
              <a:t>for Stochastic Planning</a:t>
            </a:r>
          </a:p>
        </p:txBody>
      </p:sp>
      <p:sp>
        <p:nvSpPr>
          <p:cNvPr id="2051" name="Rectangle 3"/>
          <p:cNvSpPr>
            <a:spLocks noGrp="1" noChangeArrowheads="1"/>
          </p:cNvSpPr>
          <p:nvPr>
            <p:ph type="subTitle" idx="1"/>
          </p:nvPr>
        </p:nvSpPr>
        <p:spPr/>
        <p:txBody>
          <a:bodyPr/>
          <a:lstStyle/>
          <a:p>
            <a:r>
              <a:rPr lang="en-US">
                <a:solidFill>
                  <a:schemeClr val="accent2"/>
                </a:solidFill>
              </a:rPr>
              <a:t>No longer the Rodney Dangerfield of Stochastic Planning?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blinds(horizontal)">
                                      <p:cBhvr>
                                        <p:cTn id="7" dur="500"/>
                                        <p:tgtEl>
                                          <p:spTgt spid="205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z="4000">
                <a:solidFill>
                  <a:srgbClr val="A50021"/>
                </a:solidFill>
              </a:rPr>
              <a:t>Solving stochastic planning problems via determinizations</a:t>
            </a:r>
          </a:p>
        </p:txBody>
      </p:sp>
      <p:sp>
        <p:nvSpPr>
          <p:cNvPr id="3075" name="Rectangle 3"/>
          <p:cNvSpPr>
            <a:spLocks noGrp="1" noChangeArrowheads="1"/>
          </p:cNvSpPr>
          <p:nvPr>
            <p:ph type="body" idx="1"/>
          </p:nvPr>
        </p:nvSpPr>
        <p:spPr/>
        <p:txBody>
          <a:bodyPr/>
          <a:lstStyle/>
          <a:p>
            <a:r>
              <a:rPr lang="en-US"/>
              <a:t>Quite an old idea (e.g. envelope extension methods)</a:t>
            </a:r>
          </a:p>
          <a:p>
            <a:r>
              <a:rPr lang="en-US"/>
              <a:t>What is new is that there is increasing realization that determinizing approaches provide state-of-the-art performance</a:t>
            </a:r>
          </a:p>
          <a:p>
            <a:pPr lvl="1"/>
            <a:r>
              <a:rPr lang="en-US" i="1"/>
              <a:t>Even</a:t>
            </a:r>
            <a:r>
              <a:rPr lang="en-US"/>
              <a:t> for probabilistically interesting domains </a:t>
            </a:r>
            <a:r>
              <a:rPr lang="en-US">
                <a:sym typeface="Wingdings" pitchFamily="2" charset="2"/>
              </a:rPr>
              <a:t></a:t>
            </a:r>
          </a:p>
          <a:p>
            <a:r>
              <a:rPr lang="en-US"/>
              <a:t>Should be a happy occasion..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sz="4000">
                <a:solidFill>
                  <a:srgbClr val="A50021"/>
                </a:solidFill>
              </a:rPr>
              <a:t>Ways of using deterministic planning</a:t>
            </a:r>
          </a:p>
        </p:txBody>
      </p:sp>
      <p:sp>
        <p:nvSpPr>
          <p:cNvPr id="4099" name="Rectangle 3"/>
          <p:cNvSpPr>
            <a:spLocks noGrp="1" noChangeArrowheads="1"/>
          </p:cNvSpPr>
          <p:nvPr>
            <p:ph type="body" sz="half" idx="1"/>
          </p:nvPr>
        </p:nvSpPr>
        <p:spPr/>
        <p:txBody>
          <a:bodyPr/>
          <a:lstStyle/>
          <a:p>
            <a:pPr>
              <a:lnSpc>
                <a:spcPct val="80000"/>
              </a:lnSpc>
            </a:pPr>
            <a:r>
              <a:rPr lang="en-US" sz="2400"/>
              <a:t>To compute the conditional branches </a:t>
            </a:r>
          </a:p>
          <a:p>
            <a:pPr lvl="1">
              <a:lnSpc>
                <a:spcPct val="80000"/>
              </a:lnSpc>
            </a:pPr>
            <a:r>
              <a:rPr lang="en-US" sz="2000">
                <a:solidFill>
                  <a:schemeClr val="accent2"/>
                </a:solidFill>
              </a:rPr>
              <a:t>Robinson et al. </a:t>
            </a:r>
          </a:p>
          <a:p>
            <a:pPr>
              <a:lnSpc>
                <a:spcPct val="80000"/>
              </a:lnSpc>
            </a:pPr>
            <a:r>
              <a:rPr lang="en-US" sz="2400"/>
              <a:t>To seed/approximate the value function</a:t>
            </a:r>
          </a:p>
          <a:p>
            <a:pPr lvl="1">
              <a:lnSpc>
                <a:spcPct val="80000"/>
              </a:lnSpc>
            </a:pPr>
            <a:r>
              <a:rPr lang="en-US" sz="2000">
                <a:solidFill>
                  <a:schemeClr val="accent2"/>
                </a:solidFill>
              </a:rPr>
              <a:t>ReTraSE,Peng Dai, </a:t>
            </a:r>
            <a:r>
              <a:rPr lang="en-US" sz="2000"/>
              <a:t>McLUG/POND, FF-Hop</a:t>
            </a:r>
          </a:p>
          <a:p>
            <a:pPr>
              <a:lnSpc>
                <a:spcPct val="80000"/>
              </a:lnSpc>
            </a:pPr>
            <a:endParaRPr lang="en-US" sz="2400"/>
          </a:p>
        </p:txBody>
      </p:sp>
      <p:sp>
        <p:nvSpPr>
          <p:cNvPr id="4101" name="Rectangle 5"/>
          <p:cNvSpPr>
            <a:spLocks noGrp="1" noChangeArrowheads="1"/>
          </p:cNvSpPr>
          <p:nvPr>
            <p:ph type="body" sz="half" idx="2"/>
          </p:nvPr>
        </p:nvSpPr>
        <p:spPr/>
        <p:txBody>
          <a:bodyPr/>
          <a:lstStyle/>
          <a:p>
            <a:pPr>
              <a:lnSpc>
                <a:spcPct val="80000"/>
              </a:lnSpc>
            </a:pPr>
            <a:r>
              <a:rPr lang="en-US" sz="2400">
                <a:solidFill>
                  <a:schemeClr val="accent2"/>
                </a:solidFill>
              </a:rPr>
              <a:t>Use single determinization</a:t>
            </a:r>
          </a:p>
          <a:p>
            <a:pPr lvl="1">
              <a:lnSpc>
                <a:spcPct val="80000"/>
              </a:lnSpc>
            </a:pPr>
            <a:r>
              <a:rPr lang="en-US" sz="2000"/>
              <a:t>FF-replan</a:t>
            </a:r>
          </a:p>
          <a:p>
            <a:pPr lvl="1">
              <a:lnSpc>
                <a:spcPct val="80000"/>
              </a:lnSpc>
            </a:pPr>
            <a:r>
              <a:rPr lang="en-US" sz="2000"/>
              <a:t>ReTrASE (use diverse plans for a single determinization)</a:t>
            </a:r>
          </a:p>
          <a:p>
            <a:pPr>
              <a:lnSpc>
                <a:spcPct val="80000"/>
              </a:lnSpc>
            </a:pPr>
            <a:r>
              <a:rPr lang="en-US" sz="2400">
                <a:solidFill>
                  <a:schemeClr val="accent2"/>
                </a:solidFill>
              </a:rPr>
              <a:t>Use sampled determinizations</a:t>
            </a:r>
            <a:r>
              <a:rPr lang="en-US" sz="2400"/>
              <a:t> </a:t>
            </a:r>
          </a:p>
          <a:p>
            <a:pPr lvl="1">
              <a:lnSpc>
                <a:spcPct val="80000"/>
              </a:lnSpc>
            </a:pPr>
            <a:r>
              <a:rPr lang="en-US" sz="2000"/>
              <a:t>FF-hop [AAAI 2008; with Yoon et al]</a:t>
            </a:r>
          </a:p>
          <a:p>
            <a:pPr lvl="1">
              <a:lnSpc>
                <a:spcPct val="80000"/>
              </a:lnSpc>
            </a:pPr>
            <a:r>
              <a:rPr lang="en-US" sz="2000">
                <a:solidFill>
                  <a:schemeClr val="accent2"/>
                </a:solidFill>
              </a:rPr>
              <a:t>Use Relaxed solutions (for sampled determinizations)</a:t>
            </a:r>
          </a:p>
          <a:p>
            <a:pPr lvl="2">
              <a:lnSpc>
                <a:spcPct val="80000"/>
              </a:lnSpc>
            </a:pPr>
            <a:r>
              <a:rPr lang="en-US" sz="1800"/>
              <a:t>Peng Dai’s paper</a:t>
            </a:r>
          </a:p>
          <a:p>
            <a:pPr lvl="2">
              <a:lnSpc>
                <a:spcPct val="80000"/>
              </a:lnSpc>
            </a:pPr>
            <a:r>
              <a:rPr lang="en-US" sz="1800"/>
              <a:t>McLug [AIJ 2008; with Bryce et al]</a:t>
            </a:r>
          </a:p>
        </p:txBody>
      </p:sp>
      <p:sp>
        <p:nvSpPr>
          <p:cNvPr id="4100" name="Text Box 4"/>
          <p:cNvSpPr txBox="1">
            <a:spLocks noChangeArrowheads="1"/>
          </p:cNvSpPr>
          <p:nvPr/>
        </p:nvSpPr>
        <p:spPr bwMode="auto">
          <a:xfrm>
            <a:off x="1660525" y="6288088"/>
            <a:ext cx="6269038" cy="457200"/>
          </a:xfrm>
          <a:prstGeom prst="rect">
            <a:avLst/>
          </a:prstGeom>
          <a:solidFill>
            <a:srgbClr val="F4F0AA"/>
          </a:solidFill>
          <a:ln w="9525">
            <a:noFill/>
            <a:miter lim="800000"/>
            <a:headEnd/>
            <a:tailEnd/>
          </a:ln>
          <a:effectLst/>
        </p:spPr>
        <p:txBody>
          <a:bodyPr wrap="none">
            <a:spAutoFit/>
          </a:bodyPr>
          <a:lstStyle/>
          <a:p>
            <a:r>
              <a:rPr lang="en-US" sz="2400"/>
              <a:t>Would be good to understand the tradeoffs…</a:t>
            </a:r>
          </a:p>
        </p:txBody>
      </p:sp>
      <p:sp>
        <p:nvSpPr>
          <p:cNvPr id="4102" name="Text Box 6"/>
          <p:cNvSpPr txBox="1">
            <a:spLocks noChangeArrowheads="1"/>
          </p:cNvSpPr>
          <p:nvPr/>
        </p:nvSpPr>
        <p:spPr bwMode="auto">
          <a:xfrm>
            <a:off x="685800" y="4343400"/>
            <a:ext cx="3486150" cy="641350"/>
          </a:xfrm>
          <a:prstGeom prst="rect">
            <a:avLst/>
          </a:prstGeom>
          <a:solidFill>
            <a:srgbClr val="FF9900"/>
          </a:solidFill>
          <a:ln w="9525">
            <a:noFill/>
            <a:miter lim="800000"/>
            <a:headEnd/>
            <a:tailEnd/>
          </a:ln>
          <a:effectLst/>
        </p:spPr>
        <p:txBody>
          <a:bodyPr wrap="none">
            <a:spAutoFit/>
          </a:bodyPr>
          <a:lstStyle/>
          <a:p>
            <a:r>
              <a:rPr lang="en-US"/>
              <a:t>Determinization =</a:t>
            </a:r>
          </a:p>
          <a:p>
            <a:r>
              <a:rPr lang="en-US"/>
              <a:t>  Sampling evolution of the world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4102"/>
                                        </p:tgtEl>
                                        <p:attrNameLst>
                                          <p:attrName>style.visibility</p:attrName>
                                        </p:attrNameLst>
                                      </p:cBhvr>
                                      <p:to>
                                        <p:strVal val="visible"/>
                                      </p:to>
                                    </p:set>
                                    <p:animEffect transition="in" filter="blinds(horizontal)">
                                      <p:cBhvr>
                                        <p:cTn id="7" dur="500"/>
                                        <p:tgtEl>
                                          <p:spTgt spid="410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101">
                                            <p:txEl>
                                              <p:pRg st="0" end="0"/>
                                            </p:txEl>
                                          </p:spTgt>
                                        </p:tgtEl>
                                        <p:attrNameLst>
                                          <p:attrName>style.visibility</p:attrName>
                                        </p:attrNameLst>
                                      </p:cBhvr>
                                      <p:to>
                                        <p:strVal val="visible"/>
                                      </p:to>
                                    </p:set>
                                    <p:animEffect transition="in" filter="blinds(horizontal)">
                                      <p:cBhvr>
                                        <p:cTn id="10" dur="500"/>
                                        <p:tgtEl>
                                          <p:spTgt spid="4101">
                                            <p:txEl>
                                              <p:pRg st="0" end="0"/>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4101">
                                            <p:txEl>
                                              <p:pRg st="1" end="1"/>
                                            </p:txEl>
                                          </p:spTgt>
                                        </p:tgtEl>
                                        <p:attrNameLst>
                                          <p:attrName>style.visibility</p:attrName>
                                        </p:attrNameLst>
                                      </p:cBhvr>
                                      <p:to>
                                        <p:strVal val="visible"/>
                                      </p:to>
                                    </p:set>
                                    <p:animEffect transition="in" filter="blinds(horizontal)">
                                      <p:cBhvr>
                                        <p:cTn id="13" dur="500"/>
                                        <p:tgtEl>
                                          <p:spTgt spid="4101">
                                            <p:txEl>
                                              <p:pRg st="1" end="1"/>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4101">
                                            <p:txEl>
                                              <p:pRg st="2" end="2"/>
                                            </p:txEl>
                                          </p:spTgt>
                                        </p:tgtEl>
                                        <p:attrNameLst>
                                          <p:attrName>style.visibility</p:attrName>
                                        </p:attrNameLst>
                                      </p:cBhvr>
                                      <p:to>
                                        <p:strVal val="visible"/>
                                      </p:to>
                                    </p:set>
                                    <p:animEffect transition="in" filter="blinds(horizontal)">
                                      <p:cBhvr>
                                        <p:cTn id="16" dur="500"/>
                                        <p:tgtEl>
                                          <p:spTgt spid="4101">
                                            <p:txEl>
                                              <p:pRg st="2" end="2"/>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4101">
                                            <p:txEl>
                                              <p:pRg st="3" end="3"/>
                                            </p:txEl>
                                          </p:spTgt>
                                        </p:tgtEl>
                                        <p:attrNameLst>
                                          <p:attrName>style.visibility</p:attrName>
                                        </p:attrNameLst>
                                      </p:cBhvr>
                                      <p:to>
                                        <p:strVal val="visible"/>
                                      </p:to>
                                    </p:set>
                                    <p:animEffect transition="in" filter="blinds(horizontal)">
                                      <p:cBhvr>
                                        <p:cTn id="19" dur="500"/>
                                        <p:tgtEl>
                                          <p:spTgt spid="4101">
                                            <p:txEl>
                                              <p:pRg st="3" end="3"/>
                                            </p:txEl>
                                          </p:spTgt>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4101">
                                            <p:txEl>
                                              <p:pRg st="4" end="4"/>
                                            </p:txEl>
                                          </p:spTgt>
                                        </p:tgtEl>
                                        <p:attrNameLst>
                                          <p:attrName>style.visibility</p:attrName>
                                        </p:attrNameLst>
                                      </p:cBhvr>
                                      <p:to>
                                        <p:strVal val="visible"/>
                                      </p:to>
                                    </p:set>
                                    <p:animEffect transition="in" filter="blinds(horizontal)">
                                      <p:cBhvr>
                                        <p:cTn id="22" dur="500"/>
                                        <p:tgtEl>
                                          <p:spTgt spid="4101">
                                            <p:txEl>
                                              <p:pRg st="4" end="4"/>
                                            </p:txEl>
                                          </p:spTgt>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4101">
                                            <p:txEl>
                                              <p:pRg st="5" end="5"/>
                                            </p:txEl>
                                          </p:spTgt>
                                        </p:tgtEl>
                                        <p:attrNameLst>
                                          <p:attrName>style.visibility</p:attrName>
                                        </p:attrNameLst>
                                      </p:cBhvr>
                                      <p:to>
                                        <p:strVal val="visible"/>
                                      </p:to>
                                    </p:set>
                                    <p:animEffect transition="in" filter="blinds(horizontal)">
                                      <p:cBhvr>
                                        <p:cTn id="25" dur="500"/>
                                        <p:tgtEl>
                                          <p:spTgt spid="4101">
                                            <p:txEl>
                                              <p:pRg st="5" end="5"/>
                                            </p:txEl>
                                          </p:spTgt>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4101">
                                            <p:txEl>
                                              <p:pRg st="6" end="6"/>
                                            </p:txEl>
                                          </p:spTgt>
                                        </p:tgtEl>
                                        <p:attrNameLst>
                                          <p:attrName>style.visibility</p:attrName>
                                        </p:attrNameLst>
                                      </p:cBhvr>
                                      <p:to>
                                        <p:strVal val="visible"/>
                                      </p:to>
                                    </p:set>
                                    <p:animEffect transition="in" filter="blinds(horizontal)">
                                      <p:cBhvr>
                                        <p:cTn id="28" dur="500"/>
                                        <p:tgtEl>
                                          <p:spTgt spid="4101">
                                            <p:txEl>
                                              <p:pRg st="6" end="6"/>
                                            </p:txEl>
                                          </p:spTgt>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4101">
                                            <p:txEl>
                                              <p:pRg st="7" end="7"/>
                                            </p:txEl>
                                          </p:spTgt>
                                        </p:tgtEl>
                                        <p:attrNameLst>
                                          <p:attrName>style.visibility</p:attrName>
                                        </p:attrNameLst>
                                      </p:cBhvr>
                                      <p:to>
                                        <p:strVal val="visible"/>
                                      </p:to>
                                    </p:set>
                                    <p:animEffect transition="in" filter="blinds(horizontal)">
                                      <p:cBhvr>
                                        <p:cTn id="31" dur="500"/>
                                        <p:tgtEl>
                                          <p:spTgt spid="4101">
                                            <p:txEl>
                                              <p:pRg st="7" end="7"/>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4100"/>
                                        </p:tgtEl>
                                        <p:attrNameLst>
                                          <p:attrName>style.visibility</p:attrName>
                                        </p:attrNameLst>
                                      </p:cBhvr>
                                      <p:to>
                                        <p:strVal val="visible"/>
                                      </p:to>
                                    </p:set>
                                    <p:animEffect transition="in" filter="blinds(horizontal)">
                                      <p:cBhvr>
                                        <p:cTn id="36" dur="500"/>
                                        <p:tgtEl>
                                          <p:spTgt spid="4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1" grpId="0" build="p"/>
      <p:bldP spid="4100" grpId="0" animBg="1"/>
      <p:bldP spid="410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solidFill>
                  <a:srgbClr val="A50021"/>
                </a:solidFill>
              </a:rPr>
              <a:t>Comparing approaches..</a:t>
            </a:r>
          </a:p>
        </p:txBody>
      </p:sp>
      <p:sp>
        <p:nvSpPr>
          <p:cNvPr id="5123" name="Rectangle 3"/>
          <p:cNvSpPr>
            <a:spLocks noGrp="1" noChangeArrowheads="1"/>
          </p:cNvSpPr>
          <p:nvPr>
            <p:ph type="body" idx="1"/>
          </p:nvPr>
        </p:nvSpPr>
        <p:spPr/>
        <p:txBody>
          <a:bodyPr/>
          <a:lstStyle/>
          <a:p>
            <a:pPr>
              <a:lnSpc>
                <a:spcPct val="90000"/>
              </a:lnSpc>
            </a:pPr>
            <a:r>
              <a:rPr lang="en-US" sz="2800"/>
              <a:t>ReTrASE and FF-Hop seem closely related</a:t>
            </a:r>
          </a:p>
          <a:p>
            <a:pPr lvl="1">
              <a:lnSpc>
                <a:spcPct val="90000"/>
              </a:lnSpc>
            </a:pPr>
            <a:r>
              <a:rPr lang="en-US" sz="2400"/>
              <a:t>ReTrASE uses diverse deterministic plans for a single determinization; FF-HOP computes deterministic plans for sampled determinizations</a:t>
            </a:r>
          </a:p>
          <a:p>
            <a:pPr lvl="3">
              <a:lnSpc>
                <a:spcPct val="90000"/>
              </a:lnSpc>
            </a:pPr>
            <a:r>
              <a:rPr lang="en-US" sz="1800"/>
              <a:t>Is there any guarantee that syntactic (action) diversity is actually related to likely sample worlds?</a:t>
            </a:r>
          </a:p>
          <a:p>
            <a:pPr>
              <a:lnSpc>
                <a:spcPct val="90000"/>
              </a:lnSpc>
            </a:pPr>
            <a:r>
              <a:rPr lang="en-US" sz="2800"/>
              <a:t>Cost of generating deterministic plans isn’t exactly too cheap..</a:t>
            </a:r>
          </a:p>
          <a:p>
            <a:pPr lvl="1">
              <a:lnSpc>
                <a:spcPct val="90000"/>
              </a:lnSpc>
            </a:pPr>
            <a:r>
              <a:rPr lang="en-US" sz="2400"/>
              <a:t>Relaxed reachability style approaches can compute multiple plans (for samples of the worlds)</a:t>
            </a:r>
          </a:p>
          <a:p>
            <a:pPr lvl="2">
              <a:lnSpc>
                <a:spcPct val="90000"/>
              </a:lnSpc>
            </a:pPr>
            <a:r>
              <a:rPr lang="en-US" sz="2000"/>
              <a:t>Would relaxation of samples’ plans be better or worse in convergence terms..?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220" name="Text Box 4"/>
          <p:cNvSpPr txBox="1">
            <a:spLocks noChangeArrowheads="1"/>
          </p:cNvSpPr>
          <p:nvPr/>
        </p:nvSpPr>
        <p:spPr bwMode="auto">
          <a:xfrm>
            <a:off x="838200" y="2514600"/>
            <a:ext cx="7659688" cy="1260475"/>
          </a:xfrm>
          <a:prstGeom prst="rect">
            <a:avLst/>
          </a:prstGeom>
          <a:noFill/>
          <a:ln w="9525">
            <a:noFill/>
            <a:miter lim="800000"/>
            <a:headEnd/>
            <a:tailEnd/>
          </a:ln>
          <a:effectLst/>
        </p:spPr>
        <p:txBody>
          <a:bodyPr wrap="none">
            <a:spAutoFit/>
          </a:bodyPr>
          <a:lstStyle/>
          <a:p>
            <a:pPr>
              <a:spcBef>
                <a:spcPct val="20000"/>
              </a:spcBef>
            </a:pPr>
            <a:r>
              <a:rPr lang="en-US" sz="2400"/>
              <a:t>Science may never fully explain who killed JFK, </a:t>
            </a:r>
          </a:p>
          <a:p>
            <a:pPr>
              <a:spcBef>
                <a:spcPct val="20000"/>
              </a:spcBef>
            </a:pPr>
            <a:r>
              <a:rPr lang="en-US" sz="2400"/>
              <a:t>but any explanation must pass the scientific judgement.</a:t>
            </a:r>
          </a:p>
          <a:p>
            <a:endParaRPr lang="en-US" sz="2400"/>
          </a:p>
        </p:txBody>
      </p:sp>
      <p:sp>
        <p:nvSpPr>
          <p:cNvPr id="9221" name="Text Box 5"/>
          <p:cNvSpPr txBox="1">
            <a:spLocks noChangeArrowheads="1"/>
          </p:cNvSpPr>
          <p:nvPr/>
        </p:nvSpPr>
        <p:spPr bwMode="auto">
          <a:xfrm>
            <a:off x="762000" y="2514600"/>
            <a:ext cx="7708900" cy="1260475"/>
          </a:xfrm>
          <a:prstGeom prst="rect">
            <a:avLst/>
          </a:prstGeom>
          <a:solidFill>
            <a:schemeClr val="bg1"/>
          </a:solidFill>
          <a:ln w="9525">
            <a:noFill/>
            <a:miter lim="800000"/>
            <a:headEnd/>
            <a:tailEnd/>
          </a:ln>
          <a:effectLst/>
        </p:spPr>
        <p:txBody>
          <a:bodyPr wrap="none">
            <a:spAutoFit/>
          </a:bodyPr>
          <a:lstStyle/>
          <a:p>
            <a:pPr>
              <a:spcBef>
                <a:spcPct val="20000"/>
              </a:spcBef>
            </a:pPr>
            <a:r>
              <a:rPr lang="en-US" sz="2400"/>
              <a:t>MDPs may never fully generate policies efficiently</a:t>
            </a:r>
          </a:p>
          <a:p>
            <a:pPr>
              <a:spcBef>
                <a:spcPct val="20000"/>
              </a:spcBef>
            </a:pPr>
            <a:r>
              <a:rPr lang="en-US" sz="2400"/>
              <a:t>but any approach that does must pass MDP judgement.</a:t>
            </a:r>
          </a:p>
          <a:p>
            <a:endParaRPr lang="en-US" sz="240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220"/>
                                        </p:tgtEl>
                                        <p:attrNameLst>
                                          <p:attrName>style.visibility</p:attrName>
                                        </p:attrNameLst>
                                      </p:cBhvr>
                                      <p:to>
                                        <p:strVal val="visible"/>
                                      </p:to>
                                    </p:set>
                                    <p:animEffect transition="in" filter="blinds(horizontal)">
                                      <p:cBhvr>
                                        <p:cTn id="7" dur="500"/>
                                        <p:tgtEl>
                                          <p:spTgt spid="922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221"/>
                                        </p:tgtEl>
                                        <p:attrNameLst>
                                          <p:attrName>style.visibility</p:attrName>
                                        </p:attrNameLst>
                                      </p:cBhvr>
                                      <p:to>
                                        <p:strVal val="visible"/>
                                      </p:to>
                                    </p:set>
                                    <p:animEffect transition="in" filter="blinds(horizontal)">
                                      <p:cBhvr>
                                        <p:cTn id="12" dur="500"/>
                                        <p:tgtEl>
                                          <p:spTgt spid="92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p:bldP spid="9221"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idx="4294967295"/>
          </p:nvPr>
        </p:nvSpPr>
        <p:spPr>
          <a:xfrm>
            <a:off x="685800" y="228600"/>
            <a:ext cx="7772400" cy="1143000"/>
          </a:xfrm>
        </p:spPr>
        <p:txBody>
          <a:bodyPr>
            <a:normAutofit fontScale="90000"/>
          </a:bodyPr>
          <a:lstStyle/>
          <a:p>
            <a:r>
              <a:rPr lang="en-US" sz="4000" dirty="0"/>
              <a:t>Mathematical Summary </a:t>
            </a:r>
            <a:br>
              <a:rPr lang="en-US" sz="4000" dirty="0"/>
            </a:br>
            <a:r>
              <a:rPr lang="en-US" sz="4000" dirty="0"/>
              <a:t>of the Algorithm</a:t>
            </a:r>
            <a:endParaRPr lang="en-US" dirty="0"/>
          </a:p>
        </p:txBody>
      </p:sp>
      <p:sp>
        <p:nvSpPr>
          <p:cNvPr id="3" name="내용 개체 틀 2"/>
          <p:cNvSpPr>
            <a:spLocks noGrp="1"/>
          </p:cNvSpPr>
          <p:nvPr>
            <p:ph idx="4294967295"/>
          </p:nvPr>
        </p:nvSpPr>
        <p:spPr>
          <a:xfrm>
            <a:off x="457200" y="1600200"/>
            <a:ext cx="8229600" cy="4800600"/>
          </a:xfrm>
        </p:spPr>
        <p:txBody>
          <a:bodyPr>
            <a:normAutofit/>
          </a:bodyPr>
          <a:lstStyle/>
          <a:p>
            <a:pPr>
              <a:lnSpc>
                <a:spcPct val="80000"/>
              </a:lnSpc>
            </a:pPr>
            <a:r>
              <a:rPr lang="en-US" sz="2700" dirty="0"/>
              <a:t>H-horizon future F</a:t>
            </a:r>
            <a:r>
              <a:rPr lang="en-US" sz="2700" baseline="30000" dirty="0"/>
              <a:t>H</a:t>
            </a:r>
            <a:r>
              <a:rPr lang="en-US" sz="2700" dirty="0"/>
              <a:t> for M = [S,A,T,R]</a:t>
            </a:r>
          </a:p>
          <a:p>
            <a:pPr lvl="1">
              <a:lnSpc>
                <a:spcPct val="80000"/>
              </a:lnSpc>
            </a:pPr>
            <a:r>
              <a:rPr lang="en-US" sz="2400" dirty="0"/>
              <a:t>Mapping of state, action and time (h&lt;H) to a state</a:t>
            </a:r>
          </a:p>
          <a:p>
            <a:pPr lvl="1">
              <a:lnSpc>
                <a:spcPct val="80000"/>
              </a:lnSpc>
            </a:pPr>
            <a:r>
              <a:rPr lang="en-US" sz="2400" dirty="0"/>
              <a:t>S × A × h → S</a:t>
            </a:r>
          </a:p>
          <a:p>
            <a:pPr>
              <a:lnSpc>
                <a:spcPct val="80000"/>
              </a:lnSpc>
            </a:pPr>
            <a:r>
              <a:rPr lang="en-US" sz="2700" dirty="0"/>
              <a:t>Value of a policy </a:t>
            </a:r>
            <a:r>
              <a:rPr lang="el-GR" sz="2700" dirty="0"/>
              <a:t>π</a:t>
            </a:r>
            <a:r>
              <a:rPr lang="en-US" sz="2700" dirty="0"/>
              <a:t> for F</a:t>
            </a:r>
            <a:r>
              <a:rPr lang="en-US" sz="2700" baseline="30000" dirty="0"/>
              <a:t>H</a:t>
            </a:r>
            <a:r>
              <a:rPr lang="en-US" sz="2700" dirty="0"/>
              <a:t> </a:t>
            </a:r>
          </a:p>
          <a:p>
            <a:pPr lvl="1">
              <a:lnSpc>
                <a:spcPct val="80000"/>
              </a:lnSpc>
            </a:pPr>
            <a:r>
              <a:rPr lang="en-US" sz="2400" dirty="0"/>
              <a:t>R(</a:t>
            </a:r>
            <a:r>
              <a:rPr lang="en-US" sz="2400" dirty="0" err="1"/>
              <a:t>s,F</a:t>
            </a:r>
            <a:r>
              <a:rPr lang="en-US" sz="2400" baseline="30000" dirty="0" err="1"/>
              <a:t>H</a:t>
            </a:r>
            <a:r>
              <a:rPr lang="en-US" sz="2400" dirty="0"/>
              <a:t>,</a:t>
            </a:r>
            <a:r>
              <a:rPr lang="el-GR" sz="2400" dirty="0"/>
              <a:t> π</a:t>
            </a:r>
            <a:r>
              <a:rPr lang="en-US" sz="2400" dirty="0"/>
              <a:t>)</a:t>
            </a:r>
          </a:p>
          <a:p>
            <a:pPr>
              <a:lnSpc>
                <a:spcPct val="80000"/>
              </a:lnSpc>
            </a:pPr>
            <a:r>
              <a:rPr lang="en-US" sz="2700" dirty="0">
                <a:solidFill>
                  <a:srgbClr val="0070C0"/>
                </a:solidFill>
              </a:rPr>
              <a:t>V</a:t>
            </a:r>
            <a:r>
              <a:rPr lang="en-US" sz="2700" baseline="30000" dirty="0">
                <a:solidFill>
                  <a:srgbClr val="0070C0"/>
                </a:solidFill>
              </a:rPr>
              <a:t>HS</a:t>
            </a:r>
            <a:r>
              <a:rPr lang="en-US" sz="2700" dirty="0">
                <a:solidFill>
                  <a:srgbClr val="0070C0"/>
                </a:solidFill>
              </a:rPr>
              <a:t>(</a:t>
            </a:r>
            <a:r>
              <a:rPr lang="en-US" sz="2700" dirty="0" err="1">
                <a:solidFill>
                  <a:srgbClr val="0070C0"/>
                </a:solidFill>
              </a:rPr>
              <a:t>s,H</a:t>
            </a:r>
            <a:r>
              <a:rPr lang="en-US" sz="2700" dirty="0">
                <a:solidFill>
                  <a:srgbClr val="0070C0"/>
                </a:solidFill>
              </a:rPr>
              <a:t>) = E</a:t>
            </a:r>
            <a:r>
              <a:rPr lang="en-US" sz="2700" baseline="-25000" dirty="0">
                <a:solidFill>
                  <a:srgbClr val="0070C0"/>
                </a:solidFill>
              </a:rPr>
              <a:t>F</a:t>
            </a:r>
            <a:r>
              <a:rPr lang="en-US" sz="2700" baseline="30000" dirty="0">
                <a:solidFill>
                  <a:srgbClr val="0070C0"/>
                </a:solidFill>
              </a:rPr>
              <a:t>H</a:t>
            </a:r>
            <a:r>
              <a:rPr lang="en-US" sz="2700" dirty="0">
                <a:solidFill>
                  <a:srgbClr val="0070C0"/>
                </a:solidFill>
              </a:rPr>
              <a:t> [max</a:t>
            </a:r>
            <a:r>
              <a:rPr lang="el-GR" sz="2700" baseline="-25000" dirty="0">
                <a:solidFill>
                  <a:srgbClr val="0070C0"/>
                </a:solidFill>
              </a:rPr>
              <a:t>π </a:t>
            </a:r>
            <a:r>
              <a:rPr lang="en-US" sz="2700" dirty="0">
                <a:solidFill>
                  <a:srgbClr val="0070C0"/>
                </a:solidFill>
              </a:rPr>
              <a:t>R(</a:t>
            </a:r>
            <a:r>
              <a:rPr lang="en-US" sz="2700" dirty="0" err="1">
                <a:solidFill>
                  <a:srgbClr val="0070C0"/>
                </a:solidFill>
              </a:rPr>
              <a:t>s,F</a:t>
            </a:r>
            <a:r>
              <a:rPr lang="en-US" sz="2700" baseline="30000" dirty="0" err="1">
                <a:solidFill>
                  <a:srgbClr val="0070C0"/>
                </a:solidFill>
              </a:rPr>
              <a:t>H</a:t>
            </a:r>
            <a:r>
              <a:rPr lang="en-US" sz="2700" dirty="0">
                <a:solidFill>
                  <a:srgbClr val="0070C0"/>
                </a:solidFill>
              </a:rPr>
              <a:t>,</a:t>
            </a:r>
            <a:r>
              <a:rPr lang="el-GR" sz="2700" dirty="0">
                <a:solidFill>
                  <a:srgbClr val="0070C0"/>
                </a:solidFill>
              </a:rPr>
              <a:t>π</a:t>
            </a:r>
            <a:r>
              <a:rPr lang="en-US" sz="2700" dirty="0">
                <a:solidFill>
                  <a:srgbClr val="0070C0"/>
                </a:solidFill>
              </a:rPr>
              <a:t>)]</a:t>
            </a:r>
          </a:p>
          <a:p>
            <a:pPr lvl="1">
              <a:lnSpc>
                <a:spcPct val="80000"/>
              </a:lnSpc>
              <a:buFont typeface="Arial" charset="0"/>
              <a:buChar char="•"/>
            </a:pPr>
            <a:r>
              <a:rPr lang="en-US" sz="2400" dirty="0"/>
              <a:t>Compare this and the real value</a:t>
            </a:r>
          </a:p>
          <a:p>
            <a:pPr>
              <a:lnSpc>
                <a:spcPct val="80000"/>
              </a:lnSpc>
            </a:pPr>
            <a:r>
              <a:rPr lang="en-US" sz="2700" dirty="0">
                <a:solidFill>
                  <a:srgbClr val="0070C0"/>
                </a:solidFill>
              </a:rPr>
              <a:t>V*(</a:t>
            </a:r>
            <a:r>
              <a:rPr lang="en-US" sz="2700" dirty="0" err="1">
                <a:solidFill>
                  <a:srgbClr val="0070C0"/>
                </a:solidFill>
              </a:rPr>
              <a:t>s,H</a:t>
            </a:r>
            <a:r>
              <a:rPr lang="en-US" sz="2700" dirty="0">
                <a:solidFill>
                  <a:srgbClr val="0070C0"/>
                </a:solidFill>
              </a:rPr>
              <a:t>) = max</a:t>
            </a:r>
            <a:r>
              <a:rPr lang="el-GR" sz="2700" baseline="-25000" dirty="0">
                <a:solidFill>
                  <a:srgbClr val="0070C0"/>
                </a:solidFill>
              </a:rPr>
              <a:t>π</a:t>
            </a:r>
            <a:r>
              <a:rPr lang="en-US" sz="2700" dirty="0">
                <a:solidFill>
                  <a:srgbClr val="0070C0"/>
                </a:solidFill>
              </a:rPr>
              <a:t> E</a:t>
            </a:r>
            <a:r>
              <a:rPr lang="en-US" sz="2700" baseline="-25000" dirty="0">
                <a:solidFill>
                  <a:srgbClr val="0070C0"/>
                </a:solidFill>
              </a:rPr>
              <a:t>F</a:t>
            </a:r>
            <a:r>
              <a:rPr lang="en-US" sz="2700" baseline="30000" dirty="0">
                <a:solidFill>
                  <a:srgbClr val="0070C0"/>
                </a:solidFill>
              </a:rPr>
              <a:t>H</a:t>
            </a:r>
            <a:r>
              <a:rPr lang="en-US" sz="2700" dirty="0">
                <a:solidFill>
                  <a:srgbClr val="0070C0"/>
                </a:solidFill>
              </a:rPr>
              <a:t> [ R(</a:t>
            </a:r>
            <a:r>
              <a:rPr lang="en-US" sz="2700" dirty="0" err="1">
                <a:solidFill>
                  <a:srgbClr val="0070C0"/>
                </a:solidFill>
              </a:rPr>
              <a:t>s,F</a:t>
            </a:r>
            <a:r>
              <a:rPr lang="en-US" sz="2700" baseline="30000" dirty="0" err="1">
                <a:solidFill>
                  <a:srgbClr val="0070C0"/>
                </a:solidFill>
              </a:rPr>
              <a:t>H</a:t>
            </a:r>
            <a:r>
              <a:rPr lang="en-US" sz="2700" dirty="0">
                <a:solidFill>
                  <a:srgbClr val="0070C0"/>
                </a:solidFill>
              </a:rPr>
              <a:t>,</a:t>
            </a:r>
            <a:r>
              <a:rPr lang="el-GR" sz="2700" dirty="0">
                <a:solidFill>
                  <a:srgbClr val="0070C0"/>
                </a:solidFill>
              </a:rPr>
              <a:t>π</a:t>
            </a:r>
            <a:r>
              <a:rPr lang="en-US" sz="2700" dirty="0">
                <a:solidFill>
                  <a:srgbClr val="0070C0"/>
                </a:solidFill>
              </a:rPr>
              <a:t>) ]</a:t>
            </a:r>
          </a:p>
          <a:p>
            <a:pPr>
              <a:lnSpc>
                <a:spcPct val="80000"/>
              </a:lnSpc>
            </a:pPr>
            <a:r>
              <a:rPr lang="en-US" sz="2700" b="1" dirty="0" err="1">
                <a:solidFill>
                  <a:srgbClr val="0070C0"/>
                </a:solidFill>
              </a:rPr>
              <a:t>V</a:t>
            </a:r>
            <a:r>
              <a:rPr lang="en-US" sz="2700" b="1" baseline="-25000" dirty="0" err="1">
                <a:solidFill>
                  <a:srgbClr val="0070C0"/>
                </a:solidFill>
              </a:rPr>
              <a:t>FFRa</a:t>
            </a:r>
            <a:r>
              <a:rPr lang="en-US" sz="2700" b="1" dirty="0">
                <a:solidFill>
                  <a:srgbClr val="0070C0"/>
                </a:solidFill>
              </a:rPr>
              <a:t>(s) = </a:t>
            </a:r>
            <a:r>
              <a:rPr lang="en-US" sz="2700" b="1" dirty="0" err="1">
                <a:solidFill>
                  <a:srgbClr val="0070C0"/>
                </a:solidFill>
              </a:rPr>
              <a:t>max</a:t>
            </a:r>
            <a:r>
              <a:rPr lang="en-US" sz="2700" b="1" baseline="-25000" dirty="0" err="1">
                <a:solidFill>
                  <a:srgbClr val="0070C0"/>
                </a:solidFill>
              </a:rPr>
              <a:t>F</a:t>
            </a:r>
            <a:r>
              <a:rPr lang="en-US" sz="2700" b="1" baseline="-25000" dirty="0">
                <a:solidFill>
                  <a:srgbClr val="0070C0"/>
                </a:solidFill>
              </a:rPr>
              <a:t> </a:t>
            </a:r>
            <a:r>
              <a:rPr lang="en-US" sz="2700" b="1" dirty="0">
                <a:solidFill>
                  <a:srgbClr val="0070C0"/>
                </a:solidFill>
              </a:rPr>
              <a:t>V(</a:t>
            </a:r>
            <a:r>
              <a:rPr lang="en-US" sz="2700" b="1" dirty="0" err="1">
                <a:solidFill>
                  <a:srgbClr val="0070C0"/>
                </a:solidFill>
              </a:rPr>
              <a:t>s,F</a:t>
            </a:r>
            <a:r>
              <a:rPr lang="en-US" sz="2700" b="1" dirty="0">
                <a:solidFill>
                  <a:srgbClr val="0070C0"/>
                </a:solidFill>
              </a:rPr>
              <a:t>) ≥ V</a:t>
            </a:r>
            <a:r>
              <a:rPr lang="en-US" sz="2700" b="1" baseline="30000" dirty="0">
                <a:solidFill>
                  <a:srgbClr val="0070C0"/>
                </a:solidFill>
              </a:rPr>
              <a:t>HS</a:t>
            </a:r>
            <a:r>
              <a:rPr lang="en-US" sz="2700" b="1" dirty="0">
                <a:solidFill>
                  <a:srgbClr val="0070C0"/>
                </a:solidFill>
              </a:rPr>
              <a:t>(</a:t>
            </a:r>
            <a:r>
              <a:rPr lang="en-US" sz="2700" b="1" dirty="0" err="1">
                <a:solidFill>
                  <a:srgbClr val="0070C0"/>
                </a:solidFill>
              </a:rPr>
              <a:t>s,H</a:t>
            </a:r>
            <a:r>
              <a:rPr lang="en-US" sz="2700" b="1" dirty="0">
                <a:solidFill>
                  <a:srgbClr val="0070C0"/>
                </a:solidFill>
              </a:rPr>
              <a:t>) ≥ V*(</a:t>
            </a:r>
            <a:r>
              <a:rPr lang="en-US" sz="2700" b="1" dirty="0" err="1">
                <a:solidFill>
                  <a:srgbClr val="0070C0"/>
                </a:solidFill>
              </a:rPr>
              <a:t>s,H</a:t>
            </a:r>
            <a:r>
              <a:rPr lang="en-US" sz="2700" b="1" dirty="0">
                <a:solidFill>
                  <a:srgbClr val="0070C0"/>
                </a:solidFill>
              </a:rPr>
              <a:t>)</a:t>
            </a:r>
          </a:p>
          <a:p>
            <a:pPr>
              <a:lnSpc>
                <a:spcPct val="80000"/>
              </a:lnSpc>
            </a:pPr>
            <a:r>
              <a:rPr lang="en-US" sz="2700" dirty="0">
                <a:solidFill>
                  <a:srgbClr val="0070C0"/>
                </a:solidFill>
              </a:rPr>
              <a:t>Q(</a:t>
            </a:r>
            <a:r>
              <a:rPr lang="en-US" sz="2700" dirty="0" err="1">
                <a:solidFill>
                  <a:srgbClr val="0070C0"/>
                </a:solidFill>
              </a:rPr>
              <a:t>s,a,H</a:t>
            </a:r>
            <a:r>
              <a:rPr lang="en-US" sz="2700" dirty="0">
                <a:solidFill>
                  <a:srgbClr val="0070C0"/>
                </a:solidFill>
              </a:rPr>
              <a:t>) = (</a:t>
            </a:r>
            <a:r>
              <a:rPr lang="en-US" sz="2700" dirty="0">
                <a:solidFill>
                  <a:srgbClr val="00B050"/>
                </a:solidFill>
              </a:rPr>
              <a:t>R(a) + </a:t>
            </a:r>
            <a:r>
              <a:rPr lang="en-US" sz="2700" dirty="0">
                <a:solidFill>
                  <a:srgbClr val="E46C0A"/>
                </a:solidFill>
              </a:rPr>
              <a:t>E</a:t>
            </a:r>
            <a:r>
              <a:rPr lang="en-US" sz="2700" baseline="-25000" dirty="0">
                <a:solidFill>
                  <a:srgbClr val="E46C0A"/>
                </a:solidFill>
              </a:rPr>
              <a:t>F</a:t>
            </a:r>
            <a:r>
              <a:rPr lang="en-US" sz="2700" baseline="30000" dirty="0">
                <a:solidFill>
                  <a:srgbClr val="E46C0A"/>
                </a:solidFill>
              </a:rPr>
              <a:t>H-1</a:t>
            </a:r>
            <a:r>
              <a:rPr lang="en-US" sz="2700" dirty="0">
                <a:solidFill>
                  <a:srgbClr val="E46C0A"/>
                </a:solidFill>
              </a:rPr>
              <a:t> [max</a:t>
            </a:r>
            <a:r>
              <a:rPr lang="el-GR" sz="2700" baseline="-25000" dirty="0">
                <a:solidFill>
                  <a:srgbClr val="E46C0A"/>
                </a:solidFill>
              </a:rPr>
              <a:t>π </a:t>
            </a:r>
            <a:r>
              <a:rPr lang="en-US" sz="2700" dirty="0">
                <a:solidFill>
                  <a:srgbClr val="E46C0A"/>
                </a:solidFill>
              </a:rPr>
              <a:t>R(a(s),F</a:t>
            </a:r>
            <a:r>
              <a:rPr lang="en-US" sz="2700" baseline="30000" dirty="0">
                <a:solidFill>
                  <a:srgbClr val="E46C0A"/>
                </a:solidFill>
              </a:rPr>
              <a:t>H-1</a:t>
            </a:r>
            <a:r>
              <a:rPr lang="en-US" sz="2700" dirty="0">
                <a:solidFill>
                  <a:srgbClr val="E46C0A"/>
                </a:solidFill>
              </a:rPr>
              <a:t>,</a:t>
            </a:r>
            <a:r>
              <a:rPr lang="el-GR" sz="2700" dirty="0">
                <a:solidFill>
                  <a:srgbClr val="E46C0A"/>
                </a:solidFill>
              </a:rPr>
              <a:t>π</a:t>
            </a:r>
            <a:r>
              <a:rPr lang="en-US" sz="2700" dirty="0">
                <a:solidFill>
                  <a:srgbClr val="E46C0A"/>
                </a:solidFill>
              </a:rPr>
              <a:t>)] </a:t>
            </a:r>
            <a:r>
              <a:rPr lang="en-US" sz="2700" dirty="0">
                <a:solidFill>
                  <a:srgbClr val="0070C0"/>
                </a:solidFill>
              </a:rPr>
              <a:t>)</a:t>
            </a:r>
          </a:p>
          <a:p>
            <a:pPr lvl="1">
              <a:lnSpc>
                <a:spcPct val="80000"/>
              </a:lnSpc>
            </a:pPr>
            <a:r>
              <a:rPr lang="en-US" sz="2400" dirty="0"/>
              <a:t>In our proposal, computation of </a:t>
            </a:r>
            <a:r>
              <a:rPr lang="en-US" sz="2400" dirty="0">
                <a:solidFill>
                  <a:srgbClr val="FF0000"/>
                </a:solidFill>
              </a:rPr>
              <a:t>max</a:t>
            </a:r>
            <a:r>
              <a:rPr lang="el-GR" sz="2400" baseline="-25000" dirty="0">
                <a:solidFill>
                  <a:srgbClr val="FF0000"/>
                </a:solidFill>
              </a:rPr>
              <a:t>π </a:t>
            </a:r>
            <a:r>
              <a:rPr lang="en-US" sz="2400" dirty="0">
                <a:solidFill>
                  <a:srgbClr val="FF0000"/>
                </a:solidFill>
              </a:rPr>
              <a:t>R(s,F</a:t>
            </a:r>
            <a:r>
              <a:rPr lang="en-US" sz="2400" baseline="30000" dirty="0">
                <a:solidFill>
                  <a:srgbClr val="FF0000"/>
                </a:solidFill>
              </a:rPr>
              <a:t>H-1</a:t>
            </a:r>
            <a:r>
              <a:rPr lang="en-US" sz="2400" dirty="0">
                <a:solidFill>
                  <a:srgbClr val="FF0000"/>
                </a:solidFill>
              </a:rPr>
              <a:t>,</a:t>
            </a:r>
            <a:r>
              <a:rPr lang="el-GR" sz="2400" dirty="0">
                <a:solidFill>
                  <a:srgbClr val="FF0000"/>
                </a:solidFill>
              </a:rPr>
              <a:t>π</a:t>
            </a:r>
            <a:r>
              <a:rPr lang="en-US" sz="2400" dirty="0">
                <a:solidFill>
                  <a:srgbClr val="FF0000"/>
                </a:solidFill>
              </a:rPr>
              <a:t>) </a:t>
            </a:r>
            <a:r>
              <a:rPr lang="en-US" sz="2400" dirty="0"/>
              <a:t> is approximately done by FF [Hoffmann and </a:t>
            </a:r>
            <a:r>
              <a:rPr lang="en-US" sz="2400" dirty="0" err="1"/>
              <a:t>Nebel</a:t>
            </a:r>
            <a:r>
              <a:rPr lang="en-US" sz="2400" dirty="0"/>
              <a:t> ’01]</a:t>
            </a:r>
          </a:p>
          <a:p>
            <a:pPr>
              <a:lnSpc>
                <a:spcPct val="80000"/>
              </a:lnSpc>
              <a:buFontTx/>
              <a:buNone/>
            </a:pPr>
            <a:endParaRPr lang="en-US" sz="2700" dirty="0"/>
          </a:p>
        </p:txBody>
      </p:sp>
      <p:sp>
        <p:nvSpPr>
          <p:cNvPr id="4" name="Slide Number Placeholder 3"/>
          <p:cNvSpPr txBox="1">
            <a:spLocks noGrp="1"/>
          </p:cNvSpPr>
          <p:nvPr/>
        </p:nvSpPr>
        <p:spPr>
          <a:xfrm>
            <a:off x="6553200" y="6356350"/>
            <a:ext cx="2133600" cy="365125"/>
          </a:xfrm>
          <a:prstGeom prst="rect">
            <a:avLst/>
          </a:prstGeom>
          <a:noFill/>
        </p:spPr>
        <p:txBody>
          <a:bodyPr anchor="ctr"/>
          <a:lstStyle/>
          <a:p>
            <a:pPr algn="r" eaLnBrk="1" hangingPunct="1"/>
            <a:fld id="{2D440142-3027-4341-A425-C5DF0FE27E2D}" type="slidenum">
              <a:rPr lang="en-US" sz="1200">
                <a:solidFill>
                  <a:srgbClr val="898989"/>
                </a:solidFill>
                <a:latin typeface="Calibri" pitchFamily="34" charset="0"/>
              </a:rPr>
              <a:pPr algn="r" eaLnBrk="1" hangingPunct="1"/>
              <a:t>29</a:t>
            </a:fld>
            <a:endParaRPr lang="en-US" sz="1200">
              <a:solidFill>
                <a:srgbClr val="898989"/>
              </a:solidFill>
              <a:latin typeface="Calibri" pitchFamily="34" charset="0"/>
            </a:endParaRPr>
          </a:p>
        </p:txBody>
      </p:sp>
      <p:sp>
        <p:nvSpPr>
          <p:cNvPr id="5" name="Oval 4"/>
          <p:cNvSpPr/>
          <p:nvPr/>
        </p:nvSpPr>
        <p:spPr>
          <a:xfrm>
            <a:off x="3124200" y="3505200"/>
            <a:ext cx="2743200" cy="533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cxnSp>
        <p:nvCxnSpPr>
          <p:cNvPr id="9" name="Straight Arrow Connector 8"/>
          <p:cNvCxnSpPr>
            <a:cxnSpLocks noChangeShapeType="1"/>
            <a:stCxn id="10" idx="1"/>
            <a:endCxn id="5" idx="7"/>
          </p:cNvCxnSpPr>
          <p:nvPr/>
        </p:nvCxnSpPr>
        <p:spPr bwMode="auto">
          <a:xfrm flipH="1" flipV="1">
            <a:off x="5465763" y="3570288"/>
            <a:ext cx="1239837" cy="123825"/>
          </a:xfrm>
          <a:prstGeom prst="straightConnector1">
            <a:avLst/>
          </a:prstGeom>
          <a:noFill/>
          <a:ln w="38100" algn="ctr">
            <a:solidFill>
              <a:srgbClr val="FF0000"/>
            </a:solidFill>
            <a:round/>
            <a:headEnd/>
            <a:tailEnd type="triangle" w="med" len="med"/>
          </a:ln>
        </p:spPr>
      </p:cxnSp>
      <p:sp>
        <p:nvSpPr>
          <p:cNvPr id="10" name="TextBox 9"/>
          <p:cNvSpPr txBox="1">
            <a:spLocks noChangeArrowheads="1"/>
          </p:cNvSpPr>
          <p:nvPr/>
        </p:nvSpPr>
        <p:spPr bwMode="auto">
          <a:xfrm>
            <a:off x="6705600" y="3505200"/>
            <a:ext cx="1377950" cy="377825"/>
          </a:xfrm>
          <a:prstGeom prst="rect">
            <a:avLst/>
          </a:prstGeom>
          <a:noFill/>
          <a:ln w="9525">
            <a:noFill/>
            <a:miter lim="800000"/>
            <a:headEnd/>
            <a:tailEnd/>
          </a:ln>
        </p:spPr>
        <p:txBody>
          <a:bodyPr wrap="none">
            <a:spAutoFit/>
          </a:bodyPr>
          <a:lstStyle/>
          <a:p>
            <a:pPr eaLnBrk="1" hangingPunct="1"/>
            <a:r>
              <a:rPr lang="en-US" sz="1800">
                <a:solidFill>
                  <a:srgbClr val="FF0000"/>
                </a:solidFill>
                <a:latin typeface="Calibri" pitchFamily="34" charset="0"/>
              </a:rPr>
              <a:t>Done by FF</a:t>
            </a:r>
          </a:p>
        </p:txBody>
      </p:sp>
      <p:sp>
        <p:nvSpPr>
          <p:cNvPr id="12" name="Oval 11"/>
          <p:cNvSpPr/>
          <p:nvPr/>
        </p:nvSpPr>
        <p:spPr>
          <a:xfrm>
            <a:off x="3352800" y="1524000"/>
            <a:ext cx="533400" cy="533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cxnSp>
        <p:nvCxnSpPr>
          <p:cNvPr id="13" name="Straight Arrow Connector 12"/>
          <p:cNvCxnSpPr>
            <a:cxnSpLocks noChangeShapeType="1"/>
            <a:stCxn id="16" idx="1"/>
            <a:endCxn id="12" idx="5"/>
          </p:cNvCxnSpPr>
          <p:nvPr/>
        </p:nvCxnSpPr>
        <p:spPr bwMode="auto">
          <a:xfrm flipH="1" flipV="1">
            <a:off x="3808413" y="1992313"/>
            <a:ext cx="3049587" cy="844550"/>
          </a:xfrm>
          <a:prstGeom prst="straightConnector1">
            <a:avLst/>
          </a:prstGeom>
          <a:noFill/>
          <a:ln w="38100" algn="ctr">
            <a:solidFill>
              <a:srgbClr val="FF0000"/>
            </a:solidFill>
            <a:round/>
            <a:headEnd/>
            <a:tailEnd type="triangle" w="med" len="med"/>
          </a:ln>
        </p:spPr>
      </p:cxnSp>
      <p:sp>
        <p:nvSpPr>
          <p:cNvPr id="16" name="TextBox 15"/>
          <p:cNvSpPr txBox="1">
            <a:spLocks noChangeArrowheads="1"/>
          </p:cNvSpPr>
          <p:nvPr/>
        </p:nvSpPr>
        <p:spPr bwMode="auto">
          <a:xfrm>
            <a:off x="6858000" y="2362200"/>
            <a:ext cx="1849438" cy="949325"/>
          </a:xfrm>
          <a:prstGeom prst="rect">
            <a:avLst/>
          </a:prstGeom>
          <a:noFill/>
          <a:ln w="9525">
            <a:noFill/>
            <a:miter lim="800000"/>
            <a:headEnd/>
            <a:tailEnd/>
          </a:ln>
        </p:spPr>
        <p:txBody>
          <a:bodyPr wrap="none">
            <a:spAutoFit/>
          </a:bodyPr>
          <a:lstStyle/>
          <a:p>
            <a:pPr eaLnBrk="1" hangingPunct="1"/>
            <a:r>
              <a:rPr lang="en-US" sz="1800">
                <a:solidFill>
                  <a:srgbClr val="FF0000"/>
                </a:solidFill>
                <a:latin typeface="Calibri" pitchFamily="34" charset="0"/>
              </a:rPr>
              <a:t>Each Future is a</a:t>
            </a:r>
          </a:p>
          <a:p>
            <a:pPr eaLnBrk="1" hangingPunct="1"/>
            <a:r>
              <a:rPr lang="en-US" sz="1800">
                <a:solidFill>
                  <a:srgbClr val="FF0000"/>
                </a:solidFill>
                <a:latin typeface="Calibri" pitchFamily="34" charset="0"/>
              </a:rPr>
              <a:t>Deterministic</a:t>
            </a:r>
          </a:p>
          <a:p>
            <a:pPr eaLnBrk="1" hangingPunct="1"/>
            <a:r>
              <a:rPr lang="en-US" sz="1800">
                <a:solidFill>
                  <a:srgbClr val="FF0000"/>
                </a:solidFill>
                <a:latin typeface="Calibri" pitchFamily="34" charset="0"/>
              </a:rPr>
              <a:t>Problem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par>
                                <p:cTn id="8" presetID="3" presetClass="entr" presetSubtype="10"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blinds(horizontal)">
                                      <p:cBhvr>
                                        <p:cTn id="10" dur="500"/>
                                        <p:tgtEl>
                                          <p:spTgt spid="13"/>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blinds(horizontal)">
                                      <p:cBhvr>
                                        <p:cTn id="13" dur="500"/>
                                        <p:tgtEl>
                                          <p:spTgt spid="16"/>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linds(horizontal)">
                                      <p:cBhvr>
                                        <p:cTn id="18" dur="500"/>
                                        <p:tgtEl>
                                          <p:spTgt spid="10"/>
                                        </p:tgtEl>
                                      </p:cBhvr>
                                    </p:animEffect>
                                  </p:childTnLst>
                                </p:cTn>
                              </p:par>
                              <p:par>
                                <p:cTn id="19" presetID="3" presetClass="entr" presetSubtype="1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blinds(horizontal)">
                                      <p:cBhvr>
                                        <p:cTn id="21" dur="500"/>
                                        <p:tgtEl>
                                          <p:spTgt spid="9"/>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blinds(horizontal)">
                                      <p:cBhvr>
                                        <p:cTn id="24" dur="500"/>
                                        <p:tgtEl>
                                          <p:spTgt spid="5"/>
                                        </p:tgtEl>
                                      </p:cBhvr>
                                    </p:animEffect>
                                  </p:childTnLst>
                                </p:cTn>
                              </p:par>
                              <p:par>
                                <p:cTn id="25" presetID="3" presetClass="entr" presetSubtype="1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animEffect transition="in" filter="blinds(horizontal)">
                                      <p:cBhvr>
                                        <p:cTn id="2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0" grpId="0"/>
      <p:bldP spid="12" grpId="0" animBg="1"/>
      <p:bldP spid="1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제목 1"/>
          <p:cNvSpPr>
            <a:spLocks noGrp="1"/>
          </p:cNvSpPr>
          <p:nvPr>
            <p:ph type="title" idx="4294967295"/>
          </p:nvPr>
        </p:nvSpPr>
        <p:spPr/>
        <p:txBody>
          <a:bodyPr/>
          <a:lstStyle/>
          <a:p>
            <a:r>
              <a:rPr lang="en-US"/>
              <a:t>All Outcome Replanning (FFR</a:t>
            </a:r>
            <a:r>
              <a:rPr lang="en-US" baseline="-25000"/>
              <a:t>A</a:t>
            </a:r>
            <a:r>
              <a:rPr lang="en-US"/>
              <a:t>) </a:t>
            </a:r>
          </a:p>
        </p:txBody>
      </p:sp>
      <p:sp>
        <p:nvSpPr>
          <p:cNvPr id="4" name="타원 3"/>
          <p:cNvSpPr/>
          <p:nvPr/>
        </p:nvSpPr>
        <p:spPr>
          <a:xfrm>
            <a:off x="609600" y="3733800"/>
            <a:ext cx="1219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dirty="0"/>
              <a:t>Action</a:t>
            </a:r>
          </a:p>
        </p:txBody>
      </p:sp>
      <p:sp>
        <p:nvSpPr>
          <p:cNvPr id="5" name="타원 4"/>
          <p:cNvSpPr/>
          <p:nvPr/>
        </p:nvSpPr>
        <p:spPr>
          <a:xfrm>
            <a:off x="3124200" y="2895600"/>
            <a:ext cx="1295400" cy="45720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dirty="0"/>
              <a:t>Effect 1</a:t>
            </a:r>
          </a:p>
        </p:txBody>
      </p:sp>
      <p:sp>
        <p:nvSpPr>
          <p:cNvPr id="6" name="타원 5"/>
          <p:cNvSpPr/>
          <p:nvPr/>
        </p:nvSpPr>
        <p:spPr>
          <a:xfrm>
            <a:off x="3124200" y="4495800"/>
            <a:ext cx="1295400" cy="45720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dirty="0"/>
              <a:t>Effect 2</a:t>
            </a:r>
          </a:p>
        </p:txBody>
      </p:sp>
      <p:cxnSp>
        <p:nvCxnSpPr>
          <p:cNvPr id="8" name="직선 화살표 연결선 7"/>
          <p:cNvCxnSpPr>
            <a:stCxn id="4" idx="6"/>
            <a:endCxn id="5" idx="2"/>
          </p:cNvCxnSpPr>
          <p:nvPr/>
        </p:nvCxnSpPr>
        <p:spPr>
          <a:xfrm flipV="1">
            <a:off x="1828800" y="3124200"/>
            <a:ext cx="1295400" cy="838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직선 화살표 연결선 8"/>
          <p:cNvCxnSpPr>
            <a:stCxn id="4" idx="6"/>
            <a:endCxn id="6" idx="2"/>
          </p:cNvCxnSpPr>
          <p:nvPr/>
        </p:nvCxnSpPr>
        <p:spPr>
          <a:xfrm>
            <a:off x="1828800" y="3962400"/>
            <a:ext cx="1295400" cy="762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a:spLocks noChangeArrowheads="1"/>
          </p:cNvSpPr>
          <p:nvPr/>
        </p:nvSpPr>
        <p:spPr bwMode="auto">
          <a:xfrm>
            <a:off x="1524000" y="3048000"/>
            <a:ext cx="1336675"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Probability</a:t>
            </a:r>
            <a:r>
              <a:rPr lang="en-US" sz="1800" baseline="-25000">
                <a:latin typeface="Calibri" pitchFamily="34" charset="0"/>
              </a:rPr>
              <a:t>1</a:t>
            </a:r>
            <a:endParaRPr lang="en-US" sz="1800">
              <a:latin typeface="Calibri" pitchFamily="34" charset="0"/>
            </a:endParaRPr>
          </a:p>
        </p:txBody>
      </p:sp>
      <p:sp>
        <p:nvSpPr>
          <p:cNvPr id="12" name="TextBox 11"/>
          <p:cNvSpPr txBox="1">
            <a:spLocks noChangeArrowheads="1"/>
          </p:cNvSpPr>
          <p:nvPr/>
        </p:nvSpPr>
        <p:spPr bwMode="auto">
          <a:xfrm>
            <a:off x="1524000" y="4354513"/>
            <a:ext cx="1336675"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Probability</a:t>
            </a:r>
            <a:r>
              <a:rPr lang="en-US" sz="1800" baseline="-25000">
                <a:latin typeface="Calibri" pitchFamily="34" charset="0"/>
              </a:rPr>
              <a:t>2</a:t>
            </a:r>
          </a:p>
        </p:txBody>
      </p:sp>
      <p:sp>
        <p:nvSpPr>
          <p:cNvPr id="14" name="타원 13"/>
          <p:cNvSpPr/>
          <p:nvPr/>
        </p:nvSpPr>
        <p:spPr>
          <a:xfrm>
            <a:off x="5029200" y="2895600"/>
            <a:ext cx="12954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dirty="0"/>
              <a:t>Action1</a:t>
            </a:r>
          </a:p>
        </p:txBody>
      </p:sp>
      <p:sp>
        <p:nvSpPr>
          <p:cNvPr id="15" name="타원 14"/>
          <p:cNvSpPr/>
          <p:nvPr/>
        </p:nvSpPr>
        <p:spPr>
          <a:xfrm>
            <a:off x="7239000" y="2895600"/>
            <a:ext cx="1295400" cy="45720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dirty="0"/>
              <a:t>Effect 1</a:t>
            </a:r>
          </a:p>
        </p:txBody>
      </p:sp>
      <p:cxnSp>
        <p:nvCxnSpPr>
          <p:cNvPr id="16" name="직선 화살표 연결선 15"/>
          <p:cNvCxnSpPr>
            <a:stCxn id="14" idx="6"/>
            <a:endCxn id="15" idx="2"/>
          </p:cNvCxnSpPr>
          <p:nvPr/>
        </p:nvCxnSpPr>
        <p:spPr>
          <a:xfrm>
            <a:off x="6324600" y="3124200"/>
            <a:ext cx="914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타원 23"/>
          <p:cNvSpPr/>
          <p:nvPr/>
        </p:nvSpPr>
        <p:spPr>
          <a:xfrm>
            <a:off x="5029200" y="4495800"/>
            <a:ext cx="12954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dirty="0"/>
              <a:t>Action2</a:t>
            </a:r>
          </a:p>
        </p:txBody>
      </p:sp>
      <p:sp>
        <p:nvSpPr>
          <p:cNvPr id="25" name="타원 24"/>
          <p:cNvSpPr/>
          <p:nvPr/>
        </p:nvSpPr>
        <p:spPr>
          <a:xfrm>
            <a:off x="7239000" y="4495800"/>
            <a:ext cx="1295400" cy="45720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dirty="0"/>
              <a:t>Effect 2</a:t>
            </a:r>
          </a:p>
        </p:txBody>
      </p:sp>
      <p:cxnSp>
        <p:nvCxnSpPr>
          <p:cNvPr id="26" name="직선 화살표 연결선 25"/>
          <p:cNvCxnSpPr>
            <a:stCxn id="24" idx="6"/>
            <a:endCxn id="25" idx="2"/>
          </p:cNvCxnSpPr>
          <p:nvPr/>
        </p:nvCxnSpPr>
        <p:spPr>
          <a:xfrm>
            <a:off x="6324600" y="4724400"/>
            <a:ext cx="914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0" name="모서리가 둥근 직사각형 29"/>
          <p:cNvSpPr/>
          <p:nvPr/>
        </p:nvSpPr>
        <p:spPr>
          <a:xfrm>
            <a:off x="6934200" y="1676400"/>
            <a:ext cx="1447800" cy="381000"/>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dirty="0"/>
              <a:t>ICAPS-07</a:t>
            </a:r>
          </a:p>
        </p:txBody>
      </p:sp>
      <p:sp>
        <p:nvSpPr>
          <p:cNvPr id="31" name="Slide Number Placeholder 30"/>
          <p:cNvSpPr txBox="1">
            <a:spLocks noGrp="1"/>
          </p:cNvSpPr>
          <p:nvPr/>
        </p:nvSpPr>
        <p:spPr>
          <a:xfrm>
            <a:off x="6553200" y="6356350"/>
            <a:ext cx="2133600" cy="365125"/>
          </a:xfrm>
          <a:prstGeom prst="rect">
            <a:avLst/>
          </a:prstGeom>
          <a:noFill/>
        </p:spPr>
        <p:txBody>
          <a:bodyPr anchor="ctr"/>
          <a:lstStyle/>
          <a:p>
            <a:pPr algn="r" eaLnBrk="1" hangingPunct="1"/>
            <a:fld id="{80A5D7B6-CD6F-46A4-8155-DD1B8BF7277E}" type="slidenum">
              <a:rPr lang="en-US" sz="1200">
                <a:solidFill>
                  <a:srgbClr val="898989"/>
                </a:solidFill>
                <a:latin typeface="Calibri" pitchFamily="34" charset="0"/>
              </a:rPr>
              <a:pPr algn="r" eaLnBrk="1" hangingPunct="1"/>
              <a:t>3</a:t>
            </a:fld>
            <a:endParaRPr lang="en-US" sz="1200">
              <a:solidFill>
                <a:srgbClr val="898989"/>
              </a:solidFil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4"/>
                                        </p:tgtEl>
                                        <p:attrNameLst>
                                          <p:attrName>ppt_x</p:attrName>
                                        </p:attrNameLst>
                                      </p:cBhvr>
                                      <p:tavLst>
                                        <p:tav tm="0">
                                          <p:val>
                                            <p:strVal val="ppt_x"/>
                                          </p:val>
                                        </p:tav>
                                        <p:tav tm="100000">
                                          <p:val>
                                            <p:strVal val="ppt_x"/>
                                          </p:val>
                                        </p:tav>
                                      </p:tavLst>
                                    </p:anim>
                                    <p:anim calcmode="lin" valueType="num">
                                      <p:cBhvr additive="base">
                                        <p:cTn id="7" dur="500"/>
                                        <p:tgtEl>
                                          <p:spTgt spid="4"/>
                                        </p:tgtEl>
                                        <p:attrNameLst>
                                          <p:attrName>ppt_y</p:attrName>
                                        </p:attrNameLst>
                                      </p:cBhvr>
                                      <p:tavLst>
                                        <p:tav tm="0">
                                          <p:val>
                                            <p:strVal val="ppt_y"/>
                                          </p:val>
                                        </p:tav>
                                        <p:tav tm="100000">
                                          <p:val>
                                            <p:strVal val="1+ppt_h/2"/>
                                          </p:val>
                                        </p:tav>
                                      </p:tavLst>
                                    </p:anim>
                                    <p:set>
                                      <p:cBhvr>
                                        <p:cTn id="8" dur="1" fill="hold">
                                          <p:stCondLst>
                                            <p:cond delay="499"/>
                                          </p:stCondLst>
                                        </p:cTn>
                                        <p:tgtEl>
                                          <p:spTgt spid="4"/>
                                        </p:tgtEl>
                                        <p:attrNameLst>
                                          <p:attrName>style.visibility</p:attrName>
                                        </p:attrNameLst>
                                      </p:cBhvr>
                                      <p:to>
                                        <p:strVal val="hidden"/>
                                      </p:to>
                                    </p:set>
                                  </p:childTnLst>
                                </p:cTn>
                              </p:par>
                              <p:par>
                                <p:cTn id="9" presetID="2" presetClass="exit" presetSubtype="4" fill="hold" grpId="0" nodeType="withEffect">
                                  <p:stCondLst>
                                    <p:cond delay="0"/>
                                  </p:stCondLst>
                                  <p:childTnLst>
                                    <p:anim calcmode="lin" valueType="num">
                                      <p:cBhvr additive="base">
                                        <p:cTn id="10" dur="500"/>
                                        <p:tgtEl>
                                          <p:spTgt spid="5"/>
                                        </p:tgtEl>
                                        <p:attrNameLst>
                                          <p:attrName>ppt_x</p:attrName>
                                        </p:attrNameLst>
                                      </p:cBhvr>
                                      <p:tavLst>
                                        <p:tav tm="0">
                                          <p:val>
                                            <p:strVal val="ppt_x"/>
                                          </p:val>
                                        </p:tav>
                                        <p:tav tm="100000">
                                          <p:val>
                                            <p:strVal val="ppt_x"/>
                                          </p:val>
                                        </p:tav>
                                      </p:tavLst>
                                    </p:anim>
                                    <p:anim calcmode="lin" valueType="num">
                                      <p:cBhvr additive="base">
                                        <p:cTn id="11" dur="500"/>
                                        <p:tgtEl>
                                          <p:spTgt spid="5"/>
                                        </p:tgtEl>
                                        <p:attrNameLst>
                                          <p:attrName>ppt_y</p:attrName>
                                        </p:attrNameLst>
                                      </p:cBhvr>
                                      <p:tavLst>
                                        <p:tav tm="0">
                                          <p:val>
                                            <p:strVal val="ppt_y"/>
                                          </p:val>
                                        </p:tav>
                                        <p:tav tm="100000">
                                          <p:val>
                                            <p:strVal val="1+ppt_h/2"/>
                                          </p:val>
                                        </p:tav>
                                      </p:tavLst>
                                    </p:anim>
                                    <p:set>
                                      <p:cBhvr>
                                        <p:cTn id="12" dur="1" fill="hold">
                                          <p:stCondLst>
                                            <p:cond delay="499"/>
                                          </p:stCondLst>
                                        </p:cTn>
                                        <p:tgtEl>
                                          <p:spTgt spid="5"/>
                                        </p:tgtEl>
                                        <p:attrNameLst>
                                          <p:attrName>style.visibility</p:attrName>
                                        </p:attrNameLst>
                                      </p:cBhvr>
                                      <p:to>
                                        <p:strVal val="hidden"/>
                                      </p:to>
                                    </p:set>
                                  </p:childTnLst>
                                </p:cTn>
                              </p:par>
                              <p:par>
                                <p:cTn id="13" presetID="2" presetClass="exit" presetSubtype="4" fill="hold" grpId="0" nodeType="withEffect">
                                  <p:stCondLst>
                                    <p:cond delay="0"/>
                                  </p:stCondLst>
                                  <p:childTnLst>
                                    <p:anim calcmode="lin" valueType="num">
                                      <p:cBhvr additive="base">
                                        <p:cTn id="14" dur="500"/>
                                        <p:tgtEl>
                                          <p:spTgt spid="6"/>
                                        </p:tgtEl>
                                        <p:attrNameLst>
                                          <p:attrName>ppt_x</p:attrName>
                                        </p:attrNameLst>
                                      </p:cBhvr>
                                      <p:tavLst>
                                        <p:tav tm="0">
                                          <p:val>
                                            <p:strVal val="ppt_x"/>
                                          </p:val>
                                        </p:tav>
                                        <p:tav tm="100000">
                                          <p:val>
                                            <p:strVal val="ppt_x"/>
                                          </p:val>
                                        </p:tav>
                                      </p:tavLst>
                                    </p:anim>
                                    <p:anim calcmode="lin" valueType="num">
                                      <p:cBhvr additive="base">
                                        <p:cTn id="15" dur="500"/>
                                        <p:tgtEl>
                                          <p:spTgt spid="6"/>
                                        </p:tgtEl>
                                        <p:attrNameLst>
                                          <p:attrName>ppt_y</p:attrName>
                                        </p:attrNameLst>
                                      </p:cBhvr>
                                      <p:tavLst>
                                        <p:tav tm="0">
                                          <p:val>
                                            <p:strVal val="ppt_y"/>
                                          </p:val>
                                        </p:tav>
                                        <p:tav tm="100000">
                                          <p:val>
                                            <p:strVal val="1+ppt_h/2"/>
                                          </p:val>
                                        </p:tav>
                                      </p:tavLst>
                                    </p:anim>
                                    <p:set>
                                      <p:cBhvr>
                                        <p:cTn id="16" dur="1" fill="hold">
                                          <p:stCondLst>
                                            <p:cond delay="499"/>
                                          </p:stCondLst>
                                        </p:cTn>
                                        <p:tgtEl>
                                          <p:spTgt spid="6"/>
                                        </p:tgtEl>
                                        <p:attrNameLst>
                                          <p:attrName>style.visibility</p:attrName>
                                        </p:attrNameLst>
                                      </p:cBhvr>
                                      <p:to>
                                        <p:strVal val="hidden"/>
                                      </p:to>
                                    </p:set>
                                  </p:childTnLst>
                                </p:cTn>
                              </p:par>
                              <p:par>
                                <p:cTn id="17" presetID="2" presetClass="exit" presetSubtype="4" fill="hold" nodeType="withEffect">
                                  <p:stCondLst>
                                    <p:cond delay="0"/>
                                  </p:stCondLst>
                                  <p:childTnLst>
                                    <p:anim calcmode="lin" valueType="num">
                                      <p:cBhvr additive="base">
                                        <p:cTn id="18" dur="500"/>
                                        <p:tgtEl>
                                          <p:spTgt spid="8"/>
                                        </p:tgtEl>
                                        <p:attrNameLst>
                                          <p:attrName>ppt_x</p:attrName>
                                        </p:attrNameLst>
                                      </p:cBhvr>
                                      <p:tavLst>
                                        <p:tav tm="0">
                                          <p:val>
                                            <p:strVal val="ppt_x"/>
                                          </p:val>
                                        </p:tav>
                                        <p:tav tm="100000">
                                          <p:val>
                                            <p:strVal val="ppt_x"/>
                                          </p:val>
                                        </p:tav>
                                      </p:tavLst>
                                    </p:anim>
                                    <p:anim calcmode="lin" valueType="num">
                                      <p:cBhvr additive="base">
                                        <p:cTn id="19" dur="500"/>
                                        <p:tgtEl>
                                          <p:spTgt spid="8"/>
                                        </p:tgtEl>
                                        <p:attrNameLst>
                                          <p:attrName>ppt_y</p:attrName>
                                        </p:attrNameLst>
                                      </p:cBhvr>
                                      <p:tavLst>
                                        <p:tav tm="0">
                                          <p:val>
                                            <p:strVal val="ppt_y"/>
                                          </p:val>
                                        </p:tav>
                                        <p:tav tm="100000">
                                          <p:val>
                                            <p:strVal val="1+ppt_h/2"/>
                                          </p:val>
                                        </p:tav>
                                      </p:tavLst>
                                    </p:anim>
                                    <p:set>
                                      <p:cBhvr>
                                        <p:cTn id="20" dur="1" fill="hold">
                                          <p:stCondLst>
                                            <p:cond delay="499"/>
                                          </p:stCondLst>
                                        </p:cTn>
                                        <p:tgtEl>
                                          <p:spTgt spid="8"/>
                                        </p:tgtEl>
                                        <p:attrNameLst>
                                          <p:attrName>style.visibility</p:attrName>
                                        </p:attrNameLst>
                                      </p:cBhvr>
                                      <p:to>
                                        <p:strVal val="hidden"/>
                                      </p:to>
                                    </p:set>
                                  </p:childTnLst>
                                </p:cTn>
                              </p:par>
                              <p:par>
                                <p:cTn id="21" presetID="2" presetClass="exit" presetSubtype="4" fill="hold" nodeType="withEffect">
                                  <p:stCondLst>
                                    <p:cond delay="0"/>
                                  </p:stCondLst>
                                  <p:childTnLst>
                                    <p:anim calcmode="lin" valueType="num">
                                      <p:cBhvr additive="base">
                                        <p:cTn id="22" dur="500"/>
                                        <p:tgtEl>
                                          <p:spTgt spid="9"/>
                                        </p:tgtEl>
                                        <p:attrNameLst>
                                          <p:attrName>ppt_x</p:attrName>
                                        </p:attrNameLst>
                                      </p:cBhvr>
                                      <p:tavLst>
                                        <p:tav tm="0">
                                          <p:val>
                                            <p:strVal val="ppt_x"/>
                                          </p:val>
                                        </p:tav>
                                        <p:tav tm="100000">
                                          <p:val>
                                            <p:strVal val="ppt_x"/>
                                          </p:val>
                                        </p:tav>
                                      </p:tavLst>
                                    </p:anim>
                                    <p:anim calcmode="lin" valueType="num">
                                      <p:cBhvr additive="base">
                                        <p:cTn id="23" dur="500"/>
                                        <p:tgtEl>
                                          <p:spTgt spid="9"/>
                                        </p:tgtEl>
                                        <p:attrNameLst>
                                          <p:attrName>ppt_y</p:attrName>
                                        </p:attrNameLst>
                                      </p:cBhvr>
                                      <p:tavLst>
                                        <p:tav tm="0">
                                          <p:val>
                                            <p:strVal val="ppt_y"/>
                                          </p:val>
                                        </p:tav>
                                        <p:tav tm="100000">
                                          <p:val>
                                            <p:strVal val="1+ppt_h/2"/>
                                          </p:val>
                                        </p:tav>
                                      </p:tavLst>
                                    </p:anim>
                                    <p:set>
                                      <p:cBhvr>
                                        <p:cTn id="24" dur="1" fill="hold">
                                          <p:stCondLst>
                                            <p:cond delay="499"/>
                                          </p:stCondLst>
                                        </p:cTn>
                                        <p:tgtEl>
                                          <p:spTgt spid="9"/>
                                        </p:tgtEl>
                                        <p:attrNameLst>
                                          <p:attrName>style.visibility</p:attrName>
                                        </p:attrNameLst>
                                      </p:cBhvr>
                                      <p:to>
                                        <p:strVal val="hidden"/>
                                      </p:to>
                                    </p:set>
                                  </p:childTnLst>
                                </p:cTn>
                              </p:par>
                              <p:par>
                                <p:cTn id="25" presetID="2" presetClass="exit" presetSubtype="4" fill="hold" grpId="0" nodeType="withEffect">
                                  <p:stCondLst>
                                    <p:cond delay="0"/>
                                  </p:stCondLst>
                                  <p:childTnLst>
                                    <p:anim calcmode="lin" valueType="num">
                                      <p:cBhvr additive="base">
                                        <p:cTn id="26" dur="500"/>
                                        <p:tgtEl>
                                          <p:spTgt spid="11"/>
                                        </p:tgtEl>
                                        <p:attrNameLst>
                                          <p:attrName>ppt_x</p:attrName>
                                        </p:attrNameLst>
                                      </p:cBhvr>
                                      <p:tavLst>
                                        <p:tav tm="0">
                                          <p:val>
                                            <p:strVal val="ppt_x"/>
                                          </p:val>
                                        </p:tav>
                                        <p:tav tm="100000">
                                          <p:val>
                                            <p:strVal val="ppt_x"/>
                                          </p:val>
                                        </p:tav>
                                      </p:tavLst>
                                    </p:anim>
                                    <p:anim calcmode="lin" valueType="num">
                                      <p:cBhvr additive="base">
                                        <p:cTn id="27" dur="500"/>
                                        <p:tgtEl>
                                          <p:spTgt spid="11"/>
                                        </p:tgtEl>
                                        <p:attrNameLst>
                                          <p:attrName>ppt_y</p:attrName>
                                        </p:attrNameLst>
                                      </p:cBhvr>
                                      <p:tavLst>
                                        <p:tav tm="0">
                                          <p:val>
                                            <p:strVal val="ppt_y"/>
                                          </p:val>
                                        </p:tav>
                                        <p:tav tm="100000">
                                          <p:val>
                                            <p:strVal val="1+ppt_h/2"/>
                                          </p:val>
                                        </p:tav>
                                      </p:tavLst>
                                    </p:anim>
                                    <p:set>
                                      <p:cBhvr>
                                        <p:cTn id="28" dur="1" fill="hold">
                                          <p:stCondLst>
                                            <p:cond delay="499"/>
                                          </p:stCondLst>
                                        </p:cTn>
                                        <p:tgtEl>
                                          <p:spTgt spid="11"/>
                                        </p:tgtEl>
                                        <p:attrNameLst>
                                          <p:attrName>style.visibility</p:attrName>
                                        </p:attrNameLst>
                                      </p:cBhvr>
                                      <p:to>
                                        <p:strVal val="hidden"/>
                                      </p:to>
                                    </p:set>
                                  </p:childTnLst>
                                </p:cTn>
                              </p:par>
                              <p:par>
                                <p:cTn id="29" presetID="2" presetClass="exit" presetSubtype="4" fill="hold" grpId="0" nodeType="withEffect">
                                  <p:stCondLst>
                                    <p:cond delay="0"/>
                                  </p:stCondLst>
                                  <p:childTnLst>
                                    <p:anim calcmode="lin" valueType="num">
                                      <p:cBhvr additive="base">
                                        <p:cTn id="30" dur="500"/>
                                        <p:tgtEl>
                                          <p:spTgt spid="12"/>
                                        </p:tgtEl>
                                        <p:attrNameLst>
                                          <p:attrName>ppt_x</p:attrName>
                                        </p:attrNameLst>
                                      </p:cBhvr>
                                      <p:tavLst>
                                        <p:tav tm="0">
                                          <p:val>
                                            <p:strVal val="ppt_x"/>
                                          </p:val>
                                        </p:tav>
                                        <p:tav tm="100000">
                                          <p:val>
                                            <p:strVal val="ppt_x"/>
                                          </p:val>
                                        </p:tav>
                                      </p:tavLst>
                                    </p:anim>
                                    <p:anim calcmode="lin" valueType="num">
                                      <p:cBhvr additive="base">
                                        <p:cTn id="31" dur="500"/>
                                        <p:tgtEl>
                                          <p:spTgt spid="12"/>
                                        </p:tgtEl>
                                        <p:attrNameLst>
                                          <p:attrName>ppt_y</p:attrName>
                                        </p:attrNameLst>
                                      </p:cBhvr>
                                      <p:tavLst>
                                        <p:tav tm="0">
                                          <p:val>
                                            <p:strVal val="ppt_y"/>
                                          </p:val>
                                        </p:tav>
                                        <p:tav tm="100000">
                                          <p:val>
                                            <p:strVal val="1+ppt_h/2"/>
                                          </p:val>
                                        </p:tav>
                                      </p:tavLst>
                                    </p:anim>
                                    <p:set>
                                      <p:cBhvr>
                                        <p:cTn id="32" dur="1" fill="hold">
                                          <p:stCondLst>
                                            <p:cond delay="499"/>
                                          </p:stCondLst>
                                        </p:cTn>
                                        <p:tgtEl>
                                          <p:spTgt spid="12"/>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500" fill="hold"/>
                                        <p:tgtEl>
                                          <p:spTgt spid="14"/>
                                        </p:tgtEl>
                                        <p:attrNameLst>
                                          <p:attrName>ppt_x</p:attrName>
                                        </p:attrNameLst>
                                      </p:cBhvr>
                                      <p:tavLst>
                                        <p:tav tm="0">
                                          <p:val>
                                            <p:strVal val="#ppt_x"/>
                                          </p:val>
                                        </p:tav>
                                        <p:tav tm="100000">
                                          <p:val>
                                            <p:strVal val="#ppt_x"/>
                                          </p:val>
                                        </p:tav>
                                      </p:tavLst>
                                    </p:anim>
                                    <p:anim calcmode="lin" valueType="num">
                                      <p:cBhvr additive="base">
                                        <p:cTn id="38" dur="500" fill="hold"/>
                                        <p:tgtEl>
                                          <p:spTgt spid="14"/>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anim calcmode="lin" valueType="num">
                                      <p:cBhvr additive="base">
                                        <p:cTn id="41" dur="500" fill="hold"/>
                                        <p:tgtEl>
                                          <p:spTgt spid="15"/>
                                        </p:tgtEl>
                                        <p:attrNameLst>
                                          <p:attrName>ppt_x</p:attrName>
                                        </p:attrNameLst>
                                      </p:cBhvr>
                                      <p:tavLst>
                                        <p:tav tm="0">
                                          <p:val>
                                            <p:strVal val="#ppt_x"/>
                                          </p:val>
                                        </p:tav>
                                        <p:tav tm="100000">
                                          <p:val>
                                            <p:strVal val="#ppt_x"/>
                                          </p:val>
                                        </p:tav>
                                      </p:tavLst>
                                    </p:anim>
                                    <p:anim calcmode="lin" valueType="num">
                                      <p:cBhvr additive="base">
                                        <p:cTn id="42" dur="500" fill="hold"/>
                                        <p:tgtEl>
                                          <p:spTgt spid="15"/>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16"/>
                                        </p:tgtEl>
                                        <p:attrNameLst>
                                          <p:attrName>style.visibility</p:attrName>
                                        </p:attrNameLst>
                                      </p:cBhvr>
                                      <p:to>
                                        <p:strVal val="visible"/>
                                      </p:to>
                                    </p:set>
                                    <p:anim calcmode="lin" valueType="num">
                                      <p:cBhvr additive="base">
                                        <p:cTn id="45" dur="500" fill="hold"/>
                                        <p:tgtEl>
                                          <p:spTgt spid="16"/>
                                        </p:tgtEl>
                                        <p:attrNameLst>
                                          <p:attrName>ppt_x</p:attrName>
                                        </p:attrNameLst>
                                      </p:cBhvr>
                                      <p:tavLst>
                                        <p:tav tm="0">
                                          <p:val>
                                            <p:strVal val="#ppt_x"/>
                                          </p:val>
                                        </p:tav>
                                        <p:tav tm="100000">
                                          <p:val>
                                            <p:strVal val="#ppt_x"/>
                                          </p:val>
                                        </p:tav>
                                      </p:tavLst>
                                    </p:anim>
                                    <p:anim calcmode="lin" valueType="num">
                                      <p:cBhvr additive="base">
                                        <p:cTn id="46" dur="500" fill="hold"/>
                                        <p:tgtEl>
                                          <p:spTgt spid="16"/>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24"/>
                                        </p:tgtEl>
                                        <p:attrNameLst>
                                          <p:attrName>style.visibility</p:attrName>
                                        </p:attrNameLst>
                                      </p:cBhvr>
                                      <p:to>
                                        <p:strVal val="visible"/>
                                      </p:to>
                                    </p:set>
                                    <p:anim calcmode="lin" valueType="num">
                                      <p:cBhvr additive="base">
                                        <p:cTn id="49" dur="500" fill="hold"/>
                                        <p:tgtEl>
                                          <p:spTgt spid="24"/>
                                        </p:tgtEl>
                                        <p:attrNameLst>
                                          <p:attrName>ppt_x</p:attrName>
                                        </p:attrNameLst>
                                      </p:cBhvr>
                                      <p:tavLst>
                                        <p:tav tm="0">
                                          <p:val>
                                            <p:strVal val="#ppt_x"/>
                                          </p:val>
                                        </p:tav>
                                        <p:tav tm="100000">
                                          <p:val>
                                            <p:strVal val="#ppt_x"/>
                                          </p:val>
                                        </p:tav>
                                      </p:tavLst>
                                    </p:anim>
                                    <p:anim calcmode="lin" valueType="num">
                                      <p:cBhvr additive="base">
                                        <p:cTn id="50" dur="500" fill="hold"/>
                                        <p:tgtEl>
                                          <p:spTgt spid="24"/>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25"/>
                                        </p:tgtEl>
                                        <p:attrNameLst>
                                          <p:attrName>style.visibility</p:attrName>
                                        </p:attrNameLst>
                                      </p:cBhvr>
                                      <p:to>
                                        <p:strVal val="visible"/>
                                      </p:to>
                                    </p:set>
                                    <p:anim calcmode="lin" valueType="num">
                                      <p:cBhvr additive="base">
                                        <p:cTn id="53" dur="500" fill="hold"/>
                                        <p:tgtEl>
                                          <p:spTgt spid="25"/>
                                        </p:tgtEl>
                                        <p:attrNameLst>
                                          <p:attrName>ppt_x</p:attrName>
                                        </p:attrNameLst>
                                      </p:cBhvr>
                                      <p:tavLst>
                                        <p:tav tm="0">
                                          <p:val>
                                            <p:strVal val="#ppt_x"/>
                                          </p:val>
                                        </p:tav>
                                        <p:tav tm="100000">
                                          <p:val>
                                            <p:strVal val="#ppt_x"/>
                                          </p:val>
                                        </p:tav>
                                      </p:tavLst>
                                    </p:anim>
                                    <p:anim calcmode="lin" valueType="num">
                                      <p:cBhvr additive="base">
                                        <p:cTn id="54" dur="500" fill="hold"/>
                                        <p:tgtEl>
                                          <p:spTgt spid="25"/>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26"/>
                                        </p:tgtEl>
                                        <p:attrNameLst>
                                          <p:attrName>style.visibility</p:attrName>
                                        </p:attrNameLst>
                                      </p:cBhvr>
                                      <p:to>
                                        <p:strVal val="visible"/>
                                      </p:to>
                                    </p:set>
                                    <p:anim calcmode="lin" valueType="num">
                                      <p:cBhvr additive="base">
                                        <p:cTn id="57" dur="500" fill="hold"/>
                                        <p:tgtEl>
                                          <p:spTgt spid="26"/>
                                        </p:tgtEl>
                                        <p:attrNameLst>
                                          <p:attrName>ppt_x</p:attrName>
                                        </p:attrNameLst>
                                      </p:cBhvr>
                                      <p:tavLst>
                                        <p:tav tm="0">
                                          <p:val>
                                            <p:strVal val="#ppt_x"/>
                                          </p:val>
                                        </p:tav>
                                        <p:tav tm="100000">
                                          <p:val>
                                            <p:strVal val="#ppt_x"/>
                                          </p:val>
                                        </p:tav>
                                      </p:tavLst>
                                    </p:anim>
                                    <p:anim calcmode="lin" valueType="num">
                                      <p:cBhvr additive="base">
                                        <p:cTn id="58"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11" grpId="0"/>
      <p:bldP spid="12" grpId="0"/>
      <p:bldP spid="14" grpId="0" animBg="1"/>
      <p:bldP spid="15" grpId="0" animBg="1"/>
      <p:bldP spid="24" grpId="0" animBg="1"/>
      <p:bldP spid="2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idx="4294967295"/>
          </p:nvPr>
        </p:nvSpPr>
        <p:spPr/>
        <p:txBody>
          <a:bodyPr>
            <a:normAutofit/>
          </a:bodyPr>
          <a:lstStyle/>
          <a:p>
            <a:r>
              <a:rPr lang="en-US"/>
              <a:t>Probabilistic Planning</a:t>
            </a:r>
            <a:br>
              <a:rPr lang="en-US"/>
            </a:br>
            <a:r>
              <a:rPr lang="en-US" sz="2000" b="1">
                <a:solidFill>
                  <a:srgbClr val="C00000"/>
                </a:solidFill>
              </a:rPr>
              <a:t>All Outcome Determinization</a:t>
            </a:r>
          </a:p>
        </p:txBody>
      </p:sp>
      <p:sp>
        <p:nvSpPr>
          <p:cNvPr id="7" name="타원 6"/>
          <p:cNvSpPr/>
          <p:nvPr/>
        </p:nvSpPr>
        <p:spPr>
          <a:xfrm>
            <a:off x="4495800" y="1981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0" name="타원 9"/>
          <p:cNvSpPr/>
          <p:nvPr/>
        </p:nvSpPr>
        <p:spPr>
          <a:xfrm>
            <a:off x="2209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1" name="타원 10"/>
          <p:cNvSpPr/>
          <p:nvPr/>
        </p:nvSpPr>
        <p:spPr>
          <a:xfrm>
            <a:off x="3733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3" name="타원 12"/>
          <p:cNvSpPr/>
          <p:nvPr/>
        </p:nvSpPr>
        <p:spPr>
          <a:xfrm>
            <a:off x="5257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4" name="타원 13"/>
          <p:cNvSpPr/>
          <p:nvPr/>
        </p:nvSpPr>
        <p:spPr>
          <a:xfrm>
            <a:off x="6781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3" name="타원 22"/>
          <p:cNvSpPr/>
          <p:nvPr/>
        </p:nvSpPr>
        <p:spPr>
          <a:xfrm>
            <a:off x="1676400" y="50292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4" name="타원 23"/>
          <p:cNvSpPr/>
          <p:nvPr/>
        </p:nvSpPr>
        <p:spPr>
          <a:xfrm>
            <a:off x="19812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5" name="타원 24"/>
          <p:cNvSpPr/>
          <p:nvPr/>
        </p:nvSpPr>
        <p:spPr>
          <a:xfrm>
            <a:off x="24384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7" name="타원 26"/>
          <p:cNvSpPr/>
          <p:nvPr/>
        </p:nvSpPr>
        <p:spPr>
          <a:xfrm>
            <a:off x="32004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8" name="타원 27"/>
          <p:cNvSpPr/>
          <p:nvPr/>
        </p:nvSpPr>
        <p:spPr>
          <a:xfrm>
            <a:off x="3505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9" name="타원 28"/>
          <p:cNvSpPr/>
          <p:nvPr/>
        </p:nvSpPr>
        <p:spPr>
          <a:xfrm>
            <a:off x="39624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0" name="타원 29"/>
          <p:cNvSpPr/>
          <p:nvPr/>
        </p:nvSpPr>
        <p:spPr>
          <a:xfrm>
            <a:off x="42672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1" name="타원 30"/>
          <p:cNvSpPr/>
          <p:nvPr/>
        </p:nvSpPr>
        <p:spPr>
          <a:xfrm>
            <a:off x="47244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2" name="타원 31"/>
          <p:cNvSpPr/>
          <p:nvPr/>
        </p:nvSpPr>
        <p:spPr>
          <a:xfrm>
            <a:off x="5029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3" name="타원 32"/>
          <p:cNvSpPr/>
          <p:nvPr/>
        </p:nvSpPr>
        <p:spPr>
          <a:xfrm>
            <a:off x="5486400" y="50292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4" name="타원 33"/>
          <p:cNvSpPr/>
          <p:nvPr/>
        </p:nvSpPr>
        <p:spPr>
          <a:xfrm>
            <a:off x="5791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5" name="타원 34"/>
          <p:cNvSpPr/>
          <p:nvPr/>
        </p:nvSpPr>
        <p:spPr>
          <a:xfrm>
            <a:off x="62484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6" name="타원 35"/>
          <p:cNvSpPr/>
          <p:nvPr/>
        </p:nvSpPr>
        <p:spPr>
          <a:xfrm>
            <a:off x="6553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7" name="타원 36"/>
          <p:cNvSpPr/>
          <p:nvPr/>
        </p:nvSpPr>
        <p:spPr>
          <a:xfrm>
            <a:off x="7010400" y="50292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8" name="타원 37"/>
          <p:cNvSpPr/>
          <p:nvPr/>
        </p:nvSpPr>
        <p:spPr>
          <a:xfrm>
            <a:off x="7315200" y="50292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cxnSp>
        <p:nvCxnSpPr>
          <p:cNvPr id="40" name="직선 화살표 연결선 39"/>
          <p:cNvCxnSpPr>
            <a:stCxn id="7" idx="4"/>
          </p:cNvCxnSpPr>
          <p:nvPr/>
        </p:nvCxnSpPr>
        <p:spPr>
          <a:xfrm rot="5400000">
            <a:off x="3505200" y="1676400"/>
            <a:ext cx="609600" cy="1524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3" name="직선 화살표 연결선 42"/>
          <p:cNvCxnSpPr>
            <a:stCxn id="7" idx="4"/>
          </p:cNvCxnSpPr>
          <p:nvPr/>
        </p:nvCxnSpPr>
        <p:spPr>
          <a:xfrm rot="16200000" flipH="1">
            <a:off x="5029200" y="1676400"/>
            <a:ext cx="609600" cy="1524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5" name="직선 화살표 연결선 44"/>
          <p:cNvCxnSpPr>
            <a:endCxn id="10" idx="0"/>
          </p:cNvCxnSpPr>
          <p:nvPr/>
        </p:nvCxnSpPr>
        <p:spPr>
          <a:xfrm rot="5400000">
            <a:off x="2362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47" name="직선 화살표 연결선 46"/>
          <p:cNvCxnSpPr>
            <a:endCxn id="11" idx="0"/>
          </p:cNvCxnSpPr>
          <p:nvPr/>
        </p:nvCxnSpPr>
        <p:spPr>
          <a:xfrm rot="16200000" flipH="1">
            <a:off x="3124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49" name="직선 화살표 연결선 48"/>
          <p:cNvCxnSpPr>
            <a:endCxn id="13" idx="0"/>
          </p:cNvCxnSpPr>
          <p:nvPr/>
        </p:nvCxnSpPr>
        <p:spPr>
          <a:xfrm rot="5400000">
            <a:off x="5410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1" name="직선 화살표 연결선 50"/>
          <p:cNvCxnSpPr>
            <a:endCxn id="14" idx="0"/>
          </p:cNvCxnSpPr>
          <p:nvPr/>
        </p:nvCxnSpPr>
        <p:spPr>
          <a:xfrm rot="16200000" flipH="1">
            <a:off x="6172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3" name="직선 화살표 연결선 52"/>
          <p:cNvCxnSpPr>
            <a:stCxn id="10" idx="4"/>
          </p:cNvCxnSpPr>
          <p:nvPr/>
        </p:nvCxnSpPr>
        <p:spPr>
          <a:xfrm rot="5400000">
            <a:off x="1790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55" name="직선 화살표 연결선 54"/>
          <p:cNvCxnSpPr>
            <a:endCxn id="23" idx="0"/>
          </p:cNvCxnSpPr>
          <p:nvPr/>
        </p:nvCxnSpPr>
        <p:spPr>
          <a:xfrm rot="5400000">
            <a:off x="1524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7" name="직선 화살표 연결선 56"/>
          <p:cNvCxnSpPr>
            <a:endCxn id="24" idx="0"/>
          </p:cNvCxnSpPr>
          <p:nvPr/>
        </p:nvCxnSpPr>
        <p:spPr>
          <a:xfrm rot="16200000" flipH="1">
            <a:off x="1676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9" name="직선 화살표 연결선 58"/>
          <p:cNvCxnSpPr>
            <a:stCxn id="10" idx="4"/>
          </p:cNvCxnSpPr>
          <p:nvPr/>
        </p:nvCxnSpPr>
        <p:spPr>
          <a:xfrm rot="16200000" flipH="1">
            <a:off x="2171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1" name="직선 화살표 연결선 60"/>
          <p:cNvCxnSpPr>
            <a:endCxn id="25" idx="0"/>
          </p:cNvCxnSpPr>
          <p:nvPr/>
        </p:nvCxnSpPr>
        <p:spPr>
          <a:xfrm rot="5400000">
            <a:off x="2286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63" name="직선 화살표 연결선 62"/>
          <p:cNvCxnSpPr/>
          <p:nvPr/>
        </p:nvCxnSpPr>
        <p:spPr>
          <a:xfrm rot="16200000" flipH="1">
            <a:off x="2438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65" name="직선 화살표 연결선 64"/>
          <p:cNvCxnSpPr>
            <a:stCxn id="11" idx="4"/>
          </p:cNvCxnSpPr>
          <p:nvPr/>
        </p:nvCxnSpPr>
        <p:spPr>
          <a:xfrm rot="5400000">
            <a:off x="3314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7" name="직선 화살표 연결선 66"/>
          <p:cNvCxnSpPr>
            <a:stCxn id="11" idx="4"/>
          </p:cNvCxnSpPr>
          <p:nvPr/>
        </p:nvCxnSpPr>
        <p:spPr>
          <a:xfrm rot="16200000" flipH="1">
            <a:off x="3695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9" name="직선 화살표 연결선 68"/>
          <p:cNvCxnSpPr>
            <a:endCxn id="27" idx="0"/>
          </p:cNvCxnSpPr>
          <p:nvPr/>
        </p:nvCxnSpPr>
        <p:spPr>
          <a:xfrm rot="5400000">
            <a:off x="3048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1" name="직선 화살표 연결선 70"/>
          <p:cNvCxnSpPr>
            <a:endCxn id="28" idx="0"/>
          </p:cNvCxnSpPr>
          <p:nvPr/>
        </p:nvCxnSpPr>
        <p:spPr>
          <a:xfrm rot="16200000" flipH="1">
            <a:off x="3200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3" name="직선 화살표 연결선 72"/>
          <p:cNvCxnSpPr>
            <a:endCxn id="29" idx="0"/>
          </p:cNvCxnSpPr>
          <p:nvPr/>
        </p:nvCxnSpPr>
        <p:spPr>
          <a:xfrm rot="5400000">
            <a:off x="3810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5" name="직선 화살표 연결선 74"/>
          <p:cNvCxnSpPr>
            <a:endCxn id="30" idx="0"/>
          </p:cNvCxnSpPr>
          <p:nvPr/>
        </p:nvCxnSpPr>
        <p:spPr>
          <a:xfrm rot="16200000" flipH="1">
            <a:off x="3962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7" name="직선 화살표 연결선 76"/>
          <p:cNvCxnSpPr>
            <a:stCxn id="13" idx="4"/>
          </p:cNvCxnSpPr>
          <p:nvPr/>
        </p:nvCxnSpPr>
        <p:spPr>
          <a:xfrm rot="5400000">
            <a:off x="4838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79" name="직선 화살표 연결선 78"/>
          <p:cNvCxnSpPr>
            <a:endCxn id="31" idx="0"/>
          </p:cNvCxnSpPr>
          <p:nvPr/>
        </p:nvCxnSpPr>
        <p:spPr>
          <a:xfrm rot="5400000">
            <a:off x="4572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1" name="직선 화살표 연결선 80"/>
          <p:cNvCxnSpPr>
            <a:endCxn id="32" idx="0"/>
          </p:cNvCxnSpPr>
          <p:nvPr/>
        </p:nvCxnSpPr>
        <p:spPr>
          <a:xfrm rot="16200000" flipH="1">
            <a:off x="4724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3" name="직선 화살표 연결선 82"/>
          <p:cNvCxnSpPr>
            <a:stCxn id="13" idx="4"/>
          </p:cNvCxnSpPr>
          <p:nvPr/>
        </p:nvCxnSpPr>
        <p:spPr>
          <a:xfrm rot="16200000" flipH="1">
            <a:off x="5219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85" name="직선 화살표 연결선 84"/>
          <p:cNvCxnSpPr>
            <a:endCxn id="33" idx="0"/>
          </p:cNvCxnSpPr>
          <p:nvPr/>
        </p:nvCxnSpPr>
        <p:spPr>
          <a:xfrm rot="5400000">
            <a:off x="5334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7" name="직선 화살표 연결선 86"/>
          <p:cNvCxnSpPr>
            <a:endCxn id="34" idx="0"/>
          </p:cNvCxnSpPr>
          <p:nvPr/>
        </p:nvCxnSpPr>
        <p:spPr>
          <a:xfrm rot="16200000" flipH="1">
            <a:off x="5486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9" name="직선 화살표 연결선 88"/>
          <p:cNvCxnSpPr>
            <a:stCxn id="14" idx="4"/>
          </p:cNvCxnSpPr>
          <p:nvPr/>
        </p:nvCxnSpPr>
        <p:spPr>
          <a:xfrm rot="5400000">
            <a:off x="6362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1" name="직선 화살표 연결선 90"/>
          <p:cNvCxnSpPr>
            <a:stCxn id="14" idx="4"/>
          </p:cNvCxnSpPr>
          <p:nvPr/>
        </p:nvCxnSpPr>
        <p:spPr>
          <a:xfrm rot="16200000" flipH="1">
            <a:off x="6743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3" name="직선 화살표 연결선 92"/>
          <p:cNvCxnSpPr>
            <a:endCxn id="35" idx="0"/>
          </p:cNvCxnSpPr>
          <p:nvPr/>
        </p:nvCxnSpPr>
        <p:spPr>
          <a:xfrm rot="5400000">
            <a:off x="6096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95" name="직선 화살표 연결선 94"/>
          <p:cNvCxnSpPr>
            <a:endCxn id="36" idx="0"/>
          </p:cNvCxnSpPr>
          <p:nvPr/>
        </p:nvCxnSpPr>
        <p:spPr>
          <a:xfrm rot="16200000" flipH="1">
            <a:off x="6248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97" name="직선 화살표 연결선 96"/>
          <p:cNvCxnSpPr>
            <a:endCxn id="37" idx="0"/>
          </p:cNvCxnSpPr>
          <p:nvPr/>
        </p:nvCxnSpPr>
        <p:spPr>
          <a:xfrm rot="5400000">
            <a:off x="6858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99" name="직선 화살표 연결선 98"/>
          <p:cNvCxnSpPr>
            <a:endCxn id="38" idx="0"/>
          </p:cNvCxnSpPr>
          <p:nvPr/>
        </p:nvCxnSpPr>
        <p:spPr>
          <a:xfrm rot="16200000" flipH="1">
            <a:off x="7010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66" name="직선 화살표 연결선 65"/>
          <p:cNvCxnSpPr/>
          <p:nvPr/>
        </p:nvCxnSpPr>
        <p:spPr>
          <a:xfrm>
            <a:off x="7358063" y="1752600"/>
            <a:ext cx="762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8" name="직선 화살표 연결선 67"/>
          <p:cNvCxnSpPr/>
          <p:nvPr/>
        </p:nvCxnSpPr>
        <p:spPr>
          <a:xfrm>
            <a:off x="7391400" y="2819400"/>
            <a:ext cx="762000" cy="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sp>
        <p:nvSpPr>
          <p:cNvPr id="26679" name="TextBox 69"/>
          <p:cNvSpPr txBox="1">
            <a:spLocks noChangeArrowheads="1"/>
          </p:cNvSpPr>
          <p:nvPr/>
        </p:nvSpPr>
        <p:spPr bwMode="auto">
          <a:xfrm>
            <a:off x="7281863" y="1295400"/>
            <a:ext cx="8191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Action</a:t>
            </a:r>
          </a:p>
        </p:txBody>
      </p:sp>
      <p:sp>
        <p:nvSpPr>
          <p:cNvPr id="26680" name="TextBox 71"/>
          <p:cNvSpPr txBox="1">
            <a:spLocks noChangeArrowheads="1"/>
          </p:cNvSpPr>
          <p:nvPr/>
        </p:nvSpPr>
        <p:spPr bwMode="auto">
          <a:xfrm>
            <a:off x="7129463" y="2020888"/>
            <a:ext cx="1416050" cy="663575"/>
          </a:xfrm>
          <a:prstGeom prst="rect">
            <a:avLst/>
          </a:prstGeom>
          <a:noFill/>
          <a:ln w="9525">
            <a:noFill/>
            <a:miter lim="800000"/>
            <a:headEnd/>
            <a:tailEnd/>
          </a:ln>
        </p:spPr>
        <p:txBody>
          <a:bodyPr wrap="none">
            <a:spAutoFit/>
          </a:bodyPr>
          <a:lstStyle/>
          <a:p>
            <a:pPr eaLnBrk="1" hangingPunct="1"/>
            <a:r>
              <a:rPr lang="en-US" sz="1800">
                <a:latin typeface="Calibri" pitchFamily="34" charset="0"/>
              </a:rPr>
              <a:t>Probabilistic</a:t>
            </a:r>
          </a:p>
          <a:p>
            <a:pPr eaLnBrk="1" hangingPunct="1"/>
            <a:r>
              <a:rPr lang="en-US" sz="1800">
                <a:latin typeface="Calibri" pitchFamily="34" charset="0"/>
              </a:rPr>
              <a:t>Outcome</a:t>
            </a:r>
          </a:p>
        </p:txBody>
      </p:sp>
      <p:sp>
        <p:nvSpPr>
          <p:cNvPr id="74" name="Rounded Rectangle 73"/>
          <p:cNvSpPr/>
          <p:nvPr/>
        </p:nvSpPr>
        <p:spPr>
          <a:xfrm>
            <a:off x="304800" y="2590800"/>
            <a:ext cx="10668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b="1" dirty="0">
                <a:solidFill>
                  <a:srgbClr val="FFFF00"/>
                </a:solidFill>
              </a:rPr>
              <a:t>Time 1</a:t>
            </a:r>
          </a:p>
        </p:txBody>
      </p:sp>
      <p:sp>
        <p:nvSpPr>
          <p:cNvPr id="76" name="Rounded Rectangle 75"/>
          <p:cNvSpPr/>
          <p:nvPr/>
        </p:nvSpPr>
        <p:spPr>
          <a:xfrm>
            <a:off x="304800" y="4114800"/>
            <a:ext cx="10668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b="1" dirty="0">
                <a:solidFill>
                  <a:srgbClr val="FFFF00"/>
                </a:solidFill>
              </a:rPr>
              <a:t>Time 2</a:t>
            </a:r>
          </a:p>
        </p:txBody>
      </p:sp>
      <p:sp>
        <p:nvSpPr>
          <p:cNvPr id="154" name="타원 24"/>
          <p:cNvSpPr/>
          <p:nvPr/>
        </p:nvSpPr>
        <p:spPr>
          <a:xfrm>
            <a:off x="2743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55" name="타원 32"/>
          <p:cNvSpPr/>
          <p:nvPr/>
        </p:nvSpPr>
        <p:spPr>
          <a:xfrm>
            <a:off x="7086600" y="59436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6685" name="TextBox 155"/>
          <p:cNvSpPr txBox="1">
            <a:spLocks noChangeArrowheads="1"/>
          </p:cNvSpPr>
          <p:nvPr/>
        </p:nvSpPr>
        <p:spPr bwMode="auto">
          <a:xfrm>
            <a:off x="7239000" y="5827713"/>
            <a:ext cx="12636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Goal State</a:t>
            </a:r>
          </a:p>
        </p:txBody>
      </p:sp>
      <p:sp>
        <p:nvSpPr>
          <p:cNvPr id="78" name="Slide Number Placeholder 77"/>
          <p:cNvSpPr txBox="1">
            <a:spLocks noGrp="1"/>
          </p:cNvSpPr>
          <p:nvPr/>
        </p:nvSpPr>
        <p:spPr>
          <a:xfrm>
            <a:off x="6553200" y="6356350"/>
            <a:ext cx="2133600" cy="365125"/>
          </a:xfrm>
          <a:prstGeom prst="rect">
            <a:avLst/>
          </a:prstGeom>
          <a:noFill/>
        </p:spPr>
        <p:txBody>
          <a:bodyPr anchor="ctr"/>
          <a:lstStyle/>
          <a:p>
            <a:pPr algn="r" eaLnBrk="1" hangingPunct="1"/>
            <a:fld id="{EC8E024A-8BB9-4B3E-91D4-1C51F28E7293}" type="slidenum">
              <a:rPr lang="en-US" sz="1200">
                <a:solidFill>
                  <a:srgbClr val="898989"/>
                </a:solidFill>
                <a:latin typeface="Calibri" pitchFamily="34" charset="0"/>
              </a:rPr>
              <a:pPr algn="r" eaLnBrk="1" hangingPunct="1"/>
              <a:t>4</a:t>
            </a:fld>
            <a:endParaRPr lang="en-US" sz="1200">
              <a:solidFill>
                <a:srgbClr val="898989"/>
              </a:solidFill>
              <a:latin typeface="Calibri" pitchFamily="34" charset="0"/>
            </a:endParaRPr>
          </a:p>
        </p:txBody>
      </p:sp>
      <p:sp>
        <p:nvSpPr>
          <p:cNvPr id="80" name="Isosceles Triangle 79"/>
          <p:cNvSpPr/>
          <p:nvPr/>
        </p:nvSpPr>
        <p:spPr>
          <a:xfrm>
            <a:off x="2971800" y="2743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82" name="Isosceles Triangle 81"/>
          <p:cNvSpPr/>
          <p:nvPr/>
        </p:nvSpPr>
        <p:spPr>
          <a:xfrm>
            <a:off x="5943600" y="2743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86" name="Isosceles Triangle 85"/>
          <p:cNvSpPr/>
          <p:nvPr/>
        </p:nvSpPr>
        <p:spPr>
          <a:xfrm>
            <a:off x="1828800"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88" name="Isosceles Triangle 87"/>
          <p:cNvSpPr/>
          <p:nvPr/>
        </p:nvSpPr>
        <p:spPr>
          <a:xfrm>
            <a:off x="2549525"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0" name="Isosceles Triangle 89"/>
          <p:cNvSpPr/>
          <p:nvPr/>
        </p:nvSpPr>
        <p:spPr>
          <a:xfrm>
            <a:off x="3352800"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2" name="Isosceles Triangle 91"/>
          <p:cNvSpPr/>
          <p:nvPr/>
        </p:nvSpPr>
        <p:spPr>
          <a:xfrm>
            <a:off x="4073525"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4" name="Isosceles Triangle 93"/>
          <p:cNvSpPr/>
          <p:nvPr/>
        </p:nvSpPr>
        <p:spPr>
          <a:xfrm>
            <a:off x="4876800"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6" name="Isosceles Triangle 95"/>
          <p:cNvSpPr/>
          <p:nvPr/>
        </p:nvSpPr>
        <p:spPr>
          <a:xfrm>
            <a:off x="5597525"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8" name="Isosceles Triangle 97"/>
          <p:cNvSpPr/>
          <p:nvPr/>
        </p:nvSpPr>
        <p:spPr>
          <a:xfrm>
            <a:off x="6392863"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00" name="Isosceles Triangle 99"/>
          <p:cNvSpPr/>
          <p:nvPr/>
        </p:nvSpPr>
        <p:spPr>
          <a:xfrm>
            <a:off x="7113588"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01" name="Isosceles Triangle 100"/>
          <p:cNvSpPr/>
          <p:nvPr/>
        </p:nvSpPr>
        <p:spPr>
          <a:xfrm>
            <a:off x="685800" y="57150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6698" name="TextBox 101"/>
          <p:cNvSpPr txBox="1">
            <a:spLocks noChangeArrowheads="1"/>
          </p:cNvSpPr>
          <p:nvPr/>
        </p:nvSpPr>
        <p:spPr bwMode="auto">
          <a:xfrm>
            <a:off x="914400" y="5562600"/>
            <a:ext cx="8191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Action</a:t>
            </a:r>
          </a:p>
        </p:txBody>
      </p:sp>
      <p:sp>
        <p:nvSpPr>
          <p:cNvPr id="103" name="타원 6"/>
          <p:cNvSpPr/>
          <p:nvPr/>
        </p:nvSpPr>
        <p:spPr>
          <a:xfrm>
            <a:off x="727075" y="60198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6700" name="TextBox 103"/>
          <p:cNvSpPr txBox="1">
            <a:spLocks noChangeArrowheads="1"/>
          </p:cNvSpPr>
          <p:nvPr/>
        </p:nvSpPr>
        <p:spPr bwMode="auto">
          <a:xfrm>
            <a:off x="914400" y="5878513"/>
            <a:ext cx="717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State</a:t>
            </a:r>
          </a:p>
        </p:txBody>
      </p:sp>
      <p:sp>
        <p:nvSpPr>
          <p:cNvPr id="26701" name="TextBox 104"/>
          <p:cNvSpPr txBox="1">
            <a:spLocks noChangeArrowheads="1"/>
          </p:cNvSpPr>
          <p:nvPr/>
        </p:nvSpPr>
        <p:spPr bwMode="auto">
          <a:xfrm>
            <a:off x="4033838" y="1524000"/>
            <a:ext cx="11747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Find Goal</a:t>
            </a:r>
          </a:p>
        </p:txBody>
      </p:sp>
      <p:sp>
        <p:nvSpPr>
          <p:cNvPr id="106" name="타원 34"/>
          <p:cNvSpPr/>
          <p:nvPr/>
        </p:nvSpPr>
        <p:spPr>
          <a:xfrm>
            <a:off x="7086600" y="56388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6703" name="TextBox 106"/>
          <p:cNvSpPr txBox="1">
            <a:spLocks noChangeArrowheads="1"/>
          </p:cNvSpPr>
          <p:nvPr/>
        </p:nvSpPr>
        <p:spPr bwMode="auto">
          <a:xfrm>
            <a:off x="7239000" y="5519738"/>
            <a:ext cx="12001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Dead End</a:t>
            </a:r>
          </a:p>
        </p:txBody>
      </p:sp>
      <p:cxnSp>
        <p:nvCxnSpPr>
          <p:cNvPr id="169" name="직선 화살표 연결선 44"/>
          <p:cNvCxnSpPr>
            <a:stCxn id="175" idx="3"/>
          </p:cNvCxnSpPr>
          <p:nvPr/>
        </p:nvCxnSpPr>
        <p:spPr>
          <a:xfrm rot="5400000">
            <a:off x="2381250" y="2952750"/>
            <a:ext cx="457200" cy="647700"/>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cxnSp>
        <p:nvCxnSpPr>
          <p:cNvPr id="170" name="직선 화살표 연결선 46"/>
          <p:cNvCxnSpPr>
            <a:stCxn id="176" idx="3"/>
          </p:cNvCxnSpPr>
          <p:nvPr/>
        </p:nvCxnSpPr>
        <p:spPr>
          <a:xfrm rot="16200000" flipH="1">
            <a:off x="3295650" y="2990850"/>
            <a:ext cx="457200" cy="571500"/>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cxnSp>
        <p:nvCxnSpPr>
          <p:cNvPr id="171" name="직선 화살표 연결선 48"/>
          <p:cNvCxnSpPr>
            <a:stCxn id="177" idx="3"/>
          </p:cNvCxnSpPr>
          <p:nvPr/>
        </p:nvCxnSpPr>
        <p:spPr>
          <a:xfrm rot="5400000">
            <a:off x="5391150" y="2990850"/>
            <a:ext cx="457200" cy="571500"/>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cxnSp>
        <p:nvCxnSpPr>
          <p:cNvPr id="172" name="직선 화살표 연결선 50"/>
          <p:cNvCxnSpPr>
            <a:stCxn id="178" idx="3"/>
          </p:cNvCxnSpPr>
          <p:nvPr/>
        </p:nvCxnSpPr>
        <p:spPr>
          <a:xfrm rot="16200000" flipH="1">
            <a:off x="6305550" y="2952750"/>
            <a:ext cx="457200" cy="647700"/>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cxnSp>
        <p:nvCxnSpPr>
          <p:cNvPr id="173" name="직선 화살표 연결선 54"/>
          <p:cNvCxnSpPr>
            <a:stCxn id="179" idx="3"/>
          </p:cNvCxnSpPr>
          <p:nvPr/>
        </p:nvCxnSpPr>
        <p:spPr>
          <a:xfrm rot="5400000">
            <a:off x="1550194" y="4774406"/>
            <a:ext cx="457200" cy="52388"/>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cxnSp>
        <p:nvCxnSpPr>
          <p:cNvPr id="174" name="직선 화살표 연결선 56"/>
          <p:cNvCxnSpPr>
            <a:stCxn id="180" idx="3"/>
          </p:cNvCxnSpPr>
          <p:nvPr/>
        </p:nvCxnSpPr>
        <p:spPr>
          <a:xfrm rot="16200000" flipH="1">
            <a:off x="1827213" y="4799012"/>
            <a:ext cx="457200" cy="3175"/>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sp>
        <p:nvSpPr>
          <p:cNvPr id="175" name="Isosceles Triangle 174"/>
          <p:cNvSpPr/>
          <p:nvPr/>
        </p:nvSpPr>
        <p:spPr>
          <a:xfrm>
            <a:off x="2819400" y="2895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76" name="Isosceles Triangle 175"/>
          <p:cNvSpPr/>
          <p:nvPr/>
        </p:nvSpPr>
        <p:spPr>
          <a:xfrm>
            <a:off x="3124200" y="2895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77" name="Isosceles Triangle 176"/>
          <p:cNvSpPr/>
          <p:nvPr/>
        </p:nvSpPr>
        <p:spPr>
          <a:xfrm>
            <a:off x="5791200" y="2895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78" name="Isosceles Triangle 177"/>
          <p:cNvSpPr/>
          <p:nvPr/>
        </p:nvSpPr>
        <p:spPr>
          <a:xfrm>
            <a:off x="6096000" y="2895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79" name="Isosceles Triangle 178"/>
          <p:cNvSpPr/>
          <p:nvPr/>
        </p:nvSpPr>
        <p:spPr>
          <a:xfrm>
            <a:off x="1690688"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80" name="Isosceles Triangle 179"/>
          <p:cNvSpPr/>
          <p:nvPr/>
        </p:nvSpPr>
        <p:spPr>
          <a:xfrm>
            <a:off x="1939925"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cxnSp>
        <p:nvCxnSpPr>
          <p:cNvPr id="181" name="직선 화살표 연결선 54"/>
          <p:cNvCxnSpPr>
            <a:stCxn id="183" idx="3"/>
          </p:cNvCxnSpPr>
          <p:nvPr/>
        </p:nvCxnSpPr>
        <p:spPr>
          <a:xfrm rot="5400000">
            <a:off x="2276475" y="4775200"/>
            <a:ext cx="457200" cy="50800"/>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cxnSp>
        <p:nvCxnSpPr>
          <p:cNvPr id="182" name="직선 화살표 연결선 56"/>
          <p:cNvCxnSpPr>
            <a:stCxn id="184" idx="3"/>
          </p:cNvCxnSpPr>
          <p:nvPr/>
        </p:nvCxnSpPr>
        <p:spPr>
          <a:xfrm rot="16200000" flipH="1">
            <a:off x="2554288" y="4799012"/>
            <a:ext cx="457200" cy="3175"/>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sp>
        <p:nvSpPr>
          <p:cNvPr id="183" name="Isosceles Triangle 182"/>
          <p:cNvSpPr/>
          <p:nvPr/>
        </p:nvSpPr>
        <p:spPr>
          <a:xfrm>
            <a:off x="2416175"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84" name="Isosceles Triangle 183"/>
          <p:cNvSpPr/>
          <p:nvPr/>
        </p:nvSpPr>
        <p:spPr>
          <a:xfrm>
            <a:off x="2667000"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cxnSp>
        <p:nvCxnSpPr>
          <p:cNvPr id="185" name="직선 화살표 연결선 54"/>
          <p:cNvCxnSpPr>
            <a:stCxn id="187" idx="3"/>
          </p:cNvCxnSpPr>
          <p:nvPr/>
        </p:nvCxnSpPr>
        <p:spPr>
          <a:xfrm rot="5400000">
            <a:off x="3059907" y="4774406"/>
            <a:ext cx="457200" cy="52387"/>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cxnSp>
        <p:nvCxnSpPr>
          <p:cNvPr id="186" name="직선 화살표 연결선 56"/>
          <p:cNvCxnSpPr>
            <a:stCxn id="188" idx="3"/>
          </p:cNvCxnSpPr>
          <p:nvPr/>
        </p:nvCxnSpPr>
        <p:spPr>
          <a:xfrm rot="16200000" flipH="1">
            <a:off x="3337719" y="4799806"/>
            <a:ext cx="457200" cy="1588"/>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sp>
        <p:nvSpPr>
          <p:cNvPr id="187" name="Isosceles Triangle 186"/>
          <p:cNvSpPr/>
          <p:nvPr/>
        </p:nvSpPr>
        <p:spPr>
          <a:xfrm>
            <a:off x="3200400"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88" name="Isosceles Triangle 187"/>
          <p:cNvSpPr/>
          <p:nvPr/>
        </p:nvSpPr>
        <p:spPr>
          <a:xfrm>
            <a:off x="3451225"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cxnSp>
        <p:nvCxnSpPr>
          <p:cNvPr id="189" name="직선 화살표 연결선 54"/>
          <p:cNvCxnSpPr>
            <a:stCxn id="191" idx="3"/>
          </p:cNvCxnSpPr>
          <p:nvPr/>
        </p:nvCxnSpPr>
        <p:spPr>
          <a:xfrm rot="5400000">
            <a:off x="3821907" y="4774406"/>
            <a:ext cx="457200" cy="52387"/>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cxnSp>
        <p:nvCxnSpPr>
          <p:cNvPr id="190" name="직선 화살표 연결선 56"/>
          <p:cNvCxnSpPr>
            <a:stCxn id="192" idx="3"/>
          </p:cNvCxnSpPr>
          <p:nvPr/>
        </p:nvCxnSpPr>
        <p:spPr>
          <a:xfrm rot="16200000" flipH="1">
            <a:off x="4099719" y="4799806"/>
            <a:ext cx="457200" cy="1588"/>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sp>
        <p:nvSpPr>
          <p:cNvPr id="191" name="Isosceles Triangle 190"/>
          <p:cNvSpPr/>
          <p:nvPr/>
        </p:nvSpPr>
        <p:spPr>
          <a:xfrm>
            <a:off x="3962400"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92" name="Isosceles Triangle 191"/>
          <p:cNvSpPr/>
          <p:nvPr/>
        </p:nvSpPr>
        <p:spPr>
          <a:xfrm>
            <a:off x="4213225"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cxnSp>
        <p:nvCxnSpPr>
          <p:cNvPr id="193" name="직선 화살표 연결선 54"/>
          <p:cNvCxnSpPr>
            <a:stCxn id="195" idx="3"/>
          </p:cNvCxnSpPr>
          <p:nvPr/>
        </p:nvCxnSpPr>
        <p:spPr>
          <a:xfrm rot="5400000">
            <a:off x="4583907" y="4774406"/>
            <a:ext cx="457200" cy="52387"/>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cxnSp>
        <p:nvCxnSpPr>
          <p:cNvPr id="194" name="직선 화살표 연결선 56"/>
          <p:cNvCxnSpPr>
            <a:stCxn id="196" idx="3"/>
          </p:cNvCxnSpPr>
          <p:nvPr/>
        </p:nvCxnSpPr>
        <p:spPr>
          <a:xfrm rot="16200000" flipH="1">
            <a:off x="4861719" y="4799806"/>
            <a:ext cx="457200" cy="1588"/>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sp>
        <p:nvSpPr>
          <p:cNvPr id="195" name="Isosceles Triangle 194"/>
          <p:cNvSpPr/>
          <p:nvPr/>
        </p:nvSpPr>
        <p:spPr>
          <a:xfrm>
            <a:off x="4724400"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96" name="Isosceles Triangle 195"/>
          <p:cNvSpPr/>
          <p:nvPr/>
        </p:nvSpPr>
        <p:spPr>
          <a:xfrm>
            <a:off x="4975225"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cxnSp>
        <p:nvCxnSpPr>
          <p:cNvPr id="197" name="직선 화살표 연결선 54"/>
          <p:cNvCxnSpPr>
            <a:stCxn id="199" idx="3"/>
          </p:cNvCxnSpPr>
          <p:nvPr/>
        </p:nvCxnSpPr>
        <p:spPr>
          <a:xfrm rot="5400000">
            <a:off x="5360194" y="4774406"/>
            <a:ext cx="457200" cy="52388"/>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cxnSp>
        <p:nvCxnSpPr>
          <p:cNvPr id="198" name="직선 화살표 연결선 56"/>
          <p:cNvCxnSpPr>
            <a:stCxn id="200" idx="3"/>
          </p:cNvCxnSpPr>
          <p:nvPr/>
        </p:nvCxnSpPr>
        <p:spPr>
          <a:xfrm rot="16200000" flipH="1">
            <a:off x="5637213" y="4799012"/>
            <a:ext cx="457200" cy="3175"/>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sp>
        <p:nvSpPr>
          <p:cNvPr id="199" name="Isosceles Triangle 198"/>
          <p:cNvSpPr/>
          <p:nvPr/>
        </p:nvSpPr>
        <p:spPr>
          <a:xfrm>
            <a:off x="5500688"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00" name="Isosceles Triangle 199"/>
          <p:cNvSpPr/>
          <p:nvPr/>
        </p:nvSpPr>
        <p:spPr>
          <a:xfrm>
            <a:off x="5749925"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cxnSp>
        <p:nvCxnSpPr>
          <p:cNvPr id="201" name="직선 화살표 연결선 54"/>
          <p:cNvCxnSpPr>
            <a:stCxn id="203" idx="3"/>
          </p:cNvCxnSpPr>
          <p:nvPr/>
        </p:nvCxnSpPr>
        <p:spPr>
          <a:xfrm rot="5400000">
            <a:off x="6114257" y="4774406"/>
            <a:ext cx="457200" cy="52387"/>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cxnSp>
        <p:nvCxnSpPr>
          <p:cNvPr id="202" name="직선 화살표 연결선 56"/>
          <p:cNvCxnSpPr>
            <a:stCxn id="204" idx="3"/>
          </p:cNvCxnSpPr>
          <p:nvPr/>
        </p:nvCxnSpPr>
        <p:spPr>
          <a:xfrm rot="16200000" flipH="1">
            <a:off x="6391276" y="4799012"/>
            <a:ext cx="457200" cy="3175"/>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sp>
        <p:nvSpPr>
          <p:cNvPr id="203" name="Isosceles Triangle 202"/>
          <p:cNvSpPr/>
          <p:nvPr/>
        </p:nvSpPr>
        <p:spPr>
          <a:xfrm>
            <a:off x="6254750"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04" name="Isosceles Triangle 203"/>
          <p:cNvSpPr/>
          <p:nvPr/>
        </p:nvSpPr>
        <p:spPr>
          <a:xfrm>
            <a:off x="6503988"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cxnSp>
        <p:nvCxnSpPr>
          <p:cNvPr id="205" name="직선 화살표 연결선 54"/>
          <p:cNvCxnSpPr>
            <a:stCxn id="207" idx="3"/>
          </p:cNvCxnSpPr>
          <p:nvPr/>
        </p:nvCxnSpPr>
        <p:spPr>
          <a:xfrm rot="5400000">
            <a:off x="6848475" y="4775200"/>
            <a:ext cx="457200" cy="50800"/>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cxnSp>
        <p:nvCxnSpPr>
          <p:cNvPr id="206" name="직선 화살표 연결선 56"/>
          <p:cNvCxnSpPr>
            <a:stCxn id="208" idx="3"/>
          </p:cNvCxnSpPr>
          <p:nvPr/>
        </p:nvCxnSpPr>
        <p:spPr>
          <a:xfrm rot="16200000" flipH="1">
            <a:off x="7126288" y="4799012"/>
            <a:ext cx="457200" cy="3175"/>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sp>
        <p:nvSpPr>
          <p:cNvPr id="207" name="Isosceles Triangle 206"/>
          <p:cNvSpPr/>
          <p:nvPr/>
        </p:nvSpPr>
        <p:spPr>
          <a:xfrm>
            <a:off x="6988175"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08" name="Isosceles Triangle 207"/>
          <p:cNvSpPr/>
          <p:nvPr/>
        </p:nvSpPr>
        <p:spPr>
          <a:xfrm>
            <a:off x="7239000"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6744" name="TextBox 208"/>
          <p:cNvSpPr txBox="1">
            <a:spLocks noChangeArrowheads="1"/>
          </p:cNvSpPr>
          <p:nvPr/>
        </p:nvSpPr>
        <p:spPr bwMode="auto">
          <a:xfrm>
            <a:off x="3429000" y="21336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26745" name="TextBox 209"/>
          <p:cNvSpPr txBox="1">
            <a:spLocks noChangeArrowheads="1"/>
          </p:cNvSpPr>
          <p:nvPr/>
        </p:nvSpPr>
        <p:spPr bwMode="auto">
          <a:xfrm>
            <a:off x="5334000" y="21336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26746" name="TextBox 210"/>
          <p:cNvSpPr txBox="1">
            <a:spLocks noChangeArrowheads="1"/>
          </p:cNvSpPr>
          <p:nvPr/>
        </p:nvSpPr>
        <p:spPr bwMode="auto">
          <a:xfrm>
            <a:off x="1828800"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26747" name="TextBox 211"/>
          <p:cNvSpPr txBox="1">
            <a:spLocks noChangeArrowheads="1"/>
          </p:cNvSpPr>
          <p:nvPr/>
        </p:nvSpPr>
        <p:spPr bwMode="auto">
          <a:xfrm>
            <a:off x="2362200"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26748" name="TextBox 212"/>
          <p:cNvSpPr txBox="1">
            <a:spLocks noChangeArrowheads="1"/>
          </p:cNvSpPr>
          <p:nvPr/>
        </p:nvSpPr>
        <p:spPr bwMode="auto">
          <a:xfrm>
            <a:off x="3375025"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26749" name="TextBox 213"/>
          <p:cNvSpPr txBox="1">
            <a:spLocks noChangeArrowheads="1"/>
          </p:cNvSpPr>
          <p:nvPr/>
        </p:nvSpPr>
        <p:spPr bwMode="auto">
          <a:xfrm>
            <a:off x="3908425"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26750" name="TextBox 214"/>
          <p:cNvSpPr txBox="1">
            <a:spLocks noChangeArrowheads="1"/>
          </p:cNvSpPr>
          <p:nvPr/>
        </p:nvSpPr>
        <p:spPr bwMode="auto">
          <a:xfrm>
            <a:off x="4899025"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26751" name="TextBox 215"/>
          <p:cNvSpPr txBox="1">
            <a:spLocks noChangeArrowheads="1"/>
          </p:cNvSpPr>
          <p:nvPr/>
        </p:nvSpPr>
        <p:spPr bwMode="auto">
          <a:xfrm>
            <a:off x="5432425"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26752" name="TextBox 216"/>
          <p:cNvSpPr txBox="1">
            <a:spLocks noChangeArrowheads="1"/>
          </p:cNvSpPr>
          <p:nvPr/>
        </p:nvSpPr>
        <p:spPr bwMode="auto">
          <a:xfrm>
            <a:off x="6423025"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26753" name="TextBox 217"/>
          <p:cNvSpPr txBox="1">
            <a:spLocks noChangeArrowheads="1"/>
          </p:cNvSpPr>
          <p:nvPr/>
        </p:nvSpPr>
        <p:spPr bwMode="auto">
          <a:xfrm>
            <a:off x="6956425"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26754" name="TextBox 218"/>
          <p:cNvSpPr txBox="1">
            <a:spLocks noChangeArrowheads="1"/>
          </p:cNvSpPr>
          <p:nvPr/>
        </p:nvSpPr>
        <p:spPr bwMode="auto">
          <a:xfrm>
            <a:off x="4267200" y="1752600"/>
            <a:ext cx="273050" cy="366713"/>
          </a:xfrm>
          <a:prstGeom prst="rect">
            <a:avLst/>
          </a:prstGeom>
          <a:noFill/>
          <a:ln w="9525">
            <a:noFill/>
            <a:miter lim="800000"/>
            <a:headEnd/>
            <a:tailEnd/>
          </a:ln>
        </p:spPr>
        <p:txBody>
          <a:bodyPr wrap="none">
            <a:spAutoFit/>
          </a:bodyPr>
          <a:lstStyle/>
          <a:p>
            <a:pPr eaLnBrk="1" hangingPunct="1"/>
            <a:r>
              <a:rPr lang="en-US" sz="1800" b="1">
                <a:latin typeface="Times New Roman" pitchFamily="1" charset="0"/>
                <a:cs typeface="Times New Roman" pitchFamily="1" charset="0"/>
              </a:rPr>
              <a:t>I</a:t>
            </a:r>
          </a:p>
        </p:txBody>
      </p:sp>
      <p:sp>
        <p:nvSpPr>
          <p:cNvPr id="131" name="TextBox 130"/>
          <p:cNvSpPr txBox="1">
            <a:spLocks noChangeArrowheads="1"/>
          </p:cNvSpPr>
          <p:nvPr/>
        </p:nvSpPr>
        <p:spPr bwMode="auto">
          <a:xfrm>
            <a:off x="2133600" y="3048000"/>
            <a:ext cx="560388"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A1-1</a:t>
            </a:r>
          </a:p>
        </p:txBody>
      </p:sp>
      <p:sp>
        <p:nvSpPr>
          <p:cNvPr id="132" name="TextBox 131"/>
          <p:cNvSpPr txBox="1">
            <a:spLocks noChangeArrowheads="1"/>
          </p:cNvSpPr>
          <p:nvPr/>
        </p:nvSpPr>
        <p:spPr bwMode="auto">
          <a:xfrm>
            <a:off x="3436938" y="3048000"/>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A1-2</a:t>
            </a:r>
          </a:p>
        </p:txBody>
      </p:sp>
      <p:sp>
        <p:nvSpPr>
          <p:cNvPr id="133" name="TextBox 132"/>
          <p:cNvSpPr txBox="1">
            <a:spLocks noChangeArrowheads="1"/>
          </p:cNvSpPr>
          <p:nvPr/>
        </p:nvSpPr>
        <p:spPr bwMode="auto">
          <a:xfrm>
            <a:off x="5113338" y="3048000"/>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A2-1</a:t>
            </a:r>
          </a:p>
        </p:txBody>
      </p:sp>
      <p:sp>
        <p:nvSpPr>
          <p:cNvPr id="134" name="TextBox 133"/>
          <p:cNvSpPr txBox="1">
            <a:spLocks noChangeArrowheads="1"/>
          </p:cNvSpPr>
          <p:nvPr/>
        </p:nvSpPr>
        <p:spPr bwMode="auto">
          <a:xfrm>
            <a:off x="6484938" y="3048000"/>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A2-2</a:t>
            </a:r>
          </a:p>
        </p:txBody>
      </p:sp>
      <p:sp>
        <p:nvSpPr>
          <p:cNvPr id="135" name="TextBox 134"/>
          <p:cNvSpPr txBox="1">
            <a:spLocks noChangeArrowheads="1"/>
          </p:cNvSpPr>
          <p:nvPr/>
        </p:nvSpPr>
        <p:spPr bwMode="auto">
          <a:xfrm>
            <a:off x="1455738" y="4721225"/>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A1-1</a:t>
            </a:r>
          </a:p>
        </p:txBody>
      </p:sp>
      <p:sp>
        <p:nvSpPr>
          <p:cNvPr id="136" name="TextBox 135"/>
          <p:cNvSpPr txBox="1">
            <a:spLocks noChangeArrowheads="1"/>
          </p:cNvSpPr>
          <p:nvPr/>
        </p:nvSpPr>
        <p:spPr bwMode="auto">
          <a:xfrm>
            <a:off x="1828800" y="4721225"/>
            <a:ext cx="560388"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A1-2</a:t>
            </a:r>
          </a:p>
        </p:txBody>
      </p:sp>
      <p:sp>
        <p:nvSpPr>
          <p:cNvPr id="137" name="TextBox 136"/>
          <p:cNvSpPr txBox="1">
            <a:spLocks noChangeArrowheads="1"/>
          </p:cNvSpPr>
          <p:nvPr/>
        </p:nvSpPr>
        <p:spPr bwMode="auto">
          <a:xfrm>
            <a:off x="2224088" y="4721225"/>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A2-1</a:t>
            </a:r>
          </a:p>
        </p:txBody>
      </p:sp>
      <p:sp>
        <p:nvSpPr>
          <p:cNvPr id="138" name="TextBox 137"/>
          <p:cNvSpPr txBox="1">
            <a:spLocks noChangeArrowheads="1"/>
          </p:cNvSpPr>
          <p:nvPr/>
        </p:nvSpPr>
        <p:spPr bwMode="auto">
          <a:xfrm>
            <a:off x="2598738" y="4721225"/>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A2-2</a:t>
            </a:r>
          </a:p>
        </p:txBody>
      </p:sp>
      <p:sp>
        <p:nvSpPr>
          <p:cNvPr id="139" name="TextBox 138"/>
          <p:cNvSpPr txBox="1">
            <a:spLocks noChangeArrowheads="1"/>
          </p:cNvSpPr>
          <p:nvPr/>
        </p:nvSpPr>
        <p:spPr bwMode="auto">
          <a:xfrm>
            <a:off x="2979738" y="4721225"/>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A1-1</a:t>
            </a:r>
          </a:p>
        </p:txBody>
      </p:sp>
      <p:sp>
        <p:nvSpPr>
          <p:cNvPr id="140" name="TextBox 139"/>
          <p:cNvSpPr txBox="1">
            <a:spLocks noChangeArrowheads="1"/>
          </p:cNvSpPr>
          <p:nvPr/>
        </p:nvSpPr>
        <p:spPr bwMode="auto">
          <a:xfrm>
            <a:off x="3352800" y="4721225"/>
            <a:ext cx="560388"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A1-2</a:t>
            </a:r>
          </a:p>
        </p:txBody>
      </p:sp>
      <p:sp>
        <p:nvSpPr>
          <p:cNvPr id="141" name="TextBox 140"/>
          <p:cNvSpPr txBox="1">
            <a:spLocks noChangeArrowheads="1"/>
          </p:cNvSpPr>
          <p:nvPr/>
        </p:nvSpPr>
        <p:spPr bwMode="auto">
          <a:xfrm>
            <a:off x="3748088" y="4721225"/>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A2-1</a:t>
            </a:r>
          </a:p>
        </p:txBody>
      </p:sp>
      <p:sp>
        <p:nvSpPr>
          <p:cNvPr id="142" name="TextBox 141"/>
          <p:cNvSpPr txBox="1">
            <a:spLocks noChangeArrowheads="1"/>
          </p:cNvSpPr>
          <p:nvPr/>
        </p:nvSpPr>
        <p:spPr bwMode="auto">
          <a:xfrm>
            <a:off x="4122738" y="4721225"/>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A2-2</a:t>
            </a:r>
          </a:p>
        </p:txBody>
      </p:sp>
      <p:sp>
        <p:nvSpPr>
          <p:cNvPr id="143" name="TextBox 142"/>
          <p:cNvSpPr txBox="1">
            <a:spLocks noChangeArrowheads="1"/>
          </p:cNvSpPr>
          <p:nvPr/>
        </p:nvSpPr>
        <p:spPr bwMode="auto">
          <a:xfrm>
            <a:off x="4503738" y="4721225"/>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A1-1</a:t>
            </a:r>
          </a:p>
        </p:txBody>
      </p:sp>
      <p:sp>
        <p:nvSpPr>
          <p:cNvPr id="144" name="TextBox 143"/>
          <p:cNvSpPr txBox="1">
            <a:spLocks noChangeArrowheads="1"/>
          </p:cNvSpPr>
          <p:nvPr/>
        </p:nvSpPr>
        <p:spPr bwMode="auto">
          <a:xfrm>
            <a:off x="4876800" y="4721225"/>
            <a:ext cx="560388"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A1-2</a:t>
            </a:r>
          </a:p>
        </p:txBody>
      </p:sp>
      <p:sp>
        <p:nvSpPr>
          <p:cNvPr id="145" name="TextBox 144"/>
          <p:cNvSpPr txBox="1">
            <a:spLocks noChangeArrowheads="1"/>
          </p:cNvSpPr>
          <p:nvPr/>
        </p:nvSpPr>
        <p:spPr bwMode="auto">
          <a:xfrm>
            <a:off x="5272088" y="4721225"/>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A2-1</a:t>
            </a:r>
          </a:p>
        </p:txBody>
      </p:sp>
      <p:sp>
        <p:nvSpPr>
          <p:cNvPr id="146" name="TextBox 145"/>
          <p:cNvSpPr txBox="1">
            <a:spLocks noChangeArrowheads="1"/>
          </p:cNvSpPr>
          <p:nvPr/>
        </p:nvSpPr>
        <p:spPr bwMode="auto">
          <a:xfrm>
            <a:off x="5646738" y="4721225"/>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A2-2</a:t>
            </a:r>
          </a:p>
        </p:txBody>
      </p:sp>
      <p:sp>
        <p:nvSpPr>
          <p:cNvPr id="147" name="TextBox 146"/>
          <p:cNvSpPr txBox="1">
            <a:spLocks noChangeArrowheads="1"/>
          </p:cNvSpPr>
          <p:nvPr/>
        </p:nvSpPr>
        <p:spPr bwMode="auto">
          <a:xfrm>
            <a:off x="6019800" y="4721225"/>
            <a:ext cx="560388"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A1-1</a:t>
            </a:r>
          </a:p>
        </p:txBody>
      </p:sp>
      <p:sp>
        <p:nvSpPr>
          <p:cNvPr id="148" name="TextBox 147"/>
          <p:cNvSpPr txBox="1">
            <a:spLocks noChangeArrowheads="1"/>
          </p:cNvSpPr>
          <p:nvPr/>
        </p:nvSpPr>
        <p:spPr bwMode="auto">
          <a:xfrm>
            <a:off x="6392863" y="4721225"/>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A1-2</a:t>
            </a:r>
          </a:p>
        </p:txBody>
      </p:sp>
      <p:sp>
        <p:nvSpPr>
          <p:cNvPr id="149" name="TextBox 148"/>
          <p:cNvSpPr txBox="1">
            <a:spLocks noChangeArrowheads="1"/>
          </p:cNvSpPr>
          <p:nvPr/>
        </p:nvSpPr>
        <p:spPr bwMode="auto">
          <a:xfrm>
            <a:off x="6789738" y="4721225"/>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A2-1</a:t>
            </a:r>
          </a:p>
        </p:txBody>
      </p:sp>
      <p:sp>
        <p:nvSpPr>
          <p:cNvPr id="150" name="TextBox 149"/>
          <p:cNvSpPr txBox="1">
            <a:spLocks noChangeArrowheads="1"/>
          </p:cNvSpPr>
          <p:nvPr/>
        </p:nvSpPr>
        <p:spPr bwMode="auto">
          <a:xfrm>
            <a:off x="7162800" y="4721225"/>
            <a:ext cx="560388"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A2-2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80"/>
                                        </p:tgtEl>
                                      </p:cBhvr>
                                    </p:animEffect>
                                    <p:set>
                                      <p:cBhvr>
                                        <p:cTn id="7" dur="1" fill="hold">
                                          <p:stCondLst>
                                            <p:cond delay="499"/>
                                          </p:stCondLst>
                                        </p:cTn>
                                        <p:tgtEl>
                                          <p:spTgt spid="80"/>
                                        </p:tgtEl>
                                        <p:attrNameLst>
                                          <p:attrName>style.visibility</p:attrName>
                                        </p:attrNameLst>
                                      </p:cBhvr>
                                      <p:to>
                                        <p:strVal val="hidden"/>
                                      </p:to>
                                    </p:set>
                                  </p:childTnLst>
                                </p:cTn>
                              </p:par>
                              <p:par>
                                <p:cTn id="8" presetID="3" presetClass="exit" presetSubtype="10" fill="hold" grpId="0" nodeType="withEffect">
                                  <p:stCondLst>
                                    <p:cond delay="0"/>
                                  </p:stCondLst>
                                  <p:childTnLst>
                                    <p:animEffect transition="out" filter="blinds(horizontal)">
                                      <p:cBhvr>
                                        <p:cTn id="9" dur="500"/>
                                        <p:tgtEl>
                                          <p:spTgt spid="82"/>
                                        </p:tgtEl>
                                      </p:cBhvr>
                                    </p:animEffect>
                                    <p:set>
                                      <p:cBhvr>
                                        <p:cTn id="10" dur="1" fill="hold">
                                          <p:stCondLst>
                                            <p:cond delay="499"/>
                                          </p:stCondLst>
                                        </p:cTn>
                                        <p:tgtEl>
                                          <p:spTgt spid="82"/>
                                        </p:tgtEl>
                                        <p:attrNameLst>
                                          <p:attrName>style.visibility</p:attrName>
                                        </p:attrNameLst>
                                      </p:cBhvr>
                                      <p:to>
                                        <p:strVal val="hidden"/>
                                      </p:to>
                                    </p:set>
                                  </p:childTnLst>
                                </p:cTn>
                              </p:par>
                              <p:par>
                                <p:cTn id="11" presetID="3" presetClass="exit" presetSubtype="10" fill="hold" grpId="0" nodeType="withEffect">
                                  <p:stCondLst>
                                    <p:cond delay="0"/>
                                  </p:stCondLst>
                                  <p:childTnLst>
                                    <p:animEffect transition="out" filter="blinds(horizontal)">
                                      <p:cBhvr>
                                        <p:cTn id="12" dur="500"/>
                                        <p:tgtEl>
                                          <p:spTgt spid="86"/>
                                        </p:tgtEl>
                                      </p:cBhvr>
                                    </p:animEffect>
                                    <p:set>
                                      <p:cBhvr>
                                        <p:cTn id="13" dur="1" fill="hold">
                                          <p:stCondLst>
                                            <p:cond delay="499"/>
                                          </p:stCondLst>
                                        </p:cTn>
                                        <p:tgtEl>
                                          <p:spTgt spid="86"/>
                                        </p:tgtEl>
                                        <p:attrNameLst>
                                          <p:attrName>style.visibility</p:attrName>
                                        </p:attrNameLst>
                                      </p:cBhvr>
                                      <p:to>
                                        <p:strVal val="hidden"/>
                                      </p:to>
                                    </p:set>
                                  </p:childTnLst>
                                </p:cTn>
                              </p:par>
                              <p:par>
                                <p:cTn id="14" presetID="3" presetClass="exit" presetSubtype="10" fill="hold" grpId="0" nodeType="withEffect">
                                  <p:stCondLst>
                                    <p:cond delay="0"/>
                                  </p:stCondLst>
                                  <p:childTnLst>
                                    <p:animEffect transition="out" filter="blinds(horizontal)">
                                      <p:cBhvr>
                                        <p:cTn id="15" dur="500"/>
                                        <p:tgtEl>
                                          <p:spTgt spid="88"/>
                                        </p:tgtEl>
                                      </p:cBhvr>
                                    </p:animEffect>
                                    <p:set>
                                      <p:cBhvr>
                                        <p:cTn id="16" dur="1" fill="hold">
                                          <p:stCondLst>
                                            <p:cond delay="499"/>
                                          </p:stCondLst>
                                        </p:cTn>
                                        <p:tgtEl>
                                          <p:spTgt spid="88"/>
                                        </p:tgtEl>
                                        <p:attrNameLst>
                                          <p:attrName>style.visibility</p:attrName>
                                        </p:attrNameLst>
                                      </p:cBhvr>
                                      <p:to>
                                        <p:strVal val="hidden"/>
                                      </p:to>
                                    </p:set>
                                  </p:childTnLst>
                                </p:cTn>
                              </p:par>
                              <p:par>
                                <p:cTn id="17" presetID="3" presetClass="exit" presetSubtype="10" fill="hold" grpId="0" nodeType="withEffect">
                                  <p:stCondLst>
                                    <p:cond delay="0"/>
                                  </p:stCondLst>
                                  <p:childTnLst>
                                    <p:animEffect transition="out" filter="blinds(horizontal)">
                                      <p:cBhvr>
                                        <p:cTn id="18" dur="500"/>
                                        <p:tgtEl>
                                          <p:spTgt spid="90"/>
                                        </p:tgtEl>
                                      </p:cBhvr>
                                    </p:animEffect>
                                    <p:set>
                                      <p:cBhvr>
                                        <p:cTn id="19" dur="1" fill="hold">
                                          <p:stCondLst>
                                            <p:cond delay="499"/>
                                          </p:stCondLst>
                                        </p:cTn>
                                        <p:tgtEl>
                                          <p:spTgt spid="90"/>
                                        </p:tgtEl>
                                        <p:attrNameLst>
                                          <p:attrName>style.visibility</p:attrName>
                                        </p:attrNameLst>
                                      </p:cBhvr>
                                      <p:to>
                                        <p:strVal val="hidden"/>
                                      </p:to>
                                    </p:set>
                                  </p:childTnLst>
                                </p:cTn>
                              </p:par>
                              <p:par>
                                <p:cTn id="20" presetID="3" presetClass="exit" presetSubtype="10" fill="hold" grpId="0" nodeType="withEffect">
                                  <p:stCondLst>
                                    <p:cond delay="0"/>
                                  </p:stCondLst>
                                  <p:childTnLst>
                                    <p:animEffect transition="out" filter="blinds(horizontal)">
                                      <p:cBhvr>
                                        <p:cTn id="21" dur="500"/>
                                        <p:tgtEl>
                                          <p:spTgt spid="92"/>
                                        </p:tgtEl>
                                      </p:cBhvr>
                                    </p:animEffect>
                                    <p:set>
                                      <p:cBhvr>
                                        <p:cTn id="22" dur="1" fill="hold">
                                          <p:stCondLst>
                                            <p:cond delay="499"/>
                                          </p:stCondLst>
                                        </p:cTn>
                                        <p:tgtEl>
                                          <p:spTgt spid="92"/>
                                        </p:tgtEl>
                                        <p:attrNameLst>
                                          <p:attrName>style.visibility</p:attrName>
                                        </p:attrNameLst>
                                      </p:cBhvr>
                                      <p:to>
                                        <p:strVal val="hidden"/>
                                      </p:to>
                                    </p:set>
                                  </p:childTnLst>
                                </p:cTn>
                              </p:par>
                              <p:par>
                                <p:cTn id="23" presetID="3" presetClass="exit" presetSubtype="10" fill="hold" grpId="0" nodeType="withEffect">
                                  <p:stCondLst>
                                    <p:cond delay="0"/>
                                  </p:stCondLst>
                                  <p:childTnLst>
                                    <p:animEffect transition="out" filter="blinds(horizontal)">
                                      <p:cBhvr>
                                        <p:cTn id="24" dur="500"/>
                                        <p:tgtEl>
                                          <p:spTgt spid="94"/>
                                        </p:tgtEl>
                                      </p:cBhvr>
                                    </p:animEffect>
                                    <p:set>
                                      <p:cBhvr>
                                        <p:cTn id="25" dur="1" fill="hold">
                                          <p:stCondLst>
                                            <p:cond delay="499"/>
                                          </p:stCondLst>
                                        </p:cTn>
                                        <p:tgtEl>
                                          <p:spTgt spid="94"/>
                                        </p:tgtEl>
                                        <p:attrNameLst>
                                          <p:attrName>style.visibility</p:attrName>
                                        </p:attrNameLst>
                                      </p:cBhvr>
                                      <p:to>
                                        <p:strVal val="hidden"/>
                                      </p:to>
                                    </p:set>
                                  </p:childTnLst>
                                </p:cTn>
                              </p:par>
                              <p:par>
                                <p:cTn id="26" presetID="3" presetClass="exit" presetSubtype="10" fill="hold" grpId="0" nodeType="withEffect">
                                  <p:stCondLst>
                                    <p:cond delay="0"/>
                                  </p:stCondLst>
                                  <p:childTnLst>
                                    <p:animEffect transition="out" filter="blinds(horizontal)">
                                      <p:cBhvr>
                                        <p:cTn id="27" dur="500"/>
                                        <p:tgtEl>
                                          <p:spTgt spid="96"/>
                                        </p:tgtEl>
                                      </p:cBhvr>
                                    </p:animEffect>
                                    <p:set>
                                      <p:cBhvr>
                                        <p:cTn id="28" dur="1" fill="hold">
                                          <p:stCondLst>
                                            <p:cond delay="499"/>
                                          </p:stCondLst>
                                        </p:cTn>
                                        <p:tgtEl>
                                          <p:spTgt spid="96"/>
                                        </p:tgtEl>
                                        <p:attrNameLst>
                                          <p:attrName>style.visibility</p:attrName>
                                        </p:attrNameLst>
                                      </p:cBhvr>
                                      <p:to>
                                        <p:strVal val="hidden"/>
                                      </p:to>
                                    </p:set>
                                  </p:childTnLst>
                                </p:cTn>
                              </p:par>
                              <p:par>
                                <p:cTn id="29" presetID="3" presetClass="exit" presetSubtype="10" fill="hold" grpId="0" nodeType="withEffect">
                                  <p:stCondLst>
                                    <p:cond delay="0"/>
                                  </p:stCondLst>
                                  <p:childTnLst>
                                    <p:animEffect transition="out" filter="blinds(horizontal)">
                                      <p:cBhvr>
                                        <p:cTn id="30" dur="500"/>
                                        <p:tgtEl>
                                          <p:spTgt spid="98"/>
                                        </p:tgtEl>
                                      </p:cBhvr>
                                    </p:animEffect>
                                    <p:set>
                                      <p:cBhvr>
                                        <p:cTn id="31" dur="1" fill="hold">
                                          <p:stCondLst>
                                            <p:cond delay="499"/>
                                          </p:stCondLst>
                                        </p:cTn>
                                        <p:tgtEl>
                                          <p:spTgt spid="98"/>
                                        </p:tgtEl>
                                        <p:attrNameLst>
                                          <p:attrName>style.visibility</p:attrName>
                                        </p:attrNameLst>
                                      </p:cBhvr>
                                      <p:to>
                                        <p:strVal val="hidden"/>
                                      </p:to>
                                    </p:set>
                                  </p:childTnLst>
                                </p:cTn>
                              </p:par>
                              <p:par>
                                <p:cTn id="32" presetID="3" presetClass="exit" presetSubtype="10" fill="hold" grpId="0" nodeType="withEffect">
                                  <p:stCondLst>
                                    <p:cond delay="0"/>
                                  </p:stCondLst>
                                  <p:childTnLst>
                                    <p:animEffect transition="out" filter="blinds(horizontal)">
                                      <p:cBhvr>
                                        <p:cTn id="33" dur="500"/>
                                        <p:tgtEl>
                                          <p:spTgt spid="100"/>
                                        </p:tgtEl>
                                      </p:cBhvr>
                                    </p:animEffect>
                                    <p:set>
                                      <p:cBhvr>
                                        <p:cTn id="34" dur="1" fill="hold">
                                          <p:stCondLst>
                                            <p:cond delay="499"/>
                                          </p:stCondLst>
                                        </p:cTn>
                                        <p:tgtEl>
                                          <p:spTgt spid="100"/>
                                        </p:tgtEl>
                                        <p:attrNameLst>
                                          <p:attrName>style.visibility</p:attrName>
                                        </p:attrNameLst>
                                      </p:cBhvr>
                                      <p:to>
                                        <p:strVal val="hidden"/>
                                      </p:to>
                                    </p:set>
                                  </p:childTnLst>
                                </p:cTn>
                              </p:par>
                              <p:par>
                                <p:cTn id="35" presetID="3" presetClass="exit" presetSubtype="10" fill="hold" nodeType="withEffect">
                                  <p:stCondLst>
                                    <p:cond delay="0"/>
                                  </p:stCondLst>
                                  <p:childTnLst>
                                    <p:animEffect transition="out" filter="blinds(horizontal)">
                                      <p:cBhvr>
                                        <p:cTn id="36" dur="500"/>
                                        <p:tgtEl>
                                          <p:spTgt spid="45"/>
                                        </p:tgtEl>
                                      </p:cBhvr>
                                    </p:animEffect>
                                    <p:set>
                                      <p:cBhvr>
                                        <p:cTn id="37" dur="1" fill="hold">
                                          <p:stCondLst>
                                            <p:cond delay="499"/>
                                          </p:stCondLst>
                                        </p:cTn>
                                        <p:tgtEl>
                                          <p:spTgt spid="45"/>
                                        </p:tgtEl>
                                        <p:attrNameLst>
                                          <p:attrName>style.visibility</p:attrName>
                                        </p:attrNameLst>
                                      </p:cBhvr>
                                      <p:to>
                                        <p:strVal val="hidden"/>
                                      </p:to>
                                    </p:set>
                                  </p:childTnLst>
                                </p:cTn>
                              </p:par>
                              <p:par>
                                <p:cTn id="38" presetID="3" presetClass="exit" presetSubtype="10" fill="hold" nodeType="withEffect">
                                  <p:stCondLst>
                                    <p:cond delay="0"/>
                                  </p:stCondLst>
                                  <p:childTnLst>
                                    <p:animEffect transition="out" filter="blinds(horizontal)">
                                      <p:cBhvr>
                                        <p:cTn id="39" dur="500"/>
                                        <p:tgtEl>
                                          <p:spTgt spid="47"/>
                                        </p:tgtEl>
                                      </p:cBhvr>
                                    </p:animEffect>
                                    <p:set>
                                      <p:cBhvr>
                                        <p:cTn id="40" dur="1" fill="hold">
                                          <p:stCondLst>
                                            <p:cond delay="499"/>
                                          </p:stCondLst>
                                        </p:cTn>
                                        <p:tgtEl>
                                          <p:spTgt spid="47"/>
                                        </p:tgtEl>
                                        <p:attrNameLst>
                                          <p:attrName>style.visibility</p:attrName>
                                        </p:attrNameLst>
                                      </p:cBhvr>
                                      <p:to>
                                        <p:strVal val="hidden"/>
                                      </p:to>
                                    </p:set>
                                  </p:childTnLst>
                                </p:cTn>
                              </p:par>
                              <p:par>
                                <p:cTn id="41" presetID="3" presetClass="exit" presetSubtype="10" fill="hold" nodeType="withEffect">
                                  <p:stCondLst>
                                    <p:cond delay="0"/>
                                  </p:stCondLst>
                                  <p:childTnLst>
                                    <p:animEffect transition="out" filter="blinds(horizontal)">
                                      <p:cBhvr>
                                        <p:cTn id="42" dur="500"/>
                                        <p:tgtEl>
                                          <p:spTgt spid="49"/>
                                        </p:tgtEl>
                                      </p:cBhvr>
                                    </p:animEffect>
                                    <p:set>
                                      <p:cBhvr>
                                        <p:cTn id="43" dur="1" fill="hold">
                                          <p:stCondLst>
                                            <p:cond delay="499"/>
                                          </p:stCondLst>
                                        </p:cTn>
                                        <p:tgtEl>
                                          <p:spTgt spid="49"/>
                                        </p:tgtEl>
                                        <p:attrNameLst>
                                          <p:attrName>style.visibility</p:attrName>
                                        </p:attrNameLst>
                                      </p:cBhvr>
                                      <p:to>
                                        <p:strVal val="hidden"/>
                                      </p:to>
                                    </p:set>
                                  </p:childTnLst>
                                </p:cTn>
                              </p:par>
                              <p:par>
                                <p:cTn id="44" presetID="3" presetClass="exit" presetSubtype="10" fill="hold" nodeType="withEffect">
                                  <p:stCondLst>
                                    <p:cond delay="0"/>
                                  </p:stCondLst>
                                  <p:childTnLst>
                                    <p:animEffect transition="out" filter="blinds(horizontal)">
                                      <p:cBhvr>
                                        <p:cTn id="45" dur="500"/>
                                        <p:tgtEl>
                                          <p:spTgt spid="51"/>
                                        </p:tgtEl>
                                      </p:cBhvr>
                                    </p:animEffect>
                                    <p:set>
                                      <p:cBhvr>
                                        <p:cTn id="46" dur="1" fill="hold">
                                          <p:stCondLst>
                                            <p:cond delay="499"/>
                                          </p:stCondLst>
                                        </p:cTn>
                                        <p:tgtEl>
                                          <p:spTgt spid="51"/>
                                        </p:tgtEl>
                                        <p:attrNameLst>
                                          <p:attrName>style.visibility</p:attrName>
                                        </p:attrNameLst>
                                      </p:cBhvr>
                                      <p:to>
                                        <p:strVal val="hidden"/>
                                      </p:to>
                                    </p:set>
                                  </p:childTnLst>
                                </p:cTn>
                              </p:par>
                              <p:par>
                                <p:cTn id="47" presetID="3" presetClass="exit" presetSubtype="10" fill="hold" nodeType="withEffect">
                                  <p:stCondLst>
                                    <p:cond delay="0"/>
                                  </p:stCondLst>
                                  <p:childTnLst>
                                    <p:animEffect transition="out" filter="blinds(horizontal)">
                                      <p:cBhvr>
                                        <p:cTn id="48" dur="500"/>
                                        <p:tgtEl>
                                          <p:spTgt spid="55"/>
                                        </p:tgtEl>
                                      </p:cBhvr>
                                    </p:animEffect>
                                    <p:set>
                                      <p:cBhvr>
                                        <p:cTn id="49" dur="1" fill="hold">
                                          <p:stCondLst>
                                            <p:cond delay="499"/>
                                          </p:stCondLst>
                                        </p:cTn>
                                        <p:tgtEl>
                                          <p:spTgt spid="55"/>
                                        </p:tgtEl>
                                        <p:attrNameLst>
                                          <p:attrName>style.visibility</p:attrName>
                                        </p:attrNameLst>
                                      </p:cBhvr>
                                      <p:to>
                                        <p:strVal val="hidden"/>
                                      </p:to>
                                    </p:set>
                                  </p:childTnLst>
                                </p:cTn>
                              </p:par>
                              <p:par>
                                <p:cTn id="50" presetID="3" presetClass="exit" presetSubtype="10" fill="hold" nodeType="withEffect">
                                  <p:stCondLst>
                                    <p:cond delay="0"/>
                                  </p:stCondLst>
                                  <p:childTnLst>
                                    <p:animEffect transition="out" filter="blinds(horizontal)">
                                      <p:cBhvr>
                                        <p:cTn id="51" dur="500"/>
                                        <p:tgtEl>
                                          <p:spTgt spid="57"/>
                                        </p:tgtEl>
                                      </p:cBhvr>
                                    </p:animEffect>
                                    <p:set>
                                      <p:cBhvr>
                                        <p:cTn id="52" dur="1" fill="hold">
                                          <p:stCondLst>
                                            <p:cond delay="499"/>
                                          </p:stCondLst>
                                        </p:cTn>
                                        <p:tgtEl>
                                          <p:spTgt spid="57"/>
                                        </p:tgtEl>
                                        <p:attrNameLst>
                                          <p:attrName>style.visibility</p:attrName>
                                        </p:attrNameLst>
                                      </p:cBhvr>
                                      <p:to>
                                        <p:strVal val="hidden"/>
                                      </p:to>
                                    </p:set>
                                  </p:childTnLst>
                                </p:cTn>
                              </p:par>
                              <p:par>
                                <p:cTn id="53" presetID="3" presetClass="exit" presetSubtype="10" fill="hold" nodeType="withEffect">
                                  <p:stCondLst>
                                    <p:cond delay="0"/>
                                  </p:stCondLst>
                                  <p:childTnLst>
                                    <p:animEffect transition="out" filter="blinds(horizontal)">
                                      <p:cBhvr>
                                        <p:cTn id="54" dur="500"/>
                                        <p:tgtEl>
                                          <p:spTgt spid="61"/>
                                        </p:tgtEl>
                                      </p:cBhvr>
                                    </p:animEffect>
                                    <p:set>
                                      <p:cBhvr>
                                        <p:cTn id="55" dur="1" fill="hold">
                                          <p:stCondLst>
                                            <p:cond delay="499"/>
                                          </p:stCondLst>
                                        </p:cTn>
                                        <p:tgtEl>
                                          <p:spTgt spid="61"/>
                                        </p:tgtEl>
                                        <p:attrNameLst>
                                          <p:attrName>style.visibility</p:attrName>
                                        </p:attrNameLst>
                                      </p:cBhvr>
                                      <p:to>
                                        <p:strVal val="hidden"/>
                                      </p:to>
                                    </p:set>
                                  </p:childTnLst>
                                </p:cTn>
                              </p:par>
                              <p:par>
                                <p:cTn id="56" presetID="3" presetClass="exit" presetSubtype="10" fill="hold" nodeType="withEffect">
                                  <p:stCondLst>
                                    <p:cond delay="0"/>
                                  </p:stCondLst>
                                  <p:childTnLst>
                                    <p:animEffect transition="out" filter="blinds(horizontal)">
                                      <p:cBhvr>
                                        <p:cTn id="57" dur="500"/>
                                        <p:tgtEl>
                                          <p:spTgt spid="63"/>
                                        </p:tgtEl>
                                      </p:cBhvr>
                                    </p:animEffect>
                                    <p:set>
                                      <p:cBhvr>
                                        <p:cTn id="58" dur="1" fill="hold">
                                          <p:stCondLst>
                                            <p:cond delay="499"/>
                                          </p:stCondLst>
                                        </p:cTn>
                                        <p:tgtEl>
                                          <p:spTgt spid="63"/>
                                        </p:tgtEl>
                                        <p:attrNameLst>
                                          <p:attrName>style.visibility</p:attrName>
                                        </p:attrNameLst>
                                      </p:cBhvr>
                                      <p:to>
                                        <p:strVal val="hidden"/>
                                      </p:to>
                                    </p:set>
                                  </p:childTnLst>
                                </p:cTn>
                              </p:par>
                              <p:par>
                                <p:cTn id="59" presetID="3" presetClass="exit" presetSubtype="10" fill="hold" nodeType="withEffect">
                                  <p:stCondLst>
                                    <p:cond delay="0"/>
                                  </p:stCondLst>
                                  <p:childTnLst>
                                    <p:animEffect transition="out" filter="blinds(horizontal)">
                                      <p:cBhvr>
                                        <p:cTn id="60" dur="500"/>
                                        <p:tgtEl>
                                          <p:spTgt spid="69"/>
                                        </p:tgtEl>
                                      </p:cBhvr>
                                    </p:animEffect>
                                    <p:set>
                                      <p:cBhvr>
                                        <p:cTn id="61" dur="1" fill="hold">
                                          <p:stCondLst>
                                            <p:cond delay="499"/>
                                          </p:stCondLst>
                                        </p:cTn>
                                        <p:tgtEl>
                                          <p:spTgt spid="69"/>
                                        </p:tgtEl>
                                        <p:attrNameLst>
                                          <p:attrName>style.visibility</p:attrName>
                                        </p:attrNameLst>
                                      </p:cBhvr>
                                      <p:to>
                                        <p:strVal val="hidden"/>
                                      </p:to>
                                    </p:set>
                                  </p:childTnLst>
                                </p:cTn>
                              </p:par>
                              <p:par>
                                <p:cTn id="62" presetID="3" presetClass="exit" presetSubtype="10" fill="hold" nodeType="withEffect">
                                  <p:stCondLst>
                                    <p:cond delay="0"/>
                                  </p:stCondLst>
                                  <p:childTnLst>
                                    <p:animEffect transition="out" filter="blinds(horizontal)">
                                      <p:cBhvr>
                                        <p:cTn id="63" dur="500"/>
                                        <p:tgtEl>
                                          <p:spTgt spid="71"/>
                                        </p:tgtEl>
                                      </p:cBhvr>
                                    </p:animEffect>
                                    <p:set>
                                      <p:cBhvr>
                                        <p:cTn id="64" dur="1" fill="hold">
                                          <p:stCondLst>
                                            <p:cond delay="499"/>
                                          </p:stCondLst>
                                        </p:cTn>
                                        <p:tgtEl>
                                          <p:spTgt spid="71"/>
                                        </p:tgtEl>
                                        <p:attrNameLst>
                                          <p:attrName>style.visibility</p:attrName>
                                        </p:attrNameLst>
                                      </p:cBhvr>
                                      <p:to>
                                        <p:strVal val="hidden"/>
                                      </p:to>
                                    </p:set>
                                  </p:childTnLst>
                                </p:cTn>
                              </p:par>
                              <p:par>
                                <p:cTn id="65" presetID="3" presetClass="exit" presetSubtype="10" fill="hold" nodeType="withEffect">
                                  <p:stCondLst>
                                    <p:cond delay="0"/>
                                  </p:stCondLst>
                                  <p:childTnLst>
                                    <p:animEffect transition="out" filter="blinds(horizontal)">
                                      <p:cBhvr>
                                        <p:cTn id="66" dur="500"/>
                                        <p:tgtEl>
                                          <p:spTgt spid="73"/>
                                        </p:tgtEl>
                                      </p:cBhvr>
                                    </p:animEffect>
                                    <p:set>
                                      <p:cBhvr>
                                        <p:cTn id="67" dur="1" fill="hold">
                                          <p:stCondLst>
                                            <p:cond delay="499"/>
                                          </p:stCondLst>
                                        </p:cTn>
                                        <p:tgtEl>
                                          <p:spTgt spid="73"/>
                                        </p:tgtEl>
                                        <p:attrNameLst>
                                          <p:attrName>style.visibility</p:attrName>
                                        </p:attrNameLst>
                                      </p:cBhvr>
                                      <p:to>
                                        <p:strVal val="hidden"/>
                                      </p:to>
                                    </p:set>
                                  </p:childTnLst>
                                </p:cTn>
                              </p:par>
                              <p:par>
                                <p:cTn id="68" presetID="3" presetClass="exit" presetSubtype="10" fill="hold" nodeType="withEffect">
                                  <p:stCondLst>
                                    <p:cond delay="0"/>
                                  </p:stCondLst>
                                  <p:childTnLst>
                                    <p:animEffect transition="out" filter="blinds(horizontal)">
                                      <p:cBhvr>
                                        <p:cTn id="69" dur="500"/>
                                        <p:tgtEl>
                                          <p:spTgt spid="75"/>
                                        </p:tgtEl>
                                      </p:cBhvr>
                                    </p:animEffect>
                                    <p:set>
                                      <p:cBhvr>
                                        <p:cTn id="70" dur="1" fill="hold">
                                          <p:stCondLst>
                                            <p:cond delay="499"/>
                                          </p:stCondLst>
                                        </p:cTn>
                                        <p:tgtEl>
                                          <p:spTgt spid="75"/>
                                        </p:tgtEl>
                                        <p:attrNameLst>
                                          <p:attrName>style.visibility</p:attrName>
                                        </p:attrNameLst>
                                      </p:cBhvr>
                                      <p:to>
                                        <p:strVal val="hidden"/>
                                      </p:to>
                                    </p:set>
                                  </p:childTnLst>
                                </p:cTn>
                              </p:par>
                              <p:par>
                                <p:cTn id="71" presetID="3" presetClass="exit" presetSubtype="10" fill="hold" nodeType="withEffect">
                                  <p:stCondLst>
                                    <p:cond delay="0"/>
                                  </p:stCondLst>
                                  <p:childTnLst>
                                    <p:animEffect transition="out" filter="blinds(horizontal)">
                                      <p:cBhvr>
                                        <p:cTn id="72" dur="500"/>
                                        <p:tgtEl>
                                          <p:spTgt spid="79"/>
                                        </p:tgtEl>
                                      </p:cBhvr>
                                    </p:animEffect>
                                    <p:set>
                                      <p:cBhvr>
                                        <p:cTn id="73" dur="1" fill="hold">
                                          <p:stCondLst>
                                            <p:cond delay="499"/>
                                          </p:stCondLst>
                                        </p:cTn>
                                        <p:tgtEl>
                                          <p:spTgt spid="79"/>
                                        </p:tgtEl>
                                        <p:attrNameLst>
                                          <p:attrName>style.visibility</p:attrName>
                                        </p:attrNameLst>
                                      </p:cBhvr>
                                      <p:to>
                                        <p:strVal val="hidden"/>
                                      </p:to>
                                    </p:set>
                                  </p:childTnLst>
                                </p:cTn>
                              </p:par>
                              <p:par>
                                <p:cTn id="74" presetID="3" presetClass="exit" presetSubtype="10" fill="hold" nodeType="withEffect">
                                  <p:stCondLst>
                                    <p:cond delay="0"/>
                                  </p:stCondLst>
                                  <p:childTnLst>
                                    <p:animEffect transition="out" filter="blinds(horizontal)">
                                      <p:cBhvr>
                                        <p:cTn id="75" dur="500"/>
                                        <p:tgtEl>
                                          <p:spTgt spid="81"/>
                                        </p:tgtEl>
                                      </p:cBhvr>
                                    </p:animEffect>
                                    <p:set>
                                      <p:cBhvr>
                                        <p:cTn id="76" dur="1" fill="hold">
                                          <p:stCondLst>
                                            <p:cond delay="499"/>
                                          </p:stCondLst>
                                        </p:cTn>
                                        <p:tgtEl>
                                          <p:spTgt spid="81"/>
                                        </p:tgtEl>
                                        <p:attrNameLst>
                                          <p:attrName>style.visibility</p:attrName>
                                        </p:attrNameLst>
                                      </p:cBhvr>
                                      <p:to>
                                        <p:strVal val="hidden"/>
                                      </p:to>
                                    </p:set>
                                  </p:childTnLst>
                                </p:cTn>
                              </p:par>
                              <p:par>
                                <p:cTn id="77" presetID="3" presetClass="exit" presetSubtype="10" fill="hold" nodeType="withEffect">
                                  <p:stCondLst>
                                    <p:cond delay="0"/>
                                  </p:stCondLst>
                                  <p:childTnLst>
                                    <p:animEffect transition="out" filter="blinds(horizontal)">
                                      <p:cBhvr>
                                        <p:cTn id="78" dur="500"/>
                                        <p:tgtEl>
                                          <p:spTgt spid="85"/>
                                        </p:tgtEl>
                                      </p:cBhvr>
                                    </p:animEffect>
                                    <p:set>
                                      <p:cBhvr>
                                        <p:cTn id="79" dur="1" fill="hold">
                                          <p:stCondLst>
                                            <p:cond delay="499"/>
                                          </p:stCondLst>
                                        </p:cTn>
                                        <p:tgtEl>
                                          <p:spTgt spid="85"/>
                                        </p:tgtEl>
                                        <p:attrNameLst>
                                          <p:attrName>style.visibility</p:attrName>
                                        </p:attrNameLst>
                                      </p:cBhvr>
                                      <p:to>
                                        <p:strVal val="hidden"/>
                                      </p:to>
                                    </p:set>
                                  </p:childTnLst>
                                </p:cTn>
                              </p:par>
                              <p:par>
                                <p:cTn id="80" presetID="3" presetClass="exit" presetSubtype="10" fill="hold" nodeType="withEffect">
                                  <p:stCondLst>
                                    <p:cond delay="0"/>
                                  </p:stCondLst>
                                  <p:childTnLst>
                                    <p:animEffect transition="out" filter="blinds(horizontal)">
                                      <p:cBhvr>
                                        <p:cTn id="81" dur="500"/>
                                        <p:tgtEl>
                                          <p:spTgt spid="87"/>
                                        </p:tgtEl>
                                      </p:cBhvr>
                                    </p:animEffect>
                                    <p:set>
                                      <p:cBhvr>
                                        <p:cTn id="82" dur="1" fill="hold">
                                          <p:stCondLst>
                                            <p:cond delay="499"/>
                                          </p:stCondLst>
                                        </p:cTn>
                                        <p:tgtEl>
                                          <p:spTgt spid="87"/>
                                        </p:tgtEl>
                                        <p:attrNameLst>
                                          <p:attrName>style.visibility</p:attrName>
                                        </p:attrNameLst>
                                      </p:cBhvr>
                                      <p:to>
                                        <p:strVal val="hidden"/>
                                      </p:to>
                                    </p:set>
                                  </p:childTnLst>
                                </p:cTn>
                              </p:par>
                              <p:par>
                                <p:cTn id="83" presetID="3" presetClass="exit" presetSubtype="10" fill="hold" nodeType="withEffect">
                                  <p:stCondLst>
                                    <p:cond delay="0"/>
                                  </p:stCondLst>
                                  <p:childTnLst>
                                    <p:animEffect transition="out" filter="blinds(horizontal)">
                                      <p:cBhvr>
                                        <p:cTn id="84" dur="500"/>
                                        <p:tgtEl>
                                          <p:spTgt spid="93"/>
                                        </p:tgtEl>
                                      </p:cBhvr>
                                    </p:animEffect>
                                    <p:set>
                                      <p:cBhvr>
                                        <p:cTn id="85" dur="1" fill="hold">
                                          <p:stCondLst>
                                            <p:cond delay="499"/>
                                          </p:stCondLst>
                                        </p:cTn>
                                        <p:tgtEl>
                                          <p:spTgt spid="93"/>
                                        </p:tgtEl>
                                        <p:attrNameLst>
                                          <p:attrName>style.visibility</p:attrName>
                                        </p:attrNameLst>
                                      </p:cBhvr>
                                      <p:to>
                                        <p:strVal val="hidden"/>
                                      </p:to>
                                    </p:set>
                                  </p:childTnLst>
                                </p:cTn>
                              </p:par>
                              <p:par>
                                <p:cTn id="86" presetID="3" presetClass="exit" presetSubtype="10" fill="hold" nodeType="withEffect">
                                  <p:stCondLst>
                                    <p:cond delay="0"/>
                                  </p:stCondLst>
                                  <p:childTnLst>
                                    <p:animEffect transition="out" filter="blinds(horizontal)">
                                      <p:cBhvr>
                                        <p:cTn id="87" dur="500"/>
                                        <p:tgtEl>
                                          <p:spTgt spid="95"/>
                                        </p:tgtEl>
                                      </p:cBhvr>
                                    </p:animEffect>
                                    <p:set>
                                      <p:cBhvr>
                                        <p:cTn id="88" dur="1" fill="hold">
                                          <p:stCondLst>
                                            <p:cond delay="499"/>
                                          </p:stCondLst>
                                        </p:cTn>
                                        <p:tgtEl>
                                          <p:spTgt spid="95"/>
                                        </p:tgtEl>
                                        <p:attrNameLst>
                                          <p:attrName>style.visibility</p:attrName>
                                        </p:attrNameLst>
                                      </p:cBhvr>
                                      <p:to>
                                        <p:strVal val="hidden"/>
                                      </p:to>
                                    </p:set>
                                  </p:childTnLst>
                                </p:cTn>
                              </p:par>
                              <p:par>
                                <p:cTn id="89" presetID="3" presetClass="exit" presetSubtype="10" fill="hold" nodeType="withEffect">
                                  <p:stCondLst>
                                    <p:cond delay="0"/>
                                  </p:stCondLst>
                                  <p:childTnLst>
                                    <p:animEffect transition="out" filter="blinds(horizontal)">
                                      <p:cBhvr>
                                        <p:cTn id="90" dur="500"/>
                                        <p:tgtEl>
                                          <p:spTgt spid="97"/>
                                        </p:tgtEl>
                                      </p:cBhvr>
                                    </p:animEffect>
                                    <p:set>
                                      <p:cBhvr>
                                        <p:cTn id="91" dur="1" fill="hold">
                                          <p:stCondLst>
                                            <p:cond delay="499"/>
                                          </p:stCondLst>
                                        </p:cTn>
                                        <p:tgtEl>
                                          <p:spTgt spid="97"/>
                                        </p:tgtEl>
                                        <p:attrNameLst>
                                          <p:attrName>style.visibility</p:attrName>
                                        </p:attrNameLst>
                                      </p:cBhvr>
                                      <p:to>
                                        <p:strVal val="hidden"/>
                                      </p:to>
                                    </p:set>
                                  </p:childTnLst>
                                </p:cTn>
                              </p:par>
                              <p:par>
                                <p:cTn id="92" presetID="3" presetClass="exit" presetSubtype="10" fill="hold" nodeType="withEffect">
                                  <p:stCondLst>
                                    <p:cond delay="0"/>
                                  </p:stCondLst>
                                  <p:childTnLst>
                                    <p:animEffect transition="out" filter="blinds(horizontal)">
                                      <p:cBhvr>
                                        <p:cTn id="93" dur="500"/>
                                        <p:tgtEl>
                                          <p:spTgt spid="99"/>
                                        </p:tgtEl>
                                      </p:cBhvr>
                                    </p:animEffect>
                                    <p:set>
                                      <p:cBhvr>
                                        <p:cTn id="94" dur="1" fill="hold">
                                          <p:stCondLst>
                                            <p:cond delay="499"/>
                                          </p:stCondLst>
                                        </p:cTn>
                                        <p:tgtEl>
                                          <p:spTgt spid="99"/>
                                        </p:tgtEl>
                                        <p:attrNameLst>
                                          <p:attrName>style.visibility</p:attrName>
                                        </p:attrNameLst>
                                      </p:cBhvr>
                                      <p:to>
                                        <p:strVal val="hidden"/>
                                      </p:to>
                                    </p:set>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nodeType="clickEffect">
                                  <p:stCondLst>
                                    <p:cond delay="0"/>
                                  </p:stCondLst>
                                  <p:childTnLst>
                                    <p:set>
                                      <p:cBhvr>
                                        <p:cTn id="98" dur="1" fill="hold">
                                          <p:stCondLst>
                                            <p:cond delay="0"/>
                                          </p:stCondLst>
                                        </p:cTn>
                                        <p:tgtEl>
                                          <p:spTgt spid="169"/>
                                        </p:tgtEl>
                                        <p:attrNameLst>
                                          <p:attrName>style.visibility</p:attrName>
                                        </p:attrNameLst>
                                      </p:cBhvr>
                                      <p:to>
                                        <p:strVal val="visible"/>
                                      </p:to>
                                    </p:set>
                                    <p:animEffect transition="in" filter="blinds(horizontal)">
                                      <p:cBhvr>
                                        <p:cTn id="99" dur="500"/>
                                        <p:tgtEl>
                                          <p:spTgt spid="169"/>
                                        </p:tgtEl>
                                      </p:cBhvr>
                                    </p:animEffect>
                                  </p:childTnLst>
                                </p:cTn>
                              </p:par>
                              <p:par>
                                <p:cTn id="100" presetID="3" presetClass="entr" presetSubtype="10" fill="hold" nodeType="withEffect">
                                  <p:stCondLst>
                                    <p:cond delay="0"/>
                                  </p:stCondLst>
                                  <p:childTnLst>
                                    <p:set>
                                      <p:cBhvr>
                                        <p:cTn id="101" dur="1" fill="hold">
                                          <p:stCondLst>
                                            <p:cond delay="0"/>
                                          </p:stCondLst>
                                        </p:cTn>
                                        <p:tgtEl>
                                          <p:spTgt spid="170"/>
                                        </p:tgtEl>
                                        <p:attrNameLst>
                                          <p:attrName>style.visibility</p:attrName>
                                        </p:attrNameLst>
                                      </p:cBhvr>
                                      <p:to>
                                        <p:strVal val="visible"/>
                                      </p:to>
                                    </p:set>
                                    <p:animEffect transition="in" filter="blinds(horizontal)">
                                      <p:cBhvr>
                                        <p:cTn id="102" dur="500"/>
                                        <p:tgtEl>
                                          <p:spTgt spid="170"/>
                                        </p:tgtEl>
                                      </p:cBhvr>
                                    </p:animEffect>
                                  </p:childTnLst>
                                </p:cTn>
                              </p:par>
                              <p:par>
                                <p:cTn id="103" presetID="3" presetClass="entr" presetSubtype="10" fill="hold" nodeType="withEffect">
                                  <p:stCondLst>
                                    <p:cond delay="0"/>
                                  </p:stCondLst>
                                  <p:childTnLst>
                                    <p:set>
                                      <p:cBhvr>
                                        <p:cTn id="104" dur="1" fill="hold">
                                          <p:stCondLst>
                                            <p:cond delay="0"/>
                                          </p:stCondLst>
                                        </p:cTn>
                                        <p:tgtEl>
                                          <p:spTgt spid="171"/>
                                        </p:tgtEl>
                                        <p:attrNameLst>
                                          <p:attrName>style.visibility</p:attrName>
                                        </p:attrNameLst>
                                      </p:cBhvr>
                                      <p:to>
                                        <p:strVal val="visible"/>
                                      </p:to>
                                    </p:set>
                                    <p:animEffect transition="in" filter="blinds(horizontal)">
                                      <p:cBhvr>
                                        <p:cTn id="105" dur="500"/>
                                        <p:tgtEl>
                                          <p:spTgt spid="171"/>
                                        </p:tgtEl>
                                      </p:cBhvr>
                                    </p:animEffect>
                                  </p:childTnLst>
                                </p:cTn>
                              </p:par>
                              <p:par>
                                <p:cTn id="106" presetID="3" presetClass="entr" presetSubtype="10" fill="hold" nodeType="withEffect">
                                  <p:stCondLst>
                                    <p:cond delay="0"/>
                                  </p:stCondLst>
                                  <p:childTnLst>
                                    <p:set>
                                      <p:cBhvr>
                                        <p:cTn id="107" dur="1" fill="hold">
                                          <p:stCondLst>
                                            <p:cond delay="0"/>
                                          </p:stCondLst>
                                        </p:cTn>
                                        <p:tgtEl>
                                          <p:spTgt spid="172"/>
                                        </p:tgtEl>
                                        <p:attrNameLst>
                                          <p:attrName>style.visibility</p:attrName>
                                        </p:attrNameLst>
                                      </p:cBhvr>
                                      <p:to>
                                        <p:strVal val="visible"/>
                                      </p:to>
                                    </p:set>
                                    <p:animEffect transition="in" filter="blinds(horizontal)">
                                      <p:cBhvr>
                                        <p:cTn id="108" dur="500"/>
                                        <p:tgtEl>
                                          <p:spTgt spid="172"/>
                                        </p:tgtEl>
                                      </p:cBhvr>
                                    </p:animEffect>
                                  </p:childTnLst>
                                </p:cTn>
                              </p:par>
                              <p:par>
                                <p:cTn id="109" presetID="3" presetClass="entr" presetSubtype="10" fill="hold" nodeType="withEffect">
                                  <p:stCondLst>
                                    <p:cond delay="0"/>
                                  </p:stCondLst>
                                  <p:childTnLst>
                                    <p:set>
                                      <p:cBhvr>
                                        <p:cTn id="110" dur="1" fill="hold">
                                          <p:stCondLst>
                                            <p:cond delay="0"/>
                                          </p:stCondLst>
                                        </p:cTn>
                                        <p:tgtEl>
                                          <p:spTgt spid="173"/>
                                        </p:tgtEl>
                                        <p:attrNameLst>
                                          <p:attrName>style.visibility</p:attrName>
                                        </p:attrNameLst>
                                      </p:cBhvr>
                                      <p:to>
                                        <p:strVal val="visible"/>
                                      </p:to>
                                    </p:set>
                                    <p:animEffect transition="in" filter="blinds(horizontal)">
                                      <p:cBhvr>
                                        <p:cTn id="111" dur="500"/>
                                        <p:tgtEl>
                                          <p:spTgt spid="173"/>
                                        </p:tgtEl>
                                      </p:cBhvr>
                                    </p:animEffect>
                                  </p:childTnLst>
                                </p:cTn>
                              </p:par>
                              <p:par>
                                <p:cTn id="112" presetID="3" presetClass="entr" presetSubtype="10" fill="hold" nodeType="withEffect">
                                  <p:stCondLst>
                                    <p:cond delay="0"/>
                                  </p:stCondLst>
                                  <p:childTnLst>
                                    <p:set>
                                      <p:cBhvr>
                                        <p:cTn id="113" dur="1" fill="hold">
                                          <p:stCondLst>
                                            <p:cond delay="0"/>
                                          </p:stCondLst>
                                        </p:cTn>
                                        <p:tgtEl>
                                          <p:spTgt spid="174"/>
                                        </p:tgtEl>
                                        <p:attrNameLst>
                                          <p:attrName>style.visibility</p:attrName>
                                        </p:attrNameLst>
                                      </p:cBhvr>
                                      <p:to>
                                        <p:strVal val="visible"/>
                                      </p:to>
                                    </p:set>
                                    <p:animEffect transition="in" filter="blinds(horizontal)">
                                      <p:cBhvr>
                                        <p:cTn id="114" dur="500"/>
                                        <p:tgtEl>
                                          <p:spTgt spid="174"/>
                                        </p:tgtEl>
                                      </p:cBhvr>
                                    </p:animEffect>
                                  </p:childTnLst>
                                </p:cTn>
                              </p:par>
                              <p:par>
                                <p:cTn id="115" presetID="3" presetClass="entr" presetSubtype="10" fill="hold" grpId="0" nodeType="withEffect">
                                  <p:stCondLst>
                                    <p:cond delay="0"/>
                                  </p:stCondLst>
                                  <p:childTnLst>
                                    <p:set>
                                      <p:cBhvr>
                                        <p:cTn id="116" dur="1" fill="hold">
                                          <p:stCondLst>
                                            <p:cond delay="0"/>
                                          </p:stCondLst>
                                        </p:cTn>
                                        <p:tgtEl>
                                          <p:spTgt spid="175"/>
                                        </p:tgtEl>
                                        <p:attrNameLst>
                                          <p:attrName>style.visibility</p:attrName>
                                        </p:attrNameLst>
                                      </p:cBhvr>
                                      <p:to>
                                        <p:strVal val="visible"/>
                                      </p:to>
                                    </p:set>
                                    <p:animEffect transition="in" filter="blinds(horizontal)">
                                      <p:cBhvr>
                                        <p:cTn id="117" dur="500"/>
                                        <p:tgtEl>
                                          <p:spTgt spid="175"/>
                                        </p:tgtEl>
                                      </p:cBhvr>
                                    </p:animEffect>
                                  </p:childTnLst>
                                </p:cTn>
                              </p:par>
                              <p:par>
                                <p:cTn id="118" presetID="3" presetClass="entr" presetSubtype="10" fill="hold" grpId="0" nodeType="withEffect">
                                  <p:stCondLst>
                                    <p:cond delay="0"/>
                                  </p:stCondLst>
                                  <p:childTnLst>
                                    <p:set>
                                      <p:cBhvr>
                                        <p:cTn id="119" dur="1" fill="hold">
                                          <p:stCondLst>
                                            <p:cond delay="0"/>
                                          </p:stCondLst>
                                        </p:cTn>
                                        <p:tgtEl>
                                          <p:spTgt spid="176"/>
                                        </p:tgtEl>
                                        <p:attrNameLst>
                                          <p:attrName>style.visibility</p:attrName>
                                        </p:attrNameLst>
                                      </p:cBhvr>
                                      <p:to>
                                        <p:strVal val="visible"/>
                                      </p:to>
                                    </p:set>
                                    <p:animEffect transition="in" filter="blinds(horizontal)">
                                      <p:cBhvr>
                                        <p:cTn id="120" dur="500"/>
                                        <p:tgtEl>
                                          <p:spTgt spid="176"/>
                                        </p:tgtEl>
                                      </p:cBhvr>
                                    </p:animEffect>
                                  </p:childTnLst>
                                </p:cTn>
                              </p:par>
                              <p:par>
                                <p:cTn id="121" presetID="3" presetClass="entr" presetSubtype="10" fill="hold" grpId="0" nodeType="withEffect">
                                  <p:stCondLst>
                                    <p:cond delay="0"/>
                                  </p:stCondLst>
                                  <p:childTnLst>
                                    <p:set>
                                      <p:cBhvr>
                                        <p:cTn id="122" dur="1" fill="hold">
                                          <p:stCondLst>
                                            <p:cond delay="0"/>
                                          </p:stCondLst>
                                        </p:cTn>
                                        <p:tgtEl>
                                          <p:spTgt spid="177"/>
                                        </p:tgtEl>
                                        <p:attrNameLst>
                                          <p:attrName>style.visibility</p:attrName>
                                        </p:attrNameLst>
                                      </p:cBhvr>
                                      <p:to>
                                        <p:strVal val="visible"/>
                                      </p:to>
                                    </p:set>
                                    <p:animEffect transition="in" filter="blinds(horizontal)">
                                      <p:cBhvr>
                                        <p:cTn id="123" dur="500"/>
                                        <p:tgtEl>
                                          <p:spTgt spid="177"/>
                                        </p:tgtEl>
                                      </p:cBhvr>
                                    </p:animEffect>
                                  </p:childTnLst>
                                </p:cTn>
                              </p:par>
                              <p:par>
                                <p:cTn id="124" presetID="3" presetClass="entr" presetSubtype="10" fill="hold" grpId="0" nodeType="withEffect">
                                  <p:stCondLst>
                                    <p:cond delay="0"/>
                                  </p:stCondLst>
                                  <p:childTnLst>
                                    <p:set>
                                      <p:cBhvr>
                                        <p:cTn id="125" dur="1" fill="hold">
                                          <p:stCondLst>
                                            <p:cond delay="0"/>
                                          </p:stCondLst>
                                        </p:cTn>
                                        <p:tgtEl>
                                          <p:spTgt spid="178"/>
                                        </p:tgtEl>
                                        <p:attrNameLst>
                                          <p:attrName>style.visibility</p:attrName>
                                        </p:attrNameLst>
                                      </p:cBhvr>
                                      <p:to>
                                        <p:strVal val="visible"/>
                                      </p:to>
                                    </p:set>
                                    <p:animEffect transition="in" filter="blinds(horizontal)">
                                      <p:cBhvr>
                                        <p:cTn id="126" dur="500"/>
                                        <p:tgtEl>
                                          <p:spTgt spid="178"/>
                                        </p:tgtEl>
                                      </p:cBhvr>
                                    </p:animEffect>
                                  </p:childTnLst>
                                </p:cTn>
                              </p:par>
                              <p:par>
                                <p:cTn id="127" presetID="3" presetClass="entr" presetSubtype="10" fill="hold" grpId="0" nodeType="withEffect">
                                  <p:stCondLst>
                                    <p:cond delay="0"/>
                                  </p:stCondLst>
                                  <p:childTnLst>
                                    <p:set>
                                      <p:cBhvr>
                                        <p:cTn id="128" dur="1" fill="hold">
                                          <p:stCondLst>
                                            <p:cond delay="0"/>
                                          </p:stCondLst>
                                        </p:cTn>
                                        <p:tgtEl>
                                          <p:spTgt spid="179"/>
                                        </p:tgtEl>
                                        <p:attrNameLst>
                                          <p:attrName>style.visibility</p:attrName>
                                        </p:attrNameLst>
                                      </p:cBhvr>
                                      <p:to>
                                        <p:strVal val="visible"/>
                                      </p:to>
                                    </p:set>
                                    <p:animEffect transition="in" filter="blinds(horizontal)">
                                      <p:cBhvr>
                                        <p:cTn id="129" dur="500"/>
                                        <p:tgtEl>
                                          <p:spTgt spid="179"/>
                                        </p:tgtEl>
                                      </p:cBhvr>
                                    </p:animEffect>
                                  </p:childTnLst>
                                </p:cTn>
                              </p:par>
                              <p:par>
                                <p:cTn id="130" presetID="3" presetClass="entr" presetSubtype="10" fill="hold" grpId="0" nodeType="withEffect">
                                  <p:stCondLst>
                                    <p:cond delay="0"/>
                                  </p:stCondLst>
                                  <p:childTnLst>
                                    <p:set>
                                      <p:cBhvr>
                                        <p:cTn id="131" dur="1" fill="hold">
                                          <p:stCondLst>
                                            <p:cond delay="0"/>
                                          </p:stCondLst>
                                        </p:cTn>
                                        <p:tgtEl>
                                          <p:spTgt spid="180"/>
                                        </p:tgtEl>
                                        <p:attrNameLst>
                                          <p:attrName>style.visibility</p:attrName>
                                        </p:attrNameLst>
                                      </p:cBhvr>
                                      <p:to>
                                        <p:strVal val="visible"/>
                                      </p:to>
                                    </p:set>
                                    <p:animEffect transition="in" filter="blinds(horizontal)">
                                      <p:cBhvr>
                                        <p:cTn id="132" dur="500"/>
                                        <p:tgtEl>
                                          <p:spTgt spid="180"/>
                                        </p:tgtEl>
                                      </p:cBhvr>
                                    </p:animEffect>
                                  </p:childTnLst>
                                </p:cTn>
                              </p:par>
                              <p:par>
                                <p:cTn id="133" presetID="3" presetClass="entr" presetSubtype="10" fill="hold" nodeType="withEffect">
                                  <p:stCondLst>
                                    <p:cond delay="0"/>
                                  </p:stCondLst>
                                  <p:childTnLst>
                                    <p:set>
                                      <p:cBhvr>
                                        <p:cTn id="134" dur="1" fill="hold">
                                          <p:stCondLst>
                                            <p:cond delay="0"/>
                                          </p:stCondLst>
                                        </p:cTn>
                                        <p:tgtEl>
                                          <p:spTgt spid="181"/>
                                        </p:tgtEl>
                                        <p:attrNameLst>
                                          <p:attrName>style.visibility</p:attrName>
                                        </p:attrNameLst>
                                      </p:cBhvr>
                                      <p:to>
                                        <p:strVal val="visible"/>
                                      </p:to>
                                    </p:set>
                                    <p:animEffect transition="in" filter="blinds(horizontal)">
                                      <p:cBhvr>
                                        <p:cTn id="135" dur="500"/>
                                        <p:tgtEl>
                                          <p:spTgt spid="181"/>
                                        </p:tgtEl>
                                      </p:cBhvr>
                                    </p:animEffect>
                                  </p:childTnLst>
                                </p:cTn>
                              </p:par>
                              <p:par>
                                <p:cTn id="136" presetID="3" presetClass="entr" presetSubtype="10" fill="hold" nodeType="withEffect">
                                  <p:stCondLst>
                                    <p:cond delay="0"/>
                                  </p:stCondLst>
                                  <p:childTnLst>
                                    <p:set>
                                      <p:cBhvr>
                                        <p:cTn id="137" dur="1" fill="hold">
                                          <p:stCondLst>
                                            <p:cond delay="0"/>
                                          </p:stCondLst>
                                        </p:cTn>
                                        <p:tgtEl>
                                          <p:spTgt spid="182"/>
                                        </p:tgtEl>
                                        <p:attrNameLst>
                                          <p:attrName>style.visibility</p:attrName>
                                        </p:attrNameLst>
                                      </p:cBhvr>
                                      <p:to>
                                        <p:strVal val="visible"/>
                                      </p:to>
                                    </p:set>
                                    <p:animEffect transition="in" filter="blinds(horizontal)">
                                      <p:cBhvr>
                                        <p:cTn id="138" dur="500"/>
                                        <p:tgtEl>
                                          <p:spTgt spid="182"/>
                                        </p:tgtEl>
                                      </p:cBhvr>
                                    </p:animEffect>
                                  </p:childTnLst>
                                </p:cTn>
                              </p:par>
                              <p:par>
                                <p:cTn id="139" presetID="3" presetClass="entr" presetSubtype="10" fill="hold" grpId="0" nodeType="withEffect">
                                  <p:stCondLst>
                                    <p:cond delay="0"/>
                                  </p:stCondLst>
                                  <p:childTnLst>
                                    <p:set>
                                      <p:cBhvr>
                                        <p:cTn id="140" dur="1" fill="hold">
                                          <p:stCondLst>
                                            <p:cond delay="0"/>
                                          </p:stCondLst>
                                        </p:cTn>
                                        <p:tgtEl>
                                          <p:spTgt spid="183"/>
                                        </p:tgtEl>
                                        <p:attrNameLst>
                                          <p:attrName>style.visibility</p:attrName>
                                        </p:attrNameLst>
                                      </p:cBhvr>
                                      <p:to>
                                        <p:strVal val="visible"/>
                                      </p:to>
                                    </p:set>
                                    <p:animEffect transition="in" filter="blinds(horizontal)">
                                      <p:cBhvr>
                                        <p:cTn id="141" dur="500"/>
                                        <p:tgtEl>
                                          <p:spTgt spid="183"/>
                                        </p:tgtEl>
                                      </p:cBhvr>
                                    </p:animEffect>
                                  </p:childTnLst>
                                </p:cTn>
                              </p:par>
                              <p:par>
                                <p:cTn id="142" presetID="3" presetClass="entr" presetSubtype="10" fill="hold" grpId="0" nodeType="withEffect">
                                  <p:stCondLst>
                                    <p:cond delay="0"/>
                                  </p:stCondLst>
                                  <p:childTnLst>
                                    <p:set>
                                      <p:cBhvr>
                                        <p:cTn id="143" dur="1" fill="hold">
                                          <p:stCondLst>
                                            <p:cond delay="0"/>
                                          </p:stCondLst>
                                        </p:cTn>
                                        <p:tgtEl>
                                          <p:spTgt spid="184"/>
                                        </p:tgtEl>
                                        <p:attrNameLst>
                                          <p:attrName>style.visibility</p:attrName>
                                        </p:attrNameLst>
                                      </p:cBhvr>
                                      <p:to>
                                        <p:strVal val="visible"/>
                                      </p:to>
                                    </p:set>
                                    <p:animEffect transition="in" filter="blinds(horizontal)">
                                      <p:cBhvr>
                                        <p:cTn id="144" dur="500"/>
                                        <p:tgtEl>
                                          <p:spTgt spid="184"/>
                                        </p:tgtEl>
                                      </p:cBhvr>
                                    </p:animEffect>
                                  </p:childTnLst>
                                </p:cTn>
                              </p:par>
                              <p:par>
                                <p:cTn id="145" presetID="3" presetClass="entr" presetSubtype="10" fill="hold" nodeType="withEffect">
                                  <p:stCondLst>
                                    <p:cond delay="0"/>
                                  </p:stCondLst>
                                  <p:childTnLst>
                                    <p:set>
                                      <p:cBhvr>
                                        <p:cTn id="146" dur="1" fill="hold">
                                          <p:stCondLst>
                                            <p:cond delay="0"/>
                                          </p:stCondLst>
                                        </p:cTn>
                                        <p:tgtEl>
                                          <p:spTgt spid="185"/>
                                        </p:tgtEl>
                                        <p:attrNameLst>
                                          <p:attrName>style.visibility</p:attrName>
                                        </p:attrNameLst>
                                      </p:cBhvr>
                                      <p:to>
                                        <p:strVal val="visible"/>
                                      </p:to>
                                    </p:set>
                                    <p:animEffect transition="in" filter="blinds(horizontal)">
                                      <p:cBhvr>
                                        <p:cTn id="147" dur="500"/>
                                        <p:tgtEl>
                                          <p:spTgt spid="185"/>
                                        </p:tgtEl>
                                      </p:cBhvr>
                                    </p:animEffect>
                                  </p:childTnLst>
                                </p:cTn>
                              </p:par>
                              <p:par>
                                <p:cTn id="148" presetID="3" presetClass="entr" presetSubtype="10" fill="hold" nodeType="withEffect">
                                  <p:stCondLst>
                                    <p:cond delay="0"/>
                                  </p:stCondLst>
                                  <p:childTnLst>
                                    <p:set>
                                      <p:cBhvr>
                                        <p:cTn id="149" dur="1" fill="hold">
                                          <p:stCondLst>
                                            <p:cond delay="0"/>
                                          </p:stCondLst>
                                        </p:cTn>
                                        <p:tgtEl>
                                          <p:spTgt spid="186"/>
                                        </p:tgtEl>
                                        <p:attrNameLst>
                                          <p:attrName>style.visibility</p:attrName>
                                        </p:attrNameLst>
                                      </p:cBhvr>
                                      <p:to>
                                        <p:strVal val="visible"/>
                                      </p:to>
                                    </p:set>
                                    <p:animEffect transition="in" filter="blinds(horizontal)">
                                      <p:cBhvr>
                                        <p:cTn id="150" dur="500"/>
                                        <p:tgtEl>
                                          <p:spTgt spid="186"/>
                                        </p:tgtEl>
                                      </p:cBhvr>
                                    </p:animEffect>
                                  </p:childTnLst>
                                </p:cTn>
                              </p:par>
                              <p:par>
                                <p:cTn id="151" presetID="3" presetClass="entr" presetSubtype="10" fill="hold" grpId="0" nodeType="withEffect">
                                  <p:stCondLst>
                                    <p:cond delay="0"/>
                                  </p:stCondLst>
                                  <p:childTnLst>
                                    <p:set>
                                      <p:cBhvr>
                                        <p:cTn id="152" dur="1" fill="hold">
                                          <p:stCondLst>
                                            <p:cond delay="0"/>
                                          </p:stCondLst>
                                        </p:cTn>
                                        <p:tgtEl>
                                          <p:spTgt spid="187"/>
                                        </p:tgtEl>
                                        <p:attrNameLst>
                                          <p:attrName>style.visibility</p:attrName>
                                        </p:attrNameLst>
                                      </p:cBhvr>
                                      <p:to>
                                        <p:strVal val="visible"/>
                                      </p:to>
                                    </p:set>
                                    <p:animEffect transition="in" filter="blinds(horizontal)">
                                      <p:cBhvr>
                                        <p:cTn id="153" dur="500"/>
                                        <p:tgtEl>
                                          <p:spTgt spid="187"/>
                                        </p:tgtEl>
                                      </p:cBhvr>
                                    </p:animEffect>
                                  </p:childTnLst>
                                </p:cTn>
                              </p:par>
                              <p:par>
                                <p:cTn id="154" presetID="3" presetClass="entr" presetSubtype="10" fill="hold" grpId="0" nodeType="withEffect">
                                  <p:stCondLst>
                                    <p:cond delay="0"/>
                                  </p:stCondLst>
                                  <p:childTnLst>
                                    <p:set>
                                      <p:cBhvr>
                                        <p:cTn id="155" dur="1" fill="hold">
                                          <p:stCondLst>
                                            <p:cond delay="0"/>
                                          </p:stCondLst>
                                        </p:cTn>
                                        <p:tgtEl>
                                          <p:spTgt spid="188"/>
                                        </p:tgtEl>
                                        <p:attrNameLst>
                                          <p:attrName>style.visibility</p:attrName>
                                        </p:attrNameLst>
                                      </p:cBhvr>
                                      <p:to>
                                        <p:strVal val="visible"/>
                                      </p:to>
                                    </p:set>
                                    <p:animEffect transition="in" filter="blinds(horizontal)">
                                      <p:cBhvr>
                                        <p:cTn id="156" dur="500"/>
                                        <p:tgtEl>
                                          <p:spTgt spid="188"/>
                                        </p:tgtEl>
                                      </p:cBhvr>
                                    </p:animEffect>
                                  </p:childTnLst>
                                </p:cTn>
                              </p:par>
                              <p:par>
                                <p:cTn id="157" presetID="3" presetClass="entr" presetSubtype="10" fill="hold" nodeType="withEffect">
                                  <p:stCondLst>
                                    <p:cond delay="0"/>
                                  </p:stCondLst>
                                  <p:childTnLst>
                                    <p:set>
                                      <p:cBhvr>
                                        <p:cTn id="158" dur="1" fill="hold">
                                          <p:stCondLst>
                                            <p:cond delay="0"/>
                                          </p:stCondLst>
                                        </p:cTn>
                                        <p:tgtEl>
                                          <p:spTgt spid="189"/>
                                        </p:tgtEl>
                                        <p:attrNameLst>
                                          <p:attrName>style.visibility</p:attrName>
                                        </p:attrNameLst>
                                      </p:cBhvr>
                                      <p:to>
                                        <p:strVal val="visible"/>
                                      </p:to>
                                    </p:set>
                                    <p:animEffect transition="in" filter="blinds(horizontal)">
                                      <p:cBhvr>
                                        <p:cTn id="159" dur="500"/>
                                        <p:tgtEl>
                                          <p:spTgt spid="189"/>
                                        </p:tgtEl>
                                      </p:cBhvr>
                                    </p:animEffect>
                                  </p:childTnLst>
                                </p:cTn>
                              </p:par>
                              <p:par>
                                <p:cTn id="160" presetID="3" presetClass="entr" presetSubtype="10" fill="hold" nodeType="withEffect">
                                  <p:stCondLst>
                                    <p:cond delay="0"/>
                                  </p:stCondLst>
                                  <p:childTnLst>
                                    <p:set>
                                      <p:cBhvr>
                                        <p:cTn id="161" dur="1" fill="hold">
                                          <p:stCondLst>
                                            <p:cond delay="0"/>
                                          </p:stCondLst>
                                        </p:cTn>
                                        <p:tgtEl>
                                          <p:spTgt spid="190"/>
                                        </p:tgtEl>
                                        <p:attrNameLst>
                                          <p:attrName>style.visibility</p:attrName>
                                        </p:attrNameLst>
                                      </p:cBhvr>
                                      <p:to>
                                        <p:strVal val="visible"/>
                                      </p:to>
                                    </p:set>
                                    <p:animEffect transition="in" filter="blinds(horizontal)">
                                      <p:cBhvr>
                                        <p:cTn id="162" dur="500"/>
                                        <p:tgtEl>
                                          <p:spTgt spid="190"/>
                                        </p:tgtEl>
                                      </p:cBhvr>
                                    </p:animEffect>
                                  </p:childTnLst>
                                </p:cTn>
                              </p:par>
                              <p:par>
                                <p:cTn id="163" presetID="3" presetClass="entr" presetSubtype="10" fill="hold" grpId="0" nodeType="withEffect">
                                  <p:stCondLst>
                                    <p:cond delay="0"/>
                                  </p:stCondLst>
                                  <p:childTnLst>
                                    <p:set>
                                      <p:cBhvr>
                                        <p:cTn id="164" dur="1" fill="hold">
                                          <p:stCondLst>
                                            <p:cond delay="0"/>
                                          </p:stCondLst>
                                        </p:cTn>
                                        <p:tgtEl>
                                          <p:spTgt spid="191"/>
                                        </p:tgtEl>
                                        <p:attrNameLst>
                                          <p:attrName>style.visibility</p:attrName>
                                        </p:attrNameLst>
                                      </p:cBhvr>
                                      <p:to>
                                        <p:strVal val="visible"/>
                                      </p:to>
                                    </p:set>
                                    <p:animEffect transition="in" filter="blinds(horizontal)">
                                      <p:cBhvr>
                                        <p:cTn id="165" dur="500"/>
                                        <p:tgtEl>
                                          <p:spTgt spid="191"/>
                                        </p:tgtEl>
                                      </p:cBhvr>
                                    </p:animEffect>
                                  </p:childTnLst>
                                </p:cTn>
                              </p:par>
                              <p:par>
                                <p:cTn id="166" presetID="3" presetClass="entr" presetSubtype="10" fill="hold" grpId="0" nodeType="withEffect">
                                  <p:stCondLst>
                                    <p:cond delay="0"/>
                                  </p:stCondLst>
                                  <p:childTnLst>
                                    <p:set>
                                      <p:cBhvr>
                                        <p:cTn id="167" dur="1" fill="hold">
                                          <p:stCondLst>
                                            <p:cond delay="0"/>
                                          </p:stCondLst>
                                        </p:cTn>
                                        <p:tgtEl>
                                          <p:spTgt spid="192"/>
                                        </p:tgtEl>
                                        <p:attrNameLst>
                                          <p:attrName>style.visibility</p:attrName>
                                        </p:attrNameLst>
                                      </p:cBhvr>
                                      <p:to>
                                        <p:strVal val="visible"/>
                                      </p:to>
                                    </p:set>
                                    <p:animEffect transition="in" filter="blinds(horizontal)">
                                      <p:cBhvr>
                                        <p:cTn id="168" dur="500"/>
                                        <p:tgtEl>
                                          <p:spTgt spid="192"/>
                                        </p:tgtEl>
                                      </p:cBhvr>
                                    </p:animEffect>
                                  </p:childTnLst>
                                </p:cTn>
                              </p:par>
                              <p:par>
                                <p:cTn id="169" presetID="3" presetClass="entr" presetSubtype="10" fill="hold" nodeType="withEffect">
                                  <p:stCondLst>
                                    <p:cond delay="0"/>
                                  </p:stCondLst>
                                  <p:childTnLst>
                                    <p:set>
                                      <p:cBhvr>
                                        <p:cTn id="170" dur="1" fill="hold">
                                          <p:stCondLst>
                                            <p:cond delay="0"/>
                                          </p:stCondLst>
                                        </p:cTn>
                                        <p:tgtEl>
                                          <p:spTgt spid="193"/>
                                        </p:tgtEl>
                                        <p:attrNameLst>
                                          <p:attrName>style.visibility</p:attrName>
                                        </p:attrNameLst>
                                      </p:cBhvr>
                                      <p:to>
                                        <p:strVal val="visible"/>
                                      </p:to>
                                    </p:set>
                                    <p:animEffect transition="in" filter="blinds(horizontal)">
                                      <p:cBhvr>
                                        <p:cTn id="171" dur="500"/>
                                        <p:tgtEl>
                                          <p:spTgt spid="193"/>
                                        </p:tgtEl>
                                      </p:cBhvr>
                                    </p:animEffect>
                                  </p:childTnLst>
                                </p:cTn>
                              </p:par>
                              <p:par>
                                <p:cTn id="172" presetID="3" presetClass="entr" presetSubtype="10" fill="hold" nodeType="withEffect">
                                  <p:stCondLst>
                                    <p:cond delay="0"/>
                                  </p:stCondLst>
                                  <p:childTnLst>
                                    <p:set>
                                      <p:cBhvr>
                                        <p:cTn id="173" dur="1" fill="hold">
                                          <p:stCondLst>
                                            <p:cond delay="0"/>
                                          </p:stCondLst>
                                        </p:cTn>
                                        <p:tgtEl>
                                          <p:spTgt spid="194"/>
                                        </p:tgtEl>
                                        <p:attrNameLst>
                                          <p:attrName>style.visibility</p:attrName>
                                        </p:attrNameLst>
                                      </p:cBhvr>
                                      <p:to>
                                        <p:strVal val="visible"/>
                                      </p:to>
                                    </p:set>
                                    <p:animEffect transition="in" filter="blinds(horizontal)">
                                      <p:cBhvr>
                                        <p:cTn id="174" dur="500"/>
                                        <p:tgtEl>
                                          <p:spTgt spid="194"/>
                                        </p:tgtEl>
                                      </p:cBhvr>
                                    </p:animEffect>
                                  </p:childTnLst>
                                </p:cTn>
                              </p:par>
                              <p:par>
                                <p:cTn id="175" presetID="3" presetClass="entr" presetSubtype="10" fill="hold" grpId="0" nodeType="withEffect">
                                  <p:stCondLst>
                                    <p:cond delay="0"/>
                                  </p:stCondLst>
                                  <p:childTnLst>
                                    <p:set>
                                      <p:cBhvr>
                                        <p:cTn id="176" dur="1" fill="hold">
                                          <p:stCondLst>
                                            <p:cond delay="0"/>
                                          </p:stCondLst>
                                        </p:cTn>
                                        <p:tgtEl>
                                          <p:spTgt spid="195"/>
                                        </p:tgtEl>
                                        <p:attrNameLst>
                                          <p:attrName>style.visibility</p:attrName>
                                        </p:attrNameLst>
                                      </p:cBhvr>
                                      <p:to>
                                        <p:strVal val="visible"/>
                                      </p:to>
                                    </p:set>
                                    <p:animEffect transition="in" filter="blinds(horizontal)">
                                      <p:cBhvr>
                                        <p:cTn id="177" dur="500"/>
                                        <p:tgtEl>
                                          <p:spTgt spid="195"/>
                                        </p:tgtEl>
                                      </p:cBhvr>
                                    </p:animEffect>
                                  </p:childTnLst>
                                </p:cTn>
                              </p:par>
                              <p:par>
                                <p:cTn id="178" presetID="3" presetClass="entr" presetSubtype="10" fill="hold" grpId="0" nodeType="withEffect">
                                  <p:stCondLst>
                                    <p:cond delay="0"/>
                                  </p:stCondLst>
                                  <p:childTnLst>
                                    <p:set>
                                      <p:cBhvr>
                                        <p:cTn id="179" dur="1" fill="hold">
                                          <p:stCondLst>
                                            <p:cond delay="0"/>
                                          </p:stCondLst>
                                        </p:cTn>
                                        <p:tgtEl>
                                          <p:spTgt spid="196"/>
                                        </p:tgtEl>
                                        <p:attrNameLst>
                                          <p:attrName>style.visibility</p:attrName>
                                        </p:attrNameLst>
                                      </p:cBhvr>
                                      <p:to>
                                        <p:strVal val="visible"/>
                                      </p:to>
                                    </p:set>
                                    <p:animEffect transition="in" filter="blinds(horizontal)">
                                      <p:cBhvr>
                                        <p:cTn id="180" dur="500"/>
                                        <p:tgtEl>
                                          <p:spTgt spid="196"/>
                                        </p:tgtEl>
                                      </p:cBhvr>
                                    </p:animEffect>
                                  </p:childTnLst>
                                </p:cTn>
                              </p:par>
                              <p:par>
                                <p:cTn id="181" presetID="3" presetClass="entr" presetSubtype="10" fill="hold" nodeType="withEffect">
                                  <p:stCondLst>
                                    <p:cond delay="0"/>
                                  </p:stCondLst>
                                  <p:childTnLst>
                                    <p:set>
                                      <p:cBhvr>
                                        <p:cTn id="182" dur="1" fill="hold">
                                          <p:stCondLst>
                                            <p:cond delay="0"/>
                                          </p:stCondLst>
                                        </p:cTn>
                                        <p:tgtEl>
                                          <p:spTgt spid="197"/>
                                        </p:tgtEl>
                                        <p:attrNameLst>
                                          <p:attrName>style.visibility</p:attrName>
                                        </p:attrNameLst>
                                      </p:cBhvr>
                                      <p:to>
                                        <p:strVal val="visible"/>
                                      </p:to>
                                    </p:set>
                                    <p:animEffect transition="in" filter="blinds(horizontal)">
                                      <p:cBhvr>
                                        <p:cTn id="183" dur="500"/>
                                        <p:tgtEl>
                                          <p:spTgt spid="197"/>
                                        </p:tgtEl>
                                      </p:cBhvr>
                                    </p:animEffect>
                                  </p:childTnLst>
                                </p:cTn>
                              </p:par>
                              <p:par>
                                <p:cTn id="184" presetID="3" presetClass="entr" presetSubtype="10" fill="hold" nodeType="withEffect">
                                  <p:stCondLst>
                                    <p:cond delay="0"/>
                                  </p:stCondLst>
                                  <p:childTnLst>
                                    <p:set>
                                      <p:cBhvr>
                                        <p:cTn id="185" dur="1" fill="hold">
                                          <p:stCondLst>
                                            <p:cond delay="0"/>
                                          </p:stCondLst>
                                        </p:cTn>
                                        <p:tgtEl>
                                          <p:spTgt spid="198"/>
                                        </p:tgtEl>
                                        <p:attrNameLst>
                                          <p:attrName>style.visibility</p:attrName>
                                        </p:attrNameLst>
                                      </p:cBhvr>
                                      <p:to>
                                        <p:strVal val="visible"/>
                                      </p:to>
                                    </p:set>
                                    <p:animEffect transition="in" filter="blinds(horizontal)">
                                      <p:cBhvr>
                                        <p:cTn id="186" dur="500"/>
                                        <p:tgtEl>
                                          <p:spTgt spid="198"/>
                                        </p:tgtEl>
                                      </p:cBhvr>
                                    </p:animEffect>
                                  </p:childTnLst>
                                </p:cTn>
                              </p:par>
                              <p:par>
                                <p:cTn id="187" presetID="3" presetClass="entr" presetSubtype="10" fill="hold" grpId="0" nodeType="withEffect">
                                  <p:stCondLst>
                                    <p:cond delay="0"/>
                                  </p:stCondLst>
                                  <p:childTnLst>
                                    <p:set>
                                      <p:cBhvr>
                                        <p:cTn id="188" dur="1" fill="hold">
                                          <p:stCondLst>
                                            <p:cond delay="0"/>
                                          </p:stCondLst>
                                        </p:cTn>
                                        <p:tgtEl>
                                          <p:spTgt spid="199"/>
                                        </p:tgtEl>
                                        <p:attrNameLst>
                                          <p:attrName>style.visibility</p:attrName>
                                        </p:attrNameLst>
                                      </p:cBhvr>
                                      <p:to>
                                        <p:strVal val="visible"/>
                                      </p:to>
                                    </p:set>
                                    <p:animEffect transition="in" filter="blinds(horizontal)">
                                      <p:cBhvr>
                                        <p:cTn id="189" dur="500"/>
                                        <p:tgtEl>
                                          <p:spTgt spid="199"/>
                                        </p:tgtEl>
                                      </p:cBhvr>
                                    </p:animEffect>
                                  </p:childTnLst>
                                </p:cTn>
                              </p:par>
                              <p:par>
                                <p:cTn id="190" presetID="3" presetClass="entr" presetSubtype="10" fill="hold" grpId="0" nodeType="withEffect">
                                  <p:stCondLst>
                                    <p:cond delay="0"/>
                                  </p:stCondLst>
                                  <p:childTnLst>
                                    <p:set>
                                      <p:cBhvr>
                                        <p:cTn id="191" dur="1" fill="hold">
                                          <p:stCondLst>
                                            <p:cond delay="0"/>
                                          </p:stCondLst>
                                        </p:cTn>
                                        <p:tgtEl>
                                          <p:spTgt spid="200"/>
                                        </p:tgtEl>
                                        <p:attrNameLst>
                                          <p:attrName>style.visibility</p:attrName>
                                        </p:attrNameLst>
                                      </p:cBhvr>
                                      <p:to>
                                        <p:strVal val="visible"/>
                                      </p:to>
                                    </p:set>
                                    <p:animEffect transition="in" filter="blinds(horizontal)">
                                      <p:cBhvr>
                                        <p:cTn id="192" dur="500"/>
                                        <p:tgtEl>
                                          <p:spTgt spid="200"/>
                                        </p:tgtEl>
                                      </p:cBhvr>
                                    </p:animEffect>
                                  </p:childTnLst>
                                </p:cTn>
                              </p:par>
                              <p:par>
                                <p:cTn id="193" presetID="3" presetClass="entr" presetSubtype="10" fill="hold" nodeType="withEffect">
                                  <p:stCondLst>
                                    <p:cond delay="0"/>
                                  </p:stCondLst>
                                  <p:childTnLst>
                                    <p:set>
                                      <p:cBhvr>
                                        <p:cTn id="194" dur="1" fill="hold">
                                          <p:stCondLst>
                                            <p:cond delay="0"/>
                                          </p:stCondLst>
                                        </p:cTn>
                                        <p:tgtEl>
                                          <p:spTgt spid="201"/>
                                        </p:tgtEl>
                                        <p:attrNameLst>
                                          <p:attrName>style.visibility</p:attrName>
                                        </p:attrNameLst>
                                      </p:cBhvr>
                                      <p:to>
                                        <p:strVal val="visible"/>
                                      </p:to>
                                    </p:set>
                                    <p:animEffect transition="in" filter="blinds(horizontal)">
                                      <p:cBhvr>
                                        <p:cTn id="195" dur="500"/>
                                        <p:tgtEl>
                                          <p:spTgt spid="201"/>
                                        </p:tgtEl>
                                      </p:cBhvr>
                                    </p:animEffect>
                                  </p:childTnLst>
                                </p:cTn>
                              </p:par>
                              <p:par>
                                <p:cTn id="196" presetID="3" presetClass="entr" presetSubtype="10" fill="hold" nodeType="withEffect">
                                  <p:stCondLst>
                                    <p:cond delay="0"/>
                                  </p:stCondLst>
                                  <p:childTnLst>
                                    <p:set>
                                      <p:cBhvr>
                                        <p:cTn id="197" dur="1" fill="hold">
                                          <p:stCondLst>
                                            <p:cond delay="0"/>
                                          </p:stCondLst>
                                        </p:cTn>
                                        <p:tgtEl>
                                          <p:spTgt spid="202"/>
                                        </p:tgtEl>
                                        <p:attrNameLst>
                                          <p:attrName>style.visibility</p:attrName>
                                        </p:attrNameLst>
                                      </p:cBhvr>
                                      <p:to>
                                        <p:strVal val="visible"/>
                                      </p:to>
                                    </p:set>
                                    <p:animEffect transition="in" filter="blinds(horizontal)">
                                      <p:cBhvr>
                                        <p:cTn id="198" dur="500"/>
                                        <p:tgtEl>
                                          <p:spTgt spid="202"/>
                                        </p:tgtEl>
                                      </p:cBhvr>
                                    </p:animEffect>
                                  </p:childTnLst>
                                </p:cTn>
                              </p:par>
                              <p:par>
                                <p:cTn id="199" presetID="3" presetClass="entr" presetSubtype="10" fill="hold" grpId="0" nodeType="withEffect">
                                  <p:stCondLst>
                                    <p:cond delay="0"/>
                                  </p:stCondLst>
                                  <p:childTnLst>
                                    <p:set>
                                      <p:cBhvr>
                                        <p:cTn id="200" dur="1" fill="hold">
                                          <p:stCondLst>
                                            <p:cond delay="0"/>
                                          </p:stCondLst>
                                        </p:cTn>
                                        <p:tgtEl>
                                          <p:spTgt spid="203"/>
                                        </p:tgtEl>
                                        <p:attrNameLst>
                                          <p:attrName>style.visibility</p:attrName>
                                        </p:attrNameLst>
                                      </p:cBhvr>
                                      <p:to>
                                        <p:strVal val="visible"/>
                                      </p:to>
                                    </p:set>
                                    <p:animEffect transition="in" filter="blinds(horizontal)">
                                      <p:cBhvr>
                                        <p:cTn id="201" dur="500"/>
                                        <p:tgtEl>
                                          <p:spTgt spid="203"/>
                                        </p:tgtEl>
                                      </p:cBhvr>
                                    </p:animEffect>
                                  </p:childTnLst>
                                </p:cTn>
                              </p:par>
                              <p:par>
                                <p:cTn id="202" presetID="3" presetClass="entr" presetSubtype="10" fill="hold" grpId="0" nodeType="withEffect">
                                  <p:stCondLst>
                                    <p:cond delay="0"/>
                                  </p:stCondLst>
                                  <p:childTnLst>
                                    <p:set>
                                      <p:cBhvr>
                                        <p:cTn id="203" dur="1" fill="hold">
                                          <p:stCondLst>
                                            <p:cond delay="0"/>
                                          </p:stCondLst>
                                        </p:cTn>
                                        <p:tgtEl>
                                          <p:spTgt spid="204"/>
                                        </p:tgtEl>
                                        <p:attrNameLst>
                                          <p:attrName>style.visibility</p:attrName>
                                        </p:attrNameLst>
                                      </p:cBhvr>
                                      <p:to>
                                        <p:strVal val="visible"/>
                                      </p:to>
                                    </p:set>
                                    <p:animEffect transition="in" filter="blinds(horizontal)">
                                      <p:cBhvr>
                                        <p:cTn id="204" dur="500"/>
                                        <p:tgtEl>
                                          <p:spTgt spid="204"/>
                                        </p:tgtEl>
                                      </p:cBhvr>
                                    </p:animEffect>
                                  </p:childTnLst>
                                </p:cTn>
                              </p:par>
                              <p:par>
                                <p:cTn id="205" presetID="3" presetClass="entr" presetSubtype="10" fill="hold" nodeType="withEffect">
                                  <p:stCondLst>
                                    <p:cond delay="0"/>
                                  </p:stCondLst>
                                  <p:childTnLst>
                                    <p:set>
                                      <p:cBhvr>
                                        <p:cTn id="206" dur="1" fill="hold">
                                          <p:stCondLst>
                                            <p:cond delay="0"/>
                                          </p:stCondLst>
                                        </p:cTn>
                                        <p:tgtEl>
                                          <p:spTgt spid="205"/>
                                        </p:tgtEl>
                                        <p:attrNameLst>
                                          <p:attrName>style.visibility</p:attrName>
                                        </p:attrNameLst>
                                      </p:cBhvr>
                                      <p:to>
                                        <p:strVal val="visible"/>
                                      </p:to>
                                    </p:set>
                                    <p:animEffect transition="in" filter="blinds(horizontal)">
                                      <p:cBhvr>
                                        <p:cTn id="207" dur="500"/>
                                        <p:tgtEl>
                                          <p:spTgt spid="205"/>
                                        </p:tgtEl>
                                      </p:cBhvr>
                                    </p:animEffect>
                                  </p:childTnLst>
                                </p:cTn>
                              </p:par>
                              <p:par>
                                <p:cTn id="208" presetID="3" presetClass="entr" presetSubtype="10" fill="hold" nodeType="withEffect">
                                  <p:stCondLst>
                                    <p:cond delay="0"/>
                                  </p:stCondLst>
                                  <p:childTnLst>
                                    <p:set>
                                      <p:cBhvr>
                                        <p:cTn id="209" dur="1" fill="hold">
                                          <p:stCondLst>
                                            <p:cond delay="0"/>
                                          </p:stCondLst>
                                        </p:cTn>
                                        <p:tgtEl>
                                          <p:spTgt spid="206"/>
                                        </p:tgtEl>
                                        <p:attrNameLst>
                                          <p:attrName>style.visibility</p:attrName>
                                        </p:attrNameLst>
                                      </p:cBhvr>
                                      <p:to>
                                        <p:strVal val="visible"/>
                                      </p:to>
                                    </p:set>
                                    <p:animEffect transition="in" filter="blinds(horizontal)">
                                      <p:cBhvr>
                                        <p:cTn id="210" dur="500"/>
                                        <p:tgtEl>
                                          <p:spTgt spid="206"/>
                                        </p:tgtEl>
                                      </p:cBhvr>
                                    </p:animEffect>
                                  </p:childTnLst>
                                </p:cTn>
                              </p:par>
                              <p:par>
                                <p:cTn id="211" presetID="3" presetClass="entr" presetSubtype="10" fill="hold" grpId="0" nodeType="withEffect">
                                  <p:stCondLst>
                                    <p:cond delay="0"/>
                                  </p:stCondLst>
                                  <p:childTnLst>
                                    <p:set>
                                      <p:cBhvr>
                                        <p:cTn id="212" dur="1" fill="hold">
                                          <p:stCondLst>
                                            <p:cond delay="0"/>
                                          </p:stCondLst>
                                        </p:cTn>
                                        <p:tgtEl>
                                          <p:spTgt spid="207"/>
                                        </p:tgtEl>
                                        <p:attrNameLst>
                                          <p:attrName>style.visibility</p:attrName>
                                        </p:attrNameLst>
                                      </p:cBhvr>
                                      <p:to>
                                        <p:strVal val="visible"/>
                                      </p:to>
                                    </p:set>
                                    <p:animEffect transition="in" filter="blinds(horizontal)">
                                      <p:cBhvr>
                                        <p:cTn id="213" dur="500"/>
                                        <p:tgtEl>
                                          <p:spTgt spid="207"/>
                                        </p:tgtEl>
                                      </p:cBhvr>
                                    </p:animEffect>
                                  </p:childTnLst>
                                </p:cTn>
                              </p:par>
                              <p:par>
                                <p:cTn id="214" presetID="3" presetClass="entr" presetSubtype="10" fill="hold" grpId="0" nodeType="withEffect">
                                  <p:stCondLst>
                                    <p:cond delay="0"/>
                                  </p:stCondLst>
                                  <p:childTnLst>
                                    <p:set>
                                      <p:cBhvr>
                                        <p:cTn id="215" dur="1" fill="hold">
                                          <p:stCondLst>
                                            <p:cond delay="0"/>
                                          </p:stCondLst>
                                        </p:cTn>
                                        <p:tgtEl>
                                          <p:spTgt spid="208"/>
                                        </p:tgtEl>
                                        <p:attrNameLst>
                                          <p:attrName>style.visibility</p:attrName>
                                        </p:attrNameLst>
                                      </p:cBhvr>
                                      <p:to>
                                        <p:strVal val="visible"/>
                                      </p:to>
                                    </p:set>
                                    <p:animEffect transition="in" filter="blinds(horizontal)">
                                      <p:cBhvr>
                                        <p:cTn id="216" dur="500"/>
                                        <p:tgtEl>
                                          <p:spTgt spid="208"/>
                                        </p:tgtEl>
                                      </p:cBhvr>
                                    </p:animEffect>
                                  </p:childTnLst>
                                </p:cTn>
                              </p:par>
                              <p:par>
                                <p:cTn id="217" presetID="3" presetClass="entr" presetSubtype="10" fill="hold" grpId="1" nodeType="withEffect">
                                  <p:stCondLst>
                                    <p:cond delay="0"/>
                                  </p:stCondLst>
                                  <p:childTnLst>
                                    <p:set>
                                      <p:cBhvr>
                                        <p:cTn id="218" dur="1" fill="hold">
                                          <p:stCondLst>
                                            <p:cond delay="0"/>
                                          </p:stCondLst>
                                        </p:cTn>
                                        <p:tgtEl>
                                          <p:spTgt spid="82"/>
                                        </p:tgtEl>
                                        <p:attrNameLst>
                                          <p:attrName>style.visibility</p:attrName>
                                        </p:attrNameLst>
                                      </p:cBhvr>
                                      <p:to>
                                        <p:strVal val="visible"/>
                                      </p:to>
                                    </p:set>
                                    <p:animEffect transition="in" filter="blinds(horizontal)">
                                      <p:cBhvr>
                                        <p:cTn id="219" dur="500"/>
                                        <p:tgtEl>
                                          <p:spTgt spid="82"/>
                                        </p:tgtEl>
                                      </p:cBhvr>
                                    </p:animEffect>
                                  </p:childTnLst>
                                </p:cTn>
                              </p:par>
                              <p:par>
                                <p:cTn id="220" presetID="3" presetClass="entr" presetSubtype="10" fill="hold" grpId="1" nodeType="withEffect">
                                  <p:stCondLst>
                                    <p:cond delay="0"/>
                                  </p:stCondLst>
                                  <p:childTnLst>
                                    <p:set>
                                      <p:cBhvr>
                                        <p:cTn id="221" dur="1" fill="hold">
                                          <p:stCondLst>
                                            <p:cond delay="0"/>
                                          </p:stCondLst>
                                        </p:cTn>
                                        <p:tgtEl>
                                          <p:spTgt spid="80"/>
                                        </p:tgtEl>
                                        <p:attrNameLst>
                                          <p:attrName>style.visibility</p:attrName>
                                        </p:attrNameLst>
                                      </p:cBhvr>
                                      <p:to>
                                        <p:strVal val="visible"/>
                                      </p:to>
                                    </p:set>
                                    <p:animEffect transition="in" filter="blinds(horizontal)">
                                      <p:cBhvr>
                                        <p:cTn id="222" dur="500"/>
                                        <p:tgtEl>
                                          <p:spTgt spid="80"/>
                                        </p:tgtEl>
                                      </p:cBhvr>
                                    </p:animEffect>
                                  </p:childTnLst>
                                </p:cTn>
                              </p:par>
                              <p:par>
                                <p:cTn id="223" presetID="3" presetClass="entr" presetSubtype="10" fill="hold" grpId="1" nodeType="withEffect">
                                  <p:stCondLst>
                                    <p:cond delay="0"/>
                                  </p:stCondLst>
                                  <p:childTnLst>
                                    <p:set>
                                      <p:cBhvr>
                                        <p:cTn id="224" dur="1" fill="hold">
                                          <p:stCondLst>
                                            <p:cond delay="0"/>
                                          </p:stCondLst>
                                        </p:cTn>
                                        <p:tgtEl>
                                          <p:spTgt spid="86"/>
                                        </p:tgtEl>
                                        <p:attrNameLst>
                                          <p:attrName>style.visibility</p:attrName>
                                        </p:attrNameLst>
                                      </p:cBhvr>
                                      <p:to>
                                        <p:strVal val="visible"/>
                                      </p:to>
                                    </p:set>
                                    <p:animEffect transition="in" filter="blinds(horizontal)">
                                      <p:cBhvr>
                                        <p:cTn id="225" dur="500"/>
                                        <p:tgtEl>
                                          <p:spTgt spid="86"/>
                                        </p:tgtEl>
                                      </p:cBhvr>
                                    </p:animEffect>
                                  </p:childTnLst>
                                </p:cTn>
                              </p:par>
                              <p:par>
                                <p:cTn id="226" presetID="3" presetClass="entr" presetSubtype="10" fill="hold" grpId="1" nodeType="withEffect">
                                  <p:stCondLst>
                                    <p:cond delay="0"/>
                                  </p:stCondLst>
                                  <p:childTnLst>
                                    <p:set>
                                      <p:cBhvr>
                                        <p:cTn id="227" dur="1" fill="hold">
                                          <p:stCondLst>
                                            <p:cond delay="0"/>
                                          </p:stCondLst>
                                        </p:cTn>
                                        <p:tgtEl>
                                          <p:spTgt spid="88"/>
                                        </p:tgtEl>
                                        <p:attrNameLst>
                                          <p:attrName>style.visibility</p:attrName>
                                        </p:attrNameLst>
                                      </p:cBhvr>
                                      <p:to>
                                        <p:strVal val="visible"/>
                                      </p:to>
                                    </p:set>
                                    <p:animEffect transition="in" filter="blinds(horizontal)">
                                      <p:cBhvr>
                                        <p:cTn id="228" dur="500"/>
                                        <p:tgtEl>
                                          <p:spTgt spid="88"/>
                                        </p:tgtEl>
                                      </p:cBhvr>
                                    </p:animEffect>
                                  </p:childTnLst>
                                </p:cTn>
                              </p:par>
                              <p:par>
                                <p:cTn id="229" presetID="3" presetClass="entr" presetSubtype="10" fill="hold" grpId="1" nodeType="withEffect">
                                  <p:stCondLst>
                                    <p:cond delay="0"/>
                                  </p:stCondLst>
                                  <p:childTnLst>
                                    <p:set>
                                      <p:cBhvr>
                                        <p:cTn id="230" dur="1" fill="hold">
                                          <p:stCondLst>
                                            <p:cond delay="0"/>
                                          </p:stCondLst>
                                        </p:cTn>
                                        <p:tgtEl>
                                          <p:spTgt spid="90"/>
                                        </p:tgtEl>
                                        <p:attrNameLst>
                                          <p:attrName>style.visibility</p:attrName>
                                        </p:attrNameLst>
                                      </p:cBhvr>
                                      <p:to>
                                        <p:strVal val="visible"/>
                                      </p:to>
                                    </p:set>
                                    <p:animEffect transition="in" filter="blinds(horizontal)">
                                      <p:cBhvr>
                                        <p:cTn id="231" dur="500"/>
                                        <p:tgtEl>
                                          <p:spTgt spid="90"/>
                                        </p:tgtEl>
                                      </p:cBhvr>
                                    </p:animEffect>
                                  </p:childTnLst>
                                </p:cTn>
                              </p:par>
                              <p:par>
                                <p:cTn id="232" presetID="3" presetClass="entr" presetSubtype="10" fill="hold" grpId="1" nodeType="withEffect">
                                  <p:stCondLst>
                                    <p:cond delay="0"/>
                                  </p:stCondLst>
                                  <p:childTnLst>
                                    <p:set>
                                      <p:cBhvr>
                                        <p:cTn id="233" dur="1" fill="hold">
                                          <p:stCondLst>
                                            <p:cond delay="0"/>
                                          </p:stCondLst>
                                        </p:cTn>
                                        <p:tgtEl>
                                          <p:spTgt spid="92"/>
                                        </p:tgtEl>
                                        <p:attrNameLst>
                                          <p:attrName>style.visibility</p:attrName>
                                        </p:attrNameLst>
                                      </p:cBhvr>
                                      <p:to>
                                        <p:strVal val="visible"/>
                                      </p:to>
                                    </p:set>
                                    <p:animEffect transition="in" filter="blinds(horizontal)">
                                      <p:cBhvr>
                                        <p:cTn id="234" dur="500"/>
                                        <p:tgtEl>
                                          <p:spTgt spid="92"/>
                                        </p:tgtEl>
                                      </p:cBhvr>
                                    </p:animEffect>
                                  </p:childTnLst>
                                </p:cTn>
                              </p:par>
                              <p:par>
                                <p:cTn id="235" presetID="3" presetClass="entr" presetSubtype="10" fill="hold" grpId="1" nodeType="withEffect">
                                  <p:stCondLst>
                                    <p:cond delay="0"/>
                                  </p:stCondLst>
                                  <p:childTnLst>
                                    <p:set>
                                      <p:cBhvr>
                                        <p:cTn id="236" dur="1" fill="hold">
                                          <p:stCondLst>
                                            <p:cond delay="0"/>
                                          </p:stCondLst>
                                        </p:cTn>
                                        <p:tgtEl>
                                          <p:spTgt spid="94"/>
                                        </p:tgtEl>
                                        <p:attrNameLst>
                                          <p:attrName>style.visibility</p:attrName>
                                        </p:attrNameLst>
                                      </p:cBhvr>
                                      <p:to>
                                        <p:strVal val="visible"/>
                                      </p:to>
                                    </p:set>
                                    <p:animEffect transition="in" filter="blinds(horizontal)">
                                      <p:cBhvr>
                                        <p:cTn id="237" dur="500"/>
                                        <p:tgtEl>
                                          <p:spTgt spid="94"/>
                                        </p:tgtEl>
                                      </p:cBhvr>
                                    </p:animEffect>
                                  </p:childTnLst>
                                </p:cTn>
                              </p:par>
                              <p:par>
                                <p:cTn id="238" presetID="3" presetClass="entr" presetSubtype="10" fill="hold" grpId="1" nodeType="withEffect">
                                  <p:stCondLst>
                                    <p:cond delay="0"/>
                                  </p:stCondLst>
                                  <p:childTnLst>
                                    <p:set>
                                      <p:cBhvr>
                                        <p:cTn id="239" dur="1" fill="hold">
                                          <p:stCondLst>
                                            <p:cond delay="0"/>
                                          </p:stCondLst>
                                        </p:cTn>
                                        <p:tgtEl>
                                          <p:spTgt spid="96"/>
                                        </p:tgtEl>
                                        <p:attrNameLst>
                                          <p:attrName>style.visibility</p:attrName>
                                        </p:attrNameLst>
                                      </p:cBhvr>
                                      <p:to>
                                        <p:strVal val="visible"/>
                                      </p:to>
                                    </p:set>
                                    <p:animEffect transition="in" filter="blinds(horizontal)">
                                      <p:cBhvr>
                                        <p:cTn id="240" dur="500"/>
                                        <p:tgtEl>
                                          <p:spTgt spid="96"/>
                                        </p:tgtEl>
                                      </p:cBhvr>
                                    </p:animEffect>
                                  </p:childTnLst>
                                </p:cTn>
                              </p:par>
                              <p:par>
                                <p:cTn id="241" presetID="3" presetClass="entr" presetSubtype="10" fill="hold" grpId="1" nodeType="withEffect">
                                  <p:stCondLst>
                                    <p:cond delay="0"/>
                                  </p:stCondLst>
                                  <p:childTnLst>
                                    <p:set>
                                      <p:cBhvr>
                                        <p:cTn id="242" dur="1" fill="hold">
                                          <p:stCondLst>
                                            <p:cond delay="0"/>
                                          </p:stCondLst>
                                        </p:cTn>
                                        <p:tgtEl>
                                          <p:spTgt spid="98"/>
                                        </p:tgtEl>
                                        <p:attrNameLst>
                                          <p:attrName>style.visibility</p:attrName>
                                        </p:attrNameLst>
                                      </p:cBhvr>
                                      <p:to>
                                        <p:strVal val="visible"/>
                                      </p:to>
                                    </p:set>
                                    <p:animEffect transition="in" filter="blinds(horizontal)">
                                      <p:cBhvr>
                                        <p:cTn id="243" dur="500"/>
                                        <p:tgtEl>
                                          <p:spTgt spid="98"/>
                                        </p:tgtEl>
                                      </p:cBhvr>
                                    </p:animEffect>
                                  </p:childTnLst>
                                </p:cTn>
                              </p:par>
                              <p:par>
                                <p:cTn id="244" presetID="3" presetClass="entr" presetSubtype="10" fill="hold" grpId="1" nodeType="withEffect">
                                  <p:stCondLst>
                                    <p:cond delay="0"/>
                                  </p:stCondLst>
                                  <p:childTnLst>
                                    <p:set>
                                      <p:cBhvr>
                                        <p:cTn id="245" dur="1" fill="hold">
                                          <p:stCondLst>
                                            <p:cond delay="0"/>
                                          </p:stCondLst>
                                        </p:cTn>
                                        <p:tgtEl>
                                          <p:spTgt spid="100"/>
                                        </p:tgtEl>
                                        <p:attrNameLst>
                                          <p:attrName>style.visibility</p:attrName>
                                        </p:attrNameLst>
                                      </p:cBhvr>
                                      <p:to>
                                        <p:strVal val="visible"/>
                                      </p:to>
                                    </p:set>
                                    <p:animEffect transition="in" filter="blinds(horizontal)">
                                      <p:cBhvr>
                                        <p:cTn id="246" dur="500"/>
                                        <p:tgtEl>
                                          <p:spTgt spid="100"/>
                                        </p:tgtEl>
                                      </p:cBhvr>
                                    </p:animEffect>
                                  </p:childTnLst>
                                </p:cTn>
                              </p:par>
                              <p:par>
                                <p:cTn id="247" presetID="3" presetClass="entr" presetSubtype="10" fill="hold" grpId="0" nodeType="withEffect">
                                  <p:stCondLst>
                                    <p:cond delay="0"/>
                                  </p:stCondLst>
                                  <p:childTnLst>
                                    <p:set>
                                      <p:cBhvr>
                                        <p:cTn id="248" dur="1" fill="hold">
                                          <p:stCondLst>
                                            <p:cond delay="0"/>
                                          </p:stCondLst>
                                        </p:cTn>
                                        <p:tgtEl>
                                          <p:spTgt spid="131"/>
                                        </p:tgtEl>
                                        <p:attrNameLst>
                                          <p:attrName>style.visibility</p:attrName>
                                        </p:attrNameLst>
                                      </p:cBhvr>
                                      <p:to>
                                        <p:strVal val="visible"/>
                                      </p:to>
                                    </p:set>
                                    <p:animEffect transition="in" filter="blinds(horizontal)">
                                      <p:cBhvr>
                                        <p:cTn id="249" dur="500"/>
                                        <p:tgtEl>
                                          <p:spTgt spid="131"/>
                                        </p:tgtEl>
                                      </p:cBhvr>
                                    </p:animEffect>
                                  </p:childTnLst>
                                </p:cTn>
                              </p:par>
                              <p:par>
                                <p:cTn id="250" presetID="3" presetClass="entr" presetSubtype="10" fill="hold" grpId="0" nodeType="withEffect">
                                  <p:stCondLst>
                                    <p:cond delay="0"/>
                                  </p:stCondLst>
                                  <p:childTnLst>
                                    <p:set>
                                      <p:cBhvr>
                                        <p:cTn id="251" dur="1" fill="hold">
                                          <p:stCondLst>
                                            <p:cond delay="0"/>
                                          </p:stCondLst>
                                        </p:cTn>
                                        <p:tgtEl>
                                          <p:spTgt spid="132"/>
                                        </p:tgtEl>
                                        <p:attrNameLst>
                                          <p:attrName>style.visibility</p:attrName>
                                        </p:attrNameLst>
                                      </p:cBhvr>
                                      <p:to>
                                        <p:strVal val="visible"/>
                                      </p:to>
                                    </p:set>
                                    <p:animEffect transition="in" filter="blinds(horizontal)">
                                      <p:cBhvr>
                                        <p:cTn id="252" dur="500"/>
                                        <p:tgtEl>
                                          <p:spTgt spid="132"/>
                                        </p:tgtEl>
                                      </p:cBhvr>
                                    </p:animEffect>
                                  </p:childTnLst>
                                </p:cTn>
                              </p:par>
                              <p:par>
                                <p:cTn id="253" presetID="3" presetClass="entr" presetSubtype="10" fill="hold" grpId="0" nodeType="withEffect">
                                  <p:stCondLst>
                                    <p:cond delay="0"/>
                                  </p:stCondLst>
                                  <p:childTnLst>
                                    <p:set>
                                      <p:cBhvr>
                                        <p:cTn id="254" dur="1" fill="hold">
                                          <p:stCondLst>
                                            <p:cond delay="0"/>
                                          </p:stCondLst>
                                        </p:cTn>
                                        <p:tgtEl>
                                          <p:spTgt spid="133"/>
                                        </p:tgtEl>
                                        <p:attrNameLst>
                                          <p:attrName>style.visibility</p:attrName>
                                        </p:attrNameLst>
                                      </p:cBhvr>
                                      <p:to>
                                        <p:strVal val="visible"/>
                                      </p:to>
                                    </p:set>
                                    <p:animEffect transition="in" filter="blinds(horizontal)">
                                      <p:cBhvr>
                                        <p:cTn id="255" dur="500"/>
                                        <p:tgtEl>
                                          <p:spTgt spid="133"/>
                                        </p:tgtEl>
                                      </p:cBhvr>
                                    </p:animEffect>
                                  </p:childTnLst>
                                </p:cTn>
                              </p:par>
                              <p:par>
                                <p:cTn id="256" presetID="3" presetClass="entr" presetSubtype="10" fill="hold" grpId="0" nodeType="withEffect">
                                  <p:stCondLst>
                                    <p:cond delay="0"/>
                                  </p:stCondLst>
                                  <p:childTnLst>
                                    <p:set>
                                      <p:cBhvr>
                                        <p:cTn id="257" dur="1" fill="hold">
                                          <p:stCondLst>
                                            <p:cond delay="0"/>
                                          </p:stCondLst>
                                        </p:cTn>
                                        <p:tgtEl>
                                          <p:spTgt spid="134"/>
                                        </p:tgtEl>
                                        <p:attrNameLst>
                                          <p:attrName>style.visibility</p:attrName>
                                        </p:attrNameLst>
                                      </p:cBhvr>
                                      <p:to>
                                        <p:strVal val="visible"/>
                                      </p:to>
                                    </p:set>
                                    <p:animEffect transition="in" filter="blinds(horizontal)">
                                      <p:cBhvr>
                                        <p:cTn id="258" dur="500"/>
                                        <p:tgtEl>
                                          <p:spTgt spid="134"/>
                                        </p:tgtEl>
                                      </p:cBhvr>
                                    </p:animEffect>
                                  </p:childTnLst>
                                </p:cTn>
                              </p:par>
                              <p:par>
                                <p:cTn id="259" presetID="3" presetClass="entr" presetSubtype="10" fill="hold" grpId="0" nodeType="withEffect">
                                  <p:stCondLst>
                                    <p:cond delay="0"/>
                                  </p:stCondLst>
                                  <p:childTnLst>
                                    <p:set>
                                      <p:cBhvr>
                                        <p:cTn id="260" dur="1" fill="hold">
                                          <p:stCondLst>
                                            <p:cond delay="0"/>
                                          </p:stCondLst>
                                        </p:cTn>
                                        <p:tgtEl>
                                          <p:spTgt spid="135"/>
                                        </p:tgtEl>
                                        <p:attrNameLst>
                                          <p:attrName>style.visibility</p:attrName>
                                        </p:attrNameLst>
                                      </p:cBhvr>
                                      <p:to>
                                        <p:strVal val="visible"/>
                                      </p:to>
                                    </p:set>
                                    <p:animEffect transition="in" filter="blinds(horizontal)">
                                      <p:cBhvr>
                                        <p:cTn id="261" dur="500"/>
                                        <p:tgtEl>
                                          <p:spTgt spid="135"/>
                                        </p:tgtEl>
                                      </p:cBhvr>
                                    </p:animEffect>
                                  </p:childTnLst>
                                </p:cTn>
                              </p:par>
                              <p:par>
                                <p:cTn id="262" presetID="3" presetClass="entr" presetSubtype="10" fill="hold" grpId="0" nodeType="withEffect">
                                  <p:stCondLst>
                                    <p:cond delay="0"/>
                                  </p:stCondLst>
                                  <p:childTnLst>
                                    <p:set>
                                      <p:cBhvr>
                                        <p:cTn id="263" dur="1" fill="hold">
                                          <p:stCondLst>
                                            <p:cond delay="0"/>
                                          </p:stCondLst>
                                        </p:cTn>
                                        <p:tgtEl>
                                          <p:spTgt spid="136"/>
                                        </p:tgtEl>
                                        <p:attrNameLst>
                                          <p:attrName>style.visibility</p:attrName>
                                        </p:attrNameLst>
                                      </p:cBhvr>
                                      <p:to>
                                        <p:strVal val="visible"/>
                                      </p:to>
                                    </p:set>
                                    <p:animEffect transition="in" filter="blinds(horizontal)">
                                      <p:cBhvr>
                                        <p:cTn id="264" dur="500"/>
                                        <p:tgtEl>
                                          <p:spTgt spid="136"/>
                                        </p:tgtEl>
                                      </p:cBhvr>
                                    </p:animEffect>
                                  </p:childTnLst>
                                </p:cTn>
                              </p:par>
                              <p:par>
                                <p:cTn id="265" presetID="3" presetClass="entr" presetSubtype="10" fill="hold" grpId="0" nodeType="withEffect">
                                  <p:stCondLst>
                                    <p:cond delay="0"/>
                                  </p:stCondLst>
                                  <p:childTnLst>
                                    <p:set>
                                      <p:cBhvr>
                                        <p:cTn id="266" dur="1" fill="hold">
                                          <p:stCondLst>
                                            <p:cond delay="0"/>
                                          </p:stCondLst>
                                        </p:cTn>
                                        <p:tgtEl>
                                          <p:spTgt spid="137"/>
                                        </p:tgtEl>
                                        <p:attrNameLst>
                                          <p:attrName>style.visibility</p:attrName>
                                        </p:attrNameLst>
                                      </p:cBhvr>
                                      <p:to>
                                        <p:strVal val="visible"/>
                                      </p:to>
                                    </p:set>
                                    <p:animEffect transition="in" filter="blinds(horizontal)">
                                      <p:cBhvr>
                                        <p:cTn id="267" dur="500"/>
                                        <p:tgtEl>
                                          <p:spTgt spid="137"/>
                                        </p:tgtEl>
                                      </p:cBhvr>
                                    </p:animEffect>
                                  </p:childTnLst>
                                </p:cTn>
                              </p:par>
                              <p:par>
                                <p:cTn id="268" presetID="3" presetClass="entr" presetSubtype="10" fill="hold" grpId="0" nodeType="withEffect">
                                  <p:stCondLst>
                                    <p:cond delay="0"/>
                                  </p:stCondLst>
                                  <p:childTnLst>
                                    <p:set>
                                      <p:cBhvr>
                                        <p:cTn id="269" dur="1" fill="hold">
                                          <p:stCondLst>
                                            <p:cond delay="0"/>
                                          </p:stCondLst>
                                        </p:cTn>
                                        <p:tgtEl>
                                          <p:spTgt spid="138"/>
                                        </p:tgtEl>
                                        <p:attrNameLst>
                                          <p:attrName>style.visibility</p:attrName>
                                        </p:attrNameLst>
                                      </p:cBhvr>
                                      <p:to>
                                        <p:strVal val="visible"/>
                                      </p:to>
                                    </p:set>
                                    <p:animEffect transition="in" filter="blinds(horizontal)">
                                      <p:cBhvr>
                                        <p:cTn id="270" dur="500"/>
                                        <p:tgtEl>
                                          <p:spTgt spid="138"/>
                                        </p:tgtEl>
                                      </p:cBhvr>
                                    </p:animEffect>
                                  </p:childTnLst>
                                </p:cTn>
                              </p:par>
                              <p:par>
                                <p:cTn id="271" presetID="3" presetClass="entr" presetSubtype="10" fill="hold" grpId="0" nodeType="withEffect">
                                  <p:stCondLst>
                                    <p:cond delay="0"/>
                                  </p:stCondLst>
                                  <p:childTnLst>
                                    <p:set>
                                      <p:cBhvr>
                                        <p:cTn id="272" dur="1" fill="hold">
                                          <p:stCondLst>
                                            <p:cond delay="0"/>
                                          </p:stCondLst>
                                        </p:cTn>
                                        <p:tgtEl>
                                          <p:spTgt spid="139"/>
                                        </p:tgtEl>
                                        <p:attrNameLst>
                                          <p:attrName>style.visibility</p:attrName>
                                        </p:attrNameLst>
                                      </p:cBhvr>
                                      <p:to>
                                        <p:strVal val="visible"/>
                                      </p:to>
                                    </p:set>
                                    <p:animEffect transition="in" filter="blinds(horizontal)">
                                      <p:cBhvr>
                                        <p:cTn id="273" dur="500"/>
                                        <p:tgtEl>
                                          <p:spTgt spid="139"/>
                                        </p:tgtEl>
                                      </p:cBhvr>
                                    </p:animEffect>
                                  </p:childTnLst>
                                </p:cTn>
                              </p:par>
                              <p:par>
                                <p:cTn id="274" presetID="3" presetClass="entr" presetSubtype="10" fill="hold" grpId="0" nodeType="withEffect">
                                  <p:stCondLst>
                                    <p:cond delay="0"/>
                                  </p:stCondLst>
                                  <p:childTnLst>
                                    <p:set>
                                      <p:cBhvr>
                                        <p:cTn id="275" dur="1" fill="hold">
                                          <p:stCondLst>
                                            <p:cond delay="0"/>
                                          </p:stCondLst>
                                        </p:cTn>
                                        <p:tgtEl>
                                          <p:spTgt spid="140"/>
                                        </p:tgtEl>
                                        <p:attrNameLst>
                                          <p:attrName>style.visibility</p:attrName>
                                        </p:attrNameLst>
                                      </p:cBhvr>
                                      <p:to>
                                        <p:strVal val="visible"/>
                                      </p:to>
                                    </p:set>
                                    <p:animEffect transition="in" filter="blinds(horizontal)">
                                      <p:cBhvr>
                                        <p:cTn id="276" dur="500"/>
                                        <p:tgtEl>
                                          <p:spTgt spid="140"/>
                                        </p:tgtEl>
                                      </p:cBhvr>
                                    </p:animEffect>
                                  </p:childTnLst>
                                </p:cTn>
                              </p:par>
                              <p:par>
                                <p:cTn id="277" presetID="3" presetClass="entr" presetSubtype="10" fill="hold" grpId="0" nodeType="withEffect">
                                  <p:stCondLst>
                                    <p:cond delay="0"/>
                                  </p:stCondLst>
                                  <p:childTnLst>
                                    <p:set>
                                      <p:cBhvr>
                                        <p:cTn id="278" dur="1" fill="hold">
                                          <p:stCondLst>
                                            <p:cond delay="0"/>
                                          </p:stCondLst>
                                        </p:cTn>
                                        <p:tgtEl>
                                          <p:spTgt spid="141"/>
                                        </p:tgtEl>
                                        <p:attrNameLst>
                                          <p:attrName>style.visibility</p:attrName>
                                        </p:attrNameLst>
                                      </p:cBhvr>
                                      <p:to>
                                        <p:strVal val="visible"/>
                                      </p:to>
                                    </p:set>
                                    <p:animEffect transition="in" filter="blinds(horizontal)">
                                      <p:cBhvr>
                                        <p:cTn id="279" dur="500"/>
                                        <p:tgtEl>
                                          <p:spTgt spid="141"/>
                                        </p:tgtEl>
                                      </p:cBhvr>
                                    </p:animEffect>
                                  </p:childTnLst>
                                </p:cTn>
                              </p:par>
                              <p:par>
                                <p:cTn id="280" presetID="3" presetClass="entr" presetSubtype="10" fill="hold" grpId="0" nodeType="withEffect">
                                  <p:stCondLst>
                                    <p:cond delay="0"/>
                                  </p:stCondLst>
                                  <p:childTnLst>
                                    <p:set>
                                      <p:cBhvr>
                                        <p:cTn id="281" dur="1" fill="hold">
                                          <p:stCondLst>
                                            <p:cond delay="0"/>
                                          </p:stCondLst>
                                        </p:cTn>
                                        <p:tgtEl>
                                          <p:spTgt spid="142"/>
                                        </p:tgtEl>
                                        <p:attrNameLst>
                                          <p:attrName>style.visibility</p:attrName>
                                        </p:attrNameLst>
                                      </p:cBhvr>
                                      <p:to>
                                        <p:strVal val="visible"/>
                                      </p:to>
                                    </p:set>
                                    <p:animEffect transition="in" filter="blinds(horizontal)">
                                      <p:cBhvr>
                                        <p:cTn id="282" dur="500"/>
                                        <p:tgtEl>
                                          <p:spTgt spid="142"/>
                                        </p:tgtEl>
                                      </p:cBhvr>
                                    </p:animEffect>
                                  </p:childTnLst>
                                </p:cTn>
                              </p:par>
                              <p:par>
                                <p:cTn id="283" presetID="3" presetClass="entr" presetSubtype="10" fill="hold" grpId="0" nodeType="withEffect">
                                  <p:stCondLst>
                                    <p:cond delay="0"/>
                                  </p:stCondLst>
                                  <p:childTnLst>
                                    <p:set>
                                      <p:cBhvr>
                                        <p:cTn id="284" dur="1" fill="hold">
                                          <p:stCondLst>
                                            <p:cond delay="0"/>
                                          </p:stCondLst>
                                        </p:cTn>
                                        <p:tgtEl>
                                          <p:spTgt spid="143"/>
                                        </p:tgtEl>
                                        <p:attrNameLst>
                                          <p:attrName>style.visibility</p:attrName>
                                        </p:attrNameLst>
                                      </p:cBhvr>
                                      <p:to>
                                        <p:strVal val="visible"/>
                                      </p:to>
                                    </p:set>
                                    <p:animEffect transition="in" filter="blinds(horizontal)">
                                      <p:cBhvr>
                                        <p:cTn id="285" dur="500"/>
                                        <p:tgtEl>
                                          <p:spTgt spid="143"/>
                                        </p:tgtEl>
                                      </p:cBhvr>
                                    </p:animEffect>
                                  </p:childTnLst>
                                </p:cTn>
                              </p:par>
                              <p:par>
                                <p:cTn id="286" presetID="3" presetClass="entr" presetSubtype="10" fill="hold" grpId="0" nodeType="withEffect">
                                  <p:stCondLst>
                                    <p:cond delay="0"/>
                                  </p:stCondLst>
                                  <p:childTnLst>
                                    <p:set>
                                      <p:cBhvr>
                                        <p:cTn id="287" dur="1" fill="hold">
                                          <p:stCondLst>
                                            <p:cond delay="0"/>
                                          </p:stCondLst>
                                        </p:cTn>
                                        <p:tgtEl>
                                          <p:spTgt spid="144"/>
                                        </p:tgtEl>
                                        <p:attrNameLst>
                                          <p:attrName>style.visibility</p:attrName>
                                        </p:attrNameLst>
                                      </p:cBhvr>
                                      <p:to>
                                        <p:strVal val="visible"/>
                                      </p:to>
                                    </p:set>
                                    <p:animEffect transition="in" filter="blinds(horizontal)">
                                      <p:cBhvr>
                                        <p:cTn id="288" dur="500"/>
                                        <p:tgtEl>
                                          <p:spTgt spid="144"/>
                                        </p:tgtEl>
                                      </p:cBhvr>
                                    </p:animEffect>
                                  </p:childTnLst>
                                </p:cTn>
                              </p:par>
                              <p:par>
                                <p:cTn id="289" presetID="3" presetClass="entr" presetSubtype="10" fill="hold" grpId="0" nodeType="withEffect">
                                  <p:stCondLst>
                                    <p:cond delay="0"/>
                                  </p:stCondLst>
                                  <p:childTnLst>
                                    <p:set>
                                      <p:cBhvr>
                                        <p:cTn id="290" dur="1" fill="hold">
                                          <p:stCondLst>
                                            <p:cond delay="0"/>
                                          </p:stCondLst>
                                        </p:cTn>
                                        <p:tgtEl>
                                          <p:spTgt spid="145"/>
                                        </p:tgtEl>
                                        <p:attrNameLst>
                                          <p:attrName>style.visibility</p:attrName>
                                        </p:attrNameLst>
                                      </p:cBhvr>
                                      <p:to>
                                        <p:strVal val="visible"/>
                                      </p:to>
                                    </p:set>
                                    <p:animEffect transition="in" filter="blinds(horizontal)">
                                      <p:cBhvr>
                                        <p:cTn id="291" dur="500"/>
                                        <p:tgtEl>
                                          <p:spTgt spid="145"/>
                                        </p:tgtEl>
                                      </p:cBhvr>
                                    </p:animEffect>
                                  </p:childTnLst>
                                </p:cTn>
                              </p:par>
                              <p:par>
                                <p:cTn id="292" presetID="3" presetClass="entr" presetSubtype="10" fill="hold" grpId="0" nodeType="withEffect">
                                  <p:stCondLst>
                                    <p:cond delay="0"/>
                                  </p:stCondLst>
                                  <p:childTnLst>
                                    <p:set>
                                      <p:cBhvr>
                                        <p:cTn id="293" dur="1" fill="hold">
                                          <p:stCondLst>
                                            <p:cond delay="0"/>
                                          </p:stCondLst>
                                        </p:cTn>
                                        <p:tgtEl>
                                          <p:spTgt spid="146"/>
                                        </p:tgtEl>
                                        <p:attrNameLst>
                                          <p:attrName>style.visibility</p:attrName>
                                        </p:attrNameLst>
                                      </p:cBhvr>
                                      <p:to>
                                        <p:strVal val="visible"/>
                                      </p:to>
                                    </p:set>
                                    <p:animEffect transition="in" filter="blinds(horizontal)">
                                      <p:cBhvr>
                                        <p:cTn id="294" dur="500"/>
                                        <p:tgtEl>
                                          <p:spTgt spid="146"/>
                                        </p:tgtEl>
                                      </p:cBhvr>
                                    </p:animEffect>
                                  </p:childTnLst>
                                </p:cTn>
                              </p:par>
                              <p:par>
                                <p:cTn id="295" presetID="3" presetClass="entr" presetSubtype="10" fill="hold" grpId="0" nodeType="withEffect">
                                  <p:stCondLst>
                                    <p:cond delay="0"/>
                                  </p:stCondLst>
                                  <p:childTnLst>
                                    <p:set>
                                      <p:cBhvr>
                                        <p:cTn id="296" dur="1" fill="hold">
                                          <p:stCondLst>
                                            <p:cond delay="0"/>
                                          </p:stCondLst>
                                        </p:cTn>
                                        <p:tgtEl>
                                          <p:spTgt spid="147"/>
                                        </p:tgtEl>
                                        <p:attrNameLst>
                                          <p:attrName>style.visibility</p:attrName>
                                        </p:attrNameLst>
                                      </p:cBhvr>
                                      <p:to>
                                        <p:strVal val="visible"/>
                                      </p:to>
                                    </p:set>
                                    <p:animEffect transition="in" filter="blinds(horizontal)">
                                      <p:cBhvr>
                                        <p:cTn id="297" dur="500"/>
                                        <p:tgtEl>
                                          <p:spTgt spid="147"/>
                                        </p:tgtEl>
                                      </p:cBhvr>
                                    </p:animEffect>
                                  </p:childTnLst>
                                </p:cTn>
                              </p:par>
                              <p:par>
                                <p:cTn id="298" presetID="3" presetClass="entr" presetSubtype="10" fill="hold" grpId="0" nodeType="withEffect">
                                  <p:stCondLst>
                                    <p:cond delay="0"/>
                                  </p:stCondLst>
                                  <p:childTnLst>
                                    <p:set>
                                      <p:cBhvr>
                                        <p:cTn id="299" dur="1" fill="hold">
                                          <p:stCondLst>
                                            <p:cond delay="0"/>
                                          </p:stCondLst>
                                        </p:cTn>
                                        <p:tgtEl>
                                          <p:spTgt spid="148"/>
                                        </p:tgtEl>
                                        <p:attrNameLst>
                                          <p:attrName>style.visibility</p:attrName>
                                        </p:attrNameLst>
                                      </p:cBhvr>
                                      <p:to>
                                        <p:strVal val="visible"/>
                                      </p:to>
                                    </p:set>
                                    <p:animEffect transition="in" filter="blinds(horizontal)">
                                      <p:cBhvr>
                                        <p:cTn id="300" dur="500"/>
                                        <p:tgtEl>
                                          <p:spTgt spid="148"/>
                                        </p:tgtEl>
                                      </p:cBhvr>
                                    </p:animEffect>
                                  </p:childTnLst>
                                </p:cTn>
                              </p:par>
                              <p:par>
                                <p:cTn id="301" presetID="3" presetClass="entr" presetSubtype="10" fill="hold" grpId="0" nodeType="withEffect">
                                  <p:stCondLst>
                                    <p:cond delay="0"/>
                                  </p:stCondLst>
                                  <p:childTnLst>
                                    <p:set>
                                      <p:cBhvr>
                                        <p:cTn id="302" dur="1" fill="hold">
                                          <p:stCondLst>
                                            <p:cond delay="0"/>
                                          </p:stCondLst>
                                        </p:cTn>
                                        <p:tgtEl>
                                          <p:spTgt spid="149"/>
                                        </p:tgtEl>
                                        <p:attrNameLst>
                                          <p:attrName>style.visibility</p:attrName>
                                        </p:attrNameLst>
                                      </p:cBhvr>
                                      <p:to>
                                        <p:strVal val="visible"/>
                                      </p:to>
                                    </p:set>
                                    <p:animEffect transition="in" filter="blinds(horizontal)">
                                      <p:cBhvr>
                                        <p:cTn id="303" dur="500"/>
                                        <p:tgtEl>
                                          <p:spTgt spid="149"/>
                                        </p:tgtEl>
                                      </p:cBhvr>
                                    </p:animEffect>
                                  </p:childTnLst>
                                </p:cTn>
                              </p:par>
                              <p:par>
                                <p:cTn id="304" presetID="3" presetClass="entr" presetSubtype="10" fill="hold" grpId="0" nodeType="withEffect">
                                  <p:stCondLst>
                                    <p:cond delay="0"/>
                                  </p:stCondLst>
                                  <p:childTnLst>
                                    <p:set>
                                      <p:cBhvr>
                                        <p:cTn id="305" dur="1" fill="hold">
                                          <p:stCondLst>
                                            <p:cond delay="0"/>
                                          </p:stCondLst>
                                        </p:cTn>
                                        <p:tgtEl>
                                          <p:spTgt spid="150"/>
                                        </p:tgtEl>
                                        <p:attrNameLst>
                                          <p:attrName>style.visibility</p:attrName>
                                        </p:attrNameLst>
                                      </p:cBhvr>
                                      <p:to>
                                        <p:strVal val="visible"/>
                                      </p:to>
                                    </p:set>
                                    <p:animEffect transition="in" filter="blinds(horizontal)">
                                      <p:cBhvr>
                                        <p:cTn id="306" dur="500"/>
                                        <p:tgtEl>
                                          <p:spTgt spid="150"/>
                                        </p:tgtEl>
                                      </p:cBhvr>
                                    </p:animEffect>
                                  </p:childTnLst>
                                </p:cTn>
                              </p:par>
                              <p:par>
                                <p:cTn id="307" presetID="3" presetClass="entr" presetSubtype="10" fill="hold" grpId="1" nodeType="withEffect">
                                  <p:stCondLst>
                                    <p:cond delay="0"/>
                                  </p:stCondLst>
                                  <p:childTnLst>
                                    <p:set>
                                      <p:cBhvr>
                                        <p:cTn id="308" dur="1" fill="hold">
                                          <p:stCondLst>
                                            <p:cond delay="0"/>
                                          </p:stCondLst>
                                        </p:cTn>
                                        <p:tgtEl>
                                          <p:spTgt spid="147"/>
                                        </p:tgtEl>
                                        <p:attrNameLst>
                                          <p:attrName>style.visibility</p:attrName>
                                        </p:attrNameLst>
                                      </p:cBhvr>
                                      <p:to>
                                        <p:strVal val="visible"/>
                                      </p:to>
                                    </p:set>
                                    <p:animEffect transition="in" filter="blinds(horizontal)">
                                      <p:cBhvr>
                                        <p:cTn id="309" dur="500"/>
                                        <p:tgtEl>
                                          <p:spTgt spid="147"/>
                                        </p:tgtEl>
                                      </p:cBhvr>
                                    </p:animEffect>
                                  </p:childTnLst>
                                </p:cTn>
                              </p:par>
                              <p:par>
                                <p:cTn id="310" presetID="3" presetClass="entr" presetSubtype="10" fill="hold" grpId="1" nodeType="withEffect">
                                  <p:stCondLst>
                                    <p:cond delay="0"/>
                                  </p:stCondLst>
                                  <p:childTnLst>
                                    <p:set>
                                      <p:cBhvr>
                                        <p:cTn id="311" dur="1" fill="hold">
                                          <p:stCondLst>
                                            <p:cond delay="0"/>
                                          </p:stCondLst>
                                        </p:cTn>
                                        <p:tgtEl>
                                          <p:spTgt spid="148"/>
                                        </p:tgtEl>
                                        <p:attrNameLst>
                                          <p:attrName>style.visibility</p:attrName>
                                        </p:attrNameLst>
                                      </p:cBhvr>
                                      <p:to>
                                        <p:strVal val="visible"/>
                                      </p:to>
                                    </p:set>
                                    <p:animEffect transition="in" filter="blinds(horizontal)">
                                      <p:cBhvr>
                                        <p:cTn id="312" dur="500"/>
                                        <p:tgtEl>
                                          <p:spTgt spid="148"/>
                                        </p:tgtEl>
                                      </p:cBhvr>
                                    </p:animEffect>
                                  </p:childTnLst>
                                </p:cTn>
                              </p:par>
                              <p:par>
                                <p:cTn id="313" presetID="3" presetClass="entr" presetSubtype="10" fill="hold" grpId="1" nodeType="withEffect">
                                  <p:stCondLst>
                                    <p:cond delay="0"/>
                                  </p:stCondLst>
                                  <p:childTnLst>
                                    <p:set>
                                      <p:cBhvr>
                                        <p:cTn id="314" dur="1" fill="hold">
                                          <p:stCondLst>
                                            <p:cond delay="0"/>
                                          </p:stCondLst>
                                        </p:cTn>
                                        <p:tgtEl>
                                          <p:spTgt spid="149"/>
                                        </p:tgtEl>
                                        <p:attrNameLst>
                                          <p:attrName>style.visibility</p:attrName>
                                        </p:attrNameLst>
                                      </p:cBhvr>
                                      <p:to>
                                        <p:strVal val="visible"/>
                                      </p:to>
                                    </p:set>
                                    <p:animEffect transition="in" filter="blinds(horizontal)">
                                      <p:cBhvr>
                                        <p:cTn id="315" dur="500"/>
                                        <p:tgtEl>
                                          <p:spTgt spid="149"/>
                                        </p:tgtEl>
                                      </p:cBhvr>
                                    </p:animEffect>
                                  </p:childTnLst>
                                </p:cTn>
                              </p:par>
                              <p:par>
                                <p:cTn id="316" presetID="3" presetClass="entr" presetSubtype="10" fill="hold" grpId="1" nodeType="withEffect">
                                  <p:stCondLst>
                                    <p:cond delay="0"/>
                                  </p:stCondLst>
                                  <p:childTnLst>
                                    <p:set>
                                      <p:cBhvr>
                                        <p:cTn id="317" dur="1" fill="hold">
                                          <p:stCondLst>
                                            <p:cond delay="0"/>
                                          </p:stCondLst>
                                        </p:cTn>
                                        <p:tgtEl>
                                          <p:spTgt spid="150"/>
                                        </p:tgtEl>
                                        <p:attrNameLst>
                                          <p:attrName>style.visibility</p:attrName>
                                        </p:attrNameLst>
                                      </p:cBhvr>
                                      <p:to>
                                        <p:strVal val="visible"/>
                                      </p:to>
                                    </p:set>
                                    <p:animEffect transition="in" filter="blinds(horizontal)">
                                      <p:cBhvr>
                                        <p:cTn id="318" dur="500"/>
                                        <p:tgtEl>
                                          <p:spTgt spid="150"/>
                                        </p:tgtEl>
                                      </p:cBhvr>
                                    </p:animEffect>
                                  </p:childTnLst>
                                </p:cTn>
                              </p:par>
                              <p:par>
                                <p:cTn id="319" presetID="3" presetClass="entr" presetSubtype="10" fill="hold" grpId="1" nodeType="withEffect">
                                  <p:stCondLst>
                                    <p:cond delay="0"/>
                                  </p:stCondLst>
                                  <p:childTnLst>
                                    <p:set>
                                      <p:cBhvr>
                                        <p:cTn id="320" dur="1" fill="hold">
                                          <p:stCondLst>
                                            <p:cond delay="0"/>
                                          </p:stCondLst>
                                        </p:cTn>
                                        <p:tgtEl>
                                          <p:spTgt spid="135"/>
                                        </p:tgtEl>
                                        <p:attrNameLst>
                                          <p:attrName>style.visibility</p:attrName>
                                        </p:attrNameLst>
                                      </p:cBhvr>
                                      <p:to>
                                        <p:strVal val="visible"/>
                                      </p:to>
                                    </p:set>
                                    <p:animEffect transition="in" filter="blinds(horizontal)">
                                      <p:cBhvr>
                                        <p:cTn id="321" dur="500"/>
                                        <p:tgtEl>
                                          <p:spTgt spid="135"/>
                                        </p:tgtEl>
                                      </p:cBhvr>
                                    </p:animEffect>
                                  </p:childTnLst>
                                </p:cTn>
                              </p:par>
                              <p:par>
                                <p:cTn id="322" presetID="3" presetClass="entr" presetSubtype="10" fill="hold" grpId="1" nodeType="withEffect">
                                  <p:stCondLst>
                                    <p:cond delay="0"/>
                                  </p:stCondLst>
                                  <p:childTnLst>
                                    <p:set>
                                      <p:cBhvr>
                                        <p:cTn id="323" dur="1" fill="hold">
                                          <p:stCondLst>
                                            <p:cond delay="0"/>
                                          </p:stCondLst>
                                        </p:cTn>
                                        <p:tgtEl>
                                          <p:spTgt spid="136"/>
                                        </p:tgtEl>
                                        <p:attrNameLst>
                                          <p:attrName>style.visibility</p:attrName>
                                        </p:attrNameLst>
                                      </p:cBhvr>
                                      <p:to>
                                        <p:strVal val="visible"/>
                                      </p:to>
                                    </p:set>
                                    <p:animEffect transition="in" filter="blinds(horizontal)">
                                      <p:cBhvr>
                                        <p:cTn id="324" dur="500"/>
                                        <p:tgtEl>
                                          <p:spTgt spid="136"/>
                                        </p:tgtEl>
                                      </p:cBhvr>
                                    </p:animEffect>
                                  </p:childTnLst>
                                </p:cTn>
                              </p:par>
                              <p:par>
                                <p:cTn id="325" presetID="3" presetClass="entr" presetSubtype="10" fill="hold" grpId="1" nodeType="withEffect">
                                  <p:stCondLst>
                                    <p:cond delay="0"/>
                                  </p:stCondLst>
                                  <p:childTnLst>
                                    <p:set>
                                      <p:cBhvr>
                                        <p:cTn id="326" dur="1" fill="hold">
                                          <p:stCondLst>
                                            <p:cond delay="0"/>
                                          </p:stCondLst>
                                        </p:cTn>
                                        <p:tgtEl>
                                          <p:spTgt spid="137"/>
                                        </p:tgtEl>
                                        <p:attrNameLst>
                                          <p:attrName>style.visibility</p:attrName>
                                        </p:attrNameLst>
                                      </p:cBhvr>
                                      <p:to>
                                        <p:strVal val="visible"/>
                                      </p:to>
                                    </p:set>
                                    <p:animEffect transition="in" filter="blinds(horizontal)">
                                      <p:cBhvr>
                                        <p:cTn id="327" dur="500"/>
                                        <p:tgtEl>
                                          <p:spTgt spid="137"/>
                                        </p:tgtEl>
                                      </p:cBhvr>
                                    </p:animEffect>
                                  </p:childTnLst>
                                </p:cTn>
                              </p:par>
                              <p:par>
                                <p:cTn id="328" presetID="3" presetClass="entr" presetSubtype="10" fill="hold" grpId="1" nodeType="withEffect">
                                  <p:stCondLst>
                                    <p:cond delay="0"/>
                                  </p:stCondLst>
                                  <p:childTnLst>
                                    <p:set>
                                      <p:cBhvr>
                                        <p:cTn id="329" dur="1" fill="hold">
                                          <p:stCondLst>
                                            <p:cond delay="0"/>
                                          </p:stCondLst>
                                        </p:cTn>
                                        <p:tgtEl>
                                          <p:spTgt spid="138"/>
                                        </p:tgtEl>
                                        <p:attrNameLst>
                                          <p:attrName>style.visibility</p:attrName>
                                        </p:attrNameLst>
                                      </p:cBhvr>
                                      <p:to>
                                        <p:strVal val="visible"/>
                                      </p:to>
                                    </p:set>
                                    <p:animEffect transition="in" filter="blinds(horizontal)">
                                      <p:cBhvr>
                                        <p:cTn id="330" dur="500"/>
                                        <p:tgtEl>
                                          <p:spTgt spid="138"/>
                                        </p:tgtEl>
                                      </p:cBhvr>
                                    </p:animEffect>
                                  </p:childTnLst>
                                </p:cTn>
                              </p:par>
                              <p:par>
                                <p:cTn id="331" presetID="3" presetClass="entr" presetSubtype="10" fill="hold" grpId="1" nodeType="withEffect">
                                  <p:stCondLst>
                                    <p:cond delay="0"/>
                                  </p:stCondLst>
                                  <p:childTnLst>
                                    <p:set>
                                      <p:cBhvr>
                                        <p:cTn id="332" dur="1" fill="hold">
                                          <p:stCondLst>
                                            <p:cond delay="0"/>
                                          </p:stCondLst>
                                        </p:cTn>
                                        <p:tgtEl>
                                          <p:spTgt spid="139"/>
                                        </p:tgtEl>
                                        <p:attrNameLst>
                                          <p:attrName>style.visibility</p:attrName>
                                        </p:attrNameLst>
                                      </p:cBhvr>
                                      <p:to>
                                        <p:strVal val="visible"/>
                                      </p:to>
                                    </p:set>
                                    <p:animEffect transition="in" filter="blinds(horizontal)">
                                      <p:cBhvr>
                                        <p:cTn id="333" dur="500"/>
                                        <p:tgtEl>
                                          <p:spTgt spid="139"/>
                                        </p:tgtEl>
                                      </p:cBhvr>
                                    </p:animEffect>
                                  </p:childTnLst>
                                </p:cTn>
                              </p:par>
                              <p:par>
                                <p:cTn id="334" presetID="3" presetClass="entr" presetSubtype="10" fill="hold" grpId="1" nodeType="withEffect">
                                  <p:stCondLst>
                                    <p:cond delay="0"/>
                                  </p:stCondLst>
                                  <p:childTnLst>
                                    <p:set>
                                      <p:cBhvr>
                                        <p:cTn id="335" dur="1" fill="hold">
                                          <p:stCondLst>
                                            <p:cond delay="0"/>
                                          </p:stCondLst>
                                        </p:cTn>
                                        <p:tgtEl>
                                          <p:spTgt spid="140"/>
                                        </p:tgtEl>
                                        <p:attrNameLst>
                                          <p:attrName>style.visibility</p:attrName>
                                        </p:attrNameLst>
                                      </p:cBhvr>
                                      <p:to>
                                        <p:strVal val="visible"/>
                                      </p:to>
                                    </p:set>
                                    <p:animEffect transition="in" filter="blinds(horizontal)">
                                      <p:cBhvr>
                                        <p:cTn id="336" dur="500"/>
                                        <p:tgtEl>
                                          <p:spTgt spid="140"/>
                                        </p:tgtEl>
                                      </p:cBhvr>
                                    </p:animEffect>
                                  </p:childTnLst>
                                </p:cTn>
                              </p:par>
                              <p:par>
                                <p:cTn id="337" presetID="3" presetClass="entr" presetSubtype="10" fill="hold" grpId="1" nodeType="withEffect">
                                  <p:stCondLst>
                                    <p:cond delay="0"/>
                                  </p:stCondLst>
                                  <p:childTnLst>
                                    <p:set>
                                      <p:cBhvr>
                                        <p:cTn id="338" dur="1" fill="hold">
                                          <p:stCondLst>
                                            <p:cond delay="0"/>
                                          </p:stCondLst>
                                        </p:cTn>
                                        <p:tgtEl>
                                          <p:spTgt spid="141"/>
                                        </p:tgtEl>
                                        <p:attrNameLst>
                                          <p:attrName>style.visibility</p:attrName>
                                        </p:attrNameLst>
                                      </p:cBhvr>
                                      <p:to>
                                        <p:strVal val="visible"/>
                                      </p:to>
                                    </p:set>
                                    <p:animEffect transition="in" filter="blinds(horizontal)">
                                      <p:cBhvr>
                                        <p:cTn id="339" dur="500"/>
                                        <p:tgtEl>
                                          <p:spTgt spid="141"/>
                                        </p:tgtEl>
                                      </p:cBhvr>
                                    </p:animEffect>
                                  </p:childTnLst>
                                </p:cTn>
                              </p:par>
                              <p:par>
                                <p:cTn id="340" presetID="3" presetClass="entr" presetSubtype="10" fill="hold" grpId="1" nodeType="withEffect">
                                  <p:stCondLst>
                                    <p:cond delay="0"/>
                                  </p:stCondLst>
                                  <p:childTnLst>
                                    <p:set>
                                      <p:cBhvr>
                                        <p:cTn id="341" dur="1" fill="hold">
                                          <p:stCondLst>
                                            <p:cond delay="0"/>
                                          </p:stCondLst>
                                        </p:cTn>
                                        <p:tgtEl>
                                          <p:spTgt spid="142"/>
                                        </p:tgtEl>
                                        <p:attrNameLst>
                                          <p:attrName>style.visibility</p:attrName>
                                        </p:attrNameLst>
                                      </p:cBhvr>
                                      <p:to>
                                        <p:strVal val="visible"/>
                                      </p:to>
                                    </p:set>
                                    <p:animEffect transition="in" filter="blinds(horizontal)">
                                      <p:cBhvr>
                                        <p:cTn id="342" dur="500"/>
                                        <p:tgtEl>
                                          <p:spTgt spid="142"/>
                                        </p:tgtEl>
                                      </p:cBhvr>
                                    </p:animEffect>
                                  </p:childTnLst>
                                </p:cTn>
                              </p:par>
                              <p:par>
                                <p:cTn id="343" presetID="3" presetClass="entr" presetSubtype="10" fill="hold" grpId="1" nodeType="withEffect">
                                  <p:stCondLst>
                                    <p:cond delay="0"/>
                                  </p:stCondLst>
                                  <p:childTnLst>
                                    <p:set>
                                      <p:cBhvr>
                                        <p:cTn id="344" dur="1" fill="hold">
                                          <p:stCondLst>
                                            <p:cond delay="0"/>
                                          </p:stCondLst>
                                        </p:cTn>
                                        <p:tgtEl>
                                          <p:spTgt spid="143"/>
                                        </p:tgtEl>
                                        <p:attrNameLst>
                                          <p:attrName>style.visibility</p:attrName>
                                        </p:attrNameLst>
                                      </p:cBhvr>
                                      <p:to>
                                        <p:strVal val="visible"/>
                                      </p:to>
                                    </p:set>
                                    <p:animEffect transition="in" filter="blinds(horizontal)">
                                      <p:cBhvr>
                                        <p:cTn id="345" dur="500"/>
                                        <p:tgtEl>
                                          <p:spTgt spid="143"/>
                                        </p:tgtEl>
                                      </p:cBhvr>
                                    </p:animEffect>
                                  </p:childTnLst>
                                </p:cTn>
                              </p:par>
                              <p:par>
                                <p:cTn id="346" presetID="3" presetClass="entr" presetSubtype="10" fill="hold" grpId="1" nodeType="withEffect">
                                  <p:stCondLst>
                                    <p:cond delay="0"/>
                                  </p:stCondLst>
                                  <p:childTnLst>
                                    <p:set>
                                      <p:cBhvr>
                                        <p:cTn id="347" dur="1" fill="hold">
                                          <p:stCondLst>
                                            <p:cond delay="0"/>
                                          </p:stCondLst>
                                        </p:cTn>
                                        <p:tgtEl>
                                          <p:spTgt spid="144"/>
                                        </p:tgtEl>
                                        <p:attrNameLst>
                                          <p:attrName>style.visibility</p:attrName>
                                        </p:attrNameLst>
                                      </p:cBhvr>
                                      <p:to>
                                        <p:strVal val="visible"/>
                                      </p:to>
                                    </p:set>
                                    <p:animEffect transition="in" filter="blinds(horizontal)">
                                      <p:cBhvr>
                                        <p:cTn id="348" dur="500"/>
                                        <p:tgtEl>
                                          <p:spTgt spid="144"/>
                                        </p:tgtEl>
                                      </p:cBhvr>
                                    </p:animEffect>
                                  </p:childTnLst>
                                </p:cTn>
                              </p:par>
                              <p:par>
                                <p:cTn id="349" presetID="3" presetClass="entr" presetSubtype="10" fill="hold" grpId="1" nodeType="withEffect">
                                  <p:stCondLst>
                                    <p:cond delay="0"/>
                                  </p:stCondLst>
                                  <p:childTnLst>
                                    <p:set>
                                      <p:cBhvr>
                                        <p:cTn id="350" dur="1" fill="hold">
                                          <p:stCondLst>
                                            <p:cond delay="0"/>
                                          </p:stCondLst>
                                        </p:cTn>
                                        <p:tgtEl>
                                          <p:spTgt spid="145"/>
                                        </p:tgtEl>
                                        <p:attrNameLst>
                                          <p:attrName>style.visibility</p:attrName>
                                        </p:attrNameLst>
                                      </p:cBhvr>
                                      <p:to>
                                        <p:strVal val="visible"/>
                                      </p:to>
                                    </p:set>
                                    <p:animEffect transition="in" filter="blinds(horizontal)">
                                      <p:cBhvr>
                                        <p:cTn id="351" dur="500"/>
                                        <p:tgtEl>
                                          <p:spTgt spid="145"/>
                                        </p:tgtEl>
                                      </p:cBhvr>
                                    </p:animEffect>
                                  </p:childTnLst>
                                </p:cTn>
                              </p:par>
                              <p:par>
                                <p:cTn id="352" presetID="3" presetClass="entr" presetSubtype="10" fill="hold" grpId="1" nodeType="withEffect">
                                  <p:stCondLst>
                                    <p:cond delay="0"/>
                                  </p:stCondLst>
                                  <p:childTnLst>
                                    <p:set>
                                      <p:cBhvr>
                                        <p:cTn id="353" dur="1" fill="hold">
                                          <p:stCondLst>
                                            <p:cond delay="0"/>
                                          </p:stCondLst>
                                        </p:cTn>
                                        <p:tgtEl>
                                          <p:spTgt spid="146"/>
                                        </p:tgtEl>
                                        <p:attrNameLst>
                                          <p:attrName>style.visibility</p:attrName>
                                        </p:attrNameLst>
                                      </p:cBhvr>
                                      <p:to>
                                        <p:strVal val="visible"/>
                                      </p:to>
                                    </p:set>
                                    <p:animEffect transition="in" filter="blinds(horizontal)">
                                      <p:cBhvr>
                                        <p:cTn id="354" dur="500"/>
                                        <p:tgtEl>
                                          <p:spTgt spid="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 grpId="0" animBg="1"/>
      <p:bldP spid="80" grpId="1" animBg="1"/>
      <p:bldP spid="82" grpId="0" animBg="1"/>
      <p:bldP spid="82" grpId="1" animBg="1"/>
      <p:bldP spid="86" grpId="0" animBg="1"/>
      <p:bldP spid="86" grpId="1" animBg="1"/>
      <p:bldP spid="88" grpId="0" animBg="1"/>
      <p:bldP spid="88" grpId="1" animBg="1"/>
      <p:bldP spid="90" grpId="0" animBg="1"/>
      <p:bldP spid="90" grpId="1" animBg="1"/>
      <p:bldP spid="92" grpId="0" animBg="1"/>
      <p:bldP spid="92" grpId="1" animBg="1"/>
      <p:bldP spid="94" grpId="0" animBg="1"/>
      <p:bldP spid="94" grpId="1" animBg="1"/>
      <p:bldP spid="96" grpId="0" animBg="1"/>
      <p:bldP spid="96" grpId="1" animBg="1"/>
      <p:bldP spid="98" grpId="0" animBg="1"/>
      <p:bldP spid="98" grpId="1" animBg="1"/>
      <p:bldP spid="100" grpId="0" animBg="1"/>
      <p:bldP spid="100" grpId="1" animBg="1"/>
      <p:bldP spid="175" grpId="0" animBg="1"/>
      <p:bldP spid="176" grpId="0" animBg="1"/>
      <p:bldP spid="177" grpId="0" animBg="1"/>
      <p:bldP spid="178" grpId="0" animBg="1"/>
      <p:bldP spid="179" grpId="0" animBg="1"/>
      <p:bldP spid="180" grpId="0" animBg="1"/>
      <p:bldP spid="183" grpId="0" animBg="1"/>
      <p:bldP spid="184" grpId="0" animBg="1"/>
      <p:bldP spid="187" grpId="0" animBg="1"/>
      <p:bldP spid="188" grpId="0" animBg="1"/>
      <p:bldP spid="191" grpId="0" animBg="1"/>
      <p:bldP spid="192" grpId="0" animBg="1"/>
      <p:bldP spid="195" grpId="0" animBg="1"/>
      <p:bldP spid="196" grpId="0" animBg="1"/>
      <p:bldP spid="199" grpId="0" animBg="1"/>
      <p:bldP spid="200" grpId="0" animBg="1"/>
      <p:bldP spid="203" grpId="0" animBg="1"/>
      <p:bldP spid="204" grpId="0" animBg="1"/>
      <p:bldP spid="207" grpId="0" animBg="1"/>
      <p:bldP spid="208" grpId="0" animBg="1"/>
      <p:bldP spid="131" grpId="0"/>
      <p:bldP spid="132" grpId="0"/>
      <p:bldP spid="133" grpId="0"/>
      <p:bldP spid="134" grpId="0"/>
      <p:bldP spid="135" grpId="0"/>
      <p:bldP spid="135" grpId="1"/>
      <p:bldP spid="136" grpId="0"/>
      <p:bldP spid="136" grpId="1"/>
      <p:bldP spid="137" grpId="0"/>
      <p:bldP spid="137" grpId="1"/>
      <p:bldP spid="138" grpId="0"/>
      <p:bldP spid="138" grpId="1"/>
      <p:bldP spid="139" grpId="0"/>
      <p:bldP spid="139" grpId="1"/>
      <p:bldP spid="140" grpId="0"/>
      <p:bldP spid="140" grpId="1"/>
      <p:bldP spid="141" grpId="0"/>
      <p:bldP spid="141" grpId="1"/>
      <p:bldP spid="142" grpId="0"/>
      <p:bldP spid="142" grpId="1"/>
      <p:bldP spid="143" grpId="0"/>
      <p:bldP spid="143" grpId="1"/>
      <p:bldP spid="144" grpId="0"/>
      <p:bldP spid="144" grpId="1"/>
      <p:bldP spid="145" grpId="0"/>
      <p:bldP spid="145" grpId="1"/>
      <p:bldP spid="146" grpId="0"/>
      <p:bldP spid="146" grpId="1"/>
      <p:bldP spid="147" grpId="0"/>
      <p:bldP spid="147" grpId="1"/>
      <p:bldP spid="148" grpId="0"/>
      <p:bldP spid="148" grpId="1"/>
      <p:bldP spid="149" grpId="0"/>
      <p:bldP spid="149" grpId="1"/>
      <p:bldP spid="150" grpId="0"/>
      <p:bldP spid="150"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1" name="Picture 110" descr="SkullStepFourrobertsloan2-main_Full.jpg"/>
          <p:cNvPicPr>
            <a:picLocks noChangeAspect="1"/>
          </p:cNvPicPr>
          <p:nvPr/>
        </p:nvPicPr>
        <p:blipFill>
          <a:blip r:embed="rId3" cstate="print"/>
          <a:srcRect/>
          <a:stretch>
            <a:fillRect/>
          </a:stretch>
        </p:blipFill>
        <p:spPr bwMode="auto">
          <a:xfrm>
            <a:off x="6400800" y="4648200"/>
            <a:ext cx="1033463" cy="1641475"/>
          </a:xfrm>
          <a:prstGeom prst="rect">
            <a:avLst/>
          </a:prstGeom>
          <a:noFill/>
          <a:ln w="9525">
            <a:noFill/>
            <a:miter lim="800000"/>
            <a:headEnd/>
            <a:tailEnd/>
          </a:ln>
        </p:spPr>
      </p:pic>
      <p:sp>
        <p:nvSpPr>
          <p:cNvPr id="2" name="제목 1"/>
          <p:cNvSpPr>
            <a:spLocks noGrp="1"/>
          </p:cNvSpPr>
          <p:nvPr>
            <p:ph type="title" idx="4294967295"/>
          </p:nvPr>
        </p:nvSpPr>
        <p:spPr/>
        <p:txBody>
          <a:bodyPr>
            <a:normAutofit/>
          </a:bodyPr>
          <a:lstStyle/>
          <a:p>
            <a:r>
              <a:rPr lang="en-US"/>
              <a:t>Probabilistic Planning</a:t>
            </a:r>
            <a:br>
              <a:rPr lang="en-US"/>
            </a:br>
            <a:r>
              <a:rPr lang="en-US" sz="2000" b="1">
                <a:solidFill>
                  <a:srgbClr val="C00000"/>
                </a:solidFill>
              </a:rPr>
              <a:t>All Outcome Determinization</a:t>
            </a:r>
          </a:p>
        </p:txBody>
      </p:sp>
      <p:sp>
        <p:nvSpPr>
          <p:cNvPr id="7" name="타원 6"/>
          <p:cNvSpPr/>
          <p:nvPr/>
        </p:nvSpPr>
        <p:spPr>
          <a:xfrm>
            <a:off x="4495800" y="1981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0" name="타원 9"/>
          <p:cNvSpPr/>
          <p:nvPr/>
        </p:nvSpPr>
        <p:spPr>
          <a:xfrm>
            <a:off x="2209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1" name="타원 10"/>
          <p:cNvSpPr/>
          <p:nvPr/>
        </p:nvSpPr>
        <p:spPr>
          <a:xfrm>
            <a:off x="3733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3" name="타원 12"/>
          <p:cNvSpPr/>
          <p:nvPr/>
        </p:nvSpPr>
        <p:spPr>
          <a:xfrm>
            <a:off x="5257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4" name="타원 13"/>
          <p:cNvSpPr/>
          <p:nvPr/>
        </p:nvSpPr>
        <p:spPr>
          <a:xfrm>
            <a:off x="6781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3" name="타원 22"/>
          <p:cNvSpPr/>
          <p:nvPr/>
        </p:nvSpPr>
        <p:spPr>
          <a:xfrm>
            <a:off x="1676400" y="50292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4" name="타원 23"/>
          <p:cNvSpPr/>
          <p:nvPr/>
        </p:nvSpPr>
        <p:spPr>
          <a:xfrm>
            <a:off x="19812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5" name="타원 24"/>
          <p:cNvSpPr/>
          <p:nvPr/>
        </p:nvSpPr>
        <p:spPr>
          <a:xfrm>
            <a:off x="24384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7" name="타원 26"/>
          <p:cNvSpPr/>
          <p:nvPr/>
        </p:nvSpPr>
        <p:spPr>
          <a:xfrm>
            <a:off x="32004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8" name="타원 27"/>
          <p:cNvSpPr/>
          <p:nvPr/>
        </p:nvSpPr>
        <p:spPr>
          <a:xfrm>
            <a:off x="3505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9" name="타원 28"/>
          <p:cNvSpPr/>
          <p:nvPr/>
        </p:nvSpPr>
        <p:spPr>
          <a:xfrm>
            <a:off x="39624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0" name="타원 29"/>
          <p:cNvSpPr/>
          <p:nvPr/>
        </p:nvSpPr>
        <p:spPr>
          <a:xfrm>
            <a:off x="42672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1" name="타원 30"/>
          <p:cNvSpPr/>
          <p:nvPr/>
        </p:nvSpPr>
        <p:spPr>
          <a:xfrm>
            <a:off x="47244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2" name="타원 31"/>
          <p:cNvSpPr/>
          <p:nvPr/>
        </p:nvSpPr>
        <p:spPr>
          <a:xfrm>
            <a:off x="5029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3" name="타원 32"/>
          <p:cNvSpPr/>
          <p:nvPr/>
        </p:nvSpPr>
        <p:spPr>
          <a:xfrm>
            <a:off x="5486400" y="50292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4" name="타원 33"/>
          <p:cNvSpPr/>
          <p:nvPr/>
        </p:nvSpPr>
        <p:spPr>
          <a:xfrm>
            <a:off x="5791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5" name="타원 34"/>
          <p:cNvSpPr/>
          <p:nvPr/>
        </p:nvSpPr>
        <p:spPr>
          <a:xfrm>
            <a:off x="62484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6" name="타원 35"/>
          <p:cNvSpPr/>
          <p:nvPr/>
        </p:nvSpPr>
        <p:spPr>
          <a:xfrm>
            <a:off x="6553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7" name="타원 36"/>
          <p:cNvSpPr/>
          <p:nvPr/>
        </p:nvSpPr>
        <p:spPr>
          <a:xfrm>
            <a:off x="7010400" y="50292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8" name="타원 37"/>
          <p:cNvSpPr/>
          <p:nvPr/>
        </p:nvSpPr>
        <p:spPr>
          <a:xfrm>
            <a:off x="7315200" y="50292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cxnSp>
        <p:nvCxnSpPr>
          <p:cNvPr id="40" name="직선 화살표 연결선 39"/>
          <p:cNvCxnSpPr>
            <a:stCxn id="7" idx="4"/>
          </p:cNvCxnSpPr>
          <p:nvPr/>
        </p:nvCxnSpPr>
        <p:spPr>
          <a:xfrm rot="5400000">
            <a:off x="3505200" y="1676400"/>
            <a:ext cx="609600" cy="1524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3" name="직선 화살표 연결선 42"/>
          <p:cNvCxnSpPr>
            <a:stCxn id="7" idx="4"/>
          </p:cNvCxnSpPr>
          <p:nvPr/>
        </p:nvCxnSpPr>
        <p:spPr>
          <a:xfrm rot="16200000" flipH="1">
            <a:off x="5029200" y="1676400"/>
            <a:ext cx="609600" cy="1524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5" name="직선 화살표 연결선 44"/>
          <p:cNvCxnSpPr>
            <a:stCxn id="109" idx="3"/>
            <a:endCxn id="10" idx="0"/>
          </p:cNvCxnSpPr>
          <p:nvPr/>
        </p:nvCxnSpPr>
        <p:spPr>
          <a:xfrm rot="5400000">
            <a:off x="2381250" y="2952750"/>
            <a:ext cx="457200" cy="647700"/>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cxnSp>
        <p:nvCxnSpPr>
          <p:cNvPr id="47" name="직선 화살표 연결선 46"/>
          <p:cNvCxnSpPr>
            <a:stCxn id="110" idx="3"/>
            <a:endCxn id="11" idx="0"/>
          </p:cNvCxnSpPr>
          <p:nvPr/>
        </p:nvCxnSpPr>
        <p:spPr>
          <a:xfrm rot="16200000" flipH="1">
            <a:off x="3295650" y="2990850"/>
            <a:ext cx="457200" cy="571500"/>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cxnSp>
        <p:nvCxnSpPr>
          <p:cNvPr id="49" name="직선 화살표 연결선 48"/>
          <p:cNvCxnSpPr>
            <a:stCxn id="113" idx="3"/>
            <a:endCxn id="13" idx="0"/>
          </p:cNvCxnSpPr>
          <p:nvPr/>
        </p:nvCxnSpPr>
        <p:spPr>
          <a:xfrm rot="5400000">
            <a:off x="5391150" y="2990850"/>
            <a:ext cx="457200" cy="571500"/>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cxnSp>
        <p:nvCxnSpPr>
          <p:cNvPr id="51" name="직선 화살표 연결선 50"/>
          <p:cNvCxnSpPr>
            <a:stCxn id="114" idx="3"/>
            <a:endCxn id="14" idx="0"/>
          </p:cNvCxnSpPr>
          <p:nvPr/>
        </p:nvCxnSpPr>
        <p:spPr>
          <a:xfrm rot="16200000" flipH="1">
            <a:off x="6305550" y="2952750"/>
            <a:ext cx="457200" cy="647700"/>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cxnSp>
        <p:nvCxnSpPr>
          <p:cNvPr id="53" name="직선 화살표 연결선 52"/>
          <p:cNvCxnSpPr>
            <a:stCxn id="10" idx="4"/>
          </p:cNvCxnSpPr>
          <p:nvPr/>
        </p:nvCxnSpPr>
        <p:spPr>
          <a:xfrm rot="5400000">
            <a:off x="1790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55" name="직선 화살표 연결선 54"/>
          <p:cNvCxnSpPr>
            <a:stCxn id="119" idx="3"/>
            <a:endCxn id="23" idx="0"/>
          </p:cNvCxnSpPr>
          <p:nvPr/>
        </p:nvCxnSpPr>
        <p:spPr>
          <a:xfrm rot="5400000">
            <a:off x="1550194" y="4774406"/>
            <a:ext cx="457200" cy="52388"/>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cxnSp>
        <p:nvCxnSpPr>
          <p:cNvPr id="57" name="직선 화살표 연결선 56"/>
          <p:cNvCxnSpPr>
            <a:stCxn id="120" idx="3"/>
            <a:endCxn id="24" idx="0"/>
          </p:cNvCxnSpPr>
          <p:nvPr/>
        </p:nvCxnSpPr>
        <p:spPr>
          <a:xfrm rot="16200000" flipH="1">
            <a:off x="1827213" y="4799012"/>
            <a:ext cx="457200" cy="3175"/>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cxnSp>
        <p:nvCxnSpPr>
          <p:cNvPr id="59" name="직선 화살표 연결선 58"/>
          <p:cNvCxnSpPr>
            <a:stCxn id="10" idx="4"/>
          </p:cNvCxnSpPr>
          <p:nvPr/>
        </p:nvCxnSpPr>
        <p:spPr>
          <a:xfrm rot="16200000" flipH="1">
            <a:off x="2171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5" name="직선 화살표 연결선 64"/>
          <p:cNvCxnSpPr>
            <a:stCxn id="11" idx="4"/>
          </p:cNvCxnSpPr>
          <p:nvPr/>
        </p:nvCxnSpPr>
        <p:spPr>
          <a:xfrm rot="5400000">
            <a:off x="3314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7" name="직선 화살표 연결선 66"/>
          <p:cNvCxnSpPr>
            <a:stCxn id="11" idx="4"/>
          </p:cNvCxnSpPr>
          <p:nvPr/>
        </p:nvCxnSpPr>
        <p:spPr>
          <a:xfrm rot="16200000" flipH="1">
            <a:off x="3695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77" name="직선 화살표 연결선 76"/>
          <p:cNvCxnSpPr>
            <a:stCxn id="13" idx="4"/>
          </p:cNvCxnSpPr>
          <p:nvPr/>
        </p:nvCxnSpPr>
        <p:spPr>
          <a:xfrm rot="5400000">
            <a:off x="4838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83" name="직선 화살표 연결선 82"/>
          <p:cNvCxnSpPr>
            <a:stCxn id="13" idx="4"/>
          </p:cNvCxnSpPr>
          <p:nvPr/>
        </p:nvCxnSpPr>
        <p:spPr>
          <a:xfrm rot="16200000" flipH="1">
            <a:off x="5219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89" name="직선 화살표 연결선 88"/>
          <p:cNvCxnSpPr>
            <a:stCxn id="14" idx="4"/>
          </p:cNvCxnSpPr>
          <p:nvPr/>
        </p:nvCxnSpPr>
        <p:spPr>
          <a:xfrm rot="5400000">
            <a:off x="6362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1" name="직선 화살표 연결선 90"/>
          <p:cNvCxnSpPr>
            <a:stCxn id="14" idx="4"/>
          </p:cNvCxnSpPr>
          <p:nvPr/>
        </p:nvCxnSpPr>
        <p:spPr>
          <a:xfrm rot="16200000" flipH="1">
            <a:off x="6743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6" name="직선 화살표 연결선 65"/>
          <p:cNvCxnSpPr/>
          <p:nvPr/>
        </p:nvCxnSpPr>
        <p:spPr>
          <a:xfrm>
            <a:off x="7358063" y="1752600"/>
            <a:ext cx="762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8" name="직선 화살표 연결선 67"/>
          <p:cNvCxnSpPr/>
          <p:nvPr/>
        </p:nvCxnSpPr>
        <p:spPr>
          <a:xfrm>
            <a:off x="7358063" y="2360613"/>
            <a:ext cx="762000" cy="1587"/>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sp>
        <p:nvSpPr>
          <p:cNvPr id="28714" name="TextBox 69"/>
          <p:cNvSpPr txBox="1">
            <a:spLocks noChangeArrowheads="1"/>
          </p:cNvSpPr>
          <p:nvPr/>
        </p:nvSpPr>
        <p:spPr bwMode="auto">
          <a:xfrm>
            <a:off x="7281863" y="1295400"/>
            <a:ext cx="8191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Action</a:t>
            </a:r>
          </a:p>
        </p:txBody>
      </p:sp>
      <p:sp>
        <p:nvSpPr>
          <p:cNvPr id="28715" name="TextBox 71"/>
          <p:cNvSpPr txBox="1">
            <a:spLocks noChangeArrowheads="1"/>
          </p:cNvSpPr>
          <p:nvPr/>
        </p:nvSpPr>
        <p:spPr bwMode="auto">
          <a:xfrm>
            <a:off x="7129463" y="2020888"/>
            <a:ext cx="1416050" cy="663575"/>
          </a:xfrm>
          <a:prstGeom prst="rect">
            <a:avLst/>
          </a:prstGeom>
          <a:noFill/>
          <a:ln w="9525">
            <a:noFill/>
            <a:miter lim="800000"/>
            <a:headEnd/>
            <a:tailEnd/>
          </a:ln>
        </p:spPr>
        <p:txBody>
          <a:bodyPr wrap="none">
            <a:spAutoFit/>
          </a:bodyPr>
          <a:lstStyle/>
          <a:p>
            <a:pPr eaLnBrk="1" hangingPunct="1"/>
            <a:r>
              <a:rPr lang="en-US" sz="1800">
                <a:latin typeface="Calibri" pitchFamily="34" charset="0"/>
              </a:rPr>
              <a:t>Probabilistic</a:t>
            </a:r>
          </a:p>
          <a:p>
            <a:pPr eaLnBrk="1" hangingPunct="1"/>
            <a:r>
              <a:rPr lang="en-US" sz="1800">
                <a:latin typeface="Calibri" pitchFamily="34" charset="0"/>
              </a:rPr>
              <a:t>Outcome</a:t>
            </a:r>
          </a:p>
        </p:txBody>
      </p:sp>
      <p:sp>
        <p:nvSpPr>
          <p:cNvPr id="74" name="Rounded Rectangle 73"/>
          <p:cNvSpPr/>
          <p:nvPr/>
        </p:nvSpPr>
        <p:spPr>
          <a:xfrm>
            <a:off x="304800" y="2590800"/>
            <a:ext cx="10668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b="1" dirty="0">
                <a:solidFill>
                  <a:srgbClr val="FFFF00"/>
                </a:solidFill>
              </a:rPr>
              <a:t>Time 1</a:t>
            </a:r>
          </a:p>
        </p:txBody>
      </p:sp>
      <p:sp>
        <p:nvSpPr>
          <p:cNvPr id="76" name="Rounded Rectangle 75"/>
          <p:cNvSpPr/>
          <p:nvPr/>
        </p:nvSpPr>
        <p:spPr>
          <a:xfrm>
            <a:off x="304800" y="4114800"/>
            <a:ext cx="10668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b="1" dirty="0">
                <a:solidFill>
                  <a:srgbClr val="FFFF00"/>
                </a:solidFill>
              </a:rPr>
              <a:t>Time 2</a:t>
            </a:r>
          </a:p>
        </p:txBody>
      </p:sp>
      <p:sp>
        <p:nvSpPr>
          <p:cNvPr id="154" name="타원 24"/>
          <p:cNvSpPr/>
          <p:nvPr/>
        </p:nvSpPr>
        <p:spPr>
          <a:xfrm>
            <a:off x="2743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55" name="타원 32"/>
          <p:cNvSpPr/>
          <p:nvPr/>
        </p:nvSpPr>
        <p:spPr>
          <a:xfrm>
            <a:off x="7086600" y="59436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8720" name="TextBox 155"/>
          <p:cNvSpPr txBox="1">
            <a:spLocks noChangeArrowheads="1"/>
          </p:cNvSpPr>
          <p:nvPr/>
        </p:nvSpPr>
        <p:spPr bwMode="auto">
          <a:xfrm>
            <a:off x="7239000" y="5827713"/>
            <a:ext cx="12636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Goal State</a:t>
            </a:r>
          </a:p>
        </p:txBody>
      </p:sp>
      <p:sp>
        <p:nvSpPr>
          <p:cNvPr id="78" name="Slide Number Placeholder 77"/>
          <p:cNvSpPr txBox="1">
            <a:spLocks noGrp="1"/>
          </p:cNvSpPr>
          <p:nvPr/>
        </p:nvSpPr>
        <p:spPr>
          <a:xfrm>
            <a:off x="6553200" y="6356350"/>
            <a:ext cx="2133600" cy="365125"/>
          </a:xfrm>
          <a:prstGeom prst="rect">
            <a:avLst/>
          </a:prstGeom>
          <a:noFill/>
        </p:spPr>
        <p:txBody>
          <a:bodyPr anchor="ctr"/>
          <a:lstStyle/>
          <a:p>
            <a:pPr algn="r" eaLnBrk="1" hangingPunct="1"/>
            <a:fld id="{8D7146CF-A6AA-4F68-AAAC-32770D9248EF}" type="slidenum">
              <a:rPr lang="en-US" sz="1200">
                <a:solidFill>
                  <a:srgbClr val="898989"/>
                </a:solidFill>
                <a:latin typeface="Calibri" pitchFamily="34" charset="0"/>
              </a:rPr>
              <a:pPr algn="r" eaLnBrk="1" hangingPunct="1"/>
              <a:t>5</a:t>
            </a:fld>
            <a:endParaRPr lang="en-US" sz="1200">
              <a:solidFill>
                <a:srgbClr val="898989"/>
              </a:solidFill>
              <a:latin typeface="Calibri" pitchFamily="34" charset="0"/>
            </a:endParaRPr>
          </a:p>
        </p:txBody>
      </p:sp>
      <p:sp>
        <p:nvSpPr>
          <p:cNvPr id="80" name="Isosceles Triangle 79"/>
          <p:cNvSpPr/>
          <p:nvPr/>
        </p:nvSpPr>
        <p:spPr>
          <a:xfrm>
            <a:off x="2971800" y="2743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82" name="Isosceles Triangle 81"/>
          <p:cNvSpPr/>
          <p:nvPr/>
        </p:nvSpPr>
        <p:spPr>
          <a:xfrm>
            <a:off x="5943600" y="2743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86" name="Isosceles Triangle 85"/>
          <p:cNvSpPr/>
          <p:nvPr/>
        </p:nvSpPr>
        <p:spPr>
          <a:xfrm>
            <a:off x="1828800"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88" name="Isosceles Triangle 87"/>
          <p:cNvSpPr/>
          <p:nvPr/>
        </p:nvSpPr>
        <p:spPr>
          <a:xfrm>
            <a:off x="2549525"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0" name="Isosceles Triangle 89"/>
          <p:cNvSpPr/>
          <p:nvPr/>
        </p:nvSpPr>
        <p:spPr>
          <a:xfrm>
            <a:off x="3352800"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2" name="Isosceles Triangle 91"/>
          <p:cNvSpPr/>
          <p:nvPr/>
        </p:nvSpPr>
        <p:spPr>
          <a:xfrm>
            <a:off x="4073525"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4" name="Isosceles Triangle 93"/>
          <p:cNvSpPr/>
          <p:nvPr/>
        </p:nvSpPr>
        <p:spPr>
          <a:xfrm>
            <a:off x="4876800"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6" name="Isosceles Triangle 95"/>
          <p:cNvSpPr/>
          <p:nvPr/>
        </p:nvSpPr>
        <p:spPr>
          <a:xfrm>
            <a:off x="5597525"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8" name="Isosceles Triangle 97"/>
          <p:cNvSpPr/>
          <p:nvPr/>
        </p:nvSpPr>
        <p:spPr>
          <a:xfrm>
            <a:off x="6392863"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00" name="Isosceles Triangle 99"/>
          <p:cNvSpPr/>
          <p:nvPr/>
        </p:nvSpPr>
        <p:spPr>
          <a:xfrm>
            <a:off x="7113588"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01" name="Isosceles Triangle 100"/>
          <p:cNvSpPr/>
          <p:nvPr/>
        </p:nvSpPr>
        <p:spPr>
          <a:xfrm>
            <a:off x="685800" y="57150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8733" name="TextBox 101"/>
          <p:cNvSpPr txBox="1">
            <a:spLocks noChangeArrowheads="1"/>
          </p:cNvSpPr>
          <p:nvPr/>
        </p:nvSpPr>
        <p:spPr bwMode="auto">
          <a:xfrm>
            <a:off x="914400" y="5562600"/>
            <a:ext cx="8191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Action</a:t>
            </a:r>
          </a:p>
        </p:txBody>
      </p:sp>
      <p:sp>
        <p:nvSpPr>
          <p:cNvPr id="103" name="타원 6"/>
          <p:cNvSpPr/>
          <p:nvPr/>
        </p:nvSpPr>
        <p:spPr>
          <a:xfrm>
            <a:off x="727075" y="60198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8735" name="TextBox 103"/>
          <p:cNvSpPr txBox="1">
            <a:spLocks noChangeArrowheads="1"/>
          </p:cNvSpPr>
          <p:nvPr/>
        </p:nvSpPr>
        <p:spPr bwMode="auto">
          <a:xfrm>
            <a:off x="914400" y="5878513"/>
            <a:ext cx="717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State</a:t>
            </a:r>
          </a:p>
        </p:txBody>
      </p:sp>
      <p:sp>
        <p:nvSpPr>
          <p:cNvPr id="28736" name="TextBox 104"/>
          <p:cNvSpPr txBox="1">
            <a:spLocks noChangeArrowheads="1"/>
          </p:cNvSpPr>
          <p:nvPr/>
        </p:nvSpPr>
        <p:spPr bwMode="auto">
          <a:xfrm>
            <a:off x="4033838" y="1524000"/>
            <a:ext cx="11747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Find Goal</a:t>
            </a:r>
          </a:p>
        </p:txBody>
      </p:sp>
      <p:sp>
        <p:nvSpPr>
          <p:cNvPr id="106" name="타원 34"/>
          <p:cNvSpPr/>
          <p:nvPr/>
        </p:nvSpPr>
        <p:spPr>
          <a:xfrm>
            <a:off x="7086600" y="56388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8738" name="TextBox 106"/>
          <p:cNvSpPr txBox="1">
            <a:spLocks noChangeArrowheads="1"/>
          </p:cNvSpPr>
          <p:nvPr/>
        </p:nvSpPr>
        <p:spPr bwMode="auto">
          <a:xfrm>
            <a:off x="7239000" y="5519738"/>
            <a:ext cx="12001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Dead End</a:t>
            </a:r>
          </a:p>
        </p:txBody>
      </p:sp>
      <p:sp>
        <p:nvSpPr>
          <p:cNvPr id="109" name="Isosceles Triangle 108"/>
          <p:cNvSpPr/>
          <p:nvPr/>
        </p:nvSpPr>
        <p:spPr>
          <a:xfrm>
            <a:off x="2819400" y="2895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10" name="Isosceles Triangle 109"/>
          <p:cNvSpPr/>
          <p:nvPr/>
        </p:nvSpPr>
        <p:spPr>
          <a:xfrm>
            <a:off x="3124200" y="2895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13" name="Isosceles Triangle 112"/>
          <p:cNvSpPr/>
          <p:nvPr/>
        </p:nvSpPr>
        <p:spPr>
          <a:xfrm>
            <a:off x="5791200" y="2895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14" name="Isosceles Triangle 113"/>
          <p:cNvSpPr/>
          <p:nvPr/>
        </p:nvSpPr>
        <p:spPr>
          <a:xfrm>
            <a:off x="6096000" y="2895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19" name="Isosceles Triangle 118"/>
          <p:cNvSpPr/>
          <p:nvPr/>
        </p:nvSpPr>
        <p:spPr>
          <a:xfrm>
            <a:off x="1690688"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20" name="Isosceles Triangle 119"/>
          <p:cNvSpPr/>
          <p:nvPr/>
        </p:nvSpPr>
        <p:spPr>
          <a:xfrm>
            <a:off x="1939925"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cxnSp>
        <p:nvCxnSpPr>
          <p:cNvPr id="123" name="직선 화살표 연결선 54"/>
          <p:cNvCxnSpPr>
            <a:stCxn id="125" idx="3"/>
          </p:cNvCxnSpPr>
          <p:nvPr/>
        </p:nvCxnSpPr>
        <p:spPr>
          <a:xfrm rot="5400000">
            <a:off x="2276475" y="4775200"/>
            <a:ext cx="457200" cy="50800"/>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cxnSp>
        <p:nvCxnSpPr>
          <p:cNvPr id="124" name="직선 화살표 연결선 56"/>
          <p:cNvCxnSpPr>
            <a:stCxn id="126" idx="3"/>
          </p:cNvCxnSpPr>
          <p:nvPr/>
        </p:nvCxnSpPr>
        <p:spPr>
          <a:xfrm rot="16200000" flipH="1">
            <a:off x="2554288" y="4799012"/>
            <a:ext cx="457200" cy="3175"/>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sp>
        <p:nvSpPr>
          <p:cNvPr id="125" name="Isosceles Triangle 124"/>
          <p:cNvSpPr/>
          <p:nvPr/>
        </p:nvSpPr>
        <p:spPr>
          <a:xfrm>
            <a:off x="2416175"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26" name="Isosceles Triangle 125"/>
          <p:cNvSpPr/>
          <p:nvPr/>
        </p:nvSpPr>
        <p:spPr>
          <a:xfrm>
            <a:off x="2667000"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cxnSp>
        <p:nvCxnSpPr>
          <p:cNvPr id="127" name="직선 화살표 연결선 54"/>
          <p:cNvCxnSpPr>
            <a:stCxn id="129" idx="3"/>
          </p:cNvCxnSpPr>
          <p:nvPr/>
        </p:nvCxnSpPr>
        <p:spPr>
          <a:xfrm rot="5400000">
            <a:off x="3059907" y="4774406"/>
            <a:ext cx="457200" cy="52387"/>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cxnSp>
        <p:nvCxnSpPr>
          <p:cNvPr id="128" name="직선 화살표 연결선 56"/>
          <p:cNvCxnSpPr>
            <a:stCxn id="130" idx="3"/>
          </p:cNvCxnSpPr>
          <p:nvPr/>
        </p:nvCxnSpPr>
        <p:spPr>
          <a:xfrm rot="16200000" flipH="1">
            <a:off x="3337719" y="4799806"/>
            <a:ext cx="457200" cy="1588"/>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sp>
        <p:nvSpPr>
          <p:cNvPr id="129" name="Isosceles Triangle 128"/>
          <p:cNvSpPr/>
          <p:nvPr/>
        </p:nvSpPr>
        <p:spPr>
          <a:xfrm>
            <a:off x="3200400"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30" name="Isosceles Triangle 129"/>
          <p:cNvSpPr/>
          <p:nvPr/>
        </p:nvSpPr>
        <p:spPr>
          <a:xfrm>
            <a:off x="3451225"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cxnSp>
        <p:nvCxnSpPr>
          <p:cNvPr id="131" name="직선 화살표 연결선 54"/>
          <p:cNvCxnSpPr>
            <a:stCxn id="133" idx="3"/>
          </p:cNvCxnSpPr>
          <p:nvPr/>
        </p:nvCxnSpPr>
        <p:spPr>
          <a:xfrm rot="5400000">
            <a:off x="3821907" y="4774406"/>
            <a:ext cx="457200" cy="52387"/>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cxnSp>
        <p:nvCxnSpPr>
          <p:cNvPr id="132" name="직선 화살표 연결선 56"/>
          <p:cNvCxnSpPr>
            <a:stCxn id="134" idx="3"/>
          </p:cNvCxnSpPr>
          <p:nvPr/>
        </p:nvCxnSpPr>
        <p:spPr>
          <a:xfrm rot="16200000" flipH="1">
            <a:off x="4099719" y="4799806"/>
            <a:ext cx="457200" cy="1588"/>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sp>
        <p:nvSpPr>
          <p:cNvPr id="133" name="Isosceles Triangle 132"/>
          <p:cNvSpPr/>
          <p:nvPr/>
        </p:nvSpPr>
        <p:spPr>
          <a:xfrm>
            <a:off x="3962400"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34" name="Isosceles Triangle 133"/>
          <p:cNvSpPr/>
          <p:nvPr/>
        </p:nvSpPr>
        <p:spPr>
          <a:xfrm>
            <a:off x="4213225"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cxnSp>
        <p:nvCxnSpPr>
          <p:cNvPr id="135" name="직선 화살표 연결선 54"/>
          <p:cNvCxnSpPr>
            <a:stCxn id="137" idx="3"/>
          </p:cNvCxnSpPr>
          <p:nvPr/>
        </p:nvCxnSpPr>
        <p:spPr>
          <a:xfrm rot="5400000">
            <a:off x="4583907" y="4774406"/>
            <a:ext cx="457200" cy="52387"/>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cxnSp>
        <p:nvCxnSpPr>
          <p:cNvPr id="136" name="직선 화살표 연결선 56"/>
          <p:cNvCxnSpPr>
            <a:stCxn id="138" idx="3"/>
          </p:cNvCxnSpPr>
          <p:nvPr/>
        </p:nvCxnSpPr>
        <p:spPr>
          <a:xfrm rot="16200000" flipH="1">
            <a:off x="4861719" y="4799806"/>
            <a:ext cx="457200" cy="1588"/>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sp>
        <p:nvSpPr>
          <p:cNvPr id="137" name="Isosceles Triangle 136"/>
          <p:cNvSpPr/>
          <p:nvPr/>
        </p:nvSpPr>
        <p:spPr>
          <a:xfrm>
            <a:off x="4724400"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38" name="Isosceles Triangle 137"/>
          <p:cNvSpPr/>
          <p:nvPr/>
        </p:nvSpPr>
        <p:spPr>
          <a:xfrm>
            <a:off x="4975225"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cxnSp>
        <p:nvCxnSpPr>
          <p:cNvPr id="139" name="직선 화살표 연결선 54"/>
          <p:cNvCxnSpPr>
            <a:stCxn id="141" idx="3"/>
          </p:cNvCxnSpPr>
          <p:nvPr/>
        </p:nvCxnSpPr>
        <p:spPr>
          <a:xfrm rot="5400000">
            <a:off x="5360194" y="4774406"/>
            <a:ext cx="457200" cy="52388"/>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cxnSp>
        <p:nvCxnSpPr>
          <p:cNvPr id="140" name="직선 화살표 연결선 56"/>
          <p:cNvCxnSpPr>
            <a:stCxn id="142" idx="3"/>
          </p:cNvCxnSpPr>
          <p:nvPr/>
        </p:nvCxnSpPr>
        <p:spPr>
          <a:xfrm rot="16200000" flipH="1">
            <a:off x="5637213" y="4799012"/>
            <a:ext cx="457200" cy="3175"/>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sp>
        <p:nvSpPr>
          <p:cNvPr id="141" name="Isosceles Triangle 140"/>
          <p:cNvSpPr/>
          <p:nvPr/>
        </p:nvSpPr>
        <p:spPr>
          <a:xfrm>
            <a:off x="5500688"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42" name="Isosceles Triangle 141"/>
          <p:cNvSpPr/>
          <p:nvPr/>
        </p:nvSpPr>
        <p:spPr>
          <a:xfrm>
            <a:off x="5749925"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cxnSp>
        <p:nvCxnSpPr>
          <p:cNvPr id="143" name="직선 화살표 연결선 54"/>
          <p:cNvCxnSpPr>
            <a:stCxn id="145" idx="3"/>
          </p:cNvCxnSpPr>
          <p:nvPr/>
        </p:nvCxnSpPr>
        <p:spPr>
          <a:xfrm rot="5400000">
            <a:off x="6114257" y="4774406"/>
            <a:ext cx="457200" cy="52387"/>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cxnSp>
        <p:nvCxnSpPr>
          <p:cNvPr id="144" name="직선 화살표 연결선 56"/>
          <p:cNvCxnSpPr>
            <a:stCxn id="146" idx="3"/>
          </p:cNvCxnSpPr>
          <p:nvPr/>
        </p:nvCxnSpPr>
        <p:spPr>
          <a:xfrm rot="16200000" flipH="1">
            <a:off x="6391276" y="4799012"/>
            <a:ext cx="457200" cy="3175"/>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sp>
        <p:nvSpPr>
          <p:cNvPr id="145" name="Isosceles Triangle 144"/>
          <p:cNvSpPr/>
          <p:nvPr/>
        </p:nvSpPr>
        <p:spPr>
          <a:xfrm>
            <a:off x="6254750"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46" name="Isosceles Triangle 145"/>
          <p:cNvSpPr/>
          <p:nvPr/>
        </p:nvSpPr>
        <p:spPr>
          <a:xfrm>
            <a:off x="6503988"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cxnSp>
        <p:nvCxnSpPr>
          <p:cNvPr id="147" name="직선 화살표 연결선 54"/>
          <p:cNvCxnSpPr>
            <a:stCxn id="149" idx="3"/>
          </p:cNvCxnSpPr>
          <p:nvPr/>
        </p:nvCxnSpPr>
        <p:spPr>
          <a:xfrm rot="5400000">
            <a:off x="6848475" y="4775200"/>
            <a:ext cx="457200" cy="50800"/>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cxnSp>
        <p:nvCxnSpPr>
          <p:cNvPr id="148" name="직선 화살표 연결선 56"/>
          <p:cNvCxnSpPr>
            <a:stCxn id="150" idx="3"/>
          </p:cNvCxnSpPr>
          <p:nvPr/>
        </p:nvCxnSpPr>
        <p:spPr>
          <a:xfrm rot="16200000" flipH="1">
            <a:off x="7126288" y="4799012"/>
            <a:ext cx="457200" cy="3175"/>
          </a:xfrm>
          <a:prstGeom prst="straightConnector1">
            <a:avLst/>
          </a:prstGeom>
          <a:ln w="25400">
            <a:prstDash val="solid"/>
            <a:tailEnd type="arrow"/>
          </a:ln>
        </p:spPr>
        <p:style>
          <a:lnRef idx="1">
            <a:schemeClr val="accent1"/>
          </a:lnRef>
          <a:fillRef idx="0">
            <a:schemeClr val="accent1"/>
          </a:fillRef>
          <a:effectRef idx="0">
            <a:schemeClr val="accent1"/>
          </a:effectRef>
          <a:fontRef idx="minor">
            <a:schemeClr val="tx1"/>
          </a:fontRef>
        </p:style>
      </p:cxnSp>
      <p:sp>
        <p:nvSpPr>
          <p:cNvPr id="149" name="Isosceles Triangle 148"/>
          <p:cNvSpPr/>
          <p:nvPr/>
        </p:nvSpPr>
        <p:spPr>
          <a:xfrm>
            <a:off x="6988175"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50" name="Isosceles Triangle 149"/>
          <p:cNvSpPr/>
          <p:nvPr/>
        </p:nvSpPr>
        <p:spPr>
          <a:xfrm>
            <a:off x="7239000" y="4419600"/>
            <a:ext cx="228600" cy="152400"/>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8773" name="TextBox 150"/>
          <p:cNvSpPr txBox="1">
            <a:spLocks noChangeArrowheads="1"/>
          </p:cNvSpPr>
          <p:nvPr/>
        </p:nvSpPr>
        <p:spPr bwMode="auto">
          <a:xfrm>
            <a:off x="3429000" y="21336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28774" name="TextBox 151"/>
          <p:cNvSpPr txBox="1">
            <a:spLocks noChangeArrowheads="1"/>
          </p:cNvSpPr>
          <p:nvPr/>
        </p:nvSpPr>
        <p:spPr bwMode="auto">
          <a:xfrm>
            <a:off x="5334000" y="21336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28775" name="TextBox 152"/>
          <p:cNvSpPr txBox="1">
            <a:spLocks noChangeArrowheads="1"/>
          </p:cNvSpPr>
          <p:nvPr/>
        </p:nvSpPr>
        <p:spPr bwMode="auto">
          <a:xfrm>
            <a:off x="1828800"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28776" name="TextBox 156"/>
          <p:cNvSpPr txBox="1">
            <a:spLocks noChangeArrowheads="1"/>
          </p:cNvSpPr>
          <p:nvPr/>
        </p:nvSpPr>
        <p:spPr bwMode="auto">
          <a:xfrm>
            <a:off x="2362200"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28777" name="TextBox 157"/>
          <p:cNvSpPr txBox="1">
            <a:spLocks noChangeArrowheads="1"/>
          </p:cNvSpPr>
          <p:nvPr/>
        </p:nvSpPr>
        <p:spPr bwMode="auto">
          <a:xfrm>
            <a:off x="3375025"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28778" name="TextBox 158"/>
          <p:cNvSpPr txBox="1">
            <a:spLocks noChangeArrowheads="1"/>
          </p:cNvSpPr>
          <p:nvPr/>
        </p:nvSpPr>
        <p:spPr bwMode="auto">
          <a:xfrm>
            <a:off x="3908425"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28779" name="TextBox 159"/>
          <p:cNvSpPr txBox="1">
            <a:spLocks noChangeArrowheads="1"/>
          </p:cNvSpPr>
          <p:nvPr/>
        </p:nvSpPr>
        <p:spPr bwMode="auto">
          <a:xfrm>
            <a:off x="4899025"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28780" name="TextBox 160"/>
          <p:cNvSpPr txBox="1">
            <a:spLocks noChangeArrowheads="1"/>
          </p:cNvSpPr>
          <p:nvPr/>
        </p:nvSpPr>
        <p:spPr bwMode="auto">
          <a:xfrm>
            <a:off x="5432425"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28781" name="TextBox 161"/>
          <p:cNvSpPr txBox="1">
            <a:spLocks noChangeArrowheads="1"/>
          </p:cNvSpPr>
          <p:nvPr/>
        </p:nvSpPr>
        <p:spPr bwMode="auto">
          <a:xfrm>
            <a:off x="6423025"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28782" name="TextBox 162"/>
          <p:cNvSpPr txBox="1">
            <a:spLocks noChangeArrowheads="1"/>
          </p:cNvSpPr>
          <p:nvPr/>
        </p:nvSpPr>
        <p:spPr bwMode="auto">
          <a:xfrm>
            <a:off x="6956425"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28783" name="TextBox 163"/>
          <p:cNvSpPr txBox="1">
            <a:spLocks noChangeArrowheads="1"/>
          </p:cNvSpPr>
          <p:nvPr/>
        </p:nvSpPr>
        <p:spPr bwMode="auto">
          <a:xfrm>
            <a:off x="4267200" y="1752600"/>
            <a:ext cx="273050" cy="366713"/>
          </a:xfrm>
          <a:prstGeom prst="rect">
            <a:avLst/>
          </a:prstGeom>
          <a:noFill/>
          <a:ln w="9525">
            <a:noFill/>
            <a:miter lim="800000"/>
            <a:headEnd/>
            <a:tailEnd/>
          </a:ln>
        </p:spPr>
        <p:txBody>
          <a:bodyPr wrap="none">
            <a:spAutoFit/>
          </a:bodyPr>
          <a:lstStyle/>
          <a:p>
            <a:pPr eaLnBrk="1" hangingPunct="1"/>
            <a:r>
              <a:rPr lang="en-US" sz="1800" b="1">
                <a:latin typeface="Times New Roman" pitchFamily="1" charset="0"/>
                <a:cs typeface="Times New Roman" pitchFamily="1" charset="0"/>
              </a:rPr>
              <a:t>I</a:t>
            </a:r>
          </a:p>
        </p:txBody>
      </p:sp>
      <p:sp>
        <p:nvSpPr>
          <p:cNvPr id="28784" name="TextBox 111"/>
          <p:cNvSpPr txBox="1">
            <a:spLocks noChangeArrowheads="1"/>
          </p:cNvSpPr>
          <p:nvPr/>
        </p:nvSpPr>
        <p:spPr bwMode="auto">
          <a:xfrm>
            <a:off x="2133600" y="3048000"/>
            <a:ext cx="560388"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A1-1</a:t>
            </a:r>
          </a:p>
        </p:txBody>
      </p:sp>
      <p:sp>
        <p:nvSpPr>
          <p:cNvPr id="28785" name="TextBox 114"/>
          <p:cNvSpPr txBox="1">
            <a:spLocks noChangeArrowheads="1"/>
          </p:cNvSpPr>
          <p:nvPr/>
        </p:nvSpPr>
        <p:spPr bwMode="auto">
          <a:xfrm>
            <a:off x="3436938" y="3048000"/>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A1-2</a:t>
            </a:r>
          </a:p>
        </p:txBody>
      </p:sp>
      <p:sp>
        <p:nvSpPr>
          <p:cNvPr id="28786" name="TextBox 115"/>
          <p:cNvSpPr txBox="1">
            <a:spLocks noChangeArrowheads="1"/>
          </p:cNvSpPr>
          <p:nvPr/>
        </p:nvSpPr>
        <p:spPr bwMode="auto">
          <a:xfrm>
            <a:off x="5113338" y="3048000"/>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A2-1</a:t>
            </a:r>
          </a:p>
        </p:txBody>
      </p:sp>
      <p:sp>
        <p:nvSpPr>
          <p:cNvPr id="28787" name="TextBox 116"/>
          <p:cNvSpPr txBox="1">
            <a:spLocks noChangeArrowheads="1"/>
          </p:cNvSpPr>
          <p:nvPr/>
        </p:nvSpPr>
        <p:spPr bwMode="auto">
          <a:xfrm>
            <a:off x="6484938" y="3048000"/>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A2-2</a:t>
            </a:r>
          </a:p>
        </p:txBody>
      </p:sp>
      <p:sp>
        <p:nvSpPr>
          <p:cNvPr id="28788" name="TextBox 117"/>
          <p:cNvSpPr txBox="1">
            <a:spLocks noChangeArrowheads="1"/>
          </p:cNvSpPr>
          <p:nvPr/>
        </p:nvSpPr>
        <p:spPr bwMode="auto">
          <a:xfrm>
            <a:off x="1455738" y="4721225"/>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A1-1</a:t>
            </a:r>
          </a:p>
        </p:txBody>
      </p:sp>
      <p:sp>
        <p:nvSpPr>
          <p:cNvPr id="28789" name="TextBox 120"/>
          <p:cNvSpPr txBox="1">
            <a:spLocks noChangeArrowheads="1"/>
          </p:cNvSpPr>
          <p:nvPr/>
        </p:nvSpPr>
        <p:spPr bwMode="auto">
          <a:xfrm>
            <a:off x="1828800" y="4721225"/>
            <a:ext cx="560388"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A1-2</a:t>
            </a:r>
          </a:p>
        </p:txBody>
      </p:sp>
      <p:sp>
        <p:nvSpPr>
          <p:cNvPr id="28790" name="TextBox 121"/>
          <p:cNvSpPr txBox="1">
            <a:spLocks noChangeArrowheads="1"/>
          </p:cNvSpPr>
          <p:nvPr/>
        </p:nvSpPr>
        <p:spPr bwMode="auto">
          <a:xfrm>
            <a:off x="2224088" y="4721225"/>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A2-1</a:t>
            </a:r>
          </a:p>
        </p:txBody>
      </p:sp>
      <p:sp>
        <p:nvSpPr>
          <p:cNvPr id="28791" name="TextBox 164"/>
          <p:cNvSpPr txBox="1">
            <a:spLocks noChangeArrowheads="1"/>
          </p:cNvSpPr>
          <p:nvPr/>
        </p:nvSpPr>
        <p:spPr bwMode="auto">
          <a:xfrm>
            <a:off x="2598738" y="4721225"/>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A2-2</a:t>
            </a:r>
          </a:p>
        </p:txBody>
      </p:sp>
      <p:sp>
        <p:nvSpPr>
          <p:cNvPr id="28792" name="TextBox 165"/>
          <p:cNvSpPr txBox="1">
            <a:spLocks noChangeArrowheads="1"/>
          </p:cNvSpPr>
          <p:nvPr/>
        </p:nvSpPr>
        <p:spPr bwMode="auto">
          <a:xfrm>
            <a:off x="2979738" y="4721225"/>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A1-1</a:t>
            </a:r>
          </a:p>
        </p:txBody>
      </p:sp>
      <p:sp>
        <p:nvSpPr>
          <p:cNvPr id="28793" name="TextBox 166"/>
          <p:cNvSpPr txBox="1">
            <a:spLocks noChangeArrowheads="1"/>
          </p:cNvSpPr>
          <p:nvPr/>
        </p:nvSpPr>
        <p:spPr bwMode="auto">
          <a:xfrm>
            <a:off x="3352800" y="4721225"/>
            <a:ext cx="560388"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A1-2</a:t>
            </a:r>
          </a:p>
        </p:txBody>
      </p:sp>
      <p:sp>
        <p:nvSpPr>
          <p:cNvPr id="28794" name="TextBox 167"/>
          <p:cNvSpPr txBox="1">
            <a:spLocks noChangeArrowheads="1"/>
          </p:cNvSpPr>
          <p:nvPr/>
        </p:nvSpPr>
        <p:spPr bwMode="auto">
          <a:xfrm>
            <a:off x="3748088" y="4721225"/>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A2-1</a:t>
            </a:r>
          </a:p>
        </p:txBody>
      </p:sp>
      <p:sp>
        <p:nvSpPr>
          <p:cNvPr id="28795" name="TextBox 168"/>
          <p:cNvSpPr txBox="1">
            <a:spLocks noChangeArrowheads="1"/>
          </p:cNvSpPr>
          <p:nvPr/>
        </p:nvSpPr>
        <p:spPr bwMode="auto">
          <a:xfrm>
            <a:off x="4122738" y="4721225"/>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A2-2</a:t>
            </a:r>
          </a:p>
        </p:txBody>
      </p:sp>
      <p:sp>
        <p:nvSpPr>
          <p:cNvPr id="28796" name="TextBox 169"/>
          <p:cNvSpPr txBox="1">
            <a:spLocks noChangeArrowheads="1"/>
          </p:cNvSpPr>
          <p:nvPr/>
        </p:nvSpPr>
        <p:spPr bwMode="auto">
          <a:xfrm>
            <a:off x="4503738" y="4721225"/>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A1-1</a:t>
            </a:r>
          </a:p>
        </p:txBody>
      </p:sp>
      <p:sp>
        <p:nvSpPr>
          <p:cNvPr id="28797" name="TextBox 170"/>
          <p:cNvSpPr txBox="1">
            <a:spLocks noChangeArrowheads="1"/>
          </p:cNvSpPr>
          <p:nvPr/>
        </p:nvSpPr>
        <p:spPr bwMode="auto">
          <a:xfrm>
            <a:off x="4876800" y="4721225"/>
            <a:ext cx="560388"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A1-2</a:t>
            </a:r>
          </a:p>
        </p:txBody>
      </p:sp>
      <p:sp>
        <p:nvSpPr>
          <p:cNvPr id="28798" name="TextBox 171"/>
          <p:cNvSpPr txBox="1">
            <a:spLocks noChangeArrowheads="1"/>
          </p:cNvSpPr>
          <p:nvPr/>
        </p:nvSpPr>
        <p:spPr bwMode="auto">
          <a:xfrm>
            <a:off x="5272088" y="4721225"/>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A2-1</a:t>
            </a:r>
          </a:p>
        </p:txBody>
      </p:sp>
      <p:sp>
        <p:nvSpPr>
          <p:cNvPr id="28799" name="TextBox 172"/>
          <p:cNvSpPr txBox="1">
            <a:spLocks noChangeArrowheads="1"/>
          </p:cNvSpPr>
          <p:nvPr/>
        </p:nvSpPr>
        <p:spPr bwMode="auto">
          <a:xfrm>
            <a:off x="5646738" y="4721225"/>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A2-2</a:t>
            </a:r>
          </a:p>
        </p:txBody>
      </p:sp>
      <p:sp>
        <p:nvSpPr>
          <p:cNvPr id="28800" name="TextBox 173"/>
          <p:cNvSpPr txBox="1">
            <a:spLocks noChangeArrowheads="1"/>
          </p:cNvSpPr>
          <p:nvPr/>
        </p:nvSpPr>
        <p:spPr bwMode="auto">
          <a:xfrm>
            <a:off x="6019800" y="4721225"/>
            <a:ext cx="560388"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A1-1</a:t>
            </a:r>
          </a:p>
        </p:txBody>
      </p:sp>
      <p:sp>
        <p:nvSpPr>
          <p:cNvPr id="28801" name="TextBox 174"/>
          <p:cNvSpPr txBox="1">
            <a:spLocks noChangeArrowheads="1"/>
          </p:cNvSpPr>
          <p:nvPr/>
        </p:nvSpPr>
        <p:spPr bwMode="auto">
          <a:xfrm>
            <a:off x="6392863" y="4721225"/>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A1-2</a:t>
            </a:r>
          </a:p>
        </p:txBody>
      </p:sp>
      <p:sp>
        <p:nvSpPr>
          <p:cNvPr id="28802" name="TextBox 175"/>
          <p:cNvSpPr txBox="1">
            <a:spLocks noChangeArrowheads="1"/>
          </p:cNvSpPr>
          <p:nvPr/>
        </p:nvSpPr>
        <p:spPr bwMode="auto">
          <a:xfrm>
            <a:off x="6789738" y="4721225"/>
            <a:ext cx="560387"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A2-1</a:t>
            </a:r>
          </a:p>
        </p:txBody>
      </p:sp>
      <p:sp>
        <p:nvSpPr>
          <p:cNvPr id="28803" name="TextBox 176"/>
          <p:cNvSpPr txBox="1">
            <a:spLocks noChangeArrowheads="1"/>
          </p:cNvSpPr>
          <p:nvPr/>
        </p:nvSpPr>
        <p:spPr bwMode="auto">
          <a:xfrm>
            <a:off x="7162800" y="4721225"/>
            <a:ext cx="560388" cy="314325"/>
          </a:xfrm>
          <a:prstGeom prst="rect">
            <a:avLst/>
          </a:prstGeom>
          <a:noFill/>
          <a:ln w="9525">
            <a:noFill/>
            <a:miter lim="800000"/>
            <a:headEnd/>
            <a:tailEnd/>
          </a:ln>
        </p:spPr>
        <p:txBody>
          <a:bodyPr wrap="none">
            <a:spAutoFit/>
          </a:bodyPr>
          <a:lstStyle/>
          <a:p>
            <a:pPr eaLnBrk="1" hangingPunct="1"/>
            <a:r>
              <a:rPr lang="en-US" sz="1400">
                <a:solidFill>
                  <a:srgbClr val="FF0000"/>
                </a:solidFill>
                <a:latin typeface="Calibri" pitchFamily="34" charset="0"/>
              </a:rPr>
              <a:t>A2-2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43"/>
                                        </p:tgtEl>
                                      </p:cBhvr>
                                      <p:by x="150000" y="150000"/>
                                    </p:animScale>
                                  </p:childTnLst>
                                </p:cTn>
                              </p:par>
                              <p:par>
                                <p:cTn id="7" presetID="6" presetClass="emph" presetSubtype="0" fill="hold" nodeType="withEffect">
                                  <p:stCondLst>
                                    <p:cond delay="0"/>
                                  </p:stCondLst>
                                  <p:childTnLst>
                                    <p:animScale>
                                      <p:cBhvr>
                                        <p:cTn id="8" dur="2000" fill="hold"/>
                                        <p:tgtEl>
                                          <p:spTgt spid="51"/>
                                        </p:tgtEl>
                                      </p:cBhvr>
                                      <p:by x="150000" y="150000"/>
                                    </p:animScale>
                                  </p:childTnLst>
                                </p:cTn>
                              </p:par>
                              <p:par>
                                <p:cTn id="9" presetID="6" presetClass="emph" presetSubtype="0" fill="hold" nodeType="withEffect">
                                  <p:stCondLst>
                                    <p:cond delay="0"/>
                                  </p:stCondLst>
                                  <p:childTnLst>
                                    <p:animScale>
                                      <p:cBhvr>
                                        <p:cTn id="10" dur="2000" fill="hold"/>
                                        <p:tgtEl>
                                          <p:spTgt spid="91"/>
                                        </p:tgtEl>
                                      </p:cBhvr>
                                      <p:by x="150000" y="150000"/>
                                    </p:animScale>
                                  </p:childTnLst>
                                </p:cTn>
                              </p:par>
                              <p:par>
                                <p:cTn id="11" presetID="6" presetClass="emph" presetSubtype="0" fill="hold" nodeType="withEffect">
                                  <p:stCondLst>
                                    <p:cond delay="0"/>
                                  </p:stCondLst>
                                  <p:childTnLst>
                                    <p:animScale>
                                      <p:cBhvr>
                                        <p:cTn id="12" dur="2000" fill="hold"/>
                                        <p:tgtEl>
                                          <p:spTgt spid="148"/>
                                        </p:tgtEl>
                                      </p:cBhvr>
                                      <p:by x="150000" y="150000"/>
                                    </p:animScale>
                                  </p:childTnLst>
                                </p:cTn>
                              </p:par>
                            </p:childTnLst>
                          </p:cTn>
                        </p:par>
                      </p:childTnLst>
                    </p:cTn>
                  </p:par>
                  <p:par>
                    <p:cTn id="13" fill="hold">
                      <p:stCondLst>
                        <p:cond delay="indefinite"/>
                      </p:stCondLst>
                      <p:childTnLst>
                        <p:par>
                          <p:cTn id="14" fill="hold">
                            <p:stCondLst>
                              <p:cond delay="0"/>
                            </p:stCondLst>
                            <p:childTnLst>
                              <p:par>
                                <p:cTn id="15" presetID="6" presetClass="emph" presetSubtype="0" fill="hold" grpId="0" nodeType="clickEffect">
                                  <p:stCondLst>
                                    <p:cond delay="0"/>
                                  </p:stCondLst>
                                  <p:childTnLst>
                                    <p:animScale>
                                      <p:cBhvr>
                                        <p:cTn id="16" dur="2000" fill="hold"/>
                                        <p:tgtEl>
                                          <p:spTgt spid="37"/>
                                        </p:tgtEl>
                                      </p:cBhvr>
                                      <p:by x="150000" y="150000"/>
                                    </p:animScale>
                                  </p:childTnLst>
                                </p:cTn>
                              </p:par>
                              <p:par>
                                <p:cTn id="17" presetID="3" presetClass="entr" presetSubtype="10" fill="hold" nodeType="withEffect">
                                  <p:stCondLst>
                                    <p:cond delay="0"/>
                                  </p:stCondLst>
                                  <p:childTnLst>
                                    <p:set>
                                      <p:cBhvr>
                                        <p:cTn id="18" dur="1" fill="hold">
                                          <p:stCondLst>
                                            <p:cond delay="0"/>
                                          </p:stCondLst>
                                        </p:cTn>
                                        <p:tgtEl>
                                          <p:spTgt spid="111"/>
                                        </p:tgtEl>
                                        <p:attrNameLst>
                                          <p:attrName>style.visibility</p:attrName>
                                        </p:attrNameLst>
                                      </p:cBhvr>
                                      <p:to>
                                        <p:strVal val="visible"/>
                                      </p:to>
                                    </p:set>
                                    <p:animEffect transition="in" filter="blinds(horizontal)">
                                      <p:cBhvr>
                                        <p:cTn id="19" dur="500"/>
                                        <p:tgtEl>
                                          <p:spTgt spid="1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normAutofit fontScale="90000"/>
          </a:bodyPr>
          <a:lstStyle/>
          <a:p>
            <a:r>
              <a:rPr lang="en-US" sz="4000"/>
              <a:t>Problems of FF-Replan and </a:t>
            </a:r>
            <a:br>
              <a:rPr lang="en-US" sz="4000"/>
            </a:br>
            <a:r>
              <a:rPr lang="en-US" sz="4000"/>
              <a:t>better alternative sampling</a:t>
            </a:r>
          </a:p>
        </p:txBody>
      </p:sp>
      <p:sp>
        <p:nvSpPr>
          <p:cNvPr id="4" name="Slide Number Placeholder 3"/>
          <p:cNvSpPr txBox="1">
            <a:spLocks noGrp="1"/>
          </p:cNvSpPr>
          <p:nvPr/>
        </p:nvSpPr>
        <p:spPr>
          <a:xfrm>
            <a:off x="6553200" y="6356350"/>
            <a:ext cx="2133600" cy="365125"/>
          </a:xfrm>
          <a:prstGeom prst="rect">
            <a:avLst/>
          </a:prstGeom>
          <a:noFill/>
        </p:spPr>
        <p:txBody>
          <a:bodyPr anchor="ctr"/>
          <a:lstStyle/>
          <a:p>
            <a:pPr algn="r" eaLnBrk="1" hangingPunct="1"/>
            <a:fld id="{EB1AB808-869A-43DF-AADC-4D3047FC5F26}" type="slidenum">
              <a:rPr lang="en-US" sz="1200">
                <a:solidFill>
                  <a:srgbClr val="898989"/>
                </a:solidFill>
                <a:latin typeface="Calibri" pitchFamily="34" charset="0"/>
              </a:rPr>
              <a:pPr algn="r" eaLnBrk="1" hangingPunct="1"/>
              <a:t>6</a:t>
            </a:fld>
            <a:endParaRPr lang="en-US" sz="1200">
              <a:solidFill>
                <a:srgbClr val="898989"/>
              </a:solidFill>
              <a:latin typeface="Calibri" pitchFamily="34" charset="0"/>
            </a:endParaRPr>
          </a:p>
        </p:txBody>
      </p:sp>
      <p:sp>
        <p:nvSpPr>
          <p:cNvPr id="5" name="Rounded Rectangle 4"/>
          <p:cNvSpPr/>
          <p:nvPr/>
        </p:nvSpPr>
        <p:spPr>
          <a:xfrm>
            <a:off x="457200" y="1828800"/>
            <a:ext cx="8229600" cy="19050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en-US" sz="2800">
                <a:solidFill>
                  <a:srgbClr val="C00000"/>
                </a:solidFill>
                <a:latin typeface="Calibri" pitchFamily="34" charset="0"/>
                <a:ea typeface="Osaka" pitchFamily="1" charset="-128"/>
              </a:rPr>
              <a:t>FF-Replan’s Static Determinizations don’t respect probabilities.</a:t>
            </a:r>
          </a:p>
          <a:p>
            <a:pPr algn="ctr" eaLnBrk="1" hangingPunct="1"/>
            <a:r>
              <a:rPr lang="en-US" sz="2800">
                <a:solidFill>
                  <a:srgbClr val="C00000"/>
                </a:solidFill>
                <a:latin typeface="Calibri" pitchFamily="34" charset="0"/>
                <a:ea typeface="Osaka" pitchFamily="1" charset="-128"/>
              </a:rPr>
              <a:t>We need “Probabilistic and Dynamic Determinization”</a:t>
            </a:r>
          </a:p>
        </p:txBody>
      </p:sp>
      <p:sp>
        <p:nvSpPr>
          <p:cNvPr id="7" name="Rounded Rectangle 6"/>
          <p:cNvSpPr/>
          <p:nvPr/>
        </p:nvSpPr>
        <p:spPr>
          <a:xfrm>
            <a:off x="457200" y="3886200"/>
            <a:ext cx="8229600" cy="13716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dirty="0">
                <a:solidFill>
                  <a:srgbClr val="C00000"/>
                </a:solidFill>
              </a:rPr>
              <a:t>Sample Future Outcomes and </a:t>
            </a:r>
          </a:p>
          <a:p>
            <a:pPr algn="ctr" eaLnBrk="1" fontAlgn="auto" hangingPunct="1">
              <a:spcBef>
                <a:spcPts val="0"/>
              </a:spcBef>
              <a:spcAft>
                <a:spcPts val="0"/>
              </a:spcAft>
              <a:defRPr/>
            </a:pPr>
            <a:r>
              <a:rPr lang="en-US" sz="4000" b="1" u="sng" dirty="0">
                <a:solidFill>
                  <a:srgbClr val="C00000"/>
                </a:solidFill>
              </a:rPr>
              <a:t>Determinization in Hindsight</a:t>
            </a:r>
          </a:p>
        </p:txBody>
      </p:sp>
      <p:sp>
        <p:nvSpPr>
          <p:cNvPr id="8" name="Rounded Rectangle 7"/>
          <p:cNvSpPr/>
          <p:nvPr/>
        </p:nvSpPr>
        <p:spPr>
          <a:xfrm>
            <a:off x="457200" y="5410200"/>
            <a:ext cx="8229600" cy="9144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dirty="0">
                <a:solidFill>
                  <a:srgbClr val="C00000"/>
                </a:solidFill>
              </a:rPr>
              <a:t>Each Future Sample Becomes a </a:t>
            </a:r>
          </a:p>
          <a:p>
            <a:pPr algn="ctr" eaLnBrk="1" fontAlgn="auto" hangingPunct="1">
              <a:spcBef>
                <a:spcPts val="0"/>
              </a:spcBef>
              <a:spcAft>
                <a:spcPts val="0"/>
              </a:spcAft>
              <a:defRPr/>
            </a:pPr>
            <a:r>
              <a:rPr lang="en-US" sz="2800" dirty="0">
                <a:solidFill>
                  <a:srgbClr val="C00000"/>
                </a:solidFill>
              </a:rPr>
              <a:t>Known-Future </a:t>
            </a:r>
            <a:r>
              <a:rPr lang="en-US" sz="2800" b="1" dirty="0">
                <a:solidFill>
                  <a:srgbClr val="C00000"/>
                </a:solidFill>
              </a:rPr>
              <a:t>Deterministic</a:t>
            </a:r>
            <a:r>
              <a:rPr lang="en-US" sz="2800" dirty="0">
                <a:solidFill>
                  <a:srgbClr val="C00000"/>
                </a:solidFill>
              </a:rPr>
              <a:t> Problem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a:t>Hindsight Optimization</a:t>
            </a:r>
          </a:p>
        </p:txBody>
      </p:sp>
      <p:sp>
        <p:nvSpPr>
          <p:cNvPr id="51203" name="Rectangle 3"/>
          <p:cNvSpPr>
            <a:spLocks noGrp="1" noChangeArrowheads="1"/>
          </p:cNvSpPr>
          <p:nvPr>
            <p:ph type="body" idx="1"/>
          </p:nvPr>
        </p:nvSpPr>
        <p:spPr/>
        <p:txBody>
          <a:bodyPr/>
          <a:lstStyle/>
          <a:p>
            <a:r>
              <a:rPr lang="en-US" i="1"/>
              <a:t>Probabilistic Planning via Determinization in Hindsight</a:t>
            </a:r>
            <a:endParaRPr lang="en-US"/>
          </a:p>
          <a:p>
            <a:r>
              <a:rPr lang="en-US"/>
              <a:t>Adds some probabilistic intelligence</a:t>
            </a:r>
          </a:p>
          <a:p>
            <a:r>
              <a:rPr lang="en-US"/>
              <a:t>A kind of dynamic determinization of FF-Replan</a:t>
            </a:r>
          </a:p>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t>Implementation  FF-Hindsight</a:t>
            </a:r>
          </a:p>
        </p:txBody>
      </p:sp>
      <p:sp>
        <p:nvSpPr>
          <p:cNvPr id="20483" name="Rectangle 3"/>
          <p:cNvSpPr>
            <a:spLocks noGrp="1" noChangeArrowheads="1"/>
          </p:cNvSpPr>
          <p:nvPr>
            <p:ph type="body" idx="1"/>
          </p:nvPr>
        </p:nvSpPr>
        <p:spPr/>
        <p:txBody>
          <a:bodyPr/>
          <a:lstStyle/>
          <a:p>
            <a:pPr>
              <a:buFontTx/>
              <a:buNone/>
            </a:pPr>
            <a:r>
              <a:rPr lang="en-US"/>
              <a:t>Constructs a set of futures</a:t>
            </a:r>
          </a:p>
          <a:p>
            <a:r>
              <a:rPr lang="en-US"/>
              <a:t>Solves the planning problem using the H-horizon futures using FF</a:t>
            </a:r>
          </a:p>
          <a:p>
            <a:r>
              <a:rPr lang="en-US"/>
              <a:t>Sums the rewards of each of the plans</a:t>
            </a:r>
          </a:p>
          <a:p>
            <a:r>
              <a:rPr lang="en-US"/>
              <a:t>Chooses action with largest Qhs value</a:t>
            </a:r>
          </a:p>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idx="4294967295"/>
          </p:nvPr>
        </p:nvSpPr>
        <p:spPr/>
        <p:txBody>
          <a:bodyPr>
            <a:normAutofit/>
          </a:bodyPr>
          <a:lstStyle/>
          <a:p>
            <a:r>
              <a:rPr lang="en-US"/>
              <a:t>Probabilistic Planning</a:t>
            </a:r>
            <a:br>
              <a:rPr lang="en-US"/>
            </a:br>
            <a:r>
              <a:rPr lang="en-US" sz="2000"/>
              <a:t>(goal-oriented)</a:t>
            </a:r>
          </a:p>
        </p:txBody>
      </p:sp>
      <p:sp>
        <p:nvSpPr>
          <p:cNvPr id="7" name="타원 6"/>
          <p:cNvSpPr/>
          <p:nvPr/>
        </p:nvSpPr>
        <p:spPr>
          <a:xfrm>
            <a:off x="4495800" y="1981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0" name="타원 9"/>
          <p:cNvSpPr/>
          <p:nvPr/>
        </p:nvSpPr>
        <p:spPr>
          <a:xfrm>
            <a:off x="2209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1" name="타원 10"/>
          <p:cNvSpPr/>
          <p:nvPr/>
        </p:nvSpPr>
        <p:spPr>
          <a:xfrm>
            <a:off x="3733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3" name="타원 12"/>
          <p:cNvSpPr/>
          <p:nvPr/>
        </p:nvSpPr>
        <p:spPr>
          <a:xfrm>
            <a:off x="5257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4" name="타원 13"/>
          <p:cNvSpPr/>
          <p:nvPr/>
        </p:nvSpPr>
        <p:spPr>
          <a:xfrm>
            <a:off x="6781800" y="3505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3" name="타원 22"/>
          <p:cNvSpPr/>
          <p:nvPr/>
        </p:nvSpPr>
        <p:spPr>
          <a:xfrm>
            <a:off x="1676400" y="50292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4" name="타원 23"/>
          <p:cNvSpPr/>
          <p:nvPr/>
        </p:nvSpPr>
        <p:spPr>
          <a:xfrm>
            <a:off x="19812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5" name="타원 24"/>
          <p:cNvSpPr/>
          <p:nvPr/>
        </p:nvSpPr>
        <p:spPr>
          <a:xfrm>
            <a:off x="24384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7" name="타원 26"/>
          <p:cNvSpPr/>
          <p:nvPr/>
        </p:nvSpPr>
        <p:spPr>
          <a:xfrm>
            <a:off x="32004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8" name="타원 27"/>
          <p:cNvSpPr/>
          <p:nvPr/>
        </p:nvSpPr>
        <p:spPr>
          <a:xfrm>
            <a:off x="3505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29" name="타원 28"/>
          <p:cNvSpPr/>
          <p:nvPr/>
        </p:nvSpPr>
        <p:spPr>
          <a:xfrm>
            <a:off x="39624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0" name="타원 29"/>
          <p:cNvSpPr/>
          <p:nvPr/>
        </p:nvSpPr>
        <p:spPr>
          <a:xfrm>
            <a:off x="42672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1" name="타원 30"/>
          <p:cNvSpPr/>
          <p:nvPr/>
        </p:nvSpPr>
        <p:spPr>
          <a:xfrm>
            <a:off x="47244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2" name="타원 31"/>
          <p:cNvSpPr/>
          <p:nvPr/>
        </p:nvSpPr>
        <p:spPr>
          <a:xfrm>
            <a:off x="5029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3" name="타원 32"/>
          <p:cNvSpPr/>
          <p:nvPr/>
        </p:nvSpPr>
        <p:spPr>
          <a:xfrm>
            <a:off x="54864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4" name="타원 33"/>
          <p:cNvSpPr/>
          <p:nvPr/>
        </p:nvSpPr>
        <p:spPr>
          <a:xfrm>
            <a:off x="5791200" y="50292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5" name="타원 34"/>
          <p:cNvSpPr/>
          <p:nvPr/>
        </p:nvSpPr>
        <p:spPr>
          <a:xfrm>
            <a:off x="6248400" y="5029200"/>
            <a:ext cx="152400" cy="152400"/>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6" name="타원 35"/>
          <p:cNvSpPr/>
          <p:nvPr/>
        </p:nvSpPr>
        <p:spPr>
          <a:xfrm>
            <a:off x="6553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7" name="타원 36"/>
          <p:cNvSpPr/>
          <p:nvPr/>
        </p:nvSpPr>
        <p:spPr>
          <a:xfrm>
            <a:off x="7010400" y="50292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8" name="타원 37"/>
          <p:cNvSpPr/>
          <p:nvPr/>
        </p:nvSpPr>
        <p:spPr>
          <a:xfrm>
            <a:off x="7315200" y="50292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cxnSp>
        <p:nvCxnSpPr>
          <p:cNvPr id="40" name="직선 화살표 연결선 39"/>
          <p:cNvCxnSpPr>
            <a:stCxn id="7" idx="4"/>
          </p:cNvCxnSpPr>
          <p:nvPr/>
        </p:nvCxnSpPr>
        <p:spPr>
          <a:xfrm rot="5400000">
            <a:off x="3505200" y="1676400"/>
            <a:ext cx="609600" cy="1524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3" name="직선 화살표 연결선 42"/>
          <p:cNvCxnSpPr>
            <a:stCxn id="7" idx="4"/>
          </p:cNvCxnSpPr>
          <p:nvPr/>
        </p:nvCxnSpPr>
        <p:spPr>
          <a:xfrm rot="16200000" flipH="1">
            <a:off x="5029200" y="1676400"/>
            <a:ext cx="609600" cy="1524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5" name="직선 화살표 연결선 44"/>
          <p:cNvCxnSpPr>
            <a:endCxn id="10" idx="0"/>
          </p:cNvCxnSpPr>
          <p:nvPr/>
        </p:nvCxnSpPr>
        <p:spPr>
          <a:xfrm rot="5400000">
            <a:off x="2362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47" name="직선 화살표 연결선 46"/>
          <p:cNvCxnSpPr>
            <a:endCxn id="11" idx="0"/>
          </p:cNvCxnSpPr>
          <p:nvPr/>
        </p:nvCxnSpPr>
        <p:spPr>
          <a:xfrm rot="16200000" flipH="1">
            <a:off x="3124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49" name="직선 화살표 연결선 48"/>
          <p:cNvCxnSpPr>
            <a:endCxn id="13" idx="0"/>
          </p:cNvCxnSpPr>
          <p:nvPr/>
        </p:nvCxnSpPr>
        <p:spPr>
          <a:xfrm rot="5400000">
            <a:off x="5410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1" name="직선 화살표 연결선 50"/>
          <p:cNvCxnSpPr>
            <a:endCxn id="14" idx="0"/>
          </p:cNvCxnSpPr>
          <p:nvPr/>
        </p:nvCxnSpPr>
        <p:spPr>
          <a:xfrm rot="16200000" flipH="1">
            <a:off x="6172200" y="2819400"/>
            <a:ext cx="609600" cy="7620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3" name="직선 화살표 연결선 52"/>
          <p:cNvCxnSpPr>
            <a:stCxn id="10" idx="4"/>
          </p:cNvCxnSpPr>
          <p:nvPr/>
        </p:nvCxnSpPr>
        <p:spPr>
          <a:xfrm rot="5400000">
            <a:off x="1790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55" name="직선 화살표 연결선 54"/>
          <p:cNvCxnSpPr>
            <a:endCxn id="23" idx="0"/>
          </p:cNvCxnSpPr>
          <p:nvPr/>
        </p:nvCxnSpPr>
        <p:spPr>
          <a:xfrm rot="5400000">
            <a:off x="1524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7" name="직선 화살표 연결선 56"/>
          <p:cNvCxnSpPr>
            <a:endCxn id="24" idx="0"/>
          </p:cNvCxnSpPr>
          <p:nvPr/>
        </p:nvCxnSpPr>
        <p:spPr>
          <a:xfrm rot="16200000" flipH="1">
            <a:off x="1676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59" name="직선 화살표 연결선 58"/>
          <p:cNvCxnSpPr>
            <a:stCxn id="10" idx="4"/>
          </p:cNvCxnSpPr>
          <p:nvPr/>
        </p:nvCxnSpPr>
        <p:spPr>
          <a:xfrm rot="16200000" flipH="1">
            <a:off x="2171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1" name="직선 화살표 연결선 60"/>
          <p:cNvCxnSpPr>
            <a:endCxn id="25" idx="0"/>
          </p:cNvCxnSpPr>
          <p:nvPr/>
        </p:nvCxnSpPr>
        <p:spPr>
          <a:xfrm rot="5400000">
            <a:off x="2286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63" name="직선 화살표 연결선 62"/>
          <p:cNvCxnSpPr/>
          <p:nvPr/>
        </p:nvCxnSpPr>
        <p:spPr>
          <a:xfrm rot="16200000" flipH="1">
            <a:off x="2438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65" name="직선 화살표 연결선 64"/>
          <p:cNvCxnSpPr>
            <a:stCxn id="11" idx="4"/>
          </p:cNvCxnSpPr>
          <p:nvPr/>
        </p:nvCxnSpPr>
        <p:spPr>
          <a:xfrm rot="5400000">
            <a:off x="3314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7" name="직선 화살표 연결선 66"/>
          <p:cNvCxnSpPr>
            <a:stCxn id="11" idx="4"/>
          </p:cNvCxnSpPr>
          <p:nvPr/>
        </p:nvCxnSpPr>
        <p:spPr>
          <a:xfrm rot="16200000" flipH="1">
            <a:off x="3695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9" name="직선 화살표 연결선 68"/>
          <p:cNvCxnSpPr>
            <a:endCxn id="27" idx="0"/>
          </p:cNvCxnSpPr>
          <p:nvPr/>
        </p:nvCxnSpPr>
        <p:spPr>
          <a:xfrm rot="5400000">
            <a:off x="3048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1" name="직선 화살표 연결선 70"/>
          <p:cNvCxnSpPr>
            <a:endCxn id="28" idx="0"/>
          </p:cNvCxnSpPr>
          <p:nvPr/>
        </p:nvCxnSpPr>
        <p:spPr>
          <a:xfrm rot="16200000" flipH="1">
            <a:off x="3200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3" name="직선 화살표 연결선 72"/>
          <p:cNvCxnSpPr>
            <a:endCxn id="29" idx="0"/>
          </p:cNvCxnSpPr>
          <p:nvPr/>
        </p:nvCxnSpPr>
        <p:spPr>
          <a:xfrm rot="5400000">
            <a:off x="3810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5" name="직선 화살표 연결선 74"/>
          <p:cNvCxnSpPr>
            <a:endCxn id="30" idx="0"/>
          </p:cNvCxnSpPr>
          <p:nvPr/>
        </p:nvCxnSpPr>
        <p:spPr>
          <a:xfrm rot="16200000" flipH="1">
            <a:off x="3962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77" name="직선 화살표 연결선 76"/>
          <p:cNvCxnSpPr>
            <a:stCxn id="13" idx="4"/>
          </p:cNvCxnSpPr>
          <p:nvPr/>
        </p:nvCxnSpPr>
        <p:spPr>
          <a:xfrm rot="5400000">
            <a:off x="4838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79" name="직선 화살표 연결선 78"/>
          <p:cNvCxnSpPr>
            <a:endCxn id="31" idx="0"/>
          </p:cNvCxnSpPr>
          <p:nvPr/>
        </p:nvCxnSpPr>
        <p:spPr>
          <a:xfrm rot="5400000">
            <a:off x="4572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1" name="직선 화살표 연결선 80"/>
          <p:cNvCxnSpPr>
            <a:endCxn id="32" idx="0"/>
          </p:cNvCxnSpPr>
          <p:nvPr/>
        </p:nvCxnSpPr>
        <p:spPr>
          <a:xfrm rot="16200000" flipH="1">
            <a:off x="4724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3" name="직선 화살표 연결선 82"/>
          <p:cNvCxnSpPr>
            <a:stCxn id="13" idx="4"/>
          </p:cNvCxnSpPr>
          <p:nvPr/>
        </p:nvCxnSpPr>
        <p:spPr>
          <a:xfrm rot="16200000" flipH="1">
            <a:off x="5219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85" name="직선 화살표 연결선 84"/>
          <p:cNvCxnSpPr>
            <a:endCxn id="33" idx="0"/>
          </p:cNvCxnSpPr>
          <p:nvPr/>
        </p:nvCxnSpPr>
        <p:spPr>
          <a:xfrm rot="5400000">
            <a:off x="5334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7" name="직선 화살표 연결선 86"/>
          <p:cNvCxnSpPr>
            <a:endCxn id="34" idx="0"/>
          </p:cNvCxnSpPr>
          <p:nvPr/>
        </p:nvCxnSpPr>
        <p:spPr>
          <a:xfrm rot="16200000" flipH="1">
            <a:off x="5486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89" name="직선 화살표 연결선 88"/>
          <p:cNvCxnSpPr>
            <a:stCxn id="14" idx="4"/>
          </p:cNvCxnSpPr>
          <p:nvPr/>
        </p:nvCxnSpPr>
        <p:spPr>
          <a:xfrm rot="5400000">
            <a:off x="6362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1" name="직선 화살표 연결선 90"/>
          <p:cNvCxnSpPr>
            <a:stCxn id="14" idx="4"/>
          </p:cNvCxnSpPr>
          <p:nvPr/>
        </p:nvCxnSpPr>
        <p:spPr>
          <a:xfrm rot="16200000" flipH="1">
            <a:off x="6743700" y="3771900"/>
            <a:ext cx="609600" cy="381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3" name="직선 화살표 연결선 92"/>
          <p:cNvCxnSpPr>
            <a:endCxn id="35" idx="0"/>
          </p:cNvCxnSpPr>
          <p:nvPr/>
        </p:nvCxnSpPr>
        <p:spPr>
          <a:xfrm rot="5400000">
            <a:off x="6096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95" name="직선 화살표 연결선 94"/>
          <p:cNvCxnSpPr>
            <a:endCxn id="36" idx="0"/>
          </p:cNvCxnSpPr>
          <p:nvPr/>
        </p:nvCxnSpPr>
        <p:spPr>
          <a:xfrm rot="16200000" flipH="1">
            <a:off x="6248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97" name="직선 화살표 연결선 96"/>
          <p:cNvCxnSpPr>
            <a:endCxn id="37" idx="0"/>
          </p:cNvCxnSpPr>
          <p:nvPr/>
        </p:nvCxnSpPr>
        <p:spPr>
          <a:xfrm rot="5400000">
            <a:off x="68580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99" name="직선 화살표 연결선 98"/>
          <p:cNvCxnSpPr>
            <a:endCxn id="38" idx="0"/>
          </p:cNvCxnSpPr>
          <p:nvPr/>
        </p:nvCxnSpPr>
        <p:spPr>
          <a:xfrm rot="16200000" flipH="1">
            <a:off x="7010400" y="4648200"/>
            <a:ext cx="609600" cy="1524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cxnSp>
        <p:nvCxnSpPr>
          <p:cNvPr id="66" name="직선 화살표 연결선 65"/>
          <p:cNvCxnSpPr/>
          <p:nvPr/>
        </p:nvCxnSpPr>
        <p:spPr>
          <a:xfrm>
            <a:off x="7358063" y="1752600"/>
            <a:ext cx="762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8" name="직선 화살표 연결선 67"/>
          <p:cNvCxnSpPr/>
          <p:nvPr/>
        </p:nvCxnSpPr>
        <p:spPr>
          <a:xfrm>
            <a:off x="7358063" y="2360613"/>
            <a:ext cx="762000" cy="1587"/>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sp>
        <p:nvSpPr>
          <p:cNvPr id="32823" name="TextBox 69"/>
          <p:cNvSpPr txBox="1">
            <a:spLocks noChangeArrowheads="1"/>
          </p:cNvSpPr>
          <p:nvPr/>
        </p:nvSpPr>
        <p:spPr bwMode="auto">
          <a:xfrm>
            <a:off x="7281863" y="1295400"/>
            <a:ext cx="8191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Action</a:t>
            </a:r>
          </a:p>
        </p:txBody>
      </p:sp>
      <p:sp>
        <p:nvSpPr>
          <p:cNvPr id="32824" name="TextBox 71"/>
          <p:cNvSpPr txBox="1">
            <a:spLocks noChangeArrowheads="1"/>
          </p:cNvSpPr>
          <p:nvPr/>
        </p:nvSpPr>
        <p:spPr bwMode="auto">
          <a:xfrm>
            <a:off x="7129463" y="2020888"/>
            <a:ext cx="1416050" cy="663575"/>
          </a:xfrm>
          <a:prstGeom prst="rect">
            <a:avLst/>
          </a:prstGeom>
          <a:noFill/>
          <a:ln w="9525">
            <a:noFill/>
            <a:miter lim="800000"/>
            <a:headEnd/>
            <a:tailEnd/>
          </a:ln>
        </p:spPr>
        <p:txBody>
          <a:bodyPr wrap="none">
            <a:spAutoFit/>
          </a:bodyPr>
          <a:lstStyle/>
          <a:p>
            <a:pPr eaLnBrk="1" hangingPunct="1"/>
            <a:r>
              <a:rPr lang="en-US" sz="1800">
                <a:latin typeface="Calibri" pitchFamily="34" charset="0"/>
              </a:rPr>
              <a:t>Probabilistic</a:t>
            </a:r>
          </a:p>
          <a:p>
            <a:pPr eaLnBrk="1" hangingPunct="1"/>
            <a:r>
              <a:rPr lang="en-US" sz="1800">
                <a:latin typeface="Calibri" pitchFamily="34" charset="0"/>
              </a:rPr>
              <a:t>Outcome</a:t>
            </a:r>
          </a:p>
        </p:txBody>
      </p:sp>
      <p:sp>
        <p:nvSpPr>
          <p:cNvPr id="74" name="Rounded Rectangle 73"/>
          <p:cNvSpPr/>
          <p:nvPr/>
        </p:nvSpPr>
        <p:spPr>
          <a:xfrm>
            <a:off x="304800" y="2590800"/>
            <a:ext cx="10668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b="1" dirty="0">
                <a:solidFill>
                  <a:srgbClr val="FFFF00"/>
                </a:solidFill>
              </a:rPr>
              <a:t>Time 1</a:t>
            </a:r>
          </a:p>
        </p:txBody>
      </p:sp>
      <p:sp>
        <p:nvSpPr>
          <p:cNvPr id="76" name="Rounded Rectangle 75"/>
          <p:cNvSpPr/>
          <p:nvPr/>
        </p:nvSpPr>
        <p:spPr>
          <a:xfrm>
            <a:off x="304800" y="4114800"/>
            <a:ext cx="10668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b="1" dirty="0">
                <a:solidFill>
                  <a:srgbClr val="FFFF00"/>
                </a:solidFill>
              </a:rPr>
              <a:t>Time 2</a:t>
            </a:r>
          </a:p>
        </p:txBody>
      </p:sp>
      <p:sp>
        <p:nvSpPr>
          <p:cNvPr id="154" name="타원 24"/>
          <p:cNvSpPr/>
          <p:nvPr/>
        </p:nvSpPr>
        <p:spPr>
          <a:xfrm>
            <a:off x="2743200" y="5029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55" name="타원 32"/>
          <p:cNvSpPr/>
          <p:nvPr/>
        </p:nvSpPr>
        <p:spPr>
          <a:xfrm>
            <a:off x="7086600" y="59436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2829" name="TextBox 155"/>
          <p:cNvSpPr txBox="1">
            <a:spLocks noChangeArrowheads="1"/>
          </p:cNvSpPr>
          <p:nvPr/>
        </p:nvSpPr>
        <p:spPr bwMode="auto">
          <a:xfrm>
            <a:off x="7239000" y="5827713"/>
            <a:ext cx="12636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Goal State</a:t>
            </a:r>
          </a:p>
        </p:txBody>
      </p:sp>
      <p:sp>
        <p:nvSpPr>
          <p:cNvPr id="78" name="Slide Number Placeholder 77"/>
          <p:cNvSpPr txBox="1">
            <a:spLocks noGrp="1"/>
          </p:cNvSpPr>
          <p:nvPr/>
        </p:nvSpPr>
        <p:spPr>
          <a:xfrm>
            <a:off x="6553200" y="6356350"/>
            <a:ext cx="2133600" cy="365125"/>
          </a:xfrm>
          <a:prstGeom prst="rect">
            <a:avLst/>
          </a:prstGeom>
          <a:noFill/>
        </p:spPr>
        <p:txBody>
          <a:bodyPr anchor="ctr"/>
          <a:lstStyle/>
          <a:p>
            <a:pPr algn="r" eaLnBrk="1" hangingPunct="1"/>
            <a:fld id="{104FF470-B50A-403F-B466-C676CEF11816}" type="slidenum">
              <a:rPr lang="en-US" sz="1200">
                <a:solidFill>
                  <a:srgbClr val="898989"/>
                </a:solidFill>
                <a:latin typeface="Calibri" pitchFamily="34" charset="0"/>
              </a:rPr>
              <a:pPr algn="r" eaLnBrk="1" hangingPunct="1"/>
              <a:t>9</a:t>
            </a:fld>
            <a:endParaRPr lang="en-US" sz="1200">
              <a:solidFill>
                <a:srgbClr val="898989"/>
              </a:solidFill>
              <a:latin typeface="Calibri" pitchFamily="34" charset="0"/>
            </a:endParaRPr>
          </a:p>
        </p:txBody>
      </p:sp>
      <p:sp>
        <p:nvSpPr>
          <p:cNvPr id="80" name="Isosceles Triangle 79"/>
          <p:cNvSpPr/>
          <p:nvPr/>
        </p:nvSpPr>
        <p:spPr>
          <a:xfrm>
            <a:off x="2971800" y="2743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82" name="Isosceles Triangle 81"/>
          <p:cNvSpPr/>
          <p:nvPr/>
        </p:nvSpPr>
        <p:spPr>
          <a:xfrm>
            <a:off x="5943600" y="2743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86" name="Isosceles Triangle 85"/>
          <p:cNvSpPr/>
          <p:nvPr/>
        </p:nvSpPr>
        <p:spPr>
          <a:xfrm>
            <a:off x="1828800"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88" name="Isosceles Triangle 87"/>
          <p:cNvSpPr/>
          <p:nvPr/>
        </p:nvSpPr>
        <p:spPr>
          <a:xfrm>
            <a:off x="2549525"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0" name="Isosceles Triangle 89"/>
          <p:cNvSpPr/>
          <p:nvPr/>
        </p:nvSpPr>
        <p:spPr>
          <a:xfrm>
            <a:off x="3352800"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2" name="Isosceles Triangle 91"/>
          <p:cNvSpPr/>
          <p:nvPr/>
        </p:nvSpPr>
        <p:spPr>
          <a:xfrm>
            <a:off x="4073525"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4" name="Isosceles Triangle 93"/>
          <p:cNvSpPr/>
          <p:nvPr/>
        </p:nvSpPr>
        <p:spPr>
          <a:xfrm>
            <a:off x="4876800"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6" name="Isosceles Triangle 95"/>
          <p:cNvSpPr/>
          <p:nvPr/>
        </p:nvSpPr>
        <p:spPr>
          <a:xfrm>
            <a:off x="5597525"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98" name="Isosceles Triangle 97"/>
          <p:cNvSpPr/>
          <p:nvPr/>
        </p:nvSpPr>
        <p:spPr>
          <a:xfrm>
            <a:off x="6392863"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00" name="Isosceles Triangle 99"/>
          <p:cNvSpPr/>
          <p:nvPr/>
        </p:nvSpPr>
        <p:spPr>
          <a:xfrm>
            <a:off x="7113588" y="42672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101" name="Isosceles Triangle 100"/>
          <p:cNvSpPr/>
          <p:nvPr/>
        </p:nvSpPr>
        <p:spPr>
          <a:xfrm>
            <a:off x="685800" y="5715000"/>
            <a:ext cx="228600" cy="152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2842" name="TextBox 101"/>
          <p:cNvSpPr txBox="1">
            <a:spLocks noChangeArrowheads="1"/>
          </p:cNvSpPr>
          <p:nvPr/>
        </p:nvSpPr>
        <p:spPr bwMode="auto">
          <a:xfrm>
            <a:off x="914400" y="5562600"/>
            <a:ext cx="8191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Action</a:t>
            </a:r>
          </a:p>
        </p:txBody>
      </p:sp>
      <p:sp>
        <p:nvSpPr>
          <p:cNvPr id="103" name="타원 6"/>
          <p:cNvSpPr/>
          <p:nvPr/>
        </p:nvSpPr>
        <p:spPr>
          <a:xfrm>
            <a:off x="727075" y="60198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2844" name="TextBox 103"/>
          <p:cNvSpPr txBox="1">
            <a:spLocks noChangeArrowheads="1"/>
          </p:cNvSpPr>
          <p:nvPr/>
        </p:nvSpPr>
        <p:spPr bwMode="auto">
          <a:xfrm>
            <a:off x="914400" y="5878513"/>
            <a:ext cx="717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State</a:t>
            </a:r>
          </a:p>
        </p:txBody>
      </p:sp>
      <p:sp>
        <p:nvSpPr>
          <p:cNvPr id="32845" name="TextBox 104"/>
          <p:cNvSpPr txBox="1">
            <a:spLocks noChangeArrowheads="1"/>
          </p:cNvSpPr>
          <p:nvPr/>
        </p:nvSpPr>
        <p:spPr bwMode="auto">
          <a:xfrm>
            <a:off x="3124200" y="1524000"/>
            <a:ext cx="3081338"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Maximize Goal Achievement</a:t>
            </a:r>
          </a:p>
        </p:txBody>
      </p:sp>
      <p:sp>
        <p:nvSpPr>
          <p:cNvPr id="106" name="타원 34"/>
          <p:cNvSpPr/>
          <p:nvPr/>
        </p:nvSpPr>
        <p:spPr>
          <a:xfrm>
            <a:off x="7086600" y="5638800"/>
            <a:ext cx="152400" cy="1524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en-US" sz="1800">
              <a:solidFill>
                <a:srgbClr val="FFFFFF"/>
              </a:solidFill>
              <a:latin typeface="Calibri" pitchFamily="34" charset="0"/>
              <a:ea typeface="Osaka" pitchFamily="1" charset="-128"/>
            </a:endParaRPr>
          </a:p>
        </p:txBody>
      </p:sp>
      <p:sp>
        <p:nvSpPr>
          <p:cNvPr id="32847" name="TextBox 106"/>
          <p:cNvSpPr txBox="1">
            <a:spLocks noChangeArrowheads="1"/>
          </p:cNvSpPr>
          <p:nvPr/>
        </p:nvSpPr>
        <p:spPr bwMode="auto">
          <a:xfrm>
            <a:off x="7239000" y="5519738"/>
            <a:ext cx="12001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Dead End</a:t>
            </a:r>
          </a:p>
        </p:txBody>
      </p:sp>
      <p:sp>
        <p:nvSpPr>
          <p:cNvPr id="84" name="Rounded Rectangle 83"/>
          <p:cNvSpPr/>
          <p:nvPr/>
        </p:nvSpPr>
        <p:spPr>
          <a:xfrm>
            <a:off x="152400" y="1295400"/>
            <a:ext cx="1752600" cy="9906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800" b="1" dirty="0">
                <a:solidFill>
                  <a:srgbClr val="C00000"/>
                </a:solidFill>
              </a:rPr>
              <a:t>Left Outcomes are more likely</a:t>
            </a:r>
          </a:p>
        </p:txBody>
      </p:sp>
      <p:sp>
        <p:nvSpPr>
          <p:cNvPr id="32849" name="TextBox 109"/>
          <p:cNvSpPr txBox="1">
            <a:spLocks noChangeArrowheads="1"/>
          </p:cNvSpPr>
          <p:nvPr/>
        </p:nvSpPr>
        <p:spPr bwMode="auto">
          <a:xfrm>
            <a:off x="3429000" y="21336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32850" name="TextBox 110"/>
          <p:cNvSpPr txBox="1">
            <a:spLocks noChangeArrowheads="1"/>
          </p:cNvSpPr>
          <p:nvPr/>
        </p:nvSpPr>
        <p:spPr bwMode="auto">
          <a:xfrm>
            <a:off x="5334000" y="21336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32851" name="TextBox 111"/>
          <p:cNvSpPr txBox="1">
            <a:spLocks noChangeArrowheads="1"/>
          </p:cNvSpPr>
          <p:nvPr/>
        </p:nvSpPr>
        <p:spPr bwMode="auto">
          <a:xfrm>
            <a:off x="1828800"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32852" name="TextBox 112"/>
          <p:cNvSpPr txBox="1">
            <a:spLocks noChangeArrowheads="1"/>
          </p:cNvSpPr>
          <p:nvPr/>
        </p:nvSpPr>
        <p:spPr bwMode="auto">
          <a:xfrm>
            <a:off x="2362200"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32853" name="TextBox 113"/>
          <p:cNvSpPr txBox="1">
            <a:spLocks noChangeArrowheads="1"/>
          </p:cNvSpPr>
          <p:nvPr/>
        </p:nvSpPr>
        <p:spPr bwMode="auto">
          <a:xfrm>
            <a:off x="3375025"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32854" name="TextBox 114"/>
          <p:cNvSpPr txBox="1">
            <a:spLocks noChangeArrowheads="1"/>
          </p:cNvSpPr>
          <p:nvPr/>
        </p:nvSpPr>
        <p:spPr bwMode="auto">
          <a:xfrm>
            <a:off x="3908425"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32855" name="TextBox 115"/>
          <p:cNvSpPr txBox="1">
            <a:spLocks noChangeArrowheads="1"/>
          </p:cNvSpPr>
          <p:nvPr/>
        </p:nvSpPr>
        <p:spPr bwMode="auto">
          <a:xfrm>
            <a:off x="4899025"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32856" name="TextBox 116"/>
          <p:cNvSpPr txBox="1">
            <a:spLocks noChangeArrowheads="1"/>
          </p:cNvSpPr>
          <p:nvPr/>
        </p:nvSpPr>
        <p:spPr bwMode="auto">
          <a:xfrm>
            <a:off x="5432425"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32857" name="TextBox 117"/>
          <p:cNvSpPr txBox="1">
            <a:spLocks noChangeArrowheads="1"/>
          </p:cNvSpPr>
          <p:nvPr/>
        </p:nvSpPr>
        <p:spPr bwMode="auto">
          <a:xfrm>
            <a:off x="6423025" y="373380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A1</a:t>
            </a:r>
          </a:p>
        </p:txBody>
      </p:sp>
      <p:sp>
        <p:nvSpPr>
          <p:cNvPr id="32858" name="TextBox 118"/>
          <p:cNvSpPr txBox="1">
            <a:spLocks noChangeArrowheads="1"/>
          </p:cNvSpPr>
          <p:nvPr/>
        </p:nvSpPr>
        <p:spPr bwMode="auto">
          <a:xfrm>
            <a:off x="6956425" y="3740150"/>
            <a:ext cx="463550" cy="377825"/>
          </a:xfrm>
          <a:prstGeom prst="rect">
            <a:avLst/>
          </a:prstGeom>
          <a:noFill/>
          <a:ln w="9525">
            <a:noFill/>
            <a:miter lim="800000"/>
            <a:headEnd/>
            <a:tailEnd/>
          </a:ln>
        </p:spPr>
        <p:txBody>
          <a:bodyPr wrap="none">
            <a:spAutoFit/>
          </a:bodyPr>
          <a:lstStyle/>
          <a:p>
            <a:pPr eaLnBrk="1" hangingPunct="1"/>
            <a:r>
              <a:rPr lang="en-US" sz="1800">
                <a:latin typeface="Calibri" pitchFamily="34" charset="0"/>
              </a:rPr>
              <a:t>A2</a:t>
            </a:r>
          </a:p>
        </p:txBody>
      </p:sp>
      <p:sp>
        <p:nvSpPr>
          <p:cNvPr id="32859" name="TextBox 119"/>
          <p:cNvSpPr txBox="1">
            <a:spLocks noChangeArrowheads="1"/>
          </p:cNvSpPr>
          <p:nvPr/>
        </p:nvSpPr>
        <p:spPr bwMode="auto">
          <a:xfrm>
            <a:off x="4267200" y="1752600"/>
            <a:ext cx="273050" cy="366713"/>
          </a:xfrm>
          <a:prstGeom prst="rect">
            <a:avLst/>
          </a:prstGeom>
          <a:noFill/>
          <a:ln w="9525">
            <a:noFill/>
            <a:miter lim="800000"/>
            <a:headEnd/>
            <a:tailEnd/>
          </a:ln>
        </p:spPr>
        <p:txBody>
          <a:bodyPr wrap="none">
            <a:spAutoFit/>
          </a:bodyPr>
          <a:lstStyle/>
          <a:p>
            <a:pPr eaLnBrk="1" hangingPunct="1"/>
            <a:r>
              <a:rPr lang="en-US" sz="1800" b="1">
                <a:latin typeface="Times New Roman" pitchFamily="1" charset="0"/>
                <a:cs typeface="Times New Roman" pitchFamily="1" charset="0"/>
              </a:rPr>
              <a:t>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45"/>
                                        </p:tgtEl>
                                      </p:cBhvr>
                                      <p:by x="150000" y="150000"/>
                                    </p:animScale>
                                  </p:childTnLst>
                                </p:cTn>
                              </p:par>
                              <p:par>
                                <p:cTn id="7" presetID="6" presetClass="emph" presetSubtype="0" fill="hold" nodeType="withEffect">
                                  <p:stCondLst>
                                    <p:cond delay="0"/>
                                  </p:stCondLst>
                                  <p:childTnLst>
                                    <p:animScale>
                                      <p:cBhvr>
                                        <p:cTn id="8" dur="2000" fill="hold"/>
                                        <p:tgtEl>
                                          <p:spTgt spid="49"/>
                                        </p:tgtEl>
                                      </p:cBhvr>
                                      <p:by x="150000" y="150000"/>
                                    </p:animScale>
                                  </p:childTnLst>
                                </p:cTn>
                              </p:par>
                              <p:par>
                                <p:cTn id="9" presetID="6" presetClass="emph" presetSubtype="0" fill="hold" nodeType="withEffect">
                                  <p:stCondLst>
                                    <p:cond delay="0"/>
                                  </p:stCondLst>
                                  <p:childTnLst>
                                    <p:animScale>
                                      <p:cBhvr>
                                        <p:cTn id="10" dur="2000" fill="hold"/>
                                        <p:tgtEl>
                                          <p:spTgt spid="55"/>
                                        </p:tgtEl>
                                      </p:cBhvr>
                                      <p:by x="150000" y="150000"/>
                                    </p:animScale>
                                  </p:childTnLst>
                                </p:cTn>
                              </p:par>
                              <p:par>
                                <p:cTn id="11" presetID="6" presetClass="emph" presetSubtype="0" fill="hold" nodeType="withEffect">
                                  <p:stCondLst>
                                    <p:cond delay="0"/>
                                  </p:stCondLst>
                                  <p:childTnLst>
                                    <p:animScale>
                                      <p:cBhvr>
                                        <p:cTn id="12" dur="2000" fill="hold"/>
                                        <p:tgtEl>
                                          <p:spTgt spid="61"/>
                                        </p:tgtEl>
                                      </p:cBhvr>
                                      <p:by x="150000" y="150000"/>
                                    </p:animScale>
                                  </p:childTnLst>
                                </p:cTn>
                              </p:par>
                              <p:par>
                                <p:cTn id="13" presetID="6" presetClass="emph" presetSubtype="0" fill="hold" nodeType="withEffect">
                                  <p:stCondLst>
                                    <p:cond delay="0"/>
                                  </p:stCondLst>
                                  <p:childTnLst>
                                    <p:animScale>
                                      <p:cBhvr>
                                        <p:cTn id="14" dur="2000" fill="hold"/>
                                        <p:tgtEl>
                                          <p:spTgt spid="69"/>
                                        </p:tgtEl>
                                      </p:cBhvr>
                                      <p:by x="150000" y="150000"/>
                                    </p:animScale>
                                  </p:childTnLst>
                                </p:cTn>
                              </p:par>
                              <p:par>
                                <p:cTn id="15" presetID="6" presetClass="emph" presetSubtype="0" fill="hold" nodeType="withEffect">
                                  <p:stCondLst>
                                    <p:cond delay="0"/>
                                  </p:stCondLst>
                                  <p:childTnLst>
                                    <p:animScale>
                                      <p:cBhvr>
                                        <p:cTn id="16" dur="2000" fill="hold"/>
                                        <p:tgtEl>
                                          <p:spTgt spid="73"/>
                                        </p:tgtEl>
                                      </p:cBhvr>
                                      <p:by x="150000" y="150000"/>
                                    </p:animScale>
                                  </p:childTnLst>
                                </p:cTn>
                              </p:par>
                              <p:par>
                                <p:cTn id="17" presetID="6" presetClass="emph" presetSubtype="0" fill="hold" nodeType="withEffect">
                                  <p:stCondLst>
                                    <p:cond delay="0"/>
                                  </p:stCondLst>
                                  <p:childTnLst>
                                    <p:animScale>
                                      <p:cBhvr>
                                        <p:cTn id="18" dur="2000" fill="hold"/>
                                        <p:tgtEl>
                                          <p:spTgt spid="79"/>
                                        </p:tgtEl>
                                      </p:cBhvr>
                                      <p:by x="150000" y="150000"/>
                                    </p:animScale>
                                  </p:childTnLst>
                                </p:cTn>
                              </p:par>
                              <p:par>
                                <p:cTn id="19" presetID="6" presetClass="emph" presetSubtype="0" fill="hold" nodeType="withEffect">
                                  <p:stCondLst>
                                    <p:cond delay="0"/>
                                  </p:stCondLst>
                                  <p:childTnLst>
                                    <p:animScale>
                                      <p:cBhvr>
                                        <p:cTn id="20" dur="2000" fill="hold"/>
                                        <p:tgtEl>
                                          <p:spTgt spid="85"/>
                                        </p:tgtEl>
                                      </p:cBhvr>
                                      <p:by x="150000" y="150000"/>
                                    </p:animScale>
                                  </p:childTnLst>
                                </p:cTn>
                              </p:par>
                              <p:par>
                                <p:cTn id="21" presetID="6" presetClass="emph" presetSubtype="0" fill="hold" nodeType="withEffect">
                                  <p:stCondLst>
                                    <p:cond delay="0"/>
                                  </p:stCondLst>
                                  <p:childTnLst>
                                    <p:animScale>
                                      <p:cBhvr>
                                        <p:cTn id="22" dur="2000" fill="hold"/>
                                        <p:tgtEl>
                                          <p:spTgt spid="93"/>
                                        </p:tgtEl>
                                      </p:cBhvr>
                                      <p:by x="150000" y="150000"/>
                                    </p:animScale>
                                  </p:childTnLst>
                                </p:cTn>
                              </p:par>
                              <p:par>
                                <p:cTn id="23" presetID="6" presetClass="emph" presetSubtype="0" fill="hold" nodeType="withEffect">
                                  <p:stCondLst>
                                    <p:cond delay="0"/>
                                  </p:stCondLst>
                                  <p:childTnLst>
                                    <p:animScale>
                                      <p:cBhvr>
                                        <p:cTn id="24" dur="2000" fill="hold"/>
                                        <p:tgtEl>
                                          <p:spTgt spid="97"/>
                                        </p:tgtEl>
                                      </p:cBhvr>
                                      <p:by x="150000" y="150000"/>
                                    </p:animScale>
                                  </p:childTnLst>
                                </p:cTn>
                              </p:par>
                              <p:par>
                                <p:cTn id="25" presetID="3" presetClass="entr" presetSubtype="10" fill="hold" grpId="0" nodeType="withEffect">
                                  <p:stCondLst>
                                    <p:cond delay="0"/>
                                  </p:stCondLst>
                                  <p:childTnLst>
                                    <p:set>
                                      <p:cBhvr>
                                        <p:cTn id="26" dur="1" fill="hold">
                                          <p:stCondLst>
                                            <p:cond delay="0"/>
                                          </p:stCondLst>
                                        </p:cTn>
                                        <p:tgtEl>
                                          <p:spTgt spid="84"/>
                                        </p:tgtEl>
                                        <p:attrNameLst>
                                          <p:attrName>style.visibility</p:attrName>
                                        </p:attrNameLst>
                                      </p:cBhvr>
                                      <p:to>
                                        <p:strVal val="visible"/>
                                      </p:to>
                                    </p:set>
                                    <p:animEffect transition="in" filter="blinds(horizontal)">
                                      <p:cBhvr>
                                        <p:cTn id="27" dur="500"/>
                                        <p:tgtEl>
                                          <p:spTgt spid="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animBg="1"/>
    </p:bld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Osaka"/>
        <a:cs typeface=""/>
      </a:majorFont>
      <a:minorFont>
        <a:latin typeface="Arial"/>
        <a:ea typeface="Osak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 charset="0"/>
            <a:ea typeface="Osaka"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 charset="0"/>
            <a:ea typeface="Osaka"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OSX Leopard:Applications:Microsoft Office 2004:Templates:Presentations:Designs:Blank Presentation</Template>
  <TotalTime>56055</TotalTime>
  <Words>1963</Words>
  <Application>Microsoft Office PowerPoint</Application>
  <PresentationFormat>On-screen Show (4:3)</PresentationFormat>
  <Paragraphs>533</Paragraphs>
  <Slides>29</Slides>
  <Notes>28</Notes>
  <HiddenSlides>7</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Blank Presentation</vt:lpstr>
      <vt:lpstr>Probabilistic Planning (goal-oriented)</vt:lpstr>
      <vt:lpstr>FF-Replan</vt:lpstr>
      <vt:lpstr>All Outcome Replanning (FFRA) </vt:lpstr>
      <vt:lpstr>Probabilistic Planning All Outcome Determinization</vt:lpstr>
      <vt:lpstr>Probabilistic Planning All Outcome Determinization</vt:lpstr>
      <vt:lpstr>Problems of FF-Replan and  better alternative sampling</vt:lpstr>
      <vt:lpstr>Hindsight Optimization</vt:lpstr>
      <vt:lpstr>Implementation  FF-Hindsight</vt:lpstr>
      <vt:lpstr>Probabilistic Planning (goal-oriented)</vt:lpstr>
      <vt:lpstr>Sample Time!</vt:lpstr>
      <vt:lpstr>Hindsight Sample 1</vt:lpstr>
      <vt:lpstr>Hindsight Sample 2</vt:lpstr>
      <vt:lpstr>Hindsight Sample 3</vt:lpstr>
      <vt:lpstr>Hindsight Sample </vt:lpstr>
      <vt:lpstr>Action Selection</vt:lpstr>
      <vt:lpstr>Constraints on FF-Hop</vt:lpstr>
      <vt:lpstr>Improving Hindsight Optimization</vt:lpstr>
      <vt:lpstr>Zero Step Look Ahead</vt:lpstr>
      <vt:lpstr>ZSL Step</vt:lpstr>
      <vt:lpstr>Exploiting Determinism</vt:lpstr>
      <vt:lpstr>Exploiting Determinism</vt:lpstr>
      <vt:lpstr>All-outcome Determinization</vt:lpstr>
      <vt:lpstr>Further Improvement Ideas</vt:lpstr>
      <vt:lpstr>Deterministic Techniques  for Stochastic Planning</vt:lpstr>
      <vt:lpstr>Solving stochastic planning problems via determinizations</vt:lpstr>
      <vt:lpstr>Ways of using deterministic planning</vt:lpstr>
      <vt:lpstr>Comparing approaches..</vt:lpstr>
      <vt:lpstr>Slide 28</vt:lpstr>
      <vt:lpstr>Mathematical Summary  of the Algorithm</vt:lpstr>
    </vt:vector>
  </TitlesOfParts>
  <Company>Baller Super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Summer Work, FF-Hop and iHop</dc:title>
  <dc:creator>Baller Super</dc:creator>
  <cp:lastModifiedBy>User</cp:lastModifiedBy>
  <cp:revision>2625</cp:revision>
  <cp:lastPrinted>1904-01-01T00:00:00Z</cp:lastPrinted>
  <dcterms:created xsi:type="dcterms:W3CDTF">2009-08-07T20:11:33Z</dcterms:created>
  <dcterms:modified xsi:type="dcterms:W3CDTF">2009-10-02T20:41:57Z</dcterms:modified>
</cp:coreProperties>
</file>