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docProps/custom.xml" ContentType="application/vnd.openxmlformats-officedocument.custom-properties+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tags/tag1.xml" ContentType="application/vnd.openxmlformats-officedocument.presentationml.tags+xml"/>
  <Override PartName="/ppt/slideLayouts/slideLayout14.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Default Extension="vml" ContentType="application/vnd.openxmlformats-officedocument.vmlDrawing"/>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Default Extension="wmf" ContentType="image/x-wmf"/>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theme/theme4.xml" ContentType="application/vnd.openxmlformats-officedocument.them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Layouts/slideLayout16.xml" ContentType="application/vnd.openxmlformats-officedocument.presentationml.slideLayout+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p:sldMasterIdLst>
    <p:sldMasterId id="2147483648" r:id="rId1"/>
    <p:sldMasterId id="2147483674" r:id="rId2"/>
  </p:sldMasterIdLst>
  <p:notesMasterIdLst>
    <p:notesMasterId r:id="rId78"/>
  </p:notesMasterIdLst>
  <p:handoutMasterIdLst>
    <p:handoutMasterId r:id="rId79"/>
  </p:handoutMasterIdLst>
  <p:sldIdLst>
    <p:sldId id="256" r:id="rId3"/>
    <p:sldId id="275" r:id="rId4"/>
    <p:sldId id="322" r:id="rId5"/>
    <p:sldId id="315" r:id="rId6"/>
    <p:sldId id="325" r:id="rId7"/>
    <p:sldId id="280" r:id="rId8"/>
    <p:sldId id="264" r:id="rId9"/>
    <p:sldId id="323" r:id="rId10"/>
    <p:sldId id="349" r:id="rId11"/>
    <p:sldId id="324" r:id="rId12"/>
    <p:sldId id="379" r:id="rId13"/>
    <p:sldId id="320" r:id="rId14"/>
    <p:sldId id="277" r:id="rId15"/>
    <p:sldId id="314" r:id="rId16"/>
    <p:sldId id="375" r:id="rId17"/>
    <p:sldId id="378" r:id="rId18"/>
    <p:sldId id="299" r:id="rId19"/>
    <p:sldId id="295" r:id="rId20"/>
    <p:sldId id="282" r:id="rId21"/>
    <p:sldId id="276" r:id="rId22"/>
    <p:sldId id="350" r:id="rId23"/>
    <p:sldId id="278" r:id="rId24"/>
    <p:sldId id="302" r:id="rId25"/>
    <p:sldId id="373" r:id="rId26"/>
    <p:sldId id="374" r:id="rId27"/>
    <p:sldId id="305" r:id="rId28"/>
    <p:sldId id="279" r:id="rId29"/>
    <p:sldId id="296" r:id="rId30"/>
    <p:sldId id="346" r:id="rId31"/>
    <p:sldId id="332" r:id="rId32"/>
    <p:sldId id="347" r:id="rId33"/>
    <p:sldId id="326" r:id="rId34"/>
    <p:sldId id="327" r:id="rId35"/>
    <p:sldId id="348" r:id="rId36"/>
    <p:sldId id="328" r:id="rId37"/>
    <p:sldId id="329" r:id="rId38"/>
    <p:sldId id="330" r:id="rId39"/>
    <p:sldId id="331" r:id="rId40"/>
    <p:sldId id="333" r:id="rId41"/>
    <p:sldId id="334" r:id="rId42"/>
    <p:sldId id="351" r:id="rId43"/>
    <p:sldId id="335" r:id="rId44"/>
    <p:sldId id="336" r:id="rId45"/>
    <p:sldId id="337" r:id="rId46"/>
    <p:sldId id="338" r:id="rId47"/>
    <p:sldId id="339" r:id="rId48"/>
    <p:sldId id="340" r:id="rId49"/>
    <p:sldId id="341" r:id="rId50"/>
    <p:sldId id="342" r:id="rId51"/>
    <p:sldId id="343" r:id="rId52"/>
    <p:sldId id="344" r:id="rId53"/>
    <p:sldId id="281" r:id="rId54"/>
    <p:sldId id="345" r:id="rId55"/>
    <p:sldId id="352" r:id="rId56"/>
    <p:sldId id="353" r:id="rId57"/>
    <p:sldId id="354" r:id="rId58"/>
    <p:sldId id="355" r:id="rId59"/>
    <p:sldId id="356" r:id="rId60"/>
    <p:sldId id="377" r:id="rId61"/>
    <p:sldId id="357" r:id="rId62"/>
    <p:sldId id="358" r:id="rId63"/>
    <p:sldId id="359" r:id="rId64"/>
    <p:sldId id="360" r:id="rId65"/>
    <p:sldId id="361" r:id="rId66"/>
    <p:sldId id="362" r:id="rId67"/>
    <p:sldId id="363" r:id="rId68"/>
    <p:sldId id="364" r:id="rId69"/>
    <p:sldId id="365" r:id="rId70"/>
    <p:sldId id="366" r:id="rId71"/>
    <p:sldId id="367" r:id="rId72"/>
    <p:sldId id="368" r:id="rId73"/>
    <p:sldId id="369" r:id="rId74"/>
    <p:sldId id="370" r:id="rId75"/>
    <p:sldId id="371" r:id="rId76"/>
    <p:sldId id="372" r:id="rId77"/>
  </p:sldIdLst>
  <p:sldSz cx="9144000" cy="6858000" type="screen4x3"/>
  <p:notesSz cx="7019925" cy="9305925"/>
  <p:embeddedFontLst>
    <p:embeddedFont>
      <p:font typeface="Impact" pitchFamily="34" charset="0"/>
      <p:regular r:id="rId80"/>
    </p:embeddedFont>
    <p:embeddedFont>
      <p:font typeface="Script MT Bold" pitchFamily="66" charset="0"/>
      <p:bold r:id="rId81"/>
    </p:embeddedFont>
    <p:embeddedFont>
      <p:font typeface="Arial Black" pitchFamily="34" charset="0"/>
      <p:bold r:id="rId82"/>
    </p:embeddedFont>
    <p:embeddedFont>
      <p:font typeface="Arial Unicode MS" pitchFamily="34" charset="-128"/>
      <p:regular r:id="rId83"/>
    </p:embeddedFont>
    <p:embeddedFont>
      <p:font typeface="Calibri" pitchFamily="34" charset="0"/>
      <p:regular r:id="rId84"/>
      <p:bold r:id="rId85"/>
      <p:italic r:id="rId86"/>
      <p:boldItalic r:id="rId87"/>
    </p:embeddedFont>
  </p:embeddedFontLst>
  <p:custDataLst>
    <p:tags r:id="rId88"/>
  </p:custDataLst>
  <p:defaultTex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showPr>
  <p:clrMru>
    <a:srgbClr val="6600CC"/>
    <a:srgbClr val="FF3300"/>
    <a:srgbClr val="993300"/>
    <a:srgbClr val="336600"/>
    <a:srgbClr val="FFFF99"/>
    <a:srgbClr val="FFFF00"/>
    <a:srgbClr val="FF0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26" autoAdjust="0"/>
  </p:normalViewPr>
  <p:slideViewPr>
    <p:cSldViewPr>
      <p:cViewPr varScale="1">
        <p:scale>
          <a:sx n="122" d="100"/>
          <a:sy n="122" d="100"/>
        </p:scale>
        <p:origin x="-677" y="-77"/>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99" d="100"/>
          <a:sy n="99" d="100"/>
        </p:scale>
        <p:origin x="-3888" y="-72"/>
      </p:cViewPr>
      <p:guideLst>
        <p:guide orient="horz" pos="2931"/>
        <p:guide pos="2211"/>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font" Target="fonts/font5.fntdata"/><Relationship Id="rId89"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handoutMaster" Target="handoutMasters/handoutMaster1.xml"/><Relationship Id="rId87" Type="http://schemas.openxmlformats.org/officeDocument/2006/relationships/font" Target="fonts/font8.fntdata"/><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font" Target="fonts/font3.fntdata"/><Relationship Id="rId90" Type="http://schemas.openxmlformats.org/officeDocument/2006/relationships/viewProps" Target="view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font" Target="fonts/font1.fntdata"/><Relationship Id="rId85" Type="http://schemas.openxmlformats.org/officeDocument/2006/relationships/font" Target="fonts/font6.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font" Target="fonts/font4.fntdata"/><Relationship Id="rId88" Type="http://schemas.openxmlformats.org/officeDocument/2006/relationships/tags" Target="tags/tag1.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notesMaster" Target="notesMasters/notesMaster1.xml"/><Relationship Id="rId81" Type="http://schemas.openxmlformats.org/officeDocument/2006/relationships/font" Target="fonts/font2.fntdata"/><Relationship Id="rId86" Type="http://schemas.openxmlformats.org/officeDocument/2006/relationships/font" Target="fonts/font7.fntdata"/><Relationship Id="rId4" Type="http://schemas.openxmlformats.org/officeDocument/2006/relationships/slide" Target="slides/slide2.xml"/><Relationship Id="rId9" Type="http://schemas.openxmlformats.org/officeDocument/2006/relationships/slide" Target="slides/slide7.xml"/></Relationships>
</file>

<file path=ppt/_rels/viewProps.xml.rels><?xml version="1.0" encoding="UTF-8" standalone="yes"?>
<Relationships xmlns="http://schemas.openxmlformats.org/package/2006/relationships"><Relationship Id="rId1" Type="http://schemas.openxmlformats.org/officeDocument/2006/relationships/slide" Target="slides/slid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7.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346" name="Rectangle 2"/>
          <p:cNvSpPr>
            <a:spLocks noGrp="1" noChangeArrowheads="1"/>
          </p:cNvSpPr>
          <p:nvPr>
            <p:ph type="hdr" sz="quarter"/>
          </p:nvPr>
        </p:nvSpPr>
        <p:spPr bwMode="auto">
          <a:xfrm>
            <a:off x="0" y="1"/>
            <a:ext cx="3008770" cy="468793"/>
          </a:xfrm>
          <a:prstGeom prst="rect">
            <a:avLst/>
          </a:prstGeom>
          <a:noFill/>
          <a:ln w="9525">
            <a:noFill/>
            <a:miter lim="800000"/>
            <a:headEnd/>
            <a:tailEnd/>
          </a:ln>
          <a:effectLst/>
        </p:spPr>
        <p:txBody>
          <a:bodyPr vert="horz" wrap="square" lIns="91879" tIns="45939" rIns="91879" bIns="45939" numCol="1" anchor="t" anchorCtr="0" compatLnSpc="1">
            <a:prstTxWarp prst="textNoShape">
              <a:avLst/>
            </a:prstTxWarp>
          </a:bodyPr>
          <a:lstStyle>
            <a:lvl1pPr>
              <a:defRPr sz="1200"/>
            </a:lvl1pPr>
          </a:lstStyle>
          <a:p>
            <a:endParaRPr lang="en-US"/>
          </a:p>
        </p:txBody>
      </p:sp>
      <p:sp>
        <p:nvSpPr>
          <p:cNvPr id="57347" name="Rectangle 3"/>
          <p:cNvSpPr>
            <a:spLocks noGrp="1" noChangeArrowheads="1"/>
          </p:cNvSpPr>
          <p:nvPr>
            <p:ph type="dt" sz="quarter" idx="1"/>
          </p:nvPr>
        </p:nvSpPr>
        <p:spPr bwMode="auto">
          <a:xfrm>
            <a:off x="4011156" y="1"/>
            <a:ext cx="3008770" cy="468793"/>
          </a:xfrm>
          <a:prstGeom prst="rect">
            <a:avLst/>
          </a:prstGeom>
          <a:noFill/>
          <a:ln w="9525">
            <a:noFill/>
            <a:miter lim="800000"/>
            <a:headEnd/>
            <a:tailEnd/>
          </a:ln>
          <a:effectLst/>
        </p:spPr>
        <p:txBody>
          <a:bodyPr vert="horz" wrap="square" lIns="91879" tIns="45939" rIns="91879" bIns="45939" numCol="1" anchor="t" anchorCtr="0" compatLnSpc="1">
            <a:prstTxWarp prst="textNoShape">
              <a:avLst/>
            </a:prstTxWarp>
          </a:bodyPr>
          <a:lstStyle>
            <a:lvl1pPr algn="r">
              <a:defRPr sz="1200"/>
            </a:lvl1pPr>
          </a:lstStyle>
          <a:p>
            <a:endParaRPr lang="en-US"/>
          </a:p>
        </p:txBody>
      </p:sp>
      <p:sp>
        <p:nvSpPr>
          <p:cNvPr id="57348" name="Rectangle 4"/>
          <p:cNvSpPr>
            <a:spLocks noGrp="1" noChangeArrowheads="1"/>
          </p:cNvSpPr>
          <p:nvPr>
            <p:ph type="ftr" sz="quarter" idx="2"/>
          </p:nvPr>
        </p:nvSpPr>
        <p:spPr bwMode="auto">
          <a:xfrm>
            <a:off x="0" y="8824420"/>
            <a:ext cx="3008770" cy="468792"/>
          </a:xfrm>
          <a:prstGeom prst="rect">
            <a:avLst/>
          </a:prstGeom>
          <a:noFill/>
          <a:ln w="9525">
            <a:noFill/>
            <a:miter lim="800000"/>
            <a:headEnd/>
            <a:tailEnd/>
          </a:ln>
          <a:effectLst/>
        </p:spPr>
        <p:txBody>
          <a:bodyPr vert="horz" wrap="square" lIns="91879" tIns="45939" rIns="91879" bIns="45939" numCol="1" anchor="b" anchorCtr="0" compatLnSpc="1">
            <a:prstTxWarp prst="textNoShape">
              <a:avLst/>
            </a:prstTxWarp>
          </a:bodyPr>
          <a:lstStyle>
            <a:lvl1pPr>
              <a:defRPr sz="1200"/>
            </a:lvl1pPr>
          </a:lstStyle>
          <a:p>
            <a:endParaRPr lang="en-US"/>
          </a:p>
        </p:txBody>
      </p:sp>
      <p:sp>
        <p:nvSpPr>
          <p:cNvPr id="57349" name="Rectangle 5"/>
          <p:cNvSpPr>
            <a:spLocks noGrp="1" noChangeArrowheads="1"/>
          </p:cNvSpPr>
          <p:nvPr>
            <p:ph type="sldNum" sz="quarter" idx="3"/>
          </p:nvPr>
        </p:nvSpPr>
        <p:spPr bwMode="auto">
          <a:xfrm>
            <a:off x="4011156" y="8824420"/>
            <a:ext cx="3008770" cy="468792"/>
          </a:xfrm>
          <a:prstGeom prst="rect">
            <a:avLst/>
          </a:prstGeom>
          <a:noFill/>
          <a:ln w="9525">
            <a:noFill/>
            <a:miter lim="800000"/>
            <a:headEnd/>
            <a:tailEnd/>
          </a:ln>
          <a:effectLst/>
        </p:spPr>
        <p:txBody>
          <a:bodyPr vert="horz" wrap="square" lIns="91879" tIns="45939" rIns="91879" bIns="45939" numCol="1" anchor="b" anchorCtr="0" compatLnSpc="1">
            <a:prstTxWarp prst="textNoShape">
              <a:avLst/>
            </a:prstTxWarp>
          </a:bodyPr>
          <a:lstStyle>
            <a:lvl1pPr algn="r">
              <a:defRPr sz="1200"/>
            </a:lvl1pPr>
          </a:lstStyle>
          <a:p>
            <a:fld id="{20B806D5-D2FF-421F-849D-AE0BF64CF43D}" type="slidenum">
              <a:rPr lang="en-US"/>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8610" name="Rectangle 2"/>
          <p:cNvSpPr>
            <a:spLocks noGrp="1" noChangeArrowheads="1"/>
          </p:cNvSpPr>
          <p:nvPr>
            <p:ph type="hdr" sz="quarter"/>
          </p:nvPr>
        </p:nvSpPr>
        <p:spPr bwMode="auto">
          <a:xfrm>
            <a:off x="0" y="0"/>
            <a:ext cx="3042778" cy="465615"/>
          </a:xfrm>
          <a:prstGeom prst="rect">
            <a:avLst/>
          </a:prstGeom>
          <a:noFill/>
          <a:ln w="9525">
            <a:noFill/>
            <a:miter lim="800000"/>
            <a:headEnd/>
            <a:tailEnd/>
          </a:ln>
          <a:effectLst/>
        </p:spPr>
        <p:txBody>
          <a:bodyPr vert="horz" wrap="square" lIns="91879" tIns="45939" rIns="91879" bIns="45939" numCol="1" anchor="t" anchorCtr="0" compatLnSpc="1">
            <a:prstTxWarp prst="textNoShape">
              <a:avLst/>
            </a:prstTxWarp>
          </a:bodyPr>
          <a:lstStyle>
            <a:lvl1pPr>
              <a:defRPr sz="1200"/>
            </a:lvl1pPr>
          </a:lstStyle>
          <a:p>
            <a:endParaRPr lang="en-US"/>
          </a:p>
        </p:txBody>
      </p:sp>
      <p:sp>
        <p:nvSpPr>
          <p:cNvPr id="68611" name="Rectangle 3"/>
          <p:cNvSpPr>
            <a:spLocks noGrp="1" noChangeArrowheads="1"/>
          </p:cNvSpPr>
          <p:nvPr>
            <p:ph type="dt" idx="1"/>
          </p:nvPr>
        </p:nvSpPr>
        <p:spPr bwMode="auto">
          <a:xfrm>
            <a:off x="3975528" y="0"/>
            <a:ext cx="3042777" cy="465615"/>
          </a:xfrm>
          <a:prstGeom prst="rect">
            <a:avLst/>
          </a:prstGeom>
          <a:noFill/>
          <a:ln w="9525">
            <a:noFill/>
            <a:miter lim="800000"/>
            <a:headEnd/>
            <a:tailEnd/>
          </a:ln>
          <a:effectLst/>
        </p:spPr>
        <p:txBody>
          <a:bodyPr vert="horz" wrap="square" lIns="91879" tIns="45939" rIns="91879" bIns="45939" numCol="1" anchor="t" anchorCtr="0" compatLnSpc="1">
            <a:prstTxWarp prst="textNoShape">
              <a:avLst/>
            </a:prstTxWarp>
          </a:bodyPr>
          <a:lstStyle>
            <a:lvl1pPr algn="r">
              <a:defRPr sz="1200"/>
            </a:lvl1pPr>
          </a:lstStyle>
          <a:p>
            <a:endParaRPr lang="en-US"/>
          </a:p>
        </p:txBody>
      </p:sp>
      <p:sp>
        <p:nvSpPr>
          <p:cNvPr id="68612" name="Rectangle 4"/>
          <p:cNvSpPr>
            <a:spLocks noGrp="1" noRot="1" noChangeAspect="1" noChangeArrowheads="1" noTextEdit="1"/>
          </p:cNvSpPr>
          <p:nvPr>
            <p:ph type="sldImg" idx="2"/>
          </p:nvPr>
        </p:nvSpPr>
        <p:spPr bwMode="auto">
          <a:xfrm>
            <a:off x="1184275" y="696913"/>
            <a:ext cx="4652963" cy="3490912"/>
          </a:xfrm>
          <a:prstGeom prst="rect">
            <a:avLst/>
          </a:prstGeom>
          <a:noFill/>
          <a:ln w="9525">
            <a:solidFill>
              <a:srgbClr val="000000"/>
            </a:solidFill>
            <a:miter lim="800000"/>
            <a:headEnd/>
            <a:tailEnd/>
          </a:ln>
          <a:effectLst/>
        </p:spPr>
      </p:sp>
      <p:sp>
        <p:nvSpPr>
          <p:cNvPr id="68613" name="Rectangle 5"/>
          <p:cNvSpPr>
            <a:spLocks noGrp="1" noChangeArrowheads="1"/>
          </p:cNvSpPr>
          <p:nvPr>
            <p:ph type="body" sz="quarter" idx="3"/>
          </p:nvPr>
        </p:nvSpPr>
        <p:spPr bwMode="auto">
          <a:xfrm>
            <a:off x="702802" y="4420951"/>
            <a:ext cx="5615940" cy="4187349"/>
          </a:xfrm>
          <a:prstGeom prst="rect">
            <a:avLst/>
          </a:prstGeom>
          <a:noFill/>
          <a:ln w="9525">
            <a:noFill/>
            <a:miter lim="800000"/>
            <a:headEnd/>
            <a:tailEnd/>
          </a:ln>
          <a:effectLst/>
        </p:spPr>
        <p:txBody>
          <a:bodyPr vert="horz" wrap="square" lIns="91879" tIns="45939" rIns="91879" bIns="45939"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8614" name="Rectangle 6"/>
          <p:cNvSpPr>
            <a:spLocks noGrp="1" noChangeArrowheads="1"/>
          </p:cNvSpPr>
          <p:nvPr>
            <p:ph type="ftr" sz="quarter" idx="4"/>
          </p:nvPr>
        </p:nvSpPr>
        <p:spPr bwMode="auto">
          <a:xfrm>
            <a:off x="0" y="8838721"/>
            <a:ext cx="3042778" cy="465615"/>
          </a:xfrm>
          <a:prstGeom prst="rect">
            <a:avLst/>
          </a:prstGeom>
          <a:noFill/>
          <a:ln w="9525">
            <a:noFill/>
            <a:miter lim="800000"/>
            <a:headEnd/>
            <a:tailEnd/>
          </a:ln>
          <a:effectLst/>
        </p:spPr>
        <p:txBody>
          <a:bodyPr vert="horz" wrap="square" lIns="91879" tIns="45939" rIns="91879" bIns="45939" numCol="1" anchor="b" anchorCtr="0" compatLnSpc="1">
            <a:prstTxWarp prst="textNoShape">
              <a:avLst/>
            </a:prstTxWarp>
          </a:bodyPr>
          <a:lstStyle>
            <a:lvl1pPr>
              <a:defRPr sz="1200"/>
            </a:lvl1pPr>
          </a:lstStyle>
          <a:p>
            <a:endParaRPr lang="en-US"/>
          </a:p>
        </p:txBody>
      </p:sp>
      <p:sp>
        <p:nvSpPr>
          <p:cNvPr id="68615" name="Rectangle 7"/>
          <p:cNvSpPr>
            <a:spLocks noGrp="1" noChangeArrowheads="1"/>
          </p:cNvSpPr>
          <p:nvPr>
            <p:ph type="sldNum" sz="quarter" idx="5"/>
          </p:nvPr>
        </p:nvSpPr>
        <p:spPr bwMode="auto">
          <a:xfrm>
            <a:off x="3975528" y="8838721"/>
            <a:ext cx="3042777" cy="465615"/>
          </a:xfrm>
          <a:prstGeom prst="rect">
            <a:avLst/>
          </a:prstGeom>
          <a:noFill/>
          <a:ln w="9525">
            <a:noFill/>
            <a:miter lim="800000"/>
            <a:headEnd/>
            <a:tailEnd/>
          </a:ln>
          <a:effectLst/>
        </p:spPr>
        <p:txBody>
          <a:bodyPr vert="horz" wrap="square" lIns="91879" tIns="45939" rIns="91879" bIns="45939" numCol="1" anchor="b" anchorCtr="0" compatLnSpc="1">
            <a:prstTxWarp prst="textNoShape">
              <a:avLst/>
            </a:prstTxWarp>
          </a:bodyPr>
          <a:lstStyle>
            <a:lvl1pPr algn="r">
              <a:defRPr sz="1200"/>
            </a:lvl1pPr>
          </a:lstStyle>
          <a:p>
            <a:fld id="{421BD8A9-9C47-44EC-A62A-972564CD13D9}" type="slidenum">
              <a:rPr lang="en-US"/>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248BCAA-D63F-42C3-9FC3-8443A5AB2B2B}" type="slidenum">
              <a:rPr lang="en-US"/>
              <a:pPr/>
              <a:t>1</a:t>
            </a:fld>
            <a:endParaRPr lang="en-US" dirty="0"/>
          </a:p>
        </p:txBody>
      </p:sp>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99DF63-1214-4898-869C-4E9682A455DE}" type="slidenum">
              <a:rPr lang="en-US"/>
              <a:pPr/>
              <a:t>17</a:t>
            </a:fld>
            <a:endParaRPr lang="en-US"/>
          </a:p>
        </p:txBody>
      </p:sp>
      <p:sp>
        <p:nvSpPr>
          <p:cNvPr id="75778" name="Rectangle 2"/>
          <p:cNvSpPr>
            <a:spLocks noGrp="1" noRot="1" noChangeAspect="1" noChangeArrowheads="1" noTextEdit="1"/>
          </p:cNvSpPr>
          <p:nvPr>
            <p:ph type="sldImg"/>
          </p:nvPr>
        </p:nvSpPr>
        <p:spPr>
          <a:ln/>
        </p:spPr>
      </p:sp>
      <p:sp>
        <p:nvSpPr>
          <p:cNvPr id="757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E540DB1-2F1A-43CB-BE16-8834E307B01D}" type="slidenum">
              <a:rPr lang="en-US"/>
              <a:pPr/>
              <a:t>18</a:t>
            </a:fld>
            <a:endParaRPr lang="en-US"/>
          </a:p>
        </p:txBody>
      </p:sp>
      <p:sp>
        <p:nvSpPr>
          <p:cNvPr id="76802" name="Rectangle 2"/>
          <p:cNvSpPr>
            <a:spLocks noGrp="1" noRot="1" noChangeAspect="1" noChangeArrowheads="1" noTextEdit="1"/>
          </p:cNvSpPr>
          <p:nvPr>
            <p:ph type="sldImg"/>
          </p:nvPr>
        </p:nvSpPr>
        <p:spPr>
          <a:ln/>
        </p:spPr>
      </p:sp>
      <p:sp>
        <p:nvSpPr>
          <p:cNvPr id="768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4828CFC-40E3-4CF1-A978-31DBF2CB7CD3}" type="slidenum">
              <a:rPr lang="en-US"/>
              <a:pPr/>
              <a:t>19</a:t>
            </a:fld>
            <a:endParaRPr lang="en-US"/>
          </a:p>
        </p:txBody>
      </p:sp>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89B0210-3961-4319-AB58-5032E2F44CFA}" type="slidenum">
              <a:rPr lang="en-US"/>
              <a:pPr/>
              <a:t>20</a:t>
            </a:fld>
            <a:endParaRPr lang="en-US"/>
          </a:p>
        </p:txBody>
      </p:sp>
      <p:sp>
        <p:nvSpPr>
          <p:cNvPr id="80898" name="Rectangle 2"/>
          <p:cNvSpPr>
            <a:spLocks noGrp="1" noRot="1" noChangeAspect="1" noChangeArrowheads="1" noTextEdit="1"/>
          </p:cNvSpPr>
          <p:nvPr>
            <p:ph type="sldImg"/>
          </p:nvPr>
        </p:nvSpPr>
        <p:spPr>
          <a:ln/>
        </p:spPr>
      </p:sp>
      <p:sp>
        <p:nvSpPr>
          <p:cNvPr id="808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89B0210-3961-4319-AB58-5032E2F44CFA}" type="slidenum">
              <a:rPr lang="en-US"/>
              <a:pPr/>
              <a:t>21</a:t>
            </a:fld>
            <a:endParaRPr lang="en-US"/>
          </a:p>
        </p:txBody>
      </p:sp>
      <p:sp>
        <p:nvSpPr>
          <p:cNvPr id="80898" name="Rectangle 2"/>
          <p:cNvSpPr>
            <a:spLocks noGrp="1" noRot="1" noChangeAspect="1" noChangeArrowheads="1" noTextEdit="1"/>
          </p:cNvSpPr>
          <p:nvPr>
            <p:ph type="sldImg"/>
          </p:nvPr>
        </p:nvSpPr>
        <p:spPr>
          <a:ln/>
        </p:spPr>
      </p:sp>
      <p:sp>
        <p:nvSpPr>
          <p:cNvPr id="808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B718D2E-E99D-4BF6-8A5F-F15652392B06}" type="slidenum">
              <a:rPr lang="en-US"/>
              <a:pPr/>
              <a:t>22</a:t>
            </a:fld>
            <a:endParaRPr lang="en-US"/>
          </a:p>
        </p:txBody>
      </p:sp>
      <p:sp>
        <p:nvSpPr>
          <p:cNvPr id="81922" name="Rectangle 2"/>
          <p:cNvSpPr>
            <a:spLocks noGrp="1" noRot="1" noChangeAspect="1" noChangeArrowheads="1" noTextEdit="1"/>
          </p:cNvSpPr>
          <p:nvPr>
            <p:ph type="sldImg"/>
          </p:nvPr>
        </p:nvSpPr>
        <p:spPr>
          <a:ln/>
        </p:spPr>
      </p:sp>
      <p:sp>
        <p:nvSpPr>
          <p:cNvPr id="819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5F72D8-549F-47CE-B40B-AF59BCD4E348}" type="slidenum">
              <a:rPr lang="en-US"/>
              <a:pPr/>
              <a:t>23</a:t>
            </a:fld>
            <a:endParaRPr lang="en-US"/>
          </a:p>
        </p:txBody>
      </p:sp>
      <p:sp>
        <p:nvSpPr>
          <p:cNvPr id="82946" name="Rectangle 2"/>
          <p:cNvSpPr>
            <a:spLocks noGrp="1" noRot="1" noChangeAspect="1" noChangeArrowheads="1" noTextEdit="1"/>
          </p:cNvSpPr>
          <p:nvPr>
            <p:ph type="sldImg"/>
          </p:nvPr>
        </p:nvSpPr>
        <p:spPr>
          <a:ln/>
        </p:spPr>
      </p:sp>
      <p:sp>
        <p:nvSpPr>
          <p:cNvPr id="829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29A6662-ABA6-4ADA-8169-776C689C5740}" type="slidenum">
              <a:rPr lang="en-US"/>
              <a:pPr/>
              <a:t>26</a:t>
            </a:fld>
            <a:endParaRPr lang="en-US"/>
          </a:p>
        </p:txBody>
      </p:sp>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A8DF9FF-4A52-43CF-9EE2-BBD5E4FA1146}" type="slidenum">
              <a:rPr lang="en-US"/>
              <a:pPr/>
              <a:t>27</a:t>
            </a:fld>
            <a:endParaRPr lang="en-US"/>
          </a:p>
        </p:txBody>
      </p:sp>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139BAB4-E4D4-4176-BA53-88A9E5266A82}" type="slidenum">
              <a:rPr lang="en-US"/>
              <a:pPr/>
              <a:t>28</a:t>
            </a:fld>
            <a:endParaRPr lang="en-US"/>
          </a:p>
        </p:txBody>
      </p:sp>
      <p:sp>
        <p:nvSpPr>
          <p:cNvPr id="86018" name="Rectangle 2"/>
          <p:cNvSpPr>
            <a:spLocks noGrp="1" noRot="1" noChangeAspect="1" noChangeArrowheads="1" noTextEdit="1"/>
          </p:cNvSpPr>
          <p:nvPr>
            <p:ph type="sldImg"/>
          </p:nvPr>
        </p:nvSpPr>
        <p:spPr>
          <a:ln/>
        </p:spPr>
      </p:sp>
      <p:sp>
        <p:nvSpPr>
          <p:cNvPr id="860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D2815A6-1EBC-44F0-8E12-42D17DE7983F}" type="slidenum">
              <a:rPr lang="en-US"/>
              <a:pPr/>
              <a:t>2</a:t>
            </a:fld>
            <a:endParaRPr lang="en-US"/>
          </a:p>
        </p:txBody>
      </p:sp>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C82BC19-FFC4-44A3-8BFC-0051DBA39014}" type="slidenum">
              <a:rPr lang="en-US"/>
              <a:pPr/>
              <a:t>29</a:t>
            </a:fld>
            <a:endParaRPr lang="en-US"/>
          </a:p>
        </p:txBody>
      </p:sp>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341BD5-239B-4851-999B-035831E991A0}" type="slidenum">
              <a:rPr lang="en-US" smtClean="0"/>
              <a:pPr/>
              <a:t>30</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8059874-846E-4EB2-BE74-C556E229DFDB}" type="slidenum">
              <a:rPr lang="en-US"/>
              <a:pPr/>
              <a:t>32</a:t>
            </a:fld>
            <a:endParaRPr lang="en-US"/>
          </a:p>
        </p:txBody>
      </p:sp>
      <p:sp>
        <p:nvSpPr>
          <p:cNvPr id="463874" name="Rectangle 2"/>
          <p:cNvSpPr>
            <a:spLocks noGrp="1" noRot="1" noChangeAspect="1" noChangeArrowheads="1" noTextEdit="1"/>
          </p:cNvSpPr>
          <p:nvPr>
            <p:ph type="sldImg"/>
          </p:nvPr>
        </p:nvSpPr>
        <p:spPr>
          <a:ln/>
        </p:spPr>
      </p:sp>
      <p:sp>
        <p:nvSpPr>
          <p:cNvPr id="463875" name="Rectangle 3"/>
          <p:cNvSpPr>
            <a:spLocks noGrp="1" noChangeArrowheads="1"/>
          </p:cNvSpPr>
          <p:nvPr>
            <p:ph type="body" idx="1"/>
          </p:nvPr>
        </p:nvSpPr>
        <p:spPr>
          <a:xfrm>
            <a:off x="702802" y="4420951"/>
            <a:ext cx="5615940" cy="4187349"/>
          </a:xfrm>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8CD55EE-447A-43CD-BA46-6F1347FB0711}" type="slidenum">
              <a:rPr lang="en-US"/>
              <a:pPr/>
              <a:t>33</a:t>
            </a:fld>
            <a:endParaRPr lang="en-US"/>
          </a:p>
        </p:txBody>
      </p:sp>
      <p:sp>
        <p:nvSpPr>
          <p:cNvPr id="465922" name="Rectangle 2"/>
          <p:cNvSpPr>
            <a:spLocks noGrp="1" noRot="1" noChangeAspect="1" noChangeArrowheads="1" noTextEdit="1"/>
          </p:cNvSpPr>
          <p:nvPr>
            <p:ph type="sldImg"/>
          </p:nvPr>
        </p:nvSpPr>
        <p:spPr>
          <a:ln/>
        </p:spPr>
      </p:sp>
      <p:sp>
        <p:nvSpPr>
          <p:cNvPr id="465923" name="Rectangle 3"/>
          <p:cNvSpPr>
            <a:spLocks noGrp="1" noChangeArrowheads="1"/>
          </p:cNvSpPr>
          <p:nvPr>
            <p:ph type="body" idx="1"/>
          </p:nvPr>
        </p:nvSpPr>
        <p:spPr>
          <a:xfrm>
            <a:off x="702802" y="4420951"/>
            <a:ext cx="5615940" cy="4187349"/>
          </a:xfrm>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8CD55EE-447A-43CD-BA46-6F1347FB0711}" type="slidenum">
              <a:rPr lang="en-US"/>
              <a:pPr/>
              <a:t>34</a:t>
            </a:fld>
            <a:endParaRPr lang="en-US"/>
          </a:p>
        </p:txBody>
      </p:sp>
      <p:sp>
        <p:nvSpPr>
          <p:cNvPr id="465922" name="Rectangle 2"/>
          <p:cNvSpPr>
            <a:spLocks noGrp="1" noRot="1" noChangeAspect="1" noChangeArrowheads="1" noTextEdit="1"/>
          </p:cNvSpPr>
          <p:nvPr>
            <p:ph type="sldImg"/>
          </p:nvPr>
        </p:nvSpPr>
        <p:spPr>
          <a:ln/>
        </p:spPr>
      </p:sp>
      <p:sp>
        <p:nvSpPr>
          <p:cNvPr id="465923" name="Rectangle 3"/>
          <p:cNvSpPr>
            <a:spLocks noGrp="1" noChangeArrowheads="1"/>
          </p:cNvSpPr>
          <p:nvPr>
            <p:ph type="body" idx="1"/>
          </p:nvPr>
        </p:nvSpPr>
        <p:spPr>
          <a:xfrm>
            <a:off x="702802" y="4420951"/>
            <a:ext cx="5615940" cy="4187349"/>
          </a:xfrm>
        </p:spPr>
        <p:txBody>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F3791CD-28C8-4372-8DF0-BAEEAE670FC3}" type="slidenum">
              <a:rPr lang="en-US"/>
              <a:pPr/>
              <a:t>35</a:t>
            </a:fld>
            <a:endParaRPr lang="en-US"/>
          </a:p>
        </p:txBody>
      </p:sp>
      <p:sp>
        <p:nvSpPr>
          <p:cNvPr id="467970" name="Rectangle 2"/>
          <p:cNvSpPr>
            <a:spLocks noGrp="1" noRot="1" noChangeAspect="1" noChangeArrowheads="1" noTextEdit="1"/>
          </p:cNvSpPr>
          <p:nvPr>
            <p:ph type="sldImg"/>
          </p:nvPr>
        </p:nvSpPr>
        <p:spPr>
          <a:ln/>
        </p:spPr>
      </p:sp>
      <p:sp>
        <p:nvSpPr>
          <p:cNvPr id="467971" name="Rectangle 3"/>
          <p:cNvSpPr>
            <a:spLocks noGrp="1" noChangeArrowheads="1"/>
          </p:cNvSpPr>
          <p:nvPr>
            <p:ph type="body" idx="1"/>
          </p:nvPr>
        </p:nvSpPr>
        <p:spPr>
          <a:xfrm>
            <a:off x="702802" y="4420951"/>
            <a:ext cx="5615940" cy="4187349"/>
          </a:xfrm>
        </p:spPr>
        <p:txBody>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E7E7ABD-0D66-4D8E-907D-A1FE66B0CE5C}" type="slidenum">
              <a:rPr lang="en-US"/>
              <a:pPr/>
              <a:t>36</a:t>
            </a:fld>
            <a:endParaRPr lang="en-US"/>
          </a:p>
        </p:txBody>
      </p:sp>
      <p:sp>
        <p:nvSpPr>
          <p:cNvPr id="470018" name="Rectangle 2"/>
          <p:cNvSpPr>
            <a:spLocks noGrp="1" noRot="1" noChangeAspect="1" noChangeArrowheads="1" noTextEdit="1"/>
          </p:cNvSpPr>
          <p:nvPr>
            <p:ph type="sldImg"/>
          </p:nvPr>
        </p:nvSpPr>
        <p:spPr>
          <a:ln/>
        </p:spPr>
      </p:sp>
      <p:sp>
        <p:nvSpPr>
          <p:cNvPr id="470019" name="Rectangle 3"/>
          <p:cNvSpPr>
            <a:spLocks noGrp="1" noChangeArrowheads="1"/>
          </p:cNvSpPr>
          <p:nvPr>
            <p:ph type="body" idx="1"/>
          </p:nvPr>
        </p:nvSpPr>
        <p:spPr>
          <a:xfrm>
            <a:off x="702802" y="4420951"/>
            <a:ext cx="5615940" cy="4187349"/>
          </a:xfrm>
        </p:spPr>
        <p:txBody>
          <a:bodyPr/>
          <a:lstStyle/>
          <a:p>
            <a:r>
              <a:rPr lang="en-US" dirty="0" smtClean="0"/>
              <a:t>Pandora’s employees make the features…</a:t>
            </a:r>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492F76A-68D6-452D-A9EA-FBF83C6B671B}" type="slidenum">
              <a:rPr lang="en-US"/>
              <a:pPr/>
              <a:t>37</a:t>
            </a:fld>
            <a:endParaRPr lang="en-US"/>
          </a:p>
        </p:txBody>
      </p:sp>
      <p:sp>
        <p:nvSpPr>
          <p:cNvPr id="472066" name="Rectangle 2"/>
          <p:cNvSpPr>
            <a:spLocks noGrp="1" noRot="1" noChangeAspect="1" noChangeArrowheads="1" noTextEdit="1"/>
          </p:cNvSpPr>
          <p:nvPr>
            <p:ph type="sldImg"/>
          </p:nvPr>
        </p:nvSpPr>
        <p:spPr>
          <a:ln/>
        </p:spPr>
      </p:sp>
      <p:sp>
        <p:nvSpPr>
          <p:cNvPr id="472067" name="Rectangle 3"/>
          <p:cNvSpPr>
            <a:spLocks noGrp="1" noChangeArrowheads="1"/>
          </p:cNvSpPr>
          <p:nvPr>
            <p:ph type="body" idx="1"/>
          </p:nvPr>
        </p:nvSpPr>
        <p:spPr>
          <a:xfrm>
            <a:off x="702802" y="4420951"/>
            <a:ext cx="5615940" cy="4187349"/>
          </a:xfrm>
        </p:spPr>
        <p:txBody>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0A6651A-3209-4DC2-9F21-A97AC63F9908}" type="slidenum">
              <a:rPr lang="en-US"/>
              <a:pPr/>
              <a:t>38</a:t>
            </a:fld>
            <a:endParaRPr lang="en-US"/>
          </a:p>
        </p:txBody>
      </p:sp>
      <p:sp>
        <p:nvSpPr>
          <p:cNvPr id="474114" name="Rectangle 2"/>
          <p:cNvSpPr>
            <a:spLocks noGrp="1" noRot="1" noChangeAspect="1" noChangeArrowheads="1" noTextEdit="1"/>
          </p:cNvSpPr>
          <p:nvPr>
            <p:ph type="sldImg"/>
          </p:nvPr>
        </p:nvSpPr>
        <p:spPr>
          <a:ln/>
        </p:spPr>
      </p:sp>
      <p:sp>
        <p:nvSpPr>
          <p:cNvPr id="474115" name="Rectangle 3"/>
          <p:cNvSpPr>
            <a:spLocks noGrp="1" noChangeArrowheads="1"/>
          </p:cNvSpPr>
          <p:nvPr>
            <p:ph type="body" idx="1"/>
          </p:nvPr>
        </p:nvSpPr>
        <p:spPr>
          <a:xfrm>
            <a:off x="702802" y="4420951"/>
            <a:ext cx="5615940" cy="4187349"/>
          </a:xfrm>
        </p:spPr>
        <p:txBody>
          <a:bodyPr/>
          <a:lstStyle/>
          <a:p>
            <a:r>
              <a:rPr lang="en-US" dirty="0" smtClean="0"/>
              <a:t>Relevance</a:t>
            </a:r>
            <a:r>
              <a:rPr lang="en-US" baseline="0" dirty="0" smtClean="0"/>
              <a:t> is like correctness—a local property;  while quality is like optimality—a global property</a:t>
            </a:r>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7D58DCB-02FE-48C6-91FB-27C4FE262DEF}" type="slidenum">
              <a:rPr lang="en-US"/>
              <a:pPr/>
              <a:t>39</a:t>
            </a:fld>
            <a:endParaRPr lang="en-US"/>
          </a:p>
        </p:txBody>
      </p:sp>
      <p:sp>
        <p:nvSpPr>
          <p:cNvPr id="476162" name="Rectangle 2"/>
          <p:cNvSpPr>
            <a:spLocks noGrp="1" noRot="1" noChangeAspect="1" noChangeArrowheads="1" noTextEdit="1"/>
          </p:cNvSpPr>
          <p:nvPr>
            <p:ph type="sldImg"/>
          </p:nvPr>
        </p:nvSpPr>
        <p:spPr>
          <a:ln/>
        </p:spPr>
      </p:sp>
      <p:sp>
        <p:nvSpPr>
          <p:cNvPr id="476163" name="Rectangle 3"/>
          <p:cNvSpPr>
            <a:spLocks noGrp="1" noChangeArrowheads="1"/>
          </p:cNvSpPr>
          <p:nvPr>
            <p:ph type="body" idx="1"/>
          </p:nvPr>
        </p:nvSpPr>
        <p:spPr>
          <a:xfrm>
            <a:off x="702802" y="4420951"/>
            <a:ext cx="5615940" cy="4187349"/>
          </a:xfrm>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328CC1B-2702-4CAB-A00D-8C35F39BC0A0}" type="slidenum">
              <a:rPr lang="en-US"/>
              <a:pPr/>
              <a:t>4</a:t>
            </a:fld>
            <a:endParaRPr lang="en-US" dirty="0"/>
          </a:p>
        </p:txBody>
      </p:sp>
      <p:sp>
        <p:nvSpPr>
          <p:cNvPr id="151554" name="Rectangle 2"/>
          <p:cNvSpPr>
            <a:spLocks noGrp="1" noRot="1" noChangeAspect="1" noChangeArrowheads="1" noTextEdit="1"/>
          </p:cNvSpPr>
          <p:nvPr>
            <p:ph type="sldImg"/>
          </p:nvPr>
        </p:nvSpPr>
        <p:spPr>
          <a:ln/>
        </p:spPr>
      </p:sp>
      <p:sp>
        <p:nvSpPr>
          <p:cNvPr id="151555"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9012923-0C87-4A40-9F63-7F3F1BC12539}" type="slidenum">
              <a:rPr lang="en-US"/>
              <a:pPr/>
              <a:t>40</a:t>
            </a:fld>
            <a:endParaRPr lang="en-US"/>
          </a:p>
        </p:txBody>
      </p:sp>
      <p:sp>
        <p:nvSpPr>
          <p:cNvPr id="478210" name="Rectangle 2"/>
          <p:cNvSpPr>
            <a:spLocks noGrp="1" noRot="1" noChangeAspect="1" noChangeArrowheads="1" noTextEdit="1"/>
          </p:cNvSpPr>
          <p:nvPr>
            <p:ph type="sldImg"/>
          </p:nvPr>
        </p:nvSpPr>
        <p:spPr>
          <a:ln/>
        </p:spPr>
      </p:sp>
      <p:sp>
        <p:nvSpPr>
          <p:cNvPr id="478211" name="Rectangle 3"/>
          <p:cNvSpPr>
            <a:spLocks noGrp="1" noChangeArrowheads="1"/>
          </p:cNvSpPr>
          <p:nvPr>
            <p:ph type="body" idx="1"/>
          </p:nvPr>
        </p:nvSpPr>
        <p:spPr>
          <a:xfrm>
            <a:off x="702802" y="4420951"/>
            <a:ext cx="5615940" cy="4187349"/>
          </a:xfrm>
        </p:spPr>
        <p:txBody>
          <a:bodyPr/>
          <a:lstStyle/>
          <a:p>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8A5437D-3DC6-461E-90BC-4F0D091FD599}" type="slidenum">
              <a:rPr lang="en-US"/>
              <a:pPr/>
              <a:t>42</a:t>
            </a:fld>
            <a:endParaRPr lang="en-US"/>
          </a:p>
        </p:txBody>
      </p:sp>
      <p:sp>
        <p:nvSpPr>
          <p:cNvPr id="480258" name="Rectangle 2"/>
          <p:cNvSpPr>
            <a:spLocks noGrp="1" noRot="1" noChangeAspect="1" noChangeArrowheads="1" noTextEdit="1"/>
          </p:cNvSpPr>
          <p:nvPr>
            <p:ph type="sldImg"/>
          </p:nvPr>
        </p:nvSpPr>
        <p:spPr>
          <a:ln/>
        </p:spPr>
      </p:sp>
      <p:sp>
        <p:nvSpPr>
          <p:cNvPr id="480259" name="Rectangle 3"/>
          <p:cNvSpPr>
            <a:spLocks noGrp="1" noChangeArrowheads="1"/>
          </p:cNvSpPr>
          <p:nvPr>
            <p:ph type="body" idx="1"/>
          </p:nvPr>
        </p:nvSpPr>
        <p:spPr>
          <a:xfrm>
            <a:off x="702802" y="4420951"/>
            <a:ext cx="5615940" cy="4187349"/>
          </a:xfrm>
        </p:spPr>
        <p:txBody>
          <a:bodyP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12FFF6-0314-4BDC-A567-492D99C100B6}" type="slidenum">
              <a:rPr lang="en-US"/>
              <a:pPr/>
              <a:t>43</a:t>
            </a:fld>
            <a:endParaRPr lang="en-US"/>
          </a:p>
        </p:txBody>
      </p:sp>
      <p:sp>
        <p:nvSpPr>
          <p:cNvPr id="482306" name="Rectangle 2"/>
          <p:cNvSpPr>
            <a:spLocks noGrp="1" noRot="1" noChangeAspect="1" noChangeArrowheads="1" noTextEdit="1"/>
          </p:cNvSpPr>
          <p:nvPr>
            <p:ph type="sldImg"/>
          </p:nvPr>
        </p:nvSpPr>
        <p:spPr>
          <a:ln/>
        </p:spPr>
      </p:sp>
      <p:sp>
        <p:nvSpPr>
          <p:cNvPr id="482307" name="Rectangle 3"/>
          <p:cNvSpPr>
            <a:spLocks noGrp="1" noChangeArrowheads="1"/>
          </p:cNvSpPr>
          <p:nvPr>
            <p:ph type="body" idx="1"/>
          </p:nvPr>
        </p:nvSpPr>
        <p:spPr>
          <a:xfrm>
            <a:off x="702802" y="4420951"/>
            <a:ext cx="5615940" cy="4187349"/>
          </a:xfrm>
        </p:spPr>
        <p:txBody>
          <a:bodyP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A498E38-A5F0-4059-B6F8-4DD965825207}" type="slidenum">
              <a:rPr lang="en-US"/>
              <a:pPr/>
              <a:t>44</a:t>
            </a:fld>
            <a:endParaRPr lang="en-US"/>
          </a:p>
        </p:txBody>
      </p:sp>
      <p:sp>
        <p:nvSpPr>
          <p:cNvPr id="484354" name="Rectangle 2"/>
          <p:cNvSpPr>
            <a:spLocks noGrp="1" noRot="1" noChangeAspect="1" noChangeArrowheads="1" noTextEdit="1"/>
          </p:cNvSpPr>
          <p:nvPr>
            <p:ph type="sldImg"/>
          </p:nvPr>
        </p:nvSpPr>
        <p:spPr>
          <a:ln/>
        </p:spPr>
      </p:sp>
      <p:sp>
        <p:nvSpPr>
          <p:cNvPr id="484355" name="Rectangle 3"/>
          <p:cNvSpPr>
            <a:spLocks noGrp="1" noChangeArrowheads="1"/>
          </p:cNvSpPr>
          <p:nvPr>
            <p:ph type="body" idx="1"/>
          </p:nvPr>
        </p:nvSpPr>
        <p:spPr>
          <a:xfrm>
            <a:off x="702802" y="4420951"/>
            <a:ext cx="5615940" cy="4187349"/>
          </a:xfrm>
        </p:spPr>
        <p:txBody>
          <a:bodyPr/>
          <a:lstStyle/>
          <a:p>
            <a:r>
              <a:rPr lang="en-US" dirty="0" smtClean="0"/>
              <a:t>Don’t </a:t>
            </a:r>
            <a:r>
              <a:rPr lang="en-US" dirty="0" err="1" smtClean="0"/>
              <a:t>overthink</a:t>
            </a:r>
            <a:r>
              <a:rPr lang="en-US" baseline="0" dirty="0" smtClean="0"/>
              <a:t> the solution…. The surprising thing is not why they don’t work better, but why they work at all? </a:t>
            </a:r>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CAB5EAB-3529-4B7D-B0E8-47F306D8FD35}" type="slidenum">
              <a:rPr lang="en-US"/>
              <a:pPr/>
              <a:t>46</a:t>
            </a:fld>
            <a:endParaRPr lang="en-US"/>
          </a:p>
        </p:txBody>
      </p:sp>
      <p:sp>
        <p:nvSpPr>
          <p:cNvPr id="486402" name="Rectangle 2"/>
          <p:cNvSpPr>
            <a:spLocks noGrp="1" noRot="1" noChangeAspect="1" noChangeArrowheads="1" noTextEdit="1"/>
          </p:cNvSpPr>
          <p:nvPr>
            <p:ph type="sldImg"/>
          </p:nvPr>
        </p:nvSpPr>
        <p:spPr>
          <a:ln/>
        </p:spPr>
      </p:sp>
      <p:sp>
        <p:nvSpPr>
          <p:cNvPr id="486403" name="Rectangle 3"/>
          <p:cNvSpPr>
            <a:spLocks noGrp="1" noChangeArrowheads="1"/>
          </p:cNvSpPr>
          <p:nvPr>
            <p:ph type="body" idx="1"/>
          </p:nvPr>
        </p:nvSpPr>
        <p:spPr>
          <a:xfrm>
            <a:off x="702802" y="4420951"/>
            <a:ext cx="5615940" cy="4187349"/>
          </a:xfrm>
        </p:spPr>
        <p:txBody>
          <a:bodyP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2C039B1-D6A9-455C-8A82-3FADE7E4C409}" type="slidenum">
              <a:rPr lang="en-US"/>
              <a:pPr/>
              <a:t>47</a:t>
            </a:fld>
            <a:endParaRPr lang="en-US"/>
          </a:p>
        </p:txBody>
      </p:sp>
      <p:sp>
        <p:nvSpPr>
          <p:cNvPr id="488450" name="Rectangle 2"/>
          <p:cNvSpPr>
            <a:spLocks noGrp="1" noRot="1" noChangeAspect="1" noChangeArrowheads="1" noTextEdit="1"/>
          </p:cNvSpPr>
          <p:nvPr>
            <p:ph type="sldImg"/>
          </p:nvPr>
        </p:nvSpPr>
        <p:spPr>
          <a:ln/>
        </p:spPr>
      </p:sp>
      <p:sp>
        <p:nvSpPr>
          <p:cNvPr id="488451" name="Rectangle 3"/>
          <p:cNvSpPr>
            <a:spLocks noGrp="1" noChangeArrowheads="1"/>
          </p:cNvSpPr>
          <p:nvPr>
            <p:ph type="body" idx="1"/>
          </p:nvPr>
        </p:nvSpPr>
        <p:spPr>
          <a:xfrm>
            <a:off x="702802" y="4420951"/>
            <a:ext cx="5615940" cy="4187349"/>
          </a:xfrm>
        </p:spPr>
        <p:txBody>
          <a:bodyPr/>
          <a:lstStyle/>
          <a:p>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FFE3750-EB33-438A-949A-E02D32E2DE62}" type="slidenum">
              <a:rPr lang="en-US"/>
              <a:pPr/>
              <a:t>48</a:t>
            </a:fld>
            <a:endParaRPr lang="en-US"/>
          </a:p>
        </p:txBody>
      </p:sp>
      <p:sp>
        <p:nvSpPr>
          <p:cNvPr id="431106" name="Rectangle 2"/>
          <p:cNvSpPr>
            <a:spLocks noGrp="1" noRot="1" noChangeAspect="1" noChangeArrowheads="1" noTextEdit="1"/>
          </p:cNvSpPr>
          <p:nvPr>
            <p:ph type="sldImg"/>
          </p:nvPr>
        </p:nvSpPr>
        <p:spPr>
          <a:ln/>
        </p:spPr>
      </p:sp>
      <p:sp>
        <p:nvSpPr>
          <p:cNvPr id="4311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21D91A2-8EF1-44F0-8A83-B1E30D3C7838}" type="slidenum">
              <a:rPr lang="en-US"/>
              <a:pPr/>
              <a:t>49</a:t>
            </a:fld>
            <a:endParaRPr lang="en-US"/>
          </a:p>
        </p:txBody>
      </p:sp>
      <p:sp>
        <p:nvSpPr>
          <p:cNvPr id="494594" name="Rectangle 2"/>
          <p:cNvSpPr>
            <a:spLocks noGrp="1" noRot="1" noChangeAspect="1" noChangeArrowheads="1" noTextEdit="1"/>
          </p:cNvSpPr>
          <p:nvPr>
            <p:ph type="sldImg"/>
          </p:nvPr>
        </p:nvSpPr>
        <p:spPr>
          <a:ln/>
        </p:spPr>
      </p:sp>
      <p:sp>
        <p:nvSpPr>
          <p:cNvPr id="4945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2C039B1-D6A9-455C-8A82-3FADE7E4C409}" type="slidenum">
              <a:rPr lang="en-US"/>
              <a:pPr/>
              <a:t>51</a:t>
            </a:fld>
            <a:endParaRPr lang="en-US"/>
          </a:p>
        </p:txBody>
      </p:sp>
      <p:sp>
        <p:nvSpPr>
          <p:cNvPr id="488450" name="Rectangle 2"/>
          <p:cNvSpPr>
            <a:spLocks noGrp="1" noRot="1" noChangeAspect="1" noChangeArrowheads="1" noTextEdit="1"/>
          </p:cNvSpPr>
          <p:nvPr>
            <p:ph type="sldImg"/>
          </p:nvPr>
        </p:nvSpPr>
        <p:spPr>
          <a:ln/>
        </p:spPr>
      </p:sp>
      <p:sp>
        <p:nvSpPr>
          <p:cNvPr id="488451" name="Rectangle 3"/>
          <p:cNvSpPr>
            <a:spLocks noGrp="1" noChangeArrowheads="1"/>
          </p:cNvSpPr>
          <p:nvPr>
            <p:ph type="body" idx="1"/>
          </p:nvPr>
        </p:nvSpPr>
        <p:spPr>
          <a:xfrm>
            <a:off x="702802" y="4420951"/>
            <a:ext cx="5615940" cy="4187349"/>
          </a:xfrm>
        </p:spPr>
        <p:txBody>
          <a:bodyPr/>
          <a:lstStyle/>
          <a:p>
            <a:r>
              <a:rPr lang="en-US" dirty="0" smtClean="0"/>
              <a:t>Mother</a:t>
            </a:r>
            <a:r>
              <a:rPr lang="en-US" baseline="0" dirty="0" smtClean="0"/>
              <a:t> may be making those sites too..</a:t>
            </a:r>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C82BC19-FFC4-44A3-8BFC-0051DBA39014}" type="slidenum">
              <a:rPr lang="en-US"/>
              <a:pPr/>
              <a:t>52</a:t>
            </a:fld>
            <a:endParaRPr lang="en-US"/>
          </a:p>
        </p:txBody>
      </p:sp>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4325BB3-0BE9-4D46-8EB1-272B8C37BFD1}" type="slidenum">
              <a:rPr lang="en-US"/>
              <a:pPr/>
              <a:t>5</a:t>
            </a:fld>
            <a:endParaRPr lang="en-US"/>
          </a:p>
        </p:txBody>
      </p:sp>
      <p:sp>
        <p:nvSpPr>
          <p:cNvPr id="461826" name="Rectangle 2"/>
          <p:cNvSpPr>
            <a:spLocks noGrp="1" noRot="1" noChangeAspect="1" noChangeArrowheads="1" noTextEdit="1"/>
          </p:cNvSpPr>
          <p:nvPr>
            <p:ph type="sldImg"/>
          </p:nvPr>
        </p:nvSpPr>
        <p:spPr>
          <a:ln/>
        </p:spPr>
      </p:sp>
      <p:sp>
        <p:nvSpPr>
          <p:cNvPr id="461827" name="Rectangle 3"/>
          <p:cNvSpPr>
            <a:spLocks noGrp="1" noChangeArrowheads="1"/>
          </p:cNvSpPr>
          <p:nvPr>
            <p:ph type="body" idx="1"/>
          </p:nvPr>
        </p:nvSpPr>
        <p:spPr>
          <a:xfrm>
            <a:off x="702802" y="4420951"/>
            <a:ext cx="5615940" cy="4187349"/>
          </a:xfrm>
        </p:spPr>
        <p:txBody>
          <a:bodyPr/>
          <a:lstStyle/>
          <a:p>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4808D1E-8DD3-4948-BC24-AAA3EDEF9E1A}" type="slidenum">
              <a:rPr lang="en-US" smtClean="0"/>
              <a:pPr/>
              <a:t>54</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4808D1E-8DD3-4948-BC24-AAA3EDEF9E1A}" type="slidenum">
              <a:rPr lang="en-US" smtClean="0"/>
              <a:pPr/>
              <a:t>55</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addition to being a bunch of numbers, we can also represent vectors</a:t>
            </a:r>
            <a:r>
              <a:rPr lang="en-US" baseline="0" dirty="0" smtClean="0"/>
              <a:t> as arrows from the origin to a point represented by those bunch of numbers. For </a:t>
            </a:r>
            <a:r>
              <a:rPr lang="en-US" baseline="0" dirty="0" err="1" smtClean="0"/>
              <a:t>eg</a:t>
            </a:r>
            <a:r>
              <a:rPr lang="en-US" baseline="0" dirty="0" smtClean="0"/>
              <a:t> – 2d case, 3d case</a:t>
            </a:r>
            <a:endParaRPr lang="en-US" dirty="0"/>
          </a:p>
        </p:txBody>
      </p:sp>
      <p:sp>
        <p:nvSpPr>
          <p:cNvPr id="4" name="Slide Number Placeholder 3"/>
          <p:cNvSpPr>
            <a:spLocks noGrp="1"/>
          </p:cNvSpPr>
          <p:nvPr>
            <p:ph type="sldNum" sz="quarter" idx="10"/>
          </p:nvPr>
        </p:nvSpPr>
        <p:spPr/>
        <p:txBody>
          <a:bodyPr/>
          <a:lstStyle/>
          <a:p>
            <a:fld id="{B4808D1E-8DD3-4948-BC24-AAA3EDEF9E1A}" type="slidenum">
              <a:rPr lang="en-US" smtClean="0"/>
              <a:pPr/>
              <a:t>56</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Among the many properties of a vector – one</a:t>
            </a:r>
            <a:r>
              <a:rPr lang="en-US" baseline="0" dirty="0" smtClean="0"/>
              <a:t> of the more important ones is its ‘size’ – which is the </a:t>
            </a:r>
            <a:r>
              <a:rPr lang="en-US" baseline="0" dirty="0" err="1" smtClean="0"/>
              <a:t>sqrt</a:t>
            </a:r>
            <a:r>
              <a:rPr lang="en-US" baseline="0" dirty="0" smtClean="0"/>
              <a:t> of sum of squares. unit</a:t>
            </a:r>
            <a:endParaRPr lang="en-US" dirty="0"/>
          </a:p>
        </p:txBody>
      </p:sp>
      <p:sp>
        <p:nvSpPr>
          <p:cNvPr id="4" name="Slide Number Placeholder 3"/>
          <p:cNvSpPr>
            <a:spLocks noGrp="1"/>
          </p:cNvSpPr>
          <p:nvPr>
            <p:ph type="sldNum" sz="quarter" idx="10"/>
          </p:nvPr>
        </p:nvSpPr>
        <p:spPr/>
        <p:txBody>
          <a:bodyPr/>
          <a:lstStyle/>
          <a:p>
            <a:fld id="{B4808D1E-8DD3-4948-BC24-AAA3EDEF9E1A}" type="slidenum">
              <a:rPr lang="en-US" smtClean="0"/>
              <a:pPr/>
              <a:t>57</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 let us quickly define the basic math operators. you can add </a:t>
            </a:r>
            <a:r>
              <a:rPr lang="en-US" dirty="0" err="1" smtClean="0"/>
              <a:t>em</a:t>
            </a:r>
            <a:r>
              <a:rPr lang="en-US" dirty="0" smtClean="0"/>
              <a:t>,</a:t>
            </a:r>
            <a:r>
              <a:rPr lang="en-US" baseline="0" dirty="0" smtClean="0"/>
              <a:t> subtract </a:t>
            </a:r>
            <a:r>
              <a:rPr lang="en-US" baseline="0" dirty="0" err="1" smtClean="0"/>
              <a:t>em</a:t>
            </a:r>
            <a:r>
              <a:rPr lang="en-US" baseline="0" dirty="0" smtClean="0"/>
              <a:t>, multiplication is of two sorts – the dot product and the cross product – we don’t deal with the cross product in this course. You can also do matrix multiplication with other matrices. Division is not defined – because multiplication results in stuff outside the domain of vectors.</a:t>
            </a:r>
            <a:endParaRPr lang="en-US" dirty="0"/>
          </a:p>
        </p:txBody>
      </p:sp>
      <p:sp>
        <p:nvSpPr>
          <p:cNvPr id="4" name="Slide Number Placeholder 3"/>
          <p:cNvSpPr>
            <a:spLocks noGrp="1"/>
          </p:cNvSpPr>
          <p:nvPr>
            <p:ph type="sldNum" sz="quarter" idx="10"/>
          </p:nvPr>
        </p:nvSpPr>
        <p:spPr/>
        <p:txBody>
          <a:bodyPr/>
          <a:lstStyle/>
          <a:p>
            <a:fld id="{B4808D1E-8DD3-4948-BC24-AAA3EDEF9E1A}" type="slidenum">
              <a:rPr lang="en-US" smtClean="0"/>
              <a:pPr/>
              <a:t>58</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 let us quickly define the basic math operators. you can add </a:t>
            </a:r>
            <a:r>
              <a:rPr lang="en-US" dirty="0" err="1" smtClean="0"/>
              <a:t>em</a:t>
            </a:r>
            <a:r>
              <a:rPr lang="en-US" dirty="0" smtClean="0"/>
              <a:t>,</a:t>
            </a:r>
            <a:r>
              <a:rPr lang="en-US" baseline="0" dirty="0" smtClean="0"/>
              <a:t> subtract </a:t>
            </a:r>
            <a:r>
              <a:rPr lang="en-US" baseline="0" dirty="0" err="1" smtClean="0"/>
              <a:t>em</a:t>
            </a:r>
            <a:r>
              <a:rPr lang="en-US" baseline="0" dirty="0" smtClean="0"/>
              <a:t>, multiplication is of two sorts – the dot product and the cross product – we don’t deal with the cross product in this course. You can also do matrix multiplication with other matrices. Division is not defined – because multiplication results in stuff outside the domain of vectors.</a:t>
            </a:r>
            <a:endParaRPr lang="en-US" dirty="0"/>
          </a:p>
        </p:txBody>
      </p:sp>
      <p:sp>
        <p:nvSpPr>
          <p:cNvPr id="4" name="Slide Number Placeholder 3"/>
          <p:cNvSpPr>
            <a:spLocks noGrp="1"/>
          </p:cNvSpPr>
          <p:nvPr>
            <p:ph type="sldNum" sz="quarter" idx="10"/>
          </p:nvPr>
        </p:nvSpPr>
        <p:spPr/>
        <p:txBody>
          <a:bodyPr/>
          <a:lstStyle/>
          <a:p>
            <a:fld id="{B4808D1E-8DD3-4948-BC24-AAA3EDEF9E1A}" type="slidenum">
              <a:rPr lang="en-US" smtClean="0"/>
              <a:pPr/>
              <a:t>59</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4808D1E-8DD3-4948-BC24-AAA3EDEF9E1A}" type="slidenum">
              <a:rPr lang="en-US" smtClean="0"/>
              <a:pPr/>
              <a:t>60</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4808D1E-8DD3-4948-BC24-AAA3EDEF9E1A}" type="slidenum">
              <a:rPr lang="en-US" smtClean="0"/>
              <a:pPr/>
              <a:t>62</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4808D1E-8DD3-4948-BC24-AAA3EDEF9E1A}" type="slidenum">
              <a:rPr lang="en-US" smtClean="0"/>
              <a:pPr/>
              <a:t>63</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 is an example of</a:t>
            </a:r>
            <a:r>
              <a:rPr lang="en-US" baseline="0" dirty="0" smtClean="0"/>
              <a:t> a matrix that causes a vector to get rotated… only. Here’s the vector, and here it is after the multiplication. Cos(45) is 1/1.414 and you see that the resultant vector has the same size – its just rotated by 45 degrees. I’ve shown this for one vector only, but this is true in general. No matter what vector you start with, this matrix will always rotate it by 45 degrees, and have no other effect.</a:t>
            </a:r>
            <a:endParaRPr lang="en-US" dirty="0"/>
          </a:p>
        </p:txBody>
      </p:sp>
      <p:sp>
        <p:nvSpPr>
          <p:cNvPr id="4" name="Slide Number Placeholder 3"/>
          <p:cNvSpPr>
            <a:spLocks noGrp="1"/>
          </p:cNvSpPr>
          <p:nvPr>
            <p:ph type="sldNum" sz="quarter" idx="10"/>
          </p:nvPr>
        </p:nvSpPr>
        <p:spPr/>
        <p:txBody>
          <a:bodyPr/>
          <a:lstStyle/>
          <a:p>
            <a:fld id="{B4808D1E-8DD3-4948-BC24-AAA3EDEF9E1A}" type="slidenum">
              <a:rPr lang="en-US" smtClean="0"/>
              <a:pPr/>
              <a:t>64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50603BB-5B31-4A3B-A9B3-03BAB0F33C38}" type="slidenum">
              <a:rPr lang="en-US"/>
              <a:pPr/>
              <a:t>6</a:t>
            </a:fld>
            <a:endParaRPr lang="en-US"/>
          </a:p>
        </p:txBody>
      </p:sp>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 is a matrix</a:t>
            </a:r>
            <a:r>
              <a:rPr lang="en-US" baseline="0" dirty="0" smtClean="0"/>
              <a:t> that only changes the size of a vector, and leaves its direction alone. Once again, no matter what vector I start with, this matrix will always only scale it, and do nothing else. You should note that the form of the matrix is familiar – it is the unit matrix multiplied by a constant.</a:t>
            </a:r>
            <a:endParaRPr lang="en-US" dirty="0"/>
          </a:p>
        </p:txBody>
      </p:sp>
      <p:sp>
        <p:nvSpPr>
          <p:cNvPr id="4" name="Slide Number Placeholder 3"/>
          <p:cNvSpPr>
            <a:spLocks noGrp="1"/>
          </p:cNvSpPr>
          <p:nvPr>
            <p:ph type="sldNum" sz="quarter" idx="10"/>
          </p:nvPr>
        </p:nvSpPr>
        <p:spPr/>
        <p:txBody>
          <a:bodyPr/>
          <a:lstStyle/>
          <a:p>
            <a:fld id="{B4808D1E-8DD3-4948-BC24-AAA3EDEF9E1A}" type="slidenum">
              <a:rPr lang="en-US" smtClean="0"/>
              <a:pPr/>
              <a:t>65</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 is a matrix that does both</a:t>
            </a:r>
            <a:r>
              <a:rPr lang="en-US" baseline="0" dirty="0" smtClean="0"/>
              <a:t> – it operates on the vector (4, 3) and gives you this new vector. This new vector is rotated by 30 degrees and increased in size by 2 – now I can say that here because I have constructed this matrix very carefully – in fact, this is the scale-by-2 matrix multiplied by the rotate-by-30-degrees matrix. So it has the effect of increasing the size twofold and rotating by 30 degrees. Note that your general matrix wont have such a nice property that you can simply read off the effects from the numbers in the matrix itself – how to do that is a subject I will come to shortly.</a:t>
            </a:r>
            <a:endParaRPr lang="en-US" dirty="0"/>
          </a:p>
        </p:txBody>
      </p:sp>
      <p:sp>
        <p:nvSpPr>
          <p:cNvPr id="4" name="Slide Number Placeholder 3"/>
          <p:cNvSpPr>
            <a:spLocks noGrp="1"/>
          </p:cNvSpPr>
          <p:nvPr>
            <p:ph type="sldNum" sz="quarter" idx="10"/>
          </p:nvPr>
        </p:nvSpPr>
        <p:spPr/>
        <p:txBody>
          <a:bodyPr/>
          <a:lstStyle/>
          <a:p>
            <a:fld id="{B4808D1E-8DD3-4948-BC24-AAA3EDEF9E1A}" type="slidenum">
              <a:rPr lang="en-US" smtClean="0"/>
              <a:pPr/>
              <a:t>66</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 to recap – a matrix is a bunch of numbers that affects a vector in</a:t>
            </a:r>
            <a:r>
              <a:rPr lang="en-US" baseline="0" dirty="0" smtClean="0"/>
              <a:t> a particular way – it rotates it by a bit and scales it by a bit. There are some well known matrices that you should know about – </a:t>
            </a:r>
          </a:p>
          <a:p>
            <a:r>
              <a:rPr lang="en-US" baseline="0" dirty="0" smtClean="0"/>
              <a:t>Unit matrix – it does nothing – whatever you multiply it with stays as is.</a:t>
            </a:r>
          </a:p>
          <a:p>
            <a:r>
              <a:rPr lang="en-US" baseline="0" dirty="0" smtClean="0"/>
              <a:t>Rotation matrix – shown here for the two dimension case – rotates a matrix by \theta degrees and has no other effect.</a:t>
            </a:r>
          </a:p>
          <a:p>
            <a:r>
              <a:rPr lang="en-US" baseline="0" dirty="0" smtClean="0"/>
              <a:t>And the scaling matrix – which you can use to increase the size of the vector in the x, y, and z directions by </a:t>
            </a:r>
            <a:r>
              <a:rPr lang="en-US" baseline="0" dirty="0" err="1" smtClean="0"/>
              <a:t>vx</a:t>
            </a:r>
            <a:r>
              <a:rPr lang="en-US" baseline="0" dirty="0" smtClean="0"/>
              <a:t>, </a:t>
            </a:r>
            <a:r>
              <a:rPr lang="en-US" baseline="0" dirty="0" err="1" smtClean="0"/>
              <a:t>vy</a:t>
            </a:r>
            <a:r>
              <a:rPr lang="en-US" baseline="0" dirty="0" smtClean="0"/>
              <a:t> and </a:t>
            </a:r>
            <a:r>
              <a:rPr lang="en-US" baseline="0" dirty="0" err="1" smtClean="0"/>
              <a:t>vz</a:t>
            </a:r>
            <a:r>
              <a:rPr lang="en-US" baseline="0" dirty="0" smtClean="0"/>
              <a:t>. Note that if </a:t>
            </a:r>
            <a:r>
              <a:rPr lang="en-US" baseline="0" dirty="0" err="1" smtClean="0"/>
              <a:t>vx</a:t>
            </a:r>
            <a:r>
              <a:rPr lang="en-US" baseline="0" dirty="0" smtClean="0"/>
              <a:t>, </a:t>
            </a:r>
            <a:r>
              <a:rPr lang="en-US" baseline="0" dirty="0" err="1" smtClean="0"/>
              <a:t>vy</a:t>
            </a:r>
            <a:r>
              <a:rPr lang="en-US" baseline="0" dirty="0" smtClean="0"/>
              <a:t> and </a:t>
            </a:r>
            <a:r>
              <a:rPr lang="en-US" baseline="0" dirty="0" err="1" smtClean="0"/>
              <a:t>vz</a:t>
            </a:r>
            <a:r>
              <a:rPr lang="en-US" baseline="0" dirty="0" smtClean="0"/>
              <a:t> are different, it also will end up rotating the matrix, the matrix I showed you earlier had the same values of </a:t>
            </a:r>
            <a:r>
              <a:rPr lang="en-US" baseline="0" dirty="0" err="1" smtClean="0"/>
              <a:t>vx</a:t>
            </a:r>
            <a:r>
              <a:rPr lang="en-US" baseline="0" dirty="0" smtClean="0"/>
              <a:t> and </a:t>
            </a:r>
            <a:r>
              <a:rPr lang="en-US" baseline="0" dirty="0" err="1" smtClean="0"/>
              <a:t>vy</a:t>
            </a:r>
            <a:r>
              <a:rPr lang="en-US" baseline="0" dirty="0" smtClean="0"/>
              <a:t>, so it had the effect of purely scaling the vector up.</a:t>
            </a:r>
            <a:endParaRPr lang="en-US" dirty="0"/>
          </a:p>
        </p:txBody>
      </p:sp>
      <p:sp>
        <p:nvSpPr>
          <p:cNvPr id="4" name="Slide Number Placeholder 3"/>
          <p:cNvSpPr>
            <a:spLocks noGrp="1"/>
          </p:cNvSpPr>
          <p:nvPr>
            <p:ph type="sldNum" sz="quarter" idx="10"/>
          </p:nvPr>
        </p:nvSpPr>
        <p:spPr/>
        <p:txBody>
          <a:bodyPr/>
          <a:lstStyle/>
          <a:p>
            <a:fld id="{B4808D1E-8DD3-4948-BC24-AAA3EDEF9E1A}" type="slidenum">
              <a:rPr lang="en-US" smtClean="0"/>
              <a:pPr/>
              <a:t>67</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 now that we know</a:t>
            </a:r>
            <a:r>
              <a:rPr lang="en-US" baseline="0" dirty="0" smtClean="0"/>
              <a:t> a matrix rotates and scales, and we’ve seen some typical matrices, we have the problem that not every matrix fits in those patterns. So given any general matrix, can we make some statements about the way it will scale and rotate vectors?</a:t>
            </a:r>
          </a:p>
          <a:p>
            <a:r>
              <a:rPr lang="en-US" baseline="0" dirty="0" smtClean="0"/>
              <a:t>SO lets think of it this way – we have a matrix. We take some vector – any vector – and multiply a matrix again and again with it. What happens? So lets say it is not one of those special rotation matrices – that rotate only. Your intuition says that it will both scale the vector and rotate it a bit. SO think about it - it rotates but also increases the size. Let’s see how it looks </a:t>
            </a:r>
          </a:p>
        </p:txBody>
      </p:sp>
      <p:sp>
        <p:nvSpPr>
          <p:cNvPr id="4" name="Slide Number Placeholder 3"/>
          <p:cNvSpPr>
            <a:spLocks noGrp="1"/>
          </p:cNvSpPr>
          <p:nvPr>
            <p:ph type="sldNum" sz="quarter" idx="10"/>
          </p:nvPr>
        </p:nvSpPr>
        <p:spPr/>
        <p:txBody>
          <a:bodyPr/>
          <a:lstStyle/>
          <a:p>
            <a:fld id="{B4808D1E-8DD3-4948-BC24-AAA3EDEF9E1A}" type="slidenum">
              <a:rPr lang="en-US" smtClean="0"/>
              <a:pPr/>
              <a:t>68</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Think of all the possible vectors you could multiply by a matrix</a:t>
            </a:r>
            <a:r>
              <a:rPr lang="en-US" baseline="0" dirty="0" smtClean="0"/>
              <a:t> – that’s all the vectors in the world, an infinite number of them. Among them, only a few have this very strange property that they don’t change the direction when they get multiplied by the matrix. Those vectors are called the </a:t>
            </a:r>
            <a:r>
              <a:rPr lang="en-US" baseline="0" dirty="0" err="1" smtClean="0"/>
              <a:t>eigen</a:t>
            </a:r>
            <a:r>
              <a:rPr lang="en-US" baseline="0" dirty="0" smtClean="0"/>
              <a:t> vectors of the matrix. Given a matrix, you can find its </a:t>
            </a:r>
            <a:r>
              <a:rPr lang="en-US" baseline="0" dirty="0" err="1" smtClean="0"/>
              <a:t>eigen</a:t>
            </a:r>
            <a:r>
              <a:rPr lang="en-US" baseline="0" dirty="0" smtClean="0"/>
              <a:t> vectors. after you’ve found them, try multiplying them with the matrix. What you will observe is that those matrix don’t change direction – they point at exactly the same direction in space. the factor by which they grow is called the </a:t>
            </a:r>
            <a:r>
              <a:rPr lang="en-US" baseline="0" dirty="0" err="1" smtClean="0"/>
              <a:t>eigen</a:t>
            </a:r>
            <a:r>
              <a:rPr lang="en-US" baseline="0" dirty="0" smtClean="0"/>
              <a:t> value for that particular </a:t>
            </a:r>
            <a:r>
              <a:rPr lang="en-US" baseline="0" dirty="0" err="1" smtClean="0"/>
              <a:t>eigen</a:t>
            </a:r>
            <a:r>
              <a:rPr lang="en-US" baseline="0" dirty="0" smtClean="0"/>
              <a:t> vector.</a:t>
            </a:r>
          </a:p>
          <a:p>
            <a:r>
              <a:rPr lang="en-US" baseline="0" dirty="0" smtClean="0"/>
              <a:t>Now you should be worried at this point. A little while ago, I showed you a matrix that completely contradicts what I am saying here. It was the rotation matrix. The rotation matrix rotates a vector no matter what. But here I am claiming that every matrix would have some vector that does not get rotated – something is wrong. Well it turns out – that it is possible that some matrices have </a:t>
            </a:r>
            <a:r>
              <a:rPr lang="en-US" baseline="0" dirty="0" err="1" smtClean="0"/>
              <a:t>eigen</a:t>
            </a:r>
            <a:r>
              <a:rPr lang="en-US" baseline="0" dirty="0" smtClean="0"/>
              <a:t> vectors and </a:t>
            </a:r>
            <a:r>
              <a:rPr lang="en-US" baseline="0" dirty="0" err="1" smtClean="0"/>
              <a:t>eigen</a:t>
            </a:r>
            <a:r>
              <a:rPr lang="en-US" baseline="0" dirty="0" smtClean="0"/>
              <a:t> values that are complex numbers. When I say that a vector is made up of complex numbers, I mean that the co-ordinates that make the vector up, are imaginary. So if the </a:t>
            </a:r>
            <a:r>
              <a:rPr lang="en-US" baseline="0" dirty="0" err="1" smtClean="0"/>
              <a:t>eigen</a:t>
            </a:r>
            <a:r>
              <a:rPr lang="en-US" baseline="0" dirty="0" smtClean="0"/>
              <a:t> vector is complex – you </a:t>
            </a:r>
            <a:r>
              <a:rPr lang="en-US" baseline="0" dirty="0" err="1" smtClean="0"/>
              <a:t>wont</a:t>
            </a:r>
            <a:r>
              <a:rPr lang="en-US" baseline="0" dirty="0" smtClean="0"/>
              <a:t> find a real vector that doesn’t get rotated – hence there is no contradiction here. The vectors you are likely to encounter in this course, and the one that was on your hw – they have real </a:t>
            </a:r>
            <a:r>
              <a:rPr lang="en-US" baseline="0" dirty="0" err="1" smtClean="0"/>
              <a:t>eigen</a:t>
            </a:r>
            <a:r>
              <a:rPr lang="en-US" baseline="0" dirty="0" smtClean="0"/>
              <a:t> vectors and </a:t>
            </a:r>
            <a:r>
              <a:rPr lang="en-US" baseline="0" dirty="0" err="1" smtClean="0"/>
              <a:t>eigen</a:t>
            </a:r>
            <a:r>
              <a:rPr lang="en-US" baseline="0" dirty="0" smtClean="0"/>
              <a:t> values, so you don’t need to worry about that.</a:t>
            </a:r>
            <a:endParaRPr lang="en-US" dirty="0"/>
          </a:p>
        </p:txBody>
      </p:sp>
      <p:sp>
        <p:nvSpPr>
          <p:cNvPr id="4" name="Slide Number Placeholder 3"/>
          <p:cNvSpPr>
            <a:spLocks noGrp="1"/>
          </p:cNvSpPr>
          <p:nvPr>
            <p:ph type="sldNum" sz="quarter" idx="10"/>
          </p:nvPr>
        </p:nvSpPr>
        <p:spPr/>
        <p:txBody>
          <a:bodyPr/>
          <a:lstStyle/>
          <a:p>
            <a:fld id="{B4808D1E-8DD3-4948-BC24-AAA3EDEF9E1A}" type="slidenum">
              <a:rPr lang="en-US" smtClean="0"/>
              <a:pPr/>
              <a:t>69</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 </a:t>
            </a:r>
            <a:endParaRPr lang="en-US" dirty="0"/>
          </a:p>
        </p:txBody>
      </p:sp>
      <p:sp>
        <p:nvSpPr>
          <p:cNvPr id="4" name="Slide Number Placeholder 3"/>
          <p:cNvSpPr>
            <a:spLocks noGrp="1"/>
          </p:cNvSpPr>
          <p:nvPr>
            <p:ph type="sldNum" sz="quarter" idx="10"/>
          </p:nvPr>
        </p:nvSpPr>
        <p:spPr/>
        <p:txBody>
          <a:bodyPr/>
          <a:lstStyle/>
          <a:p>
            <a:fld id="{B4808D1E-8DD3-4948-BC24-AAA3EDEF9E1A}" type="slidenum">
              <a:rPr lang="en-US" smtClean="0"/>
              <a:pPr/>
              <a:t>70</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4808D1E-8DD3-4948-BC24-AAA3EDEF9E1A}" type="slidenum">
              <a:rPr lang="en-US" smtClean="0"/>
              <a:pPr/>
              <a:t>71</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4808D1E-8DD3-4948-BC24-AAA3EDEF9E1A}" type="slidenum">
              <a:rPr lang="en-US" smtClean="0"/>
              <a:pPr/>
              <a:t>72</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4808D1E-8DD3-4948-BC24-AAA3EDEF9E1A}" type="slidenum">
              <a:rPr lang="en-US" smtClean="0"/>
              <a:pPr/>
              <a:t>73</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9AD90C8-43B0-4351-BCEA-D4E1535E971A}" type="slidenum">
              <a:rPr lang="en-US" smtClean="0"/>
              <a:pPr>
                <a:defRPr/>
              </a:pPr>
              <a:t>74</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752A53C-00D1-43BC-93AA-E75678128ED5}" type="slidenum">
              <a:rPr lang="en-US"/>
              <a:pPr/>
              <a:t>7</a:t>
            </a:fld>
            <a:endParaRPr lang="en-US"/>
          </a:p>
        </p:txBody>
      </p:sp>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9AD90C8-43B0-4351-BCEA-D4E1535E971A}" type="slidenum">
              <a:rPr lang="en-US" smtClean="0"/>
              <a:pPr>
                <a:defRPr/>
              </a:pPr>
              <a:t>75</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21BD8A9-9C47-44EC-A62A-972564CD13D9}" type="slidenum">
              <a:rPr lang="en-US" smtClean="0"/>
              <a:pPr/>
              <a:t>10</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00F5566-FA62-41AF-8AC9-1B45D125A8AB}" type="slidenum">
              <a:rPr lang="en-US"/>
              <a:pPr/>
              <a:t>13</a:t>
            </a:fld>
            <a:endParaRPr lang="en-US"/>
          </a:p>
        </p:txBody>
      </p:sp>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37F6027-2BBC-489D-BC11-AFFF6BC3D49D}" type="slidenum">
              <a:rPr lang="en-US"/>
              <a:pPr/>
              <a:t>14</a:t>
            </a:fld>
            <a:endParaRPr lang="en-US"/>
          </a:p>
        </p:txBody>
      </p:sp>
      <p:sp>
        <p:nvSpPr>
          <p:cNvPr id="147458" name="Rectangle 2"/>
          <p:cNvSpPr>
            <a:spLocks noGrp="1" noRot="1" noChangeAspect="1" noChangeArrowheads="1" noTextEdit="1"/>
          </p:cNvSpPr>
          <p:nvPr>
            <p:ph type="sldImg"/>
          </p:nvPr>
        </p:nvSpPr>
        <p:spPr>
          <a:xfrm>
            <a:off x="1184275" y="698500"/>
            <a:ext cx="4652963" cy="3490913"/>
          </a:xfrm>
          <a:ln/>
        </p:spPr>
      </p:sp>
      <p:sp>
        <p:nvSpPr>
          <p:cNvPr id="147459" name="Rectangle 3"/>
          <p:cNvSpPr>
            <a:spLocks noGrp="1" noChangeArrowheads="1"/>
          </p:cNvSpPr>
          <p:nvPr>
            <p:ph type="body" idx="1"/>
          </p:nvPr>
        </p:nvSpPr>
        <p:spPr>
          <a:xfrm>
            <a:off x="702803" y="4420951"/>
            <a:ext cx="5614321" cy="4185759"/>
          </a:xfrm>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pull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pull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5257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0"/>
            <a:ext cx="6705600" cy="5257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pull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0" y="1143000"/>
            <a:ext cx="44958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143000"/>
            <a:ext cx="44958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pull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9A5EC60-93DC-47B7-85FA-579175511A58}" type="datetimeFigureOut">
              <a:rPr lang="en-US" smtClean="0"/>
              <a:pPr/>
              <a:t>1/15/2015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0A4E13-BE76-4444-A84D-249457748F5A}"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9A5EC60-93DC-47B7-85FA-579175511A58}" type="datetimeFigureOut">
              <a:rPr lang="en-US" smtClean="0"/>
              <a:pPr/>
              <a:t>1/15/2015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0A4E13-BE76-4444-A84D-249457748F5A}"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9A5EC60-93DC-47B7-85FA-579175511A58}" type="datetimeFigureOut">
              <a:rPr lang="en-US" smtClean="0"/>
              <a:pPr/>
              <a:t>1/15/2015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0A4E13-BE76-4444-A84D-249457748F5A}" type="slidenum">
              <a:rPr lang="en-US" smtClean="0"/>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9A5EC60-93DC-47B7-85FA-579175511A58}" type="datetimeFigureOut">
              <a:rPr lang="en-US" smtClean="0"/>
              <a:pPr/>
              <a:t>1/15/2015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0A4E13-BE76-4444-A84D-249457748F5A}" type="slidenum">
              <a:rPr lang="en-US" smtClean="0"/>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9A5EC60-93DC-47B7-85FA-579175511A58}" type="datetimeFigureOut">
              <a:rPr lang="en-US" smtClean="0"/>
              <a:pPr/>
              <a:t>1/15/2015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40A4E13-BE76-4444-A84D-249457748F5A}" type="slidenum">
              <a:rPr lang="en-US" smtClean="0"/>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9A5EC60-93DC-47B7-85FA-579175511A58}" type="datetimeFigureOut">
              <a:rPr lang="en-US" smtClean="0"/>
              <a:pPr/>
              <a:t>1/15/2015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40A4E13-BE76-4444-A84D-249457748F5A}" type="slidenum">
              <a:rPr lang="en-US" smtClean="0"/>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9A5EC60-93DC-47B7-85FA-579175511A58}" type="datetimeFigureOut">
              <a:rPr lang="en-US" smtClean="0"/>
              <a:pPr/>
              <a:t>1/15/2015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40A4E13-BE76-4444-A84D-249457748F5A}"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pull dir="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9A5EC60-93DC-47B7-85FA-579175511A58}" type="datetimeFigureOut">
              <a:rPr lang="en-US" smtClean="0"/>
              <a:pPr/>
              <a:t>1/15/2015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0A4E13-BE76-4444-A84D-249457748F5A}" type="slidenum">
              <a:rPr lang="en-US" smtClean="0"/>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9A5EC60-93DC-47B7-85FA-579175511A58}" type="datetimeFigureOut">
              <a:rPr lang="en-US" smtClean="0"/>
              <a:pPr/>
              <a:t>1/15/2015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0A4E13-BE76-4444-A84D-249457748F5A}" type="slidenum">
              <a:rPr lang="en-US" smtClean="0"/>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9A5EC60-93DC-47B7-85FA-579175511A58}" type="datetimeFigureOut">
              <a:rPr lang="en-US" smtClean="0"/>
              <a:pPr/>
              <a:t>1/15/2015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0A4E13-BE76-4444-A84D-249457748F5A}" type="slidenum">
              <a:rPr lang="en-US" smtClean="0"/>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9A5EC60-93DC-47B7-85FA-579175511A58}" type="datetimeFigureOut">
              <a:rPr lang="en-US" smtClean="0"/>
              <a:pPr/>
              <a:t>1/15/2015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0A4E13-BE76-4444-A84D-249457748F5A}"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pull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0" y="1143000"/>
            <a:ext cx="4495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143000"/>
            <a:ext cx="4495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pull dir="r"/>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pull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pull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pull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pull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pull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0"/>
            <a:ext cx="91440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0" y="1143000"/>
            <a:ext cx="91440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 id="2147483673" r:id="rId12"/>
  </p:sldLayoutIdLst>
  <p:transition>
    <p:pull dir="r"/>
  </p:transition>
  <p:timing>
    <p:tnLst>
      <p:par>
        <p:cTn id="1" dur="indefinite" restart="never" nodeType="tmRoot"/>
      </p:par>
    </p:tnLst>
  </p:timing>
  <p:txStyles>
    <p:titleStyle>
      <a:lvl1pPr algn="ctr" rtl="0" eaLnBrk="0" fontAlgn="base" hangingPunct="0">
        <a:spcBef>
          <a:spcPct val="0"/>
        </a:spcBef>
        <a:spcAft>
          <a:spcPct val="0"/>
        </a:spcAft>
        <a:defRPr sz="4400">
          <a:solidFill>
            <a:srgbClr val="FF0000"/>
          </a:solidFill>
          <a:latin typeface="+mj-lt"/>
          <a:ea typeface="+mj-ea"/>
          <a:cs typeface="+mj-cs"/>
        </a:defRPr>
      </a:lvl1pPr>
      <a:lvl2pPr algn="ctr" rtl="0" eaLnBrk="0" fontAlgn="base" hangingPunct="0">
        <a:spcBef>
          <a:spcPct val="0"/>
        </a:spcBef>
        <a:spcAft>
          <a:spcPct val="0"/>
        </a:spcAft>
        <a:defRPr sz="4400">
          <a:solidFill>
            <a:srgbClr val="FF0000"/>
          </a:solidFill>
          <a:latin typeface="Times New Roman" pitchFamily="18" charset="0"/>
        </a:defRPr>
      </a:lvl2pPr>
      <a:lvl3pPr algn="ctr" rtl="0" eaLnBrk="0" fontAlgn="base" hangingPunct="0">
        <a:spcBef>
          <a:spcPct val="0"/>
        </a:spcBef>
        <a:spcAft>
          <a:spcPct val="0"/>
        </a:spcAft>
        <a:defRPr sz="4400">
          <a:solidFill>
            <a:srgbClr val="FF0000"/>
          </a:solidFill>
          <a:latin typeface="Times New Roman" pitchFamily="18" charset="0"/>
        </a:defRPr>
      </a:lvl3pPr>
      <a:lvl4pPr algn="ctr" rtl="0" eaLnBrk="0" fontAlgn="base" hangingPunct="0">
        <a:spcBef>
          <a:spcPct val="0"/>
        </a:spcBef>
        <a:spcAft>
          <a:spcPct val="0"/>
        </a:spcAft>
        <a:defRPr sz="4400">
          <a:solidFill>
            <a:srgbClr val="FF0000"/>
          </a:solidFill>
          <a:latin typeface="Times New Roman" pitchFamily="18" charset="0"/>
        </a:defRPr>
      </a:lvl4pPr>
      <a:lvl5pPr algn="ctr" rtl="0" eaLnBrk="0" fontAlgn="base" hangingPunct="0">
        <a:spcBef>
          <a:spcPct val="0"/>
        </a:spcBef>
        <a:spcAft>
          <a:spcPct val="0"/>
        </a:spcAft>
        <a:defRPr sz="4400">
          <a:solidFill>
            <a:srgbClr val="FF0000"/>
          </a:solidFill>
          <a:latin typeface="Times New Roman" pitchFamily="18" charset="0"/>
        </a:defRPr>
      </a:lvl5pPr>
      <a:lvl6pPr marL="457200" algn="ctr" rtl="0" eaLnBrk="0" fontAlgn="base" hangingPunct="0">
        <a:spcBef>
          <a:spcPct val="0"/>
        </a:spcBef>
        <a:spcAft>
          <a:spcPct val="0"/>
        </a:spcAft>
        <a:defRPr sz="4400">
          <a:solidFill>
            <a:srgbClr val="FF0000"/>
          </a:solidFill>
          <a:latin typeface="Times New Roman" pitchFamily="18" charset="0"/>
        </a:defRPr>
      </a:lvl6pPr>
      <a:lvl7pPr marL="914400" algn="ctr" rtl="0" eaLnBrk="0" fontAlgn="base" hangingPunct="0">
        <a:spcBef>
          <a:spcPct val="0"/>
        </a:spcBef>
        <a:spcAft>
          <a:spcPct val="0"/>
        </a:spcAft>
        <a:defRPr sz="4400">
          <a:solidFill>
            <a:srgbClr val="FF0000"/>
          </a:solidFill>
          <a:latin typeface="Times New Roman" pitchFamily="18" charset="0"/>
        </a:defRPr>
      </a:lvl7pPr>
      <a:lvl8pPr marL="1371600" algn="ctr" rtl="0" eaLnBrk="0" fontAlgn="base" hangingPunct="0">
        <a:spcBef>
          <a:spcPct val="0"/>
        </a:spcBef>
        <a:spcAft>
          <a:spcPct val="0"/>
        </a:spcAft>
        <a:defRPr sz="4400">
          <a:solidFill>
            <a:srgbClr val="FF0000"/>
          </a:solidFill>
          <a:latin typeface="Times New Roman" pitchFamily="18" charset="0"/>
        </a:defRPr>
      </a:lvl8pPr>
      <a:lvl9pPr marL="1828800" algn="ctr" rtl="0" eaLnBrk="0" fontAlgn="base" hangingPunct="0">
        <a:spcBef>
          <a:spcPct val="0"/>
        </a:spcBef>
        <a:spcAft>
          <a:spcPct val="0"/>
        </a:spcAft>
        <a:defRPr sz="4400">
          <a:solidFill>
            <a:srgbClr val="FF0000"/>
          </a:solidFill>
          <a:latin typeface="Times New Roman" pitchFamily="18" charset="0"/>
        </a:defRPr>
      </a:lvl9pPr>
    </p:titleStyle>
    <p:bodyStyle>
      <a:lvl1pPr marL="342900" indent="-342900" algn="l" rtl="0" eaLnBrk="0" fontAlgn="base" hangingPunct="0">
        <a:spcBef>
          <a:spcPct val="20000"/>
        </a:spcBef>
        <a:spcAft>
          <a:spcPct val="0"/>
        </a:spcAft>
        <a:buChar char="•"/>
        <a:defRPr sz="3200" b="1">
          <a:solidFill>
            <a:schemeClr val="accent2"/>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A5EC60-93DC-47B7-85FA-579175511A58}" type="datetimeFigureOut">
              <a:rPr lang="en-US" smtClean="0"/>
              <a:pPr/>
              <a:t>1/15/2015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0A4E13-BE76-4444-A84D-249457748F5A}"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hyperlink" Target="http://www.amazon.com/books.xml" TargetMode="External"/><Relationship Id="rId7" Type="http://schemas.openxmlformats.org/officeDocument/2006/relationships/hyperlink" Target="http://www.amazon.com/exec/obidos/subst/home/redirect.html/ref=nh_gateway/103-1277691-4042205"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wmf"/><Relationship Id="rId11" Type="http://schemas.openxmlformats.org/officeDocument/2006/relationships/image" Target="../media/image7.jpeg"/><Relationship Id="rId5" Type="http://schemas.openxmlformats.org/officeDocument/2006/relationships/image" Target="../media/image2.png"/><Relationship Id="rId10" Type="http://schemas.openxmlformats.org/officeDocument/2006/relationships/image" Target="../media/image6.jpeg"/><Relationship Id="rId4" Type="http://schemas.openxmlformats.org/officeDocument/2006/relationships/image" Target="../media/image1.png"/><Relationship Id="rId9" Type="http://schemas.openxmlformats.org/officeDocument/2006/relationships/image" Target="../media/image5.wm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hyperlink" Target="http://rakaposhi.eas.asu.edu/cse494/notes/ir-s07.ppt" TargetMode="External"/><Relationship Id="rId3" Type="http://schemas.openxmlformats.org/officeDocument/2006/relationships/hyperlink" Target="http://rakaposhi.eas.asu.edu/cse494/notes/s07-clustering.ppt" TargetMode="External"/><Relationship Id="rId7" Type="http://schemas.openxmlformats.org/officeDocument/2006/relationships/hyperlink" Target="http://rakaposhi.eas.asu.edu/cse494/notes/s07-data-integration.ppt" TargetMode="Externa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hyperlink" Target="http://rakaposhi.eas.asu.edu/cse494/notes/s07-info-extraction.ppt" TargetMode="External"/><Relationship Id="rId5" Type="http://schemas.openxmlformats.org/officeDocument/2006/relationships/hyperlink" Target="http://rakaposhi.eas.asu.edu/cse494/notes/s07-filtering-class.ppt" TargetMode="External"/><Relationship Id="rId4" Type="http://schemas.openxmlformats.org/officeDocument/2006/relationships/hyperlink" Target="http://rakaposhi.eas.asu.edu/cse494/notes/s07-text-classifn.ppt" TargetMode="External"/><Relationship Id="rId9" Type="http://schemas.openxmlformats.org/officeDocument/2006/relationships/hyperlink" Target="http://rakaposhi.eas.asu.edu/cse494/notes/s07-socnet.ppt"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rakaposhi.eas.asu.edu/cse494" TargetMode="External"/><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29.jpeg"/></Relationships>
</file>

<file path=ppt/slides/_rels/slide3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images.google.com/imgres?imgurl=http://journeyintowholeness.org/img/jung_color_vert.jpg&amp;imgrefurl=http://journeyintowholeness.org/jung101/index.shtm&amp;h=278&amp;w=188&amp;sz=23&amp;tbnid=ZJ6McZJZefMJ:&amp;tbnh=109&amp;tbnw=73&amp;hl=en&amp;start=1&amp;prev=/images?q=carl+jung&amp;svnum=10&amp;hl=en&amp;lr=&amp;c2coff=1&amp;rls=GGLC,GGLC:1969-53,GGLC:en&amp;sa=N"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4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4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48.png"/><Relationship Id="rId4" Type="http://schemas.openxmlformats.org/officeDocument/2006/relationships/oleObject" Target="../embeddings/oleObject1.bin"/></Relationships>
</file>

<file path=ppt/slides/_rels/slide6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6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6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6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79" name="Rectangle 31"/>
          <p:cNvSpPr>
            <a:spLocks noChangeArrowheads="1"/>
          </p:cNvSpPr>
          <p:nvPr/>
        </p:nvSpPr>
        <p:spPr bwMode="auto">
          <a:xfrm>
            <a:off x="0" y="2590800"/>
            <a:ext cx="9144000" cy="1143000"/>
          </a:xfrm>
          <a:prstGeom prst="rect">
            <a:avLst/>
          </a:prstGeom>
          <a:noFill/>
          <a:ln w="9525">
            <a:noFill/>
            <a:miter lim="800000"/>
            <a:headEnd/>
            <a:tailEnd/>
          </a:ln>
          <a:effectLst/>
        </p:spPr>
        <p:txBody>
          <a:bodyPr anchor="ctr"/>
          <a:lstStyle/>
          <a:p>
            <a:pPr algn="ctr"/>
            <a:r>
              <a:rPr lang="en-US" sz="4400" dirty="0">
                <a:solidFill>
                  <a:srgbClr val="FF0000"/>
                </a:solidFill>
              </a:rPr>
              <a:t/>
            </a:r>
            <a:br>
              <a:rPr lang="en-US" sz="4400" dirty="0">
                <a:solidFill>
                  <a:srgbClr val="FF0000"/>
                </a:solidFill>
              </a:rPr>
            </a:br>
            <a:r>
              <a:rPr lang="en-US" sz="4400" dirty="0" smtClean="0">
                <a:solidFill>
                  <a:srgbClr val="FF0000"/>
                </a:solidFill>
              </a:rPr>
              <a:t> </a:t>
            </a:r>
            <a:r>
              <a:rPr lang="en-US" sz="4400" dirty="0" smtClean="0"/>
              <a:t/>
            </a:r>
            <a:br>
              <a:rPr lang="en-US" sz="4400" dirty="0" smtClean="0"/>
            </a:br>
            <a:endParaRPr lang="en-US" sz="4400" dirty="0"/>
          </a:p>
          <a:p>
            <a:pPr algn="ctr"/>
            <a:endParaRPr lang="en-US" sz="4400" dirty="0"/>
          </a:p>
        </p:txBody>
      </p:sp>
      <p:sp>
        <p:nvSpPr>
          <p:cNvPr id="2050" name="Rectangle 2"/>
          <p:cNvSpPr>
            <a:spLocks noGrp="1" noChangeArrowheads="1"/>
          </p:cNvSpPr>
          <p:nvPr>
            <p:ph type="title"/>
          </p:nvPr>
        </p:nvSpPr>
        <p:spPr>
          <a:xfrm>
            <a:off x="0" y="2667000"/>
            <a:ext cx="9144000" cy="1143000"/>
          </a:xfrm>
          <a:solidFill>
            <a:schemeClr val="bg1"/>
          </a:solidFill>
        </p:spPr>
        <p:txBody>
          <a:bodyPr/>
          <a:lstStyle/>
          <a:p>
            <a:r>
              <a:rPr lang="en-US" dirty="0"/>
              <a:t>CSE 494/598</a:t>
            </a:r>
            <a:br>
              <a:rPr lang="en-US" dirty="0"/>
            </a:br>
            <a:r>
              <a:rPr lang="en-US" dirty="0"/>
              <a:t> </a:t>
            </a:r>
            <a:r>
              <a:rPr lang="en-US" i="1" dirty="0">
                <a:solidFill>
                  <a:schemeClr val="tx1"/>
                </a:solidFill>
              </a:rPr>
              <a:t>Information Retrieval, Mining and Integration on the Internet</a:t>
            </a:r>
            <a:r>
              <a:rPr lang="en-US" dirty="0">
                <a:solidFill>
                  <a:schemeClr val="tx1"/>
                </a:solidFill>
              </a:rPr>
              <a:t/>
            </a:r>
            <a:br>
              <a:rPr lang="en-US" dirty="0">
                <a:solidFill>
                  <a:schemeClr val="tx1"/>
                </a:solidFill>
              </a:rPr>
            </a:br>
            <a:endParaRPr lang="en-US" dirty="0">
              <a:solidFill>
                <a:schemeClr val="tx1"/>
              </a:solidFill>
            </a:endParaRPr>
          </a:p>
        </p:txBody>
      </p:sp>
      <p:pic>
        <p:nvPicPr>
          <p:cNvPr id="2055" name="Picture 7" descr="intro3a">
            <a:hlinkClick r:id="rId3"/>
          </p:cNvPr>
          <p:cNvPicPr>
            <a:picLocks noChangeAspect="1" noChangeArrowheads="1"/>
          </p:cNvPicPr>
          <p:nvPr/>
        </p:nvPicPr>
        <p:blipFill>
          <a:blip r:embed="rId4" cstate="print"/>
          <a:srcRect/>
          <a:stretch>
            <a:fillRect/>
          </a:stretch>
        </p:blipFill>
        <p:spPr bwMode="auto">
          <a:xfrm>
            <a:off x="152400" y="152400"/>
            <a:ext cx="1981200" cy="1684338"/>
          </a:xfrm>
          <a:prstGeom prst="rect">
            <a:avLst/>
          </a:prstGeom>
          <a:noFill/>
        </p:spPr>
      </p:pic>
      <p:pic>
        <p:nvPicPr>
          <p:cNvPr id="2061" name="Picture 13"/>
          <p:cNvPicPr>
            <a:picLocks noChangeAspect="1" noChangeArrowheads="1"/>
          </p:cNvPicPr>
          <p:nvPr/>
        </p:nvPicPr>
        <p:blipFill>
          <a:blip r:embed="rId5" cstate="print"/>
          <a:srcRect/>
          <a:stretch>
            <a:fillRect/>
          </a:stretch>
        </p:blipFill>
        <p:spPr bwMode="auto">
          <a:xfrm>
            <a:off x="4419600" y="4648200"/>
            <a:ext cx="3695700" cy="821975"/>
          </a:xfrm>
          <a:prstGeom prst="rect">
            <a:avLst/>
          </a:prstGeom>
          <a:noFill/>
          <a:ln w="9525">
            <a:noFill/>
            <a:miter lim="800000"/>
            <a:headEnd/>
            <a:tailEnd/>
          </a:ln>
          <a:effectLst/>
        </p:spPr>
      </p:pic>
      <p:pic>
        <p:nvPicPr>
          <p:cNvPr id="2063" name="Picture 15"/>
          <p:cNvPicPr>
            <a:picLocks noChangeAspect="1" noChangeArrowheads="1"/>
          </p:cNvPicPr>
          <p:nvPr/>
        </p:nvPicPr>
        <p:blipFill>
          <a:blip r:embed="rId6" cstate="print"/>
          <a:srcRect/>
          <a:stretch>
            <a:fillRect/>
          </a:stretch>
        </p:blipFill>
        <p:spPr bwMode="auto">
          <a:xfrm>
            <a:off x="7010400" y="5791200"/>
            <a:ext cx="1911350" cy="765175"/>
          </a:xfrm>
          <a:prstGeom prst="rect">
            <a:avLst/>
          </a:prstGeom>
          <a:noFill/>
          <a:ln w="9525">
            <a:noFill/>
            <a:miter lim="800000"/>
            <a:headEnd/>
            <a:tailEnd/>
          </a:ln>
          <a:effectLst/>
        </p:spPr>
      </p:pic>
      <p:pic>
        <p:nvPicPr>
          <p:cNvPr id="2067" name="Picture 19" descr="logo-no-border(1)">
            <a:hlinkClick r:id="rId7"/>
          </p:cNvPr>
          <p:cNvPicPr>
            <a:picLocks noChangeAspect="1" noChangeArrowheads="1"/>
          </p:cNvPicPr>
          <p:nvPr/>
        </p:nvPicPr>
        <p:blipFill>
          <a:blip r:embed="rId8" cstate="print"/>
          <a:srcRect/>
          <a:stretch>
            <a:fillRect/>
          </a:stretch>
        </p:blipFill>
        <p:spPr bwMode="auto">
          <a:xfrm>
            <a:off x="3886200" y="5989637"/>
            <a:ext cx="1692275" cy="492125"/>
          </a:xfrm>
          <a:prstGeom prst="rect">
            <a:avLst/>
          </a:prstGeom>
          <a:noFill/>
        </p:spPr>
      </p:pic>
      <p:pic>
        <p:nvPicPr>
          <p:cNvPr id="2069" name="Picture 21"/>
          <p:cNvPicPr>
            <a:picLocks noChangeAspect="1" noChangeArrowheads="1"/>
          </p:cNvPicPr>
          <p:nvPr/>
        </p:nvPicPr>
        <p:blipFill>
          <a:blip r:embed="rId9" cstate="print"/>
          <a:srcRect/>
          <a:stretch>
            <a:fillRect/>
          </a:stretch>
        </p:blipFill>
        <p:spPr bwMode="auto">
          <a:xfrm>
            <a:off x="3886200" y="6370637"/>
            <a:ext cx="2667000" cy="487363"/>
          </a:xfrm>
          <a:prstGeom prst="rect">
            <a:avLst/>
          </a:prstGeom>
          <a:noFill/>
          <a:ln w="9525">
            <a:noFill/>
            <a:miter lim="800000"/>
            <a:headEnd/>
            <a:tailEnd/>
          </a:ln>
          <a:effectLst/>
        </p:spPr>
      </p:pic>
      <p:pic>
        <p:nvPicPr>
          <p:cNvPr id="17" name="Picture 4" descr="2009-03-05-whos-god-facebook-or-google"/>
          <p:cNvPicPr>
            <a:picLocks noChangeAspect="1" noChangeArrowheads="1"/>
          </p:cNvPicPr>
          <p:nvPr/>
        </p:nvPicPr>
        <p:blipFill>
          <a:blip r:embed="rId10" cstate="print"/>
          <a:srcRect/>
          <a:stretch>
            <a:fillRect/>
          </a:stretch>
        </p:blipFill>
        <p:spPr bwMode="auto">
          <a:xfrm>
            <a:off x="0" y="4343400"/>
            <a:ext cx="3606800" cy="2705100"/>
          </a:xfrm>
          <a:prstGeom prst="rect">
            <a:avLst/>
          </a:prstGeom>
          <a:noFill/>
          <a:ln w="9525">
            <a:noFill/>
            <a:miter lim="800000"/>
            <a:headEnd/>
            <a:tailEnd/>
          </a:ln>
        </p:spPr>
      </p:pic>
      <p:pic>
        <p:nvPicPr>
          <p:cNvPr id="83970" name="Picture 2" descr="snapchat icon"/>
          <p:cNvPicPr>
            <a:picLocks noChangeAspect="1" noChangeArrowheads="1"/>
          </p:cNvPicPr>
          <p:nvPr/>
        </p:nvPicPr>
        <p:blipFill>
          <a:blip r:embed="rId11" cstate="print"/>
          <a:srcRect/>
          <a:stretch>
            <a:fillRect/>
          </a:stretch>
        </p:blipFill>
        <p:spPr bwMode="auto">
          <a:xfrm>
            <a:off x="6553200" y="0"/>
            <a:ext cx="2499783" cy="1874838"/>
          </a:xfrm>
          <a:prstGeom prst="rect">
            <a:avLst/>
          </a:prstGeom>
          <a:noFill/>
        </p:spPr>
      </p:pic>
    </p:spTree>
  </p:cSld>
  <p:clrMapOvr>
    <a:masterClrMapping/>
  </p:clrMapOvr>
  <p:transition>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079"/>
                                        </p:tgtEl>
                                        <p:attrNameLst>
                                          <p:attrName>style.visibility</p:attrName>
                                        </p:attrNameLst>
                                      </p:cBhvr>
                                      <p:to>
                                        <p:strVal val="visible"/>
                                      </p:to>
                                    </p:set>
                                    <p:anim calcmode="lin" valueType="num">
                                      <p:cBhvr additive="base">
                                        <p:cTn id="7" dur="500" fill="hold"/>
                                        <p:tgtEl>
                                          <p:spTgt spid="2079"/>
                                        </p:tgtEl>
                                        <p:attrNameLst>
                                          <p:attrName>ppt_x</p:attrName>
                                        </p:attrNameLst>
                                      </p:cBhvr>
                                      <p:tavLst>
                                        <p:tav tm="0">
                                          <p:val>
                                            <p:strVal val="0-#ppt_w/2"/>
                                          </p:val>
                                        </p:tav>
                                        <p:tav tm="100000">
                                          <p:val>
                                            <p:strVal val="#ppt_x"/>
                                          </p:val>
                                        </p:tav>
                                      </p:tavLst>
                                    </p:anim>
                                    <p:anim calcmode="lin" valueType="num">
                                      <p:cBhvr additive="base">
                                        <p:cTn id="8" dur="500" fill="hold"/>
                                        <p:tgtEl>
                                          <p:spTgt spid="207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050"/>
                                        </p:tgtEl>
                                        <p:attrNameLst>
                                          <p:attrName>style.visibility</p:attrName>
                                        </p:attrNameLst>
                                      </p:cBhvr>
                                      <p:to>
                                        <p:strVal val="visible"/>
                                      </p:to>
                                    </p:set>
                                    <p:anim calcmode="lin" valueType="num">
                                      <p:cBhvr additive="base">
                                        <p:cTn id="13" dur="500" fill="hold"/>
                                        <p:tgtEl>
                                          <p:spTgt spid="2050"/>
                                        </p:tgtEl>
                                        <p:attrNameLst>
                                          <p:attrName>ppt_x</p:attrName>
                                        </p:attrNameLst>
                                      </p:cBhvr>
                                      <p:tavLst>
                                        <p:tav tm="0">
                                          <p:val>
                                            <p:strVal val="0-#ppt_w/2"/>
                                          </p:val>
                                        </p:tav>
                                        <p:tav tm="100000">
                                          <p:val>
                                            <p:strVal val="#ppt_x"/>
                                          </p:val>
                                        </p:tav>
                                      </p:tavLst>
                                    </p:anim>
                                    <p:anim calcmode="lin" valueType="num">
                                      <p:cBhvr additive="base">
                                        <p:cTn id="14" dur="500" fill="hold"/>
                                        <p:tgtEl>
                                          <p:spTgt spid="205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9" grpId="0" autoUpdateAnimBg="0"/>
      <p:bldP spid="2050" grpId="0" animBg="1"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“Flipped Classroom Experiment”</a:t>
            </a:r>
            <a:endParaRPr lang="en-US" dirty="0"/>
          </a:p>
        </p:txBody>
      </p:sp>
      <p:sp>
        <p:nvSpPr>
          <p:cNvPr id="3" name="Content Placeholder 2"/>
          <p:cNvSpPr>
            <a:spLocks noGrp="1"/>
          </p:cNvSpPr>
          <p:nvPr>
            <p:ph idx="1"/>
          </p:nvPr>
        </p:nvSpPr>
        <p:spPr>
          <a:xfrm>
            <a:off x="0" y="914400"/>
            <a:ext cx="9144000" cy="4114800"/>
          </a:xfrm>
        </p:spPr>
        <p:txBody>
          <a:bodyPr/>
          <a:lstStyle/>
          <a:p>
            <a:r>
              <a:rPr lang="en-US" sz="2000" dirty="0" smtClean="0"/>
              <a:t>This </a:t>
            </a:r>
            <a:r>
              <a:rPr lang="en-US" sz="2000" dirty="0" smtClean="0"/>
              <a:t>will </a:t>
            </a:r>
            <a:r>
              <a:rPr lang="en-US" sz="2000" dirty="0" smtClean="0"/>
              <a:t>be a Flipped class</a:t>
            </a:r>
          </a:p>
          <a:p>
            <a:pPr lvl="1"/>
            <a:r>
              <a:rPr lang="en-US" sz="2000" dirty="0" smtClean="0"/>
              <a:t>Starting next week, you will come to class after watching two class lectures </a:t>
            </a:r>
          </a:p>
          <a:p>
            <a:pPr lvl="2"/>
            <a:r>
              <a:rPr lang="en-US" sz="2000" dirty="0" smtClean="0"/>
              <a:t>Videos streamed from </a:t>
            </a:r>
            <a:r>
              <a:rPr lang="en-US" sz="2000" dirty="0" err="1" smtClean="0"/>
              <a:t>Youtube</a:t>
            </a:r>
            <a:endParaRPr lang="en-US" sz="2000" dirty="0" smtClean="0"/>
          </a:p>
          <a:p>
            <a:pPr lvl="3"/>
            <a:r>
              <a:rPr lang="en-US" dirty="0" smtClean="0"/>
              <a:t>The </a:t>
            </a:r>
            <a:r>
              <a:rPr lang="en-US" dirty="0" err="1" smtClean="0"/>
              <a:t>synoposes</a:t>
            </a:r>
            <a:r>
              <a:rPr lang="en-US" dirty="0" smtClean="0"/>
              <a:t> of topics covered in each lecture available next to the lecture..</a:t>
            </a:r>
          </a:p>
          <a:p>
            <a:pPr lvl="1"/>
            <a:r>
              <a:rPr lang="en-US" sz="2000" dirty="0" smtClean="0"/>
              <a:t>The class time will be spent on </a:t>
            </a:r>
          </a:p>
          <a:p>
            <a:pPr lvl="2"/>
            <a:r>
              <a:rPr lang="en-US" sz="2000" dirty="0" smtClean="0"/>
              <a:t>An in-class clicker-based quiz</a:t>
            </a:r>
          </a:p>
          <a:p>
            <a:pPr lvl="3"/>
            <a:r>
              <a:rPr lang="en-US" sz="1600" dirty="0" smtClean="0"/>
              <a:t>With quiz questions interspersed with discussion; answering your questions, redoing portions of the lectures as needed</a:t>
            </a:r>
          </a:p>
          <a:p>
            <a:pPr lvl="2"/>
            <a:r>
              <a:rPr lang="en-US" sz="2000" dirty="0" smtClean="0"/>
              <a:t>In-class </a:t>
            </a:r>
            <a:r>
              <a:rPr lang="en-US" sz="2000" dirty="0" smtClean="0"/>
              <a:t>exercises, </a:t>
            </a:r>
          </a:p>
          <a:p>
            <a:pPr lvl="2"/>
            <a:r>
              <a:rPr lang="en-US" sz="2000" smtClean="0"/>
              <a:t>(Maybe) and </a:t>
            </a:r>
            <a:r>
              <a:rPr lang="en-US" sz="2000" dirty="0" smtClean="0"/>
              <a:t>going beyond the lectures</a:t>
            </a:r>
          </a:p>
          <a:p>
            <a:pPr lvl="3"/>
            <a:r>
              <a:rPr lang="en-US" dirty="0" smtClean="0"/>
              <a:t>Short presentations on state-of-the-art techniques from WWW 2013-4/SIGIR 2013-14 etc. </a:t>
            </a:r>
          </a:p>
        </p:txBody>
      </p:sp>
      <p:sp>
        <p:nvSpPr>
          <p:cNvPr id="5" name="TextBox 4"/>
          <p:cNvSpPr txBox="1"/>
          <p:nvPr/>
        </p:nvSpPr>
        <p:spPr>
          <a:xfrm>
            <a:off x="7010400" y="5791200"/>
            <a:ext cx="492443" cy="461665"/>
          </a:xfrm>
          <a:prstGeom prst="rect">
            <a:avLst/>
          </a:prstGeom>
          <a:noFill/>
        </p:spPr>
        <p:txBody>
          <a:bodyPr wrap="none" rtlCol="0">
            <a:spAutoFit/>
          </a:bodyPr>
          <a:lstStyle/>
          <a:p>
            <a:r>
              <a:rPr lang="en-US" dirty="0" smtClean="0">
                <a:solidFill>
                  <a:schemeClr val="bg1"/>
                </a:solidFill>
              </a:rPr>
              <a:t>5$</a:t>
            </a:r>
            <a:endParaRPr lang="en-US" dirty="0">
              <a:solidFill>
                <a:schemeClr val="bg1"/>
              </a:solidFill>
            </a:endParaRPr>
          </a:p>
        </p:txBody>
      </p:sp>
    </p:spTree>
  </p:cSld>
  <p:clrMapOvr>
    <a:masterClrMapping/>
  </p:clrMapOvr>
  <p:transition>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5" name="Picture 3"/>
          <p:cNvPicPr>
            <a:picLocks noChangeAspect="1" noChangeArrowheads="1"/>
          </p:cNvPicPr>
          <p:nvPr/>
        </p:nvPicPr>
        <p:blipFill>
          <a:blip r:embed="rId2" cstate="print"/>
          <a:srcRect/>
          <a:stretch>
            <a:fillRect/>
          </a:stretch>
        </p:blipFill>
        <p:spPr bwMode="auto">
          <a:xfrm>
            <a:off x="1447800" y="0"/>
            <a:ext cx="6400800" cy="6725165"/>
          </a:xfrm>
          <a:prstGeom prst="rect">
            <a:avLst/>
          </a:prstGeom>
          <a:noFill/>
          <a:ln w="9525">
            <a:noFill/>
            <a:miter lim="800000"/>
            <a:headEnd/>
            <a:tailEnd/>
          </a:ln>
        </p:spPr>
      </p:pic>
    </p:spTree>
  </p:cSld>
  <p:clrMapOvr>
    <a:masterClrMapping/>
  </p:clrMapOvr>
  <p:transition>
    <p:pull dir="r"/>
  </p:transition>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9144000" cy="1143000"/>
          </a:xfrm>
        </p:spPr>
        <p:txBody>
          <a:bodyPr/>
          <a:lstStyle/>
          <a:p>
            <a:r>
              <a:rPr lang="en-US" dirty="0" smtClean="0"/>
              <a:t>About You</a:t>
            </a:r>
            <a:endParaRPr lang="en-US" dirty="0"/>
          </a:p>
        </p:txBody>
      </p:sp>
      <p:pic>
        <p:nvPicPr>
          <p:cNvPr id="2050" name="Picture 2"/>
          <p:cNvPicPr>
            <a:picLocks noChangeAspect="1" noChangeArrowheads="1"/>
          </p:cNvPicPr>
          <p:nvPr/>
        </p:nvPicPr>
        <p:blipFill>
          <a:blip r:embed="rId2" cstate="print"/>
          <a:srcRect/>
          <a:stretch>
            <a:fillRect/>
          </a:stretch>
        </p:blipFill>
        <p:spPr bwMode="auto">
          <a:xfrm>
            <a:off x="228600" y="1447800"/>
            <a:ext cx="3810000" cy="4675909"/>
          </a:xfrm>
          <a:prstGeom prst="rect">
            <a:avLst/>
          </a:prstGeom>
          <a:noFill/>
          <a:ln w="9525">
            <a:noFill/>
            <a:miter lim="800000"/>
            <a:headEnd/>
            <a:tailEnd/>
          </a:ln>
        </p:spPr>
      </p:pic>
      <p:pic>
        <p:nvPicPr>
          <p:cNvPr id="2051" name="Picture 3"/>
          <p:cNvPicPr>
            <a:picLocks noChangeAspect="1" noChangeArrowheads="1"/>
          </p:cNvPicPr>
          <p:nvPr/>
        </p:nvPicPr>
        <p:blipFill>
          <a:blip r:embed="rId3" cstate="print"/>
          <a:srcRect/>
          <a:stretch>
            <a:fillRect/>
          </a:stretch>
        </p:blipFill>
        <p:spPr bwMode="auto">
          <a:xfrm>
            <a:off x="4724400" y="1676400"/>
            <a:ext cx="3882851" cy="4727575"/>
          </a:xfrm>
          <a:prstGeom prst="rect">
            <a:avLst/>
          </a:prstGeom>
          <a:noFill/>
          <a:ln w="9525">
            <a:noFill/>
            <a:miter lim="800000"/>
            <a:headEnd/>
            <a:tailEnd/>
          </a:ln>
        </p:spPr>
      </p:pic>
      <p:sp>
        <p:nvSpPr>
          <p:cNvPr id="8" name="TextBox 7"/>
          <p:cNvSpPr txBox="1"/>
          <p:nvPr/>
        </p:nvSpPr>
        <p:spPr>
          <a:xfrm>
            <a:off x="2362200" y="6324600"/>
            <a:ext cx="4863832" cy="461665"/>
          </a:xfrm>
          <a:prstGeom prst="rect">
            <a:avLst/>
          </a:prstGeom>
          <a:noFill/>
        </p:spPr>
        <p:txBody>
          <a:bodyPr wrap="none" rtlCol="0">
            <a:spAutoFit/>
          </a:bodyPr>
          <a:lstStyle/>
          <a:p>
            <a:r>
              <a:rPr lang="en-US" dirty="0" smtClean="0">
                <a:solidFill>
                  <a:srgbClr val="6600CC"/>
                </a:solidFill>
              </a:rPr>
              <a:t>Fill and Return by the end of the class</a:t>
            </a:r>
            <a:endParaRPr lang="en-US" dirty="0">
              <a:solidFill>
                <a:srgbClr val="6600CC"/>
              </a:solidFill>
            </a:endParaRPr>
          </a:p>
        </p:txBody>
      </p:sp>
      <p:sp>
        <p:nvSpPr>
          <p:cNvPr id="9" name="TextBox 8"/>
          <p:cNvSpPr txBox="1"/>
          <p:nvPr/>
        </p:nvSpPr>
        <p:spPr>
          <a:xfrm>
            <a:off x="4876800" y="3962400"/>
            <a:ext cx="923651" cy="276999"/>
          </a:xfrm>
          <a:prstGeom prst="rect">
            <a:avLst/>
          </a:prstGeom>
          <a:noFill/>
        </p:spPr>
        <p:txBody>
          <a:bodyPr wrap="none" rtlCol="0">
            <a:spAutoFit/>
          </a:bodyPr>
          <a:lstStyle/>
          <a:p>
            <a:r>
              <a:rPr lang="en-US" sz="1200" dirty="0" err="1" smtClean="0">
                <a:solidFill>
                  <a:srgbClr val="FF0000"/>
                </a:solidFill>
                <a:latin typeface="Script MT Bold" pitchFamily="66" charset="0"/>
              </a:rPr>
              <a:t>Hu</a:t>
            </a:r>
            <a:r>
              <a:rPr lang="en-US" sz="1200" dirty="0" smtClean="0">
                <a:solidFill>
                  <a:srgbClr val="FF0000"/>
                </a:solidFill>
                <a:latin typeface="Script MT Bold" pitchFamily="66" charset="0"/>
              </a:rPr>
              <a:t> does! </a:t>
            </a:r>
            <a:r>
              <a:rPr lang="en-US" sz="1200" dirty="0" smtClean="0">
                <a:solidFill>
                  <a:srgbClr val="FF0000"/>
                </a:solidFill>
                <a:latin typeface="Script MT Bold" pitchFamily="66" charset="0"/>
                <a:sym typeface="Wingdings" pitchFamily="2" charset="2"/>
              </a:rPr>
              <a:t></a:t>
            </a:r>
            <a:endParaRPr lang="en-US" sz="1200" dirty="0">
              <a:solidFill>
                <a:srgbClr val="FF0000"/>
              </a:solidFill>
              <a:latin typeface="Script MT Bold" pitchFamily="66" charset="0"/>
            </a:endParaRPr>
          </a:p>
        </p:txBody>
      </p:sp>
      <p:pic>
        <p:nvPicPr>
          <p:cNvPr id="2053" name="Picture 5"/>
          <p:cNvPicPr>
            <a:picLocks noChangeAspect="1" noChangeArrowheads="1"/>
          </p:cNvPicPr>
          <p:nvPr/>
        </p:nvPicPr>
        <p:blipFill>
          <a:blip r:embed="rId4" cstate="print"/>
          <a:srcRect/>
          <a:stretch>
            <a:fillRect/>
          </a:stretch>
        </p:blipFill>
        <p:spPr bwMode="auto">
          <a:xfrm>
            <a:off x="6324600" y="3657600"/>
            <a:ext cx="2695674" cy="761999"/>
          </a:xfrm>
          <a:prstGeom prst="rect">
            <a:avLst/>
          </a:prstGeom>
          <a:noFill/>
          <a:ln w="9525">
            <a:noFill/>
            <a:miter lim="800000"/>
            <a:headEnd/>
            <a:tailEnd/>
          </a:ln>
        </p:spPr>
      </p:pic>
      <p:sp>
        <p:nvSpPr>
          <p:cNvPr id="10" name="Rectangle 9"/>
          <p:cNvSpPr/>
          <p:nvPr/>
        </p:nvSpPr>
        <p:spPr bwMode="auto">
          <a:xfrm>
            <a:off x="4724400" y="3200400"/>
            <a:ext cx="4267200" cy="12192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Tree>
  </p:cSld>
  <p:clrMapOvr>
    <a:masterClrMapping/>
  </p:clrMapOvr>
  <p:transition>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r>
              <a:rPr lang="en-US" dirty="0"/>
              <a:t>Main Topics</a:t>
            </a:r>
          </a:p>
        </p:txBody>
      </p:sp>
      <p:sp>
        <p:nvSpPr>
          <p:cNvPr id="31747" name="Rectangle 3"/>
          <p:cNvSpPr>
            <a:spLocks noGrp="1" noChangeArrowheads="1"/>
          </p:cNvSpPr>
          <p:nvPr>
            <p:ph type="body" idx="1"/>
          </p:nvPr>
        </p:nvSpPr>
        <p:spPr>
          <a:xfrm>
            <a:off x="0" y="1143000"/>
            <a:ext cx="4114800" cy="4114800"/>
          </a:xfrm>
        </p:spPr>
        <p:txBody>
          <a:bodyPr/>
          <a:lstStyle/>
          <a:p>
            <a:r>
              <a:rPr lang="en-US" dirty="0"/>
              <a:t>Approximately three halves plus a bit:</a:t>
            </a:r>
          </a:p>
          <a:p>
            <a:pPr lvl="1"/>
            <a:r>
              <a:rPr lang="en-US" dirty="0"/>
              <a:t>Information retrieval</a:t>
            </a:r>
          </a:p>
          <a:p>
            <a:pPr lvl="1"/>
            <a:r>
              <a:rPr lang="en-US" dirty="0" smtClean="0"/>
              <a:t>Social Networks</a:t>
            </a:r>
          </a:p>
          <a:p>
            <a:pPr lvl="1"/>
            <a:r>
              <a:rPr lang="en-US" dirty="0" smtClean="0"/>
              <a:t>Information </a:t>
            </a:r>
            <a:r>
              <a:rPr lang="en-US" dirty="0"/>
              <a:t>integration/Aggregation</a:t>
            </a:r>
          </a:p>
          <a:p>
            <a:pPr lvl="1"/>
            <a:r>
              <a:rPr lang="en-US" dirty="0"/>
              <a:t>Information mining</a:t>
            </a:r>
          </a:p>
          <a:p>
            <a:pPr lvl="1"/>
            <a:r>
              <a:rPr lang="en-US" dirty="0"/>
              <a:t>other topics as permitted by time </a:t>
            </a:r>
          </a:p>
        </p:txBody>
      </p:sp>
      <p:pic>
        <p:nvPicPr>
          <p:cNvPr id="5" name="Picture 4" descr="Screen Shot 2013-01-07 at 8.16.27 PM.png"/>
          <p:cNvPicPr>
            <a:picLocks noChangeAspect="1"/>
          </p:cNvPicPr>
          <p:nvPr/>
        </p:nvPicPr>
        <p:blipFill>
          <a:blip r:embed="rId3" cstate="print"/>
          <a:stretch>
            <a:fillRect/>
          </a:stretch>
        </p:blipFill>
        <p:spPr>
          <a:xfrm>
            <a:off x="4078014" y="1066800"/>
            <a:ext cx="5065986" cy="5486400"/>
          </a:xfrm>
          <a:prstGeom prst="rect">
            <a:avLst/>
          </a:prstGeom>
        </p:spPr>
      </p:pic>
    </p:spTree>
  </p:cSld>
  <p:clrMapOvr>
    <a:masterClrMapping/>
  </p:clrMapOvr>
  <p:transition>
    <p:pull dir="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p:txBody>
          <a:bodyPr/>
          <a:lstStyle/>
          <a:p>
            <a:r>
              <a:rPr lang="en-US"/>
              <a:t>Topics Covered</a:t>
            </a:r>
          </a:p>
        </p:txBody>
      </p:sp>
      <p:sp>
        <p:nvSpPr>
          <p:cNvPr id="146435" name="Rectangle 3"/>
          <p:cNvSpPr>
            <a:spLocks noGrp="1" noChangeArrowheads="1"/>
          </p:cNvSpPr>
          <p:nvPr>
            <p:ph type="body" sz="half" idx="1"/>
          </p:nvPr>
        </p:nvSpPr>
        <p:spPr>
          <a:xfrm>
            <a:off x="0" y="1143000"/>
            <a:ext cx="4487863" cy="4114800"/>
          </a:xfrm>
        </p:spPr>
        <p:txBody>
          <a:bodyPr/>
          <a:lstStyle/>
          <a:p>
            <a:pPr marL="609600" indent="-609600">
              <a:buFontTx/>
              <a:buAutoNum type="arabicPeriod"/>
            </a:pPr>
            <a:endParaRPr lang="en-US" dirty="0"/>
          </a:p>
          <a:p>
            <a:pPr marL="609600" indent="-609600">
              <a:buFontTx/>
              <a:buAutoNum type="arabicPeriod"/>
            </a:pPr>
            <a:endParaRPr lang="en-US" dirty="0"/>
          </a:p>
        </p:txBody>
      </p:sp>
      <p:sp>
        <p:nvSpPr>
          <p:cNvPr id="146436" name="Rectangle 4"/>
          <p:cNvSpPr>
            <a:spLocks noGrp="1" noChangeArrowheads="1"/>
          </p:cNvSpPr>
          <p:nvPr>
            <p:ph type="body" sz="half" idx="2"/>
          </p:nvPr>
        </p:nvSpPr>
        <p:spPr>
          <a:xfrm>
            <a:off x="4648200" y="1447800"/>
            <a:ext cx="4038600" cy="4525963"/>
          </a:xfrm>
        </p:spPr>
        <p:txBody>
          <a:bodyPr/>
          <a:lstStyle/>
          <a:p>
            <a:pPr marL="533400" indent="-533400"/>
            <a:r>
              <a:rPr lang="en-US" sz="2000" dirty="0">
                <a:solidFill>
                  <a:srgbClr val="996633"/>
                </a:solidFill>
                <a:hlinkClick r:id="rId3"/>
              </a:rPr>
              <a:t>Clustering</a:t>
            </a:r>
            <a:r>
              <a:rPr lang="en-US" sz="2000" dirty="0">
                <a:solidFill>
                  <a:srgbClr val="996633"/>
                </a:solidFill>
              </a:rPr>
              <a:t> (2)</a:t>
            </a:r>
          </a:p>
          <a:p>
            <a:pPr marL="533400" indent="-533400"/>
            <a:r>
              <a:rPr lang="en-US" sz="2000" dirty="0">
                <a:solidFill>
                  <a:srgbClr val="996633"/>
                </a:solidFill>
                <a:hlinkClick r:id="rId4"/>
              </a:rPr>
              <a:t>Text Classification</a:t>
            </a:r>
            <a:r>
              <a:rPr lang="en-US" sz="2000" dirty="0">
                <a:solidFill>
                  <a:srgbClr val="996633"/>
                </a:solidFill>
              </a:rPr>
              <a:t> (1)</a:t>
            </a:r>
          </a:p>
          <a:p>
            <a:pPr marL="533400" indent="-533400"/>
            <a:r>
              <a:rPr lang="en-US" sz="2000" dirty="0">
                <a:solidFill>
                  <a:srgbClr val="996633"/>
                </a:solidFill>
                <a:hlinkClick r:id="rId5"/>
              </a:rPr>
              <a:t>Filtering/Recommender Systems </a:t>
            </a:r>
            <a:r>
              <a:rPr lang="en-US" sz="2000" dirty="0" smtClean="0">
                <a:solidFill>
                  <a:srgbClr val="996633"/>
                </a:solidFill>
              </a:rPr>
              <a:t>(1)</a:t>
            </a:r>
            <a:endParaRPr lang="en-US" sz="2000" dirty="0">
              <a:solidFill>
                <a:srgbClr val="996633"/>
              </a:solidFill>
            </a:endParaRPr>
          </a:p>
          <a:p>
            <a:pPr marL="533400" indent="-533400"/>
            <a:r>
              <a:rPr lang="en-US" sz="2000" dirty="0" smtClean="0">
                <a:solidFill>
                  <a:srgbClr val="996633"/>
                </a:solidFill>
              </a:rPr>
              <a:t>Specifying and Exploiting Structure (4)</a:t>
            </a:r>
            <a:endParaRPr lang="en-US" sz="2000" dirty="0">
              <a:solidFill>
                <a:srgbClr val="996633"/>
              </a:solidFill>
            </a:endParaRPr>
          </a:p>
          <a:p>
            <a:pPr marL="533400" indent="-533400"/>
            <a:r>
              <a:rPr lang="en-US" sz="2000" dirty="0" smtClean="0">
                <a:solidFill>
                  <a:srgbClr val="996633"/>
                </a:solidFill>
                <a:hlinkClick r:id="rId6"/>
              </a:rPr>
              <a:t>Information </a:t>
            </a:r>
            <a:r>
              <a:rPr lang="en-US" sz="2000" dirty="0">
                <a:solidFill>
                  <a:srgbClr val="996633"/>
                </a:solidFill>
                <a:hlinkClick r:id="rId6"/>
              </a:rPr>
              <a:t>Extraction</a:t>
            </a:r>
            <a:r>
              <a:rPr lang="en-US" sz="2000" dirty="0">
                <a:solidFill>
                  <a:srgbClr val="996633"/>
                </a:solidFill>
              </a:rPr>
              <a:t> </a:t>
            </a:r>
            <a:r>
              <a:rPr lang="en-US" sz="2000" dirty="0" smtClean="0">
                <a:solidFill>
                  <a:srgbClr val="996633"/>
                </a:solidFill>
              </a:rPr>
              <a:t>(1)</a:t>
            </a:r>
            <a:endParaRPr lang="en-US" sz="2000" dirty="0">
              <a:solidFill>
                <a:srgbClr val="996633"/>
              </a:solidFill>
            </a:endParaRPr>
          </a:p>
          <a:p>
            <a:pPr marL="533400" indent="-533400"/>
            <a:r>
              <a:rPr lang="en-US" sz="2000" dirty="0">
                <a:solidFill>
                  <a:srgbClr val="996633"/>
                </a:solidFill>
                <a:hlinkClick r:id="rId7"/>
              </a:rPr>
              <a:t>Information/data Integration</a:t>
            </a:r>
            <a:r>
              <a:rPr lang="en-US" sz="2000" dirty="0">
                <a:solidFill>
                  <a:srgbClr val="996633"/>
                </a:solidFill>
              </a:rPr>
              <a:t> </a:t>
            </a:r>
            <a:r>
              <a:rPr lang="en-US" sz="2000" dirty="0" smtClean="0">
                <a:solidFill>
                  <a:srgbClr val="996633"/>
                </a:solidFill>
              </a:rPr>
              <a:t>(1)</a:t>
            </a:r>
            <a:endParaRPr lang="en-US" sz="2000" dirty="0">
              <a:solidFill>
                <a:srgbClr val="996633"/>
              </a:solidFill>
            </a:endParaRPr>
          </a:p>
        </p:txBody>
      </p:sp>
      <p:sp>
        <p:nvSpPr>
          <p:cNvPr id="146437" name="Rectangle 5"/>
          <p:cNvSpPr>
            <a:spLocks noChangeArrowheads="1"/>
          </p:cNvSpPr>
          <p:nvPr/>
        </p:nvSpPr>
        <p:spPr bwMode="auto">
          <a:xfrm>
            <a:off x="304800" y="1447800"/>
            <a:ext cx="4038600" cy="4525963"/>
          </a:xfrm>
          <a:prstGeom prst="rect">
            <a:avLst/>
          </a:prstGeom>
          <a:noFill/>
          <a:ln w="9525">
            <a:noFill/>
            <a:miter lim="800000"/>
            <a:headEnd/>
            <a:tailEnd/>
          </a:ln>
          <a:effectLst/>
        </p:spPr>
        <p:txBody>
          <a:bodyPr/>
          <a:lstStyle/>
          <a:p>
            <a:pPr marL="533400" indent="-533400">
              <a:spcBef>
                <a:spcPct val="20000"/>
              </a:spcBef>
              <a:buFontTx/>
              <a:buChar char="•"/>
            </a:pPr>
            <a:r>
              <a:rPr lang="en-US" sz="2000" b="1" dirty="0">
                <a:solidFill>
                  <a:srgbClr val="996633"/>
                </a:solidFill>
              </a:rPr>
              <a:t>Introduction </a:t>
            </a:r>
            <a:r>
              <a:rPr lang="en-US" sz="2000" b="1" dirty="0" smtClean="0">
                <a:solidFill>
                  <a:srgbClr val="996633"/>
                </a:solidFill>
              </a:rPr>
              <a:t>&amp; themes (1+)</a:t>
            </a:r>
            <a:endParaRPr lang="en-US" sz="2000" b="1" dirty="0">
              <a:solidFill>
                <a:srgbClr val="996633"/>
              </a:solidFill>
            </a:endParaRPr>
          </a:p>
          <a:p>
            <a:pPr marL="533400" indent="-533400">
              <a:spcBef>
                <a:spcPct val="20000"/>
              </a:spcBef>
              <a:buFontTx/>
              <a:buChar char="•"/>
            </a:pPr>
            <a:r>
              <a:rPr lang="en-US" sz="2000" b="1" dirty="0" smtClean="0">
                <a:solidFill>
                  <a:srgbClr val="996633"/>
                </a:solidFill>
                <a:hlinkClick r:id="rId8"/>
              </a:rPr>
              <a:t>Information Retrieval (3</a:t>
            </a:r>
            <a:r>
              <a:rPr lang="en-US" sz="2000" b="1" dirty="0">
                <a:solidFill>
                  <a:srgbClr val="996633"/>
                </a:solidFill>
                <a:hlinkClick r:id="rId8"/>
              </a:rPr>
              <a:t>) </a:t>
            </a:r>
            <a:endParaRPr lang="en-US" sz="2000" b="1" dirty="0">
              <a:solidFill>
                <a:srgbClr val="996633"/>
              </a:solidFill>
            </a:endParaRPr>
          </a:p>
          <a:p>
            <a:pPr marL="533400" indent="-533400">
              <a:spcBef>
                <a:spcPct val="20000"/>
              </a:spcBef>
              <a:buFontTx/>
              <a:buChar char="•"/>
            </a:pPr>
            <a:r>
              <a:rPr lang="en-US" sz="2000" b="1" dirty="0" smtClean="0">
                <a:solidFill>
                  <a:srgbClr val="996633"/>
                </a:solidFill>
              </a:rPr>
              <a:t>Indexing &amp; Tolerant Dictionaries (2)</a:t>
            </a:r>
          </a:p>
          <a:p>
            <a:pPr marL="533400" indent="-533400">
              <a:spcBef>
                <a:spcPct val="20000"/>
              </a:spcBef>
              <a:buFontTx/>
              <a:buChar char="•"/>
            </a:pPr>
            <a:r>
              <a:rPr lang="en-US" sz="2000" b="1" dirty="0" smtClean="0">
                <a:solidFill>
                  <a:srgbClr val="996633"/>
                </a:solidFill>
              </a:rPr>
              <a:t>Correlation analysis and latent semantic indexing (3)</a:t>
            </a:r>
            <a:endParaRPr lang="en-US" sz="2000" b="1" dirty="0">
              <a:solidFill>
                <a:srgbClr val="996633"/>
              </a:solidFill>
            </a:endParaRPr>
          </a:p>
          <a:p>
            <a:pPr marL="533400" indent="-533400">
              <a:spcBef>
                <a:spcPct val="20000"/>
              </a:spcBef>
              <a:buFontTx/>
              <a:buChar char="•"/>
            </a:pPr>
            <a:r>
              <a:rPr lang="en-US" sz="2000" b="1" dirty="0" smtClean="0">
                <a:solidFill>
                  <a:srgbClr val="996633"/>
                </a:solidFill>
              </a:rPr>
              <a:t>Link analysis &amp; IR on web (3)</a:t>
            </a:r>
            <a:endParaRPr lang="en-US" sz="2000" b="1" dirty="0">
              <a:solidFill>
                <a:srgbClr val="996633"/>
              </a:solidFill>
            </a:endParaRPr>
          </a:p>
          <a:p>
            <a:pPr marL="533400" indent="-533400">
              <a:spcBef>
                <a:spcPct val="20000"/>
              </a:spcBef>
              <a:buFontTx/>
              <a:buChar char="•"/>
            </a:pPr>
            <a:r>
              <a:rPr lang="en-US" sz="2000" b="1" dirty="0">
                <a:solidFill>
                  <a:srgbClr val="996633"/>
                </a:solidFill>
                <a:hlinkClick r:id="rId9"/>
              </a:rPr>
              <a:t>Social Network Analysis</a:t>
            </a:r>
            <a:r>
              <a:rPr lang="en-US" sz="2000" b="1" dirty="0">
                <a:solidFill>
                  <a:srgbClr val="996633"/>
                </a:solidFill>
              </a:rPr>
              <a:t> </a:t>
            </a:r>
            <a:r>
              <a:rPr lang="en-US" sz="2000" b="1" dirty="0" smtClean="0">
                <a:solidFill>
                  <a:srgbClr val="996633"/>
                </a:solidFill>
              </a:rPr>
              <a:t>(3)</a:t>
            </a:r>
            <a:endParaRPr lang="en-US" sz="2000" b="1" dirty="0">
              <a:solidFill>
                <a:srgbClr val="996633"/>
              </a:solidFill>
            </a:endParaRPr>
          </a:p>
          <a:p>
            <a:pPr marL="533400" indent="-533400">
              <a:spcBef>
                <a:spcPct val="20000"/>
              </a:spcBef>
              <a:buFontTx/>
              <a:buChar char="•"/>
            </a:pPr>
            <a:r>
              <a:rPr lang="en-US" sz="2000" b="1" dirty="0" smtClean="0">
                <a:solidFill>
                  <a:srgbClr val="996633"/>
                </a:solidFill>
              </a:rPr>
              <a:t>Crawling &amp; Map Reduce (2)</a:t>
            </a:r>
            <a:endParaRPr lang="en-US" sz="2000" b="1" dirty="0">
              <a:solidFill>
                <a:srgbClr val="996633"/>
              </a:solidFill>
            </a:endParaRPr>
          </a:p>
        </p:txBody>
      </p:sp>
    </p:spTree>
  </p:cSld>
  <p:clrMapOvr>
    <a:masterClrMapping/>
  </p:clrMapOvr>
  <p:transition>
    <p:pull dir="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5" name="Picture 3"/>
          <p:cNvPicPr>
            <a:picLocks noChangeAspect="1" noChangeArrowheads="1"/>
          </p:cNvPicPr>
          <p:nvPr/>
        </p:nvPicPr>
        <p:blipFill>
          <a:blip r:embed="rId2" cstate="print"/>
          <a:srcRect/>
          <a:stretch>
            <a:fillRect/>
          </a:stretch>
        </p:blipFill>
        <p:spPr bwMode="auto">
          <a:xfrm>
            <a:off x="1447800" y="0"/>
            <a:ext cx="6400800" cy="6725165"/>
          </a:xfrm>
          <a:prstGeom prst="rect">
            <a:avLst/>
          </a:prstGeom>
          <a:noFill/>
          <a:ln w="9525">
            <a:noFill/>
            <a:miter lim="800000"/>
            <a:headEnd/>
            <a:tailEnd/>
          </a:ln>
        </p:spPr>
      </p:pic>
    </p:spTree>
  </p:cSld>
  <p:clrMapOvr>
    <a:masterClrMapping/>
  </p:clrMapOvr>
  <p:transition>
    <p:pull dir="r"/>
  </p:transition>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61794" name="Picture 2"/>
          <p:cNvPicPr>
            <a:picLocks noChangeAspect="1" noChangeArrowheads="1"/>
          </p:cNvPicPr>
          <p:nvPr/>
        </p:nvPicPr>
        <p:blipFill>
          <a:blip r:embed="rId2" cstate="print"/>
          <a:srcRect/>
          <a:stretch>
            <a:fillRect/>
          </a:stretch>
        </p:blipFill>
        <p:spPr bwMode="auto">
          <a:xfrm>
            <a:off x="1695450" y="76200"/>
            <a:ext cx="5753100" cy="6705600"/>
          </a:xfrm>
          <a:prstGeom prst="rect">
            <a:avLst/>
          </a:prstGeom>
          <a:noFill/>
          <a:ln w="9525">
            <a:noFill/>
            <a:miter lim="800000"/>
            <a:headEnd/>
            <a:tailEnd/>
          </a:ln>
        </p:spPr>
      </p:pic>
      <p:sp>
        <p:nvSpPr>
          <p:cNvPr id="6" name="TextBox 5"/>
          <p:cNvSpPr txBox="1"/>
          <p:nvPr/>
        </p:nvSpPr>
        <p:spPr>
          <a:xfrm>
            <a:off x="4876800" y="228600"/>
            <a:ext cx="2689391" cy="461665"/>
          </a:xfrm>
          <a:prstGeom prst="rect">
            <a:avLst/>
          </a:prstGeom>
          <a:noFill/>
        </p:spPr>
        <p:txBody>
          <a:bodyPr wrap="none" rtlCol="0">
            <a:spAutoFit/>
          </a:bodyPr>
          <a:lstStyle/>
          <a:p>
            <a:r>
              <a:rPr lang="en-US" dirty="0" smtClean="0"/>
              <a:t>Last year’s schedule</a:t>
            </a:r>
            <a:endParaRPr lang="en-US" dirty="0"/>
          </a:p>
        </p:txBody>
      </p:sp>
    </p:spTree>
  </p:cSld>
  <p:clrMapOvr>
    <a:masterClrMapping/>
  </p:clrMapOvr>
  <p:transition>
    <p:pull dir="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r>
              <a:rPr lang="en-US"/>
              <a:t>Books (or lack there of)</a:t>
            </a:r>
          </a:p>
        </p:txBody>
      </p:sp>
      <p:sp>
        <p:nvSpPr>
          <p:cNvPr id="59395" name="Rectangle 3"/>
          <p:cNvSpPr>
            <a:spLocks noGrp="1" noChangeArrowheads="1"/>
          </p:cNvSpPr>
          <p:nvPr>
            <p:ph type="body" idx="1"/>
          </p:nvPr>
        </p:nvSpPr>
        <p:spPr>
          <a:xfrm>
            <a:off x="0" y="1143000"/>
            <a:ext cx="4419600" cy="3581400"/>
          </a:xfrm>
        </p:spPr>
        <p:txBody>
          <a:bodyPr/>
          <a:lstStyle/>
          <a:p>
            <a:pPr>
              <a:lnSpc>
                <a:spcPct val="90000"/>
              </a:lnSpc>
            </a:pPr>
            <a:r>
              <a:rPr lang="en-US" sz="1600" dirty="0"/>
              <a:t>There are </a:t>
            </a:r>
            <a:r>
              <a:rPr lang="en-US" sz="1600" i="1" dirty="0"/>
              <a:t>no</a:t>
            </a:r>
            <a:r>
              <a:rPr lang="en-US" sz="1600" dirty="0"/>
              <a:t> required text books</a:t>
            </a:r>
          </a:p>
          <a:p>
            <a:pPr lvl="1">
              <a:lnSpc>
                <a:spcPct val="90000"/>
              </a:lnSpc>
            </a:pPr>
            <a:r>
              <a:rPr lang="en-US" sz="1600" dirty="0"/>
              <a:t>Primary source is a set of readings that I will provide (see  “readings” button in the homepage)</a:t>
            </a:r>
          </a:p>
          <a:p>
            <a:pPr lvl="2">
              <a:lnSpc>
                <a:spcPct val="90000"/>
              </a:lnSpc>
            </a:pPr>
            <a:r>
              <a:rPr lang="en-US" sz="1600" b="1" dirty="0">
                <a:solidFill>
                  <a:srgbClr val="993300"/>
                </a:solidFill>
              </a:rPr>
              <a:t>Relative importance of readings is signified by their level of indentation</a:t>
            </a:r>
          </a:p>
          <a:p>
            <a:pPr>
              <a:lnSpc>
                <a:spcPct val="90000"/>
              </a:lnSpc>
            </a:pPr>
            <a:r>
              <a:rPr lang="en-US" sz="1600" dirty="0"/>
              <a:t>A good companion book for the IR topics</a:t>
            </a:r>
          </a:p>
          <a:p>
            <a:pPr lvl="1">
              <a:lnSpc>
                <a:spcPct val="90000"/>
              </a:lnSpc>
            </a:pPr>
            <a:r>
              <a:rPr lang="en-US" sz="1600" dirty="0">
                <a:solidFill>
                  <a:srgbClr val="993300"/>
                </a:solidFill>
              </a:rPr>
              <a:t>Intro to Information Retrieval by Manning/</a:t>
            </a:r>
            <a:r>
              <a:rPr lang="en-US" sz="1600" dirty="0" err="1">
                <a:solidFill>
                  <a:srgbClr val="993300"/>
                </a:solidFill>
              </a:rPr>
              <a:t>Raghavan</a:t>
            </a:r>
            <a:r>
              <a:rPr lang="en-US" sz="1600" dirty="0">
                <a:solidFill>
                  <a:srgbClr val="993300"/>
                </a:solidFill>
              </a:rPr>
              <a:t>/</a:t>
            </a:r>
            <a:r>
              <a:rPr lang="en-US" sz="1600" dirty="0" err="1">
                <a:solidFill>
                  <a:srgbClr val="993300"/>
                </a:solidFill>
              </a:rPr>
              <a:t>Schutze</a:t>
            </a:r>
            <a:r>
              <a:rPr lang="en-US" sz="1600" dirty="0">
                <a:solidFill>
                  <a:srgbClr val="993300"/>
                </a:solidFill>
              </a:rPr>
              <a:t> (available online)</a:t>
            </a:r>
            <a:r>
              <a:rPr lang="en-US" sz="1600" dirty="0"/>
              <a:t> </a:t>
            </a:r>
          </a:p>
          <a:p>
            <a:pPr lvl="2">
              <a:lnSpc>
                <a:spcPct val="90000"/>
              </a:lnSpc>
            </a:pPr>
            <a:r>
              <a:rPr lang="en-US" sz="1600" dirty="0"/>
              <a:t>Modern Information Retrieval (</a:t>
            </a:r>
            <a:r>
              <a:rPr lang="en-US" sz="1600" dirty="0" err="1"/>
              <a:t>Baeza</a:t>
            </a:r>
            <a:r>
              <a:rPr lang="en-US" sz="1600" dirty="0"/>
              <a:t>-Yates et. Al) </a:t>
            </a:r>
          </a:p>
          <a:p>
            <a:pPr>
              <a:lnSpc>
                <a:spcPct val="90000"/>
              </a:lnSpc>
            </a:pPr>
            <a:r>
              <a:rPr lang="en-US" sz="1600" dirty="0"/>
              <a:t>Other references</a:t>
            </a:r>
          </a:p>
          <a:p>
            <a:pPr lvl="1">
              <a:lnSpc>
                <a:spcPct val="90000"/>
              </a:lnSpc>
            </a:pPr>
            <a:r>
              <a:rPr lang="en-US" sz="1600" dirty="0"/>
              <a:t>Modeling the Internet and the Web by </a:t>
            </a:r>
            <a:r>
              <a:rPr lang="en-US" sz="1600" dirty="0" err="1"/>
              <a:t>Baldi</a:t>
            </a:r>
            <a:r>
              <a:rPr lang="en-US" sz="1600" dirty="0"/>
              <a:t>, </a:t>
            </a:r>
            <a:r>
              <a:rPr lang="en-US" sz="1600" dirty="0" err="1"/>
              <a:t>Frasconi</a:t>
            </a:r>
            <a:r>
              <a:rPr lang="en-US" sz="1600" dirty="0"/>
              <a:t> and Smyth</a:t>
            </a:r>
          </a:p>
          <a:p>
            <a:pPr lvl="1">
              <a:lnSpc>
                <a:spcPct val="90000"/>
              </a:lnSpc>
            </a:pPr>
            <a:r>
              <a:rPr lang="en-US" sz="1600" dirty="0"/>
              <a:t>Mining the web  (</a:t>
            </a:r>
            <a:r>
              <a:rPr lang="en-US" sz="1600" dirty="0" err="1"/>
              <a:t>Soumen</a:t>
            </a:r>
            <a:r>
              <a:rPr lang="en-US" sz="1600" dirty="0"/>
              <a:t> </a:t>
            </a:r>
            <a:r>
              <a:rPr lang="en-US" sz="1600" dirty="0" err="1"/>
              <a:t>Chakrabarti</a:t>
            </a:r>
            <a:r>
              <a:rPr lang="en-US" sz="1600" dirty="0"/>
              <a:t>)</a:t>
            </a:r>
          </a:p>
          <a:p>
            <a:pPr lvl="1">
              <a:lnSpc>
                <a:spcPct val="90000"/>
              </a:lnSpc>
            </a:pPr>
            <a:r>
              <a:rPr lang="en-US" sz="1600" dirty="0"/>
              <a:t>Data on the web (</a:t>
            </a:r>
            <a:r>
              <a:rPr lang="en-US" sz="1600" dirty="0" err="1"/>
              <a:t>Abiteboul</a:t>
            </a:r>
            <a:r>
              <a:rPr lang="en-US" sz="1600" dirty="0"/>
              <a:t> et al).</a:t>
            </a:r>
          </a:p>
          <a:p>
            <a:pPr lvl="1">
              <a:lnSpc>
                <a:spcPct val="90000"/>
              </a:lnSpc>
            </a:pPr>
            <a:r>
              <a:rPr lang="en-US" sz="1600" dirty="0"/>
              <a:t>A Semantic Web Primer (</a:t>
            </a:r>
            <a:r>
              <a:rPr lang="en-US" sz="1600" dirty="0" err="1"/>
              <a:t>Antonieu</a:t>
            </a:r>
            <a:r>
              <a:rPr lang="en-US" sz="1600" dirty="0"/>
              <a:t> &amp; van </a:t>
            </a:r>
            <a:r>
              <a:rPr lang="en-US" sz="1600" dirty="0" err="1"/>
              <a:t>Haarmalen</a:t>
            </a:r>
            <a:r>
              <a:rPr lang="en-US" sz="1600" dirty="0"/>
              <a:t>)</a:t>
            </a:r>
          </a:p>
        </p:txBody>
      </p:sp>
      <p:pic>
        <p:nvPicPr>
          <p:cNvPr id="59396" name="Picture 4"/>
          <p:cNvPicPr>
            <a:picLocks noChangeAspect="1" noChangeArrowheads="1"/>
          </p:cNvPicPr>
          <p:nvPr/>
        </p:nvPicPr>
        <p:blipFill>
          <a:blip r:embed="rId3" cstate="print"/>
          <a:srcRect/>
          <a:stretch>
            <a:fillRect/>
          </a:stretch>
        </p:blipFill>
        <p:spPr bwMode="auto">
          <a:xfrm>
            <a:off x="4572000" y="1143000"/>
            <a:ext cx="2970813" cy="3810000"/>
          </a:xfrm>
          <a:prstGeom prst="rect">
            <a:avLst/>
          </a:prstGeom>
          <a:noFill/>
          <a:ln w="9525">
            <a:noFill/>
            <a:miter lim="800000"/>
            <a:headEnd/>
            <a:tailEnd/>
          </a:ln>
        </p:spPr>
      </p:pic>
      <p:pic>
        <p:nvPicPr>
          <p:cNvPr id="59397" name="Picture 5"/>
          <p:cNvPicPr>
            <a:picLocks noChangeAspect="1" noChangeArrowheads="1"/>
          </p:cNvPicPr>
          <p:nvPr/>
        </p:nvPicPr>
        <p:blipFill>
          <a:blip r:embed="rId4" cstate="print"/>
          <a:srcRect/>
          <a:stretch>
            <a:fillRect/>
          </a:stretch>
        </p:blipFill>
        <p:spPr bwMode="auto">
          <a:xfrm>
            <a:off x="5867400" y="2667000"/>
            <a:ext cx="3052510" cy="3914775"/>
          </a:xfrm>
          <a:prstGeom prst="rect">
            <a:avLst/>
          </a:prstGeom>
          <a:noFill/>
          <a:ln w="9525">
            <a:noFill/>
            <a:miter lim="800000"/>
            <a:headEnd/>
            <a:tailEnd/>
          </a:ln>
        </p:spPr>
      </p:pic>
    </p:spTree>
  </p:cSld>
  <p:clrMapOvr>
    <a:masterClrMapping/>
  </p:clrMapOvr>
  <p:transition>
    <p:pull dir="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r>
              <a:rPr lang="en-US"/>
              <a:t>Pre-reqs</a:t>
            </a:r>
          </a:p>
        </p:txBody>
      </p:sp>
      <p:sp>
        <p:nvSpPr>
          <p:cNvPr id="51203" name="Rectangle 3"/>
          <p:cNvSpPr>
            <a:spLocks noGrp="1" noChangeArrowheads="1"/>
          </p:cNvSpPr>
          <p:nvPr>
            <p:ph type="body" idx="1"/>
          </p:nvPr>
        </p:nvSpPr>
        <p:spPr>
          <a:xfrm>
            <a:off x="0" y="990600"/>
            <a:ext cx="9144000" cy="4114800"/>
          </a:xfrm>
        </p:spPr>
        <p:txBody>
          <a:bodyPr/>
          <a:lstStyle/>
          <a:p>
            <a:r>
              <a:rPr lang="en-US"/>
              <a:t>Useful course background</a:t>
            </a:r>
          </a:p>
          <a:p>
            <a:pPr lvl="1"/>
            <a:r>
              <a:rPr lang="en-US"/>
              <a:t>CSE 310 Data structures </a:t>
            </a:r>
          </a:p>
          <a:p>
            <a:pPr lvl="2"/>
            <a:r>
              <a:rPr lang="en-US"/>
              <a:t>(Also 4xx course on Algorithms)</a:t>
            </a:r>
          </a:p>
          <a:p>
            <a:pPr lvl="1"/>
            <a:r>
              <a:rPr lang="en-US"/>
              <a:t>CSE 412 Databases </a:t>
            </a:r>
          </a:p>
          <a:p>
            <a:pPr lvl="1"/>
            <a:r>
              <a:rPr lang="en-US"/>
              <a:t>CSE 471 Intro to AI</a:t>
            </a:r>
          </a:p>
          <a:p>
            <a:r>
              <a:rPr lang="en-US"/>
              <a:t>+ some of  that math you thought you would never use..</a:t>
            </a:r>
          </a:p>
          <a:p>
            <a:pPr lvl="1"/>
            <a:r>
              <a:rPr lang="en-US" sz="1800">
                <a:solidFill>
                  <a:schemeClr val="accent1"/>
                </a:solidFill>
              </a:rPr>
              <a:t>MAT 342 Linear Algebra</a:t>
            </a:r>
            <a:endParaRPr lang="en-US" sz="1800"/>
          </a:p>
          <a:p>
            <a:pPr lvl="2"/>
            <a:r>
              <a:rPr lang="en-US" sz="1800"/>
              <a:t>Matrices; Eigen values; Eigen Vectors; Singular value decomp</a:t>
            </a:r>
          </a:p>
          <a:p>
            <a:pPr lvl="3"/>
            <a:r>
              <a:rPr lang="en-US" sz="1600"/>
              <a:t>Useful for information retrieval and link analysis (pagerank/Authorities-hubs)</a:t>
            </a:r>
          </a:p>
          <a:p>
            <a:pPr lvl="1"/>
            <a:r>
              <a:rPr lang="en-US" sz="1800">
                <a:solidFill>
                  <a:schemeClr val="accent1"/>
                </a:solidFill>
              </a:rPr>
              <a:t>ECE 389 Probability and Statistics for Engg. Prob solving</a:t>
            </a:r>
          </a:p>
          <a:p>
            <a:pPr lvl="2"/>
            <a:r>
              <a:rPr lang="en-US" sz="1600"/>
              <a:t>Discrete probabilities; Bayes rule, long tail, power laws etc. </a:t>
            </a:r>
          </a:p>
          <a:p>
            <a:pPr lvl="3"/>
            <a:r>
              <a:rPr lang="en-US" sz="1400"/>
              <a:t>Useful for datamining stuff (e.g. naïve bayes classifier) </a:t>
            </a:r>
          </a:p>
          <a:p>
            <a:pPr lvl="1"/>
            <a:endParaRPr lang="en-US"/>
          </a:p>
          <a:p>
            <a:pPr lvl="1"/>
            <a:endParaRPr lang="en-US"/>
          </a:p>
          <a:p>
            <a:pPr lvl="1"/>
            <a:endParaRPr lang="en-US"/>
          </a:p>
        </p:txBody>
      </p:sp>
      <p:sp>
        <p:nvSpPr>
          <p:cNvPr id="51204" name="Text Box 4"/>
          <p:cNvSpPr txBox="1">
            <a:spLocks noChangeArrowheads="1"/>
          </p:cNvSpPr>
          <p:nvPr/>
        </p:nvSpPr>
        <p:spPr bwMode="auto">
          <a:xfrm rot="-1210062">
            <a:off x="7391400" y="5486400"/>
            <a:ext cx="1654175" cy="1079500"/>
          </a:xfrm>
          <a:prstGeom prst="rect">
            <a:avLst/>
          </a:prstGeom>
          <a:solidFill>
            <a:schemeClr val="hlink"/>
          </a:solidFill>
          <a:ln w="9525">
            <a:solidFill>
              <a:schemeClr val="hlink"/>
            </a:solidFill>
            <a:miter lim="800000"/>
            <a:headEnd/>
            <a:tailEnd/>
          </a:ln>
          <a:effectLst/>
        </p:spPr>
        <p:txBody>
          <a:bodyPr wrap="none">
            <a:spAutoFit/>
          </a:bodyPr>
          <a:lstStyle/>
          <a:p>
            <a:r>
              <a:rPr lang="en-US" sz="1600"/>
              <a:t>You are primarily</a:t>
            </a:r>
          </a:p>
          <a:p>
            <a:r>
              <a:rPr lang="en-US" sz="1600"/>
              <a:t>responsible for </a:t>
            </a:r>
          </a:p>
          <a:p>
            <a:r>
              <a:rPr lang="en-US" sz="1600"/>
              <a:t>refreshing your </a:t>
            </a:r>
          </a:p>
          <a:p>
            <a:r>
              <a:rPr lang="en-US" sz="1600"/>
              <a:t>memory...</a:t>
            </a:r>
          </a:p>
        </p:txBody>
      </p:sp>
      <p:sp>
        <p:nvSpPr>
          <p:cNvPr id="51205" name="AutoShape 5"/>
          <p:cNvSpPr>
            <a:spLocks noChangeArrowheads="1"/>
          </p:cNvSpPr>
          <p:nvPr/>
        </p:nvSpPr>
        <p:spPr bwMode="auto">
          <a:xfrm>
            <a:off x="7086600" y="4114800"/>
            <a:ext cx="1676400" cy="762000"/>
          </a:xfrm>
          <a:prstGeom prst="wedgeRoundRectCallout">
            <a:avLst>
              <a:gd name="adj1" fmla="val -67236"/>
              <a:gd name="adj2" fmla="val 68958"/>
              <a:gd name="adj3" fmla="val 16667"/>
            </a:avLst>
          </a:prstGeom>
          <a:solidFill>
            <a:schemeClr val="accent1"/>
          </a:solidFill>
          <a:ln w="9525">
            <a:solidFill>
              <a:schemeClr val="tx1"/>
            </a:solidFill>
            <a:miter lim="800000"/>
            <a:headEnd/>
            <a:tailEnd/>
          </a:ln>
          <a:effectLst/>
        </p:spPr>
        <p:txBody>
          <a:bodyPr/>
          <a:lstStyle/>
          <a:p>
            <a:pPr algn="ctr"/>
            <a:r>
              <a:rPr lang="en-US"/>
              <a:t>Homework</a:t>
            </a:r>
          </a:p>
          <a:p>
            <a:pPr algn="ctr"/>
            <a:r>
              <a:rPr lang="en-US"/>
              <a:t>Ready…</a:t>
            </a:r>
          </a:p>
        </p:txBody>
      </p:sp>
    </p:spTree>
  </p:cSld>
  <p:clrMapOvr>
    <a:masterClrMapping/>
  </p:clrMapOvr>
  <p:transition>
    <p:pull dir="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r>
              <a:rPr lang="en-US"/>
              <a:t>What this course is not (intended tobe)</a:t>
            </a:r>
          </a:p>
        </p:txBody>
      </p:sp>
      <p:sp>
        <p:nvSpPr>
          <p:cNvPr id="36867" name="Rectangle 3"/>
          <p:cNvSpPr>
            <a:spLocks noGrp="1" noChangeArrowheads="1"/>
          </p:cNvSpPr>
          <p:nvPr>
            <p:ph type="body" idx="1"/>
          </p:nvPr>
        </p:nvSpPr>
        <p:spPr>
          <a:xfrm>
            <a:off x="0" y="1905000"/>
            <a:ext cx="9144000" cy="4114800"/>
          </a:xfrm>
        </p:spPr>
        <p:txBody>
          <a:bodyPr/>
          <a:lstStyle/>
          <a:p>
            <a:endParaRPr lang="en-US" dirty="0"/>
          </a:p>
          <a:p>
            <a:endParaRPr lang="en-US" dirty="0"/>
          </a:p>
          <a:p>
            <a:r>
              <a:rPr lang="en-US" dirty="0"/>
              <a:t>This course is not intended to</a:t>
            </a:r>
          </a:p>
          <a:p>
            <a:pPr lvl="1"/>
            <a:r>
              <a:rPr lang="en-US" dirty="0"/>
              <a:t>Teach you how to be a web master</a:t>
            </a:r>
          </a:p>
          <a:p>
            <a:pPr lvl="1"/>
            <a:r>
              <a:rPr lang="en-US" dirty="0"/>
              <a:t>Expose you to all the latest x-buzzwords in technology</a:t>
            </a:r>
          </a:p>
          <a:p>
            <a:pPr lvl="2"/>
            <a:r>
              <a:rPr lang="en-US" dirty="0" smtClean="0"/>
              <a:t>XML/XSL/XPOINTER/XPATH/AJAX</a:t>
            </a:r>
            <a:endParaRPr lang="en-US" dirty="0"/>
          </a:p>
          <a:p>
            <a:pPr lvl="3"/>
            <a:r>
              <a:rPr lang="en-US" dirty="0"/>
              <a:t>(okay, may be a little).</a:t>
            </a:r>
          </a:p>
          <a:p>
            <a:pPr lvl="1"/>
            <a:r>
              <a:rPr lang="en-US" dirty="0"/>
              <a:t>Teach you web/</a:t>
            </a:r>
            <a:r>
              <a:rPr lang="en-US" dirty="0" err="1"/>
              <a:t>javascript</a:t>
            </a:r>
            <a:r>
              <a:rPr lang="en-US" dirty="0"/>
              <a:t>/java/</a:t>
            </a:r>
            <a:r>
              <a:rPr lang="en-US" dirty="0" err="1"/>
              <a:t>jdbc</a:t>
            </a:r>
            <a:r>
              <a:rPr lang="en-US" dirty="0"/>
              <a:t> etc. programming</a:t>
            </a:r>
          </a:p>
          <a:p>
            <a:pPr lvl="2"/>
            <a:endParaRPr lang="en-US" dirty="0"/>
          </a:p>
        </p:txBody>
      </p:sp>
      <p:sp>
        <p:nvSpPr>
          <p:cNvPr id="36868" name="Text Box 4"/>
          <p:cNvSpPr txBox="1">
            <a:spLocks noChangeArrowheads="1"/>
          </p:cNvSpPr>
          <p:nvPr/>
        </p:nvSpPr>
        <p:spPr bwMode="auto">
          <a:xfrm>
            <a:off x="533400" y="1066800"/>
            <a:ext cx="7988300" cy="1927225"/>
          </a:xfrm>
          <a:prstGeom prst="rect">
            <a:avLst/>
          </a:prstGeom>
          <a:solidFill>
            <a:schemeClr val="folHlink"/>
          </a:solidFill>
          <a:ln w="9525">
            <a:solidFill>
              <a:srgbClr val="FF0000"/>
            </a:solidFill>
            <a:miter lim="800000"/>
            <a:headEnd/>
            <a:tailEnd/>
          </a:ln>
          <a:effectLst/>
        </p:spPr>
        <p:txBody>
          <a:bodyPr wrap="none">
            <a:spAutoFit/>
          </a:bodyPr>
          <a:lstStyle/>
          <a:p>
            <a:r>
              <a:rPr lang="en-US">
                <a:solidFill>
                  <a:srgbClr val="336600"/>
                </a:solidFill>
              </a:rPr>
              <a:t>               [] there is a difference between training and education.</a:t>
            </a:r>
          </a:p>
          <a:p>
            <a:r>
              <a:rPr lang="en-US">
                <a:solidFill>
                  <a:srgbClr val="336600"/>
                </a:solidFill>
              </a:rPr>
              <a:t>If computer science is a fundamental discipline, then university</a:t>
            </a:r>
          </a:p>
          <a:p>
            <a:r>
              <a:rPr lang="en-US">
                <a:solidFill>
                  <a:srgbClr val="336600"/>
                </a:solidFill>
              </a:rPr>
              <a:t>education in this field should emphasize enduring fundamental</a:t>
            </a:r>
          </a:p>
          <a:p>
            <a:r>
              <a:rPr lang="en-US">
                <a:solidFill>
                  <a:srgbClr val="336600"/>
                </a:solidFill>
              </a:rPr>
              <a:t>principles rather than transient current technology.</a:t>
            </a:r>
          </a:p>
          <a:p>
            <a:r>
              <a:rPr lang="en-US">
                <a:solidFill>
                  <a:srgbClr val="336600"/>
                </a:solidFill>
              </a:rPr>
              <a:t>         -</a:t>
            </a:r>
            <a:r>
              <a:rPr lang="en-US">
                <a:solidFill>
                  <a:srgbClr val="FF0000"/>
                </a:solidFill>
              </a:rPr>
              <a:t>Peter Wegner, Three Computing Cultures</a:t>
            </a:r>
            <a:r>
              <a:rPr lang="en-US">
                <a:solidFill>
                  <a:srgbClr val="336600"/>
                </a:solidFill>
              </a:rPr>
              <a:t>. </a:t>
            </a:r>
            <a:r>
              <a:rPr lang="en-US">
                <a:solidFill>
                  <a:srgbClr val="FF0000"/>
                </a:solidFill>
              </a:rPr>
              <a:t>1970.</a:t>
            </a:r>
            <a:endParaRPr lang="en-US">
              <a:solidFill>
                <a:srgbClr val="336600"/>
              </a:solidFill>
            </a:endParaRPr>
          </a:p>
        </p:txBody>
      </p:sp>
    </p:spTree>
  </p:cSld>
  <p:clrMapOvr>
    <a:masterClrMapping/>
  </p:clrMapOvr>
  <p:transition>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6868"/>
                                        </p:tgtEl>
                                        <p:attrNameLst>
                                          <p:attrName>style.visibility</p:attrName>
                                        </p:attrNameLst>
                                      </p:cBhvr>
                                      <p:to>
                                        <p:strVal val="visible"/>
                                      </p:to>
                                    </p:set>
                                    <p:anim calcmode="lin" valueType="num">
                                      <p:cBhvr additive="base">
                                        <p:cTn id="7" dur="500" fill="hold"/>
                                        <p:tgtEl>
                                          <p:spTgt spid="36868"/>
                                        </p:tgtEl>
                                        <p:attrNameLst>
                                          <p:attrName>ppt_x</p:attrName>
                                        </p:attrNameLst>
                                      </p:cBhvr>
                                      <p:tavLst>
                                        <p:tav tm="0">
                                          <p:val>
                                            <p:strVal val="0-#ppt_w/2"/>
                                          </p:val>
                                        </p:tav>
                                        <p:tav tm="100000">
                                          <p:val>
                                            <p:strVal val="#ppt_x"/>
                                          </p:val>
                                        </p:tav>
                                      </p:tavLst>
                                    </p:anim>
                                    <p:anim calcmode="lin" valueType="num">
                                      <p:cBhvr additive="base">
                                        <p:cTn id="8" dur="500" fill="hold"/>
                                        <p:tgtEl>
                                          <p:spTgt spid="3686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6867">
                                            <p:txEl>
                                              <p:pRg st="2" end="2"/>
                                            </p:txEl>
                                          </p:spTgt>
                                        </p:tgtEl>
                                        <p:attrNameLst>
                                          <p:attrName>style.visibility</p:attrName>
                                        </p:attrNameLst>
                                      </p:cBhvr>
                                      <p:to>
                                        <p:strVal val="visible"/>
                                      </p:to>
                                    </p:set>
                                    <p:anim calcmode="lin" valueType="num">
                                      <p:cBhvr additive="base">
                                        <p:cTn id="13" dur="500" fill="hold"/>
                                        <p:tgtEl>
                                          <p:spTgt spid="36867">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6867">
                                            <p:txEl>
                                              <p:pRg st="2" end="2"/>
                                            </p:txEl>
                                          </p:spTgt>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36867">
                                            <p:txEl>
                                              <p:pRg st="3" end="3"/>
                                            </p:txEl>
                                          </p:spTgt>
                                        </p:tgtEl>
                                        <p:attrNameLst>
                                          <p:attrName>style.visibility</p:attrName>
                                        </p:attrNameLst>
                                      </p:cBhvr>
                                      <p:to>
                                        <p:strVal val="visible"/>
                                      </p:to>
                                    </p:set>
                                    <p:anim calcmode="lin" valueType="num">
                                      <p:cBhvr additive="base">
                                        <p:cTn id="17" dur="500" fill="hold"/>
                                        <p:tgtEl>
                                          <p:spTgt spid="36867">
                                            <p:txEl>
                                              <p:pRg st="3" end="3"/>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36867">
                                            <p:txEl>
                                              <p:pRg st="3" end="3"/>
                                            </p:txEl>
                                          </p:spTgt>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36867">
                                            <p:txEl>
                                              <p:pRg st="4" end="4"/>
                                            </p:txEl>
                                          </p:spTgt>
                                        </p:tgtEl>
                                        <p:attrNameLst>
                                          <p:attrName>style.visibility</p:attrName>
                                        </p:attrNameLst>
                                      </p:cBhvr>
                                      <p:to>
                                        <p:strVal val="visible"/>
                                      </p:to>
                                    </p:set>
                                    <p:anim calcmode="lin" valueType="num">
                                      <p:cBhvr additive="base">
                                        <p:cTn id="21" dur="500" fill="hold"/>
                                        <p:tgtEl>
                                          <p:spTgt spid="36867">
                                            <p:txEl>
                                              <p:pRg st="4" end="4"/>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36867">
                                            <p:txEl>
                                              <p:pRg st="4" end="4"/>
                                            </p:txEl>
                                          </p:spTgt>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36867">
                                            <p:txEl>
                                              <p:pRg st="5" end="5"/>
                                            </p:txEl>
                                          </p:spTgt>
                                        </p:tgtEl>
                                        <p:attrNameLst>
                                          <p:attrName>style.visibility</p:attrName>
                                        </p:attrNameLst>
                                      </p:cBhvr>
                                      <p:to>
                                        <p:strVal val="visible"/>
                                      </p:to>
                                    </p:set>
                                    <p:anim calcmode="lin" valueType="num">
                                      <p:cBhvr additive="base">
                                        <p:cTn id="25" dur="500" fill="hold"/>
                                        <p:tgtEl>
                                          <p:spTgt spid="36867">
                                            <p:txEl>
                                              <p:pRg st="5" end="5"/>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6867">
                                            <p:txEl>
                                              <p:pRg st="5" end="5"/>
                                            </p:txEl>
                                          </p:spTgt>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0"/>
                                  </p:stCondLst>
                                  <p:childTnLst>
                                    <p:set>
                                      <p:cBhvr>
                                        <p:cTn id="28" dur="1" fill="hold">
                                          <p:stCondLst>
                                            <p:cond delay="0"/>
                                          </p:stCondLst>
                                        </p:cTn>
                                        <p:tgtEl>
                                          <p:spTgt spid="36867">
                                            <p:txEl>
                                              <p:pRg st="6" end="6"/>
                                            </p:txEl>
                                          </p:spTgt>
                                        </p:tgtEl>
                                        <p:attrNameLst>
                                          <p:attrName>style.visibility</p:attrName>
                                        </p:attrNameLst>
                                      </p:cBhvr>
                                      <p:to>
                                        <p:strVal val="visible"/>
                                      </p:to>
                                    </p:set>
                                    <p:anim calcmode="lin" valueType="num">
                                      <p:cBhvr additive="base">
                                        <p:cTn id="29" dur="500" fill="hold"/>
                                        <p:tgtEl>
                                          <p:spTgt spid="36867">
                                            <p:txEl>
                                              <p:pRg st="6" end="6"/>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36867">
                                            <p:txEl>
                                              <p:pRg st="6" end="6"/>
                                            </p:txEl>
                                          </p:spTgt>
                                        </p:tgtEl>
                                        <p:attrNameLst>
                                          <p:attrName>ppt_y</p:attrName>
                                        </p:attrNameLst>
                                      </p:cBhvr>
                                      <p:tavLst>
                                        <p:tav tm="0">
                                          <p:val>
                                            <p:strVal val="#ppt_y"/>
                                          </p:val>
                                        </p:tav>
                                        <p:tav tm="100000">
                                          <p:val>
                                            <p:strVal val="#ppt_y"/>
                                          </p:val>
                                        </p:tav>
                                      </p:tavLst>
                                    </p:anim>
                                  </p:childTnLst>
                                </p:cTn>
                              </p:par>
                              <p:par>
                                <p:cTn id="31" presetID="2" presetClass="entr" presetSubtype="8" fill="hold" grpId="0" nodeType="withEffect">
                                  <p:stCondLst>
                                    <p:cond delay="0"/>
                                  </p:stCondLst>
                                  <p:childTnLst>
                                    <p:set>
                                      <p:cBhvr>
                                        <p:cTn id="32" dur="1" fill="hold">
                                          <p:stCondLst>
                                            <p:cond delay="0"/>
                                          </p:stCondLst>
                                        </p:cTn>
                                        <p:tgtEl>
                                          <p:spTgt spid="36867">
                                            <p:txEl>
                                              <p:pRg st="7" end="7"/>
                                            </p:txEl>
                                          </p:spTgt>
                                        </p:tgtEl>
                                        <p:attrNameLst>
                                          <p:attrName>style.visibility</p:attrName>
                                        </p:attrNameLst>
                                      </p:cBhvr>
                                      <p:to>
                                        <p:strVal val="visible"/>
                                      </p:to>
                                    </p:set>
                                    <p:anim calcmode="lin" valueType="num">
                                      <p:cBhvr additive="base">
                                        <p:cTn id="33" dur="500" fill="hold"/>
                                        <p:tgtEl>
                                          <p:spTgt spid="36867">
                                            <p:txEl>
                                              <p:pRg st="7" end="7"/>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36867">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7" grpId="0" build="p" autoUpdateAnimBg="0"/>
      <p:bldP spid="36868" grpId="0" animBg="1"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026"/>
          <p:cNvSpPr>
            <a:spLocks noGrp="1" noChangeArrowheads="1"/>
          </p:cNvSpPr>
          <p:nvPr>
            <p:ph type="title"/>
          </p:nvPr>
        </p:nvSpPr>
        <p:spPr/>
        <p:txBody>
          <a:bodyPr/>
          <a:lstStyle/>
          <a:p>
            <a:r>
              <a:rPr lang="en-US" dirty="0"/>
              <a:t>Contact Info</a:t>
            </a:r>
          </a:p>
        </p:txBody>
      </p:sp>
      <p:sp>
        <p:nvSpPr>
          <p:cNvPr id="29700" name="Rectangle 1028"/>
          <p:cNvSpPr>
            <a:spLocks noGrp="1" noChangeArrowheads="1"/>
          </p:cNvSpPr>
          <p:nvPr>
            <p:ph type="body" sz="half" idx="1"/>
          </p:nvPr>
        </p:nvSpPr>
        <p:spPr>
          <a:xfrm>
            <a:off x="0" y="1143000"/>
            <a:ext cx="4114800" cy="4114800"/>
          </a:xfrm>
          <a:noFill/>
          <a:ln/>
        </p:spPr>
        <p:txBody>
          <a:bodyPr/>
          <a:lstStyle/>
          <a:p>
            <a:r>
              <a:rPr lang="en-US" sz="2000" dirty="0"/>
              <a:t>Instructor: </a:t>
            </a:r>
            <a:r>
              <a:rPr lang="en-US" sz="2000" dirty="0" err="1"/>
              <a:t>Subbarao</a:t>
            </a:r>
            <a:r>
              <a:rPr lang="en-US" sz="2000" dirty="0"/>
              <a:t> </a:t>
            </a:r>
            <a:r>
              <a:rPr lang="en-US" sz="2000" dirty="0" err="1"/>
              <a:t>Kambhampati</a:t>
            </a:r>
            <a:r>
              <a:rPr lang="en-US" sz="2000" dirty="0"/>
              <a:t> (</a:t>
            </a:r>
            <a:r>
              <a:rPr lang="en-US" sz="2000" dirty="0" err="1"/>
              <a:t>Rao</a:t>
            </a:r>
            <a:r>
              <a:rPr lang="en-US" sz="2000" dirty="0" smtClean="0"/>
              <a:t>)</a:t>
            </a:r>
          </a:p>
          <a:p>
            <a:pPr lvl="1"/>
            <a:r>
              <a:rPr lang="en-US" sz="2000" dirty="0" smtClean="0"/>
              <a:t>Email</a:t>
            </a:r>
            <a:r>
              <a:rPr lang="en-US" sz="2000" dirty="0"/>
              <a:t>: rao@asu.edu  </a:t>
            </a:r>
          </a:p>
          <a:p>
            <a:pPr lvl="1"/>
            <a:r>
              <a:rPr lang="en-US" sz="2000" dirty="0"/>
              <a:t>URL: rakaposhi.eas.asu.edu/rao.html</a:t>
            </a:r>
          </a:p>
          <a:p>
            <a:pPr lvl="1"/>
            <a:r>
              <a:rPr lang="en-US" sz="2000" dirty="0"/>
              <a:t>Course URL: </a:t>
            </a:r>
            <a:r>
              <a:rPr lang="en-US" sz="2000" dirty="0">
                <a:solidFill>
                  <a:schemeClr val="accent1"/>
                </a:solidFill>
                <a:hlinkClick r:id="rId3"/>
              </a:rPr>
              <a:t>rakaposhi.eas.asu.edu/cse494</a:t>
            </a:r>
            <a:endParaRPr lang="en-US" sz="2000" dirty="0"/>
          </a:p>
          <a:p>
            <a:pPr lvl="1"/>
            <a:r>
              <a:rPr lang="en-US" sz="1800" dirty="0"/>
              <a:t>Class: </a:t>
            </a:r>
            <a:r>
              <a:rPr lang="en-US" sz="1800" dirty="0" smtClean="0"/>
              <a:t>Friday 9-11:45AM SCOB 210</a:t>
            </a:r>
            <a:endParaRPr lang="en-US" sz="1800" dirty="0"/>
          </a:p>
          <a:p>
            <a:pPr lvl="1"/>
            <a:r>
              <a:rPr lang="en-US" sz="1800" dirty="0"/>
              <a:t>Office hours:</a:t>
            </a:r>
            <a:r>
              <a:rPr lang="en-US" sz="1800" dirty="0" smtClean="0"/>
              <a:t> TBD</a:t>
            </a:r>
          </a:p>
          <a:p>
            <a:pPr lvl="1"/>
            <a:r>
              <a:rPr lang="en-US" sz="1800" dirty="0" smtClean="0"/>
              <a:t>Class Forum on PIAZZA</a:t>
            </a:r>
          </a:p>
          <a:p>
            <a:pPr lvl="2"/>
            <a:r>
              <a:rPr lang="en-US" sz="1400" dirty="0" smtClean="0"/>
              <a:t>Most of you received invitations</a:t>
            </a:r>
            <a:r>
              <a:rPr lang="en-US" sz="1400" dirty="0" smtClean="0"/>
              <a:t>..</a:t>
            </a:r>
          </a:p>
          <a:p>
            <a:r>
              <a:rPr lang="en-US" sz="2000" dirty="0" smtClean="0"/>
              <a:t>TA(s): </a:t>
            </a:r>
          </a:p>
          <a:p>
            <a:pPr lvl="1"/>
            <a:r>
              <a:rPr lang="en-US" sz="1600" dirty="0" err="1" smtClean="0">
                <a:solidFill>
                  <a:schemeClr val="accent2"/>
                </a:solidFill>
              </a:rPr>
              <a:t>Tejas</a:t>
            </a:r>
            <a:r>
              <a:rPr lang="en-US" sz="1600" dirty="0" smtClean="0">
                <a:solidFill>
                  <a:schemeClr val="accent2"/>
                </a:solidFill>
              </a:rPr>
              <a:t> </a:t>
            </a:r>
            <a:r>
              <a:rPr lang="en-US" sz="1600" dirty="0" err="1" smtClean="0">
                <a:solidFill>
                  <a:schemeClr val="accent2"/>
                </a:solidFill>
              </a:rPr>
              <a:t>Mallapura</a:t>
            </a:r>
            <a:endParaRPr lang="en-US" sz="1600" dirty="0" smtClean="0">
              <a:solidFill>
                <a:schemeClr val="accent2"/>
              </a:solidFill>
            </a:endParaRPr>
          </a:p>
          <a:p>
            <a:pPr lvl="1"/>
            <a:r>
              <a:rPr lang="en-US" sz="1600" dirty="0" err="1" smtClean="0">
                <a:solidFill>
                  <a:schemeClr val="accent2"/>
                </a:solidFill>
              </a:rPr>
              <a:t>Vamsi</a:t>
            </a:r>
            <a:r>
              <a:rPr lang="en-US" sz="1600" dirty="0" smtClean="0">
                <a:solidFill>
                  <a:schemeClr val="accent2"/>
                </a:solidFill>
              </a:rPr>
              <a:t> </a:t>
            </a:r>
            <a:r>
              <a:rPr lang="en-US" sz="1600" dirty="0" err="1" smtClean="0">
                <a:solidFill>
                  <a:schemeClr val="accent2"/>
                </a:solidFill>
              </a:rPr>
              <a:t>Meduri</a:t>
            </a:r>
            <a:endParaRPr lang="en-US" sz="1600" dirty="0" smtClean="0">
              <a:solidFill>
                <a:schemeClr val="accent2"/>
              </a:solidFill>
            </a:endParaRPr>
          </a:p>
          <a:p>
            <a:pPr lvl="1"/>
            <a:r>
              <a:rPr lang="en-US" sz="1600" dirty="0" smtClean="0">
                <a:solidFill>
                  <a:schemeClr val="accent2"/>
                </a:solidFill>
              </a:rPr>
              <a:t>Office hours: TBD</a:t>
            </a:r>
            <a:endParaRPr lang="en-US" sz="1600" dirty="0" smtClean="0">
              <a:solidFill>
                <a:schemeClr val="accent2"/>
              </a:solidFill>
            </a:endParaRPr>
          </a:p>
          <a:p>
            <a:pPr>
              <a:buFontTx/>
              <a:buNone/>
            </a:pPr>
            <a:endParaRPr lang="en-US" sz="2000" dirty="0"/>
          </a:p>
        </p:txBody>
      </p:sp>
      <p:sp>
        <p:nvSpPr>
          <p:cNvPr id="29706" name="WordArt 1034"/>
          <p:cNvSpPr>
            <a:spLocks noChangeArrowheads="1" noChangeShapeType="1" noTextEdit="1"/>
          </p:cNvSpPr>
          <p:nvPr/>
        </p:nvSpPr>
        <p:spPr bwMode="auto">
          <a:xfrm>
            <a:off x="4114800" y="5486400"/>
            <a:ext cx="4686300" cy="265113"/>
          </a:xfrm>
          <a:prstGeom prst="rect">
            <a:avLst/>
          </a:prstGeom>
        </p:spPr>
        <p:txBody>
          <a:bodyPr wrap="none" fromWordArt="1">
            <a:prstTxWarp prst="textCascadeUp">
              <a:avLst>
                <a:gd name="adj" fmla="val 44444"/>
              </a:avLst>
            </a:prstTxWarp>
            <a:scene3d>
              <a:camera prst="legacyPerspectiveFront">
                <a:rot lat="20519999" lon="1080000" rev="0"/>
              </a:camera>
              <a:lightRig rig="legacyHarsh2" dir="b"/>
            </a:scene3d>
            <a:sp3d extrusionH="430200" prstMaterial="legacyMatte">
              <a:extrusionClr>
                <a:srgbClr val="FF6600"/>
              </a:extrusionClr>
            </a:sp3d>
          </a:bodyPr>
          <a:lstStyle/>
          <a:p>
            <a:pPr algn="ctr"/>
            <a:r>
              <a:rPr lang="en-US" sz="3600" kern="10" dirty="0">
                <a:ln w="9525">
                  <a:round/>
                  <a:headEnd/>
                  <a:tailEnd/>
                </a:ln>
                <a:gradFill rotWithShape="0">
                  <a:gsLst>
                    <a:gs pos="0">
                      <a:srgbClr val="FFE701"/>
                    </a:gs>
                    <a:gs pos="100000">
                      <a:srgbClr val="FE3E02"/>
                    </a:gs>
                  </a:gsLst>
                  <a:lin ang="5400000" scaled="1"/>
                </a:gradFill>
                <a:latin typeface="Impact"/>
              </a:rPr>
              <a:t>Webpage *NOT* on Blackboard</a:t>
            </a:r>
          </a:p>
        </p:txBody>
      </p:sp>
      <p:pic>
        <p:nvPicPr>
          <p:cNvPr id="7" name="Picture 6" descr="Screen Shot 2013-01-07 at 8.13.40 PM.png"/>
          <p:cNvPicPr>
            <a:picLocks noChangeAspect="1"/>
          </p:cNvPicPr>
          <p:nvPr/>
        </p:nvPicPr>
        <p:blipFill>
          <a:blip r:embed="rId4" cstate="print"/>
          <a:stretch>
            <a:fillRect/>
          </a:stretch>
        </p:blipFill>
        <p:spPr>
          <a:xfrm>
            <a:off x="4122668" y="1371600"/>
            <a:ext cx="5021332" cy="3810000"/>
          </a:xfrm>
          <a:prstGeom prst="rect">
            <a:avLst/>
          </a:prstGeom>
        </p:spPr>
      </p:pic>
      <p:sp>
        <p:nvSpPr>
          <p:cNvPr id="6" name="TextBox 5"/>
          <p:cNvSpPr txBox="1"/>
          <p:nvPr/>
        </p:nvSpPr>
        <p:spPr>
          <a:xfrm>
            <a:off x="4653668" y="6027003"/>
            <a:ext cx="4490332" cy="830997"/>
          </a:xfrm>
          <a:prstGeom prst="rect">
            <a:avLst/>
          </a:prstGeom>
          <a:noFill/>
        </p:spPr>
        <p:txBody>
          <a:bodyPr wrap="none" rtlCol="0">
            <a:spAutoFit/>
          </a:bodyPr>
          <a:lstStyle/>
          <a:p>
            <a:r>
              <a:rPr lang="en-US" dirty="0" smtClean="0"/>
              <a:t>Just </a:t>
            </a:r>
            <a:r>
              <a:rPr lang="en-US" dirty="0" err="1" smtClean="0"/>
              <a:t>google</a:t>
            </a:r>
            <a:r>
              <a:rPr lang="en-US" dirty="0" smtClean="0"/>
              <a:t> “</a:t>
            </a:r>
            <a:r>
              <a:rPr lang="en-US" dirty="0" err="1" smtClean="0"/>
              <a:t>asu</a:t>
            </a:r>
            <a:r>
              <a:rPr lang="en-US" dirty="0" smtClean="0"/>
              <a:t> 494” or “</a:t>
            </a:r>
            <a:r>
              <a:rPr lang="en-US" dirty="0" err="1" smtClean="0"/>
              <a:t>cse</a:t>
            </a:r>
            <a:r>
              <a:rPr lang="en-US" dirty="0" smtClean="0"/>
              <a:t> 494”</a:t>
            </a:r>
          </a:p>
          <a:p>
            <a:r>
              <a:rPr lang="en-US" dirty="0" smtClean="0"/>
              <a:t> </a:t>
            </a:r>
            <a:r>
              <a:rPr lang="en-US" dirty="0" smtClean="0"/>
              <a:t>or “</a:t>
            </a:r>
            <a:r>
              <a:rPr lang="en-US" dirty="0" err="1" smtClean="0"/>
              <a:t>asu</a:t>
            </a:r>
            <a:r>
              <a:rPr lang="en-US" dirty="0" smtClean="0"/>
              <a:t> </a:t>
            </a:r>
            <a:r>
              <a:rPr lang="en-US" dirty="0" err="1" smtClean="0"/>
              <a:t>ir</a:t>
            </a:r>
            <a:r>
              <a:rPr lang="en-US" dirty="0" smtClean="0"/>
              <a:t>” or “</a:t>
            </a:r>
            <a:r>
              <a:rPr lang="en-US" dirty="0" err="1" smtClean="0"/>
              <a:t>rao</a:t>
            </a:r>
            <a:r>
              <a:rPr lang="en-US" dirty="0" smtClean="0"/>
              <a:t> 494” ...</a:t>
            </a:r>
            <a:endParaRPr lang="en-US" dirty="0"/>
          </a:p>
        </p:txBody>
      </p:sp>
    </p:spTree>
  </p:cSld>
  <p:clrMapOvr>
    <a:masterClrMapping/>
  </p:clrMapOvr>
  <p:transition>
    <p:pull dir="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r>
              <a:rPr lang="en-US"/>
              <a:t>Grading etc.</a:t>
            </a:r>
          </a:p>
        </p:txBody>
      </p:sp>
      <p:sp>
        <p:nvSpPr>
          <p:cNvPr id="30723" name="Rectangle 3"/>
          <p:cNvSpPr>
            <a:spLocks noGrp="1" noChangeArrowheads="1"/>
          </p:cNvSpPr>
          <p:nvPr>
            <p:ph type="body" idx="1"/>
          </p:nvPr>
        </p:nvSpPr>
        <p:spPr>
          <a:ln/>
        </p:spPr>
        <p:txBody>
          <a:bodyPr/>
          <a:lstStyle/>
          <a:p>
            <a:endParaRPr lang="en-US"/>
          </a:p>
          <a:p>
            <a:pPr lvl="1"/>
            <a:r>
              <a:rPr lang="en-US"/>
              <a:t>Projects/Homeworks (~45%)</a:t>
            </a:r>
          </a:p>
          <a:p>
            <a:pPr lvl="1"/>
            <a:r>
              <a:rPr lang="en-US"/>
              <a:t>Midterm / final (~40%)</a:t>
            </a:r>
          </a:p>
          <a:p>
            <a:pPr lvl="1"/>
            <a:r>
              <a:rPr lang="en-US"/>
              <a:t>Participation (~15%)</a:t>
            </a:r>
          </a:p>
          <a:p>
            <a:pPr lvl="2"/>
            <a:r>
              <a:rPr lang="en-US"/>
              <a:t>Reading (papers, web - </a:t>
            </a:r>
            <a:r>
              <a:rPr lang="en-US">
                <a:solidFill>
                  <a:srgbClr val="FF0000"/>
                </a:solidFill>
              </a:rPr>
              <a:t>no single text</a:t>
            </a:r>
            <a:r>
              <a:rPr lang="en-US"/>
              <a:t>)</a:t>
            </a:r>
          </a:p>
          <a:p>
            <a:pPr lvl="2"/>
            <a:r>
              <a:rPr lang="en-US"/>
              <a:t>Class interaction (***VERY VERY IMPORTANT***)</a:t>
            </a:r>
          </a:p>
          <a:p>
            <a:pPr lvl="3"/>
            <a:r>
              <a:rPr lang="en-US"/>
              <a:t>will be evaluated by attendance, </a:t>
            </a:r>
            <a:r>
              <a:rPr lang="en-US" i="1" u="sng"/>
              <a:t>attentiveness</a:t>
            </a:r>
            <a:r>
              <a:rPr lang="en-US"/>
              <a:t>, and  occasional quizzes</a:t>
            </a:r>
          </a:p>
          <a:p>
            <a:endParaRPr lang="en-US"/>
          </a:p>
          <a:p>
            <a:endParaRPr lang="en-US"/>
          </a:p>
        </p:txBody>
      </p:sp>
      <p:pic>
        <p:nvPicPr>
          <p:cNvPr id="30726" name="Picture 6"/>
          <p:cNvPicPr>
            <a:picLocks noChangeAspect="1" noChangeArrowheads="1"/>
          </p:cNvPicPr>
          <p:nvPr/>
        </p:nvPicPr>
        <p:blipFill>
          <a:blip r:embed="rId3" cstate="print"/>
          <a:srcRect/>
          <a:stretch>
            <a:fillRect/>
          </a:stretch>
        </p:blipFill>
        <p:spPr bwMode="auto">
          <a:xfrm>
            <a:off x="7162800" y="5105400"/>
            <a:ext cx="1366838" cy="1109663"/>
          </a:xfrm>
          <a:prstGeom prst="rect">
            <a:avLst/>
          </a:prstGeom>
          <a:noFill/>
          <a:ln w="9525">
            <a:noFill/>
            <a:miter lim="800000"/>
            <a:headEnd/>
            <a:tailEnd/>
          </a:ln>
          <a:effectLst/>
        </p:spPr>
      </p:pic>
      <p:grpSp>
        <p:nvGrpSpPr>
          <p:cNvPr id="30729" name="Group 9"/>
          <p:cNvGrpSpPr>
            <a:grpSpLocks/>
          </p:cNvGrpSpPr>
          <p:nvPr/>
        </p:nvGrpSpPr>
        <p:grpSpPr bwMode="auto">
          <a:xfrm>
            <a:off x="7086600" y="5105400"/>
            <a:ext cx="1143000" cy="1066800"/>
            <a:chOff x="4800" y="384"/>
            <a:chExt cx="720" cy="672"/>
          </a:xfrm>
        </p:grpSpPr>
        <p:sp>
          <p:nvSpPr>
            <p:cNvPr id="30727" name="Oval 7"/>
            <p:cNvSpPr>
              <a:spLocks noChangeArrowheads="1"/>
            </p:cNvSpPr>
            <p:nvPr/>
          </p:nvSpPr>
          <p:spPr bwMode="auto">
            <a:xfrm>
              <a:off x="4800" y="384"/>
              <a:ext cx="720" cy="672"/>
            </a:xfrm>
            <a:prstGeom prst="ellipse">
              <a:avLst/>
            </a:prstGeom>
            <a:noFill/>
            <a:ln w="76200">
              <a:solidFill>
                <a:srgbClr val="FF0000"/>
              </a:solidFill>
              <a:round/>
              <a:headEnd/>
              <a:tailEnd/>
            </a:ln>
            <a:effectLst/>
          </p:spPr>
          <p:txBody>
            <a:bodyPr wrap="none" anchor="ctr"/>
            <a:lstStyle/>
            <a:p>
              <a:endParaRPr lang="en-US"/>
            </a:p>
          </p:txBody>
        </p:sp>
        <p:sp>
          <p:nvSpPr>
            <p:cNvPr id="30728" name="Line 8"/>
            <p:cNvSpPr>
              <a:spLocks noChangeShapeType="1"/>
            </p:cNvSpPr>
            <p:nvPr/>
          </p:nvSpPr>
          <p:spPr bwMode="auto">
            <a:xfrm>
              <a:off x="4944" y="480"/>
              <a:ext cx="432" cy="480"/>
            </a:xfrm>
            <a:prstGeom prst="line">
              <a:avLst/>
            </a:prstGeom>
            <a:noFill/>
            <a:ln w="76200">
              <a:solidFill>
                <a:srgbClr val="FF0000"/>
              </a:solidFill>
              <a:round/>
              <a:headEnd/>
              <a:tailEnd/>
            </a:ln>
            <a:effectLst/>
          </p:spPr>
          <p:txBody>
            <a:bodyPr wrap="none" anchor="ctr"/>
            <a:lstStyle/>
            <a:p>
              <a:endParaRPr lang="en-US"/>
            </a:p>
          </p:txBody>
        </p:sp>
      </p:grpSp>
      <p:sp>
        <p:nvSpPr>
          <p:cNvPr id="30730" name="Text Box 10"/>
          <p:cNvSpPr txBox="1">
            <a:spLocks noChangeArrowheads="1"/>
          </p:cNvSpPr>
          <p:nvPr/>
        </p:nvSpPr>
        <p:spPr bwMode="auto">
          <a:xfrm rot="-1433137">
            <a:off x="76200" y="533400"/>
            <a:ext cx="2416175" cy="822325"/>
          </a:xfrm>
          <a:prstGeom prst="rect">
            <a:avLst/>
          </a:prstGeom>
          <a:solidFill>
            <a:schemeClr val="hlink"/>
          </a:solidFill>
          <a:ln w="9525">
            <a:noFill/>
            <a:miter lim="800000"/>
            <a:headEnd/>
            <a:tailEnd/>
          </a:ln>
          <a:effectLst/>
        </p:spPr>
        <p:txBody>
          <a:bodyPr wrap="none">
            <a:spAutoFit/>
          </a:bodyPr>
          <a:lstStyle/>
          <a:p>
            <a:r>
              <a:rPr lang="en-US"/>
              <a:t>Subject to (minor)</a:t>
            </a:r>
          </a:p>
          <a:p>
            <a:r>
              <a:rPr lang="en-US"/>
              <a:t>Changes</a:t>
            </a:r>
          </a:p>
        </p:txBody>
      </p:sp>
      <p:sp>
        <p:nvSpPr>
          <p:cNvPr id="30731" name="Text Box 11"/>
          <p:cNvSpPr txBox="1">
            <a:spLocks noChangeArrowheads="1"/>
          </p:cNvSpPr>
          <p:nvPr/>
        </p:nvSpPr>
        <p:spPr bwMode="auto">
          <a:xfrm rot="-635485">
            <a:off x="927100" y="4938713"/>
            <a:ext cx="3476625" cy="1463675"/>
          </a:xfrm>
          <a:prstGeom prst="rect">
            <a:avLst/>
          </a:prstGeom>
          <a:solidFill>
            <a:schemeClr val="accent1"/>
          </a:solidFill>
          <a:ln w="9525">
            <a:noFill/>
            <a:miter lim="800000"/>
            <a:headEnd/>
            <a:tailEnd/>
          </a:ln>
          <a:effectLst/>
        </p:spPr>
        <p:txBody>
          <a:bodyPr>
            <a:spAutoFit/>
          </a:bodyPr>
          <a:lstStyle/>
          <a:p>
            <a:pPr>
              <a:spcBef>
                <a:spcPct val="50000"/>
              </a:spcBef>
            </a:pPr>
            <a:r>
              <a:rPr lang="en-US" sz="2000" dirty="0" smtClean="0"/>
              <a:t>494 </a:t>
            </a:r>
            <a:r>
              <a:rPr lang="en-US" sz="2000" dirty="0"/>
              <a:t>and 598 students are treated as separate clusters while awarding final letter grades </a:t>
            </a:r>
          </a:p>
          <a:p>
            <a:pPr>
              <a:spcBef>
                <a:spcPct val="50000"/>
              </a:spcBef>
            </a:pPr>
            <a:r>
              <a:rPr lang="en-US" sz="2000" dirty="0">
                <a:solidFill>
                  <a:srgbClr val="FF0000"/>
                </a:solidFill>
              </a:rPr>
              <a:t>(no other differentiation)</a:t>
            </a:r>
          </a:p>
        </p:txBody>
      </p:sp>
    </p:spTree>
  </p:cSld>
  <p:clrMapOvr>
    <a:masterClrMapping/>
  </p:clrMapOvr>
  <p:transition>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0723">
                                            <p:txEl>
                                              <p:pRg st="1" end="1"/>
                                            </p:txEl>
                                          </p:spTgt>
                                        </p:tgtEl>
                                        <p:attrNameLst>
                                          <p:attrName>style.visibility</p:attrName>
                                        </p:attrNameLst>
                                      </p:cBhvr>
                                      <p:to>
                                        <p:strVal val="visible"/>
                                      </p:to>
                                    </p:set>
                                    <p:anim calcmode="lin" valueType="num">
                                      <p:cBhvr additive="base">
                                        <p:cTn id="7" dur="500" fill="hold"/>
                                        <p:tgtEl>
                                          <p:spTgt spid="30723">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072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0723">
                                            <p:txEl>
                                              <p:pRg st="2" end="2"/>
                                            </p:txEl>
                                          </p:spTgt>
                                        </p:tgtEl>
                                        <p:attrNameLst>
                                          <p:attrName>style.visibility</p:attrName>
                                        </p:attrNameLst>
                                      </p:cBhvr>
                                      <p:to>
                                        <p:strVal val="visible"/>
                                      </p:to>
                                    </p:set>
                                    <p:anim calcmode="lin" valueType="num">
                                      <p:cBhvr additive="base">
                                        <p:cTn id="13" dur="500" fill="hold"/>
                                        <p:tgtEl>
                                          <p:spTgt spid="30723">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072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0723">
                                            <p:txEl>
                                              <p:pRg st="3" end="3"/>
                                            </p:txEl>
                                          </p:spTgt>
                                        </p:tgtEl>
                                        <p:attrNameLst>
                                          <p:attrName>style.visibility</p:attrName>
                                        </p:attrNameLst>
                                      </p:cBhvr>
                                      <p:to>
                                        <p:strVal val="visible"/>
                                      </p:to>
                                    </p:set>
                                    <p:anim calcmode="lin" valueType="num">
                                      <p:cBhvr additive="base">
                                        <p:cTn id="19" dur="500" fill="hold"/>
                                        <p:tgtEl>
                                          <p:spTgt spid="30723">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0723">
                                            <p:txEl>
                                              <p:pRg st="3" end="3"/>
                                            </p:txEl>
                                          </p:spTgt>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30723">
                                            <p:txEl>
                                              <p:pRg st="4" end="4"/>
                                            </p:txEl>
                                          </p:spTgt>
                                        </p:tgtEl>
                                        <p:attrNameLst>
                                          <p:attrName>style.visibility</p:attrName>
                                        </p:attrNameLst>
                                      </p:cBhvr>
                                      <p:to>
                                        <p:strVal val="visible"/>
                                      </p:to>
                                    </p:set>
                                    <p:anim calcmode="lin" valueType="num">
                                      <p:cBhvr additive="base">
                                        <p:cTn id="23" dur="500" fill="hold"/>
                                        <p:tgtEl>
                                          <p:spTgt spid="30723">
                                            <p:txEl>
                                              <p:pRg st="4" end="4"/>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30723">
                                            <p:txEl>
                                              <p:pRg st="4" end="4"/>
                                            </p:txEl>
                                          </p:spTgt>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30723">
                                            <p:txEl>
                                              <p:pRg st="5" end="5"/>
                                            </p:txEl>
                                          </p:spTgt>
                                        </p:tgtEl>
                                        <p:attrNameLst>
                                          <p:attrName>style.visibility</p:attrName>
                                        </p:attrNameLst>
                                      </p:cBhvr>
                                      <p:to>
                                        <p:strVal val="visible"/>
                                      </p:to>
                                    </p:set>
                                    <p:anim calcmode="lin" valueType="num">
                                      <p:cBhvr additive="base">
                                        <p:cTn id="27" dur="500" fill="hold"/>
                                        <p:tgtEl>
                                          <p:spTgt spid="30723">
                                            <p:txEl>
                                              <p:pRg st="5" end="5"/>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30723">
                                            <p:txEl>
                                              <p:pRg st="5" end="5"/>
                                            </p:txEl>
                                          </p:spTgt>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30723">
                                            <p:txEl>
                                              <p:pRg st="6" end="6"/>
                                            </p:txEl>
                                          </p:spTgt>
                                        </p:tgtEl>
                                        <p:attrNameLst>
                                          <p:attrName>style.visibility</p:attrName>
                                        </p:attrNameLst>
                                      </p:cBhvr>
                                      <p:to>
                                        <p:strVal val="visible"/>
                                      </p:to>
                                    </p:set>
                                    <p:anim calcmode="lin" valueType="num">
                                      <p:cBhvr additive="base">
                                        <p:cTn id="31" dur="500" fill="hold"/>
                                        <p:tgtEl>
                                          <p:spTgt spid="30723">
                                            <p:txEl>
                                              <p:pRg st="6" end="6"/>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0723">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0729"/>
                                        </p:tgtEl>
                                        <p:attrNameLst>
                                          <p:attrName>style.visibility</p:attrName>
                                        </p:attrNameLst>
                                      </p:cBhvr>
                                      <p:to>
                                        <p:strVal val="visible"/>
                                      </p:to>
                                    </p:set>
                                    <p:animEffect transition="in" filter="blinds(horizontal)">
                                      <p:cBhvr>
                                        <p:cTn id="37" dur="500"/>
                                        <p:tgtEl>
                                          <p:spTgt spid="30729"/>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8" fill="hold" grpId="0" nodeType="clickEffect">
                                  <p:stCondLst>
                                    <p:cond delay="0"/>
                                  </p:stCondLst>
                                  <p:childTnLst>
                                    <p:set>
                                      <p:cBhvr>
                                        <p:cTn id="41" dur="1" fill="hold">
                                          <p:stCondLst>
                                            <p:cond delay="0"/>
                                          </p:stCondLst>
                                        </p:cTn>
                                        <p:tgtEl>
                                          <p:spTgt spid="30731"/>
                                        </p:tgtEl>
                                        <p:attrNameLst>
                                          <p:attrName>style.visibility</p:attrName>
                                        </p:attrNameLst>
                                      </p:cBhvr>
                                      <p:to>
                                        <p:strVal val="visible"/>
                                      </p:to>
                                    </p:set>
                                    <p:anim calcmode="lin" valueType="num">
                                      <p:cBhvr additive="base">
                                        <p:cTn id="42" dur="500" fill="hold"/>
                                        <p:tgtEl>
                                          <p:spTgt spid="30731"/>
                                        </p:tgtEl>
                                        <p:attrNameLst>
                                          <p:attrName>ppt_x</p:attrName>
                                        </p:attrNameLst>
                                      </p:cBhvr>
                                      <p:tavLst>
                                        <p:tav tm="0">
                                          <p:val>
                                            <p:strVal val="0-#ppt_w/2"/>
                                          </p:val>
                                        </p:tav>
                                        <p:tav tm="100000">
                                          <p:val>
                                            <p:strVal val="#ppt_x"/>
                                          </p:val>
                                        </p:tav>
                                      </p:tavLst>
                                    </p:anim>
                                    <p:anim calcmode="lin" valueType="num">
                                      <p:cBhvr additive="base">
                                        <p:cTn id="43" dur="500" fill="hold"/>
                                        <p:tgtEl>
                                          <p:spTgt spid="307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3" grpId="0" build="p" bldLvl="2" autoUpdateAnimBg="0"/>
      <p:bldP spid="30731" grpId="0" animBg="1"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r>
              <a:rPr lang="en-US" dirty="0"/>
              <a:t>Grading etc.</a:t>
            </a:r>
          </a:p>
        </p:txBody>
      </p:sp>
      <p:sp>
        <p:nvSpPr>
          <p:cNvPr id="15" name="Text Placeholder 14"/>
          <p:cNvSpPr>
            <a:spLocks noGrp="1"/>
          </p:cNvSpPr>
          <p:nvPr>
            <p:ph type="body" idx="1"/>
          </p:nvPr>
        </p:nvSpPr>
        <p:spPr/>
        <p:txBody>
          <a:bodyPr/>
          <a:lstStyle/>
          <a:p>
            <a:r>
              <a:rPr lang="en-US" dirty="0" smtClean="0"/>
              <a:t>CSE 494 Section</a:t>
            </a:r>
            <a:endParaRPr lang="en-US" dirty="0"/>
          </a:p>
        </p:txBody>
      </p:sp>
      <p:sp>
        <p:nvSpPr>
          <p:cNvPr id="16" name="Content Placeholder 15"/>
          <p:cNvSpPr>
            <a:spLocks noGrp="1"/>
          </p:cNvSpPr>
          <p:nvPr>
            <p:ph sz="half" idx="2"/>
          </p:nvPr>
        </p:nvSpPr>
        <p:spPr/>
        <p:txBody>
          <a:bodyPr/>
          <a:lstStyle/>
          <a:p>
            <a:r>
              <a:rPr lang="en-US" dirty="0" smtClean="0"/>
              <a:t>Weekly quizzes; participation 15%</a:t>
            </a:r>
          </a:p>
          <a:p>
            <a:r>
              <a:rPr lang="en-US" dirty="0" smtClean="0"/>
              <a:t>Exams  40%</a:t>
            </a:r>
          </a:p>
          <a:p>
            <a:pPr lvl="1"/>
            <a:r>
              <a:rPr lang="en-US" dirty="0" smtClean="0"/>
              <a:t>3-4 exams</a:t>
            </a:r>
          </a:p>
          <a:p>
            <a:r>
              <a:rPr lang="en-US" dirty="0" smtClean="0"/>
              <a:t>Project 40%</a:t>
            </a:r>
          </a:p>
          <a:p>
            <a:pPr lvl="1"/>
            <a:r>
              <a:rPr lang="en-US" dirty="0" smtClean="0"/>
              <a:t>3 parts</a:t>
            </a:r>
          </a:p>
          <a:p>
            <a:r>
              <a:rPr lang="en-US" dirty="0" smtClean="0"/>
              <a:t>Homework ~10% (extra)</a:t>
            </a:r>
          </a:p>
          <a:p>
            <a:pPr>
              <a:buNone/>
            </a:pPr>
            <a:r>
              <a:rPr lang="en-US" dirty="0" smtClean="0"/>
              <a:t>  </a:t>
            </a:r>
            <a:endParaRPr lang="en-US" dirty="0"/>
          </a:p>
        </p:txBody>
      </p:sp>
      <p:sp>
        <p:nvSpPr>
          <p:cNvPr id="17" name="Text Placeholder 16"/>
          <p:cNvSpPr>
            <a:spLocks noGrp="1"/>
          </p:cNvSpPr>
          <p:nvPr>
            <p:ph type="body" sz="quarter" idx="3"/>
          </p:nvPr>
        </p:nvSpPr>
        <p:spPr/>
        <p:txBody>
          <a:bodyPr/>
          <a:lstStyle/>
          <a:p>
            <a:r>
              <a:rPr lang="en-US" dirty="0" smtClean="0"/>
              <a:t>CSE 598 Section</a:t>
            </a:r>
            <a:endParaRPr lang="en-US" dirty="0"/>
          </a:p>
        </p:txBody>
      </p:sp>
      <p:sp>
        <p:nvSpPr>
          <p:cNvPr id="18" name="Content Placeholder 17"/>
          <p:cNvSpPr>
            <a:spLocks noGrp="1"/>
          </p:cNvSpPr>
          <p:nvPr>
            <p:ph sz="quarter" idx="4"/>
          </p:nvPr>
        </p:nvSpPr>
        <p:spPr/>
        <p:txBody>
          <a:bodyPr/>
          <a:lstStyle/>
          <a:p>
            <a:r>
              <a:rPr lang="en-US" dirty="0" smtClean="0"/>
              <a:t>Weekly quizzes/participation 10%</a:t>
            </a:r>
          </a:p>
          <a:p>
            <a:r>
              <a:rPr lang="en-US" dirty="0" smtClean="0"/>
              <a:t>Exams 50%</a:t>
            </a:r>
          </a:p>
          <a:p>
            <a:pPr lvl="1"/>
            <a:r>
              <a:rPr lang="en-US" dirty="0" smtClean="0"/>
              <a:t>3-4 exams</a:t>
            </a:r>
          </a:p>
          <a:p>
            <a:r>
              <a:rPr lang="en-US" dirty="0" smtClean="0"/>
              <a:t>Project 3 parts 40%</a:t>
            </a:r>
          </a:p>
        </p:txBody>
      </p:sp>
      <p:pic>
        <p:nvPicPr>
          <p:cNvPr id="30726" name="Picture 6"/>
          <p:cNvPicPr>
            <a:picLocks noChangeAspect="1" noChangeArrowheads="1"/>
          </p:cNvPicPr>
          <p:nvPr/>
        </p:nvPicPr>
        <p:blipFill>
          <a:blip r:embed="rId3" cstate="print"/>
          <a:srcRect/>
          <a:stretch>
            <a:fillRect/>
          </a:stretch>
        </p:blipFill>
        <p:spPr bwMode="auto">
          <a:xfrm>
            <a:off x="7162800" y="5105400"/>
            <a:ext cx="1366838" cy="1109663"/>
          </a:xfrm>
          <a:prstGeom prst="rect">
            <a:avLst/>
          </a:prstGeom>
          <a:noFill/>
          <a:ln w="9525">
            <a:noFill/>
            <a:miter lim="800000"/>
            <a:headEnd/>
            <a:tailEnd/>
          </a:ln>
          <a:effectLst/>
        </p:spPr>
      </p:pic>
      <p:grpSp>
        <p:nvGrpSpPr>
          <p:cNvPr id="2" name="Group 9"/>
          <p:cNvGrpSpPr>
            <a:grpSpLocks/>
          </p:cNvGrpSpPr>
          <p:nvPr/>
        </p:nvGrpSpPr>
        <p:grpSpPr bwMode="auto">
          <a:xfrm>
            <a:off x="7086600" y="5105400"/>
            <a:ext cx="1143000" cy="1066800"/>
            <a:chOff x="4800" y="384"/>
            <a:chExt cx="720" cy="672"/>
          </a:xfrm>
        </p:grpSpPr>
        <p:sp>
          <p:nvSpPr>
            <p:cNvPr id="30727" name="Oval 7"/>
            <p:cNvSpPr>
              <a:spLocks noChangeArrowheads="1"/>
            </p:cNvSpPr>
            <p:nvPr/>
          </p:nvSpPr>
          <p:spPr bwMode="auto">
            <a:xfrm>
              <a:off x="4800" y="384"/>
              <a:ext cx="720" cy="672"/>
            </a:xfrm>
            <a:prstGeom prst="ellipse">
              <a:avLst/>
            </a:prstGeom>
            <a:noFill/>
            <a:ln w="76200">
              <a:solidFill>
                <a:srgbClr val="FF0000"/>
              </a:solidFill>
              <a:round/>
              <a:headEnd/>
              <a:tailEnd/>
            </a:ln>
            <a:effectLst/>
          </p:spPr>
          <p:txBody>
            <a:bodyPr wrap="none" anchor="ctr"/>
            <a:lstStyle/>
            <a:p>
              <a:endParaRPr lang="en-US"/>
            </a:p>
          </p:txBody>
        </p:sp>
        <p:sp>
          <p:nvSpPr>
            <p:cNvPr id="30728" name="Line 8"/>
            <p:cNvSpPr>
              <a:spLocks noChangeShapeType="1"/>
            </p:cNvSpPr>
            <p:nvPr/>
          </p:nvSpPr>
          <p:spPr bwMode="auto">
            <a:xfrm>
              <a:off x="4944" y="480"/>
              <a:ext cx="432" cy="480"/>
            </a:xfrm>
            <a:prstGeom prst="line">
              <a:avLst/>
            </a:prstGeom>
            <a:noFill/>
            <a:ln w="76200">
              <a:solidFill>
                <a:srgbClr val="FF0000"/>
              </a:solidFill>
              <a:round/>
              <a:headEnd/>
              <a:tailEnd/>
            </a:ln>
            <a:effectLst/>
          </p:spPr>
          <p:txBody>
            <a:bodyPr wrap="none" anchor="ctr"/>
            <a:lstStyle/>
            <a:p>
              <a:endParaRPr lang="en-US"/>
            </a:p>
          </p:txBody>
        </p:sp>
      </p:grpSp>
      <p:sp>
        <p:nvSpPr>
          <p:cNvPr id="30730" name="Text Box 10"/>
          <p:cNvSpPr txBox="1">
            <a:spLocks noChangeArrowheads="1"/>
          </p:cNvSpPr>
          <p:nvPr/>
        </p:nvSpPr>
        <p:spPr bwMode="auto">
          <a:xfrm rot="-1433137">
            <a:off x="76200" y="533400"/>
            <a:ext cx="2416175" cy="822325"/>
          </a:xfrm>
          <a:prstGeom prst="rect">
            <a:avLst/>
          </a:prstGeom>
          <a:solidFill>
            <a:schemeClr val="hlink"/>
          </a:solidFill>
          <a:ln w="9525">
            <a:noFill/>
            <a:miter lim="800000"/>
            <a:headEnd/>
            <a:tailEnd/>
          </a:ln>
          <a:effectLst/>
        </p:spPr>
        <p:txBody>
          <a:bodyPr wrap="none">
            <a:spAutoFit/>
          </a:bodyPr>
          <a:lstStyle/>
          <a:p>
            <a:r>
              <a:rPr lang="en-US"/>
              <a:t>Subject to (minor)</a:t>
            </a:r>
          </a:p>
          <a:p>
            <a:r>
              <a:rPr lang="en-US"/>
              <a:t>Changes</a:t>
            </a:r>
          </a:p>
        </p:txBody>
      </p:sp>
      <p:sp>
        <p:nvSpPr>
          <p:cNvPr id="30731" name="Text Box 11"/>
          <p:cNvSpPr txBox="1">
            <a:spLocks noChangeArrowheads="1"/>
          </p:cNvSpPr>
          <p:nvPr/>
        </p:nvSpPr>
        <p:spPr bwMode="auto">
          <a:xfrm>
            <a:off x="2895600" y="5105400"/>
            <a:ext cx="3476625" cy="1015663"/>
          </a:xfrm>
          <a:prstGeom prst="rect">
            <a:avLst/>
          </a:prstGeom>
          <a:solidFill>
            <a:schemeClr val="accent1"/>
          </a:solidFill>
          <a:ln w="9525">
            <a:noFill/>
            <a:miter lim="800000"/>
            <a:headEnd/>
            <a:tailEnd/>
          </a:ln>
          <a:effectLst/>
        </p:spPr>
        <p:txBody>
          <a:bodyPr>
            <a:spAutoFit/>
          </a:bodyPr>
          <a:lstStyle/>
          <a:p>
            <a:pPr>
              <a:spcBef>
                <a:spcPct val="50000"/>
              </a:spcBef>
            </a:pPr>
            <a:r>
              <a:rPr lang="en-US" sz="2000" dirty="0" smtClean="0"/>
              <a:t>494 </a:t>
            </a:r>
            <a:r>
              <a:rPr lang="en-US" sz="2000" dirty="0"/>
              <a:t>and 598 students are treated as separate clusters while awarding final letter grades </a:t>
            </a:r>
          </a:p>
        </p:txBody>
      </p:sp>
    </p:spTree>
  </p:cSld>
  <p:clrMapOvr>
    <a:masterClrMapping/>
  </p:clrMapOvr>
  <p:transition>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30731"/>
                                        </p:tgtEl>
                                        <p:attrNameLst>
                                          <p:attrName>style.visibility</p:attrName>
                                        </p:attrNameLst>
                                      </p:cBhvr>
                                      <p:to>
                                        <p:strVal val="visible"/>
                                      </p:to>
                                    </p:set>
                                    <p:anim calcmode="lin" valueType="num">
                                      <p:cBhvr additive="base">
                                        <p:cTn id="12" dur="500" fill="hold"/>
                                        <p:tgtEl>
                                          <p:spTgt spid="30731"/>
                                        </p:tgtEl>
                                        <p:attrNameLst>
                                          <p:attrName>ppt_x</p:attrName>
                                        </p:attrNameLst>
                                      </p:cBhvr>
                                      <p:tavLst>
                                        <p:tav tm="0">
                                          <p:val>
                                            <p:strVal val="0-#ppt_w/2"/>
                                          </p:val>
                                        </p:tav>
                                        <p:tav tm="100000">
                                          <p:val>
                                            <p:strVal val="#ppt_x"/>
                                          </p:val>
                                        </p:tav>
                                      </p:tavLst>
                                    </p:anim>
                                    <p:anim calcmode="lin" valueType="num">
                                      <p:cBhvr additive="base">
                                        <p:cTn id="13" dur="500" fill="hold"/>
                                        <p:tgtEl>
                                          <p:spTgt spid="307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31" grpId="0" animBg="1"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r>
              <a:rPr lang="en-US" dirty="0" smtClean="0"/>
              <a:t>Projects </a:t>
            </a:r>
            <a:r>
              <a:rPr lang="en-US" dirty="0"/>
              <a:t>(tentative)</a:t>
            </a:r>
          </a:p>
        </p:txBody>
      </p:sp>
      <p:sp>
        <p:nvSpPr>
          <p:cNvPr id="32771" name="Rectangle 3"/>
          <p:cNvSpPr>
            <a:spLocks noGrp="1" noChangeArrowheads="1"/>
          </p:cNvSpPr>
          <p:nvPr>
            <p:ph type="body" idx="1"/>
          </p:nvPr>
        </p:nvSpPr>
        <p:spPr/>
        <p:txBody>
          <a:bodyPr/>
          <a:lstStyle/>
          <a:p>
            <a:pPr>
              <a:lnSpc>
                <a:spcPct val="90000"/>
              </a:lnSpc>
            </a:pPr>
            <a:r>
              <a:rPr lang="en-US" dirty="0"/>
              <a:t>One project with 3 parts</a:t>
            </a:r>
          </a:p>
          <a:p>
            <a:pPr lvl="1">
              <a:lnSpc>
                <a:spcPct val="90000"/>
              </a:lnSpc>
            </a:pPr>
            <a:r>
              <a:rPr lang="en-US" dirty="0"/>
              <a:t>Extending and experimenting with a mini-search engine</a:t>
            </a:r>
          </a:p>
          <a:p>
            <a:pPr lvl="2">
              <a:lnSpc>
                <a:spcPct val="90000"/>
              </a:lnSpc>
            </a:pPr>
            <a:r>
              <a:rPr lang="en-US" dirty="0"/>
              <a:t>Project description available online (tentative)</a:t>
            </a:r>
          </a:p>
          <a:p>
            <a:pPr lvl="4">
              <a:lnSpc>
                <a:spcPct val="90000"/>
              </a:lnSpc>
            </a:pPr>
            <a:r>
              <a:rPr lang="en-US" dirty="0"/>
              <a:t>(</a:t>
            </a:r>
            <a:r>
              <a:rPr lang="en-US" i="1" dirty="0"/>
              <a:t>if you did search engine implementations already and would rather do something else, talk to me</a:t>
            </a:r>
            <a:r>
              <a:rPr lang="en-US" dirty="0"/>
              <a:t>)</a:t>
            </a:r>
          </a:p>
          <a:p>
            <a:pPr>
              <a:lnSpc>
                <a:spcPct val="90000"/>
              </a:lnSpc>
            </a:pPr>
            <a:r>
              <a:rPr lang="en-US" dirty="0"/>
              <a:t>Expected background</a:t>
            </a:r>
          </a:p>
          <a:p>
            <a:pPr lvl="1">
              <a:lnSpc>
                <a:spcPct val="90000"/>
              </a:lnSpc>
            </a:pPr>
            <a:r>
              <a:rPr lang="en-US" dirty="0"/>
              <a:t>Competence in JAVA programming </a:t>
            </a:r>
          </a:p>
          <a:p>
            <a:pPr lvl="2">
              <a:lnSpc>
                <a:spcPct val="90000"/>
              </a:lnSpc>
            </a:pPr>
            <a:r>
              <a:rPr lang="en-US" dirty="0"/>
              <a:t>(Gosling level is fine; Fledgling level probably not..). </a:t>
            </a:r>
          </a:p>
          <a:p>
            <a:pPr lvl="2">
              <a:lnSpc>
                <a:spcPct val="90000"/>
              </a:lnSpc>
            </a:pPr>
            <a:r>
              <a:rPr lang="en-US" dirty="0"/>
              <a:t> We </a:t>
            </a:r>
            <a:r>
              <a:rPr lang="en-US" i="1" dirty="0"/>
              <a:t>will not be </a:t>
            </a:r>
            <a:r>
              <a:rPr lang="en-US" dirty="0"/>
              <a:t> teaching you </a:t>
            </a:r>
            <a:r>
              <a:rPr lang="en-US" dirty="0" smtClean="0"/>
              <a:t>JAVA</a:t>
            </a:r>
          </a:p>
          <a:p>
            <a:pPr lvl="3">
              <a:lnSpc>
                <a:spcPct val="90000"/>
              </a:lnSpc>
            </a:pPr>
            <a:r>
              <a:rPr lang="en-US" dirty="0" smtClean="0"/>
              <a:t>We don’t have TA resources to help with debugging your code. </a:t>
            </a:r>
            <a:endParaRPr lang="en-US" dirty="0"/>
          </a:p>
        </p:txBody>
      </p:sp>
    </p:spTree>
  </p:cSld>
  <p:clrMapOvr>
    <a:masterClrMapping/>
  </p:clrMapOvr>
  <p:transition>
    <p:pull dir="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r>
              <a:rPr lang="en-US"/>
              <a:t>Honor Code/Trawling the Web</a:t>
            </a:r>
          </a:p>
        </p:txBody>
      </p:sp>
      <p:sp>
        <p:nvSpPr>
          <p:cNvPr id="62467" name="Rectangle 3"/>
          <p:cNvSpPr>
            <a:spLocks noGrp="1" noChangeArrowheads="1"/>
          </p:cNvSpPr>
          <p:nvPr>
            <p:ph type="body" idx="1"/>
          </p:nvPr>
        </p:nvSpPr>
        <p:spPr/>
        <p:txBody>
          <a:bodyPr/>
          <a:lstStyle/>
          <a:p>
            <a:r>
              <a:rPr lang="en-US" sz="2800" dirty="0"/>
              <a:t>Almost any question I can ask you is probably answered somewhere on the web!</a:t>
            </a:r>
          </a:p>
          <a:p>
            <a:pPr lvl="1"/>
            <a:r>
              <a:rPr lang="en-US" sz="2400" dirty="0"/>
              <a:t>May even be on my own website</a:t>
            </a:r>
          </a:p>
          <a:p>
            <a:pPr lvl="2"/>
            <a:r>
              <a:rPr lang="en-US" sz="2000" dirty="0"/>
              <a:t>Even if I disable access, Google caches!</a:t>
            </a:r>
          </a:p>
          <a:p>
            <a:r>
              <a:rPr lang="en-US" sz="2800" dirty="0"/>
              <a:t>…You are still required to do </a:t>
            </a:r>
            <a:r>
              <a:rPr lang="en-US" sz="2800" i="1" dirty="0"/>
              <a:t>all course related work </a:t>
            </a:r>
            <a:r>
              <a:rPr lang="en-US" sz="2800" dirty="0"/>
              <a:t>(homework, exams, projects etc) </a:t>
            </a:r>
            <a:r>
              <a:rPr lang="en-US" sz="2800" i="1" u="sng" dirty="0"/>
              <a:t>yourself</a:t>
            </a:r>
          </a:p>
          <a:p>
            <a:pPr lvl="1"/>
            <a:r>
              <a:rPr lang="en-US" sz="2400" dirty="0"/>
              <a:t>Trawling the web in search of exact answers considered academic plagiarism</a:t>
            </a:r>
          </a:p>
          <a:p>
            <a:pPr lvl="1"/>
            <a:r>
              <a:rPr lang="en-US" sz="2400" i="1" dirty="0"/>
              <a:t>If in doubt, </a:t>
            </a:r>
            <a:r>
              <a:rPr lang="en-US" sz="2400" i="1" u="sng" dirty="0"/>
              <a:t>please check with the instructor</a:t>
            </a:r>
            <a:endParaRPr lang="en-US" sz="2400" i="1" dirty="0"/>
          </a:p>
        </p:txBody>
      </p:sp>
      <p:sp>
        <p:nvSpPr>
          <p:cNvPr id="5" name="TextBox 4"/>
          <p:cNvSpPr txBox="1"/>
          <p:nvPr/>
        </p:nvSpPr>
        <p:spPr>
          <a:xfrm>
            <a:off x="1143000" y="5562600"/>
            <a:ext cx="7174143" cy="461665"/>
          </a:xfrm>
          <a:prstGeom prst="rect">
            <a:avLst/>
          </a:prstGeom>
          <a:solidFill>
            <a:schemeClr val="accent1">
              <a:lumMod val="60000"/>
              <a:lumOff val="40000"/>
            </a:schemeClr>
          </a:solidFill>
        </p:spPr>
        <p:txBody>
          <a:bodyPr wrap="none" rtlCol="0">
            <a:spAutoFit/>
          </a:bodyPr>
          <a:lstStyle/>
          <a:p>
            <a:r>
              <a:rPr lang="en-US" dirty="0" smtClean="0"/>
              <a:t>All project submissions will be checked “</a:t>
            </a:r>
            <a:r>
              <a:rPr lang="en-US" dirty="0" err="1" smtClean="0"/>
              <a:t>Turnitin</a:t>
            </a:r>
            <a:r>
              <a:rPr lang="en-US" dirty="0" smtClean="0"/>
              <a:t>” style </a:t>
            </a:r>
            <a:endParaRPr lang="en-US" dirty="0"/>
          </a:p>
        </p:txBody>
      </p:sp>
    </p:spTree>
  </p:cSld>
  <p:clrMapOvr>
    <a:masterClrMapping/>
  </p:clrMapOvr>
  <p:transition>
    <p:pull dir="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AutoShape 2" descr="Displaying Screenshot 2014-05-13 17.51.27.p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052" name="AutoShape 4" descr="Displaying Screenshot 2014-05-13 17.51.27.p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054" name="AutoShape 6" descr="Displaying Screenshot 2014-05-13 17.51.27.p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055" name="Picture 7" descr="C:\Users\subbarao\Downloads\Screenshot 2014-05-13 17.51.00.png"/>
          <p:cNvPicPr>
            <a:picLocks noChangeAspect="1" noChangeArrowheads="1"/>
          </p:cNvPicPr>
          <p:nvPr/>
        </p:nvPicPr>
        <p:blipFill>
          <a:blip r:embed="rId2" cstate="print"/>
          <a:srcRect/>
          <a:stretch>
            <a:fillRect/>
          </a:stretch>
        </p:blipFill>
        <p:spPr bwMode="auto">
          <a:xfrm>
            <a:off x="0" y="752649"/>
            <a:ext cx="9144000" cy="5352702"/>
          </a:xfrm>
          <a:prstGeom prst="rect">
            <a:avLst/>
          </a:prstGeom>
          <a:noFill/>
        </p:spPr>
      </p:pic>
      <p:pic>
        <p:nvPicPr>
          <p:cNvPr id="2056" name="Picture 8" descr="C:\Users\subbarao\Downloads\Screenshot 2014-05-13 17.51.08.png"/>
          <p:cNvPicPr>
            <a:picLocks noChangeAspect="1" noChangeArrowheads="1"/>
          </p:cNvPicPr>
          <p:nvPr/>
        </p:nvPicPr>
        <p:blipFill>
          <a:blip r:embed="rId3" cstate="print"/>
          <a:srcRect/>
          <a:stretch>
            <a:fillRect/>
          </a:stretch>
        </p:blipFill>
        <p:spPr bwMode="auto">
          <a:xfrm>
            <a:off x="0" y="753056"/>
            <a:ext cx="9144000" cy="5351887"/>
          </a:xfrm>
          <a:prstGeom prst="rect">
            <a:avLst/>
          </a:prstGeom>
          <a:noFill/>
        </p:spPr>
      </p:pic>
      <p:pic>
        <p:nvPicPr>
          <p:cNvPr id="2057" name="Picture 9" descr="C:\Users\subbarao\Downloads\Screenshot 2014-05-13 17.51.17.png"/>
          <p:cNvPicPr>
            <a:picLocks noChangeAspect="1" noChangeArrowheads="1"/>
          </p:cNvPicPr>
          <p:nvPr/>
        </p:nvPicPr>
        <p:blipFill>
          <a:blip r:embed="rId4" cstate="print"/>
          <a:srcRect/>
          <a:stretch>
            <a:fillRect/>
          </a:stretch>
        </p:blipFill>
        <p:spPr bwMode="auto">
          <a:xfrm>
            <a:off x="0" y="740711"/>
            <a:ext cx="9144000" cy="5376577"/>
          </a:xfrm>
          <a:prstGeom prst="rect">
            <a:avLst/>
          </a:prstGeom>
          <a:noFill/>
        </p:spPr>
      </p:pic>
      <p:pic>
        <p:nvPicPr>
          <p:cNvPr id="2058" name="Picture 10" descr="C:\Users\subbarao\Downloads\Screenshot 2014-05-13 17.51.27.png"/>
          <p:cNvPicPr>
            <a:picLocks noChangeAspect="1" noChangeArrowheads="1"/>
          </p:cNvPicPr>
          <p:nvPr/>
        </p:nvPicPr>
        <p:blipFill>
          <a:blip r:embed="rId5" cstate="print"/>
          <a:srcRect/>
          <a:stretch>
            <a:fillRect/>
          </a:stretch>
        </p:blipFill>
        <p:spPr bwMode="auto">
          <a:xfrm>
            <a:off x="0" y="755036"/>
            <a:ext cx="9144000" cy="5347927"/>
          </a:xfrm>
          <a:prstGeom prst="rect">
            <a:avLst/>
          </a:prstGeom>
          <a:noFill/>
        </p:spPr>
      </p:pic>
      <p:sp>
        <p:nvSpPr>
          <p:cNvPr id="11" name="Rectangle 10"/>
          <p:cNvSpPr/>
          <p:nvPr/>
        </p:nvSpPr>
        <p:spPr bwMode="auto">
          <a:xfrm>
            <a:off x="990600" y="762000"/>
            <a:ext cx="1066800" cy="762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2" name="Rectangle 11"/>
          <p:cNvSpPr/>
          <p:nvPr/>
        </p:nvSpPr>
        <p:spPr bwMode="auto">
          <a:xfrm>
            <a:off x="2438400" y="762000"/>
            <a:ext cx="990600" cy="762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Tree>
  </p:cSld>
  <p:clrMapOvr>
    <a:masterClrMapping/>
  </p:clrMapOvr>
  <p:transition>
    <p:pull dir="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0" name="Picture 2" descr="C:\Users\subbarao\Downloads\Screen Shot 2014-05-14 at 8.52.23 PM.png"/>
          <p:cNvPicPr>
            <a:picLocks noChangeAspect="1" noChangeArrowheads="1"/>
          </p:cNvPicPr>
          <p:nvPr/>
        </p:nvPicPr>
        <p:blipFill>
          <a:blip r:embed="rId2" cstate="print"/>
          <a:srcRect/>
          <a:stretch>
            <a:fillRect/>
          </a:stretch>
        </p:blipFill>
        <p:spPr bwMode="auto">
          <a:xfrm>
            <a:off x="0" y="482160"/>
            <a:ext cx="9144000" cy="5893680"/>
          </a:xfrm>
          <a:prstGeom prst="rect">
            <a:avLst/>
          </a:prstGeom>
          <a:noFill/>
        </p:spPr>
      </p:pic>
      <p:sp>
        <p:nvSpPr>
          <p:cNvPr id="5" name="Rectangle 4"/>
          <p:cNvSpPr/>
          <p:nvPr/>
        </p:nvSpPr>
        <p:spPr bwMode="auto">
          <a:xfrm>
            <a:off x="762000" y="533400"/>
            <a:ext cx="990600" cy="762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6" name="Rectangle 5"/>
          <p:cNvSpPr/>
          <p:nvPr/>
        </p:nvSpPr>
        <p:spPr bwMode="auto">
          <a:xfrm>
            <a:off x="2209800" y="533400"/>
            <a:ext cx="1066800" cy="762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Tree>
  </p:cSld>
  <p:clrMapOvr>
    <a:masterClrMapping/>
  </p:clrMapOvr>
  <p:transition>
    <p:pull dir="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lstStyle/>
          <a:p>
            <a:r>
              <a:rPr lang="en-US"/>
              <a:t>Sociological issues </a:t>
            </a:r>
          </a:p>
        </p:txBody>
      </p:sp>
      <p:sp>
        <p:nvSpPr>
          <p:cNvPr id="66563" name="Rectangle 3"/>
          <p:cNvSpPr>
            <a:spLocks noGrp="1" noChangeArrowheads="1"/>
          </p:cNvSpPr>
          <p:nvPr>
            <p:ph type="body" idx="1"/>
          </p:nvPr>
        </p:nvSpPr>
        <p:spPr>
          <a:xfrm>
            <a:off x="0" y="1143000"/>
            <a:ext cx="9144000" cy="4495800"/>
          </a:xfrm>
        </p:spPr>
        <p:txBody>
          <a:bodyPr/>
          <a:lstStyle/>
          <a:p>
            <a:pPr>
              <a:lnSpc>
                <a:spcPct val="90000"/>
              </a:lnSpc>
            </a:pPr>
            <a:r>
              <a:rPr lang="en-US" dirty="0"/>
              <a:t>Attendance in the class is *very* important</a:t>
            </a:r>
          </a:p>
          <a:p>
            <a:pPr lvl="1">
              <a:lnSpc>
                <a:spcPct val="90000"/>
              </a:lnSpc>
            </a:pPr>
            <a:r>
              <a:rPr lang="en-US" dirty="0"/>
              <a:t>I take unexplained absences seriously</a:t>
            </a:r>
          </a:p>
          <a:p>
            <a:pPr>
              <a:lnSpc>
                <a:spcPct val="90000"/>
              </a:lnSpc>
            </a:pPr>
            <a:r>
              <a:rPr lang="en-US" dirty="0"/>
              <a:t>Active concentration in the class is *very* important</a:t>
            </a:r>
          </a:p>
          <a:p>
            <a:pPr lvl="1">
              <a:lnSpc>
                <a:spcPct val="90000"/>
              </a:lnSpc>
            </a:pPr>
            <a:r>
              <a:rPr lang="en-US" dirty="0"/>
              <a:t>Not the place for catching up on Sleep/State-press reading </a:t>
            </a:r>
          </a:p>
          <a:p>
            <a:pPr>
              <a:lnSpc>
                <a:spcPct val="90000"/>
              </a:lnSpc>
            </a:pPr>
            <a:r>
              <a:rPr lang="en-US" dirty="0"/>
              <a:t>Interaction/</a:t>
            </a:r>
            <a:r>
              <a:rPr lang="en-US" dirty="0" err="1"/>
              <a:t>interactiveness</a:t>
            </a:r>
            <a:r>
              <a:rPr lang="en-US" dirty="0"/>
              <a:t> is highly encouraged both in and outside the class</a:t>
            </a:r>
          </a:p>
          <a:p>
            <a:pPr lvl="1">
              <a:lnSpc>
                <a:spcPct val="90000"/>
              </a:lnSpc>
            </a:pPr>
            <a:r>
              <a:rPr lang="en-US" dirty="0" smtClean="0"/>
              <a:t>Use Piazza</a:t>
            </a:r>
            <a:endParaRPr lang="en-US" dirty="0"/>
          </a:p>
          <a:p>
            <a:pPr lvl="1">
              <a:lnSpc>
                <a:spcPct val="90000"/>
              </a:lnSpc>
            </a:pPr>
            <a:endParaRPr lang="en-US" dirty="0"/>
          </a:p>
        </p:txBody>
      </p:sp>
    </p:spTree>
  </p:cSld>
  <p:clrMapOvr>
    <a:masterClrMapping/>
  </p:clrMapOvr>
  <p:transition>
    <p:pull dir="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3794" name="Rectangle 1026"/>
          <p:cNvSpPr>
            <a:spLocks noGrp="1" noChangeArrowheads="1"/>
          </p:cNvSpPr>
          <p:nvPr>
            <p:ph type="title"/>
          </p:nvPr>
        </p:nvSpPr>
        <p:spPr/>
        <p:txBody>
          <a:bodyPr/>
          <a:lstStyle/>
          <a:p>
            <a:r>
              <a:rPr lang="en-US"/>
              <a:t>Occupational Hazards..</a:t>
            </a:r>
          </a:p>
        </p:txBody>
      </p:sp>
      <p:sp>
        <p:nvSpPr>
          <p:cNvPr id="33795" name="Rectangle 1027"/>
          <p:cNvSpPr>
            <a:spLocks noGrp="1" noChangeArrowheads="1"/>
          </p:cNvSpPr>
          <p:nvPr>
            <p:ph type="body" idx="1"/>
          </p:nvPr>
        </p:nvSpPr>
        <p:spPr>
          <a:xfrm>
            <a:off x="0" y="1143000"/>
            <a:ext cx="9144000" cy="4572000"/>
          </a:xfrm>
        </p:spPr>
        <p:txBody>
          <a:bodyPr/>
          <a:lstStyle/>
          <a:p>
            <a:r>
              <a:rPr lang="en-US" sz="2800" dirty="0"/>
              <a:t>Caveat: Life on the bleeding edge</a:t>
            </a:r>
          </a:p>
          <a:p>
            <a:pPr lvl="1"/>
            <a:r>
              <a:rPr lang="en-US" sz="2400" dirty="0"/>
              <a:t>494 midway between 4xx class &amp; 591 seminars</a:t>
            </a:r>
          </a:p>
          <a:p>
            <a:pPr lvl="2"/>
            <a:r>
              <a:rPr lang="en-US" sz="2000" dirty="0"/>
              <a:t>It is a “SEMI-STRUCTURED” class. </a:t>
            </a:r>
          </a:p>
          <a:p>
            <a:pPr lvl="1"/>
            <a:r>
              <a:rPr lang="en-US" sz="2400" dirty="0"/>
              <a:t>No required text book (recommended books, papers)</a:t>
            </a:r>
          </a:p>
          <a:p>
            <a:pPr lvl="1"/>
            <a:r>
              <a:rPr lang="en-US" sz="2400" dirty="0"/>
              <a:t>Need a sense of adventure</a:t>
            </a:r>
          </a:p>
          <a:p>
            <a:pPr lvl="2"/>
            <a:r>
              <a:rPr lang="en-US" sz="2000" dirty="0"/>
              <a:t>..and you are assumed to have it, considering that you signed up voluntarily </a:t>
            </a:r>
          </a:p>
          <a:p>
            <a:r>
              <a:rPr lang="en-US" sz="2800" dirty="0"/>
              <a:t>Being offered for the </a:t>
            </a:r>
            <a:r>
              <a:rPr lang="en-US" sz="2800" dirty="0" smtClean="0"/>
              <a:t>seventh </a:t>
            </a:r>
            <a:r>
              <a:rPr lang="en-US" sz="2800" dirty="0"/>
              <a:t>time..and it seems to change every time..</a:t>
            </a:r>
          </a:p>
          <a:p>
            <a:pPr lvl="1"/>
            <a:r>
              <a:rPr lang="en-US" sz="2400" dirty="0"/>
              <a:t>I modify slides until the last minute…</a:t>
            </a:r>
          </a:p>
          <a:p>
            <a:pPr lvl="2"/>
            <a:r>
              <a:rPr lang="en-US" sz="2000" dirty="0"/>
              <a:t>To avoid falling asleep during lecture…</a:t>
            </a:r>
          </a:p>
          <a:p>
            <a:endParaRPr lang="en-US" sz="2800" dirty="0"/>
          </a:p>
        </p:txBody>
      </p:sp>
      <p:sp>
        <p:nvSpPr>
          <p:cNvPr id="33796" name="Text Box 1028"/>
          <p:cNvSpPr txBox="1">
            <a:spLocks noChangeArrowheads="1"/>
          </p:cNvSpPr>
          <p:nvPr/>
        </p:nvSpPr>
        <p:spPr bwMode="auto">
          <a:xfrm>
            <a:off x="4953000" y="5657671"/>
            <a:ext cx="3911648" cy="1200329"/>
          </a:xfrm>
          <a:prstGeom prst="rect">
            <a:avLst/>
          </a:prstGeom>
          <a:noFill/>
          <a:ln w="9525">
            <a:noFill/>
            <a:miter lim="800000"/>
            <a:headEnd/>
            <a:tailEnd/>
          </a:ln>
          <a:effectLst/>
        </p:spPr>
        <p:txBody>
          <a:bodyPr wrap="none">
            <a:spAutoFit/>
          </a:bodyPr>
          <a:lstStyle/>
          <a:p>
            <a:r>
              <a:rPr lang="en-US" dirty="0"/>
              <a:t>Silver Lining</a:t>
            </a:r>
            <a:r>
              <a:rPr lang="en-US" dirty="0" smtClean="0"/>
              <a:t>?</a:t>
            </a:r>
          </a:p>
          <a:p>
            <a:r>
              <a:rPr lang="en-US" dirty="0" smtClean="0"/>
              <a:t>  --Audio &amp; Video Recordings</a:t>
            </a:r>
          </a:p>
          <a:p>
            <a:r>
              <a:rPr lang="en-US" dirty="0" smtClean="0"/>
              <a:t>      online</a:t>
            </a:r>
            <a:endParaRPr lang="en-US" dirty="0"/>
          </a:p>
        </p:txBody>
      </p:sp>
      <p:pic>
        <p:nvPicPr>
          <p:cNvPr id="33798" name="Picture 1030"/>
          <p:cNvPicPr>
            <a:picLocks noChangeAspect="1" noChangeArrowheads="1"/>
          </p:cNvPicPr>
          <p:nvPr/>
        </p:nvPicPr>
        <p:blipFill>
          <a:blip r:embed="rId3" cstate="print"/>
          <a:srcRect/>
          <a:stretch>
            <a:fillRect/>
          </a:stretch>
        </p:blipFill>
        <p:spPr bwMode="auto">
          <a:xfrm>
            <a:off x="7391400" y="304800"/>
            <a:ext cx="1409700" cy="1293813"/>
          </a:xfrm>
          <a:prstGeom prst="rect">
            <a:avLst/>
          </a:prstGeom>
          <a:noFill/>
          <a:ln w="9525">
            <a:noFill/>
            <a:miter lim="800000"/>
            <a:headEnd/>
            <a:tailEnd/>
          </a:ln>
          <a:effectLst/>
        </p:spPr>
      </p:pic>
    </p:spTree>
  </p:cSld>
  <p:clrMapOvr>
    <a:masterClrMapping/>
  </p:clrMapOvr>
  <p:transition>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3796"/>
                                        </p:tgtEl>
                                        <p:attrNameLst>
                                          <p:attrName>style.visibility</p:attrName>
                                        </p:attrNameLst>
                                      </p:cBhvr>
                                      <p:to>
                                        <p:strVal val="visible"/>
                                      </p:to>
                                    </p:set>
                                    <p:animEffect transition="in" filter="blinds(horizontal)">
                                      <p:cBhvr>
                                        <p:cTn id="7" dur="500"/>
                                        <p:tgtEl>
                                          <p:spTgt spid="337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6" grpId="0"/>
    </p:bld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r>
              <a:rPr lang="en-US"/>
              <a:t>Life with a homepage..</a:t>
            </a:r>
          </a:p>
        </p:txBody>
      </p:sp>
      <p:sp>
        <p:nvSpPr>
          <p:cNvPr id="52227" name="Rectangle 3"/>
          <p:cNvSpPr>
            <a:spLocks noGrp="1" noChangeArrowheads="1"/>
          </p:cNvSpPr>
          <p:nvPr>
            <p:ph type="body" idx="1"/>
          </p:nvPr>
        </p:nvSpPr>
        <p:spPr/>
        <p:txBody>
          <a:bodyPr/>
          <a:lstStyle/>
          <a:p>
            <a:r>
              <a:rPr lang="en-US" sz="2800" dirty="0"/>
              <a:t>I will not be giving any handouts</a:t>
            </a:r>
          </a:p>
          <a:p>
            <a:pPr lvl="1"/>
            <a:r>
              <a:rPr lang="en-US" sz="2400" dirty="0"/>
              <a:t>All class related material will be accessible from the web-page</a:t>
            </a:r>
          </a:p>
          <a:p>
            <a:pPr lvl="2"/>
            <a:r>
              <a:rPr lang="en-US" sz="2000" dirty="0"/>
              <a:t>Home works may be specified incrementally </a:t>
            </a:r>
          </a:p>
          <a:p>
            <a:pPr lvl="3"/>
            <a:r>
              <a:rPr lang="en-US" sz="1800" dirty="0"/>
              <a:t>(one problem at a time)</a:t>
            </a:r>
          </a:p>
          <a:p>
            <a:pPr lvl="1"/>
            <a:r>
              <a:rPr lang="en-US" sz="2400" dirty="0"/>
              <a:t>The slides used in the lecture will be available on the class page</a:t>
            </a:r>
          </a:p>
          <a:p>
            <a:pPr lvl="2"/>
            <a:r>
              <a:rPr lang="en-US" sz="2000" dirty="0"/>
              <a:t>The slides will be “loosely” based on the ones I used in </a:t>
            </a:r>
            <a:r>
              <a:rPr lang="en-US" sz="2000" dirty="0" smtClean="0"/>
              <a:t>Spring 2010 </a:t>
            </a:r>
            <a:r>
              <a:rPr lang="en-US" sz="2000" dirty="0"/>
              <a:t>(these are available on the homepage)</a:t>
            </a:r>
          </a:p>
          <a:p>
            <a:pPr lvl="3"/>
            <a:r>
              <a:rPr lang="en-US" sz="1800" dirty="0"/>
              <a:t>However I reserve the right to modify them until the last minute (and sometimes beyond it). </a:t>
            </a:r>
          </a:p>
          <a:p>
            <a:pPr lvl="2"/>
            <a:r>
              <a:rPr lang="en-US" sz="2000" dirty="0"/>
              <a:t>When printing slides </a:t>
            </a:r>
            <a:r>
              <a:rPr lang="en-US" sz="2000" i="1" u="sng" dirty="0">
                <a:solidFill>
                  <a:srgbClr val="FF0000"/>
                </a:solidFill>
              </a:rPr>
              <a:t>avoid printing the hidden slides</a:t>
            </a:r>
          </a:p>
          <a:p>
            <a:pPr lvl="2"/>
            <a:endParaRPr lang="en-US" sz="2000" dirty="0">
              <a:solidFill>
                <a:srgbClr val="FF0000"/>
              </a:solidFill>
            </a:endParaRPr>
          </a:p>
        </p:txBody>
      </p:sp>
      <p:sp>
        <p:nvSpPr>
          <p:cNvPr id="52229" name="WordArt 5"/>
          <p:cNvSpPr>
            <a:spLocks noChangeArrowheads="1" noChangeShapeType="1" noTextEdit="1"/>
          </p:cNvSpPr>
          <p:nvPr/>
        </p:nvSpPr>
        <p:spPr bwMode="auto">
          <a:xfrm>
            <a:off x="2286000" y="5181600"/>
            <a:ext cx="5200650" cy="1295400"/>
          </a:xfrm>
          <a:prstGeom prst="rect">
            <a:avLst/>
          </a:prstGeom>
        </p:spPr>
        <p:txBody>
          <a:bodyPr spcFirstLastPara="1" wrap="none" fromWordArt="1">
            <a:prstTxWarp prst="textArchUp">
              <a:avLst>
                <a:gd name="adj" fmla="val 10800000"/>
              </a:avLst>
            </a:prstTxWarp>
          </a:bodyPr>
          <a:lstStyle/>
          <a:p>
            <a:pPr algn="ctr"/>
            <a:r>
              <a:rPr lang="en-US" sz="3600" kern="10">
                <a:ln w="9525">
                  <a:solidFill>
                    <a:srgbClr val="000000"/>
                  </a:solidFill>
                  <a:round/>
                  <a:headEnd/>
                  <a:tailEnd/>
                </a:ln>
                <a:solidFill>
                  <a:srgbClr val="000000"/>
                </a:solidFill>
                <a:latin typeface="Arial Black"/>
              </a:rPr>
              <a:t>Google "asu cse494"</a:t>
            </a:r>
          </a:p>
        </p:txBody>
      </p:sp>
    </p:spTree>
  </p:cSld>
  <p:clrMapOvr>
    <a:masterClrMapping/>
  </p:clrMapOvr>
  <p:transition>
    <p:pull dir="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r>
              <a:rPr lang="en-US" dirty="0" smtClean="0"/>
              <a:t>Next Week</a:t>
            </a:r>
            <a:endParaRPr lang="en-US" dirty="0"/>
          </a:p>
        </p:txBody>
      </p:sp>
      <p:sp>
        <p:nvSpPr>
          <p:cNvPr id="35843" name="Rectangle 3"/>
          <p:cNvSpPr>
            <a:spLocks noGrp="1" noChangeArrowheads="1"/>
          </p:cNvSpPr>
          <p:nvPr>
            <p:ph type="body" idx="1"/>
          </p:nvPr>
        </p:nvSpPr>
        <p:spPr/>
        <p:txBody>
          <a:bodyPr/>
          <a:lstStyle/>
          <a:p>
            <a:r>
              <a:rPr lang="en-US" dirty="0" smtClean="0"/>
              <a:t>Video Lectures: Lectures L4 and L5</a:t>
            </a:r>
          </a:p>
          <a:p>
            <a:r>
              <a:rPr lang="en-US" dirty="0" smtClean="0"/>
              <a:t>Readings: The </a:t>
            </a:r>
            <a:r>
              <a:rPr lang="en-US" dirty="0"/>
              <a:t>chapter on Text Retrieval, available in the readings list</a:t>
            </a:r>
          </a:p>
          <a:p>
            <a:pPr lvl="1"/>
            <a:r>
              <a:rPr lang="en-US" dirty="0"/>
              <a:t>(alternate/optional reading) </a:t>
            </a:r>
          </a:p>
          <a:p>
            <a:pPr lvl="2"/>
            <a:r>
              <a:rPr lang="en-US" dirty="0"/>
              <a:t>Chapters 1,8,6,7 in Manning et </a:t>
            </a:r>
            <a:r>
              <a:rPr lang="en-US" dirty="0" err="1"/>
              <a:t>al’s</a:t>
            </a:r>
            <a:r>
              <a:rPr lang="en-US" dirty="0"/>
              <a:t> book </a:t>
            </a:r>
          </a:p>
        </p:txBody>
      </p:sp>
    </p:spTree>
  </p:cSld>
  <p:clrMapOvr>
    <a:masterClrMapping/>
  </p:clrMapOvr>
  <p:transition>
    <p:pull dir="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are your we</a:t>
            </a:r>
            <a:r>
              <a:rPr lang="en-US" u="sng" dirty="0" smtClean="0"/>
              <a:t>b</a:t>
            </a:r>
            <a:r>
              <a:rPr lang="en-US" dirty="0" smtClean="0"/>
              <a:t> dreams? </a:t>
            </a:r>
            <a:endParaRPr lang="en-US" dirty="0"/>
          </a:p>
        </p:txBody>
      </p:sp>
      <p:sp>
        <p:nvSpPr>
          <p:cNvPr id="3" name="Content Placeholder 2"/>
          <p:cNvSpPr>
            <a:spLocks noGrp="1"/>
          </p:cNvSpPr>
          <p:nvPr>
            <p:ph idx="1"/>
          </p:nvPr>
        </p:nvSpPr>
        <p:spPr/>
        <p:txBody>
          <a:bodyPr/>
          <a:lstStyle/>
          <a:p>
            <a:pPr>
              <a:buNone/>
            </a:pPr>
            <a:r>
              <a:rPr lang="en-US" dirty="0" smtClean="0"/>
              <a:t>Some people see things as they are </a:t>
            </a:r>
          </a:p>
          <a:p>
            <a:pPr>
              <a:buNone/>
            </a:pPr>
            <a:r>
              <a:rPr lang="en-US" dirty="0" smtClean="0"/>
              <a:t>      and say why? </a:t>
            </a:r>
          </a:p>
          <a:p>
            <a:pPr>
              <a:buNone/>
            </a:pPr>
            <a:r>
              <a:rPr lang="en-US" dirty="0" smtClean="0"/>
              <a:t>I dream things that  never were </a:t>
            </a:r>
          </a:p>
          <a:p>
            <a:pPr>
              <a:buNone/>
            </a:pPr>
            <a:r>
              <a:rPr lang="en-US" dirty="0" smtClean="0"/>
              <a:t>      and say why not?</a:t>
            </a:r>
            <a:endParaRPr lang="en-US" dirty="0"/>
          </a:p>
        </p:txBody>
      </p:sp>
      <p:sp>
        <p:nvSpPr>
          <p:cNvPr id="4" name="TextBox 3"/>
          <p:cNvSpPr txBox="1"/>
          <p:nvPr/>
        </p:nvSpPr>
        <p:spPr>
          <a:xfrm>
            <a:off x="5547374" y="6211669"/>
            <a:ext cx="3596626" cy="646331"/>
          </a:xfrm>
          <a:prstGeom prst="rect">
            <a:avLst/>
          </a:prstGeom>
          <a:noFill/>
        </p:spPr>
        <p:txBody>
          <a:bodyPr wrap="none" rtlCol="0">
            <a:spAutoFit/>
          </a:bodyPr>
          <a:lstStyle/>
          <a:p>
            <a:r>
              <a:rPr lang="en-US" sz="1800" dirty="0" smtClean="0"/>
              <a:t>(</a:t>
            </a:r>
            <a:r>
              <a:rPr lang="en-US" sz="1800" dirty="0" err="1" smtClean="0"/>
              <a:t>mis</a:t>
            </a:r>
            <a:r>
              <a:rPr lang="en-US" sz="1800" dirty="0" smtClean="0"/>
              <a:t>)attributed to Robert F. Kennedy</a:t>
            </a:r>
          </a:p>
          <a:p>
            <a:r>
              <a:rPr lang="en-US" sz="1800" dirty="0" smtClean="0"/>
              <a:t> who paraphrased Bernard Shaw</a:t>
            </a:r>
            <a:endParaRPr lang="en-US" sz="1800" dirty="0"/>
          </a:p>
        </p:txBody>
      </p:sp>
    </p:spTree>
  </p:cSld>
  <p:clrMapOvr>
    <a:masterClrMapping/>
  </p:clrMapOvr>
  <p:transition>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7" name="TextBox 6"/>
          <p:cNvSpPr txBox="1"/>
          <p:nvPr/>
        </p:nvSpPr>
        <p:spPr>
          <a:xfrm>
            <a:off x="1295400" y="2286000"/>
            <a:ext cx="6112571" cy="1569660"/>
          </a:xfrm>
          <a:prstGeom prst="rect">
            <a:avLst/>
          </a:prstGeom>
          <a:noFill/>
        </p:spPr>
        <p:txBody>
          <a:bodyPr wrap="none" rtlCol="0">
            <a:spAutoFit/>
          </a:bodyPr>
          <a:lstStyle/>
          <a:p>
            <a:r>
              <a:rPr lang="en-US" dirty="0" smtClean="0"/>
              <a:t>"You can't connect the dots looking forward; </a:t>
            </a:r>
          </a:p>
          <a:p>
            <a:r>
              <a:rPr lang="en-US" dirty="0" smtClean="0"/>
              <a:t>you can only connect them looking backwards. </a:t>
            </a:r>
          </a:p>
          <a:p>
            <a:r>
              <a:rPr lang="en-US" dirty="0" smtClean="0"/>
              <a:t>So you have to trust that the dots will somehow </a:t>
            </a:r>
          </a:p>
          <a:p>
            <a:r>
              <a:rPr lang="en-US" dirty="0" smtClean="0"/>
              <a:t>connect in your future," </a:t>
            </a:r>
            <a:endParaRPr lang="en-US" dirty="0"/>
          </a:p>
        </p:txBody>
      </p:sp>
      <p:pic>
        <p:nvPicPr>
          <p:cNvPr id="25602" name="Picture 2" descr="http://blogs.sfweekly.com/thesnitch/steve_jobs3.jpg"/>
          <p:cNvPicPr>
            <a:picLocks noChangeAspect="1" noChangeArrowheads="1"/>
          </p:cNvPicPr>
          <p:nvPr/>
        </p:nvPicPr>
        <p:blipFill>
          <a:blip r:embed="rId3" cstate="print"/>
          <a:srcRect/>
          <a:stretch>
            <a:fillRect/>
          </a:stretch>
        </p:blipFill>
        <p:spPr bwMode="auto">
          <a:xfrm>
            <a:off x="7543801" y="4092854"/>
            <a:ext cx="1600200" cy="2765146"/>
          </a:xfrm>
          <a:prstGeom prst="rect">
            <a:avLst/>
          </a:prstGeom>
          <a:noFill/>
        </p:spPr>
      </p:pic>
      <p:pic>
        <p:nvPicPr>
          <p:cNvPr id="25604" name="Picture 4" descr="http://static7.businessinsider.com/image/2b7a6c79df37424ae20f8600-400-300/trust-your-gut.jpg"/>
          <p:cNvPicPr>
            <a:picLocks noChangeAspect="1" noChangeArrowheads="1"/>
          </p:cNvPicPr>
          <p:nvPr/>
        </p:nvPicPr>
        <p:blipFill>
          <a:blip r:embed="rId4" cstate="print"/>
          <a:srcRect/>
          <a:stretch>
            <a:fillRect/>
          </a:stretch>
        </p:blipFill>
        <p:spPr bwMode="auto">
          <a:xfrm>
            <a:off x="2667000" y="4038600"/>
            <a:ext cx="3048000" cy="2286000"/>
          </a:xfrm>
          <a:prstGeom prst="rect">
            <a:avLst/>
          </a:prstGeom>
          <a:noFill/>
        </p:spPr>
      </p:pic>
    </p:spTree>
  </p:cSld>
  <p:clrMapOvr>
    <a:masterClrMapping/>
  </p:clrMapOvr>
  <p:transition>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5602"/>
                                        </p:tgtEl>
                                        <p:attrNameLst>
                                          <p:attrName>style.visibility</p:attrName>
                                        </p:attrNameLst>
                                      </p:cBhvr>
                                      <p:to>
                                        <p:strVal val="visible"/>
                                      </p:to>
                                    </p:set>
                                    <p:animEffect transition="in" filter="blinds(horizontal)">
                                      <p:cBhvr>
                                        <p:cTn id="7" dur="500"/>
                                        <p:tgtEl>
                                          <p:spTgt spid="2560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5604"/>
                                        </p:tgtEl>
                                        <p:attrNameLst>
                                          <p:attrName>style.visibility</p:attrName>
                                        </p:attrNameLst>
                                      </p:cBhvr>
                                      <p:to>
                                        <p:strVal val="visible"/>
                                      </p:to>
                                    </p:set>
                                    <p:animEffect transition="in" filter="blinds(horizontal)">
                                      <p:cBhvr>
                                        <p:cTn id="12" dur="500"/>
                                        <p:tgtEl>
                                          <p:spTgt spid="256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Today’s Agenda</a:t>
            </a:r>
            <a:endParaRPr lang="en-US" dirty="0"/>
          </a:p>
        </p:txBody>
      </p:sp>
      <p:sp>
        <p:nvSpPr>
          <p:cNvPr id="3" name="Content Placeholder 2"/>
          <p:cNvSpPr>
            <a:spLocks noGrp="1"/>
          </p:cNvSpPr>
          <p:nvPr>
            <p:ph idx="1"/>
          </p:nvPr>
        </p:nvSpPr>
        <p:spPr>
          <a:xfrm>
            <a:off x="0" y="1143000"/>
            <a:ext cx="7315200" cy="4114800"/>
          </a:xfrm>
        </p:spPr>
        <p:txBody>
          <a:bodyPr/>
          <a:lstStyle/>
          <a:p>
            <a:r>
              <a:rPr lang="en-US" dirty="0" smtClean="0"/>
              <a:t>Sing praises of STRUCTURE</a:t>
            </a:r>
          </a:p>
          <a:p>
            <a:r>
              <a:rPr lang="en-US" dirty="0" smtClean="0"/>
              <a:t>Explain how this course brings traditional disciplines of IR, Social Networks, Databases and Machine Learning to the Web</a:t>
            </a:r>
          </a:p>
          <a:p>
            <a:r>
              <a:rPr lang="en-US" dirty="0" smtClean="0"/>
              <a:t>Discuss some BIG IDEAS that permeate the course..</a:t>
            </a:r>
            <a:endParaRPr lang="en-US" dirty="0"/>
          </a:p>
        </p:txBody>
      </p:sp>
      <p:pic>
        <p:nvPicPr>
          <p:cNvPr id="101378" name="Picture 2" descr="http://www.macedoniabc.com/storage/worship.jpg?__SQUARESPACE_CACHEVERSION=1327350366460"/>
          <p:cNvPicPr>
            <a:picLocks noChangeAspect="1" noChangeArrowheads="1"/>
          </p:cNvPicPr>
          <p:nvPr/>
        </p:nvPicPr>
        <p:blipFill>
          <a:blip r:embed="rId2" cstate="print"/>
          <a:srcRect/>
          <a:stretch>
            <a:fillRect/>
          </a:stretch>
        </p:blipFill>
        <p:spPr bwMode="auto">
          <a:xfrm>
            <a:off x="6629400" y="990600"/>
            <a:ext cx="2259299" cy="1676400"/>
          </a:xfrm>
          <a:prstGeom prst="rect">
            <a:avLst/>
          </a:prstGeom>
          <a:noFill/>
        </p:spPr>
      </p:pic>
    </p:spTree>
  </p:cSld>
  <p:clrMapOvr>
    <a:masterClrMapping/>
  </p:clrMapOvr>
  <p:transition>
    <p:pull dir="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ate Placeholder 3"/>
          <p:cNvSpPr>
            <a:spLocks noGrp="1"/>
          </p:cNvSpPr>
          <p:nvPr>
            <p:ph type="dt" sz="half" idx="4294967295"/>
          </p:nvPr>
        </p:nvSpPr>
        <p:spPr>
          <a:xfrm>
            <a:off x="685800" y="6400800"/>
            <a:ext cx="1905000" cy="457200"/>
          </a:xfrm>
          <a:prstGeom prst="rect">
            <a:avLst/>
          </a:prstGeom>
        </p:spPr>
        <p:txBody>
          <a:bodyPr/>
          <a:lstStyle/>
          <a:p>
            <a:fld id="{445912DF-C767-4964-9BEF-A4C65FC14CAF}" type="datetime8">
              <a:rPr lang="en-US"/>
              <a:pPr/>
              <a:t>1/15/2015 12:27 PM</a:t>
            </a:fld>
            <a:endParaRPr lang="en-US"/>
          </a:p>
        </p:txBody>
      </p:sp>
      <p:sp>
        <p:nvSpPr>
          <p:cNvPr id="13" name="Footer Placeholder 4"/>
          <p:cNvSpPr>
            <a:spLocks noGrp="1"/>
          </p:cNvSpPr>
          <p:nvPr>
            <p:ph type="ftr" sz="quarter" idx="4294967295"/>
          </p:nvPr>
        </p:nvSpPr>
        <p:spPr>
          <a:xfrm>
            <a:off x="3124200" y="6400800"/>
            <a:ext cx="2895600" cy="304800"/>
          </a:xfrm>
          <a:prstGeom prst="rect">
            <a:avLst/>
          </a:prstGeom>
        </p:spPr>
        <p:txBody>
          <a:bodyPr/>
          <a:lstStyle/>
          <a:p>
            <a:r>
              <a:rPr lang="en-US"/>
              <a:t>Copyright © 2001 S. Kambhampati</a:t>
            </a:r>
          </a:p>
        </p:txBody>
      </p:sp>
      <p:sp>
        <p:nvSpPr>
          <p:cNvPr id="462850" name="Rectangle 2"/>
          <p:cNvSpPr>
            <a:spLocks noGrp="1" noChangeArrowheads="1"/>
          </p:cNvSpPr>
          <p:nvPr>
            <p:ph type="title"/>
          </p:nvPr>
        </p:nvSpPr>
        <p:spPr/>
        <p:txBody>
          <a:bodyPr/>
          <a:lstStyle/>
          <a:p>
            <a:r>
              <a:rPr lang="en-US"/>
              <a:t>Structure</a:t>
            </a:r>
          </a:p>
        </p:txBody>
      </p:sp>
      <p:sp>
        <p:nvSpPr>
          <p:cNvPr id="462851" name="Rectangle 3"/>
          <p:cNvSpPr>
            <a:spLocks noGrp="1" noChangeArrowheads="1"/>
          </p:cNvSpPr>
          <p:nvPr>
            <p:ph type="body" idx="1"/>
          </p:nvPr>
        </p:nvSpPr>
        <p:spPr>
          <a:xfrm>
            <a:off x="0" y="4648200"/>
            <a:ext cx="9144000" cy="1676400"/>
          </a:xfrm>
        </p:spPr>
        <p:txBody>
          <a:bodyPr/>
          <a:lstStyle/>
          <a:p>
            <a:r>
              <a:rPr lang="en-US"/>
              <a:t>How will search and querying on these three types of data differ?</a:t>
            </a:r>
          </a:p>
        </p:txBody>
      </p:sp>
      <p:sp>
        <p:nvSpPr>
          <p:cNvPr id="462852" name="Text Box 4"/>
          <p:cNvSpPr txBox="1">
            <a:spLocks noChangeArrowheads="1"/>
          </p:cNvSpPr>
          <p:nvPr/>
        </p:nvSpPr>
        <p:spPr bwMode="auto">
          <a:xfrm>
            <a:off x="1050925" y="1641475"/>
            <a:ext cx="2000250" cy="1187450"/>
          </a:xfrm>
          <a:prstGeom prst="rect">
            <a:avLst/>
          </a:prstGeom>
          <a:noFill/>
          <a:ln w="9525">
            <a:noFill/>
            <a:miter lim="800000"/>
            <a:headEnd/>
            <a:tailEnd/>
          </a:ln>
          <a:effectLst/>
        </p:spPr>
        <p:txBody>
          <a:bodyPr wrap="none">
            <a:spAutoFit/>
          </a:bodyPr>
          <a:lstStyle/>
          <a:p>
            <a:pPr algn="ctr"/>
            <a:r>
              <a:rPr lang="en-US"/>
              <a:t>A generic</a:t>
            </a:r>
          </a:p>
          <a:p>
            <a:pPr algn="ctr"/>
            <a:r>
              <a:rPr lang="en-US"/>
              <a:t>web page</a:t>
            </a:r>
          </a:p>
          <a:p>
            <a:pPr algn="ctr"/>
            <a:r>
              <a:rPr lang="en-US"/>
              <a:t>containing text</a:t>
            </a:r>
          </a:p>
        </p:txBody>
      </p:sp>
      <p:sp>
        <p:nvSpPr>
          <p:cNvPr id="462853" name="Text Box 5"/>
          <p:cNvSpPr txBox="1">
            <a:spLocks noChangeArrowheads="1"/>
          </p:cNvSpPr>
          <p:nvPr/>
        </p:nvSpPr>
        <p:spPr bwMode="auto">
          <a:xfrm>
            <a:off x="3844925" y="3124200"/>
            <a:ext cx="1317625" cy="822325"/>
          </a:xfrm>
          <a:prstGeom prst="rect">
            <a:avLst/>
          </a:prstGeom>
          <a:noFill/>
          <a:ln w="9525">
            <a:noFill/>
            <a:miter lim="800000"/>
            <a:headEnd/>
            <a:tailEnd/>
          </a:ln>
          <a:effectLst/>
        </p:spPr>
        <p:txBody>
          <a:bodyPr wrap="none">
            <a:spAutoFit/>
          </a:bodyPr>
          <a:lstStyle/>
          <a:p>
            <a:pPr algn="ctr"/>
            <a:r>
              <a:rPr lang="en-US"/>
              <a:t>A movie </a:t>
            </a:r>
          </a:p>
          <a:p>
            <a:pPr algn="ctr"/>
            <a:r>
              <a:rPr lang="en-US"/>
              <a:t>review</a:t>
            </a:r>
          </a:p>
        </p:txBody>
      </p:sp>
      <p:grpSp>
        <p:nvGrpSpPr>
          <p:cNvPr id="2" name="Group 6"/>
          <p:cNvGrpSpPr>
            <a:grpSpLocks/>
          </p:cNvGrpSpPr>
          <p:nvPr/>
        </p:nvGrpSpPr>
        <p:grpSpPr bwMode="auto">
          <a:xfrm>
            <a:off x="1295400" y="2362200"/>
            <a:ext cx="5840413" cy="1981200"/>
            <a:chOff x="816" y="1488"/>
            <a:chExt cx="3679" cy="1248"/>
          </a:xfrm>
        </p:grpSpPr>
        <p:sp>
          <p:nvSpPr>
            <p:cNvPr id="462855" name="Text Box 7"/>
            <p:cNvSpPr txBox="1">
              <a:spLocks noChangeArrowheads="1"/>
            </p:cNvSpPr>
            <p:nvPr/>
          </p:nvSpPr>
          <p:spPr bwMode="auto">
            <a:xfrm>
              <a:off x="816" y="1776"/>
              <a:ext cx="830" cy="288"/>
            </a:xfrm>
            <a:prstGeom prst="rect">
              <a:avLst/>
            </a:prstGeom>
            <a:noFill/>
            <a:ln w="9525">
              <a:noFill/>
              <a:miter lim="800000"/>
              <a:headEnd/>
              <a:tailEnd/>
            </a:ln>
            <a:effectLst/>
          </p:spPr>
          <p:txBody>
            <a:bodyPr wrap="none">
              <a:spAutoFit/>
            </a:bodyPr>
            <a:lstStyle/>
            <a:p>
              <a:r>
                <a:rPr lang="en-US">
                  <a:solidFill>
                    <a:srgbClr val="336600"/>
                  </a:solidFill>
                </a:rPr>
                <a:t>[English]</a:t>
              </a:r>
            </a:p>
          </p:txBody>
        </p:sp>
        <p:sp>
          <p:nvSpPr>
            <p:cNvPr id="462856" name="Text Box 8"/>
            <p:cNvSpPr txBox="1">
              <a:spLocks noChangeArrowheads="1"/>
            </p:cNvSpPr>
            <p:nvPr/>
          </p:nvSpPr>
          <p:spPr bwMode="auto">
            <a:xfrm>
              <a:off x="3888" y="1488"/>
              <a:ext cx="607" cy="288"/>
            </a:xfrm>
            <a:prstGeom prst="rect">
              <a:avLst/>
            </a:prstGeom>
            <a:noFill/>
            <a:ln w="9525">
              <a:noFill/>
              <a:miter lim="800000"/>
              <a:headEnd/>
              <a:tailEnd/>
            </a:ln>
            <a:effectLst/>
          </p:spPr>
          <p:txBody>
            <a:bodyPr wrap="none">
              <a:spAutoFit/>
            </a:bodyPr>
            <a:lstStyle/>
            <a:p>
              <a:r>
                <a:rPr lang="en-US">
                  <a:solidFill>
                    <a:srgbClr val="336600"/>
                  </a:solidFill>
                </a:rPr>
                <a:t>[SQL]</a:t>
              </a:r>
            </a:p>
          </p:txBody>
        </p:sp>
        <p:sp>
          <p:nvSpPr>
            <p:cNvPr id="462857" name="Text Box 9"/>
            <p:cNvSpPr txBox="1">
              <a:spLocks noChangeArrowheads="1"/>
            </p:cNvSpPr>
            <p:nvPr/>
          </p:nvSpPr>
          <p:spPr bwMode="auto">
            <a:xfrm>
              <a:off x="2448" y="2448"/>
              <a:ext cx="671" cy="288"/>
            </a:xfrm>
            <a:prstGeom prst="rect">
              <a:avLst/>
            </a:prstGeom>
            <a:noFill/>
            <a:ln w="9525">
              <a:noFill/>
              <a:miter lim="800000"/>
              <a:headEnd/>
              <a:tailEnd/>
            </a:ln>
            <a:effectLst/>
          </p:spPr>
          <p:txBody>
            <a:bodyPr wrap="none">
              <a:spAutoFit/>
            </a:bodyPr>
            <a:lstStyle/>
            <a:p>
              <a:r>
                <a:rPr lang="en-US">
                  <a:solidFill>
                    <a:srgbClr val="336600"/>
                  </a:solidFill>
                </a:rPr>
                <a:t>[XML]</a:t>
              </a:r>
            </a:p>
          </p:txBody>
        </p:sp>
      </p:grpSp>
      <p:sp>
        <p:nvSpPr>
          <p:cNvPr id="462858" name="Text Box 10"/>
          <p:cNvSpPr txBox="1">
            <a:spLocks noChangeArrowheads="1"/>
          </p:cNvSpPr>
          <p:nvPr/>
        </p:nvSpPr>
        <p:spPr bwMode="auto">
          <a:xfrm rot="-1097732">
            <a:off x="6553200" y="5562600"/>
            <a:ext cx="2179638" cy="457200"/>
          </a:xfrm>
          <a:prstGeom prst="rect">
            <a:avLst/>
          </a:prstGeom>
          <a:solidFill>
            <a:schemeClr val="hlink"/>
          </a:solidFill>
          <a:ln w="9525">
            <a:noFill/>
            <a:miter lim="800000"/>
            <a:headEnd/>
            <a:tailEnd/>
          </a:ln>
          <a:effectLst/>
        </p:spPr>
        <p:txBody>
          <a:bodyPr wrap="none">
            <a:spAutoFit/>
          </a:bodyPr>
          <a:lstStyle/>
          <a:p>
            <a:r>
              <a:rPr lang="en-US"/>
              <a:t>Semi-Structured</a:t>
            </a:r>
          </a:p>
        </p:txBody>
      </p:sp>
      <p:sp>
        <p:nvSpPr>
          <p:cNvPr id="462859" name="Text Box 11"/>
          <p:cNvSpPr txBox="1">
            <a:spLocks noChangeArrowheads="1"/>
          </p:cNvSpPr>
          <p:nvPr/>
        </p:nvSpPr>
        <p:spPr bwMode="auto">
          <a:xfrm>
            <a:off x="5735638" y="1600200"/>
            <a:ext cx="1892300" cy="822325"/>
          </a:xfrm>
          <a:prstGeom prst="rect">
            <a:avLst/>
          </a:prstGeom>
          <a:noFill/>
          <a:ln w="9525">
            <a:noFill/>
            <a:miter lim="800000"/>
            <a:headEnd/>
            <a:tailEnd/>
          </a:ln>
          <a:effectLst/>
        </p:spPr>
        <p:txBody>
          <a:bodyPr wrap="none">
            <a:spAutoFit/>
          </a:bodyPr>
          <a:lstStyle/>
          <a:p>
            <a:pPr algn="ctr"/>
            <a:r>
              <a:rPr lang="en-US"/>
              <a:t>An employee </a:t>
            </a:r>
          </a:p>
          <a:p>
            <a:pPr algn="ctr"/>
            <a:r>
              <a:rPr lang="en-US"/>
              <a:t>record</a:t>
            </a:r>
          </a:p>
        </p:txBody>
      </p:sp>
    </p:spTree>
  </p:cSld>
  <p:clrMapOvr>
    <a:masterClrMapping/>
  </p:clrMapOvr>
  <p:transition>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62858"/>
                                        </p:tgtEl>
                                        <p:attrNameLst>
                                          <p:attrName>style.visibility</p:attrName>
                                        </p:attrNameLst>
                                      </p:cBhvr>
                                      <p:to>
                                        <p:strVal val="visible"/>
                                      </p:to>
                                    </p:set>
                                    <p:anim calcmode="lin" valueType="num">
                                      <p:cBhvr additive="base">
                                        <p:cTn id="13" dur="500" fill="hold"/>
                                        <p:tgtEl>
                                          <p:spTgt spid="462858"/>
                                        </p:tgtEl>
                                        <p:attrNameLst>
                                          <p:attrName>ppt_x</p:attrName>
                                        </p:attrNameLst>
                                      </p:cBhvr>
                                      <p:tavLst>
                                        <p:tav tm="0">
                                          <p:val>
                                            <p:strVal val="0-#ppt_w/2"/>
                                          </p:val>
                                        </p:tav>
                                        <p:tav tm="100000">
                                          <p:val>
                                            <p:strVal val="#ppt_x"/>
                                          </p:val>
                                        </p:tav>
                                      </p:tavLst>
                                    </p:anim>
                                    <p:anim calcmode="lin" valueType="num">
                                      <p:cBhvr additive="base">
                                        <p:cTn id="14" dur="500" fill="hold"/>
                                        <p:tgtEl>
                                          <p:spTgt spid="46285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2858" grpId="0" animBg="1"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8" name="Date Placeholder 3"/>
          <p:cNvSpPr>
            <a:spLocks noGrp="1"/>
          </p:cNvSpPr>
          <p:nvPr>
            <p:ph type="dt" sz="half" idx="4294967295"/>
          </p:nvPr>
        </p:nvSpPr>
        <p:spPr>
          <a:xfrm>
            <a:off x="685800" y="6400800"/>
            <a:ext cx="1905000" cy="457200"/>
          </a:xfrm>
          <a:prstGeom prst="rect">
            <a:avLst/>
          </a:prstGeom>
        </p:spPr>
        <p:txBody>
          <a:bodyPr/>
          <a:lstStyle/>
          <a:p>
            <a:fld id="{445912DF-C767-4964-9BEF-A4C65FC14CAF}" type="datetime8">
              <a:rPr lang="en-US"/>
              <a:pPr/>
              <a:t>1/15/2015 12:27 PM</a:t>
            </a:fld>
            <a:endParaRPr lang="en-US"/>
          </a:p>
        </p:txBody>
      </p:sp>
      <p:sp>
        <p:nvSpPr>
          <p:cNvPr id="9" name="Footer Placeholder 4"/>
          <p:cNvSpPr>
            <a:spLocks noGrp="1"/>
          </p:cNvSpPr>
          <p:nvPr>
            <p:ph type="ftr" sz="quarter" idx="4294967295"/>
          </p:nvPr>
        </p:nvSpPr>
        <p:spPr>
          <a:xfrm>
            <a:off x="3124200" y="6400800"/>
            <a:ext cx="2895600" cy="304800"/>
          </a:xfrm>
          <a:prstGeom prst="rect">
            <a:avLst/>
          </a:prstGeom>
        </p:spPr>
        <p:txBody>
          <a:bodyPr/>
          <a:lstStyle/>
          <a:p>
            <a:r>
              <a:rPr lang="en-US"/>
              <a:t>Copyright © 2001 S. Kambhampati</a:t>
            </a:r>
          </a:p>
        </p:txBody>
      </p:sp>
      <p:sp>
        <p:nvSpPr>
          <p:cNvPr id="464898" name="Rectangle 2"/>
          <p:cNvSpPr>
            <a:spLocks noGrp="1" noChangeArrowheads="1"/>
          </p:cNvSpPr>
          <p:nvPr>
            <p:ph type="title"/>
          </p:nvPr>
        </p:nvSpPr>
        <p:spPr/>
        <p:txBody>
          <a:bodyPr/>
          <a:lstStyle/>
          <a:p>
            <a:r>
              <a:rPr lang="en-US"/>
              <a:t>Structure helps querying</a:t>
            </a:r>
          </a:p>
        </p:txBody>
      </p:sp>
      <p:sp>
        <p:nvSpPr>
          <p:cNvPr id="464899" name="Rectangle 3"/>
          <p:cNvSpPr>
            <a:spLocks noGrp="1" noChangeArrowheads="1"/>
          </p:cNvSpPr>
          <p:nvPr>
            <p:ph type="body" idx="1"/>
          </p:nvPr>
        </p:nvSpPr>
        <p:spPr/>
        <p:txBody>
          <a:bodyPr/>
          <a:lstStyle/>
          <a:p>
            <a:r>
              <a:rPr lang="en-US"/>
              <a:t>Expressive queries</a:t>
            </a:r>
          </a:p>
          <a:p>
            <a:pPr lvl="2"/>
            <a:r>
              <a:rPr lang="en-US"/>
              <a:t>Give me all pages that have key words “Get Rich Quick”</a:t>
            </a:r>
          </a:p>
          <a:p>
            <a:pPr lvl="2"/>
            <a:r>
              <a:rPr lang="en-US"/>
              <a:t>Give me the social security numbers of all the employees who have stayed with the company for more than 5 years, and whose yearly salaries are three standard deviations away from the average salary</a:t>
            </a:r>
          </a:p>
          <a:p>
            <a:pPr lvl="2"/>
            <a:r>
              <a:rPr lang="en-US"/>
              <a:t>Give me all mails from people from ASU written this year, which are relevant to “get rich quick” </a:t>
            </a:r>
          </a:p>
          <a:p>
            <a:endParaRPr lang="en-US"/>
          </a:p>
        </p:txBody>
      </p:sp>
      <p:grpSp>
        <p:nvGrpSpPr>
          <p:cNvPr id="2" name="Group 4"/>
          <p:cNvGrpSpPr>
            <a:grpSpLocks/>
          </p:cNvGrpSpPr>
          <p:nvPr/>
        </p:nvGrpSpPr>
        <p:grpSpPr bwMode="auto">
          <a:xfrm>
            <a:off x="0" y="1752600"/>
            <a:ext cx="984250" cy="2500313"/>
            <a:chOff x="0" y="1104"/>
            <a:chExt cx="620" cy="1575"/>
          </a:xfrm>
        </p:grpSpPr>
        <p:sp>
          <p:nvSpPr>
            <p:cNvPr id="464901" name="Text Box 5"/>
            <p:cNvSpPr txBox="1">
              <a:spLocks noChangeArrowheads="1"/>
            </p:cNvSpPr>
            <p:nvPr/>
          </p:nvSpPr>
          <p:spPr bwMode="auto">
            <a:xfrm>
              <a:off x="0" y="1104"/>
              <a:ext cx="620" cy="231"/>
            </a:xfrm>
            <a:prstGeom prst="rect">
              <a:avLst/>
            </a:prstGeom>
            <a:solidFill>
              <a:srgbClr val="FFFF00"/>
            </a:solidFill>
            <a:ln w="9525">
              <a:noFill/>
              <a:miter lim="800000"/>
              <a:headEnd/>
              <a:tailEnd/>
            </a:ln>
            <a:effectLst/>
          </p:spPr>
          <p:txBody>
            <a:bodyPr wrap="none">
              <a:spAutoFit/>
            </a:bodyPr>
            <a:lstStyle/>
            <a:p>
              <a:r>
                <a:rPr lang="en-US" sz="1800"/>
                <a:t>keyword</a:t>
              </a:r>
            </a:p>
          </p:txBody>
        </p:sp>
        <p:sp>
          <p:nvSpPr>
            <p:cNvPr id="464902" name="Text Box 6"/>
            <p:cNvSpPr txBox="1">
              <a:spLocks noChangeArrowheads="1"/>
            </p:cNvSpPr>
            <p:nvPr/>
          </p:nvSpPr>
          <p:spPr bwMode="auto">
            <a:xfrm>
              <a:off x="96" y="1632"/>
              <a:ext cx="388" cy="231"/>
            </a:xfrm>
            <a:prstGeom prst="rect">
              <a:avLst/>
            </a:prstGeom>
            <a:solidFill>
              <a:srgbClr val="FFFF00"/>
            </a:solidFill>
            <a:ln w="9525">
              <a:noFill/>
              <a:miter lim="800000"/>
              <a:headEnd/>
              <a:tailEnd/>
            </a:ln>
            <a:effectLst/>
          </p:spPr>
          <p:txBody>
            <a:bodyPr wrap="none">
              <a:spAutoFit/>
            </a:bodyPr>
            <a:lstStyle/>
            <a:p>
              <a:r>
                <a:rPr lang="en-US" sz="1800"/>
                <a:t>SQL</a:t>
              </a:r>
            </a:p>
          </p:txBody>
        </p:sp>
        <p:sp>
          <p:nvSpPr>
            <p:cNvPr id="464903" name="Text Box 7"/>
            <p:cNvSpPr txBox="1">
              <a:spLocks noChangeArrowheads="1"/>
            </p:cNvSpPr>
            <p:nvPr/>
          </p:nvSpPr>
          <p:spPr bwMode="auto">
            <a:xfrm>
              <a:off x="48" y="2448"/>
              <a:ext cx="436" cy="231"/>
            </a:xfrm>
            <a:prstGeom prst="rect">
              <a:avLst/>
            </a:prstGeom>
            <a:solidFill>
              <a:srgbClr val="FFFF00"/>
            </a:solidFill>
            <a:ln w="9525">
              <a:noFill/>
              <a:miter lim="800000"/>
              <a:headEnd/>
              <a:tailEnd/>
            </a:ln>
            <a:effectLst/>
          </p:spPr>
          <p:txBody>
            <a:bodyPr wrap="none">
              <a:spAutoFit/>
            </a:bodyPr>
            <a:lstStyle/>
            <a:p>
              <a:r>
                <a:rPr lang="en-US" sz="1800"/>
                <a:t>XML</a:t>
              </a:r>
            </a:p>
          </p:txBody>
        </p:sp>
      </p:grpSp>
    </p:spTree>
  </p:cSld>
  <p:clrMapOvr>
    <a:masterClrMapping/>
  </p:clrMapOvr>
  <p:transition>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64899">
                                            <p:txEl>
                                              <p:pRg st="0" end="0"/>
                                            </p:txEl>
                                          </p:spTgt>
                                        </p:tgtEl>
                                        <p:attrNameLst>
                                          <p:attrName>style.visibility</p:attrName>
                                        </p:attrNameLst>
                                      </p:cBhvr>
                                      <p:to>
                                        <p:strVal val="visible"/>
                                      </p:to>
                                    </p:set>
                                    <p:anim calcmode="lin" valueType="num">
                                      <p:cBhvr additive="base">
                                        <p:cTn id="7" dur="500" fill="hold"/>
                                        <p:tgtEl>
                                          <p:spTgt spid="46489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6489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64899">
                                            <p:txEl>
                                              <p:pRg st="1" end="1"/>
                                            </p:txEl>
                                          </p:spTgt>
                                        </p:tgtEl>
                                        <p:attrNameLst>
                                          <p:attrName>style.visibility</p:attrName>
                                        </p:attrNameLst>
                                      </p:cBhvr>
                                      <p:to>
                                        <p:strVal val="visible"/>
                                      </p:to>
                                    </p:set>
                                    <p:anim calcmode="lin" valueType="num">
                                      <p:cBhvr additive="base">
                                        <p:cTn id="13" dur="500" fill="hold"/>
                                        <p:tgtEl>
                                          <p:spTgt spid="464899">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6489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64899">
                                            <p:txEl>
                                              <p:pRg st="2" end="2"/>
                                            </p:txEl>
                                          </p:spTgt>
                                        </p:tgtEl>
                                        <p:attrNameLst>
                                          <p:attrName>style.visibility</p:attrName>
                                        </p:attrNameLst>
                                      </p:cBhvr>
                                      <p:to>
                                        <p:strVal val="visible"/>
                                      </p:to>
                                    </p:set>
                                    <p:anim calcmode="lin" valueType="num">
                                      <p:cBhvr additive="base">
                                        <p:cTn id="19" dur="500" fill="hold"/>
                                        <p:tgtEl>
                                          <p:spTgt spid="464899">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6489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464899">
                                            <p:txEl>
                                              <p:pRg st="3" end="3"/>
                                            </p:txEl>
                                          </p:spTgt>
                                        </p:tgtEl>
                                        <p:attrNameLst>
                                          <p:attrName>style.visibility</p:attrName>
                                        </p:attrNameLst>
                                      </p:cBhvr>
                                      <p:to>
                                        <p:strVal val="visible"/>
                                      </p:to>
                                    </p:set>
                                    <p:anim calcmode="lin" valueType="num">
                                      <p:cBhvr additive="base">
                                        <p:cTn id="25" dur="500" fill="hold"/>
                                        <p:tgtEl>
                                          <p:spTgt spid="464899">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464899">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blinds(horizontal)">
                                      <p:cBhvr>
                                        <p:cTn id="3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4899" grpId="0" build="p" bldLvl="3"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 name="Date Placeholder 3"/>
          <p:cNvSpPr>
            <a:spLocks noGrp="1"/>
          </p:cNvSpPr>
          <p:nvPr>
            <p:ph type="dt" sz="half" idx="4294967295"/>
          </p:nvPr>
        </p:nvSpPr>
        <p:spPr>
          <a:xfrm>
            <a:off x="685800" y="6400800"/>
            <a:ext cx="1905000" cy="457200"/>
          </a:xfrm>
          <a:prstGeom prst="rect">
            <a:avLst/>
          </a:prstGeom>
        </p:spPr>
        <p:txBody>
          <a:bodyPr/>
          <a:lstStyle/>
          <a:p>
            <a:fld id="{445912DF-C767-4964-9BEF-A4C65FC14CAF}" type="datetime8">
              <a:rPr lang="en-US"/>
              <a:pPr/>
              <a:t>1/15/2015 12:27 PM</a:t>
            </a:fld>
            <a:endParaRPr lang="en-US"/>
          </a:p>
        </p:txBody>
      </p:sp>
      <p:sp>
        <p:nvSpPr>
          <p:cNvPr id="9" name="Footer Placeholder 4"/>
          <p:cNvSpPr>
            <a:spLocks noGrp="1"/>
          </p:cNvSpPr>
          <p:nvPr>
            <p:ph type="ftr" sz="quarter" idx="4294967295"/>
          </p:nvPr>
        </p:nvSpPr>
        <p:spPr>
          <a:xfrm>
            <a:off x="3124200" y="6400800"/>
            <a:ext cx="2895600" cy="304800"/>
          </a:xfrm>
          <a:prstGeom prst="rect">
            <a:avLst/>
          </a:prstGeom>
        </p:spPr>
        <p:txBody>
          <a:bodyPr/>
          <a:lstStyle/>
          <a:p>
            <a:r>
              <a:rPr lang="en-US"/>
              <a:t>Copyright © 2001 S. Kambhampati</a:t>
            </a:r>
          </a:p>
        </p:txBody>
      </p:sp>
      <p:sp>
        <p:nvSpPr>
          <p:cNvPr id="464898" name="Rectangle 2"/>
          <p:cNvSpPr>
            <a:spLocks noGrp="1" noChangeArrowheads="1"/>
          </p:cNvSpPr>
          <p:nvPr>
            <p:ph type="title"/>
          </p:nvPr>
        </p:nvSpPr>
        <p:spPr/>
        <p:txBody>
          <a:bodyPr/>
          <a:lstStyle/>
          <a:p>
            <a:r>
              <a:rPr lang="en-US"/>
              <a:t>Structure helps querying</a:t>
            </a:r>
          </a:p>
        </p:txBody>
      </p:sp>
      <p:sp>
        <p:nvSpPr>
          <p:cNvPr id="464899" name="Rectangle 3"/>
          <p:cNvSpPr>
            <a:spLocks noGrp="1" noChangeArrowheads="1"/>
          </p:cNvSpPr>
          <p:nvPr>
            <p:ph type="body" idx="1"/>
          </p:nvPr>
        </p:nvSpPr>
        <p:spPr/>
        <p:txBody>
          <a:bodyPr/>
          <a:lstStyle/>
          <a:p>
            <a:r>
              <a:rPr lang="en-US" dirty="0"/>
              <a:t>Expressive queries</a:t>
            </a:r>
          </a:p>
          <a:p>
            <a:pPr lvl="2"/>
            <a:r>
              <a:rPr lang="en-US" dirty="0"/>
              <a:t>Give me all pages that have key words “Get Rich Quick”</a:t>
            </a:r>
          </a:p>
          <a:p>
            <a:pPr lvl="2"/>
            <a:r>
              <a:rPr lang="en-US" dirty="0"/>
              <a:t>Give me the social security numbers of all the employees who have stayed with the company for more than 5 years, and whose yearly salaries are three standard deviations away from the average salary</a:t>
            </a:r>
          </a:p>
          <a:p>
            <a:pPr lvl="2"/>
            <a:r>
              <a:rPr lang="en-US" dirty="0"/>
              <a:t>Give me all mails from people from ASU written this year, which are relevant to “get rich quick” </a:t>
            </a:r>
            <a:endParaRPr lang="en-US" dirty="0" smtClean="0"/>
          </a:p>
          <a:p>
            <a:pPr lvl="2"/>
            <a:r>
              <a:rPr lang="en-US" dirty="0" smtClean="0"/>
              <a:t>The Explorer Magellan sailed around the world three times. On one of those trips he died. On which trip did he die?</a:t>
            </a:r>
          </a:p>
          <a:p>
            <a:endParaRPr lang="en-US" dirty="0"/>
          </a:p>
        </p:txBody>
      </p:sp>
      <p:grpSp>
        <p:nvGrpSpPr>
          <p:cNvPr id="2" name="Group 4"/>
          <p:cNvGrpSpPr>
            <a:grpSpLocks/>
          </p:cNvGrpSpPr>
          <p:nvPr/>
        </p:nvGrpSpPr>
        <p:grpSpPr bwMode="auto">
          <a:xfrm>
            <a:off x="0" y="1752600"/>
            <a:ext cx="984250" cy="2500313"/>
            <a:chOff x="0" y="1104"/>
            <a:chExt cx="620" cy="1575"/>
          </a:xfrm>
        </p:grpSpPr>
        <p:sp>
          <p:nvSpPr>
            <p:cNvPr id="464901" name="Text Box 5"/>
            <p:cNvSpPr txBox="1">
              <a:spLocks noChangeArrowheads="1"/>
            </p:cNvSpPr>
            <p:nvPr/>
          </p:nvSpPr>
          <p:spPr bwMode="auto">
            <a:xfrm>
              <a:off x="0" y="1104"/>
              <a:ext cx="620" cy="231"/>
            </a:xfrm>
            <a:prstGeom prst="rect">
              <a:avLst/>
            </a:prstGeom>
            <a:solidFill>
              <a:srgbClr val="FFFF00"/>
            </a:solidFill>
            <a:ln w="9525">
              <a:noFill/>
              <a:miter lim="800000"/>
              <a:headEnd/>
              <a:tailEnd/>
            </a:ln>
            <a:effectLst/>
          </p:spPr>
          <p:txBody>
            <a:bodyPr wrap="none">
              <a:spAutoFit/>
            </a:bodyPr>
            <a:lstStyle/>
            <a:p>
              <a:r>
                <a:rPr lang="en-US" sz="1800"/>
                <a:t>keyword</a:t>
              </a:r>
            </a:p>
          </p:txBody>
        </p:sp>
        <p:sp>
          <p:nvSpPr>
            <p:cNvPr id="464902" name="Text Box 6"/>
            <p:cNvSpPr txBox="1">
              <a:spLocks noChangeArrowheads="1"/>
            </p:cNvSpPr>
            <p:nvPr/>
          </p:nvSpPr>
          <p:spPr bwMode="auto">
            <a:xfrm>
              <a:off x="96" y="1632"/>
              <a:ext cx="388" cy="231"/>
            </a:xfrm>
            <a:prstGeom prst="rect">
              <a:avLst/>
            </a:prstGeom>
            <a:solidFill>
              <a:srgbClr val="FFFF00"/>
            </a:solidFill>
            <a:ln w="9525">
              <a:noFill/>
              <a:miter lim="800000"/>
              <a:headEnd/>
              <a:tailEnd/>
            </a:ln>
            <a:effectLst/>
          </p:spPr>
          <p:txBody>
            <a:bodyPr wrap="none">
              <a:spAutoFit/>
            </a:bodyPr>
            <a:lstStyle/>
            <a:p>
              <a:r>
                <a:rPr lang="en-US" sz="1800"/>
                <a:t>SQL</a:t>
              </a:r>
            </a:p>
          </p:txBody>
        </p:sp>
        <p:sp>
          <p:nvSpPr>
            <p:cNvPr id="464903" name="Text Box 7"/>
            <p:cNvSpPr txBox="1">
              <a:spLocks noChangeArrowheads="1"/>
            </p:cNvSpPr>
            <p:nvPr/>
          </p:nvSpPr>
          <p:spPr bwMode="auto">
            <a:xfrm>
              <a:off x="48" y="2448"/>
              <a:ext cx="436" cy="231"/>
            </a:xfrm>
            <a:prstGeom prst="rect">
              <a:avLst/>
            </a:prstGeom>
            <a:solidFill>
              <a:srgbClr val="FFFF00"/>
            </a:solidFill>
            <a:ln w="9525">
              <a:noFill/>
              <a:miter lim="800000"/>
              <a:headEnd/>
              <a:tailEnd/>
            </a:ln>
            <a:effectLst/>
          </p:spPr>
          <p:txBody>
            <a:bodyPr wrap="none">
              <a:spAutoFit/>
            </a:bodyPr>
            <a:lstStyle/>
            <a:p>
              <a:r>
                <a:rPr lang="en-US" sz="1800" dirty="0"/>
                <a:t>XML</a:t>
              </a:r>
            </a:p>
          </p:txBody>
        </p:sp>
      </p:grpSp>
      <p:sp>
        <p:nvSpPr>
          <p:cNvPr id="10" name="Text Box 7"/>
          <p:cNvSpPr txBox="1">
            <a:spLocks noChangeArrowheads="1"/>
          </p:cNvSpPr>
          <p:nvPr/>
        </p:nvSpPr>
        <p:spPr bwMode="auto">
          <a:xfrm>
            <a:off x="0" y="4572000"/>
            <a:ext cx="1043876" cy="646331"/>
          </a:xfrm>
          <a:prstGeom prst="rect">
            <a:avLst/>
          </a:prstGeom>
          <a:solidFill>
            <a:srgbClr val="FFFF00"/>
          </a:solidFill>
          <a:ln w="9525">
            <a:noFill/>
            <a:miter lim="800000"/>
            <a:headEnd/>
            <a:tailEnd/>
          </a:ln>
          <a:effectLst/>
        </p:spPr>
        <p:txBody>
          <a:bodyPr wrap="none">
            <a:spAutoFit/>
          </a:bodyPr>
          <a:lstStyle/>
          <a:p>
            <a:r>
              <a:rPr lang="en-US" sz="1800" dirty="0" smtClean="0"/>
              <a:t>Semantic</a:t>
            </a:r>
          </a:p>
          <a:p>
            <a:r>
              <a:rPr lang="en-US" sz="1800" dirty="0" smtClean="0"/>
              <a:t>Web</a:t>
            </a:r>
            <a:endParaRPr lang="en-US" sz="1800" dirty="0"/>
          </a:p>
        </p:txBody>
      </p:sp>
    </p:spTree>
  </p:cSld>
  <p:clrMapOvr>
    <a:masterClrMapping/>
  </p:clrMapOvr>
  <p:transition>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64899">
                                            <p:txEl>
                                              <p:pRg st="0" end="0"/>
                                            </p:txEl>
                                          </p:spTgt>
                                        </p:tgtEl>
                                        <p:attrNameLst>
                                          <p:attrName>style.visibility</p:attrName>
                                        </p:attrNameLst>
                                      </p:cBhvr>
                                      <p:to>
                                        <p:strVal val="visible"/>
                                      </p:to>
                                    </p:set>
                                    <p:anim calcmode="lin" valueType="num">
                                      <p:cBhvr additive="base">
                                        <p:cTn id="7" dur="500" fill="hold"/>
                                        <p:tgtEl>
                                          <p:spTgt spid="46489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6489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64899">
                                            <p:txEl>
                                              <p:pRg st="1" end="1"/>
                                            </p:txEl>
                                          </p:spTgt>
                                        </p:tgtEl>
                                        <p:attrNameLst>
                                          <p:attrName>style.visibility</p:attrName>
                                        </p:attrNameLst>
                                      </p:cBhvr>
                                      <p:to>
                                        <p:strVal val="visible"/>
                                      </p:to>
                                    </p:set>
                                    <p:anim calcmode="lin" valueType="num">
                                      <p:cBhvr additive="base">
                                        <p:cTn id="13" dur="500" fill="hold"/>
                                        <p:tgtEl>
                                          <p:spTgt spid="464899">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6489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64899">
                                            <p:txEl>
                                              <p:pRg st="2" end="2"/>
                                            </p:txEl>
                                          </p:spTgt>
                                        </p:tgtEl>
                                        <p:attrNameLst>
                                          <p:attrName>style.visibility</p:attrName>
                                        </p:attrNameLst>
                                      </p:cBhvr>
                                      <p:to>
                                        <p:strVal val="visible"/>
                                      </p:to>
                                    </p:set>
                                    <p:anim calcmode="lin" valueType="num">
                                      <p:cBhvr additive="base">
                                        <p:cTn id="19" dur="500" fill="hold"/>
                                        <p:tgtEl>
                                          <p:spTgt spid="464899">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6489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464899">
                                            <p:txEl>
                                              <p:pRg st="3" end="3"/>
                                            </p:txEl>
                                          </p:spTgt>
                                        </p:tgtEl>
                                        <p:attrNameLst>
                                          <p:attrName>style.visibility</p:attrName>
                                        </p:attrNameLst>
                                      </p:cBhvr>
                                      <p:to>
                                        <p:strVal val="visible"/>
                                      </p:to>
                                    </p:set>
                                    <p:anim calcmode="lin" valueType="num">
                                      <p:cBhvr additive="base">
                                        <p:cTn id="25" dur="500" fill="hold"/>
                                        <p:tgtEl>
                                          <p:spTgt spid="464899">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464899">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464899">
                                            <p:txEl>
                                              <p:pRg st="4" end="4"/>
                                            </p:txEl>
                                          </p:spTgt>
                                        </p:tgtEl>
                                        <p:attrNameLst>
                                          <p:attrName>style.visibility</p:attrName>
                                        </p:attrNameLst>
                                      </p:cBhvr>
                                      <p:to>
                                        <p:strVal val="visible"/>
                                      </p:to>
                                    </p:set>
                                    <p:anim calcmode="lin" valueType="num">
                                      <p:cBhvr additive="base">
                                        <p:cTn id="31" dur="500" fill="hold"/>
                                        <p:tgtEl>
                                          <p:spTgt spid="464899">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464899">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blinds(horizontal)">
                                      <p:cBhvr>
                                        <p:cTn id="37" dur="500"/>
                                        <p:tgtEl>
                                          <p:spTgt spid="2"/>
                                        </p:tgtEl>
                                      </p:cBhvr>
                                    </p:animEffect>
                                  </p:childTnLst>
                                </p:cTn>
                              </p:par>
                              <p:par>
                                <p:cTn id="38" presetID="3" presetClass="entr" presetSubtype="10" fill="hold" grpId="0" nodeType="with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blinds(horizontal)">
                                      <p:cBhvr>
                                        <p:cTn id="4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4899" grpId="0" build="p" bldLvl="3" autoUpdateAnimBg="0"/>
      <p:bldP spid="10" grpId="0" animBg="1"/>
    </p:bld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Date Placeholder 3"/>
          <p:cNvSpPr>
            <a:spLocks noGrp="1"/>
          </p:cNvSpPr>
          <p:nvPr>
            <p:ph type="dt" sz="half" idx="4294967295"/>
          </p:nvPr>
        </p:nvSpPr>
        <p:spPr>
          <a:xfrm>
            <a:off x="685800" y="6400800"/>
            <a:ext cx="1905000" cy="457200"/>
          </a:xfrm>
          <a:prstGeom prst="rect">
            <a:avLst/>
          </a:prstGeom>
        </p:spPr>
        <p:txBody>
          <a:bodyPr/>
          <a:lstStyle/>
          <a:p>
            <a:fld id="{445912DF-C767-4964-9BEF-A4C65FC14CAF}" type="datetime8">
              <a:rPr lang="en-US"/>
              <a:pPr/>
              <a:t>1/15/2015 12:27 PM</a:t>
            </a:fld>
            <a:endParaRPr lang="en-US"/>
          </a:p>
        </p:txBody>
      </p:sp>
      <p:sp>
        <p:nvSpPr>
          <p:cNvPr id="5" name="Footer Placeholder 4"/>
          <p:cNvSpPr>
            <a:spLocks noGrp="1"/>
          </p:cNvSpPr>
          <p:nvPr>
            <p:ph type="ftr" sz="quarter" idx="4294967295"/>
          </p:nvPr>
        </p:nvSpPr>
        <p:spPr>
          <a:xfrm>
            <a:off x="3124200" y="6400800"/>
            <a:ext cx="2895600" cy="304800"/>
          </a:xfrm>
          <a:prstGeom prst="rect">
            <a:avLst/>
          </a:prstGeom>
        </p:spPr>
        <p:txBody>
          <a:bodyPr/>
          <a:lstStyle/>
          <a:p>
            <a:r>
              <a:rPr lang="en-US"/>
              <a:t>Copyright © 2001 S. Kambhampati</a:t>
            </a:r>
          </a:p>
        </p:txBody>
      </p:sp>
      <p:sp>
        <p:nvSpPr>
          <p:cNvPr id="466946" name="Rectangle 2"/>
          <p:cNvSpPr>
            <a:spLocks noGrp="1" noChangeArrowheads="1"/>
          </p:cNvSpPr>
          <p:nvPr>
            <p:ph type="title"/>
          </p:nvPr>
        </p:nvSpPr>
        <p:spPr/>
        <p:txBody>
          <a:bodyPr/>
          <a:lstStyle/>
          <a:p>
            <a:r>
              <a:rPr lang="en-US"/>
              <a:t>Does Web </a:t>
            </a:r>
            <a:r>
              <a:rPr lang="en-US" i="1"/>
              <a:t>have</a:t>
            </a:r>
            <a:r>
              <a:rPr lang="en-US"/>
              <a:t> Structured data?</a:t>
            </a:r>
          </a:p>
        </p:txBody>
      </p:sp>
      <p:sp>
        <p:nvSpPr>
          <p:cNvPr id="466947" name="Rectangle 3"/>
          <p:cNvSpPr>
            <a:spLocks noGrp="1" noChangeArrowheads="1"/>
          </p:cNvSpPr>
          <p:nvPr>
            <p:ph type="body" idx="1"/>
          </p:nvPr>
        </p:nvSpPr>
        <p:spPr>
          <a:xfrm>
            <a:off x="0" y="914400"/>
            <a:ext cx="9144000" cy="4114800"/>
          </a:xfrm>
        </p:spPr>
        <p:txBody>
          <a:bodyPr/>
          <a:lstStyle/>
          <a:p>
            <a:r>
              <a:rPr lang="en-US"/>
              <a:t>Isn’t web all text?</a:t>
            </a:r>
          </a:p>
          <a:p>
            <a:pPr lvl="1"/>
            <a:r>
              <a:rPr lang="en-US"/>
              <a:t>The invisible web </a:t>
            </a:r>
          </a:p>
          <a:p>
            <a:pPr lvl="2"/>
            <a:r>
              <a:rPr lang="en-US"/>
              <a:t>Most web servers have back end database servers</a:t>
            </a:r>
          </a:p>
          <a:p>
            <a:pPr lvl="2"/>
            <a:r>
              <a:rPr lang="en-US"/>
              <a:t>They dynamically convert (wrap) the structured data into readable english</a:t>
            </a:r>
          </a:p>
          <a:p>
            <a:pPr lvl="3"/>
            <a:r>
              <a:rPr lang="en-US">
                <a:solidFill>
                  <a:srgbClr val="FF0000"/>
                </a:solidFill>
              </a:rPr>
              <a:t>&lt;India, New Delhi&gt;  =&gt; The capital of India is New Delhi.</a:t>
            </a:r>
            <a:endParaRPr lang="en-US"/>
          </a:p>
          <a:p>
            <a:pPr lvl="3"/>
            <a:r>
              <a:rPr lang="en-US"/>
              <a:t>So, if we can “unwrap” the text, we have structured data!</a:t>
            </a:r>
          </a:p>
          <a:p>
            <a:pPr lvl="4"/>
            <a:r>
              <a:rPr lang="en-US"/>
              <a:t>(un)wrappers, learning wrappers etc…</a:t>
            </a:r>
          </a:p>
          <a:p>
            <a:pPr lvl="3"/>
            <a:r>
              <a:rPr lang="en-US"/>
              <a:t>Note also that such dynamic pages cannot be crawled...</a:t>
            </a:r>
          </a:p>
          <a:p>
            <a:pPr lvl="1"/>
            <a:r>
              <a:rPr lang="en-US"/>
              <a:t>The Semi-structured web</a:t>
            </a:r>
          </a:p>
          <a:p>
            <a:pPr lvl="2"/>
            <a:r>
              <a:rPr lang="en-US"/>
              <a:t>Most pages are at least “semi”-structured</a:t>
            </a:r>
          </a:p>
          <a:p>
            <a:pPr lvl="2"/>
            <a:r>
              <a:rPr lang="en-US"/>
              <a:t>XML standard is expected to ease the presenatation/on-the-wire transfer of such pages. (BUT…..)</a:t>
            </a:r>
          </a:p>
          <a:p>
            <a:pPr lvl="3"/>
            <a:endParaRPr lang="en-US"/>
          </a:p>
        </p:txBody>
      </p:sp>
    </p:spTree>
  </p:cSld>
  <p:clrMapOvr>
    <a:masterClrMapping/>
  </p:clrMapOvr>
  <p:transition>
    <p:pull dir="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994" name="Rectangle 2"/>
          <p:cNvSpPr>
            <a:spLocks noGrp="1" noChangeArrowheads="1"/>
          </p:cNvSpPr>
          <p:nvPr>
            <p:ph type="title"/>
          </p:nvPr>
        </p:nvSpPr>
        <p:spPr/>
        <p:txBody>
          <a:bodyPr/>
          <a:lstStyle/>
          <a:p>
            <a:r>
              <a:rPr lang="en-US"/>
              <a:t>How to get Structure?</a:t>
            </a:r>
          </a:p>
        </p:txBody>
      </p:sp>
      <p:sp>
        <p:nvSpPr>
          <p:cNvPr id="468995" name="Rectangle 3"/>
          <p:cNvSpPr>
            <a:spLocks noGrp="1" noChangeArrowheads="1"/>
          </p:cNvSpPr>
          <p:nvPr>
            <p:ph type="body" sz="half" idx="1"/>
          </p:nvPr>
        </p:nvSpPr>
        <p:spPr>
          <a:xfrm>
            <a:off x="0" y="1143000"/>
            <a:ext cx="4572000" cy="4114800"/>
          </a:xfrm>
        </p:spPr>
        <p:txBody>
          <a:bodyPr/>
          <a:lstStyle/>
          <a:p>
            <a:r>
              <a:rPr lang="en-US" dirty="0"/>
              <a:t>When the underlying data is already </a:t>
            </a:r>
            <a:r>
              <a:rPr lang="en-US" dirty="0" smtClean="0"/>
              <a:t>structured</a:t>
            </a:r>
            <a:r>
              <a:rPr lang="en-US" dirty="0"/>
              <a:t>, do unwrapping</a:t>
            </a:r>
          </a:p>
          <a:p>
            <a:pPr lvl="1"/>
            <a:r>
              <a:rPr lang="en-US" dirty="0"/>
              <a:t>Web </a:t>
            </a:r>
            <a:r>
              <a:rPr lang="en-US" i="1" dirty="0"/>
              <a:t>already </a:t>
            </a:r>
            <a:r>
              <a:rPr lang="en-US" dirty="0"/>
              <a:t> has a lot of structured data!</a:t>
            </a:r>
          </a:p>
          <a:p>
            <a:pPr lvl="1"/>
            <a:r>
              <a:rPr lang="en-US" dirty="0"/>
              <a:t>Invisible web…that disguises itself</a:t>
            </a:r>
          </a:p>
          <a:p>
            <a:endParaRPr lang="en-US" dirty="0"/>
          </a:p>
        </p:txBody>
      </p:sp>
      <p:sp>
        <p:nvSpPr>
          <p:cNvPr id="468996" name="Rectangle 4"/>
          <p:cNvSpPr>
            <a:spLocks noGrp="1" noChangeArrowheads="1"/>
          </p:cNvSpPr>
          <p:nvPr>
            <p:ph type="body" sz="half" idx="2"/>
          </p:nvPr>
        </p:nvSpPr>
        <p:spPr/>
        <p:txBody>
          <a:bodyPr/>
          <a:lstStyle/>
          <a:p>
            <a:r>
              <a:rPr lang="en-US" dirty="0"/>
              <a:t>..else </a:t>
            </a:r>
            <a:r>
              <a:rPr lang="en-US" i="1" dirty="0"/>
              <a:t>extract</a:t>
            </a:r>
            <a:r>
              <a:rPr lang="en-US" dirty="0"/>
              <a:t> structure</a:t>
            </a:r>
          </a:p>
          <a:p>
            <a:pPr lvl="1"/>
            <a:r>
              <a:rPr lang="en-US" dirty="0"/>
              <a:t>Go from text to structured data (using quasi NLP techniques)</a:t>
            </a:r>
          </a:p>
          <a:p>
            <a:r>
              <a:rPr lang="en-US" dirty="0"/>
              <a:t>..or </a:t>
            </a:r>
            <a:r>
              <a:rPr lang="en-US" i="1" dirty="0"/>
              <a:t>annotate</a:t>
            </a:r>
            <a:r>
              <a:rPr lang="en-US" dirty="0"/>
              <a:t> metadata to add structure</a:t>
            </a:r>
          </a:p>
          <a:p>
            <a:pPr lvl="1"/>
            <a:r>
              <a:rPr lang="en-US" dirty="0"/>
              <a:t>Semantic web idea</a:t>
            </a:r>
            <a:r>
              <a:rPr lang="en-US" dirty="0" smtClean="0"/>
              <a:t>..</a:t>
            </a:r>
          </a:p>
          <a:p>
            <a:pPr lvl="2"/>
            <a:r>
              <a:rPr lang="en-US" dirty="0" smtClean="0"/>
              <a:t>Pandora employees adding features to music..</a:t>
            </a:r>
            <a:endParaRPr lang="en-US" dirty="0"/>
          </a:p>
        </p:txBody>
      </p:sp>
      <p:sp>
        <p:nvSpPr>
          <p:cNvPr id="8" name="TextBox 7"/>
          <p:cNvSpPr txBox="1"/>
          <p:nvPr/>
        </p:nvSpPr>
        <p:spPr>
          <a:xfrm>
            <a:off x="5105400" y="5562600"/>
            <a:ext cx="3881191" cy="830997"/>
          </a:xfrm>
          <a:prstGeom prst="rect">
            <a:avLst/>
          </a:prstGeom>
          <a:noFill/>
        </p:spPr>
        <p:txBody>
          <a:bodyPr wrap="none" rtlCol="0">
            <a:spAutoFit/>
          </a:bodyPr>
          <a:lstStyle/>
          <a:p>
            <a:r>
              <a:rPr lang="en-US" sz="1600" i="1" dirty="0" smtClean="0"/>
              <a:t>Magellan went around the world three times.</a:t>
            </a:r>
          </a:p>
          <a:p>
            <a:r>
              <a:rPr lang="en-US" sz="1600" i="1" dirty="0" smtClean="0"/>
              <a:t> On one of those trips he died.</a:t>
            </a:r>
          </a:p>
          <a:p>
            <a:r>
              <a:rPr lang="en-US" sz="1600" i="1" dirty="0" smtClean="0"/>
              <a:t> On which trip did he die? </a:t>
            </a:r>
            <a:endParaRPr lang="en-US" sz="1600" i="1" dirty="0"/>
          </a:p>
        </p:txBody>
      </p:sp>
      <p:sp>
        <p:nvSpPr>
          <p:cNvPr id="9" name="TextBox 8"/>
          <p:cNvSpPr txBox="1"/>
          <p:nvPr/>
        </p:nvSpPr>
        <p:spPr>
          <a:xfrm>
            <a:off x="152400" y="4419600"/>
            <a:ext cx="4216219" cy="1631216"/>
          </a:xfrm>
          <a:prstGeom prst="rect">
            <a:avLst/>
          </a:prstGeom>
          <a:solidFill>
            <a:srgbClr val="FFFF00"/>
          </a:solidFill>
        </p:spPr>
        <p:txBody>
          <a:bodyPr wrap="none" rtlCol="0">
            <a:spAutoFit/>
          </a:bodyPr>
          <a:lstStyle/>
          <a:p>
            <a:r>
              <a:rPr lang="en-US" sz="2000" dirty="0" smtClean="0"/>
              <a:t>Structure is so important that</a:t>
            </a:r>
          </a:p>
          <a:p>
            <a:r>
              <a:rPr lang="en-US" sz="2000" dirty="0" smtClean="0"/>
              <a:t> we are willing to pay people to</a:t>
            </a:r>
          </a:p>
          <a:p>
            <a:r>
              <a:rPr lang="en-US" sz="2000" dirty="0" smtClean="0"/>
              <a:t>  add structure or hope that people</a:t>
            </a:r>
          </a:p>
          <a:p>
            <a:r>
              <a:rPr lang="en-US" sz="2000" dirty="0" smtClean="0"/>
              <a:t>  will be disciplined enough to annotate</a:t>
            </a:r>
          </a:p>
          <a:p>
            <a:r>
              <a:rPr lang="en-US" sz="2000" dirty="0" smtClean="0"/>
              <a:t>   their pages with structure.</a:t>
            </a:r>
            <a:endParaRPr lang="en-US" sz="2000" dirty="0"/>
          </a:p>
        </p:txBody>
      </p:sp>
    </p:spTree>
  </p:cSld>
  <p:clrMapOvr>
    <a:masterClrMapping/>
  </p:clrMapOvr>
  <p:transition>
    <p:pull dir="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1" name="Picture 1"/>
          <p:cNvPicPr>
            <a:picLocks noChangeAspect="1" noChangeArrowheads="1"/>
          </p:cNvPicPr>
          <p:nvPr/>
        </p:nvPicPr>
        <p:blipFill>
          <a:blip r:embed="rId3" cstate="print"/>
          <a:srcRect/>
          <a:stretch>
            <a:fillRect/>
          </a:stretch>
        </p:blipFill>
        <p:spPr bwMode="auto">
          <a:xfrm>
            <a:off x="6172200" y="2438400"/>
            <a:ext cx="1813775" cy="1981200"/>
          </a:xfrm>
          <a:prstGeom prst="rect">
            <a:avLst/>
          </a:prstGeom>
          <a:noFill/>
          <a:ln w="9525">
            <a:noFill/>
            <a:miter lim="800000"/>
            <a:headEnd/>
            <a:tailEnd/>
          </a:ln>
        </p:spPr>
      </p:pic>
      <p:sp>
        <p:nvSpPr>
          <p:cNvPr id="471042" name="Rectangle 2"/>
          <p:cNvSpPr>
            <a:spLocks noGrp="1" noChangeArrowheads="1"/>
          </p:cNvSpPr>
          <p:nvPr>
            <p:ph type="title"/>
          </p:nvPr>
        </p:nvSpPr>
        <p:spPr/>
        <p:txBody>
          <a:bodyPr/>
          <a:lstStyle/>
          <a:p>
            <a:r>
              <a:rPr lang="en-US" dirty="0"/>
              <a:t>Adapting old disciplines for Web-age</a:t>
            </a:r>
          </a:p>
        </p:txBody>
      </p:sp>
      <p:sp>
        <p:nvSpPr>
          <p:cNvPr id="471043" name="Rectangle 3"/>
          <p:cNvSpPr>
            <a:spLocks noGrp="1" noChangeArrowheads="1"/>
          </p:cNvSpPr>
          <p:nvPr>
            <p:ph type="body" sz="half" idx="1"/>
          </p:nvPr>
        </p:nvSpPr>
        <p:spPr>
          <a:xfrm>
            <a:off x="0" y="1143000"/>
            <a:ext cx="5486400" cy="4114800"/>
          </a:xfrm>
        </p:spPr>
        <p:txBody>
          <a:bodyPr/>
          <a:lstStyle/>
          <a:p>
            <a:pPr>
              <a:lnSpc>
                <a:spcPct val="80000"/>
              </a:lnSpc>
            </a:pPr>
            <a:r>
              <a:rPr lang="en-US" dirty="0"/>
              <a:t>Information (text) retrieval </a:t>
            </a:r>
          </a:p>
          <a:p>
            <a:pPr lvl="1">
              <a:lnSpc>
                <a:spcPct val="80000"/>
              </a:lnSpc>
            </a:pPr>
            <a:r>
              <a:rPr lang="en-US" sz="2000" dirty="0"/>
              <a:t>Scale of the web</a:t>
            </a:r>
          </a:p>
          <a:p>
            <a:pPr lvl="1">
              <a:lnSpc>
                <a:spcPct val="80000"/>
              </a:lnSpc>
            </a:pPr>
            <a:r>
              <a:rPr lang="en-US" sz="2000" dirty="0"/>
              <a:t>Hyper text/ Link structure</a:t>
            </a:r>
          </a:p>
          <a:p>
            <a:pPr lvl="1">
              <a:lnSpc>
                <a:spcPct val="80000"/>
              </a:lnSpc>
            </a:pPr>
            <a:r>
              <a:rPr lang="en-US" sz="2000" dirty="0"/>
              <a:t>Authority/hub computations</a:t>
            </a:r>
          </a:p>
          <a:p>
            <a:pPr>
              <a:lnSpc>
                <a:spcPct val="80000"/>
              </a:lnSpc>
            </a:pPr>
            <a:r>
              <a:rPr lang="en-US" dirty="0"/>
              <a:t>Social Network Analysis</a:t>
            </a:r>
          </a:p>
          <a:p>
            <a:pPr lvl="1">
              <a:lnSpc>
                <a:spcPct val="80000"/>
              </a:lnSpc>
            </a:pPr>
            <a:r>
              <a:rPr lang="en-US" sz="2000" dirty="0"/>
              <a:t>Ease of tracking/centrally representing social networks</a:t>
            </a:r>
          </a:p>
          <a:p>
            <a:pPr>
              <a:lnSpc>
                <a:spcPct val="80000"/>
              </a:lnSpc>
            </a:pPr>
            <a:r>
              <a:rPr lang="en-US" dirty="0"/>
              <a:t>Databases</a:t>
            </a:r>
          </a:p>
          <a:p>
            <a:pPr lvl="1">
              <a:lnSpc>
                <a:spcPct val="80000"/>
              </a:lnSpc>
            </a:pPr>
            <a:r>
              <a:rPr lang="en-US" sz="2000" dirty="0"/>
              <a:t>Multiple databases</a:t>
            </a:r>
          </a:p>
          <a:p>
            <a:pPr lvl="2">
              <a:lnSpc>
                <a:spcPct val="80000"/>
              </a:lnSpc>
            </a:pPr>
            <a:r>
              <a:rPr lang="en-US" sz="1800" dirty="0"/>
              <a:t>Heterogeneous, access limited, partially overlapping</a:t>
            </a:r>
          </a:p>
          <a:p>
            <a:pPr lvl="1">
              <a:lnSpc>
                <a:spcPct val="80000"/>
              </a:lnSpc>
            </a:pPr>
            <a:r>
              <a:rPr lang="en-US" sz="2000" dirty="0"/>
              <a:t>Network (un)reliability</a:t>
            </a:r>
          </a:p>
          <a:p>
            <a:pPr>
              <a:lnSpc>
                <a:spcPct val="80000"/>
              </a:lnSpc>
            </a:pPr>
            <a:r>
              <a:rPr lang="en-US" dirty="0" err="1"/>
              <a:t>Datamining</a:t>
            </a:r>
            <a:r>
              <a:rPr lang="en-US" dirty="0"/>
              <a:t> </a:t>
            </a:r>
            <a:endParaRPr lang="en-US" dirty="0" smtClean="0"/>
          </a:p>
          <a:p>
            <a:pPr lvl="1">
              <a:lnSpc>
                <a:spcPct val="80000"/>
              </a:lnSpc>
            </a:pPr>
            <a:r>
              <a:rPr lang="en-US" dirty="0" smtClean="0"/>
              <a:t>[</a:t>
            </a:r>
            <a:r>
              <a:rPr lang="en-US" dirty="0"/>
              <a:t>Machine Learning/Statistics/Databases]</a:t>
            </a:r>
          </a:p>
          <a:p>
            <a:pPr lvl="1">
              <a:lnSpc>
                <a:spcPct val="80000"/>
              </a:lnSpc>
            </a:pPr>
            <a:r>
              <a:rPr lang="en-US" sz="2000" dirty="0"/>
              <a:t>Learning patterns from large scale data</a:t>
            </a:r>
          </a:p>
          <a:p>
            <a:pPr lvl="1">
              <a:lnSpc>
                <a:spcPct val="80000"/>
              </a:lnSpc>
              <a:buFontTx/>
              <a:buNone/>
            </a:pPr>
            <a:endParaRPr lang="en-US" sz="2000" dirty="0"/>
          </a:p>
        </p:txBody>
      </p:sp>
      <p:sp>
        <p:nvSpPr>
          <p:cNvPr id="7" name="Oval 6"/>
          <p:cNvSpPr/>
          <p:nvPr/>
        </p:nvSpPr>
        <p:spPr bwMode="auto">
          <a:xfrm>
            <a:off x="5181600" y="1600200"/>
            <a:ext cx="1828800" cy="1676400"/>
          </a:xfrm>
          <a:prstGeom prst="ellipse">
            <a:avLst/>
          </a:prstGeom>
          <a:solidFill>
            <a:schemeClr val="accent1"/>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dirty="0" smtClean="0">
                <a:solidFill>
                  <a:schemeClr val="tx1"/>
                </a:solidFill>
                <a:latin typeface="Times New Roman" pitchFamily="18" charset="0"/>
              </a:rPr>
              <a:t>IR	</a:t>
            </a:r>
            <a:endParaRPr kumimoji="0" lang="en-US" sz="2400" b="0" i="0" u="none" strike="noStrike" cap="none" normalizeH="0" baseline="0" dirty="0" smtClean="0">
              <a:ln>
                <a:noFill/>
              </a:ln>
              <a:solidFill>
                <a:schemeClr val="tx1"/>
              </a:solidFill>
              <a:effectLst/>
              <a:latin typeface="Times New Roman" pitchFamily="18" charset="0"/>
            </a:endParaRPr>
          </a:p>
        </p:txBody>
      </p:sp>
      <p:sp>
        <p:nvSpPr>
          <p:cNvPr id="8" name="Oval 7"/>
          <p:cNvSpPr/>
          <p:nvPr/>
        </p:nvSpPr>
        <p:spPr bwMode="auto">
          <a:xfrm>
            <a:off x="7315200" y="1600200"/>
            <a:ext cx="1828800" cy="16764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pitchFamily="18" charset="0"/>
              </a:rPr>
              <a:t>Social</a:t>
            </a:r>
          </a:p>
          <a:p>
            <a:pPr marL="0" marR="0" indent="0" algn="l" defTabSz="914400" rtl="0" eaLnBrk="0" fontAlgn="base" latinLnBrk="0" hangingPunct="0">
              <a:lnSpc>
                <a:spcPct val="100000"/>
              </a:lnSpc>
              <a:spcBef>
                <a:spcPct val="0"/>
              </a:spcBef>
              <a:spcAft>
                <a:spcPct val="0"/>
              </a:spcAft>
              <a:buClrTx/>
              <a:buSzTx/>
              <a:buFontTx/>
              <a:buNone/>
              <a:tabLst/>
            </a:pPr>
            <a:r>
              <a:rPr lang="en-US" sz="2000" dirty="0" smtClean="0"/>
              <a:t>Networks</a:t>
            </a:r>
            <a:endParaRPr kumimoji="0" lang="en-US" sz="2000" b="0" i="0" u="none" strike="noStrike" cap="none" normalizeH="0" baseline="0" dirty="0" smtClean="0">
              <a:ln>
                <a:noFill/>
              </a:ln>
              <a:solidFill>
                <a:schemeClr val="tx1"/>
              </a:solidFill>
              <a:effectLst/>
              <a:latin typeface="Times New Roman" pitchFamily="18" charset="0"/>
            </a:endParaRPr>
          </a:p>
        </p:txBody>
      </p:sp>
      <p:sp>
        <p:nvSpPr>
          <p:cNvPr id="9" name="Oval 8"/>
          <p:cNvSpPr/>
          <p:nvPr/>
        </p:nvSpPr>
        <p:spPr bwMode="auto">
          <a:xfrm>
            <a:off x="5029200" y="3657600"/>
            <a:ext cx="1828800" cy="16764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pitchFamily="18" charset="0"/>
              </a:rPr>
              <a:t>Databases</a:t>
            </a:r>
          </a:p>
        </p:txBody>
      </p:sp>
      <p:sp>
        <p:nvSpPr>
          <p:cNvPr id="10" name="Oval 9"/>
          <p:cNvSpPr/>
          <p:nvPr/>
        </p:nvSpPr>
        <p:spPr bwMode="auto">
          <a:xfrm>
            <a:off x="7315200" y="3657600"/>
            <a:ext cx="1828800" cy="16764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err="1" smtClean="0">
                <a:ln>
                  <a:noFill/>
                </a:ln>
                <a:solidFill>
                  <a:schemeClr val="tx1"/>
                </a:solidFill>
                <a:effectLst/>
                <a:latin typeface="Times New Roman" pitchFamily="18" charset="0"/>
              </a:rPr>
              <a:t>Datamining</a:t>
            </a:r>
            <a:endParaRPr kumimoji="0" lang="en-US" sz="1800" b="0" i="0" u="none" strike="noStrike" cap="none" normalizeH="0" baseline="0" dirty="0" smtClean="0">
              <a:ln>
                <a:noFill/>
              </a:ln>
              <a:solidFill>
                <a:schemeClr val="tx1"/>
              </a:solidFill>
              <a:effectLst/>
              <a:latin typeface="Times New Roman" pitchFamily="18" charset="0"/>
            </a:endParaRPr>
          </a:p>
        </p:txBody>
      </p:sp>
      <p:sp>
        <p:nvSpPr>
          <p:cNvPr id="12" name="TextBox 11"/>
          <p:cNvSpPr txBox="1"/>
          <p:nvPr/>
        </p:nvSpPr>
        <p:spPr>
          <a:xfrm>
            <a:off x="6781800" y="3048000"/>
            <a:ext cx="740331" cy="830997"/>
          </a:xfrm>
          <a:prstGeom prst="rect">
            <a:avLst/>
          </a:prstGeom>
          <a:noFill/>
        </p:spPr>
        <p:txBody>
          <a:bodyPr wrap="square" rtlCol="0">
            <a:spAutoFit/>
          </a:bodyPr>
          <a:lstStyle/>
          <a:p>
            <a:r>
              <a:rPr lang="en-US" dirty="0" smtClean="0">
                <a:solidFill>
                  <a:srgbClr val="FF3300"/>
                </a:solidFill>
              </a:rPr>
              <a:t>Web</a:t>
            </a:r>
          </a:p>
          <a:p>
            <a:endParaRPr lang="en-US" dirty="0"/>
          </a:p>
        </p:txBody>
      </p:sp>
    </p:spTree>
  </p:cSld>
  <p:clrMapOvr>
    <a:masterClrMapping/>
  </p:clrMapOvr>
  <p:transition>
    <p:pull dir="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Date Placeholder 4"/>
          <p:cNvSpPr>
            <a:spLocks noGrp="1"/>
          </p:cNvSpPr>
          <p:nvPr>
            <p:ph type="dt" sz="half" idx="4294967295"/>
          </p:nvPr>
        </p:nvSpPr>
        <p:spPr>
          <a:xfrm>
            <a:off x="685800" y="6400800"/>
            <a:ext cx="1905000" cy="457200"/>
          </a:xfrm>
          <a:prstGeom prst="rect">
            <a:avLst/>
          </a:prstGeom>
        </p:spPr>
        <p:txBody>
          <a:bodyPr/>
          <a:lstStyle/>
          <a:p>
            <a:endParaRPr lang="en-US" dirty="0"/>
          </a:p>
        </p:txBody>
      </p:sp>
      <p:sp>
        <p:nvSpPr>
          <p:cNvPr id="473090" name="Rectangle 2"/>
          <p:cNvSpPr>
            <a:spLocks noGrp="1" noChangeArrowheads="1"/>
          </p:cNvSpPr>
          <p:nvPr>
            <p:ph type="title"/>
          </p:nvPr>
        </p:nvSpPr>
        <p:spPr/>
        <p:txBody>
          <a:bodyPr/>
          <a:lstStyle/>
          <a:p>
            <a:r>
              <a:rPr lang="en-US"/>
              <a:t>Information Retrieval</a:t>
            </a:r>
          </a:p>
        </p:txBody>
      </p:sp>
      <p:sp>
        <p:nvSpPr>
          <p:cNvPr id="473091" name="Rectangle 3"/>
          <p:cNvSpPr>
            <a:spLocks noGrp="1" noChangeArrowheads="1"/>
          </p:cNvSpPr>
          <p:nvPr>
            <p:ph type="body" sz="half" idx="1"/>
          </p:nvPr>
        </p:nvSpPr>
        <p:spPr/>
        <p:txBody>
          <a:bodyPr/>
          <a:lstStyle/>
          <a:p>
            <a:r>
              <a:rPr lang="en-US" dirty="0"/>
              <a:t>Traditional Model</a:t>
            </a:r>
          </a:p>
          <a:p>
            <a:pPr lvl="1"/>
            <a:r>
              <a:rPr lang="en-US" dirty="0"/>
              <a:t>Given</a:t>
            </a:r>
          </a:p>
          <a:p>
            <a:pPr lvl="2"/>
            <a:r>
              <a:rPr lang="en-US" dirty="0"/>
              <a:t>a set of documents</a:t>
            </a:r>
          </a:p>
          <a:p>
            <a:pPr lvl="2"/>
            <a:r>
              <a:rPr lang="en-US" dirty="0"/>
              <a:t>A query expressed as a set of  keywords</a:t>
            </a:r>
          </a:p>
          <a:p>
            <a:pPr lvl="1"/>
            <a:r>
              <a:rPr lang="en-US" dirty="0"/>
              <a:t>Return</a:t>
            </a:r>
          </a:p>
          <a:p>
            <a:pPr lvl="2"/>
            <a:r>
              <a:rPr lang="en-US" dirty="0"/>
              <a:t>A ranked set of documents most relevant to the query</a:t>
            </a:r>
          </a:p>
          <a:p>
            <a:pPr lvl="1"/>
            <a:r>
              <a:rPr lang="en-US" dirty="0"/>
              <a:t>Evaluation:</a:t>
            </a:r>
          </a:p>
          <a:p>
            <a:pPr lvl="2"/>
            <a:r>
              <a:rPr lang="en-US" dirty="0"/>
              <a:t>Precision: Fraction of returned documents that are relevant</a:t>
            </a:r>
          </a:p>
          <a:p>
            <a:pPr lvl="2"/>
            <a:r>
              <a:rPr lang="en-US" dirty="0"/>
              <a:t>Recall: Fraction of relevant documents that are returned</a:t>
            </a:r>
          </a:p>
          <a:p>
            <a:pPr lvl="2"/>
            <a:r>
              <a:rPr lang="en-US" dirty="0"/>
              <a:t>Efficiency</a:t>
            </a:r>
          </a:p>
          <a:p>
            <a:pPr lvl="1"/>
            <a:endParaRPr lang="en-US" dirty="0"/>
          </a:p>
        </p:txBody>
      </p:sp>
      <p:sp>
        <p:nvSpPr>
          <p:cNvPr id="473092" name="Rectangle 4"/>
          <p:cNvSpPr>
            <a:spLocks noGrp="1" noChangeArrowheads="1"/>
          </p:cNvSpPr>
          <p:nvPr>
            <p:ph type="body" sz="half" idx="2"/>
          </p:nvPr>
        </p:nvSpPr>
        <p:spPr>
          <a:xfrm>
            <a:off x="4648200" y="1066800"/>
            <a:ext cx="4495800" cy="4114800"/>
          </a:xfrm>
        </p:spPr>
        <p:txBody>
          <a:bodyPr/>
          <a:lstStyle/>
          <a:p>
            <a:r>
              <a:rPr lang="en-US" sz="2000" dirty="0"/>
              <a:t>Web-induced headaches</a:t>
            </a:r>
          </a:p>
          <a:p>
            <a:pPr lvl="1"/>
            <a:r>
              <a:rPr lang="en-US" sz="2000" dirty="0"/>
              <a:t>Scale (billions of documents)</a:t>
            </a:r>
          </a:p>
          <a:p>
            <a:pPr lvl="1"/>
            <a:r>
              <a:rPr lang="en-US" sz="2000" dirty="0"/>
              <a:t>Hypertext (inter-document connections</a:t>
            </a:r>
            <a:r>
              <a:rPr lang="en-US" sz="2000" dirty="0" smtClean="0"/>
              <a:t>)</a:t>
            </a:r>
          </a:p>
          <a:p>
            <a:pPr lvl="1"/>
            <a:r>
              <a:rPr lang="en-US" sz="2000" dirty="0" smtClean="0"/>
              <a:t>Bozo users</a:t>
            </a:r>
          </a:p>
          <a:p>
            <a:pPr lvl="1"/>
            <a:r>
              <a:rPr lang="en-US" sz="2000" dirty="0" smtClean="0"/>
              <a:t>Decentralization (lack of quality guarantees)</a:t>
            </a:r>
          </a:p>
          <a:p>
            <a:pPr lvl="2"/>
            <a:r>
              <a:rPr lang="en-US" sz="1600" dirty="0" smtClean="0"/>
              <a:t>Hard for users to figure out quality </a:t>
            </a:r>
          </a:p>
          <a:p>
            <a:pPr lvl="3"/>
            <a:r>
              <a:rPr lang="en-US" sz="1400" dirty="0" smtClean="0"/>
              <a:t>Godfather &amp; Eggplants</a:t>
            </a:r>
            <a:endParaRPr lang="en-US" sz="1400" dirty="0"/>
          </a:p>
          <a:p>
            <a:r>
              <a:rPr lang="en-US" sz="2000" dirty="0"/>
              <a:t>&amp; simplifications</a:t>
            </a:r>
          </a:p>
          <a:p>
            <a:pPr lvl="1"/>
            <a:r>
              <a:rPr lang="en-US" sz="2000" dirty="0"/>
              <a:t>Easier to please “lay” users</a:t>
            </a:r>
          </a:p>
          <a:p>
            <a:r>
              <a:rPr lang="en-US" sz="2000" dirty="0"/>
              <a:t>Consequently</a:t>
            </a:r>
          </a:p>
          <a:p>
            <a:pPr lvl="1"/>
            <a:r>
              <a:rPr lang="en-US" sz="2000" dirty="0" smtClean="0"/>
              <a:t>Emphasis of precision over recall</a:t>
            </a:r>
          </a:p>
          <a:p>
            <a:pPr lvl="1"/>
            <a:r>
              <a:rPr lang="en-US" sz="2000" dirty="0" smtClean="0"/>
              <a:t>Focus on “trustworthiness” in addition to “relevance”</a:t>
            </a:r>
          </a:p>
          <a:p>
            <a:pPr lvl="1"/>
            <a:r>
              <a:rPr lang="en-US" sz="2000" dirty="0" smtClean="0"/>
              <a:t>Indexing </a:t>
            </a:r>
            <a:r>
              <a:rPr lang="en-US" sz="2000" dirty="0"/>
              <a:t>and Retrieval algorithms that are ultra fast </a:t>
            </a:r>
          </a:p>
          <a:p>
            <a:pPr lvl="1"/>
            <a:endParaRPr lang="en-US" sz="2000" dirty="0"/>
          </a:p>
        </p:txBody>
      </p:sp>
    </p:spTree>
  </p:cSld>
  <p:clrMapOvr>
    <a:masterClrMapping/>
  </p:clrMapOvr>
  <p:transition>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73092">
                                            <p:txEl>
                                              <p:pRg st="0" end="0"/>
                                            </p:txEl>
                                          </p:spTgt>
                                        </p:tgtEl>
                                        <p:attrNameLst>
                                          <p:attrName>style.visibility</p:attrName>
                                        </p:attrNameLst>
                                      </p:cBhvr>
                                      <p:to>
                                        <p:strVal val="visible"/>
                                      </p:to>
                                    </p:set>
                                    <p:anim calcmode="lin" valueType="num">
                                      <p:cBhvr additive="base">
                                        <p:cTn id="7" dur="500" fill="hold"/>
                                        <p:tgtEl>
                                          <p:spTgt spid="47309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73092">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473092">
                                            <p:txEl>
                                              <p:pRg st="1" end="1"/>
                                            </p:txEl>
                                          </p:spTgt>
                                        </p:tgtEl>
                                        <p:attrNameLst>
                                          <p:attrName>style.visibility</p:attrName>
                                        </p:attrNameLst>
                                      </p:cBhvr>
                                      <p:to>
                                        <p:strVal val="visible"/>
                                      </p:to>
                                    </p:set>
                                    <p:anim calcmode="lin" valueType="num">
                                      <p:cBhvr additive="base">
                                        <p:cTn id="11" dur="500" fill="hold"/>
                                        <p:tgtEl>
                                          <p:spTgt spid="473092">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473092">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473092">
                                            <p:txEl>
                                              <p:pRg st="2" end="2"/>
                                            </p:txEl>
                                          </p:spTgt>
                                        </p:tgtEl>
                                        <p:attrNameLst>
                                          <p:attrName>style.visibility</p:attrName>
                                        </p:attrNameLst>
                                      </p:cBhvr>
                                      <p:to>
                                        <p:strVal val="visible"/>
                                      </p:to>
                                    </p:set>
                                    <p:anim calcmode="lin" valueType="num">
                                      <p:cBhvr additive="base">
                                        <p:cTn id="15" dur="500" fill="hold"/>
                                        <p:tgtEl>
                                          <p:spTgt spid="473092">
                                            <p:txEl>
                                              <p:pRg st="2" end="2"/>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473092">
                                            <p:txEl>
                                              <p:pRg st="2" end="2"/>
                                            </p:txEl>
                                          </p:spTgt>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473092">
                                            <p:txEl>
                                              <p:pRg st="3" end="3"/>
                                            </p:txEl>
                                          </p:spTgt>
                                        </p:tgtEl>
                                        <p:attrNameLst>
                                          <p:attrName>style.visibility</p:attrName>
                                        </p:attrNameLst>
                                      </p:cBhvr>
                                      <p:to>
                                        <p:strVal val="visible"/>
                                      </p:to>
                                    </p:set>
                                    <p:anim calcmode="lin" valueType="num">
                                      <p:cBhvr additive="base">
                                        <p:cTn id="19" dur="500" fill="hold"/>
                                        <p:tgtEl>
                                          <p:spTgt spid="473092">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73092">
                                            <p:txEl>
                                              <p:pRg st="3" end="3"/>
                                            </p:txEl>
                                          </p:spTgt>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473092">
                                            <p:txEl>
                                              <p:pRg st="4" end="4"/>
                                            </p:txEl>
                                          </p:spTgt>
                                        </p:tgtEl>
                                        <p:attrNameLst>
                                          <p:attrName>style.visibility</p:attrName>
                                        </p:attrNameLst>
                                      </p:cBhvr>
                                      <p:to>
                                        <p:strVal val="visible"/>
                                      </p:to>
                                    </p:set>
                                    <p:anim calcmode="lin" valueType="num">
                                      <p:cBhvr additive="base">
                                        <p:cTn id="23" dur="500" fill="hold"/>
                                        <p:tgtEl>
                                          <p:spTgt spid="473092">
                                            <p:txEl>
                                              <p:pRg st="4" end="4"/>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473092">
                                            <p:txEl>
                                              <p:pRg st="4" end="4"/>
                                            </p:txEl>
                                          </p:spTgt>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473092">
                                            <p:txEl>
                                              <p:pRg st="5" end="5"/>
                                            </p:txEl>
                                          </p:spTgt>
                                        </p:tgtEl>
                                        <p:attrNameLst>
                                          <p:attrName>style.visibility</p:attrName>
                                        </p:attrNameLst>
                                      </p:cBhvr>
                                      <p:to>
                                        <p:strVal val="visible"/>
                                      </p:to>
                                    </p:set>
                                    <p:anim calcmode="lin" valueType="num">
                                      <p:cBhvr additive="base">
                                        <p:cTn id="27" dur="500" fill="hold"/>
                                        <p:tgtEl>
                                          <p:spTgt spid="473092">
                                            <p:txEl>
                                              <p:pRg st="5" end="5"/>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473092">
                                            <p:txEl>
                                              <p:pRg st="5" end="5"/>
                                            </p:txEl>
                                          </p:spTgt>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473092">
                                            <p:txEl>
                                              <p:pRg st="6" end="6"/>
                                            </p:txEl>
                                          </p:spTgt>
                                        </p:tgtEl>
                                        <p:attrNameLst>
                                          <p:attrName>style.visibility</p:attrName>
                                        </p:attrNameLst>
                                      </p:cBhvr>
                                      <p:to>
                                        <p:strVal val="visible"/>
                                      </p:to>
                                    </p:set>
                                    <p:anim calcmode="lin" valueType="num">
                                      <p:cBhvr additive="base">
                                        <p:cTn id="31" dur="500" fill="hold"/>
                                        <p:tgtEl>
                                          <p:spTgt spid="473092">
                                            <p:txEl>
                                              <p:pRg st="6" end="6"/>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473092">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473092">
                                            <p:txEl>
                                              <p:pRg st="7" end="7"/>
                                            </p:txEl>
                                          </p:spTgt>
                                        </p:tgtEl>
                                        <p:attrNameLst>
                                          <p:attrName>style.visibility</p:attrName>
                                        </p:attrNameLst>
                                      </p:cBhvr>
                                      <p:to>
                                        <p:strVal val="visible"/>
                                      </p:to>
                                    </p:set>
                                    <p:anim calcmode="lin" valueType="num">
                                      <p:cBhvr additive="base">
                                        <p:cTn id="37" dur="500" fill="hold"/>
                                        <p:tgtEl>
                                          <p:spTgt spid="473092">
                                            <p:txEl>
                                              <p:pRg st="7" end="7"/>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473092">
                                            <p:txEl>
                                              <p:pRg st="7" end="7"/>
                                            </p:txEl>
                                          </p:spTgt>
                                        </p:tgtEl>
                                        <p:attrNameLst>
                                          <p:attrName>ppt_y</p:attrName>
                                        </p:attrNameLst>
                                      </p:cBhvr>
                                      <p:tavLst>
                                        <p:tav tm="0">
                                          <p:val>
                                            <p:strVal val="#ppt_y"/>
                                          </p:val>
                                        </p:tav>
                                        <p:tav tm="100000">
                                          <p:val>
                                            <p:strVal val="#ppt_y"/>
                                          </p:val>
                                        </p:tav>
                                      </p:tavLst>
                                    </p:anim>
                                  </p:childTnLst>
                                </p:cTn>
                              </p:par>
                              <p:par>
                                <p:cTn id="39" presetID="2" presetClass="entr" presetSubtype="8" fill="hold" grpId="0" nodeType="withEffect">
                                  <p:stCondLst>
                                    <p:cond delay="0"/>
                                  </p:stCondLst>
                                  <p:childTnLst>
                                    <p:set>
                                      <p:cBhvr>
                                        <p:cTn id="40" dur="1" fill="hold">
                                          <p:stCondLst>
                                            <p:cond delay="0"/>
                                          </p:stCondLst>
                                        </p:cTn>
                                        <p:tgtEl>
                                          <p:spTgt spid="473092">
                                            <p:txEl>
                                              <p:pRg st="8" end="8"/>
                                            </p:txEl>
                                          </p:spTgt>
                                        </p:tgtEl>
                                        <p:attrNameLst>
                                          <p:attrName>style.visibility</p:attrName>
                                        </p:attrNameLst>
                                      </p:cBhvr>
                                      <p:to>
                                        <p:strVal val="visible"/>
                                      </p:to>
                                    </p:set>
                                    <p:anim calcmode="lin" valueType="num">
                                      <p:cBhvr additive="base">
                                        <p:cTn id="41" dur="500" fill="hold"/>
                                        <p:tgtEl>
                                          <p:spTgt spid="473092">
                                            <p:txEl>
                                              <p:pRg st="8" end="8"/>
                                            </p:txEl>
                                          </p:spTgt>
                                        </p:tgtEl>
                                        <p:attrNameLst>
                                          <p:attrName>ppt_x</p:attrName>
                                        </p:attrNameLst>
                                      </p:cBhvr>
                                      <p:tavLst>
                                        <p:tav tm="0">
                                          <p:val>
                                            <p:strVal val="0-#ppt_w/2"/>
                                          </p:val>
                                        </p:tav>
                                        <p:tav tm="100000">
                                          <p:val>
                                            <p:strVal val="#ppt_x"/>
                                          </p:val>
                                        </p:tav>
                                      </p:tavLst>
                                    </p:anim>
                                    <p:anim calcmode="lin" valueType="num">
                                      <p:cBhvr additive="base">
                                        <p:cTn id="42" dur="500" fill="hold"/>
                                        <p:tgtEl>
                                          <p:spTgt spid="473092">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8" fill="hold" grpId="0" nodeType="clickEffect">
                                  <p:stCondLst>
                                    <p:cond delay="0"/>
                                  </p:stCondLst>
                                  <p:childTnLst>
                                    <p:set>
                                      <p:cBhvr>
                                        <p:cTn id="46" dur="1" fill="hold">
                                          <p:stCondLst>
                                            <p:cond delay="0"/>
                                          </p:stCondLst>
                                        </p:cTn>
                                        <p:tgtEl>
                                          <p:spTgt spid="473092">
                                            <p:txEl>
                                              <p:pRg st="9" end="9"/>
                                            </p:txEl>
                                          </p:spTgt>
                                        </p:tgtEl>
                                        <p:attrNameLst>
                                          <p:attrName>style.visibility</p:attrName>
                                        </p:attrNameLst>
                                      </p:cBhvr>
                                      <p:to>
                                        <p:strVal val="visible"/>
                                      </p:to>
                                    </p:set>
                                    <p:anim calcmode="lin" valueType="num">
                                      <p:cBhvr additive="base">
                                        <p:cTn id="47" dur="500" fill="hold"/>
                                        <p:tgtEl>
                                          <p:spTgt spid="473092">
                                            <p:txEl>
                                              <p:pRg st="9" end="9"/>
                                            </p:txEl>
                                          </p:spTgt>
                                        </p:tgtEl>
                                        <p:attrNameLst>
                                          <p:attrName>ppt_x</p:attrName>
                                        </p:attrNameLst>
                                      </p:cBhvr>
                                      <p:tavLst>
                                        <p:tav tm="0">
                                          <p:val>
                                            <p:strVal val="0-#ppt_w/2"/>
                                          </p:val>
                                        </p:tav>
                                        <p:tav tm="100000">
                                          <p:val>
                                            <p:strVal val="#ppt_x"/>
                                          </p:val>
                                        </p:tav>
                                      </p:tavLst>
                                    </p:anim>
                                    <p:anim calcmode="lin" valueType="num">
                                      <p:cBhvr additive="base">
                                        <p:cTn id="48" dur="500" fill="hold"/>
                                        <p:tgtEl>
                                          <p:spTgt spid="473092">
                                            <p:txEl>
                                              <p:pRg st="9" end="9"/>
                                            </p:txEl>
                                          </p:spTgt>
                                        </p:tgtEl>
                                        <p:attrNameLst>
                                          <p:attrName>ppt_y</p:attrName>
                                        </p:attrNameLst>
                                      </p:cBhvr>
                                      <p:tavLst>
                                        <p:tav tm="0">
                                          <p:val>
                                            <p:strVal val="#ppt_y"/>
                                          </p:val>
                                        </p:tav>
                                        <p:tav tm="100000">
                                          <p:val>
                                            <p:strVal val="#ppt_y"/>
                                          </p:val>
                                        </p:tav>
                                      </p:tavLst>
                                    </p:anim>
                                  </p:childTnLst>
                                </p:cTn>
                              </p:par>
                              <p:par>
                                <p:cTn id="49" presetID="2" presetClass="entr" presetSubtype="8" fill="hold" grpId="0" nodeType="withEffect">
                                  <p:stCondLst>
                                    <p:cond delay="0"/>
                                  </p:stCondLst>
                                  <p:childTnLst>
                                    <p:set>
                                      <p:cBhvr>
                                        <p:cTn id="50" dur="1" fill="hold">
                                          <p:stCondLst>
                                            <p:cond delay="0"/>
                                          </p:stCondLst>
                                        </p:cTn>
                                        <p:tgtEl>
                                          <p:spTgt spid="473092">
                                            <p:txEl>
                                              <p:pRg st="10" end="10"/>
                                            </p:txEl>
                                          </p:spTgt>
                                        </p:tgtEl>
                                        <p:attrNameLst>
                                          <p:attrName>style.visibility</p:attrName>
                                        </p:attrNameLst>
                                      </p:cBhvr>
                                      <p:to>
                                        <p:strVal val="visible"/>
                                      </p:to>
                                    </p:set>
                                    <p:anim calcmode="lin" valueType="num">
                                      <p:cBhvr additive="base">
                                        <p:cTn id="51" dur="500" fill="hold"/>
                                        <p:tgtEl>
                                          <p:spTgt spid="473092">
                                            <p:txEl>
                                              <p:pRg st="10" end="10"/>
                                            </p:txEl>
                                          </p:spTgt>
                                        </p:tgtEl>
                                        <p:attrNameLst>
                                          <p:attrName>ppt_x</p:attrName>
                                        </p:attrNameLst>
                                      </p:cBhvr>
                                      <p:tavLst>
                                        <p:tav tm="0">
                                          <p:val>
                                            <p:strVal val="0-#ppt_w/2"/>
                                          </p:val>
                                        </p:tav>
                                        <p:tav tm="100000">
                                          <p:val>
                                            <p:strVal val="#ppt_x"/>
                                          </p:val>
                                        </p:tav>
                                      </p:tavLst>
                                    </p:anim>
                                    <p:anim calcmode="lin" valueType="num">
                                      <p:cBhvr additive="base">
                                        <p:cTn id="52" dur="500" fill="hold"/>
                                        <p:tgtEl>
                                          <p:spTgt spid="473092">
                                            <p:txEl>
                                              <p:pRg st="10" end="10"/>
                                            </p:txEl>
                                          </p:spTgt>
                                        </p:tgtEl>
                                        <p:attrNameLst>
                                          <p:attrName>ppt_y</p:attrName>
                                        </p:attrNameLst>
                                      </p:cBhvr>
                                      <p:tavLst>
                                        <p:tav tm="0">
                                          <p:val>
                                            <p:strVal val="#ppt_y"/>
                                          </p:val>
                                        </p:tav>
                                        <p:tav tm="100000">
                                          <p:val>
                                            <p:strVal val="#ppt_y"/>
                                          </p:val>
                                        </p:tav>
                                      </p:tavLst>
                                    </p:anim>
                                  </p:childTnLst>
                                </p:cTn>
                              </p:par>
                              <p:par>
                                <p:cTn id="53" presetID="2" presetClass="entr" presetSubtype="8" fill="hold" grpId="0" nodeType="withEffect">
                                  <p:stCondLst>
                                    <p:cond delay="0"/>
                                  </p:stCondLst>
                                  <p:childTnLst>
                                    <p:set>
                                      <p:cBhvr>
                                        <p:cTn id="54" dur="1" fill="hold">
                                          <p:stCondLst>
                                            <p:cond delay="0"/>
                                          </p:stCondLst>
                                        </p:cTn>
                                        <p:tgtEl>
                                          <p:spTgt spid="473092">
                                            <p:txEl>
                                              <p:pRg st="11" end="11"/>
                                            </p:txEl>
                                          </p:spTgt>
                                        </p:tgtEl>
                                        <p:attrNameLst>
                                          <p:attrName>style.visibility</p:attrName>
                                        </p:attrNameLst>
                                      </p:cBhvr>
                                      <p:to>
                                        <p:strVal val="visible"/>
                                      </p:to>
                                    </p:set>
                                    <p:anim calcmode="lin" valueType="num">
                                      <p:cBhvr additive="base">
                                        <p:cTn id="55" dur="500" fill="hold"/>
                                        <p:tgtEl>
                                          <p:spTgt spid="473092">
                                            <p:txEl>
                                              <p:pRg st="11" end="11"/>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473092">
                                            <p:txEl>
                                              <p:pRg st="11" end="11"/>
                                            </p:txEl>
                                          </p:spTgt>
                                        </p:tgtEl>
                                        <p:attrNameLst>
                                          <p:attrName>ppt_y</p:attrName>
                                        </p:attrNameLst>
                                      </p:cBhvr>
                                      <p:tavLst>
                                        <p:tav tm="0">
                                          <p:val>
                                            <p:strVal val="#ppt_y"/>
                                          </p:val>
                                        </p:tav>
                                        <p:tav tm="100000">
                                          <p:val>
                                            <p:strVal val="#ppt_y"/>
                                          </p:val>
                                        </p:tav>
                                      </p:tavLst>
                                    </p:anim>
                                  </p:childTnLst>
                                </p:cTn>
                              </p:par>
                              <p:par>
                                <p:cTn id="57" presetID="2" presetClass="entr" presetSubtype="8" fill="hold" grpId="0" nodeType="withEffect">
                                  <p:stCondLst>
                                    <p:cond delay="0"/>
                                  </p:stCondLst>
                                  <p:childTnLst>
                                    <p:set>
                                      <p:cBhvr>
                                        <p:cTn id="58" dur="1" fill="hold">
                                          <p:stCondLst>
                                            <p:cond delay="0"/>
                                          </p:stCondLst>
                                        </p:cTn>
                                        <p:tgtEl>
                                          <p:spTgt spid="473092">
                                            <p:txEl>
                                              <p:pRg st="12" end="12"/>
                                            </p:txEl>
                                          </p:spTgt>
                                        </p:tgtEl>
                                        <p:attrNameLst>
                                          <p:attrName>style.visibility</p:attrName>
                                        </p:attrNameLst>
                                      </p:cBhvr>
                                      <p:to>
                                        <p:strVal val="visible"/>
                                      </p:to>
                                    </p:set>
                                    <p:anim calcmode="lin" valueType="num">
                                      <p:cBhvr additive="base">
                                        <p:cTn id="59" dur="500" fill="hold"/>
                                        <p:tgtEl>
                                          <p:spTgt spid="473092">
                                            <p:txEl>
                                              <p:pRg st="12" end="12"/>
                                            </p:txEl>
                                          </p:spTgt>
                                        </p:tgtEl>
                                        <p:attrNameLst>
                                          <p:attrName>ppt_x</p:attrName>
                                        </p:attrNameLst>
                                      </p:cBhvr>
                                      <p:tavLst>
                                        <p:tav tm="0">
                                          <p:val>
                                            <p:strVal val="0-#ppt_w/2"/>
                                          </p:val>
                                        </p:tav>
                                        <p:tav tm="100000">
                                          <p:val>
                                            <p:strVal val="#ppt_x"/>
                                          </p:val>
                                        </p:tav>
                                      </p:tavLst>
                                    </p:anim>
                                    <p:anim calcmode="lin" valueType="num">
                                      <p:cBhvr additive="base">
                                        <p:cTn id="60" dur="500" fill="hold"/>
                                        <p:tgtEl>
                                          <p:spTgt spid="473092">
                                            <p:txEl>
                                              <p:pRg st="12" end="1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3092" grpId="0" build="p"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75138" name="Rectangle 2"/>
          <p:cNvSpPr>
            <a:spLocks noGrp="1" noChangeArrowheads="1"/>
          </p:cNvSpPr>
          <p:nvPr>
            <p:ph type="title"/>
          </p:nvPr>
        </p:nvSpPr>
        <p:spPr/>
        <p:txBody>
          <a:bodyPr/>
          <a:lstStyle/>
          <a:p>
            <a:r>
              <a:rPr lang="en-US"/>
              <a:t>Social Networks</a:t>
            </a:r>
          </a:p>
        </p:txBody>
      </p:sp>
      <p:sp>
        <p:nvSpPr>
          <p:cNvPr id="475139" name="Rectangle 3"/>
          <p:cNvSpPr>
            <a:spLocks noGrp="1" noChangeArrowheads="1"/>
          </p:cNvSpPr>
          <p:nvPr>
            <p:ph type="body" sz="half" idx="1"/>
          </p:nvPr>
        </p:nvSpPr>
        <p:spPr/>
        <p:txBody>
          <a:bodyPr/>
          <a:lstStyle/>
          <a:p>
            <a:r>
              <a:rPr lang="en-US"/>
              <a:t>Traditional Model</a:t>
            </a:r>
          </a:p>
          <a:p>
            <a:pPr lvl="1"/>
            <a:r>
              <a:rPr lang="en-US"/>
              <a:t>Given</a:t>
            </a:r>
          </a:p>
          <a:p>
            <a:pPr lvl="2"/>
            <a:r>
              <a:rPr lang="en-US"/>
              <a:t>a set of entities (humans)</a:t>
            </a:r>
          </a:p>
          <a:p>
            <a:pPr lvl="2"/>
            <a:r>
              <a:rPr lang="en-US"/>
              <a:t>And their relations (network)</a:t>
            </a:r>
          </a:p>
          <a:p>
            <a:pPr lvl="1"/>
            <a:r>
              <a:rPr lang="en-US"/>
              <a:t>Return</a:t>
            </a:r>
          </a:p>
          <a:p>
            <a:pPr lvl="2"/>
            <a:r>
              <a:rPr lang="en-US"/>
              <a:t>Measures of centrality and importance</a:t>
            </a:r>
          </a:p>
          <a:p>
            <a:pPr lvl="2"/>
            <a:r>
              <a:rPr lang="en-US"/>
              <a:t>Propagation of trust (Paths through networks)</a:t>
            </a:r>
          </a:p>
          <a:p>
            <a:pPr lvl="1"/>
            <a:r>
              <a:rPr lang="en-US"/>
              <a:t>Many uses</a:t>
            </a:r>
          </a:p>
          <a:p>
            <a:pPr lvl="2"/>
            <a:r>
              <a:rPr lang="en-US"/>
              <a:t>Spread of diseases</a:t>
            </a:r>
          </a:p>
          <a:p>
            <a:pPr lvl="2"/>
            <a:r>
              <a:rPr lang="en-US"/>
              <a:t>Spread of rumours</a:t>
            </a:r>
          </a:p>
          <a:p>
            <a:pPr lvl="2"/>
            <a:r>
              <a:rPr lang="en-US"/>
              <a:t>Popularity of people</a:t>
            </a:r>
          </a:p>
          <a:p>
            <a:pPr lvl="2"/>
            <a:r>
              <a:rPr lang="en-US"/>
              <a:t>Friends circle of people</a:t>
            </a:r>
          </a:p>
        </p:txBody>
      </p:sp>
      <p:sp>
        <p:nvSpPr>
          <p:cNvPr id="475140" name="Rectangle 4"/>
          <p:cNvSpPr>
            <a:spLocks noGrp="1" noChangeArrowheads="1"/>
          </p:cNvSpPr>
          <p:nvPr>
            <p:ph type="body" sz="half" idx="2"/>
          </p:nvPr>
        </p:nvSpPr>
        <p:spPr>
          <a:xfrm>
            <a:off x="4648200" y="990600"/>
            <a:ext cx="4495800" cy="4114800"/>
          </a:xfrm>
        </p:spPr>
        <p:txBody>
          <a:bodyPr/>
          <a:lstStyle/>
          <a:p>
            <a:r>
              <a:rPr lang="en-US" sz="2000" dirty="0"/>
              <a:t>Web-induced headaches</a:t>
            </a:r>
          </a:p>
          <a:p>
            <a:pPr lvl="1"/>
            <a:r>
              <a:rPr lang="en-US" sz="2000" dirty="0"/>
              <a:t>Scale (billions of entities)</a:t>
            </a:r>
          </a:p>
          <a:p>
            <a:pPr lvl="1"/>
            <a:r>
              <a:rPr lang="en-US" sz="2000" dirty="0"/>
              <a:t>Implicit vs. Explicit links</a:t>
            </a:r>
          </a:p>
          <a:p>
            <a:pPr lvl="2"/>
            <a:r>
              <a:rPr lang="en-US" dirty="0"/>
              <a:t>Hypertext (inter-entity connections easier to track)</a:t>
            </a:r>
          </a:p>
          <a:p>
            <a:pPr lvl="2"/>
            <a:r>
              <a:rPr lang="en-US" dirty="0"/>
              <a:t>Interest-based links </a:t>
            </a:r>
          </a:p>
          <a:p>
            <a:r>
              <a:rPr lang="en-US" sz="2000" dirty="0"/>
              <a:t>&amp; Simplifications</a:t>
            </a:r>
          </a:p>
          <a:p>
            <a:pPr lvl="1"/>
            <a:r>
              <a:rPr lang="en-US" sz="2000" dirty="0"/>
              <a:t>Global view of social network possible…</a:t>
            </a:r>
          </a:p>
          <a:p>
            <a:r>
              <a:rPr lang="en-US" sz="2000" dirty="0"/>
              <a:t>Consequently</a:t>
            </a:r>
          </a:p>
          <a:p>
            <a:pPr lvl="1"/>
            <a:r>
              <a:rPr lang="en-US" sz="2000" dirty="0"/>
              <a:t>Ranking that takes link structure into account</a:t>
            </a:r>
          </a:p>
          <a:p>
            <a:pPr lvl="2"/>
            <a:r>
              <a:rPr lang="en-US" dirty="0"/>
              <a:t>Authority/Hub</a:t>
            </a:r>
          </a:p>
          <a:p>
            <a:pPr lvl="1"/>
            <a:r>
              <a:rPr lang="en-US" sz="2000" dirty="0"/>
              <a:t>Recommendations (collaborative filtering; trust propagation)</a:t>
            </a:r>
          </a:p>
          <a:p>
            <a:pPr lvl="1"/>
            <a:endParaRPr lang="en-US" sz="2000" dirty="0"/>
          </a:p>
        </p:txBody>
      </p:sp>
      <p:sp>
        <p:nvSpPr>
          <p:cNvPr id="7" name="TextBox 6"/>
          <p:cNvSpPr txBox="1"/>
          <p:nvPr/>
        </p:nvSpPr>
        <p:spPr>
          <a:xfrm>
            <a:off x="6250259" y="0"/>
            <a:ext cx="2893741" cy="461665"/>
          </a:xfrm>
          <a:prstGeom prst="rect">
            <a:avLst/>
          </a:prstGeom>
          <a:noFill/>
        </p:spPr>
        <p:txBody>
          <a:bodyPr wrap="none" rtlCol="0">
            <a:spAutoFit/>
          </a:bodyPr>
          <a:lstStyle/>
          <a:p>
            <a:r>
              <a:rPr lang="en-US" dirty="0" smtClean="0">
                <a:solidFill>
                  <a:srgbClr val="92D050"/>
                </a:solidFill>
              </a:rPr>
              <a:t>Friends vs. </a:t>
            </a:r>
            <a:r>
              <a:rPr lang="en-US" dirty="0" err="1" smtClean="0">
                <a:solidFill>
                  <a:srgbClr val="92D050"/>
                </a:solidFill>
              </a:rPr>
              <a:t>Soulmates</a:t>
            </a:r>
            <a:endParaRPr lang="en-US" dirty="0">
              <a:solidFill>
                <a:srgbClr val="92D050"/>
              </a:solidFill>
            </a:endParaRPr>
          </a:p>
        </p:txBody>
      </p:sp>
    </p:spTree>
  </p:cSld>
  <p:clrMapOvr>
    <a:masterClrMapping/>
  </p:clrMapOvr>
  <p:transition>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75140">
                                            <p:txEl>
                                              <p:pRg st="0" end="0"/>
                                            </p:txEl>
                                          </p:spTgt>
                                        </p:tgtEl>
                                        <p:attrNameLst>
                                          <p:attrName>style.visibility</p:attrName>
                                        </p:attrNameLst>
                                      </p:cBhvr>
                                      <p:to>
                                        <p:strVal val="visible"/>
                                      </p:to>
                                    </p:set>
                                    <p:anim calcmode="lin" valueType="num">
                                      <p:cBhvr additive="base">
                                        <p:cTn id="7" dur="500" fill="hold"/>
                                        <p:tgtEl>
                                          <p:spTgt spid="475140">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75140">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475140">
                                            <p:txEl>
                                              <p:pRg st="1" end="1"/>
                                            </p:txEl>
                                          </p:spTgt>
                                        </p:tgtEl>
                                        <p:attrNameLst>
                                          <p:attrName>style.visibility</p:attrName>
                                        </p:attrNameLst>
                                      </p:cBhvr>
                                      <p:to>
                                        <p:strVal val="visible"/>
                                      </p:to>
                                    </p:set>
                                    <p:anim calcmode="lin" valueType="num">
                                      <p:cBhvr additive="base">
                                        <p:cTn id="11" dur="500" fill="hold"/>
                                        <p:tgtEl>
                                          <p:spTgt spid="475140">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475140">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475140">
                                            <p:txEl>
                                              <p:pRg st="2" end="2"/>
                                            </p:txEl>
                                          </p:spTgt>
                                        </p:tgtEl>
                                        <p:attrNameLst>
                                          <p:attrName>style.visibility</p:attrName>
                                        </p:attrNameLst>
                                      </p:cBhvr>
                                      <p:to>
                                        <p:strVal val="visible"/>
                                      </p:to>
                                    </p:set>
                                    <p:anim calcmode="lin" valueType="num">
                                      <p:cBhvr additive="base">
                                        <p:cTn id="15" dur="500" fill="hold"/>
                                        <p:tgtEl>
                                          <p:spTgt spid="475140">
                                            <p:txEl>
                                              <p:pRg st="2" end="2"/>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475140">
                                            <p:txEl>
                                              <p:pRg st="2" end="2"/>
                                            </p:txEl>
                                          </p:spTgt>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475140">
                                            <p:txEl>
                                              <p:pRg st="3" end="3"/>
                                            </p:txEl>
                                          </p:spTgt>
                                        </p:tgtEl>
                                        <p:attrNameLst>
                                          <p:attrName>style.visibility</p:attrName>
                                        </p:attrNameLst>
                                      </p:cBhvr>
                                      <p:to>
                                        <p:strVal val="visible"/>
                                      </p:to>
                                    </p:set>
                                    <p:anim calcmode="lin" valueType="num">
                                      <p:cBhvr additive="base">
                                        <p:cTn id="19" dur="500" fill="hold"/>
                                        <p:tgtEl>
                                          <p:spTgt spid="475140">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75140">
                                            <p:txEl>
                                              <p:pRg st="3" end="3"/>
                                            </p:txEl>
                                          </p:spTgt>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475140">
                                            <p:txEl>
                                              <p:pRg st="4" end="4"/>
                                            </p:txEl>
                                          </p:spTgt>
                                        </p:tgtEl>
                                        <p:attrNameLst>
                                          <p:attrName>style.visibility</p:attrName>
                                        </p:attrNameLst>
                                      </p:cBhvr>
                                      <p:to>
                                        <p:strVal val="visible"/>
                                      </p:to>
                                    </p:set>
                                    <p:anim calcmode="lin" valueType="num">
                                      <p:cBhvr additive="base">
                                        <p:cTn id="23" dur="500" fill="hold"/>
                                        <p:tgtEl>
                                          <p:spTgt spid="475140">
                                            <p:txEl>
                                              <p:pRg st="4" end="4"/>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475140">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475140">
                                            <p:txEl>
                                              <p:pRg st="5" end="5"/>
                                            </p:txEl>
                                          </p:spTgt>
                                        </p:tgtEl>
                                        <p:attrNameLst>
                                          <p:attrName>style.visibility</p:attrName>
                                        </p:attrNameLst>
                                      </p:cBhvr>
                                      <p:to>
                                        <p:strVal val="visible"/>
                                      </p:to>
                                    </p:set>
                                    <p:anim calcmode="lin" valueType="num">
                                      <p:cBhvr additive="base">
                                        <p:cTn id="29" dur="500" fill="hold"/>
                                        <p:tgtEl>
                                          <p:spTgt spid="475140">
                                            <p:txEl>
                                              <p:pRg st="5" end="5"/>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475140">
                                            <p:txEl>
                                              <p:pRg st="5" end="5"/>
                                            </p:txEl>
                                          </p:spTgt>
                                        </p:tgtEl>
                                        <p:attrNameLst>
                                          <p:attrName>ppt_y</p:attrName>
                                        </p:attrNameLst>
                                      </p:cBhvr>
                                      <p:tavLst>
                                        <p:tav tm="0">
                                          <p:val>
                                            <p:strVal val="#ppt_y"/>
                                          </p:val>
                                        </p:tav>
                                        <p:tav tm="100000">
                                          <p:val>
                                            <p:strVal val="#ppt_y"/>
                                          </p:val>
                                        </p:tav>
                                      </p:tavLst>
                                    </p:anim>
                                  </p:childTnLst>
                                </p:cTn>
                              </p:par>
                              <p:par>
                                <p:cTn id="31" presetID="2" presetClass="entr" presetSubtype="8" fill="hold" grpId="0" nodeType="withEffect">
                                  <p:stCondLst>
                                    <p:cond delay="0"/>
                                  </p:stCondLst>
                                  <p:childTnLst>
                                    <p:set>
                                      <p:cBhvr>
                                        <p:cTn id="32" dur="1" fill="hold">
                                          <p:stCondLst>
                                            <p:cond delay="0"/>
                                          </p:stCondLst>
                                        </p:cTn>
                                        <p:tgtEl>
                                          <p:spTgt spid="475140">
                                            <p:txEl>
                                              <p:pRg st="6" end="6"/>
                                            </p:txEl>
                                          </p:spTgt>
                                        </p:tgtEl>
                                        <p:attrNameLst>
                                          <p:attrName>style.visibility</p:attrName>
                                        </p:attrNameLst>
                                      </p:cBhvr>
                                      <p:to>
                                        <p:strVal val="visible"/>
                                      </p:to>
                                    </p:set>
                                    <p:anim calcmode="lin" valueType="num">
                                      <p:cBhvr additive="base">
                                        <p:cTn id="33" dur="500" fill="hold"/>
                                        <p:tgtEl>
                                          <p:spTgt spid="475140">
                                            <p:txEl>
                                              <p:pRg st="6" end="6"/>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475140">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8" fill="hold" grpId="0" nodeType="clickEffect">
                                  <p:stCondLst>
                                    <p:cond delay="0"/>
                                  </p:stCondLst>
                                  <p:childTnLst>
                                    <p:set>
                                      <p:cBhvr>
                                        <p:cTn id="38" dur="1" fill="hold">
                                          <p:stCondLst>
                                            <p:cond delay="0"/>
                                          </p:stCondLst>
                                        </p:cTn>
                                        <p:tgtEl>
                                          <p:spTgt spid="475140">
                                            <p:txEl>
                                              <p:pRg st="7" end="7"/>
                                            </p:txEl>
                                          </p:spTgt>
                                        </p:tgtEl>
                                        <p:attrNameLst>
                                          <p:attrName>style.visibility</p:attrName>
                                        </p:attrNameLst>
                                      </p:cBhvr>
                                      <p:to>
                                        <p:strVal val="visible"/>
                                      </p:to>
                                    </p:set>
                                    <p:anim calcmode="lin" valueType="num">
                                      <p:cBhvr additive="base">
                                        <p:cTn id="39" dur="500" fill="hold"/>
                                        <p:tgtEl>
                                          <p:spTgt spid="475140">
                                            <p:txEl>
                                              <p:pRg st="7" end="7"/>
                                            </p:txEl>
                                          </p:spTgt>
                                        </p:tgtEl>
                                        <p:attrNameLst>
                                          <p:attrName>ppt_x</p:attrName>
                                        </p:attrNameLst>
                                      </p:cBhvr>
                                      <p:tavLst>
                                        <p:tav tm="0">
                                          <p:val>
                                            <p:strVal val="0-#ppt_w/2"/>
                                          </p:val>
                                        </p:tav>
                                        <p:tav tm="100000">
                                          <p:val>
                                            <p:strVal val="#ppt_x"/>
                                          </p:val>
                                        </p:tav>
                                      </p:tavLst>
                                    </p:anim>
                                    <p:anim calcmode="lin" valueType="num">
                                      <p:cBhvr additive="base">
                                        <p:cTn id="40" dur="500" fill="hold"/>
                                        <p:tgtEl>
                                          <p:spTgt spid="475140">
                                            <p:txEl>
                                              <p:pRg st="7" end="7"/>
                                            </p:txEl>
                                          </p:spTgt>
                                        </p:tgtEl>
                                        <p:attrNameLst>
                                          <p:attrName>ppt_y</p:attrName>
                                        </p:attrNameLst>
                                      </p:cBhvr>
                                      <p:tavLst>
                                        <p:tav tm="0">
                                          <p:val>
                                            <p:strVal val="#ppt_y"/>
                                          </p:val>
                                        </p:tav>
                                        <p:tav tm="100000">
                                          <p:val>
                                            <p:strVal val="#ppt_y"/>
                                          </p:val>
                                        </p:tav>
                                      </p:tavLst>
                                    </p:anim>
                                  </p:childTnLst>
                                </p:cTn>
                              </p:par>
                              <p:par>
                                <p:cTn id="41" presetID="2" presetClass="entr" presetSubtype="8" fill="hold" grpId="0" nodeType="withEffect">
                                  <p:stCondLst>
                                    <p:cond delay="0"/>
                                  </p:stCondLst>
                                  <p:childTnLst>
                                    <p:set>
                                      <p:cBhvr>
                                        <p:cTn id="42" dur="1" fill="hold">
                                          <p:stCondLst>
                                            <p:cond delay="0"/>
                                          </p:stCondLst>
                                        </p:cTn>
                                        <p:tgtEl>
                                          <p:spTgt spid="475140">
                                            <p:txEl>
                                              <p:pRg st="8" end="8"/>
                                            </p:txEl>
                                          </p:spTgt>
                                        </p:tgtEl>
                                        <p:attrNameLst>
                                          <p:attrName>style.visibility</p:attrName>
                                        </p:attrNameLst>
                                      </p:cBhvr>
                                      <p:to>
                                        <p:strVal val="visible"/>
                                      </p:to>
                                    </p:set>
                                    <p:anim calcmode="lin" valueType="num">
                                      <p:cBhvr additive="base">
                                        <p:cTn id="43" dur="500" fill="hold"/>
                                        <p:tgtEl>
                                          <p:spTgt spid="475140">
                                            <p:txEl>
                                              <p:pRg st="8" end="8"/>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475140">
                                            <p:txEl>
                                              <p:pRg st="8" end="8"/>
                                            </p:txEl>
                                          </p:spTgt>
                                        </p:tgtEl>
                                        <p:attrNameLst>
                                          <p:attrName>ppt_y</p:attrName>
                                        </p:attrNameLst>
                                      </p:cBhvr>
                                      <p:tavLst>
                                        <p:tav tm="0">
                                          <p:val>
                                            <p:strVal val="#ppt_y"/>
                                          </p:val>
                                        </p:tav>
                                        <p:tav tm="100000">
                                          <p:val>
                                            <p:strVal val="#ppt_y"/>
                                          </p:val>
                                        </p:tav>
                                      </p:tavLst>
                                    </p:anim>
                                  </p:childTnLst>
                                </p:cTn>
                              </p:par>
                              <p:par>
                                <p:cTn id="45" presetID="2" presetClass="entr" presetSubtype="8" fill="hold" grpId="0" nodeType="withEffect">
                                  <p:stCondLst>
                                    <p:cond delay="0"/>
                                  </p:stCondLst>
                                  <p:childTnLst>
                                    <p:set>
                                      <p:cBhvr>
                                        <p:cTn id="46" dur="1" fill="hold">
                                          <p:stCondLst>
                                            <p:cond delay="0"/>
                                          </p:stCondLst>
                                        </p:cTn>
                                        <p:tgtEl>
                                          <p:spTgt spid="475140">
                                            <p:txEl>
                                              <p:pRg st="9" end="9"/>
                                            </p:txEl>
                                          </p:spTgt>
                                        </p:tgtEl>
                                        <p:attrNameLst>
                                          <p:attrName>style.visibility</p:attrName>
                                        </p:attrNameLst>
                                      </p:cBhvr>
                                      <p:to>
                                        <p:strVal val="visible"/>
                                      </p:to>
                                    </p:set>
                                    <p:anim calcmode="lin" valueType="num">
                                      <p:cBhvr additive="base">
                                        <p:cTn id="47" dur="500" fill="hold"/>
                                        <p:tgtEl>
                                          <p:spTgt spid="475140">
                                            <p:txEl>
                                              <p:pRg st="9" end="9"/>
                                            </p:txEl>
                                          </p:spTgt>
                                        </p:tgtEl>
                                        <p:attrNameLst>
                                          <p:attrName>ppt_x</p:attrName>
                                        </p:attrNameLst>
                                      </p:cBhvr>
                                      <p:tavLst>
                                        <p:tav tm="0">
                                          <p:val>
                                            <p:strVal val="0-#ppt_w/2"/>
                                          </p:val>
                                        </p:tav>
                                        <p:tav tm="100000">
                                          <p:val>
                                            <p:strVal val="#ppt_x"/>
                                          </p:val>
                                        </p:tav>
                                      </p:tavLst>
                                    </p:anim>
                                    <p:anim calcmode="lin" valueType="num">
                                      <p:cBhvr additive="base">
                                        <p:cTn id="48" dur="500" fill="hold"/>
                                        <p:tgtEl>
                                          <p:spTgt spid="475140">
                                            <p:txEl>
                                              <p:pRg st="9" end="9"/>
                                            </p:txEl>
                                          </p:spTgt>
                                        </p:tgtEl>
                                        <p:attrNameLst>
                                          <p:attrName>ppt_y</p:attrName>
                                        </p:attrNameLst>
                                      </p:cBhvr>
                                      <p:tavLst>
                                        <p:tav tm="0">
                                          <p:val>
                                            <p:strVal val="#ppt_y"/>
                                          </p:val>
                                        </p:tav>
                                        <p:tav tm="100000">
                                          <p:val>
                                            <p:strVal val="#ppt_y"/>
                                          </p:val>
                                        </p:tav>
                                      </p:tavLst>
                                    </p:anim>
                                  </p:childTnLst>
                                </p:cTn>
                              </p:par>
                              <p:par>
                                <p:cTn id="49" presetID="2" presetClass="entr" presetSubtype="8" fill="hold" grpId="0" nodeType="withEffect">
                                  <p:stCondLst>
                                    <p:cond delay="0"/>
                                  </p:stCondLst>
                                  <p:childTnLst>
                                    <p:set>
                                      <p:cBhvr>
                                        <p:cTn id="50" dur="1" fill="hold">
                                          <p:stCondLst>
                                            <p:cond delay="0"/>
                                          </p:stCondLst>
                                        </p:cTn>
                                        <p:tgtEl>
                                          <p:spTgt spid="475140">
                                            <p:txEl>
                                              <p:pRg st="10" end="10"/>
                                            </p:txEl>
                                          </p:spTgt>
                                        </p:tgtEl>
                                        <p:attrNameLst>
                                          <p:attrName>style.visibility</p:attrName>
                                        </p:attrNameLst>
                                      </p:cBhvr>
                                      <p:to>
                                        <p:strVal val="visible"/>
                                      </p:to>
                                    </p:set>
                                    <p:anim calcmode="lin" valueType="num">
                                      <p:cBhvr additive="base">
                                        <p:cTn id="51" dur="500" fill="hold"/>
                                        <p:tgtEl>
                                          <p:spTgt spid="475140">
                                            <p:txEl>
                                              <p:pRg st="10" end="10"/>
                                            </p:txEl>
                                          </p:spTgt>
                                        </p:tgtEl>
                                        <p:attrNameLst>
                                          <p:attrName>ppt_x</p:attrName>
                                        </p:attrNameLst>
                                      </p:cBhvr>
                                      <p:tavLst>
                                        <p:tav tm="0">
                                          <p:val>
                                            <p:strVal val="0-#ppt_w/2"/>
                                          </p:val>
                                        </p:tav>
                                        <p:tav tm="100000">
                                          <p:val>
                                            <p:strVal val="#ppt_x"/>
                                          </p:val>
                                        </p:tav>
                                      </p:tavLst>
                                    </p:anim>
                                    <p:anim calcmode="lin" valueType="num">
                                      <p:cBhvr additive="base">
                                        <p:cTn id="52" dur="500" fill="hold"/>
                                        <p:tgtEl>
                                          <p:spTgt spid="475140">
                                            <p:txEl>
                                              <p:pRg st="10" end="10"/>
                                            </p:txEl>
                                          </p:spTgt>
                                        </p:tgtEl>
                                        <p:attrNameLst>
                                          <p:attrName>ppt_y</p:attrName>
                                        </p:attrNameLst>
                                      </p:cBhvr>
                                      <p:tavLst>
                                        <p:tav tm="0">
                                          <p:val>
                                            <p:strVal val="#ppt_y"/>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grpId="0" nodeType="click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blinds(horizontal)">
                                      <p:cBhvr>
                                        <p:cTn id="5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5140" grpId="0" build="p" autoUpdateAnimBg="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0530" name="Rectangle 2"/>
          <p:cNvSpPr>
            <a:spLocks noGrp="1" noChangeArrowheads="1"/>
          </p:cNvSpPr>
          <p:nvPr>
            <p:ph type="title"/>
          </p:nvPr>
        </p:nvSpPr>
        <p:spPr/>
        <p:txBody>
          <a:bodyPr/>
          <a:lstStyle/>
          <a:p>
            <a:endParaRPr lang="en-US" dirty="0"/>
          </a:p>
        </p:txBody>
      </p:sp>
      <p:sp>
        <p:nvSpPr>
          <p:cNvPr id="150531" name="AutoShape 3"/>
          <p:cNvSpPr>
            <a:spLocks noGrp="1" noChangeAspect="1" noChangeArrowheads="1"/>
          </p:cNvSpPr>
          <p:nvPr>
            <p:ph type="body" idx="1"/>
          </p:nvPr>
        </p:nvSpPr>
        <p:spPr/>
        <p:txBody>
          <a:bodyPr/>
          <a:lstStyle/>
          <a:p>
            <a:pPr lvl="1"/>
            <a:r>
              <a:rPr lang="en-US" dirty="0" smtClean="0"/>
              <a:t>Read </a:t>
            </a:r>
            <a:r>
              <a:rPr lang="en-US" dirty="0"/>
              <a:t>all the web &amp; remember what information is where</a:t>
            </a:r>
          </a:p>
          <a:p>
            <a:pPr lvl="1"/>
            <a:r>
              <a:rPr lang="en-US" dirty="0"/>
              <a:t>Be able to reason about connections between information</a:t>
            </a:r>
          </a:p>
          <a:p>
            <a:pPr lvl="1"/>
            <a:r>
              <a:rPr lang="en-US" dirty="0"/>
              <a:t>Read my mind and answer questions (or better yet) satisfy my needs, even before I articulate them</a:t>
            </a:r>
          </a:p>
        </p:txBody>
      </p:sp>
      <p:sp>
        <p:nvSpPr>
          <p:cNvPr id="150534" name="Text Box 6"/>
          <p:cNvSpPr txBox="1">
            <a:spLocks noChangeArrowheads="1"/>
          </p:cNvSpPr>
          <p:nvPr/>
        </p:nvSpPr>
        <p:spPr bwMode="auto">
          <a:xfrm>
            <a:off x="746125" y="4689475"/>
            <a:ext cx="4625975" cy="1552575"/>
          </a:xfrm>
          <a:prstGeom prst="rect">
            <a:avLst/>
          </a:prstGeom>
          <a:noFill/>
          <a:ln w="9525">
            <a:noFill/>
            <a:miter lim="800000"/>
            <a:headEnd/>
            <a:tailEnd/>
          </a:ln>
          <a:effectLst/>
        </p:spPr>
        <p:txBody>
          <a:bodyPr wrap="none">
            <a:spAutoFit/>
          </a:bodyPr>
          <a:lstStyle/>
          <a:p>
            <a:r>
              <a:rPr lang="en-US" dirty="0"/>
              <a:t>How close is this dream to reality?</a:t>
            </a:r>
          </a:p>
          <a:p>
            <a:endParaRPr lang="en-US" dirty="0"/>
          </a:p>
          <a:p>
            <a:r>
              <a:rPr lang="en-US" dirty="0"/>
              <a:t>Are we being too easy on our search</a:t>
            </a:r>
          </a:p>
          <a:p>
            <a:r>
              <a:rPr lang="en-US" dirty="0"/>
              <a:t> engines?</a:t>
            </a:r>
          </a:p>
        </p:txBody>
      </p:sp>
    </p:spTree>
  </p:cSld>
  <p:clrMapOvr>
    <a:masterClrMapping/>
  </p:clrMapOvr>
  <p:transition>
    <p:pull dir="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77186" name="Rectangle 2"/>
          <p:cNvSpPr>
            <a:spLocks noGrp="1" noChangeArrowheads="1"/>
          </p:cNvSpPr>
          <p:nvPr>
            <p:ph type="title"/>
          </p:nvPr>
        </p:nvSpPr>
        <p:spPr>
          <a:xfrm>
            <a:off x="-228600" y="0"/>
            <a:ext cx="9144000" cy="1143000"/>
          </a:xfrm>
        </p:spPr>
        <p:txBody>
          <a:bodyPr/>
          <a:lstStyle/>
          <a:p>
            <a:r>
              <a:rPr lang="en-US"/>
              <a:t>Information Integration</a:t>
            </a:r>
            <a:br>
              <a:rPr lang="en-US"/>
            </a:br>
            <a:r>
              <a:rPr lang="en-US" sz="2800"/>
              <a:t>Database Style Retrieval</a:t>
            </a:r>
          </a:p>
        </p:txBody>
      </p:sp>
      <p:sp>
        <p:nvSpPr>
          <p:cNvPr id="477187" name="Rectangle 3"/>
          <p:cNvSpPr>
            <a:spLocks noGrp="1" noChangeArrowheads="1"/>
          </p:cNvSpPr>
          <p:nvPr>
            <p:ph type="body" sz="half" idx="1"/>
          </p:nvPr>
        </p:nvSpPr>
        <p:spPr/>
        <p:txBody>
          <a:bodyPr/>
          <a:lstStyle/>
          <a:p>
            <a:r>
              <a:rPr lang="en-US"/>
              <a:t>Traditional Model (relational)</a:t>
            </a:r>
          </a:p>
          <a:p>
            <a:pPr lvl="1"/>
            <a:r>
              <a:rPr lang="en-US"/>
              <a:t>Given:</a:t>
            </a:r>
          </a:p>
          <a:p>
            <a:pPr lvl="2"/>
            <a:r>
              <a:rPr lang="en-US"/>
              <a:t>A single relational database</a:t>
            </a:r>
          </a:p>
          <a:p>
            <a:pPr lvl="3"/>
            <a:r>
              <a:rPr lang="en-US"/>
              <a:t>Schema</a:t>
            </a:r>
          </a:p>
          <a:p>
            <a:pPr lvl="3"/>
            <a:r>
              <a:rPr lang="en-US"/>
              <a:t>Instances</a:t>
            </a:r>
          </a:p>
          <a:p>
            <a:pPr lvl="2"/>
            <a:r>
              <a:rPr lang="en-US"/>
              <a:t>A relational (sql) query</a:t>
            </a:r>
          </a:p>
          <a:p>
            <a:pPr lvl="1"/>
            <a:r>
              <a:rPr lang="en-US"/>
              <a:t>Return:</a:t>
            </a:r>
          </a:p>
          <a:p>
            <a:pPr lvl="2"/>
            <a:r>
              <a:rPr lang="en-US"/>
              <a:t>All tuples satisfying the query</a:t>
            </a:r>
          </a:p>
          <a:p>
            <a:r>
              <a:rPr lang="en-US"/>
              <a:t>Evaluation</a:t>
            </a:r>
          </a:p>
          <a:p>
            <a:pPr lvl="1"/>
            <a:r>
              <a:rPr lang="en-US"/>
              <a:t>Soundness/Completeness</a:t>
            </a:r>
          </a:p>
          <a:p>
            <a:pPr lvl="1"/>
            <a:r>
              <a:rPr lang="en-US"/>
              <a:t>efficiency </a:t>
            </a:r>
          </a:p>
        </p:txBody>
      </p:sp>
      <p:sp>
        <p:nvSpPr>
          <p:cNvPr id="477188" name="Rectangle 4"/>
          <p:cNvSpPr>
            <a:spLocks noGrp="1" noChangeArrowheads="1"/>
          </p:cNvSpPr>
          <p:nvPr>
            <p:ph type="body" sz="half" idx="2"/>
          </p:nvPr>
        </p:nvSpPr>
        <p:spPr/>
        <p:txBody>
          <a:bodyPr/>
          <a:lstStyle/>
          <a:p>
            <a:r>
              <a:rPr lang="en-US" dirty="0"/>
              <a:t>Web-induced headaches</a:t>
            </a:r>
          </a:p>
          <a:p>
            <a:pPr lvl="2"/>
            <a:r>
              <a:rPr lang="en-US" dirty="0"/>
              <a:t>Many databases</a:t>
            </a:r>
          </a:p>
          <a:p>
            <a:pPr lvl="3"/>
            <a:r>
              <a:rPr lang="en-US" dirty="0">
                <a:solidFill>
                  <a:srgbClr val="FF3300"/>
                </a:solidFill>
              </a:rPr>
              <a:t>With </a:t>
            </a:r>
            <a:r>
              <a:rPr lang="en-US" i="1" dirty="0">
                <a:solidFill>
                  <a:srgbClr val="FF3300"/>
                </a:solidFill>
              </a:rPr>
              <a:t>differing </a:t>
            </a:r>
            <a:r>
              <a:rPr lang="en-US" dirty="0">
                <a:solidFill>
                  <a:srgbClr val="FF3300"/>
                </a:solidFill>
              </a:rPr>
              <a:t>Schemas</a:t>
            </a:r>
          </a:p>
          <a:p>
            <a:pPr lvl="2"/>
            <a:r>
              <a:rPr lang="en-US" dirty="0"/>
              <a:t>all are partially complete</a:t>
            </a:r>
          </a:p>
          <a:p>
            <a:pPr lvl="2"/>
            <a:r>
              <a:rPr lang="en-US" dirty="0"/>
              <a:t>overlapping</a:t>
            </a:r>
          </a:p>
          <a:p>
            <a:pPr lvl="2"/>
            <a:r>
              <a:rPr lang="en-US" dirty="0"/>
              <a:t>heterogeneous schemas</a:t>
            </a:r>
          </a:p>
          <a:p>
            <a:pPr lvl="2"/>
            <a:r>
              <a:rPr lang="en-US" dirty="0"/>
              <a:t>access limitations</a:t>
            </a:r>
          </a:p>
          <a:p>
            <a:pPr lvl="2"/>
            <a:r>
              <a:rPr lang="en-US" dirty="0"/>
              <a:t>Network (un)reliability</a:t>
            </a:r>
          </a:p>
          <a:p>
            <a:r>
              <a:rPr lang="en-US" dirty="0"/>
              <a:t>Consequently</a:t>
            </a:r>
          </a:p>
          <a:p>
            <a:pPr lvl="2"/>
            <a:r>
              <a:rPr lang="en-US" dirty="0"/>
              <a:t>Newer models of DB</a:t>
            </a:r>
          </a:p>
          <a:p>
            <a:pPr lvl="2"/>
            <a:r>
              <a:rPr lang="en-US" dirty="0"/>
              <a:t>Newer notions of completeness</a:t>
            </a:r>
          </a:p>
          <a:p>
            <a:pPr lvl="2"/>
            <a:r>
              <a:rPr lang="en-US" dirty="0"/>
              <a:t>Newer approaches for query planning </a:t>
            </a:r>
          </a:p>
          <a:p>
            <a:pPr lvl="1"/>
            <a:endParaRPr lang="en-US" dirty="0"/>
          </a:p>
          <a:p>
            <a:pPr lvl="2"/>
            <a:endParaRPr lang="en-US" dirty="0"/>
          </a:p>
          <a:p>
            <a:pPr lvl="1"/>
            <a:endParaRPr lang="en-US" dirty="0"/>
          </a:p>
        </p:txBody>
      </p:sp>
      <p:grpSp>
        <p:nvGrpSpPr>
          <p:cNvPr id="2" name="Group 5"/>
          <p:cNvGrpSpPr>
            <a:grpSpLocks/>
          </p:cNvGrpSpPr>
          <p:nvPr/>
        </p:nvGrpSpPr>
        <p:grpSpPr bwMode="auto">
          <a:xfrm>
            <a:off x="7010400" y="152400"/>
            <a:ext cx="2286000" cy="1131888"/>
            <a:chOff x="4416" y="96"/>
            <a:chExt cx="1440" cy="713"/>
          </a:xfrm>
        </p:grpSpPr>
        <p:pic>
          <p:nvPicPr>
            <p:cNvPr id="477190" name="Picture 6" descr="nimble"/>
            <p:cNvPicPr>
              <a:picLocks noChangeAspect="1" noChangeArrowheads="1"/>
            </p:cNvPicPr>
            <p:nvPr/>
          </p:nvPicPr>
          <p:blipFill>
            <a:blip r:embed="rId3" cstate="print"/>
            <a:srcRect/>
            <a:stretch>
              <a:fillRect/>
            </a:stretch>
          </p:blipFill>
          <p:spPr bwMode="auto">
            <a:xfrm>
              <a:off x="4416" y="96"/>
              <a:ext cx="1440" cy="713"/>
            </a:xfrm>
            <a:prstGeom prst="rect">
              <a:avLst/>
            </a:prstGeom>
            <a:noFill/>
          </p:spPr>
        </p:pic>
        <p:sp>
          <p:nvSpPr>
            <p:cNvPr id="477191" name="Rectangle 7"/>
            <p:cNvSpPr>
              <a:spLocks noChangeArrowheads="1"/>
            </p:cNvSpPr>
            <p:nvPr/>
          </p:nvSpPr>
          <p:spPr bwMode="auto">
            <a:xfrm>
              <a:off x="4896" y="624"/>
              <a:ext cx="384" cy="144"/>
            </a:xfrm>
            <a:prstGeom prst="rect">
              <a:avLst/>
            </a:prstGeom>
            <a:solidFill>
              <a:schemeClr val="bg1"/>
            </a:solidFill>
            <a:ln w="9525">
              <a:noFill/>
              <a:miter lim="800000"/>
              <a:headEnd/>
              <a:tailEnd/>
            </a:ln>
            <a:effectLst/>
          </p:spPr>
          <p:txBody>
            <a:bodyPr wrap="none" anchor="ctr"/>
            <a:lstStyle/>
            <a:p>
              <a:endParaRPr lang="en-US"/>
            </a:p>
          </p:txBody>
        </p:sp>
      </p:grpSp>
    </p:spTree>
  </p:cSld>
  <p:clrMapOvr>
    <a:masterClrMapping/>
  </p:clrMapOvr>
  <p:transition>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77188">
                                            <p:txEl>
                                              <p:pRg st="0" end="0"/>
                                            </p:txEl>
                                          </p:spTgt>
                                        </p:tgtEl>
                                        <p:attrNameLst>
                                          <p:attrName>style.visibility</p:attrName>
                                        </p:attrNameLst>
                                      </p:cBhvr>
                                      <p:to>
                                        <p:strVal val="visible"/>
                                      </p:to>
                                    </p:set>
                                    <p:anim calcmode="lin" valueType="num">
                                      <p:cBhvr additive="base">
                                        <p:cTn id="13" dur="500" fill="hold"/>
                                        <p:tgtEl>
                                          <p:spTgt spid="477188">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77188">
                                            <p:txEl>
                                              <p:pRg st="0" end="0"/>
                                            </p:txEl>
                                          </p:spTgt>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477188">
                                            <p:txEl>
                                              <p:pRg st="1" end="1"/>
                                            </p:txEl>
                                          </p:spTgt>
                                        </p:tgtEl>
                                        <p:attrNameLst>
                                          <p:attrName>style.visibility</p:attrName>
                                        </p:attrNameLst>
                                      </p:cBhvr>
                                      <p:to>
                                        <p:strVal val="visible"/>
                                      </p:to>
                                    </p:set>
                                    <p:anim calcmode="lin" valueType="num">
                                      <p:cBhvr additive="base">
                                        <p:cTn id="17" dur="500" fill="hold"/>
                                        <p:tgtEl>
                                          <p:spTgt spid="477188">
                                            <p:txEl>
                                              <p:pRg st="1" end="1"/>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477188">
                                            <p:txEl>
                                              <p:pRg st="1" end="1"/>
                                            </p:txEl>
                                          </p:spTgt>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477188">
                                            <p:txEl>
                                              <p:pRg st="2" end="2"/>
                                            </p:txEl>
                                          </p:spTgt>
                                        </p:tgtEl>
                                        <p:attrNameLst>
                                          <p:attrName>style.visibility</p:attrName>
                                        </p:attrNameLst>
                                      </p:cBhvr>
                                      <p:to>
                                        <p:strVal val="visible"/>
                                      </p:to>
                                    </p:set>
                                    <p:anim calcmode="lin" valueType="num">
                                      <p:cBhvr additive="base">
                                        <p:cTn id="21" dur="500" fill="hold"/>
                                        <p:tgtEl>
                                          <p:spTgt spid="477188">
                                            <p:txEl>
                                              <p:pRg st="2" end="2"/>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477188">
                                            <p:txEl>
                                              <p:pRg st="2" end="2"/>
                                            </p:txEl>
                                          </p:spTgt>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477188">
                                            <p:txEl>
                                              <p:pRg st="3" end="3"/>
                                            </p:txEl>
                                          </p:spTgt>
                                        </p:tgtEl>
                                        <p:attrNameLst>
                                          <p:attrName>style.visibility</p:attrName>
                                        </p:attrNameLst>
                                      </p:cBhvr>
                                      <p:to>
                                        <p:strVal val="visible"/>
                                      </p:to>
                                    </p:set>
                                    <p:anim calcmode="lin" valueType="num">
                                      <p:cBhvr additive="base">
                                        <p:cTn id="25" dur="500" fill="hold"/>
                                        <p:tgtEl>
                                          <p:spTgt spid="477188">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477188">
                                            <p:txEl>
                                              <p:pRg st="3" end="3"/>
                                            </p:txEl>
                                          </p:spTgt>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0"/>
                                  </p:stCondLst>
                                  <p:childTnLst>
                                    <p:set>
                                      <p:cBhvr>
                                        <p:cTn id="28" dur="1" fill="hold">
                                          <p:stCondLst>
                                            <p:cond delay="0"/>
                                          </p:stCondLst>
                                        </p:cTn>
                                        <p:tgtEl>
                                          <p:spTgt spid="477188">
                                            <p:txEl>
                                              <p:pRg st="4" end="4"/>
                                            </p:txEl>
                                          </p:spTgt>
                                        </p:tgtEl>
                                        <p:attrNameLst>
                                          <p:attrName>style.visibility</p:attrName>
                                        </p:attrNameLst>
                                      </p:cBhvr>
                                      <p:to>
                                        <p:strVal val="visible"/>
                                      </p:to>
                                    </p:set>
                                    <p:anim calcmode="lin" valueType="num">
                                      <p:cBhvr additive="base">
                                        <p:cTn id="29" dur="500" fill="hold"/>
                                        <p:tgtEl>
                                          <p:spTgt spid="477188">
                                            <p:txEl>
                                              <p:pRg st="4" end="4"/>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477188">
                                            <p:txEl>
                                              <p:pRg st="4" end="4"/>
                                            </p:txEl>
                                          </p:spTgt>
                                        </p:tgtEl>
                                        <p:attrNameLst>
                                          <p:attrName>ppt_y</p:attrName>
                                        </p:attrNameLst>
                                      </p:cBhvr>
                                      <p:tavLst>
                                        <p:tav tm="0">
                                          <p:val>
                                            <p:strVal val="#ppt_y"/>
                                          </p:val>
                                        </p:tav>
                                        <p:tav tm="100000">
                                          <p:val>
                                            <p:strVal val="#ppt_y"/>
                                          </p:val>
                                        </p:tav>
                                      </p:tavLst>
                                    </p:anim>
                                  </p:childTnLst>
                                </p:cTn>
                              </p:par>
                              <p:par>
                                <p:cTn id="31" presetID="2" presetClass="entr" presetSubtype="8" fill="hold" grpId="0" nodeType="withEffect">
                                  <p:stCondLst>
                                    <p:cond delay="0"/>
                                  </p:stCondLst>
                                  <p:childTnLst>
                                    <p:set>
                                      <p:cBhvr>
                                        <p:cTn id="32" dur="1" fill="hold">
                                          <p:stCondLst>
                                            <p:cond delay="0"/>
                                          </p:stCondLst>
                                        </p:cTn>
                                        <p:tgtEl>
                                          <p:spTgt spid="477188">
                                            <p:txEl>
                                              <p:pRg st="5" end="5"/>
                                            </p:txEl>
                                          </p:spTgt>
                                        </p:tgtEl>
                                        <p:attrNameLst>
                                          <p:attrName>style.visibility</p:attrName>
                                        </p:attrNameLst>
                                      </p:cBhvr>
                                      <p:to>
                                        <p:strVal val="visible"/>
                                      </p:to>
                                    </p:set>
                                    <p:anim calcmode="lin" valueType="num">
                                      <p:cBhvr additive="base">
                                        <p:cTn id="33" dur="500" fill="hold"/>
                                        <p:tgtEl>
                                          <p:spTgt spid="477188">
                                            <p:txEl>
                                              <p:pRg st="5" end="5"/>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477188">
                                            <p:txEl>
                                              <p:pRg st="5" end="5"/>
                                            </p:txEl>
                                          </p:spTgt>
                                        </p:tgtEl>
                                        <p:attrNameLst>
                                          <p:attrName>ppt_y</p:attrName>
                                        </p:attrNameLst>
                                      </p:cBhvr>
                                      <p:tavLst>
                                        <p:tav tm="0">
                                          <p:val>
                                            <p:strVal val="#ppt_y"/>
                                          </p:val>
                                        </p:tav>
                                        <p:tav tm="100000">
                                          <p:val>
                                            <p:strVal val="#ppt_y"/>
                                          </p:val>
                                        </p:tav>
                                      </p:tavLst>
                                    </p:anim>
                                  </p:childTnLst>
                                </p:cTn>
                              </p:par>
                              <p:par>
                                <p:cTn id="35" presetID="2" presetClass="entr" presetSubtype="8" fill="hold" grpId="0" nodeType="withEffect">
                                  <p:stCondLst>
                                    <p:cond delay="0"/>
                                  </p:stCondLst>
                                  <p:childTnLst>
                                    <p:set>
                                      <p:cBhvr>
                                        <p:cTn id="36" dur="1" fill="hold">
                                          <p:stCondLst>
                                            <p:cond delay="0"/>
                                          </p:stCondLst>
                                        </p:cTn>
                                        <p:tgtEl>
                                          <p:spTgt spid="477188">
                                            <p:txEl>
                                              <p:pRg st="6" end="6"/>
                                            </p:txEl>
                                          </p:spTgt>
                                        </p:tgtEl>
                                        <p:attrNameLst>
                                          <p:attrName>style.visibility</p:attrName>
                                        </p:attrNameLst>
                                      </p:cBhvr>
                                      <p:to>
                                        <p:strVal val="visible"/>
                                      </p:to>
                                    </p:set>
                                    <p:anim calcmode="lin" valueType="num">
                                      <p:cBhvr additive="base">
                                        <p:cTn id="37" dur="500" fill="hold"/>
                                        <p:tgtEl>
                                          <p:spTgt spid="477188">
                                            <p:txEl>
                                              <p:pRg st="6" end="6"/>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477188">
                                            <p:txEl>
                                              <p:pRg st="6" end="6"/>
                                            </p:txEl>
                                          </p:spTgt>
                                        </p:tgtEl>
                                        <p:attrNameLst>
                                          <p:attrName>ppt_y</p:attrName>
                                        </p:attrNameLst>
                                      </p:cBhvr>
                                      <p:tavLst>
                                        <p:tav tm="0">
                                          <p:val>
                                            <p:strVal val="#ppt_y"/>
                                          </p:val>
                                        </p:tav>
                                        <p:tav tm="100000">
                                          <p:val>
                                            <p:strVal val="#ppt_y"/>
                                          </p:val>
                                        </p:tav>
                                      </p:tavLst>
                                    </p:anim>
                                  </p:childTnLst>
                                </p:cTn>
                              </p:par>
                              <p:par>
                                <p:cTn id="39" presetID="2" presetClass="entr" presetSubtype="8" fill="hold" grpId="0" nodeType="withEffect">
                                  <p:stCondLst>
                                    <p:cond delay="0"/>
                                  </p:stCondLst>
                                  <p:childTnLst>
                                    <p:set>
                                      <p:cBhvr>
                                        <p:cTn id="40" dur="1" fill="hold">
                                          <p:stCondLst>
                                            <p:cond delay="0"/>
                                          </p:stCondLst>
                                        </p:cTn>
                                        <p:tgtEl>
                                          <p:spTgt spid="477188">
                                            <p:txEl>
                                              <p:pRg st="7" end="7"/>
                                            </p:txEl>
                                          </p:spTgt>
                                        </p:tgtEl>
                                        <p:attrNameLst>
                                          <p:attrName>style.visibility</p:attrName>
                                        </p:attrNameLst>
                                      </p:cBhvr>
                                      <p:to>
                                        <p:strVal val="visible"/>
                                      </p:to>
                                    </p:set>
                                    <p:anim calcmode="lin" valueType="num">
                                      <p:cBhvr additive="base">
                                        <p:cTn id="41" dur="500" fill="hold"/>
                                        <p:tgtEl>
                                          <p:spTgt spid="477188">
                                            <p:txEl>
                                              <p:pRg st="7" end="7"/>
                                            </p:txEl>
                                          </p:spTgt>
                                        </p:tgtEl>
                                        <p:attrNameLst>
                                          <p:attrName>ppt_x</p:attrName>
                                        </p:attrNameLst>
                                      </p:cBhvr>
                                      <p:tavLst>
                                        <p:tav tm="0">
                                          <p:val>
                                            <p:strVal val="0-#ppt_w/2"/>
                                          </p:val>
                                        </p:tav>
                                        <p:tav tm="100000">
                                          <p:val>
                                            <p:strVal val="#ppt_x"/>
                                          </p:val>
                                        </p:tav>
                                      </p:tavLst>
                                    </p:anim>
                                    <p:anim calcmode="lin" valueType="num">
                                      <p:cBhvr additive="base">
                                        <p:cTn id="42" dur="500" fill="hold"/>
                                        <p:tgtEl>
                                          <p:spTgt spid="477188">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8" fill="hold" grpId="0" nodeType="clickEffect">
                                  <p:stCondLst>
                                    <p:cond delay="0"/>
                                  </p:stCondLst>
                                  <p:childTnLst>
                                    <p:set>
                                      <p:cBhvr>
                                        <p:cTn id="46" dur="1" fill="hold">
                                          <p:stCondLst>
                                            <p:cond delay="0"/>
                                          </p:stCondLst>
                                        </p:cTn>
                                        <p:tgtEl>
                                          <p:spTgt spid="477188">
                                            <p:txEl>
                                              <p:pRg st="8" end="8"/>
                                            </p:txEl>
                                          </p:spTgt>
                                        </p:tgtEl>
                                        <p:attrNameLst>
                                          <p:attrName>style.visibility</p:attrName>
                                        </p:attrNameLst>
                                      </p:cBhvr>
                                      <p:to>
                                        <p:strVal val="visible"/>
                                      </p:to>
                                    </p:set>
                                    <p:anim calcmode="lin" valueType="num">
                                      <p:cBhvr additive="base">
                                        <p:cTn id="47" dur="500" fill="hold"/>
                                        <p:tgtEl>
                                          <p:spTgt spid="477188">
                                            <p:txEl>
                                              <p:pRg st="8" end="8"/>
                                            </p:txEl>
                                          </p:spTgt>
                                        </p:tgtEl>
                                        <p:attrNameLst>
                                          <p:attrName>ppt_x</p:attrName>
                                        </p:attrNameLst>
                                      </p:cBhvr>
                                      <p:tavLst>
                                        <p:tav tm="0">
                                          <p:val>
                                            <p:strVal val="0-#ppt_w/2"/>
                                          </p:val>
                                        </p:tav>
                                        <p:tav tm="100000">
                                          <p:val>
                                            <p:strVal val="#ppt_x"/>
                                          </p:val>
                                        </p:tav>
                                      </p:tavLst>
                                    </p:anim>
                                    <p:anim calcmode="lin" valueType="num">
                                      <p:cBhvr additive="base">
                                        <p:cTn id="48" dur="500" fill="hold"/>
                                        <p:tgtEl>
                                          <p:spTgt spid="477188">
                                            <p:txEl>
                                              <p:pRg st="8" end="8"/>
                                            </p:txEl>
                                          </p:spTgt>
                                        </p:tgtEl>
                                        <p:attrNameLst>
                                          <p:attrName>ppt_y</p:attrName>
                                        </p:attrNameLst>
                                      </p:cBhvr>
                                      <p:tavLst>
                                        <p:tav tm="0">
                                          <p:val>
                                            <p:strVal val="#ppt_y"/>
                                          </p:val>
                                        </p:tav>
                                        <p:tav tm="100000">
                                          <p:val>
                                            <p:strVal val="#ppt_y"/>
                                          </p:val>
                                        </p:tav>
                                      </p:tavLst>
                                    </p:anim>
                                  </p:childTnLst>
                                </p:cTn>
                              </p:par>
                              <p:par>
                                <p:cTn id="49" presetID="2" presetClass="entr" presetSubtype="8" fill="hold" grpId="0" nodeType="withEffect">
                                  <p:stCondLst>
                                    <p:cond delay="0"/>
                                  </p:stCondLst>
                                  <p:childTnLst>
                                    <p:set>
                                      <p:cBhvr>
                                        <p:cTn id="50" dur="1" fill="hold">
                                          <p:stCondLst>
                                            <p:cond delay="0"/>
                                          </p:stCondLst>
                                        </p:cTn>
                                        <p:tgtEl>
                                          <p:spTgt spid="477188">
                                            <p:txEl>
                                              <p:pRg st="9" end="9"/>
                                            </p:txEl>
                                          </p:spTgt>
                                        </p:tgtEl>
                                        <p:attrNameLst>
                                          <p:attrName>style.visibility</p:attrName>
                                        </p:attrNameLst>
                                      </p:cBhvr>
                                      <p:to>
                                        <p:strVal val="visible"/>
                                      </p:to>
                                    </p:set>
                                    <p:anim calcmode="lin" valueType="num">
                                      <p:cBhvr additive="base">
                                        <p:cTn id="51" dur="500" fill="hold"/>
                                        <p:tgtEl>
                                          <p:spTgt spid="477188">
                                            <p:txEl>
                                              <p:pRg st="9" end="9"/>
                                            </p:txEl>
                                          </p:spTgt>
                                        </p:tgtEl>
                                        <p:attrNameLst>
                                          <p:attrName>ppt_x</p:attrName>
                                        </p:attrNameLst>
                                      </p:cBhvr>
                                      <p:tavLst>
                                        <p:tav tm="0">
                                          <p:val>
                                            <p:strVal val="0-#ppt_w/2"/>
                                          </p:val>
                                        </p:tav>
                                        <p:tav tm="100000">
                                          <p:val>
                                            <p:strVal val="#ppt_x"/>
                                          </p:val>
                                        </p:tav>
                                      </p:tavLst>
                                    </p:anim>
                                    <p:anim calcmode="lin" valueType="num">
                                      <p:cBhvr additive="base">
                                        <p:cTn id="52" dur="500" fill="hold"/>
                                        <p:tgtEl>
                                          <p:spTgt spid="477188">
                                            <p:txEl>
                                              <p:pRg st="9" end="9"/>
                                            </p:txEl>
                                          </p:spTgt>
                                        </p:tgtEl>
                                        <p:attrNameLst>
                                          <p:attrName>ppt_y</p:attrName>
                                        </p:attrNameLst>
                                      </p:cBhvr>
                                      <p:tavLst>
                                        <p:tav tm="0">
                                          <p:val>
                                            <p:strVal val="#ppt_y"/>
                                          </p:val>
                                        </p:tav>
                                        <p:tav tm="100000">
                                          <p:val>
                                            <p:strVal val="#ppt_y"/>
                                          </p:val>
                                        </p:tav>
                                      </p:tavLst>
                                    </p:anim>
                                  </p:childTnLst>
                                </p:cTn>
                              </p:par>
                              <p:par>
                                <p:cTn id="53" presetID="2" presetClass="entr" presetSubtype="8" fill="hold" grpId="0" nodeType="withEffect">
                                  <p:stCondLst>
                                    <p:cond delay="0"/>
                                  </p:stCondLst>
                                  <p:childTnLst>
                                    <p:set>
                                      <p:cBhvr>
                                        <p:cTn id="54" dur="1" fill="hold">
                                          <p:stCondLst>
                                            <p:cond delay="0"/>
                                          </p:stCondLst>
                                        </p:cTn>
                                        <p:tgtEl>
                                          <p:spTgt spid="477188">
                                            <p:txEl>
                                              <p:pRg st="10" end="10"/>
                                            </p:txEl>
                                          </p:spTgt>
                                        </p:tgtEl>
                                        <p:attrNameLst>
                                          <p:attrName>style.visibility</p:attrName>
                                        </p:attrNameLst>
                                      </p:cBhvr>
                                      <p:to>
                                        <p:strVal val="visible"/>
                                      </p:to>
                                    </p:set>
                                    <p:anim calcmode="lin" valueType="num">
                                      <p:cBhvr additive="base">
                                        <p:cTn id="55" dur="500" fill="hold"/>
                                        <p:tgtEl>
                                          <p:spTgt spid="477188">
                                            <p:txEl>
                                              <p:pRg st="10" end="10"/>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477188">
                                            <p:txEl>
                                              <p:pRg st="10" end="10"/>
                                            </p:txEl>
                                          </p:spTgt>
                                        </p:tgtEl>
                                        <p:attrNameLst>
                                          <p:attrName>ppt_y</p:attrName>
                                        </p:attrNameLst>
                                      </p:cBhvr>
                                      <p:tavLst>
                                        <p:tav tm="0">
                                          <p:val>
                                            <p:strVal val="#ppt_y"/>
                                          </p:val>
                                        </p:tav>
                                        <p:tav tm="100000">
                                          <p:val>
                                            <p:strVal val="#ppt_y"/>
                                          </p:val>
                                        </p:tav>
                                      </p:tavLst>
                                    </p:anim>
                                  </p:childTnLst>
                                </p:cTn>
                              </p:par>
                              <p:par>
                                <p:cTn id="57" presetID="2" presetClass="entr" presetSubtype="8" fill="hold" grpId="0" nodeType="withEffect">
                                  <p:stCondLst>
                                    <p:cond delay="0"/>
                                  </p:stCondLst>
                                  <p:childTnLst>
                                    <p:set>
                                      <p:cBhvr>
                                        <p:cTn id="58" dur="1" fill="hold">
                                          <p:stCondLst>
                                            <p:cond delay="0"/>
                                          </p:stCondLst>
                                        </p:cTn>
                                        <p:tgtEl>
                                          <p:spTgt spid="477188">
                                            <p:txEl>
                                              <p:pRg st="11" end="11"/>
                                            </p:txEl>
                                          </p:spTgt>
                                        </p:tgtEl>
                                        <p:attrNameLst>
                                          <p:attrName>style.visibility</p:attrName>
                                        </p:attrNameLst>
                                      </p:cBhvr>
                                      <p:to>
                                        <p:strVal val="visible"/>
                                      </p:to>
                                    </p:set>
                                    <p:anim calcmode="lin" valueType="num">
                                      <p:cBhvr additive="base">
                                        <p:cTn id="59" dur="500" fill="hold"/>
                                        <p:tgtEl>
                                          <p:spTgt spid="477188">
                                            <p:txEl>
                                              <p:pRg st="11" end="11"/>
                                            </p:txEl>
                                          </p:spTgt>
                                        </p:tgtEl>
                                        <p:attrNameLst>
                                          <p:attrName>ppt_x</p:attrName>
                                        </p:attrNameLst>
                                      </p:cBhvr>
                                      <p:tavLst>
                                        <p:tav tm="0">
                                          <p:val>
                                            <p:strVal val="0-#ppt_w/2"/>
                                          </p:val>
                                        </p:tav>
                                        <p:tav tm="100000">
                                          <p:val>
                                            <p:strVal val="#ppt_x"/>
                                          </p:val>
                                        </p:tav>
                                      </p:tavLst>
                                    </p:anim>
                                    <p:anim calcmode="lin" valueType="num">
                                      <p:cBhvr additive="base">
                                        <p:cTn id="60" dur="500" fill="hold"/>
                                        <p:tgtEl>
                                          <p:spTgt spid="477188">
                                            <p:txEl>
                                              <p:pRg st="11" end="1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7188" grpId="0" build="p"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p:cNvPicPr>
            <a:picLocks noChangeAspect="1" noChangeArrowheads="1"/>
          </p:cNvPicPr>
          <p:nvPr/>
        </p:nvPicPr>
        <p:blipFill>
          <a:blip r:embed="rId2" cstate="print"/>
          <a:srcRect/>
          <a:stretch>
            <a:fillRect/>
          </a:stretch>
        </p:blipFill>
        <p:spPr bwMode="auto">
          <a:xfrm>
            <a:off x="4419600" y="-2286000"/>
            <a:ext cx="4375150" cy="8178800"/>
          </a:xfrm>
          <a:prstGeom prst="rect">
            <a:avLst/>
          </a:prstGeom>
          <a:noFill/>
          <a:ln w="9525">
            <a:noFill/>
            <a:miter lim="800000"/>
            <a:headEnd/>
            <a:tailEnd/>
          </a:ln>
        </p:spPr>
      </p:pic>
      <p:pic>
        <p:nvPicPr>
          <p:cNvPr id="3" name="Picture 2"/>
          <p:cNvPicPr>
            <a:picLocks noChangeAspect="1" noChangeArrowheads="1"/>
          </p:cNvPicPr>
          <p:nvPr/>
        </p:nvPicPr>
        <p:blipFill>
          <a:blip r:embed="rId2" cstate="print"/>
          <a:srcRect/>
          <a:stretch>
            <a:fillRect/>
          </a:stretch>
        </p:blipFill>
        <p:spPr bwMode="auto">
          <a:xfrm>
            <a:off x="0" y="990600"/>
            <a:ext cx="4375150" cy="8178800"/>
          </a:xfrm>
          <a:prstGeom prst="rect">
            <a:avLst/>
          </a:prstGeom>
          <a:noFill/>
          <a:ln w="9525">
            <a:noFill/>
            <a:miter lim="800000"/>
            <a:headEnd/>
            <a:tailEnd/>
          </a:ln>
        </p:spPr>
      </p:pic>
    </p:spTree>
  </p:cSld>
  <p:clrMapOvr>
    <a:masterClrMapping/>
  </p:clrMapOvr>
  <p:transition>
    <p:pull dir="r"/>
  </p:transition>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79234" name="Rectangle 2"/>
          <p:cNvSpPr>
            <a:spLocks noGrp="1" noChangeArrowheads="1"/>
          </p:cNvSpPr>
          <p:nvPr>
            <p:ph type="title"/>
          </p:nvPr>
        </p:nvSpPr>
        <p:spPr/>
        <p:txBody>
          <a:bodyPr/>
          <a:lstStyle/>
          <a:p>
            <a:r>
              <a:rPr lang="en-US"/>
              <a:t>Further headaches brought on by</a:t>
            </a:r>
            <a:br>
              <a:rPr lang="en-US"/>
            </a:br>
            <a:r>
              <a:rPr lang="en-US"/>
              <a:t>Semi-structured retrieval</a:t>
            </a:r>
          </a:p>
        </p:txBody>
      </p:sp>
      <p:sp>
        <p:nvSpPr>
          <p:cNvPr id="479235" name="Rectangle 3"/>
          <p:cNvSpPr>
            <a:spLocks noGrp="1" noChangeArrowheads="1"/>
          </p:cNvSpPr>
          <p:nvPr>
            <p:ph type="body" idx="1"/>
          </p:nvPr>
        </p:nvSpPr>
        <p:spPr>
          <a:xfrm>
            <a:off x="0" y="1524000"/>
            <a:ext cx="9144000" cy="4114800"/>
          </a:xfrm>
        </p:spPr>
        <p:txBody>
          <a:bodyPr/>
          <a:lstStyle/>
          <a:p>
            <a:r>
              <a:rPr lang="en-US"/>
              <a:t>If everyone puts their pages in XML</a:t>
            </a:r>
          </a:p>
          <a:p>
            <a:pPr lvl="1"/>
            <a:r>
              <a:rPr lang="en-US"/>
              <a:t>Introducing similarity based retrieval into traditional databases</a:t>
            </a:r>
          </a:p>
          <a:p>
            <a:pPr lvl="1"/>
            <a:r>
              <a:rPr lang="en-US"/>
              <a:t>Standardizing on shared ontologies...</a:t>
            </a:r>
          </a:p>
        </p:txBody>
      </p:sp>
    </p:spTree>
  </p:cSld>
  <p:clrMapOvr>
    <a:masterClrMapping/>
  </p:clrMapOvr>
  <p:transition>
    <p:pull dir="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81282" name="Rectangle 2"/>
          <p:cNvSpPr>
            <a:spLocks noGrp="1" noChangeArrowheads="1"/>
          </p:cNvSpPr>
          <p:nvPr>
            <p:ph type="title"/>
          </p:nvPr>
        </p:nvSpPr>
        <p:spPr/>
        <p:txBody>
          <a:bodyPr/>
          <a:lstStyle/>
          <a:p>
            <a:r>
              <a:rPr lang="en-US"/>
              <a:t>Learning Patterns (from web and users)</a:t>
            </a:r>
          </a:p>
        </p:txBody>
      </p:sp>
      <p:sp>
        <p:nvSpPr>
          <p:cNvPr id="481283" name="Rectangle 3"/>
          <p:cNvSpPr>
            <a:spLocks noGrp="1" noChangeArrowheads="1"/>
          </p:cNvSpPr>
          <p:nvPr>
            <p:ph type="body" sz="half" idx="1"/>
          </p:nvPr>
        </p:nvSpPr>
        <p:spPr/>
        <p:txBody>
          <a:bodyPr/>
          <a:lstStyle/>
          <a:p>
            <a:r>
              <a:rPr lang="en-US" dirty="0"/>
              <a:t>Traditional classification learning (supervised)</a:t>
            </a:r>
          </a:p>
          <a:p>
            <a:pPr lvl="1"/>
            <a:r>
              <a:rPr lang="en-US" dirty="0"/>
              <a:t>Given </a:t>
            </a:r>
          </a:p>
          <a:p>
            <a:pPr lvl="2"/>
            <a:r>
              <a:rPr lang="en-US" dirty="0"/>
              <a:t>a set of </a:t>
            </a:r>
            <a:r>
              <a:rPr lang="en-US" u="sng" dirty="0"/>
              <a:t>structured  </a:t>
            </a:r>
            <a:r>
              <a:rPr lang="en-US" dirty="0"/>
              <a:t>instances of a pattern (concept)</a:t>
            </a:r>
          </a:p>
          <a:p>
            <a:pPr lvl="1"/>
            <a:r>
              <a:rPr lang="en-US" dirty="0"/>
              <a:t>Induce the description of the pattern</a:t>
            </a:r>
          </a:p>
          <a:p>
            <a:r>
              <a:rPr lang="en-US" dirty="0"/>
              <a:t>Evaluation:</a:t>
            </a:r>
          </a:p>
          <a:p>
            <a:pPr lvl="1"/>
            <a:r>
              <a:rPr lang="en-US" dirty="0"/>
              <a:t>Accuracy of classification on the test data</a:t>
            </a:r>
          </a:p>
          <a:p>
            <a:pPr lvl="1"/>
            <a:r>
              <a:rPr lang="en-US" dirty="0"/>
              <a:t>(efficiency of learning)</a:t>
            </a:r>
          </a:p>
          <a:p>
            <a:pPr lvl="1"/>
            <a:endParaRPr lang="en-US" dirty="0"/>
          </a:p>
          <a:p>
            <a:pPr lvl="1"/>
            <a:endParaRPr lang="en-US" dirty="0"/>
          </a:p>
        </p:txBody>
      </p:sp>
      <p:sp>
        <p:nvSpPr>
          <p:cNvPr id="481284" name="Rectangle 4"/>
          <p:cNvSpPr>
            <a:spLocks noGrp="1" noChangeArrowheads="1"/>
          </p:cNvSpPr>
          <p:nvPr>
            <p:ph type="body" sz="half" idx="2"/>
          </p:nvPr>
        </p:nvSpPr>
        <p:spPr/>
        <p:txBody>
          <a:bodyPr/>
          <a:lstStyle/>
          <a:p>
            <a:r>
              <a:rPr lang="en-US" dirty="0"/>
              <a:t>Mining headaches</a:t>
            </a:r>
          </a:p>
          <a:p>
            <a:pPr lvl="1"/>
            <a:r>
              <a:rPr lang="en-US" sz="2000" dirty="0"/>
              <a:t>Training data is not obvious</a:t>
            </a:r>
          </a:p>
          <a:p>
            <a:pPr lvl="2"/>
            <a:r>
              <a:rPr lang="en-US" dirty="0"/>
              <a:t>(relevance)</a:t>
            </a:r>
          </a:p>
          <a:p>
            <a:pPr lvl="1"/>
            <a:r>
              <a:rPr lang="en-US" sz="2000" dirty="0"/>
              <a:t>Training data is </a:t>
            </a:r>
            <a:r>
              <a:rPr lang="en-US" sz="2000" i="1" dirty="0" smtClean="0"/>
              <a:t>massive</a:t>
            </a:r>
          </a:p>
          <a:p>
            <a:pPr lvl="2"/>
            <a:r>
              <a:rPr lang="en-US" sz="1600" i="1" dirty="0" smtClean="0"/>
              <a:t>But much of it unlabeled </a:t>
            </a:r>
            <a:endParaRPr lang="en-US" sz="1600" i="1" dirty="0"/>
          </a:p>
          <a:p>
            <a:pPr lvl="1"/>
            <a:r>
              <a:rPr lang="en-US" sz="2000" dirty="0"/>
              <a:t>Training instances are noisy and incomplete</a:t>
            </a:r>
          </a:p>
          <a:p>
            <a:r>
              <a:rPr lang="en-US" sz="2000" dirty="0"/>
              <a:t>Consequently</a:t>
            </a:r>
          </a:p>
          <a:p>
            <a:pPr lvl="1"/>
            <a:r>
              <a:rPr lang="en-US" sz="2000" dirty="0"/>
              <a:t>Primary emphasis on fast classification</a:t>
            </a:r>
          </a:p>
          <a:p>
            <a:pPr lvl="2"/>
            <a:r>
              <a:rPr lang="en-US" dirty="0"/>
              <a:t>Even at the expense of accuracy</a:t>
            </a:r>
          </a:p>
          <a:p>
            <a:pPr lvl="1"/>
            <a:r>
              <a:rPr lang="en-US" sz="2000" dirty="0" smtClean="0"/>
              <a:t>Also on getting by with a little labeled data + a lot more unlabeled data [</a:t>
            </a:r>
            <a:r>
              <a:rPr lang="en-US" sz="2000" dirty="0" err="1" smtClean="0"/>
              <a:t>Dantzig</a:t>
            </a:r>
            <a:r>
              <a:rPr lang="en-US" sz="2000" dirty="0" smtClean="0"/>
              <a:t> Story]</a:t>
            </a:r>
            <a:endParaRPr lang="en-US" sz="2000" dirty="0"/>
          </a:p>
          <a:p>
            <a:pPr lvl="1"/>
            <a:endParaRPr lang="en-US" dirty="0"/>
          </a:p>
          <a:p>
            <a:pPr lvl="1"/>
            <a:endParaRPr lang="en-US" dirty="0"/>
          </a:p>
        </p:txBody>
      </p:sp>
    </p:spTree>
  </p:cSld>
  <p:clrMapOvr>
    <a:masterClrMapping/>
  </p:clrMapOvr>
  <p:transition>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81284">
                                            <p:txEl>
                                              <p:pRg st="0" end="0"/>
                                            </p:txEl>
                                          </p:spTgt>
                                        </p:tgtEl>
                                        <p:attrNameLst>
                                          <p:attrName>style.visibility</p:attrName>
                                        </p:attrNameLst>
                                      </p:cBhvr>
                                      <p:to>
                                        <p:strVal val="visible"/>
                                      </p:to>
                                    </p:set>
                                    <p:anim calcmode="lin" valueType="num">
                                      <p:cBhvr additive="base">
                                        <p:cTn id="7" dur="500" fill="hold"/>
                                        <p:tgtEl>
                                          <p:spTgt spid="481284">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81284">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481284">
                                            <p:txEl>
                                              <p:pRg st="1" end="1"/>
                                            </p:txEl>
                                          </p:spTgt>
                                        </p:tgtEl>
                                        <p:attrNameLst>
                                          <p:attrName>style.visibility</p:attrName>
                                        </p:attrNameLst>
                                      </p:cBhvr>
                                      <p:to>
                                        <p:strVal val="visible"/>
                                      </p:to>
                                    </p:set>
                                    <p:anim calcmode="lin" valueType="num">
                                      <p:cBhvr additive="base">
                                        <p:cTn id="11" dur="500" fill="hold"/>
                                        <p:tgtEl>
                                          <p:spTgt spid="481284">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481284">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481284">
                                            <p:txEl>
                                              <p:pRg st="2" end="2"/>
                                            </p:txEl>
                                          </p:spTgt>
                                        </p:tgtEl>
                                        <p:attrNameLst>
                                          <p:attrName>style.visibility</p:attrName>
                                        </p:attrNameLst>
                                      </p:cBhvr>
                                      <p:to>
                                        <p:strVal val="visible"/>
                                      </p:to>
                                    </p:set>
                                    <p:anim calcmode="lin" valueType="num">
                                      <p:cBhvr additive="base">
                                        <p:cTn id="15" dur="500" fill="hold"/>
                                        <p:tgtEl>
                                          <p:spTgt spid="481284">
                                            <p:txEl>
                                              <p:pRg st="2" end="2"/>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481284">
                                            <p:txEl>
                                              <p:pRg st="2" end="2"/>
                                            </p:txEl>
                                          </p:spTgt>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481284">
                                            <p:txEl>
                                              <p:pRg st="3" end="3"/>
                                            </p:txEl>
                                          </p:spTgt>
                                        </p:tgtEl>
                                        <p:attrNameLst>
                                          <p:attrName>style.visibility</p:attrName>
                                        </p:attrNameLst>
                                      </p:cBhvr>
                                      <p:to>
                                        <p:strVal val="visible"/>
                                      </p:to>
                                    </p:set>
                                    <p:anim calcmode="lin" valueType="num">
                                      <p:cBhvr additive="base">
                                        <p:cTn id="19" dur="500" fill="hold"/>
                                        <p:tgtEl>
                                          <p:spTgt spid="481284">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81284">
                                            <p:txEl>
                                              <p:pRg st="3" end="3"/>
                                            </p:txEl>
                                          </p:spTgt>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481284">
                                            <p:txEl>
                                              <p:pRg st="4" end="4"/>
                                            </p:txEl>
                                          </p:spTgt>
                                        </p:tgtEl>
                                        <p:attrNameLst>
                                          <p:attrName>style.visibility</p:attrName>
                                        </p:attrNameLst>
                                      </p:cBhvr>
                                      <p:to>
                                        <p:strVal val="visible"/>
                                      </p:to>
                                    </p:set>
                                    <p:anim calcmode="lin" valueType="num">
                                      <p:cBhvr additive="base">
                                        <p:cTn id="23" dur="500" fill="hold"/>
                                        <p:tgtEl>
                                          <p:spTgt spid="481284">
                                            <p:txEl>
                                              <p:pRg st="4" end="4"/>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481284">
                                            <p:txEl>
                                              <p:pRg st="4" end="4"/>
                                            </p:txEl>
                                          </p:spTgt>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481284">
                                            <p:txEl>
                                              <p:pRg st="5" end="5"/>
                                            </p:txEl>
                                          </p:spTgt>
                                        </p:tgtEl>
                                        <p:attrNameLst>
                                          <p:attrName>style.visibility</p:attrName>
                                        </p:attrNameLst>
                                      </p:cBhvr>
                                      <p:to>
                                        <p:strVal val="visible"/>
                                      </p:to>
                                    </p:set>
                                    <p:anim calcmode="lin" valueType="num">
                                      <p:cBhvr additive="base">
                                        <p:cTn id="27" dur="500" fill="hold"/>
                                        <p:tgtEl>
                                          <p:spTgt spid="481284">
                                            <p:txEl>
                                              <p:pRg st="5" end="5"/>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481284">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grpId="0" nodeType="clickEffect">
                                  <p:stCondLst>
                                    <p:cond delay="0"/>
                                  </p:stCondLst>
                                  <p:childTnLst>
                                    <p:set>
                                      <p:cBhvr>
                                        <p:cTn id="32" dur="1" fill="hold">
                                          <p:stCondLst>
                                            <p:cond delay="0"/>
                                          </p:stCondLst>
                                        </p:cTn>
                                        <p:tgtEl>
                                          <p:spTgt spid="481284">
                                            <p:txEl>
                                              <p:pRg st="6" end="6"/>
                                            </p:txEl>
                                          </p:spTgt>
                                        </p:tgtEl>
                                        <p:attrNameLst>
                                          <p:attrName>style.visibility</p:attrName>
                                        </p:attrNameLst>
                                      </p:cBhvr>
                                      <p:to>
                                        <p:strVal val="visible"/>
                                      </p:to>
                                    </p:set>
                                    <p:anim calcmode="lin" valueType="num">
                                      <p:cBhvr additive="base">
                                        <p:cTn id="33" dur="500" fill="hold"/>
                                        <p:tgtEl>
                                          <p:spTgt spid="481284">
                                            <p:txEl>
                                              <p:pRg st="6" end="6"/>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481284">
                                            <p:txEl>
                                              <p:pRg st="6" end="6"/>
                                            </p:txEl>
                                          </p:spTgt>
                                        </p:tgtEl>
                                        <p:attrNameLst>
                                          <p:attrName>ppt_y</p:attrName>
                                        </p:attrNameLst>
                                      </p:cBhvr>
                                      <p:tavLst>
                                        <p:tav tm="0">
                                          <p:val>
                                            <p:strVal val="#ppt_y"/>
                                          </p:val>
                                        </p:tav>
                                        <p:tav tm="100000">
                                          <p:val>
                                            <p:strVal val="#ppt_y"/>
                                          </p:val>
                                        </p:tav>
                                      </p:tavLst>
                                    </p:anim>
                                  </p:childTnLst>
                                </p:cTn>
                              </p:par>
                              <p:par>
                                <p:cTn id="35" presetID="2" presetClass="entr" presetSubtype="8" fill="hold" grpId="0" nodeType="withEffect">
                                  <p:stCondLst>
                                    <p:cond delay="0"/>
                                  </p:stCondLst>
                                  <p:childTnLst>
                                    <p:set>
                                      <p:cBhvr>
                                        <p:cTn id="36" dur="1" fill="hold">
                                          <p:stCondLst>
                                            <p:cond delay="0"/>
                                          </p:stCondLst>
                                        </p:cTn>
                                        <p:tgtEl>
                                          <p:spTgt spid="481284">
                                            <p:txEl>
                                              <p:pRg st="7" end="7"/>
                                            </p:txEl>
                                          </p:spTgt>
                                        </p:tgtEl>
                                        <p:attrNameLst>
                                          <p:attrName>style.visibility</p:attrName>
                                        </p:attrNameLst>
                                      </p:cBhvr>
                                      <p:to>
                                        <p:strVal val="visible"/>
                                      </p:to>
                                    </p:set>
                                    <p:anim calcmode="lin" valueType="num">
                                      <p:cBhvr additive="base">
                                        <p:cTn id="37" dur="500" fill="hold"/>
                                        <p:tgtEl>
                                          <p:spTgt spid="481284">
                                            <p:txEl>
                                              <p:pRg st="7" end="7"/>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481284">
                                            <p:txEl>
                                              <p:pRg st="7" end="7"/>
                                            </p:txEl>
                                          </p:spTgt>
                                        </p:tgtEl>
                                        <p:attrNameLst>
                                          <p:attrName>ppt_y</p:attrName>
                                        </p:attrNameLst>
                                      </p:cBhvr>
                                      <p:tavLst>
                                        <p:tav tm="0">
                                          <p:val>
                                            <p:strVal val="#ppt_y"/>
                                          </p:val>
                                        </p:tav>
                                        <p:tav tm="100000">
                                          <p:val>
                                            <p:strVal val="#ppt_y"/>
                                          </p:val>
                                        </p:tav>
                                      </p:tavLst>
                                    </p:anim>
                                  </p:childTnLst>
                                </p:cTn>
                              </p:par>
                              <p:par>
                                <p:cTn id="39" presetID="2" presetClass="entr" presetSubtype="8" fill="hold" grpId="0" nodeType="withEffect">
                                  <p:stCondLst>
                                    <p:cond delay="0"/>
                                  </p:stCondLst>
                                  <p:childTnLst>
                                    <p:set>
                                      <p:cBhvr>
                                        <p:cTn id="40" dur="1" fill="hold">
                                          <p:stCondLst>
                                            <p:cond delay="0"/>
                                          </p:stCondLst>
                                        </p:cTn>
                                        <p:tgtEl>
                                          <p:spTgt spid="481284">
                                            <p:txEl>
                                              <p:pRg st="8" end="8"/>
                                            </p:txEl>
                                          </p:spTgt>
                                        </p:tgtEl>
                                        <p:attrNameLst>
                                          <p:attrName>style.visibility</p:attrName>
                                        </p:attrNameLst>
                                      </p:cBhvr>
                                      <p:to>
                                        <p:strVal val="visible"/>
                                      </p:to>
                                    </p:set>
                                    <p:anim calcmode="lin" valueType="num">
                                      <p:cBhvr additive="base">
                                        <p:cTn id="41" dur="500" fill="hold"/>
                                        <p:tgtEl>
                                          <p:spTgt spid="481284">
                                            <p:txEl>
                                              <p:pRg st="8" end="8"/>
                                            </p:txEl>
                                          </p:spTgt>
                                        </p:tgtEl>
                                        <p:attrNameLst>
                                          <p:attrName>ppt_x</p:attrName>
                                        </p:attrNameLst>
                                      </p:cBhvr>
                                      <p:tavLst>
                                        <p:tav tm="0">
                                          <p:val>
                                            <p:strVal val="0-#ppt_w/2"/>
                                          </p:val>
                                        </p:tav>
                                        <p:tav tm="100000">
                                          <p:val>
                                            <p:strVal val="#ppt_x"/>
                                          </p:val>
                                        </p:tav>
                                      </p:tavLst>
                                    </p:anim>
                                    <p:anim calcmode="lin" valueType="num">
                                      <p:cBhvr additive="base">
                                        <p:cTn id="42" dur="500" fill="hold"/>
                                        <p:tgtEl>
                                          <p:spTgt spid="481284">
                                            <p:txEl>
                                              <p:pRg st="8" end="8"/>
                                            </p:txEl>
                                          </p:spTgt>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481284">
                                            <p:txEl>
                                              <p:pRg st="9" end="9"/>
                                            </p:txEl>
                                          </p:spTgt>
                                        </p:tgtEl>
                                        <p:attrNameLst>
                                          <p:attrName>style.visibility</p:attrName>
                                        </p:attrNameLst>
                                      </p:cBhvr>
                                      <p:to>
                                        <p:strVal val="visible"/>
                                      </p:to>
                                    </p:set>
                                    <p:anim calcmode="lin" valueType="num">
                                      <p:cBhvr additive="base">
                                        <p:cTn id="45" dur="500" fill="hold"/>
                                        <p:tgtEl>
                                          <p:spTgt spid="481284">
                                            <p:txEl>
                                              <p:pRg st="9" end="9"/>
                                            </p:txEl>
                                          </p:spTgt>
                                        </p:tgtEl>
                                        <p:attrNameLst>
                                          <p:attrName>ppt_x</p:attrName>
                                        </p:attrNameLst>
                                      </p:cBhvr>
                                      <p:tavLst>
                                        <p:tav tm="0">
                                          <p:val>
                                            <p:strVal val="0-#ppt_w/2"/>
                                          </p:val>
                                        </p:tav>
                                        <p:tav tm="100000">
                                          <p:val>
                                            <p:strVal val="#ppt_x"/>
                                          </p:val>
                                        </p:tav>
                                      </p:tavLst>
                                    </p:anim>
                                    <p:anim calcmode="lin" valueType="num">
                                      <p:cBhvr additive="base">
                                        <p:cTn id="46" dur="500" fill="hold"/>
                                        <p:tgtEl>
                                          <p:spTgt spid="481284">
                                            <p:txEl>
                                              <p:pRg st="9" end="9"/>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284" grpId="0" build="p"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ttp://3.bp.blogspot.com/_yTwrzs_gYjo/Swh7gBhYCrI/AAAAAAAAAhU/2bbi3KFDgGU/s400/KS_Princess_BagofWords1.jpg"/>
          <p:cNvPicPr>
            <a:picLocks noChangeAspect="1" noChangeArrowheads="1"/>
          </p:cNvPicPr>
          <p:nvPr/>
        </p:nvPicPr>
        <p:blipFill>
          <a:blip r:embed="rId3" cstate="print"/>
          <a:srcRect/>
          <a:stretch>
            <a:fillRect/>
          </a:stretch>
        </p:blipFill>
        <p:spPr bwMode="auto">
          <a:xfrm>
            <a:off x="6934200" y="3886200"/>
            <a:ext cx="2209800" cy="2209800"/>
          </a:xfrm>
          <a:prstGeom prst="rect">
            <a:avLst/>
          </a:prstGeom>
          <a:noFill/>
        </p:spPr>
      </p:pic>
      <p:sp>
        <p:nvSpPr>
          <p:cNvPr id="483330" name="Rectangle 2"/>
          <p:cNvSpPr>
            <a:spLocks noGrp="1" noChangeArrowheads="1"/>
          </p:cNvSpPr>
          <p:nvPr>
            <p:ph type="title"/>
          </p:nvPr>
        </p:nvSpPr>
        <p:spPr/>
        <p:txBody>
          <a:bodyPr/>
          <a:lstStyle/>
          <a:p>
            <a:r>
              <a:rPr lang="en-US" sz="4000"/>
              <a:t>Finding“Sweet Spots” </a:t>
            </a:r>
            <a:br>
              <a:rPr lang="en-US" sz="4000"/>
            </a:br>
            <a:r>
              <a:rPr lang="en-US" sz="4000"/>
              <a:t>in computer-mediated cooperative work</a:t>
            </a:r>
          </a:p>
        </p:txBody>
      </p:sp>
      <p:sp>
        <p:nvSpPr>
          <p:cNvPr id="483331" name="Rectangle 3"/>
          <p:cNvSpPr>
            <a:spLocks noGrp="1" noChangeArrowheads="1"/>
          </p:cNvSpPr>
          <p:nvPr>
            <p:ph type="body" idx="1"/>
          </p:nvPr>
        </p:nvSpPr>
        <p:spPr>
          <a:xfrm>
            <a:off x="76200" y="1371600"/>
            <a:ext cx="7772400" cy="4572000"/>
          </a:xfrm>
        </p:spPr>
        <p:txBody>
          <a:bodyPr/>
          <a:lstStyle/>
          <a:p>
            <a:pPr>
              <a:lnSpc>
                <a:spcPct val="80000"/>
              </a:lnSpc>
            </a:pPr>
            <a:r>
              <a:rPr lang="en-US" dirty="0"/>
              <a:t>It is possible to get by with techniques </a:t>
            </a:r>
            <a:r>
              <a:rPr lang="en-US" dirty="0" err="1"/>
              <a:t>blythely</a:t>
            </a:r>
            <a:r>
              <a:rPr lang="en-US" dirty="0"/>
              <a:t> ignorant of semantics, when you have humans in the loop</a:t>
            </a:r>
          </a:p>
          <a:p>
            <a:pPr lvl="1">
              <a:lnSpc>
                <a:spcPct val="80000"/>
              </a:lnSpc>
            </a:pPr>
            <a:r>
              <a:rPr lang="en-US" sz="2400" dirty="0"/>
              <a:t>All you need is to find the right sweet spot, where the computer plays a pre-processing role and presents “potential solutions” </a:t>
            </a:r>
          </a:p>
          <a:p>
            <a:pPr lvl="1">
              <a:lnSpc>
                <a:spcPct val="80000"/>
              </a:lnSpc>
            </a:pPr>
            <a:r>
              <a:rPr lang="en-US" sz="2400" dirty="0"/>
              <a:t>…and the human very gratefully does the in-depth analysis on those few potential solutions</a:t>
            </a:r>
          </a:p>
          <a:p>
            <a:pPr>
              <a:lnSpc>
                <a:spcPct val="80000"/>
              </a:lnSpc>
            </a:pPr>
            <a:r>
              <a:rPr lang="en-US" dirty="0"/>
              <a:t>Examples:</a:t>
            </a:r>
          </a:p>
          <a:p>
            <a:pPr lvl="1">
              <a:lnSpc>
                <a:spcPct val="80000"/>
              </a:lnSpc>
            </a:pPr>
            <a:r>
              <a:rPr lang="en-US" sz="2400" dirty="0"/>
              <a:t>The incredible success of “Bag of Words” model!   </a:t>
            </a:r>
          </a:p>
          <a:p>
            <a:pPr lvl="2">
              <a:lnSpc>
                <a:spcPct val="80000"/>
              </a:lnSpc>
            </a:pPr>
            <a:r>
              <a:rPr lang="en-US" sz="2000" dirty="0"/>
              <a:t>Bag of letters would be a disaster ;-)</a:t>
            </a:r>
          </a:p>
          <a:p>
            <a:pPr lvl="2">
              <a:lnSpc>
                <a:spcPct val="80000"/>
              </a:lnSpc>
            </a:pPr>
            <a:r>
              <a:rPr lang="en-US" sz="2000" dirty="0"/>
              <a:t>Bag of sentences and/or NLP would be good </a:t>
            </a:r>
          </a:p>
          <a:p>
            <a:pPr lvl="3">
              <a:lnSpc>
                <a:spcPct val="80000"/>
              </a:lnSpc>
            </a:pPr>
            <a:r>
              <a:rPr lang="en-US" sz="1800" dirty="0"/>
              <a:t>..but only to your discriminating and irascible searchers ;-) </a:t>
            </a:r>
          </a:p>
          <a:p>
            <a:pPr lvl="3">
              <a:lnSpc>
                <a:spcPct val="80000"/>
              </a:lnSpc>
            </a:pPr>
            <a:endParaRPr lang="en-US" sz="1800" dirty="0"/>
          </a:p>
        </p:txBody>
      </p:sp>
      <p:sp>
        <p:nvSpPr>
          <p:cNvPr id="483332" name="WordArt 4"/>
          <p:cNvSpPr>
            <a:spLocks noChangeArrowheads="1" noChangeShapeType="1" noTextEdit="1"/>
          </p:cNvSpPr>
          <p:nvPr/>
        </p:nvSpPr>
        <p:spPr bwMode="auto">
          <a:xfrm>
            <a:off x="7162800" y="152400"/>
            <a:ext cx="1781175" cy="657225"/>
          </a:xfrm>
          <a:prstGeom prst="rect">
            <a:avLst/>
          </a:prstGeom>
        </p:spPr>
        <p:txBody>
          <a:bodyPr wrap="none" fromWordArt="1">
            <a:prstTxWarp prst="textDoubleWave1">
              <a:avLst>
                <a:gd name="adj1" fmla="val 6500"/>
                <a:gd name="adj2" fmla="val 0"/>
              </a:avLst>
            </a:prstTxWarp>
          </a:bodyPr>
          <a:lstStyle/>
          <a:p>
            <a:pPr algn="ctr"/>
            <a:r>
              <a:rPr lang="en-US" sz="3600" kern="10" spc="-360">
                <a:ln w="12700">
                  <a:solidFill>
                    <a:srgbClr val="000099"/>
                  </a:solidFill>
                  <a:round/>
                  <a:headEnd/>
                  <a:tailEnd/>
                </a:ln>
                <a:solidFill>
                  <a:srgbClr val="33CCFF"/>
                </a:solidFill>
                <a:effectLst>
                  <a:outerShdw dist="125724" dir="18900000" algn="ctr" rotWithShape="0">
                    <a:srgbClr val="000099"/>
                  </a:outerShdw>
                </a:effectLst>
                <a:latin typeface="Impact"/>
              </a:rPr>
              <a:t>Big Idea 1</a:t>
            </a:r>
          </a:p>
        </p:txBody>
      </p:sp>
    </p:spTree>
  </p:cSld>
  <p:clrMapOvr>
    <a:masterClrMapping/>
  </p:clrMapOvr>
  <p:transition>
    <p:pull dir="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971800"/>
            <a:ext cx="9144000" cy="1143000"/>
          </a:xfrm>
        </p:spPr>
        <p:txBody>
          <a:bodyPr/>
          <a:lstStyle/>
          <a:p>
            <a:r>
              <a:rPr lang="en-US" dirty="0" smtClean="0"/>
              <a:t>Big Ideas and Cross Cutting Themes</a:t>
            </a:r>
            <a:endParaRPr lang="en-US" dirty="0"/>
          </a:p>
        </p:txBody>
      </p:sp>
    </p:spTree>
  </p:cSld>
  <p:clrMapOvr>
    <a:masterClrMapping/>
  </p:clrMapOvr>
  <p:transition>
    <p:pull dir="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farm4.static.flickr.com/3622/3693962487_f89fc2f90a_o.jpg"/>
          <p:cNvPicPr>
            <a:picLocks noChangeAspect="1" noChangeArrowheads="1"/>
          </p:cNvPicPr>
          <p:nvPr/>
        </p:nvPicPr>
        <p:blipFill>
          <a:blip r:embed="rId3" cstate="print"/>
          <a:srcRect/>
          <a:stretch>
            <a:fillRect/>
          </a:stretch>
        </p:blipFill>
        <p:spPr bwMode="auto">
          <a:xfrm>
            <a:off x="6669013" y="3276600"/>
            <a:ext cx="2474987" cy="3505200"/>
          </a:xfrm>
          <a:prstGeom prst="rect">
            <a:avLst/>
          </a:prstGeom>
          <a:noFill/>
        </p:spPr>
      </p:pic>
      <p:sp>
        <p:nvSpPr>
          <p:cNvPr id="485378" name="Rectangle 2"/>
          <p:cNvSpPr>
            <a:spLocks noGrp="1" noChangeArrowheads="1"/>
          </p:cNvSpPr>
          <p:nvPr>
            <p:ph type="title"/>
          </p:nvPr>
        </p:nvSpPr>
        <p:spPr>
          <a:xfrm>
            <a:off x="685800" y="304800"/>
            <a:ext cx="7772400" cy="1371600"/>
          </a:xfrm>
        </p:spPr>
        <p:txBody>
          <a:bodyPr/>
          <a:lstStyle/>
          <a:p>
            <a:r>
              <a:rPr lang="en-US" sz="3200"/>
              <a:t>Collaborative Computing </a:t>
            </a:r>
            <a:br>
              <a:rPr lang="en-US" sz="3200"/>
            </a:br>
            <a:r>
              <a:rPr lang="en-US" sz="3200"/>
              <a:t>AKA Brain Cycle Stealing</a:t>
            </a:r>
            <a:br>
              <a:rPr lang="en-US" sz="3200"/>
            </a:br>
            <a:r>
              <a:rPr lang="en-US" sz="3200"/>
              <a:t>AKA Computizing Eyeballs</a:t>
            </a:r>
            <a:br>
              <a:rPr lang="en-US" sz="3200"/>
            </a:br>
            <a:endParaRPr lang="en-US" sz="3200"/>
          </a:p>
        </p:txBody>
      </p:sp>
      <p:sp>
        <p:nvSpPr>
          <p:cNvPr id="485379" name="Rectangle 3"/>
          <p:cNvSpPr>
            <a:spLocks noGrp="1" noChangeArrowheads="1"/>
          </p:cNvSpPr>
          <p:nvPr>
            <p:ph type="body" idx="1"/>
          </p:nvPr>
        </p:nvSpPr>
        <p:spPr>
          <a:xfrm>
            <a:off x="76200" y="1752600"/>
            <a:ext cx="7772400" cy="4876800"/>
          </a:xfrm>
        </p:spPr>
        <p:txBody>
          <a:bodyPr/>
          <a:lstStyle/>
          <a:p>
            <a:pPr>
              <a:lnSpc>
                <a:spcPct val="80000"/>
              </a:lnSpc>
            </a:pPr>
            <a:r>
              <a:rPr lang="en-US" sz="1800" dirty="0"/>
              <a:t>A lot of exciting research related to web currently involves “co-opting” the masses to help with large-scale tasks</a:t>
            </a:r>
          </a:p>
          <a:p>
            <a:pPr lvl="1">
              <a:lnSpc>
                <a:spcPct val="80000"/>
              </a:lnSpc>
            </a:pPr>
            <a:r>
              <a:rPr lang="en-US" sz="1800" dirty="0"/>
              <a:t>It is like “cycle stealing”—except we are stealing “human brain cycles” (the most idle of the computers if there is ever one ;-) </a:t>
            </a:r>
          </a:p>
          <a:p>
            <a:pPr lvl="2">
              <a:lnSpc>
                <a:spcPct val="80000"/>
              </a:lnSpc>
            </a:pPr>
            <a:r>
              <a:rPr lang="en-US" sz="1800" dirty="0"/>
              <a:t>Remember the mice in the Hitch Hikers Guide to the Galaxy? (..who were running a mass-scale experiment on the humans to figure out the question..) </a:t>
            </a:r>
          </a:p>
          <a:p>
            <a:pPr lvl="1">
              <a:lnSpc>
                <a:spcPct val="80000"/>
              </a:lnSpc>
            </a:pPr>
            <a:r>
              <a:rPr lang="en-US" sz="1800" dirty="0"/>
              <a:t>Collaborative knowledge compilation (</a:t>
            </a:r>
            <a:r>
              <a:rPr lang="en-US" sz="1800" dirty="0" err="1"/>
              <a:t>wikipedia</a:t>
            </a:r>
            <a:r>
              <a:rPr lang="en-US" sz="1800" dirty="0"/>
              <a:t>!)</a:t>
            </a:r>
          </a:p>
          <a:p>
            <a:pPr lvl="1">
              <a:lnSpc>
                <a:spcPct val="80000"/>
              </a:lnSpc>
            </a:pPr>
            <a:r>
              <a:rPr lang="en-US" sz="1800" dirty="0"/>
              <a:t>Collaborative </a:t>
            </a:r>
            <a:r>
              <a:rPr lang="en-US" sz="1800" dirty="0" err="1"/>
              <a:t>Curation</a:t>
            </a:r>
            <a:r>
              <a:rPr lang="en-US" sz="1800" dirty="0"/>
              <a:t> </a:t>
            </a:r>
          </a:p>
          <a:p>
            <a:pPr lvl="1">
              <a:lnSpc>
                <a:spcPct val="80000"/>
              </a:lnSpc>
            </a:pPr>
            <a:r>
              <a:rPr lang="en-US" sz="1800" dirty="0"/>
              <a:t>Collaborative tagging</a:t>
            </a:r>
          </a:p>
          <a:p>
            <a:pPr lvl="1">
              <a:lnSpc>
                <a:spcPct val="80000"/>
              </a:lnSpc>
            </a:pPr>
            <a:r>
              <a:rPr lang="en-US" sz="1800" dirty="0"/>
              <a:t>Paid collaboration/contracting</a:t>
            </a:r>
          </a:p>
          <a:p>
            <a:pPr>
              <a:lnSpc>
                <a:spcPct val="80000"/>
              </a:lnSpc>
            </a:pPr>
            <a:r>
              <a:rPr lang="en-US" sz="1800" dirty="0"/>
              <a:t>Many big open issues</a:t>
            </a:r>
          </a:p>
          <a:p>
            <a:pPr lvl="1">
              <a:lnSpc>
                <a:spcPct val="80000"/>
              </a:lnSpc>
            </a:pPr>
            <a:r>
              <a:rPr lang="en-US" sz="1800" dirty="0"/>
              <a:t>How do you pose the problem such that it can be solved using collaborative computing?</a:t>
            </a:r>
          </a:p>
          <a:p>
            <a:pPr lvl="1">
              <a:lnSpc>
                <a:spcPct val="80000"/>
              </a:lnSpc>
            </a:pPr>
            <a:r>
              <a:rPr lang="en-US" sz="1800" dirty="0"/>
              <a:t>How do you “incentivize” people into letting you steal their brain cycles?</a:t>
            </a:r>
            <a:r>
              <a:rPr lang="en-US" sz="1600" dirty="0"/>
              <a:t> </a:t>
            </a:r>
          </a:p>
          <a:p>
            <a:pPr lvl="2">
              <a:lnSpc>
                <a:spcPct val="80000"/>
              </a:lnSpc>
            </a:pPr>
            <a:r>
              <a:rPr lang="en-US" sz="1400" dirty="0"/>
              <a:t>Pay them! (Amazon mturk.com ) </a:t>
            </a:r>
          </a:p>
          <a:p>
            <a:pPr lvl="2">
              <a:lnSpc>
                <a:spcPct val="80000"/>
              </a:lnSpc>
            </a:pPr>
            <a:r>
              <a:rPr lang="en-US" sz="1400" dirty="0"/>
              <a:t>Make it fun (ESP game)</a:t>
            </a:r>
          </a:p>
        </p:txBody>
      </p:sp>
      <p:sp>
        <p:nvSpPr>
          <p:cNvPr id="485380" name="WordArt 4"/>
          <p:cNvSpPr>
            <a:spLocks noChangeArrowheads="1" noChangeShapeType="1" noTextEdit="1"/>
          </p:cNvSpPr>
          <p:nvPr/>
        </p:nvSpPr>
        <p:spPr bwMode="auto">
          <a:xfrm>
            <a:off x="7010400" y="1295400"/>
            <a:ext cx="1781175" cy="657225"/>
          </a:xfrm>
          <a:prstGeom prst="rect">
            <a:avLst/>
          </a:prstGeom>
        </p:spPr>
        <p:txBody>
          <a:bodyPr wrap="none" fromWordArt="1">
            <a:prstTxWarp prst="textDoubleWave1">
              <a:avLst>
                <a:gd name="adj1" fmla="val 6500"/>
                <a:gd name="adj2" fmla="val 0"/>
              </a:avLst>
            </a:prstTxWarp>
          </a:bodyPr>
          <a:lstStyle/>
          <a:p>
            <a:pPr algn="ctr"/>
            <a:r>
              <a:rPr lang="en-US" sz="3600" kern="10" spc="-360">
                <a:ln w="12700">
                  <a:solidFill>
                    <a:srgbClr val="000099"/>
                  </a:solidFill>
                  <a:round/>
                  <a:headEnd/>
                  <a:tailEnd/>
                </a:ln>
                <a:solidFill>
                  <a:srgbClr val="33CCFF"/>
                </a:solidFill>
                <a:effectLst>
                  <a:outerShdw dist="125724" dir="18900000" algn="ctr" rotWithShape="0">
                    <a:srgbClr val="000099"/>
                  </a:outerShdw>
                </a:effectLst>
                <a:latin typeface="Impact"/>
              </a:rPr>
              <a:t>Big Idea 2</a:t>
            </a:r>
          </a:p>
        </p:txBody>
      </p:sp>
    </p:spTree>
  </p:cSld>
  <p:clrMapOvr>
    <a:masterClrMapping/>
  </p:clrMapOvr>
  <p:transition>
    <p:pull dir="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426" name="Rectangle 2"/>
          <p:cNvSpPr>
            <a:spLocks noGrp="1" noChangeArrowheads="1"/>
          </p:cNvSpPr>
          <p:nvPr>
            <p:ph type="title"/>
          </p:nvPr>
        </p:nvSpPr>
        <p:spPr>
          <a:xfrm>
            <a:off x="685800" y="304800"/>
            <a:ext cx="7772400" cy="1371600"/>
          </a:xfrm>
        </p:spPr>
        <p:txBody>
          <a:bodyPr/>
          <a:lstStyle/>
          <a:p>
            <a:r>
              <a:rPr lang="en-US" dirty="0"/>
              <a:t>Tapping into the Collective Unconscious</a:t>
            </a:r>
            <a:br>
              <a:rPr lang="en-US" dirty="0"/>
            </a:br>
            <a:endParaRPr lang="en-US" dirty="0"/>
          </a:p>
        </p:txBody>
      </p:sp>
      <p:sp>
        <p:nvSpPr>
          <p:cNvPr id="487427" name="Rectangle 3"/>
          <p:cNvSpPr>
            <a:spLocks noGrp="1" noChangeArrowheads="1"/>
          </p:cNvSpPr>
          <p:nvPr>
            <p:ph type="body" idx="1"/>
          </p:nvPr>
        </p:nvSpPr>
        <p:spPr>
          <a:xfrm>
            <a:off x="609600" y="1981200"/>
            <a:ext cx="7772400" cy="4495800"/>
          </a:xfrm>
        </p:spPr>
        <p:txBody>
          <a:bodyPr/>
          <a:lstStyle/>
          <a:p>
            <a:r>
              <a:rPr lang="en-US" sz="2000" dirty="0"/>
              <a:t>Another  thread of exciting research is driven by the realization that WEB is not random at all!</a:t>
            </a:r>
          </a:p>
          <a:p>
            <a:pPr lvl="1"/>
            <a:r>
              <a:rPr lang="en-US" sz="1800" dirty="0"/>
              <a:t>It is written by humans</a:t>
            </a:r>
          </a:p>
          <a:p>
            <a:pPr lvl="1"/>
            <a:r>
              <a:rPr lang="en-US" sz="1800" dirty="0"/>
              <a:t>…so analyzing its structure and content allows us to tap into the collective unconscious ..</a:t>
            </a:r>
          </a:p>
          <a:p>
            <a:pPr lvl="2"/>
            <a:r>
              <a:rPr lang="en-US" sz="1600" dirty="0"/>
              <a:t>Meaning can emerge from syntactic notions such as  “co-occurrences” and “connectedness”</a:t>
            </a:r>
          </a:p>
          <a:p>
            <a:r>
              <a:rPr lang="en-US" sz="2000" dirty="0"/>
              <a:t>Examples:</a:t>
            </a:r>
          </a:p>
          <a:p>
            <a:pPr lvl="1"/>
            <a:r>
              <a:rPr lang="en-US" sz="1800" dirty="0"/>
              <a:t>Analyzing term co-occurrences in the web-scale corpora to capture semantic information </a:t>
            </a:r>
            <a:r>
              <a:rPr lang="en-US" sz="1800" dirty="0" smtClean="0"/>
              <a:t>(</a:t>
            </a:r>
            <a:r>
              <a:rPr lang="en-US" sz="1800" dirty="0" err="1" smtClean="0"/>
              <a:t>gmail</a:t>
            </a:r>
            <a:r>
              <a:rPr lang="en-US" sz="1800" dirty="0" smtClean="0"/>
              <a:t>)</a:t>
            </a:r>
          </a:p>
          <a:p>
            <a:pPr lvl="2"/>
            <a:r>
              <a:rPr lang="en-US" sz="1400" dirty="0" smtClean="0"/>
              <a:t>Statistical machine translation with massive corpora</a:t>
            </a:r>
            <a:endParaRPr lang="en-US" sz="1400" dirty="0"/>
          </a:p>
          <a:p>
            <a:pPr lvl="1"/>
            <a:r>
              <a:rPr lang="en-US" sz="1800" dirty="0"/>
              <a:t>Analyzing the link-structure of the web graph to discover communities</a:t>
            </a:r>
          </a:p>
          <a:p>
            <a:pPr lvl="2"/>
            <a:r>
              <a:rPr lang="en-US" sz="1600" dirty="0" err="1"/>
              <a:t>DoD</a:t>
            </a:r>
            <a:r>
              <a:rPr lang="en-US" sz="1600" dirty="0"/>
              <a:t> and NSA are very much into this as a way of breaking terrorist cells</a:t>
            </a:r>
          </a:p>
          <a:p>
            <a:pPr lvl="1"/>
            <a:r>
              <a:rPr lang="en-US" sz="1800" dirty="0"/>
              <a:t>Analyzing the transaction patterns of customers (collaborative filtering)</a:t>
            </a:r>
          </a:p>
          <a:p>
            <a:pPr lvl="1"/>
            <a:endParaRPr lang="en-US" sz="1800" dirty="0"/>
          </a:p>
        </p:txBody>
      </p:sp>
      <p:sp>
        <p:nvSpPr>
          <p:cNvPr id="487428" name="WordArt 4"/>
          <p:cNvSpPr>
            <a:spLocks noChangeArrowheads="1" noChangeShapeType="1" noTextEdit="1"/>
          </p:cNvSpPr>
          <p:nvPr/>
        </p:nvSpPr>
        <p:spPr bwMode="auto">
          <a:xfrm>
            <a:off x="7010400" y="1295400"/>
            <a:ext cx="1781175" cy="657225"/>
          </a:xfrm>
          <a:prstGeom prst="rect">
            <a:avLst/>
          </a:prstGeom>
        </p:spPr>
        <p:txBody>
          <a:bodyPr wrap="none" fromWordArt="1">
            <a:prstTxWarp prst="textDoubleWave1">
              <a:avLst>
                <a:gd name="adj1" fmla="val 6500"/>
                <a:gd name="adj2" fmla="val 0"/>
              </a:avLst>
            </a:prstTxWarp>
          </a:bodyPr>
          <a:lstStyle/>
          <a:p>
            <a:pPr algn="ctr"/>
            <a:r>
              <a:rPr lang="en-US" sz="3600" kern="10" spc="-360">
                <a:ln w="12700">
                  <a:solidFill>
                    <a:srgbClr val="000099"/>
                  </a:solidFill>
                  <a:round/>
                  <a:headEnd/>
                  <a:tailEnd/>
                </a:ln>
                <a:solidFill>
                  <a:srgbClr val="33CCFF"/>
                </a:solidFill>
                <a:effectLst>
                  <a:outerShdw dist="125724" dir="18900000" algn="ctr" rotWithShape="0">
                    <a:srgbClr val="000099"/>
                  </a:outerShdw>
                </a:effectLst>
                <a:latin typeface="Impact"/>
              </a:rPr>
              <a:t>Big Idea 3</a:t>
            </a:r>
          </a:p>
        </p:txBody>
      </p:sp>
      <p:pic>
        <p:nvPicPr>
          <p:cNvPr id="487429" name="Picture 5" descr="jung_color_vert">
            <a:hlinkClick r:id="rId3"/>
          </p:cNvPr>
          <p:cNvPicPr>
            <a:picLocks noChangeAspect="1" noChangeArrowheads="1"/>
          </p:cNvPicPr>
          <p:nvPr/>
        </p:nvPicPr>
        <p:blipFill>
          <a:blip r:embed="rId4" cstate="print"/>
          <a:srcRect/>
          <a:stretch>
            <a:fillRect/>
          </a:stretch>
        </p:blipFill>
        <p:spPr bwMode="auto">
          <a:xfrm>
            <a:off x="0" y="55976"/>
            <a:ext cx="1219200" cy="1820449"/>
          </a:xfrm>
          <a:prstGeom prst="rect">
            <a:avLst/>
          </a:prstGeom>
          <a:noFill/>
        </p:spPr>
      </p:pic>
    </p:spTree>
  </p:cSld>
  <p:clrMapOvr>
    <a:masterClrMapping/>
  </p:clrMapOvr>
  <p:transition>
    <p:pull dir="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84" name="Picture 4"/>
          <p:cNvPicPr>
            <a:picLocks noChangeAspect="1" noChangeArrowheads="1"/>
          </p:cNvPicPr>
          <p:nvPr/>
        </p:nvPicPr>
        <p:blipFill>
          <a:blip r:embed="rId3" cstate="print"/>
          <a:srcRect/>
          <a:stretch>
            <a:fillRect/>
          </a:stretch>
        </p:blipFill>
        <p:spPr bwMode="auto">
          <a:xfrm>
            <a:off x="0" y="228600"/>
            <a:ext cx="7467600" cy="2860675"/>
          </a:xfrm>
          <a:prstGeom prst="rect">
            <a:avLst/>
          </a:prstGeom>
          <a:noFill/>
          <a:ln w="9525">
            <a:noFill/>
            <a:miter lim="800000"/>
            <a:headEnd/>
            <a:tailEnd/>
          </a:ln>
          <a:effectLst/>
        </p:spPr>
      </p:pic>
      <p:pic>
        <p:nvPicPr>
          <p:cNvPr id="430085" name="Picture 5"/>
          <p:cNvPicPr>
            <a:picLocks noChangeAspect="1" noChangeArrowheads="1"/>
          </p:cNvPicPr>
          <p:nvPr/>
        </p:nvPicPr>
        <p:blipFill>
          <a:blip r:embed="rId4" cstate="print"/>
          <a:srcRect/>
          <a:stretch>
            <a:fillRect/>
          </a:stretch>
        </p:blipFill>
        <p:spPr bwMode="auto">
          <a:xfrm>
            <a:off x="1524000" y="3276600"/>
            <a:ext cx="7467600" cy="2860675"/>
          </a:xfrm>
          <a:prstGeom prst="rect">
            <a:avLst/>
          </a:prstGeom>
          <a:noFill/>
          <a:ln w="9525">
            <a:noFill/>
            <a:miter lim="800000"/>
            <a:headEnd/>
            <a:tailEnd/>
          </a:ln>
          <a:effectLst/>
        </p:spPr>
      </p:pic>
      <p:sp>
        <p:nvSpPr>
          <p:cNvPr id="4" name="WordArt 8"/>
          <p:cNvSpPr>
            <a:spLocks noChangeArrowheads="1" noChangeShapeType="1" noTextEdit="1"/>
          </p:cNvSpPr>
          <p:nvPr/>
        </p:nvSpPr>
        <p:spPr bwMode="auto">
          <a:xfrm>
            <a:off x="7391400" y="1143000"/>
            <a:ext cx="1219200" cy="1295400"/>
          </a:xfrm>
          <a:prstGeom prst="rect">
            <a:avLst/>
          </a:prstGeom>
        </p:spPr>
        <p:txBody>
          <a:bodyPr wrap="none" fromWordArt="1">
            <a:prstTxWarp prst="textPlain">
              <a:avLst>
                <a:gd name="adj" fmla="val 50000"/>
              </a:avLst>
            </a:prstTxWarp>
          </a:bodyPr>
          <a:lstStyle/>
          <a:p>
            <a:pPr algn="ctr"/>
            <a:r>
              <a:rPr lang="en-US" sz="3600" kern="10" dirty="0" smtClean="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Arial Black"/>
              </a:rPr>
              <a:t>2007</a:t>
            </a:r>
            <a:endParaRPr lang="en-US" sz="3600" kern="10" dirty="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Arial Black"/>
            </a:endParaRPr>
          </a:p>
        </p:txBody>
      </p:sp>
    </p:spTree>
  </p:cSld>
  <p:clrMapOvr>
    <a:masterClrMapping/>
  </p:clrMapOvr>
  <p:transition>
    <p:pull dir="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26" name="Picture 6"/>
          <p:cNvPicPr>
            <a:picLocks noChangeAspect="1" noChangeArrowheads="1"/>
          </p:cNvPicPr>
          <p:nvPr/>
        </p:nvPicPr>
        <p:blipFill>
          <a:blip r:embed="rId3" cstate="print"/>
          <a:srcRect/>
          <a:stretch>
            <a:fillRect/>
          </a:stretch>
        </p:blipFill>
        <p:spPr bwMode="auto">
          <a:xfrm>
            <a:off x="76200" y="152400"/>
            <a:ext cx="6443663" cy="3268663"/>
          </a:xfrm>
          <a:prstGeom prst="rect">
            <a:avLst/>
          </a:prstGeom>
          <a:noFill/>
          <a:ln w="9525">
            <a:noFill/>
            <a:miter lim="800000"/>
            <a:headEnd/>
            <a:tailEnd/>
          </a:ln>
          <a:effectLst/>
        </p:spPr>
      </p:pic>
      <p:pic>
        <p:nvPicPr>
          <p:cNvPr id="491527" name="Picture 7"/>
          <p:cNvPicPr>
            <a:picLocks noChangeAspect="1" noChangeArrowheads="1"/>
          </p:cNvPicPr>
          <p:nvPr/>
        </p:nvPicPr>
        <p:blipFill>
          <a:blip r:embed="rId4" cstate="print"/>
          <a:srcRect/>
          <a:stretch>
            <a:fillRect/>
          </a:stretch>
        </p:blipFill>
        <p:spPr bwMode="auto">
          <a:xfrm>
            <a:off x="2471738" y="3473450"/>
            <a:ext cx="6672262" cy="3384550"/>
          </a:xfrm>
          <a:prstGeom prst="rect">
            <a:avLst/>
          </a:prstGeom>
          <a:noFill/>
          <a:ln w="9525">
            <a:noFill/>
            <a:miter lim="800000"/>
            <a:headEnd/>
            <a:tailEnd/>
          </a:ln>
          <a:effectLst/>
        </p:spPr>
      </p:pic>
      <p:sp>
        <p:nvSpPr>
          <p:cNvPr id="491528" name="WordArt 8"/>
          <p:cNvSpPr>
            <a:spLocks noChangeArrowheads="1" noChangeShapeType="1" noTextEdit="1"/>
          </p:cNvSpPr>
          <p:nvPr/>
        </p:nvSpPr>
        <p:spPr bwMode="auto">
          <a:xfrm>
            <a:off x="7391400" y="1143000"/>
            <a:ext cx="1219200" cy="1295400"/>
          </a:xfrm>
          <a:prstGeom prst="rect">
            <a:avLst/>
          </a:prstGeom>
        </p:spPr>
        <p:txBody>
          <a:bodyPr wrap="none" fromWordArt="1">
            <a:prstTxWarp prst="textPlain">
              <a:avLst>
                <a:gd name="adj" fmla="val 50000"/>
              </a:avLst>
            </a:prstTxWarp>
          </a:bodyPr>
          <a:lstStyle/>
          <a:p>
            <a:pPr algn="ctr"/>
            <a:r>
              <a:rPr lang="en-US" sz="3600" kern="10" dirty="0" smtClean="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Arial Black"/>
              </a:rPr>
              <a:t>2008</a:t>
            </a:r>
            <a:endParaRPr lang="en-US" sz="3600" kern="10" dirty="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Arial Black"/>
            </a:endParaRPr>
          </a:p>
        </p:txBody>
      </p:sp>
      <p:sp>
        <p:nvSpPr>
          <p:cNvPr id="491529" name="Text Box 9"/>
          <p:cNvSpPr txBox="1">
            <a:spLocks noChangeArrowheads="1"/>
          </p:cNvSpPr>
          <p:nvPr/>
        </p:nvSpPr>
        <p:spPr bwMode="auto">
          <a:xfrm>
            <a:off x="152400" y="4267200"/>
            <a:ext cx="2078038" cy="831850"/>
          </a:xfrm>
          <a:prstGeom prst="rect">
            <a:avLst/>
          </a:prstGeom>
          <a:solidFill>
            <a:schemeClr val="bg2"/>
          </a:solidFill>
          <a:ln w="9525">
            <a:solidFill>
              <a:srgbClr val="FFFFCC"/>
            </a:solidFill>
            <a:miter lim="800000"/>
            <a:headEnd/>
            <a:tailEnd/>
          </a:ln>
          <a:effectLst/>
        </p:spPr>
        <p:txBody>
          <a:bodyPr wrap="none">
            <a:spAutoFit/>
          </a:bodyPr>
          <a:lstStyle/>
          <a:p>
            <a:r>
              <a:rPr lang="en-US"/>
              <a:t>Water’s getting</a:t>
            </a:r>
          </a:p>
          <a:p>
            <a:r>
              <a:rPr lang="en-US"/>
              <a:t> aggressive</a:t>
            </a:r>
          </a:p>
        </p:txBody>
      </p:sp>
    </p:spTree>
  </p:cSld>
  <p:clrMapOvr>
    <a:masterClrMapping/>
  </p:clrMapOvr>
  <p:transition>
    <p:pull dir="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Date Placeholder 3"/>
          <p:cNvSpPr>
            <a:spLocks noGrp="1"/>
          </p:cNvSpPr>
          <p:nvPr>
            <p:ph type="dt" sz="half" idx="4294967295"/>
          </p:nvPr>
        </p:nvSpPr>
        <p:spPr>
          <a:xfrm>
            <a:off x="685800" y="6400800"/>
            <a:ext cx="1905000" cy="457200"/>
          </a:xfrm>
          <a:prstGeom prst="rect">
            <a:avLst/>
          </a:prstGeom>
        </p:spPr>
        <p:txBody>
          <a:bodyPr/>
          <a:lstStyle/>
          <a:p>
            <a:fld id="{445912DF-C767-4964-9BEF-A4C65FC14CAF}" type="datetime8">
              <a:rPr lang="en-US"/>
              <a:pPr/>
              <a:t>1/15/2015 12:27 PM</a:t>
            </a:fld>
            <a:endParaRPr lang="en-US"/>
          </a:p>
        </p:txBody>
      </p:sp>
      <p:sp>
        <p:nvSpPr>
          <p:cNvPr id="5" name="Footer Placeholder 4"/>
          <p:cNvSpPr>
            <a:spLocks noGrp="1"/>
          </p:cNvSpPr>
          <p:nvPr>
            <p:ph type="ftr" sz="quarter" idx="4294967295"/>
          </p:nvPr>
        </p:nvSpPr>
        <p:spPr>
          <a:xfrm>
            <a:off x="3124200" y="6400800"/>
            <a:ext cx="2895600" cy="304800"/>
          </a:xfrm>
          <a:prstGeom prst="rect">
            <a:avLst/>
          </a:prstGeom>
        </p:spPr>
        <p:txBody>
          <a:bodyPr/>
          <a:lstStyle/>
          <a:p>
            <a:r>
              <a:rPr lang="en-US"/>
              <a:t>Copyright © 2001 S. Kambhampati</a:t>
            </a:r>
          </a:p>
        </p:txBody>
      </p:sp>
      <p:sp>
        <p:nvSpPr>
          <p:cNvPr id="460802" name="Rectangle 2"/>
          <p:cNvSpPr>
            <a:spLocks noGrp="1" noChangeArrowheads="1"/>
          </p:cNvSpPr>
          <p:nvPr>
            <p:ph type="title"/>
          </p:nvPr>
        </p:nvSpPr>
        <p:spPr/>
        <p:txBody>
          <a:bodyPr/>
          <a:lstStyle/>
          <a:p>
            <a:r>
              <a:rPr lang="en-US"/>
              <a:t>Web as a collection of information</a:t>
            </a:r>
          </a:p>
        </p:txBody>
      </p:sp>
      <p:sp>
        <p:nvSpPr>
          <p:cNvPr id="460803" name="Rectangle 3"/>
          <p:cNvSpPr>
            <a:spLocks noGrp="1" noChangeArrowheads="1"/>
          </p:cNvSpPr>
          <p:nvPr>
            <p:ph type="body" idx="1"/>
          </p:nvPr>
        </p:nvSpPr>
        <p:spPr/>
        <p:txBody>
          <a:bodyPr/>
          <a:lstStyle/>
          <a:p>
            <a:r>
              <a:rPr lang="en-US"/>
              <a:t>Web viewed as a large collection of__________</a:t>
            </a:r>
          </a:p>
          <a:p>
            <a:pPr lvl="1"/>
            <a:r>
              <a:rPr lang="en-US"/>
              <a:t>Text, Structured Data, Semi-structured data</a:t>
            </a:r>
          </a:p>
          <a:p>
            <a:pPr lvl="1"/>
            <a:r>
              <a:rPr lang="en-US"/>
              <a:t>(connected) (dynamically changing) (user generated) content</a:t>
            </a:r>
          </a:p>
          <a:p>
            <a:pPr lvl="1"/>
            <a:r>
              <a:rPr lang="en-US"/>
              <a:t> (multi-media/Updates/Transactions etc. ignored for now)</a:t>
            </a:r>
          </a:p>
          <a:p>
            <a:r>
              <a:rPr lang="en-US"/>
              <a:t>So what do we want to do with it?</a:t>
            </a:r>
          </a:p>
          <a:p>
            <a:pPr lvl="1"/>
            <a:r>
              <a:rPr lang="en-US"/>
              <a:t>Search, directed browsing, aggregation, integration, pattern finding</a:t>
            </a:r>
          </a:p>
          <a:p>
            <a:r>
              <a:rPr lang="en-US"/>
              <a:t>How do we do it?</a:t>
            </a:r>
          </a:p>
          <a:p>
            <a:pPr lvl="1"/>
            <a:r>
              <a:rPr lang="en-US"/>
              <a:t>Depends on your model (text/Structured/semi-structured)</a:t>
            </a:r>
          </a:p>
        </p:txBody>
      </p:sp>
    </p:spTree>
  </p:cSld>
  <p:clrMapOvr>
    <a:masterClrMapping/>
  </p:clrMapOvr>
  <p:transition>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60803">
                                            <p:txEl>
                                              <p:pRg st="0" end="0"/>
                                            </p:txEl>
                                          </p:spTgt>
                                        </p:tgtEl>
                                        <p:attrNameLst>
                                          <p:attrName>style.visibility</p:attrName>
                                        </p:attrNameLst>
                                      </p:cBhvr>
                                      <p:to>
                                        <p:strVal val="visible"/>
                                      </p:to>
                                    </p:set>
                                    <p:anim calcmode="lin" valueType="num">
                                      <p:cBhvr additive="base">
                                        <p:cTn id="7" dur="500" fill="hold"/>
                                        <p:tgtEl>
                                          <p:spTgt spid="46080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6080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60803">
                                            <p:txEl>
                                              <p:pRg st="1" end="1"/>
                                            </p:txEl>
                                          </p:spTgt>
                                        </p:tgtEl>
                                        <p:attrNameLst>
                                          <p:attrName>style.visibility</p:attrName>
                                        </p:attrNameLst>
                                      </p:cBhvr>
                                      <p:to>
                                        <p:strVal val="visible"/>
                                      </p:to>
                                    </p:set>
                                    <p:anim calcmode="lin" valueType="num">
                                      <p:cBhvr additive="base">
                                        <p:cTn id="13" dur="500" fill="hold"/>
                                        <p:tgtEl>
                                          <p:spTgt spid="46080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6080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60803">
                                            <p:txEl>
                                              <p:pRg st="2" end="2"/>
                                            </p:txEl>
                                          </p:spTgt>
                                        </p:tgtEl>
                                        <p:attrNameLst>
                                          <p:attrName>style.visibility</p:attrName>
                                        </p:attrNameLst>
                                      </p:cBhvr>
                                      <p:to>
                                        <p:strVal val="visible"/>
                                      </p:to>
                                    </p:set>
                                    <p:anim calcmode="lin" valueType="num">
                                      <p:cBhvr additive="base">
                                        <p:cTn id="19" dur="500" fill="hold"/>
                                        <p:tgtEl>
                                          <p:spTgt spid="46080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6080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460803">
                                            <p:txEl>
                                              <p:pRg st="3" end="3"/>
                                            </p:txEl>
                                          </p:spTgt>
                                        </p:tgtEl>
                                        <p:attrNameLst>
                                          <p:attrName>style.visibility</p:attrName>
                                        </p:attrNameLst>
                                      </p:cBhvr>
                                      <p:to>
                                        <p:strVal val="visible"/>
                                      </p:to>
                                    </p:set>
                                    <p:anim calcmode="lin" valueType="num">
                                      <p:cBhvr additive="base">
                                        <p:cTn id="25" dur="500" fill="hold"/>
                                        <p:tgtEl>
                                          <p:spTgt spid="46080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46080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460803">
                                            <p:txEl>
                                              <p:pRg st="4" end="4"/>
                                            </p:txEl>
                                          </p:spTgt>
                                        </p:tgtEl>
                                        <p:attrNameLst>
                                          <p:attrName>style.visibility</p:attrName>
                                        </p:attrNameLst>
                                      </p:cBhvr>
                                      <p:to>
                                        <p:strVal val="visible"/>
                                      </p:to>
                                    </p:set>
                                    <p:anim calcmode="lin" valueType="num">
                                      <p:cBhvr additive="base">
                                        <p:cTn id="31" dur="500" fill="hold"/>
                                        <p:tgtEl>
                                          <p:spTgt spid="460803">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46080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460803">
                                            <p:txEl>
                                              <p:pRg st="5" end="5"/>
                                            </p:txEl>
                                          </p:spTgt>
                                        </p:tgtEl>
                                        <p:attrNameLst>
                                          <p:attrName>style.visibility</p:attrName>
                                        </p:attrNameLst>
                                      </p:cBhvr>
                                      <p:to>
                                        <p:strVal val="visible"/>
                                      </p:to>
                                    </p:set>
                                    <p:anim calcmode="lin" valueType="num">
                                      <p:cBhvr additive="base">
                                        <p:cTn id="37" dur="500" fill="hold"/>
                                        <p:tgtEl>
                                          <p:spTgt spid="460803">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46080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460803">
                                            <p:txEl>
                                              <p:pRg st="6" end="6"/>
                                            </p:txEl>
                                          </p:spTgt>
                                        </p:tgtEl>
                                        <p:attrNameLst>
                                          <p:attrName>style.visibility</p:attrName>
                                        </p:attrNameLst>
                                      </p:cBhvr>
                                      <p:to>
                                        <p:strVal val="visible"/>
                                      </p:to>
                                    </p:set>
                                    <p:anim calcmode="lin" valueType="num">
                                      <p:cBhvr additive="base">
                                        <p:cTn id="43" dur="500" fill="hold"/>
                                        <p:tgtEl>
                                          <p:spTgt spid="460803">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460803">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460803">
                                            <p:txEl>
                                              <p:pRg st="7" end="7"/>
                                            </p:txEl>
                                          </p:spTgt>
                                        </p:tgtEl>
                                        <p:attrNameLst>
                                          <p:attrName>style.visibility</p:attrName>
                                        </p:attrNameLst>
                                      </p:cBhvr>
                                      <p:to>
                                        <p:strVal val="visible"/>
                                      </p:to>
                                    </p:set>
                                    <p:anim calcmode="lin" valueType="num">
                                      <p:cBhvr additive="base">
                                        <p:cTn id="49" dur="500" fill="hold"/>
                                        <p:tgtEl>
                                          <p:spTgt spid="460803">
                                            <p:txEl>
                                              <p:pRg st="7" end="7"/>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460803">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03" grpId="0" build="p" bldLvl="2"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22" name="Picture 2"/>
          <p:cNvPicPr>
            <a:picLocks noChangeAspect="1" noChangeArrowheads="1"/>
          </p:cNvPicPr>
          <p:nvPr/>
        </p:nvPicPr>
        <p:blipFill>
          <a:blip r:embed="rId2" cstate="print"/>
          <a:srcRect/>
          <a:stretch>
            <a:fillRect/>
          </a:stretch>
        </p:blipFill>
        <p:spPr bwMode="auto">
          <a:xfrm>
            <a:off x="4572000" y="3581400"/>
            <a:ext cx="4403725" cy="3050344"/>
          </a:xfrm>
          <a:prstGeom prst="rect">
            <a:avLst/>
          </a:prstGeom>
          <a:noFill/>
          <a:ln w="9525">
            <a:noFill/>
            <a:miter lim="800000"/>
            <a:headEnd/>
            <a:tailEnd/>
          </a:ln>
        </p:spPr>
      </p:pic>
      <p:pic>
        <p:nvPicPr>
          <p:cNvPr id="440323" name="Picture 3"/>
          <p:cNvPicPr>
            <a:picLocks noChangeAspect="1" noChangeArrowheads="1"/>
          </p:cNvPicPr>
          <p:nvPr/>
        </p:nvPicPr>
        <p:blipFill>
          <a:blip r:embed="rId3" cstate="print"/>
          <a:srcRect/>
          <a:stretch>
            <a:fillRect/>
          </a:stretch>
        </p:blipFill>
        <p:spPr bwMode="auto">
          <a:xfrm>
            <a:off x="152400" y="228600"/>
            <a:ext cx="4730366" cy="3276600"/>
          </a:xfrm>
          <a:prstGeom prst="rect">
            <a:avLst/>
          </a:prstGeom>
          <a:noFill/>
          <a:ln w="9525">
            <a:noFill/>
            <a:miter lim="800000"/>
            <a:headEnd/>
            <a:tailEnd/>
          </a:ln>
        </p:spPr>
      </p:pic>
      <p:sp>
        <p:nvSpPr>
          <p:cNvPr id="4" name="WordArt 8"/>
          <p:cNvSpPr>
            <a:spLocks noChangeArrowheads="1" noChangeShapeType="1" noTextEdit="1"/>
          </p:cNvSpPr>
          <p:nvPr/>
        </p:nvSpPr>
        <p:spPr bwMode="auto">
          <a:xfrm>
            <a:off x="6400800" y="1371600"/>
            <a:ext cx="1219200" cy="1295400"/>
          </a:xfrm>
          <a:prstGeom prst="rect">
            <a:avLst/>
          </a:prstGeom>
        </p:spPr>
        <p:txBody>
          <a:bodyPr wrap="none" fromWordArt="1">
            <a:prstTxWarp prst="textPlain">
              <a:avLst>
                <a:gd name="adj" fmla="val 50000"/>
              </a:avLst>
            </a:prstTxWarp>
          </a:bodyPr>
          <a:lstStyle/>
          <a:p>
            <a:pPr algn="ctr"/>
            <a:r>
              <a:rPr lang="en-US" sz="3600" kern="10" dirty="0" smtClean="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Arial Black"/>
              </a:rPr>
              <a:t>2010</a:t>
            </a:r>
            <a:endParaRPr lang="en-US" sz="3600" kern="10" dirty="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Arial Black"/>
            </a:endParaRPr>
          </a:p>
        </p:txBody>
      </p:sp>
    </p:spTree>
  </p:cSld>
  <p:clrMapOvr>
    <a:masterClrMapping/>
  </p:clrMapOvr>
  <p:transition>
    <p:pull dir="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426" name="Rectangle 2"/>
          <p:cNvSpPr>
            <a:spLocks noGrp="1" noChangeArrowheads="1"/>
          </p:cNvSpPr>
          <p:nvPr>
            <p:ph type="title"/>
          </p:nvPr>
        </p:nvSpPr>
        <p:spPr>
          <a:xfrm>
            <a:off x="685800" y="304800"/>
            <a:ext cx="7772400" cy="1371600"/>
          </a:xfrm>
        </p:spPr>
        <p:txBody>
          <a:bodyPr/>
          <a:lstStyle/>
          <a:p>
            <a:r>
              <a:rPr lang="en-US" dirty="0" smtClean="0"/>
              <a:t>It’s a Jungle out there</a:t>
            </a:r>
            <a:br>
              <a:rPr lang="en-US" dirty="0" smtClean="0"/>
            </a:br>
            <a:r>
              <a:rPr lang="en-US" dirty="0" smtClean="0"/>
              <a:t>(adversarial Web &amp; Arms Race)</a:t>
            </a:r>
            <a:r>
              <a:rPr lang="en-US" dirty="0"/>
              <a:t/>
            </a:r>
            <a:br>
              <a:rPr lang="en-US" dirty="0"/>
            </a:br>
            <a:endParaRPr lang="en-US" dirty="0"/>
          </a:p>
        </p:txBody>
      </p:sp>
      <p:sp>
        <p:nvSpPr>
          <p:cNvPr id="487427" name="Rectangle 3"/>
          <p:cNvSpPr>
            <a:spLocks noGrp="1" noChangeArrowheads="1"/>
          </p:cNvSpPr>
          <p:nvPr>
            <p:ph type="body" idx="1"/>
          </p:nvPr>
        </p:nvSpPr>
        <p:spPr>
          <a:xfrm>
            <a:off x="609600" y="1981200"/>
            <a:ext cx="7772400" cy="4495800"/>
          </a:xfrm>
        </p:spPr>
        <p:txBody>
          <a:bodyPr/>
          <a:lstStyle/>
          <a:p>
            <a:pPr lvl="1"/>
            <a:r>
              <a:rPr lang="en-US" sz="1800" dirty="0" smtClean="0"/>
              <a:t>Web is authority-free zone!</a:t>
            </a:r>
          </a:p>
          <a:p>
            <a:pPr lvl="2"/>
            <a:r>
              <a:rPr lang="en-US" sz="1600" dirty="0" smtClean="0"/>
              <a:t>Anyone can put up any information and get indexed..</a:t>
            </a:r>
          </a:p>
          <a:p>
            <a:pPr lvl="2"/>
            <a:r>
              <a:rPr lang="en-US" sz="1600" dirty="0" smtClean="0"/>
              <a:t>Everyone is trying to trip you up… (snopes.com)</a:t>
            </a:r>
          </a:p>
          <a:p>
            <a:pPr lvl="2"/>
            <a:endParaRPr lang="en-US" sz="1600" dirty="0" smtClean="0"/>
          </a:p>
          <a:p>
            <a:pPr lvl="1"/>
            <a:r>
              <a:rPr lang="en-US" sz="1800" dirty="0" smtClean="0"/>
              <a:t>Need to keep “adversarial” aspect constantly in view</a:t>
            </a:r>
          </a:p>
          <a:p>
            <a:pPr lvl="2"/>
            <a:r>
              <a:rPr lang="en-US" sz="1600" dirty="0" smtClean="0"/>
              <a:t>Adversarial IR (focus on Trust in addition to Relevance)</a:t>
            </a:r>
          </a:p>
          <a:p>
            <a:pPr lvl="2"/>
            <a:r>
              <a:rPr lang="en-US" sz="1600" dirty="0" smtClean="0"/>
              <a:t>Adversarial mining (the class is being changed even as you are learning)</a:t>
            </a:r>
          </a:p>
          <a:p>
            <a:pPr lvl="3"/>
            <a:r>
              <a:rPr lang="en-US" sz="1200" dirty="0" smtClean="0"/>
              <a:t>Classic example: Spam mail</a:t>
            </a:r>
          </a:p>
          <a:p>
            <a:pPr lvl="1">
              <a:buNone/>
            </a:pPr>
            <a:endParaRPr lang="en-US" sz="1800" dirty="0" smtClean="0"/>
          </a:p>
          <a:p>
            <a:pPr lvl="3"/>
            <a:endParaRPr lang="en-US" sz="1200" dirty="0" smtClean="0"/>
          </a:p>
          <a:p>
            <a:pPr lvl="2">
              <a:buNone/>
            </a:pPr>
            <a:endParaRPr lang="en-US" sz="1600" dirty="0" smtClean="0"/>
          </a:p>
          <a:p>
            <a:pPr lvl="2"/>
            <a:endParaRPr lang="en-US" sz="1600" dirty="0"/>
          </a:p>
        </p:txBody>
      </p:sp>
      <p:sp>
        <p:nvSpPr>
          <p:cNvPr id="487428" name="WordArt 4"/>
          <p:cNvSpPr>
            <a:spLocks noChangeArrowheads="1" noChangeShapeType="1" noTextEdit="1"/>
          </p:cNvSpPr>
          <p:nvPr/>
        </p:nvSpPr>
        <p:spPr bwMode="auto">
          <a:xfrm>
            <a:off x="7010400" y="1295400"/>
            <a:ext cx="1781175" cy="657225"/>
          </a:xfrm>
          <a:prstGeom prst="rect">
            <a:avLst/>
          </a:prstGeom>
        </p:spPr>
        <p:txBody>
          <a:bodyPr wrap="none" fromWordArt="1">
            <a:prstTxWarp prst="textDoubleWave1">
              <a:avLst>
                <a:gd name="adj1" fmla="val 6500"/>
                <a:gd name="adj2" fmla="val 0"/>
              </a:avLst>
            </a:prstTxWarp>
          </a:bodyPr>
          <a:lstStyle/>
          <a:p>
            <a:pPr algn="ctr"/>
            <a:r>
              <a:rPr lang="en-US" sz="3600" kern="10" spc="-360" dirty="0">
                <a:ln w="12700">
                  <a:solidFill>
                    <a:srgbClr val="000099"/>
                  </a:solidFill>
                  <a:round/>
                  <a:headEnd/>
                  <a:tailEnd/>
                </a:ln>
                <a:solidFill>
                  <a:srgbClr val="33CCFF"/>
                </a:solidFill>
                <a:effectLst>
                  <a:outerShdw dist="125724" dir="18900000" algn="ctr" rotWithShape="0">
                    <a:srgbClr val="000099"/>
                  </a:outerShdw>
                </a:effectLst>
                <a:latin typeface="Impact"/>
              </a:rPr>
              <a:t>Big Idea </a:t>
            </a:r>
            <a:r>
              <a:rPr lang="en-US" sz="3600" kern="10" spc="-360" dirty="0" smtClean="0">
                <a:ln w="12700">
                  <a:solidFill>
                    <a:srgbClr val="000099"/>
                  </a:solidFill>
                  <a:round/>
                  <a:headEnd/>
                  <a:tailEnd/>
                </a:ln>
                <a:solidFill>
                  <a:srgbClr val="33CCFF"/>
                </a:solidFill>
                <a:effectLst>
                  <a:outerShdw dist="125724" dir="18900000" algn="ctr" rotWithShape="0">
                    <a:srgbClr val="000099"/>
                  </a:outerShdw>
                </a:effectLst>
                <a:latin typeface="Impact"/>
              </a:rPr>
              <a:t>4</a:t>
            </a:r>
            <a:endParaRPr lang="en-US" sz="3600" kern="10" spc="-360" dirty="0">
              <a:ln w="12700">
                <a:solidFill>
                  <a:srgbClr val="000099"/>
                </a:solidFill>
                <a:round/>
                <a:headEnd/>
                <a:tailEnd/>
              </a:ln>
              <a:solidFill>
                <a:srgbClr val="33CCFF"/>
              </a:solidFill>
              <a:effectLst>
                <a:outerShdw dist="125724" dir="18900000" algn="ctr" rotWithShape="0">
                  <a:srgbClr val="000099"/>
                </a:outerShdw>
              </a:effectLst>
              <a:latin typeface="Impact"/>
            </a:endParaRPr>
          </a:p>
        </p:txBody>
      </p:sp>
    </p:spTree>
  </p:cSld>
  <p:clrMapOvr>
    <a:masterClrMapping/>
  </p:clrMapOvr>
  <p:transition>
    <p:pull dir="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r>
              <a:rPr lang="en-US" dirty="0" smtClean="0"/>
              <a:t>Next Week</a:t>
            </a:r>
            <a:endParaRPr lang="en-US" dirty="0"/>
          </a:p>
        </p:txBody>
      </p:sp>
      <p:sp>
        <p:nvSpPr>
          <p:cNvPr id="35843" name="Rectangle 3"/>
          <p:cNvSpPr>
            <a:spLocks noGrp="1" noChangeArrowheads="1"/>
          </p:cNvSpPr>
          <p:nvPr>
            <p:ph type="body" idx="1"/>
          </p:nvPr>
        </p:nvSpPr>
        <p:spPr/>
        <p:txBody>
          <a:bodyPr/>
          <a:lstStyle/>
          <a:p>
            <a:r>
              <a:rPr lang="en-US" dirty="0" smtClean="0"/>
              <a:t>Video Lectures: Lectures L4 and L5</a:t>
            </a:r>
          </a:p>
          <a:p>
            <a:r>
              <a:rPr lang="en-US" dirty="0" smtClean="0"/>
              <a:t>Readings: The </a:t>
            </a:r>
            <a:r>
              <a:rPr lang="en-US" dirty="0"/>
              <a:t>chapter on Text Retrieval, available in the readings list</a:t>
            </a:r>
          </a:p>
          <a:p>
            <a:pPr lvl="1"/>
            <a:r>
              <a:rPr lang="en-US" dirty="0"/>
              <a:t>(alternate/optional reading) </a:t>
            </a:r>
          </a:p>
          <a:p>
            <a:pPr lvl="2"/>
            <a:r>
              <a:rPr lang="en-US" dirty="0"/>
              <a:t>Chapters 1,8,6,7 in Manning et </a:t>
            </a:r>
            <a:r>
              <a:rPr lang="en-US" dirty="0" err="1"/>
              <a:t>al’s</a:t>
            </a:r>
            <a:r>
              <a:rPr lang="en-US" dirty="0"/>
              <a:t> book </a:t>
            </a:r>
          </a:p>
        </p:txBody>
      </p:sp>
    </p:spTree>
  </p:cSld>
  <p:clrMapOvr>
    <a:masterClrMapping/>
  </p:clrMapOvr>
  <p:transition>
    <p:pull dir="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8"/>
          <p:cNvSpPr>
            <a:spLocks noChangeArrowheads="1" noChangeShapeType="1" noTextEdit="1"/>
          </p:cNvSpPr>
          <p:nvPr/>
        </p:nvSpPr>
        <p:spPr bwMode="auto">
          <a:xfrm>
            <a:off x="6400800" y="1371600"/>
            <a:ext cx="1219200" cy="1295400"/>
          </a:xfrm>
          <a:prstGeom prst="rect">
            <a:avLst/>
          </a:prstGeom>
        </p:spPr>
        <p:txBody>
          <a:bodyPr wrap="none" fromWordArt="1">
            <a:prstTxWarp prst="textPlain">
              <a:avLst>
                <a:gd name="adj" fmla="val 50000"/>
              </a:avLst>
            </a:prstTxWarp>
          </a:bodyPr>
          <a:lstStyle/>
          <a:p>
            <a:pPr algn="ctr"/>
            <a:r>
              <a:rPr lang="en-US" sz="3600" kern="10" dirty="0" smtClean="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Arial Black"/>
              </a:rPr>
              <a:t>2011</a:t>
            </a:r>
            <a:endParaRPr lang="en-US" sz="3600" kern="10" dirty="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Arial Black"/>
            </a:endParaRPr>
          </a:p>
        </p:txBody>
      </p:sp>
      <p:pic>
        <p:nvPicPr>
          <p:cNvPr id="1028" name="Picture 4"/>
          <p:cNvPicPr>
            <a:picLocks noChangeAspect="1" noChangeArrowheads="1"/>
          </p:cNvPicPr>
          <p:nvPr/>
        </p:nvPicPr>
        <p:blipFill>
          <a:blip r:embed="rId2" cstate="print"/>
          <a:srcRect r="22708" b="41996"/>
          <a:stretch>
            <a:fillRect/>
          </a:stretch>
        </p:blipFill>
        <p:spPr bwMode="auto">
          <a:xfrm>
            <a:off x="4572000" y="2937431"/>
            <a:ext cx="4343400" cy="3690392"/>
          </a:xfrm>
          <a:prstGeom prst="rect">
            <a:avLst/>
          </a:prstGeom>
          <a:noFill/>
          <a:ln w="9525">
            <a:noFill/>
            <a:miter lim="800000"/>
            <a:headEnd/>
            <a:tailEnd/>
          </a:ln>
        </p:spPr>
      </p:pic>
      <p:pic>
        <p:nvPicPr>
          <p:cNvPr id="1030" name="Picture 6"/>
          <p:cNvPicPr>
            <a:picLocks noChangeAspect="1" noChangeArrowheads="1"/>
          </p:cNvPicPr>
          <p:nvPr/>
        </p:nvPicPr>
        <p:blipFill>
          <a:blip r:embed="rId3" cstate="print"/>
          <a:srcRect l="910" t="11370" r="-986" b="49271"/>
          <a:stretch>
            <a:fillRect/>
          </a:stretch>
        </p:blipFill>
        <p:spPr bwMode="auto">
          <a:xfrm>
            <a:off x="0" y="0"/>
            <a:ext cx="6324600" cy="2587336"/>
          </a:xfrm>
          <a:prstGeom prst="rect">
            <a:avLst/>
          </a:prstGeom>
          <a:noFill/>
          <a:ln w="9525">
            <a:noFill/>
            <a:miter lim="800000"/>
            <a:headEnd/>
            <a:tailEnd/>
          </a:ln>
        </p:spPr>
      </p:pic>
    </p:spTree>
  </p:cSld>
  <p:clrMapOvr>
    <a:masterClrMapping/>
  </p:clrMapOvr>
  <p:transition>
    <p:pull dir="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Linear Algebra</a:t>
            </a:r>
            <a:endParaRPr lang="en-US" dirty="0"/>
          </a:p>
        </p:txBody>
      </p:sp>
      <p:sp>
        <p:nvSpPr>
          <p:cNvPr id="3" name="Subtitle 2"/>
          <p:cNvSpPr>
            <a:spLocks noGrp="1"/>
          </p:cNvSpPr>
          <p:nvPr>
            <p:ph type="subTitle" idx="1"/>
          </p:nvPr>
        </p:nvSpPr>
        <p:spPr/>
        <p:txBody>
          <a:bodyPr/>
          <a:lstStyle/>
          <a:p>
            <a:endParaRPr lang="en-US"/>
          </a:p>
        </p:txBody>
      </p:sp>
    </p:spTree>
  </p:cSld>
  <p:clrMapOvr>
    <a:masterClrMapping/>
  </p:clrMapOvr>
  <p:transition>
    <p:pull dir="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vectors and matrices</a:t>
            </a:r>
            <a:endParaRPr lang="en-US" dirty="0"/>
          </a:p>
        </p:txBody>
      </p:sp>
      <p:sp>
        <p:nvSpPr>
          <p:cNvPr id="3" name="Content Placeholder 2"/>
          <p:cNvSpPr>
            <a:spLocks noGrp="1"/>
          </p:cNvSpPr>
          <p:nvPr>
            <p:ph idx="1"/>
          </p:nvPr>
        </p:nvSpPr>
        <p:spPr/>
        <p:txBody>
          <a:bodyPr/>
          <a:lstStyle/>
          <a:p>
            <a:r>
              <a:rPr lang="en-US" dirty="0" smtClean="0"/>
              <a:t>A vector is a bunch of numbers</a:t>
            </a:r>
          </a:p>
          <a:p>
            <a:r>
              <a:rPr lang="en-US" dirty="0" smtClean="0"/>
              <a:t>A matrix is a bunch of vectors</a:t>
            </a:r>
            <a:endParaRPr lang="en-US" dirty="0"/>
          </a:p>
        </p:txBody>
      </p:sp>
    </p:spTree>
  </p:cSld>
  <p:clrMapOvr>
    <a:masterClrMapping/>
  </p:clrMapOvr>
  <p:transition>
    <p:pull dir="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vector in space</a:t>
            </a:r>
            <a:endParaRPr lang="en-US" dirty="0"/>
          </a:p>
        </p:txBody>
      </p:sp>
      <p:sp>
        <p:nvSpPr>
          <p:cNvPr id="3" name="Content Placeholder 2"/>
          <p:cNvSpPr>
            <a:spLocks noGrp="1"/>
          </p:cNvSpPr>
          <p:nvPr>
            <p:ph idx="1"/>
          </p:nvPr>
        </p:nvSpPr>
        <p:spPr/>
        <p:txBody>
          <a:bodyPr/>
          <a:lstStyle/>
          <a:p>
            <a:r>
              <a:rPr lang="en-US" dirty="0" smtClean="0"/>
              <a:t>In space, a vector can be shown as an arrow</a:t>
            </a:r>
          </a:p>
          <a:p>
            <a:pPr lvl="1"/>
            <a:r>
              <a:rPr lang="en-US" dirty="0" smtClean="0"/>
              <a:t>starting point is the origin</a:t>
            </a:r>
          </a:p>
          <a:p>
            <a:pPr lvl="1"/>
            <a:r>
              <a:rPr lang="en-US" dirty="0" smtClean="0"/>
              <a:t>ending point are the values of the vector</a:t>
            </a:r>
          </a:p>
        </p:txBody>
      </p:sp>
      <p:pic>
        <p:nvPicPr>
          <p:cNvPr id="1027" name="Picture 3"/>
          <p:cNvPicPr>
            <a:picLocks noChangeAspect="1" noChangeArrowheads="1"/>
          </p:cNvPicPr>
          <p:nvPr/>
        </p:nvPicPr>
        <p:blipFill>
          <a:blip r:embed="rId3" cstate="print"/>
          <a:srcRect/>
          <a:stretch>
            <a:fillRect/>
          </a:stretch>
        </p:blipFill>
        <p:spPr bwMode="auto">
          <a:xfrm>
            <a:off x="762000" y="3379537"/>
            <a:ext cx="3095625" cy="3070727"/>
          </a:xfrm>
          <a:prstGeom prst="rect">
            <a:avLst/>
          </a:prstGeom>
          <a:noFill/>
          <a:ln w="9525">
            <a:noFill/>
            <a:miter lim="800000"/>
            <a:headEnd/>
            <a:tailEnd/>
          </a:ln>
        </p:spPr>
      </p:pic>
      <p:pic>
        <p:nvPicPr>
          <p:cNvPr id="1028" name="Picture 4"/>
          <p:cNvPicPr>
            <a:picLocks noChangeAspect="1" noChangeArrowheads="1"/>
          </p:cNvPicPr>
          <p:nvPr/>
        </p:nvPicPr>
        <p:blipFill>
          <a:blip r:embed="rId4" cstate="print"/>
          <a:srcRect/>
          <a:stretch>
            <a:fillRect/>
          </a:stretch>
        </p:blipFill>
        <p:spPr bwMode="auto">
          <a:xfrm>
            <a:off x="5029200" y="3505200"/>
            <a:ext cx="3248025" cy="2819400"/>
          </a:xfrm>
          <a:prstGeom prst="rect">
            <a:avLst/>
          </a:prstGeom>
          <a:noFill/>
          <a:ln w="9525">
            <a:noFill/>
            <a:miter lim="800000"/>
            <a:headEnd/>
            <a:tailEnd/>
          </a:ln>
        </p:spPr>
      </p:pic>
    </p:spTree>
  </p:cSld>
  <p:clrMapOvr>
    <a:masterClrMapping/>
  </p:clrMapOvr>
  <p:transition>
    <p:pull dir="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Properties of vectors</a:t>
            </a:r>
            <a:endParaRPr lang="en-US" dirty="0"/>
          </a:p>
        </p:txBody>
      </p:sp>
      <p:sp>
        <p:nvSpPr>
          <p:cNvPr id="3" name="Content Placeholder 2"/>
          <p:cNvSpPr>
            <a:spLocks noGrp="1"/>
          </p:cNvSpPr>
          <p:nvPr>
            <p:ph idx="1"/>
          </p:nvPr>
        </p:nvSpPr>
        <p:spPr/>
        <p:txBody>
          <a:bodyPr/>
          <a:lstStyle/>
          <a:p>
            <a:r>
              <a:rPr lang="en-US" dirty="0" smtClean="0"/>
              <a:t>Its “size” |v|</a:t>
            </a:r>
          </a:p>
          <a:p>
            <a:pPr lvl="1"/>
            <a:r>
              <a:rPr lang="en-US" dirty="0" smtClean="0"/>
              <a:t>the 2-norm of the vector</a:t>
            </a:r>
          </a:p>
          <a:p>
            <a:pPr lvl="1">
              <a:buNone/>
            </a:pPr>
            <a:r>
              <a:rPr lang="en-US" dirty="0" smtClean="0">
                <a:latin typeface="Arial Unicode MS" pitchFamily="34" charset="-128"/>
                <a:ea typeface="Arial Unicode MS" pitchFamily="34" charset="-128"/>
                <a:cs typeface="Arial Unicode MS" pitchFamily="34" charset="-128"/>
              </a:rPr>
              <a:t>|(1, 2, 3)| = √(1</a:t>
            </a:r>
            <a:r>
              <a:rPr lang="en-US" baseline="30000" dirty="0" smtClean="0">
                <a:latin typeface="Arial Unicode MS" pitchFamily="34" charset="-128"/>
                <a:ea typeface="Arial Unicode MS" pitchFamily="34" charset="-128"/>
                <a:cs typeface="Arial Unicode MS" pitchFamily="34" charset="-128"/>
              </a:rPr>
              <a:t>2</a:t>
            </a:r>
            <a:r>
              <a:rPr lang="en-US" dirty="0" smtClean="0">
                <a:latin typeface="Arial Unicode MS" pitchFamily="34" charset="-128"/>
                <a:ea typeface="Arial Unicode MS" pitchFamily="34" charset="-128"/>
                <a:cs typeface="Arial Unicode MS" pitchFamily="34" charset="-128"/>
              </a:rPr>
              <a:t> + 2</a:t>
            </a:r>
            <a:r>
              <a:rPr lang="en-US" baseline="30000" dirty="0" smtClean="0">
                <a:latin typeface="Arial Unicode MS" pitchFamily="34" charset="-128"/>
                <a:ea typeface="Arial Unicode MS" pitchFamily="34" charset="-128"/>
                <a:cs typeface="Arial Unicode MS" pitchFamily="34" charset="-128"/>
              </a:rPr>
              <a:t>2</a:t>
            </a:r>
            <a:r>
              <a:rPr lang="en-US" dirty="0" smtClean="0">
                <a:latin typeface="Arial Unicode MS" pitchFamily="34" charset="-128"/>
                <a:ea typeface="Arial Unicode MS" pitchFamily="34" charset="-128"/>
                <a:cs typeface="Arial Unicode MS" pitchFamily="34" charset="-128"/>
              </a:rPr>
              <a:t> + 3</a:t>
            </a:r>
            <a:r>
              <a:rPr lang="en-US" baseline="30000" dirty="0" smtClean="0">
                <a:latin typeface="Arial Unicode MS" pitchFamily="34" charset="-128"/>
                <a:ea typeface="Arial Unicode MS" pitchFamily="34" charset="-128"/>
                <a:cs typeface="Arial Unicode MS" pitchFamily="34" charset="-128"/>
              </a:rPr>
              <a:t>2</a:t>
            </a:r>
            <a:r>
              <a:rPr lang="en-US" dirty="0" smtClean="0">
                <a:latin typeface="Arial Unicode MS" pitchFamily="34" charset="-128"/>
                <a:ea typeface="Arial Unicode MS" pitchFamily="34" charset="-128"/>
                <a:cs typeface="Arial Unicode MS" pitchFamily="34" charset="-128"/>
              </a:rPr>
              <a:t>)</a:t>
            </a:r>
          </a:p>
          <a:p>
            <a:r>
              <a:rPr lang="en-US" dirty="0" smtClean="0">
                <a:ea typeface="Arial Unicode MS" pitchFamily="34" charset="-128"/>
                <a:cs typeface="Arial Unicode MS" pitchFamily="34" charset="-128"/>
              </a:rPr>
              <a:t>A unit vector is a vector of size 1.</a:t>
            </a:r>
            <a:endParaRPr lang="en-US" dirty="0">
              <a:ea typeface="Arial Unicode MS" pitchFamily="34" charset="-128"/>
              <a:cs typeface="Arial Unicode MS" pitchFamily="34" charset="-128"/>
            </a:endParaRPr>
          </a:p>
          <a:p>
            <a:endParaRPr lang="en-US" dirty="0"/>
          </a:p>
        </p:txBody>
      </p:sp>
    </p:spTree>
  </p:cSld>
  <p:clrMapOvr>
    <a:masterClrMapping/>
  </p:clrMapOvr>
  <p:transition>
    <p:pull dir="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Operations on vectors</a:t>
            </a:r>
            <a:endParaRPr lang="en-US" dirty="0"/>
          </a:p>
        </p:txBody>
      </p:sp>
      <p:sp>
        <p:nvSpPr>
          <p:cNvPr id="3" name="Content Placeholder 2"/>
          <p:cNvSpPr>
            <a:spLocks noGrp="1"/>
          </p:cNvSpPr>
          <p:nvPr>
            <p:ph idx="1"/>
          </p:nvPr>
        </p:nvSpPr>
        <p:spPr/>
        <p:txBody>
          <a:bodyPr/>
          <a:lstStyle/>
          <a:p>
            <a:r>
              <a:rPr lang="en-US" dirty="0" smtClean="0"/>
              <a:t>Addition, Subtraction – easy.</a:t>
            </a:r>
          </a:p>
          <a:p>
            <a:pPr lvl="1">
              <a:buNone/>
            </a:pPr>
            <a:r>
              <a:rPr lang="en-US" dirty="0" smtClean="0"/>
              <a:t>(a, b, c</a:t>
            </a:r>
            <a:r>
              <a:rPr lang="en-US" dirty="0" smtClean="0"/>
              <a:t>)+(</a:t>
            </a:r>
            <a:r>
              <a:rPr lang="en-US" dirty="0" smtClean="0"/>
              <a:t>u, v, w) = </a:t>
            </a:r>
            <a:r>
              <a:rPr lang="en-US" dirty="0" smtClean="0"/>
              <a:t>(</a:t>
            </a:r>
            <a:r>
              <a:rPr lang="en-US" dirty="0" err="1" smtClean="0"/>
              <a:t>a+u</a:t>
            </a:r>
            <a:r>
              <a:rPr lang="en-US" dirty="0" smtClean="0"/>
              <a:t>, </a:t>
            </a:r>
            <a:r>
              <a:rPr lang="en-US" dirty="0" err="1" smtClean="0"/>
              <a:t>b+v</a:t>
            </a:r>
            <a:r>
              <a:rPr lang="en-US" dirty="0" smtClean="0"/>
              <a:t>, </a:t>
            </a:r>
            <a:r>
              <a:rPr lang="en-US" dirty="0" err="1" smtClean="0"/>
              <a:t>c+w</a:t>
            </a:r>
            <a:r>
              <a:rPr lang="en-US" dirty="0" smtClean="0"/>
              <a:t>)</a:t>
            </a:r>
          </a:p>
          <a:p>
            <a:r>
              <a:rPr lang="en-US" dirty="0" smtClean="0"/>
              <a:t>Dot product</a:t>
            </a:r>
          </a:p>
          <a:p>
            <a:pPr lvl="1">
              <a:buNone/>
            </a:pPr>
            <a:r>
              <a:rPr lang="en-US" dirty="0" smtClean="0"/>
              <a:t>(</a:t>
            </a:r>
            <a:r>
              <a:rPr lang="en-US" dirty="0" smtClean="0"/>
              <a:t>a, b, c)•(u, v, w) = </a:t>
            </a:r>
            <a:r>
              <a:rPr lang="en-US" dirty="0" err="1" smtClean="0"/>
              <a:t>au+bv+cw</a:t>
            </a:r>
            <a:endParaRPr lang="en-US" dirty="0" smtClean="0"/>
          </a:p>
          <a:p>
            <a:r>
              <a:rPr lang="en-US" dirty="0" smtClean="0"/>
              <a:t>Multiplication </a:t>
            </a:r>
            <a:r>
              <a:rPr lang="en-US" dirty="0" smtClean="0"/>
              <a:t>– with other matrices.</a:t>
            </a:r>
          </a:p>
          <a:p>
            <a:r>
              <a:rPr lang="en-US" dirty="0" smtClean="0"/>
              <a:t>Division – not defined</a:t>
            </a:r>
            <a:r>
              <a:rPr lang="en-US" dirty="0" smtClean="0"/>
              <a:t>.</a:t>
            </a:r>
          </a:p>
          <a:p>
            <a:r>
              <a:rPr lang="en-US" dirty="0" smtClean="0"/>
              <a:t>[There is also cross-product; but we don’t have much use for it..] </a:t>
            </a:r>
            <a:endParaRPr lang="en-US" dirty="0"/>
          </a:p>
        </p:txBody>
      </p:sp>
    </p:spTree>
  </p:cSld>
  <p:clrMapOvr>
    <a:masterClrMapping/>
  </p:clrMapOvr>
  <p:transition>
    <p:pull dir="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Dot Product &amp; </a:t>
            </a:r>
            <a:r>
              <a:rPr lang="en-US" dirty="0" err="1" smtClean="0"/>
              <a:t>Orthogonality</a:t>
            </a:r>
            <a:endParaRPr lang="en-US" dirty="0"/>
          </a:p>
        </p:txBody>
      </p:sp>
      <p:sp>
        <p:nvSpPr>
          <p:cNvPr id="3" name="Content Placeholder 2"/>
          <p:cNvSpPr>
            <a:spLocks noGrp="1"/>
          </p:cNvSpPr>
          <p:nvPr>
            <p:ph idx="1"/>
          </p:nvPr>
        </p:nvSpPr>
        <p:spPr/>
        <p:txBody>
          <a:bodyPr/>
          <a:lstStyle/>
          <a:p>
            <a:r>
              <a:rPr lang="en-US" dirty="0" smtClean="0"/>
              <a:t>Dot </a:t>
            </a:r>
            <a:r>
              <a:rPr lang="en-US" dirty="0" smtClean="0"/>
              <a:t>product</a:t>
            </a:r>
          </a:p>
          <a:p>
            <a:pPr lvl="1">
              <a:buNone/>
            </a:pPr>
            <a:r>
              <a:rPr lang="en-US" dirty="0" smtClean="0"/>
              <a:t>(a, b, c)•(u, v, w) </a:t>
            </a:r>
            <a:r>
              <a:rPr lang="en-US" dirty="0" smtClean="0"/>
              <a:t>= </a:t>
            </a:r>
            <a:r>
              <a:rPr lang="en-US" dirty="0" err="1" smtClean="0"/>
              <a:t>au+bv+cw</a:t>
            </a:r>
            <a:endParaRPr lang="en-US" dirty="0" smtClean="0"/>
          </a:p>
          <a:p>
            <a:r>
              <a:rPr lang="en-US" dirty="0" smtClean="0"/>
              <a:t>Dot product of v1 and v2 is just the magnitude of v1 times the magnitude of projection of v2 on v1</a:t>
            </a:r>
          </a:p>
          <a:p>
            <a:pPr lvl="1"/>
            <a:r>
              <a:rPr lang="en-US" dirty="0" smtClean="0"/>
              <a:t>v1•v2 = |v1| |v2| </a:t>
            </a:r>
            <a:r>
              <a:rPr lang="en-US" dirty="0" err="1" smtClean="0"/>
              <a:t>cos</a:t>
            </a:r>
            <a:r>
              <a:rPr lang="en-US" dirty="0" smtClean="0"/>
              <a:t>(v1-v2)</a:t>
            </a:r>
            <a:endParaRPr lang="en-US" dirty="0" smtClean="0"/>
          </a:p>
          <a:p>
            <a:pPr lvl="1"/>
            <a:r>
              <a:rPr lang="en-US" dirty="0" smtClean="0"/>
              <a:t>The dot product of orthogonal vectors is zero</a:t>
            </a:r>
          </a:p>
          <a:p>
            <a:pPr lvl="2"/>
            <a:r>
              <a:rPr lang="en-US" dirty="0" smtClean="0"/>
              <a:t>(1, 0 , 0) • (0 1 0) = 0</a:t>
            </a:r>
            <a:endParaRPr lang="en-US" dirty="0" smtClean="0"/>
          </a:p>
          <a:p>
            <a:pPr lvl="1"/>
            <a:r>
              <a:rPr lang="en-US" dirty="0" smtClean="0"/>
              <a:t>Dot product of a vector with itself is square of its magnitude</a:t>
            </a:r>
          </a:p>
          <a:p>
            <a:pPr lvl="2"/>
            <a:r>
              <a:rPr lang="en-US" dirty="0" smtClean="0"/>
              <a:t>(a, b, c) •(</a:t>
            </a:r>
            <a:r>
              <a:rPr lang="en-US" dirty="0" err="1" smtClean="0"/>
              <a:t>a,b,c</a:t>
            </a:r>
            <a:r>
              <a:rPr lang="en-US" dirty="0" smtClean="0"/>
              <a:t>) = a</a:t>
            </a:r>
            <a:r>
              <a:rPr lang="en-US" baseline="30000" dirty="0" smtClean="0"/>
              <a:t>2</a:t>
            </a:r>
            <a:r>
              <a:rPr lang="en-US" dirty="0" smtClean="0"/>
              <a:t> + b</a:t>
            </a:r>
            <a:r>
              <a:rPr lang="en-US" baseline="30000" dirty="0" smtClean="0"/>
              <a:t>2 </a:t>
            </a:r>
            <a:r>
              <a:rPr lang="en-US" dirty="0" smtClean="0"/>
              <a:t>+ </a:t>
            </a:r>
            <a:r>
              <a:rPr lang="en-US" dirty="0" smtClean="0"/>
              <a:t>c</a:t>
            </a:r>
            <a:r>
              <a:rPr lang="en-US" baseline="30000" dirty="0" smtClean="0"/>
              <a:t>2 </a:t>
            </a:r>
            <a:endParaRPr lang="en-US" dirty="0" smtClean="0"/>
          </a:p>
        </p:txBody>
      </p:sp>
    </p:spTree>
  </p:cSld>
  <p:clrMapOvr>
    <a:masterClrMapping/>
  </p:clrMapOvr>
  <p:transition>
    <p:pull dir="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r>
              <a:rPr lang="en-US" dirty="0"/>
              <a:t>Course Outcomes</a:t>
            </a:r>
          </a:p>
        </p:txBody>
      </p:sp>
      <p:sp>
        <p:nvSpPr>
          <p:cNvPr id="34819" name="Rectangle 3"/>
          <p:cNvSpPr>
            <a:spLocks noGrp="1" noChangeArrowheads="1"/>
          </p:cNvSpPr>
          <p:nvPr>
            <p:ph type="body" idx="1"/>
          </p:nvPr>
        </p:nvSpPr>
        <p:spPr>
          <a:xfrm>
            <a:off x="0" y="1905000"/>
            <a:ext cx="3657600" cy="4114800"/>
          </a:xfrm>
        </p:spPr>
        <p:txBody>
          <a:bodyPr/>
          <a:lstStyle/>
          <a:p>
            <a:pPr>
              <a:lnSpc>
                <a:spcPct val="90000"/>
              </a:lnSpc>
            </a:pPr>
            <a:r>
              <a:rPr lang="en-US" sz="2000" dirty="0"/>
              <a:t>After this course, you should be able to answer:</a:t>
            </a:r>
          </a:p>
          <a:p>
            <a:pPr lvl="1">
              <a:lnSpc>
                <a:spcPct val="90000"/>
              </a:lnSpc>
            </a:pPr>
            <a:r>
              <a:rPr lang="en-US" sz="2000" dirty="0"/>
              <a:t>How search engines work and why are some better than others</a:t>
            </a:r>
          </a:p>
          <a:p>
            <a:pPr lvl="1">
              <a:lnSpc>
                <a:spcPct val="90000"/>
              </a:lnSpc>
            </a:pPr>
            <a:r>
              <a:rPr lang="en-US" sz="2000" dirty="0"/>
              <a:t>Can web be seen as a collection of (semi)structured data/</a:t>
            </a:r>
            <a:r>
              <a:rPr lang="en-US" sz="2000" dirty="0" err="1"/>
              <a:t>knoweldge</a:t>
            </a:r>
            <a:r>
              <a:rPr lang="en-US" sz="2000" dirty="0"/>
              <a:t> bases?</a:t>
            </a:r>
          </a:p>
          <a:p>
            <a:pPr lvl="1">
              <a:lnSpc>
                <a:spcPct val="90000"/>
              </a:lnSpc>
            </a:pPr>
            <a:r>
              <a:rPr lang="en-US" sz="2000" dirty="0"/>
              <a:t>Can useful patterns be mined from the pages/data of the web?</a:t>
            </a:r>
          </a:p>
          <a:p>
            <a:pPr lvl="1">
              <a:lnSpc>
                <a:spcPct val="90000"/>
              </a:lnSpc>
            </a:pPr>
            <a:r>
              <a:rPr lang="en-US" sz="2000" dirty="0"/>
              <a:t>Can we exploit the connectedness of the web pages? </a:t>
            </a:r>
          </a:p>
        </p:txBody>
      </p:sp>
      <p:pic>
        <p:nvPicPr>
          <p:cNvPr id="5" name="Picture 4" descr="Faithbook"/>
          <p:cNvPicPr>
            <a:picLocks noChangeAspect="1" noChangeArrowheads="1"/>
          </p:cNvPicPr>
          <p:nvPr/>
        </p:nvPicPr>
        <p:blipFill>
          <a:blip r:embed="rId3" cstate="print"/>
          <a:srcRect/>
          <a:stretch>
            <a:fillRect/>
          </a:stretch>
        </p:blipFill>
        <p:spPr bwMode="auto">
          <a:xfrm>
            <a:off x="4648200" y="1600200"/>
            <a:ext cx="3948113" cy="4776788"/>
          </a:xfrm>
          <a:prstGeom prst="rect">
            <a:avLst/>
          </a:prstGeom>
          <a:noFill/>
          <a:ln w="9525">
            <a:noFill/>
            <a:miter lim="800000"/>
            <a:headEnd/>
            <a:tailEnd/>
          </a:ln>
        </p:spPr>
      </p:pic>
    </p:spTree>
  </p:cSld>
  <p:clrMapOvr>
    <a:masterClrMapping/>
  </p:clrMapOvr>
  <p:transition>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4819">
                                            <p:txEl>
                                              <p:pRg st="0" end="0"/>
                                            </p:txEl>
                                          </p:spTgt>
                                        </p:tgtEl>
                                        <p:attrNameLst>
                                          <p:attrName>style.visibility</p:attrName>
                                        </p:attrNameLst>
                                      </p:cBhvr>
                                      <p:to>
                                        <p:strVal val="visible"/>
                                      </p:to>
                                    </p:set>
                                    <p:anim calcmode="lin" valueType="num">
                                      <p:cBhvr additive="base">
                                        <p:cTn id="7" dur="500" fill="hold"/>
                                        <p:tgtEl>
                                          <p:spTgt spid="3481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481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4819">
                                            <p:txEl>
                                              <p:pRg st="1" end="1"/>
                                            </p:txEl>
                                          </p:spTgt>
                                        </p:tgtEl>
                                        <p:attrNameLst>
                                          <p:attrName>style.visibility</p:attrName>
                                        </p:attrNameLst>
                                      </p:cBhvr>
                                      <p:to>
                                        <p:strVal val="visible"/>
                                      </p:to>
                                    </p:set>
                                    <p:anim calcmode="lin" valueType="num">
                                      <p:cBhvr additive="base">
                                        <p:cTn id="13" dur="500" fill="hold"/>
                                        <p:tgtEl>
                                          <p:spTgt spid="34819">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481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4819">
                                            <p:txEl>
                                              <p:pRg st="2" end="2"/>
                                            </p:txEl>
                                          </p:spTgt>
                                        </p:tgtEl>
                                        <p:attrNameLst>
                                          <p:attrName>style.visibility</p:attrName>
                                        </p:attrNameLst>
                                      </p:cBhvr>
                                      <p:to>
                                        <p:strVal val="visible"/>
                                      </p:to>
                                    </p:set>
                                    <p:anim calcmode="lin" valueType="num">
                                      <p:cBhvr additive="base">
                                        <p:cTn id="19" dur="500" fill="hold"/>
                                        <p:tgtEl>
                                          <p:spTgt spid="34819">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481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4819">
                                            <p:txEl>
                                              <p:pRg st="3" end="3"/>
                                            </p:txEl>
                                          </p:spTgt>
                                        </p:tgtEl>
                                        <p:attrNameLst>
                                          <p:attrName>style.visibility</p:attrName>
                                        </p:attrNameLst>
                                      </p:cBhvr>
                                      <p:to>
                                        <p:strVal val="visible"/>
                                      </p:to>
                                    </p:set>
                                    <p:anim calcmode="lin" valueType="num">
                                      <p:cBhvr additive="base">
                                        <p:cTn id="25" dur="500" fill="hold"/>
                                        <p:tgtEl>
                                          <p:spTgt spid="34819">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4819">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34819">
                                            <p:txEl>
                                              <p:pRg st="4" end="4"/>
                                            </p:txEl>
                                          </p:spTgt>
                                        </p:tgtEl>
                                        <p:attrNameLst>
                                          <p:attrName>style.visibility</p:attrName>
                                        </p:attrNameLst>
                                      </p:cBhvr>
                                      <p:to>
                                        <p:strVal val="visible"/>
                                      </p:to>
                                    </p:set>
                                    <p:anim calcmode="lin" valueType="num">
                                      <p:cBhvr additive="base">
                                        <p:cTn id="31" dur="500" fill="hold"/>
                                        <p:tgtEl>
                                          <p:spTgt spid="34819">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4819">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9" grpId="0" build="p" bldLvl="2"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Matrices</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No intuitive representation in space.</a:t>
            </a:r>
          </a:p>
          <a:p>
            <a:r>
              <a:rPr lang="en-US" dirty="0" smtClean="0"/>
              <a:t>Addition / Subtraction – easy</a:t>
            </a:r>
          </a:p>
          <a:p>
            <a:r>
              <a:rPr lang="en-US" dirty="0" smtClean="0"/>
              <a:t>Multiplication – matrix multiplication</a:t>
            </a:r>
          </a:p>
          <a:p>
            <a:pPr lvl="1"/>
            <a:r>
              <a:rPr lang="en-US" dirty="0" smtClean="0"/>
              <a:t>Not commutative</a:t>
            </a:r>
          </a:p>
          <a:p>
            <a:r>
              <a:rPr lang="en-US" dirty="0" smtClean="0"/>
              <a:t>Division – not defined</a:t>
            </a:r>
          </a:p>
          <a:p>
            <a:pPr lvl="1"/>
            <a:r>
              <a:rPr lang="en-US" dirty="0" smtClean="0"/>
              <a:t>If the matrix is </a:t>
            </a:r>
          </a:p>
          <a:p>
            <a:pPr lvl="2"/>
            <a:r>
              <a:rPr lang="en-US" dirty="0" smtClean="0"/>
              <a:t>a square matrix</a:t>
            </a:r>
          </a:p>
          <a:p>
            <a:pPr lvl="2"/>
            <a:r>
              <a:rPr lang="en-US" dirty="0" smtClean="0"/>
              <a:t>invertible</a:t>
            </a:r>
          </a:p>
          <a:p>
            <a:pPr lvl="1"/>
            <a:r>
              <a:rPr lang="en-US" dirty="0" smtClean="0"/>
              <a:t>then take inverse and multiply</a:t>
            </a:r>
            <a:endParaRPr lang="en-US" dirty="0"/>
          </a:p>
        </p:txBody>
      </p:sp>
    </p:spTree>
  </p:cSld>
  <p:clrMapOvr>
    <a:masterClrMapping/>
  </p:clrMapOvr>
  <p:transition>
    <p:pull dir="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Matrix Multiplication can be seen as computing vector dot products..</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Given a matrix R, you can consider each row of M as a vector. </a:t>
            </a:r>
          </a:p>
          <a:p>
            <a:r>
              <a:rPr lang="en-US" dirty="0" smtClean="0"/>
              <a:t>Thus R = [r1</a:t>
            </a:r>
          </a:p>
          <a:p>
            <a:pPr>
              <a:buNone/>
            </a:pPr>
            <a:r>
              <a:rPr lang="en-US" dirty="0" smtClean="0"/>
              <a:t>		             r2</a:t>
            </a:r>
          </a:p>
          <a:p>
            <a:pPr>
              <a:buNone/>
            </a:pPr>
            <a:r>
              <a:rPr lang="en-US" dirty="0" smtClean="0"/>
              <a:t>			   ..</a:t>
            </a:r>
          </a:p>
          <a:p>
            <a:pPr>
              <a:buNone/>
            </a:pPr>
            <a:r>
              <a:rPr lang="en-US" dirty="0" smtClean="0"/>
              <a:t>	 		   </a:t>
            </a:r>
            <a:r>
              <a:rPr lang="en-US" dirty="0" err="1" smtClean="0"/>
              <a:t>rk</a:t>
            </a:r>
            <a:r>
              <a:rPr lang="en-US" dirty="0" smtClean="0"/>
              <a:t>]</a:t>
            </a:r>
          </a:p>
          <a:p>
            <a:pPr marL="514350" indent="-514350"/>
            <a:r>
              <a:rPr lang="en-US" dirty="0" smtClean="0"/>
              <a:t>Now Given another matrix S whose column vectors are s1… </a:t>
            </a:r>
            <a:r>
              <a:rPr lang="en-US" dirty="0" err="1" smtClean="0"/>
              <a:t>sk</a:t>
            </a:r>
            <a:r>
              <a:rPr lang="en-US" dirty="0" smtClean="0"/>
              <a:t>, the </a:t>
            </a:r>
            <a:r>
              <a:rPr lang="en-US" dirty="0" err="1" smtClean="0"/>
              <a:t>ijth</a:t>
            </a:r>
            <a:r>
              <a:rPr lang="en-US" dirty="0" smtClean="0"/>
              <a:t> element in R*S is ri.sj</a:t>
            </a:r>
          </a:p>
          <a:p>
            <a:pPr marL="914400" lvl="1" indent="-514350"/>
            <a:r>
              <a:rPr lang="en-US" dirty="0" smtClean="0"/>
              <a:t>. Is the dot product</a:t>
            </a:r>
          </a:p>
          <a:p>
            <a:pPr marL="514350" indent="-514350"/>
            <a:r>
              <a:rPr lang="en-US" dirty="0" smtClean="0"/>
              <a:t>As a corollary, if a matrix M is orthogonal—i.e., its row vectors are all orthogonal to each other, then M*M’ or M’*M will both be diagonal matrices.. </a:t>
            </a:r>
          </a:p>
        </p:txBody>
      </p:sp>
    </p:spTree>
  </p:cSld>
  <p:clrMapOvr>
    <a:masterClrMapping/>
  </p:clrMapOvr>
  <p:transition>
    <p:pull dir="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Some identities / properties</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transpose of a matrix</a:t>
            </a:r>
          </a:p>
          <a:p>
            <a:pPr lvl="1"/>
            <a:endParaRPr lang="en-US" dirty="0" smtClean="0"/>
          </a:p>
          <a:p>
            <a:endParaRPr lang="en-US" dirty="0" smtClean="0"/>
          </a:p>
          <a:p>
            <a:endParaRPr lang="en-US" dirty="0" smtClean="0"/>
          </a:p>
          <a:p>
            <a:r>
              <a:rPr lang="en-US" dirty="0" smtClean="0"/>
              <a:t>determinant of a matrix</a:t>
            </a:r>
          </a:p>
          <a:p>
            <a:endParaRPr lang="en-US" dirty="0"/>
          </a:p>
          <a:p>
            <a:endParaRPr lang="en-US" dirty="0" smtClean="0"/>
          </a:p>
          <a:p>
            <a:endParaRPr lang="en-US" dirty="0" smtClean="0"/>
          </a:p>
          <a:p>
            <a:r>
              <a:rPr lang="en-US" dirty="0"/>
              <a:t>A A</a:t>
            </a:r>
            <a:r>
              <a:rPr lang="en-US" baseline="30000" dirty="0"/>
              <a:t>-1</a:t>
            </a:r>
            <a:r>
              <a:rPr lang="en-US" dirty="0"/>
              <a:t> = I</a:t>
            </a:r>
          </a:p>
          <a:p>
            <a:endParaRPr lang="en-US" dirty="0"/>
          </a:p>
        </p:txBody>
      </p:sp>
      <p:sp>
        <p:nvSpPr>
          <p:cNvPr id="3074"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076"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8" name="Object 7"/>
          <p:cNvGraphicFramePr>
            <a:graphicFrameLocks noChangeAspect="1"/>
          </p:cNvGraphicFramePr>
          <p:nvPr>
            <p:extLst>
              <p:ext uri="{D42A27DB-BD31-4B8C-83A1-F6EECF244321}">
                <p14:modId xmlns:p14="http://schemas.microsoft.com/office/powerpoint/2010/main" xmlns="" val="4070837533"/>
              </p:ext>
            </p:extLst>
          </p:nvPr>
        </p:nvGraphicFramePr>
        <p:xfrm>
          <a:off x="1143000" y="1981200"/>
          <a:ext cx="2603500" cy="1270000"/>
        </p:xfrm>
        <a:graphic>
          <a:graphicData uri="http://schemas.openxmlformats.org/presentationml/2006/ole">
            <p:oleObj spid="_x0000_s1026" name="Equation" r:id="rId4" imgW="1562100" imgH="736600" progId="Equation.3">
              <p:embed/>
            </p:oleObj>
          </a:graphicData>
        </a:graphic>
      </p:graphicFrame>
      <p:pic>
        <p:nvPicPr>
          <p:cNvPr id="3081" name="Picture 9"/>
          <p:cNvPicPr>
            <a:picLocks noChangeAspect="1" noChangeArrowheads="1"/>
          </p:cNvPicPr>
          <p:nvPr/>
        </p:nvPicPr>
        <p:blipFill>
          <a:blip r:embed="rId5" cstate="print"/>
          <a:srcRect/>
          <a:stretch>
            <a:fillRect/>
          </a:stretch>
        </p:blipFill>
        <p:spPr bwMode="auto">
          <a:xfrm>
            <a:off x="914400" y="3962400"/>
            <a:ext cx="5619750" cy="1581150"/>
          </a:xfrm>
          <a:prstGeom prst="rect">
            <a:avLst/>
          </a:prstGeom>
          <a:noFill/>
          <a:ln w="9525">
            <a:noFill/>
            <a:miter lim="800000"/>
            <a:headEnd/>
            <a:tailEnd/>
          </a:ln>
        </p:spPr>
      </p:pic>
    </p:spTree>
  </p:cSld>
  <p:clrMapOvr>
    <a:masterClrMapping/>
  </p:clrMapOvr>
  <p:transition>
    <p:pull dir="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happens when you multiply a matrix by a vector?</a:t>
            </a:r>
            <a:endParaRPr lang="en-US" dirty="0"/>
          </a:p>
        </p:txBody>
      </p:sp>
      <p:sp>
        <p:nvSpPr>
          <p:cNvPr id="3" name="Content Placeholder 2"/>
          <p:cNvSpPr>
            <a:spLocks noGrp="1"/>
          </p:cNvSpPr>
          <p:nvPr>
            <p:ph idx="1"/>
          </p:nvPr>
        </p:nvSpPr>
        <p:spPr/>
        <p:txBody>
          <a:bodyPr/>
          <a:lstStyle/>
          <a:p>
            <a:endParaRPr lang="en-US" dirty="0" smtClean="0"/>
          </a:p>
          <a:p>
            <a:r>
              <a:rPr lang="en-US" dirty="0" smtClean="0"/>
              <a:t>The vector scales and rotates.</a:t>
            </a:r>
            <a:endParaRPr lang="en-US" dirty="0"/>
          </a:p>
        </p:txBody>
      </p:sp>
      <p:pic>
        <p:nvPicPr>
          <p:cNvPr id="19457" name="Picture 1"/>
          <p:cNvPicPr>
            <a:picLocks noChangeAspect="1" noChangeArrowheads="1"/>
          </p:cNvPicPr>
          <p:nvPr/>
        </p:nvPicPr>
        <p:blipFill>
          <a:blip r:embed="rId3" cstate="print"/>
          <a:srcRect/>
          <a:stretch>
            <a:fillRect/>
          </a:stretch>
        </p:blipFill>
        <p:spPr bwMode="auto">
          <a:xfrm>
            <a:off x="2505075" y="2871788"/>
            <a:ext cx="4133850" cy="1114425"/>
          </a:xfrm>
          <a:prstGeom prst="rect">
            <a:avLst/>
          </a:prstGeom>
          <a:noFill/>
          <a:ln w="9525">
            <a:noFill/>
            <a:miter lim="800000"/>
            <a:headEnd/>
            <a:tailEnd/>
          </a:ln>
        </p:spPr>
      </p:pic>
    </p:spTree>
  </p:cSld>
  <p:clrMapOvr>
    <a:masterClrMapping/>
  </p:clrMapOvr>
  <p:transition>
    <p:pull dir="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1 – only rotation</a:t>
            </a:r>
            <a:endParaRPr lang="en-US" dirty="0"/>
          </a:p>
        </p:txBody>
      </p:sp>
      <p:pic>
        <p:nvPicPr>
          <p:cNvPr id="17409" name="Picture 1"/>
          <p:cNvPicPr>
            <a:picLocks noChangeAspect="1" noChangeArrowheads="1"/>
          </p:cNvPicPr>
          <p:nvPr/>
        </p:nvPicPr>
        <p:blipFill>
          <a:blip r:embed="rId3" cstate="print"/>
          <a:stretch>
            <a:fillRect/>
          </a:stretch>
        </p:blipFill>
        <p:spPr bwMode="auto">
          <a:xfrm>
            <a:off x="1447800" y="1447800"/>
            <a:ext cx="6257925" cy="923925"/>
          </a:xfrm>
          <a:prstGeom prst="rect">
            <a:avLst/>
          </a:prstGeom>
          <a:noFill/>
          <a:ln>
            <a:noFill/>
          </a:ln>
        </p:spPr>
      </p:pic>
      <p:pic>
        <p:nvPicPr>
          <p:cNvPr id="17411" name="Picture 3"/>
          <p:cNvPicPr>
            <a:picLocks noChangeAspect="1" noChangeArrowheads="1"/>
          </p:cNvPicPr>
          <p:nvPr/>
        </p:nvPicPr>
        <p:blipFill>
          <a:blip r:embed="rId4" cstate="print"/>
          <a:srcRect/>
          <a:stretch>
            <a:fillRect/>
          </a:stretch>
        </p:blipFill>
        <p:spPr bwMode="auto">
          <a:xfrm>
            <a:off x="2805113" y="2667000"/>
            <a:ext cx="3533775" cy="3514725"/>
          </a:xfrm>
          <a:prstGeom prst="rect">
            <a:avLst/>
          </a:prstGeom>
          <a:noFill/>
          <a:ln w="9525">
            <a:noFill/>
            <a:miter lim="800000"/>
            <a:headEnd/>
            <a:tailEnd/>
          </a:ln>
        </p:spPr>
      </p:pic>
    </p:spTree>
  </p:cSld>
  <p:clrMapOvr>
    <a:masterClrMapping/>
  </p:clrMapOvr>
  <p:transition>
    <p:pull dir="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2 – only scaling</a:t>
            </a:r>
            <a:endParaRPr lang="en-US" dirty="0"/>
          </a:p>
        </p:txBody>
      </p:sp>
      <p:pic>
        <p:nvPicPr>
          <p:cNvPr id="15361" name="Picture 1"/>
          <p:cNvPicPr>
            <a:picLocks noChangeAspect="1" noChangeArrowheads="1"/>
          </p:cNvPicPr>
          <p:nvPr/>
        </p:nvPicPr>
        <p:blipFill>
          <a:blip r:embed="rId3" cstate="print"/>
          <a:srcRect/>
          <a:stretch>
            <a:fillRect/>
          </a:stretch>
        </p:blipFill>
        <p:spPr bwMode="auto">
          <a:xfrm>
            <a:off x="2667000" y="1295400"/>
            <a:ext cx="3914775" cy="1181100"/>
          </a:xfrm>
          <a:prstGeom prst="rect">
            <a:avLst/>
          </a:prstGeom>
          <a:noFill/>
          <a:ln w="9525">
            <a:noFill/>
            <a:miter lim="800000"/>
            <a:headEnd/>
            <a:tailEnd/>
          </a:ln>
        </p:spPr>
      </p:pic>
      <p:pic>
        <p:nvPicPr>
          <p:cNvPr id="15362" name="Picture 2"/>
          <p:cNvPicPr>
            <a:picLocks noChangeAspect="1" noChangeArrowheads="1"/>
          </p:cNvPicPr>
          <p:nvPr/>
        </p:nvPicPr>
        <p:blipFill>
          <a:blip r:embed="rId4" cstate="print"/>
          <a:srcRect/>
          <a:stretch>
            <a:fillRect/>
          </a:stretch>
        </p:blipFill>
        <p:spPr bwMode="auto">
          <a:xfrm>
            <a:off x="2819400" y="2819400"/>
            <a:ext cx="3533775" cy="3514725"/>
          </a:xfrm>
          <a:prstGeom prst="rect">
            <a:avLst/>
          </a:prstGeom>
          <a:noFill/>
          <a:ln w="9525">
            <a:noFill/>
            <a:miter lim="800000"/>
            <a:headEnd/>
            <a:tailEnd/>
          </a:ln>
        </p:spPr>
      </p:pic>
    </p:spTree>
  </p:cSld>
  <p:clrMapOvr>
    <a:masterClrMapping/>
  </p:clrMapOvr>
  <p:transition>
    <p:pull dir="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3 - both</a:t>
            </a:r>
            <a:endParaRPr lang="en-US" dirty="0"/>
          </a:p>
        </p:txBody>
      </p:sp>
      <p:pic>
        <p:nvPicPr>
          <p:cNvPr id="13313" name="Picture 1"/>
          <p:cNvPicPr>
            <a:picLocks noChangeAspect="1" noChangeArrowheads="1"/>
          </p:cNvPicPr>
          <p:nvPr/>
        </p:nvPicPr>
        <p:blipFill>
          <a:blip r:embed="rId3" cstate="print"/>
          <a:srcRect/>
          <a:stretch>
            <a:fillRect/>
          </a:stretch>
        </p:blipFill>
        <p:spPr bwMode="auto">
          <a:xfrm>
            <a:off x="2819400" y="2838450"/>
            <a:ext cx="3533775" cy="4019550"/>
          </a:xfrm>
          <a:prstGeom prst="rect">
            <a:avLst/>
          </a:prstGeom>
          <a:noFill/>
          <a:ln w="9525">
            <a:noFill/>
            <a:miter lim="800000"/>
            <a:headEnd/>
            <a:tailEnd/>
          </a:ln>
        </p:spPr>
      </p:pic>
      <p:pic>
        <p:nvPicPr>
          <p:cNvPr id="13314" name="Picture 2"/>
          <p:cNvPicPr>
            <a:picLocks noChangeAspect="1" noChangeArrowheads="1"/>
          </p:cNvPicPr>
          <p:nvPr/>
        </p:nvPicPr>
        <p:blipFill>
          <a:blip r:embed="rId4" cstate="print"/>
          <a:srcRect/>
          <a:stretch>
            <a:fillRect/>
          </a:stretch>
        </p:blipFill>
        <p:spPr bwMode="auto">
          <a:xfrm>
            <a:off x="1447800" y="1447800"/>
            <a:ext cx="6400800" cy="923925"/>
          </a:xfrm>
          <a:prstGeom prst="rect">
            <a:avLst/>
          </a:prstGeom>
          <a:noFill/>
          <a:ln w="9525">
            <a:noFill/>
            <a:miter lim="800000"/>
            <a:headEnd/>
            <a:tailEnd/>
          </a:ln>
        </p:spPr>
      </p:pic>
    </p:spTree>
  </p:cSld>
  <p:clrMapOvr>
    <a:masterClrMapping/>
  </p:clrMapOvr>
  <p:transition>
    <p:pull dir="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So a matrix is a bunch of numbers that tells us how to rotate and scale vectors</a:t>
            </a:r>
            <a:endParaRPr lang="en-US" dirty="0"/>
          </a:p>
        </p:txBody>
      </p:sp>
      <p:sp>
        <p:nvSpPr>
          <p:cNvPr id="3" name="Content Placeholder 2"/>
          <p:cNvSpPr>
            <a:spLocks noGrp="1"/>
          </p:cNvSpPr>
          <p:nvPr>
            <p:ph idx="1"/>
          </p:nvPr>
        </p:nvSpPr>
        <p:spPr/>
        <p:txBody>
          <a:bodyPr/>
          <a:lstStyle/>
          <a:p>
            <a:r>
              <a:rPr lang="en-US" dirty="0" smtClean="0"/>
              <a:t>Special matrices: Unit matrix</a:t>
            </a:r>
          </a:p>
          <a:p>
            <a:r>
              <a:rPr lang="en-US" dirty="0" smtClean="0"/>
              <a:t>Special matrices: Rotation matrix</a:t>
            </a:r>
          </a:p>
          <a:p>
            <a:r>
              <a:rPr lang="en-US" dirty="0" smtClean="0"/>
              <a:t>Special matrices: Scaling matrix</a:t>
            </a:r>
          </a:p>
          <a:p>
            <a:endParaRPr lang="en-US" dirty="0"/>
          </a:p>
        </p:txBody>
      </p:sp>
      <p:sp>
        <p:nvSpPr>
          <p:cNvPr id="7" name="Up Arrow Callout 6"/>
          <p:cNvSpPr/>
          <p:nvPr/>
        </p:nvSpPr>
        <p:spPr>
          <a:xfrm>
            <a:off x="3276600" y="2057400"/>
            <a:ext cx="4191000" cy="4114800"/>
          </a:xfrm>
          <a:prstGeom prst="upArrowCallout">
            <a:avLst>
              <a:gd name="adj1" fmla="val 5933"/>
              <a:gd name="adj2" fmla="val 9746"/>
              <a:gd name="adj3" fmla="val 11817"/>
              <a:gd name="adj4" fmla="val 64977"/>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11266" name="Picture 2"/>
          <p:cNvPicPr>
            <a:picLocks noChangeAspect="1" noChangeArrowheads="1"/>
          </p:cNvPicPr>
          <p:nvPr/>
        </p:nvPicPr>
        <p:blipFill>
          <a:blip r:embed="rId3" cstate="print"/>
          <a:srcRect/>
          <a:stretch>
            <a:fillRect/>
          </a:stretch>
        </p:blipFill>
        <p:spPr bwMode="auto">
          <a:xfrm>
            <a:off x="4038600" y="3962400"/>
            <a:ext cx="2524125" cy="1828800"/>
          </a:xfrm>
          <a:prstGeom prst="rect">
            <a:avLst/>
          </a:prstGeom>
          <a:noFill/>
          <a:ln w="9525">
            <a:noFill/>
            <a:miter lim="800000"/>
            <a:headEnd/>
            <a:tailEnd/>
          </a:ln>
        </p:spPr>
      </p:pic>
      <p:sp>
        <p:nvSpPr>
          <p:cNvPr id="6" name="Up Arrow Callout 5"/>
          <p:cNvSpPr/>
          <p:nvPr/>
        </p:nvSpPr>
        <p:spPr>
          <a:xfrm>
            <a:off x="2590800" y="2667000"/>
            <a:ext cx="4191000" cy="3962400"/>
          </a:xfrm>
          <a:prstGeom prst="upArrowCallout">
            <a:avLst>
              <a:gd name="adj1" fmla="val 8174"/>
              <a:gd name="adj2" fmla="val 11986"/>
              <a:gd name="adj3" fmla="val 11817"/>
              <a:gd name="adj4" fmla="val 64977"/>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4100"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119437" y="4855749"/>
            <a:ext cx="3133725" cy="97225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0" name="Up Arrow Callout 9"/>
          <p:cNvSpPr/>
          <p:nvPr/>
        </p:nvSpPr>
        <p:spPr>
          <a:xfrm>
            <a:off x="1371600" y="3276599"/>
            <a:ext cx="4191000" cy="3505201"/>
          </a:xfrm>
          <a:prstGeom prst="upArrowCallout">
            <a:avLst>
              <a:gd name="adj1" fmla="val 12350"/>
              <a:gd name="adj2" fmla="val 14250"/>
              <a:gd name="adj3" fmla="val 11817"/>
              <a:gd name="adj4" fmla="val 64977"/>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4101" name="Picture 5"/>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2362200" y="5064710"/>
            <a:ext cx="2295525" cy="13144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transition>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266"/>
                                        </p:tgtEl>
                                        <p:attrNameLst>
                                          <p:attrName>style.visibility</p:attrName>
                                        </p:attrNameLst>
                                      </p:cBhvr>
                                      <p:to>
                                        <p:strVal val="visible"/>
                                      </p:to>
                                    </p:set>
                                    <p:animEffect transition="in" filter="fade">
                                      <p:cBhvr>
                                        <p:cTn id="12" dur="1000"/>
                                        <p:tgtEl>
                                          <p:spTgt spid="11266"/>
                                        </p:tgtEl>
                                      </p:cBhvr>
                                    </p:animEffect>
                                    <p:anim calcmode="lin" valueType="num">
                                      <p:cBhvr>
                                        <p:cTn id="13" dur="1000" fill="hold"/>
                                        <p:tgtEl>
                                          <p:spTgt spid="11266"/>
                                        </p:tgtEl>
                                        <p:attrNameLst>
                                          <p:attrName>ppt_x</p:attrName>
                                        </p:attrNameLst>
                                      </p:cBhvr>
                                      <p:tavLst>
                                        <p:tav tm="0">
                                          <p:val>
                                            <p:strVal val="#ppt_x"/>
                                          </p:val>
                                        </p:tav>
                                        <p:tav tm="100000">
                                          <p:val>
                                            <p:strVal val="#ppt_x"/>
                                          </p:val>
                                        </p:tav>
                                      </p:tavLst>
                                    </p:anim>
                                    <p:anim calcmode="lin" valueType="num">
                                      <p:cBhvr>
                                        <p:cTn id="14" dur="1000" fill="hold"/>
                                        <p:tgtEl>
                                          <p:spTgt spid="1126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100"/>
                                        </p:tgtEl>
                                        <p:attrNameLst>
                                          <p:attrName>style.visibility</p:attrName>
                                        </p:attrNameLst>
                                      </p:cBhvr>
                                      <p:to>
                                        <p:strVal val="visible"/>
                                      </p:to>
                                    </p:set>
                                    <p:animEffect transition="in" filter="fade">
                                      <p:cBhvr>
                                        <p:cTn id="24" dur="1000"/>
                                        <p:tgtEl>
                                          <p:spTgt spid="4100"/>
                                        </p:tgtEl>
                                      </p:cBhvr>
                                    </p:animEffect>
                                    <p:anim calcmode="lin" valueType="num">
                                      <p:cBhvr>
                                        <p:cTn id="25" dur="1000" fill="hold"/>
                                        <p:tgtEl>
                                          <p:spTgt spid="4100"/>
                                        </p:tgtEl>
                                        <p:attrNameLst>
                                          <p:attrName>ppt_x</p:attrName>
                                        </p:attrNameLst>
                                      </p:cBhvr>
                                      <p:tavLst>
                                        <p:tav tm="0">
                                          <p:val>
                                            <p:strVal val="#ppt_x"/>
                                          </p:val>
                                        </p:tav>
                                        <p:tav tm="100000">
                                          <p:val>
                                            <p:strVal val="#ppt_x"/>
                                          </p:val>
                                        </p:tav>
                                      </p:tavLst>
                                    </p:anim>
                                    <p:anim calcmode="lin" valueType="num">
                                      <p:cBhvr>
                                        <p:cTn id="26" dur="1000" fill="hold"/>
                                        <p:tgtEl>
                                          <p:spTgt spid="410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4101"/>
                                        </p:tgtEl>
                                        <p:attrNameLst>
                                          <p:attrName>style.visibility</p:attrName>
                                        </p:attrNameLst>
                                      </p:cBhvr>
                                      <p:to>
                                        <p:strVal val="visible"/>
                                      </p:to>
                                    </p:set>
                                    <p:animEffect transition="in" filter="fade">
                                      <p:cBhvr>
                                        <p:cTn id="36" dur="1000"/>
                                        <p:tgtEl>
                                          <p:spTgt spid="4101"/>
                                        </p:tgtEl>
                                      </p:cBhvr>
                                    </p:animEffect>
                                    <p:anim calcmode="lin" valueType="num">
                                      <p:cBhvr>
                                        <p:cTn id="37" dur="1000" fill="hold"/>
                                        <p:tgtEl>
                                          <p:spTgt spid="4101"/>
                                        </p:tgtEl>
                                        <p:attrNameLst>
                                          <p:attrName>ppt_x</p:attrName>
                                        </p:attrNameLst>
                                      </p:cBhvr>
                                      <p:tavLst>
                                        <p:tav tm="0">
                                          <p:val>
                                            <p:strVal val="#ppt_x"/>
                                          </p:val>
                                        </p:tav>
                                        <p:tav tm="100000">
                                          <p:val>
                                            <p:strVal val="#ppt_x"/>
                                          </p:val>
                                        </p:tav>
                                      </p:tavLst>
                                    </p:anim>
                                    <p:anim calcmode="lin" valueType="num">
                                      <p:cBhvr>
                                        <p:cTn id="38" dur="1000" fill="hold"/>
                                        <p:tgtEl>
                                          <p:spTgt spid="410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P spid="10"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Can we make some general statements about a matrix?</a:t>
            </a:r>
            <a:endParaRPr lang="en-US" dirty="0"/>
          </a:p>
        </p:txBody>
      </p:sp>
      <p:sp>
        <p:nvSpPr>
          <p:cNvPr id="3" name="Content Placeholder 2"/>
          <p:cNvSpPr>
            <a:spLocks noGrp="1"/>
          </p:cNvSpPr>
          <p:nvPr>
            <p:ph idx="1"/>
          </p:nvPr>
        </p:nvSpPr>
        <p:spPr/>
        <p:txBody>
          <a:bodyPr/>
          <a:lstStyle/>
          <a:p>
            <a:r>
              <a:rPr lang="en-US" dirty="0" smtClean="0"/>
              <a:t>Given any matrix M, can we make some statements about how it affects vectors?</a:t>
            </a:r>
          </a:p>
          <a:p>
            <a:r>
              <a:rPr lang="en-US" dirty="0" smtClean="0"/>
              <a:t>Start with any vector. Multiply it over and over and over with a matrix. What happens?</a:t>
            </a:r>
            <a:endParaRPr lang="en-US" dirty="0"/>
          </a:p>
        </p:txBody>
      </p:sp>
    </p:spTree>
  </p:cSld>
  <p:clrMapOvr>
    <a:masterClrMapping/>
  </p:clrMapOvr>
  <p:transition>
    <p:pull dir="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Eigen vectors</a:t>
            </a:r>
            <a:endParaRPr lang="en-US" dirty="0"/>
          </a:p>
        </p:txBody>
      </p:sp>
      <p:sp>
        <p:nvSpPr>
          <p:cNvPr id="3" name="Content Placeholder 2"/>
          <p:cNvSpPr>
            <a:spLocks noGrp="1"/>
          </p:cNvSpPr>
          <p:nvPr>
            <p:ph idx="1"/>
          </p:nvPr>
        </p:nvSpPr>
        <p:spPr/>
        <p:txBody>
          <a:bodyPr>
            <a:normAutofit lnSpcReduction="10000"/>
          </a:bodyPr>
          <a:lstStyle/>
          <a:p>
            <a:r>
              <a:rPr lang="en-US" dirty="0" smtClean="0"/>
              <a:t>There are some vectors which don’t </a:t>
            </a:r>
            <a:r>
              <a:rPr lang="en-US" dirty="0"/>
              <a:t>change  </a:t>
            </a:r>
            <a:r>
              <a:rPr lang="en-US" dirty="0" smtClean="0"/>
              <a:t>direction on multiplication with a matrix.</a:t>
            </a:r>
          </a:p>
          <a:p>
            <a:r>
              <a:rPr lang="en-US" dirty="0" smtClean="0"/>
              <a:t>They are called Eigen vectors.</a:t>
            </a:r>
          </a:p>
          <a:p>
            <a:endParaRPr lang="en-US" dirty="0" smtClean="0"/>
          </a:p>
          <a:p>
            <a:endParaRPr lang="en-US" dirty="0"/>
          </a:p>
          <a:p>
            <a:r>
              <a:rPr lang="en-US" dirty="0" smtClean="0"/>
              <a:t>However, the matrix does manage to scale them. The factor it scales them by, are called the ‘Eigen values’.</a:t>
            </a:r>
            <a:endParaRPr lang="en-US" dirty="0"/>
          </a:p>
        </p:txBody>
      </p:sp>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667000" y="3352800"/>
            <a:ext cx="3771900" cy="10191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transition>
    <p:pull dir="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r>
              <a:rPr lang="en-US" dirty="0" smtClean="0"/>
              <a:t>About the Instructor</a:t>
            </a:r>
            <a:endParaRPr lang="en-US" dirty="0"/>
          </a:p>
        </p:txBody>
      </p:sp>
      <p:sp>
        <p:nvSpPr>
          <p:cNvPr id="13315" name="Rectangle 3"/>
          <p:cNvSpPr>
            <a:spLocks noGrp="1" noChangeArrowheads="1"/>
          </p:cNvSpPr>
          <p:nvPr>
            <p:ph type="body" idx="1"/>
          </p:nvPr>
        </p:nvSpPr>
        <p:spPr>
          <a:xfrm>
            <a:off x="-76200" y="1066800"/>
            <a:ext cx="4953000" cy="4114800"/>
          </a:xfrm>
        </p:spPr>
        <p:txBody>
          <a:bodyPr/>
          <a:lstStyle/>
          <a:p>
            <a:r>
              <a:rPr lang="en-US" sz="2000" dirty="0" smtClean="0"/>
              <a:t>Mid-life Schizophrenia</a:t>
            </a:r>
          </a:p>
          <a:p>
            <a:pPr lvl="1"/>
            <a:r>
              <a:rPr lang="en-US" sz="2000" dirty="0" smtClean="0"/>
              <a:t>Plan-</a:t>
            </a:r>
            <a:r>
              <a:rPr lang="en-US" sz="2000" dirty="0" err="1" smtClean="0"/>
              <a:t>yochan</a:t>
            </a:r>
            <a:r>
              <a:rPr lang="en-US" sz="2000" dirty="0" smtClean="0"/>
              <a:t>: Planning, Scheduling, CSP, a bit of learning etc. </a:t>
            </a:r>
          </a:p>
          <a:p>
            <a:pPr lvl="1"/>
            <a:r>
              <a:rPr lang="en-US" sz="2000" dirty="0" smtClean="0">
                <a:solidFill>
                  <a:srgbClr val="336600"/>
                </a:solidFill>
              </a:rPr>
              <a:t>Db-</a:t>
            </a:r>
            <a:r>
              <a:rPr lang="en-US" sz="2000" dirty="0" err="1" smtClean="0">
                <a:solidFill>
                  <a:srgbClr val="336600"/>
                </a:solidFill>
              </a:rPr>
              <a:t>yochan</a:t>
            </a:r>
            <a:r>
              <a:rPr lang="en-US" sz="2000" dirty="0">
                <a:solidFill>
                  <a:srgbClr val="336600"/>
                </a:solidFill>
              </a:rPr>
              <a:t>: Information integration, retrieval, mining etc. </a:t>
            </a:r>
            <a:r>
              <a:rPr lang="en-US" sz="2000" i="1" dirty="0">
                <a:solidFill>
                  <a:srgbClr val="336600"/>
                </a:solidFill>
              </a:rPr>
              <a:t>rakaposhi.eas.asu.edu/i3</a:t>
            </a:r>
          </a:p>
          <a:p>
            <a:pPr lvl="2"/>
            <a:r>
              <a:rPr lang="en-US" sz="2000" dirty="0" smtClean="0">
                <a:solidFill>
                  <a:srgbClr val="336600"/>
                </a:solidFill>
              </a:rPr>
              <a:t>Did </a:t>
            </a:r>
            <a:r>
              <a:rPr lang="en-US" sz="2000" dirty="0">
                <a:solidFill>
                  <a:srgbClr val="336600"/>
                </a:solidFill>
              </a:rPr>
              <a:t>a fair amount of publications, tutorials and workshop organization</a:t>
            </a:r>
            <a:r>
              <a:rPr lang="en-US" sz="2000" dirty="0" smtClean="0">
                <a:solidFill>
                  <a:srgbClr val="336600"/>
                </a:solidFill>
              </a:rPr>
              <a:t>. Had students who did even better </a:t>
            </a:r>
            <a:r>
              <a:rPr lang="en-US" sz="2000" dirty="0" smtClean="0">
                <a:solidFill>
                  <a:srgbClr val="336600"/>
                </a:solidFill>
                <a:sym typeface="Wingdings" pitchFamily="2" charset="2"/>
              </a:rPr>
              <a:t></a:t>
            </a:r>
            <a:endParaRPr lang="en-US" sz="2000" dirty="0">
              <a:solidFill>
                <a:srgbClr val="336600"/>
              </a:solidFill>
            </a:endParaRPr>
          </a:p>
          <a:p>
            <a:pPr lvl="3"/>
            <a:r>
              <a:rPr lang="en-US" dirty="0" err="1">
                <a:solidFill>
                  <a:srgbClr val="336600"/>
                </a:solidFill>
              </a:rPr>
              <a:t>Nie</a:t>
            </a:r>
            <a:r>
              <a:rPr lang="en-US" dirty="0" err="1">
                <a:solidFill>
                  <a:srgbClr val="336600"/>
                </a:solidFill>
                <a:sym typeface="Wingdings" pitchFamily="2" charset="2"/>
              </a:rPr>
              <a:t>Microsoft</a:t>
            </a:r>
            <a:r>
              <a:rPr lang="en-US" dirty="0">
                <a:solidFill>
                  <a:srgbClr val="336600"/>
                </a:solidFill>
                <a:sym typeface="Wingdings" pitchFamily="2" charset="2"/>
              </a:rPr>
              <a:t> Research; </a:t>
            </a:r>
            <a:r>
              <a:rPr lang="en-US" dirty="0" err="1">
                <a:solidFill>
                  <a:srgbClr val="336600"/>
                </a:solidFill>
                <a:sym typeface="Wingdings" pitchFamily="2" charset="2"/>
              </a:rPr>
              <a:t>NambiarIBM</a:t>
            </a:r>
            <a:r>
              <a:rPr lang="en-US" dirty="0">
                <a:solidFill>
                  <a:srgbClr val="336600"/>
                </a:solidFill>
                <a:sym typeface="Wingdings" pitchFamily="2" charset="2"/>
              </a:rPr>
              <a:t> Research Labs</a:t>
            </a:r>
          </a:p>
          <a:p>
            <a:pPr lvl="4"/>
            <a:r>
              <a:rPr lang="en-US" sz="1800" dirty="0" err="1">
                <a:solidFill>
                  <a:srgbClr val="336600"/>
                </a:solidFill>
                <a:sym typeface="Wingdings" pitchFamily="2" charset="2"/>
              </a:rPr>
              <a:t>Khatri,Chokshi</a:t>
            </a:r>
            <a:r>
              <a:rPr lang="en-US" sz="1800" dirty="0" err="1" smtClean="0">
                <a:solidFill>
                  <a:srgbClr val="336600"/>
                </a:solidFill>
                <a:sym typeface="Wingdings" pitchFamily="2" charset="2"/>
              </a:rPr>
              <a:t>Bing</a:t>
            </a:r>
            <a:r>
              <a:rPr lang="en-US" sz="1800" dirty="0" smtClean="0">
                <a:solidFill>
                  <a:srgbClr val="336600"/>
                </a:solidFill>
                <a:sym typeface="Wingdings" pitchFamily="2" charset="2"/>
              </a:rPr>
              <a:t>..; </a:t>
            </a:r>
            <a:r>
              <a:rPr lang="en-US" sz="1800" dirty="0" err="1">
                <a:solidFill>
                  <a:srgbClr val="336600"/>
                </a:solidFill>
                <a:sym typeface="Wingdings" pitchFamily="2" charset="2"/>
              </a:rPr>
              <a:t>KalavagattuYahoo</a:t>
            </a:r>
            <a:r>
              <a:rPr lang="en-US" sz="1800" dirty="0">
                <a:solidFill>
                  <a:srgbClr val="336600"/>
                </a:solidFill>
                <a:sym typeface="Wingdings" pitchFamily="2" charset="2"/>
              </a:rPr>
              <a:t>!</a:t>
            </a:r>
          </a:p>
          <a:p>
            <a:pPr lvl="4"/>
            <a:r>
              <a:rPr lang="en-US" sz="1800" dirty="0">
                <a:solidFill>
                  <a:srgbClr val="336600"/>
                </a:solidFill>
                <a:sym typeface="Wingdings" pitchFamily="2" charset="2"/>
              </a:rPr>
              <a:t>Hernandez, </a:t>
            </a:r>
            <a:r>
              <a:rPr lang="en-US" sz="1800" dirty="0" smtClean="0">
                <a:solidFill>
                  <a:srgbClr val="336600"/>
                </a:solidFill>
                <a:sym typeface="Wingdings" pitchFamily="2" charset="2"/>
              </a:rPr>
              <a:t>Fan, </a:t>
            </a:r>
            <a:r>
              <a:rPr lang="en-US" sz="1800" dirty="0" err="1" smtClean="0">
                <a:solidFill>
                  <a:srgbClr val="336600"/>
                </a:solidFill>
                <a:sym typeface="Wingdings" pitchFamily="2" charset="2"/>
              </a:rPr>
              <a:t>Khulbe</a:t>
            </a:r>
            <a:r>
              <a:rPr lang="en-US" sz="1800" dirty="0" smtClean="0">
                <a:solidFill>
                  <a:srgbClr val="336600"/>
                </a:solidFill>
                <a:sym typeface="Wingdings" pitchFamily="2" charset="2"/>
              </a:rPr>
              <a:t>, </a:t>
            </a:r>
            <a:r>
              <a:rPr lang="en-US" sz="1800" dirty="0" err="1" smtClean="0">
                <a:solidFill>
                  <a:srgbClr val="336600"/>
                </a:solidFill>
                <a:sym typeface="Wingdings" pitchFamily="2" charset="2"/>
              </a:rPr>
              <a:t>Jha</a:t>
            </a:r>
            <a:r>
              <a:rPr lang="en-US" sz="1800" dirty="0" smtClean="0">
                <a:solidFill>
                  <a:srgbClr val="336600"/>
                </a:solidFill>
                <a:sym typeface="Wingdings" pitchFamily="2" charset="2"/>
              </a:rPr>
              <a:t>, </a:t>
            </a:r>
            <a:r>
              <a:rPr lang="en-US" sz="1800" dirty="0" err="1" smtClean="0">
                <a:solidFill>
                  <a:srgbClr val="336600"/>
                </a:solidFill>
                <a:sym typeface="Wingdings" pitchFamily="2" charset="2"/>
              </a:rPr>
              <a:t>Gummadi</a:t>
            </a:r>
            <a:r>
              <a:rPr lang="en-US" sz="1800" dirty="0" smtClean="0">
                <a:solidFill>
                  <a:srgbClr val="336600"/>
                </a:solidFill>
                <a:sym typeface="Wingdings" pitchFamily="2" charset="2"/>
              </a:rPr>
              <a:t> Amazon</a:t>
            </a:r>
          </a:p>
          <a:p>
            <a:pPr lvl="4"/>
            <a:endParaRPr lang="en-US" dirty="0">
              <a:solidFill>
                <a:srgbClr val="336600"/>
              </a:solidFill>
            </a:endParaRPr>
          </a:p>
          <a:p>
            <a:pPr lvl="1"/>
            <a:endParaRPr lang="en-US" sz="2000" dirty="0">
              <a:solidFill>
                <a:srgbClr val="336600"/>
              </a:solidFill>
            </a:endParaRPr>
          </a:p>
        </p:txBody>
      </p:sp>
      <p:pic>
        <p:nvPicPr>
          <p:cNvPr id="2050" name="Picture 2"/>
          <p:cNvPicPr>
            <a:picLocks noChangeAspect="1" noChangeArrowheads="1"/>
          </p:cNvPicPr>
          <p:nvPr/>
        </p:nvPicPr>
        <p:blipFill>
          <a:blip r:embed="rId3" cstate="print"/>
          <a:srcRect/>
          <a:stretch>
            <a:fillRect/>
          </a:stretch>
        </p:blipFill>
        <p:spPr bwMode="auto">
          <a:xfrm>
            <a:off x="4876800" y="1295400"/>
            <a:ext cx="4195454" cy="4502150"/>
          </a:xfrm>
          <a:prstGeom prst="rect">
            <a:avLst/>
          </a:prstGeom>
          <a:noFill/>
          <a:ln w="9525">
            <a:noFill/>
            <a:miter lim="800000"/>
            <a:headEnd/>
            <a:tailEnd/>
          </a:ln>
        </p:spPr>
      </p:pic>
    </p:spTree>
  </p:cSld>
  <p:clrMapOvr>
    <a:masterClrMapping/>
  </p:clrMapOvr>
  <p:transition>
    <p:pull dir="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find Eigen values</a:t>
            </a:r>
            <a:endParaRPr lang="en-US" dirty="0"/>
          </a:p>
        </p:txBody>
      </p:sp>
      <p:sp>
        <p:nvSpPr>
          <p:cNvPr id="3" name="Content Placeholder 2"/>
          <p:cNvSpPr>
            <a:spLocks noGrp="1"/>
          </p:cNvSpPr>
          <p:nvPr>
            <p:ph idx="1"/>
          </p:nvPr>
        </p:nvSpPr>
        <p:spPr/>
        <p:txBody>
          <a:bodyPr/>
          <a:lstStyle/>
          <a:p>
            <a:r>
              <a:rPr lang="en-US" dirty="0" smtClean="0"/>
              <a:t>Let’s assume one of the </a:t>
            </a:r>
            <a:r>
              <a:rPr lang="en-US" dirty="0" err="1" smtClean="0"/>
              <a:t>eigen</a:t>
            </a:r>
            <a:r>
              <a:rPr lang="en-US" dirty="0" smtClean="0"/>
              <a:t> vectors is v</a:t>
            </a:r>
          </a:p>
          <a:p>
            <a:r>
              <a:rPr lang="en-US" dirty="0" smtClean="0"/>
              <a:t>Then Av = </a:t>
            </a:r>
            <a:r>
              <a:rPr lang="el-GR" dirty="0" smtClean="0"/>
              <a:t>λ</a:t>
            </a:r>
            <a:r>
              <a:rPr lang="en-US" dirty="0" smtClean="0"/>
              <a:t>v, where </a:t>
            </a:r>
            <a:r>
              <a:rPr lang="el-GR" dirty="0" smtClean="0"/>
              <a:t>λ</a:t>
            </a:r>
            <a:r>
              <a:rPr lang="en-US" dirty="0" smtClean="0"/>
              <a:t> is the eigenvalue.</a:t>
            </a:r>
          </a:p>
          <a:p>
            <a:r>
              <a:rPr lang="en-US" dirty="0" smtClean="0"/>
              <a:t>Transpose it (A -</a:t>
            </a:r>
            <a:r>
              <a:rPr lang="el-GR" dirty="0" smtClean="0"/>
              <a:t> λ</a:t>
            </a:r>
            <a:r>
              <a:rPr lang="en-US" dirty="0" smtClean="0"/>
              <a:t>I)v = 0</a:t>
            </a:r>
          </a:p>
          <a:p>
            <a:r>
              <a:rPr lang="en-US" dirty="0" smtClean="0"/>
              <a:t>Theorem: if v is not zero, then the above equation can only be true if the determinant of (A – </a:t>
            </a:r>
            <a:r>
              <a:rPr lang="el-GR" dirty="0" smtClean="0"/>
              <a:t>λ</a:t>
            </a:r>
            <a:r>
              <a:rPr lang="en-US" dirty="0" smtClean="0"/>
              <a:t>I) is zero. [proof: </a:t>
            </a:r>
            <a:r>
              <a:rPr lang="en-US" dirty="0"/>
              <a:t>see </a:t>
            </a:r>
            <a:r>
              <a:rPr lang="en-US" b="1" dirty="0"/>
              <a:t>Characteristic </a:t>
            </a:r>
            <a:r>
              <a:rPr lang="en-US" b="1" dirty="0" smtClean="0"/>
              <a:t>polynomial</a:t>
            </a:r>
            <a:r>
              <a:rPr lang="en-US" dirty="0" smtClean="0"/>
              <a:t> in Wikipedia]</a:t>
            </a:r>
          </a:p>
          <a:p>
            <a:r>
              <a:rPr lang="en-US" dirty="0" smtClean="0"/>
              <a:t>Use this fact to find values of </a:t>
            </a:r>
            <a:r>
              <a:rPr lang="el-GR" dirty="0"/>
              <a:t>λ</a:t>
            </a:r>
            <a:endParaRPr lang="en-US" dirty="0"/>
          </a:p>
        </p:txBody>
      </p:sp>
    </p:spTree>
    <p:extLst>
      <p:ext uri="{BB962C8B-B14F-4D97-AF65-F5344CB8AC3E}">
        <p14:creationId xmlns:p14="http://schemas.microsoft.com/office/powerpoint/2010/main" xmlns="" val="2332705058"/>
      </p:ext>
    </p:extLst>
  </p:cSld>
  <p:clrMapOvr>
    <a:masterClrMapping/>
  </p:clrMapOvr>
  <p:transition>
    <p:pull dir="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690688" y="1281113"/>
            <a:ext cx="5762625" cy="4295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40699176"/>
      </p:ext>
    </p:extLst>
  </p:cSld>
  <p:clrMapOvr>
    <a:masterClrMapping/>
  </p:clrMapOvr>
  <p:transition>
    <p:pull dir="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286000" y="3581400"/>
            <a:ext cx="6686550" cy="3429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t>How to find Eigen Vectors</a:t>
            </a:r>
            <a:endParaRPr lang="en-US" dirty="0"/>
          </a:p>
        </p:txBody>
      </p:sp>
      <p:sp>
        <p:nvSpPr>
          <p:cNvPr id="3" name="Content Placeholder 2"/>
          <p:cNvSpPr>
            <a:spLocks noGrp="1"/>
          </p:cNvSpPr>
          <p:nvPr>
            <p:ph idx="1"/>
          </p:nvPr>
        </p:nvSpPr>
        <p:spPr/>
        <p:txBody>
          <a:bodyPr/>
          <a:lstStyle/>
          <a:p>
            <a:r>
              <a:rPr lang="en-US" dirty="0" smtClean="0"/>
              <a:t>Substitute </a:t>
            </a:r>
            <a:r>
              <a:rPr lang="el-GR" dirty="0"/>
              <a:t>λ </a:t>
            </a:r>
            <a:r>
              <a:rPr lang="en-US" dirty="0" smtClean="0"/>
              <a:t>back into the equation </a:t>
            </a:r>
            <a:r>
              <a:rPr lang="en-US" dirty="0"/>
              <a:t>(A -</a:t>
            </a:r>
            <a:r>
              <a:rPr lang="el-GR" dirty="0"/>
              <a:t> λ</a:t>
            </a:r>
            <a:r>
              <a:rPr lang="en-US" dirty="0" smtClean="0"/>
              <a:t>I)v=0</a:t>
            </a:r>
            <a:endParaRPr lang="en-US" dirty="0"/>
          </a:p>
          <a:p>
            <a:r>
              <a:rPr lang="en-US" dirty="0" smtClean="0"/>
              <a:t>Try to find v</a:t>
            </a:r>
          </a:p>
          <a:p>
            <a:r>
              <a:rPr lang="en-US" dirty="0" smtClean="0"/>
              <a:t>You will get two equations in two variables – but: there is a problem, the two equations are identical</a:t>
            </a:r>
            <a:endParaRPr lang="en-US" dirty="0"/>
          </a:p>
        </p:txBody>
      </p:sp>
    </p:spTree>
    <p:extLst>
      <p:ext uri="{BB962C8B-B14F-4D97-AF65-F5344CB8AC3E}">
        <p14:creationId xmlns:p14="http://schemas.microsoft.com/office/powerpoint/2010/main" xmlns="" val="3931086095"/>
      </p:ext>
    </p:extLst>
  </p:cSld>
  <p:clrMapOvr>
    <a:masterClrMapping/>
  </p:clrMapOvr>
  <p:transition>
    <p:pull dir="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Eigen vectors – the missing </a:t>
            </a:r>
            <a:r>
              <a:rPr lang="en-US" dirty="0" err="1" smtClean="0"/>
              <a:t>eqn</a:t>
            </a:r>
            <a:endParaRPr lang="en-US" dirty="0"/>
          </a:p>
        </p:txBody>
      </p:sp>
      <p:sp>
        <p:nvSpPr>
          <p:cNvPr id="3" name="Content Placeholder 2"/>
          <p:cNvSpPr>
            <a:spLocks noGrp="1"/>
          </p:cNvSpPr>
          <p:nvPr>
            <p:ph idx="1"/>
          </p:nvPr>
        </p:nvSpPr>
        <p:spPr/>
        <p:txBody>
          <a:bodyPr/>
          <a:lstStyle/>
          <a:p>
            <a:r>
              <a:rPr lang="en-US" dirty="0" smtClean="0"/>
              <a:t>One equation, two variables</a:t>
            </a:r>
          </a:p>
          <a:p>
            <a:r>
              <a:rPr lang="en-US" dirty="0" smtClean="0"/>
              <a:t>Use the additional constraint that the Eigen vector is a unit vector (length 1)</a:t>
            </a:r>
          </a:p>
          <a:p>
            <a:r>
              <a:rPr lang="en-US" dirty="0"/>
              <a:t>x</a:t>
            </a:r>
            <a:r>
              <a:rPr lang="en-US" baseline="-25000" dirty="0" smtClean="0"/>
              <a:t>1</a:t>
            </a:r>
            <a:r>
              <a:rPr lang="en-US" baseline="30000" dirty="0" smtClean="0"/>
              <a:t>2</a:t>
            </a:r>
            <a:r>
              <a:rPr lang="en-US" dirty="0" smtClean="0"/>
              <a:t>+x</a:t>
            </a:r>
            <a:r>
              <a:rPr lang="en-US" baseline="-25000" dirty="0" smtClean="0"/>
              <a:t>2</a:t>
            </a:r>
            <a:r>
              <a:rPr lang="en-US" baseline="30000" dirty="0" smtClean="0"/>
              <a:t>2</a:t>
            </a:r>
            <a:r>
              <a:rPr lang="en-US" dirty="0" smtClean="0"/>
              <a:t> = 1</a:t>
            </a:r>
          </a:p>
          <a:p>
            <a:r>
              <a:rPr lang="en-US" dirty="0" smtClean="0"/>
              <a:t>Using the x</a:t>
            </a:r>
            <a:r>
              <a:rPr lang="en-US" baseline="-25000" dirty="0" smtClean="0"/>
              <a:t>1</a:t>
            </a:r>
            <a:r>
              <a:rPr lang="en-US" dirty="0" smtClean="0"/>
              <a:t> = x</a:t>
            </a:r>
            <a:r>
              <a:rPr lang="en-US" baseline="-25000" dirty="0" smtClean="0"/>
              <a:t>2</a:t>
            </a:r>
            <a:r>
              <a:rPr lang="en-US" dirty="0" smtClean="0"/>
              <a:t> we found from the previous slide, we have the Eigen vector </a:t>
            </a:r>
            <a:endParaRPr lang="en-US" dirty="0"/>
          </a:p>
        </p:txBody>
      </p:sp>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096000" y="4343400"/>
            <a:ext cx="192405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334472674"/>
      </p:ext>
    </p:extLst>
  </p:cSld>
  <p:clrMapOvr>
    <a:masterClrMapping/>
  </p:clrMapOvr>
  <p:transition>
    <p:pull dir="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smtClean="0"/>
              <a:t>So what do these values tell us</a:t>
            </a:r>
          </a:p>
        </p:txBody>
      </p:sp>
      <p:sp>
        <p:nvSpPr>
          <p:cNvPr id="20483" name="Content Placeholder 2"/>
          <p:cNvSpPr>
            <a:spLocks noGrp="1"/>
          </p:cNvSpPr>
          <p:nvPr>
            <p:ph idx="1"/>
          </p:nvPr>
        </p:nvSpPr>
        <p:spPr/>
        <p:txBody>
          <a:bodyPr/>
          <a:lstStyle/>
          <a:p>
            <a:r>
              <a:rPr lang="en-US" smtClean="0"/>
              <a:t>If you repeatedly multiply a vector by a matrix, (and then normalize), then you will eventually get the primary Eigen vector.</a:t>
            </a:r>
          </a:p>
          <a:p>
            <a:r>
              <a:rPr lang="en-US" smtClean="0"/>
              <a:t>The primary Eigen vector is, sort of, the general direction in which the matrix turns the vector</a:t>
            </a:r>
          </a:p>
        </p:txBody>
      </p:sp>
    </p:spTree>
  </p:cSld>
  <p:clrMapOvr>
    <a:masterClrMapping/>
  </p:clrMapOvr>
  <p:transition>
    <p:pull dir="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fontAlgn="auto">
              <a:spcAft>
                <a:spcPts val="0"/>
              </a:spcAft>
              <a:defRPr/>
            </a:pPr>
            <a:r>
              <a:rPr lang="en-US" dirty="0" smtClean="0"/>
              <a:t>How is this all relevant to the class?</a:t>
            </a:r>
            <a:endParaRPr lang="en-US" dirty="0"/>
          </a:p>
        </p:txBody>
      </p:sp>
      <p:sp>
        <p:nvSpPr>
          <p:cNvPr id="3" name="Content Placeholder 2"/>
          <p:cNvSpPr>
            <a:spLocks noGrp="1"/>
          </p:cNvSpPr>
          <p:nvPr>
            <p:ph idx="1"/>
          </p:nvPr>
        </p:nvSpPr>
        <p:spPr/>
        <p:txBody>
          <a:bodyPr rtlCol="0">
            <a:normAutofit fontScale="92500" lnSpcReduction="10000"/>
          </a:bodyPr>
          <a:lstStyle/>
          <a:p>
            <a:pPr fontAlgn="auto">
              <a:spcAft>
                <a:spcPts val="0"/>
              </a:spcAft>
              <a:buFont typeface="Arial" pitchFamily="34" charset="0"/>
              <a:buChar char="•"/>
              <a:defRPr/>
            </a:pPr>
            <a:r>
              <a:rPr lang="en-US" dirty="0" smtClean="0"/>
              <a:t>Instead of thinking of 2-dimension or 3-dimension vectors, imagine vectors in T dimensions</a:t>
            </a:r>
          </a:p>
          <a:p>
            <a:pPr fontAlgn="auto">
              <a:spcAft>
                <a:spcPts val="0"/>
              </a:spcAft>
              <a:buFont typeface="Arial" pitchFamily="34" charset="0"/>
              <a:buChar char="•"/>
              <a:defRPr/>
            </a:pPr>
            <a:r>
              <a:rPr lang="en-US" dirty="0" smtClean="0"/>
              <a:t>T = number of different terms.</a:t>
            </a:r>
          </a:p>
          <a:p>
            <a:pPr fontAlgn="auto">
              <a:spcAft>
                <a:spcPts val="0"/>
              </a:spcAft>
              <a:buFont typeface="Arial" pitchFamily="34" charset="0"/>
              <a:buChar char="•"/>
              <a:defRPr/>
            </a:pPr>
            <a:r>
              <a:rPr lang="en-US" dirty="0" smtClean="0"/>
              <a:t>Each doc will be a vector in this space.</a:t>
            </a:r>
          </a:p>
          <a:p>
            <a:pPr fontAlgn="auto">
              <a:spcAft>
                <a:spcPts val="0"/>
              </a:spcAft>
              <a:buFont typeface="Arial" pitchFamily="34" charset="0"/>
              <a:buChar char="•"/>
              <a:defRPr/>
            </a:pPr>
            <a:r>
              <a:rPr lang="en-US" dirty="0" smtClean="0"/>
              <a:t>Similarity between the docs = normalized dot product</a:t>
            </a:r>
          </a:p>
          <a:p>
            <a:pPr fontAlgn="auto">
              <a:spcAft>
                <a:spcPts val="0"/>
              </a:spcAft>
              <a:buFont typeface="Arial" pitchFamily="34" charset="0"/>
              <a:buChar char="•"/>
              <a:defRPr/>
            </a:pPr>
            <a:r>
              <a:rPr lang="en-US" dirty="0" smtClean="0"/>
              <a:t>Store the link structure of the web in a matrix</a:t>
            </a:r>
          </a:p>
          <a:p>
            <a:pPr fontAlgn="auto">
              <a:spcAft>
                <a:spcPts val="0"/>
              </a:spcAft>
              <a:buFont typeface="Arial" pitchFamily="34" charset="0"/>
              <a:buChar char="•"/>
              <a:defRPr/>
            </a:pPr>
            <a:r>
              <a:rPr lang="en-US" dirty="0" smtClean="0"/>
              <a:t>Eigen values / vectors – PageRank </a:t>
            </a:r>
            <a:endParaRPr lang="en-US" dirty="0"/>
          </a:p>
        </p:txBody>
      </p:sp>
    </p:spTree>
  </p:cSld>
  <p:clrMapOvr>
    <a:masterClrMapping/>
  </p:clrMapOvr>
  <p:transition>
    <p:pull dir="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cstate="print"/>
          <a:srcRect/>
          <a:stretch>
            <a:fillRect/>
          </a:stretch>
        </p:blipFill>
        <p:spPr bwMode="auto">
          <a:xfrm rot="10800000">
            <a:off x="7779" y="295274"/>
            <a:ext cx="9261634" cy="6181725"/>
          </a:xfrm>
          <a:prstGeom prst="rect">
            <a:avLst/>
          </a:prstGeom>
          <a:noFill/>
          <a:ln w="9525">
            <a:noFill/>
            <a:miter lim="800000"/>
            <a:headEnd/>
            <a:tailEnd/>
          </a:ln>
          <a:effectLst/>
        </p:spPr>
      </p:pic>
    </p:spTree>
  </p:cSld>
  <p:clrMapOvr>
    <a:masterClrMapping/>
  </p:clrMapOvr>
  <p:transition>
    <p:pull dir="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2"/>
          <p:cNvPicPr>
            <a:picLocks noChangeAspect="1" noChangeArrowheads="1"/>
          </p:cNvPicPr>
          <p:nvPr/>
        </p:nvPicPr>
        <p:blipFill>
          <a:blip r:embed="rId2" cstate="print"/>
          <a:srcRect/>
          <a:stretch>
            <a:fillRect/>
          </a:stretch>
        </p:blipFill>
        <p:spPr bwMode="auto">
          <a:xfrm flipH="1">
            <a:off x="76200" y="304800"/>
            <a:ext cx="9132888" cy="6270625"/>
          </a:xfrm>
          <a:prstGeom prst="rect">
            <a:avLst/>
          </a:prstGeom>
          <a:noFill/>
          <a:ln w="9525">
            <a:noFill/>
            <a:miter lim="800000"/>
            <a:headEnd/>
            <a:tailEnd/>
          </a:ln>
          <a:effectLst/>
        </p:spPr>
      </p:pic>
    </p:spTree>
  </p:cSld>
  <p:clrMapOvr>
    <a:masterClrMapping/>
  </p:clrMapOvr>
  <p:transition>
    <p:pull dir="r"/>
  </p:transition>
</p:sld>
</file>

<file path=ppt/tags/tag1.xml><?xml version="1.0" encoding="utf-8"?>
<p:tagLst xmlns:a="http://schemas.openxmlformats.org/drawingml/2006/main" xmlns:r="http://schemas.openxmlformats.org/officeDocument/2006/relationships" xmlns:p="http://schemas.openxmlformats.org/presentationml/2006/main">
  <p:tag name="FIRSTSUBBARAO@7HPAOHNFUVWYY57I" val="4170"/>
</p:tagLst>
</file>

<file path=ppt/theme/theme1.xml><?xml version="1.0" encoding="utf-8"?>
<a:theme xmlns:a="http://schemas.openxmlformats.org/drawingml/2006/main" name="Default Design">
  <a:themeElements>
    <a:clrScheme name="Default Desig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6600"/>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660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15175</TotalTime>
  <Words>4995</Words>
  <Application>Microsoft Office PowerPoint</Application>
  <PresentationFormat>On-screen Show (4:3)</PresentationFormat>
  <Paragraphs>658</Paragraphs>
  <Slides>75</Slides>
  <Notes>60</Notes>
  <HiddenSlides>12</HiddenSlides>
  <MMClips>0</MMClips>
  <ScaleCrop>false</ScaleCrop>
  <HeadingPairs>
    <vt:vector size="8" baseType="variant">
      <vt:variant>
        <vt:lpstr>Fonts Used</vt:lpstr>
      </vt:variant>
      <vt:variant>
        <vt:i4>8</vt:i4>
      </vt:variant>
      <vt:variant>
        <vt:lpstr>Theme</vt:lpstr>
      </vt:variant>
      <vt:variant>
        <vt:i4>2</vt:i4>
      </vt:variant>
      <vt:variant>
        <vt:lpstr>Embedded OLE Servers</vt:lpstr>
      </vt:variant>
      <vt:variant>
        <vt:i4>1</vt:i4>
      </vt:variant>
      <vt:variant>
        <vt:lpstr>Slide Titles</vt:lpstr>
      </vt:variant>
      <vt:variant>
        <vt:i4>75</vt:i4>
      </vt:variant>
    </vt:vector>
  </HeadingPairs>
  <TitlesOfParts>
    <vt:vector size="86" baseType="lpstr">
      <vt:lpstr>Arial</vt:lpstr>
      <vt:lpstr>Times New Roman</vt:lpstr>
      <vt:lpstr>Impact</vt:lpstr>
      <vt:lpstr>Wingdings</vt:lpstr>
      <vt:lpstr>Script MT Bold</vt:lpstr>
      <vt:lpstr>Arial Black</vt:lpstr>
      <vt:lpstr>Arial Unicode MS</vt:lpstr>
      <vt:lpstr>Calibri</vt:lpstr>
      <vt:lpstr>Default Design</vt:lpstr>
      <vt:lpstr>Custom Design</vt:lpstr>
      <vt:lpstr>Equation</vt:lpstr>
      <vt:lpstr>CSE 494/598  Information Retrieval, Mining and Integration on the Internet </vt:lpstr>
      <vt:lpstr>Contact Info</vt:lpstr>
      <vt:lpstr>What are your web dreams? </vt:lpstr>
      <vt:lpstr>Slide 4</vt:lpstr>
      <vt:lpstr>Web as a collection of information</vt:lpstr>
      <vt:lpstr>Course Outcomes</vt:lpstr>
      <vt:lpstr>About the Instructor</vt:lpstr>
      <vt:lpstr>Slide 8</vt:lpstr>
      <vt:lpstr>Slide 9</vt:lpstr>
      <vt:lpstr>The “Flipped Classroom Experiment”</vt:lpstr>
      <vt:lpstr>Slide 11</vt:lpstr>
      <vt:lpstr>About You</vt:lpstr>
      <vt:lpstr>Main Topics</vt:lpstr>
      <vt:lpstr>Topics Covered</vt:lpstr>
      <vt:lpstr>Slide 15</vt:lpstr>
      <vt:lpstr>Slide 16</vt:lpstr>
      <vt:lpstr>Books (or lack there of)</vt:lpstr>
      <vt:lpstr>Pre-reqs</vt:lpstr>
      <vt:lpstr>What this course is not (intended tobe)</vt:lpstr>
      <vt:lpstr>Grading etc.</vt:lpstr>
      <vt:lpstr>Grading etc.</vt:lpstr>
      <vt:lpstr>Projects (tentative)</vt:lpstr>
      <vt:lpstr>Honor Code/Trawling the Web</vt:lpstr>
      <vt:lpstr>Slide 24</vt:lpstr>
      <vt:lpstr>Slide 25</vt:lpstr>
      <vt:lpstr>Sociological issues </vt:lpstr>
      <vt:lpstr>Occupational Hazards..</vt:lpstr>
      <vt:lpstr>Life with a homepage..</vt:lpstr>
      <vt:lpstr>Next Week</vt:lpstr>
      <vt:lpstr>Slide 30</vt:lpstr>
      <vt:lpstr>Today’s Agenda</vt:lpstr>
      <vt:lpstr>Structure</vt:lpstr>
      <vt:lpstr>Structure helps querying</vt:lpstr>
      <vt:lpstr>Structure helps querying</vt:lpstr>
      <vt:lpstr>Does Web have Structured data?</vt:lpstr>
      <vt:lpstr>How to get Structure?</vt:lpstr>
      <vt:lpstr>Adapting old disciplines for Web-age</vt:lpstr>
      <vt:lpstr>Information Retrieval</vt:lpstr>
      <vt:lpstr>Social Networks</vt:lpstr>
      <vt:lpstr>Information Integration Database Style Retrieval</vt:lpstr>
      <vt:lpstr>Slide 41</vt:lpstr>
      <vt:lpstr>Further headaches brought on by Semi-structured retrieval</vt:lpstr>
      <vt:lpstr>Learning Patterns (from web and users)</vt:lpstr>
      <vt:lpstr>Finding“Sweet Spots”  in computer-mediated cooperative work</vt:lpstr>
      <vt:lpstr>Big Ideas and Cross Cutting Themes</vt:lpstr>
      <vt:lpstr>Collaborative Computing  AKA Brain Cycle Stealing AKA Computizing Eyeballs </vt:lpstr>
      <vt:lpstr>Tapping into the Collective Unconscious </vt:lpstr>
      <vt:lpstr>Slide 48</vt:lpstr>
      <vt:lpstr>Slide 49</vt:lpstr>
      <vt:lpstr>Slide 50</vt:lpstr>
      <vt:lpstr>It’s a Jungle out there (adversarial Web &amp; Arms Race) </vt:lpstr>
      <vt:lpstr>Next Week</vt:lpstr>
      <vt:lpstr>Slide 53</vt:lpstr>
      <vt:lpstr>Linear Algebra</vt:lpstr>
      <vt:lpstr>vectors and matrices</vt:lpstr>
      <vt:lpstr>A vector in space</vt:lpstr>
      <vt:lpstr>Properties of vectors</vt:lpstr>
      <vt:lpstr>Operations on vectors</vt:lpstr>
      <vt:lpstr>Dot Product &amp; Orthogonality</vt:lpstr>
      <vt:lpstr>Matrices</vt:lpstr>
      <vt:lpstr>Matrix Multiplication can be seen as computing vector dot products..</vt:lpstr>
      <vt:lpstr>Some identities / properties</vt:lpstr>
      <vt:lpstr>What happens when you multiply a matrix by a vector?</vt:lpstr>
      <vt:lpstr>Example 1 – only rotation</vt:lpstr>
      <vt:lpstr>Example 2 – only scaling</vt:lpstr>
      <vt:lpstr>Example 3 - both</vt:lpstr>
      <vt:lpstr>So a matrix is a bunch of numbers that tells us how to rotate and scale vectors</vt:lpstr>
      <vt:lpstr>Can we make some general statements about a matrix?</vt:lpstr>
      <vt:lpstr>Eigen vectors</vt:lpstr>
      <vt:lpstr>How to find Eigen values</vt:lpstr>
      <vt:lpstr>Slide 71</vt:lpstr>
      <vt:lpstr>How to find Eigen Vectors</vt:lpstr>
      <vt:lpstr>Eigen vectors – the missing eqn</vt:lpstr>
      <vt:lpstr>So what do these values tell us</vt:lpstr>
      <vt:lpstr>How is this all relevant to the class?</vt:lpstr>
    </vt:vector>
  </TitlesOfParts>
  <Company>UW</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CSE490i-1</dc:title>
  <dc:subject>Advanced Internet Systems; 1</dc:subject>
  <dc:creator>Daniel S. Weld</dc:creator>
  <cp:lastModifiedBy>Rao</cp:lastModifiedBy>
  <cp:revision>344</cp:revision>
  <cp:lastPrinted>2000-01-03T22:18:07Z</cp:lastPrinted>
  <dcterms:created xsi:type="dcterms:W3CDTF">2013-01-08T03:02:50Z</dcterms:created>
  <dcterms:modified xsi:type="dcterms:W3CDTF">2015-01-16T00:27:21Z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Type">
    <vt:i4>1</vt:i4>
  </property>
  <property fmtid="{D5CDD505-2E9C-101B-9397-08002B2CF9AE}" pid="3" name="GraphicType">
    <vt:i4>3</vt:i4>
  </property>
  <property fmtid="{D5CDD505-2E9C-101B-9397-08002B2CF9AE}" pid="4" name="Compression">
    <vt:i4>100</vt:i4>
  </property>
  <property fmtid="{D5CDD505-2E9C-101B-9397-08002B2CF9AE}" pid="5" name="ScreenSize">
    <vt:i4>1</vt:i4>
  </property>
  <property fmtid="{D5CDD505-2E9C-101B-9397-08002B2CF9AE}" pid="6" name="ScreenUsage">
    <vt:i4>3</vt:i4>
  </property>
  <property fmtid="{D5CDD505-2E9C-101B-9397-08002B2CF9AE}" pid="7" name="MailAddress">
    <vt:lpwstr/>
  </property>
  <property fmtid="{D5CDD505-2E9C-101B-9397-08002B2CF9AE}" pid="8" name="HomePage">
    <vt:lpwstr/>
  </property>
  <property fmtid="{D5CDD505-2E9C-101B-9397-08002B2CF9AE}" pid="9" name="Other">
    <vt:lpwstr/>
  </property>
  <property fmtid="{D5CDD505-2E9C-101B-9397-08002B2CF9AE}" pid="10" name="DownloadOriginal">
    <vt:bool>true</vt:bool>
  </property>
  <property fmtid="{D5CDD505-2E9C-101B-9397-08002B2CF9AE}" pid="11" name="DownloadIEButton">
    <vt:bool>false</vt:bool>
  </property>
  <property fmtid="{D5CDD505-2E9C-101B-9397-08002B2CF9AE}" pid="12" name="UseBrowserColor">
    <vt:bool>true</vt:bool>
  </property>
  <property fmtid="{D5CDD505-2E9C-101B-9397-08002B2CF9AE}" pid="13" name="BackColor">
    <vt:i4>15132390</vt:i4>
  </property>
  <property fmtid="{D5CDD505-2E9C-101B-9397-08002B2CF9AE}" pid="14" name="TextColor">
    <vt:i4>0</vt:i4>
  </property>
  <property fmtid="{D5CDD505-2E9C-101B-9397-08002B2CF9AE}" pid="15" name="LinkColor">
    <vt:i4>16711782</vt:i4>
  </property>
  <property fmtid="{D5CDD505-2E9C-101B-9397-08002B2CF9AE}" pid="16" name="VisitedColor">
    <vt:i4>10040268</vt:i4>
  </property>
  <property fmtid="{D5CDD505-2E9C-101B-9397-08002B2CF9AE}" pid="17" name="TransparentButton">
    <vt:i4>0</vt:i4>
  </property>
  <property fmtid="{D5CDD505-2E9C-101B-9397-08002B2CF9AE}" pid="18" name="ButtonType">
    <vt:i4>3</vt:i4>
  </property>
  <property fmtid="{D5CDD505-2E9C-101B-9397-08002B2CF9AE}" pid="19" name="ShowNotes">
    <vt:bool>false</vt:bool>
  </property>
  <property fmtid="{D5CDD505-2E9C-101B-9397-08002B2CF9AE}" pid="20" name="NavBtnPos">
    <vt:i4>3</vt:i4>
  </property>
  <property fmtid="{D5CDD505-2E9C-101B-9397-08002B2CF9AE}" pid="21" name="OutputDir">
    <vt:lpwstr>E:\</vt:lpwstr>
  </property>
</Properties>
</file>