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300" r:id="rId2"/>
    <p:sldId id="297" r:id="rId3"/>
    <p:sldId id="298" r:id="rId4"/>
    <p:sldId id="285" r:id="rId5"/>
    <p:sldId id="256" r:id="rId6"/>
    <p:sldId id="279" r:id="rId7"/>
    <p:sldId id="286" r:id="rId8"/>
    <p:sldId id="269" r:id="rId9"/>
    <p:sldId id="270" r:id="rId10"/>
    <p:sldId id="271" r:id="rId11"/>
    <p:sldId id="273" r:id="rId12"/>
    <p:sldId id="274" r:id="rId13"/>
    <p:sldId id="277" r:id="rId14"/>
    <p:sldId id="278" r:id="rId15"/>
    <p:sldId id="280" r:id="rId16"/>
    <p:sldId id="296" r:id="rId17"/>
    <p:sldId id="258" r:id="rId18"/>
    <p:sldId id="281" r:id="rId19"/>
    <p:sldId id="293" r:id="rId20"/>
    <p:sldId id="283" r:id="rId21"/>
    <p:sldId id="284" r:id="rId22"/>
    <p:sldId id="287" r:id="rId23"/>
    <p:sldId id="290" r:id="rId24"/>
    <p:sldId id="291" r:id="rId25"/>
    <p:sldId id="299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>
    <p:restoredLeft sz="15620"/>
    <p:restoredTop sz="94660"/>
  </p:normalViewPr>
  <p:slideViewPr>
    <p:cSldViewPr snapToGrid="0" snapToObjects="1">
      <p:cViewPr varScale="1">
        <p:scale>
          <a:sx n="200" d="100"/>
          <a:sy n="200" d="100"/>
        </p:scale>
        <p:origin x="-38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0FADE-C560-B442-BA96-C1167489A8AB}" type="datetimeFigureOut">
              <a:rPr lang="en-US" smtClean="0"/>
              <a:t>8/2/14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78522-11B2-D64C-A43F-E2DBCD85F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27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78522-11B2-D64C-A43F-E2DBCD85F5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87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</a:t>
            </a:r>
            <a:r>
              <a:rPr lang="en-US" baseline="0" dirty="0" smtClean="0"/>
              <a:t> is nothing wrong with this view—it has a lot of applications, and in fact the majority of planning is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80AD69-A6CC-4B75-BDBC-616323E4AC3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21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a reference to </a:t>
            </a:r>
            <a:r>
              <a:rPr lang="en-US" b="1" dirty="0" smtClean="0"/>
              <a:t>WATSON</a:t>
            </a:r>
            <a:r>
              <a:rPr lang="en-US" b="1" baseline="0" dirty="0" smtClean="0"/>
              <a:t> </a:t>
            </a:r>
            <a:r>
              <a:rPr lang="en-US" b="0" baseline="0" dirty="0" smtClean="0"/>
              <a:t>here – you can replace the robot with Watson and a lot of the same challenges remain. Can also make a reference to the healthcare (human -&gt; doctor, robot -&gt; Watson) and network security domains.</a:t>
            </a:r>
            <a:endParaRPr lang="en-US" b="0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76FA5-82D6-440E-BEC2-6A54371393D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53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Monty-Python Italian lesson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78522-11B2-D64C-A43F-E2DBCD85F5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85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Monty-Python Italian lesson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78522-11B2-D64C-A43F-E2DBCD85F5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85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Monty-Python Italian lesson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78522-11B2-D64C-A43F-E2DBCD85F5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85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78522-11B2-D64C-A43F-E2DBCD85F5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87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</a:t>
            </a:r>
            <a:r>
              <a:rPr lang="en-US" baseline="0" dirty="0" smtClean="0"/>
              <a:t> is nothing wrong with this view—it has a lot of applications, and in fact the majority of planning is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80AD69-A6CC-4B75-BDBC-616323E4AC3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21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</a:t>
            </a:r>
            <a:r>
              <a:rPr lang="en-US" baseline="0" dirty="0" smtClean="0"/>
              <a:t> is nothing wrong with this view—it has a lot of applications, and in fact the majority of planning is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80AD69-A6CC-4B75-BDBC-616323E4AC3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21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469C98-101A-4621-A1CC-7876B41DFB27}" type="slidenum">
              <a:rPr lang="en-US"/>
              <a:pPr/>
              <a:t>16</a:t>
            </a:fld>
            <a:endParaRPr lang="en-US"/>
          </a:p>
        </p:txBody>
      </p:sp>
      <p:sp>
        <p:nvSpPr>
          <p:cNvPr id="71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From Watson to Crowd planning, there is significantly more interest in planners as decision support systems for humans rather than planners as fully autonomous entities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78522-11B2-D64C-A43F-E2DBCD85F55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61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B8CB-47AA-B443-A99F-9CF89BBC8577}" type="datetimeFigureOut">
              <a:rPr lang="en-US" smtClean="0"/>
              <a:t>8/2/14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7EB-3348-3E46-A824-F8F375450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01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B8CB-47AA-B443-A99F-9CF89BBC8577}" type="datetimeFigureOut">
              <a:rPr lang="en-US" smtClean="0"/>
              <a:t>8/2/14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7EB-3348-3E46-A824-F8F375450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05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B8CB-47AA-B443-A99F-9CF89BBC8577}" type="datetimeFigureOut">
              <a:rPr lang="en-US" smtClean="0"/>
              <a:t>8/2/14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7EB-3348-3E46-A824-F8F375450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64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B8CB-47AA-B443-A99F-9CF89BBC8577}" type="datetimeFigureOut">
              <a:rPr lang="en-US" smtClean="0"/>
              <a:t>8/2/14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7EB-3348-3E46-A824-F8F375450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39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B8CB-47AA-B443-A99F-9CF89BBC8577}" type="datetimeFigureOut">
              <a:rPr lang="en-US" smtClean="0"/>
              <a:t>8/2/14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7EB-3348-3E46-A824-F8F375450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61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B8CB-47AA-B443-A99F-9CF89BBC8577}" type="datetimeFigureOut">
              <a:rPr lang="en-US" smtClean="0"/>
              <a:t>8/2/14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7EB-3348-3E46-A824-F8F375450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2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B8CB-47AA-B443-A99F-9CF89BBC8577}" type="datetimeFigureOut">
              <a:rPr lang="en-US" smtClean="0"/>
              <a:t>8/2/14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7EB-3348-3E46-A824-F8F375450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655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B8CB-47AA-B443-A99F-9CF89BBC8577}" type="datetimeFigureOut">
              <a:rPr lang="en-US" smtClean="0"/>
              <a:t>8/2/14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7EB-3348-3E46-A824-F8F375450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37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B8CB-47AA-B443-A99F-9CF89BBC8577}" type="datetimeFigureOut">
              <a:rPr lang="en-US" smtClean="0"/>
              <a:t>8/2/14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7EB-3348-3E46-A824-F8F375450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85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B8CB-47AA-B443-A99F-9CF89BBC8577}" type="datetimeFigureOut">
              <a:rPr lang="en-US" smtClean="0"/>
              <a:t>8/2/14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7EB-3348-3E46-A824-F8F375450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65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B8CB-47AA-B443-A99F-9CF89BBC8577}" type="datetimeFigureOut">
              <a:rPr lang="en-US" smtClean="0"/>
              <a:t>8/2/14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7EB-3348-3E46-A824-F8F375450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28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7B8CB-47AA-B443-A99F-9CF89BBC8577}" type="datetimeFigureOut">
              <a:rPr lang="en-US" smtClean="0"/>
              <a:t>8/2/14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567EB-3348-3E46-A824-F8F37545059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17" descr="plan-devil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294" y="76200"/>
            <a:ext cx="1270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0772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ln>
            <a:solidFill>
              <a:schemeClr val="accent2"/>
            </a:solidFill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media" Target="file://localhost/Users/rao/Dropbox/planrob13/planrob-talk/cindy.mp4" TargetMode="External"/><Relationship Id="rId4" Type="http://schemas.openxmlformats.org/officeDocument/2006/relationships/video" Target="file://localhost/Users/rao/Dropbox/planrob13/planrob-talk/cindy.mp4" TargetMode="Externa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" Type="http://schemas.microsoft.com/office/2007/relationships/media" Target="file://localhost/Users/rao/Dropbox/planrob13/planrob-talk/model-update.mp4" TargetMode="External"/><Relationship Id="rId2" Type="http://schemas.openxmlformats.org/officeDocument/2006/relationships/video" Target="file://localhost/Users/rao/Dropbox/planrob13/planrob-talk/model-update.mp4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Human-in-the-Loop/Human-Aware Planning and Decision Support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Subbarao Kambhampati</a:t>
            </a:r>
          </a:p>
          <a:p>
            <a:r>
              <a:rPr lang="en-US" dirty="0" smtClean="0"/>
              <a:t>Arizona State University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99220" y="165716"/>
            <a:ext cx="38230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What’s Hot: ICAPS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“Challenges in Planning”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0606" y="3260279"/>
            <a:ext cx="5982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A brief talk on the core &amp; (one) fringe of ICAPS </a:t>
            </a:r>
            <a:endParaRPr lang="en-US" sz="2400" dirty="0">
              <a:solidFill>
                <a:srgbClr val="008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066" y="4688722"/>
            <a:ext cx="2169277" cy="21692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050" y="6421771"/>
            <a:ext cx="2391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Talk given at AAAI 2014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001" y="5018421"/>
            <a:ext cx="1880778" cy="140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468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0"/>
            <a:ext cx="911698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56996" y="6517100"/>
            <a:ext cx="4291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[IPC 2014 slides from </a:t>
            </a:r>
            <a:r>
              <a:rPr lang="en-US" sz="1600" dirty="0" err="1" smtClean="0"/>
              <a:t>Chrpa</a:t>
            </a:r>
            <a:r>
              <a:rPr lang="en-US" sz="1600" dirty="0" smtClean="0"/>
              <a:t>, </a:t>
            </a:r>
            <a:r>
              <a:rPr lang="en-US" sz="1600" dirty="0" err="1" smtClean="0"/>
              <a:t>Vallati</a:t>
            </a:r>
            <a:r>
              <a:rPr lang="en-US" sz="1600" dirty="0"/>
              <a:t> </a:t>
            </a:r>
            <a:r>
              <a:rPr lang="en-US" sz="1600" dirty="0" smtClean="0"/>
              <a:t>&amp; </a:t>
            </a:r>
            <a:r>
              <a:rPr lang="en-US" sz="1600" dirty="0" err="1" smtClean="0"/>
              <a:t>McCluskey</a:t>
            </a:r>
            <a:r>
              <a:rPr lang="en-US" sz="1600" dirty="0" smtClean="0"/>
              <a:t>] 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" y="5255278"/>
            <a:ext cx="9144000" cy="11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240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0"/>
            <a:ext cx="910023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56996" y="6517100"/>
            <a:ext cx="4291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[IPC 2014 slides from </a:t>
            </a:r>
            <a:r>
              <a:rPr lang="en-US" sz="1600" dirty="0" err="1" smtClean="0"/>
              <a:t>Chrpa</a:t>
            </a:r>
            <a:r>
              <a:rPr lang="en-US" sz="1600" dirty="0" smtClean="0"/>
              <a:t>, </a:t>
            </a:r>
            <a:r>
              <a:rPr lang="en-US" sz="1600" dirty="0" err="1" smtClean="0"/>
              <a:t>Vallati</a:t>
            </a:r>
            <a:r>
              <a:rPr lang="en-US" sz="1600" dirty="0"/>
              <a:t> </a:t>
            </a:r>
            <a:r>
              <a:rPr lang="en-US" sz="1600" dirty="0" smtClean="0"/>
              <a:t>&amp; </a:t>
            </a:r>
            <a:r>
              <a:rPr lang="en-US" sz="1600" dirty="0" err="1" smtClean="0"/>
              <a:t>McCluskey</a:t>
            </a:r>
            <a:r>
              <a:rPr lang="en-US" sz="1600" dirty="0" smtClean="0"/>
              <a:t>]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78305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79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56996" y="6517100"/>
            <a:ext cx="4291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[IPC 2014 slides from </a:t>
            </a:r>
            <a:r>
              <a:rPr lang="en-US" sz="1600" dirty="0" err="1" smtClean="0"/>
              <a:t>Chrpa</a:t>
            </a:r>
            <a:r>
              <a:rPr lang="en-US" sz="1600" dirty="0" smtClean="0"/>
              <a:t>, </a:t>
            </a:r>
            <a:r>
              <a:rPr lang="en-US" sz="1600" dirty="0" err="1" smtClean="0"/>
              <a:t>Vallati</a:t>
            </a:r>
            <a:r>
              <a:rPr lang="en-US" sz="1600" dirty="0"/>
              <a:t> </a:t>
            </a:r>
            <a:r>
              <a:rPr lang="en-US" sz="1600" dirty="0" smtClean="0"/>
              <a:t>&amp; </a:t>
            </a:r>
            <a:r>
              <a:rPr lang="en-US" sz="1600" dirty="0" err="1" smtClean="0"/>
              <a:t>McCluskey</a:t>
            </a:r>
            <a:r>
              <a:rPr lang="en-US" sz="1600" dirty="0" smtClean="0"/>
              <a:t>] 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6047619" y="3785810"/>
            <a:ext cx="2800767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Portfolio planners use a </a:t>
            </a:r>
          </a:p>
          <a:p>
            <a:r>
              <a:rPr lang="en-US" dirty="0"/>
              <a:t> </a:t>
            </a:r>
            <a:r>
              <a:rPr lang="en-US" dirty="0" smtClean="0"/>
              <a:t>set of base planners and</a:t>
            </a:r>
          </a:p>
          <a:p>
            <a:r>
              <a:rPr lang="en-US" dirty="0" smtClean="0"/>
              <a:t> select the planner to use</a:t>
            </a:r>
          </a:p>
          <a:p>
            <a:r>
              <a:rPr lang="en-US" dirty="0"/>
              <a:t> </a:t>
            </a:r>
            <a:r>
              <a:rPr lang="en-US" dirty="0" smtClean="0"/>
              <a:t>based on the problem </a:t>
            </a:r>
          </a:p>
          <a:p>
            <a:r>
              <a:rPr lang="en-US" dirty="0"/>
              <a:t> </a:t>
            </a:r>
            <a:r>
              <a:rPr lang="en-US" dirty="0" smtClean="0"/>
              <a:t>features</a:t>
            </a:r>
          </a:p>
          <a:p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>
                <a:sym typeface="Wingdings"/>
              </a:rPr>
              <a:t> Typically the selection</a:t>
            </a:r>
          </a:p>
          <a:p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     policy learned in terms</a:t>
            </a:r>
          </a:p>
          <a:p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     of problem features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436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692" y="96585"/>
            <a:ext cx="793330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 why the continued fascination with classical planning?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..of course, the myriad applications for classical STRIPS planning </a:t>
            </a:r>
            <a:r>
              <a:rPr lang="en-US" dirty="0" smtClean="0">
                <a:sym typeface="Wingdings"/>
              </a:rPr>
              <a:t></a:t>
            </a:r>
          </a:p>
          <a:p>
            <a:r>
              <a:rPr lang="en-US" dirty="0" smtClean="0">
                <a:sym typeface="Wingdings"/>
              </a:rPr>
              <a:t>But more seriously, because classical planners have become a customized substrate for “compiling down” other more expressive planning problems</a:t>
            </a:r>
          </a:p>
          <a:p>
            <a:pPr lvl="1"/>
            <a:r>
              <a:rPr lang="en-US" dirty="0" smtClean="0">
                <a:sym typeface="Wingdings"/>
              </a:rPr>
              <a:t>Effective approaches exist for leveraging classical planners to do partial satisfaction planning, conformant planning, conditional planning, stochastic planning etc.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396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2476" y="167807"/>
            <a:ext cx="727432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Compilation Substrates for Planning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96070" y="1535113"/>
            <a:ext cx="2818794" cy="6397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SAT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96070" y="2174875"/>
            <a:ext cx="2818794" cy="395128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First of the substrates</a:t>
            </a:r>
          </a:p>
          <a:p>
            <a:pPr lvl="1"/>
            <a:r>
              <a:rPr lang="en-US" dirty="0" err="1" smtClean="0"/>
              <a:t>Kautz&amp;Selman</a:t>
            </a:r>
            <a:r>
              <a:rPr lang="en-US" dirty="0" smtClean="0"/>
              <a:t> got the classic paper award honorable mention </a:t>
            </a:r>
          </a:p>
          <a:p>
            <a:r>
              <a:rPr lang="en-US" dirty="0" smtClean="0"/>
              <a:t>Continued work on fast SAT solvers</a:t>
            </a:r>
          </a:p>
          <a:p>
            <a:r>
              <a:rPr lang="en-US" dirty="0" smtClean="0"/>
              <a:t>Limited to bounded length planning</a:t>
            </a:r>
          </a:p>
          <a:p>
            <a:r>
              <a:rPr lang="en-US" dirty="0" smtClean="0"/>
              <a:t>(Not great for metric constraints)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idx="1"/>
          </p:nvPr>
        </p:nvSpPr>
        <p:spPr>
          <a:xfrm>
            <a:off x="3197161" y="1535113"/>
            <a:ext cx="2818794" cy="6397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IP/LP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sz="half" idx="2"/>
          </p:nvPr>
        </p:nvSpPr>
        <p:spPr>
          <a:xfrm>
            <a:off x="3197161" y="2174875"/>
            <a:ext cx="2818794" cy="395128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Followed closely on the heels of SAT</a:t>
            </a:r>
          </a:p>
          <a:p>
            <a:r>
              <a:rPr lang="en-US" dirty="0" smtClean="0"/>
              <a:t>Can go beyond bounded length planning</a:t>
            </a:r>
          </a:p>
          <a:p>
            <a:pPr lvl="1"/>
            <a:r>
              <a:rPr lang="en-US" dirty="0" smtClean="0"/>
              <a:t>Allows LP Relaxation </a:t>
            </a:r>
          </a:p>
          <a:p>
            <a:pPr lvl="1"/>
            <a:r>
              <a:rPr lang="en-US" dirty="0" smtClean="0"/>
              <a:t>(Has become the basis for powerful admissible heuristics)</a:t>
            </a:r>
          </a:p>
          <a:p>
            <a:r>
              <a:rPr lang="en-US" dirty="0" smtClean="0"/>
              <a:t>IP solvers evolve much slower..</a:t>
            </a:r>
          </a:p>
          <a:p>
            <a:endParaRPr lang="en-US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idx="1"/>
          </p:nvPr>
        </p:nvSpPr>
        <p:spPr>
          <a:xfrm>
            <a:off x="6168355" y="1525189"/>
            <a:ext cx="2818794" cy="6397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(Classical) Planning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half" idx="2"/>
          </p:nvPr>
        </p:nvSpPr>
        <p:spPr>
          <a:xfrm>
            <a:off x="6168355" y="2164951"/>
            <a:ext cx="2818794" cy="395128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Tremendous progress on heuristic search approaches to classical planning</a:t>
            </a:r>
          </a:p>
          <a:p>
            <a:r>
              <a:rPr lang="en-US" dirty="0" smtClean="0"/>
              <a:t>A currently popular approach is to compile expressive planning problems to classical planning</a:t>
            </a:r>
          </a:p>
          <a:p>
            <a:pPr lvl="1"/>
            <a:r>
              <a:rPr lang="en-US" dirty="0" smtClean="0"/>
              <a:t>Conformant planning, conditional planning </a:t>
            </a:r>
          </a:p>
          <a:p>
            <a:pPr lvl="1"/>
            <a:r>
              <a:rPr lang="en-US" dirty="0" smtClean="0"/>
              <a:t>(even </a:t>
            </a:r>
            <a:r>
              <a:rPr lang="en-US" dirty="0"/>
              <a:t>p</a:t>
            </a:r>
            <a:r>
              <a:rPr lang="en-US" dirty="0" smtClean="0"/>
              <a:t>lan recognition)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875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2133600"/>
            <a:ext cx="1684859" cy="2057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779" y="108455"/>
            <a:ext cx="7818457" cy="1143000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Planning: The Canonical View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FA146-DCC1-4365-ACB0-CF0A57A7CA3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4447217"/>
            <a:ext cx="3603073" cy="24107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0" y="1981200"/>
            <a:ext cx="1866900" cy="24403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2362200"/>
            <a:ext cx="2892188" cy="17543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 fully specified</a:t>
            </a:r>
          </a:p>
          <a:p>
            <a:r>
              <a:rPr lang="en-US" dirty="0"/>
              <a:t> </a:t>
            </a:r>
            <a:r>
              <a:rPr lang="en-US" dirty="0" smtClean="0"/>
              <a:t>problem</a:t>
            </a:r>
          </a:p>
          <a:p>
            <a:r>
              <a:rPr lang="en-US" dirty="0"/>
              <a:t> </a:t>
            </a:r>
            <a:r>
              <a:rPr lang="en-US" dirty="0" smtClean="0"/>
              <a:t> --Initial state</a:t>
            </a:r>
          </a:p>
          <a:p>
            <a:r>
              <a:rPr lang="en-US" dirty="0"/>
              <a:t> </a:t>
            </a:r>
            <a:r>
              <a:rPr lang="en-US" dirty="0" smtClean="0"/>
              <a:t> --Goals</a:t>
            </a:r>
          </a:p>
          <a:p>
            <a:r>
              <a:rPr lang="en-US" dirty="0"/>
              <a:t> </a:t>
            </a:r>
            <a:r>
              <a:rPr lang="en-US" dirty="0" smtClean="0"/>
              <a:t>      (each non-negotiable)</a:t>
            </a:r>
          </a:p>
          <a:p>
            <a:r>
              <a:rPr lang="en-US" dirty="0"/>
              <a:t> </a:t>
            </a:r>
            <a:r>
              <a:rPr lang="en-US" dirty="0" smtClean="0"/>
              <a:t> --Complete Action Model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29400" y="4114800"/>
            <a:ext cx="2032452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The Plan </a:t>
            </a:r>
            <a:endParaRPr lang="en-US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7400" y="1447800"/>
            <a:ext cx="874226" cy="1173619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3048000" y="2895600"/>
            <a:ext cx="762000" cy="685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638800" y="2819400"/>
            <a:ext cx="1143000" cy="685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11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733800" y="2667000"/>
            <a:ext cx="4038600" cy="1936750"/>
            <a:chOff x="1584" y="1776"/>
            <a:chExt cx="2544" cy="1220"/>
          </a:xfrm>
        </p:grpSpPr>
        <p:sp>
          <p:nvSpPr>
            <p:cNvPr id="718851" name="Line 3"/>
            <p:cNvSpPr>
              <a:spLocks noChangeShapeType="1"/>
            </p:cNvSpPr>
            <p:nvPr/>
          </p:nvSpPr>
          <p:spPr bwMode="auto">
            <a:xfrm>
              <a:off x="1632" y="2256"/>
              <a:ext cx="24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8852" name="Text Box 4"/>
            <p:cNvSpPr txBox="1">
              <a:spLocks noChangeArrowheads="1"/>
            </p:cNvSpPr>
            <p:nvPr/>
          </p:nvSpPr>
          <p:spPr bwMode="auto">
            <a:xfrm>
              <a:off x="1968" y="2784"/>
              <a:ext cx="17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32" tIns="45716" rIns="91432" bIns="45716">
              <a:spAutoFit/>
            </a:bodyPr>
            <a:lstStyle/>
            <a:p>
              <a:r>
                <a:rPr lang="en-US" sz="1600">
                  <a:solidFill>
                    <a:schemeClr val="accent2"/>
                  </a:solidFill>
                </a:rPr>
                <a:t>Underlying System Dynamics</a:t>
              </a:r>
            </a:p>
          </p:txBody>
        </p:sp>
        <p:sp>
          <p:nvSpPr>
            <p:cNvPr id="718853" name="Line 5"/>
            <p:cNvSpPr>
              <a:spLocks noChangeShapeType="1"/>
            </p:cNvSpPr>
            <p:nvPr/>
          </p:nvSpPr>
          <p:spPr bwMode="auto">
            <a:xfrm>
              <a:off x="1872" y="220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8854" name="Text Box 6"/>
            <p:cNvSpPr txBox="1">
              <a:spLocks noChangeArrowheads="1"/>
            </p:cNvSpPr>
            <p:nvPr/>
          </p:nvSpPr>
          <p:spPr bwMode="auto">
            <a:xfrm rot="-2801081">
              <a:off x="1398" y="2442"/>
              <a:ext cx="5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32" tIns="45716" rIns="91432" bIns="45716">
              <a:spAutoFit/>
            </a:bodyPr>
            <a:lstStyle/>
            <a:p>
              <a:r>
                <a:rPr lang="en-US" sz="1400">
                  <a:solidFill>
                    <a:schemeClr val="accent2"/>
                  </a:solidFill>
                </a:rPr>
                <a:t>Classical</a:t>
              </a:r>
            </a:p>
          </p:txBody>
        </p:sp>
        <p:sp>
          <p:nvSpPr>
            <p:cNvPr id="718855" name="Line 7"/>
            <p:cNvSpPr>
              <a:spLocks noChangeShapeType="1"/>
            </p:cNvSpPr>
            <p:nvPr/>
          </p:nvSpPr>
          <p:spPr bwMode="auto">
            <a:xfrm>
              <a:off x="2160" y="220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8856" name="Text Box 8"/>
            <p:cNvSpPr txBox="1">
              <a:spLocks noChangeArrowheads="1"/>
            </p:cNvSpPr>
            <p:nvPr/>
          </p:nvSpPr>
          <p:spPr bwMode="auto">
            <a:xfrm rot="-2801081">
              <a:off x="1962" y="2454"/>
              <a:ext cx="58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32" tIns="45716" rIns="91432" bIns="45716">
              <a:spAutoFit/>
            </a:bodyPr>
            <a:lstStyle/>
            <a:p>
              <a:r>
                <a:rPr lang="en-US" sz="1400">
                  <a:solidFill>
                    <a:schemeClr val="accent2"/>
                  </a:solidFill>
                </a:rPr>
                <a:t>Temporal</a:t>
              </a:r>
            </a:p>
          </p:txBody>
        </p:sp>
        <p:sp>
          <p:nvSpPr>
            <p:cNvPr id="718857" name="Text Box 9"/>
            <p:cNvSpPr txBox="1">
              <a:spLocks noChangeArrowheads="1"/>
            </p:cNvSpPr>
            <p:nvPr/>
          </p:nvSpPr>
          <p:spPr bwMode="auto">
            <a:xfrm rot="-2801081">
              <a:off x="1806" y="2418"/>
              <a:ext cx="42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32" tIns="45716" rIns="91432" bIns="45716">
              <a:spAutoFit/>
            </a:bodyPr>
            <a:lstStyle/>
            <a:p>
              <a:r>
                <a:rPr lang="en-US" sz="1400">
                  <a:solidFill>
                    <a:schemeClr val="accent2"/>
                  </a:solidFill>
                </a:rPr>
                <a:t>Metric</a:t>
              </a:r>
            </a:p>
          </p:txBody>
        </p:sp>
        <p:sp>
          <p:nvSpPr>
            <p:cNvPr id="718858" name="Line 10"/>
            <p:cNvSpPr>
              <a:spLocks noChangeShapeType="1"/>
            </p:cNvSpPr>
            <p:nvPr/>
          </p:nvSpPr>
          <p:spPr bwMode="auto">
            <a:xfrm>
              <a:off x="2448" y="220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8859" name="Line 11"/>
            <p:cNvSpPr>
              <a:spLocks noChangeShapeType="1"/>
            </p:cNvSpPr>
            <p:nvPr/>
          </p:nvSpPr>
          <p:spPr bwMode="auto">
            <a:xfrm>
              <a:off x="2688" y="220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8860" name="Text Box 12"/>
            <p:cNvSpPr txBox="1">
              <a:spLocks noChangeArrowheads="1"/>
            </p:cNvSpPr>
            <p:nvPr/>
          </p:nvSpPr>
          <p:spPr bwMode="auto">
            <a:xfrm rot="-2801081">
              <a:off x="2365" y="2339"/>
              <a:ext cx="587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32" tIns="45716" rIns="91432" bIns="45716">
              <a:spAutoFit/>
            </a:bodyPr>
            <a:lstStyle/>
            <a:p>
              <a:r>
                <a:rPr lang="en-US" sz="1400">
                  <a:solidFill>
                    <a:schemeClr val="accent2"/>
                  </a:solidFill>
                </a:rPr>
                <a:t>Metric-</a:t>
              </a:r>
            </a:p>
            <a:p>
              <a:r>
                <a:rPr lang="en-US" sz="1400">
                  <a:solidFill>
                    <a:schemeClr val="accent2"/>
                  </a:solidFill>
                </a:rPr>
                <a:t>Temporal</a:t>
              </a:r>
            </a:p>
          </p:txBody>
        </p:sp>
        <p:sp>
          <p:nvSpPr>
            <p:cNvPr id="718861" name="Line 13"/>
            <p:cNvSpPr>
              <a:spLocks noChangeShapeType="1"/>
            </p:cNvSpPr>
            <p:nvPr/>
          </p:nvSpPr>
          <p:spPr bwMode="auto">
            <a:xfrm>
              <a:off x="3024" y="220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8862" name="Text Box 14"/>
            <p:cNvSpPr txBox="1">
              <a:spLocks noChangeArrowheads="1"/>
            </p:cNvSpPr>
            <p:nvPr/>
          </p:nvSpPr>
          <p:spPr bwMode="auto">
            <a:xfrm rot="-2801081">
              <a:off x="2671" y="2465"/>
              <a:ext cx="51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32" tIns="45716" rIns="91432" bIns="45716">
              <a:spAutoFit/>
            </a:bodyPr>
            <a:lstStyle/>
            <a:p>
              <a:r>
                <a:rPr lang="en-US" sz="1400">
                  <a:solidFill>
                    <a:schemeClr val="accent2"/>
                  </a:solidFill>
                </a:rPr>
                <a:t>Non-det</a:t>
              </a:r>
            </a:p>
          </p:txBody>
        </p:sp>
        <p:sp>
          <p:nvSpPr>
            <p:cNvPr id="718863" name="Line 15"/>
            <p:cNvSpPr>
              <a:spLocks noChangeShapeType="1"/>
            </p:cNvSpPr>
            <p:nvPr/>
          </p:nvSpPr>
          <p:spPr bwMode="auto">
            <a:xfrm>
              <a:off x="3264" y="220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8864" name="Text Box 16"/>
            <p:cNvSpPr txBox="1">
              <a:spLocks noChangeArrowheads="1"/>
            </p:cNvSpPr>
            <p:nvPr/>
          </p:nvSpPr>
          <p:spPr bwMode="auto">
            <a:xfrm rot="-2801081">
              <a:off x="3077" y="2395"/>
              <a:ext cx="2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32" tIns="45716" rIns="91432" bIns="45716">
              <a:spAutoFit/>
            </a:bodyPr>
            <a:lstStyle/>
            <a:p>
              <a:r>
                <a:rPr lang="en-US" sz="1400">
                  <a:solidFill>
                    <a:schemeClr val="accent2"/>
                  </a:solidFill>
                </a:rPr>
                <a:t>PO</a:t>
              </a:r>
            </a:p>
          </p:txBody>
        </p:sp>
        <p:sp>
          <p:nvSpPr>
            <p:cNvPr id="718865" name="Line 17"/>
            <p:cNvSpPr>
              <a:spLocks noChangeShapeType="1"/>
            </p:cNvSpPr>
            <p:nvPr/>
          </p:nvSpPr>
          <p:spPr bwMode="auto">
            <a:xfrm>
              <a:off x="3504" y="220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8866" name="Text Box 18"/>
            <p:cNvSpPr txBox="1">
              <a:spLocks noChangeArrowheads="1"/>
            </p:cNvSpPr>
            <p:nvPr/>
          </p:nvSpPr>
          <p:spPr bwMode="auto">
            <a:xfrm rot="-2801081">
              <a:off x="3085" y="2420"/>
              <a:ext cx="6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32" tIns="45716" rIns="91432" bIns="45716">
              <a:spAutoFit/>
            </a:bodyPr>
            <a:lstStyle/>
            <a:p>
              <a:r>
                <a:rPr lang="en-US" sz="1400">
                  <a:solidFill>
                    <a:schemeClr val="accent2"/>
                  </a:solidFill>
                </a:rPr>
                <a:t>Stochastic</a:t>
              </a:r>
            </a:p>
          </p:txBody>
        </p:sp>
        <p:sp>
          <p:nvSpPr>
            <p:cNvPr id="718867" name="AutoShape 19"/>
            <p:cNvSpPr>
              <a:spLocks noChangeArrowheads="1"/>
            </p:cNvSpPr>
            <p:nvPr/>
          </p:nvSpPr>
          <p:spPr bwMode="auto">
            <a:xfrm>
              <a:off x="1776" y="1776"/>
              <a:ext cx="2016" cy="384"/>
            </a:xfrm>
            <a:prstGeom prst="notchedRightArrow">
              <a:avLst>
                <a:gd name="adj1" fmla="val 50000"/>
                <a:gd name="adj2" fmla="val 13125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32" tIns="45716" rIns="91432" bIns="45716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Traditional Planning</a:t>
              </a:r>
            </a:p>
          </p:txBody>
        </p:sp>
      </p:grpSp>
      <p:sp>
        <p:nvSpPr>
          <p:cNvPr id="718868" name="Text Box 20"/>
          <p:cNvSpPr txBox="1">
            <a:spLocks noChangeArrowheads="1"/>
          </p:cNvSpPr>
          <p:nvPr/>
        </p:nvSpPr>
        <p:spPr bwMode="auto">
          <a:xfrm>
            <a:off x="3810000" y="5105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828800" y="2786063"/>
            <a:ext cx="6962775" cy="3517900"/>
            <a:chOff x="1152" y="1755"/>
            <a:chExt cx="4386" cy="2216"/>
          </a:xfrm>
        </p:grpSpPr>
        <p:grpSp>
          <p:nvGrpSpPr>
            <p:cNvPr id="4" name="Group 22"/>
            <p:cNvGrpSpPr>
              <a:grpSpLocks/>
            </p:cNvGrpSpPr>
            <p:nvPr/>
          </p:nvGrpSpPr>
          <p:grpSpPr bwMode="auto">
            <a:xfrm>
              <a:off x="1152" y="1755"/>
              <a:ext cx="1339" cy="2216"/>
              <a:chOff x="384" y="1851"/>
              <a:chExt cx="1339" cy="2216"/>
            </a:xfrm>
          </p:grpSpPr>
          <p:sp>
            <p:nvSpPr>
              <p:cNvPr id="718871" name="Line 23"/>
              <p:cNvSpPr>
                <a:spLocks noChangeShapeType="1"/>
              </p:cNvSpPr>
              <p:nvPr/>
            </p:nvSpPr>
            <p:spPr bwMode="auto">
              <a:xfrm flipH="1">
                <a:off x="384" y="2256"/>
                <a:ext cx="1248" cy="1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872" name="Text Box 24"/>
              <p:cNvSpPr txBox="1">
                <a:spLocks noChangeArrowheads="1"/>
              </p:cNvSpPr>
              <p:nvPr/>
            </p:nvSpPr>
            <p:spPr bwMode="auto">
              <a:xfrm rot="-2762498">
                <a:off x="-181" y="2443"/>
                <a:ext cx="139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1432" tIns="45716" rIns="91432" bIns="45716">
                <a:spAutoFit/>
              </a:bodyPr>
              <a:lstStyle/>
              <a:p>
                <a:r>
                  <a:rPr lang="en-US" sz="1600">
                    <a:solidFill>
                      <a:srgbClr val="660066"/>
                    </a:solidFill>
                  </a:rPr>
                  <a:t>Model Incompleteness</a:t>
                </a:r>
              </a:p>
            </p:txBody>
          </p:sp>
          <p:sp>
            <p:nvSpPr>
              <p:cNvPr id="718873" name="Line 25"/>
              <p:cNvSpPr>
                <a:spLocks noChangeShapeType="1"/>
              </p:cNvSpPr>
              <p:nvPr/>
            </p:nvSpPr>
            <p:spPr bwMode="auto">
              <a:xfrm>
                <a:off x="1488" y="235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874" name="Text Box 26"/>
              <p:cNvSpPr txBox="1">
                <a:spLocks noChangeArrowheads="1"/>
              </p:cNvSpPr>
              <p:nvPr/>
            </p:nvSpPr>
            <p:spPr bwMode="auto">
              <a:xfrm rot="-18885482">
                <a:off x="1191" y="2173"/>
                <a:ext cx="32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1432" tIns="45716" rIns="91432" bIns="45716">
                <a:spAutoFit/>
              </a:bodyPr>
              <a:lstStyle/>
              <a:p>
                <a:r>
                  <a:rPr lang="en-US" sz="1400">
                    <a:solidFill>
                      <a:srgbClr val="660066"/>
                    </a:solidFill>
                  </a:rPr>
                  <a:t>Pref</a:t>
                </a:r>
              </a:p>
            </p:txBody>
          </p:sp>
          <p:sp>
            <p:nvSpPr>
              <p:cNvPr id="718875" name="Line 27"/>
              <p:cNvSpPr>
                <a:spLocks noChangeShapeType="1"/>
              </p:cNvSpPr>
              <p:nvPr/>
            </p:nvSpPr>
            <p:spPr bwMode="auto">
              <a:xfrm>
                <a:off x="1104" y="2784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876" name="Text Box 28"/>
              <p:cNvSpPr txBox="1">
                <a:spLocks noChangeArrowheads="1"/>
              </p:cNvSpPr>
              <p:nvPr/>
            </p:nvSpPr>
            <p:spPr bwMode="auto">
              <a:xfrm rot="-18885482">
                <a:off x="655" y="2540"/>
                <a:ext cx="60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1432" tIns="45716" rIns="91432" bIns="45716">
                <a:spAutoFit/>
              </a:bodyPr>
              <a:lstStyle/>
              <a:p>
                <a:r>
                  <a:rPr lang="en-US" sz="1400">
                    <a:solidFill>
                      <a:srgbClr val="660066"/>
                    </a:solidFill>
                  </a:rPr>
                  <a:t>Dynamics</a:t>
                </a:r>
              </a:p>
            </p:txBody>
          </p:sp>
          <p:sp>
            <p:nvSpPr>
              <p:cNvPr id="718877" name="Line 29"/>
              <p:cNvSpPr>
                <a:spLocks noChangeShapeType="1"/>
              </p:cNvSpPr>
              <p:nvPr/>
            </p:nvSpPr>
            <p:spPr bwMode="auto">
              <a:xfrm>
                <a:off x="720" y="3168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878" name="Text Box 30"/>
              <p:cNvSpPr txBox="1">
                <a:spLocks noChangeArrowheads="1"/>
              </p:cNvSpPr>
              <p:nvPr/>
            </p:nvSpPr>
            <p:spPr bwMode="auto">
              <a:xfrm rot="-18885482">
                <a:off x="292" y="2874"/>
                <a:ext cx="47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1432" tIns="45716" rIns="91432" bIns="45716">
                <a:spAutoFit/>
              </a:bodyPr>
              <a:lstStyle/>
              <a:p>
                <a:r>
                  <a:rPr lang="en-US" sz="1400">
                    <a:solidFill>
                      <a:srgbClr val="660066"/>
                    </a:solidFill>
                  </a:rPr>
                  <a:t>  World</a:t>
                </a:r>
              </a:p>
            </p:txBody>
          </p:sp>
          <p:sp>
            <p:nvSpPr>
              <p:cNvPr id="718879" name="AutoShape 31"/>
              <p:cNvSpPr>
                <a:spLocks noChangeArrowheads="1"/>
              </p:cNvSpPr>
              <p:nvPr/>
            </p:nvSpPr>
            <p:spPr bwMode="auto">
              <a:xfrm rot="7991703">
                <a:off x="547" y="2891"/>
                <a:ext cx="1584" cy="768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1432" tIns="45716" rIns="91432" bIns="45716" anchor="ctr"/>
              <a:lstStyle/>
              <a:p>
                <a:pPr algn="ctr"/>
                <a:r>
                  <a:rPr lang="en-US">
                    <a:solidFill>
                      <a:srgbClr val="FFFF00"/>
                    </a:solidFill>
                  </a:rPr>
                  <a:t>Model-lite Planning</a:t>
                </a:r>
              </a:p>
            </p:txBody>
          </p:sp>
        </p:grpSp>
        <p:sp>
          <p:nvSpPr>
            <p:cNvPr id="718880" name="Text Box 32"/>
            <p:cNvSpPr txBox="1">
              <a:spLocks noChangeArrowheads="1"/>
            </p:cNvSpPr>
            <p:nvPr/>
          </p:nvSpPr>
          <p:spPr bwMode="auto">
            <a:xfrm>
              <a:off x="2342" y="3143"/>
              <a:ext cx="3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800080"/>
                  </a:solidFill>
                </a:rPr>
                <a:t>[AAAI 2010; IJCAI 2009; IJCAI 2007,AAAI 2007]</a:t>
              </a:r>
            </a:p>
          </p:txBody>
        </p:sp>
      </p:grpSp>
      <p:sp>
        <p:nvSpPr>
          <p:cNvPr id="718881" name="Text Box 33"/>
          <p:cNvSpPr txBox="1">
            <a:spLocks noChangeArrowheads="1"/>
          </p:cNvSpPr>
          <p:nvPr/>
        </p:nvSpPr>
        <p:spPr bwMode="auto">
          <a:xfrm>
            <a:off x="3657600" y="381000"/>
            <a:ext cx="4946650" cy="17399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Assumption: Complete Models</a:t>
            </a:r>
          </a:p>
          <a:p>
            <a:r>
              <a:rPr lang="en-US"/>
              <a:t>  </a:t>
            </a:r>
            <a:r>
              <a:rPr lang="en-US">
                <a:sym typeface="Wingdings" pitchFamily="2" charset="2"/>
              </a:rPr>
              <a:t>Complete Action Descriptions</a:t>
            </a:r>
          </a:p>
          <a:p>
            <a:r>
              <a:rPr lang="en-US">
                <a:sym typeface="Wingdings" pitchFamily="2" charset="2"/>
              </a:rPr>
              <a:t>  Fully Specified Preferences</a:t>
            </a:r>
          </a:p>
          <a:p>
            <a:r>
              <a:rPr lang="en-US">
                <a:sym typeface="Wingdings" pitchFamily="2" charset="2"/>
              </a:rPr>
              <a:t>  All objects in the world known up front</a:t>
            </a:r>
          </a:p>
          <a:p>
            <a:r>
              <a:rPr lang="en-US">
                <a:sym typeface="Wingdings" pitchFamily="2" charset="2"/>
              </a:rPr>
              <a:t>  One-shot planning</a:t>
            </a:r>
          </a:p>
          <a:p>
            <a:r>
              <a:rPr lang="en-US">
                <a:solidFill>
                  <a:srgbClr val="800000"/>
                </a:solidFill>
                <a:sym typeface="Wingdings" pitchFamily="2" charset="2"/>
              </a:rPr>
              <a:t>Allows planning to be a pure inference problem</a:t>
            </a:r>
            <a:endParaRPr lang="en-US">
              <a:solidFill>
                <a:srgbClr val="800000"/>
              </a:solidFill>
            </a:endParaRPr>
          </a:p>
        </p:txBody>
      </p:sp>
      <p:sp>
        <p:nvSpPr>
          <p:cNvPr id="718882" name="Text Box 34"/>
          <p:cNvSpPr txBox="1">
            <a:spLocks noChangeArrowheads="1"/>
          </p:cNvSpPr>
          <p:nvPr/>
        </p:nvSpPr>
        <p:spPr bwMode="auto">
          <a:xfrm>
            <a:off x="2895600" y="2057400"/>
            <a:ext cx="6092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  <a:sym typeface="Wingdings" pitchFamily="2" charset="2"/>
              </a:rPr>
              <a:t> </a:t>
            </a:r>
            <a:r>
              <a:rPr lang="en-US">
                <a:solidFill>
                  <a:srgbClr val="FF3300"/>
                </a:solidFill>
              </a:rPr>
              <a:t>But humans in the loop can ruin a really a perfect day </a:t>
            </a:r>
            <a:r>
              <a:rPr lang="en-US">
                <a:solidFill>
                  <a:srgbClr val="FF3300"/>
                </a:solidFill>
                <a:sym typeface="Wingdings" pitchFamily="2" charset="2"/>
              </a:rPr>
              <a:t>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718890" name="Text Box 42"/>
          <p:cNvSpPr txBox="1">
            <a:spLocks noChangeArrowheads="1"/>
          </p:cNvSpPr>
          <p:nvPr/>
        </p:nvSpPr>
        <p:spPr bwMode="auto">
          <a:xfrm>
            <a:off x="457200" y="6096000"/>
            <a:ext cx="7131119" cy="64633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Effective ways to handle the more expressive planning problems by </a:t>
            </a:r>
          </a:p>
          <a:p>
            <a:r>
              <a:rPr lang="en-US" dirty="0" smtClean="0"/>
              <a:t>   exploiting the deterministic planning technology </a:t>
            </a:r>
          </a:p>
        </p:txBody>
      </p:sp>
      <p:grpSp>
        <p:nvGrpSpPr>
          <p:cNvPr id="5" name="Group 54"/>
          <p:cNvGrpSpPr>
            <a:grpSpLocks/>
          </p:cNvGrpSpPr>
          <p:nvPr/>
        </p:nvGrpSpPr>
        <p:grpSpPr bwMode="auto">
          <a:xfrm>
            <a:off x="2971800" y="381001"/>
            <a:ext cx="5592763" cy="1754188"/>
            <a:chOff x="0" y="1536"/>
            <a:chExt cx="3523" cy="1105"/>
          </a:xfrm>
        </p:grpSpPr>
        <p:sp>
          <p:nvSpPr>
            <p:cNvPr id="718884" name="Text Box 36"/>
            <p:cNvSpPr txBox="1">
              <a:spLocks noChangeArrowheads="1"/>
            </p:cNvSpPr>
            <p:nvPr/>
          </p:nvSpPr>
          <p:spPr bwMode="auto">
            <a:xfrm>
              <a:off x="0" y="1536"/>
              <a:ext cx="3523" cy="1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 smtClean="0"/>
                <a:t>Violated Assumptions:</a:t>
              </a:r>
              <a:endParaRPr lang="en-US" dirty="0"/>
            </a:p>
            <a:p>
              <a:r>
                <a:rPr lang="en-US" dirty="0"/>
                <a:t>  </a:t>
              </a:r>
              <a:r>
                <a:rPr lang="en-US" dirty="0">
                  <a:sym typeface="Wingdings" pitchFamily="2" charset="2"/>
                </a:rPr>
                <a:t>Complete Action Descriptions (</a:t>
              </a:r>
              <a:r>
                <a:rPr lang="en-US" dirty="0">
                  <a:solidFill>
                    <a:srgbClr val="FF3300"/>
                  </a:solidFill>
                  <a:sym typeface="Wingdings" pitchFamily="2" charset="2"/>
                </a:rPr>
                <a:t>fallible domain writers</a:t>
              </a:r>
              <a:r>
                <a:rPr lang="en-US" dirty="0">
                  <a:sym typeface="Wingdings" pitchFamily="2" charset="2"/>
                </a:rPr>
                <a:t>)</a:t>
              </a:r>
            </a:p>
            <a:p>
              <a:r>
                <a:rPr lang="en-US" dirty="0">
                  <a:sym typeface="Wingdings" pitchFamily="2" charset="2"/>
                </a:rPr>
                <a:t>  Fully Specified Preferences    (</a:t>
              </a:r>
              <a:r>
                <a:rPr lang="en-US" dirty="0">
                  <a:solidFill>
                    <a:srgbClr val="FF3300"/>
                  </a:solidFill>
                  <a:sym typeface="Wingdings" pitchFamily="2" charset="2"/>
                </a:rPr>
                <a:t>uncertain users</a:t>
              </a:r>
              <a:r>
                <a:rPr lang="en-US" dirty="0">
                  <a:sym typeface="Wingdings" pitchFamily="2" charset="2"/>
                </a:rPr>
                <a:t>)</a:t>
              </a:r>
            </a:p>
            <a:p>
              <a:r>
                <a:rPr lang="en-US" dirty="0">
                  <a:sym typeface="Wingdings" pitchFamily="2" charset="2"/>
                </a:rPr>
                <a:t>  </a:t>
              </a:r>
              <a:r>
                <a:rPr lang="en-US" dirty="0" smtClean="0">
                  <a:sym typeface="Wingdings" pitchFamily="2" charset="2"/>
                </a:rPr>
                <a:t>Packaged planning problem (</a:t>
              </a:r>
              <a:r>
                <a:rPr lang="en-US" dirty="0" smtClean="0">
                  <a:solidFill>
                    <a:srgbClr val="FF3300"/>
                  </a:solidFill>
                  <a:sym typeface="Wingdings" pitchFamily="2" charset="2"/>
                </a:rPr>
                <a:t>Plan Recognition</a:t>
              </a:r>
              <a:r>
                <a:rPr lang="en-US" dirty="0" smtClean="0">
                  <a:sym typeface="Wingdings" pitchFamily="2" charset="2"/>
                </a:rPr>
                <a:t>)</a:t>
              </a:r>
              <a:endParaRPr lang="en-US" dirty="0">
                <a:sym typeface="Wingdings" pitchFamily="2" charset="2"/>
              </a:endParaRPr>
            </a:p>
            <a:p>
              <a:r>
                <a:rPr lang="en-US" dirty="0">
                  <a:sym typeface="Wingdings" pitchFamily="2" charset="2"/>
                </a:rPr>
                <a:t>  One-shot planning (</a:t>
              </a:r>
              <a:r>
                <a:rPr lang="en-US" dirty="0">
                  <a:solidFill>
                    <a:srgbClr val="FF3300"/>
                  </a:solidFill>
                  <a:sym typeface="Wingdings" pitchFamily="2" charset="2"/>
                </a:rPr>
                <a:t>continual revision</a:t>
              </a:r>
              <a:r>
                <a:rPr lang="en-US" dirty="0">
                  <a:sym typeface="Wingdings" pitchFamily="2" charset="2"/>
                </a:rPr>
                <a:t>)</a:t>
              </a:r>
            </a:p>
            <a:p>
              <a:r>
                <a:rPr lang="en-US" b="1" dirty="0">
                  <a:solidFill>
                    <a:srgbClr val="800000"/>
                  </a:solidFill>
                  <a:sym typeface="Wingdings" pitchFamily="2" charset="2"/>
                </a:rPr>
                <a:t>Planning is no longer a pure inference problem </a:t>
              </a:r>
              <a:endParaRPr lang="en-US" b="1" dirty="0">
                <a:solidFill>
                  <a:srgbClr val="800000"/>
                </a:solidFill>
              </a:endParaRPr>
            </a:p>
          </p:txBody>
        </p:sp>
        <p:sp>
          <p:nvSpPr>
            <p:cNvPr id="718885" name="Line 37"/>
            <p:cNvSpPr>
              <a:spLocks noChangeShapeType="1"/>
            </p:cNvSpPr>
            <p:nvPr/>
          </p:nvSpPr>
          <p:spPr bwMode="auto">
            <a:xfrm flipV="1">
              <a:off x="295" y="1776"/>
              <a:ext cx="624" cy="9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8886" name="Line 38"/>
            <p:cNvSpPr>
              <a:spLocks noChangeShapeType="1"/>
            </p:cNvSpPr>
            <p:nvPr/>
          </p:nvSpPr>
          <p:spPr bwMode="auto">
            <a:xfrm flipV="1">
              <a:off x="391" y="1968"/>
              <a:ext cx="624" cy="9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8887" name="Line 39"/>
            <p:cNvSpPr>
              <a:spLocks noChangeShapeType="1"/>
            </p:cNvSpPr>
            <p:nvPr/>
          </p:nvSpPr>
          <p:spPr bwMode="auto">
            <a:xfrm flipV="1">
              <a:off x="439" y="2112"/>
              <a:ext cx="624" cy="9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8901" name="Line 53"/>
            <p:cNvSpPr>
              <a:spLocks noChangeShapeType="1"/>
            </p:cNvSpPr>
            <p:nvPr/>
          </p:nvSpPr>
          <p:spPr bwMode="auto">
            <a:xfrm flipV="1">
              <a:off x="432" y="2304"/>
              <a:ext cx="624" cy="9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8903" name="Text Box 55"/>
          <p:cNvSpPr txBox="1">
            <a:spLocks noChangeArrowheads="1"/>
          </p:cNvSpPr>
          <p:nvPr/>
        </p:nvSpPr>
        <p:spPr bwMode="auto">
          <a:xfrm rot="-24383231">
            <a:off x="2282032" y="4804568"/>
            <a:ext cx="2203450" cy="3667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99"/>
                </a:solidFill>
              </a:rPr>
              <a:t>Model-Lite Planning</a:t>
            </a:r>
          </a:p>
        </p:txBody>
      </p:sp>
    </p:spTree>
    <p:extLst>
      <p:ext uri="{BB962C8B-B14F-4D97-AF65-F5344CB8AC3E}">
        <p14:creationId xmlns:p14="http://schemas.microsoft.com/office/powerpoint/2010/main" val="2804810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8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8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8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18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82" grpId="0"/>
      <p:bldP spid="718890" grpId="0" animBg="1"/>
      <p:bldP spid="71890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54258"/>
            <a:ext cx="2169277" cy="2169277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78395" y="274638"/>
            <a:ext cx="7864492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Need for Human-in-the-Loop/Human-Aware Planning &amp;Decision Support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Planners are increasingly embedded in systems that include both humans and machines </a:t>
            </a:r>
          </a:p>
          <a:p>
            <a:pPr lvl="1"/>
            <a:r>
              <a:rPr lang="en-US" dirty="0" smtClean="0"/>
              <a:t>Human Robot Teaming</a:t>
            </a:r>
          </a:p>
          <a:p>
            <a:pPr lvl="2"/>
            <a:r>
              <a:rPr lang="en-US" dirty="0" err="1" smtClean="0"/>
              <a:t>Petrick</a:t>
            </a:r>
            <a:r>
              <a:rPr lang="en-US" dirty="0" smtClean="0"/>
              <a:t> et al, </a:t>
            </a:r>
            <a:r>
              <a:rPr lang="en-US" dirty="0" err="1" smtClean="0"/>
              <a:t>Veloso</a:t>
            </a:r>
            <a:r>
              <a:rPr lang="en-US" dirty="0" smtClean="0"/>
              <a:t> et al, Williams et al, Shah et al, Kambhampati et al</a:t>
            </a:r>
          </a:p>
          <a:p>
            <a:pPr lvl="1"/>
            <a:r>
              <a:rPr lang="en-US" dirty="0" smtClean="0"/>
              <a:t>Decision support systems; Crowd-planning systems; Tutorial planning systems</a:t>
            </a:r>
          </a:p>
          <a:p>
            <a:pPr lvl="2"/>
            <a:r>
              <a:rPr lang="en-US" dirty="0" smtClean="0"/>
              <a:t>Allen et al, Kambhampati et al; L</a:t>
            </a:r>
          </a:p>
          <a:p>
            <a:r>
              <a:rPr lang="en-US" dirty="0" smtClean="0"/>
              <a:t>Necessitates Human-in-the-Loop Planning</a:t>
            </a:r>
          </a:p>
          <a:p>
            <a:pPr lvl="1"/>
            <a:r>
              <a:rPr lang="en-US" dirty="0" smtClean="0"/>
              <a:t>But, isn’t it just “Mixed-Initiative Planning”?</a:t>
            </a:r>
          </a:p>
          <a:p>
            <a:pPr lvl="2"/>
            <a:r>
              <a:rPr lang="en-US" dirty="0" smtClean="0"/>
              <a:t>..a lot of old MIP systems had the “Humans in the land of Planners” paradigm (the humans help planners)</a:t>
            </a:r>
          </a:p>
          <a:p>
            <a:pPr lvl="2"/>
            <a:r>
              <a:rPr lang="en-US" dirty="0" smtClean="0"/>
              <a:t>In effective human-aware planning, planners realize they inhabit the land of humans.. </a:t>
            </a:r>
            <a:endParaRPr lang="en-US" dirty="0"/>
          </a:p>
        </p:txBody>
      </p:sp>
      <p:sp>
        <p:nvSpPr>
          <p:cNvPr id="10" name="Striped Right Arrow 9"/>
          <p:cNvSpPr/>
          <p:nvPr/>
        </p:nvSpPr>
        <p:spPr>
          <a:xfrm rot="19573382">
            <a:off x="40554" y="5390213"/>
            <a:ext cx="536035" cy="308625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riped Right Arrow 10"/>
          <p:cNvSpPr/>
          <p:nvPr/>
        </p:nvSpPr>
        <p:spPr>
          <a:xfrm rot="2885084">
            <a:off x="25855" y="6078681"/>
            <a:ext cx="536035" cy="308625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84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Human-Robot Teaming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605FE-3C99-41B4-943A-0A0F8E30FFF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0" y="1859340"/>
            <a:ext cx="411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Footlight MT Light" pitchFamily="18" charset="0"/>
              </a:rPr>
              <a:t>Search and report (rescue)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Footlight MT Light" pitchFamily="18" charset="0"/>
              </a:rPr>
              <a:t>Goals incoming on the go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Footlight MT Light" pitchFamily="18" charset="0"/>
              </a:rPr>
              <a:t>World is evolving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Footlight MT Light" pitchFamily="18" charset="0"/>
              </a:rPr>
              <a:t>Model is changing</a:t>
            </a:r>
            <a:endParaRPr lang="en-US" sz="2400" dirty="0">
              <a:latin typeface="Footlight MT Light" pitchFamily="18" charset="0"/>
            </a:endParaRPr>
          </a:p>
        </p:txBody>
      </p:sp>
      <p:pic>
        <p:nvPicPr>
          <p:cNvPr id="8" name="model-update.mp4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09600" y="1543050"/>
            <a:ext cx="3733800" cy="2800350"/>
          </a:xfrm>
          <a:prstGeom prst="rect">
            <a:avLst/>
          </a:prstGeom>
        </p:spPr>
      </p:pic>
      <p:pic>
        <p:nvPicPr>
          <p:cNvPr id="9" name="cindy.mp4">
            <a:hlinkClick r:id="" action="ppaction://media"/>
          </p:cNvPr>
          <p:cNvPicPr>
            <a:picLocks noRot="1"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953000" y="3810000"/>
            <a:ext cx="3733800" cy="28003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" y="4648200"/>
            <a:ext cx="411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Footlight MT Light" pitchFamily="18" charset="0"/>
              </a:rPr>
              <a:t>Infer instructions from Natural Language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Footlight MT Light" pitchFamily="18" charset="0"/>
              </a:rPr>
              <a:t>Determine goal formulation through clarifications and questions</a:t>
            </a:r>
          </a:p>
        </p:txBody>
      </p:sp>
    </p:spTree>
    <p:extLst>
      <p:ext uri="{BB962C8B-B14F-4D97-AF65-F5344CB8AC3E}">
        <p14:creationId xmlns:p14="http://schemas.microsoft.com/office/powerpoint/2010/main" val="33034004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6703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Crowd-Sourced Planning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Yochan lab, Arizona State University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8125" r="30073" b="11250"/>
          <a:stretch/>
        </p:blipFill>
        <p:spPr>
          <a:xfrm>
            <a:off x="457200" y="1226858"/>
            <a:ext cx="8686800" cy="563114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62000" y="2286000"/>
            <a:ext cx="2537704" cy="516048"/>
          </a:xfrm>
          <a:prstGeom prst="roundRect">
            <a:avLst/>
          </a:prstGeom>
          <a:solidFill>
            <a:srgbClr val="F2DEDE"/>
          </a:solidFill>
          <a:ln>
            <a:solidFill>
              <a:srgbClr val="BC535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BC53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200" dirty="0" err="1" smtClean="0">
                <a:solidFill>
                  <a:srgbClr val="BC53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anhattan_gettingto</a:t>
            </a:r>
            <a:endParaRPr lang="en-US" sz="1200" dirty="0">
              <a:solidFill>
                <a:srgbClr val="BC53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4600" y="3276600"/>
            <a:ext cx="3352800" cy="381000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68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652012" cy="673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29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2133600"/>
            <a:ext cx="1684859" cy="2057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Planning</a:t>
            </a:r>
            <a:r>
              <a:rPr lang="en-US" smtClean="0">
                <a:solidFill>
                  <a:srgbClr val="008000"/>
                </a:solidFill>
              </a:rPr>
              <a:t>: The Canonical </a:t>
            </a:r>
            <a:r>
              <a:rPr lang="en-US" dirty="0" smtClean="0">
                <a:solidFill>
                  <a:srgbClr val="008000"/>
                </a:solidFill>
              </a:rPr>
              <a:t>View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FA146-DCC1-4365-ACB0-CF0A57A7CA3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4447217"/>
            <a:ext cx="3603073" cy="24107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0" y="1981200"/>
            <a:ext cx="1866900" cy="24403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2362200"/>
            <a:ext cx="2892188" cy="17543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 fully specified</a:t>
            </a:r>
          </a:p>
          <a:p>
            <a:r>
              <a:rPr lang="en-US" dirty="0"/>
              <a:t> </a:t>
            </a:r>
            <a:r>
              <a:rPr lang="en-US" dirty="0" smtClean="0"/>
              <a:t>problem</a:t>
            </a:r>
          </a:p>
          <a:p>
            <a:r>
              <a:rPr lang="en-US" dirty="0"/>
              <a:t> </a:t>
            </a:r>
            <a:r>
              <a:rPr lang="en-US" dirty="0" smtClean="0"/>
              <a:t> --Initial state</a:t>
            </a:r>
          </a:p>
          <a:p>
            <a:r>
              <a:rPr lang="en-US" dirty="0"/>
              <a:t> </a:t>
            </a:r>
            <a:r>
              <a:rPr lang="en-US" dirty="0" smtClean="0"/>
              <a:t> --Goals</a:t>
            </a:r>
          </a:p>
          <a:p>
            <a:r>
              <a:rPr lang="en-US" dirty="0"/>
              <a:t> </a:t>
            </a:r>
            <a:r>
              <a:rPr lang="en-US" dirty="0" smtClean="0"/>
              <a:t>      (each non-negotiable)</a:t>
            </a:r>
          </a:p>
          <a:p>
            <a:r>
              <a:rPr lang="en-US" dirty="0"/>
              <a:t> </a:t>
            </a:r>
            <a:r>
              <a:rPr lang="en-US" dirty="0" smtClean="0"/>
              <a:t> --Complete Action Model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29400" y="4114800"/>
            <a:ext cx="2032452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The Plan </a:t>
            </a:r>
            <a:endParaRPr lang="en-US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7400" y="1447800"/>
            <a:ext cx="874226" cy="1173619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3048000" y="2895600"/>
            <a:ext cx="762000" cy="685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638800" y="2819400"/>
            <a:ext cx="1143000" cy="685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2000" y="889000"/>
            <a:ext cx="508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289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3040" y="252521"/>
            <a:ext cx="714375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Challenges in Human-in-the-Loop/Human-Aware Planning &amp; Decision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911" y="1703177"/>
            <a:ext cx="8229600" cy="477409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Interpret what humans are doing</a:t>
            </a:r>
          </a:p>
          <a:p>
            <a:pPr lvl="1"/>
            <a:r>
              <a:rPr lang="en-US" dirty="0" smtClean="0"/>
              <a:t>Plan/goal/intent recognition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Plan with incomplete domain models</a:t>
            </a:r>
          </a:p>
          <a:p>
            <a:pPr lvl="1"/>
            <a:r>
              <a:rPr lang="en-US" dirty="0" smtClean="0"/>
              <a:t>Robust planning with “lite” models</a:t>
            </a:r>
          </a:p>
          <a:p>
            <a:pPr lvl="1"/>
            <a:r>
              <a:rPr lang="en-US" dirty="0" smtClean="0"/>
              <a:t>(Learn to improve domain models)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Continual planning/</a:t>
            </a:r>
            <a:r>
              <a:rPr lang="en-US" dirty="0" err="1" smtClean="0">
                <a:solidFill>
                  <a:srgbClr val="008000"/>
                </a:solidFill>
              </a:rPr>
              <a:t>Replanning</a:t>
            </a:r>
            <a:endParaRPr lang="en-US" dirty="0" smtClean="0">
              <a:solidFill>
                <a:srgbClr val="008000"/>
              </a:solidFill>
            </a:endParaRPr>
          </a:p>
          <a:p>
            <a:pPr lvl="1"/>
            <a:r>
              <a:rPr lang="en-US" dirty="0" smtClean="0"/>
              <a:t>Commitment sensitive to ensure coherent interaction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Explanations/Excuses</a:t>
            </a:r>
          </a:p>
          <a:p>
            <a:pPr lvl="1"/>
            <a:r>
              <a:rPr lang="en-US" dirty="0" smtClean="0"/>
              <a:t>Excuse generation can be modeled as the (conjugate of) planning problem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Asking for help/elaboration</a:t>
            </a:r>
          </a:p>
          <a:p>
            <a:pPr lvl="1"/>
            <a:r>
              <a:rPr lang="en-US" dirty="0" smtClean="0"/>
              <a:t>Reason about the information value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958511" y="2082037"/>
            <a:ext cx="3185489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Eigen Slide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739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ertical Scroll 19"/>
          <p:cNvSpPr/>
          <p:nvPr/>
        </p:nvSpPr>
        <p:spPr>
          <a:xfrm>
            <a:off x="4773386" y="5041451"/>
            <a:ext cx="782190" cy="825949"/>
          </a:xfrm>
          <a:prstGeom prst="verticalScrol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Planning for </a:t>
            </a:r>
            <a:br>
              <a:rPr lang="en-US" dirty="0" smtClean="0"/>
            </a:br>
            <a:r>
              <a:rPr lang="en-US" dirty="0" smtClean="0"/>
              <a:t>Human-Robot Teaming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038600" y="1745602"/>
            <a:ext cx="2258786" cy="3283598"/>
          </a:xfrm>
          <a:prstGeom prst="roundRect">
            <a:avLst/>
          </a:prstGeom>
          <a:solidFill>
            <a:srgbClr val="FFC0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MT" panose="020B05020201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9544" y="1743163"/>
            <a:ext cx="1287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PLANNER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038600" y="24384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Gill Sans MT" panose="020B0502020104020203" pitchFamily="34" charset="0"/>
              </a:rPr>
              <a:t>Fully Specified </a:t>
            </a:r>
            <a:br>
              <a:rPr lang="en-US" sz="1600" dirty="0" smtClean="0">
                <a:latin typeface="Gill Sans MT" panose="020B0502020104020203" pitchFamily="34" charset="0"/>
              </a:rPr>
            </a:br>
            <a:r>
              <a:rPr lang="en-US" sz="1600" dirty="0" smtClean="0">
                <a:latin typeface="Gill Sans MT" panose="020B0502020104020203" pitchFamily="34" charset="0"/>
              </a:rPr>
              <a:t>Action Model</a:t>
            </a:r>
            <a:endParaRPr lang="en-US" sz="1600" dirty="0"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8600" y="3379858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Gill Sans MT" panose="020B0502020104020203" pitchFamily="34" charset="0"/>
              </a:rPr>
              <a:t>Fully Specified </a:t>
            </a:r>
            <a:br>
              <a:rPr lang="en-US" sz="1600" dirty="0" smtClean="0">
                <a:latin typeface="Gill Sans MT" panose="020B0502020104020203" pitchFamily="34" charset="0"/>
              </a:rPr>
            </a:br>
            <a:r>
              <a:rPr lang="en-US" sz="1600" dirty="0" smtClean="0">
                <a:latin typeface="Gill Sans MT" panose="020B0502020104020203" pitchFamily="34" charset="0"/>
              </a:rPr>
              <a:t>Goals</a:t>
            </a:r>
            <a:endParaRPr lang="en-US" sz="1600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11386" y="4321316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Gill Sans MT" panose="020B0502020104020203" pitchFamily="34" charset="0"/>
              </a:rPr>
              <a:t>Completely Known (Initial) World State</a:t>
            </a:r>
            <a:endParaRPr lang="en-US" sz="1600" dirty="0">
              <a:latin typeface="Gill Sans MT" panose="020B0502020104020203" pitchFamily="34" charset="0"/>
            </a:endParaRPr>
          </a:p>
        </p:txBody>
      </p:sp>
      <p:cxnSp>
        <p:nvCxnSpPr>
          <p:cNvPr id="12" name="Straight Arrow Connector 11"/>
          <p:cNvCxnSpPr>
            <a:endCxn id="7" idx="0"/>
          </p:cNvCxnSpPr>
          <p:nvPr/>
        </p:nvCxnSpPr>
        <p:spPr>
          <a:xfrm rot="10800000" flipV="1">
            <a:off x="5223472" y="838199"/>
            <a:ext cx="1358608" cy="904964"/>
          </a:xfrm>
          <a:prstGeom prst="bentConnector2">
            <a:avLst/>
          </a:prstGeom>
          <a:ln w="31750">
            <a:solidFill>
              <a:srgbClr val="990033"/>
            </a:solidFill>
            <a:prstDash val="sysDash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1"/>
          <p:cNvCxnSpPr>
            <a:stCxn id="6" idx="2"/>
            <a:endCxn id="33" idx="2"/>
          </p:cNvCxnSpPr>
          <p:nvPr/>
        </p:nvCxnSpPr>
        <p:spPr>
          <a:xfrm rot="5400000" flipH="1" flipV="1">
            <a:off x="6269095" y="2960021"/>
            <a:ext cx="968076" cy="3170281"/>
          </a:xfrm>
          <a:prstGeom prst="bentConnector3">
            <a:avLst>
              <a:gd name="adj1" fmla="val -71966"/>
            </a:avLst>
          </a:prstGeom>
          <a:ln w="31750">
            <a:solidFill>
              <a:srgbClr val="990033"/>
            </a:solidFill>
            <a:prstDash val="sysDash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 descr="http://www.students.stedwards.edu/shallma/hum3.jpg"/>
          <p:cNvPicPr>
            <a:picLocks noChangeAspect="1" noChangeArrowheads="1"/>
          </p:cNvPicPr>
          <p:nvPr/>
        </p:nvPicPr>
        <p:blipFill rotWithShape="1">
          <a:blip r:embed="rId3" cstate="print"/>
          <a:srcRect l="27976" t="-432" r="28345"/>
          <a:stretch/>
        </p:blipFill>
        <p:spPr bwMode="auto">
          <a:xfrm>
            <a:off x="685801" y="1640345"/>
            <a:ext cx="533400" cy="1263316"/>
          </a:xfrm>
          <a:prstGeom prst="rect">
            <a:avLst/>
          </a:prstGeom>
          <a:noFill/>
        </p:spPr>
      </p:pic>
      <p:pic>
        <p:nvPicPr>
          <p:cNvPr id="33" name="Picture 2" descr="http://www.mathworks.com/cmsimages/77904_wm_nao-robot-matlab-gallery-imag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53344" y="2688772"/>
            <a:ext cx="969860" cy="137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2133600" y="6019800"/>
            <a:ext cx="2743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Gill Sans MT" panose="020B0502020104020203" pitchFamily="34" charset="0"/>
              </a:rPr>
              <a:t>Coordinate</a:t>
            </a:r>
            <a:r>
              <a:rPr lang="en-US" sz="1600" b="1" dirty="0" smtClean="0">
                <a:latin typeface="Gill Sans MT" panose="020B0502020104020203" pitchFamily="34" charset="0"/>
              </a:rPr>
              <a:t> with Humans</a:t>
            </a:r>
            <a:r>
              <a:rPr lang="en-US" sz="1600" dirty="0">
                <a:latin typeface="Gill Sans MT" panose="020B0502020104020203" pitchFamily="34" charset="0"/>
              </a:rPr>
              <a:t/>
            </a:r>
            <a:br>
              <a:rPr lang="en-US" sz="1600" dirty="0">
                <a:latin typeface="Gill Sans MT" panose="020B0502020104020203" pitchFamily="34" charset="0"/>
              </a:rPr>
            </a:br>
            <a:r>
              <a:rPr lang="en-US" sz="1400" dirty="0">
                <a:latin typeface="Gill Sans MT" panose="020B0502020104020203" pitchFamily="34" charset="0"/>
              </a:rPr>
              <a:t>[IROS14</a:t>
            </a:r>
            <a:r>
              <a:rPr lang="en-US" sz="1400" dirty="0" smtClean="0">
                <a:latin typeface="Gill Sans MT" panose="020B0502020104020203" pitchFamily="34" charset="0"/>
              </a:rPr>
              <a:t>]</a:t>
            </a:r>
            <a:endParaRPr lang="en-US" sz="1600" dirty="0">
              <a:latin typeface="Gill Sans MT" panose="020B0502020104020203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838520" y="51816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Gill Sans MT" panose="020B0502020104020203" pitchFamily="34" charset="0"/>
              </a:rPr>
              <a:t>Replan for the Robot</a:t>
            </a:r>
            <a:br>
              <a:rPr lang="en-US" sz="1400" b="1" dirty="0" smtClean="0">
                <a:latin typeface="Gill Sans MT" panose="020B0502020104020203" pitchFamily="34" charset="0"/>
              </a:rPr>
            </a:br>
            <a:r>
              <a:rPr lang="en-US" sz="1400" dirty="0" smtClean="0">
                <a:latin typeface="Gill Sans MT" panose="020B0502020104020203" pitchFamily="34" charset="0"/>
              </a:rPr>
              <a:t>[AAAI10, DMAP13]</a:t>
            </a:r>
            <a:endParaRPr lang="en-US" sz="1400" dirty="0">
              <a:latin typeface="Gill Sans MT" panose="020B0502020104020203" pitchFamily="34" charset="0"/>
            </a:endParaRPr>
          </a:p>
        </p:txBody>
      </p:sp>
      <p:cxnSp>
        <p:nvCxnSpPr>
          <p:cNvPr id="62" name="Straight Arrow Connector 11"/>
          <p:cNvCxnSpPr>
            <a:stCxn id="6" idx="2"/>
            <a:endCxn id="16" idx="1"/>
          </p:cNvCxnSpPr>
          <p:nvPr/>
        </p:nvCxnSpPr>
        <p:spPr>
          <a:xfrm rot="5400000" flipH="1">
            <a:off x="1548298" y="1409506"/>
            <a:ext cx="2757197" cy="4482192"/>
          </a:xfrm>
          <a:prstGeom prst="bentConnector4">
            <a:avLst>
              <a:gd name="adj1" fmla="val -47053"/>
              <a:gd name="adj2" fmla="val 110200"/>
            </a:avLst>
          </a:prstGeom>
          <a:ln w="31750">
            <a:solidFill>
              <a:srgbClr val="990033"/>
            </a:solidFill>
            <a:prstDash val="sysDash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11"/>
          <p:cNvCxnSpPr>
            <a:stCxn id="16" idx="0"/>
            <a:endCxn id="7" idx="1"/>
          </p:cNvCxnSpPr>
          <p:nvPr/>
        </p:nvCxnSpPr>
        <p:spPr>
          <a:xfrm rot="16200000" flipH="1">
            <a:off x="2629974" y="-37129"/>
            <a:ext cx="272095" cy="3627043"/>
          </a:xfrm>
          <a:prstGeom prst="bentConnector4">
            <a:avLst>
              <a:gd name="adj1" fmla="val -84015"/>
              <a:gd name="adj2" fmla="val 71985"/>
            </a:avLst>
          </a:prstGeom>
          <a:ln w="31750">
            <a:solidFill>
              <a:srgbClr val="990033"/>
            </a:solidFill>
            <a:prstDash val="sysDash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11"/>
          <p:cNvCxnSpPr>
            <a:stCxn id="33" idx="0"/>
            <a:endCxn id="7" idx="3"/>
          </p:cNvCxnSpPr>
          <p:nvPr/>
        </p:nvCxnSpPr>
        <p:spPr>
          <a:xfrm rot="16200000" flipV="1">
            <a:off x="6714671" y="1065169"/>
            <a:ext cx="776332" cy="2470874"/>
          </a:xfrm>
          <a:prstGeom prst="bentConnector2">
            <a:avLst/>
          </a:prstGeom>
          <a:ln w="31750">
            <a:solidFill>
              <a:srgbClr val="990033"/>
            </a:solidFill>
            <a:prstDash val="sysDash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-288288" y="302981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Gill Sans MT" panose="020B0502020104020203" pitchFamily="34" charset="0"/>
              </a:rPr>
              <a:t>Communicate with Human in the Loop</a:t>
            </a:r>
            <a:br>
              <a:rPr lang="en-US" sz="1600" dirty="0" smtClean="0">
                <a:latin typeface="Gill Sans MT" panose="020B0502020104020203" pitchFamily="34" charset="0"/>
              </a:rPr>
            </a:br>
            <a:endParaRPr lang="en-US" sz="1400" dirty="0">
              <a:latin typeface="Gill Sans MT" panose="020B0502020104020203" pitchFamily="34" charset="0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6324600" y="451693"/>
            <a:ext cx="1524000" cy="1115568"/>
            <a:chOff x="7043058" y="451693"/>
            <a:chExt cx="1524000" cy="1115568"/>
          </a:xfrm>
        </p:grpSpPr>
        <p:sp>
          <p:nvSpPr>
            <p:cNvPr id="98" name="4-Point Star 97"/>
            <p:cNvSpPr/>
            <p:nvPr/>
          </p:nvSpPr>
          <p:spPr>
            <a:xfrm>
              <a:off x="7239000" y="451693"/>
              <a:ext cx="1143000" cy="1115568"/>
            </a:xfrm>
            <a:prstGeom prst="star4">
              <a:avLst/>
            </a:prstGeom>
            <a:solidFill>
              <a:srgbClr val="FFCC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7043058" y="595031"/>
              <a:ext cx="152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Gill Sans MT" panose="020B0502020104020203" pitchFamily="34" charset="0"/>
                </a:rPr>
                <a:t>Full</a:t>
              </a:r>
            </a:p>
            <a:p>
              <a:pPr algn="ctr"/>
              <a:r>
                <a:rPr lang="en-US" sz="1600" dirty="0" smtClean="0">
                  <a:latin typeface="Gill Sans MT" panose="020B0502020104020203" pitchFamily="34" charset="0"/>
                </a:rPr>
                <a:t>Problem</a:t>
              </a:r>
              <a:br>
                <a:rPr lang="en-US" sz="1600" dirty="0" smtClean="0">
                  <a:latin typeface="Gill Sans MT" panose="020B0502020104020203" pitchFamily="34" charset="0"/>
                </a:rPr>
              </a:br>
              <a:r>
                <a:rPr lang="en-US" sz="1600" dirty="0" smtClean="0">
                  <a:latin typeface="Gill Sans MT" panose="020B0502020104020203" pitchFamily="34" charset="0"/>
                </a:rPr>
                <a:t>Specification</a:t>
              </a:r>
              <a:endParaRPr lang="en-US" sz="1600" dirty="0">
                <a:latin typeface="Gill Sans MT" panose="020B0502020104020203" pitchFamily="34" charset="0"/>
              </a:endParaRPr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1143000" y="138178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Gill Sans MT" panose="020B0502020104020203" pitchFamily="34" charset="0"/>
              </a:rPr>
              <a:t>Open World Goals</a:t>
            </a:r>
          </a:p>
          <a:p>
            <a:pPr algn="ctr"/>
            <a:r>
              <a:rPr lang="en-US" sz="1400" dirty="0" smtClean="0">
                <a:latin typeface="Gill Sans MT" panose="020B0502020104020203" pitchFamily="34" charset="0"/>
              </a:rPr>
              <a:t>[IROS09, AAAI10, TIST10]</a:t>
            </a:r>
            <a:endParaRPr lang="en-US" sz="1400" dirty="0">
              <a:latin typeface="Gill Sans MT" panose="020B0502020104020203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132220" y="1859759"/>
            <a:ext cx="2421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Gill Sans MT" panose="020B0502020104020203" pitchFamily="34" charset="0"/>
              </a:rPr>
              <a:t>Action Model Information</a:t>
            </a:r>
          </a:p>
          <a:p>
            <a:pPr algn="ctr"/>
            <a:r>
              <a:rPr lang="en-US" sz="1400" dirty="0" smtClean="0">
                <a:latin typeface="Gill Sans MT" panose="020B0502020104020203" pitchFamily="34" charset="0"/>
              </a:rPr>
              <a:t>[HRI12]</a:t>
            </a:r>
            <a:endParaRPr lang="en-US" sz="1400" dirty="0">
              <a:latin typeface="Gill Sans MT" panose="020B0502020104020203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083750" y="2296180"/>
            <a:ext cx="2573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Gill Sans MT" panose="020B0502020104020203" pitchFamily="34" charset="0"/>
              </a:rPr>
              <a:t>Handle Human Instructions</a:t>
            </a:r>
          </a:p>
          <a:p>
            <a:pPr algn="ctr"/>
            <a:r>
              <a:rPr lang="en-US" sz="1400" dirty="0" smtClean="0">
                <a:latin typeface="Gill Sans MT" panose="020B0502020104020203" pitchFamily="34" charset="0"/>
              </a:rPr>
              <a:t>[ACS13, IROS14]</a:t>
            </a:r>
            <a:endParaRPr lang="en-US" sz="1400" dirty="0">
              <a:latin typeface="Gill Sans MT" panose="020B0502020104020203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131195" y="1925063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Gill Sans MT" panose="020B0502020104020203" pitchFamily="34" charset="0"/>
              </a:rPr>
              <a:t>Assimilate Sensor Information</a:t>
            </a:r>
          </a:p>
        </p:txBody>
      </p:sp>
      <p:sp>
        <p:nvSpPr>
          <p:cNvPr id="109" name="&quot;No&quot; Symbol 108"/>
          <p:cNvSpPr/>
          <p:nvPr/>
        </p:nvSpPr>
        <p:spPr>
          <a:xfrm>
            <a:off x="4287953" y="2488114"/>
            <a:ext cx="1775692" cy="208097"/>
          </a:xfrm>
          <a:prstGeom prst="noSmoking">
            <a:avLst/>
          </a:prstGeom>
          <a:solidFill>
            <a:srgbClr val="FF0000">
              <a:alpha val="70000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0" name="&quot;No&quot; Symbol 109"/>
          <p:cNvSpPr/>
          <p:nvPr/>
        </p:nvSpPr>
        <p:spPr>
          <a:xfrm>
            <a:off x="4276635" y="3422839"/>
            <a:ext cx="1775692" cy="211543"/>
          </a:xfrm>
          <a:prstGeom prst="noSmoking">
            <a:avLst/>
          </a:prstGeom>
          <a:solidFill>
            <a:srgbClr val="FF0000">
              <a:alpha val="70000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1" name="&quot;No&quot; Symbol 110"/>
          <p:cNvSpPr/>
          <p:nvPr/>
        </p:nvSpPr>
        <p:spPr>
          <a:xfrm>
            <a:off x="4186828" y="4381019"/>
            <a:ext cx="1775692" cy="208097"/>
          </a:xfrm>
          <a:prstGeom prst="noSmoking">
            <a:avLst/>
          </a:prstGeom>
          <a:solidFill>
            <a:srgbClr val="FF0000">
              <a:alpha val="70000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2" name="&quot;No&quot; Symbol 111"/>
          <p:cNvSpPr/>
          <p:nvPr/>
        </p:nvSpPr>
        <p:spPr>
          <a:xfrm>
            <a:off x="6890869" y="683129"/>
            <a:ext cx="383326" cy="155069"/>
          </a:xfrm>
          <a:prstGeom prst="noSmoking">
            <a:avLst/>
          </a:prstGeom>
          <a:solidFill>
            <a:srgbClr val="FF0000">
              <a:alpha val="70000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732778" y="1938264"/>
            <a:ext cx="1266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Gill Sans MT" panose="020B0502020104020203" pitchFamily="34" charset="0"/>
              </a:rPr>
              <a:t>Sapa Replan</a:t>
            </a:r>
            <a:endParaRPr lang="en-US" sz="1200" dirty="0">
              <a:latin typeface="Gill Sans MT" panose="020B0502020104020203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70735" y="1414464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Gill Sans MT" panose="020B0502020104020203" pitchFamily="34" charset="0"/>
              </a:rPr>
              <a:t>Problem Updates</a:t>
            </a:r>
          </a:p>
          <a:p>
            <a:pPr algn="ctr"/>
            <a:r>
              <a:rPr lang="en-US" sz="1400" dirty="0" smtClean="0">
                <a:latin typeface="Gill Sans MT" panose="020B0502020104020203" pitchFamily="34" charset="0"/>
              </a:rPr>
              <a:t>[TIST10]</a:t>
            </a:r>
            <a:endParaRPr lang="en-US" sz="1400" dirty="0">
              <a:latin typeface="Gill Sans MT" panose="020B0502020104020203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-68969" y="5007792"/>
            <a:ext cx="4773172" cy="1077218"/>
          </a:xfrm>
          <a:prstGeom prst="rect">
            <a:avLst/>
          </a:prstGeom>
          <a:solidFill>
            <a:schemeClr val="tx1">
              <a:alpha val="6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chemeClr val="bg1"/>
                </a:solidFill>
              </a:rPr>
              <a:t>Planning for </a:t>
            </a:r>
            <a:br>
              <a:rPr lang="en-US" sz="3200" b="1" i="1" dirty="0" smtClean="0">
                <a:solidFill>
                  <a:schemeClr val="bg1"/>
                </a:solidFill>
              </a:rPr>
            </a:br>
            <a:r>
              <a:rPr lang="en-US" sz="3200" b="1" i="1" dirty="0" smtClean="0">
                <a:solidFill>
                  <a:schemeClr val="bg1"/>
                </a:solidFill>
              </a:rPr>
              <a:t>Human-Robot Teaming</a:t>
            </a:r>
            <a:endParaRPr lang="en-US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825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AI-MIX: System Schematic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Kartik Talamadupula - Arizona State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93409" y="1595737"/>
            <a:ext cx="8898191" cy="4805063"/>
            <a:chOff x="93409" y="833737"/>
            <a:chExt cx="8898191" cy="4805063"/>
          </a:xfrm>
        </p:grpSpPr>
        <p:pic>
          <p:nvPicPr>
            <p:cNvPr id="7" name="Picture 4" descr="http://www.students.stedwards.edu/shallma/hum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6386" y="1659793"/>
              <a:ext cx="990309" cy="1176782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183607" y="983291"/>
              <a:ext cx="14854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REQUESTER</a:t>
              </a:r>
              <a:br>
                <a:rPr lang="en-US" sz="1400" b="1" dirty="0" smtClean="0">
                  <a:latin typeface="Arial" pitchFamily="34" charset="0"/>
                  <a:cs typeface="Arial" pitchFamily="34" charset="0"/>
                </a:rPr>
              </a:br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(Human)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90330" y="3500644"/>
              <a:ext cx="1131782" cy="1507406"/>
              <a:chOff x="685800" y="3657600"/>
              <a:chExt cx="1219200" cy="13716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38" name="Picture 37" descr="http://www.clker.com/cliparts/L/g/T/3/O/L/stick-figure-orange-hi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685800" y="4419600"/>
                <a:ext cx="305842" cy="609600"/>
              </a:xfrm>
              <a:prstGeom prst="rect">
                <a:avLst/>
              </a:prstGeom>
              <a:noFill/>
            </p:spPr>
          </p:pic>
          <p:pic>
            <p:nvPicPr>
              <p:cNvPr id="39" name="Picture 38" descr="http://www.clker.com/cliparts/L/g/T/3/O/L/stick-figure-orange-hi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989558" y="4419600"/>
                <a:ext cx="305842" cy="609600"/>
              </a:xfrm>
              <a:prstGeom prst="rect">
                <a:avLst/>
              </a:prstGeom>
              <a:noFill/>
            </p:spPr>
          </p:pic>
          <p:pic>
            <p:nvPicPr>
              <p:cNvPr id="40" name="Picture 39" descr="http://www.clker.com/cliparts/L/g/T/3/O/L/stick-figure-orange-hi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1294358" y="4419600"/>
                <a:ext cx="305842" cy="609600"/>
              </a:xfrm>
              <a:prstGeom prst="rect">
                <a:avLst/>
              </a:prstGeom>
              <a:noFill/>
            </p:spPr>
          </p:pic>
          <p:pic>
            <p:nvPicPr>
              <p:cNvPr id="41" name="Picture 40" descr="http://www.clker.com/cliparts/L/g/T/3/O/L/stick-figure-orange-hi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986510" y="3657600"/>
                <a:ext cx="305842" cy="609600"/>
              </a:xfrm>
              <a:prstGeom prst="rect">
                <a:avLst/>
              </a:prstGeom>
              <a:noFill/>
            </p:spPr>
          </p:pic>
          <p:pic>
            <p:nvPicPr>
              <p:cNvPr id="42" name="Picture 41" descr="http://www.clker.com/cliparts/L/g/T/3/O/L/stick-figure-orange-hi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1291310" y="3657600"/>
                <a:ext cx="305842" cy="609600"/>
              </a:xfrm>
              <a:prstGeom prst="rect">
                <a:avLst/>
              </a:prstGeom>
              <a:noFill/>
            </p:spPr>
          </p:pic>
          <p:pic>
            <p:nvPicPr>
              <p:cNvPr id="43" name="Picture 42" descr="http://www.clker.com/cliparts/L/g/T/3/O/L/stick-figure-orange-hi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1599158" y="4419600"/>
                <a:ext cx="305842" cy="609600"/>
              </a:xfrm>
              <a:prstGeom prst="rect">
                <a:avLst/>
              </a:prstGeom>
              <a:noFill/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93409" y="5115580"/>
              <a:ext cx="14854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CROWD</a:t>
              </a:r>
              <a:br>
                <a:rPr lang="en-US" sz="1400" b="1" dirty="0" smtClean="0">
                  <a:latin typeface="Arial" pitchFamily="34" charset="0"/>
                  <a:cs typeface="Arial" pitchFamily="34" charset="0"/>
                </a:rPr>
              </a:br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 (</a:t>
              </a:r>
              <a:r>
                <a:rPr lang="en-US" sz="1400" b="1" dirty="0" err="1" smtClean="0">
                  <a:latin typeface="Arial" pitchFamily="34" charset="0"/>
                  <a:cs typeface="Arial" pitchFamily="34" charset="0"/>
                </a:rPr>
                <a:t>Turkers</a:t>
              </a:r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)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553200" y="2057400"/>
              <a:ext cx="2438400" cy="2362200"/>
            </a:xfrm>
            <a:prstGeom prst="roundRect">
              <a:avLst/>
            </a:prstGeom>
            <a:solidFill>
              <a:srgbClr val="FFB31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/>
              </a:r>
              <a:br>
                <a:rPr lang="en-US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/>
              </a:r>
              <a:br>
                <a:rPr lang="en-US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PLANNER</a:t>
              </a:r>
              <a:br>
                <a:rPr lang="en-US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Analyze the extracted plan in light of </a:t>
              </a:r>
              <a:r>
                <a:rPr lang="en-US" sz="1600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</a:t>
              </a:r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, and provide critiques</a:t>
              </a:r>
              <a:endParaRPr 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41020" y="2209800"/>
              <a:ext cx="2057400" cy="629483"/>
            </a:xfrm>
            <a:prstGeom prst="roundRect">
              <a:avLst>
                <a:gd name="adj" fmla="val 30027"/>
              </a:avLst>
            </a:prstGeom>
            <a:solidFill>
              <a:srgbClr val="F0EB88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 dirty="0" smtClean="0">
                  <a:latin typeface="Arial" pitchFamily="34" charset="0"/>
                  <a:cs typeface="Arial" pitchFamily="34" charset="0"/>
                </a:rPr>
                <a:t>M: </a:t>
              </a:r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Planner’s Model </a:t>
              </a:r>
              <a:br>
                <a:rPr lang="en-US" sz="1400" b="1" dirty="0" smtClean="0">
                  <a:latin typeface="Arial" pitchFamily="34" charset="0"/>
                  <a:cs typeface="Arial" pitchFamily="34" charset="0"/>
                </a:rPr>
              </a:br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(Partial)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 rot="18905218">
              <a:off x="1379835" y="3650603"/>
              <a:ext cx="1219937" cy="910522"/>
              <a:chOff x="1142998" y="4648211"/>
              <a:chExt cx="1522211" cy="99317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32" name="Straight Arrow Connector 31"/>
              <p:cNvCxnSpPr/>
              <p:nvPr/>
            </p:nvCxnSpPr>
            <p:spPr>
              <a:xfrm>
                <a:off x="1142998" y="4648213"/>
                <a:ext cx="1142998" cy="990602"/>
              </a:xfrm>
              <a:prstGeom prst="straightConnector1">
                <a:avLst/>
              </a:prstGeom>
              <a:ln>
                <a:solidFill>
                  <a:srgbClr val="E13405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>
                <a:off x="1219197" y="4648211"/>
                <a:ext cx="1142998" cy="990602"/>
              </a:xfrm>
              <a:prstGeom prst="straightConnector1">
                <a:avLst/>
              </a:prstGeom>
              <a:ln>
                <a:solidFill>
                  <a:srgbClr val="E13405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>
                <a:off x="1295400" y="4648211"/>
                <a:ext cx="1143000" cy="990602"/>
              </a:xfrm>
              <a:prstGeom prst="straightConnector1">
                <a:avLst/>
              </a:prstGeom>
              <a:ln>
                <a:solidFill>
                  <a:srgbClr val="E13405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>
                <a:off x="1371598" y="4648211"/>
                <a:ext cx="1142998" cy="990602"/>
              </a:xfrm>
              <a:prstGeom prst="straightConnector1">
                <a:avLst/>
              </a:prstGeom>
              <a:ln>
                <a:solidFill>
                  <a:srgbClr val="E13405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>
                <a:off x="1447233" y="4649021"/>
                <a:ext cx="1142998" cy="990601"/>
              </a:xfrm>
              <a:prstGeom prst="straightConnector1">
                <a:avLst/>
              </a:prstGeom>
              <a:ln>
                <a:solidFill>
                  <a:srgbClr val="E13405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>
                <a:off x="1522212" y="4650781"/>
                <a:ext cx="1142997" cy="990601"/>
              </a:xfrm>
              <a:prstGeom prst="straightConnector1">
                <a:avLst/>
              </a:prstGeom>
              <a:ln>
                <a:solidFill>
                  <a:srgbClr val="E13405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6835958" y="4227964"/>
              <a:ext cx="421298" cy="405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</a:t>
              </a:r>
              <a:endParaRPr lang="en-US" dirty="0"/>
            </a:p>
          </p:txBody>
        </p:sp>
        <p:cxnSp>
          <p:nvCxnSpPr>
            <p:cNvPr id="15" name="Straight Arrow Connector 16"/>
            <p:cNvCxnSpPr/>
            <p:nvPr/>
          </p:nvCxnSpPr>
          <p:spPr>
            <a:xfrm flipH="1">
              <a:off x="1600200" y="2329750"/>
              <a:ext cx="9144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16" name="Group 15"/>
            <p:cNvGrpSpPr/>
            <p:nvPr/>
          </p:nvGrpSpPr>
          <p:grpSpPr>
            <a:xfrm>
              <a:off x="2819399" y="833737"/>
              <a:ext cx="2667001" cy="4510824"/>
              <a:chOff x="2826019" y="160175"/>
              <a:chExt cx="2411900" cy="3078325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2826019" y="495300"/>
                <a:ext cx="2205164" cy="2743200"/>
              </a:xfrm>
              <a:prstGeom prst="roundRect">
                <a:avLst/>
              </a:prstGeom>
              <a:solidFill>
                <a:srgbClr val="990033"/>
              </a:solidFill>
              <a:ln w="50800" cmpd="sng">
                <a:solidFill>
                  <a:srgbClr val="0B1C0A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1" dirty="0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274338" y="160175"/>
                <a:ext cx="1343378" cy="315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COLLABORATIVE</a:t>
                </a:r>
              </a:p>
              <a:p>
                <a:pPr algn="ctr"/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BLACKBOARD</a:t>
                </a:r>
              </a:p>
            </p:txBody>
          </p:sp>
          <p:grpSp>
            <p:nvGrpSpPr>
              <p:cNvPr id="25" name="Group 69"/>
              <p:cNvGrpSpPr/>
              <p:nvPr/>
            </p:nvGrpSpPr>
            <p:grpSpPr>
              <a:xfrm>
                <a:off x="3780226" y="631232"/>
                <a:ext cx="468248" cy="2496059"/>
                <a:chOff x="3780226" y="76152"/>
                <a:chExt cx="468248" cy="2496059"/>
              </a:xfrm>
            </p:grpSpPr>
            <p:cxnSp>
              <p:nvCxnSpPr>
                <p:cNvPr id="29" name="Straight Connector 28"/>
                <p:cNvCxnSpPr/>
                <p:nvPr/>
              </p:nvCxnSpPr>
              <p:spPr>
                <a:xfrm>
                  <a:off x="3997514" y="76152"/>
                  <a:ext cx="0" cy="2496059"/>
                </a:xfrm>
                <a:prstGeom prst="line">
                  <a:avLst/>
                </a:prstGeom>
                <a:ln w="25400" cmpd="sng">
                  <a:solidFill>
                    <a:schemeClr val="bg1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TextBox 29"/>
                <p:cNvSpPr txBox="1"/>
                <p:nvPr/>
              </p:nvSpPr>
              <p:spPr>
                <a:xfrm rot="5400000">
                  <a:off x="3401029" y="1296007"/>
                  <a:ext cx="988023" cy="2296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b="1" dirty="0" smtClean="0">
                      <a:solidFill>
                        <a:schemeClr val="bg1">
                          <a:lumMod val="8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UNSTRUCTURED</a:t>
                  </a:r>
                  <a:endParaRPr lang="en-US" sz="1050" b="1" dirty="0">
                    <a:solidFill>
                      <a:schemeClr val="bg1">
                        <a:lumMod val="85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 rot="5400000">
                  <a:off x="3691483" y="1339203"/>
                  <a:ext cx="884353" cy="2296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b="1" dirty="0" smtClean="0">
                      <a:solidFill>
                        <a:schemeClr val="bg1">
                          <a:lumMod val="8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STRUCTURED</a:t>
                  </a:r>
                  <a:endParaRPr lang="en-US" sz="1050" b="1" dirty="0">
                    <a:solidFill>
                      <a:schemeClr val="bg1">
                        <a:lumMod val="85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2826020" y="683233"/>
                <a:ext cx="1171494" cy="798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  <a:latin typeface="Segoe Print" pitchFamily="2" charset="0"/>
                  </a:rPr>
                  <a:t>Task specification</a:t>
                </a:r>
              </a:p>
              <a:p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  <a:latin typeface="Segoe Print" pitchFamily="2" charset="0"/>
                  </a:rPr>
                  <a:t>Requester goals</a:t>
                </a:r>
              </a:p>
              <a:p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  <a:latin typeface="Segoe Print" pitchFamily="2" charset="0"/>
                  </a:rPr>
                  <a:t>Preferences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826020" y="2424177"/>
                <a:ext cx="1378228" cy="651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  <a:latin typeface="Segoe Print" pitchFamily="2" charset="0"/>
                  </a:rPr>
                  <a:t>Crowd’s plan</a:t>
                </a:r>
              </a:p>
              <a:p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  <a:latin typeface="Segoe Print" pitchFamily="2" charset="0"/>
                  </a:rPr>
                  <a:t>Sub-goals</a:t>
                </a:r>
              </a:p>
              <a:p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  <a:latin typeface="Segoe Print" pitchFamily="2" charset="0"/>
                  </a:rPr>
                  <a:t>New actions</a:t>
                </a:r>
              </a:p>
              <a:p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  <a:latin typeface="Segoe Print" pitchFamily="2" charset="0"/>
                  </a:rPr>
                  <a:t>Suggestions</a:t>
                </a:r>
                <a:endParaRPr lang="en-US" sz="1400" dirty="0">
                  <a:solidFill>
                    <a:schemeClr val="bg1">
                      <a:lumMod val="85000"/>
                    </a:schemeClr>
                  </a:solidFill>
                  <a:latin typeface="Segoe Print" pitchFamily="2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066426" y="683233"/>
                <a:ext cx="1171493" cy="357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bg1">
                        <a:lumMod val="85000"/>
                      </a:schemeClr>
                    </a:solidFill>
                    <a:latin typeface="Consolas" pitchFamily="49" charset="0"/>
                    <a:cs typeface="Consolas" pitchFamily="49" charset="0"/>
                  </a:rPr>
                  <a:t>FORM/MENU</a:t>
                </a:r>
              </a:p>
              <a:p>
                <a:r>
                  <a:rPr lang="en-US" sz="1400" b="1" dirty="0" smtClean="0">
                    <a:solidFill>
                      <a:schemeClr val="bg1">
                        <a:lumMod val="85000"/>
                      </a:schemeClr>
                    </a:solidFill>
                    <a:latin typeface="Consolas" pitchFamily="49" charset="0"/>
                    <a:cs typeface="Consolas" pitchFamily="49" charset="0"/>
                  </a:rPr>
                  <a:t>SCHEDULES</a:t>
                </a:r>
                <a:endParaRPr lang="en-US" sz="1400" b="1" dirty="0">
                  <a:solidFill>
                    <a:schemeClr val="bg1">
                      <a:lumMod val="85000"/>
                    </a:schemeClr>
                  </a:solidFill>
                  <a:latin typeface="Consolas" pitchFamily="49" charset="0"/>
                  <a:cs typeface="Consolas" pitchFamily="49" charset="0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533400" y="2905780"/>
              <a:ext cx="236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Human-Computer </a:t>
              </a:r>
            </a:p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Interface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262805" y="4343400"/>
              <a:ext cx="842595" cy="66995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ALERTS</a:t>
              </a:r>
              <a:endParaRPr lang="en-US" sz="900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cxnSp>
          <p:nvCxnSpPr>
            <p:cNvPr id="19" name="Straight Arrow Connector 16"/>
            <p:cNvCxnSpPr>
              <a:stCxn id="11" idx="0"/>
            </p:cNvCxnSpPr>
            <p:nvPr/>
          </p:nvCxnSpPr>
          <p:spPr>
            <a:xfrm rot="16200000" flipV="1">
              <a:off x="6477000" y="762000"/>
              <a:ext cx="304800" cy="2286000"/>
            </a:xfrm>
            <a:prstGeom prst="bentConnector2">
              <a:avLst/>
            </a:prstGeom>
            <a:ln w="38100" cmpd="sng">
              <a:solidFill>
                <a:schemeClr val="tx1"/>
              </a:solidFill>
              <a:prstDash val="solid"/>
              <a:headEnd type="arrow" w="sm" len="sm"/>
              <a:tailEnd type="none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" name="Straight Arrow Connector 16"/>
            <p:cNvCxnSpPr>
              <a:endCxn id="11" idx="2"/>
            </p:cNvCxnSpPr>
            <p:nvPr/>
          </p:nvCxnSpPr>
          <p:spPr>
            <a:xfrm flipV="1">
              <a:off x="5410200" y="4419600"/>
              <a:ext cx="2362200" cy="381000"/>
            </a:xfrm>
            <a:prstGeom prst="bentConnector2">
              <a:avLst/>
            </a:prstGeom>
            <a:ln w="38100" cmpd="sng">
              <a:solidFill>
                <a:schemeClr val="tx1"/>
              </a:solidFill>
              <a:prstDash val="solid"/>
              <a:headEnd type="arrow" w="sm" len="sm"/>
              <a:tailEnd type="none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715000" y="1371600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INTERPRETATION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929952" y="4839564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STEERING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1174576"/>
            <a:ext cx="3475083" cy="134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93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998" y="167807"/>
            <a:ext cx="748797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Human-in-the-Loop Planning is </a:t>
            </a:r>
            <a:r>
              <a:rPr lang="en-US" dirty="0"/>
              <a:t>m</a:t>
            </a:r>
            <a:r>
              <a:rPr lang="en-US" dirty="0" smtClean="0"/>
              <a:t>aking inroads at ICAPS..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Several papers that handle these challenges of Human-Aware Planning have been presented at the recent ICAPS (and AAAI and IJCAI)</a:t>
            </a:r>
          </a:p>
          <a:p>
            <a:pPr lvl="1"/>
            <a:r>
              <a:rPr lang="en-US" dirty="0" smtClean="0"/>
              <a:t>Significant help from applications track, robotics track and demonstration track</a:t>
            </a:r>
          </a:p>
          <a:p>
            <a:pPr lvl="1"/>
            <a:r>
              <a:rPr lang="en-US" dirty="0" smtClean="0"/>
              <a:t>Several planning-related papers in non-ICAPS venues (e.g. AAMAS and even CHI) have more in common with the challenges of Human-aware planning</a:t>
            </a:r>
          </a:p>
          <a:p>
            <a:r>
              <a:rPr lang="en-US" dirty="0" smtClean="0"/>
              <a:t>..so consider it for your embedded planning applications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7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AI-MIX: System Schematic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Kartik Talamadupula - Arizona State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93409" y="1595737"/>
            <a:ext cx="8898191" cy="4805063"/>
            <a:chOff x="93409" y="833737"/>
            <a:chExt cx="8898191" cy="4805063"/>
          </a:xfrm>
        </p:grpSpPr>
        <p:pic>
          <p:nvPicPr>
            <p:cNvPr id="7" name="Picture 4" descr="http://www.students.stedwards.edu/shallma/hum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6386" y="1659793"/>
              <a:ext cx="990309" cy="1176782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183607" y="983291"/>
              <a:ext cx="14854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REQUESTER</a:t>
              </a:r>
              <a:br>
                <a:rPr lang="en-US" sz="1400" b="1" dirty="0" smtClean="0">
                  <a:latin typeface="Arial" pitchFamily="34" charset="0"/>
                  <a:cs typeface="Arial" pitchFamily="34" charset="0"/>
                </a:rPr>
              </a:br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(Human)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90330" y="3500644"/>
              <a:ext cx="1131782" cy="1507406"/>
              <a:chOff x="685800" y="3657600"/>
              <a:chExt cx="1219200" cy="13716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38" name="Picture 37" descr="http://www.clker.com/cliparts/L/g/T/3/O/L/stick-figure-orange-hi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685800" y="4419600"/>
                <a:ext cx="305842" cy="609600"/>
              </a:xfrm>
              <a:prstGeom prst="rect">
                <a:avLst/>
              </a:prstGeom>
              <a:noFill/>
            </p:spPr>
          </p:pic>
          <p:pic>
            <p:nvPicPr>
              <p:cNvPr id="39" name="Picture 38" descr="http://www.clker.com/cliparts/L/g/T/3/O/L/stick-figure-orange-hi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989558" y="4419600"/>
                <a:ext cx="305842" cy="609600"/>
              </a:xfrm>
              <a:prstGeom prst="rect">
                <a:avLst/>
              </a:prstGeom>
              <a:noFill/>
            </p:spPr>
          </p:pic>
          <p:pic>
            <p:nvPicPr>
              <p:cNvPr id="40" name="Picture 39" descr="http://www.clker.com/cliparts/L/g/T/3/O/L/stick-figure-orange-hi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1294358" y="4419600"/>
                <a:ext cx="305842" cy="609600"/>
              </a:xfrm>
              <a:prstGeom prst="rect">
                <a:avLst/>
              </a:prstGeom>
              <a:noFill/>
            </p:spPr>
          </p:pic>
          <p:pic>
            <p:nvPicPr>
              <p:cNvPr id="41" name="Picture 40" descr="http://www.clker.com/cliparts/L/g/T/3/O/L/stick-figure-orange-hi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986510" y="3657600"/>
                <a:ext cx="305842" cy="609600"/>
              </a:xfrm>
              <a:prstGeom prst="rect">
                <a:avLst/>
              </a:prstGeom>
              <a:noFill/>
            </p:spPr>
          </p:pic>
          <p:pic>
            <p:nvPicPr>
              <p:cNvPr id="42" name="Picture 41" descr="http://www.clker.com/cliparts/L/g/T/3/O/L/stick-figure-orange-hi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1291310" y="3657600"/>
                <a:ext cx="305842" cy="609600"/>
              </a:xfrm>
              <a:prstGeom prst="rect">
                <a:avLst/>
              </a:prstGeom>
              <a:noFill/>
            </p:spPr>
          </p:pic>
          <p:pic>
            <p:nvPicPr>
              <p:cNvPr id="43" name="Picture 42" descr="http://www.clker.com/cliparts/L/g/T/3/O/L/stick-figure-orange-hi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1599158" y="4419600"/>
                <a:ext cx="305842" cy="609600"/>
              </a:xfrm>
              <a:prstGeom prst="rect">
                <a:avLst/>
              </a:prstGeom>
              <a:noFill/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93409" y="5115580"/>
              <a:ext cx="14854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CROWD</a:t>
              </a:r>
              <a:br>
                <a:rPr lang="en-US" sz="1400" b="1" dirty="0" smtClean="0">
                  <a:latin typeface="Arial" pitchFamily="34" charset="0"/>
                  <a:cs typeface="Arial" pitchFamily="34" charset="0"/>
                </a:rPr>
              </a:br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 (</a:t>
              </a:r>
              <a:r>
                <a:rPr lang="en-US" sz="1400" b="1" dirty="0" err="1" smtClean="0">
                  <a:latin typeface="Arial" pitchFamily="34" charset="0"/>
                  <a:cs typeface="Arial" pitchFamily="34" charset="0"/>
                </a:rPr>
                <a:t>Turkers</a:t>
              </a:r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)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553200" y="2057400"/>
              <a:ext cx="2438400" cy="2362200"/>
            </a:xfrm>
            <a:prstGeom prst="roundRect">
              <a:avLst/>
            </a:prstGeom>
            <a:solidFill>
              <a:srgbClr val="FFB31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/>
              </a:r>
              <a:br>
                <a:rPr lang="en-US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/>
              </a:r>
              <a:br>
                <a:rPr lang="en-US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PLANNER</a:t>
              </a:r>
              <a:br>
                <a:rPr lang="en-US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Analyze the extracted plan in light of </a:t>
              </a:r>
              <a:r>
                <a:rPr lang="en-US" sz="1600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</a:t>
              </a:r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, and provide critiques</a:t>
              </a:r>
              <a:endParaRPr 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41020" y="2209800"/>
              <a:ext cx="2057400" cy="629483"/>
            </a:xfrm>
            <a:prstGeom prst="roundRect">
              <a:avLst>
                <a:gd name="adj" fmla="val 30027"/>
              </a:avLst>
            </a:prstGeom>
            <a:solidFill>
              <a:srgbClr val="F0EB88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 dirty="0" smtClean="0">
                  <a:latin typeface="Arial" pitchFamily="34" charset="0"/>
                  <a:cs typeface="Arial" pitchFamily="34" charset="0"/>
                </a:rPr>
                <a:t>M: </a:t>
              </a:r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Planner’s Model </a:t>
              </a:r>
              <a:br>
                <a:rPr lang="en-US" sz="1400" b="1" dirty="0" smtClean="0">
                  <a:latin typeface="Arial" pitchFamily="34" charset="0"/>
                  <a:cs typeface="Arial" pitchFamily="34" charset="0"/>
                </a:rPr>
              </a:br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(Partial)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 rot="18905218">
              <a:off x="1379835" y="3650603"/>
              <a:ext cx="1219937" cy="910522"/>
              <a:chOff x="1142998" y="4648211"/>
              <a:chExt cx="1522211" cy="99317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32" name="Straight Arrow Connector 31"/>
              <p:cNvCxnSpPr/>
              <p:nvPr/>
            </p:nvCxnSpPr>
            <p:spPr>
              <a:xfrm>
                <a:off x="1142998" y="4648213"/>
                <a:ext cx="1142998" cy="990602"/>
              </a:xfrm>
              <a:prstGeom prst="straightConnector1">
                <a:avLst/>
              </a:prstGeom>
              <a:ln>
                <a:solidFill>
                  <a:srgbClr val="E13405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>
                <a:off x="1219197" y="4648211"/>
                <a:ext cx="1142998" cy="990602"/>
              </a:xfrm>
              <a:prstGeom prst="straightConnector1">
                <a:avLst/>
              </a:prstGeom>
              <a:ln>
                <a:solidFill>
                  <a:srgbClr val="E13405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>
                <a:off x="1295400" y="4648211"/>
                <a:ext cx="1143000" cy="990602"/>
              </a:xfrm>
              <a:prstGeom prst="straightConnector1">
                <a:avLst/>
              </a:prstGeom>
              <a:ln>
                <a:solidFill>
                  <a:srgbClr val="E13405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>
                <a:off x="1371598" y="4648211"/>
                <a:ext cx="1142998" cy="990602"/>
              </a:xfrm>
              <a:prstGeom prst="straightConnector1">
                <a:avLst/>
              </a:prstGeom>
              <a:ln>
                <a:solidFill>
                  <a:srgbClr val="E13405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>
                <a:off x="1447233" y="4649021"/>
                <a:ext cx="1142998" cy="990601"/>
              </a:xfrm>
              <a:prstGeom prst="straightConnector1">
                <a:avLst/>
              </a:prstGeom>
              <a:ln>
                <a:solidFill>
                  <a:srgbClr val="E13405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>
                <a:off x="1522212" y="4650781"/>
                <a:ext cx="1142997" cy="990601"/>
              </a:xfrm>
              <a:prstGeom prst="straightConnector1">
                <a:avLst/>
              </a:prstGeom>
              <a:ln>
                <a:solidFill>
                  <a:srgbClr val="E13405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6835958" y="4227964"/>
              <a:ext cx="421298" cy="405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</a:t>
              </a:r>
              <a:endParaRPr lang="en-US" dirty="0"/>
            </a:p>
          </p:txBody>
        </p:sp>
        <p:cxnSp>
          <p:nvCxnSpPr>
            <p:cNvPr id="15" name="Straight Arrow Connector 16"/>
            <p:cNvCxnSpPr/>
            <p:nvPr/>
          </p:nvCxnSpPr>
          <p:spPr>
            <a:xfrm flipH="1">
              <a:off x="1600200" y="2329750"/>
              <a:ext cx="9144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16" name="Group 15"/>
            <p:cNvGrpSpPr/>
            <p:nvPr/>
          </p:nvGrpSpPr>
          <p:grpSpPr>
            <a:xfrm>
              <a:off x="2819399" y="833737"/>
              <a:ext cx="2667001" cy="4510824"/>
              <a:chOff x="2826019" y="160175"/>
              <a:chExt cx="2411900" cy="3078325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2826019" y="495300"/>
                <a:ext cx="2205164" cy="2743200"/>
              </a:xfrm>
              <a:prstGeom prst="roundRect">
                <a:avLst/>
              </a:prstGeom>
              <a:solidFill>
                <a:srgbClr val="990033"/>
              </a:solidFill>
              <a:ln w="50800" cmpd="sng">
                <a:solidFill>
                  <a:srgbClr val="0B1C0A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1" dirty="0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274338" y="160175"/>
                <a:ext cx="1343378" cy="315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COLLABORATIVE</a:t>
                </a:r>
              </a:p>
              <a:p>
                <a:pPr algn="ctr"/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BLACKBOARD</a:t>
                </a:r>
              </a:p>
            </p:txBody>
          </p:sp>
          <p:grpSp>
            <p:nvGrpSpPr>
              <p:cNvPr id="25" name="Group 69"/>
              <p:cNvGrpSpPr/>
              <p:nvPr/>
            </p:nvGrpSpPr>
            <p:grpSpPr>
              <a:xfrm>
                <a:off x="3780226" y="631232"/>
                <a:ext cx="468248" cy="2496059"/>
                <a:chOff x="3780226" y="76152"/>
                <a:chExt cx="468248" cy="2496059"/>
              </a:xfrm>
            </p:grpSpPr>
            <p:cxnSp>
              <p:nvCxnSpPr>
                <p:cNvPr id="29" name="Straight Connector 28"/>
                <p:cNvCxnSpPr/>
                <p:nvPr/>
              </p:nvCxnSpPr>
              <p:spPr>
                <a:xfrm>
                  <a:off x="3997514" y="76152"/>
                  <a:ext cx="0" cy="2496059"/>
                </a:xfrm>
                <a:prstGeom prst="line">
                  <a:avLst/>
                </a:prstGeom>
                <a:ln w="25400" cmpd="sng">
                  <a:solidFill>
                    <a:schemeClr val="bg1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TextBox 29"/>
                <p:cNvSpPr txBox="1"/>
                <p:nvPr/>
              </p:nvSpPr>
              <p:spPr>
                <a:xfrm rot="5400000">
                  <a:off x="3401029" y="1296007"/>
                  <a:ext cx="988023" cy="2296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b="1" dirty="0" smtClean="0">
                      <a:solidFill>
                        <a:schemeClr val="bg1">
                          <a:lumMod val="8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UNSTRUCTURED</a:t>
                  </a:r>
                  <a:endParaRPr lang="en-US" sz="1050" b="1" dirty="0">
                    <a:solidFill>
                      <a:schemeClr val="bg1">
                        <a:lumMod val="85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 rot="5400000">
                  <a:off x="3691483" y="1339203"/>
                  <a:ext cx="884353" cy="2296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b="1" dirty="0" smtClean="0">
                      <a:solidFill>
                        <a:schemeClr val="bg1">
                          <a:lumMod val="8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STRUCTURED</a:t>
                  </a:r>
                  <a:endParaRPr lang="en-US" sz="1050" b="1" dirty="0">
                    <a:solidFill>
                      <a:schemeClr val="bg1">
                        <a:lumMod val="85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2826020" y="683233"/>
                <a:ext cx="1171494" cy="798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  <a:latin typeface="Segoe Print" pitchFamily="2" charset="0"/>
                  </a:rPr>
                  <a:t>Task specification</a:t>
                </a:r>
              </a:p>
              <a:p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  <a:latin typeface="Segoe Print" pitchFamily="2" charset="0"/>
                  </a:rPr>
                  <a:t>Requester goals</a:t>
                </a:r>
              </a:p>
              <a:p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  <a:latin typeface="Segoe Print" pitchFamily="2" charset="0"/>
                  </a:rPr>
                  <a:t>Preferences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826020" y="2424177"/>
                <a:ext cx="1378228" cy="651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  <a:latin typeface="Segoe Print" pitchFamily="2" charset="0"/>
                  </a:rPr>
                  <a:t>Crowd’s plan</a:t>
                </a:r>
              </a:p>
              <a:p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  <a:latin typeface="Segoe Print" pitchFamily="2" charset="0"/>
                  </a:rPr>
                  <a:t>Sub-goals</a:t>
                </a:r>
              </a:p>
              <a:p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  <a:latin typeface="Segoe Print" pitchFamily="2" charset="0"/>
                  </a:rPr>
                  <a:t>New actions</a:t>
                </a:r>
              </a:p>
              <a:p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  <a:latin typeface="Segoe Print" pitchFamily="2" charset="0"/>
                  </a:rPr>
                  <a:t>Suggestions</a:t>
                </a:r>
                <a:endParaRPr lang="en-US" sz="1400" dirty="0">
                  <a:solidFill>
                    <a:schemeClr val="bg1">
                      <a:lumMod val="85000"/>
                    </a:schemeClr>
                  </a:solidFill>
                  <a:latin typeface="Segoe Print" pitchFamily="2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066426" y="683233"/>
                <a:ext cx="1171493" cy="357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bg1">
                        <a:lumMod val="85000"/>
                      </a:schemeClr>
                    </a:solidFill>
                    <a:latin typeface="Consolas" pitchFamily="49" charset="0"/>
                    <a:cs typeface="Consolas" pitchFamily="49" charset="0"/>
                  </a:rPr>
                  <a:t>FORM/MENU</a:t>
                </a:r>
              </a:p>
              <a:p>
                <a:r>
                  <a:rPr lang="en-US" sz="1400" b="1" dirty="0" smtClean="0">
                    <a:solidFill>
                      <a:schemeClr val="bg1">
                        <a:lumMod val="85000"/>
                      </a:schemeClr>
                    </a:solidFill>
                    <a:latin typeface="Consolas" pitchFamily="49" charset="0"/>
                    <a:cs typeface="Consolas" pitchFamily="49" charset="0"/>
                  </a:rPr>
                  <a:t>SCHEDULES</a:t>
                </a:r>
                <a:endParaRPr lang="en-US" sz="1400" b="1" dirty="0">
                  <a:solidFill>
                    <a:schemeClr val="bg1">
                      <a:lumMod val="85000"/>
                    </a:schemeClr>
                  </a:solidFill>
                  <a:latin typeface="Consolas" pitchFamily="49" charset="0"/>
                  <a:cs typeface="Consolas" pitchFamily="49" charset="0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533400" y="2905780"/>
              <a:ext cx="236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Human-Computer </a:t>
              </a:r>
            </a:p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Interface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262805" y="4343400"/>
              <a:ext cx="842595" cy="66995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ALERTS</a:t>
              </a:r>
              <a:endParaRPr lang="en-US" sz="900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cxnSp>
          <p:nvCxnSpPr>
            <p:cNvPr id="19" name="Straight Arrow Connector 16"/>
            <p:cNvCxnSpPr>
              <a:stCxn id="11" idx="0"/>
            </p:cNvCxnSpPr>
            <p:nvPr/>
          </p:nvCxnSpPr>
          <p:spPr>
            <a:xfrm rot="16200000" flipV="1">
              <a:off x="6477000" y="762000"/>
              <a:ext cx="304800" cy="2286000"/>
            </a:xfrm>
            <a:prstGeom prst="bentConnector2">
              <a:avLst/>
            </a:prstGeom>
            <a:ln w="38100" cmpd="sng">
              <a:solidFill>
                <a:schemeClr val="tx1"/>
              </a:solidFill>
              <a:prstDash val="solid"/>
              <a:headEnd type="arrow" w="sm" len="sm"/>
              <a:tailEnd type="none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" name="Straight Arrow Connector 16"/>
            <p:cNvCxnSpPr>
              <a:endCxn id="11" idx="2"/>
            </p:cNvCxnSpPr>
            <p:nvPr/>
          </p:nvCxnSpPr>
          <p:spPr>
            <a:xfrm flipV="1">
              <a:off x="5410200" y="4419600"/>
              <a:ext cx="2362200" cy="381000"/>
            </a:xfrm>
            <a:prstGeom prst="bentConnector2">
              <a:avLst/>
            </a:prstGeom>
            <a:ln w="38100" cmpd="sng">
              <a:solidFill>
                <a:schemeClr val="tx1"/>
              </a:solidFill>
              <a:prstDash val="solid"/>
              <a:headEnd type="arrow" w="sm" len="sm"/>
              <a:tailEnd type="none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715000" y="1371600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INTERPRETATION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929952" y="4839564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STEERING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1174576"/>
            <a:ext cx="3475083" cy="134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13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652012" cy="67373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0" y="635000"/>
            <a:ext cx="8737600" cy="55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29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652012" cy="67373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0" y="635000"/>
            <a:ext cx="8737600" cy="5575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2012" y="0"/>
            <a:ext cx="4491988" cy="3415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2011" y="3415781"/>
            <a:ext cx="4380711" cy="328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46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Human-in-the-Loop/Human-Aware Planning and Decision Support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Subbarao Kambhampati</a:t>
            </a:r>
          </a:p>
          <a:p>
            <a:r>
              <a:rPr lang="en-US" dirty="0" smtClean="0"/>
              <a:t>Arizona State University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99220" y="165716"/>
            <a:ext cx="38230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What’s Hot: ICAPS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“Challenges in Planning”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0606" y="3260279"/>
            <a:ext cx="5982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A brief talk on the core &amp; (one) fringe of ICAPS </a:t>
            </a:r>
            <a:endParaRPr lang="en-US" sz="2400" dirty="0">
              <a:solidFill>
                <a:srgbClr val="008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066" y="4688722"/>
            <a:ext cx="2169277" cy="21692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050" y="6421771"/>
            <a:ext cx="2391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Talk given at AAAI 2014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001" y="5018421"/>
            <a:ext cx="1880778" cy="140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58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5300"/>
            <a:ext cx="9144000" cy="586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96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2133600"/>
            <a:ext cx="1684859" cy="2057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779" y="108455"/>
            <a:ext cx="7818457" cy="1143000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Planning: The Canonical View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FA146-DCC1-4365-ACB0-CF0A57A7CA3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4447217"/>
            <a:ext cx="3603073" cy="24107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0" y="1981200"/>
            <a:ext cx="1866900" cy="24403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2362200"/>
            <a:ext cx="2892188" cy="17543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 fully specified</a:t>
            </a:r>
          </a:p>
          <a:p>
            <a:r>
              <a:rPr lang="en-US" dirty="0"/>
              <a:t> </a:t>
            </a:r>
            <a:r>
              <a:rPr lang="en-US" dirty="0" smtClean="0"/>
              <a:t>problem</a:t>
            </a:r>
          </a:p>
          <a:p>
            <a:r>
              <a:rPr lang="en-US" dirty="0"/>
              <a:t> </a:t>
            </a:r>
            <a:r>
              <a:rPr lang="en-US" dirty="0" smtClean="0"/>
              <a:t> --Initial state</a:t>
            </a:r>
          </a:p>
          <a:p>
            <a:r>
              <a:rPr lang="en-US" dirty="0"/>
              <a:t> </a:t>
            </a:r>
            <a:r>
              <a:rPr lang="en-US" dirty="0" smtClean="0"/>
              <a:t> --Goals</a:t>
            </a:r>
          </a:p>
          <a:p>
            <a:r>
              <a:rPr lang="en-US" dirty="0"/>
              <a:t> </a:t>
            </a:r>
            <a:r>
              <a:rPr lang="en-US" dirty="0" smtClean="0"/>
              <a:t>      (each non-negotiable)</a:t>
            </a:r>
          </a:p>
          <a:p>
            <a:r>
              <a:rPr lang="en-US" dirty="0"/>
              <a:t> </a:t>
            </a:r>
            <a:r>
              <a:rPr lang="en-US" dirty="0" smtClean="0"/>
              <a:t> --Complete Action Model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29400" y="4114800"/>
            <a:ext cx="2032452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The Plan </a:t>
            </a:r>
            <a:endParaRPr lang="en-US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7400" y="1447800"/>
            <a:ext cx="874226" cy="1173619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3048000" y="2895600"/>
            <a:ext cx="762000" cy="685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638800" y="2819400"/>
            <a:ext cx="1143000" cy="685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688722"/>
            <a:ext cx="2169277" cy="2169277"/>
          </a:xfrm>
          <a:prstGeom prst="rect">
            <a:avLst/>
          </a:prstGeom>
        </p:spPr>
      </p:pic>
      <p:sp>
        <p:nvSpPr>
          <p:cNvPr id="5" name="Striped Right Arrow 4"/>
          <p:cNvSpPr/>
          <p:nvPr/>
        </p:nvSpPr>
        <p:spPr>
          <a:xfrm>
            <a:off x="152399" y="5852002"/>
            <a:ext cx="536035" cy="308625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507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6927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56996" y="6517100"/>
            <a:ext cx="4291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[IPC 2014 slides from </a:t>
            </a:r>
            <a:r>
              <a:rPr lang="en-US" sz="1600" dirty="0" err="1" smtClean="0"/>
              <a:t>Chrpa</a:t>
            </a:r>
            <a:r>
              <a:rPr lang="en-US" sz="1600" dirty="0" smtClean="0"/>
              <a:t>, </a:t>
            </a:r>
            <a:r>
              <a:rPr lang="en-US" sz="1600" dirty="0" err="1" smtClean="0"/>
              <a:t>Vallati</a:t>
            </a:r>
            <a:r>
              <a:rPr lang="en-US" sz="1600" dirty="0"/>
              <a:t> </a:t>
            </a:r>
            <a:r>
              <a:rPr lang="en-US" sz="1600" dirty="0" smtClean="0"/>
              <a:t>&amp; </a:t>
            </a:r>
            <a:r>
              <a:rPr lang="en-US" sz="1600" dirty="0" err="1" smtClean="0"/>
              <a:t>McCluskey</a:t>
            </a:r>
            <a:r>
              <a:rPr lang="en-US" sz="1600" dirty="0" smtClean="0"/>
              <a:t>]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29256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28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56996" y="6517100"/>
            <a:ext cx="4291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[IPC 2014 slides from </a:t>
            </a:r>
            <a:r>
              <a:rPr lang="en-US" sz="1600" dirty="0" err="1" smtClean="0"/>
              <a:t>Chrpa</a:t>
            </a:r>
            <a:r>
              <a:rPr lang="en-US" sz="1600" dirty="0" smtClean="0"/>
              <a:t>, </a:t>
            </a:r>
            <a:r>
              <a:rPr lang="en-US" sz="1600" dirty="0" err="1" smtClean="0"/>
              <a:t>Vallati</a:t>
            </a:r>
            <a:r>
              <a:rPr lang="en-US" sz="1600" dirty="0"/>
              <a:t> </a:t>
            </a:r>
            <a:r>
              <a:rPr lang="en-US" sz="1600" dirty="0" smtClean="0"/>
              <a:t>&amp; </a:t>
            </a:r>
            <a:r>
              <a:rPr lang="en-US" sz="1600" dirty="0" err="1" smtClean="0"/>
              <a:t>McCluskey</a:t>
            </a:r>
            <a:r>
              <a:rPr lang="en-US" sz="1600" dirty="0" smtClean="0"/>
              <a:t>]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06341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5738</TotalTime>
  <Words>1313</Words>
  <Application>Microsoft Macintosh PowerPoint</Application>
  <PresentationFormat>On-screen Show (4:3)</PresentationFormat>
  <Paragraphs>240</Paragraphs>
  <Slides>25</Slides>
  <Notes>11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Human-in-the-Loop/Human-Aware Planning and Decision Support </vt:lpstr>
      <vt:lpstr>PowerPoint Presentation</vt:lpstr>
      <vt:lpstr>PowerPoint Presentation</vt:lpstr>
      <vt:lpstr>PowerPoint Presentation</vt:lpstr>
      <vt:lpstr>Human-in-the-Loop/Human-Aware Planning and Decision Support </vt:lpstr>
      <vt:lpstr>PowerPoint Presentation</vt:lpstr>
      <vt:lpstr>Planning: The Canonical 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why the continued fascination with classical planning? </vt:lpstr>
      <vt:lpstr>Compilation Substrates for Planning</vt:lpstr>
      <vt:lpstr>Planning: The Canonical View</vt:lpstr>
      <vt:lpstr>PowerPoint Presentation</vt:lpstr>
      <vt:lpstr>Need for Human-in-the-Loop/Human-Aware Planning &amp;Decision Support</vt:lpstr>
      <vt:lpstr>Human-Robot Teaming</vt:lpstr>
      <vt:lpstr>Crowd-Sourced Planning</vt:lpstr>
      <vt:lpstr>Planning: The Canonical View</vt:lpstr>
      <vt:lpstr>Challenges in Human-in-the-Loop/Human-Aware Planning &amp; Decision Support</vt:lpstr>
      <vt:lpstr>Planning for  Human-Robot Teaming</vt:lpstr>
      <vt:lpstr>AI-MIX: System Schematic</vt:lpstr>
      <vt:lpstr>Human-in-the-Loop Planning is making inroads at ICAPS..</vt:lpstr>
      <vt:lpstr>AI-MIX: System Schematic</vt:lpstr>
    </vt:vector>
  </TitlesOfParts>
  <Company>Arizona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Human-Aware Planning and Decision Support (Challenges in Planning)</dc:title>
  <dc:creator>Subbarao Kambhampati</dc:creator>
  <cp:lastModifiedBy>Subbarao Kambhampati</cp:lastModifiedBy>
  <cp:revision>102</cp:revision>
  <cp:lastPrinted>2014-07-29T15:12:20Z</cp:lastPrinted>
  <dcterms:created xsi:type="dcterms:W3CDTF">2014-07-28T15:24:56Z</dcterms:created>
  <dcterms:modified xsi:type="dcterms:W3CDTF">2014-08-02T16:15:49Z</dcterms:modified>
</cp:coreProperties>
</file>