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comments/comment4.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5.xml" ContentType="application/vnd.openxmlformats-officedocument.presentationml.comments+xml"/>
  <Override PartName="/ppt/notesSlides/notesSlide10.xml" ContentType="application/vnd.openxmlformats-officedocument.presentationml.notesSlide+xml"/>
  <Override PartName="/ppt/comments/comment6.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7.xml" ContentType="application/vnd.openxmlformats-officedocument.presentationml.comments+xml"/>
  <Override PartName="/ppt/notesSlides/notesSlide18.xml" ContentType="application/vnd.openxmlformats-officedocument.presentationml.notesSlide+xml"/>
  <Override PartName="/ppt/comments/comment8.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2.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9.xml" ContentType="application/vnd.openxmlformats-officedocument.presentationml.comments+xml"/>
  <Override PartName="/ppt/theme/themeOverride3.xml" ContentType="application/vnd.openxmlformats-officedocument.themeOverride+xml"/>
  <Override PartName="/ppt/charts/chart1.xml" ContentType="application/vnd.openxmlformats-officedocument.drawingml.chart+xml"/>
  <Override PartName="/ppt/charts/chart2.xml" ContentType="application/vnd.openxmlformats-officedocument.drawingml.chart+xml"/>
  <Override PartName="/ppt/comments/comment10.xml" ContentType="application/vnd.openxmlformats-officedocument.presentationml.comments+xml"/>
  <Override PartName="/ppt/charts/chart3.xml" ContentType="application/vnd.openxmlformats-officedocument.drawingml.chart+xml"/>
  <Override PartName="/ppt/comments/comment11.xml" ContentType="application/vnd.openxmlformats-officedocument.presentationml.comment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omments/comment12.xml" ContentType="application/vnd.openxmlformats-officedocument.presentationml.comments+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omments/comment1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3773" r:id="rId2"/>
    <p:sldMasterId id="2147483785" r:id="rId3"/>
    <p:sldMasterId id="2147483821" r:id="rId4"/>
    <p:sldMasterId id="2147483881" r:id="rId5"/>
  </p:sldMasterIdLst>
  <p:notesMasterIdLst>
    <p:notesMasterId r:id="rId55"/>
  </p:notesMasterIdLst>
  <p:handoutMasterIdLst>
    <p:handoutMasterId r:id="rId56"/>
  </p:handoutMasterIdLst>
  <p:sldIdLst>
    <p:sldId id="256" r:id="rId6"/>
    <p:sldId id="321" r:id="rId7"/>
    <p:sldId id="257" r:id="rId8"/>
    <p:sldId id="365" r:id="rId9"/>
    <p:sldId id="260" r:id="rId10"/>
    <p:sldId id="263" r:id="rId11"/>
    <p:sldId id="261" r:id="rId12"/>
    <p:sldId id="305" r:id="rId13"/>
    <p:sldId id="306" r:id="rId14"/>
    <p:sldId id="264" r:id="rId15"/>
    <p:sldId id="340" r:id="rId16"/>
    <p:sldId id="265" r:id="rId17"/>
    <p:sldId id="323" r:id="rId18"/>
    <p:sldId id="266" r:id="rId19"/>
    <p:sldId id="324" r:id="rId20"/>
    <p:sldId id="270" r:id="rId21"/>
    <p:sldId id="272" r:id="rId22"/>
    <p:sldId id="360" r:id="rId23"/>
    <p:sldId id="273" r:id="rId24"/>
    <p:sldId id="325" r:id="rId25"/>
    <p:sldId id="353" r:id="rId26"/>
    <p:sldId id="342" r:id="rId27"/>
    <p:sldId id="366" r:id="rId28"/>
    <p:sldId id="368" r:id="rId29"/>
    <p:sldId id="354" r:id="rId30"/>
    <p:sldId id="355" r:id="rId31"/>
    <p:sldId id="356" r:id="rId32"/>
    <p:sldId id="350" r:id="rId33"/>
    <p:sldId id="345" r:id="rId34"/>
    <p:sldId id="361" r:id="rId35"/>
    <p:sldId id="309" r:id="rId36"/>
    <p:sldId id="287" r:id="rId37"/>
    <p:sldId id="379" r:id="rId38"/>
    <p:sldId id="335" r:id="rId39"/>
    <p:sldId id="362" r:id="rId40"/>
    <p:sldId id="288" r:id="rId41"/>
    <p:sldId id="289" r:id="rId42"/>
    <p:sldId id="291" r:id="rId43"/>
    <p:sldId id="294" r:id="rId44"/>
    <p:sldId id="370" r:id="rId45"/>
    <p:sldId id="296" r:id="rId46"/>
    <p:sldId id="372" r:id="rId47"/>
    <p:sldId id="373" r:id="rId48"/>
    <p:sldId id="376" r:id="rId49"/>
    <p:sldId id="363" r:id="rId50"/>
    <p:sldId id="374" r:id="rId51"/>
    <p:sldId id="375" r:id="rId52"/>
    <p:sldId id="303" r:id="rId53"/>
    <p:sldId id="377" r:id="rId5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hovan De" initials="SD" lastIdx="15" clrIdx="0">
    <p:extLst>
      <p:ext uri="{19B8F6BF-5375-455C-9EA6-DF929625EA0E}">
        <p15:presenceInfo xmlns="" xmlns:p15="http://schemas.microsoft.com/office/powerpoint/2012/main" userId="4d3f99c221e0018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1" autoAdjust="0"/>
    <p:restoredTop sz="87612" autoAdjust="0"/>
  </p:normalViewPr>
  <p:slideViewPr>
    <p:cSldViewPr showGuides="1">
      <p:cViewPr>
        <p:scale>
          <a:sx n="119" d="100"/>
          <a:sy n="119" d="100"/>
        </p:scale>
        <p:origin x="-1428" y="-72"/>
      </p:cViewPr>
      <p:guideLst>
        <p:guide orient="horz" pos="2160"/>
        <p:guide pos="2880"/>
      </p:guideLst>
    </p:cSldViewPr>
  </p:slideViewPr>
  <p:outlineViewPr>
    <p:cViewPr>
      <p:scale>
        <a:sx n="33" d="100"/>
        <a:sy n="33" d="100"/>
      </p:scale>
      <p:origin x="0" y="34878"/>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psingh23\Desktop\Results\Test\PRresults.csv" TargetMode="External"/></Relationships>
</file>

<file path=ppt/charts/_rels/chart10.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file:///C:\Users\psingh23\Desktop\Results\TP%20FP.xlsx" TargetMode="External"/></Relationships>
</file>

<file path=ppt/charts/_rels/chart11.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file:///C:\Users\psingh23\Desktop\Results\TP%20FP.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Preet%20Inder%20Singh\Desktop\Results\Test\PRresults-all.csv"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psingh23\Desktop\Results\Test\PRresults.csv" TargetMode="External"/></Relationships>
</file>

<file path=ppt/charts/_rels/chart4.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Preet%20Inder%20Singh\Desktop\Results\TP%20FP.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psingh23\Desktop\Results\TP%20FP.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C:\Users\psingh23\Desktop\Results\TP%20FP.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C:\Users\Preet%20Inder%20Singh\Desktop\Results\TP%20FP.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C:\Users\Preet%20Inder%20Singh\Desktop\Results\TP%20FP.xlsx" TargetMode="External"/></Relationships>
</file>

<file path=ppt/charts/_rels/chart9.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C:\Users\Preet%20Inder%20Singh\Desktop\Results\TP%20F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PRresults!$K$17</c:f>
              <c:strCache>
                <c:ptCount val="1"/>
                <c:pt idx="0">
                  <c:v>BayesWipe-PDB Recall</c:v>
                </c:pt>
              </c:strCache>
            </c:strRef>
          </c:tx>
          <c:spPr>
            <a:solidFill>
              <a:schemeClr val="accent1"/>
            </a:solidFill>
            <a:ln>
              <a:noFill/>
            </a:ln>
            <a:effectLst/>
          </c:spPr>
          <c:invertIfNegative val="0"/>
          <c:cat>
            <c:strRef>
              <c:f>PRresults!$J$18:$J$25</c:f>
              <c:strCache>
                <c:ptCount val="8"/>
                <c:pt idx="0">
                  <c:v>make = acura</c:v>
                </c:pt>
                <c:pt idx="1">
                  <c:v>model = outlader sport</c:v>
                </c:pt>
                <c:pt idx="2">
                  <c:v>cartype = sedan</c:v>
                </c:pt>
                <c:pt idx="3">
                  <c:v>make = bmw &amp; condition = used</c:v>
                </c:pt>
                <c:pt idx="4">
                  <c:v>model = jetta</c:v>
                </c:pt>
                <c:pt idx="5">
                  <c:v>model = cooper s</c:v>
                </c:pt>
                <c:pt idx="6">
                  <c:v>model = h3 mini</c:v>
                </c:pt>
                <c:pt idx="7">
                  <c:v>Average</c:v>
                </c:pt>
              </c:strCache>
            </c:strRef>
          </c:cat>
          <c:val>
            <c:numRef>
              <c:f>PRresults!$K$18:$K$25</c:f>
              <c:numCache>
                <c:formatCode>General</c:formatCode>
                <c:ptCount val="8"/>
                <c:pt idx="0">
                  <c:v>1</c:v>
                </c:pt>
                <c:pt idx="1">
                  <c:v>1</c:v>
                </c:pt>
                <c:pt idx="2">
                  <c:v>1</c:v>
                </c:pt>
                <c:pt idx="3">
                  <c:v>1</c:v>
                </c:pt>
                <c:pt idx="4">
                  <c:v>1</c:v>
                </c:pt>
                <c:pt idx="5">
                  <c:v>1</c:v>
                </c:pt>
                <c:pt idx="6">
                  <c:v>1</c:v>
                </c:pt>
                <c:pt idx="7">
                  <c:v>1</c:v>
                </c:pt>
              </c:numCache>
            </c:numRef>
          </c:val>
        </c:ser>
        <c:ser>
          <c:idx val="1"/>
          <c:order val="1"/>
          <c:tx>
            <c:strRef>
              <c:f>PRresults!$L$17</c:f>
              <c:strCache>
                <c:ptCount val="1"/>
                <c:pt idx="0">
                  <c:v>BayesWipe-DET Recall</c:v>
                </c:pt>
              </c:strCache>
            </c:strRef>
          </c:tx>
          <c:spPr>
            <a:solidFill>
              <a:schemeClr val="accent2"/>
            </a:solidFill>
            <a:ln>
              <a:noFill/>
            </a:ln>
            <a:effectLst/>
          </c:spPr>
          <c:invertIfNegative val="0"/>
          <c:cat>
            <c:strRef>
              <c:f>PRresults!$J$18:$J$25</c:f>
              <c:strCache>
                <c:ptCount val="8"/>
                <c:pt idx="0">
                  <c:v>make = acura</c:v>
                </c:pt>
                <c:pt idx="1">
                  <c:v>model = outlader sport</c:v>
                </c:pt>
                <c:pt idx="2">
                  <c:v>cartype = sedan</c:v>
                </c:pt>
                <c:pt idx="3">
                  <c:v>make = bmw &amp; condition = used</c:v>
                </c:pt>
                <c:pt idx="4">
                  <c:v>model = jetta</c:v>
                </c:pt>
                <c:pt idx="5">
                  <c:v>model = cooper s</c:v>
                </c:pt>
                <c:pt idx="6">
                  <c:v>model = h3 mini</c:v>
                </c:pt>
                <c:pt idx="7">
                  <c:v>Average</c:v>
                </c:pt>
              </c:strCache>
            </c:strRef>
          </c:cat>
          <c:val>
            <c:numRef>
              <c:f>PRresults!$L$18:$L$25</c:f>
              <c:numCache>
                <c:formatCode>General</c:formatCode>
                <c:ptCount val="8"/>
                <c:pt idx="0">
                  <c:v>0.88888888899999996</c:v>
                </c:pt>
                <c:pt idx="1">
                  <c:v>0.75</c:v>
                </c:pt>
                <c:pt idx="2">
                  <c:v>0.96551724100000003</c:v>
                </c:pt>
                <c:pt idx="3">
                  <c:v>0.75</c:v>
                </c:pt>
                <c:pt idx="4">
                  <c:v>0.85714285700000004</c:v>
                </c:pt>
                <c:pt idx="5">
                  <c:v>0.88888888899999996</c:v>
                </c:pt>
                <c:pt idx="6">
                  <c:v>0.66666666699999999</c:v>
                </c:pt>
                <c:pt idx="7">
                  <c:v>0.82</c:v>
                </c:pt>
              </c:numCache>
            </c:numRef>
          </c:val>
        </c:ser>
        <c:dLbls>
          <c:showLegendKey val="0"/>
          <c:showVal val="0"/>
          <c:showCatName val="0"/>
          <c:showSerName val="0"/>
          <c:showPercent val="0"/>
          <c:showBubbleSize val="0"/>
        </c:dLbls>
        <c:gapWidth val="267"/>
        <c:overlap val="-43"/>
        <c:axId val="39071104"/>
        <c:axId val="39265408"/>
      </c:barChart>
      <c:catAx>
        <c:axId val="3907110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39265408"/>
        <c:crosses val="autoZero"/>
        <c:auto val="1"/>
        <c:lblAlgn val="ctr"/>
        <c:lblOffset val="100"/>
        <c:noMultiLvlLbl val="0"/>
      </c:catAx>
      <c:valAx>
        <c:axId val="39265408"/>
        <c:scaling>
          <c:orientation val="minMax"/>
          <c:max val="1"/>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a:t>RECAL</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39071104"/>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Sheet1!$D$27</c:f>
              <c:strCache>
                <c:ptCount val="1"/>
                <c:pt idx="0">
                  <c:v>BayesWipe-DET database size</c:v>
                </c:pt>
              </c:strCache>
            </c:strRef>
          </c:tx>
          <c:spPr>
            <a:solidFill>
              <a:schemeClr val="accent1"/>
            </a:solidFill>
            <a:ln>
              <a:noFill/>
            </a:ln>
            <a:effectLst/>
          </c:spPr>
          <c:invertIfNegative val="0"/>
          <c:cat>
            <c:numRef>
              <c:f>Sheet1!$C$28:$C$33</c:f>
              <c:numCache>
                <c:formatCode>General</c:formatCode>
                <c:ptCount val="6"/>
                <c:pt idx="0">
                  <c:v>1</c:v>
                </c:pt>
                <c:pt idx="1">
                  <c:v>2</c:v>
                </c:pt>
                <c:pt idx="2">
                  <c:v>5</c:v>
                </c:pt>
                <c:pt idx="3">
                  <c:v>10</c:v>
                </c:pt>
                <c:pt idx="4">
                  <c:v>15</c:v>
                </c:pt>
                <c:pt idx="5">
                  <c:v>20</c:v>
                </c:pt>
              </c:numCache>
            </c:numRef>
          </c:cat>
          <c:val>
            <c:numRef>
              <c:f>Sheet1!$D$28:$D$33</c:f>
              <c:numCache>
                <c:formatCode>General</c:formatCode>
                <c:ptCount val="6"/>
                <c:pt idx="0">
                  <c:v>30000</c:v>
                </c:pt>
                <c:pt idx="1">
                  <c:v>30000</c:v>
                </c:pt>
                <c:pt idx="2">
                  <c:v>30000</c:v>
                </c:pt>
                <c:pt idx="3">
                  <c:v>30000</c:v>
                </c:pt>
                <c:pt idx="4">
                  <c:v>30000</c:v>
                </c:pt>
                <c:pt idx="5">
                  <c:v>30000</c:v>
                </c:pt>
              </c:numCache>
            </c:numRef>
          </c:val>
        </c:ser>
        <c:ser>
          <c:idx val="1"/>
          <c:order val="1"/>
          <c:tx>
            <c:strRef>
              <c:f>Sheet1!$E$27</c:f>
              <c:strCache>
                <c:ptCount val="1"/>
                <c:pt idx="0">
                  <c:v>BayesWipe-PDB database size</c:v>
                </c:pt>
              </c:strCache>
            </c:strRef>
          </c:tx>
          <c:spPr>
            <a:solidFill>
              <a:schemeClr val="accent2"/>
            </a:solidFill>
            <a:ln>
              <a:noFill/>
            </a:ln>
            <a:effectLst/>
          </c:spPr>
          <c:invertIfNegative val="0"/>
          <c:cat>
            <c:numRef>
              <c:f>Sheet1!$C$28:$C$33</c:f>
              <c:numCache>
                <c:formatCode>General</c:formatCode>
                <c:ptCount val="6"/>
                <c:pt idx="0">
                  <c:v>1</c:v>
                </c:pt>
                <c:pt idx="1">
                  <c:v>2</c:v>
                </c:pt>
                <c:pt idx="2">
                  <c:v>5</c:v>
                </c:pt>
                <c:pt idx="3">
                  <c:v>10</c:v>
                </c:pt>
                <c:pt idx="4">
                  <c:v>15</c:v>
                </c:pt>
                <c:pt idx="5">
                  <c:v>20</c:v>
                </c:pt>
              </c:numCache>
            </c:numRef>
          </c:cat>
          <c:val>
            <c:numRef>
              <c:f>Sheet1!$E$28:$E$33</c:f>
              <c:numCache>
                <c:formatCode>General</c:formatCode>
                <c:ptCount val="6"/>
                <c:pt idx="0">
                  <c:v>165784</c:v>
                </c:pt>
                <c:pt idx="1">
                  <c:v>178146</c:v>
                </c:pt>
                <c:pt idx="2">
                  <c:v>212323</c:v>
                </c:pt>
                <c:pt idx="3">
                  <c:v>270847</c:v>
                </c:pt>
                <c:pt idx="4">
                  <c:v>312002</c:v>
                </c:pt>
                <c:pt idx="5">
                  <c:v>347903</c:v>
                </c:pt>
              </c:numCache>
            </c:numRef>
          </c:val>
        </c:ser>
        <c:ser>
          <c:idx val="2"/>
          <c:order val="2"/>
          <c:tx>
            <c:strRef>
              <c:f>Sheet1!$F$27</c:f>
              <c:strCache>
                <c:ptCount val="1"/>
                <c:pt idx="0">
                  <c:v>PrePruned BayesWipe-PDB  database size</c:v>
                </c:pt>
              </c:strCache>
            </c:strRef>
          </c:tx>
          <c:spPr>
            <a:solidFill>
              <a:schemeClr val="accent3"/>
            </a:solidFill>
            <a:ln>
              <a:noFill/>
            </a:ln>
            <a:effectLst/>
          </c:spPr>
          <c:invertIfNegative val="0"/>
          <c:cat>
            <c:numRef>
              <c:f>Sheet1!$C$28:$C$33</c:f>
              <c:numCache>
                <c:formatCode>General</c:formatCode>
                <c:ptCount val="6"/>
                <c:pt idx="0">
                  <c:v>1</c:v>
                </c:pt>
                <c:pt idx="1">
                  <c:v>2</c:v>
                </c:pt>
                <c:pt idx="2">
                  <c:v>5</c:v>
                </c:pt>
                <c:pt idx="3">
                  <c:v>10</c:v>
                </c:pt>
                <c:pt idx="4">
                  <c:v>15</c:v>
                </c:pt>
                <c:pt idx="5">
                  <c:v>20</c:v>
                </c:pt>
              </c:numCache>
            </c:numRef>
          </c:cat>
          <c:val>
            <c:numRef>
              <c:f>Sheet1!$F$28:$F$33</c:f>
              <c:numCache>
                <c:formatCode>General</c:formatCode>
                <c:ptCount val="6"/>
                <c:pt idx="0">
                  <c:v>33366</c:v>
                </c:pt>
                <c:pt idx="1">
                  <c:v>33383</c:v>
                </c:pt>
                <c:pt idx="2">
                  <c:v>34022</c:v>
                </c:pt>
                <c:pt idx="3">
                  <c:v>53457</c:v>
                </c:pt>
                <c:pt idx="4">
                  <c:v>36011</c:v>
                </c:pt>
                <c:pt idx="5">
                  <c:v>37621</c:v>
                </c:pt>
              </c:numCache>
            </c:numRef>
          </c:val>
        </c:ser>
        <c:dLbls>
          <c:showLegendKey val="0"/>
          <c:showVal val="0"/>
          <c:showCatName val="0"/>
          <c:showSerName val="0"/>
          <c:showPercent val="0"/>
          <c:showBubbleSize val="0"/>
        </c:dLbls>
        <c:gapWidth val="267"/>
        <c:overlap val="-43"/>
        <c:axId val="46217472"/>
        <c:axId val="46219648"/>
      </c:barChart>
      <c:catAx>
        <c:axId val="46217472"/>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a:t>Noise Percentage</a:t>
                </a:r>
              </a:p>
            </c:rich>
          </c:tx>
          <c:layout/>
          <c:overlay val="0"/>
          <c:spPr>
            <a:noFill/>
            <a:ln>
              <a:noFill/>
            </a:ln>
            <a:effectLst/>
          </c:sp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46219648"/>
        <c:crosses val="autoZero"/>
        <c:auto val="1"/>
        <c:lblAlgn val="ctr"/>
        <c:lblOffset val="100"/>
        <c:noMultiLvlLbl val="0"/>
      </c:catAx>
      <c:valAx>
        <c:axId val="46219648"/>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a:t>Number of tuples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46217472"/>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197422018939105E-2"/>
          <c:y val="3.1768921960847331E-2"/>
          <c:w val="0.90555212281403707"/>
          <c:h val="0.74389274899897262"/>
        </c:manualLayout>
      </c:layout>
      <c:barChart>
        <c:barDir val="col"/>
        <c:grouping val="clustered"/>
        <c:varyColors val="0"/>
        <c:ser>
          <c:idx val="0"/>
          <c:order val="0"/>
          <c:tx>
            <c:strRef>
              <c:f>Sheet1!$B$18</c:f>
              <c:strCache>
                <c:ptCount val="1"/>
                <c:pt idx="0">
                  <c:v>BayesWipe-DET query processing time</c:v>
                </c:pt>
              </c:strCache>
            </c:strRef>
          </c:tx>
          <c:spPr>
            <a:solidFill>
              <a:schemeClr val="accent1"/>
            </a:solidFill>
            <a:ln>
              <a:noFill/>
            </a:ln>
            <a:effectLst/>
          </c:spPr>
          <c:invertIfNegative val="0"/>
          <c:cat>
            <c:numRef>
              <c:f>Sheet1!$A$19:$A$24</c:f>
              <c:numCache>
                <c:formatCode>General</c:formatCode>
                <c:ptCount val="6"/>
                <c:pt idx="0">
                  <c:v>1</c:v>
                </c:pt>
                <c:pt idx="1">
                  <c:v>2</c:v>
                </c:pt>
                <c:pt idx="2">
                  <c:v>5</c:v>
                </c:pt>
                <c:pt idx="3">
                  <c:v>10</c:v>
                </c:pt>
                <c:pt idx="4">
                  <c:v>15</c:v>
                </c:pt>
                <c:pt idx="5">
                  <c:v>20</c:v>
                </c:pt>
              </c:numCache>
            </c:numRef>
          </c:cat>
          <c:val>
            <c:numRef>
              <c:f>Sheet1!$B$19:$B$24</c:f>
              <c:numCache>
                <c:formatCode>General</c:formatCode>
                <c:ptCount val="6"/>
                <c:pt idx="0">
                  <c:v>3</c:v>
                </c:pt>
                <c:pt idx="1">
                  <c:v>4.1100000000000003</c:v>
                </c:pt>
                <c:pt idx="2">
                  <c:v>4.42</c:v>
                </c:pt>
                <c:pt idx="3">
                  <c:v>3.41</c:v>
                </c:pt>
                <c:pt idx="4">
                  <c:v>7.02</c:v>
                </c:pt>
                <c:pt idx="5">
                  <c:v>5.03</c:v>
                </c:pt>
              </c:numCache>
            </c:numRef>
          </c:val>
        </c:ser>
        <c:ser>
          <c:idx val="1"/>
          <c:order val="1"/>
          <c:tx>
            <c:strRef>
              <c:f>Sheet1!$C$18</c:f>
              <c:strCache>
                <c:ptCount val="1"/>
                <c:pt idx="0">
                  <c:v>BayesWipe-PDB query processing time</c:v>
                </c:pt>
              </c:strCache>
            </c:strRef>
          </c:tx>
          <c:spPr>
            <a:solidFill>
              <a:schemeClr val="accent2"/>
            </a:solidFill>
            <a:ln>
              <a:noFill/>
            </a:ln>
            <a:effectLst/>
          </c:spPr>
          <c:invertIfNegative val="0"/>
          <c:cat>
            <c:numRef>
              <c:f>Sheet1!$A$19:$A$24</c:f>
              <c:numCache>
                <c:formatCode>General</c:formatCode>
                <c:ptCount val="6"/>
                <c:pt idx="0">
                  <c:v>1</c:v>
                </c:pt>
                <c:pt idx="1">
                  <c:v>2</c:v>
                </c:pt>
                <c:pt idx="2">
                  <c:v>5</c:v>
                </c:pt>
                <c:pt idx="3">
                  <c:v>10</c:v>
                </c:pt>
                <c:pt idx="4">
                  <c:v>15</c:v>
                </c:pt>
                <c:pt idx="5">
                  <c:v>20</c:v>
                </c:pt>
              </c:numCache>
            </c:numRef>
          </c:cat>
          <c:val>
            <c:numRef>
              <c:f>Sheet1!$C$19:$C$24</c:f>
              <c:numCache>
                <c:formatCode>General</c:formatCode>
                <c:ptCount val="6"/>
                <c:pt idx="0">
                  <c:v>40</c:v>
                </c:pt>
                <c:pt idx="1">
                  <c:v>50</c:v>
                </c:pt>
                <c:pt idx="2">
                  <c:v>52.54</c:v>
                </c:pt>
                <c:pt idx="3">
                  <c:v>74.430000000000007</c:v>
                </c:pt>
                <c:pt idx="4">
                  <c:v>68.400000000000006</c:v>
                </c:pt>
                <c:pt idx="5">
                  <c:v>72</c:v>
                </c:pt>
              </c:numCache>
            </c:numRef>
          </c:val>
        </c:ser>
        <c:ser>
          <c:idx val="2"/>
          <c:order val="2"/>
          <c:tx>
            <c:strRef>
              <c:f>Sheet1!$D$18</c:f>
              <c:strCache>
                <c:ptCount val="1"/>
                <c:pt idx="0">
                  <c:v>PrePruned BayesWipe-PDB  query processing time</c:v>
                </c:pt>
              </c:strCache>
            </c:strRef>
          </c:tx>
          <c:spPr>
            <a:solidFill>
              <a:schemeClr val="accent3"/>
            </a:solidFill>
            <a:ln>
              <a:noFill/>
            </a:ln>
            <a:effectLst/>
          </c:spPr>
          <c:invertIfNegative val="0"/>
          <c:cat>
            <c:numRef>
              <c:f>Sheet1!$A$19:$A$24</c:f>
              <c:numCache>
                <c:formatCode>General</c:formatCode>
                <c:ptCount val="6"/>
                <c:pt idx="0">
                  <c:v>1</c:v>
                </c:pt>
                <c:pt idx="1">
                  <c:v>2</c:v>
                </c:pt>
                <c:pt idx="2">
                  <c:v>5</c:v>
                </c:pt>
                <c:pt idx="3">
                  <c:v>10</c:v>
                </c:pt>
                <c:pt idx="4">
                  <c:v>15</c:v>
                </c:pt>
                <c:pt idx="5">
                  <c:v>20</c:v>
                </c:pt>
              </c:numCache>
            </c:numRef>
          </c:cat>
          <c:val>
            <c:numRef>
              <c:f>Sheet1!$D$19:$D$24</c:f>
              <c:numCache>
                <c:formatCode>General</c:formatCode>
                <c:ptCount val="6"/>
                <c:pt idx="0">
                  <c:v>25</c:v>
                </c:pt>
                <c:pt idx="1">
                  <c:v>25</c:v>
                </c:pt>
                <c:pt idx="2">
                  <c:v>25.05</c:v>
                </c:pt>
                <c:pt idx="3">
                  <c:v>30.9</c:v>
                </c:pt>
                <c:pt idx="4">
                  <c:v>33.299999999999997</c:v>
                </c:pt>
                <c:pt idx="5">
                  <c:v>38.03</c:v>
                </c:pt>
              </c:numCache>
            </c:numRef>
          </c:val>
        </c:ser>
        <c:dLbls>
          <c:showLegendKey val="0"/>
          <c:showVal val="0"/>
          <c:showCatName val="0"/>
          <c:showSerName val="0"/>
          <c:showPercent val="0"/>
          <c:showBubbleSize val="0"/>
        </c:dLbls>
        <c:gapWidth val="267"/>
        <c:overlap val="-43"/>
        <c:axId val="46247296"/>
        <c:axId val="46261760"/>
      </c:barChart>
      <c:catAx>
        <c:axId val="46247296"/>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a:t>Noise Percentage</a:t>
                </a:r>
              </a:p>
            </c:rich>
          </c:tx>
          <c:layout>
            <c:manualLayout>
              <c:xMode val="edge"/>
              <c:yMode val="edge"/>
              <c:x val="0.4439696969696969"/>
              <c:y val="0.81911453917901944"/>
            </c:manualLayout>
          </c:layout>
          <c:overlay val="0"/>
          <c:spPr>
            <a:noFill/>
            <a:ln>
              <a:noFill/>
            </a:ln>
            <a:effectLst/>
          </c:sp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46261760"/>
        <c:crosses val="autoZero"/>
        <c:auto val="1"/>
        <c:lblAlgn val="ctr"/>
        <c:lblOffset val="100"/>
        <c:noMultiLvlLbl val="0"/>
      </c:catAx>
      <c:valAx>
        <c:axId val="46261760"/>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a:t>Time in ms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46247296"/>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'PRresults-all'!$D$15</c:f>
              <c:strCache>
                <c:ptCount val="1"/>
                <c:pt idx="0">
                  <c:v>BayesWipe-PDB Precision</c:v>
                </c:pt>
              </c:strCache>
            </c:strRef>
          </c:tx>
          <c:spPr>
            <a:solidFill>
              <a:schemeClr val="accent1"/>
            </a:solidFill>
            <a:ln>
              <a:noFill/>
            </a:ln>
            <a:effectLst/>
          </c:spPr>
          <c:invertIfNegative val="0"/>
          <c:cat>
            <c:strRef>
              <c:f>'PRresults-all'!$C$16:$C$23</c:f>
              <c:strCache>
                <c:ptCount val="8"/>
                <c:pt idx="0">
                  <c:v>make = acura</c:v>
                </c:pt>
                <c:pt idx="1">
                  <c:v>model = outlander sports</c:v>
                </c:pt>
                <c:pt idx="2">
                  <c:v>cartype = sedan</c:v>
                </c:pt>
                <c:pt idx="3">
                  <c:v>make = bmw &amp; condition = used</c:v>
                </c:pt>
                <c:pt idx="4">
                  <c:v>model = jetta</c:v>
                </c:pt>
                <c:pt idx="5">
                  <c:v>model = cooper s</c:v>
                </c:pt>
                <c:pt idx="6">
                  <c:v>model = h3 mini</c:v>
                </c:pt>
                <c:pt idx="7">
                  <c:v>Average</c:v>
                </c:pt>
              </c:strCache>
            </c:strRef>
          </c:cat>
          <c:val>
            <c:numRef>
              <c:f>'PRresults-all'!$D$16:$D$23</c:f>
              <c:numCache>
                <c:formatCode>General</c:formatCode>
                <c:ptCount val="8"/>
                <c:pt idx="0">
                  <c:v>1</c:v>
                </c:pt>
                <c:pt idx="1">
                  <c:v>0.4</c:v>
                </c:pt>
                <c:pt idx="2">
                  <c:v>1</c:v>
                </c:pt>
                <c:pt idx="3">
                  <c:v>0.4</c:v>
                </c:pt>
                <c:pt idx="4">
                  <c:v>0.7</c:v>
                </c:pt>
                <c:pt idx="5">
                  <c:v>0.9</c:v>
                </c:pt>
                <c:pt idx="6">
                  <c:v>1</c:v>
                </c:pt>
                <c:pt idx="7">
                  <c:v>0.77</c:v>
                </c:pt>
              </c:numCache>
            </c:numRef>
          </c:val>
        </c:ser>
        <c:ser>
          <c:idx val="1"/>
          <c:order val="1"/>
          <c:tx>
            <c:strRef>
              <c:f>'PRresults-all'!$E$15</c:f>
              <c:strCache>
                <c:ptCount val="1"/>
                <c:pt idx="0">
                  <c:v>BayesWipe-DET Precision</c:v>
                </c:pt>
              </c:strCache>
            </c:strRef>
          </c:tx>
          <c:spPr>
            <a:solidFill>
              <a:schemeClr val="accent2"/>
            </a:solidFill>
            <a:ln>
              <a:noFill/>
            </a:ln>
            <a:effectLst/>
          </c:spPr>
          <c:invertIfNegative val="0"/>
          <c:cat>
            <c:strRef>
              <c:f>'PRresults-all'!$C$16:$C$23</c:f>
              <c:strCache>
                <c:ptCount val="8"/>
                <c:pt idx="0">
                  <c:v>make = acura</c:v>
                </c:pt>
                <c:pt idx="1">
                  <c:v>model = outlander sports</c:v>
                </c:pt>
                <c:pt idx="2">
                  <c:v>cartype = sedan</c:v>
                </c:pt>
                <c:pt idx="3">
                  <c:v>make = bmw &amp; condition = used</c:v>
                </c:pt>
                <c:pt idx="4">
                  <c:v>model = jetta</c:v>
                </c:pt>
                <c:pt idx="5">
                  <c:v>model = cooper s</c:v>
                </c:pt>
                <c:pt idx="6">
                  <c:v>model = h3 mini</c:v>
                </c:pt>
                <c:pt idx="7">
                  <c:v>Average</c:v>
                </c:pt>
              </c:strCache>
            </c:strRef>
          </c:cat>
          <c:val>
            <c:numRef>
              <c:f>'PRresults-all'!$E$16:$E$23</c:f>
              <c:numCache>
                <c:formatCode>General</c:formatCode>
                <c:ptCount val="8"/>
                <c:pt idx="0">
                  <c:v>1</c:v>
                </c:pt>
                <c:pt idx="1">
                  <c:v>1</c:v>
                </c:pt>
                <c:pt idx="2">
                  <c:v>1</c:v>
                </c:pt>
                <c:pt idx="3">
                  <c:v>1</c:v>
                </c:pt>
                <c:pt idx="4">
                  <c:v>1</c:v>
                </c:pt>
                <c:pt idx="5">
                  <c:v>1</c:v>
                </c:pt>
                <c:pt idx="6">
                  <c:v>1</c:v>
                </c:pt>
                <c:pt idx="7">
                  <c:v>1</c:v>
                </c:pt>
              </c:numCache>
            </c:numRef>
          </c:val>
        </c:ser>
        <c:dLbls>
          <c:showLegendKey val="0"/>
          <c:showVal val="0"/>
          <c:showCatName val="0"/>
          <c:showSerName val="0"/>
          <c:showPercent val="0"/>
          <c:showBubbleSize val="0"/>
        </c:dLbls>
        <c:gapWidth val="267"/>
        <c:overlap val="-43"/>
        <c:axId val="39294848"/>
        <c:axId val="39296384"/>
      </c:barChart>
      <c:catAx>
        <c:axId val="3929484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39296384"/>
        <c:crosses val="autoZero"/>
        <c:auto val="1"/>
        <c:lblAlgn val="ctr"/>
        <c:lblOffset val="100"/>
        <c:noMultiLvlLbl val="0"/>
      </c:catAx>
      <c:valAx>
        <c:axId val="39296384"/>
        <c:scaling>
          <c:orientation val="minMax"/>
          <c:max val="1"/>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a:t>Precision</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39294848"/>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PRresults!$J$31</c:f>
              <c:strCache>
                <c:ptCount val="1"/>
                <c:pt idx="0">
                  <c:v>Average BayesWipe-PDB Precision</c:v>
                </c:pt>
              </c:strCache>
            </c:strRef>
          </c:tx>
          <c:spPr>
            <a:ln>
              <a:solidFill>
                <a:schemeClr val="tx1"/>
              </a:solidFill>
              <a:prstDash val="solid"/>
            </a:ln>
          </c:spPr>
          <c:cat>
            <c:numRef>
              <c:f>PRresults!$I$32:$I$40</c:f>
              <c:numCache>
                <c:formatCode>General</c:formatCode>
                <c:ptCount val="9"/>
                <c:pt idx="0">
                  <c:v>0</c:v>
                </c:pt>
                <c:pt idx="1">
                  <c:v>0.1</c:v>
                </c:pt>
                <c:pt idx="2">
                  <c:v>0.2</c:v>
                </c:pt>
                <c:pt idx="3">
                  <c:v>0.3</c:v>
                </c:pt>
                <c:pt idx="4">
                  <c:v>0.4</c:v>
                </c:pt>
                <c:pt idx="5">
                  <c:v>0.5</c:v>
                </c:pt>
                <c:pt idx="6">
                  <c:v>0.6</c:v>
                </c:pt>
                <c:pt idx="7">
                  <c:v>0.7</c:v>
                </c:pt>
                <c:pt idx="8">
                  <c:v>0.8</c:v>
                </c:pt>
              </c:numCache>
            </c:numRef>
          </c:cat>
          <c:val>
            <c:numRef>
              <c:f>PRresults!$J$32:$J$40</c:f>
              <c:numCache>
                <c:formatCode>General</c:formatCode>
                <c:ptCount val="9"/>
                <c:pt idx="0">
                  <c:v>0.7</c:v>
                </c:pt>
                <c:pt idx="1">
                  <c:v>0.84</c:v>
                </c:pt>
                <c:pt idx="2">
                  <c:v>0.94</c:v>
                </c:pt>
                <c:pt idx="3">
                  <c:v>1</c:v>
                </c:pt>
                <c:pt idx="4">
                  <c:v>1</c:v>
                </c:pt>
                <c:pt idx="5">
                  <c:v>1</c:v>
                </c:pt>
                <c:pt idx="6">
                  <c:v>1</c:v>
                </c:pt>
                <c:pt idx="7">
                  <c:v>1</c:v>
                </c:pt>
                <c:pt idx="8">
                  <c:v>1</c:v>
                </c:pt>
              </c:numCache>
            </c:numRef>
          </c:val>
          <c:smooth val="0"/>
        </c:ser>
        <c:ser>
          <c:idx val="1"/>
          <c:order val="1"/>
          <c:tx>
            <c:strRef>
              <c:f>PRresults!$K$31</c:f>
              <c:strCache>
                <c:ptCount val="1"/>
                <c:pt idx="0">
                  <c:v>Average BayeWipe-PDB Recall</c:v>
                </c:pt>
              </c:strCache>
            </c:strRef>
          </c:tx>
          <c:spPr>
            <a:ln w="31750">
              <a:solidFill>
                <a:srgbClr val="FF0000"/>
              </a:solidFill>
              <a:prstDash val="sysDot"/>
            </a:ln>
          </c:spPr>
          <c:cat>
            <c:numRef>
              <c:f>PRresults!$I$32:$I$40</c:f>
              <c:numCache>
                <c:formatCode>General</c:formatCode>
                <c:ptCount val="9"/>
                <c:pt idx="0">
                  <c:v>0</c:v>
                </c:pt>
                <c:pt idx="1">
                  <c:v>0.1</c:v>
                </c:pt>
                <c:pt idx="2">
                  <c:v>0.2</c:v>
                </c:pt>
                <c:pt idx="3">
                  <c:v>0.3</c:v>
                </c:pt>
                <c:pt idx="4">
                  <c:v>0.4</c:v>
                </c:pt>
                <c:pt idx="5">
                  <c:v>0.5</c:v>
                </c:pt>
                <c:pt idx="6">
                  <c:v>0.6</c:v>
                </c:pt>
                <c:pt idx="7">
                  <c:v>0.7</c:v>
                </c:pt>
                <c:pt idx="8">
                  <c:v>0.8</c:v>
                </c:pt>
              </c:numCache>
            </c:numRef>
          </c:cat>
          <c:val>
            <c:numRef>
              <c:f>PRresults!$K$32:$K$40</c:f>
              <c:numCache>
                <c:formatCode>General</c:formatCode>
                <c:ptCount val="9"/>
                <c:pt idx="0">
                  <c:v>1</c:v>
                </c:pt>
                <c:pt idx="1">
                  <c:v>0.92</c:v>
                </c:pt>
                <c:pt idx="2">
                  <c:v>0.83</c:v>
                </c:pt>
                <c:pt idx="3">
                  <c:v>0.83</c:v>
                </c:pt>
                <c:pt idx="4">
                  <c:v>0.83</c:v>
                </c:pt>
                <c:pt idx="5">
                  <c:v>0.83</c:v>
                </c:pt>
                <c:pt idx="6">
                  <c:v>0.82</c:v>
                </c:pt>
                <c:pt idx="7">
                  <c:v>0.82</c:v>
                </c:pt>
                <c:pt idx="8">
                  <c:v>0.76</c:v>
                </c:pt>
              </c:numCache>
            </c:numRef>
          </c:val>
          <c:smooth val="0"/>
        </c:ser>
        <c:dLbls>
          <c:showLegendKey val="0"/>
          <c:showVal val="0"/>
          <c:showCatName val="0"/>
          <c:showSerName val="0"/>
          <c:showPercent val="0"/>
          <c:showBubbleSize val="0"/>
        </c:dLbls>
        <c:marker val="1"/>
        <c:smooth val="0"/>
        <c:axId val="46431232"/>
        <c:axId val="46433408"/>
      </c:lineChart>
      <c:catAx>
        <c:axId val="46431232"/>
        <c:scaling>
          <c:orientation val="minMax"/>
        </c:scaling>
        <c:delete val="0"/>
        <c:axPos val="b"/>
        <c:title>
          <c:tx>
            <c:rich>
              <a:bodyPr/>
              <a:lstStyle/>
              <a:p>
                <a:pPr>
                  <a:defRPr/>
                </a:pPr>
                <a:r>
                  <a:rPr lang="en-US" sz="1600" b="0" dirty="0" smtClean="0"/>
                  <a:t>Threshold</a:t>
                </a:r>
                <a:endParaRPr lang="en-US" sz="1800" b="0" dirty="0"/>
              </a:p>
            </c:rich>
          </c:tx>
          <c:layout/>
          <c:overlay val="0"/>
        </c:title>
        <c:numFmt formatCode="General" sourceLinked="1"/>
        <c:majorTickMark val="cross"/>
        <c:minorTickMark val="none"/>
        <c:tickLblPos val="nextTo"/>
        <c:crossAx val="46433408"/>
        <c:crosses val="autoZero"/>
        <c:auto val="1"/>
        <c:lblAlgn val="ctr"/>
        <c:lblOffset val="100"/>
        <c:tickLblSkip val="1"/>
        <c:noMultiLvlLbl val="0"/>
      </c:catAx>
      <c:valAx>
        <c:axId val="46433408"/>
        <c:scaling>
          <c:orientation val="minMax"/>
          <c:max val="1"/>
        </c:scaling>
        <c:delete val="0"/>
        <c:axPos val="l"/>
        <c:majorGridlines>
          <c:spPr>
            <a:ln>
              <a:noFill/>
            </a:ln>
          </c:spPr>
        </c:majorGridlines>
        <c:title>
          <c:tx>
            <c:rich>
              <a:bodyPr rot="-5400000" vert="horz"/>
              <a:lstStyle/>
              <a:p>
                <a:pPr>
                  <a:defRPr/>
                </a:pPr>
                <a:r>
                  <a:rPr lang="en-US" sz="1600" b="1" dirty="0" smtClean="0"/>
                  <a:t>Precision/Recall</a:t>
                </a:r>
                <a:endParaRPr lang="en-US" sz="1600" b="1" dirty="0"/>
              </a:p>
            </c:rich>
          </c:tx>
          <c:layout>
            <c:manualLayout>
              <c:xMode val="edge"/>
              <c:yMode val="edge"/>
              <c:x val="1.8518518518518517E-2"/>
              <c:y val="0.32537347638765363"/>
            </c:manualLayout>
          </c:layout>
          <c:overlay val="0"/>
        </c:title>
        <c:numFmt formatCode="General" sourceLinked="1"/>
        <c:majorTickMark val="out"/>
        <c:minorTickMark val="none"/>
        <c:tickLblPos val="nextTo"/>
        <c:crossAx val="46431232"/>
        <c:crosses val="autoZero"/>
        <c:crossBetween val="midCat"/>
        <c:majorUnit val="0.2"/>
      </c:valAx>
    </c:plotArea>
    <c:legend>
      <c:legendPos val="r"/>
      <c:layout>
        <c:manualLayout>
          <c:xMode val="edge"/>
          <c:yMode val="edge"/>
          <c:x val="0.40705128205128205"/>
          <c:y val="0.49273071974280841"/>
          <c:w val="0.58333333333333337"/>
          <c:h val="0.30197413504016796"/>
        </c:manualLayout>
      </c:layout>
      <c:overlay val="1"/>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Sheet1!$I$42</c:f>
              <c:strCache>
                <c:ptCount val="1"/>
                <c:pt idx="0">
                  <c:v>Increase in True Positives</c:v>
                </c:pt>
              </c:strCache>
            </c:strRef>
          </c:tx>
          <c:spPr>
            <a:solidFill>
              <a:schemeClr val="accent1"/>
            </a:solidFill>
            <a:ln>
              <a:noFill/>
            </a:ln>
            <a:effectLst/>
          </c:spPr>
          <c:invertIfNegative val="0"/>
          <c:cat>
            <c:numRef>
              <c:f>Sheet1!$C$36:$C$41</c:f>
              <c:numCache>
                <c:formatCode>General</c:formatCode>
                <c:ptCount val="6"/>
                <c:pt idx="0">
                  <c:v>1</c:v>
                </c:pt>
                <c:pt idx="1">
                  <c:v>2</c:v>
                </c:pt>
                <c:pt idx="2">
                  <c:v>5</c:v>
                </c:pt>
                <c:pt idx="3">
                  <c:v>10</c:v>
                </c:pt>
                <c:pt idx="4">
                  <c:v>15</c:v>
                </c:pt>
                <c:pt idx="5">
                  <c:v>20</c:v>
                </c:pt>
              </c:numCache>
            </c:numRef>
          </c:cat>
          <c:val>
            <c:numRef>
              <c:f>Sheet1!$I$43:$I$48</c:f>
              <c:numCache>
                <c:formatCode>General</c:formatCode>
                <c:ptCount val="6"/>
                <c:pt idx="0">
                  <c:v>5</c:v>
                </c:pt>
                <c:pt idx="1">
                  <c:v>15</c:v>
                </c:pt>
                <c:pt idx="2">
                  <c:v>35</c:v>
                </c:pt>
                <c:pt idx="3">
                  <c:v>311</c:v>
                </c:pt>
                <c:pt idx="4">
                  <c:v>139</c:v>
                </c:pt>
                <c:pt idx="5">
                  <c:v>226</c:v>
                </c:pt>
              </c:numCache>
            </c:numRef>
          </c:val>
        </c:ser>
        <c:ser>
          <c:idx val="1"/>
          <c:order val="1"/>
          <c:tx>
            <c:strRef>
              <c:f>Sheet1!$K$42</c:f>
              <c:strCache>
                <c:ptCount val="1"/>
                <c:pt idx="0">
                  <c:v>Increase in False Negative</c:v>
                </c:pt>
              </c:strCache>
            </c:strRef>
          </c:tx>
          <c:spPr>
            <a:solidFill>
              <a:schemeClr val="accent2"/>
            </a:solidFill>
            <a:ln>
              <a:noFill/>
            </a:ln>
            <a:effectLst/>
          </c:spPr>
          <c:invertIfNegative val="0"/>
          <c:cat>
            <c:numRef>
              <c:f>Sheet1!$C$36:$C$41</c:f>
              <c:numCache>
                <c:formatCode>General</c:formatCode>
                <c:ptCount val="6"/>
                <c:pt idx="0">
                  <c:v>1</c:v>
                </c:pt>
                <c:pt idx="1">
                  <c:v>2</c:v>
                </c:pt>
                <c:pt idx="2">
                  <c:v>5</c:v>
                </c:pt>
                <c:pt idx="3">
                  <c:v>10</c:v>
                </c:pt>
                <c:pt idx="4">
                  <c:v>15</c:v>
                </c:pt>
                <c:pt idx="5">
                  <c:v>20</c:v>
                </c:pt>
              </c:numCache>
            </c:numRef>
          </c:cat>
          <c:val>
            <c:numRef>
              <c:f>Sheet1!$K$43:$K$48</c:f>
              <c:numCache>
                <c:formatCode>General</c:formatCode>
                <c:ptCount val="6"/>
                <c:pt idx="0">
                  <c:v>533</c:v>
                </c:pt>
                <c:pt idx="1">
                  <c:v>260</c:v>
                </c:pt>
                <c:pt idx="2">
                  <c:v>78</c:v>
                </c:pt>
                <c:pt idx="3">
                  <c:v>476</c:v>
                </c:pt>
                <c:pt idx="4">
                  <c:v>280</c:v>
                </c:pt>
                <c:pt idx="5">
                  <c:v>380</c:v>
                </c:pt>
              </c:numCache>
            </c:numRef>
          </c:val>
        </c:ser>
        <c:dLbls>
          <c:showLegendKey val="0"/>
          <c:showVal val="0"/>
          <c:showCatName val="0"/>
          <c:showSerName val="0"/>
          <c:showPercent val="0"/>
          <c:showBubbleSize val="0"/>
        </c:dLbls>
        <c:gapWidth val="267"/>
        <c:overlap val="-43"/>
        <c:axId val="45826816"/>
        <c:axId val="45828736"/>
      </c:barChart>
      <c:catAx>
        <c:axId val="45826816"/>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dirty="0" smtClean="0"/>
                  <a:t>Noise Percentage</a:t>
                </a:r>
                <a:endParaRPr lang="en-US" dirty="0"/>
              </a:p>
            </c:rich>
          </c:tx>
          <c:layout/>
          <c:overlay val="0"/>
          <c:spPr>
            <a:noFill/>
            <a:ln>
              <a:noFill/>
            </a:ln>
            <a:effectLst/>
          </c:sp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45828736"/>
        <c:crosses val="autoZero"/>
        <c:auto val="1"/>
        <c:lblAlgn val="ctr"/>
        <c:lblOffset val="100"/>
        <c:noMultiLvlLbl val="0"/>
      </c:catAx>
      <c:valAx>
        <c:axId val="45828736"/>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45826816"/>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75233052764954"/>
          <c:y val="4.151469663769667E-2"/>
          <c:w val="0.87269594533441941"/>
          <c:h val="0.73565978396014564"/>
        </c:manualLayout>
      </c:layout>
      <c:barChart>
        <c:barDir val="col"/>
        <c:grouping val="clustered"/>
        <c:varyColors val="0"/>
        <c:ser>
          <c:idx val="0"/>
          <c:order val="0"/>
          <c:tx>
            <c:strRef>
              <c:f>Sheet1!$E$27</c:f>
              <c:strCache>
                <c:ptCount val="1"/>
                <c:pt idx="0">
                  <c:v>BayesWipe-PDB database size</c:v>
                </c:pt>
              </c:strCache>
            </c:strRef>
          </c:tx>
          <c:spPr>
            <a:solidFill>
              <a:schemeClr val="accent1"/>
            </a:solidFill>
            <a:ln>
              <a:noFill/>
            </a:ln>
            <a:effectLst/>
          </c:spPr>
          <c:invertIfNegative val="0"/>
          <c:cat>
            <c:numRef>
              <c:f>Sheet1!$C$28:$C$33</c:f>
              <c:numCache>
                <c:formatCode>General</c:formatCode>
                <c:ptCount val="6"/>
                <c:pt idx="0">
                  <c:v>1</c:v>
                </c:pt>
                <c:pt idx="1">
                  <c:v>2</c:v>
                </c:pt>
                <c:pt idx="2">
                  <c:v>5</c:v>
                </c:pt>
                <c:pt idx="3">
                  <c:v>10</c:v>
                </c:pt>
                <c:pt idx="4">
                  <c:v>15</c:v>
                </c:pt>
                <c:pt idx="5">
                  <c:v>20</c:v>
                </c:pt>
              </c:numCache>
            </c:numRef>
          </c:cat>
          <c:val>
            <c:numRef>
              <c:f>Sheet1!$E$28:$E$33</c:f>
              <c:numCache>
                <c:formatCode>General</c:formatCode>
                <c:ptCount val="6"/>
                <c:pt idx="0">
                  <c:v>165784</c:v>
                </c:pt>
                <c:pt idx="1">
                  <c:v>178146</c:v>
                </c:pt>
                <c:pt idx="2">
                  <c:v>212323</c:v>
                </c:pt>
                <c:pt idx="3">
                  <c:v>270847</c:v>
                </c:pt>
                <c:pt idx="4">
                  <c:v>312002</c:v>
                </c:pt>
                <c:pt idx="5">
                  <c:v>347903</c:v>
                </c:pt>
              </c:numCache>
            </c:numRef>
          </c:val>
        </c:ser>
        <c:ser>
          <c:idx val="1"/>
          <c:order val="1"/>
          <c:tx>
            <c:strRef>
              <c:f>Sheet1!$D$27</c:f>
              <c:strCache>
                <c:ptCount val="1"/>
                <c:pt idx="0">
                  <c:v>BayesWipe-DET database size</c:v>
                </c:pt>
              </c:strCache>
            </c:strRef>
          </c:tx>
          <c:spPr>
            <a:solidFill>
              <a:schemeClr val="accent2"/>
            </a:solidFill>
            <a:ln>
              <a:noFill/>
            </a:ln>
            <a:effectLst/>
          </c:spPr>
          <c:invertIfNegative val="0"/>
          <c:cat>
            <c:numRef>
              <c:f>Sheet1!$C$28:$C$33</c:f>
              <c:numCache>
                <c:formatCode>General</c:formatCode>
                <c:ptCount val="6"/>
                <c:pt idx="0">
                  <c:v>1</c:v>
                </c:pt>
                <c:pt idx="1">
                  <c:v>2</c:v>
                </c:pt>
                <c:pt idx="2">
                  <c:v>5</c:v>
                </c:pt>
                <c:pt idx="3">
                  <c:v>10</c:v>
                </c:pt>
                <c:pt idx="4">
                  <c:v>15</c:v>
                </c:pt>
                <c:pt idx="5">
                  <c:v>20</c:v>
                </c:pt>
              </c:numCache>
            </c:numRef>
          </c:cat>
          <c:val>
            <c:numRef>
              <c:f>Sheet1!$D$28:$D$33</c:f>
              <c:numCache>
                <c:formatCode>General</c:formatCode>
                <c:ptCount val="6"/>
                <c:pt idx="0">
                  <c:v>30000</c:v>
                </c:pt>
                <c:pt idx="1">
                  <c:v>30000</c:v>
                </c:pt>
                <c:pt idx="2">
                  <c:v>30000</c:v>
                </c:pt>
                <c:pt idx="3">
                  <c:v>30000</c:v>
                </c:pt>
                <c:pt idx="4">
                  <c:v>30000</c:v>
                </c:pt>
                <c:pt idx="5">
                  <c:v>30000</c:v>
                </c:pt>
              </c:numCache>
            </c:numRef>
          </c:val>
        </c:ser>
        <c:dLbls>
          <c:showLegendKey val="0"/>
          <c:showVal val="0"/>
          <c:showCatName val="0"/>
          <c:showSerName val="0"/>
          <c:showPercent val="0"/>
          <c:showBubbleSize val="0"/>
        </c:dLbls>
        <c:gapWidth val="267"/>
        <c:overlap val="-43"/>
        <c:axId val="45757184"/>
        <c:axId val="45759104"/>
      </c:barChart>
      <c:catAx>
        <c:axId val="45757184"/>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a:t>Noise</a:t>
                </a:r>
              </a:p>
            </c:rich>
          </c:tx>
          <c:layout/>
          <c:overlay val="0"/>
          <c:spPr>
            <a:noFill/>
            <a:ln>
              <a:noFill/>
            </a:ln>
            <a:effectLst/>
          </c:sp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45759104"/>
        <c:crosses val="autoZero"/>
        <c:auto val="1"/>
        <c:lblAlgn val="ctr"/>
        <c:lblOffset val="100"/>
        <c:noMultiLvlLbl val="0"/>
      </c:catAx>
      <c:valAx>
        <c:axId val="45759104"/>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a:t>Number of tuples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45757184"/>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Sheet1!$C$18</c:f>
              <c:strCache>
                <c:ptCount val="1"/>
                <c:pt idx="0">
                  <c:v>BayesWipe-PDB query processing time</c:v>
                </c:pt>
              </c:strCache>
            </c:strRef>
          </c:tx>
          <c:spPr>
            <a:solidFill>
              <a:schemeClr val="accent1"/>
            </a:solidFill>
            <a:ln>
              <a:noFill/>
            </a:ln>
            <a:effectLst/>
          </c:spPr>
          <c:invertIfNegative val="0"/>
          <c:cat>
            <c:numRef>
              <c:f>Sheet1!$A$19:$A$24</c:f>
              <c:numCache>
                <c:formatCode>General</c:formatCode>
                <c:ptCount val="6"/>
                <c:pt idx="0">
                  <c:v>1</c:v>
                </c:pt>
                <c:pt idx="1">
                  <c:v>2</c:v>
                </c:pt>
                <c:pt idx="2">
                  <c:v>5</c:v>
                </c:pt>
                <c:pt idx="3">
                  <c:v>10</c:v>
                </c:pt>
                <c:pt idx="4">
                  <c:v>15</c:v>
                </c:pt>
                <c:pt idx="5">
                  <c:v>20</c:v>
                </c:pt>
              </c:numCache>
            </c:numRef>
          </c:cat>
          <c:val>
            <c:numRef>
              <c:f>Sheet1!$C$19:$C$24</c:f>
              <c:numCache>
                <c:formatCode>General</c:formatCode>
                <c:ptCount val="6"/>
                <c:pt idx="0">
                  <c:v>40</c:v>
                </c:pt>
                <c:pt idx="1">
                  <c:v>50</c:v>
                </c:pt>
                <c:pt idx="2">
                  <c:v>52.54</c:v>
                </c:pt>
                <c:pt idx="3">
                  <c:v>74.430000000000007</c:v>
                </c:pt>
                <c:pt idx="4">
                  <c:v>68.400000000000006</c:v>
                </c:pt>
                <c:pt idx="5">
                  <c:v>72</c:v>
                </c:pt>
              </c:numCache>
            </c:numRef>
          </c:val>
        </c:ser>
        <c:ser>
          <c:idx val="1"/>
          <c:order val="1"/>
          <c:tx>
            <c:strRef>
              <c:f>Sheet1!$B$18</c:f>
              <c:strCache>
                <c:ptCount val="1"/>
                <c:pt idx="0">
                  <c:v>BayesWipe-DET query processing time</c:v>
                </c:pt>
              </c:strCache>
            </c:strRef>
          </c:tx>
          <c:spPr>
            <a:solidFill>
              <a:schemeClr val="accent2"/>
            </a:solidFill>
            <a:ln>
              <a:noFill/>
            </a:ln>
            <a:effectLst/>
          </c:spPr>
          <c:invertIfNegative val="0"/>
          <c:cat>
            <c:numRef>
              <c:f>Sheet1!$A$19:$A$24</c:f>
              <c:numCache>
                <c:formatCode>General</c:formatCode>
                <c:ptCount val="6"/>
                <c:pt idx="0">
                  <c:v>1</c:v>
                </c:pt>
                <c:pt idx="1">
                  <c:v>2</c:v>
                </c:pt>
                <c:pt idx="2">
                  <c:v>5</c:v>
                </c:pt>
                <c:pt idx="3">
                  <c:v>10</c:v>
                </c:pt>
                <c:pt idx="4">
                  <c:v>15</c:v>
                </c:pt>
                <c:pt idx="5">
                  <c:v>20</c:v>
                </c:pt>
              </c:numCache>
            </c:numRef>
          </c:cat>
          <c:val>
            <c:numRef>
              <c:f>Sheet1!$B$19:$B$24</c:f>
              <c:numCache>
                <c:formatCode>General</c:formatCode>
                <c:ptCount val="6"/>
                <c:pt idx="0">
                  <c:v>3</c:v>
                </c:pt>
                <c:pt idx="1">
                  <c:v>4.1100000000000003</c:v>
                </c:pt>
                <c:pt idx="2">
                  <c:v>4.42</c:v>
                </c:pt>
                <c:pt idx="3">
                  <c:v>3.41</c:v>
                </c:pt>
                <c:pt idx="4">
                  <c:v>7.02</c:v>
                </c:pt>
                <c:pt idx="5">
                  <c:v>5.03</c:v>
                </c:pt>
              </c:numCache>
            </c:numRef>
          </c:val>
        </c:ser>
        <c:dLbls>
          <c:showLegendKey val="0"/>
          <c:showVal val="0"/>
          <c:showCatName val="0"/>
          <c:showSerName val="0"/>
          <c:showPercent val="0"/>
          <c:showBubbleSize val="0"/>
        </c:dLbls>
        <c:gapWidth val="267"/>
        <c:overlap val="-43"/>
        <c:axId val="46475136"/>
        <c:axId val="46477312"/>
      </c:barChart>
      <c:catAx>
        <c:axId val="46475136"/>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a:t>Noise Percentage </a:t>
                </a:r>
              </a:p>
            </c:rich>
          </c:tx>
          <c:layout/>
          <c:overlay val="0"/>
          <c:spPr>
            <a:noFill/>
            <a:ln>
              <a:noFill/>
            </a:ln>
            <a:effectLst/>
          </c:sp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46477312"/>
        <c:crosses val="autoZero"/>
        <c:auto val="1"/>
        <c:lblAlgn val="ctr"/>
        <c:lblOffset val="100"/>
        <c:noMultiLvlLbl val="0"/>
      </c:catAx>
      <c:valAx>
        <c:axId val="46477312"/>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a:t>Time in ms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46475136"/>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Sheet1!$F$119</c:f>
              <c:strCache>
                <c:ptCount val="1"/>
                <c:pt idx="0">
                  <c:v> BayesWipe-PDB Recall</c:v>
                </c:pt>
              </c:strCache>
            </c:strRef>
          </c:tx>
          <c:spPr>
            <a:solidFill>
              <a:schemeClr val="accent1"/>
            </a:solidFill>
            <a:ln>
              <a:noFill/>
            </a:ln>
            <a:effectLst/>
          </c:spPr>
          <c:invertIfNegative val="0"/>
          <c:cat>
            <c:strRef>
              <c:f>Sheet1!$E$110:$E$117</c:f>
              <c:strCache>
                <c:ptCount val="8"/>
                <c:pt idx="0">
                  <c:v>model = 'continental gt'</c:v>
                </c:pt>
                <c:pt idx="1">
                  <c:v>model = 'equinox'</c:v>
                </c:pt>
                <c:pt idx="2">
                  <c:v>make = 'isuzu'</c:v>
                </c:pt>
                <c:pt idx="3">
                  <c:v>make = 'ford'</c:v>
                </c:pt>
                <c:pt idx="4">
                  <c:v>make = 'hyundai'</c:v>
                </c:pt>
                <c:pt idx="5">
                  <c:v>model = '525'</c:v>
                </c:pt>
                <c:pt idx="6">
                  <c:v>'550 gran turismo'</c:v>
                </c:pt>
                <c:pt idx="7">
                  <c:v>model = 'enclave'</c:v>
                </c:pt>
              </c:strCache>
            </c:strRef>
          </c:cat>
          <c:val>
            <c:numRef>
              <c:f>Sheet1!$F$120:$F$127</c:f>
              <c:numCache>
                <c:formatCode>General</c:formatCode>
                <c:ptCount val="8"/>
                <c:pt idx="0">
                  <c:v>0.97499999999999998</c:v>
                </c:pt>
                <c:pt idx="1">
                  <c:v>0.98360655699999999</c:v>
                </c:pt>
                <c:pt idx="2">
                  <c:v>0.99371069182389904</c:v>
                </c:pt>
                <c:pt idx="3">
                  <c:v>0.97511664074649995</c:v>
                </c:pt>
                <c:pt idx="4">
                  <c:v>0.994462901439645</c:v>
                </c:pt>
                <c:pt idx="5">
                  <c:v>1</c:v>
                </c:pt>
                <c:pt idx="6">
                  <c:v>1</c:v>
                </c:pt>
                <c:pt idx="7">
                  <c:v>1</c:v>
                </c:pt>
              </c:numCache>
            </c:numRef>
          </c:val>
        </c:ser>
        <c:ser>
          <c:idx val="1"/>
          <c:order val="1"/>
          <c:tx>
            <c:strRef>
              <c:f>Sheet1!$G$119</c:f>
              <c:strCache>
                <c:ptCount val="1"/>
                <c:pt idx="0">
                  <c:v>Optimized BayesWipe-PDB Recall</c:v>
                </c:pt>
              </c:strCache>
            </c:strRef>
          </c:tx>
          <c:spPr>
            <a:solidFill>
              <a:schemeClr val="accent2"/>
            </a:solidFill>
            <a:ln>
              <a:noFill/>
            </a:ln>
            <a:effectLst/>
          </c:spPr>
          <c:invertIfNegative val="0"/>
          <c:cat>
            <c:strRef>
              <c:f>Sheet1!$E$110:$E$117</c:f>
              <c:strCache>
                <c:ptCount val="8"/>
                <c:pt idx="0">
                  <c:v>model = 'continental gt'</c:v>
                </c:pt>
                <c:pt idx="1">
                  <c:v>model = 'equinox'</c:v>
                </c:pt>
                <c:pt idx="2">
                  <c:v>make = 'isuzu'</c:v>
                </c:pt>
                <c:pt idx="3">
                  <c:v>make = 'ford'</c:v>
                </c:pt>
                <c:pt idx="4">
                  <c:v>make = 'hyundai'</c:v>
                </c:pt>
                <c:pt idx="5">
                  <c:v>model = '525'</c:v>
                </c:pt>
                <c:pt idx="6">
                  <c:v>'550 gran turismo'</c:v>
                </c:pt>
                <c:pt idx="7">
                  <c:v>model = 'enclave'</c:v>
                </c:pt>
              </c:strCache>
            </c:strRef>
          </c:cat>
          <c:val>
            <c:numRef>
              <c:f>Sheet1!$G$120:$G$127</c:f>
              <c:numCache>
                <c:formatCode>General</c:formatCode>
                <c:ptCount val="8"/>
                <c:pt idx="0">
                  <c:v>0.97499999999999998</c:v>
                </c:pt>
                <c:pt idx="1">
                  <c:v>0.98360655699999999</c:v>
                </c:pt>
                <c:pt idx="2">
                  <c:v>0.99371069199999995</c:v>
                </c:pt>
                <c:pt idx="3">
                  <c:v>0.97511664074649995</c:v>
                </c:pt>
                <c:pt idx="4">
                  <c:v>0.994462901439645</c:v>
                </c:pt>
                <c:pt idx="5">
                  <c:v>1</c:v>
                </c:pt>
                <c:pt idx="6">
                  <c:v>1</c:v>
                </c:pt>
                <c:pt idx="7">
                  <c:v>1</c:v>
                </c:pt>
              </c:numCache>
            </c:numRef>
          </c:val>
        </c:ser>
        <c:ser>
          <c:idx val="2"/>
          <c:order val="2"/>
          <c:tx>
            <c:strRef>
              <c:f>Sheet1!$H$119</c:f>
              <c:strCache>
                <c:ptCount val="1"/>
                <c:pt idx="0">
                  <c:v>BayesWipe-DET Recall</c:v>
                </c:pt>
              </c:strCache>
            </c:strRef>
          </c:tx>
          <c:spPr>
            <a:solidFill>
              <a:schemeClr val="accent3"/>
            </a:solidFill>
            <a:ln>
              <a:noFill/>
            </a:ln>
            <a:effectLst/>
          </c:spPr>
          <c:invertIfNegative val="0"/>
          <c:cat>
            <c:strRef>
              <c:f>Sheet1!$E$110:$E$117</c:f>
              <c:strCache>
                <c:ptCount val="8"/>
                <c:pt idx="0">
                  <c:v>model = 'continental gt'</c:v>
                </c:pt>
                <c:pt idx="1">
                  <c:v>model = 'equinox'</c:v>
                </c:pt>
                <c:pt idx="2">
                  <c:v>make = 'isuzu'</c:v>
                </c:pt>
                <c:pt idx="3">
                  <c:v>make = 'ford'</c:v>
                </c:pt>
                <c:pt idx="4">
                  <c:v>make = 'hyundai'</c:v>
                </c:pt>
                <c:pt idx="5">
                  <c:v>model = '525'</c:v>
                </c:pt>
                <c:pt idx="6">
                  <c:v>'550 gran turismo'</c:v>
                </c:pt>
                <c:pt idx="7">
                  <c:v>model = 'enclave'</c:v>
                </c:pt>
              </c:strCache>
            </c:strRef>
          </c:cat>
          <c:val>
            <c:numRef>
              <c:f>Sheet1!$H$120:$H$127</c:f>
              <c:numCache>
                <c:formatCode>General</c:formatCode>
                <c:ptCount val="8"/>
                <c:pt idx="0">
                  <c:v>0.95</c:v>
                </c:pt>
                <c:pt idx="1">
                  <c:v>0.98360655699999999</c:v>
                </c:pt>
                <c:pt idx="2">
                  <c:v>0.91823899399999998</c:v>
                </c:pt>
                <c:pt idx="3">
                  <c:v>0.96889580093312599</c:v>
                </c:pt>
                <c:pt idx="4">
                  <c:v>0.97895902547065305</c:v>
                </c:pt>
                <c:pt idx="5">
                  <c:v>1</c:v>
                </c:pt>
                <c:pt idx="6">
                  <c:v>1</c:v>
                </c:pt>
                <c:pt idx="7">
                  <c:v>1</c:v>
                </c:pt>
              </c:numCache>
            </c:numRef>
          </c:val>
        </c:ser>
        <c:dLbls>
          <c:showLegendKey val="0"/>
          <c:showVal val="0"/>
          <c:showCatName val="0"/>
          <c:showSerName val="0"/>
          <c:showPercent val="0"/>
          <c:showBubbleSize val="0"/>
        </c:dLbls>
        <c:gapWidth val="267"/>
        <c:overlap val="-43"/>
        <c:axId val="46554112"/>
        <c:axId val="46576384"/>
      </c:barChart>
      <c:catAx>
        <c:axId val="4655411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46576384"/>
        <c:crosses val="autoZero"/>
        <c:auto val="1"/>
        <c:lblAlgn val="ctr"/>
        <c:lblOffset val="100"/>
        <c:noMultiLvlLbl val="0"/>
      </c:catAx>
      <c:valAx>
        <c:axId val="46576384"/>
        <c:scaling>
          <c:orientation val="minMax"/>
          <c:max val="1"/>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dirty="0" smtClean="0"/>
                  <a:t>Recall</a:t>
                </a:r>
                <a:endParaRPr lang="en-US" dirty="0"/>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46554112"/>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Sheet1!$F$109</c:f>
              <c:strCache>
                <c:ptCount val="1"/>
                <c:pt idx="0">
                  <c:v> BayesWipe-PDB Precision</c:v>
                </c:pt>
              </c:strCache>
            </c:strRef>
          </c:tx>
          <c:spPr>
            <a:solidFill>
              <a:schemeClr val="accent1"/>
            </a:solidFill>
            <a:ln>
              <a:noFill/>
            </a:ln>
            <a:effectLst/>
          </c:spPr>
          <c:invertIfNegative val="0"/>
          <c:cat>
            <c:strRef>
              <c:f>Sheet1!$E$110:$E$117</c:f>
              <c:strCache>
                <c:ptCount val="8"/>
                <c:pt idx="0">
                  <c:v>model = 'continental gt'</c:v>
                </c:pt>
                <c:pt idx="1">
                  <c:v>model = 'equinox'</c:v>
                </c:pt>
                <c:pt idx="2">
                  <c:v>make = 'isuzu'</c:v>
                </c:pt>
                <c:pt idx="3">
                  <c:v>make = 'ford'</c:v>
                </c:pt>
                <c:pt idx="4">
                  <c:v>make = 'hyundai'</c:v>
                </c:pt>
                <c:pt idx="5">
                  <c:v>model = '525'</c:v>
                </c:pt>
                <c:pt idx="6">
                  <c:v>'550 gran turismo'</c:v>
                </c:pt>
                <c:pt idx="7">
                  <c:v>model = 'enclave'</c:v>
                </c:pt>
              </c:strCache>
            </c:strRef>
          </c:cat>
          <c:val>
            <c:numRef>
              <c:f>Sheet1!$F$110:$F$117</c:f>
              <c:numCache>
                <c:formatCode>General</c:formatCode>
                <c:ptCount val="8"/>
                <c:pt idx="0">
                  <c:v>0.26351351351351299</c:v>
                </c:pt>
                <c:pt idx="1">
                  <c:v>0.59405940594059403</c:v>
                </c:pt>
                <c:pt idx="2">
                  <c:v>0.57875457875457803</c:v>
                </c:pt>
                <c:pt idx="3">
                  <c:v>0.80281690140844997</c:v>
                </c:pt>
                <c:pt idx="4">
                  <c:v>0.75801011804384399</c:v>
                </c:pt>
                <c:pt idx="5">
                  <c:v>0.30769230769230699</c:v>
                </c:pt>
                <c:pt idx="6">
                  <c:v>0.23728813559322001</c:v>
                </c:pt>
                <c:pt idx="7">
                  <c:v>0.59943181818181801</c:v>
                </c:pt>
              </c:numCache>
            </c:numRef>
          </c:val>
        </c:ser>
        <c:ser>
          <c:idx val="1"/>
          <c:order val="1"/>
          <c:tx>
            <c:strRef>
              <c:f>Sheet1!$G$109</c:f>
              <c:strCache>
                <c:ptCount val="1"/>
                <c:pt idx="0">
                  <c:v>Optimized BayesWipe-PDB Precision</c:v>
                </c:pt>
              </c:strCache>
            </c:strRef>
          </c:tx>
          <c:spPr>
            <a:solidFill>
              <a:schemeClr val="accent2"/>
            </a:solidFill>
            <a:ln>
              <a:noFill/>
            </a:ln>
            <a:effectLst/>
          </c:spPr>
          <c:invertIfNegative val="0"/>
          <c:cat>
            <c:strRef>
              <c:f>Sheet1!$E$110:$E$117</c:f>
              <c:strCache>
                <c:ptCount val="8"/>
                <c:pt idx="0">
                  <c:v>model = 'continental gt'</c:v>
                </c:pt>
                <c:pt idx="1">
                  <c:v>model = 'equinox'</c:v>
                </c:pt>
                <c:pt idx="2">
                  <c:v>make = 'isuzu'</c:v>
                </c:pt>
                <c:pt idx="3">
                  <c:v>make = 'ford'</c:v>
                </c:pt>
                <c:pt idx="4">
                  <c:v>make = 'hyundai'</c:v>
                </c:pt>
                <c:pt idx="5">
                  <c:v>model = '525'</c:v>
                </c:pt>
                <c:pt idx="6">
                  <c:v>'550 gran turismo'</c:v>
                </c:pt>
                <c:pt idx="7">
                  <c:v>model = 'enclave'</c:v>
                </c:pt>
              </c:strCache>
            </c:strRef>
          </c:cat>
          <c:val>
            <c:numRef>
              <c:f>Sheet1!$G$110:$G$117</c:f>
              <c:numCache>
                <c:formatCode>General</c:formatCode>
                <c:ptCount val="8"/>
                <c:pt idx="0">
                  <c:v>0.72222222199999997</c:v>
                </c:pt>
                <c:pt idx="1">
                  <c:v>0.96774193500000005</c:v>
                </c:pt>
                <c:pt idx="2">
                  <c:v>0.96932515299999999</c:v>
                </c:pt>
                <c:pt idx="3">
                  <c:v>0.996820349761526</c:v>
                </c:pt>
                <c:pt idx="4">
                  <c:v>0.99667036625971095</c:v>
                </c:pt>
                <c:pt idx="5">
                  <c:v>1</c:v>
                </c:pt>
                <c:pt idx="6">
                  <c:v>0.875</c:v>
                </c:pt>
                <c:pt idx="7">
                  <c:v>1</c:v>
                </c:pt>
              </c:numCache>
            </c:numRef>
          </c:val>
        </c:ser>
        <c:ser>
          <c:idx val="2"/>
          <c:order val="2"/>
          <c:tx>
            <c:strRef>
              <c:f>Sheet1!$H$109</c:f>
              <c:strCache>
                <c:ptCount val="1"/>
                <c:pt idx="0">
                  <c:v>BayesWipe-DET Precision</c:v>
                </c:pt>
              </c:strCache>
            </c:strRef>
          </c:tx>
          <c:spPr>
            <a:solidFill>
              <a:schemeClr val="accent3"/>
            </a:solidFill>
            <a:ln>
              <a:noFill/>
            </a:ln>
            <a:effectLst/>
          </c:spPr>
          <c:invertIfNegative val="0"/>
          <c:cat>
            <c:strRef>
              <c:f>Sheet1!$E$110:$E$117</c:f>
              <c:strCache>
                <c:ptCount val="8"/>
                <c:pt idx="0">
                  <c:v>model = 'continental gt'</c:v>
                </c:pt>
                <c:pt idx="1">
                  <c:v>model = 'equinox'</c:v>
                </c:pt>
                <c:pt idx="2">
                  <c:v>make = 'isuzu'</c:v>
                </c:pt>
                <c:pt idx="3">
                  <c:v>make = 'ford'</c:v>
                </c:pt>
                <c:pt idx="4">
                  <c:v>make = 'hyundai'</c:v>
                </c:pt>
                <c:pt idx="5">
                  <c:v>model = '525'</c:v>
                </c:pt>
                <c:pt idx="6">
                  <c:v>'550 gran turismo'</c:v>
                </c:pt>
                <c:pt idx="7">
                  <c:v>model = 'enclave'</c:v>
                </c:pt>
              </c:strCache>
            </c:strRef>
          </c:cat>
          <c:val>
            <c:numRef>
              <c:f>Sheet1!$H$110:$H$117</c:f>
              <c:numCache>
                <c:formatCode>General</c:formatCode>
                <c:ptCount val="8"/>
                <c:pt idx="0">
                  <c:v>0.97435897400000004</c:v>
                </c:pt>
                <c:pt idx="1">
                  <c:v>0.967741935483871</c:v>
                </c:pt>
                <c:pt idx="2">
                  <c:v>0.96688741700000003</c:v>
                </c:pt>
                <c:pt idx="3">
                  <c:v>0.99680000000000002</c:v>
                </c:pt>
                <c:pt idx="4">
                  <c:v>0.99549549549549499</c:v>
                </c:pt>
                <c:pt idx="5">
                  <c:v>1</c:v>
                </c:pt>
                <c:pt idx="6">
                  <c:v>0.875</c:v>
                </c:pt>
                <c:pt idx="7">
                  <c:v>1</c:v>
                </c:pt>
              </c:numCache>
            </c:numRef>
          </c:val>
        </c:ser>
        <c:dLbls>
          <c:showLegendKey val="0"/>
          <c:showVal val="0"/>
          <c:showCatName val="0"/>
          <c:showSerName val="0"/>
          <c:showPercent val="0"/>
          <c:showBubbleSize val="0"/>
        </c:dLbls>
        <c:gapWidth val="267"/>
        <c:overlap val="-43"/>
        <c:axId val="46860544"/>
        <c:axId val="46866432"/>
      </c:barChart>
      <c:catAx>
        <c:axId val="468605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46866432"/>
        <c:crosses val="autoZero"/>
        <c:auto val="1"/>
        <c:lblAlgn val="ctr"/>
        <c:lblOffset val="100"/>
        <c:noMultiLvlLbl val="0"/>
      </c:catAx>
      <c:valAx>
        <c:axId val="46866432"/>
        <c:scaling>
          <c:orientation val="minMax"/>
          <c:max val="1"/>
          <c:min val="0.2"/>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a:t>Precision</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46860544"/>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271583239595049E-2"/>
          <c:y val="4.0212546961041637E-2"/>
          <c:w val="0.93035936914135731"/>
          <c:h val="0.70571998353147036"/>
        </c:manualLayout>
      </c:layout>
      <c:barChart>
        <c:barDir val="col"/>
        <c:grouping val="clustered"/>
        <c:varyColors val="0"/>
        <c:ser>
          <c:idx val="0"/>
          <c:order val="0"/>
          <c:tx>
            <c:strRef>
              <c:f>Sheet1!$I$42</c:f>
              <c:strCache>
                <c:ptCount val="1"/>
                <c:pt idx="0">
                  <c:v>Increase in True Positives</c:v>
                </c:pt>
              </c:strCache>
            </c:strRef>
          </c:tx>
          <c:spPr>
            <a:solidFill>
              <a:schemeClr val="accent1"/>
            </a:solidFill>
            <a:ln>
              <a:noFill/>
            </a:ln>
            <a:effectLst/>
          </c:spPr>
          <c:invertIfNegative val="0"/>
          <c:cat>
            <c:numRef>
              <c:f>Sheet1!$C$36:$C$41</c:f>
              <c:numCache>
                <c:formatCode>General</c:formatCode>
                <c:ptCount val="6"/>
                <c:pt idx="0">
                  <c:v>1</c:v>
                </c:pt>
                <c:pt idx="1">
                  <c:v>2</c:v>
                </c:pt>
                <c:pt idx="2">
                  <c:v>5</c:v>
                </c:pt>
                <c:pt idx="3">
                  <c:v>10</c:v>
                </c:pt>
                <c:pt idx="4">
                  <c:v>15</c:v>
                </c:pt>
                <c:pt idx="5">
                  <c:v>20</c:v>
                </c:pt>
              </c:numCache>
            </c:numRef>
          </c:cat>
          <c:val>
            <c:numRef>
              <c:f>Sheet1!$I$43:$I$48</c:f>
              <c:numCache>
                <c:formatCode>General</c:formatCode>
                <c:ptCount val="6"/>
                <c:pt idx="0">
                  <c:v>5</c:v>
                </c:pt>
                <c:pt idx="1">
                  <c:v>15</c:v>
                </c:pt>
                <c:pt idx="2">
                  <c:v>35</c:v>
                </c:pt>
                <c:pt idx="3">
                  <c:v>311</c:v>
                </c:pt>
                <c:pt idx="4">
                  <c:v>139</c:v>
                </c:pt>
                <c:pt idx="5">
                  <c:v>226</c:v>
                </c:pt>
              </c:numCache>
            </c:numRef>
          </c:val>
        </c:ser>
        <c:ser>
          <c:idx val="1"/>
          <c:order val="1"/>
          <c:tx>
            <c:strRef>
              <c:f>Sheet1!$J$42</c:f>
              <c:strCache>
                <c:ptCount val="1"/>
                <c:pt idx="0">
                  <c:v>Increase in True Positive (Optimized)</c:v>
                </c:pt>
              </c:strCache>
            </c:strRef>
          </c:tx>
          <c:spPr>
            <a:solidFill>
              <a:schemeClr val="accent2"/>
            </a:solidFill>
            <a:ln>
              <a:noFill/>
            </a:ln>
            <a:effectLst/>
          </c:spPr>
          <c:invertIfNegative val="0"/>
          <c:cat>
            <c:numRef>
              <c:f>Sheet1!$C$36:$C$41</c:f>
              <c:numCache>
                <c:formatCode>General</c:formatCode>
                <c:ptCount val="6"/>
                <c:pt idx="0">
                  <c:v>1</c:v>
                </c:pt>
                <c:pt idx="1">
                  <c:v>2</c:v>
                </c:pt>
                <c:pt idx="2">
                  <c:v>5</c:v>
                </c:pt>
                <c:pt idx="3">
                  <c:v>10</c:v>
                </c:pt>
                <c:pt idx="4">
                  <c:v>15</c:v>
                </c:pt>
                <c:pt idx="5">
                  <c:v>20</c:v>
                </c:pt>
              </c:numCache>
            </c:numRef>
          </c:cat>
          <c:val>
            <c:numRef>
              <c:f>Sheet1!$J$43:$J$48</c:f>
              <c:numCache>
                <c:formatCode>General</c:formatCode>
                <c:ptCount val="6"/>
                <c:pt idx="0">
                  <c:v>5</c:v>
                </c:pt>
                <c:pt idx="1">
                  <c:v>15</c:v>
                </c:pt>
                <c:pt idx="2">
                  <c:v>32</c:v>
                </c:pt>
                <c:pt idx="3">
                  <c:v>283</c:v>
                </c:pt>
                <c:pt idx="4">
                  <c:v>130</c:v>
                </c:pt>
                <c:pt idx="5">
                  <c:v>217</c:v>
                </c:pt>
              </c:numCache>
            </c:numRef>
          </c:val>
        </c:ser>
        <c:ser>
          <c:idx val="2"/>
          <c:order val="2"/>
          <c:tx>
            <c:strRef>
              <c:f>Sheet1!$K$42</c:f>
              <c:strCache>
                <c:ptCount val="1"/>
                <c:pt idx="0">
                  <c:v>Increase in False Negative</c:v>
                </c:pt>
              </c:strCache>
            </c:strRef>
          </c:tx>
          <c:spPr>
            <a:solidFill>
              <a:schemeClr val="accent3"/>
            </a:solidFill>
            <a:ln>
              <a:noFill/>
            </a:ln>
            <a:effectLst/>
          </c:spPr>
          <c:invertIfNegative val="0"/>
          <c:cat>
            <c:numRef>
              <c:f>Sheet1!$C$36:$C$41</c:f>
              <c:numCache>
                <c:formatCode>General</c:formatCode>
                <c:ptCount val="6"/>
                <c:pt idx="0">
                  <c:v>1</c:v>
                </c:pt>
                <c:pt idx="1">
                  <c:v>2</c:v>
                </c:pt>
                <c:pt idx="2">
                  <c:v>5</c:v>
                </c:pt>
                <c:pt idx="3">
                  <c:v>10</c:v>
                </c:pt>
                <c:pt idx="4">
                  <c:v>15</c:v>
                </c:pt>
                <c:pt idx="5">
                  <c:v>20</c:v>
                </c:pt>
              </c:numCache>
            </c:numRef>
          </c:cat>
          <c:val>
            <c:numRef>
              <c:f>Sheet1!$K$43:$K$48</c:f>
              <c:numCache>
                <c:formatCode>General</c:formatCode>
                <c:ptCount val="6"/>
                <c:pt idx="0">
                  <c:v>533</c:v>
                </c:pt>
                <c:pt idx="1">
                  <c:v>260</c:v>
                </c:pt>
                <c:pt idx="2">
                  <c:v>78</c:v>
                </c:pt>
                <c:pt idx="3">
                  <c:v>476</c:v>
                </c:pt>
                <c:pt idx="4">
                  <c:v>280</c:v>
                </c:pt>
                <c:pt idx="5">
                  <c:v>380</c:v>
                </c:pt>
              </c:numCache>
            </c:numRef>
          </c:val>
        </c:ser>
        <c:ser>
          <c:idx val="3"/>
          <c:order val="3"/>
          <c:tx>
            <c:strRef>
              <c:f>Sheet1!$L$42</c:f>
              <c:strCache>
                <c:ptCount val="1"/>
                <c:pt idx="0">
                  <c:v>Increase in False Positive (Optimized)</c:v>
                </c:pt>
              </c:strCache>
            </c:strRef>
          </c:tx>
          <c:spPr>
            <a:solidFill>
              <a:schemeClr val="tx1">
                <a:lumMod val="65000"/>
                <a:lumOff val="35000"/>
              </a:schemeClr>
            </a:solidFill>
            <a:ln>
              <a:noFill/>
            </a:ln>
            <a:effectLst/>
          </c:spPr>
          <c:invertIfNegative val="0"/>
          <c:cat>
            <c:numRef>
              <c:f>Sheet1!$C$36:$C$41</c:f>
              <c:numCache>
                <c:formatCode>General</c:formatCode>
                <c:ptCount val="6"/>
                <c:pt idx="0">
                  <c:v>1</c:v>
                </c:pt>
                <c:pt idx="1">
                  <c:v>2</c:v>
                </c:pt>
                <c:pt idx="2">
                  <c:v>5</c:v>
                </c:pt>
                <c:pt idx="3">
                  <c:v>10</c:v>
                </c:pt>
                <c:pt idx="4">
                  <c:v>15</c:v>
                </c:pt>
                <c:pt idx="5">
                  <c:v>20</c:v>
                </c:pt>
              </c:numCache>
            </c:numRef>
          </c:cat>
          <c:val>
            <c:numRef>
              <c:f>Sheet1!$L$43:$L$48</c:f>
              <c:numCache>
                <c:formatCode>General</c:formatCode>
                <c:ptCount val="6"/>
                <c:pt idx="0">
                  <c:v>2</c:v>
                </c:pt>
                <c:pt idx="1">
                  <c:v>9</c:v>
                </c:pt>
                <c:pt idx="2">
                  <c:v>12</c:v>
                </c:pt>
                <c:pt idx="3">
                  <c:v>110</c:v>
                </c:pt>
                <c:pt idx="4">
                  <c:v>26</c:v>
                </c:pt>
                <c:pt idx="5">
                  <c:v>70</c:v>
                </c:pt>
              </c:numCache>
            </c:numRef>
          </c:val>
        </c:ser>
        <c:dLbls>
          <c:showLegendKey val="0"/>
          <c:showVal val="0"/>
          <c:showCatName val="0"/>
          <c:showSerName val="0"/>
          <c:showPercent val="0"/>
          <c:showBubbleSize val="0"/>
        </c:dLbls>
        <c:gapWidth val="267"/>
        <c:overlap val="-43"/>
        <c:axId val="46163456"/>
        <c:axId val="46165376"/>
      </c:barChart>
      <c:catAx>
        <c:axId val="46163456"/>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a:t>Noise Percentage</a:t>
                </a:r>
              </a:p>
            </c:rich>
          </c:tx>
          <c:layout>
            <c:manualLayout>
              <c:xMode val="edge"/>
              <c:yMode val="edge"/>
              <c:x val="0.44655019685039377"/>
              <c:y val="0.80379779733415679"/>
            </c:manualLayout>
          </c:layout>
          <c:overlay val="0"/>
          <c:spPr>
            <a:noFill/>
            <a:ln>
              <a:noFill/>
            </a:ln>
            <a:effectLst/>
          </c:sp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46165376"/>
        <c:crosses val="autoZero"/>
        <c:auto val="1"/>
        <c:lblAlgn val="ctr"/>
        <c:lblOffset val="100"/>
        <c:noMultiLvlLbl val="0"/>
      </c:catAx>
      <c:valAx>
        <c:axId val="46165376"/>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46163456"/>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8.9241188601424812E-2"/>
          <c:y val="0.88095466007925483"/>
          <c:w val="0.82002952755905512"/>
          <c:h val="9.943749678349030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0.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7.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8.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9.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3-09-15T12:42:27.493" idx="1">
    <p:pos x="2244" y="586"/>
    <p:text>Change title (this is the same as previous slide).
You can consider: "Sources and types of noise"</p:text>
    <p:extLst>
      <p:ext uri="{C676402C-5697-4E1C-873F-D02D1690AC5C}">
        <p15:threadingInfo xmlns="" xmlns:p15="http://schemas.microsoft.com/office/powerpoint/2012/main" timeZoneBias="4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3-09-15T12:54:43.787" idx="12">
    <p:pos x="10" y="10"/>
    <p:text>This looks much nicer</p:text>
    <p:extLst>
      <p:ext uri="{C676402C-5697-4E1C-873F-D02D1690AC5C}">
        <p15:threadingInfo xmlns="" xmlns:p15="http://schemas.microsoft.com/office/powerpoint/2012/main" timeZoneBias="4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3-09-15T12:54:58.626" idx="13">
    <p:pos x="10" y="10"/>
    <p:text>Please mention the exact values of DET-Precision and Recall, since the lines have been removed. (The arrows are too fat to be judged)</p:text>
    <p:extLst>
      <p:ext uri="{C676402C-5697-4E1C-873F-D02D1690AC5C}">
        <p15:threadingInfo xmlns="" xmlns:p15="http://schemas.microsoft.com/office/powerpoint/2012/main" timeZoneBias="42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3-09-15T12:55:59.682" idx="14">
    <p:pos x="10" y="10"/>
    <p:text>Please mark which graph is the optimized graph</p:text>
    <p:extLst>
      <p:ext uri="{C676402C-5697-4E1C-873F-D02D1690AC5C}">
        <p15:threadingInfo xmlns="" xmlns:p15="http://schemas.microsoft.com/office/powerpoint/2012/main" timeZoneBias="42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3-09-15T12:56:28.106" idx="15">
    <p:pos x="10" y="10"/>
    <p:text>Minor: press SHIFT+ENTER after the word "Prepruned" in Prepruned BayesWipe-PDB for a nicer-looking title</p:text>
    <p:extLst>
      <p:ext uri="{C676402C-5697-4E1C-873F-D02D1690AC5C}">
        <p15:threadingInfo xmlns=""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3-09-15T12:44:18.898" idx="2">
    <p:pos x="3308" y="1728"/>
    <p:text>The content in this slide is too squished to the top. Consider moving it downwards</p:text>
    <p:extLst>
      <p:ext uri="{C676402C-5697-4E1C-873F-D02D1690AC5C}">
        <p15:threadingInfo xmlns=""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3-09-15T12:44:42.970" idx="3">
    <p:pos x="10" y="10"/>
    <p:text>Are you sure this picture makes sense? I know I put it in, but make sure you have a story, or an explanation that goes with it. (removing it is okay, or replacing it with an example)</p:text>
    <p:extLst>
      <p:ext uri="{C676402C-5697-4E1C-873F-D02D1690AC5C}">
        <p15:threadingInfo xmlns=""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3-09-15T12:46:09.938" idx="4">
    <p:pos x="5699" y="1111"/>
    <p:text>The picture is on top of the word "ignore". Click the picture, then click the "Send backwards" button.</p:text>
    <p:extLst>
      <p:ext uri="{C676402C-5697-4E1C-873F-D02D1690AC5C}">
        <p15:threadingInfo xmlns=""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3-09-15T12:47:15.434" idx="5">
    <p:pos x="1181" y="1529"/>
    <p:text>The first statement is unnecessary - it is implied by the second statement</p:text>
    <p:extLst>
      <p:ext uri="{C676402C-5697-4E1C-873F-D02D1690AC5C}">
        <p15:threadingInfo xmlns="" xmlns:p15="http://schemas.microsoft.com/office/powerpoint/2012/main" timeZoneBias="420"/>
      </p:ext>
    </p:extLst>
  </p:cm>
  <p:cm authorId="1" dt="2013-09-15T12:47:39.145" idx="6">
    <p:pos x="2814" y="2099"/>
    <p:text>(T*)s -- the s should be outside the bracket, or just remove 's'</p:text>
    <p:extLst>
      <p:ext uri="{C676402C-5697-4E1C-873F-D02D1690AC5C}">
        <p15:threadingInfo xmlns="" xmlns:p15="http://schemas.microsoft.com/office/powerpoint/2012/main" timeZoneBias="420"/>
      </p:ext>
    </p:extLst>
  </p:cm>
  <p:cm authorId="1" dt="2013-09-15T12:48:05.057" idx="7">
    <p:pos x="2580" y="2871"/>
    <p:text>system's -- apostrophe missing</p:text>
    <p:extLst>
      <p:ext uri="{C676402C-5697-4E1C-873F-D02D1690AC5C}">
        <p15:threadingInfo xmlns=""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3-09-15T12:48:48.003" idx="8">
    <p:pos x="2289" y="1422"/>
    <p:text>The phrase "outcomes for investigation" is weird. Consider writing: "BayesWipe can produce output in two modes"</p:text>
    <p:extLst>
      <p:ext uri="{C676402C-5697-4E1C-873F-D02D1690AC5C}">
        <p15:threadingInfo xmlns="" xmlns:p15="http://schemas.microsoft.com/office/powerpoint/2012/main" timeZoneBias="4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3-09-15T12:50:29.490" idx="9">
    <p:pos x="10" y="10"/>
    <p:text>This looks good</p:text>
    <p:extLst>
      <p:ext uri="{C676402C-5697-4E1C-873F-D02D1690AC5C}">
        <p15:threadingInfo xmlns="" xmlns:p15="http://schemas.microsoft.com/office/powerpoint/2012/main" timeZoneBias="4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3-09-15T12:50:59.619" idx="10">
    <p:pos x="1956" y="4089"/>
    <p:text>The footnote is confusing. Consider writing: "A possible world is a state of a probabilistic database in which each random variable in the PDB has been assigned one of its possible values"</p:text>
    <p:extLst>
      <p:ext uri="{C676402C-5697-4E1C-873F-D02D1690AC5C}">
        <p15:threadingInfo xmlns="" xmlns:p15="http://schemas.microsoft.com/office/powerpoint/2012/main" timeZoneBias="4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3-09-15T12:53:15.563" idx="11">
    <p:pos x="5273" y="1633"/>
    <p:text>The sentence "It is more likely that a more frequent rectifications tuple has been corrupted than a less frequent rectifications" is confusing (and grammatically incorrect, i think). Consider writing: "In the case of rare, legitimate tuples, it is possible that both T and T* have low probabilities"</p:text>
    <p:extLst>
      <p:ext uri="{C676402C-5697-4E1C-873F-D02D1690AC5C}">
        <p15:threadingInfo xmlns=""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B78C3A7-B4B4-43F0-9428-91D0B69D411D}" type="datetimeFigureOut">
              <a:rPr lang="en-US" smtClean="0"/>
              <a:t>9/16/2013</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80995491-A557-4649-A2FB-2E689478142B}" type="slidenum">
              <a:rPr lang="en-US" smtClean="0"/>
              <a:t>‹#›</a:t>
            </a:fld>
            <a:endParaRPr lang="en-US"/>
          </a:p>
        </p:txBody>
      </p:sp>
    </p:spTree>
    <p:extLst>
      <p:ext uri="{BB962C8B-B14F-4D97-AF65-F5344CB8AC3E}">
        <p14:creationId xmlns:p14="http://schemas.microsoft.com/office/powerpoint/2010/main" val="2756527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8AEA3EC2-50DB-4F10-9CC9-85E2E5579AE4}" type="datetimeFigureOut">
              <a:rPr lang="en-US" smtClean="0"/>
              <a:t>9/16/2013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A84E9F6D-4F36-49C8-989B-B237FE7F4DB1}" type="slidenum">
              <a:rPr lang="en-US" smtClean="0"/>
              <a:t>‹#›</a:t>
            </a:fld>
            <a:endParaRPr lang="en-US"/>
          </a:p>
        </p:txBody>
      </p:sp>
    </p:spTree>
    <p:extLst>
      <p:ext uri="{BB962C8B-B14F-4D97-AF65-F5344CB8AC3E}">
        <p14:creationId xmlns:p14="http://schemas.microsoft.com/office/powerpoint/2010/main" val="3986694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a well</a:t>
            </a:r>
            <a:r>
              <a:rPr lang="en-US" baseline="0" dirty="0" smtClean="0"/>
              <a:t> know fact data is very important resource on the internet</a:t>
            </a:r>
          </a:p>
          <a:p>
            <a:r>
              <a:rPr lang="en-US" baseline="0" dirty="0" smtClean="0"/>
              <a:t>All process depends upon validity of data</a:t>
            </a:r>
          </a:p>
          <a:p>
            <a:r>
              <a:rPr lang="en-US" baseline="0" dirty="0" smtClean="0"/>
              <a:t>Current scenario where we are dealing with big data, high volume, high variety and high velocity of data makes it more difficult to have data is its purest form</a:t>
            </a:r>
            <a:endParaRPr lang="en-US" dirty="0"/>
          </a:p>
        </p:txBody>
      </p:sp>
      <p:sp>
        <p:nvSpPr>
          <p:cNvPr id="4" name="Slide Number Placeholder 3"/>
          <p:cNvSpPr>
            <a:spLocks noGrp="1"/>
          </p:cNvSpPr>
          <p:nvPr>
            <p:ph type="sldNum" sz="quarter" idx="10"/>
          </p:nvPr>
        </p:nvSpPr>
        <p:spPr/>
        <p:txBody>
          <a:bodyPr/>
          <a:lstStyle/>
          <a:p>
            <a:fld id="{A84E9F6D-4F36-49C8-989B-B237FE7F4DB1}" type="slidenum">
              <a:rPr lang="en-US" smtClean="0"/>
              <a:t>2</a:t>
            </a:fld>
            <a:endParaRPr lang="en-US"/>
          </a:p>
        </p:txBody>
      </p:sp>
    </p:spTree>
    <p:extLst>
      <p:ext uri="{BB962C8B-B14F-4D97-AF65-F5344CB8AC3E}">
        <p14:creationId xmlns:p14="http://schemas.microsoft.com/office/powerpoint/2010/main" val="2922490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BayesWipe-DET is a deterministic cleaned version of dirty data which stores a unique clean version of every tuple in database following most likely tuple rule</a:t>
            </a:r>
          </a:p>
          <a:p>
            <a:r>
              <a:rPr lang="en-US" sz="1200" dirty="0" smtClean="0"/>
              <a:t>BayesWipe-PDB considers multiple alternative rectification of dirty data tuples</a:t>
            </a:r>
          </a:p>
          <a:p>
            <a:endParaRPr lang="en-US" dirty="0"/>
          </a:p>
        </p:txBody>
      </p:sp>
      <p:sp>
        <p:nvSpPr>
          <p:cNvPr id="4" name="Slide Number Placeholder 3"/>
          <p:cNvSpPr>
            <a:spLocks noGrp="1"/>
          </p:cNvSpPr>
          <p:nvPr>
            <p:ph type="sldNum" sz="quarter" idx="10"/>
          </p:nvPr>
        </p:nvSpPr>
        <p:spPr/>
        <p:txBody>
          <a:bodyPr/>
          <a:lstStyle/>
          <a:p>
            <a:fld id="{A84E9F6D-4F36-49C8-989B-B237FE7F4DB1}" type="slidenum">
              <a:rPr lang="en-US" smtClean="0"/>
              <a:t>14</a:t>
            </a:fld>
            <a:endParaRPr lang="en-US"/>
          </a:p>
        </p:txBody>
      </p:sp>
    </p:spTree>
    <p:extLst>
      <p:ext uri="{BB962C8B-B14F-4D97-AF65-F5344CB8AC3E}">
        <p14:creationId xmlns:p14="http://schemas.microsoft.com/office/powerpoint/2010/main" val="3139449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t>In BID, tuples are partitioned into blocks, where all tuples within a block are disjoint (i.e. mutually exclusive) events, and all tuples from different blocks are independent events</a:t>
            </a:r>
          </a:p>
          <a:p>
            <a:endParaRPr lang="en-US" sz="800" b="0" baseline="0" dirty="0" smtClean="0"/>
          </a:p>
          <a:p>
            <a:r>
              <a:rPr lang="en-US" sz="800" b="0" baseline="0" dirty="0" smtClean="0"/>
              <a:t>C table : - </a:t>
            </a:r>
          </a:p>
          <a:p>
            <a:r>
              <a:rPr lang="en-US" sz="800" b="0" baseline="0" dirty="0" smtClean="0"/>
              <a:t>Tuple independent : - Every tuple is disjoint events i.e. is mutually exclusive of the other tuple</a:t>
            </a:r>
          </a:p>
          <a:p>
            <a:endParaRPr lang="en-US" dirty="0"/>
          </a:p>
        </p:txBody>
      </p:sp>
      <p:sp>
        <p:nvSpPr>
          <p:cNvPr id="4" name="Slide Number Placeholder 3"/>
          <p:cNvSpPr>
            <a:spLocks noGrp="1"/>
          </p:cNvSpPr>
          <p:nvPr>
            <p:ph type="sldNum" sz="quarter" idx="10"/>
          </p:nvPr>
        </p:nvSpPr>
        <p:spPr/>
        <p:txBody>
          <a:bodyPr/>
          <a:lstStyle/>
          <a:p>
            <a:fld id="{A84E9F6D-4F36-49C8-989B-B237FE7F4DB1}" type="slidenum">
              <a:rPr lang="en-US" smtClean="0"/>
              <a:t>16</a:t>
            </a:fld>
            <a:endParaRPr lang="en-US"/>
          </a:p>
        </p:txBody>
      </p:sp>
    </p:spTree>
    <p:extLst>
      <p:ext uri="{BB962C8B-B14F-4D97-AF65-F5344CB8AC3E}">
        <p14:creationId xmlns:p14="http://schemas.microsoft.com/office/powerpoint/2010/main" val="1074882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order to keep all rectifications with their probability in probabilistic database, I use a relational database, SQL Server.</a:t>
            </a:r>
          </a:p>
          <a:p>
            <a:r>
              <a:rPr lang="en-US" baseline="0" dirty="0" smtClean="0"/>
              <a:t>To run probabilistic queries over that, I use </a:t>
            </a:r>
            <a:r>
              <a:rPr lang="en-US" baseline="0" dirty="0" err="1" smtClean="0"/>
              <a:t>Mystiq</a:t>
            </a:r>
            <a:r>
              <a:rPr lang="en-US" baseline="0" dirty="0" smtClean="0"/>
              <a:t>, that is a prototype of probabilistic database management system developed at UW</a:t>
            </a:r>
            <a:endParaRPr lang="en-US" dirty="0"/>
          </a:p>
        </p:txBody>
      </p:sp>
      <p:sp>
        <p:nvSpPr>
          <p:cNvPr id="4" name="Slide Number Placeholder 3"/>
          <p:cNvSpPr>
            <a:spLocks noGrp="1"/>
          </p:cNvSpPr>
          <p:nvPr>
            <p:ph type="sldNum" sz="quarter" idx="10"/>
          </p:nvPr>
        </p:nvSpPr>
        <p:spPr/>
        <p:txBody>
          <a:bodyPr/>
          <a:lstStyle/>
          <a:p>
            <a:fld id="{A84E9F6D-4F36-49C8-989B-B237FE7F4DB1}" type="slidenum">
              <a:rPr lang="en-US" smtClean="0"/>
              <a:t>17</a:t>
            </a:fld>
            <a:endParaRPr lang="en-US"/>
          </a:p>
        </p:txBody>
      </p:sp>
    </p:spTree>
    <p:extLst>
      <p:ext uri="{BB962C8B-B14F-4D97-AF65-F5344CB8AC3E}">
        <p14:creationId xmlns:p14="http://schemas.microsoft.com/office/powerpoint/2010/main" val="2357163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Useful</a:t>
            </a:r>
            <a:r>
              <a:rPr lang="en-US" baseline="0" dirty="0" smtClean="0"/>
              <a:t>ness is measured using standard </a:t>
            </a:r>
            <a:endParaRPr lang="en-US" dirty="0"/>
          </a:p>
        </p:txBody>
      </p:sp>
      <p:sp>
        <p:nvSpPr>
          <p:cNvPr id="4" name="Slide Number Placeholder 3"/>
          <p:cNvSpPr>
            <a:spLocks noGrp="1"/>
          </p:cNvSpPr>
          <p:nvPr>
            <p:ph type="sldNum" sz="quarter" idx="10"/>
          </p:nvPr>
        </p:nvSpPr>
        <p:spPr/>
        <p:txBody>
          <a:bodyPr/>
          <a:lstStyle/>
          <a:p>
            <a:fld id="{A84E9F6D-4F36-49C8-989B-B237FE7F4DB1}" type="slidenum">
              <a:rPr lang="en-US" smtClean="0"/>
              <a:t>19</a:t>
            </a:fld>
            <a:endParaRPr lang="en-US"/>
          </a:p>
        </p:txBody>
      </p:sp>
    </p:spTree>
    <p:extLst>
      <p:ext uri="{BB962C8B-B14F-4D97-AF65-F5344CB8AC3E}">
        <p14:creationId xmlns:p14="http://schemas.microsoft.com/office/powerpoint/2010/main" val="1382769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objective of the data cleaning approach is to provide a high quality data that can be used to provide better information/results to the user when queried upon. it is important to check if </a:t>
            </a:r>
            <a:r>
              <a:rPr lang="en-US" baseline="0" dirty="0" err="1" smtClean="0"/>
              <a:t>BayesWipe</a:t>
            </a:r>
            <a:r>
              <a:rPr lang="en-US" baseline="0" dirty="0" smtClean="0"/>
              <a:t>-PDB makes any improvement over </a:t>
            </a:r>
            <a:r>
              <a:rPr lang="en-US" baseline="0" dirty="0" err="1" smtClean="0"/>
              <a:t>BayesWipe</a:t>
            </a:r>
            <a:r>
              <a:rPr lang="en-US" baseline="0" dirty="0" smtClean="0"/>
              <a:t>-DET in terms of quality of query results</a:t>
            </a:r>
            <a:endParaRPr lang="en-US" dirty="0"/>
          </a:p>
        </p:txBody>
      </p:sp>
      <p:sp>
        <p:nvSpPr>
          <p:cNvPr id="4" name="Slide Number Placeholder 3"/>
          <p:cNvSpPr>
            <a:spLocks noGrp="1"/>
          </p:cNvSpPr>
          <p:nvPr>
            <p:ph type="sldNum" sz="quarter" idx="10"/>
          </p:nvPr>
        </p:nvSpPr>
        <p:spPr/>
        <p:txBody>
          <a:bodyPr/>
          <a:lstStyle/>
          <a:p>
            <a:fld id="{A84E9F6D-4F36-49C8-989B-B237FE7F4DB1}" type="slidenum">
              <a:rPr lang="en-US" smtClean="0"/>
              <a:t>20</a:t>
            </a:fld>
            <a:endParaRPr lang="en-US"/>
          </a:p>
        </p:txBody>
      </p:sp>
    </p:spTree>
    <p:extLst>
      <p:ext uri="{BB962C8B-B14F-4D97-AF65-F5344CB8AC3E}">
        <p14:creationId xmlns:p14="http://schemas.microsoft.com/office/powerpoint/2010/main" val="42603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Query results from BayesWipe-PDB and BayesWipe-DET are different from each other</a:t>
            </a:r>
          </a:p>
          <a:p>
            <a:r>
              <a:rPr lang="en-US" dirty="0" smtClean="0"/>
              <a:t>For DET A tuple</a:t>
            </a:r>
            <a:r>
              <a:rPr lang="en-US" baseline="0" dirty="0" smtClean="0"/>
              <a:t> is either a part of the result set or not</a:t>
            </a:r>
          </a:p>
          <a:p>
            <a:r>
              <a:rPr lang="en-US" baseline="0" dirty="0" smtClean="0"/>
              <a:t>Since PDB store multiple alternative rectification for a tuple, more than one alternative rectification which matches query condition can appear in Results set</a:t>
            </a:r>
          </a:p>
          <a:p>
            <a:endParaRPr lang="en-US" dirty="0"/>
          </a:p>
        </p:txBody>
      </p:sp>
      <p:sp>
        <p:nvSpPr>
          <p:cNvPr id="4" name="Slide Number Placeholder 3"/>
          <p:cNvSpPr>
            <a:spLocks noGrp="1"/>
          </p:cNvSpPr>
          <p:nvPr>
            <p:ph type="sldNum" sz="quarter" idx="10"/>
          </p:nvPr>
        </p:nvSpPr>
        <p:spPr/>
        <p:txBody>
          <a:bodyPr/>
          <a:lstStyle/>
          <a:p>
            <a:fld id="{A84E9F6D-4F36-49C8-989B-B237FE7F4DB1}" type="slidenum">
              <a:rPr lang="en-US" smtClean="0"/>
              <a:t>21</a:t>
            </a:fld>
            <a:endParaRPr lang="en-US"/>
          </a:p>
        </p:txBody>
      </p:sp>
    </p:spTree>
    <p:extLst>
      <p:ext uri="{BB962C8B-B14F-4D97-AF65-F5344CB8AC3E}">
        <p14:creationId xmlns:p14="http://schemas.microsoft.com/office/powerpoint/2010/main" val="1090241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basis of saying one tuple is</a:t>
            </a:r>
            <a:r>
              <a:rPr lang="en-US" baseline="0" dirty="0" smtClean="0"/>
              <a:t> relevant and other is irrelevant</a:t>
            </a:r>
            <a:endParaRPr lang="en-US" dirty="0"/>
          </a:p>
        </p:txBody>
      </p:sp>
      <p:sp>
        <p:nvSpPr>
          <p:cNvPr id="4" name="Slide Number Placeholder 3"/>
          <p:cNvSpPr>
            <a:spLocks noGrp="1"/>
          </p:cNvSpPr>
          <p:nvPr>
            <p:ph type="sldNum" sz="quarter" idx="10"/>
          </p:nvPr>
        </p:nvSpPr>
        <p:spPr/>
        <p:txBody>
          <a:bodyPr/>
          <a:lstStyle/>
          <a:p>
            <a:fld id="{A84E9F6D-4F36-49C8-989B-B237FE7F4DB1}" type="slidenum">
              <a:rPr lang="en-US" smtClean="0"/>
              <a:t>22</a:t>
            </a:fld>
            <a:endParaRPr lang="en-US"/>
          </a:p>
        </p:txBody>
      </p:sp>
    </p:spTree>
    <p:extLst>
      <p:ext uri="{BB962C8B-B14F-4D97-AF65-F5344CB8AC3E}">
        <p14:creationId xmlns:p14="http://schemas.microsoft.com/office/powerpoint/2010/main" val="3786950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see if a tuple in query results is relevant or not, it is looked for in ground truth result of same query</a:t>
            </a:r>
          </a:p>
          <a:p>
            <a:r>
              <a:rPr lang="en-US" baseline="0" dirty="0" smtClean="0"/>
              <a:t>For example, to check relevance of tuple 3, it is seen that if tuple 3 appeared in ground truth or not, tuple 3 is present in ground truth, but all its attribute are not same. This happens in data cleaning approach which first detect error and then try to resolve those error. It may correct some or may over correct other. So should we consider tuple 3 as true positive? In this investigation, if same tuple appears in ground truth for same query condition, it is considered relevant. So relevance is defined in term of primary key attribute of tuple, that is tuple id in this case it is noise free.</a:t>
            </a:r>
            <a:endParaRPr lang="en-US" dirty="0" smtClean="0"/>
          </a:p>
          <a:p>
            <a:r>
              <a:rPr lang="en-US" dirty="0" smtClean="0"/>
              <a:t>Will be checked</a:t>
            </a:r>
            <a:r>
              <a:rPr lang="en-US" baseline="0" dirty="0" smtClean="0"/>
              <a:t> if same tuple appears in Ground Truth and Cleaned outcome results</a:t>
            </a:r>
          </a:p>
          <a:p>
            <a:pPr marL="174625" indent="-174625">
              <a:buFont typeface="Arial" panose="020B0604020202020204" pitchFamily="34" charset="0"/>
              <a:buChar char="•"/>
            </a:pPr>
            <a:r>
              <a:rPr lang="en-US" dirty="0" smtClean="0"/>
              <a:t>Does every attribute have to match?</a:t>
            </a:r>
          </a:p>
          <a:p>
            <a:pPr marL="174625" indent="-174625">
              <a:buFont typeface="Arial" panose="020B0604020202020204" pitchFamily="34" charset="0"/>
              <a:buChar char="•"/>
            </a:pPr>
            <a:r>
              <a:rPr lang="en-US" dirty="0" smtClean="0"/>
              <a:t>How many attributes are you willing to consider</a:t>
            </a:r>
          </a:p>
          <a:p>
            <a:pPr marL="174625" indent="-174625">
              <a:buFont typeface="Arial" panose="020B0604020202020204" pitchFamily="34" charset="0"/>
              <a:buChar char="•"/>
            </a:pPr>
            <a:r>
              <a:rPr lang="en-US" dirty="0" smtClean="0"/>
              <a:t>What about tuple-id only?</a:t>
            </a:r>
          </a:p>
          <a:p>
            <a:pPr marL="631825" lvl="2" indent="-174625">
              <a:buFont typeface="Arial" panose="020B0604020202020204" pitchFamily="34" charset="0"/>
              <a:buChar char="•"/>
            </a:pPr>
            <a:r>
              <a:rPr lang="en-US" dirty="0" smtClean="0"/>
              <a:t>If tuple-id match</a:t>
            </a:r>
            <a:r>
              <a:rPr lang="en-US" baseline="0" dirty="0" smtClean="0"/>
              <a:t> </a:t>
            </a:r>
            <a:r>
              <a:rPr lang="en-US" dirty="0" smtClean="0"/>
              <a:t>Real world match</a:t>
            </a:r>
          </a:p>
          <a:p>
            <a:pPr marL="174625" indent="-174625">
              <a:buFont typeface="Arial" panose="020B0604020202020204" pitchFamily="34" charset="0"/>
              <a:buChar char="•"/>
            </a:pPr>
            <a:r>
              <a:rPr lang="en-US" dirty="0" smtClean="0"/>
              <a:t>Our computation on tuple-id only</a:t>
            </a:r>
          </a:p>
          <a:p>
            <a:endParaRPr lang="en-US" dirty="0"/>
          </a:p>
        </p:txBody>
      </p:sp>
      <p:sp>
        <p:nvSpPr>
          <p:cNvPr id="4" name="Slide Number Placeholder 3"/>
          <p:cNvSpPr>
            <a:spLocks noGrp="1"/>
          </p:cNvSpPr>
          <p:nvPr>
            <p:ph type="sldNum" sz="quarter" idx="10"/>
          </p:nvPr>
        </p:nvSpPr>
        <p:spPr/>
        <p:txBody>
          <a:bodyPr/>
          <a:lstStyle/>
          <a:p>
            <a:fld id="{A84E9F6D-4F36-49C8-989B-B237FE7F4DB1}" type="slidenum">
              <a:rPr lang="en-US" smtClean="0"/>
              <a:t>23</a:t>
            </a:fld>
            <a:endParaRPr lang="en-US"/>
          </a:p>
        </p:txBody>
      </p:sp>
    </p:spTree>
    <p:extLst>
      <p:ext uri="{BB962C8B-B14F-4D97-AF65-F5344CB8AC3E}">
        <p14:creationId xmlns:p14="http://schemas.microsoft.com/office/powerpoint/2010/main" val="371044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Possible</a:t>
            </a:r>
            <a:r>
              <a:rPr lang="en-US" baseline="0" dirty="0" smtClean="0"/>
              <a:t> world are exponential in the number of tuple present in the database and no polynomial time algorithm is known, so we need to approximate the precision/recall calculation</a:t>
            </a:r>
          </a:p>
        </p:txBody>
      </p:sp>
      <p:sp>
        <p:nvSpPr>
          <p:cNvPr id="4" name="Slide Number Placeholder 3"/>
          <p:cNvSpPr>
            <a:spLocks noGrp="1"/>
          </p:cNvSpPr>
          <p:nvPr>
            <p:ph type="sldNum" sz="quarter" idx="10"/>
          </p:nvPr>
        </p:nvSpPr>
        <p:spPr/>
        <p:txBody>
          <a:bodyPr/>
          <a:lstStyle/>
          <a:p>
            <a:fld id="{A84E9F6D-4F36-49C8-989B-B237FE7F4DB1}" type="slidenum">
              <a:rPr lang="en-US" smtClean="0"/>
              <a:t>25</a:t>
            </a:fld>
            <a:endParaRPr lang="en-US"/>
          </a:p>
        </p:txBody>
      </p:sp>
    </p:spTree>
    <p:extLst>
      <p:ext uri="{BB962C8B-B14F-4D97-AF65-F5344CB8AC3E}">
        <p14:creationId xmlns:p14="http://schemas.microsoft.com/office/powerpoint/2010/main" val="133081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Partial </a:t>
            </a:r>
            <a:r>
              <a:rPr lang="en-US" dirty="0" err="1" smtClean="0"/>
              <a:t>belonginess</a:t>
            </a:r>
            <a:r>
              <a:rPr lang="en-US" dirty="0" smtClean="0"/>
              <a:t> is given by total</a:t>
            </a:r>
            <a:r>
              <a:rPr lang="en-US" baseline="0" dirty="0" smtClean="0"/>
              <a:t> probability value of a probabilistic tuple</a:t>
            </a:r>
          </a:p>
          <a:p>
            <a:r>
              <a:rPr lang="en-US" baseline="0" dirty="0" smtClean="0"/>
              <a:t>Explain </a:t>
            </a:r>
            <a:r>
              <a:rPr lang="en-US" baseline="0" dirty="0" err="1" smtClean="0"/>
              <a:t>precsion</a:t>
            </a:r>
            <a:r>
              <a:rPr lang="en-US" baseline="0" dirty="0" smtClean="0"/>
              <a:t>: sum of probability values of true positives</a:t>
            </a:r>
          </a:p>
          <a:p>
            <a:r>
              <a:rPr lang="en-US" baseline="0" dirty="0" smtClean="0"/>
              <a:t>Second method, using pass threshold on probability value of </a:t>
            </a:r>
            <a:r>
              <a:rPr lang="en-US" baseline="0" dirty="0" err="1" smtClean="0"/>
              <a:t>pr</a:t>
            </a:r>
            <a:endParaRPr lang="en-US" baseline="0" dirty="0" smtClean="0"/>
          </a:p>
        </p:txBody>
      </p:sp>
      <p:sp>
        <p:nvSpPr>
          <p:cNvPr id="4" name="Slide Number Placeholder 3"/>
          <p:cNvSpPr>
            <a:spLocks noGrp="1"/>
          </p:cNvSpPr>
          <p:nvPr>
            <p:ph type="sldNum" sz="quarter" idx="10"/>
          </p:nvPr>
        </p:nvSpPr>
        <p:spPr/>
        <p:txBody>
          <a:bodyPr/>
          <a:lstStyle/>
          <a:p>
            <a:fld id="{A84E9F6D-4F36-49C8-989B-B237FE7F4DB1}" type="slidenum">
              <a:rPr lang="en-US" smtClean="0"/>
              <a:t>26</a:t>
            </a:fld>
            <a:endParaRPr lang="en-US"/>
          </a:p>
        </p:txBody>
      </p:sp>
    </p:spTree>
    <p:extLst>
      <p:ext uri="{BB962C8B-B14F-4D97-AF65-F5344CB8AC3E}">
        <p14:creationId xmlns:p14="http://schemas.microsoft.com/office/powerpoint/2010/main" val="1758673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could be many reason for noise in the data e.g. imperfect sensing device, imperfect automatic extractors, heterogeneous sources of data or even errors can occur while entering the data into database such as misspelling</a:t>
            </a:r>
          </a:p>
          <a:p>
            <a:r>
              <a:rPr lang="en-US" baseline="0" dirty="0" smtClean="0"/>
              <a:t>This is the example of dirty data where row one represent the error due to missing value, row two shows the error due to inconsistent values, row 3 represent error due to misspelling</a:t>
            </a:r>
          </a:p>
        </p:txBody>
      </p:sp>
      <p:sp>
        <p:nvSpPr>
          <p:cNvPr id="4" name="Slide Number Placeholder 3"/>
          <p:cNvSpPr>
            <a:spLocks noGrp="1"/>
          </p:cNvSpPr>
          <p:nvPr>
            <p:ph type="sldNum" sz="quarter" idx="10"/>
          </p:nvPr>
        </p:nvSpPr>
        <p:spPr/>
        <p:txBody>
          <a:bodyPr/>
          <a:lstStyle/>
          <a:p>
            <a:fld id="{A84E9F6D-4F36-49C8-989B-B237FE7F4DB1}" type="slidenum">
              <a:rPr lang="en-US" smtClean="0"/>
              <a:t>3</a:t>
            </a:fld>
            <a:endParaRPr lang="en-US"/>
          </a:p>
        </p:txBody>
      </p:sp>
    </p:spTree>
    <p:extLst>
      <p:ext uri="{BB962C8B-B14F-4D97-AF65-F5344CB8AC3E}">
        <p14:creationId xmlns:p14="http://schemas.microsoft.com/office/powerpoint/2010/main" val="2900047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Although it is obvious that PDB will have bigger size and high query processing time but it is very important to know whether a system that consider multiple rectification of data is scalable or not and what is the worst performance that can be achieved</a:t>
            </a:r>
            <a:endParaRPr lang="en-US" dirty="0" smtClean="0"/>
          </a:p>
          <a:p>
            <a:endParaRPr lang="en-US" dirty="0"/>
          </a:p>
        </p:txBody>
      </p:sp>
      <p:sp>
        <p:nvSpPr>
          <p:cNvPr id="4" name="Slide Number Placeholder 3"/>
          <p:cNvSpPr>
            <a:spLocks noGrp="1"/>
          </p:cNvSpPr>
          <p:nvPr>
            <p:ph type="sldNum" sz="quarter" idx="10"/>
          </p:nvPr>
        </p:nvSpPr>
        <p:spPr/>
        <p:txBody>
          <a:bodyPr/>
          <a:lstStyle/>
          <a:p>
            <a:fld id="{A84E9F6D-4F36-49C8-989B-B237FE7F4DB1}" type="slidenum">
              <a:rPr lang="en-US" smtClean="0"/>
              <a:t>28</a:t>
            </a:fld>
            <a:endParaRPr lang="en-US"/>
          </a:p>
        </p:txBody>
      </p:sp>
    </p:spTree>
    <p:extLst>
      <p:ext uri="{BB962C8B-B14F-4D97-AF65-F5344CB8AC3E}">
        <p14:creationId xmlns:p14="http://schemas.microsoft.com/office/powerpoint/2010/main" val="3519723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It</a:t>
            </a:r>
            <a:r>
              <a:rPr lang="en-US" sz="1200" baseline="0" dirty="0" smtClean="0"/>
              <a:t> is observed that a</a:t>
            </a:r>
            <a:r>
              <a:rPr lang="en-US" sz="1200" dirty="0" smtClean="0"/>
              <a:t>s data size increases, numbers of alternative rectifications that has very low probabilities increase </a:t>
            </a:r>
          </a:p>
          <a:p>
            <a:r>
              <a:rPr lang="en-US" sz="2800" dirty="0" smtClean="0"/>
              <a:t>Low probability alternatives are most likely to affect the usefulness of query results</a:t>
            </a:r>
          </a:p>
          <a:p>
            <a:pPr lvl="1"/>
            <a:r>
              <a:rPr lang="en-US" sz="2400" dirty="0" smtClean="0"/>
              <a:t>Can be controlled by setting a good threshold value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A84E9F6D-4F36-49C8-989B-B237FE7F4DB1}" type="slidenum">
              <a:rPr lang="en-US" smtClean="0"/>
              <a:t>29</a:t>
            </a:fld>
            <a:endParaRPr lang="en-US"/>
          </a:p>
        </p:txBody>
      </p:sp>
    </p:spTree>
    <p:extLst>
      <p:ext uri="{BB962C8B-B14F-4D97-AF65-F5344CB8AC3E}">
        <p14:creationId xmlns:p14="http://schemas.microsoft.com/office/powerpoint/2010/main" val="3632764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--Alpha</a:t>
            </a:r>
            <a:r>
              <a:rPr lang="en-US" baseline="0" dirty="0" smtClean="0"/>
              <a:t> is kept very low and eliminates all candidate clean versions who has very low probability of becoming the true version</a:t>
            </a:r>
          </a:p>
          <a:p>
            <a:r>
              <a:rPr lang="en-US" baseline="0" dirty="0" smtClean="0"/>
              <a:t>--Beta is kept so that all candidate clean versions which has reasonably high probability of becoming true tuple, are kept in Probabilistic database</a:t>
            </a:r>
          </a:p>
          <a:p>
            <a:r>
              <a:rPr lang="en-US" baseline="0" dirty="0" smtClean="0"/>
              <a:t>--Every other tuple which has probability lies in alpha and beta are investigated further </a:t>
            </a:r>
          </a:p>
        </p:txBody>
      </p:sp>
      <p:sp>
        <p:nvSpPr>
          <p:cNvPr id="4" name="Slide Number Placeholder 3"/>
          <p:cNvSpPr>
            <a:spLocks noGrp="1"/>
          </p:cNvSpPr>
          <p:nvPr>
            <p:ph type="sldNum" sz="quarter" idx="10"/>
          </p:nvPr>
        </p:nvSpPr>
        <p:spPr/>
        <p:txBody>
          <a:bodyPr/>
          <a:lstStyle/>
          <a:p>
            <a:fld id="{A84E9F6D-4F36-49C8-989B-B237FE7F4DB1}" type="slidenum">
              <a:rPr lang="en-US" smtClean="0"/>
              <a:t>33</a:t>
            </a:fld>
            <a:endParaRPr lang="en-US"/>
          </a:p>
        </p:txBody>
      </p:sp>
    </p:spTree>
    <p:extLst>
      <p:ext uri="{BB962C8B-B14F-4D97-AF65-F5344CB8AC3E}">
        <p14:creationId xmlns:p14="http://schemas.microsoft.com/office/powerpoint/2010/main" val="1487448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Decision on tuple with probability values</a:t>
            </a:r>
            <a:r>
              <a:rPr lang="en-US" baseline="0" dirty="0" smtClean="0"/>
              <a:t> between range alpha and beta is made based upon the prior of T* and prior of T. if a prior of T* is low and prior of T is also low. T* will be kept, if Prior of T* is high enough than prior of T and </a:t>
            </a:r>
            <a:r>
              <a:rPr lang="en-US" baseline="0" dirty="0" err="1" smtClean="0"/>
              <a:t>BayesWipe</a:t>
            </a:r>
            <a:r>
              <a:rPr lang="en-US" baseline="0" dirty="0" smtClean="0"/>
              <a:t> fails to give proper relevance probability value, T* will be kept. It is seen many times in clean output that for rare legitimate tuple, </a:t>
            </a:r>
            <a:r>
              <a:rPr lang="en-US" baseline="0" dirty="0" err="1" smtClean="0"/>
              <a:t>BayesWipe</a:t>
            </a:r>
            <a:r>
              <a:rPr lang="en-US" baseline="0" dirty="0" smtClean="0"/>
              <a:t> fails to identify the error properly and it gives low probability to legitimate tuple.</a:t>
            </a:r>
            <a:endParaRPr lang="en-US" dirty="0"/>
          </a:p>
        </p:txBody>
      </p:sp>
      <p:sp>
        <p:nvSpPr>
          <p:cNvPr id="4" name="Slide Number Placeholder 3"/>
          <p:cNvSpPr>
            <a:spLocks noGrp="1"/>
          </p:cNvSpPr>
          <p:nvPr>
            <p:ph type="sldNum" sz="quarter" idx="10"/>
          </p:nvPr>
        </p:nvSpPr>
        <p:spPr/>
        <p:txBody>
          <a:bodyPr/>
          <a:lstStyle/>
          <a:p>
            <a:fld id="{A84E9F6D-4F36-49C8-989B-B237FE7F4DB1}" type="slidenum">
              <a:rPr lang="en-US" smtClean="0"/>
              <a:t>34</a:t>
            </a:fld>
            <a:endParaRPr lang="en-US"/>
          </a:p>
        </p:txBody>
      </p:sp>
    </p:spTree>
    <p:extLst>
      <p:ext uri="{BB962C8B-B14F-4D97-AF65-F5344CB8AC3E}">
        <p14:creationId xmlns:p14="http://schemas.microsoft.com/office/powerpoint/2010/main" val="3061778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t>In industry, there are a few data cleaning tool called ETL (extraction, transformation and loading) tool e.g.</a:t>
            </a:r>
          </a:p>
          <a:p>
            <a:pPr lvl="1"/>
            <a:r>
              <a:rPr lang="en-US" sz="1900" dirty="0" smtClean="0"/>
              <a:t>Oracle </a:t>
            </a:r>
            <a:r>
              <a:rPr lang="en-US" sz="1900" dirty="0" err="1" smtClean="0"/>
              <a:t>WarehouseBuilder</a:t>
            </a:r>
            <a:endParaRPr lang="en-US" sz="1900" dirty="0" smtClean="0"/>
          </a:p>
          <a:p>
            <a:pPr lvl="1"/>
            <a:r>
              <a:rPr lang="en-US" sz="1900" dirty="0" err="1" smtClean="0"/>
              <a:t>Informatica</a:t>
            </a:r>
            <a:r>
              <a:rPr lang="en-US" sz="1900" dirty="0" smtClean="0"/>
              <a:t> </a:t>
            </a:r>
            <a:r>
              <a:rPr lang="en-US" sz="1900" dirty="0" err="1" smtClean="0"/>
              <a:t>etc</a:t>
            </a:r>
            <a:endParaRPr lang="en-US" sz="190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Each data cleaning approach is applicable to their own limited area of application, and come with their own advantages and disadvantages.</a:t>
            </a:r>
          </a:p>
          <a:p>
            <a:pPr lvl="1"/>
            <a:endParaRPr lang="en-US" sz="1900" dirty="0" smtClean="0"/>
          </a:p>
        </p:txBody>
      </p:sp>
      <p:sp>
        <p:nvSpPr>
          <p:cNvPr id="4" name="Slide Number Placeholder 3"/>
          <p:cNvSpPr>
            <a:spLocks noGrp="1"/>
          </p:cNvSpPr>
          <p:nvPr>
            <p:ph type="sldNum" sz="quarter" idx="10"/>
          </p:nvPr>
        </p:nvSpPr>
        <p:spPr/>
        <p:txBody>
          <a:bodyPr/>
          <a:lstStyle/>
          <a:p>
            <a:fld id="{A84E9F6D-4F36-49C8-989B-B237FE7F4DB1}" type="slidenum">
              <a:rPr lang="en-US" smtClean="0"/>
              <a:t>4</a:t>
            </a:fld>
            <a:endParaRPr lang="en-US"/>
          </a:p>
        </p:txBody>
      </p:sp>
    </p:spTree>
    <p:extLst>
      <p:ext uri="{BB962C8B-B14F-4D97-AF65-F5344CB8AC3E}">
        <p14:creationId xmlns:p14="http://schemas.microsoft.com/office/powerpoint/2010/main" val="3216836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 for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--ETL uses</a:t>
            </a:r>
            <a:r>
              <a:rPr lang="en-US" sz="1000" baseline="0" dirty="0" smtClean="0"/>
              <a:t> the fixed rule set by a domain expert</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--Outlier detection</a:t>
            </a:r>
            <a:r>
              <a:rPr lang="en-US" sz="1000" baseline="0" dirty="0" smtClean="0"/>
              <a:t> picks detect farthest element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--CFD uses min cover based min cost function resolve uncertainty</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--BayesWipe consider multiple alternatives are reject all but one based upon Picks rectification which has highest relevance frequency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a:t>
            </a:r>
            <a:r>
              <a:rPr lang="en-US" baseline="0" dirty="0" smtClean="0"/>
              <a:t> BE CHANGED “</a:t>
            </a:r>
            <a:r>
              <a:rPr lang="en-US" sz="1200" dirty="0" smtClean="0"/>
              <a:t>Producing a unique clean version of dirty data instance is not possible all the time”, “Many cleaning approaches have the tendency to generate multiple clean version of a data //instance”  ,“Multiple clean versions uncertainties can be resolved using fix rules/domain expertise to produce a unique clean versions”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A84E9F6D-4F36-49C8-989B-B237FE7F4DB1}" type="slidenum">
              <a:rPr lang="en-US" smtClean="0"/>
              <a:t>5</a:t>
            </a:fld>
            <a:endParaRPr lang="en-US"/>
          </a:p>
        </p:txBody>
      </p:sp>
    </p:spTree>
    <p:extLst>
      <p:ext uri="{BB962C8B-B14F-4D97-AF65-F5344CB8AC3E}">
        <p14:creationId xmlns:p14="http://schemas.microsoft.com/office/powerpoint/2010/main" val="3779452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 the</a:t>
            </a:r>
            <a:r>
              <a:rPr lang="en-US" sz="1200" baseline="0" dirty="0" smtClean="0"/>
              <a:t> real world, it is hard to get the fixed rules or domain experts which make perfect decision all the time.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As demonstrated in last example, partial correct rule may make wrong decision mistake and therefor they may reject the true rectification. Once the true version is reject, information is lost</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It is impossible to recover from such an information loss if cleaned outcome is decoupled from original dirty data</a:t>
            </a:r>
          </a:p>
        </p:txBody>
      </p:sp>
      <p:sp>
        <p:nvSpPr>
          <p:cNvPr id="4" name="Slide Number Placeholder 3"/>
          <p:cNvSpPr>
            <a:spLocks noGrp="1"/>
          </p:cNvSpPr>
          <p:nvPr>
            <p:ph type="sldNum" sz="quarter" idx="10"/>
          </p:nvPr>
        </p:nvSpPr>
        <p:spPr/>
        <p:txBody>
          <a:bodyPr/>
          <a:lstStyle/>
          <a:p>
            <a:fld id="{A84E9F6D-4F36-49C8-989B-B237FE7F4DB1}" type="slidenum">
              <a:rPr lang="en-US" smtClean="0"/>
              <a:t>7</a:t>
            </a:fld>
            <a:endParaRPr lang="en-US"/>
          </a:p>
        </p:txBody>
      </p:sp>
    </p:spTree>
    <p:extLst>
      <p:ext uri="{BB962C8B-B14F-4D97-AF65-F5344CB8AC3E}">
        <p14:creationId xmlns:p14="http://schemas.microsoft.com/office/powerpoint/2010/main" val="2870293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Alternative</a:t>
            </a:r>
            <a:r>
              <a:rPr lang="en-US" baseline="0" dirty="0" smtClean="0"/>
              <a:t> approach can consider all rectification and store them in probabilistic database with their likelihood probability.</a:t>
            </a:r>
          </a:p>
          <a:p>
            <a:r>
              <a:rPr lang="en-US" baseline="0" dirty="0" smtClean="0"/>
              <a:t>Prevent the information loss that occurs due to the wrong selection of fixed rule of a data cleaning approach</a:t>
            </a:r>
          </a:p>
          <a:p>
            <a:r>
              <a:rPr lang="en-US" baseline="0" dirty="0" smtClean="0"/>
              <a:t>It will give more number of true positive results, hence query results from probabilistic database will have high recall</a:t>
            </a:r>
            <a:endParaRPr lang="en-US" dirty="0"/>
          </a:p>
        </p:txBody>
      </p:sp>
      <p:sp>
        <p:nvSpPr>
          <p:cNvPr id="4" name="Slide Number Placeholder 3"/>
          <p:cNvSpPr>
            <a:spLocks noGrp="1"/>
          </p:cNvSpPr>
          <p:nvPr>
            <p:ph type="sldNum" sz="quarter" idx="10"/>
          </p:nvPr>
        </p:nvSpPr>
        <p:spPr/>
        <p:txBody>
          <a:bodyPr/>
          <a:lstStyle/>
          <a:p>
            <a:fld id="{A84E9F6D-4F36-49C8-989B-B237FE7F4DB1}" type="slidenum">
              <a:rPr lang="en-US" smtClean="0"/>
              <a:t>8</a:t>
            </a:fld>
            <a:endParaRPr lang="en-US"/>
          </a:p>
        </p:txBody>
      </p:sp>
    </p:spTree>
    <p:extLst>
      <p:ext uri="{BB962C8B-B14F-4D97-AF65-F5344CB8AC3E}">
        <p14:creationId xmlns:p14="http://schemas.microsoft.com/office/powerpoint/2010/main" val="2310802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it will increase the true positive in query results but it also increases</a:t>
            </a:r>
            <a:r>
              <a:rPr lang="en-US" baseline="0" dirty="0" smtClean="0"/>
              <a:t> the false positive, that will make results less precise</a:t>
            </a:r>
          </a:p>
          <a:p>
            <a:r>
              <a:rPr lang="en-US" baseline="0" dirty="0" smtClean="0"/>
              <a:t>Query processing on probabilistic database is not simple it may take time,</a:t>
            </a:r>
          </a:p>
          <a:p>
            <a:r>
              <a:rPr lang="en-US" baseline="0" dirty="0" smtClean="0"/>
              <a:t>Size of probabilistic database that capture all rectifications will be bigger in size than the deterministic database that capture only one rectification, that require a larger physical space</a:t>
            </a:r>
            <a:endParaRPr lang="en-US" dirty="0"/>
          </a:p>
        </p:txBody>
      </p:sp>
      <p:sp>
        <p:nvSpPr>
          <p:cNvPr id="4" name="Slide Number Placeholder 3"/>
          <p:cNvSpPr>
            <a:spLocks noGrp="1"/>
          </p:cNvSpPr>
          <p:nvPr>
            <p:ph type="sldNum" sz="quarter" idx="10"/>
          </p:nvPr>
        </p:nvSpPr>
        <p:spPr/>
        <p:txBody>
          <a:bodyPr/>
          <a:lstStyle/>
          <a:p>
            <a:fld id="{A84E9F6D-4F36-49C8-989B-B237FE7F4DB1}" type="slidenum">
              <a:rPr lang="en-US" smtClean="0"/>
              <a:t>9</a:t>
            </a:fld>
            <a:endParaRPr lang="en-US"/>
          </a:p>
        </p:txBody>
      </p:sp>
    </p:spTree>
    <p:extLst>
      <p:ext uri="{BB962C8B-B14F-4D97-AF65-F5344CB8AC3E}">
        <p14:creationId xmlns:p14="http://schemas.microsoft.com/office/powerpoint/2010/main" val="1653623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BayesWipe</a:t>
            </a:r>
            <a:r>
              <a:rPr lang="en-US" baseline="0" dirty="0" smtClean="0"/>
              <a:t> was selected since It gives likelihood of alternative candidates in terms of probability values</a:t>
            </a:r>
          </a:p>
          <a:p>
            <a:r>
              <a:rPr lang="en-US" baseline="0" dirty="0" smtClean="0"/>
              <a:t>Plus, it was developed by our </a:t>
            </a:r>
            <a:r>
              <a:rPr lang="en-US" baseline="0" dirty="0" err="1" smtClean="0"/>
              <a:t>reseach</a:t>
            </a:r>
            <a:r>
              <a:rPr lang="en-US" baseline="0" dirty="0" smtClean="0"/>
              <a:t> group so I had the full control over the BayesWipe</a:t>
            </a:r>
            <a:endParaRPr lang="en-US" dirty="0"/>
          </a:p>
        </p:txBody>
      </p:sp>
      <p:sp>
        <p:nvSpPr>
          <p:cNvPr id="4" name="Slide Number Placeholder 3"/>
          <p:cNvSpPr>
            <a:spLocks noGrp="1"/>
          </p:cNvSpPr>
          <p:nvPr>
            <p:ph type="sldNum" sz="quarter" idx="10"/>
          </p:nvPr>
        </p:nvSpPr>
        <p:spPr/>
        <p:txBody>
          <a:bodyPr/>
          <a:lstStyle/>
          <a:p>
            <a:fld id="{A84E9F6D-4F36-49C8-989B-B237FE7F4DB1}" type="slidenum">
              <a:rPr lang="en-US" smtClean="0"/>
              <a:t>12</a:t>
            </a:fld>
            <a:endParaRPr lang="en-US"/>
          </a:p>
        </p:txBody>
      </p:sp>
    </p:spTree>
    <p:extLst>
      <p:ext uri="{BB962C8B-B14F-4D97-AF65-F5344CB8AC3E}">
        <p14:creationId xmlns:p14="http://schemas.microsoft.com/office/powerpoint/2010/main" val="3624371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BayesWipe</a:t>
            </a:r>
            <a:r>
              <a:rPr lang="en-US" dirty="0" smtClean="0"/>
              <a:t> cleans tuple, like other</a:t>
            </a:r>
            <a:r>
              <a:rPr lang="en-US" baseline="0" dirty="0" smtClean="0"/>
              <a:t> data cleaning techniques, it </a:t>
            </a:r>
            <a:r>
              <a:rPr lang="en-US" baseline="0" dirty="0" err="1" smtClean="0"/>
              <a:t>considere</a:t>
            </a:r>
            <a:r>
              <a:rPr lang="en-US" baseline="0" dirty="0" smtClean="0"/>
              <a:t> multiple rectifications of the dirty tuple.</a:t>
            </a:r>
          </a:p>
          <a:p>
            <a:r>
              <a:rPr lang="en-US" baseline="0" dirty="0" smtClean="0"/>
              <a:t>That is why it generates a set of rectifications i.e. set of T* </a:t>
            </a:r>
          </a:p>
          <a:p>
            <a:r>
              <a:rPr lang="en-US" baseline="0" dirty="0" smtClean="0"/>
              <a:t>For every T*, it give a relevance probability P(T*|T)</a:t>
            </a:r>
          </a:p>
          <a:p>
            <a:r>
              <a:rPr lang="en-US" baseline="0" dirty="0" smtClean="0"/>
              <a:t>This probability tells </a:t>
            </a:r>
            <a:r>
              <a:rPr lang="en-US" baseline="0" dirty="0" err="1" smtClean="0"/>
              <a:t>BayesWipe’s</a:t>
            </a:r>
            <a:r>
              <a:rPr lang="en-US" baseline="0" dirty="0" smtClean="0"/>
              <a:t> confidence in saying that T* is the true rectification. If T* has higher probability, T* is high likely to be true rectification</a:t>
            </a:r>
          </a:p>
        </p:txBody>
      </p:sp>
      <p:sp>
        <p:nvSpPr>
          <p:cNvPr id="4" name="Slide Number Placeholder 3"/>
          <p:cNvSpPr>
            <a:spLocks noGrp="1"/>
          </p:cNvSpPr>
          <p:nvPr>
            <p:ph type="sldNum" sz="quarter" idx="10"/>
          </p:nvPr>
        </p:nvSpPr>
        <p:spPr/>
        <p:txBody>
          <a:bodyPr/>
          <a:lstStyle/>
          <a:p>
            <a:fld id="{A84E9F6D-4F36-49C8-989B-B237FE7F4DB1}" type="slidenum">
              <a:rPr lang="en-US" smtClean="0"/>
              <a:t>13</a:t>
            </a:fld>
            <a:endParaRPr lang="en-US"/>
          </a:p>
        </p:txBody>
      </p:sp>
    </p:spTree>
    <p:extLst>
      <p:ext uri="{BB962C8B-B14F-4D97-AF65-F5344CB8AC3E}">
        <p14:creationId xmlns:p14="http://schemas.microsoft.com/office/powerpoint/2010/main" val="3542045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184B56-52CA-4C03-AE3E-36A0040FCB8C}" type="datetime1">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11803-305A-4A04-807A-A88F52FFFDCF}"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930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16F48B-85DB-4E75-BA73-E6D3091ABBCC}" type="datetime1">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11803-305A-4A04-807A-A88F52FFFDCF}" type="slidenum">
              <a:rPr lang="en-US" smtClean="0"/>
              <a:t>‹#›</a:t>
            </a:fld>
            <a:endParaRPr lang="en-US"/>
          </a:p>
        </p:txBody>
      </p:sp>
    </p:spTree>
    <p:extLst>
      <p:ext uri="{BB962C8B-B14F-4D97-AF65-F5344CB8AC3E}">
        <p14:creationId xmlns:p14="http://schemas.microsoft.com/office/powerpoint/2010/main" val="414657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7BB01C-F3D5-4373-8B81-5A6D9220DBEC}" type="datetime1">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11803-305A-4A04-807A-A88F52FFFDCF}" type="slidenum">
              <a:rPr lang="en-US" smtClean="0"/>
              <a:t>‹#›</a:t>
            </a:fld>
            <a:endParaRPr lang="en-US"/>
          </a:p>
        </p:txBody>
      </p:sp>
    </p:spTree>
    <p:extLst>
      <p:ext uri="{BB962C8B-B14F-4D97-AF65-F5344CB8AC3E}">
        <p14:creationId xmlns:p14="http://schemas.microsoft.com/office/powerpoint/2010/main" val="751558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184B56-52CA-4C03-AE3E-36A0040FCB8C}" type="datetime1">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11803-305A-4A04-807A-A88F52FFFDCF}"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719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5CFC15-27CB-4583-99E7-88CC73D7182E}" type="datetime1">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11803-305A-4A04-807A-A88F52FFFDCF}" type="slidenum">
              <a:rPr lang="en-US" smtClean="0"/>
              <a:t>‹#›</a:t>
            </a:fld>
            <a:endParaRPr lang="en-US"/>
          </a:p>
        </p:txBody>
      </p:sp>
    </p:spTree>
    <p:extLst>
      <p:ext uri="{BB962C8B-B14F-4D97-AF65-F5344CB8AC3E}">
        <p14:creationId xmlns:p14="http://schemas.microsoft.com/office/powerpoint/2010/main" val="270178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FAFD79-369A-4007-BBE9-9E6FC9F0FF24}" type="datetime1">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11803-305A-4A04-807A-A88F52FFFDCF}"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2199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BCC1C1-5D4C-469E-A7CB-6FE54C58F72F}" type="datetime1">
              <a:rPr lang="en-US" smtClean="0"/>
              <a:t>9/16/2013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11803-305A-4A04-807A-A88F52FFFDCF}" type="slidenum">
              <a:rPr lang="en-US" smtClean="0"/>
              <a:t>‹#›</a:t>
            </a:fld>
            <a:endParaRPr lang="en-US"/>
          </a:p>
        </p:txBody>
      </p:sp>
    </p:spTree>
    <p:extLst>
      <p:ext uri="{BB962C8B-B14F-4D97-AF65-F5344CB8AC3E}">
        <p14:creationId xmlns:p14="http://schemas.microsoft.com/office/powerpoint/2010/main" val="4253720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F432CC-474B-4B07-B094-AD94827EA1ED}" type="datetime1">
              <a:rPr lang="en-US" smtClean="0"/>
              <a:t>9/16/2013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111803-305A-4A04-807A-A88F52FFFDCF}" type="slidenum">
              <a:rPr lang="en-US" smtClean="0"/>
              <a:t>‹#›</a:t>
            </a:fld>
            <a:endParaRPr lang="en-US"/>
          </a:p>
        </p:txBody>
      </p:sp>
    </p:spTree>
    <p:extLst>
      <p:ext uri="{BB962C8B-B14F-4D97-AF65-F5344CB8AC3E}">
        <p14:creationId xmlns:p14="http://schemas.microsoft.com/office/powerpoint/2010/main" val="3157768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6F6CFF-9650-4313-A236-C95B7A5ACD6E}" type="datetime1">
              <a:rPr lang="en-US" smtClean="0"/>
              <a:t>9/16/2013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111803-305A-4A04-807A-A88F52FFFDCF}" type="slidenum">
              <a:rPr lang="en-US" smtClean="0"/>
              <a:t>‹#›</a:t>
            </a:fld>
            <a:endParaRPr lang="en-US"/>
          </a:p>
        </p:txBody>
      </p:sp>
    </p:spTree>
    <p:extLst>
      <p:ext uri="{BB962C8B-B14F-4D97-AF65-F5344CB8AC3E}">
        <p14:creationId xmlns:p14="http://schemas.microsoft.com/office/powerpoint/2010/main" val="2977872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6931ABA-153C-41C9-9F60-83F947F68CAD}" type="datetime1">
              <a:rPr lang="en-US" smtClean="0"/>
              <a:t>9/16/2013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0111803-305A-4A04-807A-A88F52FFFDCF}" type="slidenum">
              <a:rPr lang="en-US" smtClean="0"/>
              <a:t>‹#›</a:t>
            </a:fld>
            <a:endParaRPr lang="en-US"/>
          </a:p>
        </p:txBody>
      </p:sp>
    </p:spTree>
    <p:extLst>
      <p:ext uri="{BB962C8B-B14F-4D97-AF65-F5344CB8AC3E}">
        <p14:creationId xmlns:p14="http://schemas.microsoft.com/office/powerpoint/2010/main" val="1977182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087E0715-9AC6-4D71-8390-60F9616D2711}" type="datetime1">
              <a:rPr lang="en-US" smtClean="0"/>
              <a:t>9/16/2013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0111803-305A-4A04-807A-A88F52FFFDCF}" type="slidenum">
              <a:rPr lang="en-US" smtClean="0"/>
              <a:t>‹#›</a:t>
            </a:fld>
            <a:endParaRPr lang="en-US"/>
          </a:p>
        </p:txBody>
      </p:sp>
    </p:spTree>
    <p:extLst>
      <p:ext uri="{BB962C8B-B14F-4D97-AF65-F5344CB8AC3E}">
        <p14:creationId xmlns:p14="http://schemas.microsoft.com/office/powerpoint/2010/main" val="2401116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5CFC15-27CB-4583-99E7-88CC73D7182E}" type="datetime1">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11803-305A-4A04-807A-A88F52FFFDCF}" type="slidenum">
              <a:rPr lang="en-US" smtClean="0"/>
              <a:t>‹#›</a:t>
            </a:fld>
            <a:endParaRPr lang="en-US"/>
          </a:p>
        </p:txBody>
      </p:sp>
    </p:spTree>
    <p:extLst>
      <p:ext uri="{BB962C8B-B14F-4D97-AF65-F5344CB8AC3E}">
        <p14:creationId xmlns:p14="http://schemas.microsoft.com/office/powerpoint/2010/main" val="2223504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63E907-DBD6-4172-908E-890F5BA23FF9}" type="datetime1">
              <a:rPr lang="en-US" smtClean="0"/>
              <a:t>9/16/2013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111803-305A-4A04-807A-A88F52FFFDCF}" type="slidenum">
              <a:rPr lang="en-US" smtClean="0"/>
              <a:t>‹#›</a:t>
            </a:fld>
            <a:endParaRPr lang="en-US"/>
          </a:p>
        </p:txBody>
      </p:sp>
    </p:spTree>
    <p:extLst>
      <p:ext uri="{BB962C8B-B14F-4D97-AF65-F5344CB8AC3E}">
        <p14:creationId xmlns:p14="http://schemas.microsoft.com/office/powerpoint/2010/main" val="993982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16F48B-85DB-4E75-BA73-E6D3091ABBCC}" type="datetime1">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11803-305A-4A04-807A-A88F52FFFDCF}" type="slidenum">
              <a:rPr lang="en-US" smtClean="0"/>
              <a:t>‹#›</a:t>
            </a:fld>
            <a:endParaRPr lang="en-US"/>
          </a:p>
        </p:txBody>
      </p:sp>
    </p:spTree>
    <p:extLst>
      <p:ext uri="{BB962C8B-B14F-4D97-AF65-F5344CB8AC3E}">
        <p14:creationId xmlns:p14="http://schemas.microsoft.com/office/powerpoint/2010/main" val="733402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7BB01C-F3D5-4373-8B81-5A6D9220DBEC}" type="datetime1">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11803-305A-4A04-807A-A88F52FFFDCF}" type="slidenum">
              <a:rPr lang="en-US" smtClean="0"/>
              <a:t>‹#›</a:t>
            </a:fld>
            <a:endParaRPr lang="en-US"/>
          </a:p>
        </p:txBody>
      </p:sp>
    </p:spTree>
    <p:extLst>
      <p:ext uri="{BB962C8B-B14F-4D97-AF65-F5344CB8AC3E}">
        <p14:creationId xmlns:p14="http://schemas.microsoft.com/office/powerpoint/2010/main" val="34410960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184B56-52CA-4C03-AE3E-36A0040FCB8C}" type="datetime1">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11803-305A-4A04-807A-A88F52FFFDCF}"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04192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5CFC15-27CB-4583-99E7-88CC73D7182E}" type="datetime1">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11803-305A-4A04-807A-A88F52FFFDCF}" type="slidenum">
              <a:rPr lang="en-US" smtClean="0"/>
              <a:t>‹#›</a:t>
            </a:fld>
            <a:endParaRPr lang="en-US"/>
          </a:p>
        </p:txBody>
      </p:sp>
    </p:spTree>
    <p:extLst>
      <p:ext uri="{BB962C8B-B14F-4D97-AF65-F5344CB8AC3E}">
        <p14:creationId xmlns:p14="http://schemas.microsoft.com/office/powerpoint/2010/main" val="8895100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FAFD79-369A-4007-BBE9-9E6FC9F0FF24}" type="datetime1">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11803-305A-4A04-807A-A88F52FFFDCF}"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43527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BCC1C1-5D4C-469E-A7CB-6FE54C58F72F}" type="datetime1">
              <a:rPr lang="en-US" smtClean="0"/>
              <a:t>9/16/2013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11803-305A-4A04-807A-A88F52FFFDCF}" type="slidenum">
              <a:rPr lang="en-US" smtClean="0"/>
              <a:t>‹#›</a:t>
            </a:fld>
            <a:endParaRPr lang="en-US"/>
          </a:p>
        </p:txBody>
      </p:sp>
    </p:spTree>
    <p:extLst>
      <p:ext uri="{BB962C8B-B14F-4D97-AF65-F5344CB8AC3E}">
        <p14:creationId xmlns:p14="http://schemas.microsoft.com/office/powerpoint/2010/main" val="4125273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F432CC-474B-4B07-B094-AD94827EA1ED}" type="datetime1">
              <a:rPr lang="en-US" smtClean="0"/>
              <a:t>9/16/2013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111803-305A-4A04-807A-A88F52FFFDCF}" type="slidenum">
              <a:rPr lang="en-US" smtClean="0"/>
              <a:t>‹#›</a:t>
            </a:fld>
            <a:endParaRPr lang="en-US"/>
          </a:p>
        </p:txBody>
      </p:sp>
    </p:spTree>
    <p:extLst>
      <p:ext uri="{BB962C8B-B14F-4D97-AF65-F5344CB8AC3E}">
        <p14:creationId xmlns:p14="http://schemas.microsoft.com/office/powerpoint/2010/main" val="36622523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6F6CFF-9650-4313-A236-C95B7A5ACD6E}" type="datetime1">
              <a:rPr lang="en-US" smtClean="0"/>
              <a:t>9/16/2013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111803-305A-4A04-807A-A88F52FFFDCF}" type="slidenum">
              <a:rPr lang="en-US" smtClean="0"/>
              <a:t>‹#›</a:t>
            </a:fld>
            <a:endParaRPr lang="en-US"/>
          </a:p>
        </p:txBody>
      </p:sp>
    </p:spTree>
    <p:extLst>
      <p:ext uri="{BB962C8B-B14F-4D97-AF65-F5344CB8AC3E}">
        <p14:creationId xmlns:p14="http://schemas.microsoft.com/office/powerpoint/2010/main" val="23717694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6931ABA-153C-41C9-9F60-83F947F68CAD}" type="datetime1">
              <a:rPr lang="en-US" smtClean="0"/>
              <a:t>9/16/2013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0111803-305A-4A04-807A-A88F52FFFDCF}" type="slidenum">
              <a:rPr lang="en-US" smtClean="0"/>
              <a:t>‹#›</a:t>
            </a:fld>
            <a:endParaRPr lang="en-US"/>
          </a:p>
        </p:txBody>
      </p:sp>
    </p:spTree>
    <p:extLst>
      <p:ext uri="{BB962C8B-B14F-4D97-AF65-F5344CB8AC3E}">
        <p14:creationId xmlns:p14="http://schemas.microsoft.com/office/powerpoint/2010/main" val="443033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FAFD79-369A-4007-BBE9-9E6FC9F0FF24}" type="datetime1">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11803-305A-4A04-807A-A88F52FFFDCF}"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03923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087E0715-9AC6-4D71-8390-60F9616D2711}" type="datetime1">
              <a:rPr lang="en-US" smtClean="0"/>
              <a:t>9/16/2013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0111803-305A-4A04-807A-A88F52FFFDCF}" type="slidenum">
              <a:rPr lang="en-US" smtClean="0"/>
              <a:t>‹#›</a:t>
            </a:fld>
            <a:endParaRPr lang="en-US"/>
          </a:p>
        </p:txBody>
      </p:sp>
    </p:spTree>
    <p:extLst>
      <p:ext uri="{BB962C8B-B14F-4D97-AF65-F5344CB8AC3E}">
        <p14:creationId xmlns:p14="http://schemas.microsoft.com/office/powerpoint/2010/main" val="1967166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63E907-DBD6-4172-908E-890F5BA23FF9}" type="datetime1">
              <a:rPr lang="en-US" smtClean="0"/>
              <a:t>9/16/2013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111803-305A-4A04-807A-A88F52FFFDCF}" type="slidenum">
              <a:rPr lang="en-US" smtClean="0"/>
              <a:t>‹#›</a:t>
            </a:fld>
            <a:endParaRPr lang="en-US"/>
          </a:p>
        </p:txBody>
      </p:sp>
    </p:spTree>
    <p:extLst>
      <p:ext uri="{BB962C8B-B14F-4D97-AF65-F5344CB8AC3E}">
        <p14:creationId xmlns:p14="http://schemas.microsoft.com/office/powerpoint/2010/main" val="1374923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16F48B-85DB-4E75-BA73-E6D3091ABBCC}" type="datetime1">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11803-305A-4A04-807A-A88F52FFFDCF}" type="slidenum">
              <a:rPr lang="en-US" smtClean="0"/>
              <a:t>‹#›</a:t>
            </a:fld>
            <a:endParaRPr lang="en-US"/>
          </a:p>
        </p:txBody>
      </p:sp>
    </p:spTree>
    <p:extLst>
      <p:ext uri="{BB962C8B-B14F-4D97-AF65-F5344CB8AC3E}">
        <p14:creationId xmlns:p14="http://schemas.microsoft.com/office/powerpoint/2010/main" val="21976117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7BB01C-F3D5-4373-8B81-5A6D9220DBEC}" type="datetime1">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11803-305A-4A04-807A-A88F52FFFDCF}" type="slidenum">
              <a:rPr lang="en-US" smtClean="0"/>
              <a:t>‹#›</a:t>
            </a:fld>
            <a:endParaRPr lang="en-US"/>
          </a:p>
        </p:txBody>
      </p:sp>
    </p:spTree>
    <p:extLst>
      <p:ext uri="{BB962C8B-B14F-4D97-AF65-F5344CB8AC3E}">
        <p14:creationId xmlns:p14="http://schemas.microsoft.com/office/powerpoint/2010/main" val="3890658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184B56-52CA-4C03-AE3E-36A0040FCB8C}" type="datetime1">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11803-305A-4A04-807A-A88F52FFFDCF}"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931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5CFC15-27CB-4583-99E7-88CC73D7182E}" type="datetime1">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11803-305A-4A04-807A-A88F52FFFDCF}" type="slidenum">
              <a:rPr lang="en-US" smtClean="0"/>
              <a:t>‹#›</a:t>
            </a:fld>
            <a:endParaRPr lang="en-US"/>
          </a:p>
        </p:txBody>
      </p:sp>
    </p:spTree>
    <p:extLst>
      <p:ext uri="{BB962C8B-B14F-4D97-AF65-F5344CB8AC3E}">
        <p14:creationId xmlns:p14="http://schemas.microsoft.com/office/powerpoint/2010/main" val="15523358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FAFD79-369A-4007-BBE9-9E6FC9F0FF24}" type="datetime1">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11803-305A-4A04-807A-A88F52FFFDCF}"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98901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BCC1C1-5D4C-469E-A7CB-6FE54C58F72F}" type="datetime1">
              <a:rPr lang="en-US" smtClean="0"/>
              <a:t>9/16/2013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11803-305A-4A04-807A-A88F52FFFDCF}" type="slidenum">
              <a:rPr lang="en-US" smtClean="0"/>
              <a:t>‹#›</a:t>
            </a:fld>
            <a:endParaRPr lang="en-US"/>
          </a:p>
        </p:txBody>
      </p:sp>
    </p:spTree>
    <p:extLst>
      <p:ext uri="{BB962C8B-B14F-4D97-AF65-F5344CB8AC3E}">
        <p14:creationId xmlns:p14="http://schemas.microsoft.com/office/powerpoint/2010/main" val="8141546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F432CC-474B-4B07-B094-AD94827EA1ED}" type="datetime1">
              <a:rPr lang="en-US" smtClean="0"/>
              <a:t>9/16/2013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111803-305A-4A04-807A-A88F52FFFDCF}" type="slidenum">
              <a:rPr lang="en-US" smtClean="0"/>
              <a:t>‹#›</a:t>
            </a:fld>
            <a:endParaRPr lang="en-US"/>
          </a:p>
        </p:txBody>
      </p:sp>
    </p:spTree>
    <p:extLst>
      <p:ext uri="{BB962C8B-B14F-4D97-AF65-F5344CB8AC3E}">
        <p14:creationId xmlns:p14="http://schemas.microsoft.com/office/powerpoint/2010/main" val="10554299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6F6CFF-9650-4313-A236-C95B7A5ACD6E}" type="datetime1">
              <a:rPr lang="en-US" smtClean="0"/>
              <a:t>9/16/2013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111803-305A-4A04-807A-A88F52FFFDCF}" type="slidenum">
              <a:rPr lang="en-US" smtClean="0"/>
              <a:t>‹#›</a:t>
            </a:fld>
            <a:endParaRPr lang="en-US"/>
          </a:p>
        </p:txBody>
      </p:sp>
    </p:spTree>
    <p:extLst>
      <p:ext uri="{BB962C8B-B14F-4D97-AF65-F5344CB8AC3E}">
        <p14:creationId xmlns:p14="http://schemas.microsoft.com/office/powerpoint/2010/main" val="1817675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BCC1C1-5D4C-469E-A7CB-6FE54C58F72F}" type="datetime1">
              <a:rPr lang="en-US" smtClean="0"/>
              <a:t>9/16/2013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11803-305A-4A04-807A-A88F52FFFDCF}" type="slidenum">
              <a:rPr lang="en-US" smtClean="0"/>
              <a:t>‹#›</a:t>
            </a:fld>
            <a:endParaRPr lang="en-US"/>
          </a:p>
        </p:txBody>
      </p:sp>
    </p:spTree>
    <p:extLst>
      <p:ext uri="{BB962C8B-B14F-4D97-AF65-F5344CB8AC3E}">
        <p14:creationId xmlns:p14="http://schemas.microsoft.com/office/powerpoint/2010/main" val="21630268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6931ABA-153C-41C9-9F60-83F947F68CAD}" type="datetime1">
              <a:rPr lang="en-US" smtClean="0"/>
              <a:t>9/16/2013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0111803-305A-4A04-807A-A88F52FFFDCF}" type="slidenum">
              <a:rPr lang="en-US" smtClean="0"/>
              <a:t>‹#›</a:t>
            </a:fld>
            <a:endParaRPr lang="en-US"/>
          </a:p>
        </p:txBody>
      </p:sp>
    </p:spTree>
    <p:extLst>
      <p:ext uri="{BB962C8B-B14F-4D97-AF65-F5344CB8AC3E}">
        <p14:creationId xmlns:p14="http://schemas.microsoft.com/office/powerpoint/2010/main" val="39525325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087E0715-9AC6-4D71-8390-60F9616D2711}" type="datetime1">
              <a:rPr lang="en-US" smtClean="0"/>
              <a:t>9/16/2013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0111803-305A-4A04-807A-A88F52FFFDCF}" type="slidenum">
              <a:rPr lang="en-US" smtClean="0"/>
              <a:t>‹#›</a:t>
            </a:fld>
            <a:endParaRPr lang="en-US"/>
          </a:p>
        </p:txBody>
      </p:sp>
    </p:spTree>
    <p:extLst>
      <p:ext uri="{BB962C8B-B14F-4D97-AF65-F5344CB8AC3E}">
        <p14:creationId xmlns:p14="http://schemas.microsoft.com/office/powerpoint/2010/main" val="4189772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63E907-DBD6-4172-908E-890F5BA23FF9}" type="datetime1">
              <a:rPr lang="en-US" smtClean="0"/>
              <a:t>9/16/2013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111803-305A-4A04-807A-A88F52FFFDCF}" type="slidenum">
              <a:rPr lang="en-US" smtClean="0"/>
              <a:t>‹#›</a:t>
            </a:fld>
            <a:endParaRPr lang="en-US"/>
          </a:p>
        </p:txBody>
      </p:sp>
    </p:spTree>
    <p:extLst>
      <p:ext uri="{BB962C8B-B14F-4D97-AF65-F5344CB8AC3E}">
        <p14:creationId xmlns:p14="http://schemas.microsoft.com/office/powerpoint/2010/main" val="14281037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16F48B-85DB-4E75-BA73-E6D3091ABBCC}" type="datetime1">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11803-305A-4A04-807A-A88F52FFFDCF}" type="slidenum">
              <a:rPr lang="en-US" smtClean="0"/>
              <a:t>‹#›</a:t>
            </a:fld>
            <a:endParaRPr lang="en-US"/>
          </a:p>
        </p:txBody>
      </p:sp>
    </p:spTree>
    <p:extLst>
      <p:ext uri="{BB962C8B-B14F-4D97-AF65-F5344CB8AC3E}">
        <p14:creationId xmlns:p14="http://schemas.microsoft.com/office/powerpoint/2010/main" val="6187624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7BB01C-F3D5-4373-8B81-5A6D9220DBEC}" type="datetime1">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11803-305A-4A04-807A-A88F52FFFDCF}" type="slidenum">
              <a:rPr lang="en-US" smtClean="0"/>
              <a:t>‹#›</a:t>
            </a:fld>
            <a:endParaRPr lang="en-US"/>
          </a:p>
        </p:txBody>
      </p:sp>
    </p:spTree>
    <p:extLst>
      <p:ext uri="{BB962C8B-B14F-4D97-AF65-F5344CB8AC3E}">
        <p14:creationId xmlns:p14="http://schemas.microsoft.com/office/powerpoint/2010/main" val="20724098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184B56-52CA-4C03-AE3E-36A0040FCB8C}" type="datetime1">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11803-305A-4A04-807A-A88F52FFFDCF}"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88593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5CFC15-27CB-4583-99E7-88CC73D7182E}" type="datetime1">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11803-305A-4A04-807A-A88F52FFFDCF}" type="slidenum">
              <a:rPr lang="en-US" smtClean="0"/>
              <a:t>‹#›</a:t>
            </a:fld>
            <a:endParaRPr lang="en-US"/>
          </a:p>
        </p:txBody>
      </p:sp>
    </p:spTree>
    <p:extLst>
      <p:ext uri="{BB962C8B-B14F-4D97-AF65-F5344CB8AC3E}">
        <p14:creationId xmlns:p14="http://schemas.microsoft.com/office/powerpoint/2010/main" val="21214213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FAFD79-369A-4007-BBE9-9E6FC9F0FF24}" type="datetime1">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11803-305A-4A04-807A-A88F52FFFDCF}"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908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BCC1C1-5D4C-469E-A7CB-6FE54C58F72F}" type="datetime1">
              <a:rPr lang="en-US" smtClean="0"/>
              <a:t>9/16/2013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11803-305A-4A04-807A-A88F52FFFDCF}" type="slidenum">
              <a:rPr lang="en-US" smtClean="0"/>
              <a:t>‹#›</a:t>
            </a:fld>
            <a:endParaRPr lang="en-US"/>
          </a:p>
        </p:txBody>
      </p:sp>
    </p:spTree>
    <p:extLst>
      <p:ext uri="{BB962C8B-B14F-4D97-AF65-F5344CB8AC3E}">
        <p14:creationId xmlns:p14="http://schemas.microsoft.com/office/powerpoint/2010/main" val="27690283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F432CC-474B-4B07-B094-AD94827EA1ED}" type="datetime1">
              <a:rPr lang="en-US" smtClean="0"/>
              <a:t>9/16/2013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111803-305A-4A04-807A-A88F52FFFDCF}" type="slidenum">
              <a:rPr lang="en-US" smtClean="0"/>
              <a:t>‹#›</a:t>
            </a:fld>
            <a:endParaRPr lang="en-US"/>
          </a:p>
        </p:txBody>
      </p:sp>
    </p:spTree>
    <p:extLst>
      <p:ext uri="{BB962C8B-B14F-4D97-AF65-F5344CB8AC3E}">
        <p14:creationId xmlns:p14="http://schemas.microsoft.com/office/powerpoint/2010/main" val="1292205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F432CC-474B-4B07-B094-AD94827EA1ED}" type="datetime1">
              <a:rPr lang="en-US" smtClean="0"/>
              <a:t>9/16/2013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111803-305A-4A04-807A-A88F52FFFDCF}" type="slidenum">
              <a:rPr lang="en-US" smtClean="0"/>
              <a:t>‹#›</a:t>
            </a:fld>
            <a:endParaRPr lang="en-US"/>
          </a:p>
        </p:txBody>
      </p:sp>
    </p:spTree>
    <p:extLst>
      <p:ext uri="{BB962C8B-B14F-4D97-AF65-F5344CB8AC3E}">
        <p14:creationId xmlns:p14="http://schemas.microsoft.com/office/powerpoint/2010/main" val="35372968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6F6CFF-9650-4313-A236-C95B7A5ACD6E}" type="datetime1">
              <a:rPr lang="en-US" smtClean="0"/>
              <a:t>9/16/2013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111803-305A-4A04-807A-A88F52FFFDCF}" type="slidenum">
              <a:rPr lang="en-US" smtClean="0"/>
              <a:t>‹#›</a:t>
            </a:fld>
            <a:endParaRPr lang="en-US"/>
          </a:p>
        </p:txBody>
      </p:sp>
    </p:spTree>
    <p:extLst>
      <p:ext uri="{BB962C8B-B14F-4D97-AF65-F5344CB8AC3E}">
        <p14:creationId xmlns:p14="http://schemas.microsoft.com/office/powerpoint/2010/main" val="40655212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6931ABA-153C-41C9-9F60-83F947F68CAD}" type="datetime1">
              <a:rPr lang="en-US" smtClean="0"/>
              <a:t>9/16/2013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0111803-305A-4A04-807A-A88F52FFFDCF}" type="slidenum">
              <a:rPr lang="en-US" smtClean="0"/>
              <a:t>‹#›</a:t>
            </a:fld>
            <a:endParaRPr lang="en-US"/>
          </a:p>
        </p:txBody>
      </p:sp>
    </p:spTree>
    <p:extLst>
      <p:ext uri="{BB962C8B-B14F-4D97-AF65-F5344CB8AC3E}">
        <p14:creationId xmlns:p14="http://schemas.microsoft.com/office/powerpoint/2010/main" val="34746444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087E0715-9AC6-4D71-8390-60F9616D2711}" type="datetime1">
              <a:rPr lang="en-US" smtClean="0"/>
              <a:t>9/16/2013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0111803-305A-4A04-807A-A88F52FFFDCF}" type="slidenum">
              <a:rPr lang="en-US" smtClean="0"/>
              <a:t>‹#›</a:t>
            </a:fld>
            <a:endParaRPr lang="en-US"/>
          </a:p>
        </p:txBody>
      </p:sp>
    </p:spTree>
    <p:extLst>
      <p:ext uri="{BB962C8B-B14F-4D97-AF65-F5344CB8AC3E}">
        <p14:creationId xmlns:p14="http://schemas.microsoft.com/office/powerpoint/2010/main" val="24797171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63E907-DBD6-4172-908E-890F5BA23FF9}" type="datetime1">
              <a:rPr lang="en-US" smtClean="0"/>
              <a:t>9/16/2013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111803-305A-4A04-807A-A88F52FFFDCF}" type="slidenum">
              <a:rPr lang="en-US" smtClean="0"/>
              <a:t>‹#›</a:t>
            </a:fld>
            <a:endParaRPr lang="en-US"/>
          </a:p>
        </p:txBody>
      </p:sp>
    </p:spTree>
    <p:extLst>
      <p:ext uri="{BB962C8B-B14F-4D97-AF65-F5344CB8AC3E}">
        <p14:creationId xmlns:p14="http://schemas.microsoft.com/office/powerpoint/2010/main" val="18217437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16F48B-85DB-4E75-BA73-E6D3091ABBCC}" type="datetime1">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11803-305A-4A04-807A-A88F52FFFDCF}" type="slidenum">
              <a:rPr lang="en-US" smtClean="0"/>
              <a:t>‹#›</a:t>
            </a:fld>
            <a:endParaRPr lang="en-US"/>
          </a:p>
        </p:txBody>
      </p:sp>
    </p:spTree>
    <p:extLst>
      <p:ext uri="{BB962C8B-B14F-4D97-AF65-F5344CB8AC3E}">
        <p14:creationId xmlns:p14="http://schemas.microsoft.com/office/powerpoint/2010/main" val="13599981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7BB01C-F3D5-4373-8B81-5A6D9220DBEC}" type="datetime1">
              <a:rPr lang="en-US" smtClean="0"/>
              <a:t>9/16/2013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11803-305A-4A04-807A-A88F52FFFDCF}" type="slidenum">
              <a:rPr lang="en-US" smtClean="0"/>
              <a:t>‹#›</a:t>
            </a:fld>
            <a:endParaRPr lang="en-US"/>
          </a:p>
        </p:txBody>
      </p:sp>
    </p:spTree>
    <p:extLst>
      <p:ext uri="{BB962C8B-B14F-4D97-AF65-F5344CB8AC3E}">
        <p14:creationId xmlns:p14="http://schemas.microsoft.com/office/powerpoint/2010/main" val="2904995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6F6CFF-9650-4313-A236-C95B7A5ACD6E}" type="datetime1">
              <a:rPr lang="en-US" smtClean="0"/>
              <a:t>9/16/2013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111803-305A-4A04-807A-A88F52FFFDCF}" type="slidenum">
              <a:rPr lang="en-US" smtClean="0"/>
              <a:t>‹#›</a:t>
            </a:fld>
            <a:endParaRPr lang="en-US"/>
          </a:p>
        </p:txBody>
      </p:sp>
    </p:spTree>
    <p:extLst>
      <p:ext uri="{BB962C8B-B14F-4D97-AF65-F5344CB8AC3E}">
        <p14:creationId xmlns:p14="http://schemas.microsoft.com/office/powerpoint/2010/main" val="907010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6931ABA-153C-41C9-9F60-83F947F68CAD}" type="datetime1">
              <a:rPr lang="en-US" smtClean="0"/>
              <a:t>9/16/2013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0111803-305A-4A04-807A-A88F52FFFDCF}" type="slidenum">
              <a:rPr lang="en-US" smtClean="0"/>
              <a:t>‹#›</a:t>
            </a:fld>
            <a:endParaRPr lang="en-US"/>
          </a:p>
        </p:txBody>
      </p:sp>
    </p:spTree>
    <p:extLst>
      <p:ext uri="{BB962C8B-B14F-4D97-AF65-F5344CB8AC3E}">
        <p14:creationId xmlns:p14="http://schemas.microsoft.com/office/powerpoint/2010/main" val="3034544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087E0715-9AC6-4D71-8390-60F9616D2711}" type="datetime1">
              <a:rPr lang="en-US" smtClean="0"/>
              <a:t>9/16/2013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0111803-305A-4A04-807A-A88F52FFFDCF}" type="slidenum">
              <a:rPr lang="en-US" smtClean="0"/>
              <a:t>‹#›</a:t>
            </a:fld>
            <a:endParaRPr lang="en-US"/>
          </a:p>
        </p:txBody>
      </p:sp>
    </p:spTree>
    <p:extLst>
      <p:ext uri="{BB962C8B-B14F-4D97-AF65-F5344CB8AC3E}">
        <p14:creationId xmlns:p14="http://schemas.microsoft.com/office/powerpoint/2010/main" val="2050870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63E907-DBD6-4172-908E-890F5BA23FF9}" type="datetime1">
              <a:rPr lang="en-US" smtClean="0"/>
              <a:t>9/16/2013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111803-305A-4A04-807A-A88F52FFFDCF}" type="slidenum">
              <a:rPr lang="en-US" smtClean="0"/>
              <a:t>‹#›</a:t>
            </a:fld>
            <a:endParaRPr lang="en-US"/>
          </a:p>
        </p:txBody>
      </p:sp>
    </p:spTree>
    <p:extLst>
      <p:ext uri="{BB962C8B-B14F-4D97-AF65-F5344CB8AC3E}">
        <p14:creationId xmlns:p14="http://schemas.microsoft.com/office/powerpoint/2010/main" val="2858331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E0D7C85-E6D7-4C9D-9A5E-4D6A82A62166}" type="datetime1">
              <a:rPr lang="en-US" smtClean="0"/>
              <a:t>9/16/2013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20111803-305A-4A04-807A-A88F52FFFDCF}"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432346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E0D7C85-E6D7-4C9D-9A5E-4D6A82A62166}" type="datetime1">
              <a:rPr lang="en-US" smtClean="0"/>
              <a:t>9/16/2013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20111803-305A-4A04-807A-A88F52FFFDCF}"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396003"/>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E0D7C85-E6D7-4C9D-9A5E-4D6A82A62166}" type="datetime1">
              <a:rPr lang="en-US" smtClean="0"/>
              <a:t>9/16/2013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20111803-305A-4A04-807A-A88F52FFFDCF}"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678087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E0D7C85-E6D7-4C9D-9A5E-4D6A82A62166}" type="datetime1">
              <a:rPr lang="en-US" smtClean="0"/>
              <a:t>9/16/2013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20111803-305A-4A04-807A-A88F52FFFDCF}"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089248"/>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E0D7C85-E6D7-4C9D-9A5E-4D6A82A62166}" type="datetime1">
              <a:rPr lang="en-US" smtClean="0"/>
              <a:t>9/16/2013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20111803-305A-4A04-807A-A88F52FFFDCF}"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491136"/>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comments" Target="../comments/commen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comments" Target="../comments/comment8.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3.xml"/><Relationship Id="rId1" Type="http://schemas.openxmlformats.org/officeDocument/2006/relationships/slideLayout" Target="../slideLayouts/slideLayout35.xml"/><Relationship Id="rId5" Type="http://schemas.openxmlformats.org/officeDocument/2006/relationships/comments" Target="../comments/comment9.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omments" Target="../comments/comment10.xml"/></Relationships>
</file>

<file path=ppt/slides/_rels/slide39.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comments" Target="../comments/commen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6.xml"/><Relationship Id="rId4" Type="http://schemas.openxmlformats.org/officeDocument/2006/relationships/comments" Target="../comments/comment12.xml"/></Relationships>
</file>

<file path=ppt/slides/_rels/slide4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omments" Target="../comments/comment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comments" Target="../comments/commen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comments" Target="../comments/commen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828799"/>
          </a:xfrm>
        </p:spPr>
        <p:txBody>
          <a:bodyPr>
            <a:noAutofit/>
          </a:bodyPr>
          <a:lstStyle/>
          <a:p>
            <a:r>
              <a:rPr lang="en-US" sz="4000" dirty="0" smtClean="0"/>
              <a:t>Utility of Considering </a:t>
            </a:r>
            <a:r>
              <a:rPr lang="en-US" sz="4000" dirty="0"/>
              <a:t>M</a:t>
            </a:r>
            <a:r>
              <a:rPr lang="en-US" sz="4000" dirty="0" smtClean="0"/>
              <a:t>ultiple </a:t>
            </a:r>
            <a:r>
              <a:rPr lang="en-US" sz="4000" dirty="0"/>
              <a:t>A</a:t>
            </a:r>
            <a:r>
              <a:rPr lang="en-US" sz="4000" dirty="0" smtClean="0"/>
              <a:t>lternative </a:t>
            </a:r>
            <a:r>
              <a:rPr lang="en-US" sz="4000" dirty="0"/>
              <a:t>R</a:t>
            </a:r>
            <a:r>
              <a:rPr lang="en-US" sz="4000" dirty="0" smtClean="0"/>
              <a:t>ectifications in </a:t>
            </a:r>
            <a:br>
              <a:rPr lang="en-US" sz="4000" dirty="0" smtClean="0"/>
            </a:br>
            <a:r>
              <a:rPr lang="en-US" sz="4000" dirty="0" smtClean="0"/>
              <a:t>Data Cleaning</a:t>
            </a:r>
            <a:endParaRPr lang="en-US" sz="4000" dirty="0"/>
          </a:p>
        </p:txBody>
      </p:sp>
      <p:sp>
        <p:nvSpPr>
          <p:cNvPr id="3" name="Subtitle 2"/>
          <p:cNvSpPr>
            <a:spLocks noGrp="1"/>
          </p:cNvSpPr>
          <p:nvPr>
            <p:ph type="subTitle" idx="1"/>
          </p:nvPr>
        </p:nvSpPr>
        <p:spPr>
          <a:xfrm>
            <a:off x="838200" y="3352800"/>
            <a:ext cx="4953000" cy="845240"/>
          </a:xfrm>
        </p:spPr>
        <p:txBody>
          <a:bodyPr>
            <a:normAutofit fontScale="25000" lnSpcReduction="20000"/>
          </a:bodyPr>
          <a:lstStyle/>
          <a:p>
            <a:endParaRPr lang="en-US" dirty="0" smtClean="0"/>
          </a:p>
          <a:p>
            <a:r>
              <a:rPr lang="en-US" sz="8000" dirty="0" err="1" smtClean="0">
                <a:solidFill>
                  <a:schemeClr val="tx1"/>
                </a:solidFill>
              </a:rPr>
              <a:t>Preet</a:t>
            </a:r>
            <a:r>
              <a:rPr lang="en-US" sz="8000" dirty="0" smtClean="0">
                <a:solidFill>
                  <a:schemeClr val="tx1"/>
                </a:solidFill>
              </a:rPr>
              <a:t> </a:t>
            </a:r>
            <a:r>
              <a:rPr lang="en-US" sz="8000" dirty="0" err="1" smtClean="0">
                <a:solidFill>
                  <a:schemeClr val="tx1"/>
                </a:solidFill>
              </a:rPr>
              <a:t>Inder</a:t>
            </a:r>
            <a:r>
              <a:rPr lang="en-US" sz="8000" dirty="0" smtClean="0">
                <a:solidFill>
                  <a:schemeClr val="tx1"/>
                </a:solidFill>
              </a:rPr>
              <a:t> Singh </a:t>
            </a:r>
            <a:r>
              <a:rPr lang="en-US" sz="8000" dirty="0" err="1" smtClean="0">
                <a:solidFill>
                  <a:schemeClr val="tx1"/>
                </a:solidFill>
              </a:rPr>
              <a:t>Rihan</a:t>
            </a:r>
            <a:r>
              <a:rPr lang="en-US" sz="8000" dirty="0" smtClean="0">
                <a:solidFill>
                  <a:schemeClr val="tx1"/>
                </a:solidFill>
              </a:rPr>
              <a:t> </a:t>
            </a:r>
          </a:p>
          <a:p>
            <a:r>
              <a:rPr lang="en-US" sz="4000" b="1" dirty="0" smtClean="0">
                <a:solidFill>
                  <a:schemeClr val="tx1"/>
                </a:solidFill>
              </a:rPr>
              <a:t>Master’s Thesis</a:t>
            </a:r>
            <a:endParaRPr lang="en-US" sz="4000" b="1" dirty="0">
              <a:solidFill>
                <a:schemeClr val="tx1"/>
              </a:solidFill>
            </a:endParaRPr>
          </a:p>
        </p:txBody>
      </p:sp>
      <p:sp>
        <p:nvSpPr>
          <p:cNvPr id="4" name="Slide Number Placeholder 3"/>
          <p:cNvSpPr>
            <a:spLocks noGrp="1"/>
          </p:cNvSpPr>
          <p:nvPr>
            <p:ph type="sldNum" sz="quarter" idx="12"/>
          </p:nvPr>
        </p:nvSpPr>
        <p:spPr/>
        <p:txBody>
          <a:bodyPr/>
          <a:lstStyle/>
          <a:p>
            <a:fld id="{20111803-305A-4A04-807A-A88F52FFFDCF}" type="slidenum">
              <a:rPr lang="en-US" smtClean="0"/>
              <a:t>1</a:t>
            </a:fld>
            <a:endParaRPr lang="en-US"/>
          </a:p>
        </p:txBody>
      </p:sp>
      <p:sp>
        <p:nvSpPr>
          <p:cNvPr id="5" name="TextBox 3"/>
          <p:cNvSpPr txBox="1"/>
          <p:nvPr/>
        </p:nvSpPr>
        <p:spPr>
          <a:xfrm>
            <a:off x="4612457" y="4724400"/>
            <a:ext cx="3796906" cy="120032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Committee Members</a:t>
            </a:r>
          </a:p>
          <a:p>
            <a:pPr algn="r"/>
            <a:r>
              <a:rPr lang="en-US" dirty="0">
                <a:latin typeface="+mj-lt"/>
              </a:rPr>
              <a:t>Dr. </a:t>
            </a:r>
            <a:r>
              <a:rPr lang="en-US" dirty="0" err="1">
                <a:latin typeface="+mj-lt"/>
              </a:rPr>
              <a:t>Subbarao</a:t>
            </a:r>
            <a:r>
              <a:rPr lang="en-US" dirty="0">
                <a:latin typeface="+mj-lt"/>
              </a:rPr>
              <a:t> </a:t>
            </a:r>
            <a:r>
              <a:rPr lang="en-US" dirty="0" err="1" smtClean="0">
                <a:latin typeface="+mj-lt"/>
              </a:rPr>
              <a:t>Kambhampati</a:t>
            </a:r>
            <a:r>
              <a:rPr lang="en-US" dirty="0" smtClean="0">
                <a:latin typeface="+mj-lt"/>
              </a:rPr>
              <a:t> (Chair)</a:t>
            </a:r>
            <a:endParaRPr lang="en-US" dirty="0">
              <a:latin typeface="+mj-lt"/>
            </a:endParaRPr>
          </a:p>
          <a:p>
            <a:pPr algn="r"/>
            <a:r>
              <a:rPr lang="en-US" dirty="0">
                <a:latin typeface="+mj-lt"/>
              </a:rPr>
              <a:t>Dr. </a:t>
            </a:r>
            <a:r>
              <a:rPr lang="en-US" dirty="0" err="1">
                <a:latin typeface="+mj-lt"/>
              </a:rPr>
              <a:t>Huan</a:t>
            </a:r>
            <a:r>
              <a:rPr lang="en-US" dirty="0">
                <a:latin typeface="+mj-lt"/>
              </a:rPr>
              <a:t> </a:t>
            </a:r>
            <a:r>
              <a:rPr lang="en-US" dirty="0" smtClean="0">
                <a:latin typeface="+mj-lt"/>
              </a:rPr>
              <a:t>Liu </a:t>
            </a:r>
            <a:endParaRPr lang="en-US" dirty="0">
              <a:latin typeface="+mj-lt"/>
            </a:endParaRPr>
          </a:p>
          <a:p>
            <a:pPr algn="r"/>
            <a:r>
              <a:rPr lang="en-US" dirty="0">
                <a:latin typeface="+mj-lt"/>
              </a:rPr>
              <a:t>Dr. </a:t>
            </a:r>
            <a:r>
              <a:rPr lang="en-US" dirty="0" err="1">
                <a:latin typeface="+mj-lt"/>
              </a:rPr>
              <a:t>Hasan</a:t>
            </a:r>
            <a:r>
              <a:rPr lang="en-US" dirty="0">
                <a:latin typeface="+mj-lt"/>
              </a:rPr>
              <a:t> </a:t>
            </a:r>
            <a:r>
              <a:rPr lang="en-US" dirty="0" err="1">
                <a:latin typeface="+mj-lt"/>
              </a:rPr>
              <a:t>Davulcu</a:t>
            </a:r>
            <a:endParaRPr lang="en-US" dirty="0">
              <a:latin typeface="+mj-lt"/>
            </a:endParaRPr>
          </a:p>
        </p:txBody>
      </p:sp>
    </p:spTree>
    <p:extLst>
      <p:ext uri="{BB962C8B-B14F-4D97-AF65-F5344CB8AC3E}">
        <p14:creationId xmlns:p14="http://schemas.microsoft.com/office/powerpoint/2010/main" val="2207552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a:t>
            </a:r>
            <a:endParaRPr lang="en-US" dirty="0"/>
          </a:p>
        </p:txBody>
      </p:sp>
      <p:sp>
        <p:nvSpPr>
          <p:cNvPr id="3" name="Content Placeholder 2"/>
          <p:cNvSpPr>
            <a:spLocks noGrp="1"/>
          </p:cNvSpPr>
          <p:nvPr>
            <p:ph idx="1"/>
          </p:nvPr>
        </p:nvSpPr>
        <p:spPr>
          <a:xfrm>
            <a:off x="457200" y="2514600"/>
            <a:ext cx="8229600" cy="1828800"/>
          </a:xfrm>
          <a:solidFill>
            <a:schemeClr val="bg1">
              <a:lumMod val="85000"/>
            </a:schemeClr>
          </a:solidFill>
        </p:spPr>
        <p:txBody>
          <a:bodyPr lIns="91440" tIns="91440" rIns="91440" bIns="91440">
            <a:normAutofit/>
          </a:bodyPr>
          <a:lstStyle/>
          <a:p>
            <a:pPr marL="0" indent="0">
              <a:buNone/>
            </a:pPr>
            <a:r>
              <a:rPr lang="en-US" sz="2800" i="1" dirty="0" smtClean="0"/>
              <a:t>To investigate the trade-offs of considering multiple alternative rectifications of a dirty data instance against having a deterministically selected unique clean rectification of a dirty data instance</a:t>
            </a:r>
            <a:endParaRPr lang="en-US" sz="2800" i="1" dirty="0"/>
          </a:p>
        </p:txBody>
      </p:sp>
      <p:sp>
        <p:nvSpPr>
          <p:cNvPr id="4" name="Slide Number Placeholder 3"/>
          <p:cNvSpPr>
            <a:spLocks noGrp="1"/>
          </p:cNvSpPr>
          <p:nvPr>
            <p:ph type="sldNum" sz="quarter" idx="12"/>
          </p:nvPr>
        </p:nvSpPr>
        <p:spPr/>
        <p:txBody>
          <a:bodyPr/>
          <a:lstStyle/>
          <a:p>
            <a:fld id="{20111803-305A-4A04-807A-A88F52FFFDCF}" type="slidenum">
              <a:rPr lang="en-US" smtClean="0"/>
              <a:t>10</a:t>
            </a:fld>
            <a:endParaRPr lang="en-US"/>
          </a:p>
        </p:txBody>
      </p:sp>
    </p:spTree>
    <p:extLst>
      <p:ext uri="{BB962C8B-B14F-4D97-AF65-F5344CB8AC3E}">
        <p14:creationId xmlns:p14="http://schemas.microsoft.com/office/powerpoint/2010/main" val="1304849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IN" dirty="0"/>
          </a:p>
        </p:txBody>
      </p:sp>
      <p:sp>
        <p:nvSpPr>
          <p:cNvPr id="3" name="Content Placeholder 2"/>
          <p:cNvSpPr>
            <a:spLocks noGrp="1"/>
          </p:cNvSpPr>
          <p:nvPr>
            <p:ph idx="1"/>
          </p:nvPr>
        </p:nvSpPr>
        <p:spPr/>
        <p:txBody>
          <a:bodyPr>
            <a:normAutofit/>
          </a:bodyPr>
          <a:lstStyle/>
          <a:p>
            <a:r>
              <a:rPr lang="en-US" sz="2800" dirty="0">
                <a:solidFill>
                  <a:srgbClr val="0070C0"/>
                </a:solidFill>
              </a:rPr>
              <a:t>Motivation</a:t>
            </a:r>
          </a:p>
          <a:p>
            <a:r>
              <a:rPr lang="en-US" sz="2800" b="1" i="1" dirty="0" smtClean="0">
                <a:solidFill>
                  <a:srgbClr val="7030A0"/>
                </a:solidFill>
              </a:rPr>
              <a:t>Deterministic and Probabilistic clean outcomes </a:t>
            </a:r>
            <a:endParaRPr lang="en-US" sz="2800" b="1" i="1" dirty="0">
              <a:solidFill>
                <a:srgbClr val="7030A0"/>
              </a:solidFill>
            </a:endParaRPr>
          </a:p>
          <a:p>
            <a:r>
              <a:rPr lang="en-US" sz="2800" dirty="0" smtClean="0"/>
              <a:t>Investigation Strategy</a:t>
            </a:r>
          </a:p>
          <a:p>
            <a:r>
              <a:rPr lang="en-US" sz="2800" dirty="0" smtClean="0"/>
              <a:t>Optimization technique</a:t>
            </a:r>
          </a:p>
          <a:p>
            <a:r>
              <a:rPr lang="en-US" sz="2800" dirty="0" smtClean="0"/>
              <a:t>Experiments and Results</a:t>
            </a:r>
          </a:p>
          <a:p>
            <a:pPr marL="0" indent="0">
              <a:buNone/>
            </a:pPr>
            <a:endParaRPr lang="en-US" sz="2800" dirty="0"/>
          </a:p>
        </p:txBody>
      </p:sp>
    </p:spTree>
    <p:extLst>
      <p:ext uri="{BB962C8B-B14F-4D97-AF65-F5344CB8AC3E}">
        <p14:creationId xmlns:p14="http://schemas.microsoft.com/office/powerpoint/2010/main" val="924828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Syste</a:t>
            </a:r>
            <a:r>
              <a:rPr lang="en-US" dirty="0"/>
              <a:t>m</a:t>
            </a:r>
          </a:p>
        </p:txBody>
      </p:sp>
      <p:sp>
        <p:nvSpPr>
          <p:cNvPr id="3" name="Content Placeholder 2"/>
          <p:cNvSpPr>
            <a:spLocks noGrp="1"/>
          </p:cNvSpPr>
          <p:nvPr>
            <p:ph idx="1"/>
          </p:nvPr>
        </p:nvSpPr>
        <p:spPr>
          <a:xfrm>
            <a:off x="822959" y="1845734"/>
            <a:ext cx="7543801" cy="4326466"/>
          </a:xfrm>
        </p:spPr>
        <p:txBody>
          <a:bodyPr>
            <a:normAutofit/>
          </a:bodyPr>
          <a:lstStyle/>
          <a:p>
            <a:pPr marL="201168" lvl="1" indent="0">
              <a:buNone/>
            </a:pPr>
            <a:r>
              <a:rPr lang="en-US" sz="3200" dirty="0" smtClean="0"/>
              <a:t>For investigation, BayesWipe</a:t>
            </a:r>
            <a:r>
              <a:rPr lang="en-US" sz="3200" dirty="0"/>
              <a:t>[1]</a:t>
            </a:r>
            <a:r>
              <a:rPr lang="en-US" sz="3200" dirty="0" smtClean="0"/>
              <a:t> is used</a:t>
            </a:r>
          </a:p>
          <a:p>
            <a:pPr lvl="1"/>
            <a:r>
              <a:rPr lang="en-US" sz="2800" dirty="0" smtClean="0"/>
              <a:t>End </a:t>
            </a:r>
            <a:r>
              <a:rPr lang="en-US" sz="2800" dirty="0"/>
              <a:t>to end probabilistic data cleaning </a:t>
            </a:r>
            <a:r>
              <a:rPr lang="en-US" sz="2800" dirty="0" smtClean="0"/>
              <a:t>system</a:t>
            </a:r>
          </a:p>
          <a:p>
            <a:pPr lvl="1"/>
            <a:r>
              <a:rPr lang="en-US" sz="2800" dirty="0" smtClean="0"/>
              <a:t>Cleans </a:t>
            </a:r>
            <a:r>
              <a:rPr lang="en-US" sz="2800" dirty="0"/>
              <a:t>s</a:t>
            </a:r>
            <a:r>
              <a:rPr lang="en-US" sz="2800" dirty="0" smtClean="0"/>
              <a:t>tructured data</a:t>
            </a:r>
          </a:p>
          <a:p>
            <a:pPr lvl="1"/>
            <a:r>
              <a:rPr lang="en-US" sz="2800" dirty="0" smtClean="0"/>
              <a:t>Handles data quality issues due to</a:t>
            </a:r>
          </a:p>
          <a:p>
            <a:pPr lvl="3"/>
            <a:r>
              <a:rPr lang="en-US" sz="2400" dirty="0" smtClean="0"/>
              <a:t>Inconsistency</a:t>
            </a:r>
          </a:p>
          <a:p>
            <a:pPr lvl="3"/>
            <a:r>
              <a:rPr lang="en-US" sz="2400" dirty="0" smtClean="0"/>
              <a:t>Incompleteness</a:t>
            </a:r>
          </a:p>
          <a:p>
            <a:pPr lvl="3"/>
            <a:r>
              <a:rPr lang="en-US" sz="2400" dirty="0" smtClean="0"/>
              <a:t>Substitutions</a:t>
            </a:r>
          </a:p>
          <a:p>
            <a:pPr lvl="1"/>
            <a:endParaRPr lang="en-US" sz="2600"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20111803-305A-4A04-807A-A88F52FFFDCF}" type="slidenum">
              <a:rPr lang="en-US" smtClean="0"/>
              <a:t>12</a:t>
            </a:fld>
            <a:endParaRPr lang="en-US"/>
          </a:p>
        </p:txBody>
      </p:sp>
      <p:sp>
        <p:nvSpPr>
          <p:cNvPr id="5" name="TextBox 4"/>
          <p:cNvSpPr txBox="1"/>
          <p:nvPr/>
        </p:nvSpPr>
        <p:spPr>
          <a:xfrm>
            <a:off x="381000" y="6334780"/>
            <a:ext cx="8153400" cy="523220"/>
          </a:xfrm>
          <a:prstGeom prst="rect">
            <a:avLst/>
          </a:prstGeom>
          <a:noFill/>
        </p:spPr>
        <p:txBody>
          <a:bodyPr wrap="square" rtlCol="0">
            <a:spAutoFit/>
          </a:bodyPr>
          <a:lstStyle/>
          <a:p>
            <a:r>
              <a:rPr lang="en-US" sz="1400" dirty="0" smtClean="0">
                <a:solidFill>
                  <a:schemeClr val="bg1"/>
                </a:solidFill>
              </a:rPr>
              <a:t>[1] </a:t>
            </a:r>
            <a:r>
              <a:rPr lang="en-US" sz="1400" dirty="0">
                <a:solidFill>
                  <a:schemeClr val="bg1"/>
                </a:solidFill>
              </a:rPr>
              <a:t>Y. Hu, S. De, Y. Chen, and S. </a:t>
            </a:r>
            <a:r>
              <a:rPr lang="en-US" sz="1400" dirty="0" err="1">
                <a:solidFill>
                  <a:schemeClr val="bg1"/>
                </a:solidFill>
              </a:rPr>
              <a:t>Kambhampati</a:t>
            </a:r>
            <a:r>
              <a:rPr lang="en-US" sz="1400" dirty="0">
                <a:solidFill>
                  <a:schemeClr val="bg1"/>
                </a:solidFill>
              </a:rPr>
              <a:t>. Bayesian data cleaning for web data. </a:t>
            </a:r>
            <a:r>
              <a:rPr lang="en-US" sz="1400" dirty="0" smtClean="0">
                <a:solidFill>
                  <a:schemeClr val="bg1"/>
                </a:solidFill>
              </a:rPr>
              <a:t/>
            </a:r>
            <a:br>
              <a:rPr lang="en-US" sz="1400" dirty="0" smtClean="0">
                <a:solidFill>
                  <a:schemeClr val="bg1"/>
                </a:solidFill>
              </a:rPr>
            </a:br>
            <a:r>
              <a:rPr lang="en-US" sz="1400" i="1" dirty="0" err="1" smtClean="0">
                <a:solidFill>
                  <a:schemeClr val="bg1"/>
                </a:solidFill>
              </a:rPr>
              <a:t>arXiv</a:t>
            </a:r>
            <a:r>
              <a:rPr lang="en-US" sz="1400" i="1" dirty="0" smtClean="0">
                <a:solidFill>
                  <a:schemeClr val="bg1"/>
                </a:solidFill>
              </a:rPr>
              <a:t> preprint</a:t>
            </a:r>
            <a:r>
              <a:rPr lang="en-US" sz="1400" dirty="0" smtClean="0">
                <a:solidFill>
                  <a:schemeClr val="bg1"/>
                </a:solidFill>
              </a:rPr>
              <a:t> </a:t>
            </a:r>
            <a:r>
              <a:rPr lang="en-US" sz="1400" dirty="0">
                <a:solidFill>
                  <a:schemeClr val="bg1"/>
                </a:solidFill>
              </a:rPr>
              <a:t>arXiv:1204.3677, 2012</a:t>
            </a:r>
          </a:p>
        </p:txBody>
      </p:sp>
    </p:spTree>
    <p:extLst>
      <p:ext uri="{BB962C8B-B14F-4D97-AF65-F5344CB8AC3E}">
        <p14:creationId xmlns:p14="http://schemas.microsoft.com/office/powerpoint/2010/main" val="775082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BayesWipe</a:t>
            </a:r>
            <a:endParaRPr lang="en-US" dirty="0"/>
          </a:p>
        </p:txBody>
      </p:sp>
      <p:sp>
        <p:nvSpPr>
          <p:cNvPr id="3" name="Content Placeholder 2"/>
          <p:cNvSpPr>
            <a:spLocks noGrp="1"/>
          </p:cNvSpPr>
          <p:nvPr>
            <p:ph idx="1"/>
          </p:nvPr>
        </p:nvSpPr>
        <p:spPr/>
        <p:txBody>
          <a:bodyPr>
            <a:normAutofit/>
          </a:bodyPr>
          <a:lstStyle/>
          <a:p>
            <a:r>
              <a:rPr lang="en-US" sz="3200" dirty="0" smtClean="0"/>
              <a:t>For every tuple T in dirty database:</a:t>
            </a:r>
          </a:p>
          <a:p>
            <a:pPr lvl="1"/>
            <a:r>
              <a:rPr lang="en-US" sz="2800" dirty="0" smtClean="0"/>
              <a:t>Set of rectifications (T*)s is generated</a:t>
            </a:r>
          </a:p>
          <a:p>
            <a:pPr lvl="1"/>
            <a:r>
              <a:rPr lang="en-US" sz="2800" dirty="0" smtClean="0"/>
              <a:t>Every T* has a probability value P(T*|T)</a:t>
            </a:r>
            <a:endParaRPr lang="en-US" sz="2800" dirty="0"/>
          </a:p>
          <a:p>
            <a:pPr lvl="3"/>
            <a:r>
              <a:rPr lang="en-US" sz="2400" dirty="0"/>
              <a:t>P(T*|T) is the </a:t>
            </a:r>
            <a:r>
              <a:rPr lang="en-US" sz="2400" dirty="0" smtClean="0"/>
              <a:t>system’s </a:t>
            </a:r>
            <a:r>
              <a:rPr lang="en-US" sz="2400" dirty="0"/>
              <a:t>confidence in claiming T* to be the true </a:t>
            </a:r>
            <a:r>
              <a:rPr lang="en-US" sz="2400" dirty="0" smtClean="0"/>
              <a:t>tuple</a:t>
            </a:r>
          </a:p>
          <a:p>
            <a:pPr marL="0" indent="0">
              <a:buNone/>
            </a:pPr>
            <a:endParaRPr lang="en-US" sz="2400" dirty="0" smtClean="0"/>
          </a:p>
        </p:txBody>
      </p:sp>
      <p:sp>
        <p:nvSpPr>
          <p:cNvPr id="4" name="Slide Number Placeholder 3"/>
          <p:cNvSpPr>
            <a:spLocks noGrp="1"/>
          </p:cNvSpPr>
          <p:nvPr>
            <p:ph type="sldNum" sz="quarter" idx="12"/>
          </p:nvPr>
        </p:nvSpPr>
        <p:spPr/>
        <p:txBody>
          <a:bodyPr/>
          <a:lstStyle/>
          <a:p>
            <a:fld id="{20111803-305A-4A04-807A-A88F52FFFDCF}" type="slidenum">
              <a:rPr lang="en-US" smtClean="0"/>
              <a:t>13</a:t>
            </a:fld>
            <a:endParaRPr lang="en-US"/>
          </a:p>
        </p:txBody>
      </p:sp>
    </p:spTree>
    <p:extLst>
      <p:ext uri="{BB962C8B-B14F-4D97-AF65-F5344CB8AC3E}">
        <p14:creationId xmlns:p14="http://schemas.microsoft.com/office/powerpoint/2010/main" val="2682055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Flowchart: Magnetic Disk 67"/>
          <p:cNvSpPr/>
          <p:nvPr/>
        </p:nvSpPr>
        <p:spPr>
          <a:xfrm>
            <a:off x="6394077" y="3842496"/>
            <a:ext cx="1600200" cy="1828800"/>
          </a:xfrm>
          <a:prstGeom prst="flowChartMagneticDisk">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Magnetic Disk 59"/>
          <p:cNvSpPr/>
          <p:nvPr/>
        </p:nvSpPr>
        <p:spPr>
          <a:xfrm>
            <a:off x="6412006" y="4012848"/>
            <a:ext cx="1143000" cy="1524000"/>
          </a:xfrm>
          <a:prstGeom prst="flowChartMagneticDisk">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302188" y="4716685"/>
            <a:ext cx="1371600" cy="276999"/>
          </a:xfrm>
          <a:prstGeom prst="rect">
            <a:avLst/>
          </a:prstGeom>
          <a:noFill/>
        </p:spPr>
        <p:txBody>
          <a:bodyPr wrap="square" rtlCol="0">
            <a:spAutoFit/>
          </a:bodyPr>
          <a:lstStyle/>
          <a:p>
            <a:pPr algn="ctr"/>
            <a:r>
              <a:rPr lang="en-US" sz="1200" dirty="0" smtClean="0"/>
              <a:t>BayesWipe-DET</a:t>
            </a:r>
            <a:endParaRPr lang="en-US" sz="1200" dirty="0"/>
          </a:p>
        </p:txBody>
      </p:sp>
      <p:sp>
        <p:nvSpPr>
          <p:cNvPr id="2" name="Title 1"/>
          <p:cNvSpPr>
            <a:spLocks noGrp="1"/>
          </p:cNvSpPr>
          <p:nvPr>
            <p:ph type="title"/>
          </p:nvPr>
        </p:nvSpPr>
        <p:spPr/>
        <p:txBody>
          <a:bodyPr>
            <a:normAutofit/>
          </a:bodyPr>
          <a:lstStyle/>
          <a:p>
            <a:r>
              <a:rPr lang="en-US" dirty="0" smtClean="0"/>
              <a:t>BayesWipe’s Clean Outcomes</a:t>
            </a:r>
            <a:endParaRPr lang="en-US" dirty="0"/>
          </a:p>
        </p:txBody>
      </p:sp>
      <p:sp>
        <p:nvSpPr>
          <p:cNvPr id="3" name="Content Placeholder 2"/>
          <p:cNvSpPr>
            <a:spLocks noGrp="1"/>
          </p:cNvSpPr>
          <p:nvPr>
            <p:ph idx="1"/>
          </p:nvPr>
        </p:nvSpPr>
        <p:spPr/>
        <p:txBody>
          <a:bodyPr>
            <a:normAutofit/>
          </a:bodyPr>
          <a:lstStyle/>
          <a:p>
            <a:r>
              <a:rPr lang="en-US" sz="2800" dirty="0" err="1" smtClean="0"/>
              <a:t>BayesWipe</a:t>
            </a:r>
            <a:r>
              <a:rPr lang="en-US" sz="2800" dirty="0" smtClean="0"/>
              <a:t> is used to produced outcomes in two modes</a:t>
            </a:r>
          </a:p>
          <a:p>
            <a:pPr lvl="1"/>
            <a:r>
              <a:rPr lang="en-US" sz="2400" dirty="0" smtClean="0"/>
              <a:t>BayesWipe-DET: -  Only most likely rectification</a:t>
            </a:r>
          </a:p>
          <a:p>
            <a:pPr lvl="1"/>
            <a:r>
              <a:rPr lang="en-US" sz="2400" dirty="0" smtClean="0"/>
              <a:t>BayesWipe-PDB: -  All rectification with associated probability</a:t>
            </a:r>
          </a:p>
          <a:p>
            <a:endParaRPr lang="en-US" sz="2600" dirty="0" smtClean="0"/>
          </a:p>
          <a:p>
            <a:endParaRPr lang="en-US" sz="2600" dirty="0"/>
          </a:p>
        </p:txBody>
      </p:sp>
      <p:sp>
        <p:nvSpPr>
          <p:cNvPr id="4" name="Slide Number Placeholder 3"/>
          <p:cNvSpPr>
            <a:spLocks noGrp="1"/>
          </p:cNvSpPr>
          <p:nvPr>
            <p:ph type="sldNum" sz="quarter" idx="12"/>
          </p:nvPr>
        </p:nvSpPr>
        <p:spPr/>
        <p:txBody>
          <a:bodyPr/>
          <a:lstStyle/>
          <a:p>
            <a:fld id="{20111803-305A-4A04-807A-A88F52FFFDCF}" type="slidenum">
              <a:rPr lang="en-US" smtClean="0"/>
              <a:t>14</a:t>
            </a:fld>
            <a:endParaRPr lang="en-US"/>
          </a:p>
        </p:txBody>
      </p:sp>
      <p:sp>
        <p:nvSpPr>
          <p:cNvPr id="25" name="Flowchart: Magnetic Disk 24"/>
          <p:cNvSpPr/>
          <p:nvPr/>
        </p:nvSpPr>
        <p:spPr>
          <a:xfrm>
            <a:off x="1006288" y="3998259"/>
            <a:ext cx="1143000" cy="1524000"/>
          </a:xfrm>
          <a:prstGeom prst="flowChartMagneticDisk">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nip Single Corner Rectangle 28"/>
          <p:cNvSpPr/>
          <p:nvPr/>
        </p:nvSpPr>
        <p:spPr>
          <a:xfrm>
            <a:off x="3323664" y="4207809"/>
            <a:ext cx="1371600" cy="1104900"/>
          </a:xfrm>
          <a:prstGeom prst="snip1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a:off x="4695264" y="4398309"/>
            <a:ext cx="172122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695264" y="4626908"/>
            <a:ext cx="172122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695264" y="4994033"/>
            <a:ext cx="172122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695264" y="5220392"/>
            <a:ext cx="172122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545976" y="4479897"/>
            <a:ext cx="381000" cy="276999"/>
          </a:xfrm>
          <a:prstGeom prst="rect">
            <a:avLst/>
          </a:prstGeom>
          <a:noFill/>
        </p:spPr>
        <p:txBody>
          <a:bodyPr wrap="square" rtlCol="0">
            <a:spAutoFit/>
          </a:bodyPr>
          <a:lstStyle/>
          <a:p>
            <a:pPr algn="ctr"/>
            <a:r>
              <a:rPr lang="en-US" sz="1200" dirty="0" smtClean="0"/>
              <a:t>T</a:t>
            </a:r>
            <a:endParaRPr lang="en-US" sz="1200" dirty="0"/>
          </a:p>
        </p:txBody>
      </p:sp>
      <p:sp>
        <p:nvSpPr>
          <p:cNvPr id="38" name="TextBox 37"/>
          <p:cNvSpPr txBox="1"/>
          <p:nvPr/>
        </p:nvSpPr>
        <p:spPr>
          <a:xfrm>
            <a:off x="5365376" y="4121310"/>
            <a:ext cx="381000" cy="276999"/>
          </a:xfrm>
          <a:prstGeom prst="rect">
            <a:avLst/>
          </a:prstGeom>
          <a:noFill/>
        </p:spPr>
        <p:txBody>
          <a:bodyPr wrap="square" rtlCol="0">
            <a:spAutoFit/>
          </a:bodyPr>
          <a:lstStyle/>
          <a:p>
            <a:pPr algn="ctr"/>
            <a:r>
              <a:rPr lang="en-US" sz="1200" dirty="0" smtClean="0"/>
              <a:t>T</a:t>
            </a:r>
            <a:r>
              <a:rPr lang="en-US" sz="1200" baseline="30000" dirty="0" smtClean="0"/>
              <a:t>*</a:t>
            </a:r>
            <a:r>
              <a:rPr lang="en-US" sz="1200" baseline="-25000" dirty="0" smtClean="0"/>
              <a:t>1</a:t>
            </a:r>
            <a:endParaRPr lang="en-US" sz="1200" dirty="0"/>
          </a:p>
        </p:txBody>
      </p:sp>
      <p:sp>
        <p:nvSpPr>
          <p:cNvPr id="39" name="TextBox 38"/>
          <p:cNvSpPr txBox="1"/>
          <p:nvPr/>
        </p:nvSpPr>
        <p:spPr>
          <a:xfrm>
            <a:off x="5365376" y="4738968"/>
            <a:ext cx="381000" cy="276999"/>
          </a:xfrm>
          <a:prstGeom prst="rect">
            <a:avLst/>
          </a:prstGeom>
          <a:noFill/>
        </p:spPr>
        <p:txBody>
          <a:bodyPr wrap="square" rtlCol="0">
            <a:spAutoFit/>
          </a:bodyPr>
          <a:lstStyle/>
          <a:p>
            <a:pPr algn="ctr"/>
            <a:r>
              <a:rPr lang="en-US" sz="1200" dirty="0" smtClean="0"/>
              <a:t>T</a:t>
            </a:r>
            <a:r>
              <a:rPr lang="en-US" sz="1200" baseline="30000" dirty="0" smtClean="0"/>
              <a:t>*</a:t>
            </a:r>
            <a:r>
              <a:rPr lang="en-US" sz="1200" baseline="-25000" dirty="0" err="1" smtClean="0"/>
              <a:t>i</a:t>
            </a:r>
            <a:endParaRPr lang="en-US" sz="1200" baseline="30000" dirty="0"/>
          </a:p>
        </p:txBody>
      </p:sp>
      <p:sp>
        <p:nvSpPr>
          <p:cNvPr id="40" name="TextBox 39"/>
          <p:cNvSpPr txBox="1"/>
          <p:nvPr/>
        </p:nvSpPr>
        <p:spPr>
          <a:xfrm>
            <a:off x="5365376" y="4994033"/>
            <a:ext cx="381000" cy="276999"/>
          </a:xfrm>
          <a:prstGeom prst="rect">
            <a:avLst/>
          </a:prstGeom>
          <a:noFill/>
        </p:spPr>
        <p:txBody>
          <a:bodyPr wrap="square" rtlCol="0">
            <a:spAutoFit/>
          </a:bodyPr>
          <a:lstStyle/>
          <a:p>
            <a:pPr algn="ctr"/>
            <a:r>
              <a:rPr lang="en-US" sz="1200" dirty="0" smtClean="0"/>
              <a:t>T</a:t>
            </a:r>
            <a:r>
              <a:rPr lang="en-US" sz="1200" baseline="30000" dirty="0" smtClean="0"/>
              <a:t>*</a:t>
            </a:r>
            <a:r>
              <a:rPr lang="en-US" sz="1200" baseline="-25000" dirty="0" smtClean="0"/>
              <a:t>n</a:t>
            </a:r>
            <a:endParaRPr lang="en-US" sz="1200" baseline="30000" dirty="0"/>
          </a:p>
        </p:txBody>
      </p:sp>
      <p:sp>
        <p:nvSpPr>
          <p:cNvPr id="43" name="TextBox 42"/>
          <p:cNvSpPr txBox="1"/>
          <p:nvPr/>
        </p:nvSpPr>
        <p:spPr>
          <a:xfrm>
            <a:off x="5365376" y="4398309"/>
            <a:ext cx="381000" cy="276999"/>
          </a:xfrm>
          <a:prstGeom prst="rect">
            <a:avLst/>
          </a:prstGeom>
          <a:noFill/>
        </p:spPr>
        <p:txBody>
          <a:bodyPr wrap="square" rtlCol="0">
            <a:spAutoFit/>
          </a:bodyPr>
          <a:lstStyle/>
          <a:p>
            <a:pPr algn="ctr"/>
            <a:r>
              <a:rPr lang="en-US" sz="1200" dirty="0" smtClean="0"/>
              <a:t>T</a:t>
            </a:r>
            <a:r>
              <a:rPr lang="en-US" sz="1200" baseline="30000" dirty="0" smtClean="0"/>
              <a:t>*</a:t>
            </a:r>
            <a:r>
              <a:rPr lang="en-US" sz="1200" baseline="-25000" dirty="0"/>
              <a:t>2</a:t>
            </a:r>
            <a:endParaRPr lang="en-US" sz="1200" dirty="0"/>
          </a:p>
        </p:txBody>
      </p:sp>
      <p:sp>
        <p:nvSpPr>
          <p:cNvPr id="44" name="TextBox 43"/>
          <p:cNvSpPr txBox="1"/>
          <p:nvPr/>
        </p:nvSpPr>
        <p:spPr>
          <a:xfrm>
            <a:off x="5365376" y="4508588"/>
            <a:ext cx="381000" cy="369332"/>
          </a:xfrm>
          <a:prstGeom prst="rect">
            <a:avLst/>
          </a:prstGeom>
          <a:noFill/>
        </p:spPr>
        <p:txBody>
          <a:bodyPr wrap="square" rtlCol="0">
            <a:spAutoFit/>
          </a:bodyPr>
          <a:lstStyle/>
          <a:p>
            <a:pPr algn="ctr"/>
            <a:r>
              <a:rPr lang="en-US" sz="900" b="1" dirty="0" smtClean="0"/>
              <a:t>.</a:t>
            </a:r>
          </a:p>
          <a:p>
            <a:pPr algn="ctr"/>
            <a:r>
              <a:rPr lang="en-US" sz="900" b="1" dirty="0"/>
              <a:t>.</a:t>
            </a:r>
          </a:p>
        </p:txBody>
      </p:sp>
      <p:cxnSp>
        <p:nvCxnSpPr>
          <p:cNvPr id="50" name="Straight Arrow Connector 49"/>
          <p:cNvCxnSpPr>
            <a:stCxn id="25" idx="4"/>
            <a:endCxn id="29" idx="2"/>
          </p:cNvCxnSpPr>
          <p:nvPr/>
        </p:nvCxnSpPr>
        <p:spPr>
          <a:xfrm>
            <a:off x="2149288" y="4760259"/>
            <a:ext cx="117437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5365376" y="4727530"/>
            <a:ext cx="381000" cy="3007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3441326" y="4636348"/>
            <a:ext cx="1066800" cy="276999"/>
          </a:xfrm>
          <a:prstGeom prst="rect">
            <a:avLst/>
          </a:prstGeom>
          <a:noFill/>
        </p:spPr>
        <p:txBody>
          <a:bodyPr wrap="square" rtlCol="0">
            <a:spAutoFit/>
          </a:bodyPr>
          <a:lstStyle/>
          <a:p>
            <a:pPr algn="ctr"/>
            <a:r>
              <a:rPr lang="en-US" sz="1200" dirty="0" smtClean="0">
                <a:solidFill>
                  <a:schemeClr val="bg1"/>
                </a:solidFill>
              </a:rPr>
              <a:t>BayesWipe</a:t>
            </a:r>
            <a:endParaRPr lang="en-US" sz="1200" dirty="0">
              <a:solidFill>
                <a:schemeClr val="bg1"/>
              </a:solidFill>
            </a:endParaRPr>
          </a:p>
        </p:txBody>
      </p:sp>
      <p:sp>
        <p:nvSpPr>
          <p:cNvPr id="71" name="TextBox 70"/>
          <p:cNvSpPr txBox="1"/>
          <p:nvPr/>
        </p:nvSpPr>
        <p:spPr>
          <a:xfrm>
            <a:off x="891988" y="4716685"/>
            <a:ext cx="1371600" cy="276999"/>
          </a:xfrm>
          <a:prstGeom prst="rect">
            <a:avLst/>
          </a:prstGeom>
          <a:noFill/>
        </p:spPr>
        <p:txBody>
          <a:bodyPr wrap="square" rtlCol="0">
            <a:spAutoFit/>
          </a:bodyPr>
          <a:lstStyle/>
          <a:p>
            <a:pPr algn="ctr"/>
            <a:r>
              <a:rPr lang="en-US" sz="1200" dirty="0" smtClean="0">
                <a:solidFill>
                  <a:schemeClr val="bg1"/>
                </a:solidFill>
              </a:rPr>
              <a:t>Dirty Data</a:t>
            </a:r>
            <a:endParaRPr lang="en-US" sz="1200" dirty="0">
              <a:solidFill>
                <a:schemeClr val="bg1"/>
              </a:solidFill>
            </a:endParaRPr>
          </a:p>
        </p:txBody>
      </p:sp>
      <p:sp>
        <p:nvSpPr>
          <p:cNvPr id="72" name="TextBox 71"/>
          <p:cNvSpPr txBox="1"/>
          <p:nvPr/>
        </p:nvSpPr>
        <p:spPr>
          <a:xfrm>
            <a:off x="6589059" y="4738968"/>
            <a:ext cx="1219200" cy="276999"/>
          </a:xfrm>
          <a:prstGeom prst="rect">
            <a:avLst/>
          </a:prstGeom>
          <a:noFill/>
        </p:spPr>
        <p:txBody>
          <a:bodyPr wrap="square" rtlCol="0">
            <a:spAutoFit/>
          </a:bodyPr>
          <a:lstStyle/>
          <a:p>
            <a:r>
              <a:rPr lang="en-US" sz="1200" dirty="0" smtClean="0"/>
              <a:t>BayesWipe-PDB</a:t>
            </a:r>
            <a:endParaRPr lang="en-US" sz="1200" dirty="0"/>
          </a:p>
        </p:txBody>
      </p:sp>
    </p:spTree>
    <p:extLst>
      <p:ext uri="{BB962C8B-B14F-4D97-AF65-F5344CB8AC3E}">
        <p14:creationId xmlns:p14="http://schemas.microsoft.com/office/powerpoint/2010/main" val="41200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2"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2"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2"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2"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33"/>
                                        </p:tgtEl>
                                      </p:cBhvr>
                                    </p:animEffect>
                                    <p:set>
                                      <p:cBhvr>
                                        <p:cTn id="41" dur="1" fill="hold">
                                          <p:stCondLst>
                                            <p:cond delay="499"/>
                                          </p:stCondLst>
                                        </p:cTn>
                                        <p:tgtEl>
                                          <p:spTgt spid="33"/>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34"/>
                                        </p:tgtEl>
                                      </p:cBhvr>
                                    </p:animEffect>
                                    <p:set>
                                      <p:cBhvr>
                                        <p:cTn id="44" dur="1" fill="hold">
                                          <p:stCondLst>
                                            <p:cond delay="499"/>
                                          </p:stCondLst>
                                        </p:cTn>
                                        <p:tgtEl>
                                          <p:spTgt spid="34"/>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38"/>
                                        </p:tgtEl>
                                      </p:cBhvr>
                                    </p:animEffect>
                                    <p:set>
                                      <p:cBhvr>
                                        <p:cTn id="47" dur="1" fill="hold">
                                          <p:stCondLst>
                                            <p:cond delay="499"/>
                                          </p:stCondLst>
                                        </p:cTn>
                                        <p:tgtEl>
                                          <p:spTgt spid="38"/>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40"/>
                                        </p:tgtEl>
                                      </p:cBhvr>
                                    </p:animEffect>
                                    <p:set>
                                      <p:cBhvr>
                                        <p:cTn id="50" dur="1" fill="hold">
                                          <p:stCondLst>
                                            <p:cond delay="499"/>
                                          </p:stCondLst>
                                        </p:cTn>
                                        <p:tgtEl>
                                          <p:spTgt spid="40"/>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43"/>
                                        </p:tgtEl>
                                      </p:cBhvr>
                                    </p:animEffect>
                                    <p:set>
                                      <p:cBhvr>
                                        <p:cTn id="53" dur="1" fill="hold">
                                          <p:stCondLst>
                                            <p:cond delay="499"/>
                                          </p:stCondLst>
                                        </p:cTn>
                                        <p:tgtEl>
                                          <p:spTgt spid="43"/>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44"/>
                                        </p:tgtEl>
                                      </p:cBhvr>
                                    </p:animEffect>
                                    <p:set>
                                      <p:cBhvr>
                                        <p:cTn id="56" dur="1" fill="hold">
                                          <p:stCondLst>
                                            <p:cond delay="499"/>
                                          </p:stCondLst>
                                        </p:cTn>
                                        <p:tgtEl>
                                          <p:spTgt spid="44"/>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36"/>
                                        </p:tgtEl>
                                      </p:cBhvr>
                                    </p:animEffect>
                                    <p:set>
                                      <p:cBhvr>
                                        <p:cTn id="59" dur="1" fill="hold">
                                          <p:stCondLst>
                                            <p:cond delay="499"/>
                                          </p:stCondLst>
                                        </p:cTn>
                                        <p:tgtEl>
                                          <p:spTgt spid="36"/>
                                        </p:tgtEl>
                                        <p:attrNameLst>
                                          <p:attrName>style.visibility</p:attrName>
                                        </p:attrNameLst>
                                      </p:cBhvr>
                                      <p:to>
                                        <p:strVal val="hidden"/>
                                      </p:to>
                                    </p:set>
                                  </p:childTnLst>
                                </p:cTn>
                              </p:par>
                              <p:par>
                                <p:cTn id="60" presetID="1" presetClass="entr" presetSubtype="0" fill="hold" grpId="0" nodeType="withEffect">
                                  <p:stCondLst>
                                    <p:cond delay="0"/>
                                  </p:stCondLst>
                                  <p:childTnLst>
                                    <p:set>
                                      <p:cBhvr>
                                        <p:cTn id="61" dur="1" fill="hold">
                                          <p:stCondLst>
                                            <p:cond delay="0"/>
                                          </p:stCondLst>
                                        </p:cTn>
                                        <p:tgtEl>
                                          <p:spTgt spid="6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60"/>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69"/>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par>
                                <p:cTn id="73" presetID="10" presetClass="entr" presetSubtype="0" fill="hold"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500"/>
                                        <p:tgtEl>
                                          <p:spTgt spid="3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500"/>
                                        <p:tgtEl>
                                          <p:spTgt spid="4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fade">
                                      <p:cBhvr>
                                        <p:cTn id="84" dur="500"/>
                                        <p:tgtEl>
                                          <p:spTgt spid="4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fade">
                                      <p:cBhvr>
                                        <p:cTn id="87" dur="500"/>
                                        <p:tgtEl>
                                          <p:spTgt spid="44"/>
                                        </p:tgtEl>
                                      </p:cBhvr>
                                    </p:animEffect>
                                  </p:childTnLst>
                                </p:cTn>
                              </p:par>
                              <p:par>
                                <p:cTn id="88" presetID="10" presetClass="entr" presetSubtype="0" fill="hold" nodeType="with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fade">
                                      <p:cBhvr>
                                        <p:cTn id="90" dur="500"/>
                                        <p:tgtEl>
                                          <p:spTgt spid="36"/>
                                        </p:tgtEl>
                                      </p:cBhvr>
                                    </p:animEffect>
                                  </p:childTnLst>
                                </p:cTn>
                              </p:par>
                              <p:par>
                                <p:cTn id="91" presetID="1" presetClass="exit" presetSubtype="0" fill="hold" grpId="1" nodeType="withEffect">
                                  <p:stCondLst>
                                    <p:cond delay="0"/>
                                  </p:stCondLst>
                                  <p:childTnLst>
                                    <p:set>
                                      <p:cBhvr>
                                        <p:cTn id="92" dur="1" fill="hold">
                                          <p:stCondLst>
                                            <p:cond delay="0"/>
                                          </p:stCondLst>
                                        </p:cTn>
                                        <p:tgtEl>
                                          <p:spTgt spid="66"/>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60"/>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69"/>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6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0" grpId="0" animBg="1"/>
      <p:bldP spid="60" grpId="1" animBg="1"/>
      <p:bldP spid="69" grpId="0"/>
      <p:bldP spid="69" grpId="1"/>
      <p:bldP spid="25" grpId="0" animBg="1"/>
      <p:bldP spid="29" grpId="0" animBg="1"/>
      <p:bldP spid="37" grpId="0"/>
      <p:bldP spid="38" grpId="0"/>
      <p:bldP spid="38" grpId="1"/>
      <p:bldP spid="38" grpId="2"/>
      <p:bldP spid="39" grpId="0"/>
      <p:bldP spid="40" grpId="0"/>
      <p:bldP spid="40" grpId="1"/>
      <p:bldP spid="40" grpId="2"/>
      <p:bldP spid="43" grpId="0"/>
      <p:bldP spid="43" grpId="1"/>
      <p:bldP spid="43" grpId="2"/>
      <p:bldP spid="44" grpId="0"/>
      <p:bldP spid="44" grpId="1"/>
      <p:bldP spid="44" grpId="2"/>
      <p:bldP spid="66" grpId="0" animBg="1"/>
      <p:bldP spid="66" grpId="1" animBg="1"/>
      <p:bldP spid="70" grpId="0"/>
      <p:bldP spid="71" grpId="0"/>
      <p:bldP spid="7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extLst>
              <p:ext uri="{D42A27DB-BD31-4B8C-83A1-F6EECF244321}">
                <p14:modId xmlns:p14="http://schemas.microsoft.com/office/powerpoint/2010/main" val="3183202604"/>
              </p:ext>
            </p:extLst>
          </p:nvPr>
        </p:nvGraphicFramePr>
        <p:xfrm>
          <a:off x="1657958" y="4009516"/>
          <a:ext cx="5791198" cy="2590800"/>
        </p:xfrm>
        <a:graphic>
          <a:graphicData uri="http://schemas.openxmlformats.org/drawingml/2006/table">
            <a:tbl>
              <a:tblPr firstRow="1" bandRow="1">
                <a:tableStyleId>{21E4AEA4-8DFA-4A89-87EB-49C32662AFE0}</a:tableStyleId>
              </a:tblPr>
              <a:tblGrid>
                <a:gridCol w="827314"/>
                <a:gridCol w="827314"/>
                <a:gridCol w="827314"/>
                <a:gridCol w="827314"/>
                <a:gridCol w="827314"/>
                <a:gridCol w="827314"/>
                <a:gridCol w="827314"/>
              </a:tblGrid>
              <a:tr h="243407">
                <a:tc>
                  <a:txBody>
                    <a:bodyPr/>
                    <a:lstStyle/>
                    <a:p>
                      <a:pPr algn="ctr"/>
                      <a:r>
                        <a:rPr lang="en-US" sz="1100" dirty="0" smtClean="0"/>
                        <a:t>TID</a:t>
                      </a:r>
                      <a:endParaRPr lang="en-US" sz="1100" dirty="0"/>
                    </a:p>
                  </a:txBody>
                  <a:tcPr/>
                </a:tc>
                <a:tc>
                  <a:txBody>
                    <a:bodyPr/>
                    <a:lstStyle/>
                    <a:p>
                      <a:pPr algn="ctr"/>
                      <a:r>
                        <a:rPr lang="en-US" sz="1100" dirty="0" smtClean="0"/>
                        <a:t>Make</a:t>
                      </a:r>
                      <a:endParaRPr lang="en-US" sz="1100" dirty="0"/>
                    </a:p>
                  </a:txBody>
                  <a:tcPr/>
                </a:tc>
                <a:tc>
                  <a:txBody>
                    <a:bodyPr/>
                    <a:lstStyle/>
                    <a:p>
                      <a:pPr algn="ctr"/>
                      <a:r>
                        <a:rPr lang="en-US" sz="1100" dirty="0" smtClean="0"/>
                        <a:t>Model</a:t>
                      </a:r>
                      <a:endParaRPr lang="en-US" sz="1100" dirty="0"/>
                    </a:p>
                  </a:txBody>
                  <a:tcPr/>
                </a:tc>
                <a:tc>
                  <a:txBody>
                    <a:bodyPr/>
                    <a:lstStyle/>
                    <a:p>
                      <a:pPr algn="ctr"/>
                      <a:r>
                        <a:rPr lang="en-US" sz="1100" dirty="0" err="1" smtClean="0"/>
                        <a:t>Cartype</a:t>
                      </a:r>
                      <a:endParaRPr lang="en-US" sz="1100" dirty="0"/>
                    </a:p>
                  </a:txBody>
                  <a:tcPr/>
                </a:tc>
                <a:tc>
                  <a:txBody>
                    <a:bodyPr/>
                    <a:lstStyle/>
                    <a:p>
                      <a:pPr algn="ctr"/>
                      <a:r>
                        <a:rPr lang="en-US" sz="1100" dirty="0" smtClean="0"/>
                        <a:t>Condition</a:t>
                      </a:r>
                      <a:endParaRPr lang="en-US" sz="1100" dirty="0"/>
                    </a:p>
                  </a:txBody>
                  <a:tcPr/>
                </a:tc>
                <a:tc>
                  <a:txBody>
                    <a:bodyPr/>
                    <a:lstStyle/>
                    <a:p>
                      <a:pPr algn="ctr"/>
                      <a:r>
                        <a:rPr lang="en-US" sz="1100" dirty="0" smtClean="0"/>
                        <a:t>Drivetrain</a:t>
                      </a:r>
                      <a:endParaRPr lang="en-US" sz="1100" dirty="0"/>
                    </a:p>
                  </a:txBody>
                  <a:tcPr/>
                </a:tc>
                <a:tc>
                  <a:txBody>
                    <a:bodyPr/>
                    <a:lstStyle/>
                    <a:p>
                      <a:pPr algn="ctr"/>
                      <a:r>
                        <a:rPr lang="en-US" sz="1100" dirty="0" smtClean="0"/>
                        <a:t>Probability</a:t>
                      </a:r>
                      <a:endParaRPr lang="en-US" sz="1100" dirty="0"/>
                    </a:p>
                  </a:txBody>
                  <a:tcPr/>
                </a:tc>
              </a:tr>
              <a:tr h="243407">
                <a:tc rowSpan="2">
                  <a:txBody>
                    <a:bodyPr/>
                    <a:lstStyle/>
                    <a:p>
                      <a:pPr algn="ctr"/>
                      <a:r>
                        <a:rPr lang="en-US" sz="1100" dirty="0" smtClean="0"/>
                        <a:t>1</a:t>
                      </a:r>
                      <a:endParaRPr lang="en-US" sz="1100" dirty="0"/>
                    </a:p>
                  </a:txBody>
                  <a:tcPr anchor="ctr"/>
                </a:tc>
                <a:tc>
                  <a:txBody>
                    <a:bodyPr/>
                    <a:lstStyle/>
                    <a:p>
                      <a:pPr algn="ctr"/>
                      <a:r>
                        <a:rPr lang="en-US" sz="1100" dirty="0" smtClean="0"/>
                        <a:t>Honda</a:t>
                      </a:r>
                      <a:endParaRPr lang="en-US" sz="1100" dirty="0"/>
                    </a:p>
                  </a:txBody>
                  <a:tcPr/>
                </a:tc>
                <a:tc>
                  <a:txBody>
                    <a:bodyPr/>
                    <a:lstStyle/>
                    <a:p>
                      <a:pPr algn="ctr"/>
                      <a:r>
                        <a:rPr lang="en-US" sz="1100" dirty="0" smtClean="0"/>
                        <a:t>Civic</a:t>
                      </a:r>
                      <a:endParaRPr lang="en-US" sz="1100" dirty="0"/>
                    </a:p>
                  </a:txBody>
                  <a:tcPr/>
                </a:tc>
                <a:tc>
                  <a:txBody>
                    <a:bodyPr/>
                    <a:lstStyle/>
                    <a:p>
                      <a:pPr algn="ctr"/>
                      <a:r>
                        <a:rPr lang="en-US" sz="1100" dirty="0" smtClean="0"/>
                        <a:t>Sedan</a:t>
                      </a:r>
                      <a:endParaRPr lang="en-US" sz="1100" dirty="0"/>
                    </a:p>
                  </a:txBody>
                  <a:tcPr/>
                </a:tc>
                <a:tc>
                  <a:txBody>
                    <a:bodyPr/>
                    <a:lstStyle/>
                    <a:p>
                      <a:pPr algn="ctr"/>
                      <a:r>
                        <a:rPr lang="en-US" sz="1100" dirty="0" smtClean="0"/>
                        <a:t>Used</a:t>
                      </a:r>
                      <a:endParaRPr lang="en-US" sz="1100" dirty="0"/>
                    </a:p>
                  </a:txBody>
                  <a:tcPr/>
                </a:tc>
                <a:tc>
                  <a:txBody>
                    <a:bodyPr/>
                    <a:lstStyle/>
                    <a:p>
                      <a:pPr algn="ctr"/>
                      <a:r>
                        <a:rPr lang="en-US" sz="1100" dirty="0" smtClean="0"/>
                        <a:t>FWD</a:t>
                      </a:r>
                      <a:endParaRPr lang="en-US" sz="1100" dirty="0"/>
                    </a:p>
                  </a:txBody>
                  <a:tcPr/>
                </a:tc>
                <a:tc>
                  <a:txBody>
                    <a:bodyPr/>
                    <a:lstStyle/>
                    <a:p>
                      <a:pPr algn="ctr"/>
                      <a:r>
                        <a:rPr lang="en-US" sz="1100" dirty="0" smtClean="0"/>
                        <a:t>0.9</a:t>
                      </a:r>
                      <a:endParaRPr lang="en-US" sz="1100" dirty="0"/>
                    </a:p>
                  </a:txBody>
                  <a:tcPr/>
                </a:tc>
              </a:tr>
              <a:tr h="243407">
                <a:tc vMerge="1">
                  <a:txBody>
                    <a:bodyPr/>
                    <a:lstStyle/>
                    <a:p>
                      <a:pPr algn="ctr"/>
                      <a:endParaRPr lang="en-US" sz="1200" dirty="0"/>
                    </a:p>
                  </a:txBody>
                  <a:tcPr/>
                </a:tc>
                <a:tc>
                  <a:txBody>
                    <a:bodyPr/>
                    <a:lstStyle/>
                    <a:p>
                      <a:pPr algn="ctr"/>
                      <a:r>
                        <a:rPr lang="en-US" sz="1100" dirty="0" smtClean="0"/>
                        <a:t>Honda</a:t>
                      </a:r>
                      <a:endParaRPr lang="en-US" sz="1100" dirty="0"/>
                    </a:p>
                  </a:txBody>
                  <a:tcPr/>
                </a:tc>
                <a:tc>
                  <a:txBody>
                    <a:bodyPr/>
                    <a:lstStyle/>
                    <a:p>
                      <a:pPr algn="ctr"/>
                      <a:r>
                        <a:rPr lang="en-US" sz="1100" dirty="0" err="1" smtClean="0"/>
                        <a:t>Civik</a:t>
                      </a:r>
                      <a:endParaRPr lang="en-US" sz="1100" dirty="0"/>
                    </a:p>
                  </a:txBody>
                  <a:tcPr/>
                </a:tc>
                <a:tc>
                  <a:txBody>
                    <a:bodyPr/>
                    <a:lstStyle/>
                    <a:p>
                      <a:pPr algn="ctr"/>
                      <a:r>
                        <a:rPr lang="en-US" sz="1100" dirty="0" smtClean="0"/>
                        <a:t>Sedan</a:t>
                      </a:r>
                      <a:endParaRPr lang="en-US" sz="1100" dirty="0"/>
                    </a:p>
                  </a:txBody>
                  <a:tcPr/>
                </a:tc>
                <a:tc>
                  <a:txBody>
                    <a:bodyPr/>
                    <a:lstStyle/>
                    <a:p>
                      <a:pPr algn="ctr"/>
                      <a:r>
                        <a:rPr lang="en-US" sz="1100" dirty="0" smtClean="0"/>
                        <a:t>New</a:t>
                      </a:r>
                      <a:endParaRPr lang="en-US" sz="1100" dirty="0"/>
                    </a:p>
                  </a:txBody>
                  <a:tcPr/>
                </a:tc>
                <a:tc>
                  <a:txBody>
                    <a:bodyPr/>
                    <a:lstStyle/>
                    <a:p>
                      <a:pPr algn="ctr"/>
                      <a:r>
                        <a:rPr lang="en-US" sz="1100" dirty="0" smtClean="0"/>
                        <a:t>FWD</a:t>
                      </a:r>
                      <a:endParaRPr lang="en-US" sz="1100" dirty="0"/>
                    </a:p>
                  </a:txBody>
                  <a:tcPr/>
                </a:tc>
                <a:tc>
                  <a:txBody>
                    <a:bodyPr/>
                    <a:lstStyle/>
                    <a:p>
                      <a:pPr algn="ctr"/>
                      <a:r>
                        <a:rPr lang="en-US" sz="1100" dirty="0" smtClean="0"/>
                        <a:t>0.1</a:t>
                      </a:r>
                      <a:endParaRPr lang="en-US" sz="1100" dirty="0"/>
                    </a:p>
                  </a:txBody>
                  <a:tcPr/>
                </a:tc>
              </a:tr>
              <a:tr h="243407">
                <a:tc rowSpan="3">
                  <a:txBody>
                    <a:bodyPr/>
                    <a:lstStyle/>
                    <a:p>
                      <a:pPr algn="ctr"/>
                      <a:r>
                        <a:rPr lang="en-US" sz="1100" dirty="0" smtClean="0"/>
                        <a:t>2</a:t>
                      </a:r>
                      <a:endParaRPr lang="en-US" sz="1100" dirty="0"/>
                    </a:p>
                  </a:txBody>
                  <a:tcPr anchor="ctr"/>
                </a:tc>
                <a:tc>
                  <a:txBody>
                    <a:bodyPr/>
                    <a:lstStyle/>
                    <a:p>
                      <a:pPr algn="ctr"/>
                      <a:r>
                        <a:rPr lang="en-US" sz="1100" dirty="0" smtClean="0"/>
                        <a:t>Toyota</a:t>
                      </a:r>
                      <a:endParaRPr lang="en-US" sz="1100" dirty="0"/>
                    </a:p>
                  </a:txBody>
                  <a:tcPr/>
                </a:tc>
                <a:tc>
                  <a:txBody>
                    <a:bodyPr/>
                    <a:lstStyle/>
                    <a:p>
                      <a:pPr algn="ctr"/>
                      <a:r>
                        <a:rPr lang="en-US" sz="1100" dirty="0" smtClean="0"/>
                        <a:t>Corolla</a:t>
                      </a:r>
                      <a:endParaRPr lang="en-US" sz="1100" dirty="0"/>
                    </a:p>
                  </a:txBody>
                  <a:tcPr/>
                </a:tc>
                <a:tc>
                  <a:txBody>
                    <a:bodyPr/>
                    <a:lstStyle/>
                    <a:p>
                      <a:pPr algn="ctr"/>
                      <a:r>
                        <a:rPr lang="en-US" sz="1100" dirty="0" smtClean="0"/>
                        <a:t>Sedan</a:t>
                      </a:r>
                      <a:endParaRPr lang="en-US" sz="1100" dirty="0"/>
                    </a:p>
                  </a:txBody>
                  <a:tcPr/>
                </a:tc>
                <a:tc>
                  <a:txBody>
                    <a:bodyPr/>
                    <a:lstStyle/>
                    <a:p>
                      <a:pPr algn="ctr"/>
                      <a:r>
                        <a:rPr lang="en-US" sz="1100" dirty="0" smtClean="0"/>
                        <a:t>New</a:t>
                      </a:r>
                      <a:endParaRPr lang="en-US" sz="1100" dirty="0"/>
                    </a:p>
                  </a:txBody>
                  <a:tcPr/>
                </a:tc>
                <a:tc>
                  <a:txBody>
                    <a:bodyPr/>
                    <a:lstStyle/>
                    <a:p>
                      <a:pPr algn="ctr"/>
                      <a:r>
                        <a:rPr lang="en-US" sz="1100" dirty="0" smtClean="0"/>
                        <a:t>FWD</a:t>
                      </a:r>
                      <a:endParaRPr lang="en-US" sz="1100" dirty="0"/>
                    </a:p>
                  </a:txBody>
                  <a:tcPr/>
                </a:tc>
                <a:tc>
                  <a:txBody>
                    <a:bodyPr/>
                    <a:lstStyle/>
                    <a:p>
                      <a:pPr algn="ctr"/>
                      <a:r>
                        <a:rPr lang="en-US" sz="1100" dirty="0" smtClean="0"/>
                        <a:t>0.2</a:t>
                      </a:r>
                      <a:endParaRPr lang="en-US" sz="1100" dirty="0"/>
                    </a:p>
                  </a:txBody>
                  <a:tcPr/>
                </a:tc>
              </a:tr>
              <a:tr h="243407">
                <a:tc vMerge="1">
                  <a:txBody>
                    <a:bodyPr/>
                    <a:lstStyle/>
                    <a:p>
                      <a:endParaRPr lang="en-US"/>
                    </a:p>
                  </a:txBody>
                  <a:tcPr/>
                </a:tc>
                <a:tc>
                  <a:txBody>
                    <a:bodyPr/>
                    <a:lstStyle/>
                    <a:p>
                      <a:pPr algn="ctr"/>
                      <a:r>
                        <a:rPr lang="en-US" sz="1100" dirty="0" smtClean="0"/>
                        <a:t>Toyota</a:t>
                      </a:r>
                      <a:endParaRPr lang="en-US" sz="1100" dirty="0"/>
                    </a:p>
                  </a:txBody>
                  <a:tcPr/>
                </a:tc>
                <a:tc>
                  <a:txBody>
                    <a:bodyPr/>
                    <a:lstStyle/>
                    <a:p>
                      <a:pPr algn="ctr"/>
                      <a:r>
                        <a:rPr lang="en-US" sz="1100" dirty="0" smtClean="0"/>
                        <a:t>Corolla</a:t>
                      </a:r>
                      <a:endParaRPr lang="en-US" sz="1100" dirty="0"/>
                    </a:p>
                  </a:txBody>
                  <a:tcPr/>
                </a:tc>
                <a:tc>
                  <a:txBody>
                    <a:bodyPr/>
                    <a:lstStyle/>
                    <a:p>
                      <a:pPr algn="ctr"/>
                      <a:r>
                        <a:rPr lang="en-US" sz="1100" dirty="0" smtClean="0"/>
                        <a:t>Sedan</a:t>
                      </a:r>
                      <a:endParaRPr lang="en-US" sz="1100" dirty="0"/>
                    </a:p>
                  </a:txBody>
                  <a:tcPr/>
                </a:tc>
                <a:tc>
                  <a:txBody>
                    <a:bodyPr/>
                    <a:lstStyle/>
                    <a:p>
                      <a:pPr algn="ctr"/>
                      <a:r>
                        <a:rPr lang="en-US" sz="1100" dirty="0" smtClean="0"/>
                        <a:t>Used</a:t>
                      </a:r>
                      <a:endParaRPr lang="en-US" sz="1100" dirty="0"/>
                    </a:p>
                  </a:txBody>
                  <a:tcPr/>
                </a:tc>
                <a:tc>
                  <a:txBody>
                    <a:bodyPr/>
                    <a:lstStyle/>
                    <a:p>
                      <a:pPr algn="ctr"/>
                      <a:r>
                        <a:rPr lang="en-US" sz="1100" dirty="0" smtClean="0"/>
                        <a:t>FWD</a:t>
                      </a:r>
                      <a:endParaRPr lang="en-US" sz="1100" dirty="0"/>
                    </a:p>
                  </a:txBody>
                  <a:tcPr/>
                </a:tc>
                <a:tc>
                  <a:txBody>
                    <a:bodyPr/>
                    <a:lstStyle/>
                    <a:p>
                      <a:pPr algn="ctr"/>
                      <a:r>
                        <a:rPr lang="en-US" sz="1100" dirty="0" smtClean="0"/>
                        <a:t>0.2</a:t>
                      </a:r>
                      <a:endParaRPr lang="en-US" sz="1100" dirty="0"/>
                    </a:p>
                  </a:txBody>
                  <a:tcPr/>
                </a:tc>
              </a:tr>
              <a:tr h="243407">
                <a:tc vMerge="1">
                  <a:txBody>
                    <a:bodyPr/>
                    <a:lstStyle/>
                    <a:p>
                      <a:pPr algn="ctr"/>
                      <a:endParaRPr lang="en-US" sz="1200" dirty="0"/>
                    </a:p>
                  </a:txBody>
                  <a:tcPr/>
                </a:tc>
                <a:tc>
                  <a:txBody>
                    <a:bodyPr/>
                    <a:lstStyle/>
                    <a:p>
                      <a:pPr algn="ctr"/>
                      <a:r>
                        <a:rPr lang="en-US" sz="1100" dirty="0" smtClean="0"/>
                        <a:t>Honda</a:t>
                      </a:r>
                      <a:endParaRPr lang="en-US" sz="1100" dirty="0"/>
                    </a:p>
                  </a:txBody>
                  <a:tcPr/>
                </a:tc>
                <a:tc>
                  <a:txBody>
                    <a:bodyPr/>
                    <a:lstStyle/>
                    <a:p>
                      <a:pPr algn="ctr"/>
                      <a:r>
                        <a:rPr lang="en-US" sz="1100" dirty="0" smtClean="0"/>
                        <a:t>Civic</a:t>
                      </a:r>
                      <a:endParaRPr lang="en-US" sz="1100" dirty="0"/>
                    </a:p>
                  </a:txBody>
                  <a:tcPr/>
                </a:tc>
                <a:tc>
                  <a:txBody>
                    <a:bodyPr/>
                    <a:lstStyle/>
                    <a:p>
                      <a:pPr algn="ctr"/>
                      <a:r>
                        <a:rPr lang="en-US" sz="1100" dirty="0" smtClean="0"/>
                        <a:t>Sedan</a:t>
                      </a:r>
                      <a:endParaRPr lang="en-US" sz="1100" dirty="0"/>
                    </a:p>
                  </a:txBody>
                  <a:tcPr/>
                </a:tc>
                <a:tc>
                  <a:txBody>
                    <a:bodyPr/>
                    <a:lstStyle/>
                    <a:p>
                      <a:pPr algn="ctr"/>
                      <a:r>
                        <a:rPr lang="en-US" sz="1100" dirty="0" smtClean="0"/>
                        <a:t>Used</a:t>
                      </a:r>
                      <a:endParaRPr lang="en-US" sz="1100" dirty="0"/>
                    </a:p>
                  </a:txBody>
                  <a:tcPr/>
                </a:tc>
                <a:tc>
                  <a:txBody>
                    <a:bodyPr/>
                    <a:lstStyle/>
                    <a:p>
                      <a:pPr algn="ctr"/>
                      <a:r>
                        <a:rPr lang="en-US" sz="1100" dirty="0" smtClean="0"/>
                        <a:t>FWD</a:t>
                      </a:r>
                      <a:endParaRPr lang="en-US" sz="1100" dirty="0"/>
                    </a:p>
                  </a:txBody>
                  <a:tcPr/>
                </a:tc>
                <a:tc>
                  <a:txBody>
                    <a:bodyPr/>
                    <a:lstStyle/>
                    <a:p>
                      <a:pPr algn="ctr"/>
                      <a:r>
                        <a:rPr lang="en-US" sz="1100" dirty="0" smtClean="0"/>
                        <a:t>0.6</a:t>
                      </a:r>
                      <a:endParaRPr lang="en-US" sz="1100" dirty="0"/>
                    </a:p>
                  </a:txBody>
                  <a:tcPr/>
                </a:tc>
              </a:tr>
              <a:tr h="243407">
                <a:tc rowSpan="2">
                  <a:txBody>
                    <a:bodyPr/>
                    <a:lstStyle/>
                    <a:p>
                      <a:pPr algn="ctr"/>
                      <a:r>
                        <a:rPr lang="en-US" sz="1100" dirty="0" smtClean="0"/>
                        <a:t>3</a:t>
                      </a:r>
                      <a:endParaRPr lang="en-US" sz="1100" dirty="0"/>
                    </a:p>
                  </a:txBody>
                  <a:tcPr anchor="ctr"/>
                </a:tc>
                <a:tc>
                  <a:txBody>
                    <a:bodyPr/>
                    <a:lstStyle/>
                    <a:p>
                      <a:pPr algn="ctr"/>
                      <a:r>
                        <a:rPr lang="en-US" sz="1100" dirty="0" smtClean="0"/>
                        <a:t>Honda </a:t>
                      </a:r>
                      <a:endParaRPr lang="en-US" sz="1100" dirty="0"/>
                    </a:p>
                  </a:txBody>
                  <a:tcPr/>
                </a:tc>
                <a:tc>
                  <a:txBody>
                    <a:bodyPr/>
                    <a:lstStyle/>
                    <a:p>
                      <a:pPr algn="ctr"/>
                      <a:r>
                        <a:rPr lang="en-US" sz="1100" dirty="0" err="1" smtClean="0"/>
                        <a:t>Civik</a:t>
                      </a:r>
                      <a:endParaRPr lang="en-US" sz="1100" dirty="0"/>
                    </a:p>
                  </a:txBody>
                  <a:tcPr/>
                </a:tc>
                <a:tc>
                  <a:txBody>
                    <a:bodyPr/>
                    <a:lstStyle/>
                    <a:p>
                      <a:pPr algn="ctr"/>
                      <a:r>
                        <a:rPr lang="en-US" sz="1100" dirty="0" smtClean="0"/>
                        <a:t>Sedan</a:t>
                      </a:r>
                      <a:endParaRPr lang="en-US" sz="1100" dirty="0"/>
                    </a:p>
                  </a:txBody>
                  <a:tcPr/>
                </a:tc>
                <a:tc>
                  <a:txBody>
                    <a:bodyPr/>
                    <a:lstStyle/>
                    <a:p>
                      <a:pPr algn="ctr"/>
                      <a:r>
                        <a:rPr lang="en-US" sz="1100" dirty="0" smtClean="0"/>
                        <a:t>New</a:t>
                      </a:r>
                      <a:endParaRPr lang="en-US" sz="1100" dirty="0"/>
                    </a:p>
                  </a:txBody>
                  <a:tcPr/>
                </a:tc>
                <a:tc>
                  <a:txBody>
                    <a:bodyPr/>
                    <a:lstStyle/>
                    <a:p>
                      <a:pPr algn="ctr"/>
                      <a:r>
                        <a:rPr lang="en-US" sz="1100" dirty="0" smtClean="0"/>
                        <a:t>FWD</a:t>
                      </a:r>
                      <a:endParaRPr lang="en-US" sz="1100" dirty="0"/>
                    </a:p>
                  </a:txBody>
                  <a:tcPr/>
                </a:tc>
                <a:tc>
                  <a:txBody>
                    <a:bodyPr/>
                    <a:lstStyle/>
                    <a:p>
                      <a:pPr algn="ctr"/>
                      <a:r>
                        <a:rPr lang="en-US" sz="1100" dirty="0" smtClean="0"/>
                        <a:t>0.05</a:t>
                      </a:r>
                      <a:endParaRPr lang="en-US" sz="1100" dirty="0"/>
                    </a:p>
                  </a:txBody>
                  <a:tcPr/>
                </a:tc>
              </a:tr>
              <a:tr h="243407">
                <a:tc vMerge="1">
                  <a:txBody>
                    <a:bodyPr/>
                    <a:lstStyle/>
                    <a:p>
                      <a:pPr algn="ctr"/>
                      <a:endParaRPr lang="en-US" sz="1200" dirty="0"/>
                    </a:p>
                  </a:txBody>
                  <a:tcPr anchor="ctr"/>
                </a:tc>
                <a:tc>
                  <a:txBody>
                    <a:bodyPr/>
                    <a:lstStyle/>
                    <a:p>
                      <a:pPr algn="ctr"/>
                      <a:r>
                        <a:rPr lang="en-US" sz="1100" dirty="0" smtClean="0"/>
                        <a:t>Honda</a:t>
                      </a:r>
                      <a:endParaRPr lang="en-US" sz="1100" dirty="0"/>
                    </a:p>
                  </a:txBody>
                  <a:tcPr/>
                </a:tc>
                <a:tc>
                  <a:txBody>
                    <a:bodyPr/>
                    <a:lstStyle/>
                    <a:p>
                      <a:pPr algn="ctr"/>
                      <a:r>
                        <a:rPr lang="en-US" sz="1100" dirty="0" smtClean="0"/>
                        <a:t>Civic</a:t>
                      </a:r>
                      <a:endParaRPr lang="en-US" sz="1100" dirty="0"/>
                    </a:p>
                  </a:txBody>
                  <a:tcPr/>
                </a:tc>
                <a:tc>
                  <a:txBody>
                    <a:bodyPr/>
                    <a:lstStyle/>
                    <a:p>
                      <a:pPr algn="ctr"/>
                      <a:r>
                        <a:rPr lang="en-US" sz="1100" dirty="0" smtClean="0"/>
                        <a:t>Sedan</a:t>
                      </a:r>
                      <a:endParaRPr lang="en-US" sz="1100" dirty="0"/>
                    </a:p>
                  </a:txBody>
                  <a:tcPr/>
                </a:tc>
                <a:tc>
                  <a:txBody>
                    <a:bodyPr/>
                    <a:lstStyle/>
                    <a:p>
                      <a:pPr algn="ctr"/>
                      <a:r>
                        <a:rPr lang="en-US" sz="1100" dirty="0" smtClean="0"/>
                        <a:t>Used</a:t>
                      </a:r>
                      <a:endParaRPr lang="en-US" sz="1100" dirty="0"/>
                    </a:p>
                  </a:txBody>
                  <a:tcPr/>
                </a:tc>
                <a:tc>
                  <a:txBody>
                    <a:bodyPr/>
                    <a:lstStyle/>
                    <a:p>
                      <a:pPr algn="ctr"/>
                      <a:r>
                        <a:rPr lang="en-US" sz="1100" dirty="0" smtClean="0"/>
                        <a:t>FWD</a:t>
                      </a:r>
                      <a:endParaRPr lang="en-US" sz="1100" dirty="0"/>
                    </a:p>
                  </a:txBody>
                  <a:tcPr/>
                </a:tc>
                <a:tc>
                  <a:txBody>
                    <a:bodyPr/>
                    <a:lstStyle/>
                    <a:p>
                      <a:pPr algn="ctr"/>
                      <a:r>
                        <a:rPr lang="en-US" sz="1100" dirty="0" smtClean="0"/>
                        <a:t>0.95</a:t>
                      </a:r>
                      <a:endParaRPr lang="en-US" sz="1100" dirty="0"/>
                    </a:p>
                  </a:txBody>
                  <a:tcPr/>
                </a:tc>
              </a:tr>
              <a:tr h="243407">
                <a:tc rowSpan="2">
                  <a:txBody>
                    <a:bodyPr/>
                    <a:lstStyle/>
                    <a:p>
                      <a:pPr algn="ctr"/>
                      <a:r>
                        <a:rPr lang="en-US" sz="1100" dirty="0" smtClean="0"/>
                        <a:t>4</a:t>
                      </a:r>
                      <a:endParaRPr lang="en-US" sz="1100" dirty="0"/>
                    </a:p>
                  </a:txBody>
                  <a:tcPr anchor="ctr"/>
                </a:tc>
                <a:tc>
                  <a:txBody>
                    <a:bodyPr/>
                    <a:lstStyle/>
                    <a:p>
                      <a:pPr algn="ctr"/>
                      <a:r>
                        <a:rPr lang="en-US" sz="1100" dirty="0" smtClean="0"/>
                        <a:t>Toyota</a:t>
                      </a:r>
                      <a:endParaRPr lang="en-US" sz="1100" dirty="0"/>
                    </a:p>
                  </a:txBody>
                  <a:tcPr/>
                </a:tc>
                <a:tc>
                  <a:txBody>
                    <a:bodyPr/>
                    <a:lstStyle/>
                    <a:p>
                      <a:pPr algn="ctr"/>
                      <a:r>
                        <a:rPr lang="en-US" sz="1100" dirty="0" smtClean="0"/>
                        <a:t>Corolla</a:t>
                      </a:r>
                      <a:endParaRPr lang="en-US" sz="1100" dirty="0"/>
                    </a:p>
                  </a:txBody>
                  <a:tcPr/>
                </a:tc>
                <a:tc>
                  <a:txBody>
                    <a:bodyPr/>
                    <a:lstStyle/>
                    <a:p>
                      <a:pPr algn="ctr"/>
                      <a:r>
                        <a:rPr lang="en-US" sz="1100" dirty="0" smtClean="0"/>
                        <a:t>Sedan</a:t>
                      </a:r>
                      <a:endParaRPr lang="en-US" sz="1100" dirty="0"/>
                    </a:p>
                  </a:txBody>
                  <a:tcPr/>
                </a:tc>
                <a:tc>
                  <a:txBody>
                    <a:bodyPr/>
                    <a:lstStyle/>
                    <a:p>
                      <a:pPr algn="ctr"/>
                      <a:r>
                        <a:rPr lang="en-US" sz="1100" dirty="0" smtClean="0"/>
                        <a:t>New</a:t>
                      </a:r>
                      <a:endParaRPr lang="en-US" sz="1100" dirty="0"/>
                    </a:p>
                  </a:txBody>
                  <a:tcPr/>
                </a:tc>
                <a:tc>
                  <a:txBody>
                    <a:bodyPr/>
                    <a:lstStyle/>
                    <a:p>
                      <a:pPr algn="ctr"/>
                      <a:r>
                        <a:rPr lang="en-US" sz="1100" dirty="0" smtClean="0"/>
                        <a:t>FWD</a:t>
                      </a:r>
                      <a:endParaRPr lang="en-US" sz="1100" dirty="0"/>
                    </a:p>
                  </a:txBody>
                  <a:tcPr/>
                </a:tc>
                <a:tc>
                  <a:txBody>
                    <a:bodyPr/>
                    <a:lstStyle/>
                    <a:p>
                      <a:pPr algn="ctr"/>
                      <a:r>
                        <a:rPr lang="en-US" sz="1100" dirty="0" smtClean="0"/>
                        <a:t>0.9</a:t>
                      </a:r>
                      <a:endParaRPr lang="en-US" sz="1100" dirty="0"/>
                    </a:p>
                  </a:txBody>
                  <a:tcPr/>
                </a:tc>
              </a:tr>
              <a:tr h="243407">
                <a:tc vMerge="1">
                  <a:txBody>
                    <a:bodyPr/>
                    <a:lstStyle/>
                    <a:p>
                      <a:pPr algn="ctr"/>
                      <a:endParaRPr lang="en-US" sz="1200" dirty="0"/>
                    </a:p>
                  </a:txBody>
                  <a:tcPr anchor="ctr"/>
                </a:tc>
                <a:tc>
                  <a:txBody>
                    <a:bodyPr/>
                    <a:lstStyle/>
                    <a:p>
                      <a:pPr algn="ctr"/>
                      <a:r>
                        <a:rPr lang="en-US" sz="1100" dirty="0" smtClean="0"/>
                        <a:t>Honda</a:t>
                      </a:r>
                      <a:endParaRPr lang="en-US" sz="1100" dirty="0"/>
                    </a:p>
                  </a:txBody>
                  <a:tcPr/>
                </a:tc>
                <a:tc>
                  <a:txBody>
                    <a:bodyPr/>
                    <a:lstStyle/>
                    <a:p>
                      <a:pPr algn="ctr"/>
                      <a:r>
                        <a:rPr lang="en-US" sz="1100" dirty="0" smtClean="0"/>
                        <a:t>Corolla</a:t>
                      </a:r>
                      <a:endParaRPr lang="en-US" sz="1100" dirty="0"/>
                    </a:p>
                  </a:txBody>
                  <a:tcPr/>
                </a:tc>
                <a:tc>
                  <a:txBody>
                    <a:bodyPr/>
                    <a:lstStyle/>
                    <a:p>
                      <a:pPr algn="ctr"/>
                      <a:r>
                        <a:rPr lang="en-US" sz="1100" dirty="0" smtClean="0"/>
                        <a:t>Sedan</a:t>
                      </a:r>
                      <a:endParaRPr lang="en-US" sz="1100" dirty="0"/>
                    </a:p>
                  </a:txBody>
                  <a:tcPr/>
                </a:tc>
                <a:tc>
                  <a:txBody>
                    <a:bodyPr/>
                    <a:lstStyle/>
                    <a:p>
                      <a:pPr algn="ctr"/>
                      <a:r>
                        <a:rPr lang="en-US" sz="1100" dirty="0" smtClean="0"/>
                        <a:t>New</a:t>
                      </a:r>
                      <a:endParaRPr lang="en-US" sz="1100" dirty="0"/>
                    </a:p>
                  </a:txBody>
                  <a:tcPr/>
                </a:tc>
                <a:tc>
                  <a:txBody>
                    <a:bodyPr/>
                    <a:lstStyle/>
                    <a:p>
                      <a:pPr algn="ctr"/>
                      <a:r>
                        <a:rPr lang="en-US" sz="1100" dirty="0" smtClean="0"/>
                        <a:t>FWD</a:t>
                      </a:r>
                      <a:endParaRPr lang="en-US" sz="1100" dirty="0"/>
                    </a:p>
                  </a:txBody>
                  <a:tcPr/>
                </a:tc>
                <a:tc>
                  <a:txBody>
                    <a:bodyPr/>
                    <a:lstStyle/>
                    <a:p>
                      <a:pPr algn="ctr"/>
                      <a:r>
                        <a:rPr lang="en-US" sz="1100" dirty="0" smtClean="0"/>
                        <a:t>0.1</a:t>
                      </a:r>
                      <a:endParaRPr lang="en-US" sz="1100" dirty="0"/>
                    </a:p>
                  </a:txBody>
                  <a:tcPr/>
                </a:tc>
              </a:tr>
            </a:tbl>
          </a:graphicData>
        </a:graphic>
      </p:graphicFrame>
      <p:sp>
        <p:nvSpPr>
          <p:cNvPr id="4" name="Slide Number Placeholder 3"/>
          <p:cNvSpPr>
            <a:spLocks noGrp="1"/>
          </p:cNvSpPr>
          <p:nvPr>
            <p:ph type="sldNum" sz="quarter" idx="12"/>
          </p:nvPr>
        </p:nvSpPr>
        <p:spPr/>
        <p:txBody>
          <a:bodyPr/>
          <a:lstStyle/>
          <a:p>
            <a:fld id="{20111803-305A-4A04-807A-A88F52FFFDCF}" type="slidenum">
              <a:rPr lang="en-US" smtClean="0"/>
              <a:t>15</a:t>
            </a:fld>
            <a:endParaRPr lang="en-US"/>
          </a:p>
        </p:txBody>
      </p:sp>
      <p:sp>
        <p:nvSpPr>
          <p:cNvPr id="2" name="Title 1"/>
          <p:cNvSpPr>
            <a:spLocks noGrp="1"/>
          </p:cNvSpPr>
          <p:nvPr>
            <p:ph type="title" idx="4294967295"/>
          </p:nvPr>
        </p:nvSpPr>
        <p:spPr>
          <a:xfrm>
            <a:off x="1398588" y="173038"/>
            <a:ext cx="7745412" cy="1122362"/>
          </a:xfrm>
        </p:spPr>
        <p:txBody>
          <a:bodyPr>
            <a:normAutofit fontScale="90000"/>
          </a:bodyPr>
          <a:lstStyle/>
          <a:p>
            <a:r>
              <a:rPr lang="en-US" dirty="0" smtClean="0"/>
              <a:t>Example:</a:t>
            </a:r>
            <a:br>
              <a:rPr lang="en-US" dirty="0" smtClean="0"/>
            </a:br>
            <a:r>
              <a:rPr lang="en-US" sz="4400" dirty="0" smtClean="0"/>
              <a:t>BayesWipe-DET and BayesWipe-PDB</a:t>
            </a:r>
            <a:endParaRPr lang="en-US" sz="4400" dirty="0"/>
          </a:p>
        </p:txBody>
      </p:sp>
      <p:graphicFrame>
        <p:nvGraphicFramePr>
          <p:cNvPr id="5" name="Table 4"/>
          <p:cNvGraphicFramePr>
            <a:graphicFrameLocks noGrp="1"/>
          </p:cNvGraphicFramePr>
          <p:nvPr>
            <p:extLst>
              <p:ext uri="{D42A27DB-BD31-4B8C-83A1-F6EECF244321}">
                <p14:modId xmlns:p14="http://schemas.microsoft.com/office/powerpoint/2010/main" val="3294711426"/>
              </p:ext>
            </p:extLst>
          </p:nvPr>
        </p:nvGraphicFramePr>
        <p:xfrm>
          <a:off x="2076777" y="1375692"/>
          <a:ext cx="4716714" cy="1317252"/>
        </p:xfrm>
        <a:graphic>
          <a:graphicData uri="http://schemas.openxmlformats.org/drawingml/2006/table">
            <a:tbl>
              <a:tblPr firstRow="1" bandRow="1">
                <a:tableStyleId>{21E4AEA4-8DFA-4A89-87EB-49C32662AFE0}</a:tableStyleId>
              </a:tblPr>
              <a:tblGrid>
                <a:gridCol w="786119"/>
                <a:gridCol w="786119"/>
                <a:gridCol w="786119"/>
                <a:gridCol w="786119"/>
                <a:gridCol w="786119"/>
                <a:gridCol w="786119"/>
              </a:tblGrid>
              <a:tr h="255095">
                <a:tc>
                  <a:txBody>
                    <a:bodyPr/>
                    <a:lstStyle/>
                    <a:p>
                      <a:pPr algn="ctr"/>
                      <a:r>
                        <a:rPr lang="en-US" sz="1100" dirty="0" smtClean="0"/>
                        <a:t>TID</a:t>
                      </a:r>
                      <a:endParaRPr lang="en-US" sz="1100" dirty="0"/>
                    </a:p>
                  </a:txBody>
                  <a:tcPr/>
                </a:tc>
                <a:tc>
                  <a:txBody>
                    <a:bodyPr/>
                    <a:lstStyle/>
                    <a:p>
                      <a:pPr algn="ctr"/>
                      <a:r>
                        <a:rPr lang="en-US" sz="1100" dirty="0" smtClean="0"/>
                        <a:t>Make</a:t>
                      </a:r>
                      <a:endParaRPr lang="en-US" sz="1100" dirty="0"/>
                    </a:p>
                  </a:txBody>
                  <a:tcPr/>
                </a:tc>
                <a:tc>
                  <a:txBody>
                    <a:bodyPr/>
                    <a:lstStyle/>
                    <a:p>
                      <a:pPr algn="ctr"/>
                      <a:r>
                        <a:rPr lang="en-US" sz="1100" dirty="0" smtClean="0"/>
                        <a:t>Model</a:t>
                      </a:r>
                      <a:endParaRPr lang="en-US" sz="1100" dirty="0"/>
                    </a:p>
                  </a:txBody>
                  <a:tcPr/>
                </a:tc>
                <a:tc>
                  <a:txBody>
                    <a:bodyPr/>
                    <a:lstStyle/>
                    <a:p>
                      <a:pPr algn="ctr"/>
                      <a:r>
                        <a:rPr lang="en-US" sz="1100" dirty="0" err="1" smtClean="0"/>
                        <a:t>Cartype</a:t>
                      </a:r>
                      <a:endParaRPr lang="en-US" sz="1100" dirty="0"/>
                    </a:p>
                  </a:txBody>
                  <a:tcPr/>
                </a:tc>
                <a:tc>
                  <a:txBody>
                    <a:bodyPr/>
                    <a:lstStyle/>
                    <a:p>
                      <a:pPr algn="ctr"/>
                      <a:r>
                        <a:rPr lang="en-US" sz="1100" dirty="0" smtClean="0"/>
                        <a:t>Condition</a:t>
                      </a:r>
                      <a:endParaRPr lang="en-US" sz="1100" dirty="0"/>
                    </a:p>
                  </a:txBody>
                  <a:tcPr/>
                </a:tc>
                <a:tc>
                  <a:txBody>
                    <a:bodyPr/>
                    <a:lstStyle/>
                    <a:p>
                      <a:pPr algn="ctr"/>
                      <a:r>
                        <a:rPr lang="en-US" sz="1100" dirty="0" smtClean="0"/>
                        <a:t>Drivetrain</a:t>
                      </a:r>
                      <a:endParaRPr lang="en-US" sz="1100" dirty="0"/>
                    </a:p>
                  </a:txBody>
                  <a:tcPr/>
                </a:tc>
              </a:tr>
              <a:tr h="264543">
                <a:tc>
                  <a:txBody>
                    <a:bodyPr/>
                    <a:lstStyle/>
                    <a:p>
                      <a:pPr algn="ctr"/>
                      <a:r>
                        <a:rPr lang="en-US" sz="1100" dirty="0" smtClean="0"/>
                        <a:t>1</a:t>
                      </a:r>
                      <a:endParaRPr lang="en-US" sz="1100" dirty="0"/>
                    </a:p>
                  </a:txBody>
                  <a:tcPr/>
                </a:tc>
                <a:tc>
                  <a:txBody>
                    <a:bodyPr/>
                    <a:lstStyle/>
                    <a:p>
                      <a:pPr algn="ctr"/>
                      <a:r>
                        <a:rPr lang="en-US" sz="1100" dirty="0" smtClean="0"/>
                        <a:t>Honda</a:t>
                      </a:r>
                      <a:endParaRPr lang="en-US" sz="1100" dirty="0"/>
                    </a:p>
                  </a:txBody>
                  <a:tcPr/>
                </a:tc>
                <a:tc>
                  <a:txBody>
                    <a:bodyPr/>
                    <a:lstStyle/>
                    <a:p>
                      <a:pPr algn="ctr"/>
                      <a:r>
                        <a:rPr lang="en-US" sz="1100" dirty="0" err="1" smtClean="0"/>
                        <a:t>Civik</a:t>
                      </a:r>
                      <a:endParaRPr lang="en-US" sz="1100" dirty="0"/>
                    </a:p>
                  </a:txBody>
                  <a:tcPr/>
                </a:tc>
                <a:tc>
                  <a:txBody>
                    <a:bodyPr/>
                    <a:lstStyle/>
                    <a:p>
                      <a:pPr algn="ctr"/>
                      <a:r>
                        <a:rPr lang="en-US" sz="1100" dirty="0" smtClean="0"/>
                        <a:t>Sedan</a:t>
                      </a:r>
                      <a:endParaRPr lang="en-US" sz="1100" dirty="0"/>
                    </a:p>
                  </a:txBody>
                  <a:tcPr/>
                </a:tc>
                <a:tc>
                  <a:txBody>
                    <a:bodyPr/>
                    <a:lstStyle/>
                    <a:p>
                      <a:pPr algn="ctr"/>
                      <a:r>
                        <a:rPr lang="en-US" sz="1100" dirty="0" smtClean="0"/>
                        <a:t>Used</a:t>
                      </a:r>
                      <a:endParaRPr lang="en-US" sz="1100" dirty="0"/>
                    </a:p>
                  </a:txBody>
                  <a:tcPr/>
                </a:tc>
                <a:tc>
                  <a:txBody>
                    <a:bodyPr/>
                    <a:lstStyle/>
                    <a:p>
                      <a:pPr algn="ctr"/>
                      <a:r>
                        <a:rPr lang="en-US" sz="1100" dirty="0" smtClean="0"/>
                        <a:t>FWD</a:t>
                      </a:r>
                      <a:endParaRPr lang="en-US" sz="1100" dirty="0"/>
                    </a:p>
                  </a:txBody>
                  <a:tcPr/>
                </a:tc>
              </a:tr>
              <a:tr h="264543">
                <a:tc>
                  <a:txBody>
                    <a:bodyPr/>
                    <a:lstStyle/>
                    <a:p>
                      <a:pPr algn="ctr"/>
                      <a:r>
                        <a:rPr lang="en-US" sz="1100" dirty="0" smtClean="0"/>
                        <a:t>2</a:t>
                      </a:r>
                      <a:endParaRPr lang="en-US" sz="1100" dirty="0"/>
                    </a:p>
                  </a:txBody>
                  <a:tcPr/>
                </a:tc>
                <a:tc>
                  <a:txBody>
                    <a:bodyPr/>
                    <a:lstStyle/>
                    <a:p>
                      <a:pPr algn="ctr"/>
                      <a:r>
                        <a:rPr lang="en-US" sz="1100" dirty="0" smtClean="0"/>
                        <a:t>Honda</a:t>
                      </a:r>
                      <a:endParaRPr lang="en-US" sz="1100" dirty="0"/>
                    </a:p>
                  </a:txBody>
                  <a:tcPr/>
                </a:tc>
                <a:tc>
                  <a:txBody>
                    <a:bodyPr/>
                    <a:lstStyle/>
                    <a:p>
                      <a:pPr algn="ctr"/>
                      <a:r>
                        <a:rPr lang="en-US" sz="1100" dirty="0" smtClean="0"/>
                        <a:t>Corolla</a:t>
                      </a:r>
                      <a:endParaRPr lang="en-US" sz="1100" dirty="0"/>
                    </a:p>
                  </a:txBody>
                  <a:tcPr/>
                </a:tc>
                <a:tc>
                  <a:txBody>
                    <a:bodyPr/>
                    <a:lstStyle/>
                    <a:p>
                      <a:pPr algn="ctr"/>
                      <a:r>
                        <a:rPr lang="en-US" sz="1100" dirty="0" smtClean="0"/>
                        <a:t>Sedan</a:t>
                      </a:r>
                      <a:endParaRPr lang="en-US" sz="1100" dirty="0"/>
                    </a:p>
                  </a:txBody>
                  <a:tcPr/>
                </a:tc>
                <a:tc>
                  <a:txBody>
                    <a:bodyPr/>
                    <a:lstStyle/>
                    <a:p>
                      <a:pPr algn="ctr"/>
                      <a:r>
                        <a:rPr lang="en-US" sz="1100" dirty="0" smtClean="0"/>
                        <a:t>New</a:t>
                      </a:r>
                      <a:endParaRPr lang="en-US" sz="1100" dirty="0"/>
                    </a:p>
                  </a:txBody>
                  <a:tcPr/>
                </a:tc>
                <a:tc>
                  <a:txBody>
                    <a:bodyPr/>
                    <a:lstStyle/>
                    <a:p>
                      <a:pPr algn="ctr"/>
                      <a:r>
                        <a:rPr lang="en-US" sz="1100" dirty="0" smtClean="0"/>
                        <a:t>FWD</a:t>
                      </a:r>
                      <a:endParaRPr lang="en-US" sz="1100" dirty="0"/>
                    </a:p>
                  </a:txBody>
                  <a:tcPr/>
                </a:tc>
              </a:tr>
              <a:tr h="264543">
                <a:tc>
                  <a:txBody>
                    <a:bodyPr/>
                    <a:lstStyle/>
                    <a:p>
                      <a:pPr algn="ctr"/>
                      <a:r>
                        <a:rPr lang="en-US" sz="1100" dirty="0" smtClean="0"/>
                        <a:t>3</a:t>
                      </a:r>
                      <a:endParaRPr lang="en-US" sz="1100" dirty="0"/>
                    </a:p>
                  </a:txBody>
                  <a:tcPr/>
                </a:tc>
                <a:tc>
                  <a:txBody>
                    <a:bodyPr/>
                    <a:lstStyle/>
                    <a:p>
                      <a:pPr algn="ctr"/>
                      <a:r>
                        <a:rPr lang="en-US" sz="1100" dirty="0" smtClean="0"/>
                        <a:t>Honda</a:t>
                      </a:r>
                      <a:endParaRPr lang="en-US" sz="1100" dirty="0"/>
                    </a:p>
                  </a:txBody>
                  <a:tcPr/>
                </a:tc>
                <a:tc>
                  <a:txBody>
                    <a:bodyPr/>
                    <a:lstStyle/>
                    <a:p>
                      <a:pPr algn="ctr"/>
                      <a:r>
                        <a:rPr lang="en-US" sz="1100" dirty="0" smtClean="0"/>
                        <a:t>Civic</a:t>
                      </a:r>
                      <a:endParaRPr lang="en-US" sz="1100" dirty="0"/>
                    </a:p>
                  </a:txBody>
                  <a:tcPr/>
                </a:tc>
                <a:tc>
                  <a:txBody>
                    <a:bodyPr/>
                    <a:lstStyle/>
                    <a:p>
                      <a:pPr algn="ctr"/>
                      <a:r>
                        <a:rPr lang="en-US" sz="1100" dirty="0" smtClean="0"/>
                        <a:t>Sedan</a:t>
                      </a:r>
                      <a:endParaRPr lang="en-US" sz="1100" dirty="0"/>
                    </a:p>
                  </a:txBody>
                  <a:tcPr/>
                </a:tc>
                <a:tc>
                  <a:txBody>
                    <a:bodyPr/>
                    <a:lstStyle/>
                    <a:p>
                      <a:pPr algn="ctr"/>
                      <a:r>
                        <a:rPr lang="en-US" sz="1100" dirty="0" smtClean="0"/>
                        <a:t>Used</a:t>
                      </a:r>
                      <a:endParaRPr lang="en-US" sz="1100" dirty="0"/>
                    </a:p>
                  </a:txBody>
                  <a:tcPr/>
                </a:tc>
                <a:tc>
                  <a:txBody>
                    <a:bodyPr/>
                    <a:lstStyle/>
                    <a:p>
                      <a:pPr algn="ctr"/>
                      <a:r>
                        <a:rPr lang="en-US" sz="1100" dirty="0" smtClean="0"/>
                        <a:t>FWD</a:t>
                      </a:r>
                      <a:endParaRPr lang="en-US" sz="1100" dirty="0"/>
                    </a:p>
                  </a:txBody>
                  <a:tcPr/>
                </a:tc>
              </a:tr>
              <a:tr h="264543">
                <a:tc>
                  <a:txBody>
                    <a:bodyPr/>
                    <a:lstStyle/>
                    <a:p>
                      <a:pPr algn="ctr"/>
                      <a:r>
                        <a:rPr lang="en-US" sz="1100" dirty="0" smtClean="0"/>
                        <a:t>4</a:t>
                      </a:r>
                      <a:endParaRPr lang="en-US" sz="1100" dirty="0"/>
                    </a:p>
                  </a:txBody>
                  <a:tcPr/>
                </a:tc>
                <a:tc>
                  <a:txBody>
                    <a:bodyPr/>
                    <a:lstStyle/>
                    <a:p>
                      <a:pPr algn="ctr"/>
                      <a:r>
                        <a:rPr lang="en-US" sz="1100" dirty="0" smtClean="0"/>
                        <a:t>Toyota</a:t>
                      </a:r>
                      <a:endParaRPr lang="en-US" sz="1100" dirty="0"/>
                    </a:p>
                  </a:txBody>
                  <a:tcPr/>
                </a:tc>
                <a:tc>
                  <a:txBody>
                    <a:bodyPr/>
                    <a:lstStyle/>
                    <a:p>
                      <a:pPr algn="ctr"/>
                      <a:r>
                        <a:rPr lang="en-US" sz="1100" dirty="0" smtClean="0"/>
                        <a:t>Corolla</a:t>
                      </a:r>
                      <a:endParaRPr lang="en-US" sz="1100" dirty="0"/>
                    </a:p>
                  </a:txBody>
                  <a:tcPr/>
                </a:tc>
                <a:tc>
                  <a:txBody>
                    <a:bodyPr/>
                    <a:lstStyle/>
                    <a:p>
                      <a:pPr algn="ctr"/>
                      <a:r>
                        <a:rPr lang="en-US" sz="1100" dirty="0" smtClean="0"/>
                        <a:t>Sedan</a:t>
                      </a:r>
                      <a:endParaRPr lang="en-US" sz="1100" dirty="0"/>
                    </a:p>
                  </a:txBody>
                  <a:tcPr/>
                </a:tc>
                <a:tc>
                  <a:txBody>
                    <a:bodyPr/>
                    <a:lstStyle/>
                    <a:p>
                      <a:pPr algn="ctr"/>
                      <a:r>
                        <a:rPr lang="en-US" sz="1100" dirty="0" smtClean="0"/>
                        <a:t>New</a:t>
                      </a:r>
                      <a:endParaRPr lang="en-US" sz="1100" dirty="0"/>
                    </a:p>
                  </a:txBody>
                  <a:tcPr/>
                </a:tc>
                <a:tc>
                  <a:txBody>
                    <a:bodyPr/>
                    <a:lstStyle/>
                    <a:p>
                      <a:pPr algn="ctr"/>
                      <a:r>
                        <a:rPr lang="en-US" sz="1100" dirty="0" smtClean="0"/>
                        <a:t>FWD</a:t>
                      </a:r>
                      <a:endParaRPr lang="en-US" sz="1100" dirty="0"/>
                    </a:p>
                  </a:txBody>
                  <a:tcPr/>
                </a:tc>
              </a:tr>
            </a:tbl>
          </a:graphicData>
        </a:graphic>
      </p:graphicFrame>
      <p:sp>
        <p:nvSpPr>
          <p:cNvPr id="6" name="TextBox 5"/>
          <p:cNvSpPr txBox="1"/>
          <p:nvPr/>
        </p:nvSpPr>
        <p:spPr>
          <a:xfrm>
            <a:off x="1650738" y="1240594"/>
            <a:ext cx="369332" cy="1524000"/>
          </a:xfrm>
          <a:prstGeom prst="rect">
            <a:avLst/>
          </a:prstGeom>
          <a:noFill/>
        </p:spPr>
        <p:txBody>
          <a:bodyPr vert="vert270" wrap="square" rtlCol="0">
            <a:spAutoFit/>
          </a:bodyPr>
          <a:lstStyle/>
          <a:p>
            <a:pPr algn="ctr"/>
            <a:r>
              <a:rPr lang="en-US" sz="1200" b="1" i="1" dirty="0" smtClean="0"/>
              <a:t>Dirty Database</a:t>
            </a:r>
            <a:endParaRPr lang="en-US" sz="1200" b="1" i="1" dirty="0"/>
          </a:p>
        </p:txBody>
      </p:sp>
      <p:sp>
        <p:nvSpPr>
          <p:cNvPr id="7" name="Snip Single Corner Rectangle 6"/>
          <p:cNvSpPr/>
          <p:nvPr/>
        </p:nvSpPr>
        <p:spPr>
          <a:xfrm>
            <a:off x="3825534" y="2952267"/>
            <a:ext cx="1219200" cy="765896"/>
          </a:xfrm>
          <a:prstGeom prst="snip1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7160" rIns="45720" bIns="164592" rtlCol="0" anchor="ctr"/>
          <a:lstStyle/>
          <a:p>
            <a:pPr algn="ctr"/>
            <a:r>
              <a:rPr lang="en-US" sz="1600" dirty="0" smtClean="0"/>
              <a:t>BayesWipe</a:t>
            </a:r>
            <a:endParaRPr lang="en-US" sz="1600" dirty="0"/>
          </a:p>
        </p:txBody>
      </p:sp>
      <p:graphicFrame>
        <p:nvGraphicFramePr>
          <p:cNvPr id="14" name="Table 13"/>
          <p:cNvGraphicFramePr>
            <a:graphicFrameLocks noGrp="1"/>
          </p:cNvGraphicFramePr>
          <p:nvPr>
            <p:extLst>
              <p:ext uri="{D42A27DB-BD31-4B8C-83A1-F6EECF244321}">
                <p14:modId xmlns:p14="http://schemas.microsoft.com/office/powerpoint/2010/main" val="1927444467"/>
              </p:ext>
            </p:extLst>
          </p:nvPr>
        </p:nvGraphicFramePr>
        <p:xfrm>
          <a:off x="2020070" y="4077923"/>
          <a:ext cx="5214252" cy="1600198"/>
        </p:xfrm>
        <a:graphic>
          <a:graphicData uri="http://schemas.openxmlformats.org/drawingml/2006/table">
            <a:tbl>
              <a:tblPr firstRow="1" bandRow="1">
                <a:tableStyleId>{21E4AEA4-8DFA-4A89-87EB-49C32662AFE0}</a:tableStyleId>
              </a:tblPr>
              <a:tblGrid>
                <a:gridCol w="869042"/>
                <a:gridCol w="869042"/>
                <a:gridCol w="869042"/>
                <a:gridCol w="869042"/>
                <a:gridCol w="869042"/>
                <a:gridCol w="869042"/>
              </a:tblGrid>
              <a:tr h="310830">
                <a:tc>
                  <a:txBody>
                    <a:bodyPr/>
                    <a:lstStyle/>
                    <a:p>
                      <a:pPr algn="ctr"/>
                      <a:r>
                        <a:rPr lang="en-US" sz="1100" dirty="0" smtClean="0"/>
                        <a:t>TID</a:t>
                      </a:r>
                      <a:endParaRPr lang="en-US" sz="1100" dirty="0"/>
                    </a:p>
                  </a:txBody>
                  <a:tcPr/>
                </a:tc>
                <a:tc>
                  <a:txBody>
                    <a:bodyPr/>
                    <a:lstStyle/>
                    <a:p>
                      <a:pPr algn="ctr"/>
                      <a:r>
                        <a:rPr lang="en-US" sz="1100" dirty="0" smtClean="0"/>
                        <a:t>Make</a:t>
                      </a:r>
                      <a:endParaRPr lang="en-US" sz="1100" dirty="0"/>
                    </a:p>
                  </a:txBody>
                  <a:tcPr/>
                </a:tc>
                <a:tc>
                  <a:txBody>
                    <a:bodyPr/>
                    <a:lstStyle/>
                    <a:p>
                      <a:pPr algn="ctr"/>
                      <a:r>
                        <a:rPr lang="en-US" sz="1100" dirty="0" smtClean="0"/>
                        <a:t>Model</a:t>
                      </a:r>
                      <a:endParaRPr lang="en-US" sz="1100" dirty="0"/>
                    </a:p>
                  </a:txBody>
                  <a:tcPr/>
                </a:tc>
                <a:tc>
                  <a:txBody>
                    <a:bodyPr/>
                    <a:lstStyle/>
                    <a:p>
                      <a:pPr algn="ctr"/>
                      <a:r>
                        <a:rPr lang="en-US" sz="1100" dirty="0" err="1" smtClean="0"/>
                        <a:t>Cartype</a:t>
                      </a:r>
                      <a:endParaRPr lang="en-US" sz="1100" dirty="0"/>
                    </a:p>
                  </a:txBody>
                  <a:tcPr/>
                </a:tc>
                <a:tc>
                  <a:txBody>
                    <a:bodyPr/>
                    <a:lstStyle/>
                    <a:p>
                      <a:pPr algn="ctr"/>
                      <a:r>
                        <a:rPr lang="en-US" sz="1100" dirty="0" smtClean="0"/>
                        <a:t>Condition</a:t>
                      </a:r>
                      <a:endParaRPr lang="en-US" sz="1100" dirty="0"/>
                    </a:p>
                  </a:txBody>
                  <a:tcPr/>
                </a:tc>
                <a:tc>
                  <a:txBody>
                    <a:bodyPr/>
                    <a:lstStyle/>
                    <a:p>
                      <a:pPr algn="ctr"/>
                      <a:r>
                        <a:rPr lang="en-US" sz="1100" dirty="0" smtClean="0"/>
                        <a:t>Drivetrain</a:t>
                      </a:r>
                      <a:endParaRPr lang="en-US" sz="1100" dirty="0"/>
                    </a:p>
                  </a:txBody>
                  <a:tcPr/>
                </a:tc>
              </a:tr>
              <a:tr h="322342">
                <a:tc>
                  <a:txBody>
                    <a:bodyPr/>
                    <a:lstStyle/>
                    <a:p>
                      <a:pPr algn="ctr"/>
                      <a:r>
                        <a:rPr lang="en-US" sz="1100" dirty="0" smtClean="0"/>
                        <a:t>1</a:t>
                      </a:r>
                      <a:endParaRPr lang="en-US" sz="1100" dirty="0"/>
                    </a:p>
                  </a:txBody>
                  <a:tcPr/>
                </a:tc>
                <a:tc>
                  <a:txBody>
                    <a:bodyPr/>
                    <a:lstStyle/>
                    <a:p>
                      <a:pPr algn="ctr"/>
                      <a:r>
                        <a:rPr lang="en-US" sz="1100" dirty="0" smtClean="0"/>
                        <a:t>Honda</a:t>
                      </a:r>
                      <a:endParaRPr lang="en-US" sz="1100" dirty="0"/>
                    </a:p>
                  </a:txBody>
                  <a:tcPr/>
                </a:tc>
                <a:tc>
                  <a:txBody>
                    <a:bodyPr/>
                    <a:lstStyle/>
                    <a:p>
                      <a:pPr algn="ctr"/>
                      <a:r>
                        <a:rPr lang="en-US" sz="1100" dirty="0" smtClean="0"/>
                        <a:t>Civic</a:t>
                      </a:r>
                      <a:endParaRPr lang="en-US" sz="1100" dirty="0"/>
                    </a:p>
                  </a:txBody>
                  <a:tcPr/>
                </a:tc>
                <a:tc>
                  <a:txBody>
                    <a:bodyPr/>
                    <a:lstStyle/>
                    <a:p>
                      <a:pPr algn="ctr"/>
                      <a:r>
                        <a:rPr lang="en-US" sz="1100" dirty="0" smtClean="0"/>
                        <a:t>Sedan</a:t>
                      </a:r>
                      <a:endParaRPr lang="en-US" sz="1100" dirty="0"/>
                    </a:p>
                  </a:txBody>
                  <a:tcPr/>
                </a:tc>
                <a:tc>
                  <a:txBody>
                    <a:bodyPr/>
                    <a:lstStyle/>
                    <a:p>
                      <a:pPr algn="ctr"/>
                      <a:r>
                        <a:rPr lang="en-US" sz="1100" dirty="0" smtClean="0"/>
                        <a:t>Used</a:t>
                      </a:r>
                      <a:endParaRPr lang="en-US" sz="1100" dirty="0"/>
                    </a:p>
                  </a:txBody>
                  <a:tcPr/>
                </a:tc>
                <a:tc>
                  <a:txBody>
                    <a:bodyPr/>
                    <a:lstStyle/>
                    <a:p>
                      <a:pPr algn="ctr"/>
                      <a:r>
                        <a:rPr lang="en-US" sz="1100" dirty="0" smtClean="0"/>
                        <a:t>FWD</a:t>
                      </a:r>
                      <a:endParaRPr lang="en-US" sz="1100" dirty="0"/>
                    </a:p>
                  </a:txBody>
                  <a:tcPr/>
                </a:tc>
              </a:tr>
              <a:tr h="322342">
                <a:tc>
                  <a:txBody>
                    <a:bodyPr/>
                    <a:lstStyle/>
                    <a:p>
                      <a:pPr algn="ctr"/>
                      <a:r>
                        <a:rPr lang="en-US" sz="1100" dirty="0" smtClean="0"/>
                        <a:t>2</a:t>
                      </a:r>
                      <a:endParaRPr lang="en-US" sz="1100" dirty="0"/>
                    </a:p>
                  </a:txBody>
                  <a:tcPr/>
                </a:tc>
                <a:tc>
                  <a:txBody>
                    <a:bodyPr/>
                    <a:lstStyle/>
                    <a:p>
                      <a:pPr algn="ctr"/>
                      <a:r>
                        <a:rPr lang="en-US" sz="1100" dirty="0" smtClean="0"/>
                        <a:t>Honda</a:t>
                      </a:r>
                      <a:endParaRPr lang="en-US" sz="1100" dirty="0"/>
                    </a:p>
                  </a:txBody>
                  <a:tcPr/>
                </a:tc>
                <a:tc>
                  <a:txBody>
                    <a:bodyPr/>
                    <a:lstStyle/>
                    <a:p>
                      <a:pPr algn="ctr"/>
                      <a:r>
                        <a:rPr lang="en-US" sz="1100" dirty="0" smtClean="0"/>
                        <a:t>Civic</a:t>
                      </a:r>
                      <a:endParaRPr lang="en-US" sz="1100" dirty="0"/>
                    </a:p>
                  </a:txBody>
                  <a:tcPr/>
                </a:tc>
                <a:tc>
                  <a:txBody>
                    <a:bodyPr/>
                    <a:lstStyle/>
                    <a:p>
                      <a:pPr algn="ctr"/>
                      <a:r>
                        <a:rPr lang="en-US" sz="1100" dirty="0" smtClean="0"/>
                        <a:t>Sedan</a:t>
                      </a:r>
                      <a:endParaRPr lang="en-US" sz="1100" dirty="0"/>
                    </a:p>
                  </a:txBody>
                  <a:tcPr/>
                </a:tc>
                <a:tc>
                  <a:txBody>
                    <a:bodyPr/>
                    <a:lstStyle/>
                    <a:p>
                      <a:pPr algn="ctr"/>
                      <a:r>
                        <a:rPr lang="en-US" sz="1100" dirty="0" smtClean="0"/>
                        <a:t>New</a:t>
                      </a:r>
                      <a:endParaRPr lang="en-US" sz="1100" dirty="0"/>
                    </a:p>
                  </a:txBody>
                  <a:tcPr/>
                </a:tc>
                <a:tc>
                  <a:txBody>
                    <a:bodyPr/>
                    <a:lstStyle/>
                    <a:p>
                      <a:pPr algn="ctr"/>
                      <a:r>
                        <a:rPr lang="en-US" sz="1100" dirty="0" smtClean="0"/>
                        <a:t>FWD</a:t>
                      </a:r>
                      <a:endParaRPr lang="en-US" sz="1100" dirty="0"/>
                    </a:p>
                  </a:txBody>
                  <a:tcPr/>
                </a:tc>
              </a:tr>
              <a:tr h="322342">
                <a:tc>
                  <a:txBody>
                    <a:bodyPr/>
                    <a:lstStyle/>
                    <a:p>
                      <a:pPr algn="ctr"/>
                      <a:r>
                        <a:rPr lang="en-US" sz="1100" dirty="0" smtClean="0"/>
                        <a:t>3</a:t>
                      </a:r>
                      <a:endParaRPr lang="en-US" sz="1100" dirty="0"/>
                    </a:p>
                  </a:txBody>
                  <a:tcPr/>
                </a:tc>
                <a:tc>
                  <a:txBody>
                    <a:bodyPr/>
                    <a:lstStyle/>
                    <a:p>
                      <a:pPr algn="ctr"/>
                      <a:r>
                        <a:rPr lang="en-US" sz="1100" dirty="0" smtClean="0"/>
                        <a:t>Honda</a:t>
                      </a:r>
                      <a:endParaRPr lang="en-US" sz="1100" dirty="0"/>
                    </a:p>
                  </a:txBody>
                  <a:tcPr/>
                </a:tc>
                <a:tc>
                  <a:txBody>
                    <a:bodyPr/>
                    <a:lstStyle/>
                    <a:p>
                      <a:pPr algn="ctr"/>
                      <a:r>
                        <a:rPr lang="en-US" sz="1100" dirty="0" smtClean="0"/>
                        <a:t>Civic</a:t>
                      </a:r>
                      <a:endParaRPr lang="en-US" sz="1100" dirty="0"/>
                    </a:p>
                  </a:txBody>
                  <a:tcPr/>
                </a:tc>
                <a:tc>
                  <a:txBody>
                    <a:bodyPr/>
                    <a:lstStyle/>
                    <a:p>
                      <a:pPr algn="ctr"/>
                      <a:r>
                        <a:rPr lang="en-US" sz="1100" dirty="0" smtClean="0"/>
                        <a:t>Sedan</a:t>
                      </a:r>
                      <a:endParaRPr lang="en-US" sz="1100" dirty="0"/>
                    </a:p>
                  </a:txBody>
                  <a:tcPr/>
                </a:tc>
                <a:tc>
                  <a:txBody>
                    <a:bodyPr/>
                    <a:lstStyle/>
                    <a:p>
                      <a:pPr algn="ctr"/>
                      <a:r>
                        <a:rPr lang="en-US" sz="1100" dirty="0" smtClean="0"/>
                        <a:t>Used</a:t>
                      </a:r>
                      <a:endParaRPr lang="en-US" sz="1100" dirty="0"/>
                    </a:p>
                  </a:txBody>
                  <a:tcPr/>
                </a:tc>
                <a:tc>
                  <a:txBody>
                    <a:bodyPr/>
                    <a:lstStyle/>
                    <a:p>
                      <a:pPr algn="ctr"/>
                      <a:r>
                        <a:rPr lang="en-US" sz="1100" dirty="0" smtClean="0"/>
                        <a:t>FWD</a:t>
                      </a:r>
                      <a:endParaRPr lang="en-US" sz="1100" dirty="0"/>
                    </a:p>
                  </a:txBody>
                  <a:tcPr/>
                </a:tc>
              </a:tr>
              <a:tr h="322342">
                <a:tc>
                  <a:txBody>
                    <a:bodyPr/>
                    <a:lstStyle/>
                    <a:p>
                      <a:pPr algn="ctr"/>
                      <a:r>
                        <a:rPr lang="en-US" sz="1100" dirty="0" smtClean="0"/>
                        <a:t>4</a:t>
                      </a:r>
                      <a:endParaRPr lang="en-US" sz="1100" dirty="0"/>
                    </a:p>
                  </a:txBody>
                  <a:tcPr/>
                </a:tc>
                <a:tc>
                  <a:txBody>
                    <a:bodyPr/>
                    <a:lstStyle/>
                    <a:p>
                      <a:pPr algn="ctr"/>
                      <a:r>
                        <a:rPr lang="en-US" sz="1100" dirty="0" smtClean="0"/>
                        <a:t>Toyota</a:t>
                      </a:r>
                      <a:endParaRPr lang="en-US" sz="1100" dirty="0"/>
                    </a:p>
                  </a:txBody>
                  <a:tcPr/>
                </a:tc>
                <a:tc>
                  <a:txBody>
                    <a:bodyPr/>
                    <a:lstStyle/>
                    <a:p>
                      <a:pPr algn="ctr"/>
                      <a:r>
                        <a:rPr lang="en-US" sz="1100" dirty="0" smtClean="0"/>
                        <a:t>Corolla</a:t>
                      </a:r>
                      <a:endParaRPr lang="en-US" sz="1100" dirty="0"/>
                    </a:p>
                  </a:txBody>
                  <a:tcPr/>
                </a:tc>
                <a:tc>
                  <a:txBody>
                    <a:bodyPr/>
                    <a:lstStyle/>
                    <a:p>
                      <a:pPr algn="ctr"/>
                      <a:r>
                        <a:rPr lang="en-US" sz="1100" dirty="0" smtClean="0"/>
                        <a:t>Sedan</a:t>
                      </a:r>
                      <a:endParaRPr lang="en-US" sz="1100" dirty="0"/>
                    </a:p>
                  </a:txBody>
                  <a:tcPr/>
                </a:tc>
                <a:tc>
                  <a:txBody>
                    <a:bodyPr/>
                    <a:lstStyle/>
                    <a:p>
                      <a:pPr algn="ctr"/>
                      <a:r>
                        <a:rPr lang="en-US" sz="1100" dirty="0" smtClean="0"/>
                        <a:t>New</a:t>
                      </a:r>
                      <a:endParaRPr lang="en-US" sz="1100" dirty="0"/>
                    </a:p>
                  </a:txBody>
                  <a:tcPr/>
                </a:tc>
                <a:tc>
                  <a:txBody>
                    <a:bodyPr/>
                    <a:lstStyle/>
                    <a:p>
                      <a:pPr algn="ctr"/>
                      <a:r>
                        <a:rPr lang="en-US" sz="1100" dirty="0" smtClean="0"/>
                        <a:t>FWD</a:t>
                      </a:r>
                      <a:endParaRPr lang="en-US" sz="1100" dirty="0"/>
                    </a:p>
                  </a:txBody>
                  <a:tcPr/>
                </a:tc>
              </a:tr>
            </a:tbl>
          </a:graphicData>
        </a:graphic>
      </p:graphicFrame>
      <p:sp>
        <p:nvSpPr>
          <p:cNvPr id="46" name="TextBox 45"/>
          <p:cNvSpPr txBox="1"/>
          <p:nvPr/>
        </p:nvSpPr>
        <p:spPr>
          <a:xfrm>
            <a:off x="1650738" y="4136194"/>
            <a:ext cx="369332" cy="1524000"/>
          </a:xfrm>
          <a:prstGeom prst="rect">
            <a:avLst/>
          </a:prstGeom>
          <a:noFill/>
        </p:spPr>
        <p:txBody>
          <a:bodyPr vert="vert270" wrap="square" rtlCol="0">
            <a:spAutoFit/>
          </a:bodyPr>
          <a:lstStyle/>
          <a:p>
            <a:pPr algn="ctr"/>
            <a:r>
              <a:rPr lang="en-US" sz="1200" b="1" i="1" dirty="0" smtClean="0"/>
              <a:t>BayesWipe-DET</a:t>
            </a:r>
            <a:endParaRPr lang="en-US" sz="1200" b="1" i="1" dirty="0"/>
          </a:p>
        </p:txBody>
      </p:sp>
      <p:cxnSp>
        <p:nvCxnSpPr>
          <p:cNvPr id="48" name="Straight Arrow Connector 47"/>
          <p:cNvCxnSpPr>
            <a:endCxn id="7" idx="3"/>
          </p:cNvCxnSpPr>
          <p:nvPr/>
        </p:nvCxnSpPr>
        <p:spPr>
          <a:xfrm>
            <a:off x="4435134" y="2652017"/>
            <a:ext cx="0" cy="3002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435134" y="3690683"/>
            <a:ext cx="0" cy="32838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288626" y="4440994"/>
            <a:ext cx="369332" cy="1524000"/>
          </a:xfrm>
          <a:prstGeom prst="rect">
            <a:avLst/>
          </a:prstGeom>
          <a:noFill/>
        </p:spPr>
        <p:txBody>
          <a:bodyPr vert="vert270" wrap="square" rtlCol="0">
            <a:spAutoFit/>
          </a:bodyPr>
          <a:lstStyle/>
          <a:p>
            <a:pPr algn="ctr"/>
            <a:r>
              <a:rPr lang="en-US" sz="1200" b="1" i="1" dirty="0" smtClean="0"/>
              <a:t>BayesWipe-PDB</a:t>
            </a:r>
            <a:endParaRPr lang="en-US" sz="1200" b="1" i="1" dirty="0"/>
          </a:p>
        </p:txBody>
      </p:sp>
    </p:spTree>
    <p:extLst>
      <p:ext uri="{BB962C8B-B14F-4D97-AF65-F5344CB8AC3E}">
        <p14:creationId xmlns:p14="http://schemas.microsoft.com/office/powerpoint/2010/main" val="79383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6" grpId="0"/>
      <p:bldP spid="46" grpId="1"/>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BayesWipe-PDB Type</a:t>
            </a:r>
            <a:endParaRPr lang="en-US" dirty="0"/>
          </a:p>
        </p:txBody>
      </p:sp>
      <p:sp>
        <p:nvSpPr>
          <p:cNvPr id="3" name="Content Placeholder 2"/>
          <p:cNvSpPr>
            <a:spLocks noGrp="1"/>
          </p:cNvSpPr>
          <p:nvPr>
            <p:ph idx="1"/>
          </p:nvPr>
        </p:nvSpPr>
        <p:spPr/>
        <p:txBody>
          <a:bodyPr>
            <a:normAutofit/>
          </a:bodyPr>
          <a:lstStyle/>
          <a:p>
            <a:r>
              <a:rPr lang="en-US" sz="2200" dirty="0"/>
              <a:t>Types of Probabilistic database</a:t>
            </a:r>
          </a:p>
          <a:p>
            <a:pPr lvl="1"/>
            <a:r>
              <a:rPr lang="en-US" dirty="0" smtClean="0"/>
              <a:t>Tuple </a:t>
            </a:r>
            <a:r>
              <a:rPr lang="en-US" dirty="0"/>
              <a:t>Independent </a:t>
            </a:r>
          </a:p>
          <a:p>
            <a:pPr lvl="1"/>
            <a:r>
              <a:rPr lang="en-US" dirty="0"/>
              <a:t>Block Independent Disjoint (BID) </a:t>
            </a:r>
            <a:endParaRPr lang="en-US" dirty="0" smtClean="0"/>
          </a:p>
          <a:p>
            <a:pPr lvl="1"/>
            <a:r>
              <a:rPr lang="en-US" dirty="0" smtClean="0"/>
              <a:t>C-Table</a:t>
            </a:r>
            <a:endParaRPr lang="en-US" dirty="0"/>
          </a:p>
          <a:p>
            <a:r>
              <a:rPr lang="en-US" sz="2000" dirty="0" smtClean="0"/>
              <a:t>BayesWipe-PDB type</a:t>
            </a:r>
          </a:p>
          <a:p>
            <a:pPr lvl="1"/>
            <a:r>
              <a:rPr lang="en-US" sz="1800" dirty="0" smtClean="0"/>
              <a:t>Block Independent Disjoint (BID) </a:t>
            </a:r>
          </a:p>
          <a:p>
            <a:pPr lvl="1"/>
            <a:endParaRPr lang="en-US" sz="1800" dirty="0" smtClean="0"/>
          </a:p>
          <a:p>
            <a:endParaRPr lang="en-US" sz="2600" dirty="0"/>
          </a:p>
          <a:p>
            <a:endParaRPr lang="en-US" sz="2600" dirty="0"/>
          </a:p>
          <a:p>
            <a:endParaRPr lang="en-US" sz="2600" dirty="0" smtClean="0"/>
          </a:p>
        </p:txBody>
      </p:sp>
      <p:sp>
        <p:nvSpPr>
          <p:cNvPr id="4" name="Slide Number Placeholder 3"/>
          <p:cNvSpPr>
            <a:spLocks noGrp="1"/>
          </p:cNvSpPr>
          <p:nvPr>
            <p:ph type="sldNum" sz="quarter" idx="12"/>
          </p:nvPr>
        </p:nvSpPr>
        <p:spPr/>
        <p:txBody>
          <a:bodyPr/>
          <a:lstStyle/>
          <a:p>
            <a:fld id="{20111803-305A-4A04-807A-A88F52FFFDCF}" type="slidenum">
              <a:rPr lang="en-US" smtClean="0"/>
              <a:t>16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052272470"/>
              </p:ext>
            </p:extLst>
          </p:nvPr>
        </p:nvGraphicFramePr>
        <p:xfrm>
          <a:off x="1259088" y="4162777"/>
          <a:ext cx="6705594" cy="1885245"/>
        </p:xfrm>
        <a:graphic>
          <a:graphicData uri="http://schemas.openxmlformats.org/drawingml/2006/table">
            <a:tbl>
              <a:tblPr firstRow="1" bandRow="1">
                <a:tableStyleId>{21E4AEA4-8DFA-4A89-87EB-49C32662AFE0}</a:tableStyleId>
              </a:tblPr>
              <a:tblGrid>
                <a:gridCol w="957942"/>
                <a:gridCol w="957942"/>
                <a:gridCol w="957942"/>
                <a:gridCol w="957942"/>
                <a:gridCol w="957942"/>
                <a:gridCol w="957942"/>
                <a:gridCol w="957942"/>
              </a:tblGrid>
              <a:tr h="304800">
                <a:tc>
                  <a:txBody>
                    <a:bodyPr/>
                    <a:lstStyle/>
                    <a:p>
                      <a:pPr algn="ctr"/>
                      <a:r>
                        <a:rPr lang="en-US" sz="1200" dirty="0" smtClean="0"/>
                        <a:t>TID</a:t>
                      </a:r>
                      <a:endParaRPr lang="en-US" sz="1200" dirty="0"/>
                    </a:p>
                  </a:txBody>
                  <a:tcPr/>
                </a:tc>
                <a:tc>
                  <a:txBody>
                    <a:bodyPr/>
                    <a:lstStyle/>
                    <a:p>
                      <a:pPr algn="ctr"/>
                      <a:r>
                        <a:rPr lang="en-US" sz="1200" dirty="0" smtClean="0"/>
                        <a:t>Make</a:t>
                      </a:r>
                      <a:endParaRPr lang="en-US" sz="1200" dirty="0"/>
                    </a:p>
                  </a:txBody>
                  <a:tcPr/>
                </a:tc>
                <a:tc>
                  <a:txBody>
                    <a:bodyPr/>
                    <a:lstStyle/>
                    <a:p>
                      <a:pPr algn="ctr"/>
                      <a:r>
                        <a:rPr lang="en-US" sz="1200" dirty="0" smtClean="0"/>
                        <a:t>Model</a:t>
                      </a:r>
                      <a:endParaRPr lang="en-US" sz="1200" dirty="0"/>
                    </a:p>
                  </a:txBody>
                  <a:tcPr/>
                </a:tc>
                <a:tc>
                  <a:txBody>
                    <a:bodyPr/>
                    <a:lstStyle/>
                    <a:p>
                      <a:pPr algn="ctr"/>
                      <a:r>
                        <a:rPr lang="en-US" sz="1200" dirty="0" err="1" smtClean="0"/>
                        <a:t>Cartype</a:t>
                      </a:r>
                      <a:endParaRPr lang="en-US" sz="1200" dirty="0"/>
                    </a:p>
                  </a:txBody>
                  <a:tcPr/>
                </a:tc>
                <a:tc>
                  <a:txBody>
                    <a:bodyPr/>
                    <a:lstStyle/>
                    <a:p>
                      <a:pPr algn="ctr"/>
                      <a:r>
                        <a:rPr lang="en-US" sz="1200" dirty="0" smtClean="0"/>
                        <a:t>Condition</a:t>
                      </a:r>
                      <a:endParaRPr lang="en-US" sz="1200" dirty="0"/>
                    </a:p>
                  </a:txBody>
                  <a:tcPr/>
                </a:tc>
                <a:tc>
                  <a:txBody>
                    <a:bodyPr/>
                    <a:lstStyle/>
                    <a:p>
                      <a:pPr algn="ctr"/>
                      <a:r>
                        <a:rPr lang="en-US" sz="1200" dirty="0" smtClean="0"/>
                        <a:t>Drivetrain</a:t>
                      </a:r>
                      <a:endParaRPr lang="en-US" sz="1200" dirty="0"/>
                    </a:p>
                  </a:txBody>
                  <a:tcPr/>
                </a:tc>
                <a:tc>
                  <a:txBody>
                    <a:bodyPr/>
                    <a:lstStyle/>
                    <a:p>
                      <a:pPr algn="ctr"/>
                      <a:r>
                        <a:rPr lang="en-US" sz="1200" dirty="0" smtClean="0"/>
                        <a:t>Probability</a:t>
                      </a:r>
                      <a:endParaRPr lang="en-US" sz="1200" dirty="0"/>
                    </a:p>
                  </a:txBody>
                  <a:tcPr/>
                </a:tc>
              </a:tr>
              <a:tr h="316089">
                <a:tc rowSpan="3">
                  <a:txBody>
                    <a:bodyPr/>
                    <a:lstStyle/>
                    <a:p>
                      <a:pPr algn="ctr"/>
                      <a:r>
                        <a:rPr lang="en-US" sz="1200" dirty="0" smtClean="0"/>
                        <a:t>12</a:t>
                      </a:r>
                      <a:endParaRPr lang="en-US" sz="1200" dirty="0"/>
                    </a:p>
                  </a:txBody>
                  <a:tcPr anchor="ctr"/>
                </a:tc>
                <a:tc>
                  <a:txBody>
                    <a:bodyPr/>
                    <a:lstStyle/>
                    <a:p>
                      <a:pPr algn="ctr"/>
                      <a:r>
                        <a:rPr lang="en-US" sz="1200" dirty="0" smtClean="0"/>
                        <a:t>Honda</a:t>
                      </a:r>
                      <a:endParaRPr lang="en-US" sz="1200" dirty="0"/>
                    </a:p>
                  </a:txBody>
                  <a:tcPr/>
                </a:tc>
                <a:tc>
                  <a:txBody>
                    <a:bodyPr/>
                    <a:lstStyle/>
                    <a:p>
                      <a:pPr algn="ctr"/>
                      <a:r>
                        <a:rPr lang="en-US" sz="1200" dirty="0" smtClean="0"/>
                        <a:t>Civic</a:t>
                      </a:r>
                      <a:endParaRPr lang="en-US" sz="1200" dirty="0"/>
                    </a:p>
                  </a:txBody>
                  <a:tcPr/>
                </a:tc>
                <a:tc>
                  <a:txBody>
                    <a:bodyPr/>
                    <a:lstStyle/>
                    <a:p>
                      <a:pPr algn="ctr"/>
                      <a:r>
                        <a:rPr lang="en-US" sz="1200" dirty="0" smtClean="0"/>
                        <a:t>Sedan</a:t>
                      </a:r>
                      <a:endParaRPr lang="en-US" sz="1200" dirty="0"/>
                    </a:p>
                  </a:txBody>
                  <a:tcPr/>
                </a:tc>
                <a:tc>
                  <a:txBody>
                    <a:bodyPr/>
                    <a:lstStyle/>
                    <a:p>
                      <a:pPr algn="ctr"/>
                      <a:r>
                        <a:rPr lang="en-US" sz="1200" dirty="0" smtClean="0"/>
                        <a:t>Used</a:t>
                      </a:r>
                      <a:endParaRPr lang="en-US" sz="1200" dirty="0"/>
                    </a:p>
                  </a:txBody>
                  <a:tcPr/>
                </a:tc>
                <a:tc>
                  <a:txBody>
                    <a:bodyPr/>
                    <a:lstStyle/>
                    <a:p>
                      <a:pPr algn="ctr"/>
                      <a:r>
                        <a:rPr lang="en-US" sz="1200" dirty="0" smtClean="0"/>
                        <a:t>FWD</a:t>
                      </a:r>
                      <a:endParaRPr lang="en-US" sz="1200" dirty="0"/>
                    </a:p>
                  </a:txBody>
                  <a:tcPr/>
                </a:tc>
                <a:tc>
                  <a:txBody>
                    <a:bodyPr/>
                    <a:lstStyle/>
                    <a:p>
                      <a:pPr algn="ctr"/>
                      <a:r>
                        <a:rPr lang="en-US" sz="1200" dirty="0" smtClean="0"/>
                        <a:t>0.85</a:t>
                      </a:r>
                      <a:endParaRPr lang="en-US" sz="1200" dirty="0"/>
                    </a:p>
                  </a:txBody>
                  <a:tcPr/>
                </a:tc>
              </a:tr>
              <a:tr h="316089">
                <a:tc vMerge="1">
                  <a:txBody>
                    <a:bodyPr/>
                    <a:lstStyle/>
                    <a:p>
                      <a:pPr algn="ctr"/>
                      <a:endParaRPr lang="en-US" sz="1200" dirty="0"/>
                    </a:p>
                  </a:txBody>
                  <a:tcPr/>
                </a:tc>
                <a:tc>
                  <a:txBody>
                    <a:bodyPr/>
                    <a:lstStyle/>
                    <a:p>
                      <a:pPr algn="ctr"/>
                      <a:r>
                        <a:rPr lang="en-US" sz="1200" dirty="0" smtClean="0"/>
                        <a:t>Honda</a:t>
                      </a:r>
                      <a:endParaRPr lang="en-US" sz="1200" dirty="0"/>
                    </a:p>
                  </a:txBody>
                  <a:tcPr/>
                </a:tc>
                <a:tc>
                  <a:txBody>
                    <a:bodyPr/>
                    <a:lstStyle/>
                    <a:p>
                      <a:pPr algn="ctr"/>
                      <a:r>
                        <a:rPr lang="en-US" sz="1200" dirty="0" smtClean="0"/>
                        <a:t>Corolla</a:t>
                      </a:r>
                      <a:endParaRPr lang="en-US" sz="1200" dirty="0"/>
                    </a:p>
                  </a:txBody>
                  <a:tcPr/>
                </a:tc>
                <a:tc>
                  <a:txBody>
                    <a:bodyPr/>
                    <a:lstStyle/>
                    <a:p>
                      <a:pPr algn="ctr"/>
                      <a:r>
                        <a:rPr lang="en-US" sz="1200" dirty="0" smtClean="0"/>
                        <a:t>Sedan</a:t>
                      </a:r>
                      <a:endParaRPr lang="en-US" sz="1200" dirty="0"/>
                    </a:p>
                  </a:txBody>
                  <a:tcPr/>
                </a:tc>
                <a:tc>
                  <a:txBody>
                    <a:bodyPr/>
                    <a:lstStyle/>
                    <a:p>
                      <a:pPr algn="ctr"/>
                      <a:r>
                        <a:rPr lang="en-US" sz="1200" dirty="0" smtClean="0"/>
                        <a:t>New</a:t>
                      </a:r>
                      <a:endParaRPr lang="en-US" sz="1200" dirty="0"/>
                    </a:p>
                  </a:txBody>
                  <a:tcPr/>
                </a:tc>
                <a:tc>
                  <a:txBody>
                    <a:bodyPr/>
                    <a:lstStyle/>
                    <a:p>
                      <a:pPr algn="ctr"/>
                      <a:r>
                        <a:rPr lang="en-US" sz="1200" dirty="0" smtClean="0"/>
                        <a:t>FWD</a:t>
                      </a:r>
                      <a:endParaRPr lang="en-US" sz="1200" dirty="0"/>
                    </a:p>
                  </a:txBody>
                  <a:tcPr/>
                </a:tc>
                <a:tc>
                  <a:txBody>
                    <a:bodyPr/>
                    <a:lstStyle/>
                    <a:p>
                      <a:pPr algn="ctr"/>
                      <a:r>
                        <a:rPr lang="en-US" sz="1200" dirty="0" smtClean="0"/>
                        <a:t>0.10</a:t>
                      </a:r>
                      <a:endParaRPr lang="en-US" sz="1200" dirty="0"/>
                    </a:p>
                  </a:txBody>
                  <a:tcPr/>
                </a:tc>
              </a:tr>
              <a:tr h="316089">
                <a:tc vMerge="1">
                  <a:txBody>
                    <a:bodyPr/>
                    <a:lstStyle/>
                    <a:p>
                      <a:pPr algn="ctr"/>
                      <a:endParaRPr lang="en-US" sz="1200" dirty="0"/>
                    </a:p>
                  </a:txBody>
                  <a:tcPr/>
                </a:tc>
                <a:tc>
                  <a:txBody>
                    <a:bodyPr/>
                    <a:lstStyle/>
                    <a:p>
                      <a:pPr algn="ctr"/>
                      <a:r>
                        <a:rPr lang="en-US" sz="1200" dirty="0" smtClean="0"/>
                        <a:t>Honda</a:t>
                      </a:r>
                      <a:endParaRPr lang="en-US" sz="1200" dirty="0"/>
                    </a:p>
                  </a:txBody>
                  <a:tcPr/>
                </a:tc>
                <a:tc>
                  <a:txBody>
                    <a:bodyPr/>
                    <a:lstStyle/>
                    <a:p>
                      <a:pPr algn="ctr"/>
                      <a:r>
                        <a:rPr lang="en-US" sz="1200" dirty="0" smtClean="0"/>
                        <a:t>Civic</a:t>
                      </a:r>
                      <a:endParaRPr lang="en-US" sz="1200" dirty="0"/>
                    </a:p>
                  </a:txBody>
                  <a:tcPr/>
                </a:tc>
                <a:tc>
                  <a:txBody>
                    <a:bodyPr/>
                    <a:lstStyle/>
                    <a:p>
                      <a:pPr algn="ctr"/>
                      <a:r>
                        <a:rPr lang="en-US" sz="1200" dirty="0" err="1" smtClean="0"/>
                        <a:t>Sdfkshf</a:t>
                      </a:r>
                      <a:endParaRPr lang="en-US" sz="1200" dirty="0"/>
                    </a:p>
                  </a:txBody>
                  <a:tcPr/>
                </a:tc>
                <a:tc>
                  <a:txBody>
                    <a:bodyPr/>
                    <a:lstStyle/>
                    <a:p>
                      <a:pPr algn="ctr"/>
                      <a:r>
                        <a:rPr lang="en-US" sz="1200" dirty="0" smtClean="0"/>
                        <a:t>Used</a:t>
                      </a:r>
                      <a:endParaRPr lang="en-US" sz="1200" dirty="0"/>
                    </a:p>
                  </a:txBody>
                  <a:tcPr/>
                </a:tc>
                <a:tc>
                  <a:txBody>
                    <a:bodyPr/>
                    <a:lstStyle/>
                    <a:p>
                      <a:pPr algn="ctr"/>
                      <a:r>
                        <a:rPr lang="en-US" sz="1200" dirty="0" smtClean="0"/>
                        <a:t>FWD</a:t>
                      </a:r>
                      <a:endParaRPr lang="en-US" sz="1200" dirty="0"/>
                    </a:p>
                  </a:txBody>
                  <a:tcPr/>
                </a:tc>
                <a:tc>
                  <a:txBody>
                    <a:bodyPr/>
                    <a:lstStyle/>
                    <a:p>
                      <a:pPr algn="ctr"/>
                      <a:r>
                        <a:rPr lang="en-US" sz="1200" dirty="0" smtClean="0"/>
                        <a:t>0.05</a:t>
                      </a:r>
                      <a:endParaRPr lang="en-US" sz="1200" dirty="0"/>
                    </a:p>
                  </a:txBody>
                  <a:tcPr/>
                </a:tc>
              </a:tr>
              <a:tr h="316089">
                <a:tc rowSpan="2">
                  <a:txBody>
                    <a:bodyPr/>
                    <a:lstStyle/>
                    <a:p>
                      <a:pPr algn="ctr"/>
                      <a:r>
                        <a:rPr lang="en-US" sz="1200" dirty="0" smtClean="0"/>
                        <a:t>210</a:t>
                      </a:r>
                      <a:endParaRPr lang="en-US" sz="1200" dirty="0"/>
                    </a:p>
                  </a:txBody>
                  <a:tcPr anchor="ctr"/>
                </a:tc>
                <a:tc>
                  <a:txBody>
                    <a:bodyPr/>
                    <a:lstStyle/>
                    <a:p>
                      <a:pPr algn="ctr"/>
                      <a:r>
                        <a:rPr lang="en-US" sz="1200" dirty="0" smtClean="0"/>
                        <a:t>Toyota</a:t>
                      </a:r>
                      <a:endParaRPr lang="en-US" sz="1200" dirty="0"/>
                    </a:p>
                  </a:txBody>
                  <a:tcPr/>
                </a:tc>
                <a:tc>
                  <a:txBody>
                    <a:bodyPr/>
                    <a:lstStyle/>
                    <a:p>
                      <a:pPr algn="ctr"/>
                      <a:r>
                        <a:rPr lang="en-US" sz="1200" dirty="0" smtClean="0"/>
                        <a:t>Corolla</a:t>
                      </a:r>
                      <a:endParaRPr lang="en-US" sz="1200" dirty="0"/>
                    </a:p>
                  </a:txBody>
                  <a:tcPr/>
                </a:tc>
                <a:tc>
                  <a:txBody>
                    <a:bodyPr/>
                    <a:lstStyle/>
                    <a:p>
                      <a:pPr algn="ctr"/>
                      <a:r>
                        <a:rPr lang="en-US" sz="1200" dirty="0" smtClean="0"/>
                        <a:t>Sedan</a:t>
                      </a:r>
                      <a:endParaRPr lang="en-US" sz="1200" dirty="0"/>
                    </a:p>
                  </a:txBody>
                  <a:tcPr/>
                </a:tc>
                <a:tc>
                  <a:txBody>
                    <a:bodyPr/>
                    <a:lstStyle/>
                    <a:p>
                      <a:pPr algn="ctr"/>
                      <a:r>
                        <a:rPr lang="en-US" sz="1200" dirty="0" smtClean="0"/>
                        <a:t>New</a:t>
                      </a:r>
                      <a:endParaRPr lang="en-US" sz="1200" dirty="0"/>
                    </a:p>
                  </a:txBody>
                  <a:tcPr/>
                </a:tc>
                <a:tc>
                  <a:txBody>
                    <a:bodyPr/>
                    <a:lstStyle/>
                    <a:p>
                      <a:pPr algn="ctr"/>
                      <a:r>
                        <a:rPr lang="en-US" sz="1200" dirty="0" smtClean="0"/>
                        <a:t>FWD</a:t>
                      </a:r>
                      <a:endParaRPr lang="en-US" sz="1200" dirty="0"/>
                    </a:p>
                  </a:txBody>
                  <a:tcPr/>
                </a:tc>
                <a:tc>
                  <a:txBody>
                    <a:bodyPr/>
                    <a:lstStyle/>
                    <a:p>
                      <a:pPr algn="ctr"/>
                      <a:r>
                        <a:rPr lang="en-US" sz="1200" dirty="0" smtClean="0"/>
                        <a:t>0.9</a:t>
                      </a:r>
                      <a:endParaRPr lang="en-US" sz="1200" dirty="0"/>
                    </a:p>
                  </a:txBody>
                  <a:tcPr/>
                </a:tc>
              </a:tr>
              <a:tr h="316089">
                <a:tc vMerge="1">
                  <a:txBody>
                    <a:bodyPr/>
                    <a:lstStyle/>
                    <a:p>
                      <a:pPr algn="ctr"/>
                      <a:endParaRPr lang="en-US" sz="1200" dirty="0"/>
                    </a:p>
                  </a:txBody>
                  <a:tcPr/>
                </a:tc>
                <a:tc>
                  <a:txBody>
                    <a:bodyPr/>
                    <a:lstStyle/>
                    <a:p>
                      <a:pPr algn="ctr"/>
                      <a:r>
                        <a:rPr lang="en-US" sz="1200" dirty="0" smtClean="0"/>
                        <a:t>Honda</a:t>
                      </a:r>
                      <a:endParaRPr lang="en-US" sz="1200" dirty="0"/>
                    </a:p>
                  </a:txBody>
                  <a:tcPr/>
                </a:tc>
                <a:tc>
                  <a:txBody>
                    <a:bodyPr/>
                    <a:lstStyle/>
                    <a:p>
                      <a:pPr algn="ctr"/>
                      <a:r>
                        <a:rPr lang="en-US" sz="1200" dirty="0" smtClean="0"/>
                        <a:t>Corolla</a:t>
                      </a:r>
                      <a:endParaRPr lang="en-US" sz="1200" dirty="0"/>
                    </a:p>
                  </a:txBody>
                  <a:tcPr/>
                </a:tc>
                <a:tc>
                  <a:txBody>
                    <a:bodyPr/>
                    <a:lstStyle/>
                    <a:p>
                      <a:pPr algn="ctr"/>
                      <a:r>
                        <a:rPr lang="en-US" sz="1200" dirty="0" smtClean="0"/>
                        <a:t>Sedan</a:t>
                      </a:r>
                      <a:endParaRPr lang="en-US" sz="1200" dirty="0"/>
                    </a:p>
                  </a:txBody>
                  <a:tcPr/>
                </a:tc>
                <a:tc>
                  <a:txBody>
                    <a:bodyPr/>
                    <a:lstStyle/>
                    <a:p>
                      <a:pPr algn="ctr"/>
                      <a:r>
                        <a:rPr lang="en-US" sz="1200" dirty="0" smtClean="0"/>
                        <a:t>New</a:t>
                      </a:r>
                      <a:endParaRPr lang="en-US" sz="1200" dirty="0"/>
                    </a:p>
                  </a:txBody>
                  <a:tcPr/>
                </a:tc>
                <a:tc>
                  <a:txBody>
                    <a:bodyPr/>
                    <a:lstStyle/>
                    <a:p>
                      <a:pPr algn="ctr"/>
                      <a:r>
                        <a:rPr lang="en-US" sz="1200" dirty="0" smtClean="0"/>
                        <a:t>FWD</a:t>
                      </a:r>
                      <a:endParaRPr lang="en-US" sz="1200" dirty="0"/>
                    </a:p>
                  </a:txBody>
                  <a:tcPr/>
                </a:tc>
                <a:tc>
                  <a:txBody>
                    <a:bodyPr/>
                    <a:lstStyle/>
                    <a:p>
                      <a:pPr algn="ctr"/>
                      <a:r>
                        <a:rPr lang="en-US" sz="1200" dirty="0" smtClean="0"/>
                        <a:t>0.1</a:t>
                      </a:r>
                      <a:endParaRPr lang="en-US" sz="1200" dirty="0"/>
                    </a:p>
                  </a:txBody>
                  <a:tcPr/>
                </a:tc>
              </a:tr>
            </a:tbl>
          </a:graphicData>
        </a:graphic>
      </p:graphicFrame>
      <p:sp>
        <p:nvSpPr>
          <p:cNvPr id="6" name="TextBox 5"/>
          <p:cNvSpPr txBox="1"/>
          <p:nvPr/>
        </p:nvSpPr>
        <p:spPr>
          <a:xfrm>
            <a:off x="2059185" y="6015734"/>
            <a:ext cx="5105400" cy="338554"/>
          </a:xfrm>
          <a:prstGeom prst="rect">
            <a:avLst/>
          </a:prstGeom>
          <a:noFill/>
        </p:spPr>
        <p:txBody>
          <a:bodyPr wrap="square" rtlCol="0">
            <a:spAutoFit/>
          </a:bodyPr>
          <a:lstStyle/>
          <a:p>
            <a:pPr algn="ctr"/>
            <a:r>
              <a:rPr lang="en-US" sz="1600" i="1" dirty="0" smtClean="0"/>
              <a:t>Block Independent Disjoint Probabilistic database</a:t>
            </a:r>
            <a:endParaRPr lang="en-US" sz="1600" i="1" dirty="0"/>
          </a:p>
        </p:txBody>
      </p:sp>
      <p:sp>
        <p:nvSpPr>
          <p:cNvPr id="7" name="Rectangle 6"/>
          <p:cNvSpPr/>
          <p:nvPr/>
        </p:nvSpPr>
        <p:spPr>
          <a:xfrm>
            <a:off x="1106685" y="4467577"/>
            <a:ext cx="7010400" cy="9906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28641" y="5368854"/>
            <a:ext cx="7010400" cy="64688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868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BayesWipe-PDB Storage</a:t>
            </a:r>
            <a:endParaRPr lang="en-US" dirty="0"/>
          </a:p>
        </p:txBody>
      </p:sp>
      <p:sp>
        <p:nvSpPr>
          <p:cNvPr id="3" name="Content Placeholder 2"/>
          <p:cNvSpPr>
            <a:spLocks noGrp="1"/>
          </p:cNvSpPr>
          <p:nvPr>
            <p:ph idx="1"/>
          </p:nvPr>
        </p:nvSpPr>
        <p:spPr/>
        <p:txBody>
          <a:bodyPr>
            <a:normAutofit/>
          </a:bodyPr>
          <a:lstStyle/>
          <a:p>
            <a:r>
              <a:rPr lang="en-US" sz="2800" dirty="0" smtClean="0"/>
              <a:t>BayesWipe-PDB is stored into a relational database:</a:t>
            </a:r>
          </a:p>
          <a:p>
            <a:pPr lvl="1"/>
            <a:r>
              <a:rPr lang="en-US" sz="2400" dirty="0" smtClean="0"/>
              <a:t>SQL Server</a:t>
            </a:r>
            <a:endParaRPr lang="en-US" sz="2800" dirty="0" smtClean="0"/>
          </a:p>
          <a:p>
            <a:r>
              <a:rPr lang="en-US" sz="2800" dirty="0" smtClean="0"/>
              <a:t>Query Processing Engine:</a:t>
            </a:r>
          </a:p>
          <a:p>
            <a:pPr lvl="1"/>
            <a:r>
              <a:rPr lang="en-US" sz="2400" dirty="0" err="1" smtClean="0"/>
              <a:t>Mystiq</a:t>
            </a:r>
            <a:r>
              <a:rPr lang="en-US" sz="2400" dirty="0" smtClean="0"/>
              <a:t>[2] -- a prototype of Probabilistic database management system</a:t>
            </a:r>
          </a:p>
        </p:txBody>
      </p:sp>
      <p:sp>
        <p:nvSpPr>
          <p:cNvPr id="8" name="Slide Number Placeholder 7"/>
          <p:cNvSpPr>
            <a:spLocks noGrp="1"/>
          </p:cNvSpPr>
          <p:nvPr>
            <p:ph type="sldNum" sz="quarter" idx="12"/>
          </p:nvPr>
        </p:nvSpPr>
        <p:spPr/>
        <p:txBody>
          <a:bodyPr/>
          <a:lstStyle/>
          <a:p>
            <a:fld id="{20111803-305A-4A04-807A-A88F52FFFDCF}" type="slidenum">
              <a:rPr lang="en-US" smtClean="0"/>
              <a:t>17</a:t>
            </a:fld>
            <a:endParaRPr lang="en-US"/>
          </a:p>
        </p:txBody>
      </p:sp>
      <p:sp>
        <p:nvSpPr>
          <p:cNvPr id="4" name="TextBox 3"/>
          <p:cNvSpPr txBox="1"/>
          <p:nvPr/>
        </p:nvSpPr>
        <p:spPr>
          <a:xfrm>
            <a:off x="588706" y="6396335"/>
            <a:ext cx="7328647" cy="461665"/>
          </a:xfrm>
          <a:prstGeom prst="rect">
            <a:avLst/>
          </a:prstGeom>
          <a:noFill/>
        </p:spPr>
        <p:txBody>
          <a:bodyPr wrap="square" rtlCol="0">
            <a:spAutoFit/>
          </a:bodyPr>
          <a:lstStyle/>
          <a:p>
            <a:r>
              <a:rPr lang="en-US" sz="1200" dirty="0" smtClean="0">
                <a:solidFill>
                  <a:schemeClr val="bg1"/>
                </a:solidFill>
              </a:rPr>
              <a:t>[2] </a:t>
            </a:r>
            <a:r>
              <a:rPr lang="en-US" sz="1200" dirty="0" err="1" smtClean="0">
                <a:solidFill>
                  <a:schemeClr val="bg1"/>
                </a:solidFill>
              </a:rPr>
              <a:t>Boulos</a:t>
            </a:r>
            <a:r>
              <a:rPr lang="en-US" sz="1200" dirty="0">
                <a:solidFill>
                  <a:schemeClr val="bg1"/>
                </a:solidFill>
              </a:rPr>
              <a:t>, Jihad, </a:t>
            </a:r>
            <a:r>
              <a:rPr lang="en-US" sz="1200" dirty="0" err="1">
                <a:solidFill>
                  <a:schemeClr val="bg1"/>
                </a:solidFill>
              </a:rPr>
              <a:t>Nilesh</a:t>
            </a:r>
            <a:r>
              <a:rPr lang="en-US" sz="1200" dirty="0">
                <a:solidFill>
                  <a:schemeClr val="bg1"/>
                </a:solidFill>
              </a:rPr>
              <a:t> </a:t>
            </a:r>
            <a:r>
              <a:rPr lang="en-US" sz="1200" dirty="0" err="1">
                <a:solidFill>
                  <a:schemeClr val="bg1"/>
                </a:solidFill>
              </a:rPr>
              <a:t>Dalvi</a:t>
            </a:r>
            <a:r>
              <a:rPr lang="en-US" sz="1200" dirty="0">
                <a:solidFill>
                  <a:schemeClr val="bg1"/>
                </a:solidFill>
              </a:rPr>
              <a:t>, </a:t>
            </a:r>
            <a:r>
              <a:rPr lang="en-US" sz="1200" dirty="0" err="1">
                <a:solidFill>
                  <a:schemeClr val="bg1"/>
                </a:solidFill>
              </a:rPr>
              <a:t>Bhushan</a:t>
            </a:r>
            <a:r>
              <a:rPr lang="en-US" sz="1200" dirty="0">
                <a:solidFill>
                  <a:schemeClr val="bg1"/>
                </a:solidFill>
              </a:rPr>
              <a:t> </a:t>
            </a:r>
            <a:r>
              <a:rPr lang="en-US" sz="1200" dirty="0" err="1">
                <a:solidFill>
                  <a:schemeClr val="bg1"/>
                </a:solidFill>
              </a:rPr>
              <a:t>Mandhani</a:t>
            </a:r>
            <a:r>
              <a:rPr lang="en-US" sz="1200" dirty="0">
                <a:solidFill>
                  <a:schemeClr val="bg1"/>
                </a:solidFill>
              </a:rPr>
              <a:t>, </a:t>
            </a:r>
            <a:r>
              <a:rPr lang="en-US" sz="1200" dirty="0" err="1">
                <a:solidFill>
                  <a:schemeClr val="bg1"/>
                </a:solidFill>
              </a:rPr>
              <a:t>Shobhit</a:t>
            </a:r>
            <a:r>
              <a:rPr lang="en-US" sz="1200" dirty="0">
                <a:solidFill>
                  <a:schemeClr val="bg1"/>
                </a:solidFill>
              </a:rPr>
              <a:t> Mathur, Chris Re, and Dan </a:t>
            </a:r>
            <a:r>
              <a:rPr lang="en-US" sz="1200" dirty="0" err="1">
                <a:solidFill>
                  <a:schemeClr val="bg1"/>
                </a:solidFill>
              </a:rPr>
              <a:t>Suciu</a:t>
            </a:r>
            <a:r>
              <a:rPr lang="en-US" sz="1200" dirty="0">
                <a:solidFill>
                  <a:schemeClr val="bg1"/>
                </a:solidFill>
              </a:rPr>
              <a:t>. "MYSTIQ: a system for finding more answers by using probabilities." </a:t>
            </a:r>
            <a:r>
              <a:rPr lang="en-US" sz="1200" dirty="0" smtClean="0">
                <a:solidFill>
                  <a:schemeClr val="bg1"/>
                </a:solidFill>
              </a:rPr>
              <a:t>In </a:t>
            </a:r>
            <a:r>
              <a:rPr lang="en-US" sz="1200" i="1" dirty="0" smtClean="0">
                <a:solidFill>
                  <a:schemeClr val="bg1"/>
                </a:solidFill>
              </a:rPr>
              <a:t>SIGMOD</a:t>
            </a:r>
            <a:r>
              <a:rPr lang="en-US" sz="1200" dirty="0" smtClean="0">
                <a:solidFill>
                  <a:schemeClr val="bg1"/>
                </a:solidFill>
              </a:rPr>
              <a:t>, </a:t>
            </a:r>
            <a:r>
              <a:rPr lang="en-US" sz="1200" dirty="0">
                <a:solidFill>
                  <a:schemeClr val="bg1"/>
                </a:solidFill>
              </a:rPr>
              <a:t>pp. 891-893. ACM, 2005.</a:t>
            </a:r>
            <a:endParaRPr lang="en-US" sz="1200" i="1" dirty="0">
              <a:solidFill>
                <a:schemeClr val="bg1"/>
              </a:solidFill>
            </a:endParaRPr>
          </a:p>
        </p:txBody>
      </p:sp>
    </p:spTree>
    <p:extLst>
      <p:ext uri="{BB962C8B-B14F-4D97-AF65-F5344CB8AC3E}">
        <p14:creationId xmlns:p14="http://schemas.microsoft.com/office/powerpoint/2010/main" val="3557365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IN" dirty="0"/>
          </a:p>
        </p:txBody>
      </p:sp>
      <p:sp>
        <p:nvSpPr>
          <p:cNvPr id="3" name="Content Placeholder 2"/>
          <p:cNvSpPr>
            <a:spLocks noGrp="1"/>
          </p:cNvSpPr>
          <p:nvPr>
            <p:ph idx="1"/>
          </p:nvPr>
        </p:nvSpPr>
        <p:spPr/>
        <p:txBody>
          <a:bodyPr>
            <a:normAutofit/>
          </a:bodyPr>
          <a:lstStyle/>
          <a:p>
            <a:r>
              <a:rPr lang="en-US" sz="2800" dirty="0">
                <a:solidFill>
                  <a:srgbClr val="0070C0"/>
                </a:solidFill>
              </a:rPr>
              <a:t>Motivation</a:t>
            </a:r>
          </a:p>
          <a:p>
            <a:r>
              <a:rPr lang="en-US" sz="2800" dirty="0" smtClean="0">
                <a:solidFill>
                  <a:srgbClr val="7030A0"/>
                </a:solidFill>
              </a:rPr>
              <a:t>Deterministic and Probabilistic clean outcomes </a:t>
            </a:r>
            <a:endParaRPr lang="en-US" sz="2800" dirty="0">
              <a:solidFill>
                <a:srgbClr val="7030A0"/>
              </a:solidFill>
            </a:endParaRPr>
          </a:p>
          <a:p>
            <a:r>
              <a:rPr lang="en-US" sz="2800" b="1" i="1" dirty="0" smtClean="0">
                <a:solidFill>
                  <a:srgbClr val="C00000"/>
                </a:solidFill>
              </a:rPr>
              <a:t>Investigation Strategy</a:t>
            </a:r>
          </a:p>
          <a:p>
            <a:r>
              <a:rPr lang="en-US" sz="2800" dirty="0" smtClean="0"/>
              <a:t>Optimization technique</a:t>
            </a:r>
          </a:p>
          <a:p>
            <a:r>
              <a:rPr lang="en-US" sz="2800" dirty="0" smtClean="0"/>
              <a:t>Experiments and Results</a:t>
            </a:r>
          </a:p>
          <a:p>
            <a:pPr marL="0" indent="0">
              <a:buNone/>
            </a:pPr>
            <a:endParaRPr lang="en-US" sz="2800" dirty="0"/>
          </a:p>
        </p:txBody>
      </p:sp>
    </p:spTree>
    <p:extLst>
      <p:ext uri="{BB962C8B-B14F-4D97-AF65-F5344CB8AC3E}">
        <p14:creationId xmlns:p14="http://schemas.microsoft.com/office/powerpoint/2010/main" val="39138194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 Strategy</a:t>
            </a:r>
            <a:endParaRPr lang="en-US" dirty="0"/>
          </a:p>
        </p:txBody>
      </p:sp>
      <p:sp>
        <p:nvSpPr>
          <p:cNvPr id="3" name="Content Placeholder 2"/>
          <p:cNvSpPr>
            <a:spLocks noGrp="1"/>
          </p:cNvSpPr>
          <p:nvPr>
            <p:ph idx="1"/>
          </p:nvPr>
        </p:nvSpPr>
        <p:spPr/>
        <p:txBody>
          <a:bodyPr>
            <a:normAutofit/>
          </a:bodyPr>
          <a:lstStyle/>
          <a:p>
            <a:r>
              <a:rPr lang="en-US" sz="2800" dirty="0" smtClean="0"/>
              <a:t>Criteria to compare BayesWipe-PDB and BayesWipe-DET</a:t>
            </a:r>
          </a:p>
          <a:p>
            <a:pPr lvl="1"/>
            <a:r>
              <a:rPr lang="en-US" sz="2400" dirty="0"/>
              <a:t>Accuracy of query </a:t>
            </a:r>
            <a:r>
              <a:rPr lang="en-US" sz="2400" dirty="0" smtClean="0"/>
              <a:t>results</a:t>
            </a:r>
          </a:p>
          <a:p>
            <a:pPr lvl="1"/>
            <a:r>
              <a:rPr lang="en-US" sz="2400" dirty="0" smtClean="0"/>
              <a:t>Scalability </a:t>
            </a:r>
          </a:p>
          <a:p>
            <a:pPr lvl="1"/>
            <a:endParaRPr lang="en-US" sz="2200" dirty="0"/>
          </a:p>
          <a:p>
            <a:endParaRPr lang="en-US" sz="2600" dirty="0" smtClean="0"/>
          </a:p>
          <a:p>
            <a:endParaRPr lang="en-US" sz="2600"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20111803-305A-4A04-807A-A88F52FFFDCF}" type="slidenum">
              <a:rPr lang="en-US" smtClean="0"/>
              <a:t>19</a:t>
            </a:fld>
            <a:endParaRPr lang="en-US"/>
          </a:p>
        </p:txBody>
      </p:sp>
      <p:pic>
        <p:nvPicPr>
          <p:cNvPr id="6148" name="Picture 4" descr="http://blogpool4tool.com/wp-content/uploads/2013/03/strategy.jpg"/>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0" y="2789358"/>
            <a:ext cx="4038600" cy="3215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011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Data Cleaning</a:t>
            </a:r>
            <a:endParaRPr lang="en-US" dirty="0"/>
          </a:p>
        </p:txBody>
      </p:sp>
      <p:sp>
        <p:nvSpPr>
          <p:cNvPr id="3" name="Content Placeholder 2"/>
          <p:cNvSpPr>
            <a:spLocks noGrp="1"/>
          </p:cNvSpPr>
          <p:nvPr>
            <p:ph idx="1"/>
          </p:nvPr>
        </p:nvSpPr>
        <p:spPr>
          <a:xfrm>
            <a:off x="822960" y="2362200"/>
            <a:ext cx="6187441" cy="3183466"/>
          </a:xfrm>
        </p:spPr>
        <p:txBody>
          <a:bodyPr>
            <a:normAutofit/>
          </a:bodyPr>
          <a:lstStyle/>
          <a:p>
            <a:r>
              <a:rPr lang="en-US" sz="2400" dirty="0" smtClean="0"/>
              <a:t>Data is one of the most useful resources</a:t>
            </a:r>
          </a:p>
          <a:p>
            <a:pPr lvl="1"/>
            <a:r>
              <a:rPr lang="en-US" sz="2200" dirty="0"/>
              <a:t>C</a:t>
            </a:r>
            <a:r>
              <a:rPr lang="en-US" sz="2200" dirty="0" smtClean="0"/>
              <a:t>rucial to numerous important decision making and analysis processes</a:t>
            </a:r>
          </a:p>
          <a:p>
            <a:endParaRPr lang="en-US" sz="2400" dirty="0" smtClean="0"/>
          </a:p>
          <a:p>
            <a:r>
              <a:rPr lang="en-US" sz="2400" dirty="0" smtClean="0"/>
              <a:t>High volume, variety and velocity of data make it difficult to obtain data in the cleanest form</a:t>
            </a:r>
            <a:endParaRPr lang="en-US" sz="2400" dirty="0"/>
          </a:p>
        </p:txBody>
      </p:sp>
      <p:sp>
        <p:nvSpPr>
          <p:cNvPr id="4" name="Slide Number Placeholder 3"/>
          <p:cNvSpPr>
            <a:spLocks noGrp="1"/>
          </p:cNvSpPr>
          <p:nvPr>
            <p:ph type="sldNum" sz="quarter" idx="12"/>
          </p:nvPr>
        </p:nvSpPr>
        <p:spPr/>
        <p:txBody>
          <a:bodyPr/>
          <a:lstStyle/>
          <a:p>
            <a:fld id="{20111803-305A-4A04-807A-A88F52FFFDCF}" type="slidenum">
              <a:rPr lang="en-US" smtClean="0"/>
              <a:t>2</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3181" y="2514600"/>
            <a:ext cx="1228344" cy="1721978"/>
          </a:xfrm>
          <a:prstGeom prst="rect">
            <a:avLst/>
          </a:prstGeom>
        </p:spPr>
      </p:pic>
    </p:spTree>
    <p:extLst>
      <p:ext uri="{BB962C8B-B14F-4D97-AF65-F5344CB8AC3E}">
        <p14:creationId xmlns:p14="http://schemas.microsoft.com/office/powerpoint/2010/main" val="1113536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snapsurveys.com/blog/wp-content/uploads/2012/10/information-accurac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410696"/>
            <a:ext cx="2895600" cy="20543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Accuracy of Query results</a:t>
            </a:r>
            <a:endParaRPr lang="en-US" dirty="0"/>
          </a:p>
        </p:txBody>
      </p:sp>
      <p:sp>
        <p:nvSpPr>
          <p:cNvPr id="3" name="Content Placeholder 2"/>
          <p:cNvSpPr>
            <a:spLocks noGrp="1"/>
          </p:cNvSpPr>
          <p:nvPr>
            <p:ph idx="1"/>
          </p:nvPr>
        </p:nvSpPr>
        <p:spPr/>
        <p:txBody>
          <a:bodyPr>
            <a:normAutofit/>
          </a:bodyPr>
          <a:lstStyle/>
          <a:p>
            <a:r>
              <a:rPr lang="en-US" sz="2800" dirty="0" smtClean="0"/>
              <a:t>To check if BayesWipe-PDB makes improvement in query results</a:t>
            </a:r>
          </a:p>
          <a:p>
            <a:r>
              <a:rPr lang="en-US" sz="2800" dirty="0" smtClean="0"/>
              <a:t>Query results from BayesWipe-PDB and BayesWipe-DET are compared</a:t>
            </a:r>
            <a:r>
              <a:rPr lang="en-US" sz="2800" dirty="0"/>
              <a:t> </a:t>
            </a:r>
            <a:r>
              <a:rPr lang="en-US" sz="2800" dirty="0" smtClean="0"/>
              <a:t>using:</a:t>
            </a:r>
          </a:p>
          <a:p>
            <a:pPr lvl="1"/>
            <a:r>
              <a:rPr lang="en-US" sz="2400" dirty="0" smtClean="0"/>
              <a:t>Precision of query results</a:t>
            </a:r>
          </a:p>
          <a:p>
            <a:pPr lvl="1"/>
            <a:r>
              <a:rPr lang="en-US" sz="2400" dirty="0" smtClean="0"/>
              <a:t>Recall of query results</a:t>
            </a:r>
          </a:p>
          <a:p>
            <a:pPr lvl="1"/>
            <a:r>
              <a:rPr lang="en-US" sz="2400" dirty="0" smtClean="0"/>
              <a:t>Total increase in true positives over multiple </a:t>
            </a:r>
            <a:r>
              <a:rPr lang="en-US" sz="2400" dirty="0"/>
              <a:t>queries</a:t>
            </a:r>
            <a:endParaRPr lang="en-US" sz="2400" dirty="0" smtClean="0"/>
          </a:p>
          <a:p>
            <a:pPr lvl="1"/>
            <a:r>
              <a:rPr lang="en-US" sz="2400" dirty="0" smtClean="0"/>
              <a:t>Total increase in false positive over multiple queries</a:t>
            </a:r>
            <a:endParaRPr lang="en-US" sz="2000" dirty="0"/>
          </a:p>
        </p:txBody>
      </p:sp>
      <p:sp>
        <p:nvSpPr>
          <p:cNvPr id="4" name="Slide Number Placeholder 3"/>
          <p:cNvSpPr>
            <a:spLocks noGrp="1"/>
          </p:cNvSpPr>
          <p:nvPr>
            <p:ph type="sldNum" sz="quarter" idx="12"/>
          </p:nvPr>
        </p:nvSpPr>
        <p:spPr/>
        <p:txBody>
          <a:bodyPr/>
          <a:lstStyle/>
          <a:p>
            <a:fld id="{20111803-305A-4A04-807A-A88F52FFFDCF}" type="slidenum">
              <a:rPr lang="en-US" smtClean="0"/>
              <a:t>20</a:t>
            </a:fld>
            <a:endParaRPr lang="en-US"/>
          </a:p>
        </p:txBody>
      </p:sp>
    </p:spTree>
    <p:extLst>
      <p:ext uri="{BB962C8B-B14F-4D97-AF65-F5344CB8AC3E}">
        <p14:creationId xmlns:p14="http://schemas.microsoft.com/office/powerpoint/2010/main" val="186134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 Results:</a:t>
            </a:r>
            <a:br>
              <a:rPr lang="en-US" dirty="0" smtClean="0"/>
            </a:br>
            <a:r>
              <a:rPr lang="en-US" sz="4400" dirty="0" smtClean="0"/>
              <a:t>BayesWipe-PDB and BayesWipe-DET</a:t>
            </a:r>
            <a:endParaRPr lang="en-US" sz="4400" dirty="0"/>
          </a:p>
        </p:txBody>
      </p:sp>
      <p:sp>
        <p:nvSpPr>
          <p:cNvPr id="3" name="Content Placeholder 2"/>
          <p:cNvSpPr>
            <a:spLocks noGrp="1"/>
          </p:cNvSpPr>
          <p:nvPr>
            <p:ph idx="1"/>
          </p:nvPr>
        </p:nvSpPr>
        <p:spPr>
          <a:xfrm>
            <a:off x="822959" y="1845734"/>
            <a:ext cx="3444241" cy="4023360"/>
          </a:xfrm>
        </p:spPr>
        <p:txBody>
          <a:bodyPr>
            <a:normAutofit/>
          </a:bodyPr>
          <a:lstStyle/>
          <a:p>
            <a:r>
              <a:rPr lang="en-US" sz="2600" dirty="0" smtClean="0"/>
              <a:t>BayesWipe-DET </a:t>
            </a:r>
            <a:r>
              <a:rPr lang="en-US" sz="2600" dirty="0"/>
              <a:t>Query results </a:t>
            </a:r>
            <a:endParaRPr lang="en-US" sz="2600" dirty="0" smtClean="0"/>
          </a:p>
          <a:p>
            <a:pPr lvl="1"/>
            <a:r>
              <a:rPr lang="en-US" sz="2400" dirty="0" smtClean="0"/>
              <a:t>Set of deterministic tuples</a:t>
            </a:r>
          </a:p>
          <a:p>
            <a:r>
              <a:rPr lang="en-US" sz="2600" dirty="0" smtClean="0"/>
              <a:t>BayesWipe-PDB </a:t>
            </a:r>
            <a:r>
              <a:rPr lang="en-US" sz="2600" dirty="0"/>
              <a:t>Query results </a:t>
            </a:r>
          </a:p>
          <a:p>
            <a:pPr lvl="1"/>
            <a:r>
              <a:rPr lang="en-US" sz="2400" dirty="0" smtClean="0"/>
              <a:t>Set of Probabilistic tuples</a:t>
            </a:r>
          </a:p>
          <a:p>
            <a:pPr lvl="1"/>
            <a:r>
              <a:rPr lang="en-US" sz="2400" dirty="0" smtClean="0"/>
              <a:t>Multiple rectifications of a tuple</a:t>
            </a:r>
          </a:p>
        </p:txBody>
      </p:sp>
      <p:sp>
        <p:nvSpPr>
          <p:cNvPr id="4" name="Slide Number Placeholder 3"/>
          <p:cNvSpPr>
            <a:spLocks noGrp="1"/>
          </p:cNvSpPr>
          <p:nvPr>
            <p:ph type="sldNum" sz="quarter" idx="12"/>
          </p:nvPr>
        </p:nvSpPr>
        <p:spPr/>
        <p:txBody>
          <a:bodyPr/>
          <a:lstStyle/>
          <a:p>
            <a:fld id="{20111803-305A-4A04-807A-A88F52FFFDCF}" type="slidenum">
              <a:rPr lang="en-US" smtClean="0"/>
              <a:t>21</a:t>
            </a:fld>
            <a:endParaRPr lang="en-US"/>
          </a:p>
        </p:txBody>
      </p:sp>
      <p:graphicFrame>
        <p:nvGraphicFramePr>
          <p:cNvPr id="14" name="Table 13"/>
          <p:cNvGraphicFramePr>
            <a:graphicFrameLocks noGrp="1"/>
          </p:cNvGraphicFramePr>
          <p:nvPr>
            <p:extLst>
              <p:ext uri="{D42A27DB-BD31-4B8C-83A1-F6EECF244321}">
                <p14:modId xmlns:p14="http://schemas.microsoft.com/office/powerpoint/2010/main" val="4031177612"/>
              </p:ext>
            </p:extLst>
          </p:nvPr>
        </p:nvGraphicFramePr>
        <p:xfrm>
          <a:off x="4852987" y="2119206"/>
          <a:ext cx="4114806" cy="1264920"/>
        </p:xfrm>
        <a:graphic>
          <a:graphicData uri="http://schemas.openxmlformats.org/drawingml/2006/table">
            <a:tbl>
              <a:tblPr firstRow="1" bandRow="1">
                <a:tableStyleId>{21E4AEA4-8DFA-4A89-87EB-49C32662AFE0}</a:tableStyleId>
              </a:tblPr>
              <a:tblGrid>
                <a:gridCol w="685801"/>
                <a:gridCol w="685801"/>
                <a:gridCol w="685801"/>
                <a:gridCol w="685801"/>
                <a:gridCol w="685801"/>
                <a:gridCol w="685801"/>
              </a:tblGrid>
              <a:tr h="183171">
                <a:tc>
                  <a:txBody>
                    <a:bodyPr/>
                    <a:lstStyle/>
                    <a:p>
                      <a:pPr algn="ctr"/>
                      <a:r>
                        <a:rPr lang="en-US" sz="900" dirty="0" smtClean="0"/>
                        <a:t>TID</a:t>
                      </a:r>
                      <a:endParaRPr lang="en-US" sz="900" dirty="0"/>
                    </a:p>
                  </a:txBody>
                  <a:tcPr/>
                </a:tc>
                <a:tc>
                  <a:txBody>
                    <a:bodyPr/>
                    <a:lstStyle/>
                    <a:p>
                      <a:pPr algn="ctr"/>
                      <a:r>
                        <a:rPr lang="en-US" sz="900" dirty="0" smtClean="0"/>
                        <a:t>Make</a:t>
                      </a:r>
                      <a:endParaRPr lang="en-US" sz="900" dirty="0"/>
                    </a:p>
                  </a:txBody>
                  <a:tcPr/>
                </a:tc>
                <a:tc>
                  <a:txBody>
                    <a:bodyPr/>
                    <a:lstStyle/>
                    <a:p>
                      <a:pPr algn="ctr"/>
                      <a:r>
                        <a:rPr lang="en-US" sz="900" dirty="0" smtClean="0"/>
                        <a:t>Model</a:t>
                      </a:r>
                      <a:endParaRPr lang="en-US" sz="900" dirty="0"/>
                    </a:p>
                  </a:txBody>
                  <a:tcPr/>
                </a:tc>
                <a:tc>
                  <a:txBody>
                    <a:bodyPr/>
                    <a:lstStyle/>
                    <a:p>
                      <a:pPr algn="ctr"/>
                      <a:r>
                        <a:rPr lang="en-US" sz="900" dirty="0" err="1" smtClean="0"/>
                        <a:t>Cartype</a:t>
                      </a:r>
                      <a:endParaRPr lang="en-US" sz="900" dirty="0"/>
                    </a:p>
                  </a:txBody>
                  <a:tcPr/>
                </a:tc>
                <a:tc>
                  <a:txBody>
                    <a:bodyPr/>
                    <a:lstStyle/>
                    <a:p>
                      <a:pPr algn="ctr"/>
                      <a:r>
                        <a:rPr lang="en-US" sz="900" dirty="0" smtClean="0"/>
                        <a:t>Condition</a:t>
                      </a:r>
                      <a:endParaRPr lang="en-US" sz="900" dirty="0"/>
                    </a:p>
                  </a:txBody>
                  <a:tcPr/>
                </a:tc>
                <a:tc>
                  <a:txBody>
                    <a:bodyPr/>
                    <a:lstStyle/>
                    <a:p>
                      <a:pPr algn="ctr"/>
                      <a:r>
                        <a:rPr lang="en-US" sz="900" dirty="0" smtClean="0"/>
                        <a:t>Drivetrain</a:t>
                      </a:r>
                      <a:endParaRPr lang="en-US" sz="900" dirty="0"/>
                    </a:p>
                  </a:txBody>
                  <a:tcPr/>
                </a:tc>
              </a:tr>
              <a:tr h="189955">
                <a:tc>
                  <a:txBody>
                    <a:bodyPr/>
                    <a:lstStyle/>
                    <a:p>
                      <a:pPr algn="ctr"/>
                      <a:r>
                        <a:rPr lang="en-US" sz="1100" dirty="0" smtClean="0"/>
                        <a:t>1</a:t>
                      </a:r>
                      <a:endParaRPr lang="en-US" sz="1100" dirty="0"/>
                    </a:p>
                  </a:txBody>
                  <a:tcPr/>
                </a:tc>
                <a:tc>
                  <a:txBody>
                    <a:bodyPr/>
                    <a:lstStyle/>
                    <a:p>
                      <a:pPr algn="ctr"/>
                      <a:r>
                        <a:rPr lang="en-US" sz="1100" dirty="0" smtClean="0"/>
                        <a:t>Honda</a:t>
                      </a:r>
                      <a:endParaRPr lang="en-US" sz="1100" dirty="0"/>
                    </a:p>
                  </a:txBody>
                  <a:tcPr/>
                </a:tc>
                <a:tc>
                  <a:txBody>
                    <a:bodyPr/>
                    <a:lstStyle/>
                    <a:p>
                      <a:pPr algn="ctr"/>
                      <a:r>
                        <a:rPr lang="en-US" sz="1100" dirty="0" smtClean="0"/>
                        <a:t>Civic</a:t>
                      </a:r>
                      <a:endParaRPr lang="en-US" sz="1100" dirty="0"/>
                    </a:p>
                  </a:txBody>
                  <a:tcPr/>
                </a:tc>
                <a:tc>
                  <a:txBody>
                    <a:bodyPr/>
                    <a:lstStyle/>
                    <a:p>
                      <a:pPr algn="ctr"/>
                      <a:r>
                        <a:rPr lang="en-US" sz="1100" dirty="0" smtClean="0"/>
                        <a:t>Sedan</a:t>
                      </a:r>
                      <a:endParaRPr lang="en-US" sz="1100" dirty="0"/>
                    </a:p>
                  </a:txBody>
                  <a:tcPr/>
                </a:tc>
                <a:tc>
                  <a:txBody>
                    <a:bodyPr/>
                    <a:lstStyle/>
                    <a:p>
                      <a:pPr algn="ctr"/>
                      <a:r>
                        <a:rPr lang="en-US" sz="1100" dirty="0" smtClean="0"/>
                        <a:t>Used</a:t>
                      </a:r>
                      <a:endParaRPr lang="en-US" sz="1100" dirty="0"/>
                    </a:p>
                  </a:txBody>
                  <a:tcPr/>
                </a:tc>
                <a:tc>
                  <a:txBody>
                    <a:bodyPr/>
                    <a:lstStyle/>
                    <a:p>
                      <a:pPr algn="ctr"/>
                      <a:r>
                        <a:rPr lang="en-US" sz="1100" dirty="0" smtClean="0"/>
                        <a:t>FWD</a:t>
                      </a:r>
                      <a:endParaRPr lang="en-US" sz="1100" dirty="0"/>
                    </a:p>
                  </a:txBody>
                  <a:tcPr/>
                </a:tc>
              </a:tr>
              <a:tr h="189955">
                <a:tc>
                  <a:txBody>
                    <a:bodyPr/>
                    <a:lstStyle/>
                    <a:p>
                      <a:pPr algn="ctr"/>
                      <a:r>
                        <a:rPr lang="en-US" sz="1100" dirty="0" smtClean="0"/>
                        <a:t>2</a:t>
                      </a:r>
                      <a:endParaRPr lang="en-US" sz="1100" dirty="0"/>
                    </a:p>
                  </a:txBody>
                  <a:tcPr/>
                </a:tc>
                <a:tc>
                  <a:txBody>
                    <a:bodyPr/>
                    <a:lstStyle/>
                    <a:p>
                      <a:pPr algn="ctr"/>
                      <a:r>
                        <a:rPr lang="en-US" sz="1100" dirty="0" smtClean="0"/>
                        <a:t>Honda</a:t>
                      </a:r>
                      <a:endParaRPr lang="en-US" sz="1100" dirty="0"/>
                    </a:p>
                  </a:txBody>
                  <a:tcPr/>
                </a:tc>
                <a:tc>
                  <a:txBody>
                    <a:bodyPr/>
                    <a:lstStyle/>
                    <a:p>
                      <a:pPr algn="ctr"/>
                      <a:r>
                        <a:rPr lang="en-US" sz="1100" dirty="0" smtClean="0"/>
                        <a:t>Civic</a:t>
                      </a:r>
                      <a:endParaRPr lang="en-US" sz="1100" dirty="0"/>
                    </a:p>
                  </a:txBody>
                  <a:tcPr/>
                </a:tc>
                <a:tc>
                  <a:txBody>
                    <a:bodyPr/>
                    <a:lstStyle/>
                    <a:p>
                      <a:pPr algn="ctr"/>
                      <a:r>
                        <a:rPr lang="en-US" sz="1100" dirty="0" smtClean="0"/>
                        <a:t>Sedan</a:t>
                      </a:r>
                      <a:endParaRPr lang="en-US" sz="1100" dirty="0"/>
                    </a:p>
                  </a:txBody>
                  <a:tcPr/>
                </a:tc>
                <a:tc>
                  <a:txBody>
                    <a:bodyPr/>
                    <a:lstStyle/>
                    <a:p>
                      <a:pPr algn="ctr"/>
                      <a:r>
                        <a:rPr lang="en-US" sz="1100" dirty="0" smtClean="0"/>
                        <a:t>New</a:t>
                      </a:r>
                      <a:endParaRPr lang="en-US" sz="1100" dirty="0"/>
                    </a:p>
                  </a:txBody>
                  <a:tcPr/>
                </a:tc>
                <a:tc>
                  <a:txBody>
                    <a:bodyPr/>
                    <a:lstStyle/>
                    <a:p>
                      <a:pPr algn="ctr"/>
                      <a:r>
                        <a:rPr lang="en-US" sz="1100" dirty="0" smtClean="0"/>
                        <a:t>FWD</a:t>
                      </a:r>
                      <a:endParaRPr lang="en-US" sz="1100" dirty="0"/>
                    </a:p>
                  </a:txBody>
                  <a:tcPr/>
                </a:tc>
              </a:tr>
              <a:tr h="189955">
                <a:tc>
                  <a:txBody>
                    <a:bodyPr/>
                    <a:lstStyle/>
                    <a:p>
                      <a:pPr algn="ctr"/>
                      <a:r>
                        <a:rPr lang="en-US" sz="1100" dirty="0" smtClean="0"/>
                        <a:t>3</a:t>
                      </a:r>
                      <a:endParaRPr lang="en-US" sz="1100" dirty="0"/>
                    </a:p>
                  </a:txBody>
                  <a:tcPr/>
                </a:tc>
                <a:tc>
                  <a:txBody>
                    <a:bodyPr/>
                    <a:lstStyle/>
                    <a:p>
                      <a:pPr algn="ctr"/>
                      <a:r>
                        <a:rPr lang="en-US" sz="1100" dirty="0" smtClean="0"/>
                        <a:t>Honda</a:t>
                      </a:r>
                      <a:endParaRPr lang="en-US" sz="1100" dirty="0"/>
                    </a:p>
                  </a:txBody>
                  <a:tcPr/>
                </a:tc>
                <a:tc>
                  <a:txBody>
                    <a:bodyPr/>
                    <a:lstStyle/>
                    <a:p>
                      <a:pPr algn="ctr"/>
                      <a:r>
                        <a:rPr lang="en-US" sz="1100" dirty="0" smtClean="0"/>
                        <a:t>Civic</a:t>
                      </a:r>
                      <a:endParaRPr lang="en-US" sz="1100" dirty="0"/>
                    </a:p>
                  </a:txBody>
                  <a:tcPr/>
                </a:tc>
                <a:tc>
                  <a:txBody>
                    <a:bodyPr/>
                    <a:lstStyle/>
                    <a:p>
                      <a:pPr algn="ctr"/>
                      <a:r>
                        <a:rPr lang="en-US" sz="1100" dirty="0" smtClean="0"/>
                        <a:t>Sedan</a:t>
                      </a:r>
                      <a:endParaRPr lang="en-US" sz="1100" dirty="0"/>
                    </a:p>
                  </a:txBody>
                  <a:tcPr/>
                </a:tc>
                <a:tc>
                  <a:txBody>
                    <a:bodyPr/>
                    <a:lstStyle/>
                    <a:p>
                      <a:pPr algn="ctr"/>
                      <a:r>
                        <a:rPr lang="en-US" sz="1100" dirty="0" smtClean="0"/>
                        <a:t>Used</a:t>
                      </a:r>
                      <a:endParaRPr lang="en-US" sz="1100" dirty="0"/>
                    </a:p>
                  </a:txBody>
                  <a:tcPr/>
                </a:tc>
                <a:tc>
                  <a:txBody>
                    <a:bodyPr/>
                    <a:lstStyle/>
                    <a:p>
                      <a:pPr algn="ctr"/>
                      <a:r>
                        <a:rPr lang="en-US" sz="1100" dirty="0" smtClean="0"/>
                        <a:t>FWD</a:t>
                      </a:r>
                      <a:endParaRPr lang="en-US" sz="1100" dirty="0"/>
                    </a:p>
                  </a:txBody>
                  <a:tcPr/>
                </a:tc>
              </a:tr>
              <a:tr h="189955">
                <a:tc>
                  <a:txBody>
                    <a:bodyPr/>
                    <a:lstStyle/>
                    <a:p>
                      <a:pPr algn="ctr"/>
                      <a:r>
                        <a:rPr lang="en-US" sz="1100" dirty="0" smtClean="0"/>
                        <a:t>4</a:t>
                      </a:r>
                      <a:endParaRPr lang="en-US" sz="1100" dirty="0"/>
                    </a:p>
                  </a:txBody>
                  <a:tcPr/>
                </a:tc>
                <a:tc>
                  <a:txBody>
                    <a:bodyPr/>
                    <a:lstStyle/>
                    <a:p>
                      <a:pPr algn="ctr"/>
                      <a:r>
                        <a:rPr lang="en-US" sz="1100" dirty="0" smtClean="0"/>
                        <a:t>Toyota</a:t>
                      </a:r>
                      <a:endParaRPr lang="en-US" sz="1100" dirty="0"/>
                    </a:p>
                  </a:txBody>
                  <a:tcPr/>
                </a:tc>
                <a:tc>
                  <a:txBody>
                    <a:bodyPr/>
                    <a:lstStyle/>
                    <a:p>
                      <a:pPr algn="ctr"/>
                      <a:r>
                        <a:rPr lang="en-US" sz="1100" dirty="0" smtClean="0"/>
                        <a:t>Corolla</a:t>
                      </a:r>
                      <a:endParaRPr lang="en-US" sz="1100" dirty="0"/>
                    </a:p>
                  </a:txBody>
                  <a:tcPr/>
                </a:tc>
                <a:tc>
                  <a:txBody>
                    <a:bodyPr/>
                    <a:lstStyle/>
                    <a:p>
                      <a:pPr algn="ctr"/>
                      <a:r>
                        <a:rPr lang="en-US" sz="1100" dirty="0" smtClean="0"/>
                        <a:t>Sedan</a:t>
                      </a:r>
                      <a:endParaRPr lang="en-US" sz="1100" dirty="0"/>
                    </a:p>
                  </a:txBody>
                  <a:tcPr/>
                </a:tc>
                <a:tc>
                  <a:txBody>
                    <a:bodyPr/>
                    <a:lstStyle/>
                    <a:p>
                      <a:pPr algn="ctr"/>
                      <a:r>
                        <a:rPr lang="en-US" sz="1100" dirty="0" smtClean="0"/>
                        <a:t>New</a:t>
                      </a:r>
                      <a:endParaRPr lang="en-US" sz="1100" dirty="0"/>
                    </a:p>
                  </a:txBody>
                  <a:tcPr/>
                </a:tc>
                <a:tc>
                  <a:txBody>
                    <a:bodyPr/>
                    <a:lstStyle/>
                    <a:p>
                      <a:pPr algn="ctr"/>
                      <a:r>
                        <a:rPr lang="en-US" sz="1100" dirty="0" smtClean="0"/>
                        <a:t>FWD</a:t>
                      </a:r>
                      <a:endParaRPr lang="en-US" sz="1100" dirty="0"/>
                    </a:p>
                  </a:txBody>
                  <a:tcPr/>
                </a:tc>
              </a:tr>
            </a:tbl>
          </a:graphicData>
        </a:graphic>
      </p:graphicFrame>
      <mc:AlternateContent xmlns:mc="http://schemas.openxmlformats.org/markup-compatibility/2006" xmlns:a14="http://schemas.microsoft.com/office/drawing/2010/main">
        <mc:Choice Requires="a14">
          <p:sp>
            <p:nvSpPr>
              <p:cNvPr id="16" name="TextBox 15"/>
              <p:cNvSpPr txBox="1"/>
              <p:nvPr/>
            </p:nvSpPr>
            <p:spPr>
              <a:xfrm>
                <a:off x="6324600" y="3686726"/>
                <a:ext cx="1029257" cy="3413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a:rPr>
                          </m:ctrlPr>
                        </m:sSubPr>
                        <m:e>
                          <m:r>
                            <m:rPr>
                              <m:sty m:val="p"/>
                            </m:rPr>
                            <a:rPr lang="el-GR" sz="1600" i="1">
                              <a:latin typeface="Cambria Math"/>
                            </a:rPr>
                            <m:t>σ</m:t>
                          </m:r>
                        </m:e>
                        <m:sub>
                          <m:r>
                            <a:rPr lang="en-US" sz="1600" i="1">
                              <a:latin typeface="Cambria Math"/>
                            </a:rPr>
                            <m:t>𝑚𝑎𝑘𝑒</m:t>
                          </m:r>
                          <m:sSup>
                            <m:sSupPr>
                              <m:ctrlPr>
                                <a:rPr lang="en-US" sz="1600" i="1">
                                  <a:latin typeface="Cambria Math"/>
                                </a:rPr>
                              </m:ctrlPr>
                            </m:sSupPr>
                            <m:e>
                              <m:r>
                                <a:rPr lang="en-US" sz="1600" i="1">
                                  <a:latin typeface="Cambria Math"/>
                                </a:rPr>
                                <m:t>=</m:t>
                              </m:r>
                            </m:e>
                            <m:sup>
                              <m:r>
                                <a:rPr lang="en-US" sz="1600" i="1">
                                  <a:latin typeface="Cambria Math"/>
                                </a:rPr>
                                <m:t>′</m:t>
                              </m:r>
                            </m:sup>
                          </m:sSup>
                          <m:sSup>
                            <m:sSupPr>
                              <m:ctrlPr>
                                <a:rPr lang="en-US" sz="1600" i="1">
                                  <a:latin typeface="Cambria Math"/>
                                </a:rPr>
                              </m:ctrlPr>
                            </m:sSupPr>
                            <m:e>
                              <m:r>
                                <a:rPr lang="en-US" sz="1600" i="1">
                                  <a:latin typeface="Cambria Math"/>
                                </a:rPr>
                                <m:t>𝐻𝑜𝑛𝑑𝑎</m:t>
                              </m:r>
                            </m:e>
                            <m:sup>
                              <m:r>
                                <a:rPr lang="en-US" sz="1600" i="1">
                                  <a:latin typeface="Cambria Math"/>
                                </a:rPr>
                                <m:t>′</m:t>
                              </m:r>
                            </m:sup>
                          </m:sSup>
                        </m:sub>
                      </m:sSub>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6324600" y="3686726"/>
                <a:ext cx="1029257" cy="341376"/>
              </a:xfrm>
              <a:prstGeom prst="rect">
                <a:avLst/>
              </a:prstGeom>
              <a:blipFill rotWithShape="0">
                <a:blip r:embed="rId3"/>
                <a:stretch>
                  <a:fillRect r="-32143" b="-1786"/>
                </a:stretch>
              </a:blipFill>
            </p:spPr>
            <p:txBody>
              <a:bodyPr/>
              <a:lstStyle/>
              <a:p>
                <a:r>
                  <a:rPr lang="en-US">
                    <a:noFill/>
                  </a:rPr>
                  <a:t> </a:t>
                </a:r>
              </a:p>
            </p:txBody>
          </p:sp>
        </mc:Fallback>
      </mc:AlternateContent>
      <p:graphicFrame>
        <p:nvGraphicFramePr>
          <p:cNvPr id="17" name="Table 16"/>
          <p:cNvGraphicFramePr>
            <a:graphicFrameLocks noGrp="1"/>
          </p:cNvGraphicFramePr>
          <p:nvPr>
            <p:extLst>
              <p:ext uri="{D42A27DB-BD31-4B8C-83A1-F6EECF244321}">
                <p14:modId xmlns:p14="http://schemas.microsoft.com/office/powerpoint/2010/main" val="4016865737"/>
              </p:ext>
            </p:extLst>
          </p:nvPr>
        </p:nvGraphicFramePr>
        <p:xfrm>
          <a:off x="4876799" y="4123763"/>
          <a:ext cx="4114800" cy="990600"/>
        </p:xfrm>
        <a:graphic>
          <a:graphicData uri="http://schemas.openxmlformats.org/drawingml/2006/table">
            <a:tbl>
              <a:tblPr firstRow="1" bandRow="1">
                <a:tableStyleId>{21E4AEA4-8DFA-4A89-87EB-49C32662AFE0}</a:tableStyleId>
              </a:tblPr>
              <a:tblGrid>
                <a:gridCol w="685800"/>
                <a:gridCol w="685800"/>
                <a:gridCol w="685800"/>
                <a:gridCol w="685800"/>
                <a:gridCol w="685800"/>
                <a:gridCol w="685800"/>
              </a:tblGrid>
              <a:tr h="183171">
                <a:tc>
                  <a:txBody>
                    <a:bodyPr/>
                    <a:lstStyle/>
                    <a:p>
                      <a:pPr algn="ctr"/>
                      <a:r>
                        <a:rPr lang="en-US" sz="800" dirty="0" smtClean="0"/>
                        <a:t>TID</a:t>
                      </a:r>
                      <a:endParaRPr lang="en-US" sz="800" dirty="0"/>
                    </a:p>
                  </a:txBody>
                  <a:tcPr/>
                </a:tc>
                <a:tc>
                  <a:txBody>
                    <a:bodyPr/>
                    <a:lstStyle/>
                    <a:p>
                      <a:pPr algn="ctr"/>
                      <a:r>
                        <a:rPr lang="en-US" sz="800" dirty="0" smtClean="0"/>
                        <a:t>Make</a:t>
                      </a:r>
                      <a:endParaRPr lang="en-US" sz="800" dirty="0"/>
                    </a:p>
                  </a:txBody>
                  <a:tcPr/>
                </a:tc>
                <a:tc>
                  <a:txBody>
                    <a:bodyPr/>
                    <a:lstStyle/>
                    <a:p>
                      <a:pPr algn="ctr"/>
                      <a:r>
                        <a:rPr lang="en-US" sz="800" dirty="0" smtClean="0"/>
                        <a:t>Model</a:t>
                      </a:r>
                      <a:endParaRPr lang="en-US" sz="800" dirty="0"/>
                    </a:p>
                  </a:txBody>
                  <a:tcPr/>
                </a:tc>
                <a:tc>
                  <a:txBody>
                    <a:bodyPr/>
                    <a:lstStyle/>
                    <a:p>
                      <a:pPr algn="ctr"/>
                      <a:r>
                        <a:rPr lang="en-US" sz="800" dirty="0" err="1" smtClean="0"/>
                        <a:t>Cartype</a:t>
                      </a:r>
                      <a:endParaRPr lang="en-US" sz="800" dirty="0"/>
                    </a:p>
                  </a:txBody>
                  <a:tcPr/>
                </a:tc>
                <a:tc>
                  <a:txBody>
                    <a:bodyPr/>
                    <a:lstStyle/>
                    <a:p>
                      <a:pPr algn="ctr"/>
                      <a:r>
                        <a:rPr lang="en-US" sz="800" dirty="0" smtClean="0"/>
                        <a:t>Condition</a:t>
                      </a:r>
                      <a:endParaRPr lang="en-US" sz="800" dirty="0"/>
                    </a:p>
                  </a:txBody>
                  <a:tcPr/>
                </a:tc>
                <a:tc>
                  <a:txBody>
                    <a:bodyPr/>
                    <a:lstStyle/>
                    <a:p>
                      <a:pPr algn="ctr"/>
                      <a:r>
                        <a:rPr lang="en-US" sz="800" dirty="0" smtClean="0"/>
                        <a:t>Drivetrain</a:t>
                      </a:r>
                      <a:endParaRPr lang="en-US" sz="800" dirty="0"/>
                    </a:p>
                  </a:txBody>
                  <a:tcPr/>
                </a:tc>
              </a:tr>
              <a:tr h="189955">
                <a:tc>
                  <a:txBody>
                    <a:bodyPr/>
                    <a:lstStyle/>
                    <a:p>
                      <a:pPr algn="ctr"/>
                      <a:r>
                        <a:rPr lang="en-US" sz="1100" dirty="0" smtClean="0"/>
                        <a:t>1</a:t>
                      </a:r>
                      <a:endParaRPr lang="en-US" sz="1100" dirty="0"/>
                    </a:p>
                  </a:txBody>
                  <a:tcPr/>
                </a:tc>
                <a:tc>
                  <a:txBody>
                    <a:bodyPr/>
                    <a:lstStyle/>
                    <a:p>
                      <a:pPr algn="ctr"/>
                      <a:r>
                        <a:rPr lang="en-US" sz="1100" dirty="0" smtClean="0"/>
                        <a:t>Honda</a:t>
                      </a:r>
                      <a:endParaRPr lang="en-US" sz="1100" dirty="0"/>
                    </a:p>
                  </a:txBody>
                  <a:tcPr/>
                </a:tc>
                <a:tc>
                  <a:txBody>
                    <a:bodyPr/>
                    <a:lstStyle/>
                    <a:p>
                      <a:pPr algn="ctr"/>
                      <a:r>
                        <a:rPr lang="en-US" sz="1100" dirty="0" smtClean="0"/>
                        <a:t>Civic</a:t>
                      </a:r>
                      <a:endParaRPr lang="en-US" sz="1100" dirty="0"/>
                    </a:p>
                  </a:txBody>
                  <a:tcPr/>
                </a:tc>
                <a:tc>
                  <a:txBody>
                    <a:bodyPr/>
                    <a:lstStyle/>
                    <a:p>
                      <a:pPr algn="ctr"/>
                      <a:r>
                        <a:rPr lang="en-US" sz="1100" dirty="0" smtClean="0"/>
                        <a:t>Sedan</a:t>
                      </a:r>
                      <a:endParaRPr lang="en-US" sz="1100" dirty="0"/>
                    </a:p>
                  </a:txBody>
                  <a:tcPr/>
                </a:tc>
                <a:tc>
                  <a:txBody>
                    <a:bodyPr/>
                    <a:lstStyle/>
                    <a:p>
                      <a:pPr algn="ctr"/>
                      <a:r>
                        <a:rPr lang="en-US" sz="1100" dirty="0" smtClean="0"/>
                        <a:t>Used</a:t>
                      </a:r>
                      <a:endParaRPr lang="en-US" sz="1100" dirty="0"/>
                    </a:p>
                  </a:txBody>
                  <a:tcPr/>
                </a:tc>
                <a:tc>
                  <a:txBody>
                    <a:bodyPr/>
                    <a:lstStyle/>
                    <a:p>
                      <a:pPr algn="ctr"/>
                      <a:r>
                        <a:rPr lang="en-US" sz="1100" dirty="0" smtClean="0"/>
                        <a:t>FWD</a:t>
                      </a:r>
                      <a:endParaRPr lang="en-US" sz="1100" dirty="0"/>
                    </a:p>
                  </a:txBody>
                  <a:tcPr/>
                </a:tc>
              </a:tr>
              <a:tr h="189955">
                <a:tc>
                  <a:txBody>
                    <a:bodyPr/>
                    <a:lstStyle/>
                    <a:p>
                      <a:pPr algn="ctr"/>
                      <a:r>
                        <a:rPr lang="en-US" sz="1100" dirty="0" smtClean="0"/>
                        <a:t>2</a:t>
                      </a:r>
                      <a:endParaRPr lang="en-US" sz="1100" dirty="0"/>
                    </a:p>
                  </a:txBody>
                  <a:tcPr/>
                </a:tc>
                <a:tc>
                  <a:txBody>
                    <a:bodyPr/>
                    <a:lstStyle/>
                    <a:p>
                      <a:pPr algn="ctr"/>
                      <a:r>
                        <a:rPr lang="en-US" sz="1100" dirty="0" smtClean="0"/>
                        <a:t>Honda</a:t>
                      </a:r>
                      <a:endParaRPr lang="en-US" sz="1100" dirty="0"/>
                    </a:p>
                  </a:txBody>
                  <a:tcPr/>
                </a:tc>
                <a:tc>
                  <a:txBody>
                    <a:bodyPr/>
                    <a:lstStyle/>
                    <a:p>
                      <a:pPr algn="ctr"/>
                      <a:r>
                        <a:rPr lang="en-US" sz="1100" dirty="0" smtClean="0"/>
                        <a:t>Civic</a:t>
                      </a:r>
                      <a:endParaRPr lang="en-US" sz="1100" dirty="0"/>
                    </a:p>
                  </a:txBody>
                  <a:tcPr/>
                </a:tc>
                <a:tc>
                  <a:txBody>
                    <a:bodyPr/>
                    <a:lstStyle/>
                    <a:p>
                      <a:pPr algn="ctr"/>
                      <a:r>
                        <a:rPr lang="en-US" sz="1100" dirty="0" smtClean="0"/>
                        <a:t>Sedan</a:t>
                      </a:r>
                      <a:endParaRPr lang="en-US" sz="1100" dirty="0"/>
                    </a:p>
                  </a:txBody>
                  <a:tcPr/>
                </a:tc>
                <a:tc>
                  <a:txBody>
                    <a:bodyPr/>
                    <a:lstStyle/>
                    <a:p>
                      <a:pPr algn="ctr"/>
                      <a:r>
                        <a:rPr lang="en-US" sz="1100" dirty="0" smtClean="0"/>
                        <a:t>New</a:t>
                      </a:r>
                      <a:endParaRPr lang="en-US" sz="1100" dirty="0"/>
                    </a:p>
                  </a:txBody>
                  <a:tcPr/>
                </a:tc>
                <a:tc>
                  <a:txBody>
                    <a:bodyPr/>
                    <a:lstStyle/>
                    <a:p>
                      <a:pPr algn="ctr"/>
                      <a:r>
                        <a:rPr lang="en-US" sz="1100" dirty="0" smtClean="0"/>
                        <a:t>FWD</a:t>
                      </a:r>
                      <a:endParaRPr lang="en-US" sz="1100" dirty="0"/>
                    </a:p>
                  </a:txBody>
                  <a:tcPr/>
                </a:tc>
              </a:tr>
              <a:tr h="189955">
                <a:tc>
                  <a:txBody>
                    <a:bodyPr/>
                    <a:lstStyle/>
                    <a:p>
                      <a:pPr algn="ctr"/>
                      <a:r>
                        <a:rPr lang="en-US" sz="1100" dirty="0" smtClean="0"/>
                        <a:t>3</a:t>
                      </a:r>
                      <a:endParaRPr lang="en-US" sz="1100" dirty="0"/>
                    </a:p>
                  </a:txBody>
                  <a:tcPr/>
                </a:tc>
                <a:tc>
                  <a:txBody>
                    <a:bodyPr/>
                    <a:lstStyle/>
                    <a:p>
                      <a:pPr algn="ctr"/>
                      <a:r>
                        <a:rPr lang="en-US" sz="1100" dirty="0" smtClean="0"/>
                        <a:t>Honda</a:t>
                      </a:r>
                      <a:endParaRPr lang="en-US" sz="1100" dirty="0"/>
                    </a:p>
                  </a:txBody>
                  <a:tcPr/>
                </a:tc>
                <a:tc>
                  <a:txBody>
                    <a:bodyPr/>
                    <a:lstStyle/>
                    <a:p>
                      <a:pPr algn="ctr"/>
                      <a:r>
                        <a:rPr lang="en-US" sz="1100" dirty="0" smtClean="0"/>
                        <a:t>Civic</a:t>
                      </a:r>
                      <a:endParaRPr lang="en-US" sz="1100" dirty="0"/>
                    </a:p>
                  </a:txBody>
                  <a:tcPr/>
                </a:tc>
                <a:tc>
                  <a:txBody>
                    <a:bodyPr/>
                    <a:lstStyle/>
                    <a:p>
                      <a:pPr algn="ctr"/>
                      <a:r>
                        <a:rPr lang="en-US" sz="1100" dirty="0" smtClean="0"/>
                        <a:t>Sedan</a:t>
                      </a:r>
                      <a:endParaRPr lang="en-US" sz="1100" dirty="0"/>
                    </a:p>
                  </a:txBody>
                  <a:tcPr/>
                </a:tc>
                <a:tc>
                  <a:txBody>
                    <a:bodyPr/>
                    <a:lstStyle/>
                    <a:p>
                      <a:pPr algn="ctr"/>
                      <a:r>
                        <a:rPr lang="en-US" sz="1100" dirty="0" smtClean="0"/>
                        <a:t>Used</a:t>
                      </a:r>
                      <a:endParaRPr lang="en-US" sz="1100" dirty="0"/>
                    </a:p>
                  </a:txBody>
                  <a:tcPr/>
                </a:tc>
                <a:tc>
                  <a:txBody>
                    <a:bodyPr/>
                    <a:lstStyle/>
                    <a:p>
                      <a:pPr algn="ctr"/>
                      <a:r>
                        <a:rPr lang="en-US" sz="1100" dirty="0" smtClean="0"/>
                        <a:t>FWD</a:t>
                      </a:r>
                      <a:endParaRPr lang="en-US" sz="1100" dirty="0"/>
                    </a:p>
                  </a:txBody>
                  <a:tcPr/>
                </a:tc>
              </a:tr>
            </a:tbl>
          </a:graphicData>
        </a:graphic>
      </p:graphicFrame>
      <p:cxnSp>
        <p:nvCxnSpPr>
          <p:cNvPr id="20" name="Straight Arrow Connector 19"/>
          <p:cNvCxnSpPr/>
          <p:nvPr/>
        </p:nvCxnSpPr>
        <p:spPr>
          <a:xfrm>
            <a:off x="6934200" y="3429000"/>
            <a:ext cx="0" cy="3992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303520" y="5335259"/>
            <a:ext cx="3261360" cy="369332"/>
          </a:xfrm>
          <a:prstGeom prst="rect">
            <a:avLst/>
          </a:prstGeom>
          <a:noFill/>
        </p:spPr>
        <p:txBody>
          <a:bodyPr wrap="square" rtlCol="0">
            <a:spAutoFit/>
          </a:bodyPr>
          <a:lstStyle/>
          <a:p>
            <a:pPr algn="ctr"/>
            <a:r>
              <a:rPr lang="en-US" dirty="0"/>
              <a:t>Deterministic Query Results</a:t>
            </a:r>
          </a:p>
        </p:txBody>
      </p:sp>
      <p:graphicFrame>
        <p:nvGraphicFramePr>
          <p:cNvPr id="29" name="Table 28"/>
          <p:cNvGraphicFramePr>
            <a:graphicFrameLocks noGrp="1"/>
          </p:cNvGraphicFramePr>
          <p:nvPr>
            <p:extLst>
              <p:ext uri="{D42A27DB-BD31-4B8C-83A1-F6EECF244321}">
                <p14:modId xmlns:p14="http://schemas.microsoft.com/office/powerpoint/2010/main" val="2900309698"/>
              </p:ext>
            </p:extLst>
          </p:nvPr>
        </p:nvGraphicFramePr>
        <p:xfrm>
          <a:off x="4391027" y="4751811"/>
          <a:ext cx="4724398" cy="1280160"/>
        </p:xfrm>
        <a:graphic>
          <a:graphicData uri="http://schemas.openxmlformats.org/drawingml/2006/table">
            <a:tbl>
              <a:tblPr firstRow="1" bandRow="1">
                <a:tableStyleId>{21E4AEA4-8DFA-4A89-87EB-49C32662AFE0}</a:tableStyleId>
              </a:tblPr>
              <a:tblGrid>
                <a:gridCol w="674914"/>
                <a:gridCol w="674914"/>
                <a:gridCol w="674914"/>
                <a:gridCol w="674914"/>
                <a:gridCol w="674914"/>
                <a:gridCol w="674914"/>
                <a:gridCol w="674914"/>
              </a:tblGrid>
              <a:tr h="158211">
                <a:tc>
                  <a:txBody>
                    <a:bodyPr/>
                    <a:lstStyle/>
                    <a:p>
                      <a:pPr algn="ctr"/>
                      <a:r>
                        <a:rPr lang="en-US" sz="800" dirty="0" smtClean="0"/>
                        <a:t>TID</a:t>
                      </a:r>
                      <a:endParaRPr lang="en-US" sz="800" dirty="0"/>
                    </a:p>
                  </a:txBody>
                  <a:tcPr/>
                </a:tc>
                <a:tc>
                  <a:txBody>
                    <a:bodyPr/>
                    <a:lstStyle/>
                    <a:p>
                      <a:pPr algn="ctr"/>
                      <a:r>
                        <a:rPr lang="en-US" sz="800" dirty="0" smtClean="0"/>
                        <a:t>Make</a:t>
                      </a:r>
                      <a:endParaRPr lang="en-US" sz="800" dirty="0"/>
                    </a:p>
                  </a:txBody>
                  <a:tcPr/>
                </a:tc>
                <a:tc>
                  <a:txBody>
                    <a:bodyPr/>
                    <a:lstStyle/>
                    <a:p>
                      <a:pPr algn="ctr"/>
                      <a:r>
                        <a:rPr lang="en-US" sz="800" dirty="0" smtClean="0"/>
                        <a:t>Model</a:t>
                      </a:r>
                      <a:endParaRPr lang="en-US" sz="800" dirty="0"/>
                    </a:p>
                  </a:txBody>
                  <a:tcPr/>
                </a:tc>
                <a:tc>
                  <a:txBody>
                    <a:bodyPr/>
                    <a:lstStyle/>
                    <a:p>
                      <a:pPr algn="ctr"/>
                      <a:r>
                        <a:rPr lang="en-US" sz="800" dirty="0" err="1" smtClean="0"/>
                        <a:t>Cartype</a:t>
                      </a:r>
                      <a:endParaRPr lang="en-US" sz="800" dirty="0"/>
                    </a:p>
                  </a:txBody>
                  <a:tcPr/>
                </a:tc>
                <a:tc>
                  <a:txBody>
                    <a:bodyPr/>
                    <a:lstStyle/>
                    <a:p>
                      <a:pPr algn="ctr"/>
                      <a:r>
                        <a:rPr lang="en-US" sz="800" dirty="0" smtClean="0"/>
                        <a:t>Condition</a:t>
                      </a:r>
                      <a:endParaRPr lang="en-US" sz="800" dirty="0"/>
                    </a:p>
                  </a:txBody>
                  <a:tcPr/>
                </a:tc>
                <a:tc>
                  <a:txBody>
                    <a:bodyPr/>
                    <a:lstStyle/>
                    <a:p>
                      <a:pPr algn="ctr"/>
                      <a:r>
                        <a:rPr lang="en-US" sz="800" dirty="0" smtClean="0"/>
                        <a:t>Drivetrain</a:t>
                      </a:r>
                      <a:endParaRPr lang="en-US" sz="800" dirty="0"/>
                    </a:p>
                  </a:txBody>
                  <a:tcPr/>
                </a:tc>
                <a:tc>
                  <a:txBody>
                    <a:bodyPr/>
                    <a:lstStyle/>
                    <a:p>
                      <a:pPr algn="ctr"/>
                      <a:r>
                        <a:rPr lang="en-US" sz="800" dirty="0" smtClean="0"/>
                        <a:t>Probability</a:t>
                      </a:r>
                      <a:endParaRPr lang="en-US" sz="800" dirty="0"/>
                    </a:p>
                  </a:txBody>
                  <a:tcPr/>
                </a:tc>
              </a:tr>
              <a:tr h="158211">
                <a:tc>
                  <a:txBody>
                    <a:bodyPr/>
                    <a:lstStyle/>
                    <a:p>
                      <a:pPr algn="ctr"/>
                      <a:r>
                        <a:rPr lang="en-US" sz="800" dirty="0" smtClean="0"/>
                        <a:t>1</a:t>
                      </a:r>
                      <a:endParaRPr lang="en-US" sz="800" dirty="0"/>
                    </a:p>
                  </a:txBody>
                  <a:tcPr anchor="ctr"/>
                </a:tc>
                <a:tc>
                  <a:txBody>
                    <a:bodyPr/>
                    <a:lstStyle/>
                    <a:p>
                      <a:pPr algn="ctr"/>
                      <a:r>
                        <a:rPr lang="en-US" sz="800" dirty="0" smtClean="0"/>
                        <a:t>Honda</a:t>
                      </a:r>
                      <a:endParaRPr lang="en-US" sz="800" dirty="0"/>
                    </a:p>
                  </a:txBody>
                  <a:tcPr/>
                </a:tc>
                <a:tc>
                  <a:txBody>
                    <a:bodyPr/>
                    <a:lstStyle/>
                    <a:p>
                      <a:pPr algn="ctr"/>
                      <a:r>
                        <a:rPr lang="en-US" sz="800" dirty="0" smtClean="0"/>
                        <a:t>Civic</a:t>
                      </a:r>
                      <a:endParaRPr lang="en-US" sz="800" dirty="0"/>
                    </a:p>
                  </a:txBody>
                  <a:tcPr/>
                </a:tc>
                <a:tc>
                  <a:txBody>
                    <a:bodyPr/>
                    <a:lstStyle/>
                    <a:p>
                      <a:pPr algn="ctr"/>
                      <a:r>
                        <a:rPr lang="en-US" sz="800" dirty="0" smtClean="0"/>
                        <a:t>Sedan</a:t>
                      </a:r>
                      <a:endParaRPr lang="en-US" sz="800" dirty="0"/>
                    </a:p>
                  </a:txBody>
                  <a:tcPr/>
                </a:tc>
                <a:tc>
                  <a:txBody>
                    <a:bodyPr/>
                    <a:lstStyle/>
                    <a:p>
                      <a:pPr algn="ctr"/>
                      <a:r>
                        <a:rPr lang="en-US" sz="800" dirty="0" smtClean="0"/>
                        <a:t>Used</a:t>
                      </a:r>
                      <a:endParaRPr lang="en-US" sz="800" dirty="0"/>
                    </a:p>
                  </a:txBody>
                  <a:tcPr/>
                </a:tc>
                <a:tc>
                  <a:txBody>
                    <a:bodyPr/>
                    <a:lstStyle/>
                    <a:p>
                      <a:pPr algn="ctr"/>
                      <a:r>
                        <a:rPr lang="en-US" sz="800" dirty="0" smtClean="0"/>
                        <a:t>FWD</a:t>
                      </a:r>
                      <a:endParaRPr lang="en-US" sz="800" dirty="0"/>
                    </a:p>
                  </a:txBody>
                  <a:tcPr/>
                </a:tc>
                <a:tc>
                  <a:txBody>
                    <a:bodyPr/>
                    <a:lstStyle/>
                    <a:p>
                      <a:pPr algn="ctr"/>
                      <a:r>
                        <a:rPr lang="en-US" sz="800" dirty="0" smtClean="0"/>
                        <a:t>0.9</a:t>
                      </a:r>
                      <a:endParaRPr lang="en-US" sz="800" dirty="0"/>
                    </a:p>
                  </a:txBody>
                  <a:tcPr/>
                </a:tc>
              </a:tr>
              <a:tr h="158211">
                <a:tc>
                  <a:txBody>
                    <a:bodyPr/>
                    <a:lstStyle/>
                    <a:p>
                      <a:pPr algn="ctr"/>
                      <a:r>
                        <a:rPr lang="en-US" sz="800" dirty="0" smtClean="0"/>
                        <a:t>2</a:t>
                      </a:r>
                      <a:endParaRPr lang="en-US" sz="800" dirty="0"/>
                    </a:p>
                  </a:txBody>
                  <a:tcPr anchor="ctr"/>
                </a:tc>
                <a:tc>
                  <a:txBody>
                    <a:bodyPr/>
                    <a:lstStyle/>
                    <a:p>
                      <a:pPr algn="ctr"/>
                      <a:r>
                        <a:rPr lang="en-US" sz="800" dirty="0" smtClean="0"/>
                        <a:t>Honda</a:t>
                      </a:r>
                      <a:endParaRPr lang="en-US" sz="800" dirty="0"/>
                    </a:p>
                  </a:txBody>
                  <a:tcPr/>
                </a:tc>
                <a:tc>
                  <a:txBody>
                    <a:bodyPr/>
                    <a:lstStyle/>
                    <a:p>
                      <a:pPr algn="ctr"/>
                      <a:r>
                        <a:rPr lang="en-US" sz="800" dirty="0" smtClean="0"/>
                        <a:t>Civic</a:t>
                      </a:r>
                      <a:endParaRPr lang="en-US" sz="800" dirty="0"/>
                    </a:p>
                  </a:txBody>
                  <a:tcPr/>
                </a:tc>
                <a:tc>
                  <a:txBody>
                    <a:bodyPr/>
                    <a:lstStyle/>
                    <a:p>
                      <a:pPr algn="ctr"/>
                      <a:r>
                        <a:rPr lang="en-US" sz="800" dirty="0" smtClean="0"/>
                        <a:t>Sedan</a:t>
                      </a:r>
                      <a:endParaRPr lang="en-US" sz="800" dirty="0"/>
                    </a:p>
                  </a:txBody>
                  <a:tcPr/>
                </a:tc>
                <a:tc>
                  <a:txBody>
                    <a:bodyPr/>
                    <a:lstStyle/>
                    <a:p>
                      <a:pPr algn="ctr"/>
                      <a:r>
                        <a:rPr lang="en-US" sz="800" dirty="0" smtClean="0"/>
                        <a:t>Used</a:t>
                      </a:r>
                      <a:endParaRPr lang="en-US" sz="800" dirty="0"/>
                    </a:p>
                  </a:txBody>
                  <a:tcPr/>
                </a:tc>
                <a:tc>
                  <a:txBody>
                    <a:bodyPr/>
                    <a:lstStyle/>
                    <a:p>
                      <a:pPr algn="ctr"/>
                      <a:r>
                        <a:rPr lang="en-US" sz="800" dirty="0" smtClean="0"/>
                        <a:t>FWD</a:t>
                      </a:r>
                      <a:endParaRPr lang="en-US" sz="800" dirty="0"/>
                    </a:p>
                  </a:txBody>
                  <a:tcPr/>
                </a:tc>
                <a:tc>
                  <a:txBody>
                    <a:bodyPr/>
                    <a:lstStyle/>
                    <a:p>
                      <a:pPr algn="ctr"/>
                      <a:r>
                        <a:rPr lang="en-US" sz="800" dirty="0" smtClean="0"/>
                        <a:t>0.6</a:t>
                      </a:r>
                      <a:endParaRPr lang="en-US" sz="800" dirty="0"/>
                    </a:p>
                  </a:txBody>
                  <a:tcPr/>
                </a:tc>
              </a:tr>
              <a:tr h="158211">
                <a:tc rowSpan="2">
                  <a:txBody>
                    <a:bodyPr/>
                    <a:lstStyle/>
                    <a:p>
                      <a:pPr algn="ctr"/>
                      <a:r>
                        <a:rPr lang="en-US" sz="800" dirty="0" smtClean="0"/>
                        <a:t>3</a:t>
                      </a:r>
                      <a:endParaRPr lang="en-US" sz="800" dirty="0"/>
                    </a:p>
                  </a:txBody>
                  <a:tcPr anchor="ctr"/>
                </a:tc>
                <a:tc>
                  <a:txBody>
                    <a:bodyPr/>
                    <a:lstStyle/>
                    <a:p>
                      <a:pPr algn="ctr"/>
                      <a:r>
                        <a:rPr lang="en-US" sz="800" dirty="0" smtClean="0"/>
                        <a:t>Honda </a:t>
                      </a:r>
                      <a:endParaRPr lang="en-US" sz="800" dirty="0"/>
                    </a:p>
                  </a:txBody>
                  <a:tcPr/>
                </a:tc>
                <a:tc>
                  <a:txBody>
                    <a:bodyPr/>
                    <a:lstStyle/>
                    <a:p>
                      <a:pPr algn="ctr"/>
                      <a:r>
                        <a:rPr lang="en-US" sz="800" dirty="0" err="1" smtClean="0"/>
                        <a:t>Civik</a:t>
                      </a:r>
                      <a:endParaRPr lang="en-US" sz="800" dirty="0"/>
                    </a:p>
                  </a:txBody>
                  <a:tcPr/>
                </a:tc>
                <a:tc>
                  <a:txBody>
                    <a:bodyPr/>
                    <a:lstStyle/>
                    <a:p>
                      <a:pPr algn="ctr"/>
                      <a:r>
                        <a:rPr lang="en-US" sz="800" dirty="0" smtClean="0"/>
                        <a:t>Sedan</a:t>
                      </a:r>
                      <a:endParaRPr lang="en-US" sz="800" dirty="0"/>
                    </a:p>
                  </a:txBody>
                  <a:tcPr/>
                </a:tc>
                <a:tc>
                  <a:txBody>
                    <a:bodyPr/>
                    <a:lstStyle/>
                    <a:p>
                      <a:pPr algn="ctr"/>
                      <a:r>
                        <a:rPr lang="en-US" sz="800" dirty="0" smtClean="0"/>
                        <a:t>New</a:t>
                      </a:r>
                      <a:endParaRPr lang="en-US" sz="800" dirty="0"/>
                    </a:p>
                  </a:txBody>
                  <a:tcPr/>
                </a:tc>
                <a:tc>
                  <a:txBody>
                    <a:bodyPr/>
                    <a:lstStyle/>
                    <a:p>
                      <a:pPr algn="ctr"/>
                      <a:r>
                        <a:rPr lang="en-US" sz="800" dirty="0" smtClean="0"/>
                        <a:t>FWD</a:t>
                      </a:r>
                      <a:endParaRPr lang="en-US" sz="800" dirty="0"/>
                    </a:p>
                  </a:txBody>
                  <a:tcPr/>
                </a:tc>
                <a:tc>
                  <a:txBody>
                    <a:bodyPr/>
                    <a:lstStyle/>
                    <a:p>
                      <a:pPr algn="ctr"/>
                      <a:r>
                        <a:rPr lang="en-US" sz="800" dirty="0" smtClean="0"/>
                        <a:t>0.05</a:t>
                      </a:r>
                      <a:endParaRPr lang="en-US" sz="800" dirty="0"/>
                    </a:p>
                  </a:txBody>
                  <a:tcPr/>
                </a:tc>
              </a:tr>
              <a:tr h="158211">
                <a:tc vMerge="1">
                  <a:txBody>
                    <a:bodyPr/>
                    <a:lstStyle/>
                    <a:p>
                      <a:pPr algn="ctr"/>
                      <a:endParaRPr lang="en-US" sz="1200" dirty="0"/>
                    </a:p>
                  </a:txBody>
                  <a:tcPr anchor="ctr"/>
                </a:tc>
                <a:tc>
                  <a:txBody>
                    <a:bodyPr/>
                    <a:lstStyle/>
                    <a:p>
                      <a:pPr algn="ctr"/>
                      <a:r>
                        <a:rPr lang="en-US" sz="800" dirty="0" smtClean="0"/>
                        <a:t>Honda</a:t>
                      </a:r>
                      <a:endParaRPr lang="en-US" sz="800" dirty="0"/>
                    </a:p>
                  </a:txBody>
                  <a:tcPr/>
                </a:tc>
                <a:tc>
                  <a:txBody>
                    <a:bodyPr/>
                    <a:lstStyle/>
                    <a:p>
                      <a:pPr algn="ctr"/>
                      <a:r>
                        <a:rPr lang="en-US" sz="800" dirty="0" smtClean="0"/>
                        <a:t>Civic</a:t>
                      </a:r>
                      <a:endParaRPr lang="en-US" sz="800" dirty="0"/>
                    </a:p>
                  </a:txBody>
                  <a:tcPr/>
                </a:tc>
                <a:tc>
                  <a:txBody>
                    <a:bodyPr/>
                    <a:lstStyle/>
                    <a:p>
                      <a:pPr algn="ctr"/>
                      <a:r>
                        <a:rPr lang="en-US" sz="800" dirty="0" smtClean="0"/>
                        <a:t>Sedan</a:t>
                      </a:r>
                      <a:endParaRPr lang="en-US" sz="800" dirty="0"/>
                    </a:p>
                  </a:txBody>
                  <a:tcPr/>
                </a:tc>
                <a:tc>
                  <a:txBody>
                    <a:bodyPr/>
                    <a:lstStyle/>
                    <a:p>
                      <a:pPr algn="ctr"/>
                      <a:r>
                        <a:rPr lang="en-US" sz="800" dirty="0" smtClean="0"/>
                        <a:t>Used</a:t>
                      </a:r>
                      <a:endParaRPr lang="en-US" sz="800" dirty="0"/>
                    </a:p>
                  </a:txBody>
                  <a:tcPr/>
                </a:tc>
                <a:tc>
                  <a:txBody>
                    <a:bodyPr/>
                    <a:lstStyle/>
                    <a:p>
                      <a:pPr algn="ctr"/>
                      <a:r>
                        <a:rPr lang="en-US" sz="800" dirty="0" smtClean="0"/>
                        <a:t>FWD</a:t>
                      </a:r>
                      <a:endParaRPr lang="en-US" sz="800" dirty="0"/>
                    </a:p>
                  </a:txBody>
                  <a:tcPr/>
                </a:tc>
                <a:tc>
                  <a:txBody>
                    <a:bodyPr/>
                    <a:lstStyle/>
                    <a:p>
                      <a:pPr algn="ctr"/>
                      <a:r>
                        <a:rPr lang="en-US" sz="800" dirty="0" smtClean="0"/>
                        <a:t>0.95</a:t>
                      </a:r>
                      <a:endParaRPr lang="en-US" sz="800" dirty="0"/>
                    </a:p>
                  </a:txBody>
                  <a:tcPr/>
                </a:tc>
              </a:tr>
              <a:tr h="158211">
                <a:tc>
                  <a:txBody>
                    <a:bodyPr/>
                    <a:lstStyle/>
                    <a:p>
                      <a:pPr algn="ctr"/>
                      <a:r>
                        <a:rPr lang="en-US" sz="800" dirty="0" smtClean="0"/>
                        <a:t>4</a:t>
                      </a:r>
                      <a:endParaRPr lang="en-US" sz="800" dirty="0"/>
                    </a:p>
                  </a:txBody>
                  <a:tcPr anchor="ctr"/>
                </a:tc>
                <a:tc>
                  <a:txBody>
                    <a:bodyPr/>
                    <a:lstStyle/>
                    <a:p>
                      <a:pPr algn="ctr"/>
                      <a:r>
                        <a:rPr lang="en-US" sz="800" dirty="0" smtClean="0"/>
                        <a:t>Honda</a:t>
                      </a:r>
                      <a:endParaRPr lang="en-US" sz="800" dirty="0"/>
                    </a:p>
                  </a:txBody>
                  <a:tcPr/>
                </a:tc>
                <a:tc>
                  <a:txBody>
                    <a:bodyPr/>
                    <a:lstStyle/>
                    <a:p>
                      <a:pPr algn="ctr"/>
                      <a:r>
                        <a:rPr lang="en-US" sz="800" dirty="0" smtClean="0"/>
                        <a:t>Corolla</a:t>
                      </a:r>
                      <a:endParaRPr lang="en-US" sz="800" dirty="0"/>
                    </a:p>
                  </a:txBody>
                  <a:tcPr/>
                </a:tc>
                <a:tc>
                  <a:txBody>
                    <a:bodyPr/>
                    <a:lstStyle/>
                    <a:p>
                      <a:pPr algn="ctr"/>
                      <a:r>
                        <a:rPr lang="en-US" sz="800" dirty="0" smtClean="0"/>
                        <a:t>Sedan</a:t>
                      </a:r>
                      <a:endParaRPr lang="en-US" sz="800" dirty="0"/>
                    </a:p>
                  </a:txBody>
                  <a:tcPr/>
                </a:tc>
                <a:tc>
                  <a:txBody>
                    <a:bodyPr/>
                    <a:lstStyle/>
                    <a:p>
                      <a:pPr algn="ctr"/>
                      <a:r>
                        <a:rPr lang="en-US" sz="800" dirty="0" smtClean="0"/>
                        <a:t>New</a:t>
                      </a:r>
                      <a:endParaRPr lang="en-US" sz="800" dirty="0"/>
                    </a:p>
                  </a:txBody>
                  <a:tcPr/>
                </a:tc>
                <a:tc>
                  <a:txBody>
                    <a:bodyPr/>
                    <a:lstStyle/>
                    <a:p>
                      <a:pPr algn="ctr"/>
                      <a:r>
                        <a:rPr lang="en-US" sz="800" dirty="0" smtClean="0"/>
                        <a:t>FWD</a:t>
                      </a:r>
                      <a:endParaRPr lang="en-US" sz="800" dirty="0"/>
                    </a:p>
                  </a:txBody>
                  <a:tcPr/>
                </a:tc>
                <a:tc>
                  <a:txBody>
                    <a:bodyPr/>
                    <a:lstStyle/>
                    <a:p>
                      <a:pPr algn="ctr"/>
                      <a:r>
                        <a:rPr lang="en-US" sz="800" dirty="0" smtClean="0"/>
                        <a:t>0.1</a:t>
                      </a:r>
                      <a:endParaRPr lang="en-US" sz="800" dirty="0"/>
                    </a:p>
                  </a:txBody>
                  <a:tcPr/>
                </a:tc>
              </a:tr>
            </a:tbl>
          </a:graphicData>
        </a:graphic>
      </p:graphicFrame>
      <p:cxnSp>
        <p:nvCxnSpPr>
          <p:cNvPr id="30" name="Straight Arrow Connector 29"/>
          <p:cNvCxnSpPr/>
          <p:nvPr/>
        </p:nvCxnSpPr>
        <p:spPr>
          <a:xfrm>
            <a:off x="6677027" y="4281345"/>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5915027" y="4281345"/>
                <a:ext cx="1524000" cy="3413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a:rPr>
                          </m:ctrlPr>
                        </m:sSubPr>
                        <m:e>
                          <m:r>
                            <m:rPr>
                              <m:sty m:val="p"/>
                            </m:rPr>
                            <a:rPr lang="el-GR" sz="1600" i="1">
                              <a:latin typeface="Cambria Math"/>
                            </a:rPr>
                            <m:t>σ</m:t>
                          </m:r>
                        </m:e>
                        <m:sub>
                          <m:r>
                            <a:rPr lang="en-US" sz="1600" i="1">
                              <a:latin typeface="Cambria Math"/>
                            </a:rPr>
                            <m:t>𝑚𝑎𝑘𝑒</m:t>
                          </m:r>
                          <m:sSup>
                            <m:sSupPr>
                              <m:ctrlPr>
                                <a:rPr lang="en-US" sz="1600" i="1">
                                  <a:latin typeface="Cambria Math"/>
                                </a:rPr>
                              </m:ctrlPr>
                            </m:sSupPr>
                            <m:e>
                              <m:r>
                                <a:rPr lang="en-US" sz="1600" i="1">
                                  <a:latin typeface="Cambria Math"/>
                                </a:rPr>
                                <m:t>=</m:t>
                              </m:r>
                            </m:e>
                            <m:sup>
                              <m:r>
                                <a:rPr lang="en-US" sz="1600" i="1">
                                  <a:latin typeface="Cambria Math"/>
                                </a:rPr>
                                <m:t>′</m:t>
                              </m:r>
                            </m:sup>
                          </m:sSup>
                          <m:sSup>
                            <m:sSupPr>
                              <m:ctrlPr>
                                <a:rPr lang="en-US" sz="1600" i="1">
                                  <a:latin typeface="Cambria Math"/>
                                </a:rPr>
                              </m:ctrlPr>
                            </m:sSupPr>
                            <m:e>
                              <m:r>
                                <a:rPr lang="en-US" sz="1600" i="1">
                                  <a:latin typeface="Cambria Math"/>
                                </a:rPr>
                                <m:t>𝐻𝑜𝑛𝑑𝑎</m:t>
                              </m:r>
                            </m:e>
                            <m:sup>
                              <m:r>
                                <a:rPr lang="en-US" sz="1600" i="1">
                                  <a:latin typeface="Cambria Math"/>
                                </a:rPr>
                                <m:t>′</m:t>
                              </m:r>
                            </m:sup>
                          </m:sSup>
                        </m:sub>
                      </m:sSub>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5915027" y="4281345"/>
                <a:ext cx="1524000" cy="341376"/>
              </a:xfrm>
              <a:prstGeom prst="rect">
                <a:avLst/>
              </a:prstGeom>
              <a:blipFill rotWithShape="0">
                <a:blip r:embed="rId4"/>
                <a:stretch>
                  <a:fillRect b="-1786"/>
                </a:stretch>
              </a:blipFill>
            </p:spPr>
            <p:txBody>
              <a:bodyPr/>
              <a:lstStyle/>
              <a:p>
                <a:r>
                  <a:rPr lang="en-US">
                    <a:noFill/>
                  </a:rPr>
                  <a:t> </a:t>
                </a:r>
              </a:p>
            </p:txBody>
          </p:sp>
        </mc:Fallback>
      </mc:AlternateContent>
      <p:graphicFrame>
        <p:nvGraphicFramePr>
          <p:cNvPr id="32" name="Table 31"/>
          <p:cNvGraphicFramePr>
            <a:graphicFrameLocks noGrp="1"/>
          </p:cNvGraphicFramePr>
          <p:nvPr>
            <p:extLst>
              <p:ext uri="{D42A27DB-BD31-4B8C-83A1-F6EECF244321}">
                <p14:modId xmlns:p14="http://schemas.microsoft.com/office/powerpoint/2010/main" val="2431055125"/>
              </p:ext>
            </p:extLst>
          </p:nvPr>
        </p:nvGraphicFramePr>
        <p:xfrm>
          <a:off x="4391027" y="1845734"/>
          <a:ext cx="4648203" cy="2348390"/>
        </p:xfrm>
        <a:graphic>
          <a:graphicData uri="http://schemas.openxmlformats.org/drawingml/2006/table">
            <a:tbl>
              <a:tblPr firstRow="1" bandRow="1">
                <a:tableStyleId>{21E4AEA4-8DFA-4A89-87EB-49C32662AFE0}</a:tableStyleId>
              </a:tblPr>
              <a:tblGrid>
                <a:gridCol w="664029"/>
                <a:gridCol w="664029"/>
                <a:gridCol w="664029"/>
                <a:gridCol w="664029"/>
                <a:gridCol w="664029"/>
                <a:gridCol w="664029"/>
                <a:gridCol w="664029"/>
              </a:tblGrid>
              <a:tr h="234839">
                <a:tc>
                  <a:txBody>
                    <a:bodyPr/>
                    <a:lstStyle/>
                    <a:p>
                      <a:pPr algn="ctr"/>
                      <a:r>
                        <a:rPr lang="en-US" sz="800" dirty="0" smtClean="0"/>
                        <a:t>TID</a:t>
                      </a:r>
                      <a:endParaRPr lang="en-US" sz="800" dirty="0"/>
                    </a:p>
                  </a:txBody>
                  <a:tcPr/>
                </a:tc>
                <a:tc>
                  <a:txBody>
                    <a:bodyPr/>
                    <a:lstStyle/>
                    <a:p>
                      <a:pPr algn="ctr"/>
                      <a:r>
                        <a:rPr lang="en-US" sz="800" dirty="0" smtClean="0"/>
                        <a:t>Make</a:t>
                      </a:r>
                      <a:endParaRPr lang="en-US" sz="800" dirty="0"/>
                    </a:p>
                  </a:txBody>
                  <a:tcPr/>
                </a:tc>
                <a:tc>
                  <a:txBody>
                    <a:bodyPr/>
                    <a:lstStyle/>
                    <a:p>
                      <a:pPr algn="ctr"/>
                      <a:r>
                        <a:rPr lang="en-US" sz="900" dirty="0" smtClean="0"/>
                        <a:t>Model</a:t>
                      </a:r>
                      <a:endParaRPr lang="en-US" sz="900" dirty="0"/>
                    </a:p>
                  </a:txBody>
                  <a:tcPr/>
                </a:tc>
                <a:tc>
                  <a:txBody>
                    <a:bodyPr/>
                    <a:lstStyle/>
                    <a:p>
                      <a:pPr algn="ctr"/>
                      <a:r>
                        <a:rPr lang="en-US" sz="800" dirty="0" err="1" smtClean="0"/>
                        <a:t>Cartype</a:t>
                      </a:r>
                      <a:endParaRPr lang="en-US" sz="800" dirty="0"/>
                    </a:p>
                  </a:txBody>
                  <a:tcPr/>
                </a:tc>
                <a:tc>
                  <a:txBody>
                    <a:bodyPr/>
                    <a:lstStyle/>
                    <a:p>
                      <a:pPr algn="ctr"/>
                      <a:r>
                        <a:rPr lang="en-US" sz="800" dirty="0" smtClean="0"/>
                        <a:t>Condition</a:t>
                      </a:r>
                      <a:endParaRPr lang="en-US" sz="800" dirty="0"/>
                    </a:p>
                  </a:txBody>
                  <a:tcPr/>
                </a:tc>
                <a:tc>
                  <a:txBody>
                    <a:bodyPr/>
                    <a:lstStyle/>
                    <a:p>
                      <a:pPr algn="ctr"/>
                      <a:r>
                        <a:rPr lang="en-US" sz="800" dirty="0" smtClean="0"/>
                        <a:t>Drivetrain</a:t>
                      </a:r>
                      <a:endParaRPr lang="en-US" sz="800" dirty="0"/>
                    </a:p>
                  </a:txBody>
                  <a:tcPr/>
                </a:tc>
                <a:tc>
                  <a:txBody>
                    <a:bodyPr/>
                    <a:lstStyle/>
                    <a:p>
                      <a:pPr algn="ctr"/>
                      <a:r>
                        <a:rPr lang="en-US" sz="800" dirty="0" smtClean="0"/>
                        <a:t>Probability</a:t>
                      </a:r>
                      <a:endParaRPr lang="en-US" sz="800" dirty="0"/>
                    </a:p>
                  </a:txBody>
                  <a:tcPr/>
                </a:tc>
              </a:tr>
              <a:tr h="234839">
                <a:tc rowSpan="2">
                  <a:txBody>
                    <a:bodyPr/>
                    <a:lstStyle/>
                    <a:p>
                      <a:pPr algn="ctr"/>
                      <a:r>
                        <a:rPr lang="en-US" sz="800" dirty="0" smtClean="0"/>
                        <a:t>1</a:t>
                      </a:r>
                      <a:endParaRPr lang="en-US" sz="800" dirty="0"/>
                    </a:p>
                  </a:txBody>
                  <a:tcPr anchor="ctr"/>
                </a:tc>
                <a:tc>
                  <a:txBody>
                    <a:bodyPr/>
                    <a:lstStyle/>
                    <a:p>
                      <a:pPr algn="ctr"/>
                      <a:r>
                        <a:rPr lang="en-US" sz="800" dirty="0" smtClean="0"/>
                        <a:t>Honda</a:t>
                      </a:r>
                      <a:endParaRPr lang="en-US" sz="800" dirty="0"/>
                    </a:p>
                  </a:txBody>
                  <a:tcPr/>
                </a:tc>
                <a:tc>
                  <a:txBody>
                    <a:bodyPr/>
                    <a:lstStyle/>
                    <a:p>
                      <a:pPr algn="ctr"/>
                      <a:r>
                        <a:rPr lang="en-US" sz="800" dirty="0" smtClean="0"/>
                        <a:t>Civic</a:t>
                      </a:r>
                      <a:endParaRPr lang="en-US" sz="800" dirty="0"/>
                    </a:p>
                  </a:txBody>
                  <a:tcPr/>
                </a:tc>
                <a:tc>
                  <a:txBody>
                    <a:bodyPr/>
                    <a:lstStyle/>
                    <a:p>
                      <a:pPr algn="ctr"/>
                      <a:r>
                        <a:rPr lang="en-US" sz="800" dirty="0" smtClean="0"/>
                        <a:t>Sedan</a:t>
                      </a:r>
                      <a:endParaRPr lang="en-US" sz="800" dirty="0"/>
                    </a:p>
                  </a:txBody>
                  <a:tcPr/>
                </a:tc>
                <a:tc>
                  <a:txBody>
                    <a:bodyPr/>
                    <a:lstStyle/>
                    <a:p>
                      <a:pPr algn="ctr"/>
                      <a:r>
                        <a:rPr lang="en-US" sz="800" dirty="0" smtClean="0"/>
                        <a:t>Used</a:t>
                      </a:r>
                      <a:endParaRPr lang="en-US" sz="800" dirty="0"/>
                    </a:p>
                  </a:txBody>
                  <a:tcPr/>
                </a:tc>
                <a:tc>
                  <a:txBody>
                    <a:bodyPr/>
                    <a:lstStyle/>
                    <a:p>
                      <a:pPr algn="ctr"/>
                      <a:r>
                        <a:rPr lang="en-US" sz="800" dirty="0" smtClean="0"/>
                        <a:t>FWD</a:t>
                      </a:r>
                      <a:endParaRPr lang="en-US" sz="800" dirty="0"/>
                    </a:p>
                  </a:txBody>
                  <a:tcPr/>
                </a:tc>
                <a:tc>
                  <a:txBody>
                    <a:bodyPr/>
                    <a:lstStyle/>
                    <a:p>
                      <a:pPr algn="ctr"/>
                      <a:r>
                        <a:rPr lang="en-US" sz="800" dirty="0" smtClean="0"/>
                        <a:t>0.9</a:t>
                      </a:r>
                      <a:endParaRPr lang="en-US" sz="800" dirty="0"/>
                    </a:p>
                  </a:txBody>
                  <a:tcPr/>
                </a:tc>
              </a:tr>
              <a:tr h="234839">
                <a:tc vMerge="1">
                  <a:txBody>
                    <a:bodyPr/>
                    <a:lstStyle/>
                    <a:p>
                      <a:pPr algn="ctr"/>
                      <a:endParaRPr lang="en-US" sz="1200" dirty="0"/>
                    </a:p>
                  </a:txBody>
                  <a:tcPr/>
                </a:tc>
                <a:tc>
                  <a:txBody>
                    <a:bodyPr/>
                    <a:lstStyle/>
                    <a:p>
                      <a:pPr algn="ctr"/>
                      <a:r>
                        <a:rPr lang="en-US" sz="800" dirty="0" smtClean="0"/>
                        <a:t>Honda</a:t>
                      </a:r>
                      <a:endParaRPr lang="en-US" sz="800" dirty="0"/>
                    </a:p>
                  </a:txBody>
                  <a:tcPr/>
                </a:tc>
                <a:tc>
                  <a:txBody>
                    <a:bodyPr/>
                    <a:lstStyle/>
                    <a:p>
                      <a:pPr algn="ctr"/>
                      <a:r>
                        <a:rPr lang="en-US" sz="800" dirty="0" err="1" smtClean="0"/>
                        <a:t>Civik</a:t>
                      </a:r>
                      <a:endParaRPr lang="en-US" sz="800" dirty="0"/>
                    </a:p>
                  </a:txBody>
                  <a:tcPr/>
                </a:tc>
                <a:tc>
                  <a:txBody>
                    <a:bodyPr/>
                    <a:lstStyle/>
                    <a:p>
                      <a:pPr algn="ctr"/>
                      <a:r>
                        <a:rPr lang="en-US" sz="800" dirty="0" smtClean="0"/>
                        <a:t>Sedan</a:t>
                      </a:r>
                      <a:endParaRPr lang="en-US" sz="800" dirty="0"/>
                    </a:p>
                  </a:txBody>
                  <a:tcPr/>
                </a:tc>
                <a:tc>
                  <a:txBody>
                    <a:bodyPr/>
                    <a:lstStyle/>
                    <a:p>
                      <a:pPr algn="ctr"/>
                      <a:r>
                        <a:rPr lang="en-US" sz="800" dirty="0" smtClean="0"/>
                        <a:t>New</a:t>
                      </a:r>
                      <a:endParaRPr lang="en-US" sz="800" dirty="0"/>
                    </a:p>
                  </a:txBody>
                  <a:tcPr/>
                </a:tc>
                <a:tc>
                  <a:txBody>
                    <a:bodyPr/>
                    <a:lstStyle/>
                    <a:p>
                      <a:pPr algn="ctr"/>
                      <a:r>
                        <a:rPr lang="en-US" sz="800" dirty="0" smtClean="0"/>
                        <a:t>FWD</a:t>
                      </a:r>
                      <a:endParaRPr lang="en-US" sz="800" dirty="0"/>
                    </a:p>
                  </a:txBody>
                  <a:tcPr/>
                </a:tc>
                <a:tc>
                  <a:txBody>
                    <a:bodyPr/>
                    <a:lstStyle/>
                    <a:p>
                      <a:pPr algn="ctr"/>
                      <a:r>
                        <a:rPr lang="en-US" sz="800" dirty="0" smtClean="0"/>
                        <a:t>0.1</a:t>
                      </a:r>
                      <a:endParaRPr lang="en-US" sz="800" dirty="0"/>
                    </a:p>
                  </a:txBody>
                  <a:tcPr/>
                </a:tc>
              </a:tr>
              <a:tr h="234839">
                <a:tc rowSpan="3">
                  <a:txBody>
                    <a:bodyPr/>
                    <a:lstStyle/>
                    <a:p>
                      <a:pPr algn="ctr"/>
                      <a:r>
                        <a:rPr lang="en-US" sz="800" dirty="0" smtClean="0"/>
                        <a:t>2</a:t>
                      </a:r>
                      <a:endParaRPr lang="en-US" sz="800" dirty="0"/>
                    </a:p>
                  </a:txBody>
                  <a:tcPr anchor="ctr"/>
                </a:tc>
                <a:tc>
                  <a:txBody>
                    <a:bodyPr/>
                    <a:lstStyle/>
                    <a:p>
                      <a:pPr algn="ctr"/>
                      <a:r>
                        <a:rPr lang="en-US" sz="800" dirty="0" smtClean="0"/>
                        <a:t>Toyota</a:t>
                      </a:r>
                      <a:endParaRPr lang="en-US" sz="800" dirty="0"/>
                    </a:p>
                  </a:txBody>
                  <a:tcPr/>
                </a:tc>
                <a:tc>
                  <a:txBody>
                    <a:bodyPr/>
                    <a:lstStyle/>
                    <a:p>
                      <a:pPr algn="ctr"/>
                      <a:r>
                        <a:rPr lang="en-US" sz="800" dirty="0" smtClean="0"/>
                        <a:t>Corolla</a:t>
                      </a:r>
                      <a:endParaRPr lang="en-US" sz="800" dirty="0"/>
                    </a:p>
                  </a:txBody>
                  <a:tcPr/>
                </a:tc>
                <a:tc>
                  <a:txBody>
                    <a:bodyPr/>
                    <a:lstStyle/>
                    <a:p>
                      <a:pPr algn="ctr"/>
                      <a:r>
                        <a:rPr lang="en-US" sz="800" dirty="0" smtClean="0"/>
                        <a:t>Sedan</a:t>
                      </a:r>
                      <a:endParaRPr lang="en-US" sz="800" dirty="0"/>
                    </a:p>
                  </a:txBody>
                  <a:tcPr/>
                </a:tc>
                <a:tc>
                  <a:txBody>
                    <a:bodyPr/>
                    <a:lstStyle/>
                    <a:p>
                      <a:pPr algn="ctr"/>
                      <a:r>
                        <a:rPr lang="en-US" sz="800" dirty="0" smtClean="0"/>
                        <a:t>New</a:t>
                      </a:r>
                      <a:endParaRPr lang="en-US" sz="800" dirty="0"/>
                    </a:p>
                  </a:txBody>
                  <a:tcPr/>
                </a:tc>
                <a:tc>
                  <a:txBody>
                    <a:bodyPr/>
                    <a:lstStyle/>
                    <a:p>
                      <a:pPr algn="ctr"/>
                      <a:r>
                        <a:rPr lang="en-US" sz="800" dirty="0" smtClean="0"/>
                        <a:t>FWD</a:t>
                      </a:r>
                      <a:endParaRPr lang="en-US" sz="800" dirty="0"/>
                    </a:p>
                  </a:txBody>
                  <a:tcPr/>
                </a:tc>
                <a:tc>
                  <a:txBody>
                    <a:bodyPr/>
                    <a:lstStyle/>
                    <a:p>
                      <a:pPr algn="ctr"/>
                      <a:r>
                        <a:rPr lang="en-US" sz="800" dirty="0" smtClean="0"/>
                        <a:t>0.2</a:t>
                      </a:r>
                      <a:endParaRPr lang="en-US" sz="800" dirty="0"/>
                    </a:p>
                  </a:txBody>
                  <a:tcPr/>
                </a:tc>
              </a:tr>
              <a:tr h="234839">
                <a:tc vMerge="1">
                  <a:txBody>
                    <a:bodyPr/>
                    <a:lstStyle/>
                    <a:p>
                      <a:endParaRPr lang="en-US"/>
                    </a:p>
                  </a:txBody>
                  <a:tcPr/>
                </a:tc>
                <a:tc>
                  <a:txBody>
                    <a:bodyPr/>
                    <a:lstStyle/>
                    <a:p>
                      <a:pPr algn="ctr"/>
                      <a:r>
                        <a:rPr lang="en-US" sz="800" dirty="0" smtClean="0"/>
                        <a:t>Toyota</a:t>
                      </a:r>
                      <a:endParaRPr lang="en-US" sz="800" dirty="0"/>
                    </a:p>
                  </a:txBody>
                  <a:tcPr/>
                </a:tc>
                <a:tc>
                  <a:txBody>
                    <a:bodyPr/>
                    <a:lstStyle/>
                    <a:p>
                      <a:pPr algn="ctr"/>
                      <a:r>
                        <a:rPr lang="en-US" sz="800" dirty="0" smtClean="0"/>
                        <a:t>Corolla</a:t>
                      </a:r>
                      <a:endParaRPr lang="en-US" sz="800" dirty="0"/>
                    </a:p>
                  </a:txBody>
                  <a:tcPr/>
                </a:tc>
                <a:tc>
                  <a:txBody>
                    <a:bodyPr/>
                    <a:lstStyle/>
                    <a:p>
                      <a:pPr algn="ctr"/>
                      <a:r>
                        <a:rPr lang="en-US" sz="800" dirty="0" smtClean="0"/>
                        <a:t>Sedan</a:t>
                      </a:r>
                      <a:endParaRPr lang="en-US" sz="800" dirty="0"/>
                    </a:p>
                  </a:txBody>
                  <a:tcPr/>
                </a:tc>
                <a:tc>
                  <a:txBody>
                    <a:bodyPr/>
                    <a:lstStyle/>
                    <a:p>
                      <a:pPr algn="ctr"/>
                      <a:r>
                        <a:rPr lang="en-US" sz="800" dirty="0" smtClean="0"/>
                        <a:t>Used</a:t>
                      </a:r>
                      <a:endParaRPr lang="en-US" sz="800" dirty="0"/>
                    </a:p>
                  </a:txBody>
                  <a:tcPr/>
                </a:tc>
                <a:tc>
                  <a:txBody>
                    <a:bodyPr/>
                    <a:lstStyle/>
                    <a:p>
                      <a:pPr algn="ctr"/>
                      <a:r>
                        <a:rPr lang="en-US" sz="800" dirty="0" smtClean="0"/>
                        <a:t>FWD</a:t>
                      </a:r>
                      <a:endParaRPr lang="en-US" sz="800" dirty="0"/>
                    </a:p>
                  </a:txBody>
                  <a:tcPr/>
                </a:tc>
                <a:tc>
                  <a:txBody>
                    <a:bodyPr/>
                    <a:lstStyle/>
                    <a:p>
                      <a:pPr algn="ctr"/>
                      <a:r>
                        <a:rPr lang="en-US" sz="800" dirty="0" smtClean="0"/>
                        <a:t>0.2</a:t>
                      </a:r>
                      <a:endParaRPr lang="en-US" sz="800" dirty="0"/>
                    </a:p>
                  </a:txBody>
                  <a:tcPr/>
                </a:tc>
              </a:tr>
              <a:tr h="234839">
                <a:tc vMerge="1">
                  <a:txBody>
                    <a:bodyPr/>
                    <a:lstStyle/>
                    <a:p>
                      <a:pPr algn="ctr"/>
                      <a:endParaRPr lang="en-US" sz="1200" dirty="0"/>
                    </a:p>
                  </a:txBody>
                  <a:tcPr/>
                </a:tc>
                <a:tc>
                  <a:txBody>
                    <a:bodyPr/>
                    <a:lstStyle/>
                    <a:p>
                      <a:pPr algn="ctr"/>
                      <a:r>
                        <a:rPr lang="en-US" sz="800" dirty="0" smtClean="0"/>
                        <a:t>Honda</a:t>
                      </a:r>
                      <a:endParaRPr lang="en-US" sz="800" dirty="0"/>
                    </a:p>
                  </a:txBody>
                  <a:tcPr/>
                </a:tc>
                <a:tc>
                  <a:txBody>
                    <a:bodyPr/>
                    <a:lstStyle/>
                    <a:p>
                      <a:pPr algn="ctr"/>
                      <a:r>
                        <a:rPr lang="en-US" sz="800" dirty="0" smtClean="0"/>
                        <a:t>Civic</a:t>
                      </a:r>
                      <a:endParaRPr lang="en-US" sz="800" dirty="0"/>
                    </a:p>
                  </a:txBody>
                  <a:tcPr/>
                </a:tc>
                <a:tc>
                  <a:txBody>
                    <a:bodyPr/>
                    <a:lstStyle/>
                    <a:p>
                      <a:pPr algn="ctr"/>
                      <a:r>
                        <a:rPr lang="en-US" sz="800" dirty="0" smtClean="0"/>
                        <a:t>Sedan</a:t>
                      </a:r>
                      <a:endParaRPr lang="en-US" sz="800" dirty="0"/>
                    </a:p>
                  </a:txBody>
                  <a:tcPr/>
                </a:tc>
                <a:tc>
                  <a:txBody>
                    <a:bodyPr/>
                    <a:lstStyle/>
                    <a:p>
                      <a:pPr algn="ctr"/>
                      <a:r>
                        <a:rPr lang="en-US" sz="800" dirty="0" smtClean="0"/>
                        <a:t>Used</a:t>
                      </a:r>
                      <a:endParaRPr lang="en-US" sz="800" dirty="0"/>
                    </a:p>
                  </a:txBody>
                  <a:tcPr/>
                </a:tc>
                <a:tc>
                  <a:txBody>
                    <a:bodyPr/>
                    <a:lstStyle/>
                    <a:p>
                      <a:pPr algn="ctr"/>
                      <a:r>
                        <a:rPr lang="en-US" sz="800" dirty="0" smtClean="0"/>
                        <a:t>FWD</a:t>
                      </a:r>
                      <a:endParaRPr lang="en-US" sz="800" dirty="0"/>
                    </a:p>
                  </a:txBody>
                  <a:tcPr/>
                </a:tc>
                <a:tc>
                  <a:txBody>
                    <a:bodyPr/>
                    <a:lstStyle/>
                    <a:p>
                      <a:pPr algn="ctr"/>
                      <a:r>
                        <a:rPr lang="en-US" sz="800" dirty="0" smtClean="0"/>
                        <a:t>0.6</a:t>
                      </a:r>
                      <a:endParaRPr lang="en-US" sz="800" dirty="0"/>
                    </a:p>
                  </a:txBody>
                  <a:tcPr/>
                </a:tc>
              </a:tr>
              <a:tr h="234839">
                <a:tc rowSpan="2">
                  <a:txBody>
                    <a:bodyPr/>
                    <a:lstStyle/>
                    <a:p>
                      <a:pPr algn="ctr"/>
                      <a:r>
                        <a:rPr lang="en-US" sz="800" dirty="0" smtClean="0"/>
                        <a:t>3</a:t>
                      </a:r>
                      <a:endParaRPr lang="en-US" sz="800" dirty="0"/>
                    </a:p>
                  </a:txBody>
                  <a:tcPr anchor="ctr"/>
                </a:tc>
                <a:tc>
                  <a:txBody>
                    <a:bodyPr/>
                    <a:lstStyle/>
                    <a:p>
                      <a:pPr algn="ctr"/>
                      <a:r>
                        <a:rPr lang="en-US" sz="800" dirty="0" smtClean="0"/>
                        <a:t>Honda </a:t>
                      </a:r>
                      <a:endParaRPr lang="en-US" sz="800" dirty="0"/>
                    </a:p>
                  </a:txBody>
                  <a:tcPr/>
                </a:tc>
                <a:tc>
                  <a:txBody>
                    <a:bodyPr/>
                    <a:lstStyle/>
                    <a:p>
                      <a:pPr algn="ctr"/>
                      <a:r>
                        <a:rPr lang="en-US" sz="800" dirty="0" err="1" smtClean="0"/>
                        <a:t>Civik</a:t>
                      </a:r>
                      <a:endParaRPr lang="en-US" sz="800" dirty="0"/>
                    </a:p>
                  </a:txBody>
                  <a:tcPr/>
                </a:tc>
                <a:tc>
                  <a:txBody>
                    <a:bodyPr/>
                    <a:lstStyle/>
                    <a:p>
                      <a:pPr algn="ctr"/>
                      <a:r>
                        <a:rPr lang="en-US" sz="800" dirty="0" smtClean="0"/>
                        <a:t>Sedan</a:t>
                      </a:r>
                      <a:endParaRPr lang="en-US" sz="800" dirty="0"/>
                    </a:p>
                  </a:txBody>
                  <a:tcPr/>
                </a:tc>
                <a:tc>
                  <a:txBody>
                    <a:bodyPr/>
                    <a:lstStyle/>
                    <a:p>
                      <a:pPr algn="ctr"/>
                      <a:r>
                        <a:rPr lang="en-US" sz="800" dirty="0" smtClean="0"/>
                        <a:t>New</a:t>
                      </a:r>
                      <a:endParaRPr lang="en-US" sz="800" dirty="0"/>
                    </a:p>
                  </a:txBody>
                  <a:tcPr/>
                </a:tc>
                <a:tc>
                  <a:txBody>
                    <a:bodyPr/>
                    <a:lstStyle/>
                    <a:p>
                      <a:pPr algn="ctr"/>
                      <a:r>
                        <a:rPr lang="en-US" sz="800" dirty="0" smtClean="0"/>
                        <a:t>FWD</a:t>
                      </a:r>
                      <a:endParaRPr lang="en-US" sz="800" dirty="0"/>
                    </a:p>
                  </a:txBody>
                  <a:tcPr/>
                </a:tc>
                <a:tc>
                  <a:txBody>
                    <a:bodyPr/>
                    <a:lstStyle/>
                    <a:p>
                      <a:pPr algn="ctr"/>
                      <a:r>
                        <a:rPr lang="en-US" sz="800" dirty="0" smtClean="0"/>
                        <a:t>0.05</a:t>
                      </a:r>
                      <a:endParaRPr lang="en-US" sz="800" dirty="0"/>
                    </a:p>
                  </a:txBody>
                  <a:tcPr/>
                </a:tc>
              </a:tr>
              <a:tr h="234839">
                <a:tc vMerge="1">
                  <a:txBody>
                    <a:bodyPr/>
                    <a:lstStyle/>
                    <a:p>
                      <a:pPr algn="ctr"/>
                      <a:endParaRPr lang="en-US" sz="1200" dirty="0"/>
                    </a:p>
                  </a:txBody>
                  <a:tcPr anchor="ctr"/>
                </a:tc>
                <a:tc>
                  <a:txBody>
                    <a:bodyPr/>
                    <a:lstStyle/>
                    <a:p>
                      <a:pPr algn="ctr"/>
                      <a:r>
                        <a:rPr lang="en-US" sz="800" dirty="0" smtClean="0"/>
                        <a:t>Honda</a:t>
                      </a:r>
                      <a:endParaRPr lang="en-US" sz="800" dirty="0"/>
                    </a:p>
                  </a:txBody>
                  <a:tcPr/>
                </a:tc>
                <a:tc>
                  <a:txBody>
                    <a:bodyPr/>
                    <a:lstStyle/>
                    <a:p>
                      <a:pPr algn="ctr"/>
                      <a:r>
                        <a:rPr lang="en-US" sz="800" dirty="0" smtClean="0"/>
                        <a:t>Civic</a:t>
                      </a:r>
                      <a:endParaRPr lang="en-US" sz="800" dirty="0"/>
                    </a:p>
                  </a:txBody>
                  <a:tcPr/>
                </a:tc>
                <a:tc>
                  <a:txBody>
                    <a:bodyPr/>
                    <a:lstStyle/>
                    <a:p>
                      <a:pPr algn="ctr"/>
                      <a:r>
                        <a:rPr lang="en-US" sz="800" dirty="0" smtClean="0"/>
                        <a:t>Sedan</a:t>
                      </a:r>
                      <a:endParaRPr lang="en-US" sz="800" dirty="0"/>
                    </a:p>
                  </a:txBody>
                  <a:tcPr/>
                </a:tc>
                <a:tc>
                  <a:txBody>
                    <a:bodyPr/>
                    <a:lstStyle/>
                    <a:p>
                      <a:pPr algn="ctr"/>
                      <a:r>
                        <a:rPr lang="en-US" sz="800" dirty="0" smtClean="0"/>
                        <a:t>Used</a:t>
                      </a:r>
                      <a:endParaRPr lang="en-US" sz="800" dirty="0"/>
                    </a:p>
                  </a:txBody>
                  <a:tcPr/>
                </a:tc>
                <a:tc>
                  <a:txBody>
                    <a:bodyPr/>
                    <a:lstStyle/>
                    <a:p>
                      <a:pPr algn="ctr"/>
                      <a:r>
                        <a:rPr lang="en-US" sz="800" dirty="0" smtClean="0"/>
                        <a:t>FWD</a:t>
                      </a:r>
                      <a:endParaRPr lang="en-US" sz="800" dirty="0"/>
                    </a:p>
                  </a:txBody>
                  <a:tcPr/>
                </a:tc>
                <a:tc>
                  <a:txBody>
                    <a:bodyPr/>
                    <a:lstStyle/>
                    <a:p>
                      <a:pPr algn="ctr"/>
                      <a:r>
                        <a:rPr lang="en-US" sz="800" dirty="0" smtClean="0"/>
                        <a:t>0.95</a:t>
                      </a:r>
                      <a:endParaRPr lang="en-US" sz="800" dirty="0"/>
                    </a:p>
                  </a:txBody>
                  <a:tcPr/>
                </a:tc>
              </a:tr>
              <a:tr h="234839">
                <a:tc rowSpan="2">
                  <a:txBody>
                    <a:bodyPr/>
                    <a:lstStyle/>
                    <a:p>
                      <a:pPr algn="ctr"/>
                      <a:r>
                        <a:rPr lang="en-US" sz="800" dirty="0" smtClean="0"/>
                        <a:t>4</a:t>
                      </a:r>
                      <a:endParaRPr lang="en-US" sz="800" dirty="0"/>
                    </a:p>
                  </a:txBody>
                  <a:tcPr anchor="ctr"/>
                </a:tc>
                <a:tc>
                  <a:txBody>
                    <a:bodyPr/>
                    <a:lstStyle/>
                    <a:p>
                      <a:pPr algn="ctr"/>
                      <a:r>
                        <a:rPr lang="en-US" sz="800" dirty="0" smtClean="0"/>
                        <a:t>Toyota</a:t>
                      </a:r>
                      <a:endParaRPr lang="en-US" sz="800" dirty="0"/>
                    </a:p>
                  </a:txBody>
                  <a:tcPr/>
                </a:tc>
                <a:tc>
                  <a:txBody>
                    <a:bodyPr/>
                    <a:lstStyle/>
                    <a:p>
                      <a:pPr algn="ctr"/>
                      <a:r>
                        <a:rPr lang="en-US" sz="800" dirty="0" smtClean="0"/>
                        <a:t>Corolla</a:t>
                      </a:r>
                      <a:endParaRPr lang="en-US" sz="800" dirty="0"/>
                    </a:p>
                  </a:txBody>
                  <a:tcPr/>
                </a:tc>
                <a:tc>
                  <a:txBody>
                    <a:bodyPr/>
                    <a:lstStyle/>
                    <a:p>
                      <a:pPr algn="ctr"/>
                      <a:r>
                        <a:rPr lang="en-US" sz="800" dirty="0" smtClean="0"/>
                        <a:t>Sedan</a:t>
                      </a:r>
                      <a:endParaRPr lang="en-US" sz="800" dirty="0"/>
                    </a:p>
                  </a:txBody>
                  <a:tcPr/>
                </a:tc>
                <a:tc>
                  <a:txBody>
                    <a:bodyPr/>
                    <a:lstStyle/>
                    <a:p>
                      <a:pPr algn="ctr"/>
                      <a:r>
                        <a:rPr lang="en-US" sz="800" dirty="0" smtClean="0"/>
                        <a:t>New</a:t>
                      </a:r>
                      <a:endParaRPr lang="en-US" sz="800" dirty="0"/>
                    </a:p>
                  </a:txBody>
                  <a:tcPr/>
                </a:tc>
                <a:tc>
                  <a:txBody>
                    <a:bodyPr/>
                    <a:lstStyle/>
                    <a:p>
                      <a:pPr algn="ctr"/>
                      <a:r>
                        <a:rPr lang="en-US" sz="800" dirty="0" smtClean="0"/>
                        <a:t>FWD</a:t>
                      </a:r>
                      <a:endParaRPr lang="en-US" sz="800" dirty="0"/>
                    </a:p>
                  </a:txBody>
                  <a:tcPr/>
                </a:tc>
                <a:tc>
                  <a:txBody>
                    <a:bodyPr/>
                    <a:lstStyle/>
                    <a:p>
                      <a:pPr algn="ctr"/>
                      <a:r>
                        <a:rPr lang="en-US" sz="800" dirty="0" smtClean="0"/>
                        <a:t>0.9</a:t>
                      </a:r>
                      <a:endParaRPr lang="en-US" sz="800" dirty="0"/>
                    </a:p>
                  </a:txBody>
                  <a:tcPr/>
                </a:tc>
              </a:tr>
              <a:tr h="234839">
                <a:tc vMerge="1">
                  <a:txBody>
                    <a:bodyPr/>
                    <a:lstStyle/>
                    <a:p>
                      <a:pPr algn="ctr"/>
                      <a:endParaRPr lang="en-US" sz="1200" dirty="0"/>
                    </a:p>
                  </a:txBody>
                  <a:tcPr anchor="ctr"/>
                </a:tc>
                <a:tc>
                  <a:txBody>
                    <a:bodyPr/>
                    <a:lstStyle/>
                    <a:p>
                      <a:pPr algn="ctr"/>
                      <a:r>
                        <a:rPr lang="en-US" sz="800" dirty="0" smtClean="0"/>
                        <a:t>Honda</a:t>
                      </a:r>
                      <a:endParaRPr lang="en-US" sz="800" dirty="0"/>
                    </a:p>
                  </a:txBody>
                  <a:tcPr/>
                </a:tc>
                <a:tc>
                  <a:txBody>
                    <a:bodyPr/>
                    <a:lstStyle/>
                    <a:p>
                      <a:pPr algn="ctr"/>
                      <a:r>
                        <a:rPr lang="en-US" sz="800" dirty="0" smtClean="0"/>
                        <a:t>Corolla</a:t>
                      </a:r>
                      <a:endParaRPr lang="en-US" sz="800" dirty="0"/>
                    </a:p>
                  </a:txBody>
                  <a:tcPr/>
                </a:tc>
                <a:tc>
                  <a:txBody>
                    <a:bodyPr/>
                    <a:lstStyle/>
                    <a:p>
                      <a:pPr algn="ctr"/>
                      <a:r>
                        <a:rPr lang="en-US" sz="800" dirty="0" smtClean="0"/>
                        <a:t>Sedan</a:t>
                      </a:r>
                      <a:endParaRPr lang="en-US" sz="800" dirty="0"/>
                    </a:p>
                  </a:txBody>
                  <a:tcPr/>
                </a:tc>
                <a:tc>
                  <a:txBody>
                    <a:bodyPr/>
                    <a:lstStyle/>
                    <a:p>
                      <a:pPr algn="ctr"/>
                      <a:r>
                        <a:rPr lang="en-US" sz="800" dirty="0" smtClean="0"/>
                        <a:t>New</a:t>
                      </a:r>
                      <a:endParaRPr lang="en-US" sz="800" dirty="0"/>
                    </a:p>
                  </a:txBody>
                  <a:tcPr/>
                </a:tc>
                <a:tc>
                  <a:txBody>
                    <a:bodyPr/>
                    <a:lstStyle/>
                    <a:p>
                      <a:pPr algn="ctr"/>
                      <a:r>
                        <a:rPr lang="en-US" sz="800" dirty="0" smtClean="0"/>
                        <a:t>FWD</a:t>
                      </a:r>
                      <a:endParaRPr lang="en-US" sz="800" dirty="0"/>
                    </a:p>
                  </a:txBody>
                  <a:tcPr/>
                </a:tc>
                <a:tc>
                  <a:txBody>
                    <a:bodyPr/>
                    <a:lstStyle/>
                    <a:p>
                      <a:pPr algn="ctr"/>
                      <a:r>
                        <a:rPr lang="en-US" sz="800" dirty="0" smtClean="0"/>
                        <a:t>0.1</a:t>
                      </a:r>
                      <a:endParaRPr lang="en-US" sz="800" dirty="0"/>
                    </a:p>
                  </a:txBody>
                  <a:tcPr/>
                </a:tc>
              </a:tr>
            </a:tbl>
          </a:graphicData>
        </a:graphic>
      </p:graphicFrame>
      <p:sp>
        <p:nvSpPr>
          <p:cNvPr id="33" name="TextBox 32"/>
          <p:cNvSpPr txBox="1"/>
          <p:nvPr/>
        </p:nvSpPr>
        <p:spPr>
          <a:xfrm>
            <a:off x="5578794" y="6055086"/>
            <a:ext cx="3048000" cy="338554"/>
          </a:xfrm>
          <a:prstGeom prst="rect">
            <a:avLst/>
          </a:prstGeom>
          <a:noFill/>
        </p:spPr>
        <p:txBody>
          <a:bodyPr wrap="square" rtlCol="0">
            <a:spAutoFit/>
          </a:bodyPr>
          <a:lstStyle/>
          <a:p>
            <a:r>
              <a:rPr lang="en-US" sz="1600" dirty="0" smtClean="0"/>
              <a:t>Probabilistic Query Results</a:t>
            </a:r>
            <a:endParaRPr lang="en-US" sz="1600" dirty="0"/>
          </a:p>
        </p:txBody>
      </p:sp>
    </p:spTree>
    <p:extLst>
      <p:ext uri="{BB962C8B-B14F-4D97-AF65-F5344CB8AC3E}">
        <p14:creationId xmlns:p14="http://schemas.microsoft.com/office/powerpoint/2010/main" val="67159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1"/>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21" grpId="0"/>
      <p:bldP spid="21" grpId="1"/>
      <p:bldP spid="31" grpId="0"/>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Accuracy of Query results:</a:t>
            </a:r>
            <a:br>
              <a:rPr lang="en-US" dirty="0" smtClean="0"/>
            </a:br>
            <a:r>
              <a:rPr lang="en-US" dirty="0" smtClean="0"/>
              <a:t>Evaluation Challenges</a:t>
            </a:r>
            <a:endParaRPr lang="en-US" dirty="0"/>
          </a:p>
        </p:txBody>
      </p:sp>
      <p:sp>
        <p:nvSpPr>
          <p:cNvPr id="3" name="Content Placeholder 2"/>
          <p:cNvSpPr>
            <a:spLocks noGrp="1"/>
          </p:cNvSpPr>
          <p:nvPr>
            <p:ph idx="1"/>
          </p:nvPr>
        </p:nvSpPr>
        <p:spPr/>
        <p:txBody>
          <a:bodyPr>
            <a:normAutofit/>
          </a:bodyPr>
          <a:lstStyle/>
          <a:p>
            <a:r>
              <a:rPr lang="en-US" sz="2800" dirty="0" smtClean="0"/>
              <a:t>Precision/Recall calculation is not straightforward</a:t>
            </a:r>
          </a:p>
          <a:p>
            <a:r>
              <a:rPr lang="en-US" sz="2800" dirty="0" smtClean="0"/>
              <a:t>Evaluation Challenges:</a:t>
            </a:r>
          </a:p>
          <a:p>
            <a:pPr lvl="1"/>
            <a:r>
              <a:rPr lang="en-US" sz="2400" dirty="0" smtClean="0"/>
              <a:t>Defining </a:t>
            </a:r>
            <a:r>
              <a:rPr lang="en-US" sz="2400" dirty="0"/>
              <a:t>a</a:t>
            </a:r>
            <a:r>
              <a:rPr lang="en-US" sz="2400" dirty="0" smtClean="0"/>
              <a:t>ccuracy/relevance of resultant Tuple</a:t>
            </a:r>
          </a:p>
          <a:p>
            <a:pPr lvl="1"/>
            <a:r>
              <a:rPr lang="en-US" sz="2400" dirty="0" smtClean="0"/>
              <a:t>Precision/Recall </a:t>
            </a:r>
            <a:r>
              <a:rPr lang="en-US" sz="2400" dirty="0"/>
              <a:t>for Query Results from BayesWipe-PDB</a:t>
            </a:r>
          </a:p>
        </p:txBody>
      </p:sp>
      <p:sp>
        <p:nvSpPr>
          <p:cNvPr id="4" name="Slide Number Placeholder 3"/>
          <p:cNvSpPr>
            <a:spLocks noGrp="1"/>
          </p:cNvSpPr>
          <p:nvPr>
            <p:ph type="sldNum" sz="quarter" idx="12"/>
          </p:nvPr>
        </p:nvSpPr>
        <p:spPr/>
        <p:txBody>
          <a:bodyPr/>
          <a:lstStyle/>
          <a:p>
            <a:fld id="{20111803-305A-4A04-807A-A88F52FFFDCF}" type="slidenum">
              <a:rPr lang="en-US" smtClean="0"/>
              <a:t>22</a:t>
            </a:fld>
            <a:endParaRPr lang="en-US"/>
          </a:p>
        </p:txBody>
      </p:sp>
    </p:spTree>
    <p:extLst>
      <p:ext uri="{BB962C8B-B14F-4D97-AF65-F5344CB8AC3E}">
        <p14:creationId xmlns:p14="http://schemas.microsoft.com/office/powerpoint/2010/main" val="8078519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138267929"/>
              </p:ext>
            </p:extLst>
          </p:nvPr>
        </p:nvGraphicFramePr>
        <p:xfrm>
          <a:off x="4800600" y="2209800"/>
          <a:ext cx="4254306" cy="1219200"/>
        </p:xfrm>
        <a:graphic>
          <a:graphicData uri="http://schemas.openxmlformats.org/drawingml/2006/table">
            <a:tbl>
              <a:tblPr firstRow="1" bandRow="1">
                <a:tableStyleId>{21E4AEA4-8DFA-4A89-87EB-49C32662AFE0}</a:tableStyleId>
              </a:tblPr>
              <a:tblGrid>
                <a:gridCol w="533400"/>
                <a:gridCol w="762000"/>
                <a:gridCol w="831753"/>
                <a:gridCol w="709051"/>
                <a:gridCol w="709051"/>
                <a:gridCol w="709051"/>
              </a:tblGrid>
              <a:tr h="182880">
                <a:tc>
                  <a:txBody>
                    <a:bodyPr/>
                    <a:lstStyle/>
                    <a:p>
                      <a:pPr algn="ctr"/>
                      <a:r>
                        <a:rPr lang="en-US" sz="900" dirty="0" smtClean="0"/>
                        <a:t>TID</a:t>
                      </a:r>
                      <a:endParaRPr lang="en-US" sz="900" dirty="0"/>
                    </a:p>
                  </a:txBody>
                  <a:tcPr/>
                </a:tc>
                <a:tc>
                  <a:txBody>
                    <a:bodyPr/>
                    <a:lstStyle/>
                    <a:p>
                      <a:pPr algn="ctr"/>
                      <a:r>
                        <a:rPr lang="en-US" sz="900" dirty="0" smtClean="0"/>
                        <a:t>Make</a:t>
                      </a:r>
                      <a:endParaRPr lang="en-US" sz="900" dirty="0"/>
                    </a:p>
                  </a:txBody>
                  <a:tcPr/>
                </a:tc>
                <a:tc>
                  <a:txBody>
                    <a:bodyPr/>
                    <a:lstStyle/>
                    <a:p>
                      <a:pPr algn="ctr"/>
                      <a:r>
                        <a:rPr lang="en-US" sz="900" dirty="0" smtClean="0"/>
                        <a:t>Model</a:t>
                      </a:r>
                      <a:endParaRPr lang="en-US" sz="900" dirty="0"/>
                    </a:p>
                  </a:txBody>
                  <a:tcPr/>
                </a:tc>
                <a:tc>
                  <a:txBody>
                    <a:bodyPr/>
                    <a:lstStyle/>
                    <a:p>
                      <a:pPr algn="ctr"/>
                      <a:r>
                        <a:rPr lang="en-US" sz="900" dirty="0" err="1" smtClean="0"/>
                        <a:t>Cartype</a:t>
                      </a:r>
                      <a:endParaRPr lang="en-US" sz="900" dirty="0"/>
                    </a:p>
                  </a:txBody>
                  <a:tcPr/>
                </a:tc>
                <a:tc>
                  <a:txBody>
                    <a:bodyPr/>
                    <a:lstStyle/>
                    <a:p>
                      <a:pPr algn="ctr"/>
                      <a:r>
                        <a:rPr lang="en-US" sz="900" dirty="0" smtClean="0"/>
                        <a:t>Condition</a:t>
                      </a:r>
                      <a:endParaRPr lang="en-US" sz="900" dirty="0"/>
                    </a:p>
                  </a:txBody>
                  <a:tcPr/>
                </a:tc>
                <a:tc>
                  <a:txBody>
                    <a:bodyPr/>
                    <a:lstStyle/>
                    <a:p>
                      <a:pPr algn="ctr"/>
                      <a:r>
                        <a:rPr lang="en-US" sz="900" dirty="0" smtClean="0"/>
                        <a:t>Drivetrain</a:t>
                      </a:r>
                      <a:endParaRPr lang="en-US" sz="900" dirty="0"/>
                    </a:p>
                  </a:txBody>
                  <a:tcPr/>
                </a:tc>
              </a:tr>
              <a:tr h="264543">
                <a:tc>
                  <a:txBody>
                    <a:bodyPr/>
                    <a:lstStyle/>
                    <a:p>
                      <a:pPr algn="ctr"/>
                      <a:r>
                        <a:rPr lang="en-US" sz="900" dirty="0" smtClean="0"/>
                        <a:t>1</a:t>
                      </a:r>
                      <a:endParaRPr lang="en-US" sz="900" dirty="0"/>
                    </a:p>
                  </a:txBody>
                  <a:tcPr/>
                </a:tc>
                <a:tc>
                  <a:txBody>
                    <a:bodyPr/>
                    <a:lstStyle/>
                    <a:p>
                      <a:pPr algn="ctr"/>
                      <a:r>
                        <a:rPr lang="en-US" sz="900" dirty="0" smtClean="0"/>
                        <a:t>Honda</a:t>
                      </a:r>
                      <a:endParaRPr lang="en-US" sz="900" dirty="0"/>
                    </a:p>
                  </a:txBody>
                  <a:tcPr/>
                </a:tc>
                <a:tc>
                  <a:txBody>
                    <a:bodyPr/>
                    <a:lstStyle/>
                    <a:p>
                      <a:pPr algn="ctr"/>
                      <a:r>
                        <a:rPr lang="en-US" sz="900" dirty="0" smtClean="0"/>
                        <a:t>Civic</a:t>
                      </a:r>
                      <a:endParaRPr lang="en-US" sz="900" dirty="0"/>
                    </a:p>
                  </a:txBody>
                  <a:tcPr/>
                </a:tc>
                <a:tc>
                  <a:txBody>
                    <a:bodyPr/>
                    <a:lstStyle/>
                    <a:p>
                      <a:pPr algn="ctr"/>
                      <a:r>
                        <a:rPr lang="en-US" sz="900" dirty="0" smtClean="0"/>
                        <a:t>Sedan</a:t>
                      </a:r>
                      <a:endParaRPr lang="en-US" sz="900" dirty="0"/>
                    </a:p>
                  </a:txBody>
                  <a:tcPr/>
                </a:tc>
                <a:tc>
                  <a:txBody>
                    <a:bodyPr/>
                    <a:lstStyle/>
                    <a:p>
                      <a:pPr algn="ctr"/>
                      <a:r>
                        <a:rPr lang="en-US" sz="900" dirty="0" smtClean="0"/>
                        <a:t>Used</a:t>
                      </a:r>
                      <a:endParaRPr lang="en-US" sz="900" dirty="0"/>
                    </a:p>
                  </a:txBody>
                  <a:tcPr/>
                </a:tc>
                <a:tc>
                  <a:txBody>
                    <a:bodyPr/>
                    <a:lstStyle/>
                    <a:p>
                      <a:pPr algn="ctr"/>
                      <a:r>
                        <a:rPr lang="en-US" sz="900" dirty="0" smtClean="0"/>
                        <a:t>FWD</a:t>
                      </a:r>
                      <a:endParaRPr lang="en-US" sz="900" dirty="0"/>
                    </a:p>
                  </a:txBody>
                  <a:tcPr/>
                </a:tc>
              </a:tr>
              <a:tr h="192657">
                <a:tc>
                  <a:txBody>
                    <a:bodyPr/>
                    <a:lstStyle/>
                    <a:p>
                      <a:pPr algn="ctr"/>
                      <a:r>
                        <a:rPr lang="en-US" sz="900" dirty="0" smtClean="0"/>
                        <a:t>2</a:t>
                      </a:r>
                      <a:endParaRPr lang="en-US" sz="900" dirty="0"/>
                    </a:p>
                  </a:txBody>
                  <a:tcPr/>
                </a:tc>
                <a:tc>
                  <a:txBody>
                    <a:bodyPr/>
                    <a:lstStyle/>
                    <a:p>
                      <a:pPr algn="ctr"/>
                      <a:r>
                        <a:rPr lang="en-US" sz="900" dirty="0" smtClean="0"/>
                        <a:t>Honda</a:t>
                      </a:r>
                      <a:endParaRPr lang="en-US" sz="900" dirty="0"/>
                    </a:p>
                  </a:txBody>
                  <a:tcPr/>
                </a:tc>
                <a:tc>
                  <a:txBody>
                    <a:bodyPr/>
                    <a:lstStyle/>
                    <a:p>
                      <a:pPr algn="ctr"/>
                      <a:r>
                        <a:rPr lang="en-US" sz="900" dirty="0" smtClean="0"/>
                        <a:t>Corolla</a:t>
                      </a:r>
                      <a:endParaRPr lang="en-US" sz="900" dirty="0"/>
                    </a:p>
                  </a:txBody>
                  <a:tcPr/>
                </a:tc>
                <a:tc>
                  <a:txBody>
                    <a:bodyPr/>
                    <a:lstStyle/>
                    <a:p>
                      <a:pPr algn="ctr"/>
                      <a:r>
                        <a:rPr lang="en-US" sz="900" dirty="0" smtClean="0"/>
                        <a:t>Sedan</a:t>
                      </a:r>
                      <a:endParaRPr lang="en-US" sz="900" dirty="0"/>
                    </a:p>
                  </a:txBody>
                  <a:tcPr/>
                </a:tc>
                <a:tc>
                  <a:txBody>
                    <a:bodyPr/>
                    <a:lstStyle/>
                    <a:p>
                      <a:pPr algn="ctr"/>
                      <a:r>
                        <a:rPr lang="en-US" sz="900" dirty="0" smtClean="0"/>
                        <a:t>New</a:t>
                      </a:r>
                      <a:endParaRPr lang="en-US" sz="900" dirty="0"/>
                    </a:p>
                  </a:txBody>
                  <a:tcPr/>
                </a:tc>
                <a:tc>
                  <a:txBody>
                    <a:bodyPr/>
                    <a:lstStyle/>
                    <a:p>
                      <a:pPr algn="ctr"/>
                      <a:r>
                        <a:rPr lang="en-US" sz="900" dirty="0" smtClean="0"/>
                        <a:t>FWD</a:t>
                      </a:r>
                      <a:endParaRPr lang="en-US" sz="900" dirty="0"/>
                    </a:p>
                  </a:txBody>
                  <a:tcPr/>
                </a:tc>
              </a:tr>
              <a:tr h="232914">
                <a:tc>
                  <a:txBody>
                    <a:bodyPr/>
                    <a:lstStyle/>
                    <a:p>
                      <a:pPr algn="ctr"/>
                      <a:r>
                        <a:rPr lang="en-US" sz="900" dirty="0" smtClean="0"/>
                        <a:t>3</a:t>
                      </a:r>
                      <a:endParaRPr lang="en-US" sz="900" dirty="0"/>
                    </a:p>
                  </a:txBody>
                  <a:tcPr/>
                </a:tc>
                <a:tc>
                  <a:txBody>
                    <a:bodyPr/>
                    <a:lstStyle/>
                    <a:p>
                      <a:pPr algn="ctr"/>
                      <a:r>
                        <a:rPr lang="en-US" sz="900" dirty="0" smtClean="0"/>
                        <a:t>Honda</a:t>
                      </a:r>
                      <a:endParaRPr lang="en-US" sz="900" dirty="0"/>
                    </a:p>
                  </a:txBody>
                  <a:tcPr/>
                </a:tc>
                <a:tc>
                  <a:txBody>
                    <a:bodyPr/>
                    <a:lstStyle/>
                    <a:p>
                      <a:pPr algn="ctr"/>
                      <a:r>
                        <a:rPr lang="en-US" sz="900" dirty="0" smtClean="0"/>
                        <a:t>Civic</a:t>
                      </a:r>
                      <a:endParaRPr lang="en-US" sz="900" dirty="0"/>
                    </a:p>
                  </a:txBody>
                  <a:tcPr/>
                </a:tc>
                <a:tc>
                  <a:txBody>
                    <a:bodyPr/>
                    <a:lstStyle/>
                    <a:p>
                      <a:pPr algn="ctr"/>
                      <a:r>
                        <a:rPr lang="en-US" sz="900" dirty="0" smtClean="0"/>
                        <a:t>Sedan</a:t>
                      </a:r>
                      <a:endParaRPr lang="en-US" sz="900" dirty="0"/>
                    </a:p>
                  </a:txBody>
                  <a:tcPr/>
                </a:tc>
                <a:tc>
                  <a:txBody>
                    <a:bodyPr/>
                    <a:lstStyle/>
                    <a:p>
                      <a:pPr algn="ctr"/>
                      <a:r>
                        <a:rPr lang="en-US" sz="900" dirty="0" smtClean="0"/>
                        <a:t>Used</a:t>
                      </a:r>
                      <a:endParaRPr lang="en-US" sz="900" dirty="0"/>
                    </a:p>
                  </a:txBody>
                  <a:tcPr/>
                </a:tc>
                <a:tc>
                  <a:txBody>
                    <a:bodyPr/>
                    <a:lstStyle/>
                    <a:p>
                      <a:pPr algn="ctr"/>
                      <a:r>
                        <a:rPr lang="en-US" sz="900" dirty="0" smtClean="0"/>
                        <a:t>AWD</a:t>
                      </a:r>
                      <a:endParaRPr lang="en-US" sz="900" dirty="0"/>
                    </a:p>
                  </a:txBody>
                  <a:tcPr/>
                </a:tc>
              </a:tr>
              <a:tr h="264543">
                <a:tc>
                  <a:txBody>
                    <a:bodyPr/>
                    <a:lstStyle/>
                    <a:p>
                      <a:pPr algn="ctr"/>
                      <a:r>
                        <a:rPr lang="en-US" sz="900" dirty="0" smtClean="0"/>
                        <a:t>4</a:t>
                      </a:r>
                      <a:endParaRPr lang="en-US" sz="900" dirty="0"/>
                    </a:p>
                  </a:txBody>
                  <a:tcPr/>
                </a:tc>
                <a:tc>
                  <a:txBody>
                    <a:bodyPr/>
                    <a:lstStyle/>
                    <a:p>
                      <a:pPr algn="ctr"/>
                      <a:r>
                        <a:rPr lang="en-US" sz="900" dirty="0" smtClean="0"/>
                        <a:t>Toyota</a:t>
                      </a:r>
                      <a:endParaRPr lang="en-US" sz="900" dirty="0"/>
                    </a:p>
                  </a:txBody>
                  <a:tcPr/>
                </a:tc>
                <a:tc>
                  <a:txBody>
                    <a:bodyPr/>
                    <a:lstStyle/>
                    <a:p>
                      <a:pPr algn="ctr"/>
                      <a:r>
                        <a:rPr lang="en-US" sz="900" dirty="0" smtClean="0"/>
                        <a:t>Corolla</a:t>
                      </a:r>
                      <a:endParaRPr lang="en-US" sz="900" dirty="0"/>
                    </a:p>
                  </a:txBody>
                  <a:tcPr/>
                </a:tc>
                <a:tc>
                  <a:txBody>
                    <a:bodyPr/>
                    <a:lstStyle/>
                    <a:p>
                      <a:pPr algn="ctr"/>
                      <a:r>
                        <a:rPr lang="en-US" sz="900" dirty="0" smtClean="0"/>
                        <a:t>Sedan</a:t>
                      </a:r>
                      <a:endParaRPr lang="en-US" sz="900" dirty="0"/>
                    </a:p>
                  </a:txBody>
                  <a:tcPr/>
                </a:tc>
                <a:tc>
                  <a:txBody>
                    <a:bodyPr/>
                    <a:lstStyle/>
                    <a:p>
                      <a:pPr algn="ctr"/>
                      <a:r>
                        <a:rPr lang="en-US" sz="900" dirty="0" smtClean="0"/>
                        <a:t>New</a:t>
                      </a:r>
                      <a:endParaRPr lang="en-US" sz="900" dirty="0"/>
                    </a:p>
                  </a:txBody>
                  <a:tcPr/>
                </a:tc>
                <a:tc>
                  <a:txBody>
                    <a:bodyPr/>
                    <a:lstStyle/>
                    <a:p>
                      <a:pPr algn="ctr"/>
                      <a:r>
                        <a:rPr lang="en-US" sz="900" dirty="0" smtClean="0"/>
                        <a:t>FWD</a:t>
                      </a:r>
                      <a:endParaRPr lang="en-US" sz="900" dirty="0"/>
                    </a:p>
                  </a:txBody>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761235012"/>
              </p:ext>
            </p:extLst>
          </p:nvPr>
        </p:nvGraphicFramePr>
        <p:xfrm>
          <a:off x="4733778" y="2921931"/>
          <a:ext cx="4410222" cy="278470"/>
        </p:xfrm>
        <a:graphic>
          <a:graphicData uri="http://schemas.openxmlformats.org/drawingml/2006/table">
            <a:tbl>
              <a:tblPr firstRow="1" bandRow="1">
                <a:tableStyleId>{21E4AEA4-8DFA-4A89-87EB-49C32662AFE0}</a:tableStyleId>
              </a:tblPr>
              <a:tblGrid>
                <a:gridCol w="735037"/>
                <a:gridCol w="735037"/>
                <a:gridCol w="735037"/>
                <a:gridCol w="735037"/>
                <a:gridCol w="735037"/>
                <a:gridCol w="735037"/>
              </a:tblGrid>
              <a:tr h="278470">
                <a:tc>
                  <a:txBody>
                    <a:bodyPr/>
                    <a:lstStyle/>
                    <a:p>
                      <a:pPr algn="ctr"/>
                      <a:r>
                        <a:rPr lang="en-US" sz="900" dirty="0" smtClean="0">
                          <a:solidFill>
                            <a:schemeClr val="tx1"/>
                          </a:solidFill>
                        </a:rPr>
                        <a:t>3</a:t>
                      </a:r>
                      <a:endParaRPr lang="en-US" sz="900" dirty="0">
                        <a:solidFill>
                          <a:schemeClr val="tx1"/>
                        </a:solidFill>
                      </a:endParaRPr>
                    </a:p>
                  </a:txBody>
                  <a:tcPr>
                    <a:solidFill>
                      <a:schemeClr val="accent2">
                        <a:lumMod val="20000"/>
                        <a:lumOff val="80000"/>
                      </a:schemeClr>
                    </a:solidFill>
                  </a:tcPr>
                </a:tc>
                <a:tc>
                  <a:txBody>
                    <a:bodyPr/>
                    <a:lstStyle/>
                    <a:p>
                      <a:pPr algn="ctr"/>
                      <a:r>
                        <a:rPr lang="en-US" sz="900" dirty="0" smtClean="0">
                          <a:solidFill>
                            <a:schemeClr val="tx1"/>
                          </a:solidFill>
                        </a:rPr>
                        <a:t>Honda</a:t>
                      </a:r>
                      <a:endParaRPr lang="en-US" sz="900" dirty="0">
                        <a:solidFill>
                          <a:schemeClr val="tx1"/>
                        </a:solidFill>
                      </a:endParaRPr>
                    </a:p>
                  </a:txBody>
                  <a:tcPr>
                    <a:solidFill>
                      <a:schemeClr val="accent2">
                        <a:lumMod val="20000"/>
                        <a:lumOff val="80000"/>
                      </a:schemeClr>
                    </a:solidFill>
                  </a:tcPr>
                </a:tc>
                <a:tc>
                  <a:txBody>
                    <a:bodyPr/>
                    <a:lstStyle/>
                    <a:p>
                      <a:pPr algn="ctr"/>
                      <a:r>
                        <a:rPr lang="en-US" sz="900" dirty="0" smtClean="0">
                          <a:solidFill>
                            <a:schemeClr val="tx1"/>
                          </a:solidFill>
                        </a:rPr>
                        <a:t>Civic</a:t>
                      </a:r>
                      <a:endParaRPr lang="en-US" sz="900" dirty="0">
                        <a:solidFill>
                          <a:schemeClr val="tx1"/>
                        </a:solidFill>
                      </a:endParaRPr>
                    </a:p>
                  </a:txBody>
                  <a:tcPr>
                    <a:solidFill>
                      <a:schemeClr val="accent2">
                        <a:lumMod val="20000"/>
                        <a:lumOff val="80000"/>
                      </a:schemeClr>
                    </a:solidFill>
                  </a:tcPr>
                </a:tc>
                <a:tc>
                  <a:txBody>
                    <a:bodyPr/>
                    <a:lstStyle/>
                    <a:p>
                      <a:pPr algn="ctr"/>
                      <a:r>
                        <a:rPr lang="en-US" sz="900" dirty="0" smtClean="0">
                          <a:solidFill>
                            <a:schemeClr val="tx1"/>
                          </a:solidFill>
                        </a:rPr>
                        <a:t>Sedan</a:t>
                      </a:r>
                      <a:endParaRPr lang="en-US" sz="900" dirty="0">
                        <a:solidFill>
                          <a:schemeClr val="tx1"/>
                        </a:solidFill>
                      </a:endParaRPr>
                    </a:p>
                  </a:txBody>
                  <a:tcPr>
                    <a:solidFill>
                      <a:schemeClr val="accent2">
                        <a:lumMod val="20000"/>
                        <a:lumOff val="80000"/>
                      </a:schemeClr>
                    </a:solidFill>
                  </a:tcPr>
                </a:tc>
                <a:tc>
                  <a:txBody>
                    <a:bodyPr/>
                    <a:lstStyle/>
                    <a:p>
                      <a:pPr algn="ctr"/>
                      <a:r>
                        <a:rPr lang="en-US" sz="900" dirty="0" smtClean="0">
                          <a:solidFill>
                            <a:schemeClr val="tx1"/>
                          </a:solidFill>
                        </a:rPr>
                        <a:t>Used</a:t>
                      </a:r>
                      <a:endParaRPr lang="en-US" sz="900" dirty="0">
                        <a:solidFill>
                          <a:schemeClr val="tx1"/>
                        </a:solidFill>
                      </a:endParaRPr>
                    </a:p>
                  </a:txBody>
                  <a:tcPr>
                    <a:solidFill>
                      <a:schemeClr val="accent2">
                        <a:lumMod val="20000"/>
                        <a:lumOff val="80000"/>
                      </a:schemeClr>
                    </a:solidFill>
                  </a:tcPr>
                </a:tc>
                <a:tc>
                  <a:txBody>
                    <a:bodyPr/>
                    <a:lstStyle/>
                    <a:p>
                      <a:pPr algn="ctr"/>
                      <a:r>
                        <a:rPr lang="en-US" sz="900" dirty="0" smtClean="0">
                          <a:solidFill>
                            <a:schemeClr val="tx1"/>
                          </a:solidFill>
                        </a:rPr>
                        <a:t>AWD</a:t>
                      </a:r>
                      <a:endParaRPr lang="en-US" sz="900" dirty="0">
                        <a:solidFill>
                          <a:schemeClr val="tx1"/>
                        </a:solidFill>
                      </a:endParaRPr>
                    </a:p>
                  </a:txBody>
                  <a:tcPr>
                    <a:solidFill>
                      <a:schemeClr val="accent2">
                        <a:lumMod val="20000"/>
                        <a:lumOff val="80000"/>
                      </a:schemeClr>
                    </a:solidFill>
                  </a:tcPr>
                </a:tc>
              </a:tr>
            </a:tbl>
          </a:graphicData>
        </a:graphic>
      </p:graphicFrame>
      <p:sp>
        <p:nvSpPr>
          <p:cNvPr id="2" name="Title 1"/>
          <p:cNvSpPr>
            <a:spLocks noGrp="1"/>
          </p:cNvSpPr>
          <p:nvPr>
            <p:ph type="title"/>
          </p:nvPr>
        </p:nvSpPr>
        <p:spPr/>
        <p:txBody>
          <a:bodyPr/>
          <a:lstStyle/>
          <a:p>
            <a:r>
              <a:rPr lang="en-US" dirty="0" smtClean="0"/>
              <a:t>Defining Relevance/Accuracy of Resultant tuple</a:t>
            </a:r>
            <a:endParaRPr lang="en-US" dirty="0"/>
          </a:p>
        </p:txBody>
      </p:sp>
      <p:sp>
        <p:nvSpPr>
          <p:cNvPr id="4" name="Slide Number Placeholder 3"/>
          <p:cNvSpPr>
            <a:spLocks noGrp="1"/>
          </p:cNvSpPr>
          <p:nvPr>
            <p:ph type="sldNum" sz="quarter" idx="12"/>
          </p:nvPr>
        </p:nvSpPr>
        <p:spPr/>
        <p:txBody>
          <a:bodyPr/>
          <a:lstStyle/>
          <a:p>
            <a:fld id="{20111803-305A-4A04-807A-A88F52FFFDCF}" type="slidenum">
              <a:rPr lang="en-US" smtClean="0"/>
              <a:t>23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862870023"/>
              </p:ext>
            </p:extLst>
          </p:nvPr>
        </p:nvGraphicFramePr>
        <p:xfrm>
          <a:off x="152400" y="2209800"/>
          <a:ext cx="4254306" cy="1255143"/>
        </p:xfrm>
        <a:graphic>
          <a:graphicData uri="http://schemas.openxmlformats.org/drawingml/2006/table">
            <a:tbl>
              <a:tblPr firstRow="1" bandRow="1">
                <a:tableStyleId>{21E4AEA4-8DFA-4A89-87EB-49C32662AFE0}</a:tableStyleId>
              </a:tblPr>
              <a:tblGrid>
                <a:gridCol w="533400"/>
                <a:gridCol w="762000"/>
                <a:gridCol w="762000"/>
                <a:gridCol w="778804"/>
                <a:gridCol w="709051"/>
                <a:gridCol w="709051"/>
              </a:tblGrid>
              <a:tr h="182880">
                <a:tc>
                  <a:txBody>
                    <a:bodyPr/>
                    <a:lstStyle/>
                    <a:p>
                      <a:pPr algn="ctr"/>
                      <a:r>
                        <a:rPr lang="en-US" sz="900" dirty="0" smtClean="0"/>
                        <a:t>TID</a:t>
                      </a:r>
                      <a:endParaRPr lang="en-US" sz="900" dirty="0"/>
                    </a:p>
                  </a:txBody>
                  <a:tcPr/>
                </a:tc>
                <a:tc>
                  <a:txBody>
                    <a:bodyPr/>
                    <a:lstStyle/>
                    <a:p>
                      <a:pPr algn="ctr"/>
                      <a:r>
                        <a:rPr lang="en-US" sz="900" dirty="0" smtClean="0"/>
                        <a:t>Make</a:t>
                      </a:r>
                      <a:endParaRPr lang="en-US" sz="900" dirty="0"/>
                    </a:p>
                  </a:txBody>
                  <a:tcPr/>
                </a:tc>
                <a:tc>
                  <a:txBody>
                    <a:bodyPr/>
                    <a:lstStyle/>
                    <a:p>
                      <a:pPr algn="ctr"/>
                      <a:r>
                        <a:rPr lang="en-US" sz="900" dirty="0" smtClean="0"/>
                        <a:t>Model</a:t>
                      </a:r>
                      <a:endParaRPr lang="en-US" sz="900" dirty="0"/>
                    </a:p>
                  </a:txBody>
                  <a:tcPr/>
                </a:tc>
                <a:tc>
                  <a:txBody>
                    <a:bodyPr/>
                    <a:lstStyle/>
                    <a:p>
                      <a:pPr algn="ctr"/>
                      <a:r>
                        <a:rPr lang="en-US" sz="900" dirty="0" err="1" smtClean="0"/>
                        <a:t>Cartype</a:t>
                      </a:r>
                      <a:endParaRPr lang="en-US" sz="900" dirty="0"/>
                    </a:p>
                  </a:txBody>
                  <a:tcPr/>
                </a:tc>
                <a:tc>
                  <a:txBody>
                    <a:bodyPr/>
                    <a:lstStyle/>
                    <a:p>
                      <a:pPr algn="ctr"/>
                      <a:r>
                        <a:rPr lang="en-US" sz="900" dirty="0" smtClean="0"/>
                        <a:t>Condition</a:t>
                      </a:r>
                      <a:endParaRPr lang="en-US" sz="900" dirty="0"/>
                    </a:p>
                  </a:txBody>
                  <a:tcPr/>
                </a:tc>
                <a:tc>
                  <a:txBody>
                    <a:bodyPr/>
                    <a:lstStyle/>
                    <a:p>
                      <a:pPr algn="ctr"/>
                      <a:r>
                        <a:rPr lang="en-US" sz="900" dirty="0" smtClean="0"/>
                        <a:t>Drivetrain</a:t>
                      </a:r>
                      <a:endParaRPr lang="en-US" sz="900" dirty="0"/>
                    </a:p>
                  </a:txBody>
                  <a:tcPr/>
                </a:tc>
              </a:tr>
              <a:tr h="264543">
                <a:tc>
                  <a:txBody>
                    <a:bodyPr/>
                    <a:lstStyle/>
                    <a:p>
                      <a:pPr algn="ctr"/>
                      <a:r>
                        <a:rPr lang="en-US" sz="900" dirty="0" smtClean="0"/>
                        <a:t>1</a:t>
                      </a:r>
                      <a:endParaRPr lang="en-US" sz="900" dirty="0"/>
                    </a:p>
                  </a:txBody>
                  <a:tcPr/>
                </a:tc>
                <a:tc>
                  <a:txBody>
                    <a:bodyPr/>
                    <a:lstStyle/>
                    <a:p>
                      <a:pPr algn="ctr"/>
                      <a:r>
                        <a:rPr lang="en-US" sz="900" dirty="0" smtClean="0"/>
                        <a:t>Honda</a:t>
                      </a:r>
                      <a:endParaRPr lang="en-US" sz="900" dirty="0"/>
                    </a:p>
                  </a:txBody>
                  <a:tcPr/>
                </a:tc>
                <a:tc>
                  <a:txBody>
                    <a:bodyPr/>
                    <a:lstStyle/>
                    <a:p>
                      <a:pPr algn="ctr"/>
                      <a:r>
                        <a:rPr lang="en-US" sz="900" dirty="0" smtClean="0"/>
                        <a:t>Civic</a:t>
                      </a:r>
                      <a:endParaRPr lang="en-US" sz="900" dirty="0"/>
                    </a:p>
                  </a:txBody>
                  <a:tcPr/>
                </a:tc>
                <a:tc>
                  <a:txBody>
                    <a:bodyPr/>
                    <a:lstStyle/>
                    <a:p>
                      <a:pPr algn="ctr"/>
                      <a:r>
                        <a:rPr lang="en-US" sz="900" dirty="0" smtClean="0"/>
                        <a:t>Sedan</a:t>
                      </a:r>
                      <a:endParaRPr lang="en-US" sz="900" dirty="0"/>
                    </a:p>
                  </a:txBody>
                  <a:tcPr/>
                </a:tc>
                <a:tc>
                  <a:txBody>
                    <a:bodyPr/>
                    <a:lstStyle/>
                    <a:p>
                      <a:pPr algn="ctr"/>
                      <a:r>
                        <a:rPr lang="en-US" sz="900" dirty="0" smtClean="0"/>
                        <a:t>Used</a:t>
                      </a:r>
                      <a:endParaRPr lang="en-US" sz="900" dirty="0"/>
                    </a:p>
                  </a:txBody>
                  <a:tcPr/>
                </a:tc>
                <a:tc>
                  <a:txBody>
                    <a:bodyPr/>
                    <a:lstStyle/>
                    <a:p>
                      <a:pPr algn="ctr"/>
                      <a:r>
                        <a:rPr lang="en-US" sz="900" dirty="0" smtClean="0"/>
                        <a:t>FWD</a:t>
                      </a:r>
                      <a:endParaRPr lang="en-US" sz="900" dirty="0"/>
                    </a:p>
                  </a:txBody>
                  <a:tcPr/>
                </a:tc>
              </a:tr>
              <a:tr h="264543">
                <a:tc>
                  <a:txBody>
                    <a:bodyPr/>
                    <a:lstStyle/>
                    <a:p>
                      <a:pPr algn="ctr"/>
                      <a:r>
                        <a:rPr lang="en-US" sz="900" dirty="0" smtClean="0"/>
                        <a:t>2</a:t>
                      </a:r>
                      <a:endParaRPr lang="en-US" sz="900" dirty="0"/>
                    </a:p>
                  </a:txBody>
                  <a:tcPr/>
                </a:tc>
                <a:tc>
                  <a:txBody>
                    <a:bodyPr/>
                    <a:lstStyle/>
                    <a:p>
                      <a:pPr algn="ctr"/>
                      <a:r>
                        <a:rPr lang="en-US" sz="900" dirty="0" smtClean="0"/>
                        <a:t>Honda</a:t>
                      </a:r>
                      <a:endParaRPr lang="en-US" sz="900" dirty="0"/>
                    </a:p>
                  </a:txBody>
                  <a:tcPr/>
                </a:tc>
                <a:tc>
                  <a:txBody>
                    <a:bodyPr/>
                    <a:lstStyle/>
                    <a:p>
                      <a:pPr algn="ctr"/>
                      <a:r>
                        <a:rPr lang="en-US" sz="900" dirty="0" smtClean="0"/>
                        <a:t>Corolla</a:t>
                      </a:r>
                      <a:endParaRPr lang="en-US" sz="900" dirty="0"/>
                    </a:p>
                  </a:txBody>
                  <a:tcPr/>
                </a:tc>
                <a:tc>
                  <a:txBody>
                    <a:bodyPr/>
                    <a:lstStyle/>
                    <a:p>
                      <a:pPr algn="ctr"/>
                      <a:r>
                        <a:rPr lang="en-US" sz="900" dirty="0" smtClean="0"/>
                        <a:t>Sedan</a:t>
                      </a:r>
                      <a:endParaRPr lang="en-US" sz="900" dirty="0"/>
                    </a:p>
                  </a:txBody>
                  <a:tcPr/>
                </a:tc>
                <a:tc>
                  <a:txBody>
                    <a:bodyPr/>
                    <a:lstStyle/>
                    <a:p>
                      <a:pPr algn="ctr"/>
                      <a:r>
                        <a:rPr lang="en-US" sz="900" dirty="0" smtClean="0"/>
                        <a:t>New</a:t>
                      </a:r>
                      <a:endParaRPr lang="en-US" sz="900" dirty="0"/>
                    </a:p>
                  </a:txBody>
                  <a:tcPr/>
                </a:tc>
                <a:tc>
                  <a:txBody>
                    <a:bodyPr/>
                    <a:lstStyle/>
                    <a:p>
                      <a:pPr algn="ctr"/>
                      <a:r>
                        <a:rPr lang="en-US" sz="900" dirty="0" smtClean="0"/>
                        <a:t>FWD</a:t>
                      </a:r>
                      <a:endParaRPr lang="en-US" sz="900" dirty="0"/>
                    </a:p>
                  </a:txBody>
                  <a:tcPr/>
                </a:tc>
              </a:tr>
              <a:tr h="232914">
                <a:tc>
                  <a:txBody>
                    <a:bodyPr/>
                    <a:lstStyle/>
                    <a:p>
                      <a:pPr algn="ctr"/>
                      <a:r>
                        <a:rPr lang="en-US" sz="900" dirty="0" smtClean="0"/>
                        <a:t>3</a:t>
                      </a:r>
                      <a:endParaRPr lang="en-US" sz="900" dirty="0"/>
                    </a:p>
                  </a:txBody>
                  <a:tcPr/>
                </a:tc>
                <a:tc>
                  <a:txBody>
                    <a:bodyPr/>
                    <a:lstStyle/>
                    <a:p>
                      <a:pPr algn="ctr"/>
                      <a:r>
                        <a:rPr lang="en-US" sz="900" dirty="0" smtClean="0"/>
                        <a:t>Honda</a:t>
                      </a:r>
                      <a:endParaRPr lang="en-US" sz="900" dirty="0"/>
                    </a:p>
                  </a:txBody>
                  <a:tcPr/>
                </a:tc>
                <a:tc>
                  <a:txBody>
                    <a:bodyPr/>
                    <a:lstStyle/>
                    <a:p>
                      <a:pPr algn="ctr"/>
                      <a:r>
                        <a:rPr lang="en-US" sz="900" dirty="0" smtClean="0"/>
                        <a:t>Civic</a:t>
                      </a:r>
                      <a:endParaRPr lang="en-US" sz="900" dirty="0"/>
                    </a:p>
                  </a:txBody>
                  <a:tcPr/>
                </a:tc>
                <a:tc>
                  <a:txBody>
                    <a:bodyPr/>
                    <a:lstStyle/>
                    <a:p>
                      <a:pPr algn="ctr"/>
                      <a:r>
                        <a:rPr lang="en-US" sz="900" dirty="0" smtClean="0"/>
                        <a:t>Sedan</a:t>
                      </a:r>
                      <a:endParaRPr lang="en-US" sz="900" dirty="0"/>
                    </a:p>
                  </a:txBody>
                  <a:tcPr/>
                </a:tc>
                <a:tc>
                  <a:txBody>
                    <a:bodyPr/>
                    <a:lstStyle/>
                    <a:p>
                      <a:pPr algn="ctr"/>
                      <a:r>
                        <a:rPr lang="en-US" sz="900" dirty="0" smtClean="0"/>
                        <a:t>Used</a:t>
                      </a:r>
                      <a:endParaRPr lang="en-US" sz="900" dirty="0"/>
                    </a:p>
                  </a:txBody>
                  <a:tcPr/>
                </a:tc>
                <a:tc>
                  <a:txBody>
                    <a:bodyPr/>
                    <a:lstStyle/>
                    <a:p>
                      <a:pPr algn="ctr"/>
                      <a:r>
                        <a:rPr lang="en-US" sz="900" dirty="0" smtClean="0"/>
                        <a:t>FWD</a:t>
                      </a:r>
                      <a:endParaRPr lang="en-US" sz="900" dirty="0"/>
                    </a:p>
                  </a:txBody>
                  <a:tcPr/>
                </a:tc>
              </a:tr>
              <a:tr h="264543">
                <a:tc>
                  <a:txBody>
                    <a:bodyPr/>
                    <a:lstStyle/>
                    <a:p>
                      <a:pPr algn="ctr"/>
                      <a:r>
                        <a:rPr lang="en-US" sz="900" dirty="0" smtClean="0"/>
                        <a:t>4</a:t>
                      </a:r>
                      <a:endParaRPr lang="en-US" sz="900" dirty="0"/>
                    </a:p>
                  </a:txBody>
                  <a:tcPr/>
                </a:tc>
                <a:tc>
                  <a:txBody>
                    <a:bodyPr/>
                    <a:lstStyle/>
                    <a:p>
                      <a:pPr algn="ctr"/>
                      <a:r>
                        <a:rPr lang="en-US" sz="900" dirty="0" smtClean="0"/>
                        <a:t>Toyota</a:t>
                      </a:r>
                      <a:endParaRPr lang="en-US" sz="900" dirty="0"/>
                    </a:p>
                  </a:txBody>
                  <a:tcPr/>
                </a:tc>
                <a:tc>
                  <a:txBody>
                    <a:bodyPr/>
                    <a:lstStyle/>
                    <a:p>
                      <a:pPr algn="ctr"/>
                      <a:r>
                        <a:rPr lang="en-US" sz="900" dirty="0" smtClean="0"/>
                        <a:t>Corolla</a:t>
                      </a:r>
                      <a:endParaRPr lang="en-US" sz="900" dirty="0"/>
                    </a:p>
                  </a:txBody>
                  <a:tcPr/>
                </a:tc>
                <a:tc>
                  <a:txBody>
                    <a:bodyPr/>
                    <a:lstStyle/>
                    <a:p>
                      <a:pPr algn="ctr"/>
                      <a:r>
                        <a:rPr lang="en-US" sz="900" dirty="0" smtClean="0"/>
                        <a:t>Sedan</a:t>
                      </a:r>
                      <a:endParaRPr lang="en-US" sz="900" dirty="0"/>
                    </a:p>
                  </a:txBody>
                  <a:tcPr/>
                </a:tc>
                <a:tc>
                  <a:txBody>
                    <a:bodyPr/>
                    <a:lstStyle/>
                    <a:p>
                      <a:pPr algn="ctr"/>
                      <a:r>
                        <a:rPr lang="en-US" sz="900" dirty="0" smtClean="0"/>
                        <a:t>New</a:t>
                      </a:r>
                      <a:endParaRPr lang="en-US" sz="900" dirty="0"/>
                    </a:p>
                  </a:txBody>
                  <a:tcPr/>
                </a:tc>
                <a:tc>
                  <a:txBody>
                    <a:bodyPr/>
                    <a:lstStyle/>
                    <a:p>
                      <a:pPr algn="ctr"/>
                      <a:r>
                        <a:rPr lang="en-US" sz="900" dirty="0" smtClean="0"/>
                        <a:t>FWD</a:t>
                      </a:r>
                      <a:endParaRPr lang="en-US" sz="900" dirty="0"/>
                    </a:p>
                  </a:txBody>
                  <a:tcPr/>
                </a:tc>
              </a:tr>
            </a:tbl>
          </a:graphicData>
        </a:graphic>
      </p:graphicFrame>
      <p:cxnSp>
        <p:nvCxnSpPr>
          <p:cNvPr id="10" name="Straight Connector 9"/>
          <p:cNvCxnSpPr/>
          <p:nvPr/>
        </p:nvCxnSpPr>
        <p:spPr>
          <a:xfrm flipH="1">
            <a:off x="4594860" y="2209799"/>
            <a:ext cx="9179" cy="157604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66801" y="3487821"/>
            <a:ext cx="2438400" cy="369332"/>
          </a:xfrm>
          <a:prstGeom prst="rect">
            <a:avLst/>
          </a:prstGeom>
          <a:noFill/>
        </p:spPr>
        <p:txBody>
          <a:bodyPr wrap="square" rtlCol="0">
            <a:spAutoFit/>
          </a:bodyPr>
          <a:lstStyle/>
          <a:p>
            <a:r>
              <a:rPr lang="en-US" dirty="0" smtClean="0"/>
              <a:t>Ground Truth Results</a:t>
            </a:r>
            <a:endParaRPr lang="en-US" dirty="0"/>
          </a:p>
        </p:txBody>
      </p:sp>
      <p:sp>
        <p:nvSpPr>
          <p:cNvPr id="12" name="TextBox 11"/>
          <p:cNvSpPr txBox="1"/>
          <p:nvPr/>
        </p:nvSpPr>
        <p:spPr>
          <a:xfrm>
            <a:off x="6116262" y="3416516"/>
            <a:ext cx="2618163" cy="369332"/>
          </a:xfrm>
          <a:prstGeom prst="rect">
            <a:avLst/>
          </a:prstGeom>
          <a:noFill/>
        </p:spPr>
        <p:txBody>
          <a:bodyPr wrap="square" rtlCol="0">
            <a:spAutoFit/>
          </a:bodyPr>
          <a:lstStyle/>
          <a:p>
            <a:r>
              <a:rPr lang="en-US" dirty="0" smtClean="0"/>
              <a:t>Observed Results</a:t>
            </a:r>
            <a:endParaRPr lang="en-US" dirty="0"/>
          </a:p>
        </p:txBody>
      </p:sp>
      <mc:AlternateContent xmlns:mc="http://schemas.openxmlformats.org/markup-compatibility/2006" xmlns:a14="http://schemas.microsoft.com/office/drawing/2010/main">
        <mc:Choice Requires="a14">
          <p:sp>
            <p:nvSpPr>
              <p:cNvPr id="14" name="TextBox 13"/>
              <p:cNvSpPr txBox="1"/>
              <p:nvPr/>
            </p:nvSpPr>
            <p:spPr>
              <a:xfrm>
                <a:off x="253218" y="1802892"/>
                <a:ext cx="4419600" cy="341376"/>
              </a:xfrm>
              <a:prstGeom prst="rect">
                <a:avLst/>
              </a:prstGeom>
              <a:noFill/>
            </p:spPr>
            <p:txBody>
              <a:bodyPr wrap="square" rtlCol="0">
                <a:spAutoFit/>
              </a:bodyPr>
              <a:lstStyle/>
              <a:p>
                <a:r>
                  <a:rPr lang="en-US" sz="1600" dirty="0" smtClean="0"/>
                  <a:t>Query Results for    </a:t>
                </a:r>
                <a14:m>
                  <m:oMath xmlns:m="http://schemas.openxmlformats.org/officeDocument/2006/math">
                    <m:sSub>
                      <m:sSubPr>
                        <m:ctrlPr>
                          <a:rPr lang="en-US" sz="1600" i="1">
                            <a:latin typeface="Cambria Math"/>
                          </a:rPr>
                        </m:ctrlPr>
                      </m:sSubPr>
                      <m:e>
                        <m:r>
                          <m:rPr>
                            <m:sty m:val="p"/>
                          </m:rPr>
                          <a:rPr lang="el-GR" sz="1600" i="1">
                            <a:latin typeface="Cambria Math"/>
                          </a:rPr>
                          <m:t>σ</m:t>
                        </m:r>
                      </m:e>
                      <m:sub>
                        <m:r>
                          <a:rPr lang="en-US" sz="1600" i="1">
                            <a:latin typeface="Cambria Math"/>
                          </a:rPr>
                          <m:t>𝑚𝑎𝑘𝑒</m:t>
                        </m:r>
                        <m:sSup>
                          <m:sSupPr>
                            <m:ctrlPr>
                              <a:rPr lang="en-US" sz="1600" i="1">
                                <a:latin typeface="Cambria Math"/>
                              </a:rPr>
                            </m:ctrlPr>
                          </m:sSupPr>
                          <m:e>
                            <m:r>
                              <a:rPr lang="en-US" sz="1600" i="1">
                                <a:latin typeface="Cambria Math"/>
                              </a:rPr>
                              <m:t>=</m:t>
                            </m:r>
                          </m:e>
                          <m:sup>
                            <m:r>
                              <a:rPr lang="en-US" sz="1600" i="1">
                                <a:latin typeface="Cambria Math"/>
                              </a:rPr>
                              <m:t>′</m:t>
                            </m:r>
                          </m:sup>
                        </m:sSup>
                        <m:sSup>
                          <m:sSupPr>
                            <m:ctrlPr>
                              <a:rPr lang="en-US" sz="1600" i="1">
                                <a:latin typeface="Cambria Math"/>
                              </a:rPr>
                            </m:ctrlPr>
                          </m:sSupPr>
                          <m:e>
                            <m:r>
                              <a:rPr lang="en-US" sz="1600" i="1">
                                <a:latin typeface="Cambria Math"/>
                              </a:rPr>
                              <m:t>𝐻𝑜𝑛𝑑𝑎</m:t>
                            </m:r>
                          </m:e>
                          <m:sup>
                            <m:r>
                              <a:rPr lang="en-US" sz="1600" i="1">
                                <a:latin typeface="Cambria Math"/>
                              </a:rPr>
                              <m:t>′</m:t>
                            </m:r>
                          </m:sup>
                        </m:sSup>
                      </m:sub>
                    </m:sSub>
                  </m:oMath>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253218" y="1802892"/>
                <a:ext cx="4419600" cy="341376"/>
              </a:xfrm>
              <a:prstGeom prst="rect">
                <a:avLst/>
              </a:prstGeom>
              <a:blipFill rotWithShape="0">
                <a:blip r:embed="rId3"/>
                <a:stretch>
                  <a:fillRect l="-828" t="-3571" b="-23214"/>
                </a:stretch>
              </a:blipFill>
            </p:spPr>
            <p:txBody>
              <a:bodyPr/>
              <a:lstStyle/>
              <a:p>
                <a:r>
                  <a:rPr lang="en-US">
                    <a:noFill/>
                  </a:rPr>
                  <a:t> </a:t>
                </a:r>
              </a:p>
            </p:txBody>
          </p:sp>
        </mc:Fallback>
      </mc:AlternateContent>
      <p:graphicFrame>
        <p:nvGraphicFramePr>
          <p:cNvPr id="20" name="Table 19"/>
          <p:cNvGraphicFramePr>
            <a:graphicFrameLocks noGrp="1"/>
          </p:cNvGraphicFramePr>
          <p:nvPr>
            <p:extLst>
              <p:ext uri="{D42A27DB-BD31-4B8C-83A1-F6EECF244321}">
                <p14:modId xmlns:p14="http://schemas.microsoft.com/office/powerpoint/2010/main" val="658201539"/>
              </p:ext>
            </p:extLst>
          </p:nvPr>
        </p:nvGraphicFramePr>
        <p:xfrm>
          <a:off x="0" y="2935095"/>
          <a:ext cx="4410222" cy="278470"/>
        </p:xfrm>
        <a:graphic>
          <a:graphicData uri="http://schemas.openxmlformats.org/drawingml/2006/table">
            <a:tbl>
              <a:tblPr firstRow="1" bandRow="1">
                <a:tableStyleId>{21E4AEA4-8DFA-4A89-87EB-49C32662AFE0}</a:tableStyleId>
              </a:tblPr>
              <a:tblGrid>
                <a:gridCol w="735037"/>
                <a:gridCol w="735037"/>
                <a:gridCol w="735037"/>
                <a:gridCol w="735037"/>
                <a:gridCol w="735037"/>
                <a:gridCol w="735037"/>
              </a:tblGrid>
              <a:tr h="278470">
                <a:tc>
                  <a:txBody>
                    <a:bodyPr/>
                    <a:lstStyle/>
                    <a:p>
                      <a:pPr algn="ctr"/>
                      <a:r>
                        <a:rPr lang="en-US" sz="900" dirty="0" smtClean="0">
                          <a:solidFill>
                            <a:schemeClr val="tx1"/>
                          </a:solidFill>
                        </a:rPr>
                        <a:t>3</a:t>
                      </a:r>
                      <a:endParaRPr lang="en-US" sz="900" dirty="0">
                        <a:solidFill>
                          <a:schemeClr val="tx1"/>
                        </a:solidFill>
                      </a:endParaRPr>
                    </a:p>
                  </a:txBody>
                  <a:tcPr>
                    <a:solidFill>
                      <a:schemeClr val="accent2">
                        <a:lumMod val="20000"/>
                        <a:lumOff val="80000"/>
                      </a:schemeClr>
                    </a:solidFill>
                  </a:tcPr>
                </a:tc>
                <a:tc>
                  <a:txBody>
                    <a:bodyPr/>
                    <a:lstStyle/>
                    <a:p>
                      <a:pPr algn="ctr"/>
                      <a:r>
                        <a:rPr lang="en-US" sz="900" dirty="0" smtClean="0">
                          <a:solidFill>
                            <a:schemeClr val="tx1"/>
                          </a:solidFill>
                        </a:rPr>
                        <a:t>Honda</a:t>
                      </a:r>
                      <a:endParaRPr lang="en-US" sz="900" dirty="0">
                        <a:solidFill>
                          <a:schemeClr val="tx1"/>
                        </a:solidFill>
                      </a:endParaRPr>
                    </a:p>
                  </a:txBody>
                  <a:tcPr>
                    <a:solidFill>
                      <a:schemeClr val="accent2">
                        <a:lumMod val="20000"/>
                        <a:lumOff val="80000"/>
                      </a:schemeClr>
                    </a:solidFill>
                  </a:tcPr>
                </a:tc>
                <a:tc>
                  <a:txBody>
                    <a:bodyPr/>
                    <a:lstStyle/>
                    <a:p>
                      <a:pPr algn="ctr"/>
                      <a:r>
                        <a:rPr lang="en-US" sz="900" dirty="0" smtClean="0">
                          <a:solidFill>
                            <a:schemeClr val="tx1"/>
                          </a:solidFill>
                        </a:rPr>
                        <a:t>Civic</a:t>
                      </a:r>
                      <a:endParaRPr lang="en-US" sz="900" dirty="0">
                        <a:solidFill>
                          <a:schemeClr val="tx1"/>
                        </a:solidFill>
                      </a:endParaRPr>
                    </a:p>
                  </a:txBody>
                  <a:tcPr>
                    <a:solidFill>
                      <a:schemeClr val="accent2">
                        <a:lumMod val="20000"/>
                        <a:lumOff val="80000"/>
                      </a:schemeClr>
                    </a:solidFill>
                  </a:tcPr>
                </a:tc>
                <a:tc>
                  <a:txBody>
                    <a:bodyPr/>
                    <a:lstStyle/>
                    <a:p>
                      <a:pPr algn="ctr"/>
                      <a:r>
                        <a:rPr lang="en-US" sz="900" dirty="0" smtClean="0">
                          <a:solidFill>
                            <a:schemeClr val="tx1"/>
                          </a:solidFill>
                        </a:rPr>
                        <a:t>Sedan</a:t>
                      </a:r>
                      <a:endParaRPr lang="en-US" sz="900" dirty="0">
                        <a:solidFill>
                          <a:schemeClr val="tx1"/>
                        </a:solidFill>
                      </a:endParaRPr>
                    </a:p>
                  </a:txBody>
                  <a:tcPr>
                    <a:solidFill>
                      <a:schemeClr val="accent2">
                        <a:lumMod val="20000"/>
                        <a:lumOff val="80000"/>
                      </a:schemeClr>
                    </a:solidFill>
                  </a:tcPr>
                </a:tc>
                <a:tc>
                  <a:txBody>
                    <a:bodyPr/>
                    <a:lstStyle/>
                    <a:p>
                      <a:pPr algn="ctr"/>
                      <a:r>
                        <a:rPr lang="en-US" sz="900" dirty="0" smtClean="0">
                          <a:solidFill>
                            <a:schemeClr val="tx1"/>
                          </a:solidFill>
                        </a:rPr>
                        <a:t>Used</a:t>
                      </a:r>
                      <a:endParaRPr lang="en-US" sz="900" dirty="0">
                        <a:solidFill>
                          <a:schemeClr val="tx1"/>
                        </a:solidFill>
                      </a:endParaRPr>
                    </a:p>
                  </a:txBody>
                  <a:tcPr>
                    <a:solidFill>
                      <a:schemeClr val="accent2">
                        <a:lumMod val="20000"/>
                        <a:lumOff val="80000"/>
                      </a:schemeClr>
                    </a:solidFill>
                  </a:tcPr>
                </a:tc>
                <a:tc>
                  <a:txBody>
                    <a:bodyPr/>
                    <a:lstStyle/>
                    <a:p>
                      <a:pPr algn="ctr"/>
                      <a:r>
                        <a:rPr lang="en-US" sz="900" dirty="0" smtClean="0">
                          <a:solidFill>
                            <a:schemeClr val="tx1"/>
                          </a:solidFill>
                        </a:rPr>
                        <a:t>FWD</a:t>
                      </a:r>
                      <a:endParaRPr lang="en-US" sz="900" dirty="0">
                        <a:solidFill>
                          <a:schemeClr val="tx1"/>
                        </a:solidFill>
                      </a:endParaRPr>
                    </a:p>
                  </a:txBody>
                  <a:tcPr>
                    <a:solidFill>
                      <a:schemeClr val="accent2">
                        <a:lumMod val="20000"/>
                        <a:lumOff val="80000"/>
                      </a:schemeClr>
                    </a:solidFill>
                  </a:tcPr>
                </a:tc>
              </a:tr>
            </a:tbl>
          </a:graphicData>
        </a:graphic>
      </p:graphicFrame>
      <p:sp>
        <p:nvSpPr>
          <p:cNvPr id="21" name="TextBox 20"/>
          <p:cNvSpPr txBox="1"/>
          <p:nvPr/>
        </p:nvSpPr>
        <p:spPr>
          <a:xfrm>
            <a:off x="202810" y="4639910"/>
            <a:ext cx="1727982" cy="307777"/>
          </a:xfrm>
          <a:prstGeom prst="rect">
            <a:avLst/>
          </a:prstGeom>
          <a:noFill/>
        </p:spPr>
        <p:txBody>
          <a:bodyPr wrap="square" rtlCol="0">
            <a:spAutoFit/>
          </a:bodyPr>
          <a:lstStyle/>
          <a:p>
            <a:r>
              <a:rPr lang="en-US" sz="1400" dirty="0" smtClean="0"/>
              <a:t>Ground Truth Result</a:t>
            </a:r>
            <a:endParaRPr lang="en-US" sz="1400" dirty="0"/>
          </a:p>
        </p:txBody>
      </p:sp>
      <p:sp>
        <p:nvSpPr>
          <p:cNvPr id="22" name="TextBox 21"/>
          <p:cNvSpPr txBox="1"/>
          <p:nvPr/>
        </p:nvSpPr>
        <p:spPr>
          <a:xfrm>
            <a:off x="253218" y="5200706"/>
            <a:ext cx="1727982" cy="307777"/>
          </a:xfrm>
          <a:prstGeom prst="rect">
            <a:avLst/>
          </a:prstGeom>
          <a:noFill/>
        </p:spPr>
        <p:txBody>
          <a:bodyPr wrap="square" rtlCol="0">
            <a:spAutoFit/>
          </a:bodyPr>
          <a:lstStyle/>
          <a:p>
            <a:r>
              <a:rPr lang="en-US" sz="1400" dirty="0" smtClean="0"/>
              <a:t>Observed Result</a:t>
            </a:r>
            <a:endParaRPr lang="en-US" sz="1400" dirty="0"/>
          </a:p>
        </p:txBody>
      </p:sp>
      <p:sp>
        <p:nvSpPr>
          <p:cNvPr id="23" name="Rectangle 22"/>
          <p:cNvSpPr/>
          <p:nvPr/>
        </p:nvSpPr>
        <p:spPr>
          <a:xfrm>
            <a:off x="5486400" y="4495800"/>
            <a:ext cx="782262" cy="1160417"/>
          </a:xfrm>
          <a:prstGeom prst="rect">
            <a:avLst/>
          </a:prstGeom>
          <a:noFill/>
          <a:ln w="2540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45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4.16667E-6 3.7037E-6 L -0.31718 0.33449 " pathEditMode="relative" rAng="0" ptsTypes="AA">
                                      <p:cBhvr>
                                        <p:cTn id="18" dur="2000" fill="hold"/>
                                        <p:tgtEl>
                                          <p:spTgt spid="19"/>
                                        </p:tgtEl>
                                        <p:attrNameLst>
                                          <p:attrName>ppt_x</p:attrName>
                                          <p:attrName>ppt_y</p:attrName>
                                        </p:attrNameLst>
                                      </p:cBhvr>
                                      <p:rCtr x="-15868" y="16713"/>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4.16667E-6 1.85185E-6 L 0.20052 0.25185 " pathEditMode="relative" rAng="0" ptsTypes="AA">
                                      <p:cBhvr>
                                        <p:cTn id="22" dur="2000" fill="hold"/>
                                        <p:tgtEl>
                                          <p:spTgt spid="20"/>
                                        </p:tgtEl>
                                        <p:attrNameLst>
                                          <p:attrName>ppt_x</p:attrName>
                                          <p:attrName>ppt_y</p:attrName>
                                        </p:attrNameLst>
                                      </p:cBhvr>
                                      <p:rCtr x="10017" y="12593"/>
                                    </p:animMotion>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22" grpId="0"/>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Relevance of Resulting Tuples</a:t>
            </a:r>
            <a:endParaRPr lang="en-US" dirty="0"/>
          </a:p>
        </p:txBody>
      </p:sp>
      <p:sp>
        <p:nvSpPr>
          <p:cNvPr id="3" name="Content Placeholder 2"/>
          <p:cNvSpPr>
            <a:spLocks noGrp="1"/>
          </p:cNvSpPr>
          <p:nvPr>
            <p:ph idx="1"/>
          </p:nvPr>
        </p:nvSpPr>
        <p:spPr/>
        <p:txBody>
          <a:bodyPr>
            <a:normAutofit/>
          </a:bodyPr>
          <a:lstStyle/>
          <a:p>
            <a:r>
              <a:rPr lang="en-US" sz="3200" dirty="0" smtClean="0"/>
              <a:t>In this precision and recall computation </a:t>
            </a:r>
          </a:p>
          <a:p>
            <a:pPr lvl="1"/>
            <a:r>
              <a:rPr lang="en-US" sz="2800" dirty="0" smtClean="0"/>
              <a:t>Relevance is defined only by tuple ids</a:t>
            </a:r>
          </a:p>
          <a:p>
            <a:endParaRPr lang="en-US" dirty="0" smtClean="0"/>
          </a:p>
          <a:p>
            <a:r>
              <a:rPr lang="en-US" sz="3200" dirty="0" smtClean="0"/>
              <a:t>A probabilistic/deterministic tuple from query results is relevant if:</a:t>
            </a:r>
          </a:p>
          <a:p>
            <a:pPr lvl="1"/>
            <a:r>
              <a:rPr lang="en-US" sz="2800" dirty="0" smtClean="0"/>
              <a:t>Its tuple id appears in query results from ground truth</a:t>
            </a:r>
            <a:endParaRPr lang="en-US" sz="2800" dirty="0"/>
          </a:p>
        </p:txBody>
      </p:sp>
      <p:sp>
        <p:nvSpPr>
          <p:cNvPr id="4" name="Slide Number Placeholder 3"/>
          <p:cNvSpPr>
            <a:spLocks noGrp="1"/>
          </p:cNvSpPr>
          <p:nvPr>
            <p:ph type="sldNum" sz="quarter" idx="12"/>
          </p:nvPr>
        </p:nvSpPr>
        <p:spPr/>
        <p:txBody>
          <a:bodyPr/>
          <a:lstStyle/>
          <a:p>
            <a:fld id="{20111803-305A-4A04-807A-A88F52FFFDCF}" type="slidenum">
              <a:rPr lang="en-US" smtClean="0"/>
              <a:t>24</a:t>
            </a:fld>
            <a:endParaRPr lang="en-US"/>
          </a:p>
        </p:txBody>
      </p:sp>
    </p:spTree>
    <p:extLst>
      <p:ext uri="{BB962C8B-B14F-4D97-AF65-F5344CB8AC3E}">
        <p14:creationId xmlns:p14="http://schemas.microsoft.com/office/powerpoint/2010/main" val="30083662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Precision/Recall of </a:t>
            </a:r>
            <a:br>
              <a:rPr lang="en-US" dirty="0" smtClean="0"/>
            </a:br>
            <a:r>
              <a:rPr lang="en-US" dirty="0" smtClean="0"/>
              <a:t>Probabilistic Query Results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smtClean="0"/>
                  <a:t>Precision and Recall is not defined for probabilistic query results</a:t>
                </a:r>
              </a:p>
              <a:p>
                <a:r>
                  <a:rPr lang="en-US" sz="2800" dirty="0" smtClean="0"/>
                  <a:t>True precision/recall for probabilistic query results</a:t>
                </a:r>
              </a:p>
              <a:p>
                <a:pPr lvl="1"/>
                <a:r>
                  <a:rPr lang="en-US" sz="2600" dirty="0" smtClean="0"/>
                  <a:t>Calculated over all possible worlds*</a:t>
                </a:r>
              </a:p>
              <a:p>
                <a:pPr lvl="1"/>
                <a:r>
                  <a:rPr lang="en-US" sz="2600" dirty="0" smtClean="0"/>
                  <a:t>Overall precision recall is weighted sum of  precision/recall over all possible worlds</a:t>
                </a:r>
              </a:p>
              <a:p>
                <a:pPr lvl="2"/>
                <a14:m>
                  <m:oMath xmlns:m="http://schemas.openxmlformats.org/officeDocument/2006/math">
                    <m:r>
                      <a:rPr lang="en-US" sz="2000" i="1">
                        <a:latin typeface="Cambria Math"/>
                      </a:rPr>
                      <m:t>𝑃𝑟𝑒𝑐𝑖𝑠𝑖𝑜𝑛</m:t>
                    </m:r>
                    <m:r>
                      <a:rPr lang="en-US" sz="2000" i="1">
                        <a:latin typeface="Cambria Math"/>
                      </a:rPr>
                      <m:t>= </m:t>
                    </m:r>
                    <m:nary>
                      <m:naryPr>
                        <m:chr m:val="∑"/>
                        <m:ctrlPr>
                          <a:rPr lang="en-US" sz="2000" i="1">
                            <a:latin typeface="Cambria Math"/>
                          </a:rPr>
                        </m:ctrlPr>
                      </m:naryPr>
                      <m:sub>
                        <m:r>
                          <m:rPr>
                            <m:brk m:alnAt="23"/>
                          </m:rPr>
                          <a:rPr lang="en-US" sz="2000" i="1">
                            <a:latin typeface="Cambria Math"/>
                          </a:rPr>
                          <m:t>𝑖</m:t>
                        </m:r>
                        <m:r>
                          <a:rPr lang="en-US" sz="2000" i="1">
                            <a:latin typeface="Cambria Math"/>
                          </a:rPr>
                          <m:t>=1</m:t>
                        </m:r>
                      </m:sub>
                      <m:sup>
                        <m:r>
                          <a:rPr lang="en-US" sz="2000" i="1">
                            <a:latin typeface="Cambria Math"/>
                          </a:rPr>
                          <m:t>𝑛</m:t>
                        </m:r>
                      </m:sup>
                      <m:e>
                        <m:r>
                          <a:rPr lang="en-US" sz="2000" b="0" i="1" smtClean="0">
                            <a:latin typeface="Cambria Math"/>
                          </a:rPr>
                          <m:t>𝑃</m:t>
                        </m:r>
                        <m:r>
                          <a:rPr lang="en-US" sz="2000" b="0" i="1" smtClean="0">
                            <a:latin typeface="Cambria Math"/>
                          </a:rPr>
                          <m:t>(</m:t>
                        </m:r>
                        <m:sSub>
                          <m:sSubPr>
                            <m:ctrlPr>
                              <a:rPr lang="en-US" sz="2000" b="0" i="1" smtClean="0">
                                <a:latin typeface="Cambria Math"/>
                              </a:rPr>
                            </m:ctrlPr>
                          </m:sSubPr>
                          <m:e>
                            <m:r>
                              <a:rPr lang="en-US" sz="2000" b="0" i="1" smtClean="0">
                                <a:latin typeface="Cambria Math"/>
                              </a:rPr>
                              <m:t>𝑤</m:t>
                            </m:r>
                          </m:e>
                          <m:sub>
                            <m:r>
                              <a:rPr lang="en-US" sz="2000" b="0" i="1" smtClean="0">
                                <a:latin typeface="Cambria Math"/>
                              </a:rPr>
                              <m:t>𝑖</m:t>
                            </m:r>
                          </m:sub>
                        </m:sSub>
                        <m:r>
                          <a:rPr lang="en-US" sz="2000" b="0" i="1" smtClean="0">
                            <a:latin typeface="Cambria Math"/>
                          </a:rPr>
                          <m:t>)</m:t>
                        </m:r>
                        <m:r>
                          <a:rPr lang="en-US" sz="2000" i="1">
                            <a:latin typeface="Cambria Math"/>
                          </a:rPr>
                          <m:t> ∗</m:t>
                        </m:r>
                        <m:r>
                          <a:rPr lang="en-US" sz="2000" b="0" i="1" smtClean="0">
                            <a:latin typeface="Cambria Math"/>
                          </a:rPr>
                          <m:t>𝑃𝑟𝑒𝑐𝑖𝑠𝑖𝑜𝑛</m:t>
                        </m:r>
                        <m:r>
                          <a:rPr lang="en-US" sz="2000" b="0" i="1" smtClean="0">
                            <a:latin typeface="Cambria Math"/>
                          </a:rPr>
                          <m:t>(</m:t>
                        </m:r>
                        <m:sSub>
                          <m:sSubPr>
                            <m:ctrlPr>
                              <a:rPr lang="en-US" sz="2000" b="0" i="1" smtClean="0">
                                <a:latin typeface="Cambria Math"/>
                              </a:rPr>
                            </m:ctrlPr>
                          </m:sSubPr>
                          <m:e>
                            <m:r>
                              <a:rPr lang="en-US" sz="2000" b="0" i="1" smtClean="0">
                                <a:latin typeface="Cambria Math"/>
                              </a:rPr>
                              <m:t>𝑤</m:t>
                            </m:r>
                          </m:e>
                          <m:sub>
                            <m:r>
                              <a:rPr lang="en-US" sz="2000" b="0" i="1" smtClean="0">
                                <a:latin typeface="Cambria Math"/>
                              </a:rPr>
                              <m:t>𝑖</m:t>
                            </m:r>
                          </m:sub>
                        </m:sSub>
                        <m:r>
                          <a:rPr lang="en-US" sz="2000" b="0" i="1" smtClean="0">
                            <a:latin typeface="Cambria Math"/>
                          </a:rPr>
                          <m:t>)</m:t>
                        </m:r>
                      </m:e>
                    </m:nary>
                  </m:oMath>
                </a14:m>
                <a:endParaRPr lang="en-US" sz="2200" dirty="0" smtClean="0"/>
              </a:p>
              <a:p>
                <a:r>
                  <a:rPr lang="en-US" sz="2800" dirty="0" smtClean="0"/>
                  <a:t>Exponential numbers of possible worlds</a:t>
                </a:r>
                <a:endParaRPr lang="en-US" sz="2800" dirty="0"/>
              </a:p>
              <a:p>
                <a:pPr lvl="2"/>
                <a:endParaRPr lang="en-US" sz="2200" dirty="0" smtClean="0"/>
              </a:p>
              <a:p>
                <a:pPr marL="201168" lvl="1" indent="0">
                  <a:buNone/>
                </a:pPr>
                <a:endParaRPr lang="en-US" sz="2600"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16" t="-2424" r="-121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0111803-305A-4A04-807A-A88F52FFFDCF}" type="slidenum">
              <a:rPr lang="en-US" smtClean="0"/>
              <a:t>25</a:t>
            </a:fld>
            <a:endParaRPr lang="en-US"/>
          </a:p>
        </p:txBody>
      </p:sp>
      <p:sp>
        <p:nvSpPr>
          <p:cNvPr id="5" name="TextBox 4"/>
          <p:cNvSpPr txBox="1"/>
          <p:nvPr/>
        </p:nvSpPr>
        <p:spPr>
          <a:xfrm>
            <a:off x="449753" y="6380738"/>
            <a:ext cx="7467600" cy="523220"/>
          </a:xfrm>
          <a:prstGeom prst="rect">
            <a:avLst/>
          </a:prstGeom>
          <a:noFill/>
        </p:spPr>
        <p:txBody>
          <a:bodyPr wrap="square" rtlCol="0">
            <a:spAutoFit/>
          </a:bodyPr>
          <a:lstStyle/>
          <a:p>
            <a:r>
              <a:rPr lang="en-US" sz="1400" dirty="0" smtClean="0">
                <a:solidFill>
                  <a:schemeClr val="bg1"/>
                </a:solidFill>
              </a:rPr>
              <a:t>* A </a:t>
            </a:r>
            <a:r>
              <a:rPr lang="en-US" sz="1400" dirty="0">
                <a:solidFill>
                  <a:schemeClr val="bg1"/>
                </a:solidFill>
              </a:rPr>
              <a:t>possible world is a state of a probabilistic database in which each random variable in the PDB has been assigned one of its possible values</a:t>
            </a:r>
          </a:p>
        </p:txBody>
      </p:sp>
    </p:spTree>
    <p:extLst>
      <p:ext uri="{BB962C8B-B14F-4D97-AF65-F5344CB8AC3E}">
        <p14:creationId xmlns:p14="http://schemas.microsoft.com/office/powerpoint/2010/main" val="18328861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Approximate Precision/Recall of Probabilistic Results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sz="2600" dirty="0" smtClean="0"/>
                  <a:t>Two ways to approximate precision/recall calculation</a:t>
                </a:r>
                <a:endParaRPr lang="en-US" sz="2400" dirty="0" smtClean="0"/>
              </a:p>
              <a:p>
                <a:pPr lvl="1"/>
                <a:r>
                  <a:rPr lang="en-US" sz="2400" dirty="0"/>
                  <a:t>C</a:t>
                </a:r>
                <a:r>
                  <a:rPr lang="en-US" sz="2400" dirty="0" smtClean="0"/>
                  <a:t>onsider partial belongingness of tuples</a:t>
                </a:r>
              </a:p>
              <a:p>
                <a:pPr marL="201168" lvl="1" indent="0">
                  <a:buNone/>
                </a:pPr>
                <a:r>
                  <a:rPr lang="en-US" sz="2400" dirty="0" smtClean="0"/>
                  <a:t/>
                </a:r>
                <a:br>
                  <a:rPr lang="en-US" sz="2400" dirty="0" smtClean="0"/>
                </a:br>
                <a14:m>
                  <m:oMath xmlns:m="http://schemas.openxmlformats.org/officeDocument/2006/math">
                    <m:r>
                      <a:rPr lang="en-US" sz="2000" b="0" i="1" smtClean="0">
                        <a:latin typeface="Cambria Math"/>
                      </a:rPr>
                      <m:t>       </m:t>
                    </m:r>
                    <m:r>
                      <a:rPr lang="en-US" sz="2000" i="1">
                        <a:latin typeface="Cambria Math"/>
                      </a:rPr>
                      <m:t>𝑃𝑟𝑒𝑐𝑖𝑠𝑖𝑜𝑛</m:t>
                    </m:r>
                    <m:r>
                      <a:rPr lang="en-US" sz="2000" i="1">
                        <a:latin typeface="Cambria Math"/>
                      </a:rPr>
                      <m:t> = </m:t>
                    </m:r>
                    <m:f>
                      <m:fPr>
                        <m:ctrlPr>
                          <a:rPr lang="en-US" sz="2000" i="1">
                            <a:latin typeface="Cambria Math"/>
                          </a:rPr>
                        </m:ctrlPr>
                      </m:fPr>
                      <m:num>
                        <m:nary>
                          <m:naryPr>
                            <m:chr m:val="∑"/>
                            <m:limLoc m:val="undOvr"/>
                            <m:supHide m:val="on"/>
                            <m:ctrlPr>
                              <a:rPr lang="en-US" sz="2000" i="1">
                                <a:latin typeface="Cambria Math"/>
                              </a:rPr>
                            </m:ctrlPr>
                          </m:naryPr>
                          <m:sub>
                            <m:r>
                              <a:rPr lang="en-US" sz="2000" i="1">
                                <a:latin typeface="Cambria Math"/>
                              </a:rPr>
                              <m:t>𝑡</m:t>
                            </m:r>
                            <m:r>
                              <a:rPr lang="en-US" sz="2000" i="1">
                                <a:latin typeface="Cambria Math"/>
                              </a:rPr>
                              <m:t>∈</m:t>
                            </m:r>
                            <m:r>
                              <a:rPr lang="en-US" sz="2000" i="1">
                                <a:latin typeface="Cambria Math"/>
                              </a:rPr>
                              <m:t>𝑇𝑃</m:t>
                            </m:r>
                          </m:sub>
                          <m:sup/>
                          <m:e>
                            <m:r>
                              <a:rPr lang="en-US" sz="2000" i="1">
                                <a:latin typeface="Cambria Math"/>
                              </a:rPr>
                              <m:t>𝑃</m:t>
                            </m:r>
                            <m:r>
                              <a:rPr lang="en-US" sz="2000" i="1">
                                <a:latin typeface="Cambria Math"/>
                              </a:rPr>
                              <m:t>(</m:t>
                            </m:r>
                            <m:r>
                              <a:rPr lang="en-US" sz="2000" i="1">
                                <a:latin typeface="Cambria Math"/>
                              </a:rPr>
                              <m:t>𝑡</m:t>
                            </m:r>
                            <m:r>
                              <a:rPr lang="en-US" sz="2000" i="1">
                                <a:latin typeface="Cambria Math"/>
                              </a:rPr>
                              <m:t>)</m:t>
                            </m:r>
                          </m:e>
                        </m:nary>
                      </m:num>
                      <m:den>
                        <m:nary>
                          <m:naryPr>
                            <m:chr m:val="∑"/>
                            <m:limLoc m:val="undOvr"/>
                            <m:supHide m:val="on"/>
                            <m:ctrlPr>
                              <a:rPr lang="en-US" sz="2000" i="1">
                                <a:latin typeface="Cambria Math"/>
                              </a:rPr>
                            </m:ctrlPr>
                          </m:naryPr>
                          <m:sub>
                            <m:r>
                              <a:rPr lang="en-US" sz="2000" i="1">
                                <a:latin typeface="Cambria Math"/>
                              </a:rPr>
                              <m:t>𝑡</m:t>
                            </m:r>
                            <m:r>
                              <a:rPr lang="en-US" sz="2000" i="1">
                                <a:latin typeface="Cambria Math"/>
                              </a:rPr>
                              <m:t>∈</m:t>
                            </m:r>
                            <m:r>
                              <a:rPr lang="en-US" sz="2000" i="1">
                                <a:latin typeface="Cambria Math"/>
                              </a:rPr>
                              <m:t>𝑇𝑃</m:t>
                            </m:r>
                          </m:sub>
                          <m:sup/>
                          <m:e>
                            <m:r>
                              <a:rPr lang="en-US" sz="2000" i="1">
                                <a:latin typeface="Cambria Math"/>
                              </a:rPr>
                              <m:t>𝑃</m:t>
                            </m:r>
                            <m:r>
                              <a:rPr lang="en-US" sz="2000" i="1">
                                <a:latin typeface="Cambria Math"/>
                              </a:rPr>
                              <m:t>(</m:t>
                            </m:r>
                            <m:r>
                              <a:rPr lang="en-US" sz="2000" i="1">
                                <a:latin typeface="Cambria Math"/>
                              </a:rPr>
                              <m:t>𝑡</m:t>
                            </m:r>
                            <m:r>
                              <a:rPr lang="en-US" sz="2000" i="1">
                                <a:latin typeface="Cambria Math"/>
                              </a:rPr>
                              <m:t>)</m:t>
                            </m:r>
                          </m:e>
                        </m:nary>
                        <m:r>
                          <a:rPr lang="en-US" sz="2000" i="1">
                            <a:latin typeface="Cambria Math"/>
                          </a:rPr>
                          <m:t>+</m:t>
                        </m:r>
                        <m:nary>
                          <m:naryPr>
                            <m:chr m:val="∑"/>
                            <m:limLoc m:val="undOvr"/>
                            <m:supHide m:val="on"/>
                            <m:ctrlPr>
                              <a:rPr lang="en-US" sz="2000" i="1">
                                <a:latin typeface="Cambria Math"/>
                              </a:rPr>
                            </m:ctrlPr>
                          </m:naryPr>
                          <m:sub>
                            <m:r>
                              <a:rPr lang="en-US" sz="2000" i="1">
                                <a:latin typeface="Cambria Math"/>
                              </a:rPr>
                              <m:t>𝑡</m:t>
                            </m:r>
                            <m:r>
                              <a:rPr lang="en-US" sz="2000" i="1">
                                <a:latin typeface="Cambria Math"/>
                              </a:rPr>
                              <m:t>∈</m:t>
                            </m:r>
                            <m:r>
                              <a:rPr lang="en-US" sz="2000" i="1">
                                <a:latin typeface="Cambria Math"/>
                              </a:rPr>
                              <m:t>𝐹𝑃</m:t>
                            </m:r>
                          </m:sub>
                          <m:sup/>
                          <m:e>
                            <m:r>
                              <a:rPr lang="en-US" sz="2000" i="1">
                                <a:latin typeface="Cambria Math"/>
                              </a:rPr>
                              <m:t>𝑃</m:t>
                            </m:r>
                            <m:r>
                              <a:rPr lang="en-US" sz="2000" i="1">
                                <a:latin typeface="Cambria Math"/>
                              </a:rPr>
                              <m:t>(</m:t>
                            </m:r>
                            <m:r>
                              <a:rPr lang="en-US" sz="2000" i="1">
                                <a:latin typeface="Cambria Math"/>
                              </a:rPr>
                              <m:t>𝑡</m:t>
                            </m:r>
                            <m:r>
                              <a:rPr lang="en-US" sz="2000" i="1">
                                <a:latin typeface="Cambria Math"/>
                              </a:rPr>
                              <m:t>)</m:t>
                            </m:r>
                          </m:e>
                        </m:nary>
                      </m:den>
                    </m:f>
                  </m:oMath>
                </a14:m>
                <a:r>
                  <a:rPr lang="en-US" sz="2000" dirty="0"/>
                  <a:t>  </a:t>
                </a:r>
                <a14:m>
                  <m:oMath xmlns:m="http://schemas.openxmlformats.org/officeDocument/2006/math">
                    <m:r>
                      <a:rPr lang="en-US" sz="2000" i="1">
                        <a:latin typeface="Cambria Math"/>
                      </a:rPr>
                      <m:t>     </m:t>
                    </m:r>
                    <m:r>
                      <a:rPr lang="en-US" sz="2000" i="1">
                        <a:latin typeface="Cambria Math"/>
                      </a:rPr>
                      <m:t>𝑅𝑒𝑐𝑎𝑙𝑙</m:t>
                    </m:r>
                    <m:r>
                      <a:rPr lang="en-US" sz="2000" i="1">
                        <a:latin typeface="Cambria Math"/>
                      </a:rPr>
                      <m:t>= </m:t>
                    </m:r>
                    <m:f>
                      <m:fPr>
                        <m:ctrlPr>
                          <a:rPr lang="en-US" sz="2000" i="1">
                            <a:latin typeface="Cambria Math"/>
                          </a:rPr>
                        </m:ctrlPr>
                      </m:fPr>
                      <m:num>
                        <m:nary>
                          <m:naryPr>
                            <m:chr m:val="∑"/>
                            <m:limLoc m:val="undOvr"/>
                            <m:supHide m:val="on"/>
                            <m:ctrlPr>
                              <a:rPr lang="en-US" sz="2000" i="1">
                                <a:latin typeface="Cambria Math"/>
                              </a:rPr>
                            </m:ctrlPr>
                          </m:naryPr>
                          <m:sub>
                            <m:r>
                              <a:rPr lang="en-US" sz="2000" i="1">
                                <a:latin typeface="Cambria Math"/>
                              </a:rPr>
                              <m:t>𝑡</m:t>
                            </m:r>
                            <m:r>
                              <a:rPr lang="en-US" sz="2000" i="1">
                                <a:latin typeface="Cambria Math"/>
                              </a:rPr>
                              <m:t>∈</m:t>
                            </m:r>
                            <m:r>
                              <a:rPr lang="en-US" sz="2000" i="1">
                                <a:latin typeface="Cambria Math"/>
                              </a:rPr>
                              <m:t>𝑇𝑃</m:t>
                            </m:r>
                          </m:sub>
                          <m:sup/>
                          <m:e>
                            <m:r>
                              <a:rPr lang="en-US" sz="2000" i="1">
                                <a:latin typeface="Cambria Math"/>
                              </a:rPr>
                              <m:t>𝑃</m:t>
                            </m:r>
                            <m:r>
                              <a:rPr lang="en-US" sz="2000" i="1">
                                <a:latin typeface="Cambria Math"/>
                              </a:rPr>
                              <m:t>(</m:t>
                            </m:r>
                            <m:r>
                              <a:rPr lang="en-US" sz="2000" i="1">
                                <a:latin typeface="Cambria Math"/>
                              </a:rPr>
                              <m:t>𝑡</m:t>
                            </m:r>
                            <m:r>
                              <a:rPr lang="en-US" sz="2000" i="1">
                                <a:latin typeface="Cambria Math"/>
                              </a:rPr>
                              <m:t>)</m:t>
                            </m:r>
                          </m:e>
                        </m:nary>
                      </m:num>
                      <m:den>
                        <m:nary>
                          <m:naryPr>
                            <m:chr m:val="∑"/>
                            <m:limLoc m:val="undOvr"/>
                            <m:supHide m:val="on"/>
                            <m:ctrlPr>
                              <a:rPr lang="en-US" sz="2000" i="1">
                                <a:latin typeface="Cambria Math"/>
                              </a:rPr>
                            </m:ctrlPr>
                          </m:naryPr>
                          <m:sub>
                            <m:r>
                              <a:rPr lang="en-US" sz="2000" i="1">
                                <a:latin typeface="Cambria Math"/>
                              </a:rPr>
                              <m:t>𝑡</m:t>
                            </m:r>
                            <m:r>
                              <a:rPr lang="en-US" sz="2000" i="1">
                                <a:latin typeface="Cambria Math"/>
                              </a:rPr>
                              <m:t>∈</m:t>
                            </m:r>
                            <m:r>
                              <a:rPr lang="en-US" sz="2000" i="1">
                                <a:latin typeface="Cambria Math"/>
                              </a:rPr>
                              <m:t>𝑇𝑃</m:t>
                            </m:r>
                          </m:sub>
                          <m:sup/>
                          <m:e>
                            <m:r>
                              <a:rPr lang="en-US" sz="2000" i="1">
                                <a:latin typeface="Cambria Math"/>
                              </a:rPr>
                              <m:t>𝑃</m:t>
                            </m:r>
                            <m:r>
                              <a:rPr lang="en-US" sz="2000" i="1">
                                <a:latin typeface="Cambria Math"/>
                              </a:rPr>
                              <m:t>(</m:t>
                            </m:r>
                            <m:r>
                              <a:rPr lang="en-US" sz="2000" i="1">
                                <a:latin typeface="Cambria Math"/>
                              </a:rPr>
                              <m:t>𝑡</m:t>
                            </m:r>
                            <m:r>
                              <a:rPr lang="en-US" sz="2000" i="1">
                                <a:latin typeface="Cambria Math"/>
                              </a:rPr>
                              <m:t>)</m:t>
                            </m:r>
                          </m:e>
                        </m:nary>
                        <m:r>
                          <a:rPr lang="en-US" sz="2000" i="1">
                            <a:latin typeface="Cambria Math"/>
                          </a:rPr>
                          <m:t>+</m:t>
                        </m:r>
                        <m:nary>
                          <m:naryPr>
                            <m:chr m:val="∑"/>
                            <m:limLoc m:val="undOvr"/>
                            <m:supHide m:val="on"/>
                            <m:ctrlPr>
                              <a:rPr lang="en-US" sz="2000" i="1">
                                <a:latin typeface="Cambria Math"/>
                              </a:rPr>
                            </m:ctrlPr>
                          </m:naryPr>
                          <m:sub>
                            <m:r>
                              <a:rPr lang="en-US" sz="2000" i="1">
                                <a:latin typeface="Cambria Math"/>
                              </a:rPr>
                              <m:t>𝑡</m:t>
                            </m:r>
                            <m:r>
                              <a:rPr lang="en-US" sz="2000" i="1">
                                <a:latin typeface="Cambria Math"/>
                              </a:rPr>
                              <m:t>∈</m:t>
                            </m:r>
                            <m:r>
                              <a:rPr lang="en-US" sz="2000" i="1">
                                <a:latin typeface="Cambria Math"/>
                              </a:rPr>
                              <m:t>𝐹𝑁</m:t>
                            </m:r>
                          </m:sub>
                          <m:sup/>
                          <m:e>
                            <m:r>
                              <a:rPr lang="en-US" sz="2000" i="1">
                                <a:latin typeface="Cambria Math"/>
                              </a:rPr>
                              <m:t>𝑃</m:t>
                            </m:r>
                            <m:r>
                              <a:rPr lang="en-US" sz="2000" i="1">
                                <a:latin typeface="Cambria Math"/>
                              </a:rPr>
                              <m:t>(</m:t>
                            </m:r>
                            <m:r>
                              <a:rPr lang="en-US" sz="2000" i="1">
                                <a:latin typeface="Cambria Math"/>
                              </a:rPr>
                              <m:t>𝑡</m:t>
                            </m:r>
                            <m:r>
                              <a:rPr lang="en-US" sz="2000" i="1">
                                <a:latin typeface="Cambria Math"/>
                              </a:rPr>
                              <m:t>)</m:t>
                            </m:r>
                          </m:e>
                        </m:nary>
                      </m:den>
                    </m:f>
                  </m:oMath>
                </a14:m>
                <a:endParaRPr lang="en-US" sz="2000" dirty="0" smtClean="0"/>
              </a:p>
              <a:p>
                <a:pPr lvl="4"/>
                <a:endParaRPr lang="en-US" sz="2000" dirty="0" smtClean="0"/>
              </a:p>
              <a:p>
                <a:pPr lvl="4"/>
                <a:r>
                  <a:rPr lang="en-US" sz="2000" dirty="0" smtClean="0"/>
                  <a:t>Where P(t) is probability of the tuple t</a:t>
                </a:r>
              </a:p>
              <a:p>
                <a:pPr lvl="2"/>
                <a:endParaRPr lang="en-US" sz="1600" dirty="0" smtClean="0"/>
              </a:p>
              <a:p>
                <a:pPr lvl="1"/>
                <a:r>
                  <a:rPr lang="en-US" sz="2400" dirty="0" smtClean="0"/>
                  <a:t>Use a pass threshold to classify probabilistic tuples as query results or not </a:t>
                </a:r>
              </a:p>
              <a:p>
                <a:pPr lvl="2"/>
                <a:r>
                  <a:rPr lang="en-US" sz="2000" dirty="0"/>
                  <a:t>C</a:t>
                </a:r>
                <a:r>
                  <a:rPr lang="en-US" sz="2000" dirty="0" smtClean="0"/>
                  <a:t>alculated precision and Recall using standard formula for query results</a:t>
                </a:r>
              </a:p>
              <a:p>
                <a:pPr lvl="2"/>
                <a:r>
                  <a:rPr lang="en-US" sz="2000" dirty="0" smtClean="0"/>
                  <a:t>Traditional way </a:t>
                </a:r>
                <a:r>
                  <a:rPr lang="en-US" sz="2000" dirty="0"/>
                  <a:t>[3</a:t>
                </a:r>
                <a:r>
                  <a:rPr lang="en-US" sz="2000" dirty="0" smtClean="0"/>
                  <a:t>] to handle uncertain results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212" t="-287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0111803-305A-4A04-807A-A88F52FFFDCF}" type="slidenum">
              <a:rPr lang="en-US" smtClean="0"/>
              <a:t>26</a:t>
            </a:fld>
            <a:endParaRPr lang="en-US"/>
          </a:p>
        </p:txBody>
      </p:sp>
      <p:sp>
        <p:nvSpPr>
          <p:cNvPr id="5" name="TextBox 4"/>
          <p:cNvSpPr txBox="1"/>
          <p:nvPr/>
        </p:nvSpPr>
        <p:spPr>
          <a:xfrm>
            <a:off x="525953" y="6422232"/>
            <a:ext cx="7391400" cy="461665"/>
          </a:xfrm>
          <a:prstGeom prst="rect">
            <a:avLst/>
          </a:prstGeom>
          <a:noFill/>
        </p:spPr>
        <p:txBody>
          <a:bodyPr wrap="square" rtlCol="0">
            <a:spAutoFit/>
          </a:bodyPr>
          <a:lstStyle/>
          <a:p>
            <a:r>
              <a:rPr lang="en-US" sz="1200" dirty="0" smtClean="0">
                <a:solidFill>
                  <a:schemeClr val="bg1"/>
                </a:solidFill>
              </a:rPr>
              <a:t>[3] R</a:t>
            </a:r>
            <a:r>
              <a:rPr lang="en-US" sz="1200" dirty="0">
                <a:solidFill>
                  <a:schemeClr val="bg1"/>
                </a:solidFill>
              </a:rPr>
              <a:t>. </a:t>
            </a:r>
            <a:r>
              <a:rPr lang="en-US" sz="1200" dirty="0" err="1">
                <a:solidFill>
                  <a:schemeClr val="bg1"/>
                </a:solidFill>
              </a:rPr>
              <a:t>Ananthakrishna</a:t>
            </a:r>
            <a:r>
              <a:rPr lang="en-US" sz="1200" dirty="0">
                <a:solidFill>
                  <a:schemeClr val="bg1"/>
                </a:solidFill>
              </a:rPr>
              <a:t>, S. </a:t>
            </a:r>
            <a:r>
              <a:rPr lang="en-US" sz="1200" dirty="0" err="1">
                <a:solidFill>
                  <a:schemeClr val="bg1"/>
                </a:solidFill>
              </a:rPr>
              <a:t>Chaudhuri</a:t>
            </a:r>
            <a:r>
              <a:rPr lang="en-US" sz="1200" dirty="0">
                <a:solidFill>
                  <a:schemeClr val="bg1"/>
                </a:solidFill>
              </a:rPr>
              <a:t>, and V. </a:t>
            </a:r>
            <a:r>
              <a:rPr lang="en-US" sz="1200" dirty="0" err="1">
                <a:solidFill>
                  <a:schemeClr val="bg1"/>
                </a:solidFill>
              </a:rPr>
              <a:t>Ganti</a:t>
            </a:r>
            <a:r>
              <a:rPr lang="en-US" sz="1200" dirty="0">
                <a:solidFill>
                  <a:schemeClr val="bg1"/>
                </a:solidFill>
              </a:rPr>
              <a:t>. Eliminating fuzzy duplicates in data </a:t>
            </a:r>
            <a:r>
              <a:rPr lang="en-US" sz="1200" dirty="0" smtClean="0">
                <a:solidFill>
                  <a:schemeClr val="bg1"/>
                </a:solidFill>
              </a:rPr>
              <a:t>warehouses. </a:t>
            </a:r>
            <a:r>
              <a:rPr lang="en-US" sz="1200" i="1" dirty="0" smtClean="0">
                <a:solidFill>
                  <a:schemeClr val="bg1"/>
                </a:solidFill>
              </a:rPr>
              <a:t>VLDB</a:t>
            </a:r>
            <a:r>
              <a:rPr lang="en-US" sz="1200" dirty="0" smtClean="0">
                <a:solidFill>
                  <a:schemeClr val="bg1"/>
                </a:solidFill>
              </a:rPr>
              <a:t>,</a:t>
            </a:r>
            <a:endParaRPr lang="en-US" sz="1200" dirty="0">
              <a:solidFill>
                <a:schemeClr val="bg1"/>
              </a:solidFill>
            </a:endParaRPr>
          </a:p>
          <a:p>
            <a:r>
              <a:rPr lang="en-US" sz="1200" dirty="0">
                <a:solidFill>
                  <a:schemeClr val="bg1"/>
                </a:solidFill>
              </a:rPr>
              <a:t>pages 586–597. VLDB Endowment, 2002.</a:t>
            </a:r>
          </a:p>
        </p:txBody>
      </p:sp>
    </p:spTree>
    <p:extLst>
      <p:ext uri="{BB962C8B-B14F-4D97-AF65-F5344CB8AC3E}">
        <p14:creationId xmlns:p14="http://schemas.microsoft.com/office/powerpoint/2010/main" val="10695583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Precision/Recall approximation using a pass Threshold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5566" y="1842105"/>
                <a:ext cx="3520441" cy="4023360"/>
              </a:xfrm>
            </p:spPr>
            <p:txBody>
              <a:bodyPr>
                <a:normAutofit/>
              </a:bodyPr>
              <a:lstStyle/>
              <a:p>
                <a:r>
                  <a:rPr lang="en-US" sz="2400" dirty="0" smtClean="0"/>
                  <a:t>A fixed pass threshold </a:t>
                </a:r>
                <a14:m>
                  <m:oMath xmlns:m="http://schemas.openxmlformats.org/officeDocument/2006/math">
                    <m:r>
                      <m:rPr>
                        <m:sty m:val="p"/>
                      </m:rPr>
                      <a:rPr lang="el-GR" sz="2400" i="1">
                        <a:latin typeface="Cambria Math"/>
                      </a:rPr>
                      <m:t>θ</m:t>
                    </m:r>
                  </m:oMath>
                </a14:m>
                <a:r>
                  <a:rPr lang="en-US" sz="2400" dirty="0" smtClean="0"/>
                  <a:t> is applied to total probability</a:t>
                </a:r>
              </a:p>
              <a:p>
                <a:pPr lvl="1"/>
                <a:r>
                  <a:rPr lang="en-US" dirty="0" smtClean="0"/>
                  <a:t>Aggregated probabilities of all rectifications of probabilistic tuple</a:t>
                </a:r>
              </a:p>
              <a:p>
                <a:endParaRPr lang="en-US" sz="2400" dirty="0"/>
              </a:p>
              <a:p>
                <a:r>
                  <a:rPr lang="en-US" sz="2400" dirty="0" smtClean="0"/>
                  <a:t>Total Probability&gt;=</a:t>
                </a:r>
                <a:r>
                  <a:rPr lang="el-GR" sz="2400" dirty="0"/>
                  <a:t> </a:t>
                </a:r>
                <a14:m>
                  <m:oMath xmlns:m="http://schemas.openxmlformats.org/officeDocument/2006/math">
                    <m:r>
                      <m:rPr>
                        <m:sty m:val="p"/>
                      </m:rPr>
                      <a:rPr lang="el-GR" sz="2400" i="1">
                        <a:latin typeface="Cambria Math"/>
                      </a:rPr>
                      <m:t>θ</m:t>
                    </m:r>
                  </m:oMath>
                </a14:m>
                <a:endParaRPr lang="en-US" sz="2400" dirty="0" smtClean="0"/>
              </a:p>
              <a:p>
                <a:pPr lvl="1"/>
                <a:r>
                  <a:rPr lang="en-US" sz="2200" dirty="0" smtClean="0"/>
                  <a:t>Query results</a:t>
                </a:r>
              </a:p>
              <a:p>
                <a:pPr lvl="1"/>
                <a:r>
                  <a:rPr lang="en-US" sz="2200" dirty="0" smtClean="0"/>
                  <a:t>Rejected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5566" y="1842105"/>
                <a:ext cx="3520441" cy="4023360"/>
              </a:xfrm>
              <a:blipFill rotWithShape="0">
                <a:blip r:embed="rId2"/>
                <a:stretch>
                  <a:fillRect l="-2595" t="-2121" r="-103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0111803-305A-4A04-807A-A88F52FFFDCF}" type="slidenum">
              <a:rPr lang="en-US" smtClean="0"/>
              <a:t>27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105422780"/>
              </p:ext>
            </p:extLst>
          </p:nvPr>
        </p:nvGraphicFramePr>
        <p:xfrm>
          <a:off x="4024030" y="2037471"/>
          <a:ext cx="5105401" cy="1534158"/>
        </p:xfrm>
        <a:graphic>
          <a:graphicData uri="http://schemas.openxmlformats.org/drawingml/2006/table">
            <a:tbl>
              <a:tblPr firstRow="1" bandRow="1">
                <a:tableStyleId>{21E4AEA4-8DFA-4A89-87EB-49C32662AFE0}</a:tableStyleId>
              </a:tblPr>
              <a:tblGrid>
                <a:gridCol w="729343"/>
                <a:gridCol w="729343"/>
                <a:gridCol w="729343"/>
                <a:gridCol w="729343"/>
                <a:gridCol w="729343"/>
                <a:gridCol w="729343"/>
                <a:gridCol w="729343"/>
              </a:tblGrid>
              <a:tr h="255693">
                <a:tc>
                  <a:txBody>
                    <a:bodyPr/>
                    <a:lstStyle/>
                    <a:p>
                      <a:pPr algn="ctr"/>
                      <a:r>
                        <a:rPr lang="en-US" sz="900" dirty="0" smtClean="0"/>
                        <a:t>TID</a:t>
                      </a:r>
                      <a:endParaRPr lang="en-US" sz="900" dirty="0"/>
                    </a:p>
                  </a:txBody>
                  <a:tcPr/>
                </a:tc>
                <a:tc>
                  <a:txBody>
                    <a:bodyPr/>
                    <a:lstStyle/>
                    <a:p>
                      <a:pPr algn="ctr"/>
                      <a:r>
                        <a:rPr lang="en-US" sz="900" dirty="0" smtClean="0"/>
                        <a:t>Make</a:t>
                      </a:r>
                      <a:endParaRPr lang="en-US" sz="900" dirty="0"/>
                    </a:p>
                  </a:txBody>
                  <a:tcPr/>
                </a:tc>
                <a:tc>
                  <a:txBody>
                    <a:bodyPr/>
                    <a:lstStyle/>
                    <a:p>
                      <a:pPr algn="ctr"/>
                      <a:r>
                        <a:rPr lang="en-US" sz="900" dirty="0" smtClean="0"/>
                        <a:t>Model</a:t>
                      </a:r>
                      <a:endParaRPr lang="en-US" sz="900" dirty="0"/>
                    </a:p>
                  </a:txBody>
                  <a:tcPr/>
                </a:tc>
                <a:tc>
                  <a:txBody>
                    <a:bodyPr/>
                    <a:lstStyle/>
                    <a:p>
                      <a:pPr algn="ctr"/>
                      <a:r>
                        <a:rPr lang="en-US" sz="900" dirty="0" err="1" smtClean="0"/>
                        <a:t>Cartype</a:t>
                      </a:r>
                      <a:endParaRPr lang="en-US" sz="900" dirty="0"/>
                    </a:p>
                  </a:txBody>
                  <a:tcPr/>
                </a:tc>
                <a:tc>
                  <a:txBody>
                    <a:bodyPr/>
                    <a:lstStyle/>
                    <a:p>
                      <a:pPr algn="ctr"/>
                      <a:r>
                        <a:rPr lang="en-US" sz="900" dirty="0" smtClean="0"/>
                        <a:t>Condition</a:t>
                      </a:r>
                      <a:endParaRPr lang="en-US" sz="900" dirty="0"/>
                    </a:p>
                  </a:txBody>
                  <a:tcPr/>
                </a:tc>
                <a:tc>
                  <a:txBody>
                    <a:bodyPr/>
                    <a:lstStyle/>
                    <a:p>
                      <a:pPr algn="ctr"/>
                      <a:r>
                        <a:rPr lang="en-US" sz="900" dirty="0" smtClean="0"/>
                        <a:t>Drivetrain</a:t>
                      </a:r>
                      <a:endParaRPr lang="en-US" sz="900" dirty="0"/>
                    </a:p>
                  </a:txBody>
                  <a:tcPr/>
                </a:tc>
                <a:tc>
                  <a:txBody>
                    <a:bodyPr/>
                    <a:lstStyle/>
                    <a:p>
                      <a:pPr algn="ctr"/>
                      <a:r>
                        <a:rPr lang="en-US" sz="900" dirty="0" smtClean="0"/>
                        <a:t>Probability</a:t>
                      </a:r>
                      <a:endParaRPr lang="en-US" sz="900" dirty="0"/>
                    </a:p>
                  </a:txBody>
                  <a:tcPr/>
                </a:tc>
              </a:tr>
              <a:tr h="255693">
                <a:tc>
                  <a:txBody>
                    <a:bodyPr/>
                    <a:lstStyle/>
                    <a:p>
                      <a:pPr algn="ctr"/>
                      <a:r>
                        <a:rPr lang="en-US" sz="900" dirty="0" smtClean="0"/>
                        <a:t>1</a:t>
                      </a:r>
                      <a:endParaRPr lang="en-US" sz="900" dirty="0"/>
                    </a:p>
                  </a:txBody>
                  <a:tcPr anchor="ctr"/>
                </a:tc>
                <a:tc>
                  <a:txBody>
                    <a:bodyPr/>
                    <a:lstStyle/>
                    <a:p>
                      <a:pPr algn="ctr"/>
                      <a:r>
                        <a:rPr lang="en-US" sz="900" dirty="0" smtClean="0"/>
                        <a:t>Honda</a:t>
                      </a:r>
                      <a:endParaRPr lang="en-US" sz="900" dirty="0"/>
                    </a:p>
                  </a:txBody>
                  <a:tcPr/>
                </a:tc>
                <a:tc>
                  <a:txBody>
                    <a:bodyPr/>
                    <a:lstStyle/>
                    <a:p>
                      <a:pPr algn="ctr"/>
                      <a:r>
                        <a:rPr lang="en-US" sz="900" dirty="0" smtClean="0"/>
                        <a:t>Civic</a:t>
                      </a:r>
                      <a:endParaRPr lang="en-US" sz="900" dirty="0"/>
                    </a:p>
                  </a:txBody>
                  <a:tcPr/>
                </a:tc>
                <a:tc>
                  <a:txBody>
                    <a:bodyPr/>
                    <a:lstStyle/>
                    <a:p>
                      <a:pPr algn="ctr"/>
                      <a:r>
                        <a:rPr lang="en-US" sz="900" dirty="0" smtClean="0"/>
                        <a:t>Sedan</a:t>
                      </a:r>
                      <a:endParaRPr lang="en-US" sz="900" dirty="0"/>
                    </a:p>
                  </a:txBody>
                  <a:tcPr/>
                </a:tc>
                <a:tc>
                  <a:txBody>
                    <a:bodyPr/>
                    <a:lstStyle/>
                    <a:p>
                      <a:pPr algn="ctr"/>
                      <a:r>
                        <a:rPr lang="en-US" sz="900" dirty="0" smtClean="0"/>
                        <a:t>Used</a:t>
                      </a:r>
                      <a:endParaRPr lang="en-US" sz="900" dirty="0"/>
                    </a:p>
                  </a:txBody>
                  <a:tcPr/>
                </a:tc>
                <a:tc>
                  <a:txBody>
                    <a:bodyPr/>
                    <a:lstStyle/>
                    <a:p>
                      <a:pPr algn="ctr"/>
                      <a:r>
                        <a:rPr lang="en-US" sz="900" dirty="0" smtClean="0"/>
                        <a:t>FWD</a:t>
                      </a:r>
                      <a:endParaRPr lang="en-US" sz="900" dirty="0"/>
                    </a:p>
                  </a:txBody>
                  <a:tcPr/>
                </a:tc>
                <a:tc>
                  <a:txBody>
                    <a:bodyPr/>
                    <a:lstStyle/>
                    <a:p>
                      <a:pPr algn="ctr"/>
                      <a:r>
                        <a:rPr lang="en-US" sz="900" dirty="0" smtClean="0"/>
                        <a:t>0.9</a:t>
                      </a:r>
                      <a:endParaRPr lang="en-US" sz="900" dirty="0"/>
                    </a:p>
                  </a:txBody>
                  <a:tcPr/>
                </a:tc>
              </a:tr>
              <a:tr h="255693">
                <a:tc>
                  <a:txBody>
                    <a:bodyPr/>
                    <a:lstStyle/>
                    <a:p>
                      <a:pPr algn="ctr"/>
                      <a:r>
                        <a:rPr lang="en-US" sz="900" dirty="0" smtClean="0"/>
                        <a:t>2</a:t>
                      </a:r>
                      <a:endParaRPr lang="en-US" sz="900" dirty="0"/>
                    </a:p>
                  </a:txBody>
                  <a:tcPr anchor="ctr"/>
                </a:tc>
                <a:tc>
                  <a:txBody>
                    <a:bodyPr/>
                    <a:lstStyle/>
                    <a:p>
                      <a:pPr algn="ctr"/>
                      <a:r>
                        <a:rPr lang="en-US" sz="900" dirty="0" smtClean="0"/>
                        <a:t>Honda</a:t>
                      </a:r>
                      <a:endParaRPr lang="en-US" sz="900" dirty="0"/>
                    </a:p>
                  </a:txBody>
                  <a:tcPr/>
                </a:tc>
                <a:tc>
                  <a:txBody>
                    <a:bodyPr/>
                    <a:lstStyle/>
                    <a:p>
                      <a:pPr algn="ctr"/>
                      <a:r>
                        <a:rPr lang="en-US" sz="900" dirty="0" smtClean="0"/>
                        <a:t>Civic</a:t>
                      </a:r>
                      <a:endParaRPr lang="en-US" sz="900" dirty="0"/>
                    </a:p>
                  </a:txBody>
                  <a:tcPr/>
                </a:tc>
                <a:tc>
                  <a:txBody>
                    <a:bodyPr/>
                    <a:lstStyle/>
                    <a:p>
                      <a:pPr algn="ctr"/>
                      <a:r>
                        <a:rPr lang="en-US" sz="900" dirty="0" smtClean="0"/>
                        <a:t>Sedan</a:t>
                      </a:r>
                      <a:endParaRPr lang="en-US" sz="900" dirty="0"/>
                    </a:p>
                  </a:txBody>
                  <a:tcPr/>
                </a:tc>
                <a:tc>
                  <a:txBody>
                    <a:bodyPr/>
                    <a:lstStyle/>
                    <a:p>
                      <a:pPr algn="ctr"/>
                      <a:r>
                        <a:rPr lang="en-US" sz="900" dirty="0" smtClean="0"/>
                        <a:t>Used</a:t>
                      </a:r>
                      <a:endParaRPr lang="en-US" sz="900" dirty="0"/>
                    </a:p>
                  </a:txBody>
                  <a:tcPr/>
                </a:tc>
                <a:tc>
                  <a:txBody>
                    <a:bodyPr/>
                    <a:lstStyle/>
                    <a:p>
                      <a:pPr algn="ctr"/>
                      <a:r>
                        <a:rPr lang="en-US" sz="900" dirty="0" smtClean="0"/>
                        <a:t>FWD</a:t>
                      </a:r>
                      <a:endParaRPr lang="en-US" sz="900" dirty="0"/>
                    </a:p>
                  </a:txBody>
                  <a:tcPr/>
                </a:tc>
                <a:tc>
                  <a:txBody>
                    <a:bodyPr/>
                    <a:lstStyle/>
                    <a:p>
                      <a:pPr algn="ctr"/>
                      <a:r>
                        <a:rPr lang="en-US" sz="900" dirty="0" smtClean="0"/>
                        <a:t>0.6</a:t>
                      </a:r>
                      <a:endParaRPr lang="en-US" sz="900" dirty="0"/>
                    </a:p>
                  </a:txBody>
                  <a:tcPr/>
                </a:tc>
              </a:tr>
              <a:tr h="255693">
                <a:tc rowSpan="2">
                  <a:txBody>
                    <a:bodyPr/>
                    <a:lstStyle/>
                    <a:p>
                      <a:pPr algn="ctr"/>
                      <a:r>
                        <a:rPr lang="en-US" sz="900" dirty="0" smtClean="0"/>
                        <a:t>3</a:t>
                      </a:r>
                      <a:endParaRPr lang="en-US" sz="900" dirty="0"/>
                    </a:p>
                  </a:txBody>
                  <a:tcPr anchor="ctr"/>
                </a:tc>
                <a:tc>
                  <a:txBody>
                    <a:bodyPr/>
                    <a:lstStyle/>
                    <a:p>
                      <a:pPr algn="ctr"/>
                      <a:r>
                        <a:rPr lang="en-US" sz="900" dirty="0" smtClean="0"/>
                        <a:t>Honda </a:t>
                      </a:r>
                      <a:endParaRPr lang="en-US" sz="900" dirty="0"/>
                    </a:p>
                  </a:txBody>
                  <a:tcPr/>
                </a:tc>
                <a:tc>
                  <a:txBody>
                    <a:bodyPr/>
                    <a:lstStyle/>
                    <a:p>
                      <a:pPr algn="ctr"/>
                      <a:r>
                        <a:rPr lang="en-US" sz="900" dirty="0" err="1" smtClean="0"/>
                        <a:t>Civik</a:t>
                      </a:r>
                      <a:endParaRPr lang="en-US" sz="900" dirty="0"/>
                    </a:p>
                  </a:txBody>
                  <a:tcPr/>
                </a:tc>
                <a:tc>
                  <a:txBody>
                    <a:bodyPr/>
                    <a:lstStyle/>
                    <a:p>
                      <a:pPr algn="ctr"/>
                      <a:r>
                        <a:rPr lang="en-US" sz="900" dirty="0" smtClean="0"/>
                        <a:t>Sedan</a:t>
                      </a:r>
                      <a:endParaRPr lang="en-US" sz="900" dirty="0"/>
                    </a:p>
                  </a:txBody>
                  <a:tcPr/>
                </a:tc>
                <a:tc>
                  <a:txBody>
                    <a:bodyPr/>
                    <a:lstStyle/>
                    <a:p>
                      <a:pPr algn="ctr"/>
                      <a:r>
                        <a:rPr lang="en-US" sz="900" dirty="0" smtClean="0"/>
                        <a:t>New</a:t>
                      </a:r>
                      <a:endParaRPr lang="en-US" sz="900" dirty="0"/>
                    </a:p>
                  </a:txBody>
                  <a:tcPr/>
                </a:tc>
                <a:tc>
                  <a:txBody>
                    <a:bodyPr/>
                    <a:lstStyle/>
                    <a:p>
                      <a:pPr algn="ctr"/>
                      <a:r>
                        <a:rPr lang="en-US" sz="900" dirty="0" smtClean="0"/>
                        <a:t>FWD</a:t>
                      </a:r>
                      <a:endParaRPr lang="en-US" sz="900" dirty="0"/>
                    </a:p>
                  </a:txBody>
                  <a:tcPr/>
                </a:tc>
                <a:tc>
                  <a:txBody>
                    <a:bodyPr/>
                    <a:lstStyle/>
                    <a:p>
                      <a:pPr algn="ctr"/>
                      <a:r>
                        <a:rPr lang="en-US" sz="900" dirty="0" smtClean="0"/>
                        <a:t>0.05</a:t>
                      </a:r>
                      <a:endParaRPr lang="en-US" sz="900" dirty="0"/>
                    </a:p>
                  </a:txBody>
                  <a:tcPr/>
                </a:tc>
              </a:tr>
              <a:tr h="255693">
                <a:tc vMerge="1">
                  <a:txBody>
                    <a:bodyPr/>
                    <a:lstStyle/>
                    <a:p>
                      <a:pPr algn="ctr"/>
                      <a:endParaRPr lang="en-US" sz="1200" dirty="0"/>
                    </a:p>
                  </a:txBody>
                  <a:tcPr anchor="ctr"/>
                </a:tc>
                <a:tc>
                  <a:txBody>
                    <a:bodyPr/>
                    <a:lstStyle/>
                    <a:p>
                      <a:pPr algn="ctr"/>
                      <a:r>
                        <a:rPr lang="en-US" sz="900" dirty="0" smtClean="0"/>
                        <a:t>Honda</a:t>
                      </a:r>
                      <a:endParaRPr lang="en-US" sz="900" dirty="0"/>
                    </a:p>
                  </a:txBody>
                  <a:tcPr/>
                </a:tc>
                <a:tc>
                  <a:txBody>
                    <a:bodyPr/>
                    <a:lstStyle/>
                    <a:p>
                      <a:pPr algn="ctr"/>
                      <a:r>
                        <a:rPr lang="en-US" sz="900" dirty="0" smtClean="0"/>
                        <a:t>Civic</a:t>
                      </a:r>
                      <a:endParaRPr lang="en-US" sz="900" dirty="0"/>
                    </a:p>
                  </a:txBody>
                  <a:tcPr/>
                </a:tc>
                <a:tc>
                  <a:txBody>
                    <a:bodyPr/>
                    <a:lstStyle/>
                    <a:p>
                      <a:pPr algn="ctr"/>
                      <a:r>
                        <a:rPr lang="en-US" sz="900" dirty="0" smtClean="0"/>
                        <a:t>Sedan</a:t>
                      </a:r>
                      <a:endParaRPr lang="en-US" sz="900" dirty="0"/>
                    </a:p>
                  </a:txBody>
                  <a:tcPr/>
                </a:tc>
                <a:tc>
                  <a:txBody>
                    <a:bodyPr/>
                    <a:lstStyle/>
                    <a:p>
                      <a:pPr algn="ctr"/>
                      <a:r>
                        <a:rPr lang="en-US" sz="900" dirty="0" smtClean="0"/>
                        <a:t>Used</a:t>
                      </a:r>
                      <a:endParaRPr lang="en-US" sz="900" dirty="0"/>
                    </a:p>
                  </a:txBody>
                  <a:tcPr/>
                </a:tc>
                <a:tc>
                  <a:txBody>
                    <a:bodyPr/>
                    <a:lstStyle/>
                    <a:p>
                      <a:pPr algn="ctr"/>
                      <a:r>
                        <a:rPr lang="en-US" sz="900" dirty="0" smtClean="0"/>
                        <a:t>FWD</a:t>
                      </a:r>
                      <a:endParaRPr lang="en-US" sz="900" dirty="0"/>
                    </a:p>
                  </a:txBody>
                  <a:tcPr/>
                </a:tc>
                <a:tc>
                  <a:txBody>
                    <a:bodyPr/>
                    <a:lstStyle/>
                    <a:p>
                      <a:pPr algn="ctr"/>
                      <a:r>
                        <a:rPr lang="en-US" sz="900" dirty="0" smtClean="0"/>
                        <a:t>0.95</a:t>
                      </a:r>
                      <a:endParaRPr lang="en-US" sz="900" dirty="0"/>
                    </a:p>
                  </a:txBody>
                  <a:tcPr/>
                </a:tc>
              </a:tr>
              <a:tr h="255693">
                <a:tc>
                  <a:txBody>
                    <a:bodyPr/>
                    <a:lstStyle/>
                    <a:p>
                      <a:pPr algn="ctr"/>
                      <a:r>
                        <a:rPr lang="en-US" sz="900" dirty="0" smtClean="0"/>
                        <a:t>4</a:t>
                      </a:r>
                      <a:endParaRPr lang="en-US" sz="900" dirty="0"/>
                    </a:p>
                  </a:txBody>
                  <a:tcPr anchor="ctr"/>
                </a:tc>
                <a:tc>
                  <a:txBody>
                    <a:bodyPr/>
                    <a:lstStyle/>
                    <a:p>
                      <a:pPr algn="ctr"/>
                      <a:r>
                        <a:rPr lang="en-US" sz="900" dirty="0" smtClean="0"/>
                        <a:t>Honda</a:t>
                      </a:r>
                      <a:endParaRPr lang="en-US" sz="900" dirty="0"/>
                    </a:p>
                  </a:txBody>
                  <a:tcPr/>
                </a:tc>
                <a:tc>
                  <a:txBody>
                    <a:bodyPr/>
                    <a:lstStyle/>
                    <a:p>
                      <a:pPr algn="ctr"/>
                      <a:r>
                        <a:rPr lang="en-US" sz="900" dirty="0" smtClean="0"/>
                        <a:t>Corolla</a:t>
                      </a:r>
                      <a:endParaRPr lang="en-US" sz="900" dirty="0"/>
                    </a:p>
                  </a:txBody>
                  <a:tcPr/>
                </a:tc>
                <a:tc>
                  <a:txBody>
                    <a:bodyPr/>
                    <a:lstStyle/>
                    <a:p>
                      <a:pPr algn="ctr"/>
                      <a:r>
                        <a:rPr lang="en-US" sz="900" dirty="0" smtClean="0"/>
                        <a:t>Sedan</a:t>
                      </a:r>
                      <a:endParaRPr lang="en-US" sz="900" dirty="0"/>
                    </a:p>
                  </a:txBody>
                  <a:tcPr/>
                </a:tc>
                <a:tc>
                  <a:txBody>
                    <a:bodyPr/>
                    <a:lstStyle/>
                    <a:p>
                      <a:pPr algn="ctr"/>
                      <a:r>
                        <a:rPr lang="en-US" sz="900" dirty="0" smtClean="0"/>
                        <a:t>New</a:t>
                      </a:r>
                      <a:endParaRPr lang="en-US" sz="900" dirty="0"/>
                    </a:p>
                  </a:txBody>
                  <a:tcPr/>
                </a:tc>
                <a:tc>
                  <a:txBody>
                    <a:bodyPr/>
                    <a:lstStyle/>
                    <a:p>
                      <a:pPr algn="ctr"/>
                      <a:r>
                        <a:rPr lang="en-US" sz="900" dirty="0" smtClean="0"/>
                        <a:t>FWD</a:t>
                      </a:r>
                      <a:endParaRPr lang="en-US" sz="900" dirty="0"/>
                    </a:p>
                  </a:txBody>
                  <a:tcPr/>
                </a:tc>
                <a:tc>
                  <a:txBody>
                    <a:bodyPr/>
                    <a:lstStyle/>
                    <a:p>
                      <a:pPr algn="ctr"/>
                      <a:r>
                        <a:rPr lang="en-US" sz="900" dirty="0" smtClean="0"/>
                        <a:t>0.1</a:t>
                      </a:r>
                      <a:endParaRPr lang="en-US" sz="900" dirty="0"/>
                    </a:p>
                  </a:txBody>
                  <a:tcPr/>
                </a:tc>
              </a:tr>
            </a:tbl>
          </a:graphicData>
        </a:graphic>
      </p:graphicFrame>
      <p:sp>
        <p:nvSpPr>
          <p:cNvPr id="6" name="TextBox 5"/>
          <p:cNvSpPr txBox="1"/>
          <p:nvPr/>
        </p:nvSpPr>
        <p:spPr>
          <a:xfrm>
            <a:off x="5360613" y="3576786"/>
            <a:ext cx="2895600" cy="276999"/>
          </a:xfrm>
          <a:prstGeom prst="rect">
            <a:avLst/>
          </a:prstGeom>
          <a:noFill/>
        </p:spPr>
        <p:txBody>
          <a:bodyPr wrap="square" rtlCol="0">
            <a:spAutoFit/>
          </a:bodyPr>
          <a:lstStyle/>
          <a:p>
            <a:pPr algn="ctr"/>
            <a:r>
              <a:rPr lang="en-US" sz="1200" dirty="0" smtClean="0"/>
              <a:t>Probabilistic query results</a:t>
            </a:r>
            <a:endParaRPr lang="en-US" sz="1200" dirty="0"/>
          </a:p>
        </p:txBody>
      </p:sp>
      <p:graphicFrame>
        <p:nvGraphicFramePr>
          <p:cNvPr id="7" name="Table 6"/>
          <p:cNvGraphicFramePr>
            <a:graphicFrameLocks noGrp="1"/>
          </p:cNvGraphicFramePr>
          <p:nvPr>
            <p:extLst>
              <p:ext uri="{D42A27DB-BD31-4B8C-83A1-F6EECF244321}">
                <p14:modId xmlns:p14="http://schemas.microsoft.com/office/powerpoint/2010/main" val="1270783788"/>
              </p:ext>
            </p:extLst>
          </p:nvPr>
        </p:nvGraphicFramePr>
        <p:xfrm>
          <a:off x="4582886" y="4161464"/>
          <a:ext cx="1654628" cy="1202228"/>
        </p:xfrm>
        <a:graphic>
          <a:graphicData uri="http://schemas.openxmlformats.org/drawingml/2006/table">
            <a:tbl>
              <a:tblPr firstRow="1" bandRow="1">
                <a:tableStyleId>{21E4AEA4-8DFA-4A89-87EB-49C32662AFE0}</a:tableStyleId>
              </a:tblPr>
              <a:tblGrid>
                <a:gridCol w="827314"/>
                <a:gridCol w="827314"/>
              </a:tblGrid>
              <a:tr h="167640">
                <a:tc>
                  <a:txBody>
                    <a:bodyPr/>
                    <a:lstStyle/>
                    <a:p>
                      <a:pPr algn="ctr"/>
                      <a:r>
                        <a:rPr lang="en-US" sz="900" dirty="0" smtClean="0"/>
                        <a:t>TID</a:t>
                      </a:r>
                      <a:endParaRPr lang="en-US" sz="900" dirty="0"/>
                    </a:p>
                  </a:txBody>
                  <a:tcPr/>
                </a:tc>
                <a:tc>
                  <a:txBody>
                    <a:bodyPr/>
                    <a:lstStyle/>
                    <a:p>
                      <a:pPr algn="ctr"/>
                      <a:r>
                        <a:rPr lang="en-US" sz="900" dirty="0" smtClean="0"/>
                        <a:t>Probability</a:t>
                      </a:r>
                      <a:endParaRPr lang="en-US" sz="900" dirty="0"/>
                    </a:p>
                  </a:txBody>
                  <a:tcPr/>
                </a:tc>
              </a:tr>
              <a:tr h="243407">
                <a:tc>
                  <a:txBody>
                    <a:bodyPr/>
                    <a:lstStyle/>
                    <a:p>
                      <a:pPr algn="ctr"/>
                      <a:r>
                        <a:rPr lang="en-US" sz="900" dirty="0" smtClean="0"/>
                        <a:t>1</a:t>
                      </a:r>
                      <a:endParaRPr lang="en-US" sz="900" dirty="0"/>
                    </a:p>
                  </a:txBody>
                  <a:tcPr anchor="ctr"/>
                </a:tc>
                <a:tc>
                  <a:txBody>
                    <a:bodyPr/>
                    <a:lstStyle/>
                    <a:p>
                      <a:pPr algn="ctr"/>
                      <a:r>
                        <a:rPr lang="en-US" sz="900" dirty="0" smtClean="0"/>
                        <a:t>0.9</a:t>
                      </a:r>
                      <a:endParaRPr lang="en-US" sz="900" dirty="0"/>
                    </a:p>
                  </a:txBody>
                  <a:tcPr/>
                </a:tc>
              </a:tr>
              <a:tr h="243407">
                <a:tc>
                  <a:txBody>
                    <a:bodyPr/>
                    <a:lstStyle/>
                    <a:p>
                      <a:pPr algn="ctr"/>
                      <a:r>
                        <a:rPr lang="en-US" sz="900" dirty="0" smtClean="0"/>
                        <a:t>2</a:t>
                      </a:r>
                      <a:endParaRPr lang="en-US" sz="900" dirty="0"/>
                    </a:p>
                  </a:txBody>
                  <a:tcPr anchor="ctr"/>
                </a:tc>
                <a:tc>
                  <a:txBody>
                    <a:bodyPr/>
                    <a:lstStyle/>
                    <a:p>
                      <a:pPr algn="ctr"/>
                      <a:r>
                        <a:rPr lang="en-US" sz="900" dirty="0" smtClean="0"/>
                        <a:t>0.6</a:t>
                      </a:r>
                      <a:endParaRPr lang="en-US" sz="900" dirty="0"/>
                    </a:p>
                  </a:txBody>
                  <a:tcPr/>
                </a:tc>
              </a:tr>
              <a:tr h="243407">
                <a:tc>
                  <a:txBody>
                    <a:bodyPr/>
                    <a:lstStyle/>
                    <a:p>
                      <a:pPr algn="ctr"/>
                      <a:r>
                        <a:rPr lang="en-US" sz="900" dirty="0" smtClean="0"/>
                        <a:t>3</a:t>
                      </a:r>
                      <a:endParaRPr lang="en-US" sz="900" dirty="0"/>
                    </a:p>
                  </a:txBody>
                  <a:tcPr anchor="ctr"/>
                </a:tc>
                <a:tc>
                  <a:txBody>
                    <a:bodyPr/>
                    <a:lstStyle/>
                    <a:p>
                      <a:pPr algn="ctr"/>
                      <a:r>
                        <a:rPr lang="en-US" sz="900" dirty="0" smtClean="0"/>
                        <a:t>1</a:t>
                      </a:r>
                      <a:endParaRPr lang="en-US" sz="900" dirty="0"/>
                    </a:p>
                  </a:txBody>
                  <a:tcPr/>
                </a:tc>
              </a:tr>
              <a:tr h="243407">
                <a:tc>
                  <a:txBody>
                    <a:bodyPr/>
                    <a:lstStyle/>
                    <a:p>
                      <a:pPr algn="ctr"/>
                      <a:r>
                        <a:rPr lang="en-US" sz="900" dirty="0" smtClean="0"/>
                        <a:t>4</a:t>
                      </a:r>
                      <a:endParaRPr lang="en-US" sz="900" dirty="0"/>
                    </a:p>
                  </a:txBody>
                  <a:tcPr anchor="ctr"/>
                </a:tc>
                <a:tc>
                  <a:txBody>
                    <a:bodyPr/>
                    <a:lstStyle/>
                    <a:p>
                      <a:pPr algn="ctr"/>
                      <a:r>
                        <a:rPr lang="en-US" sz="900" dirty="0" smtClean="0"/>
                        <a:t>0.1</a:t>
                      </a:r>
                      <a:endParaRPr lang="en-US" sz="900" dirty="0"/>
                    </a:p>
                  </a:txBody>
                  <a:tcPr/>
                </a:tc>
              </a:tr>
            </a:tbl>
          </a:graphicData>
        </a:graphic>
      </p:graphicFrame>
      <p:sp>
        <p:nvSpPr>
          <p:cNvPr id="8" name="TextBox 7"/>
          <p:cNvSpPr txBox="1"/>
          <p:nvPr/>
        </p:nvSpPr>
        <p:spPr>
          <a:xfrm>
            <a:off x="3817563" y="5648276"/>
            <a:ext cx="3276600" cy="276999"/>
          </a:xfrm>
          <a:prstGeom prst="rect">
            <a:avLst/>
          </a:prstGeom>
          <a:noFill/>
        </p:spPr>
        <p:txBody>
          <a:bodyPr wrap="square" rtlCol="0">
            <a:spAutoFit/>
          </a:bodyPr>
          <a:lstStyle/>
          <a:p>
            <a:pPr algn="ctr"/>
            <a:r>
              <a:rPr lang="en-US" sz="1200" dirty="0" smtClean="0"/>
              <a:t>Aggregated probabilities of probabilistic  tuple</a:t>
            </a:r>
            <a:endParaRPr lang="en-US" sz="1200" dirty="0"/>
          </a:p>
        </p:txBody>
      </p:sp>
      <p:sp>
        <p:nvSpPr>
          <p:cNvPr id="9" name="Down Arrow 8"/>
          <p:cNvSpPr/>
          <p:nvPr/>
        </p:nvSpPr>
        <p:spPr>
          <a:xfrm>
            <a:off x="5257800" y="3579182"/>
            <a:ext cx="266252" cy="61368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6248400" y="4726270"/>
            <a:ext cx="1394011" cy="28644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1" name="TextBox 10"/>
              <p:cNvSpPr txBox="1"/>
              <p:nvPr/>
            </p:nvSpPr>
            <p:spPr>
              <a:xfrm>
                <a:off x="6062382" y="4446875"/>
                <a:ext cx="186690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a:rPr>
                        <m:t>𝑡h𝑟𝑒𝑠h𝑜𝑙𝑑</m:t>
                      </m:r>
                      <m:r>
                        <a:rPr lang="en-US" sz="1200" b="0" i="1" smtClean="0">
                          <a:latin typeface="Cambria Math"/>
                        </a:rPr>
                        <m:t> </m:t>
                      </m:r>
                      <m:r>
                        <m:rPr>
                          <m:sty m:val="p"/>
                        </m:rPr>
                        <a:rPr lang="el-GR" sz="1200" b="0" i="1" smtClean="0">
                          <a:latin typeface="Cambria Math"/>
                        </a:rPr>
                        <m:t>θ</m:t>
                      </m:r>
                      <m:r>
                        <a:rPr lang="en-US" sz="1200" b="0" i="1" smtClean="0">
                          <a:latin typeface="Cambria Math"/>
                        </a:rPr>
                        <m:t>=0.2</m:t>
                      </m:r>
                    </m:oMath>
                  </m:oMathPara>
                </a14:m>
                <a:endParaRPr lang="en-US" sz="1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6062382" y="4446875"/>
                <a:ext cx="1866900" cy="276999"/>
              </a:xfrm>
              <a:prstGeom prst="rect">
                <a:avLst/>
              </a:prstGeom>
              <a:blipFill rotWithShape="0">
                <a:blip r:embed="rId3"/>
                <a:stretch>
                  <a:fillRect/>
                </a:stretch>
              </a:blipFill>
            </p:spPr>
            <p:txBody>
              <a:bodyPr/>
              <a:lstStyle/>
              <a:p>
                <a:r>
                  <a:rPr lang="en-US">
                    <a:noFill/>
                  </a:rPr>
                  <a:t> </a:t>
                </a:r>
              </a:p>
            </p:txBody>
          </p:sp>
        </mc:Fallback>
      </mc:AlternateContent>
      <p:graphicFrame>
        <p:nvGraphicFramePr>
          <p:cNvPr id="12" name="Table 11"/>
          <p:cNvGraphicFramePr>
            <a:graphicFrameLocks noGrp="1"/>
          </p:cNvGraphicFramePr>
          <p:nvPr>
            <p:extLst>
              <p:ext uri="{D42A27DB-BD31-4B8C-83A1-F6EECF244321}">
                <p14:modId xmlns:p14="http://schemas.microsoft.com/office/powerpoint/2010/main" val="3560123591"/>
              </p:ext>
            </p:extLst>
          </p:nvPr>
        </p:nvGraphicFramePr>
        <p:xfrm>
          <a:off x="7650216" y="4383306"/>
          <a:ext cx="827314" cy="958821"/>
        </p:xfrm>
        <a:graphic>
          <a:graphicData uri="http://schemas.openxmlformats.org/drawingml/2006/table">
            <a:tbl>
              <a:tblPr firstRow="1" bandRow="1">
                <a:tableStyleId>{21E4AEA4-8DFA-4A89-87EB-49C32662AFE0}</a:tableStyleId>
              </a:tblPr>
              <a:tblGrid>
                <a:gridCol w="827314"/>
              </a:tblGrid>
              <a:tr h="167640">
                <a:tc>
                  <a:txBody>
                    <a:bodyPr/>
                    <a:lstStyle/>
                    <a:p>
                      <a:pPr algn="ctr"/>
                      <a:r>
                        <a:rPr lang="en-US" sz="900" dirty="0" smtClean="0"/>
                        <a:t>TID</a:t>
                      </a:r>
                      <a:endParaRPr lang="en-US" sz="900" dirty="0"/>
                    </a:p>
                  </a:txBody>
                  <a:tcPr/>
                </a:tc>
              </a:tr>
              <a:tr h="243407">
                <a:tc>
                  <a:txBody>
                    <a:bodyPr/>
                    <a:lstStyle/>
                    <a:p>
                      <a:pPr algn="ctr"/>
                      <a:r>
                        <a:rPr lang="en-US" sz="900" dirty="0" smtClean="0"/>
                        <a:t>1</a:t>
                      </a:r>
                      <a:endParaRPr lang="en-US" sz="900" dirty="0"/>
                    </a:p>
                  </a:txBody>
                  <a:tcPr anchor="ctr"/>
                </a:tc>
              </a:tr>
              <a:tr h="243407">
                <a:tc>
                  <a:txBody>
                    <a:bodyPr/>
                    <a:lstStyle/>
                    <a:p>
                      <a:pPr algn="ctr"/>
                      <a:r>
                        <a:rPr lang="en-US" sz="900" dirty="0" smtClean="0"/>
                        <a:t>2</a:t>
                      </a:r>
                      <a:endParaRPr lang="en-US" sz="900" dirty="0"/>
                    </a:p>
                  </a:txBody>
                  <a:tcPr anchor="ctr"/>
                </a:tc>
              </a:tr>
              <a:tr h="243407">
                <a:tc>
                  <a:txBody>
                    <a:bodyPr/>
                    <a:lstStyle/>
                    <a:p>
                      <a:pPr algn="ctr"/>
                      <a:r>
                        <a:rPr lang="en-US" sz="900" dirty="0" smtClean="0"/>
                        <a:t>3</a:t>
                      </a:r>
                      <a:endParaRPr lang="en-US" sz="900" dirty="0"/>
                    </a:p>
                  </a:txBody>
                  <a:tcPr anchor="ctr"/>
                </a:tc>
              </a:tr>
            </a:tbl>
          </a:graphicData>
        </a:graphic>
      </p:graphicFrame>
      <p:sp>
        <p:nvSpPr>
          <p:cNvPr id="13" name="TextBox 12"/>
          <p:cNvSpPr txBox="1"/>
          <p:nvPr/>
        </p:nvSpPr>
        <p:spPr>
          <a:xfrm>
            <a:off x="6945405" y="5528940"/>
            <a:ext cx="2420471" cy="276999"/>
          </a:xfrm>
          <a:prstGeom prst="rect">
            <a:avLst/>
          </a:prstGeom>
          <a:noFill/>
        </p:spPr>
        <p:txBody>
          <a:bodyPr wrap="square" rtlCol="0">
            <a:spAutoFit/>
          </a:bodyPr>
          <a:lstStyle/>
          <a:p>
            <a:pPr algn="ctr"/>
            <a:r>
              <a:rPr lang="en-US" sz="1200" dirty="0" err="1" smtClean="0"/>
              <a:t>Determinized</a:t>
            </a:r>
            <a:r>
              <a:rPr lang="en-US" sz="1200" dirty="0" smtClean="0"/>
              <a:t> results</a:t>
            </a:r>
            <a:endParaRPr lang="en-US" sz="1200" dirty="0"/>
          </a:p>
        </p:txBody>
      </p:sp>
      <p:sp>
        <p:nvSpPr>
          <p:cNvPr id="14" name="Rectangle 13"/>
          <p:cNvSpPr/>
          <p:nvPr/>
        </p:nvSpPr>
        <p:spPr>
          <a:xfrm>
            <a:off x="7162799" y="3889408"/>
            <a:ext cx="1905000" cy="212732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336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10" grpId="0" animBg="1"/>
      <p:bldP spid="11" grpId="0"/>
      <p:bldP spid="13" grpId="0"/>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Scalability </a:t>
            </a:r>
            <a:endParaRPr lang="en-US" dirty="0"/>
          </a:p>
        </p:txBody>
      </p:sp>
      <p:sp>
        <p:nvSpPr>
          <p:cNvPr id="3" name="Content Placeholder 2"/>
          <p:cNvSpPr>
            <a:spLocks noGrp="1"/>
          </p:cNvSpPr>
          <p:nvPr>
            <p:ph idx="1"/>
          </p:nvPr>
        </p:nvSpPr>
        <p:spPr>
          <a:xfrm>
            <a:off x="822959" y="1845734"/>
            <a:ext cx="5425441" cy="4023360"/>
          </a:xfrm>
        </p:spPr>
        <p:txBody>
          <a:bodyPr>
            <a:normAutofit/>
          </a:bodyPr>
          <a:lstStyle/>
          <a:p>
            <a:r>
              <a:rPr lang="en-US" sz="2800" dirty="0"/>
              <a:t>T</a:t>
            </a:r>
            <a:r>
              <a:rPr lang="en-US" sz="2800" dirty="0" smtClean="0"/>
              <a:t>o check if BayesWipe-PDB is scalable</a:t>
            </a:r>
            <a:endParaRPr lang="en-US" sz="2800" dirty="0"/>
          </a:p>
          <a:p>
            <a:r>
              <a:rPr lang="en-US" sz="2800" dirty="0"/>
              <a:t>T</a:t>
            </a:r>
            <a:r>
              <a:rPr lang="en-US" sz="2800" dirty="0" smtClean="0"/>
              <a:t>wo </a:t>
            </a:r>
            <a:r>
              <a:rPr lang="en-US" sz="2800" dirty="0"/>
              <a:t>comparisons are </a:t>
            </a:r>
            <a:r>
              <a:rPr lang="en-US" sz="2800" dirty="0" smtClean="0"/>
              <a:t>performed</a:t>
            </a:r>
            <a:endParaRPr lang="en-US" sz="2800" dirty="0"/>
          </a:p>
          <a:p>
            <a:pPr lvl="1"/>
            <a:r>
              <a:rPr lang="en-US" sz="2400" dirty="0"/>
              <a:t>Size of BayesWipe-PDB vs. Size of </a:t>
            </a:r>
            <a:r>
              <a:rPr lang="en-US" sz="2400" dirty="0" smtClean="0"/>
              <a:t>BayesWipe-DET</a:t>
            </a:r>
            <a:endParaRPr lang="en-US" sz="2400" dirty="0"/>
          </a:p>
          <a:p>
            <a:pPr lvl="1"/>
            <a:r>
              <a:rPr lang="en-US" sz="2400" dirty="0"/>
              <a:t>Query Processing time over BayesWipe-PDB vs. Query Processing time over BayesWipe-DET</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20111803-305A-4A04-807A-A88F52FFFDCF}" type="slidenum">
              <a:rPr lang="en-US" smtClean="0"/>
              <a:t>28</a:t>
            </a:fld>
            <a:endParaRPr lang="en-US"/>
          </a:p>
        </p:txBody>
      </p:sp>
      <p:pic>
        <p:nvPicPr>
          <p:cNvPr id="3074" name="Picture 2" descr="http://inbt.jhu.edu/files/2013/08/scalability.jpg"/>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96000" y="2676314"/>
            <a:ext cx="28956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4259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Potential issues with BayesWipe-PDB</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smtClean="0"/>
                  <a:t>Number of rectifications with </a:t>
                </a:r>
                <a:r>
                  <a:rPr lang="en-US" sz="2800" dirty="0"/>
                  <a:t>low </a:t>
                </a:r>
                <a:r>
                  <a:rPr lang="en-US" sz="2800" dirty="0" smtClean="0"/>
                  <a:t>probabilities increases as data size increases </a:t>
                </a:r>
              </a:p>
              <a:p>
                <a:r>
                  <a:rPr lang="en-US" sz="2800" dirty="0" smtClean="0"/>
                  <a:t>Potential issues:</a:t>
                </a:r>
              </a:p>
              <a:p>
                <a:pPr lvl="1"/>
                <a:r>
                  <a:rPr lang="en-US" sz="2600" dirty="0" smtClean="0"/>
                  <a:t>Query results with very low precision</a:t>
                </a:r>
              </a:p>
              <a:p>
                <a:pPr lvl="2"/>
                <a:r>
                  <a:rPr lang="en-US" sz="2200" dirty="0" smtClean="0"/>
                  <a:t>One way to control is by good pass threshold </a:t>
                </a:r>
                <a14:m>
                  <m:oMath xmlns:m="http://schemas.openxmlformats.org/officeDocument/2006/math">
                    <m:r>
                      <m:rPr>
                        <m:sty m:val="p"/>
                      </m:rPr>
                      <a:rPr lang="el-GR" sz="2000" i="1">
                        <a:latin typeface="Cambria Math"/>
                      </a:rPr>
                      <m:t>θ</m:t>
                    </m:r>
                  </m:oMath>
                </a14:m>
                <a:endParaRPr lang="en-US" sz="2200" dirty="0" smtClean="0"/>
              </a:p>
              <a:p>
                <a:pPr lvl="1"/>
                <a:r>
                  <a:rPr lang="en-US" sz="2600" dirty="0" smtClean="0"/>
                  <a:t>Scalability issues</a:t>
                </a:r>
              </a:p>
              <a:p>
                <a:pPr lvl="2"/>
                <a:r>
                  <a:rPr lang="en-US" sz="2000" dirty="0"/>
                  <a:t>High physical space</a:t>
                </a:r>
              </a:p>
              <a:p>
                <a:pPr lvl="2"/>
                <a:r>
                  <a:rPr lang="en-US" sz="2000" dirty="0"/>
                  <a:t>High query processing time</a:t>
                </a:r>
              </a:p>
              <a:p>
                <a:pPr lvl="2"/>
                <a:endParaRPr lang="en-US" sz="22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616" t="-257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0111803-305A-4A04-807A-A88F52FFFDCF}" type="slidenum">
              <a:rPr lang="en-US" smtClean="0"/>
              <a:t>29</a:t>
            </a:fld>
            <a:endParaRPr lang="en-US"/>
          </a:p>
        </p:txBody>
      </p:sp>
    </p:spTree>
    <p:extLst>
      <p:ext uri="{BB962C8B-B14F-4D97-AF65-F5344CB8AC3E}">
        <p14:creationId xmlns:p14="http://schemas.microsoft.com/office/powerpoint/2010/main" val="2415908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Sources and Types of Noise</a:t>
            </a:r>
            <a:endParaRPr lang="en-US" dirty="0"/>
          </a:p>
        </p:txBody>
      </p:sp>
      <p:sp>
        <p:nvSpPr>
          <p:cNvPr id="3" name="Content Placeholder 2"/>
          <p:cNvSpPr>
            <a:spLocks noGrp="1"/>
          </p:cNvSpPr>
          <p:nvPr>
            <p:ph idx="1"/>
          </p:nvPr>
        </p:nvSpPr>
        <p:spPr/>
        <p:txBody>
          <a:bodyPr>
            <a:normAutofit/>
          </a:bodyPr>
          <a:lstStyle/>
          <a:p>
            <a:r>
              <a:rPr lang="en-US" sz="2400" dirty="0" smtClean="0"/>
              <a:t>A few reasons for the noise present in data</a:t>
            </a:r>
          </a:p>
          <a:p>
            <a:pPr lvl="1"/>
            <a:r>
              <a:rPr lang="en-US" sz="2000" dirty="0" smtClean="0"/>
              <a:t>Imperfect sensing devices/ information extractor</a:t>
            </a:r>
          </a:p>
          <a:p>
            <a:pPr lvl="1"/>
            <a:r>
              <a:rPr lang="en-US" sz="2000" dirty="0" smtClean="0"/>
              <a:t>Heterogeneity in data from multiple sources</a:t>
            </a:r>
          </a:p>
          <a:p>
            <a:pPr lvl="1"/>
            <a:r>
              <a:rPr lang="en-US" sz="2000" dirty="0" smtClean="0"/>
              <a:t>Errors in data entry, misspelling etc.</a:t>
            </a:r>
          </a:p>
          <a:p>
            <a:r>
              <a:rPr lang="en-US" sz="2400" dirty="0" smtClean="0"/>
              <a:t>Data that suffers from quality issues is called Dirty data</a:t>
            </a:r>
          </a:p>
          <a:p>
            <a:endParaRPr lang="en-US" dirty="0" smtClean="0"/>
          </a:p>
          <a:p>
            <a:pPr marL="457200" lvl="1" indent="0">
              <a:buNone/>
            </a:pPr>
            <a:endParaRPr lang="en-US" sz="2400" dirty="0"/>
          </a:p>
        </p:txBody>
      </p:sp>
      <p:sp>
        <p:nvSpPr>
          <p:cNvPr id="8" name="Slide Number Placeholder 7"/>
          <p:cNvSpPr>
            <a:spLocks noGrp="1"/>
          </p:cNvSpPr>
          <p:nvPr>
            <p:ph type="sldNum" sz="quarter" idx="12"/>
          </p:nvPr>
        </p:nvSpPr>
        <p:spPr/>
        <p:txBody>
          <a:bodyPr/>
          <a:lstStyle/>
          <a:p>
            <a:fld id="{20111803-305A-4A04-807A-A88F52FFFDCF}" type="slidenum">
              <a:rPr lang="en-US" smtClean="0"/>
              <a:t>3</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958634595"/>
              </p:ext>
            </p:extLst>
          </p:nvPr>
        </p:nvGraphicFramePr>
        <p:xfrm>
          <a:off x="1066800" y="4038600"/>
          <a:ext cx="6477000" cy="1483360"/>
        </p:xfrm>
        <a:graphic>
          <a:graphicData uri="http://schemas.openxmlformats.org/drawingml/2006/table">
            <a:tbl>
              <a:tblPr firstRow="1" bandRow="1">
                <a:tableStyleId>{21E4AEA4-8DFA-4A89-87EB-49C32662AFE0}</a:tableStyleId>
              </a:tblPr>
              <a:tblGrid>
                <a:gridCol w="1295400"/>
                <a:gridCol w="1295400"/>
                <a:gridCol w="1295400"/>
                <a:gridCol w="1295400"/>
                <a:gridCol w="1295400"/>
              </a:tblGrid>
              <a:tr h="370840">
                <a:tc>
                  <a:txBody>
                    <a:bodyPr/>
                    <a:lstStyle/>
                    <a:p>
                      <a:pPr algn="ctr"/>
                      <a:r>
                        <a:rPr lang="en-US" dirty="0" smtClean="0"/>
                        <a:t>Make</a:t>
                      </a:r>
                      <a:endParaRPr lang="en-US" dirty="0"/>
                    </a:p>
                  </a:txBody>
                  <a:tcPr/>
                </a:tc>
                <a:tc>
                  <a:txBody>
                    <a:bodyPr/>
                    <a:lstStyle/>
                    <a:p>
                      <a:pPr algn="ctr"/>
                      <a:r>
                        <a:rPr lang="en-US" dirty="0" smtClean="0"/>
                        <a:t>Model</a:t>
                      </a:r>
                      <a:endParaRPr lang="en-US" dirty="0"/>
                    </a:p>
                  </a:txBody>
                  <a:tcPr/>
                </a:tc>
                <a:tc>
                  <a:txBody>
                    <a:bodyPr/>
                    <a:lstStyle/>
                    <a:p>
                      <a:pPr algn="ctr"/>
                      <a:r>
                        <a:rPr lang="en-US" dirty="0" err="1" smtClean="0"/>
                        <a:t>Cartype</a:t>
                      </a:r>
                      <a:endParaRPr lang="en-US" dirty="0"/>
                    </a:p>
                  </a:txBody>
                  <a:tcPr/>
                </a:tc>
                <a:tc>
                  <a:txBody>
                    <a:bodyPr/>
                    <a:lstStyle/>
                    <a:p>
                      <a:pPr algn="ctr"/>
                      <a:r>
                        <a:rPr lang="en-US" dirty="0" smtClean="0"/>
                        <a:t>Condition</a:t>
                      </a:r>
                      <a:endParaRPr lang="en-US" dirty="0"/>
                    </a:p>
                  </a:txBody>
                  <a:tcPr/>
                </a:tc>
                <a:tc>
                  <a:txBody>
                    <a:bodyPr/>
                    <a:lstStyle/>
                    <a:p>
                      <a:pPr algn="ctr"/>
                      <a:r>
                        <a:rPr lang="en-US" dirty="0" smtClean="0"/>
                        <a:t>Drivetrain</a:t>
                      </a:r>
                      <a:endParaRPr lang="en-US" dirty="0"/>
                    </a:p>
                  </a:txBody>
                  <a:tcPr/>
                </a:tc>
              </a:tr>
              <a:tr h="370840">
                <a:tc>
                  <a:txBody>
                    <a:bodyPr/>
                    <a:lstStyle/>
                    <a:p>
                      <a:pPr algn="ctr"/>
                      <a:r>
                        <a:rPr lang="en-US" dirty="0" smtClean="0"/>
                        <a:t>TSX</a:t>
                      </a:r>
                      <a:endParaRPr lang="en-US" dirty="0"/>
                    </a:p>
                  </a:txBody>
                  <a:tcPr/>
                </a:tc>
                <a:tc>
                  <a:txBody>
                    <a:bodyPr/>
                    <a:lstStyle/>
                    <a:p>
                      <a:pPr algn="ctr"/>
                      <a:r>
                        <a:rPr lang="en-US" dirty="0" smtClean="0"/>
                        <a:t>Acura</a:t>
                      </a:r>
                      <a:endParaRPr lang="en-US" dirty="0"/>
                    </a:p>
                  </a:txBody>
                  <a:tcPr/>
                </a:tc>
                <a:tc>
                  <a:txBody>
                    <a:bodyPr/>
                    <a:lstStyle/>
                    <a:p>
                      <a:pPr algn="ctr"/>
                      <a:endParaRPr lang="en-US" dirty="0"/>
                    </a:p>
                  </a:txBody>
                  <a:tcPr/>
                </a:tc>
                <a:tc>
                  <a:txBody>
                    <a:bodyPr/>
                    <a:lstStyle/>
                    <a:p>
                      <a:pPr algn="ctr"/>
                      <a:r>
                        <a:rPr lang="en-US" dirty="0" smtClean="0"/>
                        <a:t>Used</a:t>
                      </a:r>
                      <a:endParaRPr lang="en-US" dirty="0"/>
                    </a:p>
                  </a:txBody>
                  <a:tcPr/>
                </a:tc>
                <a:tc>
                  <a:txBody>
                    <a:bodyPr/>
                    <a:lstStyle/>
                    <a:p>
                      <a:pPr algn="ctr"/>
                      <a:r>
                        <a:rPr lang="en-US" dirty="0" smtClean="0"/>
                        <a:t>FWD</a:t>
                      </a:r>
                      <a:endParaRPr lang="en-US" dirty="0"/>
                    </a:p>
                  </a:txBody>
                  <a:tcPr/>
                </a:tc>
              </a:tr>
              <a:tr h="370840">
                <a:tc>
                  <a:txBody>
                    <a:bodyPr/>
                    <a:lstStyle/>
                    <a:p>
                      <a:pPr algn="ctr"/>
                      <a:r>
                        <a:rPr lang="en-US" dirty="0" smtClean="0"/>
                        <a:t>Honda</a:t>
                      </a:r>
                      <a:endParaRPr lang="en-US" dirty="0"/>
                    </a:p>
                  </a:txBody>
                  <a:tcPr/>
                </a:tc>
                <a:tc>
                  <a:txBody>
                    <a:bodyPr/>
                    <a:lstStyle/>
                    <a:p>
                      <a:pPr algn="ctr"/>
                      <a:r>
                        <a:rPr lang="en-US" dirty="0" smtClean="0"/>
                        <a:t>Corolla</a:t>
                      </a:r>
                      <a:endParaRPr lang="en-US" dirty="0"/>
                    </a:p>
                  </a:txBody>
                  <a:tcPr/>
                </a:tc>
                <a:tc>
                  <a:txBody>
                    <a:bodyPr/>
                    <a:lstStyle/>
                    <a:p>
                      <a:pPr algn="ctr"/>
                      <a:r>
                        <a:rPr lang="en-US" dirty="0" smtClean="0"/>
                        <a:t>Sedan</a:t>
                      </a:r>
                      <a:endParaRPr lang="en-US" dirty="0"/>
                    </a:p>
                  </a:txBody>
                  <a:tcPr/>
                </a:tc>
                <a:tc>
                  <a:txBody>
                    <a:bodyPr/>
                    <a:lstStyle/>
                    <a:p>
                      <a:pPr algn="ctr"/>
                      <a:r>
                        <a:rPr lang="en-US" dirty="0" smtClean="0"/>
                        <a:t>New</a:t>
                      </a:r>
                      <a:endParaRPr lang="en-US" dirty="0"/>
                    </a:p>
                  </a:txBody>
                  <a:tcPr/>
                </a:tc>
                <a:tc>
                  <a:txBody>
                    <a:bodyPr/>
                    <a:lstStyle/>
                    <a:p>
                      <a:pPr algn="ctr"/>
                      <a:r>
                        <a:rPr lang="en-US" dirty="0" smtClean="0"/>
                        <a:t>FWD</a:t>
                      </a:r>
                      <a:endParaRPr lang="en-US" dirty="0"/>
                    </a:p>
                  </a:txBody>
                  <a:tcPr/>
                </a:tc>
              </a:tr>
              <a:tr h="370840">
                <a:tc>
                  <a:txBody>
                    <a:bodyPr/>
                    <a:lstStyle/>
                    <a:p>
                      <a:pPr algn="ctr"/>
                      <a:r>
                        <a:rPr lang="en-US" dirty="0" smtClean="0"/>
                        <a:t>Honda</a:t>
                      </a:r>
                      <a:endParaRPr lang="en-US" dirty="0"/>
                    </a:p>
                  </a:txBody>
                  <a:tcPr/>
                </a:tc>
                <a:tc>
                  <a:txBody>
                    <a:bodyPr/>
                    <a:lstStyle/>
                    <a:p>
                      <a:pPr algn="ctr"/>
                      <a:r>
                        <a:rPr lang="en-US" dirty="0" smtClean="0"/>
                        <a:t>Civic</a:t>
                      </a:r>
                      <a:endParaRPr lang="en-US" dirty="0"/>
                    </a:p>
                  </a:txBody>
                  <a:tcPr/>
                </a:tc>
                <a:tc>
                  <a:txBody>
                    <a:bodyPr/>
                    <a:lstStyle/>
                    <a:p>
                      <a:pPr algn="ctr"/>
                      <a:r>
                        <a:rPr lang="en-US" dirty="0" err="1" smtClean="0"/>
                        <a:t>Sdna</a:t>
                      </a:r>
                      <a:endParaRPr lang="en-US" dirty="0"/>
                    </a:p>
                  </a:txBody>
                  <a:tcPr/>
                </a:tc>
                <a:tc>
                  <a:txBody>
                    <a:bodyPr/>
                    <a:lstStyle/>
                    <a:p>
                      <a:pPr algn="ctr"/>
                      <a:r>
                        <a:rPr lang="en-US" dirty="0" smtClean="0"/>
                        <a:t>Used</a:t>
                      </a:r>
                      <a:endParaRPr lang="en-US" dirty="0"/>
                    </a:p>
                  </a:txBody>
                  <a:tcPr/>
                </a:tc>
                <a:tc>
                  <a:txBody>
                    <a:bodyPr/>
                    <a:lstStyle/>
                    <a:p>
                      <a:pPr algn="ctr"/>
                      <a:r>
                        <a:rPr lang="en-US" dirty="0" smtClean="0"/>
                        <a:t>FWD</a:t>
                      </a:r>
                      <a:endParaRPr lang="en-US" dirty="0"/>
                    </a:p>
                  </a:txBody>
                  <a:tcPr/>
                </a:tc>
              </a:tr>
            </a:tbl>
          </a:graphicData>
        </a:graphic>
      </p:graphicFrame>
      <p:sp>
        <p:nvSpPr>
          <p:cNvPr id="5" name="TextBox 4"/>
          <p:cNvSpPr txBox="1"/>
          <p:nvPr/>
        </p:nvSpPr>
        <p:spPr>
          <a:xfrm>
            <a:off x="3581400" y="4429932"/>
            <a:ext cx="1447800" cy="369332"/>
          </a:xfrm>
          <a:prstGeom prst="rect">
            <a:avLst/>
          </a:prstGeom>
          <a:noFill/>
          <a:ln w="25400">
            <a:solidFill>
              <a:schemeClr val="tx1"/>
            </a:solidFill>
            <a:prstDash val="sysDash"/>
          </a:ln>
        </p:spPr>
        <p:txBody>
          <a:bodyPr wrap="square" rtlCol="0">
            <a:spAutoFit/>
          </a:bodyPr>
          <a:lstStyle/>
          <a:p>
            <a:endParaRPr lang="en-US" dirty="0"/>
          </a:p>
        </p:txBody>
      </p:sp>
      <p:sp>
        <p:nvSpPr>
          <p:cNvPr id="6" name="TextBox 5"/>
          <p:cNvSpPr txBox="1"/>
          <p:nvPr/>
        </p:nvSpPr>
        <p:spPr>
          <a:xfrm>
            <a:off x="1024180" y="4799264"/>
            <a:ext cx="2667000" cy="382336"/>
          </a:xfrm>
          <a:prstGeom prst="rect">
            <a:avLst/>
          </a:prstGeom>
          <a:noFill/>
          <a:ln w="25400">
            <a:solidFill>
              <a:schemeClr val="tx1"/>
            </a:solidFill>
            <a:prstDash val="sysDash"/>
          </a:ln>
        </p:spPr>
        <p:txBody>
          <a:bodyPr wrap="square" rtlCol="0">
            <a:spAutoFit/>
          </a:bodyPr>
          <a:lstStyle/>
          <a:p>
            <a:endParaRPr lang="en-US" dirty="0"/>
          </a:p>
        </p:txBody>
      </p:sp>
      <p:sp>
        <p:nvSpPr>
          <p:cNvPr id="7" name="TextBox 6"/>
          <p:cNvSpPr txBox="1"/>
          <p:nvPr/>
        </p:nvSpPr>
        <p:spPr>
          <a:xfrm>
            <a:off x="3594315" y="5181600"/>
            <a:ext cx="1447800" cy="369332"/>
          </a:xfrm>
          <a:prstGeom prst="rect">
            <a:avLst/>
          </a:prstGeom>
          <a:noFill/>
          <a:ln w="25400">
            <a:solidFill>
              <a:schemeClr val="tx1"/>
            </a:solidFill>
            <a:prstDash val="sysDash"/>
          </a:ln>
        </p:spPr>
        <p:txBody>
          <a:bodyPr wrap="square" rtlCol="0">
            <a:spAutoFit/>
          </a:bodyPr>
          <a:lstStyle/>
          <a:p>
            <a:endParaRPr lang="en-US" dirty="0"/>
          </a:p>
        </p:txBody>
      </p:sp>
      <p:sp>
        <p:nvSpPr>
          <p:cNvPr id="9" name="TextBox 8"/>
          <p:cNvSpPr txBox="1"/>
          <p:nvPr/>
        </p:nvSpPr>
        <p:spPr>
          <a:xfrm>
            <a:off x="2057400" y="5638800"/>
            <a:ext cx="4648200" cy="369332"/>
          </a:xfrm>
          <a:prstGeom prst="rect">
            <a:avLst/>
          </a:prstGeom>
          <a:noFill/>
        </p:spPr>
        <p:txBody>
          <a:bodyPr wrap="square" rtlCol="0">
            <a:spAutoFit/>
          </a:bodyPr>
          <a:lstStyle/>
          <a:p>
            <a:pPr algn="ctr"/>
            <a:r>
              <a:rPr lang="en-US" i="1" dirty="0" smtClean="0"/>
              <a:t> Example of dirty data</a:t>
            </a:r>
            <a:endParaRPr lang="en-US" i="1" dirty="0"/>
          </a:p>
        </p:txBody>
      </p:sp>
    </p:spTree>
    <p:extLst>
      <p:ext uri="{BB962C8B-B14F-4D97-AF65-F5344CB8AC3E}">
        <p14:creationId xmlns:p14="http://schemas.microsoft.com/office/powerpoint/2010/main" val="392458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IN" dirty="0"/>
          </a:p>
        </p:txBody>
      </p:sp>
      <p:sp>
        <p:nvSpPr>
          <p:cNvPr id="3" name="Content Placeholder 2"/>
          <p:cNvSpPr>
            <a:spLocks noGrp="1"/>
          </p:cNvSpPr>
          <p:nvPr>
            <p:ph idx="1"/>
          </p:nvPr>
        </p:nvSpPr>
        <p:spPr/>
        <p:txBody>
          <a:bodyPr>
            <a:normAutofit/>
          </a:bodyPr>
          <a:lstStyle/>
          <a:p>
            <a:r>
              <a:rPr lang="en-US" sz="2800" dirty="0">
                <a:solidFill>
                  <a:srgbClr val="0070C0"/>
                </a:solidFill>
              </a:rPr>
              <a:t>Motivation</a:t>
            </a:r>
          </a:p>
          <a:p>
            <a:r>
              <a:rPr lang="en-US" sz="2800" dirty="0" smtClean="0">
                <a:solidFill>
                  <a:srgbClr val="7030A0"/>
                </a:solidFill>
              </a:rPr>
              <a:t>Deterministic and Probabilistic clean outcomes </a:t>
            </a:r>
            <a:endParaRPr lang="en-US" sz="2800" dirty="0">
              <a:solidFill>
                <a:srgbClr val="7030A0"/>
              </a:solidFill>
            </a:endParaRPr>
          </a:p>
          <a:p>
            <a:r>
              <a:rPr lang="en-US" sz="2800" dirty="0" smtClean="0">
                <a:solidFill>
                  <a:srgbClr val="C00000"/>
                </a:solidFill>
              </a:rPr>
              <a:t>Investigation Strategy</a:t>
            </a:r>
          </a:p>
          <a:p>
            <a:r>
              <a:rPr lang="en-US" sz="2800" b="1" i="1" dirty="0" smtClean="0">
                <a:solidFill>
                  <a:schemeClr val="accent2"/>
                </a:solidFill>
              </a:rPr>
              <a:t>Optimization technique</a:t>
            </a:r>
          </a:p>
          <a:p>
            <a:r>
              <a:rPr lang="en-US" sz="2800" dirty="0" smtClean="0"/>
              <a:t>Experiments and Results</a:t>
            </a:r>
          </a:p>
          <a:p>
            <a:pPr marL="0" indent="0">
              <a:buNone/>
            </a:pPr>
            <a:endParaRPr lang="en-US" sz="2800" dirty="0"/>
          </a:p>
        </p:txBody>
      </p:sp>
    </p:spTree>
    <p:extLst>
      <p:ext uri="{BB962C8B-B14F-4D97-AF65-F5344CB8AC3E}">
        <p14:creationId xmlns:p14="http://schemas.microsoft.com/office/powerpoint/2010/main" val="20571118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Technique</a:t>
            </a:r>
            <a:endParaRPr lang="en-US" dirty="0"/>
          </a:p>
        </p:txBody>
      </p:sp>
      <p:sp>
        <p:nvSpPr>
          <p:cNvPr id="3" name="Content Placeholder 2"/>
          <p:cNvSpPr>
            <a:spLocks noGrp="1"/>
          </p:cNvSpPr>
          <p:nvPr>
            <p:ph idx="1"/>
          </p:nvPr>
        </p:nvSpPr>
        <p:spPr/>
        <p:txBody>
          <a:bodyPr>
            <a:normAutofit/>
          </a:bodyPr>
          <a:lstStyle/>
          <a:p>
            <a:r>
              <a:rPr lang="en-US" sz="2800" dirty="0" smtClean="0"/>
              <a:t>Reason for potential issues</a:t>
            </a:r>
          </a:p>
          <a:p>
            <a:pPr lvl="1"/>
            <a:r>
              <a:rPr lang="en-US" sz="2400" dirty="0" smtClean="0"/>
              <a:t>Too many irrelevant results in BayesWipe-PDB </a:t>
            </a:r>
          </a:p>
          <a:p>
            <a:r>
              <a:rPr lang="en-US" sz="2800" dirty="0" smtClean="0"/>
              <a:t>Pre-Pruning, an optimization technique </a:t>
            </a:r>
          </a:p>
          <a:p>
            <a:pPr lvl="1"/>
            <a:r>
              <a:rPr lang="en-US" sz="2400" dirty="0" smtClean="0"/>
              <a:t>Prevent irrelevant rectifications to be stored in    BayesWipe-PDB</a:t>
            </a:r>
          </a:p>
          <a:p>
            <a:pPr lvl="1"/>
            <a:r>
              <a:rPr lang="en-US" sz="2400" dirty="0" smtClean="0"/>
              <a:t>Checks every rectification T* of tuple T</a:t>
            </a:r>
          </a:p>
          <a:p>
            <a:pPr lvl="1"/>
            <a:r>
              <a:rPr lang="en-US" sz="2400" dirty="0" smtClean="0"/>
              <a:t>Stores T* in BayesWipe-PDB if</a:t>
            </a:r>
          </a:p>
          <a:p>
            <a:pPr lvl="2"/>
            <a:r>
              <a:rPr lang="en-US" sz="2200" dirty="0" smtClean="0"/>
              <a:t> T* passes pre-pruning algorith</a:t>
            </a:r>
            <a:r>
              <a:rPr lang="en-US" sz="2200" dirty="0"/>
              <a:t>m</a:t>
            </a:r>
            <a:endParaRPr lang="en-US" sz="2200" dirty="0" smtClean="0"/>
          </a:p>
        </p:txBody>
      </p:sp>
      <p:sp>
        <p:nvSpPr>
          <p:cNvPr id="4" name="Slide Number Placeholder 3"/>
          <p:cNvSpPr>
            <a:spLocks noGrp="1"/>
          </p:cNvSpPr>
          <p:nvPr>
            <p:ph type="sldNum" sz="quarter" idx="12"/>
          </p:nvPr>
        </p:nvSpPr>
        <p:spPr/>
        <p:txBody>
          <a:bodyPr/>
          <a:lstStyle/>
          <a:p>
            <a:fld id="{20111803-305A-4A04-807A-A88F52FFFDCF}" type="slidenum">
              <a:rPr lang="en-US" smtClean="0"/>
              <a:t>31</a:t>
            </a:fld>
            <a:endParaRPr lang="en-US"/>
          </a:p>
        </p:txBody>
      </p:sp>
    </p:spTree>
    <p:extLst>
      <p:ext uri="{BB962C8B-B14F-4D97-AF65-F5344CB8AC3E}">
        <p14:creationId xmlns:p14="http://schemas.microsoft.com/office/powerpoint/2010/main" val="5441786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PrePruned BayesWipe-PDB</a:t>
            </a:r>
            <a:endParaRPr lang="en-US" dirty="0"/>
          </a:p>
        </p:txBody>
      </p:sp>
      <p:sp>
        <p:nvSpPr>
          <p:cNvPr id="3" name="Slide Number Placeholder 2"/>
          <p:cNvSpPr>
            <a:spLocks noGrp="1"/>
          </p:cNvSpPr>
          <p:nvPr>
            <p:ph type="sldNum" sz="quarter" idx="12"/>
          </p:nvPr>
        </p:nvSpPr>
        <p:spPr/>
        <p:txBody>
          <a:bodyPr/>
          <a:lstStyle/>
          <a:p>
            <a:fld id="{20111803-305A-4A04-807A-A88F52FFFDCF}" type="slidenum">
              <a:rPr lang="en-US" smtClean="0"/>
              <a:t>32</a:t>
            </a:fld>
            <a:endParaRPr lang="en-US"/>
          </a:p>
        </p:txBody>
      </p:sp>
      <p:sp>
        <p:nvSpPr>
          <p:cNvPr id="31" name="TextBox 30"/>
          <p:cNvSpPr txBox="1"/>
          <p:nvPr/>
        </p:nvSpPr>
        <p:spPr>
          <a:xfrm>
            <a:off x="849012" y="5387145"/>
            <a:ext cx="7445976" cy="338554"/>
          </a:xfrm>
          <a:prstGeom prst="rect">
            <a:avLst/>
          </a:prstGeom>
          <a:noFill/>
        </p:spPr>
        <p:txBody>
          <a:bodyPr wrap="square" rtlCol="0">
            <a:spAutoFit/>
          </a:bodyPr>
          <a:lstStyle/>
          <a:p>
            <a:r>
              <a:rPr lang="en-US" sz="1600" i="1" dirty="0" smtClean="0"/>
              <a:t>Probabilistic Database stores multiple candidate clean version T* after Pre-Pruning</a:t>
            </a:r>
            <a:endParaRPr lang="en-US" sz="1600" i="1" dirty="0"/>
          </a:p>
        </p:txBody>
      </p:sp>
      <p:grpSp>
        <p:nvGrpSpPr>
          <p:cNvPr id="32" name="Group 31"/>
          <p:cNvGrpSpPr/>
          <p:nvPr/>
        </p:nvGrpSpPr>
        <p:grpSpPr>
          <a:xfrm>
            <a:off x="601362" y="2651482"/>
            <a:ext cx="8017476" cy="1994310"/>
            <a:chOff x="1046213" y="2370129"/>
            <a:chExt cx="7640587" cy="1727087"/>
          </a:xfrm>
        </p:grpSpPr>
        <p:grpSp>
          <p:nvGrpSpPr>
            <p:cNvPr id="33" name="Group 32"/>
            <p:cNvGrpSpPr/>
            <p:nvPr/>
          </p:nvGrpSpPr>
          <p:grpSpPr>
            <a:xfrm>
              <a:off x="1046213" y="2370129"/>
              <a:ext cx="7640587" cy="1727087"/>
              <a:chOff x="483461" y="2522891"/>
              <a:chExt cx="7640587" cy="1727087"/>
            </a:xfrm>
          </p:grpSpPr>
          <p:sp>
            <p:nvSpPr>
              <p:cNvPr id="38" name="Flowchart: Magnetic Disk 37"/>
              <p:cNvSpPr/>
              <p:nvPr/>
            </p:nvSpPr>
            <p:spPr>
              <a:xfrm>
                <a:off x="483461" y="2735502"/>
                <a:ext cx="1371600" cy="143698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Multidocument 38"/>
              <p:cNvSpPr/>
              <p:nvPr/>
            </p:nvSpPr>
            <p:spPr>
              <a:xfrm>
                <a:off x="3668147" y="2891135"/>
                <a:ext cx="1143000" cy="990600"/>
              </a:xfrm>
              <a:prstGeom prst="flowChartMultidocumen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0" name="Flowchart: Magnetic Disk 39"/>
              <p:cNvSpPr/>
              <p:nvPr/>
            </p:nvSpPr>
            <p:spPr>
              <a:xfrm>
                <a:off x="6676248" y="2522891"/>
                <a:ext cx="1447800" cy="1727087"/>
              </a:xfrm>
              <a:prstGeom prst="flowChartMagneticDisk">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TextBox 40"/>
              <p:cNvSpPr txBox="1"/>
              <p:nvPr/>
            </p:nvSpPr>
            <p:spPr>
              <a:xfrm>
                <a:off x="656448" y="3357577"/>
                <a:ext cx="889000" cy="276999"/>
              </a:xfrm>
              <a:prstGeom prst="rect">
                <a:avLst/>
              </a:prstGeom>
              <a:noFill/>
            </p:spPr>
            <p:txBody>
              <a:bodyPr wrap="square" rtlCol="0">
                <a:spAutoFit/>
              </a:bodyPr>
              <a:lstStyle/>
              <a:p>
                <a:pPr algn="ctr"/>
                <a:r>
                  <a:rPr lang="en-US" sz="1200" dirty="0" smtClean="0"/>
                  <a:t>Dirty data</a:t>
                </a:r>
                <a:endParaRPr lang="en-US" sz="1200" dirty="0"/>
              </a:p>
            </p:txBody>
          </p:sp>
          <p:sp>
            <p:nvSpPr>
              <p:cNvPr id="42" name="TextBox 41"/>
              <p:cNvSpPr txBox="1"/>
              <p:nvPr/>
            </p:nvSpPr>
            <p:spPr>
              <a:xfrm>
                <a:off x="3652607" y="3146775"/>
                <a:ext cx="952500" cy="553998"/>
              </a:xfrm>
              <a:prstGeom prst="rect">
                <a:avLst/>
              </a:prstGeom>
              <a:noFill/>
            </p:spPr>
            <p:txBody>
              <a:bodyPr wrap="square" rtlCol="0">
                <a:spAutoFit/>
              </a:bodyPr>
              <a:lstStyle/>
              <a:p>
                <a:pPr algn="ctr"/>
                <a:r>
                  <a:rPr lang="en-US" sz="1000" dirty="0" smtClean="0"/>
                  <a:t>Multiple alternatives</a:t>
                </a:r>
              </a:p>
              <a:p>
                <a:pPr algn="ctr"/>
                <a:r>
                  <a:rPr lang="en-US" sz="1000" dirty="0" smtClean="0"/>
                  <a:t>(T*)</a:t>
                </a:r>
                <a:endParaRPr lang="en-US" sz="1000" dirty="0"/>
              </a:p>
            </p:txBody>
          </p:sp>
          <p:sp>
            <p:nvSpPr>
              <p:cNvPr id="43" name="Rectangle 42"/>
              <p:cNvSpPr/>
              <p:nvPr/>
            </p:nvSpPr>
            <p:spPr>
              <a:xfrm>
                <a:off x="2256648" y="3186380"/>
                <a:ext cx="990600" cy="535231"/>
              </a:xfrm>
              <a:prstGeom prst="rect">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4" name="TextBox 43"/>
              <p:cNvSpPr txBox="1"/>
              <p:nvPr/>
            </p:nvSpPr>
            <p:spPr>
              <a:xfrm>
                <a:off x="2066148" y="3317359"/>
                <a:ext cx="1371600" cy="276999"/>
              </a:xfrm>
              <a:prstGeom prst="rect">
                <a:avLst/>
              </a:prstGeom>
              <a:noFill/>
            </p:spPr>
            <p:txBody>
              <a:bodyPr wrap="square" rtlCol="0">
                <a:spAutoFit/>
              </a:bodyPr>
              <a:lstStyle/>
              <a:p>
                <a:pPr algn="ctr"/>
                <a:r>
                  <a:rPr lang="en-US" sz="1200" dirty="0" smtClean="0"/>
                  <a:t>BayesWipe</a:t>
                </a:r>
                <a:endParaRPr lang="en-US" sz="1600" dirty="0"/>
              </a:p>
            </p:txBody>
          </p:sp>
          <p:sp>
            <p:nvSpPr>
              <p:cNvPr id="45" name="TextBox 44"/>
              <p:cNvSpPr txBox="1"/>
              <p:nvPr/>
            </p:nvSpPr>
            <p:spPr>
              <a:xfrm>
                <a:off x="6676248" y="3285274"/>
                <a:ext cx="1447800" cy="276999"/>
              </a:xfrm>
              <a:prstGeom prst="rect">
                <a:avLst/>
              </a:prstGeom>
              <a:noFill/>
            </p:spPr>
            <p:txBody>
              <a:bodyPr wrap="square" rtlCol="0">
                <a:spAutoFit/>
              </a:bodyPr>
              <a:lstStyle/>
              <a:p>
                <a:pPr algn="ctr"/>
                <a:r>
                  <a:rPr lang="en-US" sz="1200" dirty="0" err="1" smtClean="0"/>
                  <a:t>BayesWipe</a:t>
                </a:r>
                <a:r>
                  <a:rPr lang="en-US" sz="1200" dirty="0" smtClean="0"/>
                  <a:t>-PDB</a:t>
                </a:r>
                <a:endParaRPr lang="en-US" sz="1200" dirty="0"/>
              </a:p>
            </p:txBody>
          </p:sp>
          <p:cxnSp>
            <p:nvCxnSpPr>
              <p:cNvPr id="46" name="Straight Arrow Connector 45"/>
              <p:cNvCxnSpPr>
                <a:stCxn id="38" idx="4"/>
                <a:endCxn id="43" idx="1"/>
              </p:cNvCxnSpPr>
              <p:nvPr/>
            </p:nvCxnSpPr>
            <p:spPr>
              <a:xfrm>
                <a:off x="1855061" y="3453995"/>
                <a:ext cx="401587" cy="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3236664" y="3392274"/>
                <a:ext cx="427567" cy="511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245131" y="3512659"/>
                <a:ext cx="419100" cy="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3236664" y="3658508"/>
                <a:ext cx="446617" cy="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3247248" y="3241839"/>
                <a:ext cx="419100" cy="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4811147" y="3252165"/>
                <a:ext cx="452967" cy="582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9" idx="3"/>
              </p:cNvCxnSpPr>
              <p:nvPr/>
            </p:nvCxnSpPr>
            <p:spPr>
              <a:xfrm>
                <a:off x="4811147" y="3398412"/>
                <a:ext cx="452967" cy="374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811147" y="3559980"/>
                <a:ext cx="472017"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4811147" y="3138400"/>
                <a:ext cx="472017"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5826866" y="2819400"/>
              <a:ext cx="990600" cy="749449"/>
            </a:xfrm>
            <a:prstGeom prst="rect">
              <a:avLst/>
            </a:prstGeom>
            <a:solidFill>
              <a:schemeClr val="accent5">
                <a:lumMod val="5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5" name="TextBox 34"/>
            <p:cNvSpPr txBox="1"/>
            <p:nvPr/>
          </p:nvSpPr>
          <p:spPr>
            <a:xfrm>
              <a:off x="5636366" y="3082993"/>
              <a:ext cx="1371600" cy="276999"/>
            </a:xfrm>
            <a:prstGeom prst="rect">
              <a:avLst/>
            </a:prstGeom>
            <a:noFill/>
          </p:spPr>
          <p:txBody>
            <a:bodyPr wrap="square" rtlCol="0">
              <a:spAutoFit/>
            </a:bodyPr>
            <a:lstStyle/>
            <a:p>
              <a:pPr algn="ctr"/>
              <a:r>
                <a:rPr lang="en-US" sz="1200" dirty="0" smtClean="0"/>
                <a:t>Pruning</a:t>
              </a:r>
              <a:endParaRPr lang="en-US" sz="1600" dirty="0"/>
            </a:p>
          </p:txBody>
        </p:sp>
        <p:cxnSp>
          <p:nvCxnSpPr>
            <p:cNvPr id="36" name="Straight Arrow Connector 35"/>
            <p:cNvCxnSpPr/>
            <p:nvPr/>
          </p:nvCxnSpPr>
          <p:spPr>
            <a:xfrm>
              <a:off x="6817466" y="3349578"/>
              <a:ext cx="435845" cy="1524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817466" y="3065391"/>
              <a:ext cx="435845"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464066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Pre-Pruning Algorithm</a:t>
            </a:r>
            <a:endParaRPr lang="en-US" dirty="0"/>
          </a:p>
        </p:txBody>
      </p:sp>
      <p:sp>
        <p:nvSpPr>
          <p:cNvPr id="15" name="Content Placeholder 2"/>
          <p:cNvSpPr>
            <a:spLocks noGrp="1"/>
          </p:cNvSpPr>
          <p:nvPr>
            <p:ph idx="1"/>
          </p:nvPr>
        </p:nvSpPr>
        <p:spPr/>
        <p:txBody>
          <a:bodyPr/>
          <a:lstStyle/>
          <a:p>
            <a:r>
              <a:rPr lang="en-US" sz="2400" dirty="0" smtClean="0"/>
              <a:t>Pre-Pruning Algorithm considers every candidate clean version and associated probability i.e. P(T</a:t>
            </a:r>
            <a:r>
              <a:rPr lang="en-US" sz="2400" baseline="30000" dirty="0" smtClean="0"/>
              <a:t>*</a:t>
            </a:r>
            <a:r>
              <a:rPr lang="en-US" sz="2400" dirty="0" smtClean="0"/>
              <a:t>|T) </a:t>
            </a:r>
          </a:p>
        </p:txBody>
      </p:sp>
      <p:sp>
        <p:nvSpPr>
          <p:cNvPr id="4" name="Slide Number Placeholder 3"/>
          <p:cNvSpPr>
            <a:spLocks noGrp="1"/>
          </p:cNvSpPr>
          <p:nvPr>
            <p:ph type="sldNum" sz="quarter" idx="12"/>
          </p:nvPr>
        </p:nvSpPr>
        <p:spPr/>
        <p:txBody>
          <a:bodyPr/>
          <a:lstStyle/>
          <a:p>
            <a:fld id="{20111803-305A-4A04-807A-A88F52FFFDCF}" type="slidenum">
              <a:rPr lang="en-US" smtClean="0"/>
              <a:t>33</a:t>
            </a:fld>
            <a:endParaRPr lang="en-US"/>
          </a:p>
        </p:txBody>
      </p:sp>
      <p:sp>
        <p:nvSpPr>
          <p:cNvPr id="5" name="Rectangle 4"/>
          <p:cNvSpPr/>
          <p:nvPr/>
        </p:nvSpPr>
        <p:spPr>
          <a:xfrm>
            <a:off x="1104900" y="2681774"/>
            <a:ext cx="7086600" cy="2971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04900" y="2690538"/>
            <a:ext cx="838200" cy="2971800"/>
          </a:xfrm>
          <a:prstGeom prst="rect">
            <a:avLst/>
          </a:prstGeom>
          <a:pattFill prst="dkDnDiag">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610100" y="2690538"/>
            <a:ext cx="3581400" cy="2971800"/>
          </a:xfrm>
          <a:prstGeom prst="rect">
            <a:avLst/>
          </a:prstGeom>
          <a:pattFill prst="dkDnDiag">
            <a:fgClr>
              <a:srgbClr val="00B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76400" y="5707760"/>
            <a:ext cx="533400" cy="369332"/>
          </a:xfrm>
          <a:prstGeom prst="rect">
            <a:avLst/>
          </a:prstGeom>
          <a:noFill/>
        </p:spPr>
        <p:txBody>
          <a:bodyPr wrap="square" rtlCol="0">
            <a:spAutoFit/>
          </a:bodyPr>
          <a:lstStyle/>
          <a:p>
            <a:r>
              <a:rPr lang="el-GR" dirty="0" smtClean="0"/>
              <a:t>α</a:t>
            </a:r>
            <a:endParaRPr lang="en-US" dirty="0"/>
          </a:p>
        </p:txBody>
      </p:sp>
      <p:sp>
        <p:nvSpPr>
          <p:cNvPr id="9" name="TextBox 8"/>
          <p:cNvSpPr txBox="1"/>
          <p:nvPr/>
        </p:nvSpPr>
        <p:spPr>
          <a:xfrm>
            <a:off x="4305300" y="5707760"/>
            <a:ext cx="533400" cy="369332"/>
          </a:xfrm>
          <a:prstGeom prst="rect">
            <a:avLst/>
          </a:prstGeom>
          <a:noFill/>
        </p:spPr>
        <p:txBody>
          <a:bodyPr wrap="square" rtlCol="0">
            <a:spAutoFit/>
          </a:bodyPr>
          <a:lstStyle/>
          <a:p>
            <a:pPr algn="ctr"/>
            <a:r>
              <a:rPr lang="el-GR" dirty="0" smtClean="0"/>
              <a:t>β</a:t>
            </a:r>
            <a:endParaRPr lang="en-US" dirty="0"/>
          </a:p>
        </p:txBody>
      </p:sp>
      <p:sp>
        <p:nvSpPr>
          <p:cNvPr id="10" name="TextBox 9"/>
          <p:cNvSpPr txBox="1"/>
          <p:nvPr/>
        </p:nvSpPr>
        <p:spPr>
          <a:xfrm>
            <a:off x="7715250" y="5738538"/>
            <a:ext cx="952500" cy="307777"/>
          </a:xfrm>
          <a:prstGeom prst="rect">
            <a:avLst/>
          </a:prstGeom>
          <a:noFill/>
        </p:spPr>
        <p:txBody>
          <a:bodyPr wrap="square" rtlCol="0">
            <a:spAutoFit/>
          </a:bodyPr>
          <a:lstStyle/>
          <a:p>
            <a:pPr algn="ctr"/>
            <a:r>
              <a:rPr lang="en-US" sz="1400" b="1" dirty="0" smtClean="0"/>
              <a:t>P(T</a:t>
            </a:r>
            <a:r>
              <a:rPr lang="en-US" sz="1400" b="1" baseline="30000" dirty="0" smtClean="0"/>
              <a:t>*</a:t>
            </a:r>
            <a:r>
              <a:rPr lang="en-US" sz="1400" b="1" dirty="0" smtClean="0"/>
              <a:t>|T)</a:t>
            </a:r>
            <a:endParaRPr lang="en-US" sz="1400" b="1" dirty="0"/>
          </a:p>
        </p:txBody>
      </p:sp>
      <p:sp>
        <p:nvSpPr>
          <p:cNvPr id="11" name="TextBox 10"/>
          <p:cNvSpPr txBox="1"/>
          <p:nvPr/>
        </p:nvSpPr>
        <p:spPr>
          <a:xfrm>
            <a:off x="800100" y="3900472"/>
            <a:ext cx="1447800" cy="276999"/>
          </a:xfrm>
          <a:prstGeom prst="rect">
            <a:avLst/>
          </a:prstGeom>
          <a:noFill/>
        </p:spPr>
        <p:txBody>
          <a:bodyPr wrap="square" rtlCol="0">
            <a:spAutoFit/>
          </a:bodyPr>
          <a:lstStyle/>
          <a:p>
            <a:pPr algn="ctr"/>
            <a:r>
              <a:rPr lang="en-US" sz="1200" b="1" dirty="0" smtClean="0"/>
              <a:t>Rejected</a:t>
            </a:r>
            <a:endParaRPr lang="en-US" sz="1200" b="1" dirty="0"/>
          </a:p>
        </p:txBody>
      </p:sp>
      <p:sp>
        <p:nvSpPr>
          <p:cNvPr id="12" name="TextBox 11"/>
          <p:cNvSpPr txBox="1"/>
          <p:nvPr/>
        </p:nvSpPr>
        <p:spPr>
          <a:xfrm>
            <a:off x="5676900" y="3907057"/>
            <a:ext cx="1447800" cy="276999"/>
          </a:xfrm>
          <a:prstGeom prst="rect">
            <a:avLst/>
          </a:prstGeom>
          <a:noFill/>
        </p:spPr>
        <p:txBody>
          <a:bodyPr wrap="square" rtlCol="0">
            <a:spAutoFit/>
          </a:bodyPr>
          <a:lstStyle/>
          <a:p>
            <a:pPr algn="ctr"/>
            <a:r>
              <a:rPr lang="en-US" sz="1200" b="1" dirty="0" smtClean="0"/>
              <a:t>Accepted</a:t>
            </a:r>
            <a:endParaRPr lang="en-US" sz="1200" b="1" dirty="0"/>
          </a:p>
        </p:txBody>
      </p:sp>
      <p:sp>
        <p:nvSpPr>
          <p:cNvPr id="13" name="Rectangle 12"/>
          <p:cNvSpPr/>
          <p:nvPr/>
        </p:nvSpPr>
        <p:spPr>
          <a:xfrm>
            <a:off x="1943100" y="2690538"/>
            <a:ext cx="2667000" cy="2971800"/>
          </a:xfrm>
          <a:prstGeom prst="rect">
            <a:avLst/>
          </a:prstGeom>
          <a:pattFill prst="dkDnDiag">
            <a:fgClr>
              <a:srgbClr val="FFFF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514600" y="3738890"/>
            <a:ext cx="1524000" cy="523220"/>
          </a:xfrm>
          <a:prstGeom prst="rect">
            <a:avLst/>
          </a:prstGeom>
          <a:noFill/>
        </p:spPr>
        <p:txBody>
          <a:bodyPr wrap="square" rtlCol="0">
            <a:spAutoFit/>
          </a:bodyPr>
          <a:lstStyle/>
          <a:p>
            <a:pPr algn="ctr"/>
            <a:r>
              <a:rPr lang="en-US" sz="1400" b="1" dirty="0" smtClean="0"/>
              <a:t>Further Investigated</a:t>
            </a:r>
            <a:endParaRPr lang="en-US" sz="1400" b="1" dirty="0"/>
          </a:p>
        </p:txBody>
      </p:sp>
    </p:spTree>
    <p:extLst>
      <p:ext uri="{BB962C8B-B14F-4D97-AF65-F5344CB8AC3E}">
        <p14:creationId xmlns:p14="http://schemas.microsoft.com/office/powerpoint/2010/main" val="403393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P spid="11" grpId="0"/>
      <p:bldP spid="12" grpId="0"/>
      <p:bldP spid="13" grpId="0" animBg="1"/>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298" y="309864"/>
            <a:ext cx="7543800" cy="1450757"/>
          </a:xfrm>
        </p:spPr>
        <p:txBody>
          <a:bodyPr/>
          <a:lstStyle/>
          <a:p>
            <a:r>
              <a:rPr lang="en-US" dirty="0" smtClean="0"/>
              <a:t>Pre-Pruning Algorithm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smtClean="0"/>
                  <a:t>If </a:t>
                </a:r>
                <a14:m>
                  <m:oMath xmlns:m="http://schemas.openxmlformats.org/officeDocument/2006/math">
                    <m:r>
                      <a:rPr lang="en-US" sz="2400" i="1">
                        <a:latin typeface="Cambria Math"/>
                      </a:rPr>
                      <m:t>𝑃</m:t>
                    </m:r>
                    <m:r>
                      <a:rPr lang="en-US" sz="2400" b="0" i="1" smtClean="0">
                        <a:latin typeface="Cambria Math"/>
                      </a:rPr>
                      <m:t>(</m:t>
                    </m:r>
                    <m:sSup>
                      <m:sSupPr>
                        <m:ctrlPr>
                          <a:rPr lang="en-US" sz="2400" b="0" i="1" smtClean="0">
                            <a:latin typeface="Cambria Math"/>
                          </a:rPr>
                        </m:ctrlPr>
                      </m:sSupPr>
                      <m:e>
                        <m:r>
                          <a:rPr lang="en-US" sz="2400" b="0" i="1" smtClean="0">
                            <a:latin typeface="Cambria Math"/>
                          </a:rPr>
                          <m:t>𝑇</m:t>
                        </m:r>
                      </m:e>
                      <m:sup>
                        <m:r>
                          <a:rPr lang="en-US" sz="2400" b="0" i="1" smtClean="0">
                            <a:latin typeface="Cambria Math"/>
                          </a:rPr>
                          <m:t>∗</m:t>
                        </m:r>
                      </m:sup>
                    </m:sSup>
                    <m:r>
                      <a:rPr lang="en-US" sz="2400" b="0" i="1" smtClean="0">
                        <a:latin typeface="Cambria Math"/>
                      </a:rPr>
                      <m:t>)</m:t>
                    </m:r>
                    <m:r>
                      <a:rPr lang="en-US" sz="2400" i="1">
                        <a:latin typeface="Cambria Math"/>
                      </a:rPr>
                      <m:t>≥</m:t>
                    </m:r>
                    <m:r>
                      <m:rPr>
                        <m:sty m:val="p"/>
                      </m:rPr>
                      <a:rPr lang="el-GR" sz="2400" i="1">
                        <a:latin typeface="Cambria Math"/>
                      </a:rPr>
                      <m:t>γ</m:t>
                    </m:r>
                    <m:r>
                      <a:rPr lang="en-US" sz="2400" i="1">
                        <a:latin typeface="Cambria Math"/>
                      </a:rPr>
                      <m:t>∗</m:t>
                    </m:r>
                    <m:r>
                      <a:rPr lang="en-US" sz="2400" i="1">
                        <a:latin typeface="Cambria Math"/>
                      </a:rPr>
                      <m:t>𝑃</m:t>
                    </m:r>
                    <m:r>
                      <a:rPr lang="en-US" sz="2400" b="0" i="1" smtClean="0">
                        <a:latin typeface="Cambria Math"/>
                      </a:rPr>
                      <m:t>(</m:t>
                    </m:r>
                    <m:r>
                      <a:rPr lang="en-US" sz="2400" i="1">
                        <a:latin typeface="Cambria Math"/>
                      </a:rPr>
                      <m:t>𝑇</m:t>
                    </m:r>
                    <m:r>
                      <a:rPr lang="en-US" sz="2400" b="0" i="1" smtClean="0">
                        <a:latin typeface="Cambria Math"/>
                      </a:rPr>
                      <m:t>)</m:t>
                    </m:r>
                    <m:r>
                      <a:rPr lang="en-US" sz="2400" i="1">
                        <a:latin typeface="Cambria Math"/>
                      </a:rPr>
                      <m:t> </m:t>
                    </m:r>
                  </m:oMath>
                </a14:m>
                <a:endParaRPr lang="en-US" sz="2400" dirty="0"/>
              </a:p>
              <a:p>
                <a:pPr lvl="1"/>
                <a:r>
                  <a:rPr lang="en-US" sz="2000" dirty="0" smtClean="0"/>
                  <a:t>T* is </a:t>
                </a:r>
                <a:r>
                  <a:rPr lang="en-US" sz="2000" dirty="0"/>
                  <a:t>kept as clean version of the tuple </a:t>
                </a:r>
                <a:r>
                  <a:rPr lang="en-US" sz="2000" dirty="0" smtClean="0"/>
                  <a:t>T</a:t>
                </a:r>
                <a:endParaRPr lang="en-US" sz="2400" dirty="0" smtClean="0"/>
              </a:p>
              <a:p>
                <a:r>
                  <a:rPr lang="en-US" sz="2400" dirty="0"/>
                  <a:t>In the case of rare, legitimate tuples, it is possible that both T and T* have low </a:t>
                </a:r>
                <a:r>
                  <a:rPr lang="en-US" sz="2400" dirty="0" smtClean="0"/>
                  <a:t>probabilities</a:t>
                </a:r>
              </a:p>
              <a:p>
                <a:r>
                  <a:rPr lang="en-US" sz="2400" dirty="0" smtClean="0"/>
                  <a:t>The values of</a:t>
                </a:r>
                <a:r>
                  <a:rPr lang="en-US" sz="2400" dirty="0"/>
                  <a:t> </a:t>
                </a:r>
                <a:r>
                  <a:rPr lang="en-US" sz="2400" i="1" dirty="0" smtClean="0"/>
                  <a:t>α</a:t>
                </a:r>
                <a:r>
                  <a:rPr lang="en-US" sz="2400" dirty="0" smtClean="0"/>
                  <a:t>, </a:t>
                </a:r>
                <a:r>
                  <a:rPr lang="el-GR" sz="2400" dirty="0" smtClean="0"/>
                  <a:t>β</a:t>
                </a:r>
                <a:r>
                  <a:rPr lang="en-US" sz="2400" dirty="0" smtClean="0"/>
                  <a:t> and </a:t>
                </a:r>
                <a:r>
                  <a:rPr lang="el-GR" sz="2400" i="1" dirty="0"/>
                  <a:t>γ</a:t>
                </a:r>
                <a:r>
                  <a:rPr lang="en-US" sz="2400" dirty="0" smtClean="0"/>
                  <a:t> are set to 0.009, 0.5 and 5 respectively </a:t>
                </a:r>
                <a:endParaRPr lang="en-US" sz="2400" dirty="0"/>
              </a:p>
              <a:p>
                <a:r>
                  <a:rPr lang="en-US" sz="2400" dirty="0" smtClean="0"/>
                  <a:t>For this, Prior of tuple T and Prior of tuple </a:t>
                </a:r>
                <a:r>
                  <a:rPr lang="en-US" sz="2400" dirty="0"/>
                  <a:t>T</a:t>
                </a:r>
                <a:r>
                  <a:rPr lang="en-US" sz="2400" baseline="30000" dirty="0" smtClean="0"/>
                  <a:t>*</a:t>
                </a:r>
                <a:r>
                  <a:rPr lang="en-US" sz="2400" dirty="0" smtClean="0"/>
                  <a:t> is considered</a:t>
                </a:r>
              </a:p>
              <a:p>
                <a:endParaRPr lang="en-US" sz="2400" dirty="0"/>
              </a:p>
              <a:p>
                <a:endParaRPr lang="en-US" sz="2400" dirty="0" smtClean="0"/>
              </a:p>
              <a:p>
                <a:endParaRPr lang="en-US" sz="2400" dirty="0" smtClean="0"/>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212" t="-2121" r="-153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0111803-305A-4A04-807A-A88F52FFFDCF}" type="slidenum">
              <a:rPr lang="en-US" smtClean="0"/>
              <a:t>34</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1470669" y="4953000"/>
                <a:ext cx="6451600" cy="72930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sty m:val="p"/>
                        </m:rPr>
                        <a:rPr lang="en-US" sz="2000" b="0" i="0" smtClean="0">
                          <a:solidFill>
                            <a:schemeClr val="tx1">
                              <a:lumMod val="75000"/>
                              <a:lumOff val="25000"/>
                            </a:schemeClr>
                          </a:solidFill>
                          <a:latin typeface="Cambria Math"/>
                        </a:rPr>
                        <m:t>P</m:t>
                      </m:r>
                      <m:r>
                        <a:rPr lang="en-US" sz="2000" b="0" i="0" smtClean="0">
                          <a:solidFill>
                            <a:schemeClr val="tx1">
                              <a:lumMod val="75000"/>
                              <a:lumOff val="25000"/>
                            </a:schemeClr>
                          </a:solidFill>
                          <a:latin typeface="Cambria Math"/>
                        </a:rPr>
                        <m:t>[</m:t>
                      </m:r>
                      <m:r>
                        <m:rPr>
                          <m:sty m:val="p"/>
                        </m:rPr>
                        <a:rPr lang="en-US" sz="2000" b="0" i="0" smtClean="0">
                          <a:solidFill>
                            <a:schemeClr val="tx1">
                              <a:lumMod val="75000"/>
                              <a:lumOff val="25000"/>
                            </a:schemeClr>
                          </a:solidFill>
                          <a:latin typeface="Cambria Math"/>
                        </a:rPr>
                        <m:t>T</m:t>
                      </m:r>
                      <m:r>
                        <a:rPr lang="en-US" sz="2000" b="0" i="0" smtClean="0">
                          <a:solidFill>
                            <a:schemeClr val="tx1">
                              <a:lumMod val="75000"/>
                              <a:lumOff val="25000"/>
                            </a:schemeClr>
                          </a:solidFill>
                          <a:latin typeface="Cambria Math"/>
                        </a:rPr>
                        <m:t>]= </m:t>
                      </m:r>
                      <m:f>
                        <m:fPr>
                          <m:ctrlPr>
                            <a:rPr lang="en-US" sz="2000" i="1" smtClean="0">
                              <a:solidFill>
                                <a:schemeClr val="tx1">
                                  <a:lumMod val="75000"/>
                                  <a:lumOff val="25000"/>
                                </a:schemeClr>
                              </a:solidFill>
                              <a:latin typeface="Cambria Math"/>
                            </a:rPr>
                          </m:ctrlPr>
                        </m:fPr>
                        <m:num>
                          <m:r>
                            <a:rPr lang="en-US" sz="2000" b="0" i="0" smtClean="0">
                              <a:solidFill>
                                <a:schemeClr val="tx1">
                                  <a:lumMod val="75000"/>
                                  <a:lumOff val="25000"/>
                                </a:schemeClr>
                              </a:solidFill>
                              <a:latin typeface="Cambria Math"/>
                            </a:rPr>
                            <m:t># </m:t>
                          </m:r>
                          <m:r>
                            <m:rPr>
                              <m:sty m:val="p"/>
                            </m:rPr>
                            <a:rPr lang="en-US" sz="2000" b="0" i="0" smtClean="0">
                              <a:solidFill>
                                <a:schemeClr val="tx1">
                                  <a:lumMod val="75000"/>
                                  <a:lumOff val="25000"/>
                                </a:schemeClr>
                              </a:solidFill>
                              <a:latin typeface="Cambria Math"/>
                            </a:rPr>
                            <m:t>tuple</m:t>
                          </m:r>
                          <m:r>
                            <a:rPr lang="en-US" sz="2000" b="0" i="0" smtClean="0">
                              <a:solidFill>
                                <a:schemeClr val="tx1">
                                  <a:lumMod val="75000"/>
                                  <a:lumOff val="25000"/>
                                </a:schemeClr>
                              </a:solidFill>
                              <a:latin typeface="Cambria Math"/>
                            </a:rPr>
                            <m:t> </m:t>
                          </m:r>
                          <m:r>
                            <m:rPr>
                              <m:sty m:val="p"/>
                            </m:rPr>
                            <a:rPr lang="en-US" sz="2000" b="0" i="0" smtClean="0">
                              <a:solidFill>
                                <a:schemeClr val="tx1">
                                  <a:lumMod val="75000"/>
                                  <a:lumOff val="25000"/>
                                </a:schemeClr>
                              </a:solidFill>
                              <a:latin typeface="Cambria Math"/>
                            </a:rPr>
                            <m:t>T</m:t>
                          </m:r>
                          <m:r>
                            <a:rPr lang="en-US" sz="2000" b="0" i="0" smtClean="0">
                              <a:solidFill>
                                <a:schemeClr val="tx1">
                                  <a:lumMod val="75000"/>
                                  <a:lumOff val="25000"/>
                                </a:schemeClr>
                              </a:solidFill>
                              <a:latin typeface="Cambria Math"/>
                            </a:rPr>
                            <m:t> </m:t>
                          </m:r>
                          <m:r>
                            <m:rPr>
                              <m:sty m:val="p"/>
                            </m:rPr>
                            <a:rPr lang="en-US" sz="2000" b="0" i="0" smtClean="0">
                              <a:solidFill>
                                <a:schemeClr val="tx1">
                                  <a:lumMod val="75000"/>
                                  <a:lumOff val="25000"/>
                                </a:schemeClr>
                              </a:solidFill>
                              <a:latin typeface="Cambria Math"/>
                            </a:rPr>
                            <m:t>occurs</m:t>
                          </m:r>
                          <m:r>
                            <a:rPr lang="en-US" sz="2000" b="0" i="0" smtClean="0">
                              <a:solidFill>
                                <a:schemeClr val="tx1">
                                  <a:lumMod val="75000"/>
                                  <a:lumOff val="25000"/>
                                </a:schemeClr>
                              </a:solidFill>
                              <a:latin typeface="Cambria Math"/>
                            </a:rPr>
                            <m:t> </m:t>
                          </m:r>
                          <m:r>
                            <m:rPr>
                              <m:sty m:val="p"/>
                            </m:rPr>
                            <a:rPr lang="en-US" sz="2000" b="0" i="0" smtClean="0">
                              <a:solidFill>
                                <a:schemeClr val="tx1">
                                  <a:lumMod val="75000"/>
                                  <a:lumOff val="25000"/>
                                </a:schemeClr>
                              </a:solidFill>
                              <a:latin typeface="Cambria Math"/>
                            </a:rPr>
                            <m:t>in</m:t>
                          </m:r>
                          <m:r>
                            <a:rPr lang="en-US" sz="2000" b="0" i="0" smtClean="0">
                              <a:solidFill>
                                <a:schemeClr val="tx1">
                                  <a:lumMod val="75000"/>
                                  <a:lumOff val="25000"/>
                                </a:schemeClr>
                              </a:solidFill>
                              <a:latin typeface="Cambria Math"/>
                            </a:rPr>
                            <m:t> </m:t>
                          </m:r>
                          <m:r>
                            <m:rPr>
                              <m:sty m:val="p"/>
                            </m:rPr>
                            <a:rPr lang="en-US" sz="2000" b="0" i="0" smtClean="0">
                              <a:solidFill>
                                <a:schemeClr val="tx1">
                                  <a:lumMod val="75000"/>
                                  <a:lumOff val="25000"/>
                                </a:schemeClr>
                              </a:solidFill>
                              <a:latin typeface="Cambria Math"/>
                            </a:rPr>
                            <m:t>dirty</m:t>
                          </m:r>
                          <m:r>
                            <a:rPr lang="en-US" sz="2000" b="0" i="0" smtClean="0">
                              <a:solidFill>
                                <a:schemeClr val="tx1">
                                  <a:lumMod val="75000"/>
                                  <a:lumOff val="25000"/>
                                </a:schemeClr>
                              </a:solidFill>
                              <a:latin typeface="Cambria Math"/>
                            </a:rPr>
                            <m:t> </m:t>
                          </m:r>
                          <m:r>
                            <m:rPr>
                              <m:sty m:val="p"/>
                            </m:rPr>
                            <a:rPr lang="en-US" sz="2000" b="0" i="0" smtClean="0">
                              <a:solidFill>
                                <a:schemeClr val="tx1">
                                  <a:lumMod val="75000"/>
                                  <a:lumOff val="25000"/>
                                </a:schemeClr>
                              </a:solidFill>
                              <a:latin typeface="Cambria Math"/>
                            </a:rPr>
                            <m:t>database</m:t>
                          </m:r>
                        </m:num>
                        <m:den>
                          <m:r>
                            <a:rPr lang="en-US" sz="2000" b="0" i="0" smtClean="0">
                              <a:solidFill>
                                <a:schemeClr val="tx1">
                                  <a:lumMod val="75000"/>
                                  <a:lumOff val="25000"/>
                                </a:schemeClr>
                              </a:solidFill>
                              <a:latin typeface="Cambria Math"/>
                            </a:rPr>
                            <m:t># </m:t>
                          </m:r>
                          <m:r>
                            <m:rPr>
                              <m:sty m:val="p"/>
                            </m:rPr>
                            <a:rPr lang="en-US" sz="2000" b="0" i="0" smtClean="0">
                              <a:solidFill>
                                <a:schemeClr val="tx1">
                                  <a:lumMod val="75000"/>
                                  <a:lumOff val="25000"/>
                                </a:schemeClr>
                              </a:solidFill>
                              <a:latin typeface="Cambria Math"/>
                            </a:rPr>
                            <m:t>tuples</m:t>
                          </m:r>
                          <m:r>
                            <a:rPr lang="en-US" sz="2000" b="0" i="0" smtClean="0">
                              <a:solidFill>
                                <a:schemeClr val="tx1">
                                  <a:lumMod val="75000"/>
                                  <a:lumOff val="25000"/>
                                </a:schemeClr>
                              </a:solidFill>
                              <a:latin typeface="Cambria Math"/>
                            </a:rPr>
                            <m:t> </m:t>
                          </m:r>
                          <m:r>
                            <m:rPr>
                              <m:sty m:val="p"/>
                            </m:rPr>
                            <a:rPr lang="en-US" sz="2000" b="0" i="0" smtClean="0">
                              <a:solidFill>
                                <a:schemeClr val="tx1">
                                  <a:lumMod val="75000"/>
                                  <a:lumOff val="25000"/>
                                </a:schemeClr>
                              </a:solidFill>
                              <a:latin typeface="Cambria Math"/>
                            </a:rPr>
                            <m:t>in</m:t>
                          </m:r>
                          <m:r>
                            <a:rPr lang="en-US" sz="2000" b="0" i="0" smtClean="0">
                              <a:solidFill>
                                <a:schemeClr val="tx1">
                                  <a:lumMod val="75000"/>
                                  <a:lumOff val="25000"/>
                                </a:schemeClr>
                              </a:solidFill>
                              <a:latin typeface="Cambria Math"/>
                            </a:rPr>
                            <m:t> </m:t>
                          </m:r>
                          <m:r>
                            <m:rPr>
                              <m:sty m:val="p"/>
                            </m:rPr>
                            <a:rPr lang="en-US" sz="2000" b="0" i="0" smtClean="0">
                              <a:solidFill>
                                <a:schemeClr val="tx1">
                                  <a:lumMod val="75000"/>
                                  <a:lumOff val="25000"/>
                                </a:schemeClr>
                              </a:solidFill>
                              <a:latin typeface="Cambria Math"/>
                            </a:rPr>
                            <m:t>dirty</m:t>
                          </m:r>
                          <m:r>
                            <a:rPr lang="en-US" sz="2000" b="0" i="0" smtClean="0">
                              <a:solidFill>
                                <a:schemeClr val="tx1">
                                  <a:lumMod val="75000"/>
                                  <a:lumOff val="25000"/>
                                </a:schemeClr>
                              </a:solidFill>
                              <a:latin typeface="Cambria Math"/>
                            </a:rPr>
                            <m:t> </m:t>
                          </m:r>
                          <m:r>
                            <m:rPr>
                              <m:sty m:val="p"/>
                            </m:rPr>
                            <a:rPr lang="en-US" sz="2000" b="0" i="0" smtClean="0">
                              <a:solidFill>
                                <a:schemeClr val="tx1">
                                  <a:lumMod val="75000"/>
                                  <a:lumOff val="25000"/>
                                </a:schemeClr>
                              </a:solidFill>
                              <a:latin typeface="Cambria Math"/>
                            </a:rPr>
                            <m:t>database</m:t>
                          </m:r>
                        </m:den>
                      </m:f>
                    </m:oMath>
                  </m:oMathPara>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1470669" y="4953000"/>
                <a:ext cx="6451600" cy="729302"/>
              </a:xfrm>
              <a:prstGeom prst="rect">
                <a:avLst/>
              </a:prstGeom>
              <a:blipFill rotWithShape="0">
                <a:blip r:embed="rId4"/>
                <a:stretch>
                  <a:fillRect/>
                </a:stretch>
              </a:blipFill>
            </p:spPr>
            <p:txBody>
              <a:bodyPr/>
              <a:lstStyle/>
              <a:p>
                <a:r>
                  <a:rPr lang="en-US">
                    <a:noFill/>
                  </a:rPr>
                  <a:t> </a:t>
                </a:r>
              </a:p>
            </p:txBody>
          </p:sp>
        </mc:Fallback>
      </mc:AlternateContent>
      <p:grpSp>
        <p:nvGrpSpPr>
          <p:cNvPr id="14" name="Group 13"/>
          <p:cNvGrpSpPr/>
          <p:nvPr/>
        </p:nvGrpSpPr>
        <p:grpSpPr>
          <a:xfrm>
            <a:off x="5334000" y="1735936"/>
            <a:ext cx="3570698" cy="1162773"/>
            <a:chOff x="800100" y="2681774"/>
            <a:chExt cx="7867650" cy="3714162"/>
          </a:xfrm>
        </p:grpSpPr>
        <p:sp>
          <p:nvSpPr>
            <p:cNvPr id="15" name="Rectangle 14"/>
            <p:cNvSpPr/>
            <p:nvPr/>
          </p:nvSpPr>
          <p:spPr>
            <a:xfrm>
              <a:off x="1104900" y="2681774"/>
              <a:ext cx="7086600" cy="2971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6" name="Rectangle 15"/>
            <p:cNvSpPr/>
            <p:nvPr/>
          </p:nvSpPr>
          <p:spPr>
            <a:xfrm>
              <a:off x="1104900" y="2690538"/>
              <a:ext cx="838200" cy="2971800"/>
            </a:xfrm>
            <a:prstGeom prst="rect">
              <a:avLst/>
            </a:prstGeom>
            <a:pattFill prst="dkDnDiag">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7" name="Rectangle 16"/>
            <p:cNvSpPr/>
            <p:nvPr/>
          </p:nvSpPr>
          <p:spPr>
            <a:xfrm>
              <a:off x="4610100" y="2690538"/>
              <a:ext cx="3581400" cy="2971800"/>
            </a:xfrm>
            <a:prstGeom prst="rect">
              <a:avLst/>
            </a:prstGeom>
            <a:pattFill prst="dkDnDiag">
              <a:fgClr>
                <a:srgbClr val="00B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8" name="TextBox 17"/>
            <p:cNvSpPr txBox="1"/>
            <p:nvPr/>
          </p:nvSpPr>
          <p:spPr>
            <a:xfrm>
              <a:off x="1676400" y="5707759"/>
              <a:ext cx="533400" cy="688177"/>
            </a:xfrm>
            <a:prstGeom prst="rect">
              <a:avLst/>
            </a:prstGeom>
            <a:noFill/>
          </p:spPr>
          <p:txBody>
            <a:bodyPr wrap="square" rtlCol="0">
              <a:spAutoFit/>
            </a:bodyPr>
            <a:lstStyle/>
            <a:p>
              <a:r>
                <a:rPr lang="el-GR" sz="800" dirty="0" smtClean="0"/>
                <a:t>α</a:t>
              </a:r>
              <a:endParaRPr lang="en-US" sz="800" dirty="0"/>
            </a:p>
          </p:txBody>
        </p:sp>
        <p:sp>
          <p:nvSpPr>
            <p:cNvPr id="19" name="TextBox 18"/>
            <p:cNvSpPr txBox="1"/>
            <p:nvPr/>
          </p:nvSpPr>
          <p:spPr>
            <a:xfrm>
              <a:off x="4305299" y="5707759"/>
              <a:ext cx="533400" cy="688177"/>
            </a:xfrm>
            <a:prstGeom prst="rect">
              <a:avLst/>
            </a:prstGeom>
            <a:noFill/>
          </p:spPr>
          <p:txBody>
            <a:bodyPr wrap="square" rtlCol="0">
              <a:spAutoFit/>
            </a:bodyPr>
            <a:lstStyle/>
            <a:p>
              <a:pPr algn="ctr"/>
              <a:r>
                <a:rPr lang="el-GR" sz="800" dirty="0" smtClean="0"/>
                <a:t>β</a:t>
              </a:r>
              <a:endParaRPr lang="en-US" sz="800" dirty="0"/>
            </a:p>
          </p:txBody>
        </p:sp>
        <p:sp>
          <p:nvSpPr>
            <p:cNvPr id="20" name="TextBox 19"/>
            <p:cNvSpPr txBox="1"/>
            <p:nvPr/>
          </p:nvSpPr>
          <p:spPr>
            <a:xfrm>
              <a:off x="7715250" y="5738539"/>
              <a:ext cx="952500" cy="589865"/>
            </a:xfrm>
            <a:prstGeom prst="rect">
              <a:avLst/>
            </a:prstGeom>
            <a:noFill/>
          </p:spPr>
          <p:txBody>
            <a:bodyPr wrap="square" rtlCol="0">
              <a:spAutoFit/>
            </a:bodyPr>
            <a:lstStyle/>
            <a:p>
              <a:pPr algn="ctr"/>
              <a:r>
                <a:rPr lang="en-US" sz="600" b="1" dirty="0" smtClean="0"/>
                <a:t>P(T</a:t>
              </a:r>
              <a:r>
                <a:rPr lang="en-US" sz="600" b="1" baseline="30000" dirty="0" smtClean="0"/>
                <a:t>*</a:t>
              </a:r>
              <a:r>
                <a:rPr lang="en-US" sz="600" b="1" dirty="0" smtClean="0"/>
                <a:t>|T)</a:t>
              </a:r>
              <a:endParaRPr lang="en-US" sz="600" b="1" dirty="0"/>
            </a:p>
          </p:txBody>
        </p:sp>
        <p:sp>
          <p:nvSpPr>
            <p:cNvPr id="21" name="TextBox 20"/>
            <p:cNvSpPr txBox="1"/>
            <p:nvPr/>
          </p:nvSpPr>
          <p:spPr>
            <a:xfrm>
              <a:off x="800100" y="3900471"/>
              <a:ext cx="1447801" cy="540709"/>
            </a:xfrm>
            <a:prstGeom prst="rect">
              <a:avLst/>
            </a:prstGeom>
            <a:noFill/>
          </p:spPr>
          <p:txBody>
            <a:bodyPr wrap="square" rtlCol="0">
              <a:spAutoFit/>
            </a:bodyPr>
            <a:lstStyle/>
            <a:p>
              <a:pPr algn="ctr"/>
              <a:r>
                <a:rPr lang="en-US" sz="500" b="1" dirty="0" smtClean="0"/>
                <a:t>Rejected</a:t>
              </a:r>
              <a:endParaRPr lang="en-US" sz="500" b="1" dirty="0"/>
            </a:p>
          </p:txBody>
        </p:sp>
        <p:sp>
          <p:nvSpPr>
            <p:cNvPr id="22" name="TextBox 21"/>
            <p:cNvSpPr txBox="1"/>
            <p:nvPr/>
          </p:nvSpPr>
          <p:spPr>
            <a:xfrm>
              <a:off x="5676900" y="3907057"/>
              <a:ext cx="1447801" cy="540709"/>
            </a:xfrm>
            <a:prstGeom prst="rect">
              <a:avLst/>
            </a:prstGeom>
            <a:noFill/>
          </p:spPr>
          <p:txBody>
            <a:bodyPr wrap="square" rtlCol="0">
              <a:spAutoFit/>
            </a:bodyPr>
            <a:lstStyle/>
            <a:p>
              <a:pPr algn="ctr"/>
              <a:r>
                <a:rPr lang="en-US" sz="500" b="1" dirty="0" smtClean="0"/>
                <a:t>Accepted</a:t>
              </a:r>
              <a:endParaRPr lang="en-US" sz="500" b="1" dirty="0"/>
            </a:p>
          </p:txBody>
        </p:sp>
        <p:sp>
          <p:nvSpPr>
            <p:cNvPr id="23" name="Rectangle 22"/>
            <p:cNvSpPr/>
            <p:nvPr/>
          </p:nvSpPr>
          <p:spPr>
            <a:xfrm>
              <a:off x="1943100" y="2690538"/>
              <a:ext cx="2667000" cy="2971800"/>
            </a:xfrm>
            <a:prstGeom prst="rect">
              <a:avLst/>
            </a:prstGeom>
            <a:pattFill prst="dkDnDiag">
              <a:fgClr>
                <a:srgbClr val="FFFF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4" name="TextBox 23"/>
            <p:cNvSpPr txBox="1"/>
            <p:nvPr/>
          </p:nvSpPr>
          <p:spPr>
            <a:xfrm>
              <a:off x="2491801" y="3777362"/>
              <a:ext cx="1524001" cy="884798"/>
            </a:xfrm>
            <a:prstGeom prst="rect">
              <a:avLst/>
            </a:prstGeom>
            <a:noFill/>
          </p:spPr>
          <p:txBody>
            <a:bodyPr wrap="square" rtlCol="0">
              <a:spAutoFit/>
            </a:bodyPr>
            <a:lstStyle/>
            <a:p>
              <a:pPr algn="ctr"/>
              <a:r>
                <a:rPr lang="en-US" sz="600" b="1" dirty="0" smtClean="0"/>
                <a:t>Further Investigated</a:t>
              </a:r>
              <a:endParaRPr lang="en-US" sz="600" b="1" dirty="0"/>
            </a:p>
          </p:txBody>
        </p:sp>
      </p:grpSp>
    </p:spTree>
    <p:extLst>
      <p:ext uri="{BB962C8B-B14F-4D97-AF65-F5344CB8AC3E}">
        <p14:creationId xmlns:p14="http://schemas.microsoft.com/office/powerpoint/2010/main" val="2450439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IN" dirty="0"/>
          </a:p>
        </p:txBody>
      </p:sp>
      <p:sp>
        <p:nvSpPr>
          <p:cNvPr id="3" name="Content Placeholder 2"/>
          <p:cNvSpPr>
            <a:spLocks noGrp="1"/>
          </p:cNvSpPr>
          <p:nvPr>
            <p:ph idx="1"/>
          </p:nvPr>
        </p:nvSpPr>
        <p:spPr/>
        <p:txBody>
          <a:bodyPr>
            <a:normAutofit/>
          </a:bodyPr>
          <a:lstStyle/>
          <a:p>
            <a:r>
              <a:rPr lang="en-US" sz="2800" dirty="0">
                <a:solidFill>
                  <a:srgbClr val="0070C0"/>
                </a:solidFill>
              </a:rPr>
              <a:t>Motivation</a:t>
            </a:r>
          </a:p>
          <a:p>
            <a:r>
              <a:rPr lang="en-US" sz="2800" dirty="0" smtClean="0">
                <a:solidFill>
                  <a:srgbClr val="7030A0"/>
                </a:solidFill>
              </a:rPr>
              <a:t>Deterministic and Probabilistic clean outcomes </a:t>
            </a:r>
            <a:endParaRPr lang="en-US" sz="2800" dirty="0">
              <a:solidFill>
                <a:srgbClr val="7030A0"/>
              </a:solidFill>
            </a:endParaRPr>
          </a:p>
          <a:p>
            <a:r>
              <a:rPr lang="en-US" sz="2800" dirty="0" smtClean="0">
                <a:solidFill>
                  <a:srgbClr val="C00000"/>
                </a:solidFill>
              </a:rPr>
              <a:t>Investigation Strategy</a:t>
            </a:r>
          </a:p>
          <a:p>
            <a:r>
              <a:rPr lang="en-US" sz="2800" dirty="0" smtClean="0">
                <a:solidFill>
                  <a:schemeClr val="accent3">
                    <a:lumMod val="50000"/>
                  </a:schemeClr>
                </a:solidFill>
              </a:rPr>
              <a:t>Optimization technique</a:t>
            </a:r>
          </a:p>
          <a:p>
            <a:r>
              <a:rPr lang="en-US" sz="2800" b="1" i="1" dirty="0" smtClean="0">
                <a:solidFill>
                  <a:schemeClr val="accent2"/>
                </a:solidFill>
              </a:rPr>
              <a:t>Experiments and Results</a:t>
            </a:r>
          </a:p>
          <a:p>
            <a:pPr marL="0" indent="0">
              <a:buNone/>
            </a:pPr>
            <a:endParaRPr lang="en-US" sz="2800" dirty="0"/>
          </a:p>
        </p:txBody>
      </p:sp>
    </p:spTree>
    <p:extLst>
      <p:ext uri="{BB962C8B-B14F-4D97-AF65-F5344CB8AC3E}">
        <p14:creationId xmlns:p14="http://schemas.microsoft.com/office/powerpoint/2010/main" val="42486638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Setup</a:t>
            </a:r>
            <a:endParaRPr lang="en-US" dirty="0"/>
          </a:p>
        </p:txBody>
      </p:sp>
      <p:sp>
        <p:nvSpPr>
          <p:cNvPr id="3" name="Content Placeholder 2"/>
          <p:cNvSpPr>
            <a:spLocks noGrp="1"/>
          </p:cNvSpPr>
          <p:nvPr>
            <p:ph idx="1"/>
          </p:nvPr>
        </p:nvSpPr>
        <p:spPr/>
        <p:txBody>
          <a:bodyPr>
            <a:normAutofit/>
          </a:bodyPr>
          <a:lstStyle/>
          <a:p>
            <a:r>
              <a:rPr lang="en-US" sz="2400" dirty="0" smtClean="0"/>
              <a:t>Experiments are performed on used car dataset crawled from Google base</a:t>
            </a:r>
          </a:p>
          <a:p>
            <a:r>
              <a:rPr lang="en-US" sz="2400" dirty="0" smtClean="0"/>
              <a:t>Experiments are performed on size of data set varying from 1000 tuples to 30000 tuples</a:t>
            </a:r>
          </a:p>
          <a:p>
            <a:r>
              <a:rPr lang="en-US" sz="2400" dirty="0" smtClean="0"/>
              <a:t>Synthetic noise is introduced at rando</a:t>
            </a:r>
            <a:r>
              <a:rPr lang="en-US" sz="2400" dirty="0"/>
              <a:t>m</a:t>
            </a:r>
            <a:r>
              <a:rPr lang="en-US" sz="2400" dirty="0" smtClean="0"/>
              <a:t> to the clean dataset</a:t>
            </a:r>
          </a:p>
          <a:p>
            <a:pPr lvl="1"/>
            <a:r>
              <a:rPr lang="en-US" sz="2000" dirty="0" smtClean="0"/>
              <a:t>Noise level varies from 1% to 20%</a:t>
            </a:r>
          </a:p>
          <a:p>
            <a:r>
              <a:rPr lang="en-US" sz="2400" dirty="0" smtClean="0"/>
              <a:t>Random queries were selected to compare the quality of query results extracted from BayesWipe-DET and BayesWipe-PDB</a:t>
            </a:r>
            <a:endParaRPr lang="en-US" sz="2400" dirty="0"/>
          </a:p>
        </p:txBody>
      </p:sp>
      <p:sp>
        <p:nvSpPr>
          <p:cNvPr id="4" name="Slide Number Placeholder 3"/>
          <p:cNvSpPr>
            <a:spLocks noGrp="1"/>
          </p:cNvSpPr>
          <p:nvPr>
            <p:ph type="sldNum" sz="quarter" idx="12"/>
          </p:nvPr>
        </p:nvSpPr>
        <p:spPr/>
        <p:txBody>
          <a:bodyPr/>
          <a:lstStyle/>
          <a:p>
            <a:fld id="{20111803-305A-4A04-807A-A88F52FFFDCF}" type="slidenum">
              <a:rPr lang="en-US" smtClean="0"/>
              <a:t>36</a:t>
            </a:fld>
            <a:endParaRPr lang="en-US"/>
          </a:p>
        </p:txBody>
      </p:sp>
    </p:spTree>
    <p:extLst>
      <p:ext uri="{BB962C8B-B14F-4D97-AF65-F5344CB8AC3E}">
        <p14:creationId xmlns:p14="http://schemas.microsoft.com/office/powerpoint/2010/main" val="11790489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Experimental Results</a:t>
            </a:r>
            <a:endParaRPr lang="en-US" dirty="0"/>
          </a:p>
        </p:txBody>
      </p:sp>
      <p:sp>
        <p:nvSpPr>
          <p:cNvPr id="3" name="Content Placeholder 2"/>
          <p:cNvSpPr>
            <a:spLocks noGrp="1"/>
          </p:cNvSpPr>
          <p:nvPr>
            <p:ph idx="1"/>
          </p:nvPr>
        </p:nvSpPr>
        <p:spPr/>
        <p:txBody>
          <a:bodyPr>
            <a:normAutofit/>
          </a:bodyPr>
          <a:lstStyle/>
          <a:p>
            <a:r>
              <a:rPr lang="en-US" sz="2800" dirty="0" smtClean="0"/>
              <a:t>Present finding of comparison of BayesWipe-PDB and </a:t>
            </a:r>
            <a:r>
              <a:rPr lang="en-US" sz="2800" dirty="0" err="1" smtClean="0"/>
              <a:t>BayesWipe</a:t>
            </a:r>
            <a:r>
              <a:rPr lang="en-US" sz="2800" dirty="0" smtClean="0"/>
              <a:t>-DET on</a:t>
            </a:r>
          </a:p>
          <a:p>
            <a:pPr lvl="1"/>
            <a:r>
              <a:rPr lang="en-US" sz="2600" dirty="0"/>
              <a:t>Accuracy of query results (Precision and Recall)</a:t>
            </a:r>
          </a:p>
          <a:p>
            <a:pPr lvl="1"/>
            <a:r>
              <a:rPr lang="en-US" sz="2600" dirty="0" smtClean="0"/>
              <a:t>Scalability (Size and Query processing time)</a:t>
            </a:r>
          </a:p>
          <a:p>
            <a:r>
              <a:rPr lang="en-US" sz="2800" dirty="0" smtClean="0"/>
              <a:t>Present the effect of optimization technique on BayesWipe-PDB </a:t>
            </a:r>
          </a:p>
        </p:txBody>
      </p:sp>
      <p:sp>
        <p:nvSpPr>
          <p:cNvPr id="4" name="Slide Number Placeholder 3"/>
          <p:cNvSpPr>
            <a:spLocks noGrp="1"/>
          </p:cNvSpPr>
          <p:nvPr>
            <p:ph type="sldNum" sz="quarter" idx="12"/>
          </p:nvPr>
        </p:nvSpPr>
        <p:spPr/>
        <p:txBody>
          <a:bodyPr/>
          <a:lstStyle/>
          <a:p>
            <a:fld id="{20111803-305A-4A04-807A-A88F52FFFDCF}" type="slidenum">
              <a:rPr lang="en-US" smtClean="0"/>
              <a:t>37</a:t>
            </a:fld>
            <a:endParaRPr lang="en-US"/>
          </a:p>
        </p:txBody>
      </p:sp>
    </p:spTree>
    <p:extLst>
      <p:ext uri="{BB962C8B-B14F-4D97-AF65-F5344CB8AC3E}">
        <p14:creationId xmlns:p14="http://schemas.microsoft.com/office/powerpoint/2010/main" val="18413366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4128857724"/>
              </p:ext>
            </p:extLst>
          </p:nvPr>
        </p:nvGraphicFramePr>
        <p:xfrm>
          <a:off x="381000" y="1771774"/>
          <a:ext cx="8458200" cy="2105977"/>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20111803-305A-4A04-807A-A88F52FFFDCF}" type="slidenum">
              <a:rPr lang="en-US" smtClean="0"/>
              <a:t>38</a:t>
            </a:fld>
            <a:endParaRPr lang="en-US"/>
          </a:p>
        </p:txBody>
      </p:sp>
      <p:sp>
        <p:nvSpPr>
          <p:cNvPr id="2" name="Title 1"/>
          <p:cNvSpPr>
            <a:spLocks noGrp="1"/>
          </p:cNvSpPr>
          <p:nvPr>
            <p:ph type="title" idx="4294967295"/>
          </p:nvPr>
        </p:nvSpPr>
        <p:spPr>
          <a:xfrm>
            <a:off x="1143000" y="152400"/>
            <a:ext cx="7543800" cy="1449387"/>
          </a:xfrm>
        </p:spPr>
        <p:txBody>
          <a:bodyPr>
            <a:normAutofit fontScale="90000"/>
          </a:bodyPr>
          <a:lstStyle/>
          <a:p>
            <a:r>
              <a:rPr lang="en-US" sz="4400" dirty="0"/>
              <a:t>BayesWipe-PDB vs. BayesWipe-DET </a:t>
            </a:r>
            <a:r>
              <a:rPr lang="en-US" sz="4400" dirty="0" smtClean="0"/>
              <a:t> </a:t>
            </a:r>
            <a:r>
              <a:rPr lang="en-US" dirty="0" smtClean="0"/>
              <a:t/>
            </a:r>
            <a:br>
              <a:rPr lang="en-US" dirty="0" smtClean="0"/>
            </a:br>
            <a:r>
              <a:rPr lang="en-US" sz="4400" dirty="0" smtClean="0"/>
              <a:t>Recall and Precision</a:t>
            </a:r>
            <a:endParaRPr lang="en-US" sz="4400" dirty="0"/>
          </a:p>
        </p:txBody>
      </p:sp>
      <p:sp>
        <p:nvSpPr>
          <p:cNvPr id="6" name="TextBox 5"/>
          <p:cNvSpPr txBox="1"/>
          <p:nvPr/>
        </p:nvSpPr>
        <p:spPr>
          <a:xfrm>
            <a:off x="7604759" y="1125443"/>
            <a:ext cx="1524001" cy="646331"/>
          </a:xfrm>
          <a:prstGeom prst="rect">
            <a:avLst/>
          </a:prstGeom>
          <a:noFill/>
        </p:spPr>
        <p:txBody>
          <a:bodyPr wrap="square" rtlCol="0">
            <a:spAutoFit/>
          </a:bodyPr>
          <a:lstStyle/>
          <a:p>
            <a:pPr algn="ctr"/>
            <a:r>
              <a:rPr lang="en-US" sz="1200" b="1" dirty="0" smtClean="0"/>
              <a:t>Data Size = 2500</a:t>
            </a:r>
          </a:p>
          <a:p>
            <a:pPr algn="ctr"/>
            <a:r>
              <a:rPr lang="en-US" sz="1200" b="1" dirty="0" smtClean="0"/>
              <a:t>Noise = 10%</a:t>
            </a:r>
          </a:p>
          <a:p>
            <a:pPr algn="ctr"/>
            <a:r>
              <a:rPr lang="en-US" sz="1200" b="1" dirty="0" smtClean="0"/>
              <a:t>Threshold  = 0.1</a:t>
            </a:r>
            <a:endParaRPr lang="en-US" sz="1200" b="1" dirty="0"/>
          </a:p>
        </p:txBody>
      </p:sp>
      <p:graphicFrame>
        <p:nvGraphicFramePr>
          <p:cNvPr id="11" name="Chart 10"/>
          <p:cNvGraphicFramePr>
            <a:graphicFrameLocks/>
          </p:cNvGraphicFramePr>
          <p:nvPr>
            <p:extLst>
              <p:ext uri="{D42A27DB-BD31-4B8C-83A1-F6EECF244321}">
                <p14:modId xmlns:p14="http://schemas.microsoft.com/office/powerpoint/2010/main" val="2036539129"/>
              </p:ext>
            </p:extLst>
          </p:nvPr>
        </p:nvGraphicFramePr>
        <p:xfrm>
          <a:off x="381000" y="3810000"/>
          <a:ext cx="8490155" cy="224313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066800" y="1771774"/>
            <a:ext cx="990600" cy="4019426"/>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936158" y="1773742"/>
            <a:ext cx="990600" cy="4019426"/>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781800" y="1771774"/>
            <a:ext cx="990600" cy="4019426"/>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069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animBg="1"/>
      <p:bldP spid="2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BayesWipe-PDB vs. </a:t>
            </a:r>
            <a:r>
              <a:rPr lang="en-US" sz="4000" dirty="0" err="1" smtClean="0"/>
              <a:t>BayesWipe</a:t>
            </a:r>
            <a:r>
              <a:rPr lang="en-US" sz="4000" dirty="0" smtClean="0"/>
              <a:t>-DET:</a:t>
            </a:r>
            <a:br>
              <a:rPr lang="en-US" sz="4000" dirty="0" smtClean="0"/>
            </a:br>
            <a:r>
              <a:rPr lang="en-US" sz="4000" dirty="0" smtClean="0"/>
              <a:t>Effect of Threshold</a:t>
            </a:r>
            <a:endParaRPr lang="en-US" sz="4000" dirty="0"/>
          </a:p>
        </p:txBody>
      </p:sp>
      <p:sp>
        <p:nvSpPr>
          <p:cNvPr id="3" name="Slide Number Placeholder 2"/>
          <p:cNvSpPr>
            <a:spLocks noGrp="1"/>
          </p:cNvSpPr>
          <p:nvPr>
            <p:ph type="sldNum" sz="quarter" idx="12"/>
          </p:nvPr>
        </p:nvSpPr>
        <p:spPr/>
        <p:txBody>
          <a:bodyPr/>
          <a:lstStyle/>
          <a:p>
            <a:fld id="{20111803-305A-4A04-807A-A88F52FFFDCF}" type="slidenum">
              <a:rPr lang="en-US" smtClean="0"/>
              <a:t>39</a:t>
            </a:fld>
            <a:endParaRPr lang="en-US"/>
          </a:p>
        </p:txBody>
      </p:sp>
      <p:sp>
        <p:nvSpPr>
          <p:cNvPr id="6" name="TextBox 5"/>
          <p:cNvSpPr txBox="1"/>
          <p:nvPr/>
        </p:nvSpPr>
        <p:spPr>
          <a:xfrm>
            <a:off x="7239000" y="1447800"/>
            <a:ext cx="1750624" cy="276999"/>
          </a:xfrm>
          <a:prstGeom prst="rect">
            <a:avLst/>
          </a:prstGeom>
          <a:noFill/>
        </p:spPr>
        <p:txBody>
          <a:bodyPr wrap="square" rtlCol="0">
            <a:spAutoFit/>
          </a:bodyPr>
          <a:lstStyle/>
          <a:p>
            <a:r>
              <a:rPr lang="en-US" sz="1200" b="1" dirty="0" smtClean="0"/>
              <a:t>Dataset size 30000</a:t>
            </a:r>
            <a:endParaRPr lang="en-US" sz="1200" b="1" dirty="0"/>
          </a:p>
        </p:txBody>
      </p:sp>
      <p:graphicFrame>
        <p:nvGraphicFramePr>
          <p:cNvPr id="10" name="Chart 9"/>
          <p:cNvGraphicFramePr>
            <a:graphicFrameLocks/>
          </p:cNvGraphicFramePr>
          <p:nvPr>
            <p:extLst>
              <p:ext uri="{D42A27DB-BD31-4B8C-83A1-F6EECF244321}">
                <p14:modId xmlns:p14="http://schemas.microsoft.com/office/powerpoint/2010/main" val="2000317947"/>
              </p:ext>
            </p:extLst>
          </p:nvPr>
        </p:nvGraphicFramePr>
        <p:xfrm>
          <a:off x="800100" y="1724799"/>
          <a:ext cx="7543800" cy="4389568"/>
        </p:xfrm>
        <a:graphic>
          <a:graphicData uri="http://schemas.openxmlformats.org/drawingml/2006/chart">
            <c:chart xmlns:c="http://schemas.openxmlformats.org/drawingml/2006/chart" xmlns:r="http://schemas.openxmlformats.org/officeDocument/2006/relationships" r:id="rId2"/>
          </a:graphicData>
        </a:graphic>
      </p:graphicFrame>
      <p:sp>
        <p:nvSpPr>
          <p:cNvPr id="11" name="Right Arrow 10"/>
          <p:cNvSpPr/>
          <p:nvPr/>
        </p:nvSpPr>
        <p:spPr>
          <a:xfrm>
            <a:off x="0" y="2514600"/>
            <a:ext cx="12954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DET Recall=0.82</a:t>
            </a:r>
            <a:endParaRPr lang="en-US" sz="1400" dirty="0"/>
          </a:p>
        </p:txBody>
      </p:sp>
      <p:sp>
        <p:nvSpPr>
          <p:cNvPr id="12" name="Right Arrow 11"/>
          <p:cNvSpPr/>
          <p:nvPr/>
        </p:nvSpPr>
        <p:spPr>
          <a:xfrm>
            <a:off x="0" y="1737361"/>
            <a:ext cx="1319489" cy="38100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900" dirty="0" smtClean="0"/>
              <a:t>DET Precision= 0.997</a:t>
            </a:r>
            <a:endParaRPr lang="en-US" sz="1400" dirty="0"/>
          </a:p>
        </p:txBody>
      </p:sp>
    </p:spTree>
    <p:extLst>
      <p:ext uri="{BB962C8B-B14F-4D97-AF65-F5344CB8AC3E}">
        <p14:creationId xmlns:p14="http://schemas.microsoft.com/office/powerpoint/2010/main" val="216958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Techniques</a:t>
            </a:r>
            <a:endParaRPr lang="en-US" dirty="0"/>
          </a:p>
        </p:txBody>
      </p:sp>
      <p:sp>
        <p:nvSpPr>
          <p:cNvPr id="3" name="Content Placeholder 2"/>
          <p:cNvSpPr>
            <a:spLocks noGrp="1"/>
          </p:cNvSpPr>
          <p:nvPr>
            <p:ph idx="1"/>
          </p:nvPr>
        </p:nvSpPr>
        <p:spPr>
          <a:xfrm>
            <a:off x="289559" y="2776981"/>
            <a:ext cx="3112439" cy="3354494"/>
          </a:xfrm>
        </p:spPr>
        <p:txBody>
          <a:bodyPr>
            <a:normAutofit/>
          </a:bodyPr>
          <a:lstStyle/>
          <a:p>
            <a:pPr lvl="1"/>
            <a:r>
              <a:rPr lang="en-US" sz="2400" dirty="0" smtClean="0"/>
              <a:t>De-Duplication</a:t>
            </a:r>
            <a:endParaRPr lang="en-US" sz="2000" dirty="0" smtClean="0"/>
          </a:p>
          <a:p>
            <a:pPr lvl="1"/>
            <a:endParaRPr lang="en-US" sz="2000" dirty="0"/>
          </a:p>
          <a:p>
            <a:pPr lvl="1"/>
            <a:r>
              <a:rPr lang="en-US" sz="2400" dirty="0" smtClean="0"/>
              <a:t>Inconsistencies</a:t>
            </a:r>
          </a:p>
          <a:p>
            <a:pPr lvl="1"/>
            <a:endParaRPr lang="en-US" sz="2000" dirty="0"/>
          </a:p>
          <a:p>
            <a:pPr lvl="1"/>
            <a:r>
              <a:rPr lang="en-US" sz="2400" dirty="0" smtClean="0"/>
              <a:t>Schema Noise</a:t>
            </a:r>
            <a:endParaRPr lang="en-US" sz="2400" dirty="0"/>
          </a:p>
          <a:p>
            <a:endParaRPr lang="en-US" sz="3200" dirty="0"/>
          </a:p>
        </p:txBody>
      </p:sp>
      <p:sp>
        <p:nvSpPr>
          <p:cNvPr id="4" name="Slide Number Placeholder 3"/>
          <p:cNvSpPr>
            <a:spLocks noGrp="1"/>
          </p:cNvSpPr>
          <p:nvPr>
            <p:ph type="sldNum" sz="quarter" idx="12"/>
          </p:nvPr>
        </p:nvSpPr>
        <p:spPr/>
        <p:txBody>
          <a:bodyPr/>
          <a:lstStyle/>
          <a:p>
            <a:fld id="{20111803-305A-4A04-807A-A88F52FFFDCF}" type="slidenum">
              <a:rPr lang="en-US" smtClean="0"/>
              <a:t>4</a:t>
            </a:fld>
            <a:endParaRPr lang="en-US"/>
          </a:p>
        </p:txBody>
      </p:sp>
      <p:pic>
        <p:nvPicPr>
          <p:cNvPr id="1026" name="Picture 2" descr="http://store-uk.xplore-software.com/img/p/2/6/26-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6950" y="4327761"/>
            <a:ext cx="1818198" cy="1731231"/>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5940949" y="2776981"/>
            <a:ext cx="2974451" cy="335449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r>
              <a:rPr lang="en-US" sz="2400" dirty="0"/>
              <a:t>Outlier </a:t>
            </a:r>
            <a:r>
              <a:rPr lang="en-US" sz="2400" dirty="0" smtClean="0"/>
              <a:t>detection</a:t>
            </a:r>
          </a:p>
          <a:p>
            <a:pPr marL="201168" lvl="1" indent="0">
              <a:buNone/>
            </a:pPr>
            <a:r>
              <a:rPr lang="en-US" sz="2000" dirty="0" smtClean="0"/>
              <a:t> </a:t>
            </a:r>
            <a:endParaRPr lang="en-US" sz="2000" dirty="0"/>
          </a:p>
          <a:p>
            <a:pPr lvl="1"/>
            <a:r>
              <a:rPr lang="en-US" sz="2400" dirty="0"/>
              <a:t>Conditional functional </a:t>
            </a:r>
            <a:r>
              <a:rPr lang="en-US" sz="2400" dirty="0" smtClean="0"/>
              <a:t>dependencies</a:t>
            </a:r>
          </a:p>
          <a:p>
            <a:pPr lvl="1"/>
            <a:endParaRPr lang="en-US" sz="2000" dirty="0" smtClean="0"/>
          </a:p>
          <a:p>
            <a:pPr lvl="1"/>
            <a:r>
              <a:rPr lang="en-US" sz="2400" dirty="0" smtClean="0"/>
              <a:t>BayesWipe </a:t>
            </a:r>
            <a:endParaRPr lang="en-US" sz="2400" dirty="0"/>
          </a:p>
          <a:p>
            <a:endParaRPr lang="en-US" sz="3200" dirty="0"/>
          </a:p>
        </p:txBody>
      </p:sp>
      <p:grpSp>
        <p:nvGrpSpPr>
          <p:cNvPr id="10" name="Group 9"/>
          <p:cNvGrpSpPr/>
          <p:nvPr/>
        </p:nvGrpSpPr>
        <p:grpSpPr>
          <a:xfrm>
            <a:off x="304800" y="2065671"/>
            <a:ext cx="8318390" cy="2262090"/>
            <a:chOff x="304800" y="2065671"/>
            <a:chExt cx="8318390" cy="2262090"/>
          </a:xfrm>
        </p:grpSpPr>
        <p:sp>
          <p:nvSpPr>
            <p:cNvPr id="5" name="Rectangle 4"/>
            <p:cNvSpPr/>
            <p:nvPr/>
          </p:nvSpPr>
          <p:spPr>
            <a:xfrm>
              <a:off x="304800" y="2065671"/>
              <a:ext cx="2677602"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Types of Problems</a:t>
              </a:r>
              <a:endParaRPr lang="en-US" dirty="0"/>
            </a:p>
          </p:txBody>
        </p:sp>
        <p:sp>
          <p:nvSpPr>
            <p:cNvPr id="6" name="Rectangle 5"/>
            <p:cNvSpPr/>
            <p:nvPr/>
          </p:nvSpPr>
          <p:spPr>
            <a:xfrm>
              <a:off x="3134802" y="2065671"/>
              <a:ext cx="2677602" cy="609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Industry Solutions</a:t>
              </a:r>
              <a:endParaRPr lang="en-US" dirty="0"/>
            </a:p>
          </p:txBody>
        </p:sp>
        <p:sp>
          <p:nvSpPr>
            <p:cNvPr id="7" name="Rectangle 6"/>
            <p:cNvSpPr/>
            <p:nvPr/>
          </p:nvSpPr>
          <p:spPr>
            <a:xfrm>
              <a:off x="5945588" y="2065671"/>
              <a:ext cx="2677602"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Academic Approaches</a:t>
              </a:r>
              <a:endParaRPr lang="en-US" dirty="0"/>
            </a:p>
          </p:txBody>
        </p:sp>
        <p:pic>
          <p:nvPicPr>
            <p:cNvPr id="8" name="Picture 2" descr="informatica etl obiee ob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2066" y="3005581"/>
              <a:ext cx="1403073" cy="13221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359437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Accuracy of Query Results from Multiple Random Queries</a:t>
            </a:r>
            <a:endParaRPr lang="en-US" dirty="0"/>
          </a:p>
        </p:txBody>
      </p:sp>
      <p:sp>
        <p:nvSpPr>
          <p:cNvPr id="3" name="Content Placeholder 2"/>
          <p:cNvSpPr>
            <a:spLocks noGrp="1"/>
          </p:cNvSpPr>
          <p:nvPr>
            <p:ph idx="1"/>
          </p:nvPr>
        </p:nvSpPr>
        <p:spPr/>
        <p:txBody>
          <a:bodyPr>
            <a:normAutofit/>
          </a:bodyPr>
          <a:lstStyle/>
          <a:p>
            <a:r>
              <a:rPr lang="en-US" sz="2600" dirty="0" smtClean="0"/>
              <a:t>Average of precision and recall values of multiple random queries does not give good idea</a:t>
            </a:r>
          </a:p>
          <a:p>
            <a:r>
              <a:rPr lang="en-US" sz="2600" dirty="0" smtClean="0"/>
              <a:t>Comparison on non normalized metrics over 100 random queries</a:t>
            </a:r>
          </a:p>
          <a:p>
            <a:pPr lvl="1"/>
            <a:r>
              <a:rPr lang="en-US" sz="2400" dirty="0" smtClean="0"/>
              <a:t>Total increase numbers of true positives generated</a:t>
            </a:r>
          </a:p>
          <a:p>
            <a:pPr lvl="2"/>
            <a:r>
              <a:rPr lang="en-US" sz="2000" dirty="0" smtClean="0"/>
              <a:t>True Positive (BayesWipe-PDB) – True Positives(BayesWipe-DET)</a:t>
            </a:r>
          </a:p>
          <a:p>
            <a:pPr lvl="1"/>
            <a:r>
              <a:rPr lang="en-US" sz="2400" dirty="0" smtClean="0"/>
              <a:t>Total increase number of false positive generated</a:t>
            </a:r>
          </a:p>
          <a:p>
            <a:pPr lvl="2"/>
            <a:r>
              <a:rPr lang="en-US" sz="2000" dirty="0" smtClean="0"/>
              <a:t>False </a:t>
            </a:r>
            <a:r>
              <a:rPr lang="en-US" sz="2000" dirty="0"/>
              <a:t>Positive (BayesWipe-PDB) – </a:t>
            </a:r>
            <a:r>
              <a:rPr lang="en-US" sz="2000" dirty="0" smtClean="0"/>
              <a:t>False </a:t>
            </a:r>
            <a:r>
              <a:rPr lang="en-US" sz="2000" dirty="0"/>
              <a:t>Positives(BayesWipe-DET)</a:t>
            </a:r>
          </a:p>
          <a:p>
            <a:pPr lvl="2"/>
            <a:endParaRPr lang="en-US" sz="2000" dirty="0" smtClean="0"/>
          </a:p>
          <a:p>
            <a:endParaRPr lang="en-US" sz="2600"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20111803-305A-4A04-807A-A88F52FFFDCF}" type="slidenum">
              <a:rPr lang="en-US" smtClean="0"/>
              <a:t>40</a:t>
            </a:fld>
            <a:endParaRPr lang="en-US"/>
          </a:p>
        </p:txBody>
      </p:sp>
    </p:spTree>
    <p:extLst>
      <p:ext uri="{BB962C8B-B14F-4D97-AF65-F5344CB8AC3E}">
        <p14:creationId xmlns:p14="http://schemas.microsoft.com/office/powerpoint/2010/main" val="3817720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2529575307"/>
              </p:ext>
            </p:extLst>
          </p:nvPr>
        </p:nvGraphicFramePr>
        <p:xfrm>
          <a:off x="533400" y="2581715"/>
          <a:ext cx="8244840"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sz="4000" dirty="0" smtClean="0"/>
              <a:t>BayesWipe-PDB vs. BayesWipe-DET: </a:t>
            </a:r>
            <a:br>
              <a:rPr lang="en-US" sz="4000" dirty="0" smtClean="0"/>
            </a:br>
            <a:r>
              <a:rPr lang="en-US" sz="4000" dirty="0" smtClean="0"/>
              <a:t>True Positives and False Positives Gain</a:t>
            </a:r>
            <a:endParaRPr lang="en-US" sz="4000" dirty="0"/>
          </a:p>
        </p:txBody>
      </p:sp>
      <p:sp>
        <p:nvSpPr>
          <p:cNvPr id="3" name="Slide Number Placeholder 2"/>
          <p:cNvSpPr>
            <a:spLocks noGrp="1"/>
          </p:cNvSpPr>
          <p:nvPr>
            <p:ph type="sldNum" sz="quarter" idx="12"/>
          </p:nvPr>
        </p:nvSpPr>
        <p:spPr/>
        <p:txBody>
          <a:bodyPr/>
          <a:lstStyle/>
          <a:p>
            <a:fld id="{20111803-305A-4A04-807A-A88F52FFFDCF}" type="slidenum">
              <a:rPr lang="en-US" smtClean="0"/>
              <a:t>41</a:t>
            </a:fld>
            <a:endParaRPr lang="en-US"/>
          </a:p>
        </p:txBody>
      </p:sp>
      <p:sp>
        <p:nvSpPr>
          <p:cNvPr id="6" name="TextBox 5"/>
          <p:cNvSpPr txBox="1"/>
          <p:nvPr/>
        </p:nvSpPr>
        <p:spPr>
          <a:xfrm>
            <a:off x="7536392" y="1873128"/>
            <a:ext cx="1531408" cy="708587"/>
          </a:xfrm>
          <a:prstGeom prst="rect">
            <a:avLst/>
          </a:prstGeom>
          <a:noFill/>
        </p:spPr>
        <p:txBody>
          <a:bodyPr wrap="square" lIns="61654" tIns="30827" rIns="61654" bIns="30827" rtlCol="0">
            <a:spAutoFit/>
          </a:bodyPr>
          <a:lstStyle/>
          <a:p>
            <a:r>
              <a:rPr lang="en-US" sz="1400" b="1" dirty="0"/>
              <a:t>Data Size =</a:t>
            </a:r>
            <a:r>
              <a:rPr lang="en-US" sz="1400" b="1" dirty="0" smtClean="0"/>
              <a:t>30000</a:t>
            </a:r>
          </a:p>
          <a:p>
            <a:r>
              <a:rPr lang="en-US" sz="1400" b="1" dirty="0"/>
              <a:t>Threshold  = 0.1</a:t>
            </a:r>
          </a:p>
          <a:p>
            <a:endParaRPr lang="en-US" sz="1400" b="1" dirty="0"/>
          </a:p>
        </p:txBody>
      </p:sp>
    </p:spTree>
    <p:extLst>
      <p:ext uri="{BB962C8B-B14F-4D97-AF65-F5344CB8AC3E}">
        <p14:creationId xmlns:p14="http://schemas.microsoft.com/office/powerpoint/2010/main" val="35579889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0111803-305A-4A04-807A-A88F52FFFDCF}" type="slidenum">
              <a:rPr lang="en-US" smtClean="0"/>
              <a:t>42</a:t>
            </a:fld>
            <a:endParaRPr lang="en-US"/>
          </a:p>
        </p:txBody>
      </p:sp>
      <p:sp>
        <p:nvSpPr>
          <p:cNvPr id="2" name="Title 1"/>
          <p:cNvSpPr>
            <a:spLocks noGrp="1"/>
          </p:cNvSpPr>
          <p:nvPr>
            <p:ph type="title" idx="4294967295"/>
          </p:nvPr>
        </p:nvSpPr>
        <p:spPr>
          <a:xfrm>
            <a:off x="865563" y="297805"/>
            <a:ext cx="7543800" cy="1449387"/>
          </a:xfrm>
        </p:spPr>
        <p:txBody>
          <a:bodyPr>
            <a:normAutofit/>
          </a:bodyPr>
          <a:lstStyle/>
          <a:p>
            <a:r>
              <a:rPr lang="en-US" sz="4000" dirty="0" smtClean="0"/>
              <a:t>BayesWipe-PDB vs. </a:t>
            </a:r>
            <a:r>
              <a:rPr lang="en-US" sz="4000" dirty="0" err="1" smtClean="0"/>
              <a:t>BayesWipe</a:t>
            </a:r>
            <a:r>
              <a:rPr lang="en-US" sz="4000" dirty="0" smtClean="0"/>
              <a:t>-DET: Size of Database</a:t>
            </a:r>
            <a:endParaRPr lang="en-US" sz="4000" dirty="0"/>
          </a:p>
        </p:txBody>
      </p:sp>
      <p:graphicFrame>
        <p:nvGraphicFramePr>
          <p:cNvPr id="10" name="Chart 9"/>
          <p:cNvGraphicFramePr>
            <a:graphicFrameLocks/>
          </p:cNvGraphicFramePr>
          <p:nvPr>
            <p:extLst>
              <p:ext uri="{D42A27DB-BD31-4B8C-83A1-F6EECF244321}">
                <p14:modId xmlns:p14="http://schemas.microsoft.com/office/powerpoint/2010/main" val="2884934116"/>
              </p:ext>
            </p:extLst>
          </p:nvPr>
        </p:nvGraphicFramePr>
        <p:xfrm>
          <a:off x="304800" y="1796063"/>
          <a:ext cx="8839200" cy="437613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7425344" y="1608693"/>
            <a:ext cx="1524001" cy="276999"/>
          </a:xfrm>
          <a:prstGeom prst="rect">
            <a:avLst/>
          </a:prstGeom>
          <a:noFill/>
        </p:spPr>
        <p:txBody>
          <a:bodyPr wrap="square" rtlCol="0">
            <a:spAutoFit/>
          </a:bodyPr>
          <a:lstStyle/>
          <a:p>
            <a:pPr algn="ctr"/>
            <a:r>
              <a:rPr lang="en-US" sz="1200" b="1" dirty="0" smtClean="0"/>
              <a:t>Data Size = 30000</a:t>
            </a:r>
          </a:p>
        </p:txBody>
      </p:sp>
    </p:spTree>
    <p:extLst>
      <p:ext uri="{BB962C8B-B14F-4D97-AF65-F5344CB8AC3E}">
        <p14:creationId xmlns:p14="http://schemas.microsoft.com/office/powerpoint/2010/main" val="33153195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0111803-305A-4A04-807A-A88F52FFFDCF}" type="slidenum">
              <a:rPr lang="en-US" smtClean="0"/>
              <a:t>43</a:t>
            </a:fld>
            <a:endParaRPr lang="en-US"/>
          </a:p>
        </p:txBody>
      </p:sp>
      <p:sp>
        <p:nvSpPr>
          <p:cNvPr id="2" name="Title 1"/>
          <p:cNvSpPr>
            <a:spLocks noGrp="1"/>
          </p:cNvSpPr>
          <p:nvPr>
            <p:ph type="title" idx="4294967295"/>
          </p:nvPr>
        </p:nvSpPr>
        <p:spPr>
          <a:xfrm>
            <a:off x="887686" y="310835"/>
            <a:ext cx="7543800" cy="1449387"/>
          </a:xfrm>
        </p:spPr>
        <p:txBody>
          <a:bodyPr>
            <a:normAutofit fontScale="90000"/>
          </a:bodyPr>
          <a:lstStyle/>
          <a:p>
            <a:r>
              <a:rPr lang="en-US" sz="4400" dirty="0"/>
              <a:t>BayesWipe-PDB vs. </a:t>
            </a:r>
            <a:r>
              <a:rPr lang="en-US" sz="4400" dirty="0" err="1" smtClean="0"/>
              <a:t>BayesWipe</a:t>
            </a:r>
            <a:r>
              <a:rPr lang="en-US" sz="4400" dirty="0" smtClean="0"/>
              <a:t>-DET:  </a:t>
            </a:r>
            <a:r>
              <a:rPr lang="en-US" dirty="0" smtClean="0"/>
              <a:t/>
            </a:r>
            <a:br>
              <a:rPr lang="en-US" dirty="0" smtClean="0"/>
            </a:br>
            <a:r>
              <a:rPr lang="en-US" dirty="0" smtClean="0"/>
              <a:t>Average </a:t>
            </a:r>
            <a:r>
              <a:rPr lang="en-US" sz="4400" dirty="0" smtClean="0"/>
              <a:t>Query Processing time</a:t>
            </a:r>
            <a:endParaRPr lang="en-US" sz="4400" dirty="0"/>
          </a:p>
        </p:txBody>
      </p:sp>
      <p:sp>
        <p:nvSpPr>
          <p:cNvPr id="5" name="TextBox 4"/>
          <p:cNvSpPr txBox="1"/>
          <p:nvPr/>
        </p:nvSpPr>
        <p:spPr>
          <a:xfrm>
            <a:off x="7227849" y="1621372"/>
            <a:ext cx="1379008" cy="277700"/>
          </a:xfrm>
          <a:prstGeom prst="rect">
            <a:avLst/>
          </a:prstGeom>
          <a:noFill/>
        </p:spPr>
        <p:txBody>
          <a:bodyPr wrap="square" lIns="61654" tIns="30827" rIns="61654" bIns="30827" rtlCol="0">
            <a:spAutoFit/>
          </a:bodyPr>
          <a:lstStyle/>
          <a:p>
            <a:r>
              <a:rPr lang="en-US" sz="1400" b="1" dirty="0"/>
              <a:t>Data Size =30000</a:t>
            </a:r>
          </a:p>
        </p:txBody>
      </p:sp>
      <p:graphicFrame>
        <p:nvGraphicFramePr>
          <p:cNvPr id="8" name="Chart 7"/>
          <p:cNvGraphicFramePr>
            <a:graphicFrameLocks/>
          </p:cNvGraphicFramePr>
          <p:nvPr>
            <p:extLst>
              <p:ext uri="{D42A27DB-BD31-4B8C-83A1-F6EECF244321}">
                <p14:modId xmlns:p14="http://schemas.microsoft.com/office/powerpoint/2010/main" val="2691778048"/>
              </p:ext>
            </p:extLst>
          </p:nvPr>
        </p:nvGraphicFramePr>
        <p:xfrm>
          <a:off x="419100" y="1900524"/>
          <a:ext cx="8305800" cy="4347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3548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0111803-305A-4A04-807A-A88F52FFFDCF}" type="slidenum">
              <a:rPr lang="en-US" smtClean="0"/>
              <a:t>44</a:t>
            </a:fld>
            <a:endParaRPr lang="en-US"/>
          </a:p>
        </p:txBody>
      </p:sp>
      <p:graphicFrame>
        <p:nvGraphicFramePr>
          <p:cNvPr id="11" name="Chart 10"/>
          <p:cNvGraphicFramePr>
            <a:graphicFrameLocks/>
          </p:cNvGraphicFramePr>
          <p:nvPr>
            <p:extLst>
              <p:ext uri="{D42A27DB-BD31-4B8C-83A1-F6EECF244321}">
                <p14:modId xmlns:p14="http://schemas.microsoft.com/office/powerpoint/2010/main" val="3487758691"/>
              </p:ext>
            </p:extLst>
          </p:nvPr>
        </p:nvGraphicFramePr>
        <p:xfrm>
          <a:off x="533400" y="1905000"/>
          <a:ext cx="8001000" cy="18570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a:graphicFrameLocks/>
          </p:cNvGraphicFramePr>
          <p:nvPr>
            <p:extLst>
              <p:ext uri="{D42A27DB-BD31-4B8C-83A1-F6EECF244321}">
                <p14:modId xmlns:p14="http://schemas.microsoft.com/office/powerpoint/2010/main" val="3174100746"/>
              </p:ext>
            </p:extLst>
          </p:nvPr>
        </p:nvGraphicFramePr>
        <p:xfrm>
          <a:off x="604684" y="3866290"/>
          <a:ext cx="7954296" cy="214122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a:xfrm>
            <a:off x="533400" y="381000"/>
            <a:ext cx="8763000" cy="1356361"/>
          </a:xfrm>
        </p:spPr>
        <p:txBody>
          <a:bodyPr>
            <a:noAutofit/>
          </a:bodyPr>
          <a:lstStyle/>
          <a:p>
            <a:r>
              <a:rPr lang="en-US" sz="3700" dirty="0" smtClean="0"/>
              <a:t>Optimized BayesWipe-PDB </a:t>
            </a:r>
            <a:r>
              <a:rPr lang="en-US" sz="3700" dirty="0"/>
              <a:t>vs. BayesWipe-DET  </a:t>
            </a:r>
            <a:br>
              <a:rPr lang="en-US" sz="3700" dirty="0"/>
            </a:br>
            <a:r>
              <a:rPr lang="en-US" sz="3700" dirty="0" smtClean="0"/>
              <a:t>Recall and Precision</a:t>
            </a:r>
            <a:endParaRPr lang="en-US" sz="3700" dirty="0"/>
          </a:p>
        </p:txBody>
      </p:sp>
      <p:sp>
        <p:nvSpPr>
          <p:cNvPr id="12" name="Rectangle 11"/>
          <p:cNvSpPr/>
          <p:nvPr/>
        </p:nvSpPr>
        <p:spPr>
          <a:xfrm>
            <a:off x="1143000" y="1747928"/>
            <a:ext cx="914400" cy="428243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064774" y="1747928"/>
            <a:ext cx="914400" cy="428243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991464" y="1767593"/>
            <a:ext cx="914400" cy="428243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56418" y="1767593"/>
            <a:ext cx="914400" cy="428243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25528" y="1767593"/>
            <a:ext cx="914400" cy="428243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054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4"/>
                                        </p:tgtEl>
                                        <p:attrNameLst>
                                          <p:attrName>style.visibility</p:attrName>
                                        </p:attrNameLst>
                                      </p:cBhvr>
                                      <p:to>
                                        <p:strVal val="hidden"/>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5" grpId="0" animBg="1"/>
      <p:bldP spid="15" grpId="1" animBg="1"/>
      <p:bldP spid="9" grpId="0" animBg="1"/>
      <p:bldP spid="9" grpId="1" animBg="1"/>
      <p:bldP spid="14" grpId="0" animBg="1"/>
      <p:bldP spid="14"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52400"/>
            <a:ext cx="7543800" cy="1584961"/>
          </a:xfrm>
        </p:spPr>
        <p:txBody>
          <a:bodyPr>
            <a:noAutofit/>
          </a:bodyPr>
          <a:lstStyle/>
          <a:p>
            <a:r>
              <a:rPr lang="en-US" sz="3800" dirty="0"/>
              <a:t>Optimized BayesWipe-PDB:</a:t>
            </a:r>
            <a:br>
              <a:rPr lang="en-US" sz="3800" dirty="0"/>
            </a:br>
            <a:r>
              <a:rPr lang="en-US" sz="3800" dirty="0" smtClean="0"/>
              <a:t>True Positives and False Positives Gain</a:t>
            </a:r>
            <a:endParaRPr lang="en-US" sz="3800" dirty="0"/>
          </a:p>
        </p:txBody>
      </p:sp>
      <p:sp>
        <p:nvSpPr>
          <p:cNvPr id="4" name="Slide Number Placeholder 3"/>
          <p:cNvSpPr>
            <a:spLocks noGrp="1"/>
          </p:cNvSpPr>
          <p:nvPr>
            <p:ph type="sldNum" sz="quarter" idx="12"/>
          </p:nvPr>
        </p:nvSpPr>
        <p:spPr/>
        <p:txBody>
          <a:bodyPr/>
          <a:lstStyle/>
          <a:p>
            <a:fld id="{20111803-305A-4A04-807A-A88F52FFFDCF}" type="slidenum">
              <a:rPr lang="en-US" smtClean="0"/>
              <a:t>45</a:t>
            </a:fld>
            <a:endParaRPr lang="en-US"/>
          </a:p>
        </p:txBody>
      </p:sp>
      <p:graphicFrame>
        <p:nvGraphicFramePr>
          <p:cNvPr id="5" name="Chart 4"/>
          <p:cNvGraphicFramePr>
            <a:graphicFrameLocks/>
          </p:cNvGraphicFramePr>
          <p:nvPr>
            <p:extLst>
              <p:ext uri="{D42A27DB-BD31-4B8C-83A1-F6EECF244321}">
                <p14:modId xmlns:p14="http://schemas.microsoft.com/office/powerpoint/2010/main" val="1830422607"/>
              </p:ext>
            </p:extLst>
          </p:nvPr>
        </p:nvGraphicFramePr>
        <p:xfrm>
          <a:off x="457200" y="2057400"/>
          <a:ext cx="853440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601056" y="1737361"/>
            <a:ext cx="1531408" cy="708587"/>
          </a:xfrm>
          <a:prstGeom prst="rect">
            <a:avLst/>
          </a:prstGeom>
          <a:noFill/>
        </p:spPr>
        <p:txBody>
          <a:bodyPr wrap="square" lIns="61654" tIns="30827" rIns="61654" bIns="30827" rtlCol="0">
            <a:spAutoFit/>
          </a:bodyPr>
          <a:lstStyle/>
          <a:p>
            <a:r>
              <a:rPr lang="en-US" sz="1400" b="1" dirty="0"/>
              <a:t>Data Size =</a:t>
            </a:r>
            <a:r>
              <a:rPr lang="en-US" sz="1400" b="1" dirty="0" smtClean="0"/>
              <a:t>30000</a:t>
            </a:r>
          </a:p>
          <a:p>
            <a:r>
              <a:rPr lang="en-US" sz="1400" b="1" dirty="0"/>
              <a:t>Threshold  = 0.1</a:t>
            </a:r>
          </a:p>
          <a:p>
            <a:endParaRPr lang="en-US" sz="1400" b="1" dirty="0"/>
          </a:p>
        </p:txBody>
      </p:sp>
    </p:spTree>
    <p:extLst>
      <p:ext uri="{BB962C8B-B14F-4D97-AF65-F5344CB8AC3E}">
        <p14:creationId xmlns:p14="http://schemas.microsoft.com/office/powerpoint/2010/main" val="36097572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2127704267"/>
              </p:ext>
            </p:extLst>
          </p:nvPr>
        </p:nvGraphicFramePr>
        <p:xfrm>
          <a:off x="304800" y="2056307"/>
          <a:ext cx="8229600" cy="425474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a:bodyPr>
          <a:lstStyle/>
          <a:p>
            <a:r>
              <a:rPr lang="en-US" dirty="0" smtClean="0"/>
              <a:t>Optimized </a:t>
            </a:r>
            <a:r>
              <a:rPr lang="en-US" dirty="0" err="1" smtClean="0"/>
              <a:t>BayesWipe</a:t>
            </a:r>
            <a:r>
              <a:rPr lang="en-US" dirty="0" smtClean="0"/>
              <a:t>-PDB:</a:t>
            </a:r>
            <a:br>
              <a:rPr lang="en-US" dirty="0" smtClean="0"/>
            </a:br>
            <a:r>
              <a:rPr lang="en-US" dirty="0" smtClean="0"/>
              <a:t>Database Size Comparison</a:t>
            </a:r>
            <a:endParaRPr lang="en-US" dirty="0"/>
          </a:p>
        </p:txBody>
      </p:sp>
      <p:sp>
        <p:nvSpPr>
          <p:cNvPr id="3" name="Slide Number Placeholder 2"/>
          <p:cNvSpPr>
            <a:spLocks noGrp="1"/>
          </p:cNvSpPr>
          <p:nvPr>
            <p:ph type="sldNum" sz="quarter" idx="12"/>
          </p:nvPr>
        </p:nvSpPr>
        <p:spPr/>
        <p:txBody>
          <a:bodyPr/>
          <a:lstStyle/>
          <a:p>
            <a:fld id="{20111803-305A-4A04-807A-A88F52FFFDCF}" type="slidenum">
              <a:rPr lang="en-US" smtClean="0"/>
              <a:t>46</a:t>
            </a:fld>
            <a:endParaRPr lang="en-US"/>
          </a:p>
        </p:txBody>
      </p:sp>
      <p:sp>
        <p:nvSpPr>
          <p:cNvPr id="6" name="TextBox 5"/>
          <p:cNvSpPr txBox="1"/>
          <p:nvPr/>
        </p:nvSpPr>
        <p:spPr>
          <a:xfrm>
            <a:off x="6615642" y="1778607"/>
            <a:ext cx="1379008" cy="277700"/>
          </a:xfrm>
          <a:prstGeom prst="rect">
            <a:avLst/>
          </a:prstGeom>
          <a:noFill/>
        </p:spPr>
        <p:txBody>
          <a:bodyPr wrap="square" lIns="61654" tIns="30827" rIns="61654" bIns="30827" rtlCol="0">
            <a:spAutoFit/>
          </a:bodyPr>
          <a:lstStyle/>
          <a:p>
            <a:r>
              <a:rPr lang="en-US" sz="1400" b="1" dirty="0"/>
              <a:t>Data Size =30000</a:t>
            </a:r>
          </a:p>
        </p:txBody>
      </p:sp>
    </p:spTree>
    <p:extLst>
      <p:ext uri="{BB962C8B-B14F-4D97-AF65-F5344CB8AC3E}">
        <p14:creationId xmlns:p14="http://schemas.microsoft.com/office/powerpoint/2010/main" val="26504811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192815026"/>
              </p:ext>
            </p:extLst>
          </p:nvPr>
        </p:nvGraphicFramePr>
        <p:xfrm>
          <a:off x="381000" y="1900524"/>
          <a:ext cx="8382000" cy="429837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a:bodyPr>
          <a:lstStyle/>
          <a:p>
            <a:r>
              <a:rPr lang="en-US" sz="4400" dirty="0"/>
              <a:t>Optimized </a:t>
            </a:r>
            <a:r>
              <a:rPr lang="en-US" sz="4400" dirty="0" err="1"/>
              <a:t>BayesWipe</a:t>
            </a:r>
            <a:r>
              <a:rPr lang="en-US" sz="4400" dirty="0"/>
              <a:t>-PDB: </a:t>
            </a:r>
            <a:r>
              <a:rPr lang="en-US" sz="4400" dirty="0" smtClean="0"/>
              <a:t/>
            </a:r>
            <a:br>
              <a:rPr lang="en-US" sz="4400" dirty="0" smtClean="0"/>
            </a:br>
            <a:r>
              <a:rPr lang="en-US" sz="4400" dirty="0" smtClean="0"/>
              <a:t>Average Query Processing time</a:t>
            </a:r>
            <a:endParaRPr lang="en-US" sz="4400" dirty="0"/>
          </a:p>
        </p:txBody>
      </p:sp>
      <p:sp>
        <p:nvSpPr>
          <p:cNvPr id="3" name="Slide Number Placeholder 2"/>
          <p:cNvSpPr>
            <a:spLocks noGrp="1"/>
          </p:cNvSpPr>
          <p:nvPr>
            <p:ph type="sldNum" sz="quarter" idx="12"/>
          </p:nvPr>
        </p:nvSpPr>
        <p:spPr/>
        <p:txBody>
          <a:bodyPr/>
          <a:lstStyle/>
          <a:p>
            <a:fld id="{20111803-305A-4A04-807A-A88F52FFFDCF}" type="slidenum">
              <a:rPr lang="en-US" smtClean="0"/>
              <a:t>47</a:t>
            </a:fld>
            <a:endParaRPr lang="en-US"/>
          </a:p>
        </p:txBody>
      </p:sp>
      <p:sp>
        <p:nvSpPr>
          <p:cNvPr id="5" name="TextBox 4"/>
          <p:cNvSpPr txBox="1"/>
          <p:nvPr/>
        </p:nvSpPr>
        <p:spPr>
          <a:xfrm>
            <a:off x="6981825" y="1761673"/>
            <a:ext cx="1379008" cy="277700"/>
          </a:xfrm>
          <a:prstGeom prst="rect">
            <a:avLst/>
          </a:prstGeom>
          <a:noFill/>
        </p:spPr>
        <p:txBody>
          <a:bodyPr wrap="square" lIns="61654" tIns="30827" rIns="61654" bIns="30827" rtlCol="0">
            <a:spAutoFit/>
          </a:bodyPr>
          <a:lstStyle/>
          <a:p>
            <a:r>
              <a:rPr lang="en-US" sz="1400" b="1" dirty="0"/>
              <a:t>Data Size =30000</a:t>
            </a:r>
          </a:p>
        </p:txBody>
      </p:sp>
    </p:spTree>
    <p:extLst>
      <p:ext uri="{BB962C8B-B14F-4D97-AF65-F5344CB8AC3E}">
        <p14:creationId xmlns:p14="http://schemas.microsoft.com/office/powerpoint/2010/main" val="18205176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Summary</a:t>
            </a:r>
            <a:endParaRPr lang="en-US" dirty="0"/>
          </a:p>
        </p:txBody>
      </p:sp>
      <p:sp>
        <p:nvSpPr>
          <p:cNvPr id="3" name="Slide Number Placeholder 2"/>
          <p:cNvSpPr>
            <a:spLocks noGrp="1"/>
          </p:cNvSpPr>
          <p:nvPr>
            <p:ph type="sldNum" sz="quarter" idx="12"/>
          </p:nvPr>
        </p:nvSpPr>
        <p:spPr/>
        <p:txBody>
          <a:bodyPr/>
          <a:lstStyle/>
          <a:p>
            <a:fld id="{20111803-305A-4A04-807A-A88F52FFFDCF}" type="slidenum">
              <a:rPr lang="en-US" smtClean="0"/>
              <a:t>48</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682509513"/>
              </p:ext>
            </p:extLst>
          </p:nvPr>
        </p:nvGraphicFramePr>
        <p:xfrm>
          <a:off x="304800" y="2286000"/>
          <a:ext cx="8610599" cy="3276600"/>
        </p:xfrm>
        <a:graphic>
          <a:graphicData uri="http://schemas.openxmlformats.org/drawingml/2006/table">
            <a:tbl>
              <a:tblPr>
                <a:tableStyleId>{3C2FFA5D-87B4-456A-9821-1D502468CF0F}</a:tableStyleId>
              </a:tblPr>
              <a:tblGrid>
                <a:gridCol w="1943100"/>
                <a:gridCol w="1917680"/>
                <a:gridCol w="1603996"/>
                <a:gridCol w="1454787"/>
                <a:gridCol w="1691036"/>
              </a:tblGrid>
              <a:tr h="484129">
                <a:tc>
                  <a:txBody>
                    <a:bodyPr/>
                    <a:lstStyle/>
                    <a:p>
                      <a:pPr algn="l" fontAlgn="b"/>
                      <a:endParaRPr lang="en-US" sz="1000" b="0" i="0" u="none" strike="noStrike" dirty="0">
                        <a:solidFill>
                          <a:srgbClr val="000000"/>
                        </a:solidFill>
                        <a:effectLst/>
                        <a:latin typeface="Calibri"/>
                      </a:endParaRPr>
                    </a:p>
                  </a:txBody>
                  <a:tcPr marL="8919" marR="8919" marT="8919" marB="0" anchor="b">
                    <a:lnL w="12700" cap="flat" cmpd="sng" algn="ctr">
                      <a:noFill/>
                      <a:prstDash val="solid"/>
                    </a:lnL>
                    <a:lnR w="12700" cap="flat" cmpd="sng" algn="ctr">
                      <a:noFill/>
                      <a:prstDash val="solid"/>
                    </a:lnR>
                    <a:lnT w="12700" cap="flat" cmpd="sng" algn="ctr">
                      <a:noFill/>
                      <a:prstDash val="solid"/>
                    </a:lnT>
                    <a:lnB w="12700" cap="flat" cmpd="sng" algn="ctr">
                      <a:noFill/>
                      <a:prstDash val="solid"/>
                    </a:lnB>
                    <a:lnTlToBr w="12700" cmpd="sng">
                      <a:noFill/>
                      <a:prstDash val="solid"/>
                    </a:lnTlToBr>
                    <a:lnBlToTr w="12700" cmpd="sng">
                      <a:noFill/>
                      <a:prstDash val="solid"/>
                    </a:lnBlToTr>
                    <a:solidFill>
                      <a:schemeClr val="bg1"/>
                    </a:solidFill>
                  </a:tcPr>
                </a:tc>
                <a:tc>
                  <a:txBody>
                    <a:bodyPr/>
                    <a:lstStyle/>
                    <a:p>
                      <a:pPr algn="ctr" fontAlgn="ctr"/>
                      <a:r>
                        <a:rPr lang="en-US" sz="1500" u="none" strike="noStrike" dirty="0">
                          <a:solidFill>
                            <a:schemeClr val="bg1"/>
                          </a:solidFill>
                          <a:effectLst/>
                        </a:rPr>
                        <a:t>Query Processing time</a:t>
                      </a:r>
                      <a:endParaRPr lang="en-US" sz="1500" b="1" i="0" u="none" strike="noStrike" dirty="0">
                        <a:solidFill>
                          <a:schemeClr val="bg1"/>
                        </a:solidFill>
                        <a:effectLst/>
                        <a:latin typeface="Calibri"/>
                      </a:endParaRPr>
                    </a:p>
                  </a:txBody>
                  <a:tcPr marL="8919" marR="8919" marT="8919" marB="0" anchor="ctr">
                    <a:lnL w="12700" cap="flat" cmpd="sng" algn="ctr">
                      <a:noFill/>
                      <a:prstDash val="solid"/>
                    </a:lnL>
                    <a:solidFill>
                      <a:schemeClr val="accent2">
                        <a:lumMod val="50000"/>
                      </a:schemeClr>
                    </a:solidFill>
                  </a:tcPr>
                </a:tc>
                <a:tc>
                  <a:txBody>
                    <a:bodyPr/>
                    <a:lstStyle/>
                    <a:p>
                      <a:pPr algn="ctr" fontAlgn="ctr"/>
                      <a:r>
                        <a:rPr lang="en-US" sz="1500" u="none" strike="noStrike" dirty="0">
                          <a:solidFill>
                            <a:schemeClr val="bg1"/>
                          </a:solidFill>
                          <a:effectLst/>
                        </a:rPr>
                        <a:t>Database size</a:t>
                      </a:r>
                      <a:endParaRPr lang="en-US" sz="1500" b="1" i="0" u="none" strike="noStrike" dirty="0">
                        <a:solidFill>
                          <a:schemeClr val="bg1"/>
                        </a:solidFill>
                        <a:effectLst/>
                        <a:latin typeface="Calibri"/>
                      </a:endParaRPr>
                    </a:p>
                  </a:txBody>
                  <a:tcPr marL="8919" marR="8919" marT="8919" marB="0" anchor="ctr">
                    <a:solidFill>
                      <a:schemeClr val="accent2">
                        <a:lumMod val="50000"/>
                      </a:schemeClr>
                    </a:solidFill>
                  </a:tcPr>
                </a:tc>
                <a:tc>
                  <a:txBody>
                    <a:bodyPr/>
                    <a:lstStyle/>
                    <a:p>
                      <a:pPr algn="ctr" fontAlgn="ctr"/>
                      <a:r>
                        <a:rPr lang="en-US" sz="1500" u="none" strike="noStrike" dirty="0">
                          <a:solidFill>
                            <a:schemeClr val="bg1"/>
                          </a:solidFill>
                          <a:effectLst/>
                        </a:rPr>
                        <a:t>Precision</a:t>
                      </a:r>
                      <a:endParaRPr lang="en-US" sz="1500" b="1" i="0" u="none" strike="noStrike" dirty="0">
                        <a:solidFill>
                          <a:schemeClr val="bg1"/>
                        </a:solidFill>
                        <a:effectLst/>
                        <a:latin typeface="Calibri"/>
                      </a:endParaRPr>
                    </a:p>
                  </a:txBody>
                  <a:tcPr marL="8919" marR="8919" marT="8919" marB="0" anchor="ctr">
                    <a:solidFill>
                      <a:schemeClr val="accent2">
                        <a:lumMod val="50000"/>
                      </a:schemeClr>
                    </a:solidFill>
                  </a:tcPr>
                </a:tc>
                <a:tc>
                  <a:txBody>
                    <a:bodyPr/>
                    <a:lstStyle/>
                    <a:p>
                      <a:pPr algn="ctr" fontAlgn="ctr"/>
                      <a:r>
                        <a:rPr lang="en-US" sz="1500" u="none" strike="noStrike" dirty="0">
                          <a:solidFill>
                            <a:schemeClr val="bg1"/>
                          </a:solidFill>
                          <a:effectLst/>
                        </a:rPr>
                        <a:t>Recall</a:t>
                      </a:r>
                      <a:endParaRPr lang="en-US" sz="1500" b="1" i="0" u="none" strike="noStrike" dirty="0">
                        <a:solidFill>
                          <a:schemeClr val="bg1"/>
                        </a:solidFill>
                        <a:effectLst/>
                        <a:latin typeface="Calibri"/>
                      </a:endParaRPr>
                    </a:p>
                  </a:txBody>
                  <a:tcPr marL="8919" marR="8919" marT="8919" marB="0" anchor="ctr">
                    <a:solidFill>
                      <a:schemeClr val="accent2">
                        <a:lumMod val="50000"/>
                      </a:schemeClr>
                    </a:solidFill>
                  </a:tcPr>
                </a:tc>
              </a:tr>
              <a:tr h="773325">
                <a:tc>
                  <a:txBody>
                    <a:bodyPr/>
                    <a:lstStyle/>
                    <a:p>
                      <a:pPr algn="ctr" fontAlgn="ctr"/>
                      <a:r>
                        <a:rPr lang="en-US" sz="1500" u="none" strike="noStrike" dirty="0" smtClean="0">
                          <a:solidFill>
                            <a:schemeClr val="bg1"/>
                          </a:solidFill>
                          <a:effectLst/>
                        </a:rPr>
                        <a:t>BayesWipe-DET</a:t>
                      </a:r>
                      <a:endParaRPr lang="en-US" sz="1500" b="1" i="0" u="none" strike="noStrike" dirty="0">
                        <a:solidFill>
                          <a:schemeClr val="bg1"/>
                        </a:solidFill>
                        <a:effectLst/>
                        <a:latin typeface="Calibri"/>
                      </a:endParaRPr>
                    </a:p>
                  </a:txBody>
                  <a:tcPr marL="8919" marR="8919" marT="8919" marB="0" anchor="ctr">
                    <a:lnT w="12700" cap="flat" cmpd="sng" algn="ctr">
                      <a:noFill/>
                      <a:prstDash val="solid"/>
                    </a:lnT>
                    <a:solidFill>
                      <a:schemeClr val="accent2">
                        <a:lumMod val="50000"/>
                      </a:schemeClr>
                    </a:solidFill>
                  </a:tcPr>
                </a:tc>
                <a:tc>
                  <a:txBody>
                    <a:bodyPr/>
                    <a:lstStyle/>
                    <a:p>
                      <a:pPr algn="ctr" fontAlgn="ctr"/>
                      <a:r>
                        <a:rPr lang="en-US" sz="1400" u="none" strike="noStrike" dirty="0">
                          <a:effectLst/>
                        </a:rPr>
                        <a:t>Low</a:t>
                      </a:r>
                      <a:endParaRPr lang="en-US" sz="1400" b="0" i="0" u="none" strike="noStrike" dirty="0">
                        <a:solidFill>
                          <a:srgbClr val="000000"/>
                        </a:solidFill>
                        <a:effectLst/>
                        <a:latin typeface="Calibri"/>
                      </a:endParaRPr>
                    </a:p>
                  </a:txBody>
                  <a:tcPr marL="8919" marR="8919" marT="8919" marB="0" anchor="ctr"/>
                </a:tc>
                <a:tc>
                  <a:txBody>
                    <a:bodyPr/>
                    <a:lstStyle/>
                    <a:p>
                      <a:pPr algn="ctr" fontAlgn="ctr"/>
                      <a:r>
                        <a:rPr lang="en-US" sz="1400" u="none" strike="noStrike" dirty="0">
                          <a:effectLst/>
                        </a:rPr>
                        <a:t>Same as Dirty Data</a:t>
                      </a:r>
                      <a:endParaRPr lang="en-US" sz="1400" b="0" i="0" u="none" strike="noStrike" dirty="0">
                        <a:solidFill>
                          <a:srgbClr val="000000"/>
                        </a:solidFill>
                        <a:effectLst/>
                        <a:latin typeface="Calibri"/>
                      </a:endParaRPr>
                    </a:p>
                  </a:txBody>
                  <a:tcPr marL="8919" marR="8919" marT="8919" marB="0" anchor="ctr"/>
                </a:tc>
                <a:tc>
                  <a:txBody>
                    <a:bodyPr/>
                    <a:lstStyle/>
                    <a:p>
                      <a:pPr algn="ctr" fontAlgn="ctr"/>
                      <a:r>
                        <a:rPr lang="en-US" sz="1400" u="none" strike="noStrike" dirty="0">
                          <a:effectLst/>
                        </a:rPr>
                        <a:t>High</a:t>
                      </a:r>
                      <a:endParaRPr lang="en-US" sz="1400" b="0" i="0" u="none" strike="noStrike" dirty="0">
                        <a:solidFill>
                          <a:srgbClr val="000000"/>
                        </a:solidFill>
                        <a:effectLst/>
                        <a:latin typeface="Calibri"/>
                      </a:endParaRPr>
                    </a:p>
                  </a:txBody>
                  <a:tcPr marL="8919" marR="8919" marT="8919" marB="0" anchor="ctr"/>
                </a:tc>
                <a:tc>
                  <a:txBody>
                    <a:bodyPr/>
                    <a:lstStyle/>
                    <a:p>
                      <a:pPr algn="ctr" fontAlgn="ctr"/>
                      <a:r>
                        <a:rPr lang="en-US" sz="1400" u="none" strike="noStrike" dirty="0">
                          <a:effectLst/>
                        </a:rPr>
                        <a:t>Low</a:t>
                      </a:r>
                      <a:endParaRPr lang="en-US" sz="1400" b="0" i="0" u="none" strike="noStrike" dirty="0">
                        <a:solidFill>
                          <a:srgbClr val="000000"/>
                        </a:solidFill>
                        <a:effectLst/>
                        <a:latin typeface="Calibri"/>
                      </a:endParaRPr>
                    </a:p>
                  </a:txBody>
                  <a:tcPr marL="8919" marR="8919" marT="8919" marB="0" anchor="ctr"/>
                </a:tc>
              </a:tr>
              <a:tr h="814181">
                <a:tc>
                  <a:txBody>
                    <a:bodyPr/>
                    <a:lstStyle/>
                    <a:p>
                      <a:pPr algn="ctr" fontAlgn="ctr"/>
                      <a:r>
                        <a:rPr lang="en-US" sz="1500" u="none" strike="noStrike" dirty="0" smtClean="0">
                          <a:solidFill>
                            <a:schemeClr val="bg1"/>
                          </a:solidFill>
                          <a:effectLst/>
                        </a:rPr>
                        <a:t>BayesWipe-PDB</a:t>
                      </a:r>
                      <a:endParaRPr lang="en-US" sz="1500" b="1" i="0" u="none" strike="noStrike" dirty="0">
                        <a:solidFill>
                          <a:schemeClr val="bg1"/>
                        </a:solidFill>
                        <a:effectLst/>
                        <a:latin typeface="Calibri"/>
                      </a:endParaRPr>
                    </a:p>
                  </a:txBody>
                  <a:tcPr marL="8919" marR="8919" marT="8919" marB="0" anchor="ctr">
                    <a:solidFill>
                      <a:schemeClr val="accent2">
                        <a:lumMod val="50000"/>
                      </a:schemeClr>
                    </a:solidFill>
                  </a:tcPr>
                </a:tc>
                <a:tc>
                  <a:txBody>
                    <a:bodyPr/>
                    <a:lstStyle/>
                    <a:p>
                      <a:pPr algn="ctr" fontAlgn="ctr"/>
                      <a:r>
                        <a:rPr lang="en-US" sz="1400" u="none" strike="noStrike" dirty="0">
                          <a:effectLst/>
                        </a:rPr>
                        <a:t>Very High</a:t>
                      </a:r>
                      <a:endParaRPr lang="en-US" sz="1400" b="0" i="0" u="none" strike="noStrike" dirty="0">
                        <a:solidFill>
                          <a:srgbClr val="000000"/>
                        </a:solidFill>
                        <a:effectLst/>
                        <a:latin typeface="Calibri"/>
                      </a:endParaRPr>
                    </a:p>
                  </a:txBody>
                  <a:tcPr marL="8919" marR="8919" marT="8919" marB="0" anchor="ctr"/>
                </a:tc>
                <a:tc>
                  <a:txBody>
                    <a:bodyPr/>
                    <a:lstStyle/>
                    <a:p>
                      <a:pPr algn="ctr" fontAlgn="ctr"/>
                      <a:r>
                        <a:rPr lang="en-US" sz="1400" u="none" strike="noStrike" dirty="0" smtClean="0">
                          <a:effectLst/>
                        </a:rPr>
                        <a:t>Very </a:t>
                      </a:r>
                      <a:r>
                        <a:rPr lang="en-US" sz="1400" u="none" strike="noStrike" dirty="0">
                          <a:effectLst/>
                        </a:rPr>
                        <a:t>large</a:t>
                      </a:r>
                      <a:endParaRPr lang="en-US" sz="1400" b="0" i="0" u="none" strike="noStrike" dirty="0">
                        <a:solidFill>
                          <a:srgbClr val="000000"/>
                        </a:solidFill>
                        <a:effectLst/>
                        <a:latin typeface="Calibri"/>
                      </a:endParaRPr>
                    </a:p>
                  </a:txBody>
                  <a:tcPr marL="8919" marR="8919" marT="8919" marB="0" anchor="ctr"/>
                </a:tc>
                <a:tc>
                  <a:txBody>
                    <a:bodyPr/>
                    <a:lstStyle/>
                    <a:p>
                      <a:pPr algn="ctr" fontAlgn="ctr"/>
                      <a:r>
                        <a:rPr lang="en-US" sz="1400" u="none" strike="noStrike" dirty="0" smtClean="0">
                          <a:effectLst/>
                        </a:rPr>
                        <a:t>Increases with increase in</a:t>
                      </a:r>
                    </a:p>
                    <a:p>
                      <a:pPr algn="ctr" fontAlgn="ctr"/>
                      <a:r>
                        <a:rPr lang="en-US" sz="1400" u="none" strike="noStrike" dirty="0" smtClean="0">
                          <a:effectLst/>
                        </a:rPr>
                        <a:t>Threshold value</a:t>
                      </a:r>
                      <a:endParaRPr lang="en-US" sz="1400" b="0" i="0" u="none" strike="noStrike" dirty="0">
                        <a:solidFill>
                          <a:srgbClr val="000000"/>
                        </a:solidFill>
                        <a:effectLst/>
                        <a:latin typeface="+mn-lt"/>
                      </a:endParaRPr>
                    </a:p>
                  </a:txBody>
                  <a:tcPr marL="8919" marR="8919" marT="8919" marB="0" anchor="ctr"/>
                </a:tc>
                <a:tc>
                  <a:txBody>
                    <a:bodyPr/>
                    <a:lstStyle/>
                    <a:p>
                      <a:pPr algn="ctr" fontAlgn="ctr"/>
                      <a:r>
                        <a:rPr lang="en-US" sz="1400" u="none" strike="noStrike" dirty="0" smtClean="0">
                          <a:effectLst/>
                        </a:rPr>
                        <a:t>Decreases with </a:t>
                      </a:r>
                    </a:p>
                    <a:p>
                      <a:pPr algn="ctr" fontAlgn="ctr"/>
                      <a:r>
                        <a:rPr lang="en-US" sz="1400" u="none" strike="noStrike" dirty="0" smtClean="0">
                          <a:effectLst/>
                        </a:rPr>
                        <a:t>increase in</a:t>
                      </a:r>
                    </a:p>
                    <a:p>
                      <a:pPr algn="ctr" fontAlgn="ctr"/>
                      <a:r>
                        <a:rPr lang="en-US" sz="1400" u="none" strike="noStrike" dirty="0" smtClean="0">
                          <a:effectLst/>
                        </a:rPr>
                        <a:t>Threshold value</a:t>
                      </a:r>
                      <a:endParaRPr lang="en-US" sz="1400" b="0" i="0" u="none" strike="noStrike" dirty="0">
                        <a:solidFill>
                          <a:srgbClr val="000000"/>
                        </a:solidFill>
                        <a:effectLst/>
                        <a:latin typeface="+mn-lt"/>
                      </a:endParaRPr>
                    </a:p>
                  </a:txBody>
                  <a:tcPr marL="8919" marR="8919" marT="8919" marB="0" anchor="ctr"/>
                </a:tc>
              </a:tr>
              <a:tr h="1204965">
                <a:tc>
                  <a:txBody>
                    <a:bodyPr/>
                    <a:lstStyle/>
                    <a:p>
                      <a:pPr algn="ctr" fontAlgn="ctr"/>
                      <a:r>
                        <a:rPr lang="en-US" sz="1500" u="none" strike="noStrike" dirty="0" smtClean="0">
                          <a:solidFill>
                            <a:schemeClr val="bg1"/>
                          </a:solidFill>
                          <a:effectLst/>
                        </a:rPr>
                        <a:t>Optimized</a:t>
                      </a:r>
                      <a:br>
                        <a:rPr lang="en-US" sz="1500" u="none" strike="noStrike" dirty="0" smtClean="0">
                          <a:solidFill>
                            <a:schemeClr val="bg1"/>
                          </a:solidFill>
                          <a:effectLst/>
                        </a:rPr>
                      </a:br>
                      <a:r>
                        <a:rPr lang="en-US" sz="1500" u="none" strike="noStrike" dirty="0" smtClean="0">
                          <a:solidFill>
                            <a:schemeClr val="bg1"/>
                          </a:solidFill>
                          <a:effectLst/>
                        </a:rPr>
                        <a:t> </a:t>
                      </a:r>
                      <a:r>
                        <a:rPr lang="en-US" sz="1500" u="none" strike="noStrike" dirty="0">
                          <a:solidFill>
                            <a:schemeClr val="bg1"/>
                          </a:solidFill>
                          <a:effectLst/>
                        </a:rPr>
                        <a:t>BayesWipe-PDB</a:t>
                      </a:r>
                      <a:endParaRPr lang="en-US" sz="1500" b="1" i="0" u="none" strike="noStrike" dirty="0">
                        <a:solidFill>
                          <a:schemeClr val="bg1"/>
                        </a:solidFill>
                        <a:effectLst/>
                        <a:latin typeface="Calibri"/>
                      </a:endParaRPr>
                    </a:p>
                  </a:txBody>
                  <a:tcPr marL="8919" marR="8919" marT="8919" marB="0" anchor="ctr">
                    <a:solidFill>
                      <a:schemeClr val="accent2">
                        <a:lumMod val="50000"/>
                      </a:schemeClr>
                    </a:solidFill>
                  </a:tcPr>
                </a:tc>
                <a:tc>
                  <a:txBody>
                    <a:bodyPr/>
                    <a:lstStyle/>
                    <a:p>
                      <a:pPr algn="ctr" fontAlgn="ctr"/>
                      <a:r>
                        <a:rPr lang="en-US" sz="1400" u="none" strike="noStrike" dirty="0" smtClean="0">
                          <a:effectLst/>
                        </a:rPr>
                        <a:t>High</a:t>
                      </a:r>
                      <a:endParaRPr lang="en-US" sz="1400" b="0" i="0" u="none" strike="noStrike" dirty="0">
                        <a:solidFill>
                          <a:srgbClr val="000000"/>
                        </a:solidFill>
                        <a:effectLst/>
                        <a:latin typeface="Calibri"/>
                      </a:endParaRPr>
                    </a:p>
                  </a:txBody>
                  <a:tcPr marL="8919" marR="8919" marT="8919" marB="0" anchor="ctr"/>
                </a:tc>
                <a:tc>
                  <a:txBody>
                    <a:bodyPr/>
                    <a:lstStyle/>
                    <a:p>
                      <a:pPr algn="ctr" fontAlgn="ctr"/>
                      <a:r>
                        <a:rPr lang="en-US" sz="1400" u="none" strike="noStrike" dirty="0" smtClean="0">
                          <a:effectLst/>
                        </a:rPr>
                        <a:t>Large</a:t>
                      </a:r>
                      <a:endParaRPr lang="en-US" sz="1400" b="0" i="0" u="none" strike="noStrike" dirty="0">
                        <a:solidFill>
                          <a:srgbClr val="000000"/>
                        </a:solidFill>
                        <a:effectLst/>
                        <a:latin typeface="Calibri"/>
                      </a:endParaRPr>
                    </a:p>
                  </a:txBody>
                  <a:tcPr marL="8919" marR="8919" marT="8919" marB="0" anchor="ctr"/>
                </a:tc>
                <a:tc>
                  <a:txBody>
                    <a:bodyPr/>
                    <a:lstStyle/>
                    <a:p>
                      <a:pPr algn="ctr" fontAlgn="ctr"/>
                      <a:r>
                        <a:rPr lang="en-US" sz="1400" u="none" strike="noStrike" dirty="0" smtClean="0">
                          <a:effectLst/>
                        </a:rPr>
                        <a:t>Higher to </a:t>
                      </a:r>
                    </a:p>
                    <a:p>
                      <a:pPr algn="ctr" fontAlgn="ctr"/>
                      <a:r>
                        <a:rPr lang="en-US" sz="1400" u="none" strike="noStrike" dirty="0" smtClean="0">
                          <a:effectLst/>
                        </a:rPr>
                        <a:t>Precision</a:t>
                      </a:r>
                      <a:r>
                        <a:rPr lang="en-US" sz="1400" u="none" strike="noStrike" baseline="0" dirty="0" smtClean="0">
                          <a:effectLst/>
                        </a:rPr>
                        <a:t> of</a:t>
                      </a:r>
                      <a:r>
                        <a:rPr lang="en-US" sz="1400" u="none" strike="noStrike" dirty="0" smtClean="0">
                          <a:effectLst/>
                        </a:rPr>
                        <a:t> BayesWipe-DET in most cases (65%</a:t>
                      </a:r>
                      <a:r>
                        <a:rPr lang="en-US" sz="1400" u="none" strike="noStrike" baseline="0" dirty="0" smtClean="0">
                          <a:effectLst/>
                        </a:rPr>
                        <a:t> times)</a:t>
                      </a:r>
                      <a:endParaRPr lang="en-US" sz="1400" b="0" i="0" u="none" strike="noStrike" dirty="0">
                        <a:solidFill>
                          <a:srgbClr val="000000"/>
                        </a:solidFill>
                        <a:effectLst/>
                        <a:latin typeface="Calibri"/>
                      </a:endParaRPr>
                    </a:p>
                  </a:txBody>
                  <a:tcPr marL="8919" marR="8919" marT="8919" marB="0" anchor="ctr"/>
                </a:tc>
                <a:tc>
                  <a:txBody>
                    <a:bodyPr/>
                    <a:lstStyle/>
                    <a:p>
                      <a:pPr algn="ctr" fontAlgn="ctr"/>
                      <a:r>
                        <a:rPr lang="en-US" sz="1400" u="none" strike="noStrike" dirty="0" smtClean="0">
                          <a:effectLst/>
                        </a:rPr>
                        <a:t>Higher or equal to </a:t>
                      </a:r>
                    </a:p>
                    <a:p>
                      <a:pPr algn="ctr" fontAlgn="ctr"/>
                      <a:r>
                        <a:rPr lang="en-US" sz="1400" u="none" strike="noStrike" dirty="0" smtClean="0">
                          <a:effectLst/>
                        </a:rPr>
                        <a:t>Recall</a:t>
                      </a:r>
                      <a:r>
                        <a:rPr lang="en-US" sz="1400" u="none" strike="noStrike" baseline="0" dirty="0" smtClean="0">
                          <a:effectLst/>
                        </a:rPr>
                        <a:t> of</a:t>
                      </a:r>
                      <a:r>
                        <a:rPr lang="en-US" sz="1400" u="none" strike="noStrike" dirty="0" smtClean="0">
                          <a:effectLst/>
                        </a:rPr>
                        <a:t> </a:t>
                      </a:r>
                    </a:p>
                    <a:p>
                      <a:pPr algn="ctr" fontAlgn="ctr"/>
                      <a:r>
                        <a:rPr lang="en-US" sz="1400" u="none" strike="noStrike" dirty="0" smtClean="0">
                          <a:effectLst/>
                        </a:rPr>
                        <a:t>BayesWipe-DET </a:t>
                      </a:r>
                      <a:endParaRPr lang="en-US" sz="1400" b="0" i="0" u="none" strike="noStrike" dirty="0">
                        <a:solidFill>
                          <a:srgbClr val="000000"/>
                        </a:solidFill>
                        <a:effectLst/>
                        <a:latin typeface="+mn-lt"/>
                      </a:endParaRPr>
                    </a:p>
                  </a:txBody>
                  <a:tcPr marL="8919" marR="8919" marT="8919" marB="0" anchor="ctr"/>
                </a:tc>
              </a:tr>
            </a:tbl>
          </a:graphicData>
        </a:graphic>
      </p:graphicFrame>
    </p:spTree>
    <p:extLst>
      <p:ext uri="{BB962C8B-B14F-4D97-AF65-F5344CB8AC3E}">
        <p14:creationId xmlns:p14="http://schemas.microsoft.com/office/powerpoint/2010/main" val="533709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I studied the utility of considering multiple alternative rectifications in data cleaning</a:t>
            </a:r>
          </a:p>
          <a:p>
            <a:r>
              <a:rPr lang="en-US" sz="2800" dirty="0" smtClean="0"/>
              <a:t>For that, I compare </a:t>
            </a:r>
            <a:r>
              <a:rPr lang="en-US" sz="2800" dirty="0" err="1" smtClean="0"/>
              <a:t>BayesWipe</a:t>
            </a:r>
            <a:r>
              <a:rPr lang="en-US" sz="2800" dirty="0" smtClean="0"/>
              <a:t>-PDB and </a:t>
            </a:r>
            <a:r>
              <a:rPr lang="en-US" sz="2800" dirty="0" err="1" smtClean="0"/>
              <a:t>BayesWipe</a:t>
            </a:r>
            <a:r>
              <a:rPr lang="en-US" sz="2800" dirty="0" smtClean="0"/>
              <a:t>-DET</a:t>
            </a:r>
          </a:p>
          <a:p>
            <a:r>
              <a:rPr lang="en-US" sz="2800" dirty="0" err="1" smtClean="0"/>
              <a:t>BayesWipe</a:t>
            </a:r>
            <a:r>
              <a:rPr lang="en-US" sz="2800" dirty="0" smtClean="0"/>
              <a:t>-PDB always has better recall for query results at the cost of precision</a:t>
            </a:r>
          </a:p>
          <a:p>
            <a:r>
              <a:rPr lang="en-US" sz="2800" dirty="0" err="1" smtClean="0"/>
              <a:t>BayesWipe</a:t>
            </a:r>
            <a:r>
              <a:rPr lang="en-US" sz="2800" dirty="0" smtClean="0"/>
              <a:t>-PDB also requires larger physical space and high query processing time</a:t>
            </a:r>
          </a:p>
          <a:p>
            <a:r>
              <a:rPr lang="en-US" sz="2800" dirty="0" smtClean="0"/>
              <a:t>Optimization technique provide a way to minimize the cost of precision and scalability issues </a:t>
            </a:r>
            <a:endParaRPr lang="en-US" sz="2400" dirty="0" smtClean="0"/>
          </a:p>
          <a:p>
            <a:pPr lvl="1"/>
            <a:endParaRPr lang="en-US" dirty="0"/>
          </a:p>
        </p:txBody>
      </p:sp>
      <p:sp>
        <p:nvSpPr>
          <p:cNvPr id="4" name="Slide Number Placeholder 3"/>
          <p:cNvSpPr>
            <a:spLocks noGrp="1"/>
          </p:cNvSpPr>
          <p:nvPr>
            <p:ph type="sldNum" sz="quarter" idx="12"/>
          </p:nvPr>
        </p:nvSpPr>
        <p:spPr/>
        <p:txBody>
          <a:bodyPr/>
          <a:lstStyle/>
          <a:p>
            <a:fld id="{20111803-305A-4A04-807A-A88F52FFFDCF}" type="slidenum">
              <a:rPr lang="en-US" smtClean="0"/>
              <a:t>49</a:t>
            </a:fld>
            <a:endParaRPr lang="en-US"/>
          </a:p>
        </p:txBody>
      </p:sp>
    </p:spTree>
    <p:extLst>
      <p:ext uri="{BB962C8B-B14F-4D97-AF65-F5344CB8AC3E}">
        <p14:creationId xmlns:p14="http://schemas.microsoft.com/office/powerpoint/2010/main" val="3434493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themes in </a:t>
            </a:r>
            <a:br>
              <a:rPr lang="en-US" dirty="0" smtClean="0"/>
            </a:br>
            <a:r>
              <a:rPr lang="en-US" dirty="0" smtClean="0"/>
              <a:t>Current Data Cleaning Techniques</a:t>
            </a:r>
            <a:endParaRPr lang="en-US" dirty="0"/>
          </a:p>
        </p:txBody>
      </p:sp>
      <p:sp>
        <p:nvSpPr>
          <p:cNvPr id="3" name="Content Placeholder 2"/>
          <p:cNvSpPr>
            <a:spLocks noGrp="1"/>
          </p:cNvSpPr>
          <p:nvPr>
            <p:ph idx="1"/>
          </p:nvPr>
        </p:nvSpPr>
        <p:spPr/>
        <p:txBody>
          <a:bodyPr>
            <a:normAutofit/>
          </a:bodyPr>
          <a:lstStyle/>
          <a:p>
            <a:r>
              <a:rPr lang="en-US" sz="2600" dirty="0" smtClean="0"/>
              <a:t>Considers multiple rectifications</a:t>
            </a:r>
            <a:endParaRPr lang="en-US" sz="2600" dirty="0"/>
          </a:p>
          <a:p>
            <a:r>
              <a:rPr lang="en-US" sz="2600" dirty="0" smtClean="0"/>
              <a:t>Picks most likely rectification deterministically, using:</a:t>
            </a:r>
          </a:p>
          <a:p>
            <a:pPr lvl="1"/>
            <a:r>
              <a:rPr lang="en-US" sz="2400" dirty="0" smtClean="0"/>
              <a:t>fixed rules</a:t>
            </a:r>
          </a:p>
          <a:p>
            <a:pPr lvl="1"/>
            <a:r>
              <a:rPr lang="en-US" sz="2400" dirty="0" smtClean="0"/>
              <a:t>domain experts</a:t>
            </a:r>
            <a:endParaRPr lang="en-US" sz="2400" dirty="0"/>
          </a:p>
          <a:p>
            <a:pPr marL="0" indent="0">
              <a:buNone/>
            </a:pPr>
            <a:endParaRPr lang="en-US" sz="2400" dirty="0"/>
          </a:p>
          <a:p>
            <a:pPr marL="0" indent="0">
              <a:buNone/>
            </a:pPr>
            <a:endParaRPr lang="en-US" sz="2600" dirty="0" smtClean="0"/>
          </a:p>
        </p:txBody>
      </p:sp>
      <p:sp>
        <p:nvSpPr>
          <p:cNvPr id="4" name="Slide Number Placeholder 3"/>
          <p:cNvSpPr>
            <a:spLocks noGrp="1"/>
          </p:cNvSpPr>
          <p:nvPr>
            <p:ph type="sldNum" sz="quarter" idx="12"/>
          </p:nvPr>
        </p:nvSpPr>
        <p:spPr/>
        <p:txBody>
          <a:bodyPr/>
          <a:lstStyle/>
          <a:p>
            <a:fld id="{20111803-305A-4A04-807A-A88F52FFFDCF}" type="slidenum">
              <a:rPr lang="en-US" smtClean="0"/>
              <a:t>5</a:t>
            </a:fld>
            <a:endParaRPr lang="en-US"/>
          </a:p>
        </p:txBody>
      </p:sp>
      <p:pic>
        <p:nvPicPr>
          <p:cNvPr id="1028" name="Picture 4" descr="http://smarteregg.com/wp-content/uploads/2009/11/many-doors.jpg"/>
          <p:cNvPicPr>
            <a:picLocks noChangeAspect="1" noChangeArrowheads="1"/>
          </p:cNvPicPr>
          <p:nvPr/>
        </p:nvPicPr>
        <p:blipFill rotWithShape="1">
          <a:blip r:embed="rId3">
            <a:extLst>
              <a:ext uri="{28A0092B-C50C-407E-A947-70E740481C1C}">
                <a14:useLocalDpi xmlns:a14="http://schemas.microsoft.com/office/drawing/2010/main" val="0"/>
              </a:ext>
            </a:extLst>
          </a:blip>
          <a:srcRect l="1600" t="2815" r="2401" b="7585"/>
          <a:stretch/>
        </p:blipFill>
        <p:spPr bwMode="auto">
          <a:xfrm>
            <a:off x="3886200" y="2971800"/>
            <a:ext cx="4470728" cy="286042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239000" y="3690023"/>
            <a:ext cx="931584" cy="923330"/>
          </a:xfrm>
          <a:prstGeom prst="rect">
            <a:avLst/>
          </a:prstGeom>
          <a:noFill/>
        </p:spPr>
        <p:txBody>
          <a:bodyPr wrap="square" rtlCol="0">
            <a:spAutoFit/>
          </a:bodyPr>
          <a:lstStyle/>
          <a:p>
            <a:pPr lvl="0" algn="ctr"/>
            <a:r>
              <a:rPr lang="en-US" sz="3600" dirty="0">
                <a:solidFill>
                  <a:schemeClr val="bg1"/>
                </a:solidFill>
              </a:rPr>
              <a:t>✔</a:t>
            </a:r>
          </a:p>
          <a:p>
            <a:endParaRPr lang="en-US" dirty="0"/>
          </a:p>
        </p:txBody>
      </p:sp>
    </p:spTree>
    <p:extLst>
      <p:ext uri="{BB962C8B-B14F-4D97-AF65-F5344CB8AC3E}">
        <p14:creationId xmlns:p14="http://schemas.microsoft.com/office/powerpoint/2010/main" val="51158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809485738"/>
              </p:ext>
            </p:extLst>
          </p:nvPr>
        </p:nvGraphicFramePr>
        <p:xfrm>
          <a:off x="4174067" y="3367331"/>
          <a:ext cx="4800600" cy="394901"/>
        </p:xfrm>
        <a:graphic>
          <a:graphicData uri="http://schemas.openxmlformats.org/drawingml/2006/table">
            <a:tbl>
              <a:tblPr firstRow="1" bandRow="1">
                <a:tableStyleId>{073A0DAA-6AF3-43AB-8588-CEC1D06C72B9}</a:tableStyleId>
              </a:tblPr>
              <a:tblGrid>
                <a:gridCol w="685800"/>
                <a:gridCol w="685800"/>
                <a:gridCol w="685800"/>
                <a:gridCol w="685800"/>
                <a:gridCol w="685800"/>
                <a:gridCol w="685800"/>
                <a:gridCol w="685800"/>
              </a:tblGrid>
              <a:tr h="394901">
                <a:tc>
                  <a:txBody>
                    <a:bodyPr/>
                    <a:lstStyle/>
                    <a:p>
                      <a:pPr algn="ctr"/>
                      <a:r>
                        <a:rPr lang="en-US" sz="1200" b="0" dirty="0" smtClean="0">
                          <a:solidFill>
                            <a:schemeClr val="tx1"/>
                          </a:solidFill>
                        </a:rPr>
                        <a:t>2</a:t>
                      </a:r>
                      <a:endParaRPr lang="en-US" sz="1200" b="0" dirty="0">
                        <a:solidFill>
                          <a:schemeClr val="tx1"/>
                        </a:solidFill>
                      </a:endParaRPr>
                    </a:p>
                  </a:txBody>
                  <a:tcPr>
                    <a:solidFill>
                      <a:schemeClr val="bg1">
                        <a:lumMod val="85000"/>
                      </a:schemeClr>
                    </a:solidFill>
                  </a:tcPr>
                </a:tc>
                <a:tc>
                  <a:txBody>
                    <a:bodyPr/>
                    <a:lstStyle/>
                    <a:p>
                      <a:pPr algn="ctr"/>
                      <a:r>
                        <a:rPr lang="en-US" sz="1200" b="0" dirty="0" smtClean="0">
                          <a:solidFill>
                            <a:schemeClr val="tx1"/>
                          </a:solidFill>
                        </a:rPr>
                        <a:t>Honda</a:t>
                      </a:r>
                      <a:endParaRPr lang="en-US" sz="1200" b="0" dirty="0">
                        <a:solidFill>
                          <a:schemeClr val="tx1"/>
                        </a:solidFill>
                      </a:endParaRPr>
                    </a:p>
                  </a:txBody>
                  <a:tcPr>
                    <a:solidFill>
                      <a:schemeClr val="bg1">
                        <a:lumMod val="85000"/>
                      </a:schemeClr>
                    </a:solidFill>
                  </a:tcPr>
                </a:tc>
                <a:tc>
                  <a:txBody>
                    <a:bodyPr/>
                    <a:lstStyle/>
                    <a:p>
                      <a:pPr algn="ctr"/>
                      <a:r>
                        <a:rPr lang="en-US" sz="1200" b="0" dirty="0" smtClean="0">
                          <a:solidFill>
                            <a:schemeClr val="tx1"/>
                          </a:solidFill>
                        </a:rPr>
                        <a:t>Civic</a:t>
                      </a:r>
                      <a:endParaRPr lang="en-US" sz="1200" b="0" dirty="0">
                        <a:solidFill>
                          <a:schemeClr val="tx1"/>
                        </a:solidFill>
                      </a:endParaRPr>
                    </a:p>
                  </a:txBody>
                  <a:tcPr>
                    <a:solidFill>
                      <a:schemeClr val="bg1">
                        <a:lumMod val="85000"/>
                      </a:schemeClr>
                    </a:solidFill>
                  </a:tcPr>
                </a:tc>
                <a:tc>
                  <a:txBody>
                    <a:bodyPr/>
                    <a:lstStyle/>
                    <a:p>
                      <a:pPr algn="ctr"/>
                      <a:r>
                        <a:rPr lang="en-US" sz="1200" b="0" dirty="0" smtClean="0">
                          <a:solidFill>
                            <a:schemeClr val="tx1"/>
                          </a:solidFill>
                        </a:rPr>
                        <a:t>Sedan</a:t>
                      </a:r>
                      <a:endParaRPr lang="en-US" sz="1200" b="0" dirty="0">
                        <a:solidFill>
                          <a:schemeClr val="tx1"/>
                        </a:solidFill>
                      </a:endParaRPr>
                    </a:p>
                  </a:txBody>
                  <a:tcPr>
                    <a:solidFill>
                      <a:schemeClr val="bg1">
                        <a:lumMod val="85000"/>
                      </a:schemeClr>
                    </a:solidFill>
                  </a:tcPr>
                </a:tc>
                <a:tc>
                  <a:txBody>
                    <a:bodyPr/>
                    <a:lstStyle/>
                    <a:p>
                      <a:pPr algn="ctr"/>
                      <a:r>
                        <a:rPr lang="en-US" sz="1200" b="0" dirty="0" smtClean="0">
                          <a:solidFill>
                            <a:schemeClr val="tx1"/>
                          </a:solidFill>
                        </a:rPr>
                        <a:t>New</a:t>
                      </a:r>
                      <a:endParaRPr lang="en-US" sz="1200" b="0" dirty="0">
                        <a:solidFill>
                          <a:schemeClr val="tx1"/>
                        </a:solidFill>
                      </a:endParaRPr>
                    </a:p>
                  </a:txBody>
                  <a:tcPr>
                    <a:solidFill>
                      <a:schemeClr val="bg1">
                        <a:lumMod val="85000"/>
                      </a:schemeClr>
                    </a:solidFill>
                  </a:tcPr>
                </a:tc>
                <a:tc>
                  <a:txBody>
                    <a:bodyPr/>
                    <a:lstStyle/>
                    <a:p>
                      <a:pPr algn="ctr"/>
                      <a:r>
                        <a:rPr lang="en-US" sz="1200" b="0" dirty="0" smtClean="0">
                          <a:solidFill>
                            <a:schemeClr val="tx1"/>
                          </a:solidFill>
                        </a:rPr>
                        <a:t>FWD</a:t>
                      </a:r>
                      <a:endParaRPr lang="en-US" sz="1200" b="0" dirty="0">
                        <a:solidFill>
                          <a:schemeClr val="tx1"/>
                        </a:solidFill>
                      </a:endParaRPr>
                    </a:p>
                  </a:txBody>
                  <a:tcPr>
                    <a:solidFill>
                      <a:schemeClr val="bg1">
                        <a:lumMod val="85000"/>
                      </a:schemeClr>
                    </a:solidFill>
                  </a:tcPr>
                </a:tc>
                <a:tc>
                  <a:txBody>
                    <a:bodyPr/>
                    <a:lstStyle/>
                    <a:p>
                      <a:pPr algn="ctr"/>
                      <a:r>
                        <a:rPr lang="en-US" sz="1200" b="0" dirty="0" smtClean="0">
                          <a:solidFill>
                            <a:schemeClr val="tx1"/>
                          </a:solidFill>
                        </a:rPr>
                        <a:t>0.6</a:t>
                      </a:r>
                      <a:endParaRPr lang="en-US" sz="1200" b="0" dirty="0">
                        <a:solidFill>
                          <a:schemeClr val="tx1"/>
                        </a:solidFill>
                      </a:endParaRPr>
                    </a:p>
                  </a:txBody>
                  <a:tcPr>
                    <a:solidFill>
                      <a:schemeClr val="bg1">
                        <a:lumMod val="85000"/>
                      </a:schemeClr>
                    </a:solidFill>
                  </a:tcPr>
                </a:tc>
              </a:tr>
            </a:tbl>
          </a:graphicData>
        </a:graphic>
      </p:graphicFrame>
      <p:sp>
        <p:nvSpPr>
          <p:cNvPr id="3" name="Slide Number Placeholder 2"/>
          <p:cNvSpPr>
            <a:spLocks noGrp="1"/>
          </p:cNvSpPr>
          <p:nvPr>
            <p:ph type="sldNum" sz="quarter" idx="12"/>
          </p:nvPr>
        </p:nvSpPr>
        <p:spPr/>
        <p:txBody>
          <a:bodyPr/>
          <a:lstStyle/>
          <a:p>
            <a:fld id="{20111803-305A-4A04-807A-A88F52FFFDCF}" type="slidenum">
              <a:rPr lang="en-US" smtClean="0"/>
              <a:t>6</a:t>
            </a:fld>
            <a:endParaRPr lang="en-US"/>
          </a:p>
        </p:txBody>
      </p:sp>
      <p:sp>
        <p:nvSpPr>
          <p:cNvPr id="2" name="Title 1"/>
          <p:cNvSpPr>
            <a:spLocks noGrp="1"/>
          </p:cNvSpPr>
          <p:nvPr>
            <p:ph type="title" idx="4294967295"/>
          </p:nvPr>
        </p:nvSpPr>
        <p:spPr>
          <a:xfrm>
            <a:off x="1600200" y="287338"/>
            <a:ext cx="7543800" cy="754062"/>
          </a:xfrm>
        </p:spPr>
        <p:txBody>
          <a:bodyPr/>
          <a:lstStyle/>
          <a:p>
            <a:r>
              <a:rPr lang="en-US" dirty="0" smtClean="0"/>
              <a:t>Example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99136171"/>
              </p:ext>
            </p:extLst>
          </p:nvPr>
        </p:nvGraphicFramePr>
        <p:xfrm>
          <a:off x="1698174" y="1295400"/>
          <a:ext cx="5747652" cy="1885245"/>
        </p:xfrm>
        <a:graphic>
          <a:graphicData uri="http://schemas.openxmlformats.org/drawingml/2006/table">
            <a:tbl>
              <a:tblPr firstRow="1" bandRow="1">
                <a:tableStyleId>{21E4AEA4-8DFA-4A89-87EB-49C32662AFE0}</a:tableStyleId>
              </a:tblPr>
              <a:tblGrid>
                <a:gridCol w="957942"/>
                <a:gridCol w="957942"/>
                <a:gridCol w="957942"/>
                <a:gridCol w="957942"/>
                <a:gridCol w="957942"/>
                <a:gridCol w="957942"/>
              </a:tblGrid>
              <a:tr h="304800">
                <a:tc>
                  <a:txBody>
                    <a:bodyPr/>
                    <a:lstStyle/>
                    <a:p>
                      <a:pPr algn="ctr"/>
                      <a:r>
                        <a:rPr lang="en-US" sz="1200" dirty="0" smtClean="0"/>
                        <a:t>TID</a:t>
                      </a:r>
                      <a:endParaRPr lang="en-US" sz="1200" dirty="0"/>
                    </a:p>
                  </a:txBody>
                  <a:tcPr/>
                </a:tc>
                <a:tc>
                  <a:txBody>
                    <a:bodyPr/>
                    <a:lstStyle/>
                    <a:p>
                      <a:pPr algn="ctr"/>
                      <a:r>
                        <a:rPr lang="en-US" sz="1200" dirty="0" smtClean="0"/>
                        <a:t>Make</a:t>
                      </a:r>
                      <a:endParaRPr lang="en-US" sz="1200" dirty="0"/>
                    </a:p>
                  </a:txBody>
                  <a:tcPr/>
                </a:tc>
                <a:tc>
                  <a:txBody>
                    <a:bodyPr/>
                    <a:lstStyle/>
                    <a:p>
                      <a:pPr algn="ctr"/>
                      <a:r>
                        <a:rPr lang="en-US" sz="1200" dirty="0" smtClean="0"/>
                        <a:t>Model</a:t>
                      </a:r>
                      <a:endParaRPr lang="en-US" sz="1200" dirty="0"/>
                    </a:p>
                  </a:txBody>
                  <a:tcPr/>
                </a:tc>
                <a:tc>
                  <a:txBody>
                    <a:bodyPr/>
                    <a:lstStyle/>
                    <a:p>
                      <a:pPr algn="ctr"/>
                      <a:r>
                        <a:rPr lang="en-US" sz="1200" dirty="0" err="1" smtClean="0"/>
                        <a:t>Cartype</a:t>
                      </a:r>
                      <a:endParaRPr lang="en-US" sz="1200" dirty="0"/>
                    </a:p>
                  </a:txBody>
                  <a:tcPr/>
                </a:tc>
                <a:tc>
                  <a:txBody>
                    <a:bodyPr/>
                    <a:lstStyle/>
                    <a:p>
                      <a:pPr algn="ctr"/>
                      <a:r>
                        <a:rPr lang="en-US" sz="1200" dirty="0" smtClean="0"/>
                        <a:t>Condition</a:t>
                      </a:r>
                      <a:endParaRPr lang="en-US" sz="1200" dirty="0"/>
                    </a:p>
                  </a:txBody>
                  <a:tcPr/>
                </a:tc>
                <a:tc>
                  <a:txBody>
                    <a:bodyPr/>
                    <a:lstStyle/>
                    <a:p>
                      <a:pPr algn="ctr"/>
                      <a:r>
                        <a:rPr lang="en-US" sz="1200" dirty="0" smtClean="0"/>
                        <a:t>Drivetrain</a:t>
                      </a:r>
                      <a:endParaRPr lang="en-US" sz="1200" dirty="0"/>
                    </a:p>
                  </a:txBody>
                  <a:tcPr/>
                </a:tc>
              </a:tr>
              <a:tr h="316089">
                <a:tc>
                  <a:txBody>
                    <a:bodyPr/>
                    <a:lstStyle/>
                    <a:p>
                      <a:pPr algn="ctr"/>
                      <a:r>
                        <a:rPr lang="en-US" sz="1200" dirty="0" smtClean="0"/>
                        <a:t>1</a:t>
                      </a:r>
                      <a:endParaRPr lang="en-US" sz="1200" dirty="0"/>
                    </a:p>
                  </a:txBody>
                  <a:tcPr/>
                </a:tc>
                <a:tc>
                  <a:txBody>
                    <a:bodyPr/>
                    <a:lstStyle/>
                    <a:p>
                      <a:pPr algn="ctr"/>
                      <a:r>
                        <a:rPr lang="en-US" sz="1200" dirty="0" smtClean="0"/>
                        <a:t>Honda</a:t>
                      </a:r>
                      <a:endParaRPr lang="en-US" sz="1200" dirty="0"/>
                    </a:p>
                  </a:txBody>
                  <a:tcPr/>
                </a:tc>
                <a:tc>
                  <a:txBody>
                    <a:bodyPr/>
                    <a:lstStyle/>
                    <a:p>
                      <a:pPr algn="ctr"/>
                      <a:r>
                        <a:rPr lang="en-US" sz="1200" dirty="0" smtClean="0"/>
                        <a:t>Civic</a:t>
                      </a:r>
                      <a:endParaRPr lang="en-US" sz="1200" dirty="0"/>
                    </a:p>
                  </a:txBody>
                  <a:tcPr/>
                </a:tc>
                <a:tc>
                  <a:txBody>
                    <a:bodyPr/>
                    <a:lstStyle/>
                    <a:p>
                      <a:pPr algn="ctr"/>
                      <a:r>
                        <a:rPr lang="en-US" sz="1200" dirty="0" smtClean="0"/>
                        <a:t>Sedan</a:t>
                      </a:r>
                      <a:endParaRPr lang="en-US" sz="1200" dirty="0"/>
                    </a:p>
                  </a:txBody>
                  <a:tcPr/>
                </a:tc>
                <a:tc>
                  <a:txBody>
                    <a:bodyPr/>
                    <a:lstStyle/>
                    <a:p>
                      <a:pPr algn="ctr"/>
                      <a:r>
                        <a:rPr lang="en-US" sz="1200" dirty="0" smtClean="0"/>
                        <a:t>Used</a:t>
                      </a:r>
                      <a:endParaRPr lang="en-US" sz="1200" dirty="0"/>
                    </a:p>
                  </a:txBody>
                  <a:tcPr/>
                </a:tc>
                <a:tc>
                  <a:txBody>
                    <a:bodyPr/>
                    <a:lstStyle/>
                    <a:p>
                      <a:pPr algn="ctr"/>
                      <a:r>
                        <a:rPr lang="en-US" sz="1200" dirty="0" smtClean="0"/>
                        <a:t>FWD</a:t>
                      </a:r>
                      <a:endParaRPr lang="en-US" sz="1200" dirty="0"/>
                    </a:p>
                  </a:txBody>
                  <a:tcPr/>
                </a:tc>
              </a:tr>
              <a:tr h="316089">
                <a:tc>
                  <a:txBody>
                    <a:bodyPr/>
                    <a:lstStyle/>
                    <a:p>
                      <a:pPr algn="ctr"/>
                      <a:r>
                        <a:rPr lang="en-US" sz="1200" dirty="0" smtClean="0"/>
                        <a:t>2</a:t>
                      </a:r>
                      <a:endParaRPr lang="en-US" sz="1200" dirty="0"/>
                    </a:p>
                  </a:txBody>
                  <a:tcPr/>
                </a:tc>
                <a:tc>
                  <a:txBody>
                    <a:bodyPr/>
                    <a:lstStyle/>
                    <a:p>
                      <a:pPr algn="ctr"/>
                      <a:r>
                        <a:rPr lang="en-US" sz="1200" dirty="0" smtClean="0"/>
                        <a:t>Honda</a:t>
                      </a:r>
                      <a:endParaRPr lang="en-US" sz="1200" dirty="0"/>
                    </a:p>
                  </a:txBody>
                  <a:tcPr/>
                </a:tc>
                <a:tc>
                  <a:txBody>
                    <a:bodyPr/>
                    <a:lstStyle/>
                    <a:p>
                      <a:pPr algn="ctr"/>
                      <a:r>
                        <a:rPr lang="en-US" sz="1200" dirty="0" smtClean="0"/>
                        <a:t>Corolla</a:t>
                      </a:r>
                      <a:endParaRPr lang="en-US" sz="1200" dirty="0"/>
                    </a:p>
                  </a:txBody>
                  <a:tcPr/>
                </a:tc>
                <a:tc>
                  <a:txBody>
                    <a:bodyPr/>
                    <a:lstStyle/>
                    <a:p>
                      <a:pPr algn="ctr"/>
                      <a:r>
                        <a:rPr lang="en-US" sz="1200" dirty="0" smtClean="0"/>
                        <a:t>Sedan</a:t>
                      </a:r>
                      <a:endParaRPr lang="en-US" sz="1200" dirty="0"/>
                    </a:p>
                  </a:txBody>
                  <a:tcPr/>
                </a:tc>
                <a:tc>
                  <a:txBody>
                    <a:bodyPr/>
                    <a:lstStyle/>
                    <a:p>
                      <a:pPr algn="ctr"/>
                      <a:r>
                        <a:rPr lang="en-US" sz="1200" dirty="0" smtClean="0"/>
                        <a:t>New</a:t>
                      </a:r>
                      <a:endParaRPr lang="en-US" sz="1200" dirty="0"/>
                    </a:p>
                  </a:txBody>
                  <a:tcPr/>
                </a:tc>
                <a:tc>
                  <a:txBody>
                    <a:bodyPr/>
                    <a:lstStyle/>
                    <a:p>
                      <a:pPr algn="ctr"/>
                      <a:r>
                        <a:rPr lang="en-US" sz="1200" dirty="0" smtClean="0"/>
                        <a:t>FWD</a:t>
                      </a:r>
                      <a:endParaRPr lang="en-US" sz="1200" dirty="0"/>
                    </a:p>
                  </a:txBody>
                  <a:tcPr/>
                </a:tc>
              </a:tr>
              <a:tr h="316089">
                <a:tc>
                  <a:txBody>
                    <a:bodyPr/>
                    <a:lstStyle/>
                    <a:p>
                      <a:pPr algn="ctr"/>
                      <a:r>
                        <a:rPr lang="en-US" sz="1200" dirty="0" smtClean="0"/>
                        <a:t>3</a:t>
                      </a:r>
                      <a:endParaRPr lang="en-US" sz="1200" dirty="0"/>
                    </a:p>
                  </a:txBody>
                  <a:tcPr/>
                </a:tc>
                <a:tc>
                  <a:txBody>
                    <a:bodyPr/>
                    <a:lstStyle/>
                    <a:p>
                      <a:pPr algn="ctr"/>
                      <a:r>
                        <a:rPr lang="en-US" sz="1200" dirty="0" smtClean="0"/>
                        <a:t>Honda</a:t>
                      </a:r>
                      <a:endParaRPr lang="en-US" sz="1200" dirty="0"/>
                    </a:p>
                  </a:txBody>
                  <a:tcPr/>
                </a:tc>
                <a:tc>
                  <a:txBody>
                    <a:bodyPr/>
                    <a:lstStyle/>
                    <a:p>
                      <a:pPr algn="ctr"/>
                      <a:r>
                        <a:rPr lang="en-US" sz="1200" dirty="0" smtClean="0"/>
                        <a:t>Civic</a:t>
                      </a:r>
                      <a:endParaRPr lang="en-US" sz="1200" dirty="0"/>
                    </a:p>
                  </a:txBody>
                  <a:tcPr/>
                </a:tc>
                <a:tc>
                  <a:txBody>
                    <a:bodyPr/>
                    <a:lstStyle/>
                    <a:p>
                      <a:pPr algn="ctr"/>
                      <a:r>
                        <a:rPr lang="en-US" sz="1200" dirty="0" smtClean="0"/>
                        <a:t>Sedan</a:t>
                      </a:r>
                      <a:endParaRPr lang="en-US" sz="1200" dirty="0"/>
                    </a:p>
                  </a:txBody>
                  <a:tcPr/>
                </a:tc>
                <a:tc>
                  <a:txBody>
                    <a:bodyPr/>
                    <a:lstStyle/>
                    <a:p>
                      <a:pPr algn="ctr"/>
                      <a:r>
                        <a:rPr lang="en-US" sz="1200" dirty="0" smtClean="0"/>
                        <a:t>Used</a:t>
                      </a:r>
                      <a:endParaRPr lang="en-US" sz="1200" dirty="0"/>
                    </a:p>
                  </a:txBody>
                  <a:tcPr/>
                </a:tc>
                <a:tc>
                  <a:txBody>
                    <a:bodyPr/>
                    <a:lstStyle/>
                    <a:p>
                      <a:pPr algn="ctr"/>
                      <a:r>
                        <a:rPr lang="en-US" sz="1200" dirty="0" smtClean="0"/>
                        <a:t>FWD</a:t>
                      </a:r>
                      <a:endParaRPr lang="en-US" sz="1200" dirty="0"/>
                    </a:p>
                  </a:txBody>
                  <a:tcPr/>
                </a:tc>
              </a:tr>
              <a:tr h="316089">
                <a:tc>
                  <a:txBody>
                    <a:bodyPr/>
                    <a:lstStyle/>
                    <a:p>
                      <a:pPr algn="ctr"/>
                      <a:r>
                        <a:rPr lang="en-US" sz="1200" dirty="0" smtClean="0"/>
                        <a:t>4</a:t>
                      </a:r>
                      <a:endParaRPr lang="en-US" sz="1200" dirty="0"/>
                    </a:p>
                  </a:txBody>
                  <a:tcPr/>
                </a:tc>
                <a:tc>
                  <a:txBody>
                    <a:bodyPr/>
                    <a:lstStyle/>
                    <a:p>
                      <a:pPr algn="ctr"/>
                      <a:r>
                        <a:rPr lang="en-US" sz="1200" dirty="0" smtClean="0"/>
                        <a:t>Honda</a:t>
                      </a:r>
                      <a:endParaRPr lang="en-US" sz="1200" dirty="0"/>
                    </a:p>
                  </a:txBody>
                  <a:tcPr/>
                </a:tc>
                <a:tc>
                  <a:txBody>
                    <a:bodyPr/>
                    <a:lstStyle/>
                    <a:p>
                      <a:pPr algn="ctr"/>
                      <a:r>
                        <a:rPr lang="en-US" sz="1200" dirty="0" smtClean="0"/>
                        <a:t>Civic</a:t>
                      </a:r>
                      <a:endParaRPr lang="en-US" sz="1200" dirty="0"/>
                    </a:p>
                  </a:txBody>
                  <a:tcPr/>
                </a:tc>
                <a:tc>
                  <a:txBody>
                    <a:bodyPr/>
                    <a:lstStyle/>
                    <a:p>
                      <a:pPr algn="ctr"/>
                      <a:r>
                        <a:rPr lang="en-US" sz="1200" dirty="0" smtClean="0"/>
                        <a:t>Sedan</a:t>
                      </a:r>
                      <a:endParaRPr lang="en-US" sz="1200" dirty="0"/>
                    </a:p>
                  </a:txBody>
                  <a:tcPr/>
                </a:tc>
                <a:tc>
                  <a:txBody>
                    <a:bodyPr/>
                    <a:lstStyle/>
                    <a:p>
                      <a:pPr algn="ctr"/>
                      <a:r>
                        <a:rPr lang="en-US" sz="1200" dirty="0" smtClean="0"/>
                        <a:t>Used</a:t>
                      </a:r>
                      <a:endParaRPr lang="en-US" sz="1200" dirty="0"/>
                    </a:p>
                  </a:txBody>
                  <a:tcPr/>
                </a:tc>
                <a:tc>
                  <a:txBody>
                    <a:bodyPr/>
                    <a:lstStyle/>
                    <a:p>
                      <a:pPr algn="ctr"/>
                      <a:r>
                        <a:rPr lang="en-US" sz="1200" dirty="0" smtClean="0"/>
                        <a:t>FWD</a:t>
                      </a:r>
                      <a:endParaRPr lang="en-US" sz="1200" dirty="0"/>
                    </a:p>
                  </a:txBody>
                  <a:tcPr/>
                </a:tc>
              </a:tr>
              <a:tr h="316089">
                <a:tc>
                  <a:txBody>
                    <a:bodyPr/>
                    <a:lstStyle/>
                    <a:p>
                      <a:pPr algn="ctr"/>
                      <a:r>
                        <a:rPr lang="en-US" sz="1200" dirty="0" smtClean="0"/>
                        <a:t>5</a:t>
                      </a:r>
                      <a:endParaRPr lang="en-US" sz="1200" dirty="0"/>
                    </a:p>
                  </a:txBody>
                  <a:tcPr/>
                </a:tc>
                <a:tc>
                  <a:txBody>
                    <a:bodyPr/>
                    <a:lstStyle/>
                    <a:p>
                      <a:pPr algn="ctr"/>
                      <a:r>
                        <a:rPr lang="en-US" sz="1200" dirty="0" smtClean="0"/>
                        <a:t>Toyota</a:t>
                      </a:r>
                      <a:endParaRPr lang="en-US" sz="1200" dirty="0"/>
                    </a:p>
                  </a:txBody>
                  <a:tcPr/>
                </a:tc>
                <a:tc>
                  <a:txBody>
                    <a:bodyPr/>
                    <a:lstStyle/>
                    <a:p>
                      <a:pPr algn="ctr"/>
                      <a:r>
                        <a:rPr lang="en-US" sz="1200" dirty="0" smtClean="0"/>
                        <a:t>Corolla</a:t>
                      </a:r>
                      <a:endParaRPr lang="en-US" sz="1200" dirty="0"/>
                    </a:p>
                  </a:txBody>
                  <a:tcPr/>
                </a:tc>
                <a:tc>
                  <a:txBody>
                    <a:bodyPr/>
                    <a:lstStyle/>
                    <a:p>
                      <a:pPr algn="ctr"/>
                      <a:r>
                        <a:rPr lang="en-US" sz="1200" dirty="0" smtClean="0"/>
                        <a:t>Sedan</a:t>
                      </a:r>
                      <a:endParaRPr lang="en-US" sz="1200" dirty="0"/>
                    </a:p>
                  </a:txBody>
                  <a:tcPr/>
                </a:tc>
                <a:tc>
                  <a:txBody>
                    <a:bodyPr/>
                    <a:lstStyle/>
                    <a:p>
                      <a:pPr algn="ctr"/>
                      <a:r>
                        <a:rPr lang="en-US" sz="1200" dirty="0" smtClean="0"/>
                        <a:t>New</a:t>
                      </a:r>
                      <a:endParaRPr lang="en-US" sz="1200" dirty="0"/>
                    </a:p>
                  </a:txBody>
                  <a:tcPr/>
                </a:tc>
                <a:tc>
                  <a:txBody>
                    <a:bodyPr/>
                    <a:lstStyle/>
                    <a:p>
                      <a:pPr algn="ctr"/>
                      <a:r>
                        <a:rPr lang="en-US" sz="1200" dirty="0" smtClean="0"/>
                        <a:t>FWD</a:t>
                      </a:r>
                      <a:endParaRPr lang="en-US" sz="1200" dirty="0"/>
                    </a:p>
                  </a:txBody>
                  <a:tcPr/>
                </a:tc>
              </a:tr>
            </a:tbl>
          </a:graphicData>
        </a:graphic>
      </p:graphicFrame>
      <p:sp>
        <p:nvSpPr>
          <p:cNvPr id="5" name="TextBox 4"/>
          <p:cNvSpPr txBox="1"/>
          <p:nvPr/>
        </p:nvSpPr>
        <p:spPr>
          <a:xfrm>
            <a:off x="3200400" y="3290500"/>
            <a:ext cx="2743200" cy="276999"/>
          </a:xfrm>
          <a:prstGeom prst="rect">
            <a:avLst/>
          </a:prstGeom>
          <a:noFill/>
        </p:spPr>
        <p:txBody>
          <a:bodyPr wrap="square" rtlCol="0">
            <a:spAutoFit/>
          </a:bodyPr>
          <a:lstStyle/>
          <a:p>
            <a:pPr algn="ctr"/>
            <a:r>
              <a:rPr lang="en-US" sz="1200" i="1" dirty="0" smtClean="0"/>
              <a:t>Dirty Database</a:t>
            </a:r>
            <a:endParaRPr lang="en-US" sz="1200" i="1" dirty="0"/>
          </a:p>
        </p:txBody>
      </p:sp>
      <p:sp>
        <p:nvSpPr>
          <p:cNvPr id="6" name="Rectangle 5"/>
          <p:cNvSpPr/>
          <p:nvPr/>
        </p:nvSpPr>
        <p:spPr>
          <a:xfrm>
            <a:off x="1447800" y="1828800"/>
            <a:ext cx="6172200" cy="4572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425003801"/>
              </p:ext>
            </p:extLst>
          </p:nvPr>
        </p:nvGraphicFramePr>
        <p:xfrm>
          <a:off x="1719648" y="1894959"/>
          <a:ext cx="5715000" cy="394901"/>
        </p:xfrm>
        <a:graphic>
          <a:graphicData uri="http://schemas.openxmlformats.org/drawingml/2006/table">
            <a:tbl>
              <a:tblPr firstRow="1" bandRow="1">
                <a:tableStyleId>{073A0DAA-6AF3-43AB-8588-CEC1D06C72B9}</a:tableStyleId>
              </a:tblPr>
              <a:tblGrid>
                <a:gridCol w="952500"/>
                <a:gridCol w="952500"/>
                <a:gridCol w="952500"/>
                <a:gridCol w="952500"/>
                <a:gridCol w="952500"/>
                <a:gridCol w="952500"/>
              </a:tblGrid>
              <a:tr h="394901">
                <a:tc>
                  <a:txBody>
                    <a:bodyPr/>
                    <a:lstStyle/>
                    <a:p>
                      <a:pPr algn="ctr"/>
                      <a:r>
                        <a:rPr lang="en-US" sz="1200" b="0" dirty="0" smtClean="0">
                          <a:solidFill>
                            <a:schemeClr val="tx1"/>
                          </a:solidFill>
                        </a:rPr>
                        <a:t>2</a:t>
                      </a:r>
                      <a:endParaRPr lang="en-US" sz="1200" b="0" dirty="0">
                        <a:solidFill>
                          <a:schemeClr val="tx1"/>
                        </a:solidFill>
                      </a:endParaRPr>
                    </a:p>
                  </a:txBody>
                  <a:tcPr>
                    <a:solidFill>
                      <a:schemeClr val="bg1">
                        <a:lumMod val="85000"/>
                      </a:schemeClr>
                    </a:solidFill>
                  </a:tcPr>
                </a:tc>
                <a:tc>
                  <a:txBody>
                    <a:bodyPr/>
                    <a:lstStyle/>
                    <a:p>
                      <a:pPr algn="ctr"/>
                      <a:r>
                        <a:rPr lang="en-US" sz="1200" b="0" dirty="0" smtClean="0">
                          <a:solidFill>
                            <a:schemeClr val="tx1"/>
                          </a:solidFill>
                        </a:rPr>
                        <a:t>Honda</a:t>
                      </a:r>
                      <a:endParaRPr lang="en-US" sz="1200" b="0" dirty="0">
                        <a:solidFill>
                          <a:schemeClr val="tx1"/>
                        </a:solidFill>
                      </a:endParaRPr>
                    </a:p>
                  </a:txBody>
                  <a:tcPr>
                    <a:solidFill>
                      <a:schemeClr val="bg1">
                        <a:lumMod val="85000"/>
                      </a:schemeClr>
                    </a:solidFill>
                  </a:tcPr>
                </a:tc>
                <a:tc>
                  <a:txBody>
                    <a:bodyPr/>
                    <a:lstStyle/>
                    <a:p>
                      <a:pPr algn="ctr"/>
                      <a:r>
                        <a:rPr lang="en-US" sz="1200" b="0" dirty="0" smtClean="0">
                          <a:solidFill>
                            <a:schemeClr val="tx1"/>
                          </a:solidFill>
                        </a:rPr>
                        <a:t>Corolla</a:t>
                      </a:r>
                      <a:endParaRPr lang="en-US" sz="1200" b="0" dirty="0">
                        <a:solidFill>
                          <a:schemeClr val="tx1"/>
                        </a:solidFill>
                      </a:endParaRPr>
                    </a:p>
                  </a:txBody>
                  <a:tcPr>
                    <a:solidFill>
                      <a:schemeClr val="bg1">
                        <a:lumMod val="85000"/>
                      </a:schemeClr>
                    </a:solidFill>
                  </a:tcPr>
                </a:tc>
                <a:tc>
                  <a:txBody>
                    <a:bodyPr/>
                    <a:lstStyle/>
                    <a:p>
                      <a:pPr algn="ctr"/>
                      <a:r>
                        <a:rPr lang="en-US" sz="1200" b="0" dirty="0" smtClean="0">
                          <a:solidFill>
                            <a:schemeClr val="tx1"/>
                          </a:solidFill>
                        </a:rPr>
                        <a:t>Sedan</a:t>
                      </a:r>
                      <a:endParaRPr lang="en-US" sz="1200" b="0" dirty="0">
                        <a:solidFill>
                          <a:schemeClr val="tx1"/>
                        </a:solidFill>
                      </a:endParaRPr>
                    </a:p>
                  </a:txBody>
                  <a:tcPr>
                    <a:solidFill>
                      <a:schemeClr val="bg1">
                        <a:lumMod val="85000"/>
                      </a:schemeClr>
                    </a:solidFill>
                  </a:tcPr>
                </a:tc>
                <a:tc>
                  <a:txBody>
                    <a:bodyPr/>
                    <a:lstStyle/>
                    <a:p>
                      <a:pPr algn="ctr"/>
                      <a:r>
                        <a:rPr lang="en-US" sz="1200" b="0" dirty="0" smtClean="0">
                          <a:solidFill>
                            <a:schemeClr val="tx1"/>
                          </a:solidFill>
                        </a:rPr>
                        <a:t>New</a:t>
                      </a:r>
                      <a:endParaRPr lang="en-US" sz="1200" b="0" dirty="0">
                        <a:solidFill>
                          <a:schemeClr val="tx1"/>
                        </a:solidFill>
                      </a:endParaRPr>
                    </a:p>
                  </a:txBody>
                  <a:tcPr>
                    <a:solidFill>
                      <a:schemeClr val="bg1">
                        <a:lumMod val="85000"/>
                      </a:schemeClr>
                    </a:solidFill>
                  </a:tcPr>
                </a:tc>
                <a:tc>
                  <a:txBody>
                    <a:bodyPr/>
                    <a:lstStyle/>
                    <a:p>
                      <a:pPr algn="ctr"/>
                      <a:r>
                        <a:rPr lang="en-US" sz="1200" b="0" dirty="0" smtClean="0">
                          <a:solidFill>
                            <a:schemeClr val="tx1"/>
                          </a:solidFill>
                        </a:rPr>
                        <a:t>FWD</a:t>
                      </a:r>
                      <a:endParaRPr lang="en-US" sz="1200" b="0" dirty="0">
                        <a:solidFill>
                          <a:schemeClr val="tx1"/>
                        </a:solidFill>
                      </a:endParaRPr>
                    </a:p>
                  </a:txBody>
                  <a:tcPr>
                    <a:solidFill>
                      <a:schemeClr val="bg1">
                        <a:lumMod val="85000"/>
                      </a:schemeClr>
                    </a:solidFill>
                  </a:tcPr>
                </a:tc>
              </a:tr>
            </a:tbl>
          </a:graphicData>
        </a:graphic>
      </p:graphicFrame>
      <p:cxnSp>
        <p:nvCxnSpPr>
          <p:cNvPr id="11" name="Straight Arrow Connector 10"/>
          <p:cNvCxnSpPr>
            <a:stCxn id="7" idx="2"/>
          </p:cNvCxnSpPr>
          <p:nvPr/>
        </p:nvCxnSpPr>
        <p:spPr>
          <a:xfrm flipH="1">
            <a:off x="1828801" y="2289860"/>
            <a:ext cx="2748347" cy="183947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2"/>
          </p:cNvCxnSpPr>
          <p:nvPr/>
        </p:nvCxnSpPr>
        <p:spPr>
          <a:xfrm>
            <a:off x="4577148" y="2289860"/>
            <a:ext cx="495300" cy="11391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945467" y="3313656"/>
            <a:ext cx="5181600" cy="51087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Table 17"/>
          <p:cNvGraphicFramePr>
            <a:graphicFrameLocks noGrp="1"/>
          </p:cNvGraphicFramePr>
          <p:nvPr>
            <p:extLst>
              <p:ext uri="{D42A27DB-BD31-4B8C-83A1-F6EECF244321}">
                <p14:modId xmlns:p14="http://schemas.microsoft.com/office/powerpoint/2010/main" val="4014449255"/>
              </p:ext>
            </p:extLst>
          </p:nvPr>
        </p:nvGraphicFramePr>
        <p:xfrm>
          <a:off x="1605648" y="4129331"/>
          <a:ext cx="5747652" cy="1885245"/>
        </p:xfrm>
        <a:graphic>
          <a:graphicData uri="http://schemas.openxmlformats.org/drawingml/2006/table">
            <a:tbl>
              <a:tblPr firstRow="1" bandRow="1">
                <a:tableStyleId>{21E4AEA4-8DFA-4A89-87EB-49C32662AFE0}</a:tableStyleId>
              </a:tblPr>
              <a:tblGrid>
                <a:gridCol w="957942"/>
                <a:gridCol w="957942"/>
                <a:gridCol w="957942"/>
                <a:gridCol w="957942"/>
                <a:gridCol w="957942"/>
                <a:gridCol w="957942"/>
              </a:tblGrid>
              <a:tr h="304800">
                <a:tc>
                  <a:txBody>
                    <a:bodyPr/>
                    <a:lstStyle/>
                    <a:p>
                      <a:pPr algn="ctr"/>
                      <a:r>
                        <a:rPr lang="en-US" sz="1200" dirty="0" smtClean="0"/>
                        <a:t>TID</a:t>
                      </a:r>
                      <a:endParaRPr lang="en-US" sz="1200" dirty="0"/>
                    </a:p>
                  </a:txBody>
                  <a:tcPr/>
                </a:tc>
                <a:tc>
                  <a:txBody>
                    <a:bodyPr/>
                    <a:lstStyle/>
                    <a:p>
                      <a:pPr algn="ctr"/>
                      <a:r>
                        <a:rPr lang="en-US" sz="1200" dirty="0" smtClean="0"/>
                        <a:t>Make</a:t>
                      </a:r>
                      <a:endParaRPr lang="en-US" sz="1200" dirty="0"/>
                    </a:p>
                  </a:txBody>
                  <a:tcPr/>
                </a:tc>
                <a:tc>
                  <a:txBody>
                    <a:bodyPr/>
                    <a:lstStyle/>
                    <a:p>
                      <a:pPr algn="ctr"/>
                      <a:r>
                        <a:rPr lang="en-US" sz="1200" dirty="0" smtClean="0"/>
                        <a:t>Model</a:t>
                      </a:r>
                      <a:endParaRPr lang="en-US" sz="1200" dirty="0"/>
                    </a:p>
                  </a:txBody>
                  <a:tcPr/>
                </a:tc>
                <a:tc>
                  <a:txBody>
                    <a:bodyPr/>
                    <a:lstStyle/>
                    <a:p>
                      <a:pPr algn="ctr"/>
                      <a:r>
                        <a:rPr lang="en-US" sz="1200" dirty="0" err="1" smtClean="0"/>
                        <a:t>Cartype</a:t>
                      </a:r>
                      <a:endParaRPr lang="en-US" sz="1200" dirty="0"/>
                    </a:p>
                  </a:txBody>
                  <a:tcPr/>
                </a:tc>
                <a:tc>
                  <a:txBody>
                    <a:bodyPr/>
                    <a:lstStyle/>
                    <a:p>
                      <a:pPr algn="ctr"/>
                      <a:r>
                        <a:rPr lang="en-US" sz="1200" dirty="0" smtClean="0"/>
                        <a:t>Condition</a:t>
                      </a:r>
                      <a:endParaRPr lang="en-US" sz="1200" dirty="0"/>
                    </a:p>
                  </a:txBody>
                  <a:tcPr/>
                </a:tc>
                <a:tc>
                  <a:txBody>
                    <a:bodyPr/>
                    <a:lstStyle/>
                    <a:p>
                      <a:pPr algn="ctr"/>
                      <a:r>
                        <a:rPr lang="en-US" sz="1200" dirty="0" smtClean="0"/>
                        <a:t>Drivetrain</a:t>
                      </a:r>
                      <a:endParaRPr lang="en-US" sz="1200" dirty="0"/>
                    </a:p>
                  </a:txBody>
                  <a:tcPr/>
                </a:tc>
              </a:tr>
              <a:tr h="316089">
                <a:tc>
                  <a:txBody>
                    <a:bodyPr/>
                    <a:lstStyle/>
                    <a:p>
                      <a:pPr algn="ctr"/>
                      <a:r>
                        <a:rPr lang="en-US" sz="1200" dirty="0" smtClean="0"/>
                        <a:t>1</a:t>
                      </a:r>
                      <a:endParaRPr lang="en-US" sz="1200" dirty="0"/>
                    </a:p>
                  </a:txBody>
                  <a:tcPr/>
                </a:tc>
                <a:tc>
                  <a:txBody>
                    <a:bodyPr/>
                    <a:lstStyle/>
                    <a:p>
                      <a:pPr algn="ctr"/>
                      <a:r>
                        <a:rPr lang="en-US" sz="1200" dirty="0" smtClean="0"/>
                        <a:t>Honda</a:t>
                      </a:r>
                      <a:endParaRPr lang="en-US" sz="1200" dirty="0"/>
                    </a:p>
                  </a:txBody>
                  <a:tcPr/>
                </a:tc>
                <a:tc>
                  <a:txBody>
                    <a:bodyPr/>
                    <a:lstStyle/>
                    <a:p>
                      <a:pPr algn="ctr"/>
                      <a:r>
                        <a:rPr lang="en-US" sz="1200" dirty="0" smtClean="0"/>
                        <a:t>Civic</a:t>
                      </a:r>
                      <a:endParaRPr lang="en-US" sz="1200" dirty="0"/>
                    </a:p>
                  </a:txBody>
                  <a:tcPr/>
                </a:tc>
                <a:tc>
                  <a:txBody>
                    <a:bodyPr/>
                    <a:lstStyle/>
                    <a:p>
                      <a:pPr algn="ctr"/>
                      <a:r>
                        <a:rPr lang="en-US" sz="1200" dirty="0" smtClean="0"/>
                        <a:t>Sedan</a:t>
                      </a:r>
                      <a:endParaRPr lang="en-US" sz="1200" dirty="0"/>
                    </a:p>
                  </a:txBody>
                  <a:tcPr/>
                </a:tc>
                <a:tc>
                  <a:txBody>
                    <a:bodyPr/>
                    <a:lstStyle/>
                    <a:p>
                      <a:pPr algn="ctr"/>
                      <a:r>
                        <a:rPr lang="en-US" sz="1200" dirty="0" smtClean="0"/>
                        <a:t>Used</a:t>
                      </a:r>
                      <a:endParaRPr lang="en-US" sz="1200" dirty="0"/>
                    </a:p>
                  </a:txBody>
                  <a:tcPr/>
                </a:tc>
                <a:tc>
                  <a:txBody>
                    <a:bodyPr/>
                    <a:lstStyle/>
                    <a:p>
                      <a:pPr algn="ctr"/>
                      <a:r>
                        <a:rPr lang="en-US" sz="1200" dirty="0" smtClean="0"/>
                        <a:t>FWD</a:t>
                      </a:r>
                      <a:endParaRPr lang="en-US" sz="1200" dirty="0"/>
                    </a:p>
                  </a:txBody>
                  <a:tcPr/>
                </a:tc>
              </a:tr>
              <a:tr h="316089">
                <a:tc>
                  <a:txBody>
                    <a:bodyPr/>
                    <a:lstStyle/>
                    <a:p>
                      <a:pPr algn="ctr"/>
                      <a:r>
                        <a:rPr lang="en-US" sz="1200" dirty="0" smtClean="0"/>
                        <a:t>2</a:t>
                      </a:r>
                      <a:endParaRPr lang="en-US" sz="1200" dirty="0"/>
                    </a:p>
                  </a:txBody>
                  <a:tcPr/>
                </a:tc>
                <a:tc>
                  <a:txBody>
                    <a:bodyPr/>
                    <a:lstStyle/>
                    <a:p>
                      <a:pPr algn="ctr"/>
                      <a:r>
                        <a:rPr lang="en-US" sz="1200" dirty="0" smtClean="0"/>
                        <a:t>Honda</a:t>
                      </a:r>
                      <a:endParaRPr lang="en-US" sz="1200" dirty="0"/>
                    </a:p>
                  </a:txBody>
                  <a:tcPr/>
                </a:tc>
                <a:tc>
                  <a:txBody>
                    <a:bodyPr/>
                    <a:lstStyle/>
                    <a:p>
                      <a:pPr algn="ctr"/>
                      <a:r>
                        <a:rPr lang="en-US" sz="1200" dirty="0" smtClean="0"/>
                        <a:t>Civic</a:t>
                      </a:r>
                      <a:endParaRPr lang="en-US" sz="1200" dirty="0"/>
                    </a:p>
                  </a:txBody>
                  <a:tcPr/>
                </a:tc>
                <a:tc>
                  <a:txBody>
                    <a:bodyPr/>
                    <a:lstStyle/>
                    <a:p>
                      <a:pPr algn="ctr"/>
                      <a:r>
                        <a:rPr lang="en-US" sz="1200" dirty="0" smtClean="0"/>
                        <a:t>Sedan</a:t>
                      </a:r>
                      <a:endParaRPr lang="en-US" sz="1200" dirty="0"/>
                    </a:p>
                  </a:txBody>
                  <a:tcPr/>
                </a:tc>
                <a:tc>
                  <a:txBody>
                    <a:bodyPr/>
                    <a:lstStyle/>
                    <a:p>
                      <a:pPr algn="ctr"/>
                      <a:r>
                        <a:rPr lang="en-US" sz="1200" dirty="0" smtClean="0"/>
                        <a:t>New</a:t>
                      </a:r>
                      <a:endParaRPr lang="en-US" sz="1200" dirty="0"/>
                    </a:p>
                  </a:txBody>
                  <a:tcPr/>
                </a:tc>
                <a:tc>
                  <a:txBody>
                    <a:bodyPr/>
                    <a:lstStyle/>
                    <a:p>
                      <a:pPr algn="ctr"/>
                      <a:r>
                        <a:rPr lang="en-US" sz="1200" dirty="0" smtClean="0"/>
                        <a:t>FWD</a:t>
                      </a:r>
                      <a:endParaRPr lang="en-US" sz="1200" dirty="0"/>
                    </a:p>
                  </a:txBody>
                  <a:tcPr/>
                </a:tc>
              </a:tr>
              <a:tr h="316089">
                <a:tc>
                  <a:txBody>
                    <a:bodyPr/>
                    <a:lstStyle/>
                    <a:p>
                      <a:pPr algn="ctr"/>
                      <a:r>
                        <a:rPr lang="en-US" sz="1200" dirty="0" smtClean="0"/>
                        <a:t>3</a:t>
                      </a:r>
                      <a:endParaRPr lang="en-US" sz="1200" dirty="0"/>
                    </a:p>
                  </a:txBody>
                  <a:tcPr/>
                </a:tc>
                <a:tc>
                  <a:txBody>
                    <a:bodyPr/>
                    <a:lstStyle/>
                    <a:p>
                      <a:pPr algn="ctr"/>
                      <a:r>
                        <a:rPr lang="en-US" sz="1200" dirty="0" smtClean="0"/>
                        <a:t>Honda</a:t>
                      </a:r>
                      <a:endParaRPr lang="en-US" sz="1200" dirty="0"/>
                    </a:p>
                  </a:txBody>
                  <a:tcPr/>
                </a:tc>
                <a:tc>
                  <a:txBody>
                    <a:bodyPr/>
                    <a:lstStyle/>
                    <a:p>
                      <a:pPr algn="ctr"/>
                      <a:r>
                        <a:rPr lang="en-US" sz="1200" dirty="0" smtClean="0"/>
                        <a:t>Civic</a:t>
                      </a:r>
                      <a:endParaRPr lang="en-US" sz="1200" dirty="0"/>
                    </a:p>
                  </a:txBody>
                  <a:tcPr/>
                </a:tc>
                <a:tc>
                  <a:txBody>
                    <a:bodyPr/>
                    <a:lstStyle/>
                    <a:p>
                      <a:pPr algn="ctr"/>
                      <a:r>
                        <a:rPr lang="en-US" sz="1200" dirty="0" smtClean="0"/>
                        <a:t>Sedan</a:t>
                      </a:r>
                      <a:endParaRPr lang="en-US" sz="1200" dirty="0"/>
                    </a:p>
                  </a:txBody>
                  <a:tcPr/>
                </a:tc>
                <a:tc>
                  <a:txBody>
                    <a:bodyPr/>
                    <a:lstStyle/>
                    <a:p>
                      <a:pPr algn="ctr"/>
                      <a:r>
                        <a:rPr lang="en-US" sz="1200" dirty="0" smtClean="0"/>
                        <a:t>Used</a:t>
                      </a:r>
                      <a:endParaRPr lang="en-US" sz="1200" dirty="0"/>
                    </a:p>
                  </a:txBody>
                  <a:tcPr/>
                </a:tc>
                <a:tc>
                  <a:txBody>
                    <a:bodyPr/>
                    <a:lstStyle/>
                    <a:p>
                      <a:pPr algn="ctr"/>
                      <a:r>
                        <a:rPr lang="en-US" sz="1200" dirty="0" smtClean="0"/>
                        <a:t>FWD</a:t>
                      </a:r>
                      <a:endParaRPr lang="en-US" sz="1200" dirty="0"/>
                    </a:p>
                  </a:txBody>
                  <a:tcPr/>
                </a:tc>
              </a:tr>
              <a:tr h="316089">
                <a:tc>
                  <a:txBody>
                    <a:bodyPr/>
                    <a:lstStyle/>
                    <a:p>
                      <a:pPr algn="ctr"/>
                      <a:r>
                        <a:rPr lang="en-US" sz="1200" dirty="0" smtClean="0"/>
                        <a:t>4</a:t>
                      </a:r>
                      <a:endParaRPr lang="en-US" sz="1200" dirty="0"/>
                    </a:p>
                  </a:txBody>
                  <a:tcPr/>
                </a:tc>
                <a:tc>
                  <a:txBody>
                    <a:bodyPr/>
                    <a:lstStyle/>
                    <a:p>
                      <a:pPr algn="ctr"/>
                      <a:r>
                        <a:rPr lang="en-US" sz="1200" dirty="0" smtClean="0"/>
                        <a:t>Honda</a:t>
                      </a:r>
                      <a:endParaRPr lang="en-US" sz="1200" dirty="0"/>
                    </a:p>
                  </a:txBody>
                  <a:tcPr/>
                </a:tc>
                <a:tc>
                  <a:txBody>
                    <a:bodyPr/>
                    <a:lstStyle/>
                    <a:p>
                      <a:pPr algn="ctr"/>
                      <a:r>
                        <a:rPr lang="en-US" sz="1200" dirty="0" smtClean="0"/>
                        <a:t>Civic</a:t>
                      </a:r>
                      <a:endParaRPr lang="en-US" sz="1200" dirty="0"/>
                    </a:p>
                  </a:txBody>
                  <a:tcPr/>
                </a:tc>
                <a:tc>
                  <a:txBody>
                    <a:bodyPr/>
                    <a:lstStyle/>
                    <a:p>
                      <a:pPr algn="ctr"/>
                      <a:r>
                        <a:rPr lang="en-US" sz="1200" dirty="0" smtClean="0"/>
                        <a:t>Sedan</a:t>
                      </a:r>
                      <a:endParaRPr lang="en-US" sz="1200" dirty="0"/>
                    </a:p>
                  </a:txBody>
                  <a:tcPr/>
                </a:tc>
                <a:tc>
                  <a:txBody>
                    <a:bodyPr/>
                    <a:lstStyle/>
                    <a:p>
                      <a:pPr algn="ctr"/>
                      <a:r>
                        <a:rPr lang="en-US" sz="1200" dirty="0" smtClean="0"/>
                        <a:t>Used</a:t>
                      </a:r>
                      <a:endParaRPr lang="en-US" sz="1200" dirty="0"/>
                    </a:p>
                  </a:txBody>
                  <a:tcPr/>
                </a:tc>
                <a:tc>
                  <a:txBody>
                    <a:bodyPr/>
                    <a:lstStyle/>
                    <a:p>
                      <a:pPr algn="ctr"/>
                      <a:r>
                        <a:rPr lang="en-US" sz="1200" dirty="0" smtClean="0"/>
                        <a:t>FWD</a:t>
                      </a:r>
                      <a:endParaRPr lang="en-US" sz="1200" dirty="0"/>
                    </a:p>
                  </a:txBody>
                  <a:tcPr/>
                </a:tc>
              </a:tr>
              <a:tr h="316089">
                <a:tc>
                  <a:txBody>
                    <a:bodyPr/>
                    <a:lstStyle/>
                    <a:p>
                      <a:pPr algn="ctr"/>
                      <a:r>
                        <a:rPr lang="en-US" sz="1200" dirty="0" smtClean="0"/>
                        <a:t>5</a:t>
                      </a:r>
                      <a:endParaRPr lang="en-US" sz="1200" dirty="0"/>
                    </a:p>
                  </a:txBody>
                  <a:tcPr/>
                </a:tc>
                <a:tc>
                  <a:txBody>
                    <a:bodyPr/>
                    <a:lstStyle/>
                    <a:p>
                      <a:pPr algn="ctr"/>
                      <a:r>
                        <a:rPr lang="en-US" sz="1200" dirty="0" smtClean="0"/>
                        <a:t>Toyota</a:t>
                      </a:r>
                      <a:endParaRPr lang="en-US" sz="1200" dirty="0"/>
                    </a:p>
                  </a:txBody>
                  <a:tcPr/>
                </a:tc>
                <a:tc>
                  <a:txBody>
                    <a:bodyPr/>
                    <a:lstStyle/>
                    <a:p>
                      <a:pPr algn="ctr"/>
                      <a:r>
                        <a:rPr lang="en-US" sz="1200" dirty="0" smtClean="0"/>
                        <a:t>Corolla</a:t>
                      </a:r>
                      <a:endParaRPr lang="en-US" sz="1200" dirty="0"/>
                    </a:p>
                  </a:txBody>
                  <a:tcPr/>
                </a:tc>
                <a:tc>
                  <a:txBody>
                    <a:bodyPr/>
                    <a:lstStyle/>
                    <a:p>
                      <a:pPr algn="ctr"/>
                      <a:r>
                        <a:rPr lang="en-US" sz="1200" dirty="0" smtClean="0"/>
                        <a:t>Sedan</a:t>
                      </a:r>
                      <a:endParaRPr lang="en-US" sz="1200" dirty="0"/>
                    </a:p>
                  </a:txBody>
                  <a:tcPr/>
                </a:tc>
                <a:tc>
                  <a:txBody>
                    <a:bodyPr/>
                    <a:lstStyle/>
                    <a:p>
                      <a:pPr algn="ctr"/>
                      <a:r>
                        <a:rPr lang="en-US" sz="1200" dirty="0" smtClean="0"/>
                        <a:t>New</a:t>
                      </a:r>
                      <a:endParaRPr lang="en-US" sz="1200" dirty="0"/>
                    </a:p>
                  </a:txBody>
                  <a:tcPr/>
                </a:tc>
                <a:tc>
                  <a:txBody>
                    <a:bodyPr/>
                    <a:lstStyle/>
                    <a:p>
                      <a:pPr algn="ctr"/>
                      <a:r>
                        <a:rPr lang="en-US" sz="1200" dirty="0" smtClean="0"/>
                        <a:t>FWD</a:t>
                      </a:r>
                      <a:endParaRPr lang="en-US" sz="1200" dirty="0"/>
                    </a:p>
                  </a:txBody>
                  <a:tcPr/>
                </a:tc>
              </a:tr>
            </a:tbl>
          </a:graphicData>
        </a:graphic>
      </p:graphicFrame>
      <p:cxnSp>
        <p:nvCxnSpPr>
          <p:cNvPr id="20" name="Straight Arrow Connector 19"/>
          <p:cNvCxnSpPr/>
          <p:nvPr/>
        </p:nvCxnSpPr>
        <p:spPr>
          <a:xfrm>
            <a:off x="4577448" y="3734430"/>
            <a:ext cx="0" cy="39490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543300" y="6096322"/>
            <a:ext cx="2057400" cy="276999"/>
          </a:xfrm>
          <a:prstGeom prst="rect">
            <a:avLst/>
          </a:prstGeom>
          <a:noFill/>
        </p:spPr>
        <p:txBody>
          <a:bodyPr wrap="square" rtlCol="0">
            <a:spAutoFit/>
          </a:bodyPr>
          <a:lstStyle/>
          <a:p>
            <a:pPr algn="ctr"/>
            <a:r>
              <a:rPr lang="en-US" sz="1200" i="1" dirty="0" smtClean="0"/>
              <a:t>Deterministic clean output</a:t>
            </a:r>
            <a:endParaRPr lang="en-US" sz="1200" i="1" dirty="0"/>
          </a:p>
        </p:txBody>
      </p:sp>
      <p:graphicFrame>
        <p:nvGraphicFramePr>
          <p:cNvPr id="9" name="Table 8"/>
          <p:cNvGraphicFramePr>
            <a:graphicFrameLocks noGrp="1"/>
          </p:cNvGraphicFramePr>
          <p:nvPr>
            <p:extLst>
              <p:ext uri="{D42A27DB-BD31-4B8C-83A1-F6EECF244321}">
                <p14:modId xmlns:p14="http://schemas.microsoft.com/office/powerpoint/2010/main" val="750273433"/>
              </p:ext>
            </p:extLst>
          </p:nvPr>
        </p:nvGraphicFramePr>
        <p:xfrm>
          <a:off x="1143000" y="4147968"/>
          <a:ext cx="4800600" cy="394901"/>
        </p:xfrm>
        <a:graphic>
          <a:graphicData uri="http://schemas.openxmlformats.org/drawingml/2006/table">
            <a:tbl>
              <a:tblPr firstRow="1" bandRow="1">
                <a:tableStyleId>{073A0DAA-6AF3-43AB-8588-CEC1D06C72B9}</a:tableStyleId>
              </a:tblPr>
              <a:tblGrid>
                <a:gridCol w="685800"/>
                <a:gridCol w="685800"/>
                <a:gridCol w="685800"/>
                <a:gridCol w="685800"/>
                <a:gridCol w="685800"/>
                <a:gridCol w="685800"/>
                <a:gridCol w="685800"/>
              </a:tblGrid>
              <a:tr h="394901">
                <a:tc>
                  <a:txBody>
                    <a:bodyPr/>
                    <a:lstStyle/>
                    <a:p>
                      <a:pPr algn="ctr"/>
                      <a:r>
                        <a:rPr lang="en-US" sz="1200" b="0" dirty="0" smtClean="0">
                          <a:solidFill>
                            <a:schemeClr val="tx1"/>
                          </a:solidFill>
                        </a:rPr>
                        <a:t>2</a:t>
                      </a:r>
                      <a:endParaRPr lang="en-US" sz="1200" b="0" dirty="0">
                        <a:solidFill>
                          <a:schemeClr val="tx1"/>
                        </a:solidFill>
                      </a:endParaRPr>
                    </a:p>
                  </a:txBody>
                  <a:tcPr>
                    <a:solidFill>
                      <a:schemeClr val="bg1">
                        <a:lumMod val="85000"/>
                      </a:schemeClr>
                    </a:solidFill>
                  </a:tcPr>
                </a:tc>
                <a:tc>
                  <a:txBody>
                    <a:bodyPr/>
                    <a:lstStyle/>
                    <a:p>
                      <a:pPr algn="ctr"/>
                      <a:r>
                        <a:rPr lang="en-US" sz="1200" b="0" dirty="0" smtClean="0">
                          <a:solidFill>
                            <a:schemeClr val="tx1"/>
                          </a:solidFill>
                        </a:rPr>
                        <a:t>Toyota</a:t>
                      </a:r>
                      <a:endParaRPr lang="en-US" sz="1200" b="0" dirty="0">
                        <a:solidFill>
                          <a:schemeClr val="tx1"/>
                        </a:solidFill>
                      </a:endParaRPr>
                    </a:p>
                  </a:txBody>
                  <a:tcPr>
                    <a:solidFill>
                      <a:schemeClr val="bg1">
                        <a:lumMod val="85000"/>
                      </a:schemeClr>
                    </a:solidFill>
                  </a:tcPr>
                </a:tc>
                <a:tc>
                  <a:txBody>
                    <a:bodyPr/>
                    <a:lstStyle/>
                    <a:p>
                      <a:pPr algn="ctr"/>
                      <a:r>
                        <a:rPr lang="en-US" sz="1200" b="0" dirty="0" smtClean="0">
                          <a:solidFill>
                            <a:schemeClr val="tx1"/>
                          </a:solidFill>
                        </a:rPr>
                        <a:t>Corolla</a:t>
                      </a:r>
                      <a:endParaRPr lang="en-US" sz="1200" b="0" dirty="0">
                        <a:solidFill>
                          <a:schemeClr val="tx1"/>
                        </a:solidFill>
                      </a:endParaRPr>
                    </a:p>
                  </a:txBody>
                  <a:tcPr>
                    <a:solidFill>
                      <a:schemeClr val="bg1">
                        <a:lumMod val="85000"/>
                      </a:schemeClr>
                    </a:solidFill>
                  </a:tcPr>
                </a:tc>
                <a:tc>
                  <a:txBody>
                    <a:bodyPr/>
                    <a:lstStyle/>
                    <a:p>
                      <a:pPr algn="ctr"/>
                      <a:r>
                        <a:rPr lang="en-US" sz="1200" b="0" dirty="0" smtClean="0">
                          <a:solidFill>
                            <a:schemeClr val="tx1"/>
                          </a:solidFill>
                        </a:rPr>
                        <a:t>Sedan</a:t>
                      </a:r>
                      <a:endParaRPr lang="en-US" sz="1200" b="0" dirty="0">
                        <a:solidFill>
                          <a:schemeClr val="tx1"/>
                        </a:solidFill>
                      </a:endParaRPr>
                    </a:p>
                  </a:txBody>
                  <a:tcPr>
                    <a:solidFill>
                      <a:schemeClr val="bg1">
                        <a:lumMod val="85000"/>
                      </a:schemeClr>
                    </a:solidFill>
                  </a:tcPr>
                </a:tc>
                <a:tc>
                  <a:txBody>
                    <a:bodyPr/>
                    <a:lstStyle/>
                    <a:p>
                      <a:pPr algn="ctr"/>
                      <a:r>
                        <a:rPr lang="en-US" sz="1200" b="0" dirty="0" smtClean="0">
                          <a:solidFill>
                            <a:schemeClr val="tx1"/>
                          </a:solidFill>
                        </a:rPr>
                        <a:t>New</a:t>
                      </a:r>
                      <a:endParaRPr lang="en-US" sz="1200" b="0" dirty="0">
                        <a:solidFill>
                          <a:schemeClr val="tx1"/>
                        </a:solidFill>
                      </a:endParaRPr>
                    </a:p>
                  </a:txBody>
                  <a:tcPr>
                    <a:solidFill>
                      <a:schemeClr val="bg1">
                        <a:lumMod val="85000"/>
                      </a:schemeClr>
                    </a:solidFill>
                  </a:tcPr>
                </a:tc>
                <a:tc>
                  <a:txBody>
                    <a:bodyPr/>
                    <a:lstStyle/>
                    <a:p>
                      <a:pPr algn="ctr"/>
                      <a:r>
                        <a:rPr lang="en-US" sz="1200" b="0" dirty="0" smtClean="0">
                          <a:solidFill>
                            <a:schemeClr val="tx1"/>
                          </a:solidFill>
                        </a:rPr>
                        <a:t>FWD</a:t>
                      </a:r>
                      <a:endParaRPr lang="en-US" sz="1200" b="0" dirty="0">
                        <a:solidFill>
                          <a:schemeClr val="tx1"/>
                        </a:solidFill>
                      </a:endParaRPr>
                    </a:p>
                  </a:txBody>
                  <a:tcPr>
                    <a:solidFill>
                      <a:schemeClr val="bg1">
                        <a:lumMod val="85000"/>
                      </a:schemeClr>
                    </a:solidFill>
                  </a:tcPr>
                </a:tc>
                <a:tc>
                  <a:txBody>
                    <a:bodyPr/>
                    <a:lstStyle/>
                    <a:p>
                      <a:pPr algn="ctr"/>
                      <a:r>
                        <a:rPr lang="en-US" sz="1200" b="0" dirty="0" smtClean="0">
                          <a:solidFill>
                            <a:schemeClr val="tx1"/>
                          </a:solidFill>
                        </a:rPr>
                        <a:t>0.4</a:t>
                      </a:r>
                      <a:endParaRPr lang="en-US" sz="1200" b="0" dirty="0">
                        <a:solidFill>
                          <a:schemeClr val="tx1"/>
                        </a:solidFill>
                      </a:endParaRPr>
                    </a:p>
                  </a:txBody>
                  <a:tcPr>
                    <a:solidFill>
                      <a:schemeClr val="bg1">
                        <a:lumMod val="85000"/>
                      </a:schemeClr>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965644265"/>
              </p:ext>
            </p:extLst>
          </p:nvPr>
        </p:nvGraphicFramePr>
        <p:xfrm>
          <a:off x="1710344" y="1259541"/>
          <a:ext cx="5715000" cy="394901"/>
        </p:xfrm>
        <a:graphic>
          <a:graphicData uri="http://schemas.openxmlformats.org/drawingml/2006/table">
            <a:tbl>
              <a:tblPr firstRow="1" bandRow="1">
                <a:tableStyleId>{073A0DAA-6AF3-43AB-8588-CEC1D06C72B9}</a:tableStyleId>
              </a:tblPr>
              <a:tblGrid>
                <a:gridCol w="952500"/>
                <a:gridCol w="952500"/>
                <a:gridCol w="952500"/>
                <a:gridCol w="952500"/>
                <a:gridCol w="952500"/>
                <a:gridCol w="952500"/>
              </a:tblGrid>
              <a:tr h="394901">
                <a:tc>
                  <a:txBody>
                    <a:bodyPr/>
                    <a:lstStyle/>
                    <a:p>
                      <a:pPr algn="ctr"/>
                      <a:r>
                        <a:rPr lang="en-US" sz="1200" b="0" dirty="0" smtClean="0">
                          <a:solidFill>
                            <a:schemeClr val="tx1"/>
                          </a:solidFill>
                        </a:rPr>
                        <a:t>2</a:t>
                      </a:r>
                      <a:endParaRPr lang="en-US" sz="1200" b="0" dirty="0">
                        <a:solidFill>
                          <a:schemeClr val="tx1"/>
                        </a:solidFill>
                      </a:endParaRPr>
                    </a:p>
                  </a:txBody>
                  <a:tcPr>
                    <a:solidFill>
                      <a:schemeClr val="bg1">
                        <a:lumMod val="85000"/>
                      </a:schemeClr>
                    </a:solidFill>
                  </a:tcPr>
                </a:tc>
                <a:tc>
                  <a:txBody>
                    <a:bodyPr/>
                    <a:lstStyle/>
                    <a:p>
                      <a:pPr algn="ctr"/>
                      <a:r>
                        <a:rPr lang="en-US" sz="1200" b="0" dirty="0" smtClean="0">
                          <a:solidFill>
                            <a:schemeClr val="tx1"/>
                          </a:solidFill>
                        </a:rPr>
                        <a:t>Toyota</a:t>
                      </a:r>
                      <a:endParaRPr lang="en-US" sz="1200" b="0" dirty="0">
                        <a:solidFill>
                          <a:schemeClr val="tx1"/>
                        </a:solidFill>
                      </a:endParaRPr>
                    </a:p>
                  </a:txBody>
                  <a:tcPr>
                    <a:solidFill>
                      <a:schemeClr val="bg1">
                        <a:lumMod val="85000"/>
                      </a:schemeClr>
                    </a:solidFill>
                  </a:tcPr>
                </a:tc>
                <a:tc>
                  <a:txBody>
                    <a:bodyPr/>
                    <a:lstStyle/>
                    <a:p>
                      <a:pPr algn="ctr"/>
                      <a:r>
                        <a:rPr lang="en-US" sz="1200" b="0" dirty="0" smtClean="0">
                          <a:solidFill>
                            <a:schemeClr val="tx1"/>
                          </a:solidFill>
                        </a:rPr>
                        <a:t>Corolla</a:t>
                      </a:r>
                      <a:endParaRPr lang="en-US" sz="1200" b="0" dirty="0">
                        <a:solidFill>
                          <a:schemeClr val="tx1"/>
                        </a:solidFill>
                      </a:endParaRPr>
                    </a:p>
                  </a:txBody>
                  <a:tcPr>
                    <a:solidFill>
                      <a:schemeClr val="bg1">
                        <a:lumMod val="85000"/>
                      </a:schemeClr>
                    </a:solidFill>
                  </a:tcPr>
                </a:tc>
                <a:tc>
                  <a:txBody>
                    <a:bodyPr/>
                    <a:lstStyle/>
                    <a:p>
                      <a:pPr algn="ctr"/>
                      <a:r>
                        <a:rPr lang="en-US" sz="1200" b="0" dirty="0" smtClean="0">
                          <a:solidFill>
                            <a:schemeClr val="tx1"/>
                          </a:solidFill>
                        </a:rPr>
                        <a:t>Sedan</a:t>
                      </a:r>
                      <a:endParaRPr lang="en-US" sz="1200" b="0" dirty="0">
                        <a:solidFill>
                          <a:schemeClr val="tx1"/>
                        </a:solidFill>
                      </a:endParaRPr>
                    </a:p>
                  </a:txBody>
                  <a:tcPr>
                    <a:solidFill>
                      <a:schemeClr val="bg1">
                        <a:lumMod val="85000"/>
                      </a:schemeClr>
                    </a:solidFill>
                  </a:tcPr>
                </a:tc>
                <a:tc>
                  <a:txBody>
                    <a:bodyPr/>
                    <a:lstStyle/>
                    <a:p>
                      <a:pPr algn="ctr"/>
                      <a:r>
                        <a:rPr lang="en-US" sz="1200" b="0" dirty="0" smtClean="0">
                          <a:solidFill>
                            <a:schemeClr val="tx1"/>
                          </a:solidFill>
                        </a:rPr>
                        <a:t>New</a:t>
                      </a:r>
                      <a:endParaRPr lang="en-US" sz="1200" b="0" dirty="0">
                        <a:solidFill>
                          <a:schemeClr val="tx1"/>
                        </a:solidFill>
                      </a:endParaRPr>
                    </a:p>
                  </a:txBody>
                  <a:tcPr>
                    <a:solidFill>
                      <a:schemeClr val="bg1">
                        <a:lumMod val="85000"/>
                      </a:schemeClr>
                    </a:solidFill>
                  </a:tcPr>
                </a:tc>
                <a:tc>
                  <a:txBody>
                    <a:bodyPr/>
                    <a:lstStyle/>
                    <a:p>
                      <a:pPr algn="ctr"/>
                      <a:r>
                        <a:rPr lang="en-US" sz="1200" b="0" dirty="0" smtClean="0">
                          <a:solidFill>
                            <a:schemeClr val="tx1"/>
                          </a:solidFill>
                        </a:rPr>
                        <a:t>FWD</a:t>
                      </a:r>
                      <a:endParaRPr lang="en-US" sz="1200" b="0" dirty="0">
                        <a:solidFill>
                          <a:schemeClr val="tx1"/>
                        </a:solidFill>
                      </a:endParaRPr>
                    </a:p>
                  </a:txBody>
                  <a:tcPr>
                    <a:solidFill>
                      <a:schemeClr val="bg1">
                        <a:lumMod val="85000"/>
                      </a:schemeClr>
                    </a:solidFill>
                  </a:tcPr>
                </a:tc>
              </a:tr>
            </a:tbl>
          </a:graphicData>
        </a:graphic>
      </p:graphicFrame>
      <p:sp>
        <p:nvSpPr>
          <p:cNvPr id="10" name="TextBox 9"/>
          <p:cNvSpPr txBox="1"/>
          <p:nvPr/>
        </p:nvSpPr>
        <p:spPr>
          <a:xfrm>
            <a:off x="519112" y="1309787"/>
            <a:ext cx="1066800" cy="307777"/>
          </a:xfrm>
          <a:prstGeom prst="rect">
            <a:avLst/>
          </a:prstGeom>
          <a:noFill/>
        </p:spPr>
        <p:txBody>
          <a:bodyPr wrap="square" rtlCol="0">
            <a:spAutoFit/>
          </a:bodyPr>
          <a:lstStyle/>
          <a:p>
            <a:r>
              <a:rPr lang="en-US" sz="1400" dirty="0" smtClean="0"/>
              <a:t>True Tuple</a:t>
            </a:r>
            <a:endParaRPr lang="en-US" sz="1400" dirty="0"/>
          </a:p>
        </p:txBody>
      </p:sp>
      <p:sp>
        <p:nvSpPr>
          <p:cNvPr id="19" name="TextBox 18"/>
          <p:cNvSpPr txBox="1"/>
          <p:nvPr/>
        </p:nvSpPr>
        <p:spPr>
          <a:xfrm>
            <a:off x="519112" y="1903511"/>
            <a:ext cx="1066800" cy="307777"/>
          </a:xfrm>
          <a:prstGeom prst="rect">
            <a:avLst/>
          </a:prstGeom>
          <a:noFill/>
        </p:spPr>
        <p:txBody>
          <a:bodyPr wrap="square" rtlCol="0">
            <a:spAutoFit/>
          </a:bodyPr>
          <a:lstStyle/>
          <a:p>
            <a:r>
              <a:rPr lang="en-US" sz="1400" dirty="0" smtClean="0"/>
              <a:t>Dirty Tuple</a:t>
            </a:r>
            <a:endParaRPr lang="en-US" sz="1400" dirty="0"/>
          </a:p>
        </p:txBody>
      </p:sp>
      <p:sp>
        <p:nvSpPr>
          <p:cNvPr id="23" name="TextBox 22"/>
          <p:cNvSpPr txBox="1"/>
          <p:nvPr/>
        </p:nvSpPr>
        <p:spPr>
          <a:xfrm>
            <a:off x="2805113" y="3412122"/>
            <a:ext cx="1325876" cy="307777"/>
          </a:xfrm>
          <a:prstGeom prst="rect">
            <a:avLst/>
          </a:prstGeom>
          <a:noFill/>
        </p:spPr>
        <p:txBody>
          <a:bodyPr wrap="square" rtlCol="0">
            <a:spAutoFit/>
          </a:bodyPr>
          <a:lstStyle/>
          <a:p>
            <a:r>
              <a:rPr lang="en-US" sz="1400" dirty="0" smtClean="0"/>
              <a:t>Rectification 1</a:t>
            </a:r>
            <a:endParaRPr lang="en-US" sz="1400" dirty="0"/>
          </a:p>
        </p:txBody>
      </p:sp>
      <p:sp>
        <p:nvSpPr>
          <p:cNvPr id="24" name="TextBox 23"/>
          <p:cNvSpPr txBox="1"/>
          <p:nvPr/>
        </p:nvSpPr>
        <p:spPr>
          <a:xfrm>
            <a:off x="0" y="4129331"/>
            <a:ext cx="1333501" cy="307777"/>
          </a:xfrm>
          <a:prstGeom prst="rect">
            <a:avLst/>
          </a:prstGeom>
          <a:noFill/>
        </p:spPr>
        <p:txBody>
          <a:bodyPr wrap="square" rtlCol="0">
            <a:spAutoFit/>
          </a:bodyPr>
          <a:lstStyle/>
          <a:p>
            <a:r>
              <a:rPr lang="en-US" sz="1400" dirty="0" smtClean="0"/>
              <a:t>Rectification 2 </a:t>
            </a:r>
            <a:endParaRPr lang="en-US" sz="1400" dirty="0"/>
          </a:p>
        </p:txBody>
      </p:sp>
    </p:spTree>
    <p:extLst>
      <p:ext uri="{BB962C8B-B14F-4D97-AF65-F5344CB8AC3E}">
        <p14:creationId xmlns:p14="http://schemas.microsoft.com/office/powerpoint/2010/main" val="318047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4"/>
                                        </p:tgtEl>
                                        <p:attrNameLst>
                                          <p:attrName>style.visibility</p:attrName>
                                        </p:attrNameLst>
                                      </p:cBhvr>
                                      <p:to>
                                        <p:strVal val="hidden"/>
                                      </p:to>
                                    </p:set>
                                  </p:childTnLst>
                                </p:cTn>
                              </p:par>
                            </p:childTnLst>
                          </p:cTn>
                        </p:par>
                        <p:par>
                          <p:cTn id="18" fill="hold">
                            <p:stCondLst>
                              <p:cond delay="0"/>
                            </p:stCondLst>
                            <p:childTnLst>
                              <p:par>
                                <p:cTn id="19" presetID="1" presetClass="exit" presetSubtype="0" fill="hold" grpId="2" nodeType="after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7"/>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1"/>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9"/>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12"/>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8"/>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9"/>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10"/>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4"/>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23"/>
                                        </p:tgtEl>
                                        <p:attrNameLst>
                                          <p:attrName>style.visibility</p:attrName>
                                        </p:attrNameLst>
                                      </p:cBhvr>
                                      <p:to>
                                        <p:strVal val="hidden"/>
                                      </p:to>
                                    </p:set>
                                  </p:childTnLst>
                                </p:cTn>
                              </p:par>
                            </p:childTnLst>
                          </p:cTn>
                        </p:par>
                        <p:par>
                          <p:cTn id="73" fill="hold">
                            <p:stCondLst>
                              <p:cond delay="0"/>
                            </p:stCondLst>
                            <p:childTnLst>
                              <p:par>
                                <p:cTn id="74" presetID="1" presetClass="exit" presetSubtype="0" fill="hold" nodeType="afterEffect">
                                  <p:stCondLst>
                                    <p:cond delay="0"/>
                                  </p:stCondLst>
                                  <p:childTnLst>
                                    <p:set>
                                      <p:cBhvr>
                                        <p:cTn id="75" dur="1" fill="hold">
                                          <p:stCondLst>
                                            <p:cond delay="0"/>
                                          </p:stCondLst>
                                        </p:cTn>
                                        <p:tgtEl>
                                          <p:spTgt spid="16"/>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17"/>
                                        </p:tgtEl>
                                        <p:attrNameLst>
                                          <p:attrName>style.visibility</p:attrName>
                                        </p:attrNameLst>
                                      </p:cBhvr>
                                      <p:to>
                                        <p:strVal val="hidden"/>
                                      </p:to>
                                    </p:set>
                                  </p:childTnLst>
                                </p:cTn>
                              </p:par>
                            </p:childTnLst>
                          </p:cTn>
                        </p:par>
                        <p:par>
                          <p:cTn id="78" fill="hold">
                            <p:stCondLst>
                              <p:cond delay="0"/>
                            </p:stCondLst>
                            <p:childTnLst>
                              <p:par>
                                <p:cTn id="79" presetID="1" presetClass="entr" presetSubtype="0" fill="hold" nodeType="afterEffect">
                                  <p:stCondLst>
                                    <p:cond delay="0"/>
                                  </p:stCondLst>
                                  <p:childTnLst>
                                    <p:set>
                                      <p:cBhvr>
                                        <p:cTn id="80" dur="1" fill="hold">
                                          <p:stCondLst>
                                            <p:cond delay="0"/>
                                          </p:stCondLst>
                                        </p:cTn>
                                        <p:tgtEl>
                                          <p:spTgt spid="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childTnLst>
                                </p:cTn>
                              </p:par>
                              <p:par>
                                <p:cTn id="87" presetID="1" presetClass="entr" presetSubtype="0" fill="hold" grpId="3" nodeType="withEffect">
                                  <p:stCondLst>
                                    <p:cond delay="0"/>
                                  </p:stCondLst>
                                  <p:childTnLst>
                                    <p:set>
                                      <p:cBhvr>
                                        <p:cTn id="8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5" grpId="2"/>
      <p:bldP spid="5" grpId="3"/>
      <p:bldP spid="6" grpId="0" animBg="1"/>
      <p:bldP spid="6" grpId="1" animBg="1"/>
      <p:bldP spid="17" grpId="0" animBg="1"/>
      <p:bldP spid="17" grpId="1" animBg="1"/>
      <p:bldP spid="21" grpId="0"/>
      <p:bldP spid="10" grpId="0"/>
      <p:bldP spid="10" grpId="1"/>
      <p:bldP spid="19" grpId="0"/>
      <p:bldP spid="19" grpId="1"/>
      <p:bldP spid="23" grpId="0"/>
      <p:bldP spid="23" grpId="1"/>
      <p:bldP spid="24" grpId="0"/>
      <p:bldP spid="2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log.lpinnovations.com/Portals/31499/images/audit%20action%20plan%20image-resized-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7857" y="1764400"/>
            <a:ext cx="2258991" cy="19388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Data Cleaning Approaches: Problems</a:t>
            </a:r>
            <a:endParaRPr lang="en-US" dirty="0"/>
          </a:p>
        </p:txBody>
      </p:sp>
      <p:sp>
        <p:nvSpPr>
          <p:cNvPr id="3" name="Content Placeholder 2"/>
          <p:cNvSpPr>
            <a:spLocks noGrp="1"/>
          </p:cNvSpPr>
          <p:nvPr>
            <p:ph idx="1"/>
          </p:nvPr>
        </p:nvSpPr>
        <p:spPr>
          <a:xfrm>
            <a:off x="822959" y="1845734"/>
            <a:ext cx="6111241" cy="4402666"/>
          </a:xfrm>
        </p:spPr>
        <p:txBody>
          <a:bodyPr>
            <a:normAutofit/>
          </a:bodyPr>
          <a:lstStyle/>
          <a:p>
            <a:r>
              <a:rPr lang="en-US" sz="2600" dirty="0" smtClean="0"/>
              <a:t>Hard to get the perfect fixed rules/domain knowledge</a:t>
            </a:r>
          </a:p>
          <a:p>
            <a:endParaRPr lang="en-US" sz="2600" dirty="0"/>
          </a:p>
          <a:p>
            <a:r>
              <a:rPr lang="en-US" sz="2600" dirty="0" smtClean="0"/>
              <a:t>Partially correct rules/knowledge may ignore true rectification</a:t>
            </a:r>
          </a:p>
          <a:p>
            <a:pPr lvl="1"/>
            <a:r>
              <a:rPr lang="en-US" sz="2400" dirty="0" smtClean="0"/>
              <a:t>Results in information loss</a:t>
            </a:r>
          </a:p>
          <a:p>
            <a:pPr lvl="1"/>
            <a:r>
              <a:rPr lang="en-US" sz="2400" dirty="0" smtClean="0"/>
              <a:t>Irrecoverable when original data is decoupled from cleaned outcome</a:t>
            </a:r>
            <a:endParaRPr lang="en-US" sz="2400" dirty="0"/>
          </a:p>
          <a:p>
            <a:endParaRPr lang="en-US" sz="2600" dirty="0" smtClean="0"/>
          </a:p>
        </p:txBody>
      </p:sp>
      <p:sp>
        <p:nvSpPr>
          <p:cNvPr id="4" name="Slide Number Placeholder 3"/>
          <p:cNvSpPr>
            <a:spLocks noGrp="1"/>
          </p:cNvSpPr>
          <p:nvPr>
            <p:ph type="sldNum" sz="quarter" idx="12"/>
          </p:nvPr>
        </p:nvSpPr>
        <p:spPr/>
        <p:txBody>
          <a:bodyPr/>
          <a:lstStyle/>
          <a:p>
            <a:fld id="{20111803-305A-4A04-807A-A88F52FFFDCF}" type="slidenum">
              <a:rPr lang="en-US" smtClean="0"/>
              <a:t>7</a:t>
            </a:fld>
            <a:endParaRPr lang="en-US"/>
          </a:p>
        </p:txBody>
      </p:sp>
    </p:spTree>
    <p:extLst>
      <p:ext uri="{BB962C8B-B14F-4D97-AF65-F5344CB8AC3E}">
        <p14:creationId xmlns:p14="http://schemas.microsoft.com/office/powerpoint/2010/main" val="1559797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562600" y="2860231"/>
            <a:ext cx="3337560" cy="2476685"/>
            <a:chOff x="5334000" y="2286000"/>
            <a:chExt cx="3337560" cy="2476685"/>
          </a:xfrm>
        </p:grpSpPr>
        <p:pic>
          <p:nvPicPr>
            <p:cNvPr id="6" name="Picture 4" descr="http://smarteregg.com/wp-content/uploads/2009/11/many-doors.jpg"/>
            <p:cNvPicPr>
              <a:picLocks noChangeAspect="1" noChangeArrowheads="1"/>
            </p:cNvPicPr>
            <p:nvPr/>
          </p:nvPicPr>
          <p:blipFill rotWithShape="1">
            <a:blip r:embed="rId3">
              <a:extLst>
                <a:ext uri="{28A0092B-C50C-407E-A947-70E740481C1C}">
                  <a14:useLocalDpi xmlns:a14="http://schemas.microsoft.com/office/drawing/2010/main" val="0"/>
                </a:ext>
              </a:extLst>
            </a:blip>
            <a:srcRect l="1600" t="2815" r="2401" b="7585"/>
            <a:stretch/>
          </p:blipFill>
          <p:spPr bwMode="auto">
            <a:xfrm>
              <a:off x="5334000" y="2286000"/>
              <a:ext cx="3337560" cy="247668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832997" y="2743200"/>
              <a:ext cx="806608" cy="923330"/>
            </a:xfrm>
            <a:prstGeom prst="rect">
              <a:avLst/>
            </a:prstGeom>
            <a:noFill/>
          </p:spPr>
          <p:txBody>
            <a:bodyPr wrap="square" rtlCol="0">
              <a:spAutoFit/>
            </a:bodyPr>
            <a:lstStyle/>
            <a:p>
              <a:pPr lvl="0" algn="ctr"/>
              <a:r>
                <a:rPr lang="en-US" sz="3600" dirty="0">
                  <a:solidFill>
                    <a:schemeClr val="bg1"/>
                  </a:solidFill>
                </a:rPr>
                <a:t>✔</a:t>
              </a:r>
            </a:p>
            <a:p>
              <a:endParaRPr lang="en-US" dirty="0"/>
            </a:p>
          </p:txBody>
        </p:sp>
        <p:sp>
          <p:nvSpPr>
            <p:cNvPr id="9" name="TextBox 8"/>
            <p:cNvSpPr txBox="1"/>
            <p:nvPr/>
          </p:nvSpPr>
          <p:spPr>
            <a:xfrm>
              <a:off x="7142398" y="2365741"/>
              <a:ext cx="806608" cy="923330"/>
            </a:xfrm>
            <a:prstGeom prst="rect">
              <a:avLst/>
            </a:prstGeom>
            <a:noFill/>
          </p:spPr>
          <p:txBody>
            <a:bodyPr wrap="square" rtlCol="0">
              <a:spAutoFit/>
            </a:bodyPr>
            <a:lstStyle/>
            <a:p>
              <a:pPr lvl="0" algn="ctr"/>
              <a:r>
                <a:rPr lang="en-US" sz="3600" dirty="0">
                  <a:solidFill>
                    <a:schemeClr val="bg1"/>
                  </a:solidFill>
                </a:rPr>
                <a:t>✔</a:t>
              </a:r>
            </a:p>
            <a:p>
              <a:endParaRPr lang="en-US" dirty="0"/>
            </a:p>
          </p:txBody>
        </p:sp>
        <p:sp>
          <p:nvSpPr>
            <p:cNvPr id="10" name="TextBox 9"/>
            <p:cNvSpPr txBox="1"/>
            <p:nvPr/>
          </p:nvSpPr>
          <p:spPr>
            <a:xfrm>
              <a:off x="6561195" y="2327257"/>
              <a:ext cx="806608" cy="923330"/>
            </a:xfrm>
            <a:prstGeom prst="rect">
              <a:avLst/>
            </a:prstGeom>
            <a:noFill/>
          </p:spPr>
          <p:txBody>
            <a:bodyPr wrap="square" rtlCol="0">
              <a:spAutoFit/>
            </a:bodyPr>
            <a:lstStyle/>
            <a:p>
              <a:pPr lvl="0" algn="ctr"/>
              <a:r>
                <a:rPr lang="en-US" sz="3600" dirty="0">
                  <a:solidFill>
                    <a:schemeClr val="bg1"/>
                  </a:solidFill>
                </a:rPr>
                <a:t>✔</a:t>
              </a:r>
            </a:p>
            <a:p>
              <a:endParaRPr lang="en-US" dirty="0"/>
            </a:p>
          </p:txBody>
        </p:sp>
        <p:sp>
          <p:nvSpPr>
            <p:cNvPr id="11" name="TextBox 10"/>
            <p:cNvSpPr txBox="1"/>
            <p:nvPr/>
          </p:nvSpPr>
          <p:spPr>
            <a:xfrm>
              <a:off x="6027795" y="2605477"/>
              <a:ext cx="806608" cy="923330"/>
            </a:xfrm>
            <a:prstGeom prst="rect">
              <a:avLst/>
            </a:prstGeom>
            <a:noFill/>
          </p:spPr>
          <p:txBody>
            <a:bodyPr wrap="square" rtlCol="0">
              <a:spAutoFit/>
            </a:bodyPr>
            <a:lstStyle/>
            <a:p>
              <a:pPr lvl="0" algn="ctr"/>
              <a:r>
                <a:rPr lang="en-US" sz="3600" dirty="0">
                  <a:solidFill>
                    <a:schemeClr val="bg1"/>
                  </a:solidFill>
                </a:rPr>
                <a:t>✔</a:t>
              </a:r>
            </a:p>
            <a:p>
              <a:endParaRPr lang="en-US" dirty="0"/>
            </a:p>
          </p:txBody>
        </p:sp>
        <p:sp>
          <p:nvSpPr>
            <p:cNvPr id="12" name="TextBox 11"/>
            <p:cNvSpPr txBox="1"/>
            <p:nvPr/>
          </p:nvSpPr>
          <p:spPr>
            <a:xfrm>
              <a:off x="5449787" y="2914419"/>
              <a:ext cx="806608" cy="923330"/>
            </a:xfrm>
            <a:prstGeom prst="rect">
              <a:avLst/>
            </a:prstGeom>
            <a:noFill/>
          </p:spPr>
          <p:txBody>
            <a:bodyPr wrap="square" rtlCol="0">
              <a:spAutoFit/>
            </a:bodyPr>
            <a:lstStyle/>
            <a:p>
              <a:pPr lvl="0" algn="ctr"/>
              <a:r>
                <a:rPr lang="en-US" sz="3600" dirty="0">
                  <a:solidFill>
                    <a:schemeClr val="bg1"/>
                  </a:solidFill>
                </a:rPr>
                <a:t>✔</a:t>
              </a:r>
            </a:p>
            <a:p>
              <a:endParaRPr lang="en-US" dirty="0"/>
            </a:p>
          </p:txBody>
        </p:sp>
      </p:grpSp>
      <p:sp>
        <p:nvSpPr>
          <p:cNvPr id="2" name="Title 1"/>
          <p:cNvSpPr>
            <a:spLocks noGrp="1"/>
          </p:cNvSpPr>
          <p:nvPr>
            <p:ph type="title"/>
          </p:nvPr>
        </p:nvSpPr>
        <p:spPr/>
        <p:txBody>
          <a:bodyPr>
            <a:noAutofit/>
          </a:bodyPr>
          <a:lstStyle/>
          <a:p>
            <a:r>
              <a:rPr lang="en-US" sz="3600" dirty="0" smtClean="0"/>
              <a:t>Alternative Approach: </a:t>
            </a:r>
            <a:br>
              <a:rPr lang="en-US" sz="3600" dirty="0" smtClean="0"/>
            </a:br>
            <a:r>
              <a:rPr lang="en-US" sz="3600" dirty="0" smtClean="0"/>
              <a:t>Considering multiple alternative candidates after data cleaning</a:t>
            </a:r>
            <a:endParaRPr lang="en-US" sz="3600" dirty="0"/>
          </a:p>
        </p:txBody>
      </p:sp>
      <p:sp>
        <p:nvSpPr>
          <p:cNvPr id="3" name="Content Placeholder 2"/>
          <p:cNvSpPr>
            <a:spLocks noGrp="1"/>
          </p:cNvSpPr>
          <p:nvPr>
            <p:ph idx="1"/>
          </p:nvPr>
        </p:nvSpPr>
        <p:spPr>
          <a:xfrm>
            <a:off x="949907" y="1813138"/>
            <a:ext cx="4896840" cy="4023360"/>
          </a:xfrm>
        </p:spPr>
        <p:txBody>
          <a:bodyPr>
            <a:normAutofit/>
          </a:bodyPr>
          <a:lstStyle/>
          <a:p>
            <a:r>
              <a:rPr lang="en-US" sz="2800" dirty="0"/>
              <a:t>K</a:t>
            </a:r>
            <a:r>
              <a:rPr lang="en-US" sz="2800" dirty="0" smtClean="0"/>
              <a:t>eep </a:t>
            </a:r>
            <a:r>
              <a:rPr lang="en-US" sz="2800" dirty="0"/>
              <a:t>multiple </a:t>
            </a:r>
            <a:r>
              <a:rPr lang="en-US" sz="2800" dirty="0" smtClean="0"/>
              <a:t>alternative rectifications </a:t>
            </a:r>
            <a:r>
              <a:rPr lang="en-US" sz="2800" dirty="0"/>
              <a:t>in a probabilistic </a:t>
            </a:r>
            <a:r>
              <a:rPr lang="en-US" sz="2800" dirty="0" smtClean="0"/>
              <a:t>database</a:t>
            </a:r>
          </a:p>
          <a:p>
            <a:endParaRPr lang="en-US" sz="2800" dirty="0"/>
          </a:p>
          <a:p>
            <a:r>
              <a:rPr lang="en-US" sz="2800" dirty="0" smtClean="0"/>
              <a:t>Advantages:</a:t>
            </a:r>
            <a:endParaRPr lang="en-US" sz="2800" dirty="0"/>
          </a:p>
          <a:p>
            <a:pPr lvl="1"/>
            <a:r>
              <a:rPr lang="en-US" sz="2400" dirty="0" smtClean="0"/>
              <a:t>Prevent information loss</a:t>
            </a:r>
            <a:endParaRPr lang="en-US" sz="2400" dirty="0"/>
          </a:p>
          <a:p>
            <a:pPr lvl="1"/>
            <a:r>
              <a:rPr lang="en-US" sz="2400" dirty="0" smtClean="0"/>
              <a:t>Generates query results with more recall</a:t>
            </a:r>
            <a:endParaRPr lang="en-US" sz="2400" dirty="0"/>
          </a:p>
          <a:p>
            <a:endParaRPr lang="en-US" dirty="0"/>
          </a:p>
        </p:txBody>
      </p:sp>
      <p:sp>
        <p:nvSpPr>
          <p:cNvPr id="4" name="Slide Number Placeholder 3"/>
          <p:cNvSpPr>
            <a:spLocks noGrp="1"/>
          </p:cNvSpPr>
          <p:nvPr>
            <p:ph type="sldNum" sz="quarter" idx="12"/>
          </p:nvPr>
        </p:nvSpPr>
        <p:spPr/>
        <p:txBody>
          <a:bodyPr/>
          <a:lstStyle/>
          <a:p>
            <a:fld id="{20111803-305A-4A04-807A-A88F52FFFDCF}" type="slidenum">
              <a:rPr lang="en-US" smtClean="0"/>
              <a:t>8</a:t>
            </a:fld>
            <a:endParaRPr lang="en-US"/>
          </a:p>
        </p:txBody>
      </p:sp>
    </p:spTree>
    <p:extLst>
      <p:ext uri="{BB962C8B-B14F-4D97-AF65-F5344CB8AC3E}">
        <p14:creationId xmlns:p14="http://schemas.microsoft.com/office/powerpoint/2010/main" val="3999018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Alternative Approach : </a:t>
            </a:r>
            <a:br>
              <a:rPr lang="en-US" sz="3600" dirty="0" smtClean="0"/>
            </a:br>
            <a:r>
              <a:rPr lang="en-US" sz="3600" dirty="0" smtClean="0"/>
              <a:t>Potential Challenges</a:t>
            </a:r>
            <a:endParaRPr lang="en-US" sz="3600" dirty="0"/>
          </a:p>
        </p:txBody>
      </p:sp>
      <p:sp>
        <p:nvSpPr>
          <p:cNvPr id="3" name="Content Placeholder 2"/>
          <p:cNvSpPr>
            <a:spLocks noGrp="1"/>
          </p:cNvSpPr>
          <p:nvPr>
            <p:ph idx="1"/>
          </p:nvPr>
        </p:nvSpPr>
        <p:spPr/>
        <p:txBody>
          <a:bodyPr>
            <a:normAutofit/>
          </a:bodyPr>
          <a:lstStyle/>
          <a:p>
            <a:r>
              <a:rPr lang="en-US" sz="2800" dirty="0" smtClean="0"/>
              <a:t>Keeping multiple alternative rectifications of a dirty tuple poses some challenges:</a:t>
            </a:r>
          </a:p>
          <a:p>
            <a:pPr lvl="1"/>
            <a:r>
              <a:rPr lang="en-US" sz="2400" dirty="0" smtClean="0"/>
              <a:t>Query results with many irrelevant results -- low precision</a:t>
            </a:r>
            <a:endParaRPr lang="en-US" sz="2400" dirty="0"/>
          </a:p>
          <a:p>
            <a:pPr lvl="1"/>
            <a:r>
              <a:rPr lang="en-US" sz="2400" dirty="0" smtClean="0"/>
              <a:t>Query processing over probabilistic data</a:t>
            </a:r>
            <a:endParaRPr lang="en-US" sz="2400" dirty="0"/>
          </a:p>
          <a:p>
            <a:pPr lvl="1"/>
            <a:r>
              <a:rPr lang="en-US" sz="2400" dirty="0" smtClean="0"/>
              <a:t>Size of probabilistic data</a:t>
            </a:r>
            <a:endParaRPr lang="en-US" sz="2400" dirty="0"/>
          </a:p>
        </p:txBody>
      </p:sp>
      <p:sp>
        <p:nvSpPr>
          <p:cNvPr id="4" name="Slide Number Placeholder 3"/>
          <p:cNvSpPr>
            <a:spLocks noGrp="1"/>
          </p:cNvSpPr>
          <p:nvPr>
            <p:ph type="sldNum" sz="quarter" idx="12"/>
          </p:nvPr>
        </p:nvSpPr>
        <p:spPr/>
        <p:txBody>
          <a:bodyPr/>
          <a:lstStyle/>
          <a:p>
            <a:fld id="{20111803-305A-4A04-807A-A88F52FFFDCF}" type="slidenum">
              <a:rPr lang="en-US" smtClean="0"/>
              <a:t>9</a:t>
            </a:fld>
            <a:endParaRPr lang="en-US"/>
          </a:p>
        </p:txBody>
      </p:sp>
      <p:pic>
        <p:nvPicPr>
          <p:cNvPr id="2050" name="Picture 2" descr="http://chris.ly/wp-content/uploads/2011/04/todos.jpg"/>
          <p:cNvPicPr>
            <a:picLocks noChangeAspect="1" noChangeArrowheads="1"/>
          </p:cNvPicPr>
          <p:nvPr/>
        </p:nvPicPr>
        <p:blipFill>
          <a:blip r:embed="rId3">
            <a:duotone>
              <a:prstClr val="black"/>
              <a:schemeClr val="accent1">
                <a:lumMod val="40000"/>
                <a:lumOff val="60000"/>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860026" y="3879537"/>
            <a:ext cx="2506734" cy="1862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03272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1_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2_Retro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3_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D26EA377-59BD-4C9C-9D94-EE8416EE4C79}"/>
    </a:ext>
  </a:extLst>
</a:theme>
</file>

<file path=ppt/theme/theme5.xml><?xml version="1.0" encoding="utf-8"?>
<a:theme xmlns:a="http://schemas.openxmlformats.org/drawingml/2006/main" name="4_Retrospec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9CC26709-368C-4D72-9060-94E5B3FF3CD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xml><?xml version="1.0" encoding="utf-8"?>
<a:themeOverride xmlns:a="http://schemas.openxmlformats.org/drawingml/2006/main">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themeOverride>
</file>

<file path=ppt/theme/themeOverride3.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docProps/app.xml><?xml version="1.0" encoding="utf-8"?>
<Properties xmlns="http://schemas.openxmlformats.org/officeDocument/2006/extended-properties" xmlns:vt="http://schemas.openxmlformats.org/officeDocument/2006/docPropsVTypes">
  <Template>Retrospect</Template>
  <TotalTime>8312</TotalTime>
  <Words>3622</Words>
  <Application>Microsoft Office PowerPoint</Application>
  <PresentationFormat>On-screen Show (4:3)</PresentationFormat>
  <Paragraphs>1065</Paragraphs>
  <Slides>49</Slides>
  <Notes>23</Notes>
  <HiddenSlides>0</HiddenSlides>
  <MMClips>0</MMClips>
  <ScaleCrop>false</ScaleCrop>
  <HeadingPairs>
    <vt:vector size="4" baseType="variant">
      <vt:variant>
        <vt:lpstr>Theme</vt:lpstr>
      </vt:variant>
      <vt:variant>
        <vt:i4>5</vt:i4>
      </vt:variant>
      <vt:variant>
        <vt:lpstr>Slide Titles</vt:lpstr>
      </vt:variant>
      <vt:variant>
        <vt:i4>49</vt:i4>
      </vt:variant>
    </vt:vector>
  </HeadingPairs>
  <TitlesOfParts>
    <vt:vector size="54" baseType="lpstr">
      <vt:lpstr>Retrospect</vt:lpstr>
      <vt:lpstr>1_Retrospect</vt:lpstr>
      <vt:lpstr>2_Retrospect</vt:lpstr>
      <vt:lpstr>3_Retrospect</vt:lpstr>
      <vt:lpstr>4_Retrospect</vt:lpstr>
      <vt:lpstr>Utility of Considering Multiple Alternative Rectifications in  Data Cleaning</vt:lpstr>
      <vt:lpstr>Importance of Data Cleaning</vt:lpstr>
      <vt:lpstr>Sources and Types of Noise</vt:lpstr>
      <vt:lpstr>Current Techniques</vt:lpstr>
      <vt:lpstr>Common themes in  Current Data Cleaning Techniques</vt:lpstr>
      <vt:lpstr>Example</vt:lpstr>
      <vt:lpstr>Data Cleaning Approaches: Problems</vt:lpstr>
      <vt:lpstr>Alternative Approach:  Considering multiple alternative candidates after data cleaning</vt:lpstr>
      <vt:lpstr>Alternative Approach :  Potential Challenges</vt:lpstr>
      <vt:lpstr>Problem Statement</vt:lpstr>
      <vt:lpstr>Agenda</vt:lpstr>
      <vt:lpstr>Background System</vt:lpstr>
      <vt:lpstr>BayesWipe</vt:lpstr>
      <vt:lpstr>BayesWipe’s Clean Outcomes</vt:lpstr>
      <vt:lpstr>Example: BayesWipe-DET and BayesWipe-PDB</vt:lpstr>
      <vt:lpstr>BayesWipe-PDB Type</vt:lpstr>
      <vt:lpstr>BayesWipe-PDB Storage</vt:lpstr>
      <vt:lpstr>Agenda</vt:lpstr>
      <vt:lpstr>Investigation Strategy</vt:lpstr>
      <vt:lpstr>Accuracy of Query results</vt:lpstr>
      <vt:lpstr>Query Results: BayesWipe-PDB and BayesWipe-DET</vt:lpstr>
      <vt:lpstr>Accuracy of Query results: Evaluation Challenges</vt:lpstr>
      <vt:lpstr>Defining Relevance/Accuracy of Resultant tuple</vt:lpstr>
      <vt:lpstr>Relevance of Resulting Tuples</vt:lpstr>
      <vt:lpstr>Precision/Recall of  Probabilistic Query Results</vt:lpstr>
      <vt:lpstr>Approximate Precision/Recall of Probabilistic Results</vt:lpstr>
      <vt:lpstr>Precision/Recall approximation using a pass Threshold</vt:lpstr>
      <vt:lpstr>Scalability </vt:lpstr>
      <vt:lpstr>Potential issues with BayesWipe-PDB</vt:lpstr>
      <vt:lpstr>Agenda</vt:lpstr>
      <vt:lpstr>Optimization Technique</vt:lpstr>
      <vt:lpstr>PrePruned BayesWipe-PDB</vt:lpstr>
      <vt:lpstr>Pre-Pruning Algorithm</vt:lpstr>
      <vt:lpstr>Pre-Pruning Algorithm</vt:lpstr>
      <vt:lpstr>Agenda</vt:lpstr>
      <vt:lpstr>Experimental Setup</vt:lpstr>
      <vt:lpstr>Experimental Results</vt:lpstr>
      <vt:lpstr>BayesWipe-PDB vs. BayesWipe-DET   Recall and Precision</vt:lpstr>
      <vt:lpstr>BayesWipe-PDB vs. BayesWipe-DET: Effect of Threshold</vt:lpstr>
      <vt:lpstr>Accuracy of Query Results from Multiple Random Queries</vt:lpstr>
      <vt:lpstr>BayesWipe-PDB vs. BayesWipe-DET:  True Positives and False Positives Gain</vt:lpstr>
      <vt:lpstr>BayesWipe-PDB vs. BayesWipe-DET: Size of Database</vt:lpstr>
      <vt:lpstr>BayesWipe-PDB vs. BayesWipe-DET:   Average Query Processing time</vt:lpstr>
      <vt:lpstr>Optimized BayesWipe-PDB vs. BayesWipe-DET   Recall and Precision</vt:lpstr>
      <vt:lpstr>Optimized BayesWipe-PDB: True Positives and False Positives Gain</vt:lpstr>
      <vt:lpstr>Optimized BayesWipe-PDB: Database Size Comparison</vt:lpstr>
      <vt:lpstr>Optimized BayesWipe-PDB:  Average Query Processing time</vt:lpstr>
      <vt:lpstr>Results Summary</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Utility of considering multiple alternative rectifications in Data Cleaning</dc:title>
  <dc:creator>Preet Inder Singh Nolastname (Student)</dc:creator>
  <cp:lastModifiedBy>Preet Inder Singh Nolastname (Student)</cp:lastModifiedBy>
  <cp:revision>361</cp:revision>
  <cp:lastPrinted>2013-09-03T17:30:03Z</cp:lastPrinted>
  <dcterms:created xsi:type="dcterms:W3CDTF">2013-08-26T18:54:07Z</dcterms:created>
  <dcterms:modified xsi:type="dcterms:W3CDTF">2013-09-16T20:01:54Z</dcterms:modified>
</cp:coreProperties>
</file>