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charts/chart6.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256" r:id="rId2"/>
    <p:sldId id="317" r:id="rId3"/>
    <p:sldId id="332" r:id="rId4"/>
    <p:sldId id="281" r:id="rId5"/>
    <p:sldId id="349" r:id="rId6"/>
    <p:sldId id="353" r:id="rId7"/>
    <p:sldId id="350" r:id="rId8"/>
    <p:sldId id="344" r:id="rId9"/>
    <p:sldId id="354" r:id="rId10"/>
    <p:sldId id="263" r:id="rId11"/>
    <p:sldId id="319" r:id="rId12"/>
    <p:sldId id="345" r:id="rId13"/>
    <p:sldId id="335" r:id="rId14"/>
    <p:sldId id="338" r:id="rId15"/>
    <p:sldId id="337" r:id="rId16"/>
    <p:sldId id="339" r:id="rId17"/>
    <p:sldId id="321" r:id="rId18"/>
    <p:sldId id="342" r:id="rId19"/>
    <p:sldId id="326" r:id="rId20"/>
    <p:sldId id="273" r:id="rId21"/>
    <p:sldId id="287" r:id="rId22"/>
    <p:sldId id="330" r:id="rId23"/>
    <p:sldId id="286" r:id="rId24"/>
    <p:sldId id="331" r:id="rId25"/>
    <p:sldId id="284" r:id="rId26"/>
    <p:sldId id="285" r:id="rId27"/>
    <p:sldId id="325" r:id="rId28"/>
    <p:sldId id="351" r:id="rId29"/>
    <p:sldId id="313" r:id="rId30"/>
    <p:sldId id="275" r:id="rId31"/>
    <p:sldId id="288" r:id="rId32"/>
    <p:sldId id="327" r:id="rId33"/>
    <p:sldId id="290" r:id="rId34"/>
    <p:sldId id="328" r:id="rId35"/>
    <p:sldId id="291" r:id="rId36"/>
    <p:sldId id="329" r:id="rId37"/>
    <p:sldId id="292" r:id="rId38"/>
    <p:sldId id="352" r:id="rId39"/>
    <p:sldId id="277" r:id="rId40"/>
    <p:sldId id="296" r:id="rId41"/>
    <p:sldId id="297" r:id="rId42"/>
    <p:sldId id="298" r:id="rId43"/>
    <p:sldId id="299" r:id="rId44"/>
    <p:sldId id="300" r:id="rId45"/>
    <p:sldId id="301" r:id="rId46"/>
    <p:sldId id="314" r:id="rId47"/>
    <p:sldId id="347" r:id="rId48"/>
    <p:sldId id="348" r:id="rId49"/>
    <p:sldId id="343" r:id="rId50"/>
    <p:sldId id="279" r:id="rId5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jha1\Documents\My%20Dropbox\final%20test%20results\Results\Orig%20And%20New%20AlgoLatest%20Valu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jha1\Documents\My%20Dropbox\final%20test%20results\Results\Orig%20And%20New%20AlgoLatest%20Valu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jha1\Documents\My%20Dropbox\final%20test%20results\Results\Orig%20And%20New%20AlgoLatest%20Valu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jha1\Documents\My%20Dropbox\final%20test%20results\Results\Orig%20And%20New%20AlgoLatest%20Valu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jha1\Documents\My%20Dropbox\final%20test%20results\Results\Orig%20And%20New%20AlgoLatest%20Valu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jha1\Documents\My%20Dropbox\final%20test%20results\Results\Orig%20And%20New%20AlgoLatest%20Valu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5158963505309923E-2"/>
          <c:y val="4.5132193841623744E-2"/>
          <c:w val="0.86259672576899127"/>
          <c:h val="0.81868829501274154"/>
        </c:manualLayout>
      </c:layout>
      <c:barChart>
        <c:barDir val="col"/>
        <c:grouping val="clustered"/>
        <c:ser>
          <c:idx val="0"/>
          <c:order val="0"/>
          <c:dPt>
            <c:idx val="1"/>
            <c:spPr>
              <a:solidFill>
                <a:schemeClr val="accent2"/>
              </a:solidFill>
            </c:spPr>
          </c:dPt>
          <c:dPt>
            <c:idx val="2"/>
            <c:spPr>
              <a:solidFill>
                <a:schemeClr val="accent4"/>
              </a:solidFill>
            </c:spPr>
          </c:dPt>
          <c:dPt>
            <c:idx val="3"/>
            <c:spPr>
              <a:solidFill>
                <a:schemeClr val="accent3"/>
              </a:solidFill>
            </c:spPr>
          </c:dPt>
          <c:cat>
            <c:strRef>
              <c:f>('Orig - 4 Domains - paper al 2'!$B$6,'Orig - 4 Domains - paper al 2'!$D$6,'Orig - 4 Domains - paper al 2'!$C$6,'Orig - 4 Domains - paper al 2'!$O$2)</c:f>
              <c:strCache>
                <c:ptCount val="4"/>
                <c:pt idx="0">
                  <c:v>CORI</c:v>
                </c:pt>
                <c:pt idx="1">
                  <c:v>Gbase</c:v>
                </c:pt>
                <c:pt idx="2">
                  <c:v>Gbase on dataset</c:v>
                </c:pt>
                <c:pt idx="3">
                  <c:v>TSR(0.1)</c:v>
                </c:pt>
              </c:strCache>
            </c:strRef>
          </c:cat>
          <c:val>
            <c:numRef>
              <c:f>'Orig - 4 Domains - paper al 2'!$D$35:$D$38</c:f>
              <c:numCache>
                <c:formatCode>General</c:formatCode>
                <c:ptCount val="4"/>
                <c:pt idx="0">
                  <c:v>0.22500000000000003</c:v>
                </c:pt>
                <c:pt idx="1">
                  <c:v>0.22000000000000003</c:v>
                </c:pt>
                <c:pt idx="2">
                  <c:v>0.24000000000000002</c:v>
                </c:pt>
                <c:pt idx="3">
                  <c:v>0.44600000000000006</c:v>
                </c:pt>
              </c:numCache>
            </c:numRef>
          </c:val>
        </c:ser>
        <c:axId val="68015232"/>
        <c:axId val="68016768"/>
      </c:barChart>
      <c:catAx>
        <c:axId val="68015232"/>
        <c:scaling>
          <c:orientation val="minMax"/>
        </c:scaling>
        <c:axPos val="b"/>
        <c:tickLblPos val="nextTo"/>
        <c:crossAx val="68016768"/>
        <c:crosses val="autoZero"/>
        <c:auto val="1"/>
        <c:lblAlgn val="ctr"/>
        <c:lblOffset val="100"/>
      </c:catAx>
      <c:valAx>
        <c:axId val="68016768"/>
        <c:scaling>
          <c:orientation val="minMax"/>
          <c:max val="0.5"/>
          <c:min val="0"/>
        </c:scaling>
        <c:axPos val="l"/>
        <c:majorGridlines/>
        <c:numFmt formatCode="General" sourceLinked="1"/>
        <c:tickLblPos val="nextTo"/>
        <c:crossAx val="68015232"/>
        <c:crosses val="autoZero"/>
        <c:crossBetween val="between"/>
        <c:majorUnit val="0.1"/>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0725032252324547E-2"/>
          <c:y val="4.1350166424727636E-2"/>
          <c:w val="0.88350785620421568"/>
          <c:h val="0.80577383616521803"/>
        </c:manualLayout>
      </c:layout>
      <c:barChart>
        <c:barDir val="col"/>
        <c:grouping val="clustered"/>
        <c:ser>
          <c:idx val="0"/>
          <c:order val="0"/>
          <c:tx>
            <c:strRef>
              <c:f>'Orig - 4 Domains - paper al 2'!$B$6</c:f>
              <c:strCache>
                <c:ptCount val="1"/>
                <c:pt idx="0">
                  <c:v>CORI</c:v>
                </c:pt>
              </c:strCache>
            </c:strRef>
          </c:tx>
          <c:spPr>
            <a:solidFill>
              <a:schemeClr val="tx2">
                <a:lumMod val="60000"/>
                <a:lumOff val="40000"/>
              </a:schemeClr>
            </a:solidFill>
          </c:spPr>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2'!$B$7,'Orig - 4 Domains - paper al 2'!$B$13,'Orig - 4 Domains - paper al 2'!$B$20,'Orig - 4 Domains - paper al 2'!$B$26)</c:f>
              <c:numCache>
                <c:formatCode>General</c:formatCode>
                <c:ptCount val="4"/>
                <c:pt idx="0">
                  <c:v>0.32000000000000006</c:v>
                </c:pt>
                <c:pt idx="1">
                  <c:v>0.13700000000000001</c:v>
                </c:pt>
                <c:pt idx="2">
                  <c:v>0.193</c:v>
                </c:pt>
                <c:pt idx="3">
                  <c:v>0.24000000000000002</c:v>
                </c:pt>
              </c:numCache>
            </c:numRef>
          </c:val>
        </c:ser>
        <c:ser>
          <c:idx val="2"/>
          <c:order val="1"/>
          <c:tx>
            <c:strRef>
              <c:f>'Orig - 4 Domains - paper al 2'!$D$6</c:f>
              <c:strCache>
                <c:ptCount val="1"/>
                <c:pt idx="0">
                  <c:v>Gbase</c:v>
                </c:pt>
              </c:strCache>
            </c:strRef>
          </c:tx>
          <c:spPr>
            <a:solidFill>
              <a:schemeClr val="accent2"/>
            </a:solidFill>
          </c:spPr>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2'!$D$7,'Orig - 4 Domains - paper al 2'!$D$13,'Orig - 4 Domains - paper al 2'!$D$20,'Orig - 4 Domains - paper al 2'!$D$26)</c:f>
              <c:numCache>
                <c:formatCode>General</c:formatCode>
                <c:ptCount val="4"/>
                <c:pt idx="0">
                  <c:v>0.31300000000000006</c:v>
                </c:pt>
                <c:pt idx="1">
                  <c:v>0.2</c:v>
                </c:pt>
                <c:pt idx="2">
                  <c:v>0.14000000000000001</c:v>
                </c:pt>
                <c:pt idx="3">
                  <c:v>0.32000000000000006</c:v>
                </c:pt>
              </c:numCache>
            </c:numRef>
          </c:val>
        </c:ser>
        <c:ser>
          <c:idx val="1"/>
          <c:order val="2"/>
          <c:tx>
            <c:strRef>
              <c:f>'Orig - 4 Domains - paper al 2'!$C$6</c:f>
              <c:strCache>
                <c:ptCount val="1"/>
                <c:pt idx="0">
                  <c:v>Gbase on dataset</c:v>
                </c:pt>
              </c:strCache>
            </c:strRef>
          </c:tx>
          <c:spPr>
            <a:solidFill>
              <a:schemeClr val="accent4"/>
            </a:solidFill>
          </c:spPr>
          <c:val>
            <c:numRef>
              <c:f>('Orig - 4 Domains - paper al 2'!$C$7,'Orig - 4 Domains - paper al 2'!$C$13,'Orig - 4 Domains - paper al 2'!$C$20,'Orig - 4 Domains - paper al 2'!$C$26)</c:f>
              <c:numCache>
                <c:formatCode>General</c:formatCode>
                <c:ptCount val="4"/>
                <c:pt idx="0">
                  <c:v>0.32000000000000006</c:v>
                </c:pt>
                <c:pt idx="1">
                  <c:v>0.23</c:v>
                </c:pt>
                <c:pt idx="2">
                  <c:v>9.0000000000000011E-2</c:v>
                </c:pt>
                <c:pt idx="3">
                  <c:v>0.24100000000000002</c:v>
                </c:pt>
              </c:numCache>
            </c:numRef>
          </c:val>
        </c:ser>
        <c:ser>
          <c:idx val="3"/>
          <c:order val="3"/>
          <c:tx>
            <c:strRef>
              <c:f>'Orig - 4 Domains - paper al 2'!$O$2</c:f>
              <c:strCache>
                <c:ptCount val="1"/>
                <c:pt idx="0">
                  <c:v>TSR(0.1)</c:v>
                </c:pt>
              </c:strCache>
            </c:strRef>
          </c:tx>
          <c:spPr>
            <a:solidFill>
              <a:schemeClr val="accent3"/>
            </a:solidFill>
          </c:spPr>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2'!$F$7,'Orig - 4 Domains - paper al 2'!$F$13,'Orig - 4 Domains - paper al 2'!$F$20,'Orig - 4 Domains - paper al 2'!$F$26)</c:f>
              <c:numCache>
                <c:formatCode>General</c:formatCode>
                <c:ptCount val="4"/>
                <c:pt idx="0">
                  <c:v>0.44800000000000001</c:v>
                </c:pt>
                <c:pt idx="1">
                  <c:v>0.46</c:v>
                </c:pt>
                <c:pt idx="2">
                  <c:v>0.38000000000000006</c:v>
                </c:pt>
                <c:pt idx="3">
                  <c:v>0.48000000000000004</c:v>
                </c:pt>
              </c:numCache>
            </c:numRef>
          </c:val>
        </c:ser>
        <c:axId val="69378432"/>
        <c:axId val="69379968"/>
      </c:barChart>
      <c:catAx>
        <c:axId val="69378432"/>
        <c:scaling>
          <c:orientation val="minMax"/>
        </c:scaling>
        <c:axPos val="b"/>
        <c:tickLblPos val="nextTo"/>
        <c:txPr>
          <a:bodyPr/>
          <a:lstStyle/>
          <a:p>
            <a:pPr>
              <a:defRPr sz="1800"/>
            </a:pPr>
            <a:endParaRPr lang="en-US"/>
          </a:p>
        </c:txPr>
        <c:crossAx val="69379968"/>
        <c:crosses val="autoZero"/>
        <c:auto val="1"/>
        <c:lblAlgn val="ctr"/>
        <c:lblOffset val="100"/>
      </c:catAx>
      <c:valAx>
        <c:axId val="69379968"/>
        <c:scaling>
          <c:orientation val="minMax"/>
          <c:max val="0.5"/>
          <c:min val="0"/>
        </c:scaling>
        <c:axPos val="l"/>
        <c:majorGridlines/>
        <c:numFmt formatCode="General" sourceLinked="1"/>
        <c:tickLblPos val="nextTo"/>
        <c:txPr>
          <a:bodyPr/>
          <a:lstStyle/>
          <a:p>
            <a:pPr>
              <a:defRPr sz="1800"/>
            </a:pPr>
            <a:endParaRPr lang="en-US"/>
          </a:p>
        </c:txPr>
        <c:crossAx val="69378432"/>
        <c:crosses val="autoZero"/>
        <c:crossBetween val="between"/>
        <c:majorUnit val="0.1"/>
      </c:valAx>
    </c:plotArea>
    <c:legend>
      <c:legendPos val="r"/>
      <c:legendEntry>
        <c:idx val="0"/>
        <c:txPr>
          <a:bodyPr/>
          <a:lstStyle/>
          <a:p>
            <a:pPr>
              <a:defRPr sz="1800"/>
            </a:pPr>
            <a:endParaRPr lang="en-US"/>
          </a:p>
        </c:txPr>
      </c:legendEntry>
      <c:legendEntry>
        <c:idx val="1"/>
        <c:txPr>
          <a:bodyPr/>
          <a:lstStyle/>
          <a:p>
            <a:pPr>
              <a:defRPr sz="1800"/>
            </a:pPr>
            <a:endParaRPr lang="en-US"/>
          </a:p>
        </c:txPr>
      </c:legendEntry>
      <c:legendEntry>
        <c:idx val="2"/>
        <c:txPr>
          <a:bodyPr/>
          <a:lstStyle/>
          <a:p>
            <a:pPr>
              <a:defRPr sz="1800"/>
            </a:pPr>
            <a:endParaRPr lang="en-US"/>
          </a:p>
        </c:txPr>
      </c:legendEntry>
      <c:legendEntry>
        <c:idx val="3"/>
        <c:txPr>
          <a:bodyPr/>
          <a:lstStyle/>
          <a:p>
            <a:pPr>
              <a:defRPr sz="1800"/>
            </a:pPr>
            <a:endParaRPr lang="en-US"/>
          </a:p>
        </c:txPr>
      </c:legendEntry>
      <c:layout>
        <c:manualLayout>
          <c:xMode val="edge"/>
          <c:yMode val="edge"/>
          <c:x val="9.1619692166857766E-2"/>
          <c:y val="4.2254012985218962E-2"/>
          <c:w val="0.6030836545875593"/>
          <c:h val="5.5406005369270067E-2"/>
        </c:manualLayout>
      </c:layout>
      <c:txPr>
        <a:bodyPr/>
        <a:lstStyle/>
        <a:p>
          <a:pPr>
            <a:defRPr sz="18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0043673189048273E-2"/>
          <c:y val="5.069643691798853E-2"/>
          <c:w val="0.9031295786821848"/>
          <c:h val="0.83629297971740457"/>
        </c:manualLayout>
      </c:layout>
      <c:barChart>
        <c:barDir val="col"/>
        <c:grouping val="clustered"/>
        <c:ser>
          <c:idx val="0"/>
          <c:order val="0"/>
          <c:dPt>
            <c:idx val="0"/>
            <c:spPr>
              <a:solidFill>
                <a:schemeClr val="accent2"/>
              </a:solidFill>
            </c:spPr>
          </c:dPt>
          <c:dPt>
            <c:idx val="1"/>
            <c:spPr>
              <a:solidFill>
                <a:schemeClr val="accent4"/>
              </a:solidFill>
            </c:spPr>
          </c:dPt>
          <c:dPt>
            <c:idx val="2"/>
            <c:spPr>
              <a:solidFill>
                <a:schemeClr val="accent3"/>
              </a:solidFill>
            </c:spPr>
          </c:dPt>
          <c:cat>
            <c:strRef>
              <c:f>('Orig - 4 Domains - paper al 2'!$O$3,'Orig - 4 Domains - paper al 2'!$O$4,'Orig - 4 Domains - paper al 2'!$O$2)</c:f>
              <c:strCache>
                <c:ptCount val="3"/>
                <c:pt idx="0">
                  <c:v>USR(0.1)</c:v>
                </c:pt>
                <c:pt idx="1">
                  <c:v>USR(1.0)</c:v>
                </c:pt>
                <c:pt idx="2">
                  <c:v>TSR(0.1)</c:v>
                </c:pt>
              </c:strCache>
            </c:strRef>
          </c:cat>
          <c:val>
            <c:numRef>
              <c:f>('Orig - 4 Domains - paper al 2'!$L$30,'Orig - 4 Domains - paper al 2'!$P$30,'Orig - 4 Domains - paper al 2'!$F$30)</c:f>
              <c:numCache>
                <c:formatCode>General</c:formatCode>
                <c:ptCount val="3"/>
                <c:pt idx="0">
                  <c:v>0.3826500000000001</c:v>
                </c:pt>
                <c:pt idx="1">
                  <c:v>0.32395748000000008</c:v>
                </c:pt>
                <c:pt idx="2">
                  <c:v>0.44607000000000002</c:v>
                </c:pt>
              </c:numCache>
            </c:numRef>
          </c:val>
        </c:ser>
        <c:axId val="69419392"/>
        <c:axId val="69420928"/>
      </c:barChart>
      <c:catAx>
        <c:axId val="69419392"/>
        <c:scaling>
          <c:orientation val="minMax"/>
        </c:scaling>
        <c:axPos val="b"/>
        <c:tickLblPos val="nextTo"/>
        <c:txPr>
          <a:bodyPr/>
          <a:lstStyle/>
          <a:p>
            <a:pPr>
              <a:defRPr sz="1800" baseline="0"/>
            </a:pPr>
            <a:endParaRPr lang="en-US"/>
          </a:p>
        </c:txPr>
        <c:crossAx val="69420928"/>
        <c:crosses val="autoZero"/>
        <c:auto val="1"/>
        <c:lblAlgn val="ctr"/>
        <c:lblOffset val="100"/>
      </c:catAx>
      <c:valAx>
        <c:axId val="69420928"/>
        <c:scaling>
          <c:orientation val="minMax"/>
          <c:max val="0.5"/>
          <c:min val="0.2"/>
        </c:scaling>
        <c:axPos val="l"/>
        <c:majorGridlines/>
        <c:numFmt formatCode="General" sourceLinked="1"/>
        <c:tickLblPos val="nextTo"/>
        <c:txPr>
          <a:bodyPr/>
          <a:lstStyle/>
          <a:p>
            <a:pPr>
              <a:defRPr sz="1800" baseline="0"/>
            </a:pPr>
            <a:endParaRPr lang="en-US"/>
          </a:p>
        </c:txPr>
        <c:crossAx val="69419392"/>
        <c:crosses val="autoZero"/>
        <c:crossBetween val="between"/>
        <c:majorUnit val="0.1"/>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0534532697976719E-2"/>
          <c:y val="5.0696436917988565E-2"/>
          <c:w val="0.88138469517657614"/>
          <c:h val="0.81548060784247478"/>
        </c:manualLayout>
      </c:layout>
      <c:barChart>
        <c:barDir val="col"/>
        <c:grouping val="clustered"/>
        <c:ser>
          <c:idx val="0"/>
          <c:order val="0"/>
          <c:tx>
            <c:strRef>
              <c:f>'Orig - 4 Domains - paper al 2'!$O$3</c:f>
              <c:strCache>
                <c:ptCount val="1"/>
                <c:pt idx="0">
                  <c:v>USR(0.1)</c:v>
                </c:pt>
              </c:strCache>
            </c:strRef>
          </c:tx>
          <c:spPr>
            <a:solidFill>
              <a:srgbClr val="C0504D"/>
            </a:solidFill>
          </c:spPr>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2'!$L$7,'Orig - 4 Domains - paper al 2'!$L$13,'Orig - 4 Domains - paper al 2'!$L$20,'Orig - 4 Domains - paper al 2'!$L$26)</c:f>
              <c:numCache>
                <c:formatCode>General</c:formatCode>
                <c:ptCount val="4"/>
                <c:pt idx="0">
                  <c:v>0.34</c:v>
                </c:pt>
                <c:pt idx="1">
                  <c:v>0.45</c:v>
                </c:pt>
                <c:pt idx="2">
                  <c:v>0.30000000000000004</c:v>
                </c:pt>
                <c:pt idx="3">
                  <c:v>0.42000000000000004</c:v>
                </c:pt>
              </c:numCache>
            </c:numRef>
          </c:val>
        </c:ser>
        <c:ser>
          <c:idx val="3"/>
          <c:order val="1"/>
          <c:tx>
            <c:strRef>
              <c:f>'Orig - 4 Domains - paper al 2'!$O$4</c:f>
              <c:strCache>
                <c:ptCount val="1"/>
                <c:pt idx="0">
                  <c:v>USR(1.0)</c:v>
                </c:pt>
              </c:strCache>
            </c:strRef>
          </c:tx>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2'!$P$7,'Orig - 4 Domains - paper al 2'!$P$13,'Orig - 4 Domains - paper al 2'!$P$20,'Orig - 4 Domains - paper al 2'!$P$26)</c:f>
              <c:numCache>
                <c:formatCode>General</c:formatCode>
                <c:ptCount val="4"/>
                <c:pt idx="0">
                  <c:v>0.13</c:v>
                </c:pt>
                <c:pt idx="1">
                  <c:v>0.5</c:v>
                </c:pt>
                <c:pt idx="2">
                  <c:v>0.28600000000000003</c:v>
                </c:pt>
                <c:pt idx="3">
                  <c:v>0.42000000000000004</c:v>
                </c:pt>
              </c:numCache>
            </c:numRef>
          </c:val>
        </c:ser>
        <c:ser>
          <c:idx val="1"/>
          <c:order val="2"/>
          <c:tx>
            <c:strRef>
              <c:f>'Orig - 4 Domains - paper al 2'!$O$2</c:f>
              <c:strCache>
                <c:ptCount val="1"/>
                <c:pt idx="0">
                  <c:v>TSR(0.1)</c:v>
                </c:pt>
              </c:strCache>
            </c:strRef>
          </c:tx>
          <c:spPr>
            <a:solidFill>
              <a:schemeClr val="accent3"/>
            </a:solidFill>
          </c:spPr>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2'!$F$7,'Orig - 4 Domains - paper al 2'!$F$13,'Orig - 4 Domains - paper al 2'!$F$20,'Orig - 4 Domains - paper al 2'!$F$26)</c:f>
              <c:numCache>
                <c:formatCode>General</c:formatCode>
                <c:ptCount val="4"/>
                <c:pt idx="0">
                  <c:v>0.44800000000000001</c:v>
                </c:pt>
                <c:pt idx="1">
                  <c:v>0.46</c:v>
                </c:pt>
                <c:pt idx="2">
                  <c:v>0.38000000000000006</c:v>
                </c:pt>
                <c:pt idx="3">
                  <c:v>0.48000000000000004</c:v>
                </c:pt>
              </c:numCache>
            </c:numRef>
          </c:val>
        </c:ser>
        <c:axId val="69454464"/>
        <c:axId val="69464448"/>
      </c:barChart>
      <c:catAx>
        <c:axId val="69454464"/>
        <c:scaling>
          <c:orientation val="minMax"/>
        </c:scaling>
        <c:axPos val="b"/>
        <c:tickLblPos val="nextTo"/>
        <c:txPr>
          <a:bodyPr/>
          <a:lstStyle/>
          <a:p>
            <a:pPr>
              <a:defRPr sz="1800"/>
            </a:pPr>
            <a:endParaRPr lang="en-US"/>
          </a:p>
        </c:txPr>
        <c:crossAx val="69464448"/>
        <c:crosses val="autoZero"/>
        <c:auto val="1"/>
        <c:lblAlgn val="ctr"/>
        <c:lblOffset val="100"/>
      </c:catAx>
      <c:valAx>
        <c:axId val="69464448"/>
        <c:scaling>
          <c:orientation val="minMax"/>
          <c:max val="0.60000000000000064"/>
          <c:min val="0.1"/>
        </c:scaling>
        <c:axPos val="l"/>
        <c:majorGridlines/>
        <c:numFmt formatCode="General" sourceLinked="1"/>
        <c:tickLblPos val="nextTo"/>
        <c:txPr>
          <a:bodyPr/>
          <a:lstStyle/>
          <a:p>
            <a:pPr>
              <a:defRPr sz="1800"/>
            </a:pPr>
            <a:endParaRPr lang="en-US"/>
          </a:p>
        </c:txPr>
        <c:crossAx val="69454464"/>
        <c:crosses val="autoZero"/>
        <c:crossBetween val="between"/>
        <c:majorUnit val="0.1"/>
      </c:valAx>
    </c:plotArea>
    <c:legend>
      <c:legendPos val="r"/>
      <c:legendEntry>
        <c:idx val="0"/>
        <c:txPr>
          <a:bodyPr/>
          <a:lstStyle/>
          <a:p>
            <a:pPr>
              <a:defRPr sz="1800"/>
            </a:pPr>
            <a:endParaRPr lang="en-US"/>
          </a:p>
        </c:txPr>
      </c:legendEntry>
      <c:legendEntry>
        <c:idx val="2"/>
        <c:txPr>
          <a:bodyPr/>
          <a:lstStyle/>
          <a:p>
            <a:pPr>
              <a:defRPr sz="1800"/>
            </a:pPr>
            <a:endParaRPr lang="en-US"/>
          </a:p>
        </c:txPr>
      </c:legendEntry>
      <c:layout>
        <c:manualLayout>
          <c:xMode val="edge"/>
          <c:yMode val="edge"/>
          <c:x val="8.9123170980873495E-2"/>
          <c:y val="5.3331756277246484E-2"/>
          <c:w val="0.57678542497002694"/>
          <c:h val="5.0802466694604073E-2"/>
        </c:manualLayout>
      </c:layout>
      <c:txPr>
        <a:bodyPr/>
        <a:lstStyle/>
        <a:p>
          <a:pPr>
            <a:defRPr sz="18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0043673189048273E-2"/>
          <c:y val="5.0696436917988565E-2"/>
          <c:w val="0.90312957868218502"/>
          <c:h val="0.83629297971740457"/>
        </c:manualLayout>
      </c:layout>
      <c:barChart>
        <c:barDir val="col"/>
        <c:grouping val="clustered"/>
        <c:ser>
          <c:idx val="0"/>
          <c:order val="0"/>
          <c:dPt>
            <c:idx val="1"/>
            <c:spPr>
              <a:solidFill>
                <a:schemeClr val="accent3"/>
              </a:solidFill>
            </c:spPr>
          </c:dPt>
          <c:cat>
            <c:strRef>
              <c:f>('Orig - 4 Domains - paper al 2'!$O$5,'Orig - 4 Domains - paper al 2'!$O$2)</c:f>
              <c:strCache>
                <c:ptCount val="2"/>
                <c:pt idx="0">
                  <c:v>DSR(0.1)</c:v>
                </c:pt>
                <c:pt idx="1">
                  <c:v>TSR(0.1)</c:v>
                </c:pt>
              </c:strCache>
            </c:strRef>
          </c:cat>
          <c:val>
            <c:numRef>
              <c:f>('Orig - 4 Domains - paper al 2'!$R$30,'Orig - 4 Domains - paper al 2'!$F$30)</c:f>
              <c:numCache>
                <c:formatCode>General</c:formatCode>
                <c:ptCount val="2"/>
                <c:pt idx="0">
                  <c:v>0.44223000000000001</c:v>
                </c:pt>
                <c:pt idx="1">
                  <c:v>0.44607000000000002</c:v>
                </c:pt>
              </c:numCache>
            </c:numRef>
          </c:val>
        </c:ser>
        <c:axId val="69870720"/>
        <c:axId val="69872256"/>
      </c:barChart>
      <c:catAx>
        <c:axId val="69870720"/>
        <c:scaling>
          <c:orientation val="minMax"/>
        </c:scaling>
        <c:axPos val="b"/>
        <c:tickLblPos val="nextTo"/>
        <c:txPr>
          <a:bodyPr/>
          <a:lstStyle/>
          <a:p>
            <a:pPr>
              <a:defRPr sz="1800" baseline="0"/>
            </a:pPr>
            <a:endParaRPr lang="en-US"/>
          </a:p>
        </c:txPr>
        <c:crossAx val="69872256"/>
        <c:crosses val="autoZero"/>
        <c:auto val="1"/>
        <c:lblAlgn val="ctr"/>
        <c:lblOffset val="100"/>
      </c:catAx>
      <c:valAx>
        <c:axId val="69872256"/>
        <c:scaling>
          <c:orientation val="minMax"/>
          <c:max val="0.5"/>
          <c:min val="0.2"/>
        </c:scaling>
        <c:axPos val="l"/>
        <c:majorGridlines/>
        <c:numFmt formatCode="General" sourceLinked="1"/>
        <c:tickLblPos val="nextTo"/>
        <c:txPr>
          <a:bodyPr/>
          <a:lstStyle/>
          <a:p>
            <a:pPr>
              <a:defRPr sz="1800" baseline="0"/>
            </a:pPr>
            <a:endParaRPr lang="en-US"/>
          </a:p>
        </c:txPr>
        <c:crossAx val="69870720"/>
        <c:crosses val="autoZero"/>
        <c:crossBetween val="between"/>
        <c:majorUnit val="0.1"/>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0534532697976774E-2"/>
          <c:y val="5.0696436917988606E-2"/>
          <c:w val="0.88138469517657614"/>
          <c:h val="0.81548060784247478"/>
        </c:manualLayout>
      </c:layout>
      <c:barChart>
        <c:barDir val="col"/>
        <c:grouping val="clustered"/>
        <c:ser>
          <c:idx val="3"/>
          <c:order val="0"/>
          <c:tx>
            <c:strRef>
              <c:f>'Orig - 4 Domains - paper al 2'!$O$5</c:f>
              <c:strCache>
                <c:ptCount val="1"/>
                <c:pt idx="0">
                  <c:v>DSR(0.1)</c:v>
                </c:pt>
              </c:strCache>
            </c:strRef>
          </c:tx>
          <c:spPr>
            <a:solidFill>
              <a:schemeClr val="tx2">
                <a:lumMod val="60000"/>
                <a:lumOff val="40000"/>
              </a:schemeClr>
            </a:solidFill>
          </c:spPr>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2'!$R$7,'Orig - 4 Domains - paper al 2'!$R$13,'Orig - 4 Domains - paper al 2'!$R$20,'Orig - 4 Domains - paper al 2'!$R$26)</c:f>
              <c:numCache>
                <c:formatCode>General</c:formatCode>
                <c:ptCount val="4"/>
                <c:pt idx="0">
                  <c:v>0.4</c:v>
                </c:pt>
                <c:pt idx="1">
                  <c:v>0.46200000000000002</c:v>
                </c:pt>
                <c:pt idx="2">
                  <c:v>0.4</c:v>
                </c:pt>
                <c:pt idx="3">
                  <c:v>0.49000000000000005</c:v>
                </c:pt>
              </c:numCache>
            </c:numRef>
          </c:val>
        </c:ser>
        <c:ser>
          <c:idx val="1"/>
          <c:order val="1"/>
          <c:tx>
            <c:strRef>
              <c:f>'Orig - 4 Domains - paper al 2'!$O$2</c:f>
              <c:strCache>
                <c:ptCount val="1"/>
                <c:pt idx="0">
                  <c:v>TSR(0.1)</c:v>
                </c:pt>
              </c:strCache>
            </c:strRef>
          </c:tx>
          <c:spPr>
            <a:solidFill>
              <a:schemeClr val="accent3"/>
            </a:solidFill>
          </c:spPr>
          <c:cat>
            <c:strRef>
              <c:f>('Orig - 4 Domains - paper al 2'!$A$3,'Orig - 4 Domains - paper al 2'!$A$10,'Orig - 4 Domains - paper al 2'!$A$17,'Orig - 4 Domains - paper al 2'!$A$23)</c:f>
              <c:strCache>
                <c:ptCount val="4"/>
                <c:pt idx="0">
                  <c:v>Camera topic query</c:v>
                </c:pt>
                <c:pt idx="1">
                  <c:v>Book topic query</c:v>
                </c:pt>
                <c:pt idx="2">
                  <c:v>Movie topic query</c:v>
                </c:pt>
                <c:pt idx="3">
                  <c:v>Music topic query</c:v>
                </c:pt>
              </c:strCache>
            </c:strRef>
          </c:cat>
          <c:val>
            <c:numRef>
              <c:f>('Orig - 4 Domains - paper al 2'!$F$7,'Orig - 4 Domains - paper al 2'!$F$13,'Orig - 4 Domains - paper al 2'!$F$20,'Orig - 4 Domains - paper al 2'!$F$26)</c:f>
              <c:numCache>
                <c:formatCode>General</c:formatCode>
                <c:ptCount val="4"/>
                <c:pt idx="0">
                  <c:v>0.44800000000000001</c:v>
                </c:pt>
                <c:pt idx="1">
                  <c:v>0.46</c:v>
                </c:pt>
                <c:pt idx="2">
                  <c:v>0.38000000000000006</c:v>
                </c:pt>
                <c:pt idx="3">
                  <c:v>0.48000000000000004</c:v>
                </c:pt>
              </c:numCache>
            </c:numRef>
          </c:val>
        </c:ser>
        <c:axId val="69921408"/>
        <c:axId val="41681280"/>
      </c:barChart>
      <c:catAx>
        <c:axId val="69921408"/>
        <c:scaling>
          <c:orientation val="minMax"/>
        </c:scaling>
        <c:axPos val="b"/>
        <c:tickLblPos val="nextTo"/>
        <c:txPr>
          <a:bodyPr/>
          <a:lstStyle/>
          <a:p>
            <a:pPr>
              <a:defRPr sz="1800"/>
            </a:pPr>
            <a:endParaRPr lang="en-US"/>
          </a:p>
        </c:txPr>
        <c:crossAx val="41681280"/>
        <c:crosses val="autoZero"/>
        <c:auto val="1"/>
        <c:lblAlgn val="ctr"/>
        <c:lblOffset val="100"/>
      </c:catAx>
      <c:valAx>
        <c:axId val="41681280"/>
        <c:scaling>
          <c:orientation val="minMax"/>
          <c:max val="0.60000000000000064"/>
          <c:min val="0.1"/>
        </c:scaling>
        <c:axPos val="l"/>
        <c:majorGridlines/>
        <c:numFmt formatCode="General" sourceLinked="1"/>
        <c:tickLblPos val="nextTo"/>
        <c:txPr>
          <a:bodyPr/>
          <a:lstStyle/>
          <a:p>
            <a:pPr>
              <a:defRPr sz="1800"/>
            </a:pPr>
            <a:endParaRPr lang="en-US"/>
          </a:p>
        </c:txPr>
        <c:crossAx val="69921408"/>
        <c:crosses val="autoZero"/>
        <c:crossBetween val="between"/>
        <c:majorUnit val="0.1"/>
      </c:valAx>
    </c:plotArea>
    <c:legend>
      <c:legendPos val="r"/>
      <c:legendEntry>
        <c:idx val="1"/>
        <c:txPr>
          <a:bodyPr/>
          <a:lstStyle/>
          <a:p>
            <a:pPr>
              <a:defRPr sz="1800"/>
            </a:pPr>
            <a:endParaRPr lang="en-US"/>
          </a:p>
        </c:txPr>
      </c:legendEntry>
      <c:layout>
        <c:manualLayout>
          <c:xMode val="edge"/>
          <c:yMode val="edge"/>
          <c:x val="8.9123170980873537E-2"/>
          <c:y val="5.3331756277246484E-2"/>
          <c:w val="0.21853425259641648"/>
          <c:h val="5.0802466694604073E-2"/>
        </c:manualLayout>
      </c:layout>
      <c:txPr>
        <a:bodyPr/>
        <a:lstStyle/>
        <a:p>
          <a:pPr>
            <a:defRPr sz="1800"/>
          </a:pPr>
          <a:endParaRPr lang="en-US"/>
        </a:p>
      </c:txPr>
    </c:legend>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643DD538-5ACF-429E-88AE-06AAB25EE13F}" type="datetimeFigureOut">
              <a:rPr lang="en-US" smtClean="0"/>
              <a:pPr/>
              <a:t>8/26/2011</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3C9CAD76-0D46-47B8-A4E7-284679247B2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F9CA627-B60A-4AF6-9E7A-1EEACE32E8AD}" type="datetimeFigureOut">
              <a:rPr lang="en-US" smtClean="0"/>
              <a:pPr/>
              <a:t>8/26/2011</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AF06919F-D831-4009-82FB-A24915237D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6919F-D831-4009-82FB-A24915237D3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2587A0-5348-4946-9BF2-8F884BD44F81}" type="datetime1">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DF32E-0848-4096-AFB3-BD81DD669570}" type="datetime1">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27FD3-6719-4E45-A4A5-60680C0D19E8}" type="datetime1">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056B3-6E70-4590-A619-38F79F558446}" type="datetime1">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5575-59C1-44C5-AC65-A353E5D4BBDD}" type="datetime1">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F700B7-3008-4188-86D2-85D59843B0CB}" type="datetime1">
              <a:rPr lang="en-US" smtClean="0"/>
              <a:pPr/>
              <a:t>8/26/2011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C2519-B289-4D2C-BA13-6BDA1D5401B2}" type="datetime1">
              <a:rPr lang="en-US" smtClean="0"/>
              <a:pPr/>
              <a:t>8/26/2011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A3D74-AA06-495E-9003-14198C5A9F3D}" type="datetime1">
              <a:rPr lang="en-US" smtClean="0"/>
              <a:pPr/>
              <a:t>8/26/2011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B12CD-5BD4-470F-ABA9-3FD4D518B717}" type="datetime1">
              <a:rPr lang="en-US" smtClean="0"/>
              <a:pPr/>
              <a:t>8/26/2011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926C8-ADFA-4816-8792-C7F9CBA9117D}" type="datetime1">
              <a:rPr lang="en-US" smtClean="0"/>
              <a:pPr/>
              <a:t>8/26/2011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1D4C3-7898-49BC-84FB-0FD58BC68AED}" type="datetime1">
              <a:rPr lang="en-US" smtClean="0"/>
              <a:pPr/>
              <a:t>8/26/2011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7D04-AF9F-4B79-B4C8-08302BC276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A4795-D93F-4C79-96C9-5FF1E1B1D8C6}" type="datetime1">
              <a:rPr lang="en-US" smtClean="0"/>
              <a:pPr/>
              <a:t>8/26/2011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E7D04-AF9F-4B79-B4C8-08302BC276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normAutofit fontScale="90000"/>
          </a:bodyPr>
          <a:lstStyle/>
          <a:p>
            <a:r>
              <a:rPr lang="en-US" dirty="0" smtClean="0"/>
              <a:t>Topic-Sensitive SourceRank: Extending SourceRank for Performing Context-Sensitive Search over Deep-Web</a:t>
            </a:r>
            <a:endParaRPr lang="en-US" dirty="0"/>
          </a:p>
        </p:txBody>
      </p:sp>
      <p:sp>
        <p:nvSpPr>
          <p:cNvPr id="3" name="Subtitle 2"/>
          <p:cNvSpPr>
            <a:spLocks noGrp="1"/>
          </p:cNvSpPr>
          <p:nvPr>
            <p:ph type="subTitle" idx="1"/>
          </p:nvPr>
        </p:nvSpPr>
        <p:spPr>
          <a:xfrm>
            <a:off x="1447800" y="3810000"/>
            <a:ext cx="6400800" cy="2514600"/>
          </a:xfrm>
        </p:spPr>
        <p:txBody>
          <a:bodyPr>
            <a:normAutofit fontScale="70000" lnSpcReduction="20000"/>
          </a:bodyPr>
          <a:lstStyle/>
          <a:p>
            <a:r>
              <a:rPr lang="en-US" dirty="0" smtClean="0">
                <a:solidFill>
                  <a:schemeClr val="tx1"/>
                </a:solidFill>
              </a:rPr>
              <a:t>MS Thesis Defense</a:t>
            </a:r>
          </a:p>
          <a:p>
            <a:r>
              <a:rPr lang="en-US" dirty="0" err="1" smtClean="0">
                <a:solidFill>
                  <a:schemeClr val="tx1"/>
                </a:solidFill>
              </a:rPr>
              <a:t>Manishkumar</a:t>
            </a:r>
            <a:r>
              <a:rPr lang="en-US" dirty="0" smtClean="0">
                <a:solidFill>
                  <a:schemeClr val="tx1"/>
                </a:solidFill>
              </a:rPr>
              <a:t> </a:t>
            </a:r>
            <a:r>
              <a:rPr lang="en-US" dirty="0" err="1" smtClean="0">
                <a:solidFill>
                  <a:schemeClr val="tx1"/>
                </a:solidFill>
              </a:rPr>
              <a:t>Jha</a:t>
            </a:r>
            <a:endParaRPr lang="en-US" dirty="0" smtClean="0">
              <a:solidFill>
                <a:schemeClr val="tx1"/>
              </a:solidFill>
            </a:endParaRPr>
          </a:p>
          <a:p>
            <a:endParaRPr lang="en-US" dirty="0" smtClean="0">
              <a:solidFill>
                <a:schemeClr val="tx1"/>
              </a:solidFill>
            </a:endParaRPr>
          </a:p>
          <a:p>
            <a:r>
              <a:rPr lang="en-US" dirty="0" smtClean="0"/>
              <a:t>Committee Members</a:t>
            </a:r>
          </a:p>
          <a:p>
            <a:r>
              <a:rPr lang="en-US" dirty="0" smtClean="0"/>
              <a:t>Dr. </a:t>
            </a:r>
            <a:r>
              <a:rPr lang="en-US" dirty="0" err="1" smtClean="0"/>
              <a:t>Subbarao</a:t>
            </a:r>
            <a:r>
              <a:rPr lang="en-US" dirty="0" smtClean="0"/>
              <a:t> </a:t>
            </a:r>
            <a:r>
              <a:rPr lang="en-US" dirty="0" err="1" smtClean="0"/>
              <a:t>Kambhampati</a:t>
            </a:r>
            <a:endParaRPr lang="en-US" dirty="0" smtClean="0"/>
          </a:p>
          <a:p>
            <a:r>
              <a:rPr lang="en-US" dirty="0" smtClean="0"/>
              <a:t>Dr. </a:t>
            </a:r>
            <a:r>
              <a:rPr lang="en-US" dirty="0" err="1" smtClean="0"/>
              <a:t>Huan</a:t>
            </a:r>
            <a:r>
              <a:rPr lang="en-US" dirty="0" smtClean="0"/>
              <a:t> Liu</a:t>
            </a:r>
          </a:p>
          <a:p>
            <a:r>
              <a:rPr lang="en-US" dirty="0" smtClean="0"/>
              <a:t>Dr. </a:t>
            </a:r>
            <a:r>
              <a:rPr lang="en-US" dirty="0" err="1" smtClean="0"/>
              <a:t>Hasan</a:t>
            </a:r>
            <a:r>
              <a:rPr lang="en-US" dirty="0" smtClean="0"/>
              <a:t> </a:t>
            </a:r>
            <a:r>
              <a:rPr lang="en-US" dirty="0" err="1" smtClean="0"/>
              <a:t>Davulcu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SourceRank Computation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Assesses source quality based on </a:t>
            </a:r>
            <a:r>
              <a:rPr lang="en-US" b="1" dirty="0" smtClean="0"/>
              <a:t>trustworthiness</a:t>
            </a:r>
            <a:r>
              <a:rPr lang="en-US" dirty="0" smtClean="0"/>
              <a:t> and </a:t>
            </a:r>
            <a:r>
              <a:rPr lang="en-US" b="1" dirty="0" smtClean="0"/>
              <a:t>result importance</a:t>
            </a:r>
          </a:p>
          <a:p>
            <a:endParaRPr lang="en-US" dirty="0" smtClean="0"/>
          </a:p>
          <a:p>
            <a:r>
              <a:rPr lang="en-US" dirty="0" smtClean="0"/>
              <a:t>Introduces a domain-agnostic agreement based technique for implicitly creating an endorsement structure between deep-web sources</a:t>
            </a:r>
          </a:p>
          <a:p>
            <a:endParaRPr lang="en-US" dirty="0" smtClean="0"/>
          </a:p>
          <a:p>
            <a:r>
              <a:rPr lang="en-US" dirty="0" smtClean="0"/>
              <a:t>Agreement of answer sets returned in response to same queries manifests as a form of implicit endorsement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SourceRank Computation 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Endorsement is modeled</a:t>
            </a:r>
          </a:p>
          <a:p>
            <a:pPr>
              <a:buNone/>
            </a:pPr>
            <a:r>
              <a:rPr lang="en-US" dirty="0" smtClean="0"/>
              <a:t>as directed weighted </a:t>
            </a:r>
          </a:p>
          <a:p>
            <a:pPr>
              <a:buNone/>
            </a:pPr>
            <a:r>
              <a:rPr lang="en-US" dirty="0" smtClean="0"/>
              <a:t>agreement graph</a:t>
            </a:r>
          </a:p>
          <a:p>
            <a:pPr>
              <a:buNone/>
            </a:pPr>
            <a:r>
              <a:rPr lang="en-US" dirty="0" smtClean="0"/>
              <a:t>Nodes represent sources</a:t>
            </a:r>
          </a:p>
          <a:p>
            <a:pPr>
              <a:buNone/>
            </a:pPr>
            <a:r>
              <a:rPr lang="en-US" dirty="0" smtClean="0"/>
              <a:t>Edge weights represent </a:t>
            </a:r>
          </a:p>
          <a:p>
            <a:pPr>
              <a:buNone/>
            </a:pPr>
            <a:r>
              <a:rPr lang="en-US" dirty="0" smtClean="0"/>
              <a:t>agreement between the sources</a:t>
            </a:r>
          </a:p>
          <a:p>
            <a:endParaRPr lang="en-US" dirty="0" smtClean="0"/>
          </a:p>
          <a:p>
            <a:endParaRPr lang="en-US" dirty="0" smtClean="0"/>
          </a:p>
          <a:p>
            <a:pPr marL="0" indent="0">
              <a:buNone/>
            </a:pPr>
            <a:r>
              <a:rPr lang="en-US" dirty="0" smtClean="0"/>
              <a:t>SourceRank of a source is computed as the stationary visit probability of a Markov random walk performed on this agreement graph</a:t>
            </a:r>
          </a:p>
          <a:p>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11</a:t>
            </a:fld>
            <a:endParaRPr lang="en-US"/>
          </a:p>
        </p:txBody>
      </p:sp>
      <p:pic>
        <p:nvPicPr>
          <p:cNvPr id="6" name="Picture 5" descr="DBGraphRank.emf"/>
          <p:cNvPicPr>
            <a:picLocks noChangeAspect="1"/>
          </p:cNvPicPr>
          <p:nvPr/>
        </p:nvPicPr>
        <p:blipFill>
          <a:blip r:embed="rId2" cstate="print"/>
          <a:stretch>
            <a:fillRect/>
          </a:stretch>
        </p:blipFill>
        <p:spPr>
          <a:xfrm>
            <a:off x="4495800" y="1676400"/>
            <a:ext cx="4090609" cy="2895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SourceRank</a:t>
            </a:r>
          </a:p>
          <a:p>
            <a:endParaRPr lang="en-US" dirty="0" smtClean="0"/>
          </a:p>
          <a:p>
            <a:r>
              <a:rPr lang="en-US" dirty="0" smtClean="0"/>
              <a:t>Topic-sensitive SourceRank</a:t>
            </a:r>
          </a:p>
          <a:p>
            <a:endParaRPr lang="en-US" dirty="0" smtClean="0"/>
          </a:p>
          <a:p>
            <a:r>
              <a:rPr lang="en-US" dirty="0" smtClean="0"/>
              <a:t>Experiments and Results</a:t>
            </a:r>
          </a:p>
          <a:p>
            <a:endParaRPr lang="en-US" dirty="0" smtClean="0"/>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par>
                                <p:cTn id="8" presetID="9" presetClass="emph" presetSubtype="0" grpId="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par>
                                <p:cTn id="11" presetID="9" presetClass="emph" presetSubtype="0" grpId="0" nodeType="withEffect">
                                  <p:stCondLst>
                                    <p:cond delay="0"/>
                                  </p:stCondLst>
                                  <p:childTnLst>
                                    <p:set>
                                      <p:cBhvr rctx="PPT">
                                        <p:cTn id="12" dur="indefinite"/>
                                        <p:tgtEl>
                                          <p:spTgt spid="3">
                                            <p:txEl>
                                              <p:pRg st="6" end="6"/>
                                            </p:txEl>
                                          </p:spTgt>
                                        </p:tgtEl>
                                        <p:attrNameLst>
                                          <p:attrName>style.opacity</p:attrName>
                                        </p:attrNameLst>
                                      </p:cBhvr>
                                      <p:to>
                                        <p:strVal val="0.25"/>
                                      </p:to>
                                    </p:set>
                                    <p:animEffect filter="image" prLst="opacity: 0.25">
                                      <p:cBhvr rctx="IE">
                                        <p:cTn id="13" dur="indefinite"/>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Trust-based measure for multi-topic deep-web</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Issues with SourceRank for multi-topic deep-web</a:t>
            </a:r>
          </a:p>
          <a:p>
            <a:pPr lvl="1"/>
            <a:r>
              <a:rPr lang="en-US" dirty="0" smtClean="0"/>
              <a:t>Single importance ranking</a:t>
            </a:r>
          </a:p>
          <a:p>
            <a:pPr lvl="1"/>
            <a:r>
              <a:rPr lang="en-US" dirty="0" smtClean="0"/>
              <a:t>Is query-agnostic</a:t>
            </a:r>
          </a:p>
          <a:p>
            <a:pPr lvl="1"/>
            <a:endParaRPr lang="en-US" dirty="0" smtClean="0"/>
          </a:p>
          <a:p>
            <a:r>
              <a:rPr lang="en-US" dirty="0" smtClean="0"/>
              <a:t>We propose Topic-sensitive SourceRank, TSR for effectively performing multi-topic selection sensitive to trustworthiness</a:t>
            </a:r>
          </a:p>
          <a:p>
            <a:endParaRPr lang="en-US" dirty="0" smtClean="0"/>
          </a:p>
          <a:p>
            <a:r>
              <a:rPr lang="en-US" dirty="0" smtClean="0"/>
              <a:t>TSR overcomes the drawbacks of SourceRank</a:t>
            </a:r>
          </a:p>
          <a:p>
            <a:endParaRPr lang="en-US" dirty="0" smtClean="0"/>
          </a:p>
          <a:p>
            <a:endParaRPr lang="en-US" dirty="0" smtClean="0"/>
          </a:p>
          <a:p>
            <a:endParaRPr lang="en-US" dirty="0" smtClean="0"/>
          </a:p>
          <a:p>
            <a:pPr>
              <a:buNone/>
            </a:pPr>
            <a:endParaRPr lang="en-US" sz="2600" dirty="0" smtClean="0"/>
          </a:p>
          <a:p>
            <a:pPr>
              <a:buNone/>
            </a:pPr>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Topic-sensitive SourceRank</a:t>
            </a:r>
            <a:br>
              <a:rPr lang="en-US" dirty="0" smtClean="0"/>
            </a:br>
            <a:r>
              <a:rPr lang="en-US" dirty="0" smtClean="0"/>
              <a:t>Overview</a:t>
            </a:r>
            <a:endParaRPr lang="en-US" dirty="0"/>
          </a:p>
        </p:txBody>
      </p:sp>
      <p:sp>
        <p:nvSpPr>
          <p:cNvPr id="3" name="Content Placeholder 2"/>
          <p:cNvSpPr>
            <a:spLocks noGrp="1"/>
          </p:cNvSpPr>
          <p:nvPr>
            <p:ph idx="1"/>
          </p:nvPr>
        </p:nvSpPr>
        <p:spPr/>
        <p:txBody>
          <a:bodyPr>
            <a:normAutofit fontScale="92500"/>
          </a:bodyPr>
          <a:lstStyle/>
          <a:p>
            <a:r>
              <a:rPr lang="en-US" dirty="0" smtClean="0"/>
              <a:t>Instead of creating a single importance ranking, multiple importance rankings are created</a:t>
            </a:r>
          </a:p>
          <a:p>
            <a:pPr lvl="1"/>
            <a:r>
              <a:rPr lang="en-US" dirty="0" smtClean="0"/>
              <a:t>Each importance ranking is biased towards a particular topic</a:t>
            </a:r>
          </a:p>
          <a:p>
            <a:endParaRPr lang="en-US" dirty="0" smtClean="0"/>
          </a:p>
          <a:p>
            <a:r>
              <a:rPr lang="en-US" dirty="0" smtClean="0"/>
              <a:t>At query-time, using query information and individual topic-specific importance rankings, compute a composite importance ranking biased towards the query</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15</a:t>
            </a:fld>
            <a:endParaRPr lang="en-US"/>
          </a:p>
        </p:txBody>
      </p:sp>
      <p:pic>
        <p:nvPicPr>
          <p:cNvPr id="57346" name="Picture 2" descr="C:\Users\mjha1\Documents\My Dropbox\thesis tex files_11\systemDiagram.jpg"/>
          <p:cNvPicPr>
            <a:picLocks noChangeAspect="1" noChangeArrowheads="1"/>
          </p:cNvPicPr>
          <p:nvPr/>
        </p:nvPicPr>
        <p:blipFill>
          <a:blip r:embed="rId2" cstate="print"/>
          <a:srcRect/>
          <a:stretch>
            <a:fillRect/>
          </a:stretch>
        </p:blipFill>
        <p:spPr bwMode="auto">
          <a:xfrm>
            <a:off x="1354830" y="0"/>
            <a:ext cx="6434340" cy="6858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TSR</a:t>
            </a:r>
            <a:endParaRPr lang="en-US" dirty="0"/>
          </a:p>
        </p:txBody>
      </p:sp>
      <p:sp>
        <p:nvSpPr>
          <p:cNvPr id="3" name="Content Placeholder 2"/>
          <p:cNvSpPr>
            <a:spLocks noGrp="1"/>
          </p:cNvSpPr>
          <p:nvPr>
            <p:ph idx="1"/>
          </p:nvPr>
        </p:nvSpPr>
        <p:spPr/>
        <p:txBody>
          <a:bodyPr>
            <a:normAutofit/>
          </a:bodyPr>
          <a:lstStyle/>
          <a:p>
            <a:r>
              <a:rPr lang="en-US" dirty="0" smtClean="0"/>
              <a:t>Computing topic-specific importance rankings is not trivial</a:t>
            </a:r>
          </a:p>
          <a:p>
            <a:endParaRPr lang="en-US" dirty="0" smtClean="0"/>
          </a:p>
          <a:p>
            <a:r>
              <a:rPr lang="en-US" dirty="0" smtClean="0"/>
              <a:t>Inferring query information  </a:t>
            </a:r>
          </a:p>
          <a:p>
            <a:pPr lvl="1"/>
            <a:r>
              <a:rPr lang="en-US" dirty="0" smtClean="0"/>
              <a:t>Identifying query-topic</a:t>
            </a:r>
          </a:p>
          <a:p>
            <a:pPr lvl="1"/>
            <a:r>
              <a:rPr lang="en-US" dirty="0" smtClean="0"/>
              <a:t>Computing composite importance ranking</a:t>
            </a:r>
          </a:p>
          <a:p>
            <a:pPr lvl="1"/>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topic-specific SourceRank</a:t>
            </a:r>
            <a:endParaRPr lang="en-US" dirty="0"/>
          </a:p>
        </p:txBody>
      </p:sp>
      <p:sp>
        <p:nvSpPr>
          <p:cNvPr id="3" name="Content Placeholder 2"/>
          <p:cNvSpPr>
            <a:spLocks noGrp="1"/>
          </p:cNvSpPr>
          <p:nvPr>
            <p:ph idx="1"/>
          </p:nvPr>
        </p:nvSpPr>
        <p:spPr>
          <a:xfrm>
            <a:off x="457200" y="1600200"/>
            <a:ext cx="8153400" cy="4800600"/>
          </a:xfrm>
        </p:spPr>
        <p:txBody>
          <a:bodyPr>
            <a:normAutofit fontScale="85000" lnSpcReduction="20000"/>
          </a:bodyPr>
          <a:lstStyle/>
          <a:p>
            <a:r>
              <a:rPr lang="en-US" dirty="0" smtClean="0"/>
              <a:t>For a deep-web source, its </a:t>
            </a:r>
          </a:p>
          <a:p>
            <a:pPr>
              <a:buNone/>
            </a:pPr>
            <a:r>
              <a:rPr lang="en-US" dirty="0" smtClean="0"/>
              <a:t>	SourceRank score for a topic, will </a:t>
            </a:r>
          </a:p>
          <a:p>
            <a:pPr>
              <a:buNone/>
            </a:pPr>
            <a:r>
              <a:rPr lang="en-US" dirty="0" smtClean="0"/>
              <a:t>	depend on the answers to queries </a:t>
            </a:r>
          </a:p>
          <a:p>
            <a:pPr>
              <a:buNone/>
            </a:pPr>
            <a:r>
              <a:rPr lang="en-US" dirty="0" smtClean="0"/>
              <a:t>	of same topic</a:t>
            </a:r>
            <a:endParaRPr lang="en-US" i="1" baseline="-25000" dirty="0" smtClean="0"/>
          </a:p>
          <a:p>
            <a:endParaRPr lang="en-US" dirty="0" smtClean="0"/>
          </a:p>
          <a:p>
            <a:endParaRPr lang="en-US" dirty="0" smtClean="0"/>
          </a:p>
          <a:p>
            <a:r>
              <a:rPr lang="en-US" dirty="0" smtClean="0"/>
              <a:t>Using topic-specific sampling queries for a topic, will result in an endorsement structure, biased towards the same topic</a:t>
            </a:r>
            <a:endParaRPr lang="en-US" i="1" baseline="-25000" dirty="0" smtClean="0"/>
          </a:p>
          <a:p>
            <a:pPr lvl="1"/>
            <a:r>
              <a:rPr lang="en-US" dirty="0" smtClean="0"/>
              <a:t>Example: If movie-related sampling queries are used, then movie sources are more likely to agree on the answer sets than other topic sources. This will result in the endorsement structure biased towards the movie-topic</a:t>
            </a:r>
          </a:p>
        </p:txBody>
      </p:sp>
      <p:sp>
        <p:nvSpPr>
          <p:cNvPr id="4" name="Slide Number Placeholder 3"/>
          <p:cNvSpPr>
            <a:spLocks noGrp="1"/>
          </p:cNvSpPr>
          <p:nvPr>
            <p:ph type="sldNum" sz="quarter" idx="12"/>
          </p:nvPr>
        </p:nvSpPr>
        <p:spPr/>
        <p:txBody>
          <a:bodyPr/>
          <a:lstStyle/>
          <a:p>
            <a:fld id="{D5AE7D04-AF9F-4B79-B4C8-08302BC27675}" type="slidenum">
              <a:rPr lang="en-US" smtClean="0"/>
              <a:pPr/>
              <a:t>17</a:t>
            </a:fld>
            <a:endParaRPr lang="en-US"/>
          </a:p>
        </p:txBody>
      </p:sp>
      <p:pic>
        <p:nvPicPr>
          <p:cNvPr id="15362" name="Picture 2" descr="C:\Users\mjha1\Documents\My Dropbox\thesis tex files_11\tsr.png"/>
          <p:cNvPicPr>
            <a:picLocks noChangeAspect="1" noChangeArrowheads="1"/>
          </p:cNvPicPr>
          <p:nvPr/>
        </p:nvPicPr>
        <p:blipFill>
          <a:blip r:embed="rId2" cstate="print"/>
          <a:srcRect/>
          <a:stretch>
            <a:fillRect/>
          </a:stretch>
        </p:blipFill>
        <p:spPr bwMode="auto">
          <a:xfrm>
            <a:off x="5871966" y="1295400"/>
            <a:ext cx="3043434" cy="2362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topic-specific SourceRank contd.</a:t>
            </a:r>
            <a:endParaRPr lang="en-US" dirty="0"/>
          </a:p>
        </p:txBody>
      </p:sp>
      <p:sp>
        <p:nvSpPr>
          <p:cNvPr id="3" name="Content Placeholder 2"/>
          <p:cNvSpPr>
            <a:spLocks noGrp="1"/>
          </p:cNvSpPr>
          <p:nvPr>
            <p:ph idx="1"/>
          </p:nvPr>
        </p:nvSpPr>
        <p:spPr/>
        <p:txBody>
          <a:bodyPr>
            <a:normAutofit/>
          </a:bodyPr>
          <a:lstStyle/>
          <a:p>
            <a:r>
              <a:rPr lang="en-US" dirty="0" smtClean="0"/>
              <a:t>SourceRank computed on biased agreement graph for a topic will capture topic-specific source importance ranking for the same topic</a:t>
            </a:r>
          </a:p>
          <a:p>
            <a:pPr lvl="1"/>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Topic-specific sampling queries</a:t>
            </a:r>
            <a:endParaRPr lang="en-US" dirty="0"/>
          </a:p>
        </p:txBody>
      </p:sp>
      <p:sp>
        <p:nvSpPr>
          <p:cNvPr id="3" name="Content Placeholder 2"/>
          <p:cNvSpPr>
            <a:spLocks noGrp="1"/>
          </p:cNvSpPr>
          <p:nvPr>
            <p:ph idx="1"/>
          </p:nvPr>
        </p:nvSpPr>
        <p:spPr>
          <a:xfrm>
            <a:off x="457200" y="1600200"/>
            <a:ext cx="4419600" cy="4525963"/>
          </a:xfrm>
        </p:spPr>
        <p:txBody>
          <a:bodyPr>
            <a:normAutofit fontScale="85000" lnSpcReduction="10000"/>
          </a:bodyPr>
          <a:lstStyle/>
          <a:p>
            <a:r>
              <a:rPr lang="en-US" dirty="0" smtClean="0"/>
              <a:t>Publicly available online directories such as ODP, Yahoo Directory provide hand-constructed topic hierarchies </a:t>
            </a:r>
          </a:p>
          <a:p>
            <a:endParaRPr lang="en-US" dirty="0" smtClean="0"/>
          </a:p>
          <a:p>
            <a:r>
              <a:rPr lang="en-US" dirty="0" smtClean="0"/>
              <a:t>These directories along with the links posted under each topic are a good source for obtaining topic-specific sampling queries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19</a:t>
            </a:fld>
            <a:endParaRPr lang="en-US"/>
          </a:p>
        </p:txBody>
      </p:sp>
      <p:pic>
        <p:nvPicPr>
          <p:cNvPr id="53250" name="Picture 2" descr="C:\Users\mjha1\Documents\My Dropbox\thesis tex files_11\dmoz.jpg"/>
          <p:cNvPicPr>
            <a:picLocks noChangeAspect="1" noChangeArrowheads="1"/>
          </p:cNvPicPr>
          <p:nvPr/>
        </p:nvPicPr>
        <p:blipFill>
          <a:blip r:embed="rId2" cstate="print"/>
          <a:srcRect/>
          <a:stretch>
            <a:fillRect/>
          </a:stretch>
        </p:blipFill>
        <p:spPr bwMode="auto">
          <a:xfrm>
            <a:off x="5029200" y="1371600"/>
            <a:ext cx="4023574" cy="32480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2</a:t>
            </a:fld>
            <a:endParaRPr lang="en-US" dirty="0"/>
          </a:p>
        </p:txBody>
      </p:sp>
      <p:sp>
        <p:nvSpPr>
          <p:cNvPr id="5" name="Cloud 4"/>
          <p:cNvSpPr/>
          <p:nvPr/>
        </p:nvSpPr>
        <p:spPr bwMode="auto">
          <a:xfrm>
            <a:off x="304800" y="3048000"/>
            <a:ext cx="8839200" cy="3200400"/>
          </a:xfrm>
          <a:prstGeom prst="cloud">
            <a:avLst/>
          </a:prstGeom>
          <a:solidFill>
            <a:schemeClr val="tx2">
              <a:lumMod val="40000"/>
              <a:lumOff val="60000"/>
              <a:alpha val="22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endParaRPr>
          </a:p>
        </p:txBody>
      </p:sp>
      <p:sp>
        <p:nvSpPr>
          <p:cNvPr id="6" name="Title 1"/>
          <p:cNvSpPr txBox="1">
            <a:spLocks/>
          </p:cNvSpPr>
          <p:nvPr/>
        </p:nvSpPr>
        <p:spPr>
          <a:xfrm>
            <a:off x="685800" y="457200"/>
            <a:ext cx="7793038" cy="6858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Deep Web Integration Scenario</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Flowchart: Magnetic Disk 6"/>
          <p:cNvSpPr/>
          <p:nvPr/>
        </p:nvSpPr>
        <p:spPr bwMode="auto">
          <a:xfrm>
            <a:off x="4343400" y="50292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8" name="Rectangle 7"/>
          <p:cNvSpPr/>
          <p:nvPr/>
        </p:nvSpPr>
        <p:spPr bwMode="auto">
          <a:xfrm>
            <a:off x="3810000" y="1981200"/>
            <a:ext cx="1295400" cy="762000"/>
          </a:xfrm>
          <a:prstGeom prst="rect">
            <a:avLst/>
          </a:prstGeom>
          <a:solidFill>
            <a:srgbClr val="0070C0">
              <a:alpha val="42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9" name="Straight Arrow Connector 8"/>
          <p:cNvCxnSpPr/>
          <p:nvPr/>
        </p:nvCxnSpPr>
        <p:spPr bwMode="auto">
          <a:xfrm rot="10800000" flipV="1">
            <a:off x="1828800" y="2819400"/>
            <a:ext cx="2057400" cy="15240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0" name="Straight Arrow Connector 9"/>
          <p:cNvCxnSpPr/>
          <p:nvPr/>
        </p:nvCxnSpPr>
        <p:spPr bwMode="auto">
          <a:xfrm rot="5400000">
            <a:off x="2628900" y="3238500"/>
            <a:ext cx="1828800" cy="12954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1" name="Straight Arrow Connector 10"/>
          <p:cNvCxnSpPr/>
          <p:nvPr/>
        </p:nvCxnSpPr>
        <p:spPr bwMode="auto">
          <a:xfrm>
            <a:off x="5181600" y="2743200"/>
            <a:ext cx="2895600" cy="12192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2" name="Straight Arrow Connector 11"/>
          <p:cNvCxnSpPr/>
          <p:nvPr/>
        </p:nvCxnSpPr>
        <p:spPr bwMode="auto">
          <a:xfrm rot="16200000" flipH="1">
            <a:off x="4762500" y="2933700"/>
            <a:ext cx="1905000" cy="18288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3" name="Straight Arrow Connector 12"/>
          <p:cNvCxnSpPr/>
          <p:nvPr/>
        </p:nvCxnSpPr>
        <p:spPr bwMode="auto">
          <a:xfrm rot="16200000" flipH="1">
            <a:off x="3619500" y="3924300"/>
            <a:ext cx="2057400" cy="152400"/>
          </a:xfrm>
          <a:prstGeom prst="straightConnector1">
            <a:avLst/>
          </a:prstGeom>
          <a:solidFill>
            <a:schemeClr val="accent1"/>
          </a:solidFill>
          <a:ln w="15875" cap="flat" cmpd="sng" algn="ctr">
            <a:solidFill>
              <a:schemeClr val="tx1"/>
            </a:solidFill>
            <a:prstDash val="solid"/>
            <a:round/>
            <a:headEnd type="arrow"/>
            <a:tailEnd type="arrow"/>
          </a:ln>
          <a:effectLst/>
        </p:spPr>
      </p:cxnSp>
      <p:sp>
        <p:nvSpPr>
          <p:cNvPr id="14" name="TextBox 13"/>
          <p:cNvSpPr txBox="1"/>
          <p:nvPr/>
        </p:nvSpPr>
        <p:spPr>
          <a:xfrm>
            <a:off x="3886200" y="2133600"/>
            <a:ext cx="1143000" cy="369332"/>
          </a:xfrm>
          <a:prstGeom prst="rect">
            <a:avLst/>
          </a:prstGeom>
          <a:noFill/>
        </p:spPr>
        <p:txBody>
          <a:bodyPr wrap="square" rtlCol="0">
            <a:spAutoFit/>
          </a:bodyPr>
          <a:lstStyle/>
          <a:p>
            <a:r>
              <a:rPr lang="en-US" dirty="0" smtClean="0"/>
              <a:t>Mediator</a:t>
            </a:r>
            <a:endParaRPr lang="en-US" dirty="0"/>
          </a:p>
        </p:txBody>
      </p:sp>
      <p:cxnSp>
        <p:nvCxnSpPr>
          <p:cNvPr id="15" name="Straight Connector 14"/>
          <p:cNvCxnSpPr/>
          <p:nvPr/>
        </p:nvCxnSpPr>
        <p:spPr bwMode="auto">
          <a:xfrm flipV="1">
            <a:off x="7162800" y="4572000"/>
            <a:ext cx="685800" cy="457200"/>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
        <p:nvSpPr>
          <p:cNvPr id="16" name="TextBox 15"/>
          <p:cNvSpPr txBox="1"/>
          <p:nvPr/>
        </p:nvSpPr>
        <p:spPr>
          <a:xfrm rot="19324279">
            <a:off x="2050196" y="3284083"/>
            <a:ext cx="1143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query</a:t>
            </a:r>
          </a:p>
        </p:txBody>
      </p:sp>
      <p:pic>
        <p:nvPicPr>
          <p:cNvPr id="17" name="Picture 2" descr="C:\Program Files\Microsoft Office\MEDIA\CAGCAT10\j0292020.wmf"/>
          <p:cNvPicPr>
            <a:picLocks noChangeAspect="1" noChangeArrowheads="1"/>
          </p:cNvPicPr>
          <p:nvPr/>
        </p:nvPicPr>
        <p:blipFill>
          <a:blip r:embed="rId2" cstate="print"/>
          <a:srcRect/>
          <a:stretch>
            <a:fillRect/>
          </a:stretch>
        </p:blipFill>
        <p:spPr bwMode="auto">
          <a:xfrm>
            <a:off x="4191000" y="1143000"/>
            <a:ext cx="685800" cy="650906"/>
          </a:xfrm>
          <a:prstGeom prst="rect">
            <a:avLst/>
          </a:prstGeom>
          <a:noFill/>
        </p:spPr>
      </p:pic>
      <p:cxnSp>
        <p:nvCxnSpPr>
          <p:cNvPr id="18" name="Straight Arrow Connector 17"/>
          <p:cNvCxnSpPr/>
          <p:nvPr/>
        </p:nvCxnSpPr>
        <p:spPr bwMode="auto">
          <a:xfrm rot="5400000">
            <a:off x="4305300" y="1790700"/>
            <a:ext cx="381000" cy="1588"/>
          </a:xfrm>
          <a:prstGeom prst="straightConnector1">
            <a:avLst/>
          </a:prstGeom>
          <a:solidFill>
            <a:schemeClr val="accent1"/>
          </a:solidFill>
          <a:ln w="19050" cap="flat" cmpd="sng" algn="ctr">
            <a:solidFill>
              <a:schemeClr val="tx1"/>
            </a:solidFill>
            <a:prstDash val="solid"/>
            <a:round/>
            <a:headEnd type="arrow"/>
            <a:tailEnd type="arrow"/>
          </a:ln>
          <a:effectLst/>
        </p:spPr>
      </p:cxnSp>
      <p:sp>
        <p:nvSpPr>
          <p:cNvPr id="19" name="Flowchart: Magnetic Disk 18"/>
          <p:cNvSpPr/>
          <p:nvPr/>
        </p:nvSpPr>
        <p:spPr bwMode="auto">
          <a:xfrm>
            <a:off x="2514600" y="48768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0" name="Flowchart: Magnetic Disk 19"/>
          <p:cNvSpPr/>
          <p:nvPr/>
        </p:nvSpPr>
        <p:spPr bwMode="auto">
          <a:xfrm>
            <a:off x="1219200" y="43434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1" name="Flowchart: Magnetic Disk 20"/>
          <p:cNvSpPr/>
          <p:nvPr/>
        </p:nvSpPr>
        <p:spPr bwMode="auto">
          <a:xfrm>
            <a:off x="6324600" y="48768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2" name="Flowchart: Magnetic Disk 21"/>
          <p:cNvSpPr/>
          <p:nvPr/>
        </p:nvSpPr>
        <p:spPr bwMode="auto">
          <a:xfrm>
            <a:off x="7848600" y="40386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5" name="TextBox 24"/>
          <p:cNvSpPr txBox="1"/>
          <p:nvPr/>
        </p:nvSpPr>
        <p:spPr>
          <a:xfrm rot="19414077">
            <a:off x="1828512" y="3653769"/>
            <a:ext cx="1905000" cy="369332"/>
          </a:xfrm>
          <a:prstGeom prst="rect">
            <a:avLst/>
          </a:prstGeom>
          <a:noFill/>
        </p:spPr>
        <p:txBody>
          <a:bodyPr wrap="square" rtlCol="0">
            <a:spAutoFit/>
          </a:bodyPr>
          <a:lstStyle/>
          <a:p>
            <a:r>
              <a:rPr lang="en-US" sz="1600" dirty="0" smtClean="0"/>
              <a:t>answer</a:t>
            </a:r>
            <a:r>
              <a:rPr lang="en-US" dirty="0" smtClean="0"/>
              <a:t> </a:t>
            </a:r>
            <a:r>
              <a:rPr lang="en-US" sz="1600" dirty="0" smtClean="0"/>
              <a:t>tuples</a:t>
            </a:r>
            <a:r>
              <a:rPr lang="en-US" dirty="0" smtClean="0">
                <a:latin typeface="Times New Roman"/>
                <a:cs typeface="Times New Roman"/>
              </a:rPr>
              <a:t>→</a:t>
            </a:r>
            <a:endParaRPr lang="en-US" dirty="0"/>
          </a:p>
        </p:txBody>
      </p:sp>
      <p:sp>
        <p:nvSpPr>
          <p:cNvPr id="26" name="TextBox 25"/>
          <p:cNvSpPr txBox="1"/>
          <p:nvPr/>
        </p:nvSpPr>
        <p:spPr>
          <a:xfrm rot="18320136">
            <a:off x="3006715" y="3448856"/>
            <a:ext cx="1905000" cy="338554"/>
          </a:xfrm>
          <a:prstGeom prst="rect">
            <a:avLst/>
          </a:prstGeom>
          <a:noFill/>
        </p:spPr>
        <p:txBody>
          <a:bodyPr wrap="square" rtlCol="0">
            <a:spAutoFit/>
          </a:bodyPr>
          <a:lstStyle/>
          <a:p>
            <a:r>
              <a:rPr lang="en-US" sz="1600" dirty="0" smtClean="0"/>
              <a:t>answer tuples</a:t>
            </a:r>
            <a:r>
              <a:rPr lang="en-US" sz="1600" dirty="0" smtClean="0">
                <a:latin typeface="Times New Roman"/>
                <a:cs typeface="Times New Roman"/>
              </a:rPr>
              <a:t>→</a:t>
            </a:r>
            <a:endParaRPr lang="en-US" sz="1600" dirty="0"/>
          </a:p>
        </p:txBody>
      </p:sp>
      <p:sp>
        <p:nvSpPr>
          <p:cNvPr id="27" name="TextBox 26"/>
          <p:cNvSpPr txBox="1"/>
          <p:nvPr/>
        </p:nvSpPr>
        <p:spPr>
          <a:xfrm rot="15876479">
            <a:off x="3803345" y="3447973"/>
            <a:ext cx="1905000" cy="369332"/>
          </a:xfrm>
          <a:prstGeom prst="rect">
            <a:avLst/>
          </a:prstGeom>
          <a:noFill/>
        </p:spPr>
        <p:txBody>
          <a:bodyPr wrap="square" rtlCol="0">
            <a:spAutoFit/>
          </a:bodyPr>
          <a:lstStyle/>
          <a:p>
            <a:r>
              <a:rPr lang="en-US" sz="1600" dirty="0" smtClean="0"/>
              <a:t>answer tuples</a:t>
            </a:r>
            <a:r>
              <a:rPr lang="en-US" dirty="0" smtClean="0">
                <a:latin typeface="Times New Roman"/>
                <a:cs typeface="Times New Roman"/>
              </a:rPr>
              <a:t>→</a:t>
            </a:r>
            <a:endParaRPr lang="en-US" dirty="0"/>
          </a:p>
        </p:txBody>
      </p:sp>
      <p:sp>
        <p:nvSpPr>
          <p:cNvPr id="28" name="TextBox 27"/>
          <p:cNvSpPr txBox="1"/>
          <p:nvPr/>
        </p:nvSpPr>
        <p:spPr>
          <a:xfrm rot="2744533">
            <a:off x="5027856" y="3672697"/>
            <a:ext cx="1905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answer tuples</a:t>
            </a:r>
            <a:endParaRPr lang="en-US" sz="1600" dirty="0"/>
          </a:p>
        </p:txBody>
      </p:sp>
      <p:sp>
        <p:nvSpPr>
          <p:cNvPr id="29" name="TextBox 28"/>
          <p:cNvSpPr txBox="1"/>
          <p:nvPr/>
        </p:nvSpPr>
        <p:spPr>
          <a:xfrm rot="1356842">
            <a:off x="6246177" y="3247659"/>
            <a:ext cx="1905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answer tuples</a:t>
            </a:r>
            <a:endParaRPr lang="en-US" sz="1600" dirty="0"/>
          </a:p>
        </p:txBody>
      </p:sp>
      <p:sp>
        <p:nvSpPr>
          <p:cNvPr id="30" name="TextBox 29"/>
          <p:cNvSpPr txBox="1"/>
          <p:nvPr/>
        </p:nvSpPr>
        <p:spPr>
          <a:xfrm rot="18271113">
            <a:off x="2591863" y="3961387"/>
            <a:ext cx="1143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query</a:t>
            </a:r>
          </a:p>
        </p:txBody>
      </p:sp>
      <p:sp>
        <p:nvSpPr>
          <p:cNvPr id="31" name="TextBox 30"/>
          <p:cNvSpPr txBox="1"/>
          <p:nvPr/>
        </p:nvSpPr>
        <p:spPr>
          <a:xfrm rot="16038612">
            <a:off x="3878997" y="3533738"/>
            <a:ext cx="1143000" cy="338554"/>
          </a:xfrm>
          <a:prstGeom prst="rect">
            <a:avLst/>
          </a:prstGeom>
          <a:noFill/>
        </p:spPr>
        <p:txBody>
          <a:bodyPr wrap="square" rtlCol="0">
            <a:spAutoFit/>
          </a:bodyPr>
          <a:lstStyle/>
          <a:p>
            <a:r>
              <a:rPr lang="en-US" sz="1600" dirty="0" smtClean="0">
                <a:latin typeface="Times New Roman"/>
                <a:cs typeface="Times New Roman"/>
              </a:rPr>
              <a:t>←</a:t>
            </a:r>
            <a:r>
              <a:rPr lang="en-US" sz="1600" dirty="0" smtClean="0"/>
              <a:t>query</a:t>
            </a:r>
          </a:p>
        </p:txBody>
      </p:sp>
      <p:sp>
        <p:nvSpPr>
          <p:cNvPr id="32" name="TextBox 31"/>
          <p:cNvSpPr txBox="1"/>
          <p:nvPr/>
        </p:nvSpPr>
        <p:spPr>
          <a:xfrm rot="2791047">
            <a:off x="5137359" y="3862280"/>
            <a:ext cx="1143000" cy="369332"/>
          </a:xfrm>
          <a:prstGeom prst="rect">
            <a:avLst/>
          </a:prstGeom>
          <a:noFill/>
        </p:spPr>
        <p:txBody>
          <a:bodyPr wrap="square" rtlCol="0">
            <a:spAutoFit/>
          </a:bodyPr>
          <a:lstStyle/>
          <a:p>
            <a:r>
              <a:rPr lang="en-US" sz="1600" dirty="0" smtClean="0"/>
              <a:t>query</a:t>
            </a:r>
            <a:r>
              <a:rPr lang="en-US" dirty="0" smtClean="0">
                <a:latin typeface="Times New Roman"/>
                <a:cs typeface="Times New Roman"/>
              </a:rPr>
              <a:t>→</a:t>
            </a:r>
            <a:endParaRPr lang="en-US" dirty="0" smtClean="0"/>
          </a:p>
        </p:txBody>
      </p:sp>
      <p:sp>
        <p:nvSpPr>
          <p:cNvPr id="33" name="TextBox 32"/>
          <p:cNvSpPr txBox="1"/>
          <p:nvPr/>
        </p:nvSpPr>
        <p:spPr>
          <a:xfrm rot="1430326">
            <a:off x="6274278" y="3415625"/>
            <a:ext cx="1143000" cy="369332"/>
          </a:xfrm>
          <a:prstGeom prst="rect">
            <a:avLst/>
          </a:prstGeom>
          <a:noFill/>
        </p:spPr>
        <p:txBody>
          <a:bodyPr wrap="square" rtlCol="0">
            <a:spAutoFit/>
          </a:bodyPr>
          <a:lstStyle/>
          <a:p>
            <a:r>
              <a:rPr lang="en-US" sz="1600" dirty="0" smtClean="0"/>
              <a:t>query</a:t>
            </a:r>
            <a:r>
              <a:rPr lang="en-US" dirty="0" smtClean="0">
                <a:latin typeface="Times New Roman"/>
                <a:cs typeface="Times New Roman"/>
              </a:rPr>
              <a:t>→</a:t>
            </a:r>
            <a:endParaRPr lang="en-US" dirty="0" smtClean="0"/>
          </a:p>
        </p:txBody>
      </p:sp>
      <p:sp>
        <p:nvSpPr>
          <p:cNvPr id="34" name="TextBox 33"/>
          <p:cNvSpPr txBox="1"/>
          <p:nvPr/>
        </p:nvSpPr>
        <p:spPr>
          <a:xfrm>
            <a:off x="3886200" y="5715000"/>
            <a:ext cx="2133600" cy="553998"/>
          </a:xfrm>
          <a:prstGeom prst="rect">
            <a:avLst/>
          </a:prstGeom>
          <a:noFill/>
        </p:spPr>
        <p:txBody>
          <a:bodyPr wrap="square" rtlCol="0">
            <a:spAutoFit/>
          </a:bodyPr>
          <a:lstStyle/>
          <a:p>
            <a:r>
              <a:rPr lang="en-US" sz="3000" b="1" dirty="0" smtClean="0">
                <a:solidFill>
                  <a:srgbClr val="002060"/>
                </a:solidFill>
              </a:rPr>
              <a:t>Deep Web</a:t>
            </a:r>
            <a:endParaRPr lang="en-US" sz="3000" b="1" dirty="0">
              <a:solidFill>
                <a:srgbClr val="002060"/>
              </a:solidFill>
            </a:endParaRPr>
          </a:p>
        </p:txBody>
      </p:sp>
      <p:sp>
        <p:nvSpPr>
          <p:cNvPr id="37" name="Flowchart: Magnetic Disk 36"/>
          <p:cNvSpPr/>
          <p:nvPr/>
        </p:nvSpPr>
        <p:spPr bwMode="auto">
          <a:xfrm>
            <a:off x="1524000" y="51816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38" name="Flowchart: Magnetic Disk 37"/>
          <p:cNvSpPr/>
          <p:nvPr/>
        </p:nvSpPr>
        <p:spPr bwMode="auto">
          <a:xfrm>
            <a:off x="3505200" y="44958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59" name="Rounded Rectangular Callout 58"/>
          <p:cNvSpPr/>
          <p:nvPr/>
        </p:nvSpPr>
        <p:spPr bwMode="auto">
          <a:xfrm>
            <a:off x="223053" y="1219200"/>
            <a:ext cx="1453347" cy="1524000"/>
          </a:xfrm>
          <a:prstGeom prst="wedgeRoundRectCallout">
            <a:avLst>
              <a:gd name="adj1" fmla="val 24893"/>
              <a:gd name="adj2" fmla="val 124270"/>
              <a:gd name="adj3" fmla="val 16667"/>
            </a:avLst>
          </a:prstGeom>
          <a:solidFill>
            <a:schemeClr val="accent2">
              <a:lumMod val="40000"/>
              <a:lumOff val="60000"/>
              <a:alpha val="3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Millions of sources containing structured tuples</a:t>
            </a:r>
            <a:endParaRPr kumimoji="0" lang="en-US" sz="1800" b="0" i="0" u="none" strike="noStrike" cap="none" normalizeH="0" baseline="0" dirty="0" smtClean="0">
              <a:ln>
                <a:noFill/>
              </a:ln>
              <a:solidFill>
                <a:schemeClr val="tx1"/>
              </a:solidFill>
              <a:effectLst/>
              <a:latin typeface="Arial" charset="0"/>
            </a:endParaRPr>
          </a:p>
        </p:txBody>
      </p:sp>
      <p:sp>
        <p:nvSpPr>
          <p:cNvPr id="60" name="Rounded Rectangular Callout 59"/>
          <p:cNvSpPr/>
          <p:nvPr/>
        </p:nvSpPr>
        <p:spPr bwMode="auto">
          <a:xfrm>
            <a:off x="1752600" y="1295400"/>
            <a:ext cx="1676400" cy="1295400"/>
          </a:xfrm>
          <a:prstGeom prst="wedgeRoundRectCallout">
            <a:avLst>
              <a:gd name="adj1" fmla="val 15480"/>
              <a:gd name="adj2" fmla="val 117731"/>
              <a:gd name="adj3" fmla="val 16667"/>
            </a:avLst>
          </a:prstGeom>
          <a:solidFill>
            <a:schemeClr val="accent2">
              <a:lumMod val="40000"/>
              <a:lumOff val="60000"/>
              <a:alpha val="3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Autonomous Uncontrolled collection</a:t>
            </a:r>
            <a:endParaRPr kumimoji="0" lang="en-US" sz="1800" b="0" i="0" u="none" strike="noStrike" cap="none" normalizeH="0" baseline="0" dirty="0" smtClean="0">
              <a:ln>
                <a:noFill/>
              </a:ln>
              <a:solidFill>
                <a:schemeClr val="tx1"/>
              </a:solidFill>
              <a:effectLst/>
              <a:latin typeface="Arial" charset="0"/>
            </a:endParaRPr>
          </a:p>
        </p:txBody>
      </p:sp>
      <p:sp>
        <p:nvSpPr>
          <p:cNvPr id="61" name="Rounded Rectangular Callout 60"/>
          <p:cNvSpPr/>
          <p:nvPr/>
        </p:nvSpPr>
        <p:spPr bwMode="auto">
          <a:xfrm>
            <a:off x="7010400" y="2362200"/>
            <a:ext cx="1905000" cy="762000"/>
          </a:xfrm>
          <a:prstGeom prst="wedgeRoundRectCallout">
            <a:avLst>
              <a:gd name="adj1" fmla="val -19838"/>
              <a:gd name="adj2" fmla="val 94799"/>
              <a:gd name="adj3" fmla="val 16667"/>
            </a:avLst>
          </a:prstGeom>
          <a:solidFill>
            <a:srgbClr val="C00000">
              <a:alpha val="2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dirty="0" smtClean="0"/>
              <a:t>Access is limited to query-forms</a:t>
            </a:r>
            <a:endParaRPr kumimoji="0" lang="en-US" sz="1800" b="0" i="0" u="none" strike="noStrike" cap="none" normalizeH="0" baseline="0" dirty="0" smtClean="0">
              <a:ln>
                <a:noFill/>
              </a:ln>
              <a:solidFill>
                <a:schemeClr val="tx1"/>
              </a:solidFill>
              <a:effectLst/>
              <a:latin typeface="Arial" charset="0"/>
            </a:endParaRPr>
          </a:p>
        </p:txBody>
      </p:sp>
      <p:sp>
        <p:nvSpPr>
          <p:cNvPr id="62" name="Rounded Rectangular Callout 61"/>
          <p:cNvSpPr/>
          <p:nvPr/>
        </p:nvSpPr>
        <p:spPr bwMode="auto">
          <a:xfrm>
            <a:off x="5410200" y="1295400"/>
            <a:ext cx="2438400" cy="914400"/>
          </a:xfrm>
          <a:prstGeom prst="wedgeRoundRectCallout">
            <a:avLst>
              <a:gd name="adj1" fmla="val -22702"/>
              <a:gd name="adj2" fmla="val 175453"/>
              <a:gd name="adj3" fmla="val 16667"/>
            </a:avLst>
          </a:prstGeom>
          <a:solidFill>
            <a:srgbClr val="C00000">
              <a:alpha val="2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dirty="0" smtClean="0"/>
              <a:t>Contains information spanning multiple topics</a:t>
            </a:r>
            <a:endParaRPr kumimoji="0" lang="en-US" sz="18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Topic-specific SourceRanks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Partial topic-specific sampling </a:t>
            </a:r>
          </a:p>
          <a:p>
            <a:pPr>
              <a:buNone/>
            </a:pPr>
            <a:r>
              <a:rPr lang="en-US" dirty="0" smtClean="0"/>
              <a:t>	queries are used for obtaining </a:t>
            </a:r>
          </a:p>
          <a:p>
            <a:pPr>
              <a:buNone/>
            </a:pPr>
            <a:r>
              <a:rPr lang="en-US" dirty="0" smtClean="0"/>
              <a:t>	source crawls</a:t>
            </a:r>
          </a:p>
          <a:p>
            <a:endParaRPr lang="en-US" dirty="0"/>
          </a:p>
          <a:p>
            <a:r>
              <a:rPr lang="en-US" dirty="0" smtClean="0"/>
              <a:t>Topic-specific source crawls are </a:t>
            </a:r>
          </a:p>
          <a:p>
            <a:pPr>
              <a:buNone/>
            </a:pPr>
            <a:r>
              <a:rPr lang="en-US" dirty="0" smtClean="0"/>
              <a:t>	used for computing biased agreement graphs</a:t>
            </a:r>
          </a:p>
          <a:p>
            <a:endParaRPr lang="en-US" dirty="0" smtClean="0"/>
          </a:p>
          <a:p>
            <a:r>
              <a:rPr lang="en-US" dirty="0" smtClean="0"/>
              <a:t>Topic-specific SourceRanks, TSR’s are obtained by performing a weighted random walk on the biased agreement graphs</a:t>
            </a:r>
          </a:p>
        </p:txBody>
      </p:sp>
      <p:sp>
        <p:nvSpPr>
          <p:cNvPr id="4" name="Slide Number Placeholder 3"/>
          <p:cNvSpPr>
            <a:spLocks noGrp="1"/>
          </p:cNvSpPr>
          <p:nvPr>
            <p:ph type="sldNum" sz="quarter" idx="12"/>
          </p:nvPr>
        </p:nvSpPr>
        <p:spPr/>
        <p:txBody>
          <a:bodyPr/>
          <a:lstStyle/>
          <a:p>
            <a:fld id="{D5AE7D04-AF9F-4B79-B4C8-08302BC27675}" type="slidenum">
              <a:rPr lang="en-US" smtClean="0"/>
              <a:pPr/>
              <a:t>20</a:t>
            </a:fld>
            <a:endParaRPr lang="en-US"/>
          </a:p>
        </p:txBody>
      </p:sp>
      <p:pic>
        <p:nvPicPr>
          <p:cNvPr id="6" name="Picture 2" descr="C:\Users\mjha1\Documents\My Dropbox\thesis tex files_11\tsr.png"/>
          <p:cNvPicPr>
            <a:picLocks noChangeAspect="1" noChangeArrowheads="1"/>
          </p:cNvPicPr>
          <p:nvPr/>
        </p:nvPicPr>
        <p:blipFill>
          <a:blip r:embed="rId2" cstate="print"/>
          <a:srcRect/>
          <a:stretch>
            <a:fillRect/>
          </a:stretch>
        </p:blipFill>
        <p:spPr bwMode="auto">
          <a:xfrm>
            <a:off x="5867400" y="1219200"/>
            <a:ext cx="3043434" cy="23622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Processing</a:t>
            </a:r>
            <a:endParaRPr lang="en-US" dirty="0"/>
          </a:p>
        </p:txBody>
      </p:sp>
      <p:sp>
        <p:nvSpPr>
          <p:cNvPr id="3" name="Content Placeholder 2"/>
          <p:cNvSpPr>
            <a:spLocks noGrp="1"/>
          </p:cNvSpPr>
          <p:nvPr>
            <p:ph idx="1"/>
          </p:nvPr>
        </p:nvSpPr>
        <p:spPr/>
        <p:txBody>
          <a:bodyPr>
            <a:normAutofit/>
          </a:bodyPr>
          <a:lstStyle/>
          <a:p>
            <a:r>
              <a:rPr lang="en-US" dirty="0" smtClean="0"/>
              <a:t>Query processing involves</a:t>
            </a:r>
          </a:p>
          <a:p>
            <a:pPr lvl="1"/>
            <a:r>
              <a:rPr lang="en-US" dirty="0" smtClean="0"/>
              <a:t>Computing query-topic</a:t>
            </a:r>
          </a:p>
          <a:p>
            <a:pPr lvl="1"/>
            <a:r>
              <a:rPr lang="en-US" dirty="0" smtClean="0"/>
              <a:t>Computing query-topic sensitive importance scores</a:t>
            </a:r>
          </a:p>
          <a:p>
            <a:pPr lvl="1"/>
            <a:r>
              <a:rPr lang="en-US" dirty="0" smtClean="0"/>
              <a:t>Source selection</a:t>
            </a:r>
          </a:p>
          <a:p>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query-topic</a:t>
            </a:r>
            <a:endParaRPr lang="en-US" dirty="0"/>
          </a:p>
        </p:txBody>
      </p:sp>
      <p:sp>
        <p:nvSpPr>
          <p:cNvPr id="3" name="Content Placeholder 2"/>
          <p:cNvSpPr>
            <a:spLocks noGrp="1"/>
          </p:cNvSpPr>
          <p:nvPr>
            <p:ph idx="1"/>
          </p:nvPr>
        </p:nvSpPr>
        <p:spPr/>
        <p:txBody>
          <a:bodyPr>
            <a:normAutofit/>
          </a:bodyPr>
          <a:lstStyle/>
          <a:p>
            <a:r>
              <a:rPr lang="en-US" dirty="0" smtClean="0"/>
              <a:t>Query-topic</a:t>
            </a:r>
          </a:p>
          <a:p>
            <a:pPr lvl="1"/>
            <a:r>
              <a:rPr lang="en-US" dirty="0" smtClean="0"/>
              <a:t>Likelihood of the query belonging to topics</a:t>
            </a:r>
          </a:p>
          <a:p>
            <a:pPr lvl="1"/>
            <a:r>
              <a:rPr lang="en-US" dirty="0" smtClean="0"/>
              <a:t>Soft classification problem: For user query </a:t>
            </a:r>
            <a:r>
              <a:rPr lang="en-US" i="1" dirty="0" smtClean="0"/>
              <a:t>q</a:t>
            </a:r>
            <a:r>
              <a:rPr lang="en-US" dirty="0" smtClean="0"/>
              <a:t> and a set of topics </a:t>
            </a:r>
            <a:r>
              <a:rPr lang="en-US" i="1" dirty="0" err="1" smtClean="0"/>
              <a:t>c</a:t>
            </a:r>
            <a:r>
              <a:rPr lang="en-US" i="1" baseline="-25000" dirty="0" err="1" smtClean="0"/>
              <a:t>i</a:t>
            </a:r>
            <a:r>
              <a:rPr lang="en-US" dirty="0" smtClean="0"/>
              <a:t> </a:t>
            </a:r>
            <a:r>
              <a:rPr lang="en-US" dirty="0" smtClean="0">
                <a:sym typeface="Symbol"/>
              </a:rPr>
              <a:t> </a:t>
            </a:r>
            <a:r>
              <a:rPr lang="en-US" i="1" dirty="0" smtClean="0"/>
              <a:t>C</a:t>
            </a:r>
            <a:r>
              <a:rPr lang="en-US" dirty="0" smtClean="0"/>
              <a:t>, goal is to find fractional topic membership of </a:t>
            </a:r>
            <a:r>
              <a:rPr lang="en-US" i="1" dirty="0" smtClean="0"/>
              <a:t>q</a:t>
            </a:r>
            <a:r>
              <a:rPr lang="en-US" dirty="0" smtClean="0"/>
              <a:t> with each topic </a:t>
            </a:r>
            <a:r>
              <a:rPr lang="en-US" i="1" dirty="0" err="1" smtClean="0"/>
              <a:t>c</a:t>
            </a:r>
            <a:r>
              <a:rPr lang="en-US" i="1" baseline="-25000" dirty="0" err="1" smtClean="0"/>
              <a:t>i</a:t>
            </a:r>
            <a:endParaRPr lang="en-US" i="1" baseline="-25000"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22</a:t>
            </a:fld>
            <a:endParaRPr lang="en-US"/>
          </a:p>
        </p:txBody>
      </p:sp>
      <p:graphicFrame>
        <p:nvGraphicFramePr>
          <p:cNvPr id="5" name="Table 4"/>
          <p:cNvGraphicFramePr>
            <a:graphicFrameLocks noGrp="1"/>
          </p:cNvGraphicFramePr>
          <p:nvPr/>
        </p:nvGraphicFramePr>
        <p:xfrm>
          <a:off x="1981200" y="4648200"/>
          <a:ext cx="6096000" cy="1295400"/>
        </p:xfrm>
        <a:graphic>
          <a:graphicData uri="http://schemas.openxmlformats.org/drawingml/2006/table">
            <a:tbl>
              <a:tblPr firstRow="1" bandRow="1">
                <a:tableStyleId>{5C22544A-7EE6-4342-B048-85BDC9FD1C3A}</a:tableStyleId>
              </a:tblPr>
              <a:tblGrid>
                <a:gridCol w="1524000"/>
                <a:gridCol w="1524000"/>
                <a:gridCol w="1524000"/>
                <a:gridCol w="1524000"/>
              </a:tblGrid>
              <a:tr h="647700">
                <a:tc>
                  <a:txBody>
                    <a:bodyPr/>
                    <a:lstStyle/>
                    <a:p>
                      <a:r>
                        <a:rPr lang="en-US" dirty="0" smtClean="0"/>
                        <a:t>Camera</a:t>
                      </a:r>
                      <a:endParaRPr lang="en-US" dirty="0"/>
                    </a:p>
                  </a:txBody>
                  <a:tcPr/>
                </a:tc>
                <a:tc>
                  <a:txBody>
                    <a:bodyPr/>
                    <a:lstStyle/>
                    <a:p>
                      <a:r>
                        <a:rPr lang="en-US" dirty="0" smtClean="0"/>
                        <a:t>Book</a:t>
                      </a:r>
                      <a:endParaRPr lang="en-US" dirty="0"/>
                    </a:p>
                  </a:txBody>
                  <a:tcPr/>
                </a:tc>
                <a:tc>
                  <a:txBody>
                    <a:bodyPr/>
                    <a:lstStyle/>
                    <a:p>
                      <a:r>
                        <a:rPr lang="en-US" dirty="0" smtClean="0"/>
                        <a:t>Movie</a:t>
                      </a:r>
                      <a:endParaRPr lang="en-US" dirty="0"/>
                    </a:p>
                  </a:txBody>
                  <a:tcPr/>
                </a:tc>
                <a:tc>
                  <a:txBody>
                    <a:bodyPr/>
                    <a:lstStyle/>
                    <a:p>
                      <a:r>
                        <a:rPr lang="en-US" dirty="0" smtClean="0"/>
                        <a:t>Music</a:t>
                      </a:r>
                      <a:endParaRPr lang="en-US" dirty="0"/>
                    </a:p>
                  </a:txBody>
                  <a:tcPr/>
                </a:tc>
              </a:tr>
              <a:tr h="647700">
                <a:tc>
                  <a:txBody>
                    <a:bodyPr/>
                    <a:lstStyle/>
                    <a:p>
                      <a:r>
                        <a:rPr lang="en-US" dirty="0" smtClean="0"/>
                        <a:t>0</a:t>
                      </a:r>
                      <a:endParaRPr lang="en-US" dirty="0"/>
                    </a:p>
                  </a:txBody>
                  <a:tcPr/>
                </a:tc>
                <a:tc>
                  <a:txBody>
                    <a:bodyPr/>
                    <a:lstStyle/>
                    <a:p>
                      <a:r>
                        <a:rPr lang="en-US" dirty="0" smtClean="0"/>
                        <a:t>0.3</a:t>
                      </a:r>
                      <a:endParaRPr lang="en-US" dirty="0"/>
                    </a:p>
                  </a:txBody>
                  <a:tcPr/>
                </a:tc>
                <a:tc>
                  <a:txBody>
                    <a:bodyPr/>
                    <a:lstStyle/>
                    <a:p>
                      <a:r>
                        <a:rPr lang="en-US" dirty="0" smtClean="0"/>
                        <a:t>0.6</a:t>
                      </a:r>
                      <a:endParaRPr lang="en-US" dirty="0"/>
                    </a:p>
                  </a:txBody>
                  <a:tcPr/>
                </a:tc>
                <a:tc>
                  <a:txBody>
                    <a:bodyPr/>
                    <a:lstStyle/>
                    <a:p>
                      <a:r>
                        <a:rPr lang="en-US" dirty="0" smtClean="0"/>
                        <a:t>0.1</a:t>
                      </a:r>
                      <a:endParaRPr lang="en-US" dirty="0"/>
                    </a:p>
                  </a:txBody>
                  <a:tcPr/>
                </a:tc>
              </a:tr>
            </a:tbl>
          </a:graphicData>
        </a:graphic>
      </p:graphicFrame>
      <p:sp>
        <p:nvSpPr>
          <p:cNvPr id="7" name="TextBox 6"/>
          <p:cNvSpPr txBox="1"/>
          <p:nvPr/>
        </p:nvSpPr>
        <p:spPr>
          <a:xfrm>
            <a:off x="76200" y="5334000"/>
            <a:ext cx="1905000" cy="369332"/>
          </a:xfrm>
          <a:prstGeom prst="rect">
            <a:avLst/>
          </a:prstGeom>
          <a:noFill/>
        </p:spPr>
        <p:txBody>
          <a:bodyPr wrap="square" rtlCol="0">
            <a:spAutoFit/>
          </a:bodyPr>
          <a:lstStyle/>
          <a:p>
            <a:r>
              <a:rPr lang="en-US" dirty="0" smtClean="0"/>
              <a:t>query-topic</a:t>
            </a:r>
            <a:endParaRPr lang="en-US" dirty="0"/>
          </a:p>
        </p:txBody>
      </p:sp>
      <p:sp>
        <p:nvSpPr>
          <p:cNvPr id="8" name="Right Arrow 7"/>
          <p:cNvSpPr/>
          <p:nvPr/>
        </p:nvSpPr>
        <p:spPr>
          <a:xfrm>
            <a:off x="1371600" y="5410200"/>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 y="5638800"/>
            <a:ext cx="2133600" cy="646331"/>
          </a:xfrm>
          <a:prstGeom prst="rect">
            <a:avLst/>
          </a:prstGeom>
          <a:noFill/>
        </p:spPr>
        <p:txBody>
          <a:bodyPr wrap="square" rtlCol="0">
            <a:spAutoFit/>
          </a:bodyPr>
          <a:lstStyle/>
          <a:p>
            <a:r>
              <a:rPr lang="en-US" dirty="0" smtClean="0"/>
              <a:t>For Query=“godfather”</a:t>
            </a:r>
            <a:endParaRPr lang="en-US" dirty="0"/>
          </a:p>
        </p:txBody>
      </p:sp>
      <p:sp>
        <p:nvSpPr>
          <p:cNvPr id="11" name="TextBox 10"/>
          <p:cNvSpPr txBox="1"/>
          <p:nvPr/>
        </p:nvSpPr>
        <p:spPr>
          <a:xfrm>
            <a:off x="609600" y="4724400"/>
            <a:ext cx="1371600" cy="369332"/>
          </a:xfrm>
          <a:prstGeom prst="rect">
            <a:avLst/>
          </a:prstGeom>
          <a:noFill/>
        </p:spPr>
        <p:txBody>
          <a:bodyPr wrap="square" rtlCol="0">
            <a:spAutoFit/>
          </a:bodyPr>
          <a:lstStyle/>
          <a:p>
            <a:r>
              <a:rPr lang="en-US" dirty="0" smtClean="0"/>
              <a:t>topic</a:t>
            </a:r>
            <a:endParaRPr lang="en-US" dirty="0"/>
          </a:p>
        </p:txBody>
      </p:sp>
      <p:sp>
        <p:nvSpPr>
          <p:cNvPr id="12" name="Right Arrow 11"/>
          <p:cNvSpPr/>
          <p:nvPr/>
        </p:nvSpPr>
        <p:spPr>
          <a:xfrm>
            <a:off x="1371600" y="4800600"/>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query-topic – Training Data</a:t>
            </a:r>
          </a:p>
        </p:txBody>
      </p:sp>
      <p:sp>
        <p:nvSpPr>
          <p:cNvPr id="3" name="Content Placeholder 2"/>
          <p:cNvSpPr>
            <a:spLocks noGrp="1"/>
          </p:cNvSpPr>
          <p:nvPr>
            <p:ph idx="1"/>
          </p:nvPr>
        </p:nvSpPr>
        <p:spPr/>
        <p:txBody>
          <a:bodyPr>
            <a:normAutofit/>
          </a:bodyPr>
          <a:lstStyle/>
          <a:p>
            <a:r>
              <a:rPr lang="en-US" dirty="0" smtClean="0"/>
              <a:t>Training data</a:t>
            </a:r>
          </a:p>
          <a:p>
            <a:pPr lvl="1"/>
            <a:r>
              <a:rPr lang="en-US" dirty="0" smtClean="0"/>
              <a:t>Description of topics</a:t>
            </a:r>
          </a:p>
          <a:p>
            <a:pPr lvl="1"/>
            <a:r>
              <a:rPr lang="en-US" dirty="0" smtClean="0"/>
              <a:t>Use complete topic-specific </a:t>
            </a:r>
          </a:p>
          <a:p>
            <a:pPr lvl="1">
              <a:buNone/>
            </a:pPr>
            <a:r>
              <a:rPr lang="en-US" dirty="0" smtClean="0"/>
              <a:t>	sampling queries to obtain </a:t>
            </a:r>
          </a:p>
          <a:p>
            <a:pPr lvl="1">
              <a:buNone/>
            </a:pPr>
            <a:r>
              <a:rPr lang="en-US" dirty="0" smtClean="0"/>
              <a:t>	topic-specific source crawls</a:t>
            </a:r>
          </a:p>
          <a:p>
            <a:pPr lvl="1"/>
            <a:r>
              <a:rPr lang="en-US" dirty="0" smtClean="0"/>
              <a:t>Topic descriptions are treated as bag of words </a:t>
            </a:r>
          </a:p>
          <a:p>
            <a:pPr lvl="1"/>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23</a:t>
            </a:fld>
            <a:endParaRPr lang="en-US"/>
          </a:p>
        </p:txBody>
      </p:sp>
      <p:pic>
        <p:nvPicPr>
          <p:cNvPr id="8193" name="Picture 1" descr="C:\Users\mjha1\Documents\My Dropbox\thesis tex files_11\trainingdata.png"/>
          <p:cNvPicPr>
            <a:picLocks noChangeAspect="1" noChangeArrowheads="1"/>
          </p:cNvPicPr>
          <p:nvPr/>
        </p:nvPicPr>
        <p:blipFill>
          <a:blip r:embed="rId2" cstate="print"/>
          <a:srcRect/>
          <a:stretch>
            <a:fillRect/>
          </a:stretch>
        </p:blipFill>
        <p:spPr bwMode="auto">
          <a:xfrm>
            <a:off x="5715000" y="1219200"/>
            <a:ext cx="3200847" cy="251495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query-topic – Classifier</a:t>
            </a:r>
          </a:p>
        </p:txBody>
      </p:sp>
      <p:sp>
        <p:nvSpPr>
          <p:cNvPr id="3" name="Content Placeholder 2"/>
          <p:cNvSpPr>
            <a:spLocks noGrp="1"/>
          </p:cNvSpPr>
          <p:nvPr>
            <p:ph idx="1"/>
          </p:nvPr>
        </p:nvSpPr>
        <p:spPr/>
        <p:txBody>
          <a:bodyPr>
            <a:normAutofit/>
          </a:bodyPr>
          <a:lstStyle/>
          <a:p>
            <a:r>
              <a:rPr lang="en-US" dirty="0" smtClean="0"/>
              <a:t>Classifier</a:t>
            </a:r>
          </a:p>
          <a:p>
            <a:pPr lvl="1"/>
            <a:r>
              <a:rPr lang="en-US" dirty="0" smtClean="0"/>
              <a:t>Naïve Bayes Classifier (NBC) </a:t>
            </a:r>
          </a:p>
          <a:p>
            <a:pPr lvl="1">
              <a:buNone/>
            </a:pPr>
            <a:r>
              <a:rPr lang="en-US" dirty="0" smtClean="0"/>
              <a:t>	is used with parameters set </a:t>
            </a:r>
          </a:p>
          <a:p>
            <a:pPr lvl="1">
              <a:buNone/>
            </a:pPr>
            <a:r>
              <a:rPr lang="en-US" dirty="0" smtClean="0"/>
              <a:t>	to maximum likelihood </a:t>
            </a:r>
          </a:p>
          <a:p>
            <a:pPr lvl="1">
              <a:buNone/>
            </a:pPr>
            <a:r>
              <a:rPr lang="en-US" dirty="0" smtClean="0"/>
              <a:t>	estimates </a:t>
            </a:r>
          </a:p>
          <a:p>
            <a:pPr lvl="1"/>
            <a:r>
              <a:rPr lang="en-US" dirty="0" smtClean="0"/>
              <a:t>For a user query </a:t>
            </a:r>
            <a:r>
              <a:rPr lang="en-US" i="1" dirty="0" smtClean="0"/>
              <a:t>q</a:t>
            </a:r>
            <a:r>
              <a:rPr lang="en-US" dirty="0" smtClean="0"/>
              <a:t>, NBC uses topic-description to estimate topic probability conditioned on </a:t>
            </a:r>
            <a:r>
              <a:rPr lang="en-US" i="1" dirty="0" smtClean="0"/>
              <a:t>q </a:t>
            </a:r>
            <a:r>
              <a:rPr lang="en-US" dirty="0" smtClean="0"/>
              <a:t>i.e. for topic </a:t>
            </a:r>
            <a:r>
              <a:rPr lang="en-US" i="1" dirty="0" err="1" smtClean="0"/>
              <a:t>c</a:t>
            </a:r>
            <a:r>
              <a:rPr lang="en-US" i="1" baseline="-25000" dirty="0" err="1" smtClean="0"/>
              <a:t>i</a:t>
            </a:r>
            <a:r>
              <a:rPr lang="en-US" dirty="0" smtClean="0"/>
              <a:t>, NBC uses topic-description for </a:t>
            </a:r>
            <a:r>
              <a:rPr lang="en-US" i="1" dirty="0" err="1" smtClean="0"/>
              <a:t>c</a:t>
            </a:r>
            <a:r>
              <a:rPr lang="en-US" i="1" baseline="-25000" dirty="0" err="1" smtClean="0"/>
              <a:t>i</a:t>
            </a:r>
            <a:r>
              <a:rPr lang="en-US" i="1" dirty="0" smtClean="0"/>
              <a:t> </a:t>
            </a:r>
            <a:r>
              <a:rPr lang="en-US" dirty="0" smtClean="0"/>
              <a:t>to estimate </a:t>
            </a:r>
            <a:r>
              <a:rPr lang="en-US" i="1" dirty="0" smtClean="0"/>
              <a:t>P(</a:t>
            </a:r>
            <a:r>
              <a:rPr lang="en-US" i="1" dirty="0" err="1" smtClean="0"/>
              <a:t>c</a:t>
            </a:r>
            <a:r>
              <a:rPr lang="en-US" i="1" baseline="-25000" dirty="0" err="1" smtClean="0"/>
              <a:t>i</a:t>
            </a:r>
            <a:r>
              <a:rPr lang="en-US" i="1" dirty="0" err="1" smtClean="0"/>
              <a:t>|q</a:t>
            </a:r>
            <a:r>
              <a:rPr lang="en-US" i="1" dirty="0" smtClean="0"/>
              <a:t>)</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24</a:t>
            </a:fld>
            <a:endParaRPr lang="en-US"/>
          </a:p>
        </p:txBody>
      </p:sp>
      <p:pic>
        <p:nvPicPr>
          <p:cNvPr id="54273" name="Picture 1" descr="C:\Users\mjha1\Documents\My Dropbox\thesis tex files_11\classifier.png"/>
          <p:cNvPicPr>
            <a:picLocks noChangeAspect="1" noChangeArrowheads="1"/>
          </p:cNvPicPr>
          <p:nvPr/>
        </p:nvPicPr>
        <p:blipFill>
          <a:blip r:embed="rId2" cstate="print"/>
          <a:srcRect/>
          <a:stretch>
            <a:fillRect/>
          </a:stretch>
        </p:blipFill>
        <p:spPr bwMode="auto">
          <a:xfrm>
            <a:off x="5552574" y="1295400"/>
            <a:ext cx="3591426" cy="2629267"/>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query-topic – Classifier contd.</a:t>
            </a:r>
          </a:p>
        </p:txBody>
      </p:sp>
      <p:sp>
        <p:nvSpPr>
          <p:cNvPr id="3" name="Content Placeholder 2"/>
          <p:cNvSpPr>
            <a:spLocks noGrp="1"/>
          </p:cNvSpPr>
          <p:nvPr>
            <p:ph idx="1"/>
          </p:nvPr>
        </p:nvSpPr>
        <p:spPr/>
        <p:txBody>
          <a:bodyPr>
            <a:normAutofit fontScale="85000" lnSpcReduction="20000"/>
          </a:bodyPr>
          <a:lstStyle/>
          <a:p>
            <a:pPr>
              <a:buNone/>
            </a:pPr>
            <a:r>
              <a:rPr lang="en-US" dirty="0" smtClean="0"/>
              <a:t>	Computing </a:t>
            </a:r>
            <a:r>
              <a:rPr lang="en-US" i="1" dirty="0" smtClean="0"/>
              <a:t>P(</a:t>
            </a:r>
            <a:r>
              <a:rPr lang="en-US" i="1" dirty="0" err="1" smtClean="0"/>
              <a:t>c</a:t>
            </a:r>
            <a:r>
              <a:rPr lang="en-US" i="1" baseline="-25000" dirty="0" err="1" smtClean="0"/>
              <a:t>i</a:t>
            </a:r>
            <a:r>
              <a:rPr lang="en-US" i="1" dirty="0" err="1" smtClean="0"/>
              <a:t>|q</a:t>
            </a:r>
            <a:r>
              <a:rPr lang="en-US" i="1" dirty="0" smtClean="0"/>
              <a:t>)</a:t>
            </a:r>
          </a:p>
          <a:p>
            <a:endParaRPr lang="en-US" i="1" dirty="0"/>
          </a:p>
          <a:p>
            <a:endParaRPr lang="en-US" i="1" dirty="0" smtClean="0"/>
          </a:p>
          <a:p>
            <a:endParaRPr lang="en-US" i="1" dirty="0" smtClean="0"/>
          </a:p>
          <a:p>
            <a:pPr lvl="1">
              <a:buNone/>
            </a:pPr>
            <a:r>
              <a:rPr lang="en-US" dirty="0" smtClean="0"/>
              <a:t>where </a:t>
            </a:r>
            <a:r>
              <a:rPr lang="en-US" i="1" dirty="0" err="1" smtClean="0"/>
              <a:t>q</a:t>
            </a:r>
            <a:r>
              <a:rPr lang="en-US" i="1" baseline="-25000" dirty="0" err="1" smtClean="0"/>
              <a:t>j</a:t>
            </a:r>
            <a:r>
              <a:rPr lang="en-US" i="1" dirty="0" smtClean="0"/>
              <a:t> </a:t>
            </a:r>
            <a:r>
              <a:rPr lang="en-US" dirty="0" smtClean="0"/>
              <a:t>is the </a:t>
            </a:r>
            <a:r>
              <a:rPr lang="en-US" i="1" dirty="0" err="1" smtClean="0"/>
              <a:t>j</a:t>
            </a:r>
            <a:r>
              <a:rPr lang="en-US" i="1" baseline="30000" dirty="0" err="1" smtClean="0"/>
              <a:t>th</a:t>
            </a:r>
            <a:r>
              <a:rPr lang="en-US" dirty="0" smtClean="0"/>
              <a:t> term of query </a:t>
            </a:r>
            <a:r>
              <a:rPr lang="en-US" i="1" dirty="0" smtClean="0"/>
              <a:t>q</a:t>
            </a:r>
          </a:p>
          <a:p>
            <a:pPr lvl="1">
              <a:buNone/>
            </a:pPr>
            <a:endParaRPr lang="en-US" i="1" dirty="0" smtClean="0"/>
          </a:p>
          <a:p>
            <a:pPr marL="457200" lvl="1" indent="0">
              <a:buNone/>
            </a:pPr>
            <a:r>
              <a:rPr lang="en-US" i="1" dirty="0" smtClean="0"/>
              <a:t>P(</a:t>
            </a:r>
            <a:r>
              <a:rPr lang="en-US" i="1" dirty="0" err="1" smtClean="0"/>
              <a:t>c</a:t>
            </a:r>
            <a:r>
              <a:rPr lang="en-US" i="1" baseline="-25000" dirty="0" err="1" smtClean="0"/>
              <a:t>i</a:t>
            </a:r>
            <a:r>
              <a:rPr lang="en-US" i="1" dirty="0" smtClean="0"/>
              <a:t>) </a:t>
            </a:r>
            <a:r>
              <a:rPr lang="en-US" dirty="0" smtClean="0"/>
              <a:t>can be set based on domain knowledge, but for our computations, we use uniform probabilities for topics</a:t>
            </a:r>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r>
              <a:rPr lang="en-US" dirty="0"/>
              <a:t> </a:t>
            </a:r>
            <a:endParaRPr lang="en-US" dirty="0" smtClean="0"/>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25</a:t>
            </a:fld>
            <a:endParaRPr lang="en-US"/>
          </a:p>
        </p:txBody>
      </p:sp>
      <p:graphicFrame>
        <p:nvGraphicFramePr>
          <p:cNvPr id="5" name="Object 4"/>
          <p:cNvGraphicFramePr>
            <a:graphicFrameLocks noChangeAspect="1"/>
          </p:cNvGraphicFramePr>
          <p:nvPr/>
        </p:nvGraphicFramePr>
        <p:xfrm>
          <a:off x="2428875" y="2225675"/>
          <a:ext cx="4514850" cy="714375"/>
        </p:xfrm>
        <a:graphic>
          <a:graphicData uri="http://schemas.openxmlformats.org/presentationml/2006/ole">
            <p:oleObj spid="_x0000_s6146" name="Equation" r:id="rId3" imgW="2806560" imgH="444240" progId="Equation.3">
              <p:embed/>
            </p:oleObj>
          </a:graphicData>
        </a:graphic>
      </p:graphicFrame>
      <p:graphicFrame>
        <p:nvGraphicFramePr>
          <p:cNvPr id="6147" name="Object 3"/>
          <p:cNvGraphicFramePr>
            <a:graphicFrameLocks noChangeAspect="1"/>
          </p:cNvGraphicFramePr>
          <p:nvPr/>
        </p:nvGraphicFramePr>
        <p:xfrm>
          <a:off x="2509838" y="4883150"/>
          <a:ext cx="2595562" cy="684202"/>
        </p:xfrm>
        <a:graphic>
          <a:graphicData uri="http://schemas.openxmlformats.org/presentationml/2006/ole">
            <p:oleObj spid="_x0000_s6147" name="Equation" r:id="rId4" imgW="1396800" imgH="36828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query-topic sensitive importance scores</a:t>
            </a:r>
            <a:endParaRPr lang="en-US" dirty="0"/>
          </a:p>
        </p:txBody>
      </p:sp>
      <p:sp>
        <p:nvSpPr>
          <p:cNvPr id="3" name="Content Placeholder 2"/>
          <p:cNvSpPr>
            <a:spLocks noGrp="1"/>
          </p:cNvSpPr>
          <p:nvPr>
            <p:ph idx="1"/>
          </p:nvPr>
        </p:nvSpPr>
        <p:spPr/>
        <p:txBody>
          <a:bodyPr>
            <a:normAutofit lnSpcReduction="10000"/>
          </a:bodyPr>
          <a:lstStyle/>
          <a:p>
            <a:r>
              <a:rPr lang="en-US" dirty="0" smtClean="0"/>
              <a:t>Query-topic sensitive importance scores</a:t>
            </a:r>
          </a:p>
          <a:p>
            <a:pPr lvl="1"/>
            <a:r>
              <a:rPr lang="en-US" dirty="0" smtClean="0"/>
              <a:t>Topic-specific SourceRanks are linearly combined using query-topic as weights</a:t>
            </a:r>
            <a:endParaRPr lang="en-US" i="1" dirty="0" smtClean="0"/>
          </a:p>
          <a:p>
            <a:pPr lvl="1"/>
            <a:r>
              <a:rPr lang="en-US" dirty="0" smtClean="0"/>
              <a:t>Query-topic sensitive or composite SourceRank score for source </a:t>
            </a:r>
            <a:r>
              <a:rPr lang="en-US" i="1" dirty="0" err="1" smtClean="0"/>
              <a:t>s</a:t>
            </a:r>
            <a:r>
              <a:rPr lang="en-US" i="1" baseline="-25000" dirty="0" err="1" smtClean="0"/>
              <a:t>k</a:t>
            </a:r>
            <a:r>
              <a:rPr lang="en-US" i="1" baseline="-25000" dirty="0" smtClean="0"/>
              <a:t> </a:t>
            </a:r>
            <a:r>
              <a:rPr lang="en-US" dirty="0" smtClean="0"/>
              <a:t>is computed as</a:t>
            </a:r>
          </a:p>
          <a:p>
            <a:pPr lvl="1"/>
            <a:endParaRPr lang="en-US" dirty="0" smtClean="0"/>
          </a:p>
          <a:p>
            <a:pPr lvl="1"/>
            <a:endParaRPr lang="en-US" dirty="0" smtClean="0"/>
          </a:p>
          <a:p>
            <a:pPr lvl="1">
              <a:buNone/>
            </a:pPr>
            <a:endParaRPr lang="en-US" dirty="0" smtClean="0"/>
          </a:p>
          <a:p>
            <a:pPr lvl="1">
              <a:buNone/>
            </a:pPr>
            <a:r>
              <a:rPr lang="en-US" dirty="0" smtClean="0"/>
              <a:t>	where </a:t>
            </a:r>
            <a:r>
              <a:rPr lang="en-US" i="1" dirty="0" err="1" smtClean="0"/>
              <a:t>TSR</a:t>
            </a:r>
            <a:r>
              <a:rPr lang="en-US" i="1" baseline="-25000" dirty="0" err="1" smtClean="0"/>
              <a:t>ki</a:t>
            </a:r>
            <a:r>
              <a:rPr lang="en-US" dirty="0" smtClean="0"/>
              <a:t> is the topic-specific SourceRank score of source </a:t>
            </a:r>
            <a:r>
              <a:rPr lang="en-US" i="1" dirty="0" err="1" smtClean="0"/>
              <a:t>s</a:t>
            </a:r>
            <a:r>
              <a:rPr lang="en-US" i="1" baseline="-25000" dirty="0" err="1" smtClean="0"/>
              <a:t>k</a:t>
            </a:r>
            <a:r>
              <a:rPr lang="en-US" dirty="0" smtClean="0"/>
              <a:t> for topic </a:t>
            </a:r>
            <a:r>
              <a:rPr lang="en-US" i="1" dirty="0" err="1" smtClean="0"/>
              <a:t>c</a:t>
            </a:r>
            <a:r>
              <a:rPr lang="en-US" i="1" baseline="-25000" dirty="0" err="1" smtClean="0"/>
              <a:t>i</a:t>
            </a:r>
            <a:endParaRPr lang="en-US" i="1" baseline="-25000" dirty="0" smtClean="0"/>
          </a:p>
          <a:p>
            <a:endParaRPr lang="en-US" dirty="0" smtClean="0"/>
          </a:p>
          <a:p>
            <a:endParaRPr lang="en-US" dirty="0" smtClean="0"/>
          </a:p>
          <a:p>
            <a:pPr lvl="1">
              <a:buNone/>
            </a:pPr>
            <a:endParaRPr lang="en-US" dirty="0" smtClean="0"/>
          </a:p>
          <a:p>
            <a:pPr lvl="1"/>
            <a:endParaRPr lang="en-US" dirty="0" smtClean="0"/>
          </a:p>
          <a:p>
            <a:pPr lvl="1"/>
            <a:endParaRPr lang="en-US" i="1"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26</a:t>
            </a:fld>
            <a:endParaRPr lang="en-US"/>
          </a:p>
        </p:txBody>
      </p:sp>
      <p:graphicFrame>
        <p:nvGraphicFramePr>
          <p:cNvPr id="7171" name="Object 3"/>
          <p:cNvGraphicFramePr>
            <a:graphicFrameLocks noChangeAspect="1"/>
          </p:cNvGraphicFramePr>
          <p:nvPr/>
        </p:nvGraphicFramePr>
        <p:xfrm>
          <a:off x="1882775" y="4191000"/>
          <a:ext cx="3041650" cy="550862"/>
        </p:xfrm>
        <a:graphic>
          <a:graphicData uri="http://schemas.openxmlformats.org/presentationml/2006/ole">
            <p:oleObj spid="_x0000_s7171" name="Equation" r:id="rId3" imgW="1892160" imgH="34272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 selection</a:t>
            </a:r>
            <a:endParaRPr lang="en-US" dirty="0"/>
          </a:p>
        </p:txBody>
      </p:sp>
      <p:sp>
        <p:nvSpPr>
          <p:cNvPr id="3" name="Content Placeholder 2"/>
          <p:cNvSpPr>
            <a:spLocks noGrp="1"/>
          </p:cNvSpPr>
          <p:nvPr>
            <p:ph idx="1"/>
          </p:nvPr>
        </p:nvSpPr>
        <p:spPr/>
        <p:txBody>
          <a:bodyPr>
            <a:normAutofit/>
          </a:bodyPr>
          <a:lstStyle/>
          <a:p>
            <a:r>
              <a:rPr lang="en-US" dirty="0" smtClean="0"/>
              <a:t>Linearly combines relevance-scores with importance scores</a:t>
            </a:r>
          </a:p>
          <a:p>
            <a:endParaRPr lang="en-US" dirty="0" smtClean="0"/>
          </a:p>
          <a:p>
            <a:r>
              <a:rPr lang="en-US" dirty="0" smtClean="0"/>
              <a:t>Overall score of a source </a:t>
            </a:r>
            <a:r>
              <a:rPr lang="en-US" i="1" dirty="0" err="1" smtClean="0"/>
              <a:t>s</a:t>
            </a:r>
            <a:r>
              <a:rPr lang="en-US" i="1" baseline="-25000" dirty="0" err="1" smtClean="0"/>
              <a:t>k</a:t>
            </a:r>
            <a:r>
              <a:rPr lang="en-US" dirty="0" smtClean="0"/>
              <a:t> is computed as</a:t>
            </a:r>
            <a:endParaRPr lang="en-US" i="1" baseline="-25000" dirty="0" smtClean="0"/>
          </a:p>
          <a:p>
            <a:endParaRPr lang="en-US" dirty="0"/>
          </a:p>
          <a:p>
            <a:pPr>
              <a:buNone/>
            </a:pPr>
            <a:r>
              <a:rPr lang="en-US" dirty="0" smtClean="0"/>
              <a:t>	where </a:t>
            </a:r>
            <a:r>
              <a:rPr lang="en-US" i="1" dirty="0" err="1" smtClean="0"/>
              <a:t>R</a:t>
            </a:r>
            <a:r>
              <a:rPr lang="en-US" i="1" baseline="-25000" dirty="0" err="1" smtClean="0"/>
              <a:t>k</a:t>
            </a:r>
            <a:r>
              <a:rPr lang="en-US" dirty="0" smtClean="0"/>
              <a:t>: relevancy score of </a:t>
            </a:r>
            <a:r>
              <a:rPr lang="en-US" i="1" dirty="0" err="1" smtClean="0"/>
              <a:t>s</a:t>
            </a:r>
            <a:r>
              <a:rPr lang="en-US" i="1" baseline="-25000" dirty="0" err="1" smtClean="0"/>
              <a:t>k</a:t>
            </a:r>
            <a:endParaRPr lang="en-US" i="1" baseline="-25000" dirty="0" smtClean="0"/>
          </a:p>
          <a:p>
            <a:pPr>
              <a:buNone/>
            </a:pPr>
            <a:r>
              <a:rPr lang="en-US" i="1" dirty="0" smtClean="0"/>
              <a:t>		     </a:t>
            </a:r>
            <a:r>
              <a:rPr lang="en-US" i="1" dirty="0" err="1" smtClean="0"/>
              <a:t>CSR</a:t>
            </a:r>
            <a:r>
              <a:rPr lang="en-US" i="1" baseline="-25000" dirty="0" err="1" smtClean="0"/>
              <a:t>k</a:t>
            </a:r>
            <a:r>
              <a:rPr lang="en-US" dirty="0" smtClean="0"/>
              <a:t>: query-topic sensitive score of </a:t>
            </a:r>
            <a:r>
              <a:rPr lang="en-US" i="1" dirty="0" err="1" smtClean="0"/>
              <a:t>s</a:t>
            </a:r>
            <a:r>
              <a:rPr lang="en-US" i="1" baseline="-25000" dirty="0" err="1" smtClean="0"/>
              <a:t>k</a:t>
            </a:r>
            <a:endParaRPr lang="en-US" i="1" baseline="-25000" dirty="0" smtClean="0"/>
          </a:p>
          <a:p>
            <a:pPr>
              <a:buNone/>
            </a:pPr>
            <a:endParaRPr lang="en-US" baseline="-25000" dirty="0" smtClean="0"/>
          </a:p>
          <a:p>
            <a:pPr lvl="1">
              <a:buNone/>
            </a:pPr>
            <a:endParaRPr lang="en-US" dirty="0" smtClean="0"/>
          </a:p>
          <a:p>
            <a:pPr lvl="1"/>
            <a:endParaRPr lang="en-US" dirty="0" smtClean="0"/>
          </a:p>
          <a:p>
            <a:pPr lvl="1"/>
            <a:endParaRPr lang="en-US" i="1"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27</a:t>
            </a:fld>
            <a:endParaRPr lang="en-US"/>
          </a:p>
        </p:txBody>
      </p:sp>
      <p:graphicFrame>
        <p:nvGraphicFramePr>
          <p:cNvPr id="7172" name="Object 4"/>
          <p:cNvGraphicFramePr>
            <a:graphicFrameLocks noChangeAspect="1"/>
          </p:cNvGraphicFramePr>
          <p:nvPr/>
        </p:nvGraphicFramePr>
        <p:xfrm>
          <a:off x="1905000" y="3962400"/>
          <a:ext cx="4756150" cy="407988"/>
        </p:xfrm>
        <a:graphic>
          <a:graphicData uri="http://schemas.openxmlformats.org/presentationml/2006/ole">
            <p:oleObj spid="_x0000_s52227" name="Equation" r:id="rId3" imgW="2958840" imgH="25380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28</a:t>
            </a:fld>
            <a:endParaRPr lang="en-US"/>
          </a:p>
        </p:txBody>
      </p:sp>
      <p:pic>
        <p:nvPicPr>
          <p:cNvPr id="57346" name="Picture 2" descr="C:\Users\mjha1\Documents\My Dropbox\thesis tex files_11\systemDiagram.jpg"/>
          <p:cNvPicPr>
            <a:picLocks noChangeAspect="1" noChangeArrowheads="1"/>
          </p:cNvPicPr>
          <p:nvPr/>
        </p:nvPicPr>
        <p:blipFill>
          <a:blip r:embed="rId2" cstate="print"/>
          <a:srcRect/>
          <a:stretch>
            <a:fillRect/>
          </a:stretch>
        </p:blipFill>
        <p:spPr bwMode="auto">
          <a:xfrm>
            <a:off x="1354830" y="0"/>
            <a:ext cx="6434340" cy="6858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SourceRank</a:t>
            </a:r>
          </a:p>
          <a:p>
            <a:endParaRPr lang="en-US" dirty="0" smtClean="0"/>
          </a:p>
          <a:p>
            <a:r>
              <a:rPr lang="en-US" dirty="0" smtClean="0"/>
              <a:t>Topic-sensitive SourceRank</a:t>
            </a:r>
          </a:p>
          <a:p>
            <a:endParaRPr lang="en-US" dirty="0" smtClean="0"/>
          </a:p>
          <a:p>
            <a:r>
              <a:rPr lang="en-US" dirty="0" smtClean="0"/>
              <a:t>Experiments and Results</a:t>
            </a:r>
          </a:p>
          <a:p>
            <a:endParaRPr lang="en-US" dirty="0" smtClean="0"/>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par>
                                <p:cTn id="8" presetID="9" presetClass="emph" presetSubtype="0" grpId="0" nodeType="withEffect">
                                  <p:stCondLst>
                                    <p:cond delay="0"/>
                                  </p:stCondLst>
                                  <p:childTnLst>
                                    <p:set>
                                      <p:cBhvr rctx="PPT">
                                        <p:cTn id="9" dur="indefinite"/>
                                        <p:tgtEl>
                                          <p:spTgt spid="3">
                                            <p:txEl>
                                              <p:pRg st="2" end="2"/>
                                            </p:txEl>
                                          </p:spTgt>
                                        </p:tgtEl>
                                        <p:attrNameLst>
                                          <p:attrName>style.opacity</p:attrName>
                                        </p:attrNameLst>
                                      </p:cBhvr>
                                      <p:to>
                                        <p:strVal val="0.25"/>
                                      </p:to>
                                    </p:set>
                                    <p:animEffect filter="image" prLst="opacity: 0.25">
                                      <p:cBhvr rctx="IE">
                                        <p:cTn id="10" dur="indefinite"/>
                                        <p:tgtEl>
                                          <p:spTgt spid="3">
                                            <p:txEl>
                                              <p:pRg st="2" end="2"/>
                                            </p:txEl>
                                          </p:spTgt>
                                        </p:tgtEl>
                                      </p:cBhvr>
                                    </p:animEffect>
                                  </p:childTnLst>
                                </p:cTn>
                              </p:par>
                              <p:par>
                                <p:cTn id="11" presetID="9" presetClass="emph" presetSubtype="0" grpId="0" nodeType="withEffect">
                                  <p:stCondLst>
                                    <p:cond delay="0"/>
                                  </p:stCondLst>
                                  <p:childTnLst>
                                    <p:set>
                                      <p:cBhvr rctx="PPT">
                                        <p:cTn id="12" dur="indefinite"/>
                                        <p:tgtEl>
                                          <p:spTgt spid="3">
                                            <p:txEl>
                                              <p:pRg st="6" end="6"/>
                                            </p:txEl>
                                          </p:spTgt>
                                        </p:tgtEl>
                                        <p:attrNameLst>
                                          <p:attrName>style.opacity</p:attrName>
                                        </p:attrNameLst>
                                      </p:cBhvr>
                                      <p:to>
                                        <p:strVal val="0.25"/>
                                      </p:to>
                                    </p:set>
                                    <p:animEffect filter="image" prLst="opacity: 0.25">
                                      <p:cBhvr rctx="IE">
                                        <p:cTn id="13" dur="indefinite"/>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 quality and SourceRank</a:t>
            </a:r>
            <a:endParaRPr lang="en-US" dirty="0"/>
          </a:p>
        </p:txBody>
      </p:sp>
      <p:sp>
        <p:nvSpPr>
          <p:cNvPr id="5" name="Text Placeholder 4"/>
          <p:cNvSpPr>
            <a:spLocks noGrp="1"/>
          </p:cNvSpPr>
          <p:nvPr>
            <p:ph type="body" idx="1"/>
          </p:nvPr>
        </p:nvSpPr>
        <p:spPr/>
        <p:txBody>
          <a:bodyPr/>
          <a:lstStyle/>
          <a:p>
            <a:r>
              <a:rPr lang="en-US" dirty="0" smtClean="0"/>
              <a:t>Source quality</a:t>
            </a:r>
            <a:endParaRPr lang="en-US" dirty="0"/>
          </a:p>
        </p:txBody>
      </p:sp>
      <p:sp>
        <p:nvSpPr>
          <p:cNvPr id="3" name="Content Placeholder 2"/>
          <p:cNvSpPr>
            <a:spLocks noGrp="1"/>
          </p:cNvSpPr>
          <p:nvPr>
            <p:ph sz="half" idx="2"/>
          </p:nvPr>
        </p:nvSpPr>
        <p:spPr/>
        <p:txBody>
          <a:bodyPr>
            <a:normAutofit/>
          </a:bodyPr>
          <a:lstStyle/>
          <a:p>
            <a:r>
              <a:rPr lang="en-US" dirty="0" smtClean="0"/>
              <a:t>Deep-Web is adversarial </a:t>
            </a:r>
          </a:p>
          <a:p>
            <a:endParaRPr lang="en-US" dirty="0" smtClean="0"/>
          </a:p>
          <a:p>
            <a:r>
              <a:rPr lang="en-US" dirty="0" smtClean="0"/>
              <a:t>Source quality is a major issue over deep-web</a:t>
            </a:r>
          </a:p>
          <a:p>
            <a:pPr>
              <a:buNone/>
            </a:pPr>
            <a:endParaRPr lang="en-US" dirty="0" smtClean="0"/>
          </a:p>
          <a:p>
            <a:endParaRPr lang="en-US" dirty="0" smtClean="0"/>
          </a:p>
          <a:p>
            <a:endParaRPr lang="en-US" sz="2600" dirty="0" smtClean="0"/>
          </a:p>
          <a:p>
            <a:pPr lvl="1"/>
            <a:endParaRPr lang="en-US" sz="2200" dirty="0" smtClean="0"/>
          </a:p>
          <a:p>
            <a:pPr lvl="1"/>
            <a:endParaRPr lang="en-US" dirty="0" smtClean="0"/>
          </a:p>
        </p:txBody>
      </p:sp>
      <p:sp>
        <p:nvSpPr>
          <p:cNvPr id="6" name="Text Placeholder 5"/>
          <p:cNvSpPr>
            <a:spLocks noGrp="1"/>
          </p:cNvSpPr>
          <p:nvPr>
            <p:ph type="body" sz="quarter" idx="3"/>
          </p:nvPr>
        </p:nvSpPr>
        <p:spPr/>
        <p:txBody>
          <a:bodyPr/>
          <a:lstStyle/>
          <a:p>
            <a:r>
              <a:rPr lang="en-US" dirty="0" smtClean="0"/>
              <a:t>SourceRank</a:t>
            </a:r>
            <a:endParaRPr lang="en-US" dirty="0"/>
          </a:p>
        </p:txBody>
      </p:sp>
      <p:sp>
        <p:nvSpPr>
          <p:cNvPr id="7" name="Content Placeholder 6"/>
          <p:cNvSpPr>
            <a:spLocks noGrp="1"/>
          </p:cNvSpPr>
          <p:nvPr>
            <p:ph sz="quarter" idx="4"/>
          </p:nvPr>
        </p:nvSpPr>
        <p:spPr/>
        <p:txBody>
          <a:bodyPr/>
          <a:lstStyle/>
          <a:p>
            <a:r>
              <a:rPr lang="en-US" dirty="0" smtClean="0"/>
              <a:t>SourceRank</a:t>
            </a:r>
            <a:r>
              <a:rPr lang="en-US" baseline="30000" dirty="0" smtClean="0"/>
              <a:t>[1]</a:t>
            </a:r>
            <a:r>
              <a:rPr lang="en-US" dirty="0" smtClean="0"/>
              <a:t> provides a measure for assessing source quality based on source trustworthiness and result importance</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3</a:t>
            </a:fld>
            <a:endParaRPr lang="en-US" dirty="0"/>
          </a:p>
        </p:txBody>
      </p:sp>
      <p:sp>
        <p:nvSpPr>
          <p:cNvPr id="8" name="TextBox 7"/>
          <p:cNvSpPr txBox="1"/>
          <p:nvPr/>
        </p:nvSpPr>
        <p:spPr>
          <a:xfrm>
            <a:off x="533400" y="6096000"/>
            <a:ext cx="7696200" cy="646331"/>
          </a:xfrm>
          <a:prstGeom prst="rect">
            <a:avLst/>
          </a:prstGeom>
          <a:noFill/>
        </p:spPr>
        <p:txBody>
          <a:bodyPr wrap="square" rtlCol="0">
            <a:spAutoFit/>
          </a:bodyPr>
          <a:lstStyle/>
          <a:p>
            <a:r>
              <a:rPr lang="en-US" baseline="30000" dirty="0" smtClean="0"/>
              <a:t>[1] </a:t>
            </a:r>
            <a:r>
              <a:rPr lang="en-US" dirty="0" err="1" smtClean="0"/>
              <a:t>SourceRank:Relevance</a:t>
            </a:r>
            <a:r>
              <a:rPr lang="en-US" dirty="0" smtClean="0"/>
              <a:t> and Trust Assessment for Deep Web Sources Based on Inter-Source Agreement, WWW, 2011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Experiments were conducted on a multi-topic deep-web environment consisting of four-representative topics – camera, book, movie and music</a:t>
            </a:r>
          </a:p>
          <a:p>
            <a:endParaRPr lang="en-US" dirty="0" smtClean="0"/>
          </a:p>
          <a:p>
            <a:r>
              <a:rPr lang="en-US" dirty="0" smtClean="0"/>
              <a:t>Source </a:t>
            </a:r>
            <a:r>
              <a:rPr lang="en-US" dirty="0" err="1" smtClean="0"/>
              <a:t>DataSet</a:t>
            </a:r>
            <a:endParaRPr lang="en-US" dirty="0" smtClean="0"/>
          </a:p>
          <a:p>
            <a:pPr lvl="1"/>
            <a:r>
              <a:rPr lang="en-US" dirty="0" smtClean="0"/>
              <a:t>Sources were collected via Google Base</a:t>
            </a:r>
          </a:p>
          <a:p>
            <a:pPr lvl="1"/>
            <a:r>
              <a:rPr lang="en-US" dirty="0" smtClean="0"/>
              <a:t>Google Base was probed with 40 queries containing a mix of camera names, book, movie and music album titles</a:t>
            </a:r>
          </a:p>
          <a:p>
            <a:pPr lvl="1"/>
            <a:r>
              <a:rPr lang="en-US" dirty="0" smtClean="0"/>
              <a:t>Total of 1440 sources were collected: 276 camera, 556 book, 572 movie and 281 music sources</a:t>
            </a:r>
          </a:p>
          <a:p>
            <a:pPr lvl="1">
              <a:buNone/>
            </a:pPr>
            <a:r>
              <a:rPr lang="en-US" dirty="0" smtClean="0"/>
              <a:t> </a:t>
            </a:r>
          </a:p>
          <a:p>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queries</a:t>
            </a:r>
            <a:endParaRPr lang="en-US" dirty="0"/>
          </a:p>
        </p:txBody>
      </p:sp>
      <p:sp>
        <p:nvSpPr>
          <p:cNvPr id="3" name="Content Placeholder 2"/>
          <p:cNvSpPr>
            <a:spLocks noGrp="1"/>
          </p:cNvSpPr>
          <p:nvPr>
            <p:ph idx="1"/>
          </p:nvPr>
        </p:nvSpPr>
        <p:spPr/>
        <p:txBody>
          <a:bodyPr>
            <a:normAutofit lnSpcReduction="10000"/>
          </a:bodyPr>
          <a:lstStyle/>
          <a:p>
            <a:r>
              <a:rPr lang="en-US" dirty="0" smtClean="0"/>
              <a:t>Generated using publicly available online listings</a:t>
            </a:r>
          </a:p>
          <a:p>
            <a:endParaRPr lang="en-US" dirty="0" smtClean="0"/>
          </a:p>
          <a:p>
            <a:r>
              <a:rPr lang="en-US" dirty="0" smtClean="0"/>
              <a:t>Used 200 titles or names in each topic</a:t>
            </a:r>
          </a:p>
          <a:p>
            <a:endParaRPr lang="en-US" dirty="0" smtClean="0"/>
          </a:p>
          <a:p>
            <a:r>
              <a:rPr lang="en-US" dirty="0" smtClean="0"/>
              <a:t>Randomly selected cameras from pbase.com, book from New York Times best sellers, movies from ODP and music albums from Wikipedia’s top-100, 1986-2010</a:t>
            </a:r>
          </a:p>
          <a:p>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31</a:t>
            </a:fld>
            <a:endParaRPr lang="en-US"/>
          </a:p>
        </p:txBody>
      </p:sp>
      <p:pic>
        <p:nvPicPr>
          <p:cNvPr id="53250" name="Picture 2" descr="C:\Users\mjha1\Documents\My Dropbox\thesis tex files_11\wiki.png"/>
          <p:cNvPicPr>
            <a:picLocks noChangeAspect="1" noChangeArrowheads="1"/>
          </p:cNvPicPr>
          <p:nvPr/>
        </p:nvPicPr>
        <p:blipFill>
          <a:blip r:embed="rId2" cstate="print"/>
          <a:srcRect/>
          <a:stretch>
            <a:fillRect/>
          </a:stretch>
        </p:blipFill>
        <p:spPr bwMode="auto">
          <a:xfrm>
            <a:off x="8153400" y="4907193"/>
            <a:ext cx="846079" cy="1036407"/>
          </a:xfrm>
          <a:prstGeom prst="rect">
            <a:avLst/>
          </a:prstGeom>
          <a:noFill/>
        </p:spPr>
      </p:pic>
      <p:pic>
        <p:nvPicPr>
          <p:cNvPr id="53251" name="Picture 3" descr="C:\Users\mjha1\Documents\My Dropbox\thesis tex files_11\nytimes.jpg"/>
          <p:cNvPicPr>
            <a:picLocks noChangeAspect="1" noChangeArrowheads="1"/>
          </p:cNvPicPr>
          <p:nvPr/>
        </p:nvPicPr>
        <p:blipFill>
          <a:blip r:embed="rId3" cstate="print"/>
          <a:srcRect/>
          <a:stretch>
            <a:fillRect/>
          </a:stretch>
        </p:blipFill>
        <p:spPr bwMode="auto">
          <a:xfrm>
            <a:off x="6687313" y="5867400"/>
            <a:ext cx="1311553" cy="9906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queries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Contained a mix of queries from all four topics</a:t>
            </a:r>
          </a:p>
          <a:p>
            <a:endParaRPr lang="en-US" dirty="0" smtClean="0"/>
          </a:p>
          <a:p>
            <a:r>
              <a:rPr lang="en-US" dirty="0" smtClean="0"/>
              <a:t>Do not overlap with the sampling queries</a:t>
            </a:r>
          </a:p>
          <a:p>
            <a:endParaRPr lang="en-US" dirty="0" smtClean="0"/>
          </a:p>
          <a:p>
            <a:r>
              <a:rPr lang="en-US" dirty="0" smtClean="0"/>
              <a:t>Generated by randomly removing words from camera names, book, movie and music album titles with 0.5 probability</a:t>
            </a:r>
          </a:p>
          <a:p>
            <a:endParaRPr lang="en-US" dirty="0" smtClean="0"/>
          </a:p>
          <a:p>
            <a:r>
              <a:rPr lang="en-US" dirty="0" smtClean="0"/>
              <a:t>Number of test queries varied for different topics to obtain the required (0.95) statistical significance</a:t>
            </a:r>
          </a:p>
          <a:p>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Query similarity based measure- CORI</a:t>
            </a:r>
            <a:endParaRPr lang="en-US" dirty="0"/>
          </a:p>
        </p:txBody>
      </p:sp>
      <p:sp>
        <p:nvSpPr>
          <p:cNvPr id="3" name="Content Placeholder 2"/>
          <p:cNvSpPr>
            <a:spLocks noGrp="1"/>
          </p:cNvSpPr>
          <p:nvPr>
            <p:ph idx="1"/>
          </p:nvPr>
        </p:nvSpPr>
        <p:spPr/>
        <p:txBody>
          <a:bodyPr>
            <a:normAutofit/>
          </a:bodyPr>
          <a:lstStyle/>
          <a:p>
            <a:r>
              <a:rPr lang="en-US" dirty="0" smtClean="0"/>
              <a:t>CORI</a:t>
            </a:r>
          </a:p>
          <a:p>
            <a:pPr lvl="1"/>
            <a:r>
              <a:rPr lang="en-US" dirty="0" smtClean="0"/>
              <a:t>Source statistics were collected using highest document frequency terms</a:t>
            </a:r>
          </a:p>
          <a:p>
            <a:pPr lvl="1"/>
            <a:r>
              <a:rPr lang="en-US" dirty="0" smtClean="0"/>
              <a:t>Sources were selected using the same parameters as found optimal in CORI paper</a:t>
            </a:r>
          </a:p>
          <a:p>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Query similarity based measure- Google Base</a:t>
            </a:r>
            <a:endParaRPr lang="en-US" dirty="0"/>
          </a:p>
        </p:txBody>
      </p:sp>
      <p:sp>
        <p:nvSpPr>
          <p:cNvPr id="3" name="Content Placeholder 2"/>
          <p:cNvSpPr>
            <a:spLocks noGrp="1"/>
          </p:cNvSpPr>
          <p:nvPr>
            <p:ph idx="1"/>
          </p:nvPr>
        </p:nvSpPr>
        <p:spPr/>
        <p:txBody>
          <a:bodyPr>
            <a:normAutofit/>
          </a:bodyPr>
          <a:lstStyle/>
          <a:p>
            <a:r>
              <a:rPr lang="en-US" dirty="0" smtClean="0"/>
              <a:t>Google Base</a:t>
            </a:r>
          </a:p>
          <a:p>
            <a:pPr lvl="1"/>
            <a:r>
              <a:rPr lang="en-US" dirty="0" smtClean="0"/>
              <a:t>Two-versions of Google Base were used</a:t>
            </a:r>
          </a:p>
          <a:p>
            <a:pPr lvl="1"/>
            <a:r>
              <a:rPr lang="en-US" dirty="0" err="1" smtClean="0"/>
              <a:t>Gbase</a:t>
            </a:r>
            <a:r>
              <a:rPr lang="en-US" dirty="0" smtClean="0"/>
              <a:t> on dataset: Google Base search is restricted to our crawled sources</a:t>
            </a:r>
          </a:p>
          <a:p>
            <a:pPr lvl="1"/>
            <a:r>
              <a:rPr lang="en-US" dirty="0" err="1" smtClean="0"/>
              <a:t>Gbase</a:t>
            </a:r>
            <a:r>
              <a:rPr lang="en-US" dirty="0" smtClean="0"/>
              <a:t>: Google Base search with no restrictions i.e. considers all sources in Google Base</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34</a:t>
            </a:fld>
            <a:endParaRPr lang="en-US"/>
          </a:p>
        </p:txBody>
      </p:sp>
      <p:pic>
        <p:nvPicPr>
          <p:cNvPr id="5" name="Picture 2" descr="C:\Users\mjha1\Documents\My Dropbox\thesis tex files_11\google base.jpg"/>
          <p:cNvPicPr>
            <a:picLocks noChangeAspect="1" noChangeArrowheads="1"/>
          </p:cNvPicPr>
          <p:nvPr/>
        </p:nvPicPr>
        <p:blipFill>
          <a:blip r:embed="rId2" cstate="print"/>
          <a:srcRect/>
          <a:stretch>
            <a:fillRect/>
          </a:stretch>
        </p:blipFill>
        <p:spPr bwMode="auto">
          <a:xfrm>
            <a:off x="5791200" y="5156771"/>
            <a:ext cx="2762250" cy="853504"/>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based measures - USR</a:t>
            </a:r>
            <a:endParaRPr lang="en-US" dirty="0"/>
          </a:p>
        </p:txBody>
      </p:sp>
      <p:sp>
        <p:nvSpPr>
          <p:cNvPr id="3" name="Content Placeholder 2"/>
          <p:cNvSpPr>
            <a:spLocks noGrp="1"/>
          </p:cNvSpPr>
          <p:nvPr>
            <p:ph idx="1"/>
          </p:nvPr>
        </p:nvSpPr>
        <p:spPr/>
        <p:txBody>
          <a:bodyPr>
            <a:normAutofit/>
          </a:bodyPr>
          <a:lstStyle/>
          <a:p>
            <a:r>
              <a:rPr lang="en-US" dirty="0" smtClean="0"/>
              <a:t>Undifferentiated SourceRank, USR</a:t>
            </a:r>
          </a:p>
          <a:p>
            <a:pPr lvl="1"/>
            <a:r>
              <a:rPr lang="en-US" dirty="0" smtClean="0"/>
              <a:t>SourceRank extended to multi-topic deep-web</a:t>
            </a:r>
          </a:p>
          <a:p>
            <a:pPr lvl="1"/>
            <a:r>
              <a:rPr lang="en-US" dirty="0" smtClean="0"/>
              <a:t>Single agreement graph is computed using entire set of sampling queries</a:t>
            </a:r>
          </a:p>
          <a:p>
            <a:pPr lvl="1"/>
            <a:r>
              <a:rPr lang="en-US" dirty="0" smtClean="0"/>
              <a:t>USR of sources is computed based on a random walk on this graph</a:t>
            </a:r>
          </a:p>
        </p:txBody>
      </p:sp>
      <p:sp>
        <p:nvSpPr>
          <p:cNvPr id="4" name="Slide Number Placeholder 3"/>
          <p:cNvSpPr>
            <a:spLocks noGrp="1"/>
          </p:cNvSpPr>
          <p:nvPr>
            <p:ph type="sldNum" sz="quarter" idx="12"/>
          </p:nvPr>
        </p:nvSpPr>
        <p:spPr/>
        <p:txBody>
          <a:bodyPr/>
          <a:lstStyle/>
          <a:p>
            <a:fld id="{D5AE7D04-AF9F-4B79-B4C8-08302BC27675}"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based measures - DSR</a:t>
            </a:r>
            <a:endParaRPr lang="en-US" dirty="0"/>
          </a:p>
        </p:txBody>
      </p:sp>
      <p:sp>
        <p:nvSpPr>
          <p:cNvPr id="3" name="Content Placeholder 2"/>
          <p:cNvSpPr>
            <a:spLocks noGrp="1"/>
          </p:cNvSpPr>
          <p:nvPr>
            <p:ph idx="1"/>
          </p:nvPr>
        </p:nvSpPr>
        <p:spPr/>
        <p:txBody>
          <a:bodyPr>
            <a:normAutofit/>
          </a:bodyPr>
          <a:lstStyle/>
          <a:p>
            <a:r>
              <a:rPr lang="en-US" dirty="0" smtClean="0"/>
              <a:t>Oracular source selection, DSR</a:t>
            </a:r>
          </a:p>
          <a:p>
            <a:pPr lvl="1"/>
            <a:r>
              <a:rPr lang="en-US" dirty="0" smtClean="0"/>
              <a:t>Assumes a perfect classification of sources and user queries are available i.e. each source and test query is manually labeled with its domain association</a:t>
            </a:r>
          </a:p>
          <a:p>
            <a:pPr lvl="1"/>
            <a:r>
              <a:rPr lang="en-US" dirty="0" smtClean="0"/>
              <a:t>Creates agreement graphs and SourceRanks for a domain including only sources in that domain</a:t>
            </a:r>
          </a:p>
          <a:p>
            <a:pPr lvl="1"/>
            <a:r>
              <a:rPr lang="en-US" dirty="0" smtClean="0"/>
              <a:t>For each test query, sources ranking high in the domain corresponding to the test query are used</a:t>
            </a:r>
          </a:p>
          <a:p>
            <a:pPr lvl="1"/>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 merging, ranking and relevance evaluation</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Top-k </a:t>
            </a:r>
            <a:r>
              <a:rPr lang="en-US" dirty="0" smtClean="0"/>
              <a:t>sources are selected</a:t>
            </a:r>
          </a:p>
          <a:p>
            <a:endParaRPr lang="en-US" dirty="0"/>
          </a:p>
          <a:p>
            <a:r>
              <a:rPr lang="en-US" dirty="0" smtClean="0"/>
              <a:t>Google Base is made to query only on these to </a:t>
            </a:r>
            <a:r>
              <a:rPr lang="en-US" i="1" dirty="0" smtClean="0"/>
              <a:t>top-k</a:t>
            </a:r>
            <a:r>
              <a:rPr lang="en-US" dirty="0" smtClean="0"/>
              <a:t> sources</a:t>
            </a:r>
          </a:p>
          <a:p>
            <a:endParaRPr lang="en-US" dirty="0"/>
          </a:p>
          <a:p>
            <a:r>
              <a:rPr lang="en-US" dirty="0" smtClean="0"/>
              <a:t>Experimented with different values of k and found </a:t>
            </a:r>
            <a:r>
              <a:rPr lang="en-US" i="1" dirty="0" smtClean="0"/>
              <a:t>k=10 </a:t>
            </a:r>
            <a:r>
              <a:rPr lang="en-US" dirty="0" smtClean="0"/>
              <a:t>to be optimal</a:t>
            </a:r>
            <a:endParaRPr lang="en-US" i="1" dirty="0" smtClean="0"/>
          </a:p>
          <a:p>
            <a:endParaRPr lang="en-US" dirty="0"/>
          </a:p>
          <a:p>
            <a:r>
              <a:rPr lang="en-US" dirty="0" smtClean="0"/>
              <a:t>Google Base’s </a:t>
            </a:r>
            <a:r>
              <a:rPr lang="en-US" dirty="0" err="1" smtClean="0"/>
              <a:t>tuple</a:t>
            </a:r>
            <a:r>
              <a:rPr lang="en-US" dirty="0" smtClean="0"/>
              <a:t> ranking was used for ranking resulting tuples and return top-5 results in response to test queries</a:t>
            </a:r>
          </a:p>
          <a:p>
            <a:endParaRPr lang="en-US" dirty="0"/>
          </a:p>
          <a:p>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 merging, ranking and relevance evaluation 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Top-5 results returned were manually classified as relevant or irrelevant</a:t>
            </a:r>
          </a:p>
          <a:p>
            <a:endParaRPr lang="en-US" dirty="0" smtClean="0"/>
          </a:p>
          <a:p>
            <a:r>
              <a:rPr lang="en-US" dirty="0" smtClean="0"/>
              <a:t>Result classification was rule based</a:t>
            </a:r>
          </a:p>
          <a:p>
            <a:pPr lvl="1"/>
            <a:r>
              <a:rPr lang="en-US" dirty="0" smtClean="0"/>
              <a:t>Example- if the test query is “pirates </a:t>
            </a:r>
            <a:r>
              <a:rPr lang="en-US" dirty="0" err="1" smtClean="0"/>
              <a:t>caribbean</a:t>
            </a:r>
            <a:r>
              <a:rPr lang="en-US" dirty="0" smtClean="0"/>
              <a:t> chest” and original movie name is “Pirates of Caribbean and Dead Man’s Chest”, then if the result entity refers to the same movie (</a:t>
            </a:r>
            <a:r>
              <a:rPr lang="en-US" dirty="0" err="1" smtClean="0"/>
              <a:t>dvd</a:t>
            </a:r>
            <a:r>
              <a:rPr lang="en-US" dirty="0" smtClean="0"/>
              <a:t>, blue-ray etc.) then the result is classified as relevant and otherwise irrelevant</a:t>
            </a:r>
          </a:p>
          <a:p>
            <a:endParaRPr lang="en-US" dirty="0" smtClean="0"/>
          </a:p>
          <a:p>
            <a:r>
              <a:rPr lang="en-US" dirty="0" smtClean="0"/>
              <a:t>To avoid author bias, results from different source selection methods were merged in a single file so that the evaluator does not know which method each result came from while he does the classification</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TSR was compared with the baseline source selection methods</a:t>
            </a:r>
          </a:p>
          <a:p>
            <a:endParaRPr lang="en-US" dirty="0"/>
          </a:p>
          <a:p>
            <a:r>
              <a:rPr lang="en-US" dirty="0" smtClean="0"/>
              <a:t>Agreement based measures (TSR, USR and DSR) were combined with query-similarity based CORI measure. The combination is represented by agreement based measure name and the weight assigned to agreement based measure, 1-</a:t>
            </a:r>
            <a:r>
              <a:rPr lang="en-US" dirty="0" smtClean="0">
                <a:sym typeface="Symbol"/>
              </a:rPr>
              <a:t></a:t>
            </a:r>
            <a:endParaRPr lang="en-US" dirty="0">
              <a:sym typeface="Symbol"/>
            </a:endParaRPr>
          </a:p>
          <a:p>
            <a:pPr lvl="1"/>
            <a:r>
              <a:rPr lang="en-US" dirty="0" smtClean="0">
                <a:sym typeface="Symbol"/>
              </a:rPr>
              <a:t>Example: TSR(0.1) represents 0.9xCORI + 0.1xTSR</a:t>
            </a:r>
            <a:endParaRPr lang="en-US" dirty="0" smtClean="0"/>
          </a:p>
          <a:p>
            <a:endParaRPr lang="en-US" dirty="0"/>
          </a:p>
          <a:p>
            <a:r>
              <a:rPr lang="en-US" dirty="0" smtClean="0"/>
              <a:t>We experimented with different values of </a:t>
            </a:r>
            <a:r>
              <a:rPr lang="en-US" dirty="0" smtClean="0">
                <a:sym typeface="Symbol"/>
              </a:rPr>
              <a:t> </a:t>
            </a:r>
            <a:r>
              <a:rPr lang="en-US" dirty="0" smtClean="0"/>
              <a:t>and found that </a:t>
            </a:r>
            <a:r>
              <a:rPr lang="en-US" dirty="0" smtClean="0">
                <a:sym typeface="Symbol"/>
              </a:rPr>
              <a:t></a:t>
            </a:r>
            <a:r>
              <a:rPr lang="en-US" dirty="0" smtClean="0"/>
              <a:t>=0.9 gives best precision for TSR-based source selection i.e. TSR(0.1)</a:t>
            </a:r>
          </a:p>
          <a:p>
            <a:endParaRPr lang="en-US" dirty="0"/>
          </a:p>
          <a:p>
            <a:r>
              <a:rPr lang="en-US" dirty="0" smtClean="0"/>
              <a:t>Higher </a:t>
            </a:r>
            <a:r>
              <a:rPr lang="en-US" dirty="0" err="1" smtClean="0"/>
              <a:t>weightage</a:t>
            </a:r>
            <a:r>
              <a:rPr lang="en-US" dirty="0" smtClean="0"/>
              <a:t> of CORI compared to TSR is to compensate the fact that TSR scores have higher dispersion compared to CORI scores</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But Source quality is topic-sensitive</a:t>
            </a:r>
            <a:endParaRPr lang="en-US" dirty="0"/>
          </a:p>
        </p:txBody>
      </p:sp>
      <p:sp>
        <p:nvSpPr>
          <p:cNvPr id="3" name="Content Placeholder 2"/>
          <p:cNvSpPr>
            <a:spLocks noGrp="1"/>
          </p:cNvSpPr>
          <p:nvPr>
            <p:ph idx="1"/>
          </p:nvPr>
        </p:nvSpPr>
        <p:spPr>
          <a:xfrm>
            <a:off x="457200" y="1524000"/>
            <a:ext cx="8229600" cy="4525963"/>
          </a:xfrm>
        </p:spPr>
        <p:txBody>
          <a:bodyPr>
            <a:normAutofit fontScale="85000" lnSpcReduction="20000"/>
          </a:bodyPr>
          <a:lstStyle/>
          <a:p>
            <a:r>
              <a:rPr lang="en-US" dirty="0" smtClean="0"/>
              <a:t>Sources might have data corresponding to multiple topics. Importance may vary across topics</a:t>
            </a:r>
          </a:p>
          <a:p>
            <a:pPr lvl="1"/>
            <a:r>
              <a:rPr lang="en-US" dirty="0" smtClean="0"/>
              <a:t>Example: Barnes &amp; Noble might be </a:t>
            </a:r>
          </a:p>
          <a:p>
            <a:pPr lvl="1">
              <a:buNone/>
            </a:pPr>
            <a:r>
              <a:rPr lang="en-US" dirty="0" smtClean="0"/>
              <a:t>	quite good as a book source but not  </a:t>
            </a:r>
          </a:p>
          <a:p>
            <a:pPr lvl="1">
              <a:buNone/>
            </a:pPr>
            <a:r>
              <a:rPr lang="en-US" dirty="0" smtClean="0"/>
              <a:t>	be as good a movie source</a:t>
            </a:r>
          </a:p>
          <a:p>
            <a:endParaRPr lang="en-US" dirty="0" smtClean="0"/>
          </a:p>
          <a:p>
            <a:r>
              <a:rPr lang="en-US" dirty="0" smtClean="0"/>
              <a:t>SourceRank will </a:t>
            </a:r>
            <a:r>
              <a:rPr lang="en-US" i="1" dirty="0" smtClean="0"/>
              <a:t>fail</a:t>
            </a:r>
            <a:r>
              <a:rPr lang="en-US" dirty="0" smtClean="0"/>
              <a:t> to capture this fact</a:t>
            </a:r>
          </a:p>
          <a:p>
            <a:endParaRPr lang="en-US" dirty="0" smtClean="0"/>
          </a:p>
          <a:p>
            <a:r>
              <a:rPr lang="en-US" dirty="0" smtClean="0"/>
              <a:t>Issues were noted for surface-web. But are much more critical for deep-web as sources are even more likely to cross topics</a:t>
            </a:r>
            <a:endParaRPr lang="en-US" sz="2600" dirty="0" smtClean="0"/>
          </a:p>
          <a:p>
            <a:pPr>
              <a:buNone/>
            </a:pPr>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4</a:t>
            </a:fld>
            <a:endParaRPr lang="en-US"/>
          </a:p>
        </p:txBody>
      </p:sp>
      <p:pic>
        <p:nvPicPr>
          <p:cNvPr id="26626" name="Picture 2" descr="C:\Users\mjha1\Documents\My Dropbox\thesis tex files_11\barnes&amp;noble.gif"/>
          <p:cNvPicPr>
            <a:picLocks noChangeAspect="1" noChangeArrowheads="1"/>
          </p:cNvPicPr>
          <p:nvPr/>
        </p:nvPicPr>
        <p:blipFill>
          <a:blip r:embed="rId2" cstate="print"/>
          <a:srcRect/>
          <a:stretch>
            <a:fillRect/>
          </a:stretch>
        </p:blipFill>
        <p:spPr bwMode="auto">
          <a:xfrm>
            <a:off x="6400800" y="2247900"/>
            <a:ext cx="2095500" cy="1333500"/>
          </a:xfrm>
          <a:prstGeom prst="rect">
            <a:avLst/>
          </a:prstGeom>
          <a:noFill/>
        </p:spPr>
      </p:pic>
      <p:sp>
        <p:nvSpPr>
          <p:cNvPr id="11" name="Up Arrow 10"/>
          <p:cNvSpPr/>
          <p:nvPr/>
        </p:nvSpPr>
        <p:spPr>
          <a:xfrm>
            <a:off x="8153400" y="2057400"/>
            <a:ext cx="381000" cy="1066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book</a:t>
            </a:r>
            <a:endParaRPr lang="en-US" sz="1400" dirty="0"/>
          </a:p>
        </p:txBody>
      </p:sp>
      <p:sp>
        <p:nvSpPr>
          <p:cNvPr id="13" name="Down Arrow 12"/>
          <p:cNvSpPr/>
          <p:nvPr/>
        </p:nvSpPr>
        <p:spPr>
          <a:xfrm>
            <a:off x="6400800" y="2590800"/>
            <a:ext cx="3810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movie</a:t>
            </a:r>
            <a:endParaRPr lang="en-US" sz="14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40</a:t>
            </a:fld>
            <a:endParaRPr lang="en-US"/>
          </a:p>
        </p:txBody>
      </p:sp>
      <p:sp>
        <p:nvSpPr>
          <p:cNvPr id="6" name="TextBox 5"/>
          <p:cNvSpPr txBox="1"/>
          <p:nvPr/>
        </p:nvSpPr>
        <p:spPr>
          <a:xfrm>
            <a:off x="1371600" y="4495800"/>
            <a:ext cx="6705600" cy="646331"/>
          </a:xfrm>
          <a:prstGeom prst="rect">
            <a:avLst/>
          </a:prstGeom>
          <a:noFill/>
        </p:spPr>
        <p:txBody>
          <a:bodyPr wrap="square" rtlCol="0">
            <a:spAutoFit/>
          </a:bodyPr>
          <a:lstStyle/>
          <a:p>
            <a:r>
              <a:rPr lang="en-US" dirty="0" smtClean="0"/>
              <a:t>Comparison of </a:t>
            </a:r>
            <a:r>
              <a:rPr lang="en-US" i="1" dirty="0" smtClean="0"/>
              <a:t>top-5 </a:t>
            </a:r>
            <a:r>
              <a:rPr lang="en-US" dirty="0" smtClean="0"/>
              <a:t>precision of TSR(0.1) and query similarity based methods: CORI and Google Base</a:t>
            </a:r>
            <a:endParaRPr lang="en-US" dirty="0"/>
          </a:p>
        </p:txBody>
      </p:sp>
      <p:sp>
        <p:nvSpPr>
          <p:cNvPr id="7" name="Content Placeholder 2"/>
          <p:cNvSpPr>
            <a:spLocks noGrp="1"/>
          </p:cNvSpPr>
          <p:nvPr>
            <p:ph idx="1"/>
          </p:nvPr>
        </p:nvSpPr>
        <p:spPr>
          <a:xfrm>
            <a:off x="457200" y="5334000"/>
            <a:ext cx="8229600" cy="1219200"/>
          </a:xfrm>
        </p:spPr>
        <p:txBody>
          <a:bodyPr>
            <a:normAutofit/>
          </a:bodyPr>
          <a:lstStyle/>
          <a:p>
            <a:r>
              <a:rPr lang="en-US" sz="2400" dirty="0" smtClean="0"/>
              <a:t>TSR precision exceeds that of similarity-based measures by 85%</a:t>
            </a:r>
            <a:r>
              <a:rPr lang="en-US" dirty="0" smtClean="0"/>
              <a:t> </a:t>
            </a:r>
          </a:p>
        </p:txBody>
      </p:sp>
      <p:graphicFrame>
        <p:nvGraphicFramePr>
          <p:cNvPr id="8" name="Chart 7"/>
          <p:cNvGraphicFramePr/>
          <p:nvPr/>
        </p:nvGraphicFramePr>
        <p:xfrm>
          <a:off x="914400" y="228600"/>
          <a:ext cx="71628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41</a:t>
            </a:fld>
            <a:endParaRPr lang="en-US"/>
          </a:p>
        </p:txBody>
      </p:sp>
      <p:sp>
        <p:nvSpPr>
          <p:cNvPr id="6" name="TextBox 5"/>
          <p:cNvSpPr txBox="1"/>
          <p:nvPr/>
        </p:nvSpPr>
        <p:spPr>
          <a:xfrm>
            <a:off x="1371600" y="4535269"/>
            <a:ext cx="6705600" cy="646331"/>
          </a:xfrm>
          <a:prstGeom prst="rect">
            <a:avLst/>
          </a:prstGeom>
          <a:noFill/>
        </p:spPr>
        <p:txBody>
          <a:bodyPr wrap="square" rtlCol="0">
            <a:spAutoFit/>
          </a:bodyPr>
          <a:lstStyle/>
          <a:p>
            <a:r>
              <a:rPr lang="en-US" dirty="0" smtClean="0"/>
              <a:t>Comparison of topic-wise </a:t>
            </a:r>
            <a:r>
              <a:rPr lang="en-US" i="1" dirty="0" smtClean="0"/>
              <a:t>top-5 </a:t>
            </a:r>
            <a:r>
              <a:rPr lang="en-US" dirty="0" smtClean="0"/>
              <a:t>precision of TSR(0.1) and query similarity based methods: CORI and Google Base</a:t>
            </a:r>
            <a:endParaRPr lang="en-US" dirty="0"/>
          </a:p>
        </p:txBody>
      </p:sp>
      <p:sp>
        <p:nvSpPr>
          <p:cNvPr id="8" name="Content Placeholder 2"/>
          <p:cNvSpPr>
            <a:spLocks noGrp="1"/>
          </p:cNvSpPr>
          <p:nvPr>
            <p:ph idx="1"/>
          </p:nvPr>
        </p:nvSpPr>
        <p:spPr>
          <a:xfrm>
            <a:off x="457200" y="5334000"/>
            <a:ext cx="8229600" cy="1219200"/>
          </a:xfrm>
        </p:spPr>
        <p:txBody>
          <a:bodyPr>
            <a:normAutofit/>
          </a:bodyPr>
          <a:lstStyle/>
          <a:p>
            <a:r>
              <a:rPr lang="en-US" sz="2400" dirty="0" smtClean="0"/>
              <a:t>TSR significantly out-performs all query-similarity based measures for all topics</a:t>
            </a:r>
            <a:endParaRPr lang="en-US" dirty="0" smtClean="0"/>
          </a:p>
        </p:txBody>
      </p:sp>
      <p:graphicFrame>
        <p:nvGraphicFramePr>
          <p:cNvPr id="9" name="Chart 8"/>
          <p:cNvGraphicFramePr/>
          <p:nvPr/>
        </p:nvGraphicFramePr>
        <p:xfrm>
          <a:off x="761999" y="381000"/>
          <a:ext cx="7924801"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42</a:t>
            </a:fld>
            <a:endParaRPr lang="en-US"/>
          </a:p>
        </p:txBody>
      </p:sp>
      <p:sp>
        <p:nvSpPr>
          <p:cNvPr id="6" name="TextBox 5"/>
          <p:cNvSpPr txBox="1"/>
          <p:nvPr/>
        </p:nvSpPr>
        <p:spPr>
          <a:xfrm>
            <a:off x="1371600" y="4535269"/>
            <a:ext cx="6705600" cy="646331"/>
          </a:xfrm>
          <a:prstGeom prst="rect">
            <a:avLst/>
          </a:prstGeom>
          <a:noFill/>
        </p:spPr>
        <p:txBody>
          <a:bodyPr wrap="square" rtlCol="0">
            <a:spAutoFit/>
          </a:bodyPr>
          <a:lstStyle/>
          <a:p>
            <a:r>
              <a:rPr lang="en-US" dirty="0" smtClean="0"/>
              <a:t>Comparison of </a:t>
            </a:r>
            <a:r>
              <a:rPr lang="en-US" i="1" dirty="0" smtClean="0"/>
              <a:t>top-5 </a:t>
            </a:r>
            <a:r>
              <a:rPr lang="en-US" dirty="0" smtClean="0"/>
              <a:t>precision of TSR(0.1) and agreement based methods: USR(0.1) and USR(1.0)</a:t>
            </a:r>
            <a:endParaRPr lang="en-US" dirty="0"/>
          </a:p>
        </p:txBody>
      </p:sp>
      <p:sp>
        <p:nvSpPr>
          <p:cNvPr id="8" name="Content Placeholder 2"/>
          <p:cNvSpPr>
            <a:spLocks noGrp="1"/>
          </p:cNvSpPr>
          <p:nvPr>
            <p:ph idx="1"/>
          </p:nvPr>
        </p:nvSpPr>
        <p:spPr>
          <a:xfrm>
            <a:off x="457200" y="5486400"/>
            <a:ext cx="8229600" cy="1219200"/>
          </a:xfrm>
        </p:spPr>
        <p:txBody>
          <a:bodyPr>
            <a:normAutofit/>
          </a:bodyPr>
          <a:lstStyle/>
          <a:p>
            <a:r>
              <a:rPr lang="en-US" sz="2400" dirty="0" smtClean="0"/>
              <a:t>TSR precision exceeds USR(0.1) by 18% and USR(1.0) by 40%</a:t>
            </a:r>
            <a:endParaRPr lang="en-US" dirty="0" smtClean="0"/>
          </a:p>
        </p:txBody>
      </p:sp>
      <p:graphicFrame>
        <p:nvGraphicFramePr>
          <p:cNvPr id="9" name="Chart 8"/>
          <p:cNvGraphicFramePr/>
          <p:nvPr/>
        </p:nvGraphicFramePr>
        <p:xfrm>
          <a:off x="762000" y="304800"/>
          <a:ext cx="7858125" cy="4143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43</a:t>
            </a:fld>
            <a:endParaRPr lang="en-US"/>
          </a:p>
        </p:txBody>
      </p:sp>
      <p:sp>
        <p:nvSpPr>
          <p:cNvPr id="6" name="TextBox 5"/>
          <p:cNvSpPr txBox="1"/>
          <p:nvPr/>
        </p:nvSpPr>
        <p:spPr>
          <a:xfrm>
            <a:off x="1371600" y="4535269"/>
            <a:ext cx="6705600" cy="646331"/>
          </a:xfrm>
          <a:prstGeom prst="rect">
            <a:avLst/>
          </a:prstGeom>
          <a:noFill/>
        </p:spPr>
        <p:txBody>
          <a:bodyPr wrap="square" rtlCol="0">
            <a:spAutoFit/>
          </a:bodyPr>
          <a:lstStyle/>
          <a:p>
            <a:r>
              <a:rPr lang="en-US" dirty="0" smtClean="0"/>
              <a:t>Comparison of topic-wise </a:t>
            </a:r>
            <a:r>
              <a:rPr lang="en-US" i="1" dirty="0" smtClean="0"/>
              <a:t>top-5 </a:t>
            </a:r>
            <a:r>
              <a:rPr lang="en-US" dirty="0" smtClean="0"/>
              <a:t>precision of TSR(0.1) and agreement based methods: USR(0.1) and USR(1.0)</a:t>
            </a:r>
          </a:p>
        </p:txBody>
      </p:sp>
      <p:sp>
        <p:nvSpPr>
          <p:cNvPr id="8" name="Content Placeholder 2"/>
          <p:cNvSpPr>
            <a:spLocks noGrp="1"/>
          </p:cNvSpPr>
          <p:nvPr>
            <p:ph idx="1"/>
          </p:nvPr>
        </p:nvSpPr>
        <p:spPr>
          <a:xfrm>
            <a:off x="457200" y="5334000"/>
            <a:ext cx="8229600" cy="1371600"/>
          </a:xfrm>
        </p:spPr>
        <p:txBody>
          <a:bodyPr>
            <a:normAutofit/>
          </a:bodyPr>
          <a:lstStyle/>
          <a:p>
            <a:r>
              <a:rPr lang="en-US" sz="2400" dirty="0" smtClean="0"/>
              <a:t>For three out of the four topics, TSR(0.1) out-performs USR(0.1) and USR(1.0) with confidence levels 0.95 or more</a:t>
            </a:r>
          </a:p>
        </p:txBody>
      </p:sp>
      <p:graphicFrame>
        <p:nvGraphicFramePr>
          <p:cNvPr id="7" name="Chart 6"/>
          <p:cNvGraphicFramePr/>
          <p:nvPr/>
        </p:nvGraphicFramePr>
        <p:xfrm>
          <a:off x="1524000" y="152400"/>
          <a:ext cx="61722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44</a:t>
            </a:fld>
            <a:endParaRPr lang="en-US"/>
          </a:p>
        </p:txBody>
      </p:sp>
      <p:sp>
        <p:nvSpPr>
          <p:cNvPr id="6" name="TextBox 5"/>
          <p:cNvSpPr txBox="1"/>
          <p:nvPr/>
        </p:nvSpPr>
        <p:spPr>
          <a:xfrm>
            <a:off x="1371600" y="4535269"/>
            <a:ext cx="6705600" cy="369332"/>
          </a:xfrm>
          <a:prstGeom prst="rect">
            <a:avLst/>
          </a:prstGeom>
          <a:noFill/>
        </p:spPr>
        <p:txBody>
          <a:bodyPr wrap="square" rtlCol="0">
            <a:spAutoFit/>
          </a:bodyPr>
          <a:lstStyle/>
          <a:p>
            <a:r>
              <a:rPr lang="en-US" dirty="0" smtClean="0"/>
              <a:t>Comparison of </a:t>
            </a:r>
            <a:r>
              <a:rPr lang="en-US" i="1" dirty="0" smtClean="0"/>
              <a:t>top-5 </a:t>
            </a:r>
            <a:r>
              <a:rPr lang="en-US" dirty="0" smtClean="0"/>
              <a:t>precision of TSR(0.1) and  oracular DSR(0.1)</a:t>
            </a:r>
            <a:endParaRPr lang="en-US" dirty="0"/>
          </a:p>
        </p:txBody>
      </p:sp>
      <p:sp>
        <p:nvSpPr>
          <p:cNvPr id="7" name="Content Placeholder 2"/>
          <p:cNvSpPr>
            <a:spLocks noGrp="1"/>
          </p:cNvSpPr>
          <p:nvPr>
            <p:ph idx="1"/>
          </p:nvPr>
        </p:nvSpPr>
        <p:spPr>
          <a:xfrm>
            <a:off x="457200" y="5486400"/>
            <a:ext cx="8229600" cy="1219200"/>
          </a:xfrm>
        </p:spPr>
        <p:txBody>
          <a:bodyPr>
            <a:normAutofit/>
          </a:bodyPr>
          <a:lstStyle/>
          <a:p>
            <a:r>
              <a:rPr lang="en-US" sz="2400" dirty="0" smtClean="0"/>
              <a:t>TSR(0.1) is able to match DSR(0.1)’s performance</a:t>
            </a:r>
            <a:endParaRPr lang="en-US" dirty="0" smtClean="0"/>
          </a:p>
        </p:txBody>
      </p:sp>
      <p:graphicFrame>
        <p:nvGraphicFramePr>
          <p:cNvPr id="8" name="Chart 7"/>
          <p:cNvGraphicFramePr/>
          <p:nvPr/>
        </p:nvGraphicFramePr>
        <p:xfrm>
          <a:off x="838200" y="228600"/>
          <a:ext cx="75438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45</a:t>
            </a:fld>
            <a:endParaRPr lang="en-US"/>
          </a:p>
        </p:txBody>
      </p:sp>
      <p:sp>
        <p:nvSpPr>
          <p:cNvPr id="6" name="TextBox 5"/>
          <p:cNvSpPr txBox="1"/>
          <p:nvPr/>
        </p:nvSpPr>
        <p:spPr>
          <a:xfrm>
            <a:off x="1371600" y="4535269"/>
            <a:ext cx="6705600" cy="646331"/>
          </a:xfrm>
          <a:prstGeom prst="rect">
            <a:avLst/>
          </a:prstGeom>
          <a:noFill/>
        </p:spPr>
        <p:txBody>
          <a:bodyPr wrap="square" rtlCol="0">
            <a:spAutoFit/>
          </a:bodyPr>
          <a:lstStyle/>
          <a:p>
            <a:r>
              <a:rPr lang="en-US" dirty="0" smtClean="0"/>
              <a:t>Comparison of topic-wise </a:t>
            </a:r>
            <a:r>
              <a:rPr lang="en-US" i="1" dirty="0" smtClean="0"/>
              <a:t>top-5 </a:t>
            </a:r>
            <a:r>
              <a:rPr lang="en-US" dirty="0" smtClean="0"/>
              <a:t>precision of TSR(0.1) and oracular DSR(0.1)</a:t>
            </a:r>
          </a:p>
        </p:txBody>
      </p:sp>
      <p:sp>
        <p:nvSpPr>
          <p:cNvPr id="5" name="Content Placeholder 2"/>
          <p:cNvSpPr>
            <a:spLocks noGrp="1"/>
          </p:cNvSpPr>
          <p:nvPr>
            <p:ph idx="1"/>
          </p:nvPr>
        </p:nvSpPr>
        <p:spPr>
          <a:xfrm>
            <a:off x="457200" y="5486400"/>
            <a:ext cx="8229600" cy="1219200"/>
          </a:xfrm>
        </p:spPr>
        <p:txBody>
          <a:bodyPr>
            <a:normAutofit/>
          </a:bodyPr>
          <a:lstStyle/>
          <a:p>
            <a:r>
              <a:rPr lang="en-US" sz="2400" dirty="0" smtClean="0"/>
              <a:t>TSR(0.1) matches DSR(0.1) performance across all topics indicating its effectiveness in identifying important sources across all topics</a:t>
            </a:r>
            <a:endParaRPr lang="en-US" dirty="0" smtClean="0"/>
          </a:p>
        </p:txBody>
      </p:sp>
      <p:graphicFrame>
        <p:nvGraphicFramePr>
          <p:cNvPr id="8" name="Chart 7"/>
          <p:cNvGraphicFramePr/>
          <p:nvPr/>
        </p:nvGraphicFramePr>
        <p:xfrm>
          <a:off x="533400" y="152400"/>
          <a:ext cx="8329612" cy="44196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SourceRank</a:t>
            </a:r>
          </a:p>
          <a:p>
            <a:endParaRPr lang="en-US" dirty="0" smtClean="0"/>
          </a:p>
          <a:p>
            <a:r>
              <a:rPr lang="en-US" dirty="0" smtClean="0"/>
              <a:t>Topic-sensitive SourceRank</a:t>
            </a:r>
          </a:p>
          <a:p>
            <a:endParaRPr lang="en-US" dirty="0" smtClean="0"/>
          </a:p>
          <a:p>
            <a:r>
              <a:rPr lang="en-US" dirty="0" smtClean="0"/>
              <a:t>Experiments and Results</a:t>
            </a:r>
          </a:p>
          <a:p>
            <a:endParaRPr lang="en-US" dirty="0" smtClean="0"/>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46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par>
                                <p:cTn id="8" presetID="9" presetClass="emph" presetSubtype="0" grpId="0" nodeType="withEffect">
                                  <p:stCondLst>
                                    <p:cond delay="0"/>
                                  </p:stCondLst>
                                  <p:childTnLst>
                                    <p:set>
                                      <p:cBhvr rctx="PPT">
                                        <p:cTn id="9" dur="indefinite"/>
                                        <p:tgtEl>
                                          <p:spTgt spid="3">
                                            <p:txEl>
                                              <p:pRg st="2" end="2"/>
                                            </p:txEl>
                                          </p:spTgt>
                                        </p:tgtEl>
                                        <p:attrNameLst>
                                          <p:attrName>style.opacity</p:attrName>
                                        </p:attrNameLst>
                                      </p:cBhvr>
                                      <p:to>
                                        <p:strVal val="0.25"/>
                                      </p:to>
                                    </p:set>
                                    <p:animEffect filter="image" prLst="opacity: 0.25">
                                      <p:cBhvr rctx="IE">
                                        <p:cTn id="10" dur="indefinite"/>
                                        <p:tgtEl>
                                          <p:spTgt spid="3">
                                            <p:txEl>
                                              <p:pRg st="2" end="2"/>
                                            </p:txEl>
                                          </p:spTgt>
                                        </p:tgtEl>
                                      </p:cBhvr>
                                    </p:animEffect>
                                  </p:childTnLst>
                                </p:cTn>
                              </p:par>
                              <p:par>
                                <p:cTn id="11" presetID="9" presetClass="emph" presetSubtype="0" grpId="0" nodeType="withEffect">
                                  <p:stCondLst>
                                    <p:cond delay="0"/>
                                  </p:stCondLst>
                                  <p:childTnLst>
                                    <p:set>
                                      <p:cBhvr rctx="PPT">
                                        <p:cTn id="12" dur="indefinite"/>
                                        <p:tgtEl>
                                          <p:spTgt spid="3">
                                            <p:txEl>
                                              <p:pRg st="4" end="4"/>
                                            </p:txEl>
                                          </p:spTgt>
                                        </p:tgtEl>
                                        <p:attrNameLst>
                                          <p:attrName>style.opacity</p:attrName>
                                        </p:attrNameLst>
                                      </p:cBhvr>
                                      <p:to>
                                        <p:strVal val="0.25"/>
                                      </p:to>
                                    </p:set>
                                    <p:animEffect filter="image" prLst="opacity: 0.25">
                                      <p:cBhvr rctx="IE">
                                        <p:cTn id="13"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attempted multi-topic source selection sensitive to trustworthiness and importance for the deep-web</a:t>
            </a:r>
          </a:p>
          <a:p>
            <a:endParaRPr lang="en-US" dirty="0" smtClean="0"/>
          </a:p>
          <a:p>
            <a:r>
              <a:rPr lang="en-US" dirty="0" smtClean="0"/>
              <a:t>We introduced topic-sensitive SourceRank (TSR)</a:t>
            </a:r>
          </a:p>
          <a:p>
            <a:endParaRPr lang="en-US" dirty="0" smtClean="0"/>
          </a:p>
          <a:p>
            <a:r>
              <a:rPr lang="en-US" dirty="0" smtClean="0"/>
              <a:t>Our experiments on more than a thousand deep-web sources show that a TSR-based approach is highly effective in extending SourceRank to multi-topic deep-web</a:t>
            </a:r>
          </a:p>
        </p:txBody>
      </p:sp>
      <p:sp>
        <p:nvSpPr>
          <p:cNvPr id="4" name="Slide Number Placeholder 3"/>
          <p:cNvSpPr>
            <a:spLocks noGrp="1"/>
          </p:cNvSpPr>
          <p:nvPr>
            <p:ph type="sldNum" sz="quarter" idx="12"/>
          </p:nvPr>
        </p:nvSpPr>
        <p:spPr/>
        <p:txBody>
          <a:bodyPr/>
          <a:lstStyle/>
          <a:p>
            <a:fld id="{D5AE7D04-AF9F-4B79-B4C8-08302BC27675}"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TSR out-performs query-similarity based measures by around 85% in precision</a:t>
            </a:r>
          </a:p>
          <a:p>
            <a:endParaRPr lang="en-US" dirty="0" smtClean="0"/>
          </a:p>
          <a:p>
            <a:r>
              <a:rPr lang="en-US" dirty="0" smtClean="0"/>
              <a:t>TSR results in statistically significant precision improvements over other baseline agreement-based methods</a:t>
            </a:r>
          </a:p>
          <a:p>
            <a:endParaRPr lang="en-US" dirty="0" smtClean="0"/>
          </a:p>
          <a:p>
            <a:r>
              <a:rPr lang="en-US" dirty="0" smtClean="0"/>
              <a:t>Comparison with oracular DSR approach reveals effectiveness of TSR for topic-specific query and source classification and subsequent source selection</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Paper submitted </a:t>
            </a:r>
            <a:r>
              <a:rPr lang="en-US" smtClean="0"/>
              <a:t>to Comad’11</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49</a:t>
            </a:fld>
            <a:endParaRPr lang="en-US"/>
          </a:p>
        </p:txBody>
      </p:sp>
      <p:pic>
        <p:nvPicPr>
          <p:cNvPr id="59394" name="Picture 2" descr="C:\Users\mjha1\Documents\My Dropbox\thesis tex files_11\comad.png"/>
          <p:cNvPicPr>
            <a:picLocks noChangeAspect="1" noChangeArrowheads="1"/>
          </p:cNvPicPr>
          <p:nvPr/>
        </p:nvPicPr>
        <p:blipFill>
          <a:blip r:embed="rId2" cstate="print"/>
          <a:srcRect/>
          <a:stretch>
            <a:fillRect/>
          </a:stretch>
        </p:blipFill>
        <p:spPr bwMode="auto">
          <a:xfrm>
            <a:off x="2380944" y="990600"/>
            <a:ext cx="4382112" cy="566816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AE7D04-AF9F-4B79-B4C8-08302BC27675}" type="slidenum">
              <a:rPr lang="en-US" smtClean="0"/>
              <a:pPr/>
              <a:t>5</a:t>
            </a:fld>
            <a:endParaRPr lang="en-US" dirty="0"/>
          </a:p>
        </p:txBody>
      </p:sp>
      <p:sp>
        <p:nvSpPr>
          <p:cNvPr id="5" name="Cloud 4"/>
          <p:cNvSpPr/>
          <p:nvPr/>
        </p:nvSpPr>
        <p:spPr bwMode="auto">
          <a:xfrm>
            <a:off x="304800" y="3048000"/>
            <a:ext cx="8839200" cy="3200400"/>
          </a:xfrm>
          <a:prstGeom prst="cloud">
            <a:avLst/>
          </a:prstGeom>
          <a:solidFill>
            <a:schemeClr val="tx2">
              <a:lumMod val="40000"/>
              <a:lumOff val="60000"/>
              <a:alpha val="22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FF0000"/>
              </a:solidFill>
            </a:endParaRPr>
          </a:p>
        </p:txBody>
      </p:sp>
      <p:sp>
        <p:nvSpPr>
          <p:cNvPr id="6" name="Title 1"/>
          <p:cNvSpPr txBox="1">
            <a:spLocks/>
          </p:cNvSpPr>
          <p:nvPr/>
        </p:nvSpPr>
        <p:spPr>
          <a:xfrm>
            <a:off x="685800" y="457200"/>
            <a:ext cx="7793038" cy="685800"/>
          </a:xfrm>
          <a:prstGeom prst="rect">
            <a:avLst/>
          </a:prstGeom>
        </p:spPr>
        <p:txBody>
          <a:bodyPr vert="horz" lIns="91440" tIns="45720" rIns="91440" bIns="45720" rtlCol="0" anchor="ctr">
            <a:normAutofit fontScale="97500"/>
          </a:bodyPr>
          <a:lstStyle/>
          <a:p>
            <a:pPr lvl="0" algn="ctr">
              <a:spcBef>
                <a:spcPct val="0"/>
              </a:spcBef>
              <a:defRPr/>
            </a:pPr>
            <a:r>
              <a:rPr lang="en-US" sz="4000" dirty="0" smtClean="0"/>
              <a:t>Deep Web Integration Scenario</a:t>
            </a:r>
            <a:endParaRPr lang="en-US" sz="4000" dirty="0"/>
          </a:p>
        </p:txBody>
      </p:sp>
      <p:sp>
        <p:nvSpPr>
          <p:cNvPr id="7" name="Flowchart: Magnetic Disk 6"/>
          <p:cNvSpPr/>
          <p:nvPr/>
        </p:nvSpPr>
        <p:spPr bwMode="auto">
          <a:xfrm>
            <a:off x="4343400" y="50292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8" name="Rectangle 7"/>
          <p:cNvSpPr/>
          <p:nvPr/>
        </p:nvSpPr>
        <p:spPr bwMode="auto">
          <a:xfrm>
            <a:off x="3810000" y="1981200"/>
            <a:ext cx="1295400" cy="762000"/>
          </a:xfrm>
          <a:prstGeom prst="rect">
            <a:avLst/>
          </a:prstGeom>
          <a:solidFill>
            <a:srgbClr val="0070C0">
              <a:alpha val="42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9" name="Straight Arrow Connector 8"/>
          <p:cNvCxnSpPr/>
          <p:nvPr/>
        </p:nvCxnSpPr>
        <p:spPr bwMode="auto">
          <a:xfrm rot="10800000" flipV="1">
            <a:off x="1828800" y="2819400"/>
            <a:ext cx="2057400" cy="15240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0" name="Straight Arrow Connector 9"/>
          <p:cNvCxnSpPr/>
          <p:nvPr/>
        </p:nvCxnSpPr>
        <p:spPr bwMode="auto">
          <a:xfrm rot="5400000">
            <a:off x="2628900" y="3238500"/>
            <a:ext cx="1828800" cy="12954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1" name="Straight Arrow Connector 10"/>
          <p:cNvCxnSpPr/>
          <p:nvPr/>
        </p:nvCxnSpPr>
        <p:spPr bwMode="auto">
          <a:xfrm>
            <a:off x="5181600" y="2743200"/>
            <a:ext cx="2895600" cy="12192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2" name="Straight Arrow Connector 11"/>
          <p:cNvCxnSpPr/>
          <p:nvPr/>
        </p:nvCxnSpPr>
        <p:spPr bwMode="auto">
          <a:xfrm rot="16200000" flipH="1">
            <a:off x="4762500" y="2933700"/>
            <a:ext cx="1905000" cy="1828800"/>
          </a:xfrm>
          <a:prstGeom prst="straightConnector1">
            <a:avLst/>
          </a:prstGeom>
          <a:solidFill>
            <a:schemeClr val="accent1"/>
          </a:solidFill>
          <a:ln w="15875" cap="flat" cmpd="sng" algn="ctr">
            <a:solidFill>
              <a:schemeClr val="tx1"/>
            </a:solidFill>
            <a:prstDash val="solid"/>
            <a:round/>
            <a:headEnd type="arrow"/>
            <a:tailEnd type="arrow"/>
          </a:ln>
          <a:effectLst/>
        </p:spPr>
      </p:cxnSp>
      <p:cxnSp>
        <p:nvCxnSpPr>
          <p:cNvPr id="13" name="Straight Arrow Connector 12"/>
          <p:cNvCxnSpPr/>
          <p:nvPr/>
        </p:nvCxnSpPr>
        <p:spPr bwMode="auto">
          <a:xfrm rot="16200000" flipH="1">
            <a:off x="3619500" y="3924300"/>
            <a:ext cx="2057400" cy="152400"/>
          </a:xfrm>
          <a:prstGeom prst="straightConnector1">
            <a:avLst/>
          </a:prstGeom>
          <a:solidFill>
            <a:schemeClr val="accent1"/>
          </a:solidFill>
          <a:ln w="15875" cap="flat" cmpd="sng" algn="ctr">
            <a:solidFill>
              <a:schemeClr val="tx1"/>
            </a:solidFill>
            <a:prstDash val="solid"/>
            <a:round/>
            <a:headEnd type="arrow"/>
            <a:tailEnd type="arrow"/>
          </a:ln>
          <a:effectLst/>
        </p:spPr>
      </p:cxnSp>
      <p:sp>
        <p:nvSpPr>
          <p:cNvPr id="14" name="TextBox 13"/>
          <p:cNvSpPr txBox="1"/>
          <p:nvPr/>
        </p:nvSpPr>
        <p:spPr>
          <a:xfrm>
            <a:off x="3886200" y="2133600"/>
            <a:ext cx="1143000" cy="369332"/>
          </a:xfrm>
          <a:prstGeom prst="rect">
            <a:avLst/>
          </a:prstGeom>
          <a:noFill/>
        </p:spPr>
        <p:txBody>
          <a:bodyPr wrap="square" rtlCol="0">
            <a:spAutoFit/>
          </a:bodyPr>
          <a:lstStyle/>
          <a:p>
            <a:r>
              <a:rPr lang="en-US" dirty="0" smtClean="0"/>
              <a:t>Mediator</a:t>
            </a:r>
            <a:endParaRPr lang="en-US" dirty="0"/>
          </a:p>
        </p:txBody>
      </p:sp>
      <p:cxnSp>
        <p:nvCxnSpPr>
          <p:cNvPr id="15" name="Straight Connector 14"/>
          <p:cNvCxnSpPr/>
          <p:nvPr/>
        </p:nvCxnSpPr>
        <p:spPr bwMode="auto">
          <a:xfrm flipV="1">
            <a:off x="7162800" y="4572000"/>
            <a:ext cx="685800" cy="457200"/>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
        <p:nvSpPr>
          <p:cNvPr id="16" name="TextBox 15"/>
          <p:cNvSpPr txBox="1"/>
          <p:nvPr/>
        </p:nvSpPr>
        <p:spPr>
          <a:xfrm rot="19324279">
            <a:off x="2050196" y="3284083"/>
            <a:ext cx="1143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query</a:t>
            </a:r>
          </a:p>
        </p:txBody>
      </p:sp>
      <p:pic>
        <p:nvPicPr>
          <p:cNvPr id="17" name="Picture 2" descr="C:\Program Files\Microsoft Office\MEDIA\CAGCAT10\j0292020.wmf"/>
          <p:cNvPicPr>
            <a:picLocks noChangeAspect="1" noChangeArrowheads="1"/>
          </p:cNvPicPr>
          <p:nvPr/>
        </p:nvPicPr>
        <p:blipFill>
          <a:blip r:embed="rId2" cstate="print"/>
          <a:srcRect/>
          <a:stretch>
            <a:fillRect/>
          </a:stretch>
        </p:blipFill>
        <p:spPr bwMode="auto">
          <a:xfrm>
            <a:off x="4191000" y="1143000"/>
            <a:ext cx="685800" cy="650906"/>
          </a:xfrm>
          <a:prstGeom prst="rect">
            <a:avLst/>
          </a:prstGeom>
          <a:noFill/>
        </p:spPr>
      </p:pic>
      <p:cxnSp>
        <p:nvCxnSpPr>
          <p:cNvPr id="18" name="Straight Arrow Connector 17"/>
          <p:cNvCxnSpPr/>
          <p:nvPr/>
        </p:nvCxnSpPr>
        <p:spPr bwMode="auto">
          <a:xfrm rot="5400000">
            <a:off x="4305300" y="1790700"/>
            <a:ext cx="381000" cy="1588"/>
          </a:xfrm>
          <a:prstGeom prst="straightConnector1">
            <a:avLst/>
          </a:prstGeom>
          <a:solidFill>
            <a:schemeClr val="accent1"/>
          </a:solidFill>
          <a:ln w="19050" cap="flat" cmpd="sng" algn="ctr">
            <a:solidFill>
              <a:schemeClr val="tx1"/>
            </a:solidFill>
            <a:prstDash val="solid"/>
            <a:round/>
            <a:headEnd type="arrow"/>
            <a:tailEnd type="arrow"/>
          </a:ln>
          <a:effectLst/>
        </p:spPr>
      </p:cxnSp>
      <p:sp>
        <p:nvSpPr>
          <p:cNvPr id="19" name="Flowchart: Magnetic Disk 18"/>
          <p:cNvSpPr/>
          <p:nvPr/>
        </p:nvSpPr>
        <p:spPr bwMode="auto">
          <a:xfrm>
            <a:off x="2514600" y="48768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0" name="Flowchart: Magnetic Disk 19"/>
          <p:cNvSpPr/>
          <p:nvPr/>
        </p:nvSpPr>
        <p:spPr bwMode="auto">
          <a:xfrm>
            <a:off x="1219200" y="43434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1" name="Flowchart: Magnetic Disk 20"/>
          <p:cNvSpPr/>
          <p:nvPr/>
        </p:nvSpPr>
        <p:spPr bwMode="auto">
          <a:xfrm>
            <a:off x="6324600" y="48768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2" name="Flowchart: Magnetic Disk 21"/>
          <p:cNvSpPr/>
          <p:nvPr/>
        </p:nvSpPr>
        <p:spPr bwMode="auto">
          <a:xfrm>
            <a:off x="7848600" y="40386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25" name="TextBox 24"/>
          <p:cNvSpPr txBox="1"/>
          <p:nvPr/>
        </p:nvSpPr>
        <p:spPr>
          <a:xfrm rot="19414077">
            <a:off x="1828512" y="3653769"/>
            <a:ext cx="1905000" cy="369332"/>
          </a:xfrm>
          <a:prstGeom prst="rect">
            <a:avLst/>
          </a:prstGeom>
          <a:noFill/>
        </p:spPr>
        <p:txBody>
          <a:bodyPr wrap="square" rtlCol="0">
            <a:spAutoFit/>
          </a:bodyPr>
          <a:lstStyle/>
          <a:p>
            <a:r>
              <a:rPr lang="en-US" sz="1600" dirty="0" smtClean="0"/>
              <a:t>answer</a:t>
            </a:r>
            <a:r>
              <a:rPr lang="en-US" dirty="0" smtClean="0"/>
              <a:t> </a:t>
            </a:r>
            <a:r>
              <a:rPr lang="en-US" sz="1600" dirty="0" smtClean="0"/>
              <a:t>tuples</a:t>
            </a:r>
            <a:r>
              <a:rPr lang="en-US" dirty="0" smtClean="0">
                <a:latin typeface="Times New Roman"/>
                <a:cs typeface="Times New Roman"/>
              </a:rPr>
              <a:t>→</a:t>
            </a:r>
            <a:endParaRPr lang="en-US" dirty="0"/>
          </a:p>
        </p:txBody>
      </p:sp>
      <p:sp>
        <p:nvSpPr>
          <p:cNvPr id="26" name="TextBox 25"/>
          <p:cNvSpPr txBox="1"/>
          <p:nvPr/>
        </p:nvSpPr>
        <p:spPr>
          <a:xfrm rot="18320136">
            <a:off x="3006715" y="3448856"/>
            <a:ext cx="1905000" cy="338554"/>
          </a:xfrm>
          <a:prstGeom prst="rect">
            <a:avLst/>
          </a:prstGeom>
          <a:noFill/>
        </p:spPr>
        <p:txBody>
          <a:bodyPr wrap="square" rtlCol="0">
            <a:spAutoFit/>
          </a:bodyPr>
          <a:lstStyle/>
          <a:p>
            <a:r>
              <a:rPr lang="en-US" sz="1600" dirty="0" smtClean="0"/>
              <a:t>answer tuples</a:t>
            </a:r>
            <a:r>
              <a:rPr lang="en-US" sz="1600" dirty="0" smtClean="0">
                <a:latin typeface="Times New Roman"/>
                <a:cs typeface="Times New Roman"/>
              </a:rPr>
              <a:t>→</a:t>
            </a:r>
            <a:endParaRPr lang="en-US" sz="1600" dirty="0"/>
          </a:p>
        </p:txBody>
      </p:sp>
      <p:sp>
        <p:nvSpPr>
          <p:cNvPr id="27" name="TextBox 26"/>
          <p:cNvSpPr txBox="1"/>
          <p:nvPr/>
        </p:nvSpPr>
        <p:spPr>
          <a:xfrm rot="15876479">
            <a:off x="3803345" y="3447973"/>
            <a:ext cx="1905000" cy="369332"/>
          </a:xfrm>
          <a:prstGeom prst="rect">
            <a:avLst/>
          </a:prstGeom>
          <a:noFill/>
        </p:spPr>
        <p:txBody>
          <a:bodyPr wrap="square" rtlCol="0">
            <a:spAutoFit/>
          </a:bodyPr>
          <a:lstStyle/>
          <a:p>
            <a:r>
              <a:rPr lang="en-US" sz="1600" dirty="0" smtClean="0"/>
              <a:t>answer tuples</a:t>
            </a:r>
            <a:r>
              <a:rPr lang="en-US" dirty="0" smtClean="0">
                <a:latin typeface="Times New Roman"/>
                <a:cs typeface="Times New Roman"/>
              </a:rPr>
              <a:t>→</a:t>
            </a:r>
            <a:endParaRPr lang="en-US" dirty="0"/>
          </a:p>
        </p:txBody>
      </p:sp>
      <p:sp>
        <p:nvSpPr>
          <p:cNvPr id="28" name="TextBox 27"/>
          <p:cNvSpPr txBox="1"/>
          <p:nvPr/>
        </p:nvSpPr>
        <p:spPr>
          <a:xfrm rot="2744533">
            <a:off x="5027856" y="3672697"/>
            <a:ext cx="1905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answer tuples</a:t>
            </a:r>
            <a:endParaRPr lang="en-US" sz="1600" dirty="0"/>
          </a:p>
        </p:txBody>
      </p:sp>
      <p:sp>
        <p:nvSpPr>
          <p:cNvPr id="29" name="TextBox 28"/>
          <p:cNvSpPr txBox="1"/>
          <p:nvPr/>
        </p:nvSpPr>
        <p:spPr>
          <a:xfrm rot="1356842">
            <a:off x="6246177" y="3247659"/>
            <a:ext cx="1905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answer tuples</a:t>
            </a:r>
            <a:endParaRPr lang="en-US" sz="1600" dirty="0"/>
          </a:p>
        </p:txBody>
      </p:sp>
      <p:sp>
        <p:nvSpPr>
          <p:cNvPr id="30" name="TextBox 29"/>
          <p:cNvSpPr txBox="1"/>
          <p:nvPr/>
        </p:nvSpPr>
        <p:spPr>
          <a:xfrm rot="18271113">
            <a:off x="2591863" y="3961387"/>
            <a:ext cx="1143000" cy="369332"/>
          </a:xfrm>
          <a:prstGeom prst="rect">
            <a:avLst/>
          </a:prstGeom>
          <a:noFill/>
        </p:spPr>
        <p:txBody>
          <a:bodyPr wrap="square" rtlCol="0">
            <a:spAutoFit/>
          </a:bodyPr>
          <a:lstStyle/>
          <a:p>
            <a:r>
              <a:rPr lang="en-US" dirty="0" smtClean="0">
                <a:latin typeface="Times New Roman"/>
                <a:cs typeface="Times New Roman"/>
              </a:rPr>
              <a:t>←</a:t>
            </a:r>
            <a:r>
              <a:rPr lang="en-US" sz="1600" dirty="0" smtClean="0"/>
              <a:t>query</a:t>
            </a:r>
          </a:p>
        </p:txBody>
      </p:sp>
      <p:sp>
        <p:nvSpPr>
          <p:cNvPr id="31" name="TextBox 30"/>
          <p:cNvSpPr txBox="1"/>
          <p:nvPr/>
        </p:nvSpPr>
        <p:spPr>
          <a:xfrm rot="16038612">
            <a:off x="3878997" y="3533738"/>
            <a:ext cx="1143000" cy="338554"/>
          </a:xfrm>
          <a:prstGeom prst="rect">
            <a:avLst/>
          </a:prstGeom>
          <a:noFill/>
        </p:spPr>
        <p:txBody>
          <a:bodyPr wrap="square" rtlCol="0">
            <a:spAutoFit/>
          </a:bodyPr>
          <a:lstStyle/>
          <a:p>
            <a:r>
              <a:rPr lang="en-US" sz="1600" dirty="0" smtClean="0">
                <a:latin typeface="Times New Roman"/>
                <a:cs typeface="Times New Roman"/>
              </a:rPr>
              <a:t>←</a:t>
            </a:r>
            <a:r>
              <a:rPr lang="en-US" sz="1600" dirty="0" smtClean="0"/>
              <a:t>query</a:t>
            </a:r>
          </a:p>
        </p:txBody>
      </p:sp>
      <p:sp>
        <p:nvSpPr>
          <p:cNvPr id="32" name="TextBox 31"/>
          <p:cNvSpPr txBox="1"/>
          <p:nvPr/>
        </p:nvSpPr>
        <p:spPr>
          <a:xfrm rot="2791047">
            <a:off x="5137359" y="3862280"/>
            <a:ext cx="1143000" cy="369332"/>
          </a:xfrm>
          <a:prstGeom prst="rect">
            <a:avLst/>
          </a:prstGeom>
          <a:noFill/>
        </p:spPr>
        <p:txBody>
          <a:bodyPr wrap="square" rtlCol="0">
            <a:spAutoFit/>
          </a:bodyPr>
          <a:lstStyle/>
          <a:p>
            <a:r>
              <a:rPr lang="en-US" sz="1600" dirty="0" smtClean="0"/>
              <a:t>query</a:t>
            </a:r>
            <a:r>
              <a:rPr lang="en-US" dirty="0" smtClean="0">
                <a:latin typeface="Times New Roman"/>
                <a:cs typeface="Times New Roman"/>
              </a:rPr>
              <a:t>→</a:t>
            </a:r>
            <a:endParaRPr lang="en-US" dirty="0" smtClean="0"/>
          </a:p>
        </p:txBody>
      </p:sp>
      <p:sp>
        <p:nvSpPr>
          <p:cNvPr id="33" name="TextBox 32"/>
          <p:cNvSpPr txBox="1"/>
          <p:nvPr/>
        </p:nvSpPr>
        <p:spPr>
          <a:xfrm rot="1430326">
            <a:off x="6274278" y="3415625"/>
            <a:ext cx="1143000" cy="369332"/>
          </a:xfrm>
          <a:prstGeom prst="rect">
            <a:avLst/>
          </a:prstGeom>
          <a:noFill/>
        </p:spPr>
        <p:txBody>
          <a:bodyPr wrap="square" rtlCol="0">
            <a:spAutoFit/>
          </a:bodyPr>
          <a:lstStyle/>
          <a:p>
            <a:r>
              <a:rPr lang="en-US" sz="1600" dirty="0" smtClean="0"/>
              <a:t>query</a:t>
            </a:r>
            <a:r>
              <a:rPr lang="en-US" dirty="0" smtClean="0">
                <a:latin typeface="Times New Roman"/>
                <a:cs typeface="Times New Roman"/>
              </a:rPr>
              <a:t>→</a:t>
            </a:r>
            <a:endParaRPr lang="en-US" dirty="0" smtClean="0"/>
          </a:p>
        </p:txBody>
      </p:sp>
      <p:sp>
        <p:nvSpPr>
          <p:cNvPr id="34" name="TextBox 33"/>
          <p:cNvSpPr txBox="1"/>
          <p:nvPr/>
        </p:nvSpPr>
        <p:spPr>
          <a:xfrm>
            <a:off x="3886200" y="5715000"/>
            <a:ext cx="2133600" cy="553998"/>
          </a:xfrm>
          <a:prstGeom prst="rect">
            <a:avLst/>
          </a:prstGeom>
          <a:noFill/>
        </p:spPr>
        <p:txBody>
          <a:bodyPr wrap="square" rtlCol="0">
            <a:spAutoFit/>
          </a:bodyPr>
          <a:lstStyle/>
          <a:p>
            <a:r>
              <a:rPr lang="en-US" sz="3000" b="1" dirty="0" smtClean="0">
                <a:solidFill>
                  <a:srgbClr val="002060"/>
                </a:solidFill>
              </a:rPr>
              <a:t>Deep Web</a:t>
            </a:r>
            <a:endParaRPr lang="en-US" sz="3000" b="1" dirty="0">
              <a:solidFill>
                <a:srgbClr val="002060"/>
              </a:solidFill>
            </a:endParaRPr>
          </a:p>
        </p:txBody>
      </p:sp>
      <p:sp>
        <p:nvSpPr>
          <p:cNvPr id="37" name="Flowchart: Magnetic Disk 36"/>
          <p:cNvSpPr/>
          <p:nvPr/>
        </p:nvSpPr>
        <p:spPr bwMode="auto">
          <a:xfrm>
            <a:off x="1524000" y="51816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38" name="Flowchart: Magnetic Disk 37"/>
          <p:cNvSpPr/>
          <p:nvPr/>
        </p:nvSpPr>
        <p:spPr bwMode="auto">
          <a:xfrm>
            <a:off x="3505200" y="4495800"/>
            <a:ext cx="762000" cy="533400"/>
          </a:xfrm>
          <a:prstGeom prst="flowChartMagneticDisk">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smtClean="0"/>
              <a:t>Web DB</a:t>
            </a:r>
            <a:endParaRPr kumimoji="0" lang="en-US" sz="1200" b="0" i="0" u="none" strike="noStrike" cap="none" normalizeH="0" dirty="0" smtClean="0">
              <a:ln>
                <a:noFill/>
              </a:ln>
              <a:solidFill>
                <a:schemeClr val="tx1"/>
              </a:solidFill>
              <a:effectLst/>
              <a:latin typeface="Arial" charset="0"/>
            </a:endParaRPr>
          </a:p>
        </p:txBody>
      </p:sp>
      <p:sp>
        <p:nvSpPr>
          <p:cNvPr id="39" name="Oval 38"/>
          <p:cNvSpPr/>
          <p:nvPr/>
        </p:nvSpPr>
        <p:spPr>
          <a:xfrm rot="4087648">
            <a:off x="6790638" y="3274882"/>
            <a:ext cx="1322121" cy="2951043"/>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40" name="Oval 39"/>
          <p:cNvSpPr/>
          <p:nvPr/>
        </p:nvSpPr>
        <p:spPr>
          <a:xfrm rot="18054338">
            <a:off x="3727025" y="4117671"/>
            <a:ext cx="1159132" cy="1920931"/>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76200" y="3810000"/>
            <a:ext cx="1066800" cy="381000"/>
          </a:xfrm>
          <a:prstGeom prst="rect">
            <a:avLst/>
          </a:prstGeom>
          <a:noFill/>
        </p:spPr>
        <p:txBody>
          <a:bodyPr wrap="square" rtlCol="0">
            <a:spAutoFit/>
          </a:bodyPr>
          <a:lstStyle/>
          <a:p>
            <a:r>
              <a:rPr lang="en-US" dirty="0" smtClean="0"/>
              <a:t>Movie</a:t>
            </a:r>
            <a:endParaRPr lang="en-US" dirty="0"/>
          </a:p>
        </p:txBody>
      </p:sp>
      <p:cxnSp>
        <p:nvCxnSpPr>
          <p:cNvPr id="43" name="Straight Arrow Connector 42"/>
          <p:cNvCxnSpPr>
            <a:stCxn id="41" idx="2"/>
          </p:cNvCxnSpPr>
          <p:nvPr/>
        </p:nvCxnSpPr>
        <p:spPr>
          <a:xfrm rot="16200000" flipH="1">
            <a:off x="762000" y="4038600"/>
            <a:ext cx="22860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819400" y="6324600"/>
            <a:ext cx="1066800" cy="381000"/>
          </a:xfrm>
          <a:prstGeom prst="rect">
            <a:avLst/>
          </a:prstGeom>
          <a:noFill/>
        </p:spPr>
        <p:txBody>
          <a:bodyPr wrap="square" rtlCol="0">
            <a:spAutoFit/>
          </a:bodyPr>
          <a:lstStyle/>
          <a:p>
            <a:r>
              <a:rPr lang="en-US" dirty="0" smtClean="0"/>
              <a:t>Books</a:t>
            </a:r>
            <a:endParaRPr lang="en-US" dirty="0"/>
          </a:p>
        </p:txBody>
      </p:sp>
      <p:cxnSp>
        <p:nvCxnSpPr>
          <p:cNvPr id="45" name="Straight Arrow Connector 44"/>
          <p:cNvCxnSpPr>
            <a:stCxn id="44" idx="0"/>
            <a:endCxn id="48" idx="6"/>
          </p:cNvCxnSpPr>
          <p:nvPr/>
        </p:nvCxnSpPr>
        <p:spPr>
          <a:xfrm rot="16200000" flipV="1">
            <a:off x="2900580" y="5872379"/>
            <a:ext cx="600515" cy="303927"/>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rot="4295307">
            <a:off x="2249011" y="3463022"/>
            <a:ext cx="1215743" cy="336861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257800" y="4800600"/>
            <a:ext cx="1066800" cy="381000"/>
          </a:xfrm>
          <a:prstGeom prst="rect">
            <a:avLst/>
          </a:prstGeom>
          <a:noFill/>
        </p:spPr>
        <p:txBody>
          <a:bodyPr wrap="square" rtlCol="0">
            <a:spAutoFit/>
          </a:bodyPr>
          <a:lstStyle/>
          <a:p>
            <a:r>
              <a:rPr lang="en-US" dirty="0" smtClean="0"/>
              <a:t>Music</a:t>
            </a:r>
            <a:endParaRPr lang="en-US" dirty="0"/>
          </a:p>
        </p:txBody>
      </p:sp>
      <p:cxnSp>
        <p:nvCxnSpPr>
          <p:cNvPr id="53" name="Straight Arrow Connector 52"/>
          <p:cNvCxnSpPr>
            <a:endCxn id="40" idx="4"/>
          </p:cNvCxnSpPr>
          <p:nvPr/>
        </p:nvCxnSpPr>
        <p:spPr>
          <a:xfrm rot="5400000">
            <a:off x="5113614" y="5198670"/>
            <a:ext cx="389856" cy="355716"/>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rot="20557174">
            <a:off x="1105956" y="3952055"/>
            <a:ext cx="1254420" cy="1984452"/>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7620000" y="5867400"/>
            <a:ext cx="1066800" cy="381000"/>
          </a:xfrm>
          <a:prstGeom prst="rect">
            <a:avLst/>
          </a:prstGeom>
          <a:noFill/>
        </p:spPr>
        <p:txBody>
          <a:bodyPr wrap="square" rtlCol="0">
            <a:spAutoFit/>
          </a:bodyPr>
          <a:lstStyle/>
          <a:p>
            <a:r>
              <a:rPr lang="en-US" dirty="0" smtClean="0"/>
              <a:t>Camera</a:t>
            </a:r>
            <a:endParaRPr lang="en-US" dirty="0"/>
          </a:p>
        </p:txBody>
      </p:sp>
      <p:cxnSp>
        <p:nvCxnSpPr>
          <p:cNvPr id="72" name="Straight Arrow Connector 71"/>
          <p:cNvCxnSpPr>
            <a:stCxn id="71" idx="0"/>
            <a:endCxn id="39" idx="6"/>
          </p:cNvCxnSpPr>
          <p:nvPr/>
        </p:nvCxnSpPr>
        <p:spPr>
          <a:xfrm rot="16200000" flipV="1">
            <a:off x="7673925" y="5387924"/>
            <a:ext cx="503522" cy="455429"/>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AE7D04-AF9F-4B79-B4C8-08302BC27675}" type="slidenum">
              <a:rPr lang="en-US" smtClean="0"/>
              <a:pPr/>
              <a:t>50</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09600" y="2514600"/>
            <a:ext cx="7696200" cy="1981200"/>
          </a:xfrm>
          <a:prstGeom prst="rect">
            <a:avLst/>
          </a:prstGeom>
          <a:solidFill>
            <a:srgbClr val="C00000">
              <a:alpha val="1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Problem Definition</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endParaRPr lang="en-US" dirty="0" smtClean="0"/>
          </a:p>
          <a:p>
            <a:endParaRPr lang="en-US" dirty="0" smtClean="0"/>
          </a:p>
          <a:p>
            <a:pPr>
              <a:buNone/>
            </a:pPr>
            <a:r>
              <a:rPr lang="en-US" b="1" dirty="0" smtClean="0"/>
              <a:t>	</a:t>
            </a:r>
            <a:r>
              <a:rPr lang="en-US" b="1" dirty="0" smtClean="0">
                <a:solidFill>
                  <a:srgbClr val="C00000"/>
                </a:solidFill>
              </a:rPr>
              <a:t>Problem Definition</a:t>
            </a:r>
            <a:r>
              <a:rPr lang="en-US" dirty="0" smtClean="0"/>
              <a:t>: Performing effective multi-topic source selection sensitive to trustworthiness for deep-web</a:t>
            </a:r>
          </a:p>
          <a:p>
            <a:endParaRPr lang="en-US" dirty="0" smtClean="0"/>
          </a:p>
          <a:p>
            <a:pPr>
              <a:buNone/>
            </a:pPr>
            <a:endParaRPr lang="en-US" sz="2600" dirty="0" smtClean="0"/>
          </a:p>
          <a:p>
            <a:pPr>
              <a:buNone/>
            </a:pPr>
            <a:endParaRPr lang="en-US" dirty="0" smtClean="0"/>
          </a:p>
        </p:txBody>
      </p:sp>
      <p:sp>
        <p:nvSpPr>
          <p:cNvPr id="4" name="Slide Number Placeholder 3"/>
          <p:cNvSpPr>
            <a:spLocks noGrp="1"/>
          </p:cNvSpPr>
          <p:nvPr>
            <p:ph type="sldNum" sz="quarter" idx="12"/>
          </p:nvPr>
        </p:nvSpPr>
        <p:spPr/>
        <p:txBody>
          <a:bodyPr/>
          <a:lstStyle/>
          <a:p>
            <a:fld id="{D5AE7D04-AF9F-4B79-B4C8-08302BC27675}"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solution – Topic sensitive-SourceRank</a:t>
            </a:r>
            <a:endParaRPr lang="en-US" dirty="0"/>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t>Compute multiple topic-sensitive SourceRanks</a:t>
            </a:r>
          </a:p>
          <a:p>
            <a:r>
              <a:rPr lang="en-US" dirty="0" smtClean="0"/>
              <a:t>At query-time, using query-topic combine these rankings into composite importance ranking</a:t>
            </a:r>
          </a:p>
          <a:p>
            <a:endParaRPr lang="en-US" dirty="0" smtClean="0"/>
          </a:p>
          <a:p>
            <a:r>
              <a:rPr lang="en-US" dirty="0" smtClean="0"/>
              <a:t>Challenges </a:t>
            </a:r>
          </a:p>
          <a:p>
            <a:pPr lvl="1"/>
            <a:r>
              <a:rPr lang="en-US" dirty="0" smtClean="0"/>
              <a:t>Computing topic-sensitive SourceRanks</a:t>
            </a:r>
          </a:p>
          <a:p>
            <a:pPr lvl="1"/>
            <a:r>
              <a:rPr lang="en-US" dirty="0" smtClean="0"/>
              <a:t>Identifying query-topic</a:t>
            </a:r>
          </a:p>
          <a:p>
            <a:pPr lvl="1"/>
            <a:r>
              <a:rPr lang="en-US" dirty="0" smtClean="0"/>
              <a:t>Combining topic-sensitive SourceRanks</a:t>
            </a:r>
          </a:p>
        </p:txBody>
      </p:sp>
      <p:sp>
        <p:nvSpPr>
          <p:cNvPr id="4" name="Slide Number Placeholder 3"/>
          <p:cNvSpPr>
            <a:spLocks noGrp="1"/>
          </p:cNvSpPr>
          <p:nvPr>
            <p:ph type="sldNum" sz="quarter" idx="12"/>
          </p:nvPr>
        </p:nvSpPr>
        <p:spPr/>
        <p:txBody>
          <a:bodyPr/>
          <a:lstStyle/>
          <a:p>
            <a:fld id="{D5AE7D04-AF9F-4B79-B4C8-08302BC27675}"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SourceRank</a:t>
            </a:r>
          </a:p>
          <a:p>
            <a:endParaRPr lang="en-US" dirty="0" smtClean="0"/>
          </a:p>
          <a:p>
            <a:r>
              <a:rPr lang="en-US" dirty="0" smtClean="0"/>
              <a:t>Topic-sensitive SourceRank</a:t>
            </a:r>
          </a:p>
          <a:p>
            <a:endParaRPr lang="en-US" dirty="0" smtClean="0"/>
          </a:p>
          <a:p>
            <a:r>
              <a:rPr lang="en-US" dirty="0" smtClean="0"/>
              <a:t>Experiments and Results</a:t>
            </a:r>
          </a:p>
          <a:p>
            <a:endParaRPr lang="en-US" dirty="0" smtClean="0"/>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SourceRank</a:t>
            </a:r>
          </a:p>
          <a:p>
            <a:endParaRPr lang="en-US" dirty="0" smtClean="0"/>
          </a:p>
          <a:p>
            <a:r>
              <a:rPr lang="en-US" dirty="0" smtClean="0"/>
              <a:t>Topic-sensitive SourceRank</a:t>
            </a:r>
          </a:p>
          <a:p>
            <a:endParaRPr lang="en-US" dirty="0" smtClean="0"/>
          </a:p>
          <a:p>
            <a:r>
              <a:rPr lang="en-US" dirty="0" smtClean="0"/>
              <a:t>Experiments and Results</a:t>
            </a:r>
          </a:p>
          <a:p>
            <a:endParaRPr lang="en-US" dirty="0" smtClean="0"/>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5AE7D04-AF9F-4B79-B4C8-08302BC27675}"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par>
                                <p:cTn id="8" presetID="9" presetClass="emph" presetSubtype="0" grpId="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par>
                                <p:cTn id="11" presetID="9" presetClass="emph" presetSubtype="0" grpId="0" nodeType="withEffect">
                                  <p:stCondLst>
                                    <p:cond delay="0"/>
                                  </p:stCondLst>
                                  <p:childTnLst>
                                    <p:set>
                                      <p:cBhvr rctx="PPT">
                                        <p:cTn id="12" dur="indefinite"/>
                                        <p:tgtEl>
                                          <p:spTgt spid="3">
                                            <p:txEl>
                                              <p:pRg st="6" end="6"/>
                                            </p:txEl>
                                          </p:spTgt>
                                        </p:tgtEl>
                                        <p:attrNameLst>
                                          <p:attrName>style.opacity</p:attrName>
                                        </p:attrNameLst>
                                      </p:cBhvr>
                                      <p:to>
                                        <p:strVal val="0.25"/>
                                      </p:to>
                                    </p:set>
                                    <p:animEffect filter="image" prLst="opacity: 0.25">
                                      <p:cBhvr rctx="IE">
                                        <p:cTn id="13" dur="indefinite"/>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4974</TotalTime>
  <Words>1638</Words>
  <Application>Microsoft Office PowerPoint</Application>
  <PresentationFormat>On-screen Show (4:3)</PresentationFormat>
  <Paragraphs>406</Paragraphs>
  <Slides>50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Office Theme</vt:lpstr>
      <vt:lpstr>Equation</vt:lpstr>
      <vt:lpstr>Topic-Sensitive SourceRank: Extending SourceRank for Performing Context-Sensitive Search over Deep-Web</vt:lpstr>
      <vt:lpstr>Slide 2</vt:lpstr>
      <vt:lpstr>Source quality and SourceRank</vt:lpstr>
      <vt:lpstr>… But Source quality is topic-sensitive</vt:lpstr>
      <vt:lpstr>Slide 5</vt:lpstr>
      <vt:lpstr>Problem Definition</vt:lpstr>
      <vt:lpstr>Our solution – Topic sensitive-SourceRank</vt:lpstr>
      <vt:lpstr>Agenda</vt:lpstr>
      <vt:lpstr>Agenda</vt:lpstr>
      <vt:lpstr>SourceRank Computation</vt:lpstr>
      <vt:lpstr>SourceRank Computation contd.</vt:lpstr>
      <vt:lpstr>Agenda</vt:lpstr>
      <vt:lpstr>Trust-based measure for multi-topic deep-web</vt:lpstr>
      <vt:lpstr>Topic-sensitive SourceRank Overview</vt:lpstr>
      <vt:lpstr>Slide 15</vt:lpstr>
      <vt:lpstr>Challenges for TSR</vt:lpstr>
      <vt:lpstr>Computing topic-specific SourceRank</vt:lpstr>
      <vt:lpstr>Computing topic-specific SourceRank contd.</vt:lpstr>
      <vt:lpstr>Topic-specific sampling queries</vt:lpstr>
      <vt:lpstr>Computing Topic-specific SourceRanks</vt:lpstr>
      <vt:lpstr>Query Processing</vt:lpstr>
      <vt:lpstr>Computing query-topic</vt:lpstr>
      <vt:lpstr>Computing query-topic – Training Data</vt:lpstr>
      <vt:lpstr>Computing query-topic – Classifier</vt:lpstr>
      <vt:lpstr>Computing query-topic – Classifier contd.</vt:lpstr>
      <vt:lpstr>Computing query-topic sensitive importance scores</vt:lpstr>
      <vt:lpstr>Source selection</vt:lpstr>
      <vt:lpstr>Slide 28</vt:lpstr>
      <vt:lpstr>Agenda</vt:lpstr>
      <vt:lpstr>Experimental setup</vt:lpstr>
      <vt:lpstr>Sampling queries</vt:lpstr>
      <vt:lpstr>Test queries</vt:lpstr>
      <vt:lpstr>Query similarity based measure- CORI</vt:lpstr>
      <vt:lpstr>Query similarity based measure- Google Base</vt:lpstr>
      <vt:lpstr>Agreement based measures - USR</vt:lpstr>
      <vt:lpstr>Agreement based measures - DSR</vt:lpstr>
      <vt:lpstr>Result merging, ranking and relevance evaluation</vt:lpstr>
      <vt:lpstr>Result merging, ranking and relevance evaluation contd.</vt:lpstr>
      <vt:lpstr>Results</vt:lpstr>
      <vt:lpstr>Slide 40</vt:lpstr>
      <vt:lpstr>Slide 41</vt:lpstr>
      <vt:lpstr>Slide 42</vt:lpstr>
      <vt:lpstr>Slide 43</vt:lpstr>
      <vt:lpstr>Slide 44</vt:lpstr>
      <vt:lpstr>Slide 45</vt:lpstr>
      <vt:lpstr>Agenda</vt:lpstr>
      <vt:lpstr>Conclusion</vt:lpstr>
      <vt:lpstr>Conclusion contd.</vt:lpstr>
      <vt:lpstr>Paper submitted to Comad’11</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Topic-Sensitive SourceRank: Extending SourceRank for Performing Context-Sensitive Search over Deep-Web</dc:title>
  <dc:creator>mjha1</dc:creator>
  <cp:lastModifiedBy>Manish</cp:lastModifiedBy>
  <cp:revision>942</cp:revision>
  <dcterms:created xsi:type="dcterms:W3CDTF">2011-08-22T23:35:50Z</dcterms:created>
  <dcterms:modified xsi:type="dcterms:W3CDTF">2011-08-26T16:55:27Z</dcterms:modified>
</cp:coreProperties>
</file>