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268" r:id="rId2"/>
    <p:sldId id="279" r:id="rId3"/>
    <p:sldId id="280" r:id="rId4"/>
    <p:sldId id="269" r:id="rId5"/>
    <p:sldId id="270" r:id="rId6"/>
    <p:sldId id="271" r:id="rId7"/>
    <p:sldId id="272" r:id="rId8"/>
    <p:sldId id="284" r:id="rId9"/>
    <p:sldId id="285" r:id="rId10"/>
    <p:sldId id="273" r:id="rId11"/>
    <p:sldId id="288" r:id="rId12"/>
    <p:sldId id="289" r:id="rId13"/>
    <p:sldId id="290" r:id="rId14"/>
    <p:sldId id="324" r:id="rId15"/>
    <p:sldId id="325" r:id="rId16"/>
    <p:sldId id="326" r:id="rId17"/>
    <p:sldId id="368" r:id="rId18"/>
    <p:sldId id="350" r:id="rId19"/>
    <p:sldId id="351" r:id="rId20"/>
    <p:sldId id="372" r:id="rId21"/>
    <p:sldId id="297" r:id="rId22"/>
    <p:sldId id="293" r:id="rId23"/>
    <p:sldId id="307" r:id="rId24"/>
    <p:sldId id="309" r:id="rId25"/>
    <p:sldId id="310" r:id="rId26"/>
    <p:sldId id="311" r:id="rId27"/>
    <p:sldId id="373" r:id="rId28"/>
    <p:sldId id="298" r:id="rId29"/>
    <p:sldId id="354" r:id="rId30"/>
    <p:sldId id="355" r:id="rId31"/>
    <p:sldId id="370" r:id="rId32"/>
    <p:sldId id="356" r:id="rId33"/>
    <p:sldId id="357" r:id="rId34"/>
    <p:sldId id="366" r:id="rId35"/>
    <p:sldId id="367" r:id="rId36"/>
    <p:sldId id="371" r:id="rId37"/>
    <p:sldId id="369" r:id="rId38"/>
    <p:sldId id="360" r:id="rId39"/>
    <p:sldId id="361" r:id="rId40"/>
    <p:sldId id="374" r:id="rId41"/>
    <p:sldId id="299" r:id="rId42"/>
    <p:sldId id="339" r:id="rId43"/>
    <p:sldId id="342" r:id="rId44"/>
    <p:sldId id="353" r:id="rId45"/>
    <p:sldId id="364" r:id="rId46"/>
    <p:sldId id="340" r:id="rId47"/>
    <p:sldId id="375" r:id="rId48"/>
    <p:sldId id="295" r:id="rId49"/>
    <p:sldId id="365" r:id="rId50"/>
    <p:sldId id="312" r:id="rId51"/>
    <p:sldId id="343" r:id="rId52"/>
    <p:sldId id="313" r:id="rId53"/>
    <p:sldId id="315" r:id="rId54"/>
    <p:sldId id="316" r:id="rId55"/>
    <p:sldId id="317" r:id="rId56"/>
    <p:sldId id="318" r:id="rId57"/>
    <p:sldId id="319" r:id="rId58"/>
    <p:sldId id="322" r:id="rId59"/>
    <p:sldId id="376" r:id="rId60"/>
    <p:sldId id="300" r:id="rId61"/>
    <p:sldId id="320" r:id="rId62"/>
    <p:sldId id="328" r:id="rId63"/>
    <p:sldId id="323" r:id="rId64"/>
    <p:sldId id="349" r:id="rId65"/>
    <p:sldId id="308" r:id="rId66"/>
    <p:sldId id="306" r:id="rId67"/>
    <p:sldId id="363" r:id="rId68"/>
    <p:sldId id="314" r:id="rId69"/>
    <p:sldId id="304" r:id="rId70"/>
    <p:sldId id="303" r:id="rId71"/>
    <p:sldId id="305" r:id="rId72"/>
    <p:sldId id="286" r:id="rId73"/>
    <p:sldId id="282" r:id="rId74"/>
    <p:sldId id="333" r:id="rId75"/>
    <p:sldId id="329" r:id="rId76"/>
    <p:sldId id="330" r:id="rId77"/>
    <p:sldId id="331" r:id="rId78"/>
    <p:sldId id="332" r:id="rId79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5050"/>
    <a:srgbClr val="FF9966"/>
    <a:srgbClr val="0000FF"/>
    <a:srgbClr val="008000"/>
    <a:srgbClr val="FF0000"/>
    <a:srgbClr val="EAE6B4"/>
    <a:srgbClr val="81CA70"/>
    <a:srgbClr val="990000"/>
    <a:srgbClr val="DDDDDD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68" autoAdjust="0"/>
    <p:restoredTop sz="87018" autoAdjust="0"/>
  </p:normalViewPr>
  <p:slideViewPr>
    <p:cSldViewPr>
      <p:cViewPr varScale="1">
        <p:scale>
          <a:sx n="82" d="100"/>
          <a:sy n="82" d="100"/>
        </p:scale>
        <p:origin x="-7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notesViewPr>
    <p:cSldViewPr>
      <p:cViewPr varScale="1">
        <p:scale>
          <a:sx n="56" d="100"/>
          <a:sy n="56" d="100"/>
        </p:scale>
        <p:origin x="-2568" y="-84"/>
      </p:cViewPr>
      <p:guideLst>
        <p:guide orient="horz" pos="2924"/>
        <p:guide pos="22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hesis-svn\presentation\cumulative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hesis-svn\presentation\cumulative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hesis-svn\presentation\cumulative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hesis-svn\presentation\cumulative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hesis-svn\presentation\cumulative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hesis-svn\presentation\cumulative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hesis-svn\presentation\cumulativ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title>
      <c:tx>
        <c:rich>
          <a:bodyPr/>
          <a:lstStyle/>
          <a:p>
            <a:pPr>
              <a:defRPr/>
            </a:pPr>
            <a:r>
              <a:rPr lang="en-US" dirty="0"/>
              <a:t>Recall vs Attributes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Direct Join</c:v>
          </c:tx>
          <c:cat>
            <c:numRef>
              <c:f>'basic ones'!$D$7:$D$9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cat>
          <c:val>
            <c:numRef>
              <c:f>'basic ones'!$H$7:$H$9</c:f>
              <c:numCache>
                <c:formatCode>General</c:formatCode>
                <c:ptCount val="3"/>
                <c:pt idx="0">
                  <c:v>0.9</c:v>
                </c:pt>
                <c:pt idx="1">
                  <c:v>0.91</c:v>
                </c:pt>
                <c:pt idx="2">
                  <c:v>0.86000000000000065</c:v>
                </c:pt>
              </c:numCache>
            </c:numRef>
          </c:val>
        </c:ser>
        <c:ser>
          <c:idx val="1"/>
          <c:order val="1"/>
          <c:tx>
            <c:v>Single</c:v>
          </c:tx>
          <c:cat>
            <c:numRef>
              <c:f>'basic ones'!$D$7:$D$9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cat>
          <c:val>
            <c:numRef>
              <c:f>'basic ones'!$I$7:$I$9</c:f>
              <c:numCache>
                <c:formatCode>General</c:formatCode>
                <c:ptCount val="3"/>
                <c:pt idx="0">
                  <c:v>0.51</c:v>
                </c:pt>
                <c:pt idx="1">
                  <c:v>0.59000000000000064</c:v>
                </c:pt>
                <c:pt idx="2">
                  <c:v>0.65000000000000113</c:v>
                </c:pt>
              </c:numCache>
            </c:numRef>
          </c:val>
        </c:ser>
        <c:ser>
          <c:idx val="2"/>
          <c:order val="2"/>
          <c:tx>
            <c:v>SmartInt</c:v>
          </c:tx>
          <c:cat>
            <c:numRef>
              <c:f>'basic ones'!$D$7:$D$9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cat>
          <c:val>
            <c:numRef>
              <c:f>'basic ones'!$J$7:$J$9</c:f>
              <c:numCache>
                <c:formatCode>General</c:formatCode>
                <c:ptCount val="3"/>
                <c:pt idx="0">
                  <c:v>0.78</c:v>
                </c:pt>
                <c:pt idx="1">
                  <c:v>0.70000000000000062</c:v>
                </c:pt>
                <c:pt idx="2">
                  <c:v>0.62000000000000088</c:v>
                </c:pt>
              </c:numCache>
            </c:numRef>
          </c:val>
        </c:ser>
        <c:marker val="1"/>
        <c:axId val="53102080"/>
        <c:axId val="53104000"/>
      </c:lineChart>
      <c:catAx>
        <c:axId val="531020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Attributes</a:t>
                </a:r>
              </a:p>
            </c:rich>
          </c:tx>
          <c:layout/>
        </c:title>
        <c:numFmt formatCode="General" sourceLinked="1"/>
        <c:tickLblPos val="nextTo"/>
        <c:crossAx val="53104000"/>
        <c:crosses val="autoZero"/>
        <c:auto val="1"/>
        <c:lblAlgn val="ctr"/>
        <c:lblOffset val="100"/>
      </c:catAx>
      <c:valAx>
        <c:axId val="5310400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Recall</a:t>
                </a:r>
              </a:p>
            </c:rich>
          </c:tx>
          <c:layout/>
        </c:title>
        <c:numFmt formatCode="General" sourceLinked="1"/>
        <c:tickLblPos val="nextTo"/>
        <c:crossAx val="53102080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title>
      <c:tx>
        <c:rich>
          <a:bodyPr/>
          <a:lstStyle/>
          <a:p>
            <a:pPr>
              <a:defRPr/>
            </a:pPr>
            <a:r>
              <a:rPr lang="en-US" dirty="0"/>
              <a:t>Precision vs Attributes</a:t>
            </a:r>
          </a:p>
        </c:rich>
      </c:tx>
      <c:layout>
        <c:manualLayout>
          <c:xMode val="edge"/>
          <c:yMode val="edge"/>
          <c:x val="0.28655629139072902"/>
          <c:y val="2.7531956735496601E-2"/>
        </c:manualLayout>
      </c:layout>
    </c:title>
    <c:plotArea>
      <c:layout/>
      <c:lineChart>
        <c:grouping val="standard"/>
        <c:ser>
          <c:idx val="0"/>
          <c:order val="0"/>
          <c:tx>
            <c:v>Direct Join</c:v>
          </c:tx>
          <c:cat>
            <c:numRef>
              <c:f>'basic ones'!$D$7:$D$9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cat>
          <c:val>
            <c:numRef>
              <c:f>'basic ones'!$E$7:$E$9</c:f>
              <c:numCache>
                <c:formatCode>General</c:formatCode>
                <c:ptCount val="3"/>
                <c:pt idx="0">
                  <c:v>6.0000000000000032E-2</c:v>
                </c:pt>
                <c:pt idx="1">
                  <c:v>6.0000000000000032E-2</c:v>
                </c:pt>
                <c:pt idx="2">
                  <c:v>7.0000000000000021E-2</c:v>
                </c:pt>
              </c:numCache>
            </c:numRef>
          </c:val>
        </c:ser>
        <c:ser>
          <c:idx val="1"/>
          <c:order val="1"/>
          <c:tx>
            <c:v>Single</c:v>
          </c:tx>
          <c:cat>
            <c:numRef>
              <c:f>'basic ones'!$D$7:$D$9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cat>
          <c:val>
            <c:numRef>
              <c:f>'basic ones'!$F$7:$F$9</c:f>
              <c:numCache>
                <c:formatCode>General</c:formatCode>
                <c:ptCount val="3"/>
                <c:pt idx="0">
                  <c:v>2.0000000000000011E-2</c:v>
                </c:pt>
                <c:pt idx="1">
                  <c:v>3.0000000000000002E-2</c:v>
                </c:pt>
                <c:pt idx="2">
                  <c:v>2.0000000000000011E-2</c:v>
                </c:pt>
              </c:numCache>
            </c:numRef>
          </c:val>
        </c:ser>
        <c:ser>
          <c:idx val="2"/>
          <c:order val="2"/>
          <c:tx>
            <c:v>SmartInt</c:v>
          </c:tx>
          <c:cat>
            <c:numRef>
              <c:f>'basic ones'!$D$7:$D$9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cat>
          <c:val>
            <c:numRef>
              <c:f>'basic ones'!$G$7:$G$9</c:f>
              <c:numCache>
                <c:formatCode>General</c:formatCode>
                <c:ptCount val="3"/>
                <c:pt idx="0">
                  <c:v>0.55000000000000004</c:v>
                </c:pt>
                <c:pt idx="1">
                  <c:v>0.64000000000000101</c:v>
                </c:pt>
                <c:pt idx="2">
                  <c:v>0.89</c:v>
                </c:pt>
              </c:numCache>
            </c:numRef>
          </c:val>
        </c:ser>
        <c:marker val="1"/>
        <c:axId val="53142272"/>
        <c:axId val="53144192"/>
      </c:lineChart>
      <c:catAx>
        <c:axId val="531422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Attributes</a:t>
                </a:r>
              </a:p>
            </c:rich>
          </c:tx>
          <c:layout/>
        </c:title>
        <c:numFmt formatCode="General" sourceLinked="1"/>
        <c:tickLblPos val="nextTo"/>
        <c:crossAx val="53144192"/>
        <c:crosses val="autoZero"/>
        <c:auto val="1"/>
        <c:lblAlgn val="ctr"/>
        <c:lblOffset val="100"/>
      </c:catAx>
      <c:valAx>
        <c:axId val="5314419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Precision</a:t>
                </a:r>
              </a:p>
            </c:rich>
          </c:tx>
          <c:layout/>
        </c:title>
        <c:numFmt formatCode="General" sourceLinked="1"/>
        <c:tickLblPos val="nextTo"/>
        <c:crossAx val="53142272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title>
      <c:tx>
        <c:rich>
          <a:bodyPr/>
          <a:lstStyle/>
          <a:p>
            <a:pPr>
              <a:defRPr/>
            </a:pPr>
            <a:r>
              <a:rPr lang="en-US" dirty="0"/>
              <a:t>F-measure vs Attributes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Direct Join</c:v>
          </c:tx>
          <c:cat>
            <c:numRef>
              <c:f>'basic ones'!$D$21:$D$23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cat>
          <c:val>
            <c:numRef>
              <c:f>'basic ones'!$E$21:$E$23</c:f>
              <c:numCache>
                <c:formatCode>General</c:formatCode>
                <c:ptCount val="3"/>
                <c:pt idx="0">
                  <c:v>0.1125</c:v>
                </c:pt>
                <c:pt idx="1">
                  <c:v>0.11258</c:v>
                </c:pt>
                <c:pt idx="2">
                  <c:v>0.12945999999999999</c:v>
                </c:pt>
              </c:numCache>
            </c:numRef>
          </c:val>
        </c:ser>
        <c:ser>
          <c:idx val="1"/>
          <c:order val="1"/>
          <c:tx>
            <c:v>Single</c:v>
          </c:tx>
          <c:cat>
            <c:numRef>
              <c:f>'basic ones'!$D$21:$D$23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cat>
          <c:val>
            <c:numRef>
              <c:f>'basic ones'!$F$21:$F$23</c:f>
              <c:numCache>
                <c:formatCode>General</c:formatCode>
                <c:ptCount val="3"/>
                <c:pt idx="0">
                  <c:v>3.85E-2</c:v>
                </c:pt>
                <c:pt idx="1">
                  <c:v>5.7000000000000023E-2</c:v>
                </c:pt>
                <c:pt idx="2">
                  <c:v>3.8800000000000001E-2</c:v>
                </c:pt>
              </c:numCache>
            </c:numRef>
          </c:val>
        </c:ser>
        <c:ser>
          <c:idx val="2"/>
          <c:order val="2"/>
          <c:tx>
            <c:v>SmartInt</c:v>
          </c:tx>
          <c:cat>
            <c:numRef>
              <c:f>'basic ones'!$D$21:$D$23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cat>
          <c:val>
            <c:numRef>
              <c:f>'basic ones'!$G$21:$G$23</c:f>
              <c:numCache>
                <c:formatCode>General</c:formatCode>
                <c:ptCount val="3"/>
                <c:pt idx="0">
                  <c:v>0.64510000000000101</c:v>
                </c:pt>
                <c:pt idx="1">
                  <c:v>0.6687000000000014</c:v>
                </c:pt>
                <c:pt idx="2">
                  <c:v>0.73090000000000088</c:v>
                </c:pt>
              </c:numCache>
            </c:numRef>
          </c:val>
        </c:ser>
        <c:marker val="1"/>
        <c:axId val="53239808"/>
        <c:axId val="53241728"/>
      </c:lineChart>
      <c:catAx>
        <c:axId val="532398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Attributes</a:t>
                </a:r>
              </a:p>
            </c:rich>
          </c:tx>
          <c:layout/>
        </c:title>
        <c:numFmt formatCode="General" sourceLinked="1"/>
        <c:tickLblPos val="nextTo"/>
        <c:crossAx val="53241728"/>
        <c:crosses val="autoZero"/>
        <c:auto val="1"/>
        <c:lblAlgn val="ctr"/>
        <c:lblOffset val="100"/>
      </c:catAx>
      <c:valAx>
        <c:axId val="53241728"/>
        <c:scaling>
          <c:orientation val="minMax"/>
          <c:max val="1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F-measure</a:t>
                </a:r>
              </a:p>
            </c:rich>
          </c:tx>
          <c:layout/>
        </c:title>
        <c:numFmt formatCode="General" sourceLinked="1"/>
        <c:tickLblPos val="nextTo"/>
        <c:crossAx val="53239808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title>
      <c:tx>
        <c:rich>
          <a:bodyPr/>
          <a:lstStyle/>
          <a:p>
            <a:pPr>
              <a:defRPr/>
            </a:pPr>
            <a:r>
              <a:rPr lang="en-US" dirty="0"/>
              <a:t>Precision vs Constraints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3677498999065787"/>
          <c:y val="0.18289473684210569"/>
          <c:w val="0.8152024111392856"/>
          <c:h val="0.59334058571625681"/>
        </c:manualLayout>
      </c:layout>
      <c:lineChart>
        <c:grouping val="standard"/>
        <c:ser>
          <c:idx val="0"/>
          <c:order val="0"/>
          <c:tx>
            <c:v>Direct Join</c:v>
          </c:tx>
          <c:cat>
            <c:numRef>
              <c:f>'basic ones'!$D$14:$D$16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cat>
          <c:val>
            <c:numRef>
              <c:f>'basic ones'!$E$14:$E$16</c:f>
              <c:numCache>
                <c:formatCode>General</c:formatCode>
                <c:ptCount val="3"/>
                <c:pt idx="0">
                  <c:v>7.0000000000000021E-2</c:v>
                </c:pt>
                <c:pt idx="1">
                  <c:v>8.0000000000000043E-2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v>Single</c:v>
          </c:tx>
          <c:cat>
            <c:numRef>
              <c:f>'basic ones'!$D$14:$D$16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cat>
          <c:val>
            <c:numRef>
              <c:f>'basic ones'!$F$14:$F$16</c:f>
              <c:numCache>
                <c:formatCode>General</c:formatCode>
                <c:ptCount val="3"/>
                <c:pt idx="0">
                  <c:v>0</c:v>
                </c:pt>
                <c:pt idx="1">
                  <c:v>4.0000000000000022E-2</c:v>
                </c:pt>
                <c:pt idx="2">
                  <c:v>4.0000000000000022E-2</c:v>
                </c:pt>
              </c:numCache>
            </c:numRef>
          </c:val>
        </c:ser>
        <c:ser>
          <c:idx val="2"/>
          <c:order val="2"/>
          <c:tx>
            <c:v>SmartInt</c:v>
          </c:tx>
          <c:cat>
            <c:numRef>
              <c:f>'basic ones'!$D$14:$D$16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cat>
          <c:val>
            <c:numRef>
              <c:f>'basic ones'!$G$14:$G$16</c:f>
              <c:numCache>
                <c:formatCode>General</c:formatCode>
                <c:ptCount val="3"/>
                <c:pt idx="0">
                  <c:v>0.65000000000000113</c:v>
                </c:pt>
                <c:pt idx="1">
                  <c:v>0.82000000000000062</c:v>
                </c:pt>
                <c:pt idx="2">
                  <c:v>0.41000000000000031</c:v>
                </c:pt>
              </c:numCache>
            </c:numRef>
          </c:val>
        </c:ser>
        <c:marker val="1"/>
        <c:axId val="52851456"/>
        <c:axId val="52853376"/>
      </c:lineChart>
      <c:catAx>
        <c:axId val="528514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Constraints</a:t>
                </a:r>
              </a:p>
            </c:rich>
          </c:tx>
          <c:layout/>
        </c:title>
        <c:numFmt formatCode="General" sourceLinked="1"/>
        <c:tickLblPos val="nextTo"/>
        <c:crossAx val="52853376"/>
        <c:crosses val="autoZero"/>
        <c:auto val="1"/>
        <c:lblAlgn val="ctr"/>
        <c:lblOffset val="100"/>
      </c:catAx>
      <c:valAx>
        <c:axId val="52853376"/>
        <c:scaling>
          <c:orientation val="minMax"/>
          <c:max val="1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Precision</a:t>
                </a:r>
              </a:p>
            </c:rich>
          </c:tx>
          <c:layout/>
        </c:title>
        <c:numFmt formatCode="General" sourceLinked="1"/>
        <c:tickLblPos val="nextTo"/>
        <c:crossAx val="52851456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"/>
  <c:chart>
    <c:title>
      <c:tx>
        <c:rich>
          <a:bodyPr/>
          <a:lstStyle/>
          <a:p>
            <a:pPr>
              <a:defRPr/>
            </a:pPr>
            <a:r>
              <a:rPr lang="en-US" dirty="0"/>
              <a:t>Recall vs Constraints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Direct Join</c:v>
          </c:tx>
          <c:cat>
            <c:numRef>
              <c:f>'basic ones'!$D$14:$D$16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cat>
          <c:val>
            <c:numRef>
              <c:f>'basic ones'!$H$14:$H$16</c:f>
              <c:numCache>
                <c:formatCode>General</c:formatCode>
                <c:ptCount val="3"/>
                <c:pt idx="0">
                  <c:v>0.9</c:v>
                </c:pt>
                <c:pt idx="1">
                  <c:v>0.88</c:v>
                </c:pt>
                <c:pt idx="2">
                  <c:v>0.91</c:v>
                </c:pt>
              </c:numCache>
            </c:numRef>
          </c:val>
        </c:ser>
        <c:ser>
          <c:idx val="1"/>
          <c:order val="1"/>
          <c:tx>
            <c:v>Single</c:v>
          </c:tx>
          <c:cat>
            <c:numRef>
              <c:f>'basic ones'!$D$14:$D$16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cat>
          <c:val>
            <c:numRef>
              <c:f>'basic ones'!$I$14:$I$16</c:f>
              <c:numCache>
                <c:formatCode>General</c:formatCode>
                <c:ptCount val="3"/>
                <c:pt idx="0">
                  <c:v>0.58000000000000007</c:v>
                </c:pt>
                <c:pt idx="1">
                  <c:v>0.60000000000000064</c:v>
                </c:pt>
                <c:pt idx="2">
                  <c:v>0.54</c:v>
                </c:pt>
              </c:numCache>
            </c:numRef>
          </c:val>
        </c:ser>
        <c:ser>
          <c:idx val="2"/>
          <c:order val="2"/>
          <c:tx>
            <c:v>SmartInt</c:v>
          </c:tx>
          <c:cat>
            <c:numRef>
              <c:f>'basic ones'!$D$14:$D$16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cat>
          <c:val>
            <c:numRef>
              <c:f>'basic ones'!$J$14:$J$16</c:f>
              <c:numCache>
                <c:formatCode>General</c:formatCode>
                <c:ptCount val="3"/>
                <c:pt idx="0">
                  <c:v>0.79</c:v>
                </c:pt>
                <c:pt idx="1">
                  <c:v>0.74000000000000088</c:v>
                </c:pt>
                <c:pt idx="2">
                  <c:v>0.47000000000000008</c:v>
                </c:pt>
              </c:numCache>
            </c:numRef>
          </c:val>
        </c:ser>
        <c:marker val="1"/>
        <c:axId val="53673984"/>
        <c:axId val="53675904"/>
      </c:lineChart>
      <c:catAx>
        <c:axId val="536739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Constraints</a:t>
                </a:r>
              </a:p>
            </c:rich>
          </c:tx>
          <c:layout/>
        </c:title>
        <c:numFmt formatCode="General" sourceLinked="1"/>
        <c:tickLblPos val="nextTo"/>
        <c:crossAx val="53675904"/>
        <c:crosses val="autoZero"/>
        <c:auto val="1"/>
        <c:lblAlgn val="ctr"/>
        <c:lblOffset val="100"/>
      </c:catAx>
      <c:valAx>
        <c:axId val="5367590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Recall</a:t>
                </a:r>
              </a:p>
            </c:rich>
          </c:tx>
          <c:layout/>
        </c:title>
        <c:numFmt formatCode="General" sourceLinked="1"/>
        <c:tickLblPos val="nextTo"/>
        <c:crossAx val="53673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title>
      <c:tx>
        <c:rich>
          <a:bodyPr/>
          <a:lstStyle/>
          <a:p>
            <a:pPr>
              <a:defRPr/>
            </a:pPr>
            <a:r>
              <a:rPr lang="en-US" dirty="0"/>
              <a:t>F-measure vs Constraints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Direct Join</c:v>
          </c:tx>
          <c:cat>
            <c:numRef>
              <c:f>'basic ones'!$D$28:$D$30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cat>
          <c:val>
            <c:numRef>
              <c:f>'basic ones'!$E$28:$E$30</c:f>
              <c:numCache>
                <c:formatCode>General</c:formatCode>
                <c:ptCount val="3"/>
                <c:pt idx="0">
                  <c:v>0.13</c:v>
                </c:pt>
                <c:pt idx="1">
                  <c:v>0.14700000000000021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v>Single</c:v>
          </c:tx>
          <c:cat>
            <c:numRef>
              <c:f>'basic ones'!$D$28:$D$30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cat>
          <c:val>
            <c:numRef>
              <c:f>'basic ones'!$F$28:$F$30</c:f>
              <c:numCache>
                <c:formatCode>General</c:formatCode>
                <c:ptCount val="3"/>
                <c:pt idx="0">
                  <c:v>0</c:v>
                </c:pt>
                <c:pt idx="1">
                  <c:v>7.5000000000000011E-2</c:v>
                </c:pt>
                <c:pt idx="2">
                  <c:v>7.3999999999999996E-2</c:v>
                </c:pt>
              </c:numCache>
            </c:numRef>
          </c:val>
        </c:ser>
        <c:ser>
          <c:idx val="2"/>
          <c:order val="2"/>
          <c:tx>
            <c:v>SmartInt</c:v>
          </c:tx>
          <c:cat>
            <c:numRef>
              <c:f>'basic ones'!$D$28:$D$30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cat>
          <c:val>
            <c:numRef>
              <c:f>'basic ones'!$G$28:$G$30</c:f>
              <c:numCache>
                <c:formatCode>General</c:formatCode>
                <c:ptCount val="3"/>
                <c:pt idx="0">
                  <c:v>0.71319999999999995</c:v>
                </c:pt>
                <c:pt idx="1">
                  <c:v>0.77800000000000114</c:v>
                </c:pt>
                <c:pt idx="2">
                  <c:v>0.43800000000000044</c:v>
                </c:pt>
              </c:numCache>
            </c:numRef>
          </c:val>
        </c:ser>
        <c:marker val="1"/>
        <c:axId val="53693440"/>
        <c:axId val="53707904"/>
      </c:lineChart>
      <c:catAx>
        <c:axId val="536934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Constraints</a:t>
                </a:r>
              </a:p>
            </c:rich>
          </c:tx>
          <c:layout/>
        </c:title>
        <c:numFmt formatCode="General" sourceLinked="1"/>
        <c:tickLblPos val="nextTo"/>
        <c:crossAx val="53707904"/>
        <c:crosses val="autoZero"/>
        <c:auto val="1"/>
        <c:lblAlgn val="ctr"/>
        <c:lblOffset val="100"/>
      </c:catAx>
      <c:valAx>
        <c:axId val="53707904"/>
        <c:scaling>
          <c:orientation val="minMax"/>
          <c:max val="1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F-measure</a:t>
                </a:r>
              </a:p>
            </c:rich>
          </c:tx>
          <c:layout/>
        </c:title>
        <c:numFmt formatCode="General" sourceLinked="1"/>
        <c:tickLblPos val="nextTo"/>
        <c:crossAx val="53693440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"/>
  <c:chart>
    <c:plotArea>
      <c:layout/>
      <c:barChart>
        <c:barDir val="col"/>
        <c:grouping val="clustered"/>
        <c:ser>
          <c:idx val="0"/>
          <c:order val="0"/>
          <c:tx>
            <c:strRef>
              <c:f>[2]Sheet1!$I$12</c:f>
              <c:strCache>
                <c:ptCount val="1"/>
                <c:pt idx="0">
                  <c:v>Precision</c:v>
                </c:pt>
              </c:strCache>
            </c:strRef>
          </c:tx>
          <c:cat>
            <c:strRef>
              <c:f>[2]Sheet1!$H$13:$H$16</c:f>
              <c:strCache>
                <c:ptCount val="4"/>
                <c:pt idx="0">
                  <c:v>Join: Model</c:v>
                </c:pt>
                <c:pt idx="1">
                  <c:v>Join: Year</c:v>
                </c:pt>
                <c:pt idx="2">
                  <c:v>Join: Model, Year</c:v>
                </c:pt>
                <c:pt idx="3">
                  <c:v>SmartInt</c:v>
                </c:pt>
              </c:strCache>
            </c:strRef>
          </c:cat>
          <c:val>
            <c:numRef>
              <c:f>[2]Sheet1!$I$13:$I$16</c:f>
              <c:numCache>
                <c:formatCode>General</c:formatCode>
                <c:ptCount val="4"/>
                <c:pt idx="0">
                  <c:v>0.4</c:v>
                </c:pt>
                <c:pt idx="1">
                  <c:v>0.30000000000000032</c:v>
                </c:pt>
                <c:pt idx="2">
                  <c:v>0.47000000000000008</c:v>
                </c:pt>
                <c:pt idx="3">
                  <c:v>0.87000000000000088</c:v>
                </c:pt>
              </c:numCache>
            </c:numRef>
          </c:val>
        </c:ser>
        <c:ser>
          <c:idx val="1"/>
          <c:order val="1"/>
          <c:tx>
            <c:strRef>
              <c:f>[2]Sheet1!$J$12</c:f>
              <c:strCache>
                <c:ptCount val="1"/>
                <c:pt idx="0">
                  <c:v>Recall</c:v>
                </c:pt>
              </c:strCache>
            </c:strRef>
          </c:tx>
          <c:cat>
            <c:strRef>
              <c:f>[2]Sheet1!$H$13:$H$16</c:f>
              <c:strCache>
                <c:ptCount val="4"/>
                <c:pt idx="0">
                  <c:v>Join: Model</c:v>
                </c:pt>
                <c:pt idx="1">
                  <c:v>Join: Year</c:v>
                </c:pt>
                <c:pt idx="2">
                  <c:v>Join: Model, Year</c:v>
                </c:pt>
                <c:pt idx="3">
                  <c:v>SmartInt</c:v>
                </c:pt>
              </c:strCache>
            </c:strRef>
          </c:cat>
          <c:val>
            <c:numRef>
              <c:f>[2]Sheet1!$J$13:$J$16</c:f>
              <c:numCache>
                <c:formatCode>General</c:formatCode>
                <c:ptCount val="4"/>
                <c:pt idx="0">
                  <c:v>0.78</c:v>
                </c:pt>
                <c:pt idx="1">
                  <c:v>0.84000000000000064</c:v>
                </c:pt>
                <c:pt idx="2">
                  <c:v>0.89</c:v>
                </c:pt>
                <c:pt idx="3">
                  <c:v>0.89</c:v>
                </c:pt>
              </c:numCache>
            </c:numRef>
          </c:val>
        </c:ser>
        <c:ser>
          <c:idx val="2"/>
          <c:order val="2"/>
          <c:tx>
            <c:strRef>
              <c:f>[2]Sheet1!$K$12</c:f>
              <c:strCache>
                <c:ptCount val="1"/>
                <c:pt idx="0">
                  <c:v>F-measure</c:v>
                </c:pt>
              </c:strCache>
            </c:strRef>
          </c:tx>
          <c:cat>
            <c:strRef>
              <c:f>[2]Sheet1!$H$13:$H$16</c:f>
              <c:strCache>
                <c:ptCount val="4"/>
                <c:pt idx="0">
                  <c:v>Join: Model</c:v>
                </c:pt>
                <c:pt idx="1">
                  <c:v>Join: Year</c:v>
                </c:pt>
                <c:pt idx="2">
                  <c:v>Join: Model, Year</c:v>
                </c:pt>
                <c:pt idx="3">
                  <c:v>SmartInt</c:v>
                </c:pt>
              </c:strCache>
            </c:strRef>
          </c:cat>
          <c:val>
            <c:numRef>
              <c:f>[2]Sheet1!$K$13:$K$16</c:f>
              <c:numCache>
                <c:formatCode>General</c:formatCode>
                <c:ptCount val="4"/>
                <c:pt idx="0">
                  <c:v>0.52881355932203356</c:v>
                </c:pt>
                <c:pt idx="1">
                  <c:v>0.44210526315789511</c:v>
                </c:pt>
                <c:pt idx="2">
                  <c:v>0.61514705882353071</c:v>
                </c:pt>
                <c:pt idx="3">
                  <c:v>0.87988636363636352</c:v>
                </c:pt>
              </c:numCache>
            </c:numRef>
          </c:val>
        </c:ser>
        <c:axId val="53644288"/>
        <c:axId val="53650176"/>
      </c:barChart>
      <c:catAx>
        <c:axId val="53644288"/>
        <c:scaling>
          <c:orientation val="minMax"/>
        </c:scaling>
        <c:axPos val="b"/>
        <c:numFmt formatCode="General" sourceLinked="1"/>
        <c:tickLblPos val="nextTo"/>
        <c:crossAx val="53650176"/>
        <c:crosses val="autoZero"/>
        <c:auto val="1"/>
        <c:lblAlgn val="ctr"/>
        <c:lblOffset val="100"/>
      </c:catAx>
      <c:valAx>
        <c:axId val="53650176"/>
        <c:scaling>
          <c:orientation val="minMax"/>
        </c:scaling>
        <c:axPos val="l"/>
        <c:majorGridlines/>
        <c:numFmt formatCode="General" sourceLinked="1"/>
        <c:tickLblPos val="nextTo"/>
        <c:crossAx val="5364428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550" y="0"/>
            <a:ext cx="3026833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7612"/>
            <a:ext cx="3026833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550" y="8817612"/>
            <a:ext cx="3026833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D9CC1945-B4CD-4E37-B8B8-6DABD26F44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550" y="0"/>
            <a:ext cx="3026833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10392"/>
            <a:ext cx="5588000" cy="417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612"/>
            <a:ext cx="3026833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550" y="8817612"/>
            <a:ext cx="3026833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DB68C54F-16FD-4873-B816-3DF2A90F086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4B982A-80CB-4D3B-AAE9-9803BC10470B}" type="slidenum">
              <a:rPr lang="en-US"/>
              <a:pPr/>
              <a:t>1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C54F-16FD-4873-B816-3DF2A90F086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C54F-16FD-4873-B816-3DF2A90F086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C54F-16FD-4873-B816-3DF2A90F086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C54F-16FD-4873-B816-3DF2A90F086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C54F-16FD-4873-B816-3DF2A90F086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C54F-16FD-4873-B816-3DF2A90F086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C54F-16FD-4873-B816-3DF2A90F086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C54F-16FD-4873-B816-3DF2A90F086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C54F-16FD-4873-B816-3DF2A90F086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C54F-16FD-4873-B816-3DF2A90F086A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C54F-16FD-4873-B816-3DF2A90F086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C54F-16FD-4873-B816-3DF2A90F086A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C54F-16FD-4873-B816-3DF2A90F086A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C54F-16FD-4873-B816-3DF2A90F086A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92A59-8D1F-43C2-8153-2A1FEF930160}" type="slidenum">
              <a:rPr lang="en-US"/>
              <a:pPr/>
              <a:t>76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Put text boxes (vaalipoinavi) saying pruning is applicable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slide </a:t>
            </a:r>
            <a:r>
              <a:rPr lang="en-US" dirty="0" err="1" smtClean="0"/>
              <a:t>breifly</a:t>
            </a:r>
            <a:r>
              <a:rPr lang="en-US" baseline="0" dirty="0" smtClean="0"/>
              <a:t> introduces the universal table with the tuple set, this </a:t>
            </a:r>
            <a:r>
              <a:rPr lang="en-US" baseline="0" dirty="0" err="1" smtClean="0"/>
              <a:t>setsup</a:t>
            </a:r>
            <a:r>
              <a:rPr lang="en-US" baseline="0" dirty="0" smtClean="0"/>
              <a:t> the stage for the future discussion on how the normalization is 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C54F-16FD-4873-B816-3DF2A90F086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universal</a:t>
            </a:r>
            <a:r>
              <a:rPr lang="en-US" baseline="0" dirty="0" smtClean="0"/>
              <a:t> table is normalized in traditional database </a:t>
            </a:r>
            <a:r>
              <a:rPr lang="en-US" baseline="0" dirty="0" err="1" smtClean="0"/>
              <a:t>persay</a:t>
            </a:r>
            <a:r>
              <a:rPr lang="en-US" baseline="0" dirty="0" smtClean="0"/>
              <a:t> and given a glimpse of how DB query processing is done.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C54F-16FD-4873-B816-3DF2A90F086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Shows how a sample query is processed by illustrating</a:t>
            </a:r>
            <a:r>
              <a:rPr lang="en-US" baseline="0" dirty="0" smtClean="0"/>
              <a:t> a simple join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C54F-16FD-4873-B816-3DF2A90F086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Advent of Web – Its implications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C54F-16FD-4873-B816-3DF2A90F086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C54F-16FD-4873-B816-3DF2A90F086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Modified Data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C54F-16FD-4873-B816-3DF2A90F086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C54F-16FD-4873-B816-3DF2A90F086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u.edu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9900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82E776-F3A6-4BEB-B8E6-5E0E15F1923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226" name="Picture 3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71863"/>
          </a:xfrm>
          <a:prstGeom prst="rect">
            <a:avLst/>
          </a:prstGeom>
          <a:noFill/>
        </p:spPr>
      </p:pic>
      <p:pic>
        <p:nvPicPr>
          <p:cNvPr id="8227" name="Picture 35" descr="ASU logo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2249488" cy="355600"/>
          </a:xfrm>
          <a:prstGeom prst="rect">
            <a:avLst/>
          </a:prstGeom>
          <a:noFill/>
        </p:spPr>
      </p:pic>
      <p:sp>
        <p:nvSpPr>
          <p:cNvPr id="8228" name="Rectangle 36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229" name="Picture 37" descr="asu_maroon_b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9144000" cy="74613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D516C-CF6F-444B-9C37-D96AC9B771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-76200"/>
            <a:ext cx="215265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76200"/>
            <a:ext cx="630555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22728-F4B4-49D9-9C18-5E140B5D24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D32F188E-0F04-47E9-862A-FD151A7955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4BFE2A57-BA92-47FC-8E8A-F8FD913413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E3CD25FB-3C54-486E-BA33-6034A71238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A4CD2CB5-D378-4A3D-B26D-60DBAC39A5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275E7-BC5A-4B4A-BE59-EB5928AA8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34533-2B94-4B61-9711-499D27E704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99C3B-5C5B-49C4-BC57-F73C8EA444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74882-3E32-44DC-B45F-0EB3182D76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28C59-D8B5-4CC8-BAC8-41220F1412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A43EE-A607-4D42-8F28-14504FB0A0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FAE42-BDFF-4E76-B4F7-4EC9E29C12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0272D-40E2-48AE-A367-C85E18F009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hyperlink" Target="http://www.asu.ed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5800725" cy="962025"/>
          </a:xfrm>
          <a:prstGeom prst="rect">
            <a:avLst/>
          </a:prstGeom>
          <a:noFill/>
        </p:spPr>
      </p:pic>
      <p:pic>
        <p:nvPicPr>
          <p:cNvPr id="1048" name="Picture 24" descr="asu_hdr_sunburst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70538" y="0"/>
            <a:ext cx="3573462" cy="955675"/>
          </a:xfrm>
          <a:prstGeom prst="rect">
            <a:avLst/>
          </a:prstGeom>
          <a:noFill/>
        </p:spPr>
      </p:pic>
      <p:pic>
        <p:nvPicPr>
          <p:cNvPr id="1049" name="Picture 25" descr="asu_maroon_bg"/>
          <p:cNvPicPr>
            <a:picLocks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949325"/>
            <a:ext cx="9144000" cy="74613"/>
          </a:xfrm>
          <a:prstGeom prst="rect">
            <a:avLst/>
          </a:prstGeom>
          <a:noFill/>
        </p:spPr>
      </p:pic>
      <p:pic>
        <p:nvPicPr>
          <p:cNvPr id="1050" name="Picture 26" descr="ASU logo">
            <a:hlinkClick r:id="rId20"/>
          </p:cNvPr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200" y="381000"/>
            <a:ext cx="1524000" cy="2413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3F7C9C47-0001-4A6D-8DCD-ED56851FD5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-762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ummadi@as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khulbe@asu.edu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tamodel.org/NormalizationRules.html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chart" Target="../charts/char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149.169.227.245:8080/smartintweb/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10" Type="http://schemas.openxmlformats.org/officeDocument/2006/relationships/image" Target="../media/image44.emf"/><Relationship Id="rId4" Type="http://schemas.openxmlformats.org/officeDocument/2006/relationships/image" Target="../media/image38.png"/><Relationship Id="rId9" Type="http://schemas.openxmlformats.org/officeDocument/2006/relationships/image" Target="../media/image43.e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7.wmf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0ED66760-040D-47E4-B6D7-31142C8B6E9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371600"/>
            <a:ext cx="9144000" cy="2457450"/>
          </a:xfrm>
        </p:spPr>
        <p:txBody>
          <a:bodyPr/>
          <a:lstStyle/>
          <a:p>
            <a:pPr algn="ctr"/>
            <a:r>
              <a:rPr lang="en-US" dirty="0" smtClean="0"/>
              <a:t>Improving Retrieval Accuracy in Web Databases Using Attribute Dependencies</a:t>
            </a:r>
            <a:endParaRPr lang="en-US" dirty="0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1447800" y="4724400"/>
            <a:ext cx="6172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sz="1600" dirty="0" smtClean="0">
                <a:solidFill>
                  <a:srgbClr val="990000"/>
                </a:solidFill>
              </a:rPr>
              <a:t>Ravi </a:t>
            </a:r>
            <a:r>
              <a:rPr lang="en-US" sz="1600" dirty="0" err="1" smtClean="0">
                <a:solidFill>
                  <a:srgbClr val="990000"/>
                </a:solidFill>
              </a:rPr>
              <a:t>Gummadi</a:t>
            </a:r>
            <a:r>
              <a:rPr lang="en-US" sz="1600" dirty="0" smtClean="0">
                <a:solidFill>
                  <a:srgbClr val="990000"/>
                </a:solidFill>
              </a:rPr>
              <a:t> &amp; </a:t>
            </a:r>
            <a:r>
              <a:rPr lang="en-US" sz="1600" dirty="0" err="1" smtClean="0">
                <a:solidFill>
                  <a:srgbClr val="990000"/>
                </a:solidFill>
              </a:rPr>
              <a:t>Anupam</a:t>
            </a:r>
            <a:r>
              <a:rPr lang="en-US" sz="1600" dirty="0" smtClean="0">
                <a:solidFill>
                  <a:srgbClr val="990000"/>
                </a:solidFill>
              </a:rPr>
              <a:t> </a:t>
            </a:r>
            <a:r>
              <a:rPr lang="en-US" sz="1600" dirty="0" err="1" smtClean="0">
                <a:solidFill>
                  <a:srgbClr val="990000"/>
                </a:solidFill>
              </a:rPr>
              <a:t>Khulbe</a:t>
            </a:r>
            <a:r>
              <a:rPr lang="en-US" sz="1600" dirty="0" smtClean="0">
                <a:solidFill>
                  <a:srgbClr val="990000"/>
                </a:solidFill>
              </a:rPr>
              <a:t/>
            </a:r>
            <a:br>
              <a:rPr lang="en-US" sz="1600" dirty="0" smtClean="0">
                <a:solidFill>
                  <a:srgbClr val="990000"/>
                </a:solidFill>
              </a:rPr>
            </a:br>
            <a:r>
              <a:rPr lang="en-US" sz="1600" b="0" dirty="0" smtClean="0">
                <a:hlinkClick r:id="rId3"/>
              </a:rPr>
              <a:t> gummadi@asu.edu</a:t>
            </a:r>
            <a:r>
              <a:rPr lang="en-US" sz="1600" b="0" dirty="0" smtClean="0"/>
              <a:t> – </a:t>
            </a:r>
            <a:r>
              <a:rPr lang="en-US" sz="1600" b="0" dirty="0" smtClean="0">
                <a:hlinkClick r:id="rId4"/>
              </a:rPr>
              <a:t>akhulbe@asu.edu </a:t>
            </a:r>
            <a:r>
              <a:rPr lang="en-US" sz="1600" b="0" dirty="0">
                <a:solidFill>
                  <a:srgbClr val="990000"/>
                </a:solidFill>
              </a:rPr>
              <a:t/>
            </a:r>
            <a:br>
              <a:rPr lang="en-US" sz="1600" b="0" dirty="0">
                <a:solidFill>
                  <a:srgbClr val="990000"/>
                </a:solidFill>
              </a:rPr>
            </a:br>
            <a:r>
              <a:rPr lang="en-US" sz="1400" b="0" dirty="0" smtClean="0"/>
              <a:t>Computer Science Department</a:t>
            </a:r>
            <a:br>
              <a:rPr lang="en-US" sz="1400" b="0" dirty="0" smtClean="0"/>
            </a:br>
            <a:r>
              <a:rPr lang="en-US" sz="1400" b="0" dirty="0" smtClean="0"/>
              <a:t>Arizona </a:t>
            </a:r>
            <a:r>
              <a:rPr lang="en-US" sz="1400" b="0" dirty="0"/>
              <a:t>State University</a:t>
            </a:r>
            <a:br>
              <a:rPr lang="en-US" sz="1400" b="0" dirty="0"/>
            </a:br>
            <a:r>
              <a:rPr lang="en-US" sz="1400" b="0" dirty="0" smtClean="0"/>
              <a:t> </a:t>
            </a:r>
            <a:r>
              <a:rPr lang="en-US" sz="1400" b="0" dirty="0"/>
              <a:t/>
            </a:r>
            <a:br>
              <a:rPr lang="en-US" sz="1400" b="0" dirty="0"/>
            </a:br>
            <a:endParaRPr lang="en-US" sz="1400" b="0" dirty="0"/>
          </a:p>
          <a:p>
            <a:pPr algn="ctr" eaLnBrk="1" hangingPunct="1">
              <a:spcBef>
                <a:spcPct val="20000"/>
              </a:spcBef>
            </a:pPr>
            <a:endParaRPr lang="en-US" sz="2000" b="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Vehicles Revisited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59-D8B5-4CC8-BAC8-41220F141263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371600" y="4419600"/>
            <a:ext cx="3261360" cy="2286000"/>
            <a:chOff x="381000" y="4419600"/>
            <a:chExt cx="3261360" cy="2286000"/>
          </a:xfrm>
        </p:grpSpPr>
        <p:pic>
          <p:nvPicPr>
            <p:cNvPr id="9" name="Picture 8" descr="confused-us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600" y="5029200"/>
              <a:ext cx="1508760" cy="1676400"/>
            </a:xfrm>
            <a:prstGeom prst="rect">
              <a:avLst/>
            </a:prstGeom>
          </p:spPr>
        </p:pic>
        <p:sp>
          <p:nvSpPr>
            <p:cNvPr id="27" name="Cloud Callout 26"/>
            <p:cNvSpPr/>
            <p:nvPr/>
          </p:nvSpPr>
          <p:spPr bwMode="auto">
            <a:xfrm>
              <a:off x="381000" y="4419600"/>
              <a:ext cx="2209800" cy="609600"/>
            </a:xfrm>
            <a:prstGeom prst="cloudCallout">
              <a:avLst>
                <a:gd name="adj1" fmla="val 33812"/>
                <a:gd name="adj2" fmla="val 139222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User Query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719701" y="2286000"/>
            <a:ext cx="3693944" cy="2387673"/>
            <a:chOff x="3719701" y="2286000"/>
            <a:chExt cx="3693944" cy="2387673"/>
          </a:xfrm>
        </p:grpSpPr>
        <p:sp>
          <p:nvSpPr>
            <p:cNvPr id="6" name="Oval 5"/>
            <p:cNvSpPr/>
            <p:nvPr/>
          </p:nvSpPr>
          <p:spPr bwMode="auto">
            <a:xfrm rot="2553894">
              <a:off x="3719701" y="3225873"/>
              <a:ext cx="2667000" cy="144780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Table 3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638800" y="2286000"/>
              <a:ext cx="1774845" cy="1676400"/>
              <a:chOff x="5638800" y="2286000"/>
              <a:chExt cx="1774845" cy="1676400"/>
            </a:xfrm>
          </p:grpSpPr>
          <p:grpSp>
            <p:nvGrpSpPr>
              <p:cNvPr id="14" name="Group 16"/>
              <p:cNvGrpSpPr/>
              <p:nvPr/>
            </p:nvGrpSpPr>
            <p:grpSpPr>
              <a:xfrm>
                <a:off x="5638800" y="2667000"/>
                <a:ext cx="1752600" cy="1295400"/>
                <a:chOff x="5562600" y="1371600"/>
                <a:chExt cx="2886635" cy="2667000"/>
              </a:xfrm>
            </p:grpSpPr>
            <p:pic>
              <p:nvPicPr>
                <p:cNvPr id="16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562600" y="1371600"/>
                  <a:ext cx="2886635" cy="1219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7" name="Picture 1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562600" y="2667000"/>
                  <a:ext cx="2791609" cy="1371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34" name="TextBox 33"/>
              <p:cNvSpPr txBox="1"/>
              <p:nvPr/>
            </p:nvSpPr>
            <p:spPr>
              <a:xfrm>
                <a:off x="5638800" y="2286000"/>
                <a:ext cx="1774845" cy="369332"/>
              </a:xfrm>
              <a:prstGeom prst="rect">
                <a:avLst/>
              </a:prstGeom>
              <a:solidFill>
                <a:srgbClr val="99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Car Reviewers</a:t>
                </a:r>
                <a:endParaRPr lang="en-US" dirty="0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2667000" y="1066800"/>
            <a:ext cx="2651517" cy="2743200"/>
            <a:chOff x="2667000" y="1066800"/>
            <a:chExt cx="2651517" cy="2743200"/>
          </a:xfrm>
        </p:grpSpPr>
        <p:sp>
          <p:nvSpPr>
            <p:cNvPr id="5" name="Oval 4"/>
            <p:cNvSpPr/>
            <p:nvPr/>
          </p:nvSpPr>
          <p:spPr bwMode="auto">
            <a:xfrm rot="5400000">
              <a:off x="3124200" y="1905000"/>
              <a:ext cx="2362200" cy="144780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Table 2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667000" y="1066800"/>
              <a:ext cx="2651517" cy="1064133"/>
              <a:chOff x="2667000" y="1066800"/>
              <a:chExt cx="2651517" cy="1064133"/>
            </a:xfrm>
          </p:grpSpPr>
          <p:pic>
            <p:nvPicPr>
              <p:cNvPr id="19" name="Picture 18" descr="car-engines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667000" y="1066800"/>
                <a:ext cx="1600200" cy="1064133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3505200" y="1752600"/>
                <a:ext cx="1813317" cy="369332"/>
              </a:xfrm>
              <a:prstGeom prst="rect">
                <a:avLst/>
              </a:prstGeom>
              <a:solidFill>
                <a:srgbClr val="99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Engine Makers</a:t>
                </a:r>
                <a:endParaRPr lang="en-US" dirty="0"/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5523147" y="4167951"/>
            <a:ext cx="3354098" cy="1928049"/>
            <a:chOff x="5523147" y="4167951"/>
            <a:chExt cx="3354098" cy="1928049"/>
          </a:xfrm>
        </p:grpSpPr>
        <p:sp>
          <p:nvSpPr>
            <p:cNvPr id="7" name="Oval 6"/>
            <p:cNvSpPr/>
            <p:nvPr/>
          </p:nvSpPr>
          <p:spPr bwMode="auto">
            <a:xfrm rot="21448579">
              <a:off x="5523147" y="4167951"/>
              <a:ext cx="1647362" cy="1166737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Table 4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781800" y="4724400"/>
              <a:ext cx="2095445" cy="1371600"/>
              <a:chOff x="6629400" y="4495800"/>
              <a:chExt cx="2095445" cy="1371600"/>
            </a:xfrm>
          </p:grpSpPr>
          <p:pic>
            <p:nvPicPr>
              <p:cNvPr id="11" name="Picture 10" descr="used-car-dealer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629400" y="4876800"/>
                <a:ext cx="1469923" cy="990600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6629400" y="4495800"/>
                <a:ext cx="2095445" cy="369332"/>
              </a:xfrm>
              <a:prstGeom prst="rect">
                <a:avLst/>
              </a:prstGeom>
              <a:solidFill>
                <a:srgbClr val="99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Used Car Dealers</a:t>
                </a:r>
                <a:endParaRPr lang="en-US" dirty="0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228600" y="2590800"/>
            <a:ext cx="4038600" cy="1512332"/>
            <a:chOff x="228600" y="2590800"/>
            <a:chExt cx="4038600" cy="1512332"/>
          </a:xfrm>
        </p:grpSpPr>
        <p:grpSp>
          <p:nvGrpSpPr>
            <p:cNvPr id="49" name="Group 48"/>
            <p:cNvGrpSpPr/>
            <p:nvPr/>
          </p:nvGrpSpPr>
          <p:grpSpPr>
            <a:xfrm>
              <a:off x="533400" y="2590800"/>
              <a:ext cx="3733800" cy="1371600"/>
              <a:chOff x="533400" y="2590800"/>
              <a:chExt cx="3733800" cy="1371600"/>
            </a:xfrm>
          </p:grpSpPr>
          <p:sp>
            <p:nvSpPr>
              <p:cNvPr id="4" name="Oval 3"/>
              <p:cNvSpPr/>
              <p:nvPr/>
            </p:nvSpPr>
            <p:spPr bwMode="auto">
              <a:xfrm>
                <a:off x="1828800" y="2819400"/>
                <a:ext cx="2438400" cy="1143000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 Table 1</a:t>
                </a:r>
              </a:p>
            </p:txBody>
          </p:sp>
          <p:pic>
            <p:nvPicPr>
              <p:cNvPr id="22" name="Picture 3" descr="C:\Program Files\Microsoft Office\MEDIA\CAGCAT10\j0212957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33400" y="2590800"/>
                <a:ext cx="1752600" cy="1100506"/>
              </a:xfrm>
              <a:prstGeom prst="rect">
                <a:avLst/>
              </a:prstGeom>
              <a:noFill/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228600" y="3733800"/>
              <a:ext cx="2787943" cy="369332"/>
            </a:xfrm>
            <a:prstGeom prst="rect">
              <a:avLst/>
            </a:prstGeom>
            <a:solidFill>
              <a:srgbClr val="99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Customers Selling Cars</a:t>
              </a:r>
              <a:endParaRPr lang="en-US" dirty="0"/>
            </a:p>
          </p:txBody>
        </p:sp>
      </p:grpSp>
      <p:sp>
        <p:nvSpPr>
          <p:cNvPr id="50" name="Rectangle 49"/>
          <p:cNvSpPr/>
          <p:nvPr/>
        </p:nvSpPr>
        <p:spPr>
          <a:xfrm rot="20138892">
            <a:off x="1981200" y="3352800"/>
            <a:ext cx="5580374" cy="76944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Ad-hoc Normalization</a:t>
            </a:r>
            <a:endParaRPr lang="en-US" sz="4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6477000"/>
            <a:ext cx="15240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is Partial….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59-D8B5-4CC8-BAC8-41220F14126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28" name="AutoShape 4"/>
          <p:cNvSpPr>
            <a:spLocks noChangeAspect="1" noChangeArrowheads="1" noTextEdit="1"/>
          </p:cNvSpPr>
          <p:nvPr/>
        </p:nvSpPr>
        <p:spPr bwMode="auto">
          <a:xfrm>
            <a:off x="533400" y="2514600"/>
            <a:ext cx="81819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90550" y="2562225"/>
            <a:ext cx="8077200" cy="828675"/>
          </a:xfrm>
          <a:prstGeom prst="rect">
            <a:avLst/>
          </a:prstGeom>
          <a:solidFill>
            <a:srgbClr val="2D2D8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Freeform 7"/>
          <p:cNvSpPr>
            <a:spLocks noEditPoints="1"/>
          </p:cNvSpPr>
          <p:nvPr/>
        </p:nvSpPr>
        <p:spPr bwMode="auto">
          <a:xfrm>
            <a:off x="576263" y="2547938"/>
            <a:ext cx="8105775" cy="85725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4" y="0"/>
              </a:cxn>
              <a:cxn ang="0">
                <a:pos x="13592" y="0"/>
              </a:cxn>
              <a:cxn ang="0">
                <a:pos x="13616" y="24"/>
              </a:cxn>
              <a:cxn ang="0">
                <a:pos x="13616" y="1416"/>
              </a:cxn>
              <a:cxn ang="0">
                <a:pos x="13592" y="1440"/>
              </a:cxn>
              <a:cxn ang="0">
                <a:pos x="24" y="1440"/>
              </a:cxn>
              <a:cxn ang="0">
                <a:pos x="0" y="1416"/>
              </a:cxn>
              <a:cxn ang="0">
                <a:pos x="0" y="24"/>
              </a:cxn>
              <a:cxn ang="0">
                <a:pos x="48" y="1416"/>
              </a:cxn>
              <a:cxn ang="0">
                <a:pos x="24" y="1392"/>
              </a:cxn>
              <a:cxn ang="0">
                <a:pos x="13592" y="1392"/>
              </a:cxn>
              <a:cxn ang="0">
                <a:pos x="13568" y="1416"/>
              </a:cxn>
              <a:cxn ang="0">
                <a:pos x="13568" y="24"/>
              </a:cxn>
              <a:cxn ang="0">
                <a:pos x="13592" y="48"/>
              </a:cxn>
              <a:cxn ang="0">
                <a:pos x="24" y="48"/>
              </a:cxn>
              <a:cxn ang="0">
                <a:pos x="48" y="24"/>
              </a:cxn>
              <a:cxn ang="0">
                <a:pos x="48" y="1416"/>
              </a:cxn>
            </a:cxnLst>
            <a:rect l="0" t="0" r="r" b="b"/>
            <a:pathLst>
              <a:path w="13616" h="1440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13592" y="0"/>
                </a:lnTo>
                <a:cubicBezTo>
                  <a:pt x="13606" y="0"/>
                  <a:pt x="13616" y="11"/>
                  <a:pt x="13616" y="24"/>
                </a:cubicBezTo>
                <a:lnTo>
                  <a:pt x="13616" y="1416"/>
                </a:lnTo>
                <a:cubicBezTo>
                  <a:pt x="13616" y="1430"/>
                  <a:pt x="13606" y="1440"/>
                  <a:pt x="13592" y="1440"/>
                </a:cubicBezTo>
                <a:lnTo>
                  <a:pt x="24" y="1440"/>
                </a:lnTo>
                <a:cubicBezTo>
                  <a:pt x="11" y="1440"/>
                  <a:pt x="0" y="1430"/>
                  <a:pt x="0" y="1416"/>
                </a:cubicBezTo>
                <a:lnTo>
                  <a:pt x="0" y="24"/>
                </a:lnTo>
                <a:close/>
                <a:moveTo>
                  <a:pt x="48" y="1416"/>
                </a:moveTo>
                <a:lnTo>
                  <a:pt x="24" y="1392"/>
                </a:lnTo>
                <a:lnTo>
                  <a:pt x="13592" y="1392"/>
                </a:lnTo>
                <a:lnTo>
                  <a:pt x="13568" y="1416"/>
                </a:lnTo>
                <a:lnTo>
                  <a:pt x="13568" y="24"/>
                </a:lnTo>
                <a:lnTo>
                  <a:pt x="13592" y="48"/>
                </a:lnTo>
                <a:lnTo>
                  <a:pt x="24" y="48"/>
                </a:lnTo>
                <a:lnTo>
                  <a:pt x="48" y="24"/>
                </a:lnTo>
                <a:lnTo>
                  <a:pt x="48" y="1416"/>
                </a:lnTo>
                <a:close/>
              </a:path>
            </a:pathLst>
          </a:custGeom>
          <a:solidFill>
            <a:srgbClr val="1E1E64"/>
          </a:solidFill>
          <a:ln w="0" cap="flat">
            <a:solidFill>
              <a:srgbClr val="1E1E6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20725" y="2617788"/>
            <a:ext cx="14287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SELECT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133600" y="2590800"/>
            <a:ext cx="19492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make, model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635500" y="2617788"/>
            <a:ext cx="12096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FROM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5702300" y="2617788"/>
            <a:ext cx="7715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cars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340475" y="2617788"/>
            <a:ext cx="2476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445250" y="2617788"/>
            <a:ext cx="5524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for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6854825" y="2617788"/>
            <a:ext cx="2476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6959600" y="2617788"/>
            <a:ext cx="16192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sale c, car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8426450" y="2617788"/>
            <a:ext cx="2476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1016000" y="2989263"/>
            <a:ext cx="1552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reviews r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2492375" y="2989263"/>
            <a:ext cx="1447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WHERE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3797300" y="2989263"/>
            <a:ext cx="19907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cylinders = 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5730875" y="2989263"/>
            <a:ext cx="885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AND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6473825" y="2989263"/>
            <a:ext cx="18954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price &lt; $15k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905000" y="2514600"/>
            <a:ext cx="2133600" cy="5334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rot="5400000" flipH="1" flipV="1">
            <a:off x="1562100" y="3695700"/>
            <a:ext cx="1600200" cy="30480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3400" y="4648200"/>
            <a:ext cx="3429000" cy="1200329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attributes from one source are not visible in other source in </a:t>
            </a:r>
            <a:r>
              <a:rPr lang="en-US" dirty="0" err="1" smtClean="0"/>
              <a:t>WebDBs</a:t>
            </a:r>
            <a:r>
              <a:rPr lang="en-US" dirty="0" smtClean="0"/>
              <a:t>; the query is not complete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 bwMode="auto">
          <a:xfrm>
            <a:off x="4648200" y="2590800"/>
            <a:ext cx="3962400" cy="5334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Arrow Connector 28"/>
          <p:cNvCxnSpPr>
            <a:stCxn id="30" idx="0"/>
          </p:cNvCxnSpPr>
          <p:nvPr/>
        </p:nvCxnSpPr>
        <p:spPr bwMode="auto">
          <a:xfrm rot="16200000" flipV="1">
            <a:off x="5886451" y="3486149"/>
            <a:ext cx="1905000" cy="1181101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248400" y="5029200"/>
            <a:ext cx="2362201" cy="64633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tables are not visible to the users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6477000"/>
            <a:ext cx="15240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/>
      <p:bldP spid="1035" grpId="0"/>
      <p:bldP spid="1036" grpId="0"/>
      <p:bldP spid="1037" grpId="0"/>
      <p:bldP spid="1038" grpId="0"/>
      <p:bldP spid="1039" grpId="0"/>
      <p:bldP spid="1040" grpId="0"/>
      <p:bldP spid="1041" grpId="0"/>
      <p:bldP spid="24" grpId="0" animBg="1"/>
      <p:bldP spid="27" grpId="0" animBg="1"/>
      <p:bldP spid="28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– Single Table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219200"/>
          </a:xfrm>
        </p:spPr>
        <p:txBody>
          <a:bodyPr/>
          <a:lstStyle/>
          <a:p>
            <a:r>
              <a:rPr lang="en-US" dirty="0" smtClean="0"/>
              <a:t>Answering queries from a single table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Unable to propagate constraints; Inaccurate results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59-D8B5-4CC8-BAC8-41220F14126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2209800"/>
            <a:ext cx="689586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SELECT </a:t>
            </a:r>
            <a:r>
              <a:rPr lang="en-US" dirty="0" smtClean="0">
                <a:solidFill>
                  <a:srgbClr val="FFFF00"/>
                </a:solidFill>
              </a:rPr>
              <a:t>make, model </a:t>
            </a:r>
            <a:r>
              <a:rPr lang="en-US" dirty="0" smtClean="0"/>
              <a:t>WHERE  </a:t>
            </a:r>
            <a:r>
              <a:rPr lang="en-US" dirty="0" smtClean="0">
                <a:solidFill>
                  <a:srgbClr val="FFFF00"/>
                </a:solidFill>
              </a:rPr>
              <a:t>cylinders = 4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price &lt; $15k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953000" y="5334000"/>
          <a:ext cx="4038599" cy="11144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46518"/>
                <a:gridCol w="987605"/>
                <a:gridCol w="1357958"/>
                <a:gridCol w="84651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MID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Make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Model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Price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HACC96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Honda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Accord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19000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HACV08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Honda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Civic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12000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TYCRY08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Toyota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Camry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14500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TYCRA09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Toyota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Corolla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14500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00200" y="2895601"/>
          <a:ext cx="6629400" cy="134969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389568"/>
                <a:gridCol w="1621163"/>
                <a:gridCol w="2229101"/>
                <a:gridCol w="1389568"/>
              </a:tblGrid>
              <a:tr h="255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</a:rPr>
                        <a:t>MID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</a:rPr>
                        <a:t>Make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</a:rPr>
                        <a:t>Model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</a:rPr>
                        <a:t>Price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</a:tr>
              <a:tr h="355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HACV08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Honda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/>
                        <a:t>Civic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/>
                        <a:t>12000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5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TYCRY08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/>
                        <a:t>Toyota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/>
                        <a:t>Camry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/>
                        <a:t>14500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5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/>
                        <a:t>TYCRA09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/>
                        <a:t>Toyota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/>
                        <a:t>Corolla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14500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53000" y="4953000"/>
            <a:ext cx="2787943" cy="369332"/>
          </a:xfrm>
          <a:prstGeom prst="rect">
            <a:avLst/>
          </a:prstGeom>
          <a:solidFill>
            <a:srgbClr val="99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Customers Selling Cars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 bwMode="auto">
          <a:xfrm>
            <a:off x="1143000" y="3505200"/>
            <a:ext cx="7543800" cy="381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>
            <a:off x="723900" y="4152900"/>
            <a:ext cx="990600" cy="30480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4800600"/>
            <a:ext cx="2895600" cy="64633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Inaccurate Result – Camry has 6 cylinders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77000"/>
            <a:ext cx="15240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– Direct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smtClean="0"/>
              <a:t>Join the tables based on shared attribute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Leads to spurious tuples which do not exist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5E7-BC5A-4B4A-BE59-EB5928AA8B3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2209800"/>
            <a:ext cx="689586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SELECT </a:t>
            </a:r>
            <a:r>
              <a:rPr lang="en-US" dirty="0" smtClean="0">
                <a:solidFill>
                  <a:srgbClr val="FFFF00"/>
                </a:solidFill>
              </a:rPr>
              <a:t>make, model </a:t>
            </a:r>
            <a:r>
              <a:rPr lang="en-US" dirty="0" smtClean="0"/>
              <a:t>WHERE  </a:t>
            </a:r>
            <a:r>
              <a:rPr lang="en-US" dirty="0" smtClean="0">
                <a:solidFill>
                  <a:srgbClr val="FFFF00"/>
                </a:solidFill>
              </a:rPr>
              <a:t>cylinders = 4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price &lt; $15k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6488668"/>
            <a:ext cx="1813317" cy="369332"/>
          </a:xfrm>
          <a:prstGeom prst="rect">
            <a:avLst/>
          </a:prstGeom>
          <a:solidFill>
            <a:srgbClr val="99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Engine Makers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33600" y="6488668"/>
            <a:ext cx="2787943" cy="369332"/>
          </a:xfrm>
          <a:prstGeom prst="rect">
            <a:avLst/>
          </a:prstGeom>
          <a:solidFill>
            <a:srgbClr val="99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Customers Selling Cars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723319" y="5117068"/>
          <a:ext cx="3192081" cy="134683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87605"/>
                <a:gridCol w="1357957"/>
                <a:gridCol w="84651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err="1">
                          <a:solidFill>
                            <a:schemeClr val="bg1"/>
                          </a:solidFill>
                        </a:rPr>
                        <a:t>Mdl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</a:rPr>
                        <a:t>Engine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</a:rPr>
                        <a:t>Cylinders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/>
                        <a:t>Accord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/>
                        <a:t>K24A4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/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/>
                        <a:t>Corolla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/>
                        <a:t>F23A1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/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/>
                        <a:t>Corolla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/>
                        <a:t>155 HP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/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/>
                        <a:t>Camry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/>
                        <a:t>2AZ-FE I4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/>
                        <a:t>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/>
                        <a:t>Civic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/>
                        <a:t>F23A1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/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/>
                        <a:t>Civic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/>
                        <a:t>J27B1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/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133600" y="5498068"/>
          <a:ext cx="3192081" cy="9620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87605"/>
                <a:gridCol w="1357958"/>
                <a:gridCol w="84651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</a:rPr>
                        <a:t>Make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</a:rPr>
                        <a:t>Model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</a:rPr>
                        <a:t>Price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/>
                        <a:t>Honda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/>
                        <a:t>Accord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/>
                        <a:t>19000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/>
                        <a:t>Honda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/>
                        <a:t>Civic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/>
                        <a:t>12000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/>
                        <a:t>Toyota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/>
                        <a:t>Camry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/>
                        <a:t>14500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/>
                        <a:t>Toyota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/>
                        <a:t>Corolla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/>
                        <a:t>14500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828800" y="2819400"/>
          <a:ext cx="5486401" cy="14192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238865"/>
                <a:gridCol w="1061884"/>
                <a:gridCol w="1061884"/>
                <a:gridCol w="1061884"/>
                <a:gridCol w="106188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</a:rPr>
                        <a:t>Make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</a:rPr>
                        <a:t>Price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</a:rPr>
                        <a:t>Mdl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</a:rPr>
                        <a:t>Engine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</a:rPr>
                        <a:t>Cylinders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/>
                        <a:t>Honda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 smtClean="0"/>
                        <a:t>12000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/>
                        <a:t>Civic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/>
                        <a:t>F23A1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/>
                        <a:t>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/>
                        <a:t>Honda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/>
                        <a:t>12000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/>
                        <a:t>Civic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J27B1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/>
                        <a:t>Toyota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/>
                        <a:t>14500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/>
                        <a:t>Corolla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F23A1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/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/>
                        <a:t>Toyota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/>
                        <a:t>14500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/>
                        <a:t>Corolla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155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HP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/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8" name="Oval 17"/>
          <p:cNvSpPr/>
          <p:nvPr/>
        </p:nvSpPr>
        <p:spPr bwMode="auto">
          <a:xfrm>
            <a:off x="1524000" y="3352800"/>
            <a:ext cx="6019800" cy="381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Arrow Connector 18"/>
          <p:cNvCxnSpPr>
            <a:stCxn id="22" idx="2"/>
          </p:cNvCxnSpPr>
          <p:nvPr/>
        </p:nvCxnSpPr>
        <p:spPr bwMode="auto">
          <a:xfrm rot="10800000" flipV="1">
            <a:off x="1066800" y="4076700"/>
            <a:ext cx="533400" cy="72390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8600" y="4800600"/>
            <a:ext cx="2895600" cy="64633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Spurious results -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Generates extra tuples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00200" y="3886200"/>
            <a:ext cx="6019800" cy="381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Straight Arrow Connector 24"/>
          <p:cNvCxnSpPr>
            <a:stCxn id="18" idx="2"/>
          </p:cNvCxnSpPr>
          <p:nvPr/>
        </p:nvCxnSpPr>
        <p:spPr bwMode="auto">
          <a:xfrm rot="10800000" flipV="1">
            <a:off x="762000" y="3543300"/>
            <a:ext cx="762000" cy="125730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657600" y="4648200"/>
            <a:ext cx="3429000" cy="36933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Join the following two tables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477000"/>
            <a:ext cx="15240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0"/>
            <a:ext cx="7696200" cy="1143000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is JOIN not </a:t>
            </a:r>
            <a:r>
              <a:rPr lang="en-US" dirty="0" smtClean="0"/>
              <a:t>working?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458200" cy="609600"/>
          </a:xfrm>
        </p:spPr>
        <p:txBody>
          <a:bodyPr/>
          <a:lstStyle/>
          <a:p>
            <a:r>
              <a:rPr lang="en-US" sz="3200" dirty="0" smtClean="0"/>
              <a:t>The Rules of Normalization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04800" y="2362200"/>
            <a:ext cx="8305800" cy="2209800"/>
          </a:xfrm>
        </p:spPr>
        <p:txBody>
          <a:bodyPr/>
          <a:lstStyle/>
          <a:p>
            <a:r>
              <a:rPr lang="en-US" sz="2800" b="1" dirty="0" smtClean="0"/>
              <a:t>Eliminate Repeating Groups</a:t>
            </a:r>
          </a:p>
          <a:p>
            <a:r>
              <a:rPr lang="en-US" sz="2800" b="1" dirty="0" smtClean="0"/>
              <a:t>Eliminate Redundant Data</a:t>
            </a:r>
          </a:p>
          <a:p>
            <a:r>
              <a:rPr lang="en-US" sz="2800" b="1" dirty="0" smtClean="0"/>
              <a:t>Eliminate Columns Not </a:t>
            </a:r>
            <a:r>
              <a:rPr lang="en-US" sz="2800" b="1" u="sng" dirty="0" smtClean="0">
                <a:solidFill>
                  <a:srgbClr val="FF0000"/>
                </a:solidFill>
              </a:rPr>
              <a:t>Dependent</a:t>
            </a:r>
            <a:br>
              <a:rPr lang="en-US" sz="2800" b="1" u="sng" dirty="0" smtClean="0">
                <a:solidFill>
                  <a:srgbClr val="FF0000"/>
                </a:solidFill>
              </a:rPr>
            </a:br>
            <a:r>
              <a:rPr lang="en-US" sz="2800" b="1" dirty="0" smtClean="0"/>
              <a:t>On Key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5E7-BC5A-4B4A-BE59-EB5928AA8B3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67000" y="6550223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sng" dirty="0" smtClean="0">
                <a:hlinkClick r:id="rId2"/>
              </a:rPr>
              <a:t>http://www.datamodel.org/NormalizationRules.html</a:t>
            </a:r>
            <a:endParaRPr lang="en-US" sz="1400" b="0" u="sng" dirty="0"/>
          </a:p>
        </p:txBody>
      </p:sp>
      <p:sp>
        <p:nvSpPr>
          <p:cNvPr id="13" name="Rectangular Callout 12"/>
          <p:cNvSpPr/>
          <p:nvPr/>
        </p:nvSpPr>
        <p:spPr bwMode="auto">
          <a:xfrm>
            <a:off x="990600" y="5105400"/>
            <a:ext cx="6858000" cy="685800"/>
          </a:xfrm>
          <a:prstGeom prst="wedgeRectCallout">
            <a:avLst>
              <a:gd name="adj1" fmla="val 9052"/>
              <a:gd name="adj2" fmla="val -228305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All Columns are dependent on Key in Normalization which is </a:t>
            </a:r>
            <a:r>
              <a:rPr lang="en-US" u="sng" dirty="0" smtClean="0">
                <a:solidFill>
                  <a:schemeClr val="bg1"/>
                </a:solidFill>
              </a:rPr>
              <a:t>NOT</a:t>
            </a:r>
            <a:r>
              <a:rPr lang="en-US" dirty="0" smtClean="0">
                <a:solidFill>
                  <a:schemeClr val="bg1"/>
                </a:solidFill>
              </a:rPr>
              <a:t> necessarily true in Ad hoc Normalization!!</a:t>
            </a:r>
          </a:p>
        </p:txBody>
      </p:sp>
      <p:sp>
        <p:nvSpPr>
          <p:cNvPr id="15" name="Right Brace 14"/>
          <p:cNvSpPr/>
          <p:nvPr/>
        </p:nvSpPr>
        <p:spPr bwMode="auto">
          <a:xfrm>
            <a:off x="6629400" y="2438400"/>
            <a:ext cx="304800" cy="1905000"/>
          </a:xfrm>
          <a:prstGeom prst="rightBrac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6600" y="2895600"/>
            <a:ext cx="20574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Cannot ensure in Autonomous Web Databases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477000"/>
            <a:ext cx="15240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Dependencies….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smtClean="0"/>
              <a:t>Shared attribute(s) </a:t>
            </a:r>
            <a:r>
              <a:rPr lang="en-US" sz="2800" b="1" dirty="0" smtClean="0"/>
              <a:t>is not the ‘Key’! </a:t>
            </a:r>
          </a:p>
          <a:p>
            <a:r>
              <a:rPr lang="en-US" sz="2800" dirty="0" smtClean="0"/>
              <a:t>The shared attribute’s relation with other columns is </a:t>
            </a:r>
            <a:r>
              <a:rPr lang="en-US" sz="2800" b="1" dirty="0" smtClean="0"/>
              <a:t>unknown</a:t>
            </a:r>
            <a:r>
              <a:rPr lang="en-US" sz="2800" dirty="0" smtClean="0"/>
              <a:t>!!</a:t>
            </a:r>
          </a:p>
          <a:p>
            <a:r>
              <a:rPr lang="en-US" sz="2800" b="1" dirty="0" smtClean="0"/>
              <a:t>LEARN the dependencies between them </a:t>
            </a:r>
          </a:p>
          <a:p>
            <a:r>
              <a:rPr lang="en-US" sz="2800" dirty="0" smtClean="0"/>
              <a:t>Mine Functional Dependencies (FD) among the columns..</a:t>
            </a:r>
          </a:p>
          <a:p>
            <a:pPr lvl="1"/>
            <a:r>
              <a:rPr lang="en-US" sz="2400" dirty="0" smtClean="0"/>
              <a:t>Neat…works quite well</a:t>
            </a:r>
            <a:r>
              <a:rPr lang="en-US" sz="2200" dirty="0" smtClean="0"/>
              <a:t> </a:t>
            </a:r>
            <a:r>
              <a:rPr lang="en-US" sz="2200" b="1" u="sng" dirty="0" smtClean="0">
                <a:solidFill>
                  <a:srgbClr val="FF0000"/>
                </a:solidFill>
              </a:rPr>
              <a:t>‘IF ONLY’</a:t>
            </a:r>
            <a:r>
              <a:rPr lang="en-US" sz="2200" dirty="0" smtClean="0"/>
              <a:t> the data is clean</a:t>
            </a:r>
          </a:p>
          <a:p>
            <a:pPr lvl="1"/>
            <a:r>
              <a:rPr lang="en-US" sz="2400" dirty="0" smtClean="0"/>
              <a:t>Lot of noisy data in Web Databases</a:t>
            </a:r>
          </a:p>
          <a:p>
            <a:r>
              <a:rPr lang="en-US" sz="2800" dirty="0" smtClean="0"/>
              <a:t>Instead consider</a:t>
            </a:r>
            <a:endParaRPr lang="en-US" sz="2800" dirty="0" smtClean="0"/>
          </a:p>
          <a:p>
            <a:pPr lvl="1"/>
            <a:r>
              <a:rPr lang="en-US" sz="2400" b="1" u="sng" dirty="0" smtClean="0">
                <a:solidFill>
                  <a:srgbClr val="FF0000"/>
                </a:solidFill>
              </a:rPr>
              <a:t>APPROXIMATE FUNCTIONAL DEPENDENCIES</a:t>
            </a:r>
          </a:p>
          <a:p>
            <a:pPr>
              <a:buNone/>
            </a:pPr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endParaRPr lang="en-US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4882-3E32-44DC-B45F-0EB3182D769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77000"/>
            <a:ext cx="15240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Approximate Functional Dependencies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Approximate Functional Dependencies</a:t>
            </a:r>
            <a:r>
              <a:rPr lang="en-US" dirty="0" smtClean="0"/>
              <a:t> are rules denoting approximate determinations at attribute level. </a:t>
            </a:r>
          </a:p>
          <a:p>
            <a:pPr lvl="1"/>
            <a:r>
              <a:rPr lang="en-US" sz="2400" dirty="0" smtClean="0"/>
              <a:t>AFDs are of the form (X </a:t>
            </a:r>
            <a:r>
              <a:rPr lang="en-US" sz="2400" i="1" dirty="0" smtClean="0"/>
              <a:t>~~&gt;</a:t>
            </a:r>
            <a:r>
              <a:rPr lang="en-US" sz="2400" dirty="0" smtClean="0"/>
              <a:t> Y), where X and Y are sets of attributes </a:t>
            </a:r>
          </a:p>
          <a:p>
            <a:pPr lvl="1"/>
            <a:r>
              <a:rPr lang="en-US" sz="2400" dirty="0" smtClean="0"/>
              <a:t>X is the “</a:t>
            </a:r>
            <a:r>
              <a:rPr lang="en-US" sz="2400" dirty="0" smtClean="0">
                <a:solidFill>
                  <a:srgbClr val="003399"/>
                </a:solidFill>
              </a:rPr>
              <a:t>determining set”</a:t>
            </a:r>
            <a:r>
              <a:rPr lang="en-US" sz="2400" dirty="0" smtClean="0"/>
              <a:t> and Y is called “</a:t>
            </a:r>
            <a:r>
              <a:rPr lang="en-US" sz="2400" dirty="0" smtClean="0">
                <a:solidFill>
                  <a:srgbClr val="003399"/>
                </a:solidFill>
              </a:rPr>
              <a:t>dependent set” 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Rules with singleton dependent sets are of high interest</a:t>
            </a:r>
          </a:p>
          <a:p>
            <a:r>
              <a:rPr lang="en-US" dirty="0" smtClean="0"/>
              <a:t>Examples of AFDs</a:t>
            </a:r>
          </a:p>
          <a:p>
            <a:pPr lvl="1"/>
            <a:r>
              <a:rPr lang="en-US" sz="2400" dirty="0" smtClean="0"/>
              <a:t>(Nationality ~~&gt; Language) </a:t>
            </a:r>
          </a:p>
          <a:p>
            <a:pPr lvl="1"/>
            <a:r>
              <a:rPr lang="en-US" sz="2400" dirty="0" smtClean="0"/>
              <a:t>Make ~~&gt; Model</a:t>
            </a:r>
          </a:p>
          <a:p>
            <a:pPr lvl="1"/>
            <a:r>
              <a:rPr lang="en-US" sz="2400" dirty="0" smtClean="0"/>
              <a:t>(Job Title, Experience) ~~&gt; Salary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5E7-BC5A-4B4A-BE59-EB5928AA8B3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77000"/>
            <a:ext cx="15240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AFDs for Query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352800"/>
          </a:xfrm>
        </p:spPr>
        <p:txBody>
          <a:bodyPr/>
          <a:lstStyle/>
          <a:p>
            <a:pPr algn="just"/>
            <a:r>
              <a:rPr lang="en-US" dirty="0" smtClean="0"/>
              <a:t>These AFDs make up for the missing dependency information between columns.</a:t>
            </a:r>
          </a:p>
          <a:p>
            <a:pPr algn="just"/>
            <a:r>
              <a:rPr lang="en-US" dirty="0" smtClean="0"/>
              <a:t>They help in propagating constraints distributed across  tables.</a:t>
            </a:r>
          </a:p>
          <a:p>
            <a:pPr algn="just"/>
            <a:r>
              <a:rPr lang="en-US" dirty="0" smtClean="0"/>
              <a:t>They help in predicting the attributes distribute across tables</a:t>
            </a:r>
          </a:p>
          <a:p>
            <a:pPr algn="just"/>
            <a:r>
              <a:rPr lang="en-US" dirty="0" smtClean="0"/>
              <a:t>They assist in completing the entity information by predicting the related attributes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5E7-BC5A-4B4A-BE59-EB5928AA8B3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15240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71600" y="4953000"/>
          <a:ext cx="6629400" cy="99441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389568"/>
                <a:gridCol w="1621163"/>
                <a:gridCol w="2229101"/>
                <a:gridCol w="1389568"/>
              </a:tblGrid>
              <a:tr h="255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</a:rPr>
                        <a:t>MID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</a:rPr>
                        <a:t>Make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</a:rPr>
                        <a:t>Model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</a:rPr>
                        <a:t>Price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</a:tr>
              <a:tr h="355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HACV08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Honda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/>
                        <a:t>Civic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/>
                        <a:t>12000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5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TYCRA09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/>
                        <a:t>Toyota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/>
                        <a:t>Corolla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14500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Traditional query processing does not hold for Autonomous Web Databases.</a:t>
            </a:r>
          </a:p>
          <a:p>
            <a:r>
              <a:rPr lang="en-US" sz="2800" dirty="0" smtClean="0"/>
              <a:t>Problems like incomplete/Noisy data, imprecise query and ad hoc normalization exist.</a:t>
            </a:r>
          </a:p>
          <a:p>
            <a:r>
              <a:rPr lang="en-US" sz="2800" dirty="0" smtClean="0"/>
              <a:t>Schema Heterogeneity can be countered by existing works.</a:t>
            </a:r>
          </a:p>
          <a:p>
            <a:r>
              <a:rPr lang="en-US" sz="2800" b="1" dirty="0" smtClean="0"/>
              <a:t>(Still)</a:t>
            </a:r>
            <a:r>
              <a:rPr lang="en-US" sz="2800" dirty="0" smtClean="0"/>
              <a:t> Missing PK-FK information lead to inaccurate joins.</a:t>
            </a:r>
          </a:p>
          <a:p>
            <a:r>
              <a:rPr lang="en-US" sz="2800" dirty="0" smtClean="0"/>
              <a:t>Mine Approximate Functional Dependencies and use them to make up for missing PK-FK information.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5E7-BC5A-4B4A-BE59-EB5928AA8B3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77000"/>
            <a:ext cx="15240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077200" cy="2971800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>
              <a:buNone/>
            </a:pPr>
            <a:r>
              <a:rPr lang="en-US" sz="3000" b="1" dirty="0" smtClean="0"/>
              <a:t>	Given a collection </a:t>
            </a:r>
            <a:r>
              <a:rPr lang="en-US" sz="3000" b="1" dirty="0" smtClean="0"/>
              <a:t>of ad </a:t>
            </a:r>
            <a:r>
              <a:rPr lang="en-US" sz="3000" b="1" dirty="0" smtClean="0"/>
              <a:t>hoc normalized tables, the attribute mappings between the tables and a partial </a:t>
            </a:r>
            <a:r>
              <a:rPr lang="en-US" sz="3000" b="1" dirty="0" smtClean="0"/>
              <a:t>query – </a:t>
            </a:r>
            <a:r>
              <a:rPr lang="en-US" sz="3000" b="1" dirty="0" smtClean="0"/>
              <a:t>return the user an accurate result set covering the majority of attributes described in the universal relation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5E7-BC5A-4B4A-BE59-EB5928AA8B3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77000"/>
            <a:ext cx="15240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Agenda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Introduction </a:t>
            </a:r>
            <a:r>
              <a:rPr lang="en-US" sz="3600" dirty="0" smtClean="0">
                <a:solidFill>
                  <a:srgbClr val="FF0000"/>
                </a:solidFill>
              </a:rPr>
              <a:t>[Ravi]</a:t>
            </a:r>
          </a:p>
          <a:p>
            <a:r>
              <a:rPr lang="en-US" sz="3600" b="1" dirty="0" err="1" smtClean="0"/>
              <a:t>SmartINT</a:t>
            </a:r>
            <a:r>
              <a:rPr lang="en-US" sz="3600" dirty="0" smtClean="0"/>
              <a:t> System </a:t>
            </a:r>
            <a:r>
              <a:rPr lang="en-US" sz="3600" dirty="0" smtClean="0">
                <a:solidFill>
                  <a:srgbClr val="008000"/>
                </a:solidFill>
              </a:rPr>
              <a:t>[</a:t>
            </a:r>
            <a:r>
              <a:rPr lang="en-US" sz="3600" dirty="0" err="1" smtClean="0">
                <a:solidFill>
                  <a:srgbClr val="008000"/>
                </a:solidFill>
              </a:rPr>
              <a:t>Anupam</a:t>
            </a:r>
            <a:r>
              <a:rPr lang="en-US" sz="3600" dirty="0" smtClean="0">
                <a:solidFill>
                  <a:srgbClr val="008000"/>
                </a:solidFill>
              </a:rPr>
              <a:t>]</a:t>
            </a:r>
          </a:p>
          <a:p>
            <a:r>
              <a:rPr lang="en-US" sz="3600" dirty="0" smtClean="0"/>
              <a:t>Query Processing </a:t>
            </a:r>
            <a:r>
              <a:rPr lang="en-US" sz="3600" dirty="0" smtClean="0">
                <a:solidFill>
                  <a:srgbClr val="008000"/>
                </a:solidFill>
              </a:rPr>
              <a:t>[</a:t>
            </a:r>
            <a:r>
              <a:rPr lang="en-US" sz="3600" dirty="0" err="1" smtClean="0">
                <a:solidFill>
                  <a:srgbClr val="008000"/>
                </a:solidFill>
              </a:rPr>
              <a:t>Anupam</a:t>
            </a:r>
            <a:r>
              <a:rPr lang="en-US" sz="3600" dirty="0" smtClean="0">
                <a:solidFill>
                  <a:srgbClr val="008000"/>
                </a:solidFill>
              </a:rPr>
              <a:t>]</a:t>
            </a:r>
          </a:p>
          <a:p>
            <a:pPr lvl="1"/>
            <a:r>
              <a:rPr lang="en-US" sz="3200" dirty="0" smtClean="0"/>
              <a:t>Source Selection</a:t>
            </a:r>
          </a:p>
          <a:p>
            <a:pPr lvl="1"/>
            <a:r>
              <a:rPr lang="en-US" sz="3200" dirty="0" smtClean="0"/>
              <a:t>Tuple Expansion</a:t>
            </a:r>
            <a:endParaRPr lang="en-US" sz="3200" dirty="0" smtClean="0"/>
          </a:p>
          <a:p>
            <a:r>
              <a:rPr lang="en-US" sz="3600" dirty="0" smtClean="0"/>
              <a:t>Learning </a:t>
            </a:r>
            <a:r>
              <a:rPr lang="en-US" sz="3600" dirty="0" smtClean="0">
                <a:solidFill>
                  <a:srgbClr val="008000"/>
                </a:solidFill>
              </a:rPr>
              <a:t>[</a:t>
            </a:r>
            <a:r>
              <a:rPr lang="en-US" sz="3600" dirty="0" err="1" smtClean="0">
                <a:solidFill>
                  <a:srgbClr val="008000"/>
                </a:solidFill>
              </a:rPr>
              <a:t>Anupam</a:t>
            </a:r>
            <a:r>
              <a:rPr lang="en-US" sz="3600" dirty="0" smtClean="0">
                <a:solidFill>
                  <a:srgbClr val="008000"/>
                </a:solidFill>
              </a:rPr>
              <a:t>]</a:t>
            </a:r>
          </a:p>
          <a:p>
            <a:r>
              <a:rPr lang="en-US" sz="3600" dirty="0" smtClean="0"/>
              <a:t>Experiments </a:t>
            </a:r>
            <a:r>
              <a:rPr lang="en-US" sz="3600" dirty="0" smtClean="0">
                <a:solidFill>
                  <a:srgbClr val="FF0000"/>
                </a:solidFill>
              </a:rPr>
              <a:t>[Ravi]</a:t>
            </a:r>
          </a:p>
          <a:p>
            <a:r>
              <a:rPr lang="en-US" sz="3600" dirty="0" smtClean="0"/>
              <a:t>Conclusion &amp; Future Work </a:t>
            </a:r>
            <a:r>
              <a:rPr lang="en-US" sz="3600" dirty="0" smtClean="0">
                <a:solidFill>
                  <a:srgbClr val="FF0000"/>
                </a:solidFill>
              </a:rPr>
              <a:t>[Ravi]</a:t>
            </a:r>
          </a:p>
          <a:p>
            <a:endParaRPr lang="en-US" sz="3200" dirty="0" smtClean="0"/>
          </a:p>
          <a:p>
            <a:pPr lvl="1"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5E7-BC5A-4B4A-BE59-EB5928AA8B3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Agenda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Introduction </a:t>
            </a:r>
            <a:r>
              <a:rPr lang="en-US" sz="3600" dirty="0" smtClean="0">
                <a:solidFill>
                  <a:srgbClr val="FF0000"/>
                </a:solidFill>
              </a:rPr>
              <a:t>[Ravi]</a:t>
            </a:r>
          </a:p>
          <a:p>
            <a:r>
              <a:rPr lang="en-US" sz="3600" b="1" dirty="0" err="1" smtClean="0"/>
              <a:t>SmartINT</a:t>
            </a:r>
            <a:r>
              <a:rPr lang="en-US" sz="3600" dirty="0" smtClean="0"/>
              <a:t> System </a:t>
            </a:r>
            <a:r>
              <a:rPr lang="en-US" sz="3600" dirty="0" smtClean="0">
                <a:solidFill>
                  <a:srgbClr val="008000"/>
                </a:solidFill>
              </a:rPr>
              <a:t>[</a:t>
            </a:r>
            <a:r>
              <a:rPr lang="en-US" sz="3600" dirty="0" err="1" smtClean="0">
                <a:solidFill>
                  <a:srgbClr val="008000"/>
                </a:solidFill>
              </a:rPr>
              <a:t>Anupam</a:t>
            </a:r>
            <a:r>
              <a:rPr lang="en-US" sz="3600" dirty="0" smtClean="0">
                <a:solidFill>
                  <a:srgbClr val="008000"/>
                </a:solidFill>
              </a:rPr>
              <a:t>]</a:t>
            </a:r>
          </a:p>
          <a:p>
            <a:r>
              <a:rPr lang="en-US" sz="3600" dirty="0" smtClean="0"/>
              <a:t>Query Processing </a:t>
            </a:r>
            <a:r>
              <a:rPr lang="en-US" sz="3600" dirty="0" smtClean="0">
                <a:solidFill>
                  <a:srgbClr val="008000"/>
                </a:solidFill>
              </a:rPr>
              <a:t>[</a:t>
            </a:r>
            <a:r>
              <a:rPr lang="en-US" sz="3600" dirty="0" err="1" smtClean="0">
                <a:solidFill>
                  <a:srgbClr val="008000"/>
                </a:solidFill>
              </a:rPr>
              <a:t>Anupam</a:t>
            </a:r>
            <a:r>
              <a:rPr lang="en-US" sz="3600" dirty="0" smtClean="0">
                <a:solidFill>
                  <a:srgbClr val="008000"/>
                </a:solidFill>
              </a:rPr>
              <a:t>]</a:t>
            </a:r>
          </a:p>
          <a:p>
            <a:pPr lvl="1"/>
            <a:r>
              <a:rPr lang="en-US" sz="3200" dirty="0" smtClean="0"/>
              <a:t>Source Selection</a:t>
            </a:r>
          </a:p>
          <a:p>
            <a:pPr lvl="1"/>
            <a:r>
              <a:rPr lang="en-US" sz="3200" dirty="0" smtClean="0"/>
              <a:t>Tuple Expansion</a:t>
            </a:r>
            <a:endParaRPr lang="en-US" sz="3200" dirty="0" smtClean="0"/>
          </a:p>
          <a:p>
            <a:r>
              <a:rPr lang="en-US" sz="3600" dirty="0" smtClean="0"/>
              <a:t>Learning </a:t>
            </a:r>
            <a:r>
              <a:rPr lang="en-US" sz="3600" dirty="0" smtClean="0">
                <a:solidFill>
                  <a:srgbClr val="008000"/>
                </a:solidFill>
              </a:rPr>
              <a:t>[</a:t>
            </a:r>
            <a:r>
              <a:rPr lang="en-US" sz="3600" dirty="0" err="1" smtClean="0">
                <a:solidFill>
                  <a:srgbClr val="008000"/>
                </a:solidFill>
              </a:rPr>
              <a:t>Anupam</a:t>
            </a:r>
            <a:r>
              <a:rPr lang="en-US" sz="3600" dirty="0" smtClean="0">
                <a:solidFill>
                  <a:srgbClr val="008000"/>
                </a:solidFill>
              </a:rPr>
              <a:t>]</a:t>
            </a:r>
          </a:p>
          <a:p>
            <a:r>
              <a:rPr lang="en-US" sz="3600" dirty="0" smtClean="0"/>
              <a:t>Experiments </a:t>
            </a:r>
            <a:r>
              <a:rPr lang="en-US" sz="3600" dirty="0" smtClean="0">
                <a:solidFill>
                  <a:srgbClr val="FF0000"/>
                </a:solidFill>
              </a:rPr>
              <a:t>[Ravi]</a:t>
            </a:r>
          </a:p>
          <a:p>
            <a:r>
              <a:rPr lang="en-US" sz="3600" dirty="0" smtClean="0"/>
              <a:t>Conclusion &amp; Future Work </a:t>
            </a:r>
            <a:r>
              <a:rPr lang="en-US" sz="3600" dirty="0" smtClean="0">
                <a:solidFill>
                  <a:srgbClr val="FF0000"/>
                </a:solidFill>
              </a:rPr>
              <a:t>[Ravi]</a:t>
            </a:r>
          </a:p>
          <a:p>
            <a:endParaRPr lang="en-US" sz="3200" dirty="0" smtClean="0"/>
          </a:p>
          <a:p>
            <a:pPr lvl="1"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5E7-BC5A-4B4A-BE59-EB5928AA8B3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Smart-</a:t>
            </a:r>
            <a:r>
              <a:rPr lang="en-US" dirty="0" err="1" smtClean="0"/>
              <a:t>int</a:t>
            </a:r>
            <a:r>
              <a:rPr lang="en-US" sz="2400" dirty="0" smtClean="0"/>
              <a:t>(</a:t>
            </a:r>
            <a:r>
              <a:rPr lang="en-US" sz="2400" dirty="0" err="1" smtClean="0"/>
              <a:t>egrator</a:t>
            </a:r>
            <a:r>
              <a:rPr lang="en-US" sz="2400" dirty="0" smtClean="0"/>
              <a:t>) </a:t>
            </a:r>
            <a:r>
              <a:rPr lang="en-US" sz="3600" dirty="0" smtClean="0"/>
              <a:t>&amp; </a:t>
            </a:r>
            <a:br>
              <a:rPr lang="en-US" sz="3600" dirty="0" smtClean="0"/>
            </a:br>
            <a:r>
              <a:rPr lang="en-US" sz="3600" dirty="0" err="1" smtClean="0"/>
              <a:t>RElATED</a:t>
            </a:r>
            <a:r>
              <a:rPr lang="en-US" sz="3600" dirty="0" smtClean="0"/>
              <a:t> WORK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5E7-BC5A-4B4A-BE59-EB5928AA8B3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SmartINT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5E7-BC5A-4B4A-BE59-EB5928AA8B3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152400" y="1143000"/>
            <a:ext cx="7010400" cy="5486400"/>
          </a:xfrm>
          <a:prstGeom prst="rect">
            <a:avLst/>
          </a:prstGeom>
          <a:solidFill>
            <a:srgbClr val="EAE6B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 descr="computer-us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2514600"/>
            <a:ext cx="1981200" cy="19812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5334000" y="4191000"/>
            <a:ext cx="15240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Source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Selection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429000" y="2362200"/>
            <a:ext cx="15240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Tuple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Expansion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90600" y="1981200"/>
            <a:ext cx="1447800" cy="609600"/>
          </a:xfrm>
          <a:prstGeom prst="roundRect">
            <a:avLst/>
          </a:prstGeom>
          <a:gradFill flip="none" rotWithShape="1">
            <a:gsLst>
              <a:gs pos="0">
                <a:srgbClr val="990000">
                  <a:shade val="30000"/>
                  <a:satMod val="115000"/>
                </a:srgbClr>
              </a:gs>
              <a:gs pos="50000">
                <a:srgbClr val="990000">
                  <a:shade val="67500"/>
                  <a:satMod val="115000"/>
                </a:srgbClr>
              </a:gs>
              <a:gs pos="100000">
                <a:srgbClr val="99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AFDMiner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914400" y="3657600"/>
            <a:ext cx="1524000" cy="762000"/>
          </a:xfrm>
          <a:prstGeom prst="roundRect">
            <a:avLst/>
          </a:prstGeom>
          <a:gradFill flip="none" rotWithShape="1">
            <a:gsLst>
              <a:gs pos="0">
                <a:srgbClr val="990000">
                  <a:shade val="30000"/>
                  <a:satMod val="115000"/>
                </a:srgbClr>
              </a:gs>
              <a:gs pos="50000">
                <a:srgbClr val="990000">
                  <a:shade val="67500"/>
                  <a:satMod val="115000"/>
                </a:srgbClr>
              </a:gs>
              <a:gs pos="100000">
                <a:srgbClr val="99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Statistics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Learner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467600" y="1447800"/>
            <a:ext cx="304800" cy="4495800"/>
          </a:xfrm>
          <a:prstGeom prst="rect">
            <a:avLst/>
          </a:prstGeom>
          <a:solidFill>
            <a:srgbClr val="002060"/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QUERY INTERFACE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3352800" y="1371600"/>
            <a:ext cx="3657600" cy="3962400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81000" y="1371600"/>
            <a:ext cx="2819400" cy="3352800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C:\Users\ravi\AppData\Local\Microsoft\Windows\Temporary Internet Files\Content.IE5\93AZD3RU\MCED00212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902" y="5410200"/>
            <a:ext cx="780898" cy="965606"/>
          </a:xfrm>
          <a:prstGeom prst="rect">
            <a:avLst/>
          </a:prstGeom>
          <a:noFill/>
        </p:spPr>
      </p:pic>
      <p:pic>
        <p:nvPicPr>
          <p:cNvPr id="27" name="Picture 2" descr="C:\Users\ravi\AppData\Local\Microsoft\Windows\Temporary Internet Files\Content.IE5\93AZD3RU\MCED00212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902" y="5486400"/>
            <a:ext cx="780898" cy="965606"/>
          </a:xfrm>
          <a:prstGeom prst="rect">
            <a:avLst/>
          </a:prstGeom>
          <a:noFill/>
        </p:spPr>
      </p:pic>
      <p:pic>
        <p:nvPicPr>
          <p:cNvPr id="28" name="Picture 2" descr="C:\Users\ravi\AppData\Local\Microsoft\Windows\Temporary Internet Files\Content.IE5\93AZD3RU\MCED00212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5502" y="5638800"/>
            <a:ext cx="801111" cy="990600"/>
          </a:xfrm>
          <a:prstGeom prst="rect">
            <a:avLst/>
          </a:prstGeom>
          <a:noFill/>
        </p:spPr>
      </p:pic>
      <p:pic>
        <p:nvPicPr>
          <p:cNvPr id="29" name="Picture 2" descr="C:\Users\ravi\AppData\Local\Microsoft\Windows\Temporary Internet Files\Content.IE5\93AZD3RU\MCED00212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902" y="5638800"/>
            <a:ext cx="780898" cy="965606"/>
          </a:xfrm>
          <a:prstGeom prst="rect">
            <a:avLst/>
          </a:prstGeom>
          <a:noFill/>
        </p:spPr>
      </p:pic>
      <p:sp>
        <p:nvSpPr>
          <p:cNvPr id="32" name="Bent Arrow 31"/>
          <p:cNvSpPr/>
          <p:nvPr/>
        </p:nvSpPr>
        <p:spPr bwMode="auto">
          <a:xfrm rot="5400000" flipH="1">
            <a:off x="5067300" y="4991100"/>
            <a:ext cx="990600" cy="1676400"/>
          </a:xfrm>
          <a:prstGeom prst="bentArrow">
            <a:avLst>
              <a:gd name="adj1" fmla="val 25000"/>
              <a:gd name="adj2" fmla="val 14516"/>
              <a:gd name="adj3" fmla="val 23387"/>
              <a:gd name="adj4" fmla="val 4697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4400" y="1371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LEARNING</a:t>
            </a:r>
            <a:endParaRPr lang="en-US" cap="all" dirty="0">
              <a:ln w="900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62400" y="1371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QUERY PROCESSING</a:t>
            </a:r>
            <a:endParaRPr lang="en-US" cap="all" dirty="0">
              <a:ln w="900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5" name="Picture 34" descr="grap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5791200"/>
            <a:ext cx="838200" cy="700735"/>
          </a:xfrm>
          <a:prstGeom prst="rect">
            <a:avLst/>
          </a:prstGeom>
        </p:spPr>
      </p:pic>
      <p:pic>
        <p:nvPicPr>
          <p:cNvPr id="37" name="Picture 36" descr="tre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1400" y="4038600"/>
            <a:ext cx="924316" cy="838200"/>
          </a:xfrm>
          <a:prstGeom prst="rect">
            <a:avLst/>
          </a:prstGeom>
        </p:spPr>
      </p:pic>
      <p:sp>
        <p:nvSpPr>
          <p:cNvPr id="39" name="Right Arrow 38"/>
          <p:cNvSpPr/>
          <p:nvPr/>
        </p:nvSpPr>
        <p:spPr bwMode="auto">
          <a:xfrm rot="10800000">
            <a:off x="4495800" y="4343400"/>
            <a:ext cx="838200" cy="381000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 rot="16200000">
            <a:off x="3619500" y="3390900"/>
            <a:ext cx="914400" cy="381000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4953000" y="2590800"/>
            <a:ext cx="838200" cy="381000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90600" y="5867400"/>
            <a:ext cx="12192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Web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Database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48400" y="56388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Graph 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of Tables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05200" y="4876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Tree of Tables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45" name="Picture 44" descr="resultse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1200" y="2286000"/>
            <a:ext cx="1143000" cy="965416"/>
          </a:xfrm>
          <a:prstGeom prst="rect">
            <a:avLst/>
          </a:prstGeom>
        </p:spPr>
      </p:pic>
      <p:sp>
        <p:nvSpPr>
          <p:cNvPr id="46" name="Right Arrow 45"/>
          <p:cNvSpPr/>
          <p:nvPr/>
        </p:nvSpPr>
        <p:spPr bwMode="auto">
          <a:xfrm rot="16200000">
            <a:off x="1181100" y="2933700"/>
            <a:ext cx="1066800" cy="381000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15000" y="1905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Result Set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3" name="Bent Arrow 52"/>
          <p:cNvSpPr/>
          <p:nvPr/>
        </p:nvSpPr>
        <p:spPr bwMode="auto">
          <a:xfrm rot="16200000" flipH="1">
            <a:off x="6362700" y="3086100"/>
            <a:ext cx="609600" cy="16002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05400" y="3581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3429000" y="5867400"/>
            <a:ext cx="1295400" cy="685800"/>
          </a:xfrm>
          <a:prstGeom prst="round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Attribute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Mapping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6" name="Right Arrow 55"/>
          <p:cNvSpPr/>
          <p:nvPr/>
        </p:nvSpPr>
        <p:spPr bwMode="auto">
          <a:xfrm>
            <a:off x="2590800" y="6019800"/>
            <a:ext cx="838200" cy="381000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ight Arrow 56"/>
          <p:cNvSpPr/>
          <p:nvPr/>
        </p:nvSpPr>
        <p:spPr bwMode="auto">
          <a:xfrm rot="16200000">
            <a:off x="1240273" y="4885948"/>
            <a:ext cx="838200" cy="381000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Bent Arrow 60"/>
          <p:cNvSpPr/>
          <p:nvPr/>
        </p:nvSpPr>
        <p:spPr bwMode="auto">
          <a:xfrm flipV="1">
            <a:off x="2362200" y="4724400"/>
            <a:ext cx="1143000" cy="609600"/>
          </a:xfrm>
          <a:prstGeom prst="bentArrow">
            <a:avLst>
              <a:gd name="adj1" fmla="val 25000"/>
              <a:gd name="adj2" fmla="val 32258"/>
              <a:gd name="adj3" fmla="val 25000"/>
              <a:gd name="adj4" fmla="val 4375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39000" y="6477000"/>
            <a:ext cx="12192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SmartINT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32" grpId="0" animBg="1"/>
      <p:bldP spid="33" grpId="0"/>
      <p:bldP spid="34" grpId="0"/>
      <p:bldP spid="39" grpId="0" animBg="1"/>
      <p:bldP spid="40" grpId="0" animBg="1"/>
      <p:bldP spid="41" grpId="0" animBg="1"/>
      <p:bldP spid="43" grpId="0"/>
      <p:bldP spid="44" grpId="0"/>
      <p:bldP spid="46" grpId="0" animBg="1"/>
      <p:bldP spid="47" grpId="0"/>
      <p:bldP spid="53" grpId="0" animBg="1"/>
      <p:bldP spid="54" grpId="0"/>
      <p:bldP spid="55" grpId="0" animBg="1"/>
      <p:bldP spid="56" grpId="0" animBg="1"/>
      <p:bldP spid="57" grpId="0" animBg="1"/>
      <p:bldP spid="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 – Attribute Mapping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5E7-BC5A-4B4A-BE59-EB5928AA8B3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152400" y="1143000"/>
            <a:ext cx="7010400" cy="5486400"/>
          </a:xfrm>
          <a:prstGeom prst="rect">
            <a:avLst/>
          </a:prstGeom>
          <a:solidFill>
            <a:srgbClr val="EAE6B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 descr="computer-us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2514600"/>
            <a:ext cx="1981200" cy="19812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5334000" y="4191000"/>
            <a:ext cx="15240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Source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Selection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429000" y="2362200"/>
            <a:ext cx="15240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Tuple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Expansion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90600" y="1981200"/>
            <a:ext cx="1447800" cy="609600"/>
          </a:xfrm>
          <a:prstGeom prst="roundRect">
            <a:avLst/>
          </a:prstGeom>
          <a:gradFill flip="none" rotWithShape="1">
            <a:gsLst>
              <a:gs pos="0">
                <a:srgbClr val="990000">
                  <a:shade val="30000"/>
                  <a:satMod val="115000"/>
                </a:srgbClr>
              </a:gs>
              <a:gs pos="50000">
                <a:srgbClr val="990000">
                  <a:shade val="67500"/>
                  <a:satMod val="115000"/>
                </a:srgbClr>
              </a:gs>
              <a:gs pos="100000">
                <a:srgbClr val="99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AFDMiner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914400" y="3657600"/>
            <a:ext cx="1524000" cy="762000"/>
          </a:xfrm>
          <a:prstGeom prst="roundRect">
            <a:avLst/>
          </a:prstGeom>
          <a:gradFill flip="none" rotWithShape="1">
            <a:gsLst>
              <a:gs pos="0">
                <a:srgbClr val="990000">
                  <a:shade val="30000"/>
                  <a:satMod val="115000"/>
                </a:srgbClr>
              </a:gs>
              <a:gs pos="50000">
                <a:srgbClr val="990000">
                  <a:shade val="67500"/>
                  <a:satMod val="115000"/>
                </a:srgbClr>
              </a:gs>
              <a:gs pos="100000">
                <a:srgbClr val="99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Statistics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Learner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467600" y="1447800"/>
            <a:ext cx="304800" cy="4495800"/>
          </a:xfrm>
          <a:prstGeom prst="rect">
            <a:avLst/>
          </a:prstGeom>
          <a:solidFill>
            <a:srgbClr val="002060"/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QUERY INTERFACE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3352800" y="1371600"/>
            <a:ext cx="3657600" cy="3962400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81000" y="1371600"/>
            <a:ext cx="2819400" cy="3352800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C:\Users\ravi\AppData\Local\Microsoft\Windows\Temporary Internet Files\Content.IE5\93AZD3RU\MCED00212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902" y="5410200"/>
            <a:ext cx="780898" cy="965606"/>
          </a:xfrm>
          <a:prstGeom prst="rect">
            <a:avLst/>
          </a:prstGeom>
          <a:noFill/>
        </p:spPr>
      </p:pic>
      <p:pic>
        <p:nvPicPr>
          <p:cNvPr id="27" name="Picture 2" descr="C:\Users\ravi\AppData\Local\Microsoft\Windows\Temporary Internet Files\Content.IE5\93AZD3RU\MCED00212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902" y="5486400"/>
            <a:ext cx="780898" cy="965606"/>
          </a:xfrm>
          <a:prstGeom prst="rect">
            <a:avLst/>
          </a:prstGeom>
          <a:noFill/>
        </p:spPr>
      </p:pic>
      <p:pic>
        <p:nvPicPr>
          <p:cNvPr id="28" name="Picture 2" descr="C:\Users\ravi\AppData\Local\Microsoft\Windows\Temporary Internet Files\Content.IE5\93AZD3RU\MCED00212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5502" y="5638800"/>
            <a:ext cx="801111" cy="990600"/>
          </a:xfrm>
          <a:prstGeom prst="rect">
            <a:avLst/>
          </a:prstGeom>
          <a:noFill/>
        </p:spPr>
      </p:pic>
      <p:pic>
        <p:nvPicPr>
          <p:cNvPr id="29" name="Picture 2" descr="C:\Users\ravi\AppData\Local\Microsoft\Windows\Temporary Internet Files\Content.IE5\93AZD3RU\MCED00212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902" y="5638800"/>
            <a:ext cx="780898" cy="965606"/>
          </a:xfrm>
          <a:prstGeom prst="rect">
            <a:avLst/>
          </a:prstGeom>
          <a:noFill/>
        </p:spPr>
      </p:pic>
      <p:sp>
        <p:nvSpPr>
          <p:cNvPr id="32" name="Bent Arrow 31"/>
          <p:cNvSpPr/>
          <p:nvPr/>
        </p:nvSpPr>
        <p:spPr bwMode="auto">
          <a:xfrm rot="5400000" flipH="1">
            <a:off x="5067300" y="4991100"/>
            <a:ext cx="990600" cy="1676400"/>
          </a:xfrm>
          <a:prstGeom prst="bentArrow">
            <a:avLst>
              <a:gd name="adj1" fmla="val 25000"/>
              <a:gd name="adj2" fmla="val 14516"/>
              <a:gd name="adj3" fmla="val 23387"/>
              <a:gd name="adj4" fmla="val 4697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4400" y="1371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LEARNING</a:t>
            </a:r>
            <a:endParaRPr lang="en-US" cap="all" dirty="0">
              <a:ln w="900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62400" y="1371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QUERY PROCESSING</a:t>
            </a:r>
            <a:endParaRPr lang="en-US" cap="all" dirty="0">
              <a:ln w="900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5" name="Picture 34" descr="grap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5791200"/>
            <a:ext cx="838200" cy="700735"/>
          </a:xfrm>
          <a:prstGeom prst="rect">
            <a:avLst/>
          </a:prstGeom>
        </p:spPr>
      </p:pic>
      <p:pic>
        <p:nvPicPr>
          <p:cNvPr id="37" name="Picture 36" descr="tre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1400" y="4038600"/>
            <a:ext cx="924316" cy="838200"/>
          </a:xfrm>
          <a:prstGeom prst="rect">
            <a:avLst/>
          </a:prstGeom>
        </p:spPr>
      </p:pic>
      <p:sp>
        <p:nvSpPr>
          <p:cNvPr id="39" name="Right Arrow 38"/>
          <p:cNvSpPr/>
          <p:nvPr/>
        </p:nvSpPr>
        <p:spPr bwMode="auto">
          <a:xfrm rot="10800000">
            <a:off x="4495800" y="4343400"/>
            <a:ext cx="838200" cy="381000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 rot="16200000">
            <a:off x="3619500" y="3390900"/>
            <a:ext cx="914400" cy="381000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4953000" y="2590800"/>
            <a:ext cx="838200" cy="381000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90600" y="5867400"/>
            <a:ext cx="12192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Web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Database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48400" y="56388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Graph 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of Tables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05200" y="4876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Tree of Tables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45" name="Picture 44" descr="resultse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1200" y="2286000"/>
            <a:ext cx="1143000" cy="965416"/>
          </a:xfrm>
          <a:prstGeom prst="rect">
            <a:avLst/>
          </a:prstGeom>
        </p:spPr>
      </p:pic>
      <p:sp>
        <p:nvSpPr>
          <p:cNvPr id="46" name="Right Arrow 45"/>
          <p:cNvSpPr/>
          <p:nvPr/>
        </p:nvSpPr>
        <p:spPr bwMode="auto">
          <a:xfrm rot="16200000">
            <a:off x="1181100" y="2933700"/>
            <a:ext cx="1066800" cy="381000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15000" y="1905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Result Set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3" name="Bent Arrow 52"/>
          <p:cNvSpPr/>
          <p:nvPr/>
        </p:nvSpPr>
        <p:spPr bwMode="auto">
          <a:xfrm rot="16200000" flipH="1">
            <a:off x="6362700" y="3086100"/>
            <a:ext cx="609600" cy="16002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05400" y="3581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3429000" y="5867400"/>
            <a:ext cx="1295400" cy="685800"/>
          </a:xfrm>
          <a:prstGeom prst="round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Attribute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Mapping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6" name="Right Arrow 55"/>
          <p:cNvSpPr/>
          <p:nvPr/>
        </p:nvSpPr>
        <p:spPr bwMode="auto">
          <a:xfrm>
            <a:off x="2590800" y="6019800"/>
            <a:ext cx="838200" cy="381000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ight Arrow 56"/>
          <p:cNvSpPr/>
          <p:nvPr/>
        </p:nvSpPr>
        <p:spPr bwMode="auto">
          <a:xfrm rot="16200000">
            <a:off x="1240273" y="4885948"/>
            <a:ext cx="838200" cy="381000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Bent Arrow 60"/>
          <p:cNvSpPr/>
          <p:nvPr/>
        </p:nvSpPr>
        <p:spPr bwMode="auto">
          <a:xfrm flipV="1">
            <a:off x="2362200" y="4724400"/>
            <a:ext cx="1143000" cy="609600"/>
          </a:xfrm>
          <a:prstGeom prst="bentArrow">
            <a:avLst>
              <a:gd name="adj1" fmla="val 25000"/>
              <a:gd name="adj2" fmla="val 32258"/>
              <a:gd name="adj3" fmla="val 25000"/>
              <a:gd name="adj4" fmla="val 4375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ounded Rectangular Callout 37"/>
          <p:cNvSpPr/>
          <p:nvPr/>
        </p:nvSpPr>
        <p:spPr bwMode="auto">
          <a:xfrm>
            <a:off x="533400" y="1219200"/>
            <a:ext cx="6324600" cy="3581400"/>
          </a:xfrm>
          <a:prstGeom prst="wedgeRoundRectCallout">
            <a:avLst>
              <a:gd name="adj1" fmla="val -2411"/>
              <a:gd name="adj2" fmla="val 74442"/>
              <a:gd name="adj3" fmla="val 16667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Large body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of research over the past few years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Automatic and Manual Approaches</a:t>
            </a:r>
            <a:endParaRPr kumimoji="0" lang="en-US" sz="1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lvl="1">
              <a:buFont typeface="Arial" pitchFamily="34" charset="0"/>
              <a:buChar char="•"/>
            </a:pP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LSD (Doan et al, SIGMOD 2001)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err="1" smtClean="0"/>
              <a:t>Simiflood</a:t>
            </a:r>
            <a:r>
              <a:rPr lang="en-US" dirty="0" smtClean="0"/>
              <a:t> (</a:t>
            </a:r>
            <a:r>
              <a:rPr lang="en-US" dirty="0" err="1" smtClean="0"/>
              <a:t>Melnik</a:t>
            </a:r>
            <a:r>
              <a:rPr lang="en-US" dirty="0" smtClean="0"/>
              <a:t> et al, ICDE 2002)</a:t>
            </a:r>
          </a:p>
          <a:p>
            <a:pPr lvl="1">
              <a:buFont typeface="Arial" pitchFamily="34" charset="0"/>
              <a:buChar char="•"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Cupid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(J.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Madhavan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et al, VLDB 2001)</a:t>
            </a:r>
          </a:p>
          <a:p>
            <a:pPr lvl="1">
              <a:buFont typeface="Arial" pitchFamily="34" charset="0"/>
              <a:buChar char="•"/>
            </a:pP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SEMINT (Clifton et al, TKDE 2000)</a:t>
            </a:r>
          </a:p>
          <a:p>
            <a:pPr lvl="1">
              <a:buFont typeface="Arial" pitchFamily="34" charset="0"/>
              <a:buChar char="•"/>
            </a:pP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Clio (Hernandez et al, SIGMOD 2001)</a:t>
            </a:r>
          </a:p>
          <a:p>
            <a:pPr>
              <a:buFont typeface="Arial" pitchFamily="34" charset="0"/>
              <a:buChar char="•"/>
            </a:pP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Schema Mapping(Translation Rules) is More Difficult!! </a:t>
            </a:r>
          </a:p>
          <a:p>
            <a:pPr>
              <a:buFont typeface="Arial" pitchFamily="34" charset="0"/>
              <a:buChar char="•"/>
            </a:pP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1-1 Attribute mapping is comparatively easier and    can be automated</a:t>
            </a:r>
          </a:p>
          <a:p>
            <a:pPr lvl="1">
              <a:buFont typeface="Arial" pitchFamily="34" charset="0"/>
              <a:buChar char="•"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39000" y="6477000"/>
            <a:ext cx="12192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SmartINT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 – Query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5E7-BC5A-4B4A-BE59-EB5928AA8B3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152400" y="1143000"/>
            <a:ext cx="7010400" cy="5486400"/>
          </a:xfrm>
          <a:prstGeom prst="rect">
            <a:avLst/>
          </a:prstGeom>
          <a:solidFill>
            <a:srgbClr val="EAE6B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 descr="computer-us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2514600"/>
            <a:ext cx="1981200" cy="19812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5334000" y="4191000"/>
            <a:ext cx="15240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Source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Selection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429000" y="2362200"/>
            <a:ext cx="15240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Tuple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Expansion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90600" y="1981200"/>
            <a:ext cx="1447800" cy="609600"/>
          </a:xfrm>
          <a:prstGeom prst="roundRect">
            <a:avLst/>
          </a:prstGeom>
          <a:gradFill flip="none" rotWithShape="1">
            <a:gsLst>
              <a:gs pos="0">
                <a:srgbClr val="990000">
                  <a:shade val="30000"/>
                  <a:satMod val="115000"/>
                </a:srgbClr>
              </a:gs>
              <a:gs pos="50000">
                <a:srgbClr val="990000">
                  <a:shade val="67500"/>
                  <a:satMod val="115000"/>
                </a:srgbClr>
              </a:gs>
              <a:gs pos="100000">
                <a:srgbClr val="99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AFDMiner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914400" y="3657600"/>
            <a:ext cx="1524000" cy="762000"/>
          </a:xfrm>
          <a:prstGeom prst="roundRect">
            <a:avLst/>
          </a:prstGeom>
          <a:gradFill flip="none" rotWithShape="1">
            <a:gsLst>
              <a:gs pos="0">
                <a:srgbClr val="990000">
                  <a:shade val="30000"/>
                  <a:satMod val="115000"/>
                </a:srgbClr>
              </a:gs>
              <a:gs pos="50000">
                <a:srgbClr val="990000">
                  <a:shade val="67500"/>
                  <a:satMod val="115000"/>
                </a:srgbClr>
              </a:gs>
              <a:gs pos="100000">
                <a:srgbClr val="99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Statistics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Learner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467600" y="1447800"/>
            <a:ext cx="304800" cy="4495800"/>
          </a:xfrm>
          <a:prstGeom prst="rect">
            <a:avLst/>
          </a:prstGeom>
          <a:solidFill>
            <a:srgbClr val="002060"/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QUERY INTERFACE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3352800" y="1371600"/>
            <a:ext cx="3657600" cy="3962400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81000" y="1371600"/>
            <a:ext cx="2819400" cy="3352800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C:\Users\ravi\AppData\Local\Microsoft\Windows\Temporary Internet Files\Content.IE5\93AZD3RU\MCED00212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902" y="5410200"/>
            <a:ext cx="780898" cy="965606"/>
          </a:xfrm>
          <a:prstGeom prst="rect">
            <a:avLst/>
          </a:prstGeom>
          <a:noFill/>
        </p:spPr>
      </p:pic>
      <p:pic>
        <p:nvPicPr>
          <p:cNvPr id="27" name="Picture 2" descr="C:\Users\ravi\AppData\Local\Microsoft\Windows\Temporary Internet Files\Content.IE5\93AZD3RU\MCED00212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902" y="5486400"/>
            <a:ext cx="780898" cy="965606"/>
          </a:xfrm>
          <a:prstGeom prst="rect">
            <a:avLst/>
          </a:prstGeom>
          <a:noFill/>
        </p:spPr>
      </p:pic>
      <p:pic>
        <p:nvPicPr>
          <p:cNvPr id="28" name="Picture 2" descr="C:\Users\ravi\AppData\Local\Microsoft\Windows\Temporary Internet Files\Content.IE5\93AZD3RU\MCED00212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5502" y="5638800"/>
            <a:ext cx="801111" cy="990600"/>
          </a:xfrm>
          <a:prstGeom prst="rect">
            <a:avLst/>
          </a:prstGeom>
          <a:noFill/>
        </p:spPr>
      </p:pic>
      <p:pic>
        <p:nvPicPr>
          <p:cNvPr id="29" name="Picture 2" descr="C:\Users\ravi\AppData\Local\Microsoft\Windows\Temporary Internet Files\Content.IE5\93AZD3RU\MCED00212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902" y="5638800"/>
            <a:ext cx="780898" cy="965606"/>
          </a:xfrm>
          <a:prstGeom prst="rect">
            <a:avLst/>
          </a:prstGeom>
          <a:noFill/>
        </p:spPr>
      </p:pic>
      <p:sp>
        <p:nvSpPr>
          <p:cNvPr id="32" name="Bent Arrow 31"/>
          <p:cNvSpPr/>
          <p:nvPr/>
        </p:nvSpPr>
        <p:spPr bwMode="auto">
          <a:xfrm rot="5400000" flipH="1">
            <a:off x="5067300" y="4991100"/>
            <a:ext cx="990600" cy="1676400"/>
          </a:xfrm>
          <a:prstGeom prst="bentArrow">
            <a:avLst>
              <a:gd name="adj1" fmla="val 25000"/>
              <a:gd name="adj2" fmla="val 14516"/>
              <a:gd name="adj3" fmla="val 23387"/>
              <a:gd name="adj4" fmla="val 4697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4400" y="1371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LEARNING</a:t>
            </a:r>
            <a:endParaRPr lang="en-US" cap="all" dirty="0">
              <a:ln w="900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62400" y="1371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QUERY PROCESSING</a:t>
            </a:r>
            <a:endParaRPr lang="en-US" cap="all" dirty="0">
              <a:ln w="900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5" name="Picture 34" descr="grap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5791200"/>
            <a:ext cx="838200" cy="700735"/>
          </a:xfrm>
          <a:prstGeom prst="rect">
            <a:avLst/>
          </a:prstGeom>
        </p:spPr>
      </p:pic>
      <p:pic>
        <p:nvPicPr>
          <p:cNvPr id="37" name="Picture 36" descr="tre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1400" y="4038600"/>
            <a:ext cx="924316" cy="838200"/>
          </a:xfrm>
          <a:prstGeom prst="rect">
            <a:avLst/>
          </a:prstGeom>
        </p:spPr>
      </p:pic>
      <p:sp>
        <p:nvSpPr>
          <p:cNvPr id="39" name="Right Arrow 38"/>
          <p:cNvSpPr/>
          <p:nvPr/>
        </p:nvSpPr>
        <p:spPr bwMode="auto">
          <a:xfrm rot="10800000">
            <a:off x="4495800" y="4343400"/>
            <a:ext cx="838200" cy="381000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 rot="16200000">
            <a:off x="3619500" y="3390900"/>
            <a:ext cx="914400" cy="381000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4953000" y="2590800"/>
            <a:ext cx="838200" cy="381000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90600" y="5867400"/>
            <a:ext cx="12192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Web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Database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48400" y="56388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Graph 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of Tables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05200" y="4876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Tree of Tables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45" name="Picture 44" descr="resultse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1200" y="2286000"/>
            <a:ext cx="1143000" cy="965416"/>
          </a:xfrm>
          <a:prstGeom prst="rect">
            <a:avLst/>
          </a:prstGeom>
        </p:spPr>
      </p:pic>
      <p:sp>
        <p:nvSpPr>
          <p:cNvPr id="46" name="Right Arrow 45"/>
          <p:cNvSpPr/>
          <p:nvPr/>
        </p:nvSpPr>
        <p:spPr bwMode="auto">
          <a:xfrm rot="16200000">
            <a:off x="1181100" y="2933700"/>
            <a:ext cx="1066800" cy="381000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15000" y="1905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Result Set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3" name="Bent Arrow 52"/>
          <p:cNvSpPr/>
          <p:nvPr/>
        </p:nvSpPr>
        <p:spPr bwMode="auto">
          <a:xfrm rot="16200000" flipH="1">
            <a:off x="6362700" y="3086100"/>
            <a:ext cx="609600" cy="16002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05400" y="3581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3429000" y="5867400"/>
            <a:ext cx="1295400" cy="685800"/>
          </a:xfrm>
          <a:prstGeom prst="round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Attribute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Mapping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6" name="Right Arrow 55"/>
          <p:cNvSpPr/>
          <p:nvPr/>
        </p:nvSpPr>
        <p:spPr bwMode="auto">
          <a:xfrm>
            <a:off x="2590800" y="6019800"/>
            <a:ext cx="838200" cy="381000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ight Arrow 56"/>
          <p:cNvSpPr/>
          <p:nvPr/>
        </p:nvSpPr>
        <p:spPr bwMode="auto">
          <a:xfrm rot="16200000">
            <a:off x="1240273" y="4885948"/>
            <a:ext cx="838200" cy="381000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Bent Arrow 60"/>
          <p:cNvSpPr/>
          <p:nvPr/>
        </p:nvSpPr>
        <p:spPr bwMode="auto">
          <a:xfrm flipV="1">
            <a:off x="2362200" y="4724400"/>
            <a:ext cx="1143000" cy="609600"/>
          </a:xfrm>
          <a:prstGeom prst="bentArrow">
            <a:avLst>
              <a:gd name="adj1" fmla="val 25000"/>
              <a:gd name="adj2" fmla="val 32258"/>
              <a:gd name="adj3" fmla="val 25000"/>
              <a:gd name="adj4" fmla="val 4375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ounded Rectangular Callout 37"/>
          <p:cNvSpPr/>
          <p:nvPr/>
        </p:nvSpPr>
        <p:spPr bwMode="auto">
          <a:xfrm>
            <a:off x="533400" y="1524000"/>
            <a:ext cx="5257800" cy="3276600"/>
          </a:xfrm>
          <a:prstGeom prst="wedgeRoundRectCallout">
            <a:avLst>
              <a:gd name="adj1" fmla="val 80692"/>
              <a:gd name="adj2" fmla="val -12225"/>
              <a:gd name="adj3" fmla="val 16667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Char char="•"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Imprecise Queries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Vague (A. </a:t>
            </a:r>
            <a:r>
              <a:rPr lang="en-US" dirty="0" err="1" smtClean="0"/>
              <a:t>Motro</a:t>
            </a:r>
            <a:r>
              <a:rPr lang="en-US" dirty="0" smtClean="0"/>
              <a:t>, ACM TOIS 1998)</a:t>
            </a:r>
          </a:p>
          <a:p>
            <a:pPr lvl="1">
              <a:buFont typeface="Arial" pitchFamily="34" charset="0"/>
              <a:buChar char="•"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AIMQ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(U.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Nambiar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et al, ICDE 2006)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QUIC</a:t>
            </a:r>
            <a:r>
              <a:rPr lang="en-US" dirty="0" smtClean="0"/>
              <a:t> (</a:t>
            </a:r>
            <a:r>
              <a:rPr lang="en-US" dirty="0" err="1" smtClean="0"/>
              <a:t>Kambhampati</a:t>
            </a:r>
            <a:r>
              <a:rPr lang="en-US" dirty="0" smtClean="0"/>
              <a:t> et al, CIDR 2007)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Keyword Search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BANKS (</a:t>
            </a:r>
            <a:r>
              <a:rPr lang="en-US" dirty="0" err="1" smtClean="0"/>
              <a:t>Bhalotia</a:t>
            </a:r>
            <a:r>
              <a:rPr lang="en-US" dirty="0" smtClean="0"/>
              <a:t> et al, ICDE 2002)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DISCOVER (</a:t>
            </a:r>
            <a:r>
              <a:rPr lang="en-US" dirty="0" err="1" smtClean="0"/>
              <a:t>Hristdis</a:t>
            </a:r>
            <a:r>
              <a:rPr lang="en-US" dirty="0" smtClean="0"/>
              <a:t> et al, VLDB  2003)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KITE (</a:t>
            </a:r>
            <a:r>
              <a:rPr lang="en-US" dirty="0" err="1" smtClean="0"/>
              <a:t>Mayassam</a:t>
            </a:r>
            <a:r>
              <a:rPr lang="en-US" dirty="0" smtClean="0"/>
              <a:t> et al,  ICDE 2007)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PK-FK Assumption does not hold!!</a:t>
            </a:r>
          </a:p>
          <a:p>
            <a:pPr lvl="1"/>
            <a:endParaRPr lang="en-US" dirty="0" smtClean="0"/>
          </a:p>
        </p:txBody>
      </p:sp>
      <p:sp>
        <p:nvSpPr>
          <p:cNvPr id="49" name="TextBox 48"/>
          <p:cNvSpPr txBox="1"/>
          <p:nvPr/>
        </p:nvSpPr>
        <p:spPr>
          <a:xfrm>
            <a:off x="7239000" y="6477000"/>
            <a:ext cx="12192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SmartINT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 – Web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5E7-BC5A-4B4A-BE59-EB5928AA8B3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152400" y="1143000"/>
            <a:ext cx="7010400" cy="5486400"/>
          </a:xfrm>
          <a:prstGeom prst="rect">
            <a:avLst/>
          </a:prstGeom>
          <a:solidFill>
            <a:srgbClr val="EAE6B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 descr="computer-us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2514600"/>
            <a:ext cx="1981200" cy="19812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5334000" y="4191000"/>
            <a:ext cx="15240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Source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Selection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429000" y="2362200"/>
            <a:ext cx="15240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Tuple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Expansion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90600" y="1981200"/>
            <a:ext cx="1447800" cy="609600"/>
          </a:xfrm>
          <a:prstGeom prst="roundRect">
            <a:avLst/>
          </a:prstGeom>
          <a:gradFill flip="none" rotWithShape="1">
            <a:gsLst>
              <a:gs pos="0">
                <a:srgbClr val="990000">
                  <a:shade val="30000"/>
                  <a:satMod val="115000"/>
                </a:srgbClr>
              </a:gs>
              <a:gs pos="50000">
                <a:srgbClr val="990000">
                  <a:shade val="67500"/>
                  <a:satMod val="115000"/>
                </a:srgbClr>
              </a:gs>
              <a:gs pos="100000">
                <a:srgbClr val="99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AFDMiner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914400" y="3657600"/>
            <a:ext cx="1524000" cy="762000"/>
          </a:xfrm>
          <a:prstGeom prst="roundRect">
            <a:avLst/>
          </a:prstGeom>
          <a:gradFill flip="none" rotWithShape="1">
            <a:gsLst>
              <a:gs pos="0">
                <a:srgbClr val="990000">
                  <a:shade val="30000"/>
                  <a:satMod val="115000"/>
                </a:srgbClr>
              </a:gs>
              <a:gs pos="50000">
                <a:srgbClr val="990000">
                  <a:shade val="67500"/>
                  <a:satMod val="115000"/>
                </a:srgbClr>
              </a:gs>
              <a:gs pos="100000">
                <a:srgbClr val="99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Statistics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Learner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467600" y="1447800"/>
            <a:ext cx="304800" cy="4495800"/>
          </a:xfrm>
          <a:prstGeom prst="rect">
            <a:avLst/>
          </a:prstGeom>
          <a:solidFill>
            <a:srgbClr val="002060"/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QUERY INTERFACE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3352800" y="1371600"/>
            <a:ext cx="3657600" cy="3962400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81000" y="1371600"/>
            <a:ext cx="2819400" cy="3352800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C:\Users\ravi\AppData\Local\Microsoft\Windows\Temporary Internet Files\Content.IE5\93AZD3RU\MCED00212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902" y="5410200"/>
            <a:ext cx="780898" cy="965606"/>
          </a:xfrm>
          <a:prstGeom prst="rect">
            <a:avLst/>
          </a:prstGeom>
          <a:noFill/>
        </p:spPr>
      </p:pic>
      <p:pic>
        <p:nvPicPr>
          <p:cNvPr id="27" name="Picture 2" descr="C:\Users\ravi\AppData\Local\Microsoft\Windows\Temporary Internet Files\Content.IE5\93AZD3RU\MCED00212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902" y="5486400"/>
            <a:ext cx="780898" cy="965606"/>
          </a:xfrm>
          <a:prstGeom prst="rect">
            <a:avLst/>
          </a:prstGeom>
          <a:noFill/>
        </p:spPr>
      </p:pic>
      <p:pic>
        <p:nvPicPr>
          <p:cNvPr id="28" name="Picture 2" descr="C:\Users\ravi\AppData\Local\Microsoft\Windows\Temporary Internet Files\Content.IE5\93AZD3RU\MCED00212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5502" y="5638800"/>
            <a:ext cx="801111" cy="990600"/>
          </a:xfrm>
          <a:prstGeom prst="rect">
            <a:avLst/>
          </a:prstGeom>
          <a:noFill/>
        </p:spPr>
      </p:pic>
      <p:pic>
        <p:nvPicPr>
          <p:cNvPr id="29" name="Picture 2" descr="C:\Users\ravi\AppData\Local\Microsoft\Windows\Temporary Internet Files\Content.IE5\93AZD3RU\MCED00212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902" y="5638800"/>
            <a:ext cx="780898" cy="965606"/>
          </a:xfrm>
          <a:prstGeom prst="rect">
            <a:avLst/>
          </a:prstGeom>
          <a:noFill/>
        </p:spPr>
      </p:pic>
      <p:sp>
        <p:nvSpPr>
          <p:cNvPr id="32" name="Bent Arrow 31"/>
          <p:cNvSpPr/>
          <p:nvPr/>
        </p:nvSpPr>
        <p:spPr bwMode="auto">
          <a:xfrm rot="5400000" flipH="1">
            <a:off x="5067300" y="4991100"/>
            <a:ext cx="990600" cy="1676400"/>
          </a:xfrm>
          <a:prstGeom prst="bentArrow">
            <a:avLst>
              <a:gd name="adj1" fmla="val 25000"/>
              <a:gd name="adj2" fmla="val 14516"/>
              <a:gd name="adj3" fmla="val 23387"/>
              <a:gd name="adj4" fmla="val 4697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4400" y="1371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LEARNING</a:t>
            </a:r>
            <a:endParaRPr lang="en-US" cap="all" dirty="0">
              <a:ln w="900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62400" y="1371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QUERY PROCESSING</a:t>
            </a:r>
            <a:endParaRPr lang="en-US" cap="all" dirty="0">
              <a:ln w="900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5" name="Picture 34" descr="grap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5791200"/>
            <a:ext cx="838200" cy="700735"/>
          </a:xfrm>
          <a:prstGeom prst="rect">
            <a:avLst/>
          </a:prstGeom>
        </p:spPr>
      </p:pic>
      <p:pic>
        <p:nvPicPr>
          <p:cNvPr id="37" name="Picture 36" descr="tre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1400" y="4038600"/>
            <a:ext cx="924316" cy="838200"/>
          </a:xfrm>
          <a:prstGeom prst="rect">
            <a:avLst/>
          </a:prstGeom>
        </p:spPr>
      </p:pic>
      <p:sp>
        <p:nvSpPr>
          <p:cNvPr id="39" name="Right Arrow 38"/>
          <p:cNvSpPr/>
          <p:nvPr/>
        </p:nvSpPr>
        <p:spPr bwMode="auto">
          <a:xfrm rot="10800000">
            <a:off x="4495800" y="4343400"/>
            <a:ext cx="838200" cy="381000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 rot="16200000">
            <a:off x="3619500" y="3390900"/>
            <a:ext cx="914400" cy="381000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4953000" y="2590800"/>
            <a:ext cx="838200" cy="381000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90600" y="5867400"/>
            <a:ext cx="12192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Web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Database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48400" y="56388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Graph 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of Tables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05200" y="4876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Tree of Tables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45" name="Picture 44" descr="resultse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1200" y="2286000"/>
            <a:ext cx="1143000" cy="965416"/>
          </a:xfrm>
          <a:prstGeom prst="rect">
            <a:avLst/>
          </a:prstGeom>
        </p:spPr>
      </p:pic>
      <p:sp>
        <p:nvSpPr>
          <p:cNvPr id="46" name="Right Arrow 45"/>
          <p:cNvSpPr/>
          <p:nvPr/>
        </p:nvSpPr>
        <p:spPr bwMode="auto">
          <a:xfrm rot="16200000">
            <a:off x="1181100" y="2933700"/>
            <a:ext cx="1066800" cy="381000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15000" y="1905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Result Set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3" name="Bent Arrow 52"/>
          <p:cNvSpPr/>
          <p:nvPr/>
        </p:nvSpPr>
        <p:spPr bwMode="auto">
          <a:xfrm rot="16200000" flipH="1">
            <a:off x="6362700" y="3086100"/>
            <a:ext cx="609600" cy="16002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05400" y="3581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3429000" y="5867400"/>
            <a:ext cx="1295400" cy="685800"/>
          </a:xfrm>
          <a:prstGeom prst="round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Attribute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Mapping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6" name="Right Arrow 55"/>
          <p:cNvSpPr/>
          <p:nvPr/>
        </p:nvSpPr>
        <p:spPr bwMode="auto">
          <a:xfrm>
            <a:off x="2590800" y="6019800"/>
            <a:ext cx="838200" cy="381000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ight Arrow 56"/>
          <p:cNvSpPr/>
          <p:nvPr/>
        </p:nvSpPr>
        <p:spPr bwMode="auto">
          <a:xfrm rot="16200000">
            <a:off x="1240273" y="4885948"/>
            <a:ext cx="838200" cy="381000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Bent Arrow 60"/>
          <p:cNvSpPr/>
          <p:nvPr/>
        </p:nvSpPr>
        <p:spPr bwMode="auto">
          <a:xfrm flipV="1">
            <a:off x="2362200" y="4724400"/>
            <a:ext cx="1143000" cy="609600"/>
          </a:xfrm>
          <a:prstGeom prst="bentArrow">
            <a:avLst>
              <a:gd name="adj1" fmla="val 25000"/>
              <a:gd name="adj2" fmla="val 32258"/>
              <a:gd name="adj3" fmla="val 25000"/>
              <a:gd name="adj4" fmla="val 4375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ounded Rectangular Callout 37"/>
          <p:cNvSpPr/>
          <p:nvPr/>
        </p:nvSpPr>
        <p:spPr bwMode="auto">
          <a:xfrm>
            <a:off x="1981200" y="1371600"/>
            <a:ext cx="5257800" cy="3276600"/>
          </a:xfrm>
          <a:prstGeom prst="wedgeRoundRectCallout">
            <a:avLst>
              <a:gd name="adj1" fmla="val -45815"/>
              <a:gd name="adj2" fmla="val 75547"/>
              <a:gd name="adj3" fmla="val 16667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Query Processing on Web Databases is an important research problem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Ives at al, SIGMOD 2004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Lembo</a:t>
            </a:r>
            <a:r>
              <a:rPr lang="en-US" dirty="0" smtClean="0"/>
              <a:t> et al, KRDB 2002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QPIAD (G. Wolf et al, VLDB 2007) from DB-</a:t>
            </a:r>
            <a:r>
              <a:rPr lang="en-US" dirty="0" err="1" smtClean="0"/>
              <a:t>Yochan</a:t>
            </a:r>
            <a:r>
              <a:rPr lang="en-US" dirty="0" smtClean="0"/>
              <a:t>, close to ours in spirit, uses AFD based prediction to make up for missing data.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239000" y="6477000"/>
            <a:ext cx="12192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SmartINT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 – AFD Mining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5E7-BC5A-4B4A-BE59-EB5928AA8B3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152400" y="1143000"/>
            <a:ext cx="7010400" cy="5486400"/>
          </a:xfrm>
          <a:prstGeom prst="rect">
            <a:avLst/>
          </a:prstGeom>
          <a:solidFill>
            <a:srgbClr val="EAE6B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 descr="computer-us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2514600"/>
            <a:ext cx="1981200" cy="19812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5334000" y="4191000"/>
            <a:ext cx="15240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Source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Selection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429000" y="2362200"/>
            <a:ext cx="15240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Tuple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Expansion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90600" y="1981200"/>
            <a:ext cx="1447800" cy="609600"/>
          </a:xfrm>
          <a:prstGeom prst="roundRect">
            <a:avLst/>
          </a:prstGeom>
          <a:gradFill flip="none" rotWithShape="1">
            <a:gsLst>
              <a:gs pos="0">
                <a:srgbClr val="990000">
                  <a:shade val="30000"/>
                  <a:satMod val="115000"/>
                </a:srgbClr>
              </a:gs>
              <a:gs pos="50000">
                <a:srgbClr val="990000">
                  <a:shade val="67500"/>
                  <a:satMod val="115000"/>
                </a:srgbClr>
              </a:gs>
              <a:gs pos="100000">
                <a:srgbClr val="99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AFDMiner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914400" y="3657600"/>
            <a:ext cx="1524000" cy="762000"/>
          </a:xfrm>
          <a:prstGeom prst="roundRect">
            <a:avLst/>
          </a:prstGeom>
          <a:gradFill flip="none" rotWithShape="1">
            <a:gsLst>
              <a:gs pos="0">
                <a:srgbClr val="990000">
                  <a:shade val="30000"/>
                  <a:satMod val="115000"/>
                </a:srgbClr>
              </a:gs>
              <a:gs pos="50000">
                <a:srgbClr val="990000">
                  <a:shade val="67500"/>
                  <a:satMod val="115000"/>
                </a:srgbClr>
              </a:gs>
              <a:gs pos="100000">
                <a:srgbClr val="99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Statistics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Learner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467600" y="1447800"/>
            <a:ext cx="304800" cy="4495800"/>
          </a:xfrm>
          <a:prstGeom prst="rect">
            <a:avLst/>
          </a:prstGeom>
          <a:solidFill>
            <a:srgbClr val="002060"/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QUERY INTERFACE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3352800" y="1371600"/>
            <a:ext cx="3657600" cy="3962400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81000" y="1371600"/>
            <a:ext cx="2819400" cy="3352800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C:\Users\ravi\AppData\Local\Microsoft\Windows\Temporary Internet Files\Content.IE5\93AZD3RU\MCED00212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902" y="5410200"/>
            <a:ext cx="780898" cy="965606"/>
          </a:xfrm>
          <a:prstGeom prst="rect">
            <a:avLst/>
          </a:prstGeom>
          <a:noFill/>
        </p:spPr>
      </p:pic>
      <p:pic>
        <p:nvPicPr>
          <p:cNvPr id="27" name="Picture 2" descr="C:\Users\ravi\AppData\Local\Microsoft\Windows\Temporary Internet Files\Content.IE5\93AZD3RU\MCED00212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902" y="5486400"/>
            <a:ext cx="780898" cy="965606"/>
          </a:xfrm>
          <a:prstGeom prst="rect">
            <a:avLst/>
          </a:prstGeom>
          <a:noFill/>
        </p:spPr>
      </p:pic>
      <p:pic>
        <p:nvPicPr>
          <p:cNvPr id="28" name="Picture 2" descr="C:\Users\ravi\AppData\Local\Microsoft\Windows\Temporary Internet Files\Content.IE5\93AZD3RU\MCED00212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5502" y="5638800"/>
            <a:ext cx="801111" cy="990600"/>
          </a:xfrm>
          <a:prstGeom prst="rect">
            <a:avLst/>
          </a:prstGeom>
          <a:noFill/>
        </p:spPr>
      </p:pic>
      <p:pic>
        <p:nvPicPr>
          <p:cNvPr id="29" name="Picture 2" descr="C:\Users\ravi\AppData\Local\Microsoft\Windows\Temporary Internet Files\Content.IE5\93AZD3RU\MCED00212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902" y="5638800"/>
            <a:ext cx="780898" cy="965606"/>
          </a:xfrm>
          <a:prstGeom prst="rect">
            <a:avLst/>
          </a:prstGeom>
          <a:noFill/>
        </p:spPr>
      </p:pic>
      <p:sp>
        <p:nvSpPr>
          <p:cNvPr id="32" name="Bent Arrow 31"/>
          <p:cNvSpPr/>
          <p:nvPr/>
        </p:nvSpPr>
        <p:spPr bwMode="auto">
          <a:xfrm rot="5400000" flipH="1">
            <a:off x="5067300" y="4991100"/>
            <a:ext cx="990600" cy="1676400"/>
          </a:xfrm>
          <a:prstGeom prst="bentArrow">
            <a:avLst>
              <a:gd name="adj1" fmla="val 25000"/>
              <a:gd name="adj2" fmla="val 14516"/>
              <a:gd name="adj3" fmla="val 23387"/>
              <a:gd name="adj4" fmla="val 4697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4400" y="1371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LEARNING</a:t>
            </a:r>
            <a:endParaRPr lang="en-US" cap="all" dirty="0">
              <a:ln w="900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62400" y="1371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QUERY PROCESSING</a:t>
            </a:r>
            <a:endParaRPr lang="en-US" cap="all" dirty="0">
              <a:ln w="900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5" name="Picture 34" descr="grap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5791200"/>
            <a:ext cx="838200" cy="700735"/>
          </a:xfrm>
          <a:prstGeom prst="rect">
            <a:avLst/>
          </a:prstGeom>
        </p:spPr>
      </p:pic>
      <p:pic>
        <p:nvPicPr>
          <p:cNvPr id="37" name="Picture 36" descr="tre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1400" y="4038600"/>
            <a:ext cx="924316" cy="838200"/>
          </a:xfrm>
          <a:prstGeom prst="rect">
            <a:avLst/>
          </a:prstGeom>
        </p:spPr>
      </p:pic>
      <p:sp>
        <p:nvSpPr>
          <p:cNvPr id="39" name="Right Arrow 38"/>
          <p:cNvSpPr/>
          <p:nvPr/>
        </p:nvSpPr>
        <p:spPr bwMode="auto">
          <a:xfrm rot="10800000">
            <a:off x="4495800" y="4343400"/>
            <a:ext cx="838200" cy="381000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 rot="16200000">
            <a:off x="3619500" y="3390900"/>
            <a:ext cx="914400" cy="381000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4953000" y="2590800"/>
            <a:ext cx="838200" cy="381000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90600" y="5867400"/>
            <a:ext cx="12192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Web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Database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48400" y="56388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Graph 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of Tables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05200" y="4876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Tree of Tables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45" name="Picture 44" descr="resultse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1200" y="2286000"/>
            <a:ext cx="1143000" cy="965416"/>
          </a:xfrm>
          <a:prstGeom prst="rect">
            <a:avLst/>
          </a:prstGeom>
        </p:spPr>
      </p:pic>
      <p:sp>
        <p:nvSpPr>
          <p:cNvPr id="46" name="Right Arrow 45"/>
          <p:cNvSpPr/>
          <p:nvPr/>
        </p:nvSpPr>
        <p:spPr bwMode="auto">
          <a:xfrm rot="16200000">
            <a:off x="1181100" y="2933700"/>
            <a:ext cx="1066800" cy="381000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15000" y="1905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Result Set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3" name="Bent Arrow 52"/>
          <p:cNvSpPr/>
          <p:nvPr/>
        </p:nvSpPr>
        <p:spPr bwMode="auto">
          <a:xfrm rot="16200000" flipH="1">
            <a:off x="6362700" y="3086100"/>
            <a:ext cx="609600" cy="16002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05400" y="3581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3429000" y="5867400"/>
            <a:ext cx="1295400" cy="685800"/>
          </a:xfrm>
          <a:prstGeom prst="round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Attribute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Mapping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6" name="Right Arrow 55"/>
          <p:cNvSpPr/>
          <p:nvPr/>
        </p:nvSpPr>
        <p:spPr bwMode="auto">
          <a:xfrm>
            <a:off x="2590800" y="6019800"/>
            <a:ext cx="838200" cy="381000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ight Arrow 56"/>
          <p:cNvSpPr/>
          <p:nvPr/>
        </p:nvSpPr>
        <p:spPr bwMode="auto">
          <a:xfrm rot="16200000">
            <a:off x="1240273" y="4885948"/>
            <a:ext cx="838200" cy="381000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Bent Arrow 60"/>
          <p:cNvSpPr/>
          <p:nvPr/>
        </p:nvSpPr>
        <p:spPr bwMode="auto">
          <a:xfrm flipV="1">
            <a:off x="2362200" y="4724400"/>
            <a:ext cx="1143000" cy="609600"/>
          </a:xfrm>
          <a:prstGeom prst="bentArrow">
            <a:avLst>
              <a:gd name="adj1" fmla="val 25000"/>
              <a:gd name="adj2" fmla="val 32258"/>
              <a:gd name="adj3" fmla="val 25000"/>
              <a:gd name="adj4" fmla="val 4375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ounded Rectangular Callout 37"/>
          <p:cNvSpPr/>
          <p:nvPr/>
        </p:nvSpPr>
        <p:spPr bwMode="auto">
          <a:xfrm>
            <a:off x="2667000" y="2286000"/>
            <a:ext cx="5562600" cy="3505200"/>
          </a:xfrm>
          <a:prstGeom prst="wedgeRoundRectCallout">
            <a:avLst>
              <a:gd name="adj1" fmla="val -59913"/>
              <a:gd name="adj2" fmla="val -40574"/>
              <a:gd name="adj3" fmla="val 16667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FD/AFD Mining is an important problem in DB Community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Mines AFDs as approximation of AFDs with few error tuples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CORDS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TANE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Mining them as condensed representation of association rules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AFDMiner</a:t>
            </a:r>
            <a:r>
              <a:rPr lang="en-US" dirty="0" smtClean="0"/>
              <a:t> (</a:t>
            </a:r>
            <a:r>
              <a:rPr lang="en-US" dirty="0" err="1" smtClean="0"/>
              <a:t>Kalavagattu</a:t>
            </a:r>
            <a:r>
              <a:rPr lang="en-US" dirty="0" smtClean="0"/>
              <a:t>, MS Thesis, ASU 2008)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239000" y="6477000"/>
            <a:ext cx="12192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SmartINT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Agenda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Introduction </a:t>
            </a:r>
            <a:r>
              <a:rPr lang="en-US" sz="3600" dirty="0" smtClean="0">
                <a:solidFill>
                  <a:srgbClr val="FF0000"/>
                </a:solidFill>
              </a:rPr>
              <a:t>[Ravi]</a:t>
            </a:r>
          </a:p>
          <a:p>
            <a:r>
              <a:rPr lang="en-US" sz="3600" b="1" dirty="0" err="1" smtClean="0"/>
              <a:t>SmartINT</a:t>
            </a:r>
            <a:r>
              <a:rPr lang="en-US" sz="3600" dirty="0" smtClean="0"/>
              <a:t> System </a:t>
            </a:r>
            <a:r>
              <a:rPr lang="en-US" sz="3600" dirty="0" smtClean="0">
                <a:solidFill>
                  <a:srgbClr val="008000"/>
                </a:solidFill>
              </a:rPr>
              <a:t>[</a:t>
            </a:r>
            <a:r>
              <a:rPr lang="en-US" sz="3600" dirty="0" err="1" smtClean="0">
                <a:solidFill>
                  <a:srgbClr val="008000"/>
                </a:solidFill>
              </a:rPr>
              <a:t>Anupam</a:t>
            </a:r>
            <a:r>
              <a:rPr lang="en-US" sz="3600" dirty="0" smtClean="0">
                <a:solidFill>
                  <a:srgbClr val="008000"/>
                </a:solidFill>
              </a:rPr>
              <a:t>]</a:t>
            </a:r>
          </a:p>
          <a:p>
            <a:r>
              <a:rPr lang="en-US" sz="3600" dirty="0" smtClean="0"/>
              <a:t>Query Processing </a:t>
            </a:r>
            <a:r>
              <a:rPr lang="en-US" sz="3600" dirty="0" smtClean="0">
                <a:solidFill>
                  <a:srgbClr val="008000"/>
                </a:solidFill>
              </a:rPr>
              <a:t>[</a:t>
            </a:r>
            <a:r>
              <a:rPr lang="en-US" sz="3600" dirty="0" err="1" smtClean="0">
                <a:solidFill>
                  <a:srgbClr val="008000"/>
                </a:solidFill>
              </a:rPr>
              <a:t>Anupam</a:t>
            </a:r>
            <a:r>
              <a:rPr lang="en-US" sz="3600" dirty="0" smtClean="0">
                <a:solidFill>
                  <a:srgbClr val="008000"/>
                </a:solidFill>
              </a:rPr>
              <a:t>]</a:t>
            </a:r>
          </a:p>
          <a:p>
            <a:pPr lvl="1"/>
            <a:r>
              <a:rPr lang="en-US" sz="3200" dirty="0" smtClean="0"/>
              <a:t>Source Selection</a:t>
            </a:r>
          </a:p>
          <a:p>
            <a:pPr lvl="1"/>
            <a:r>
              <a:rPr lang="en-US" sz="3200" dirty="0" smtClean="0"/>
              <a:t>Tuple Expansion</a:t>
            </a:r>
            <a:endParaRPr lang="en-US" sz="3200" dirty="0" smtClean="0"/>
          </a:p>
          <a:p>
            <a:r>
              <a:rPr lang="en-US" sz="3600" dirty="0" smtClean="0"/>
              <a:t>Learning </a:t>
            </a:r>
            <a:r>
              <a:rPr lang="en-US" sz="3600" dirty="0" smtClean="0">
                <a:solidFill>
                  <a:srgbClr val="008000"/>
                </a:solidFill>
              </a:rPr>
              <a:t>[</a:t>
            </a:r>
            <a:r>
              <a:rPr lang="en-US" sz="3600" dirty="0" err="1" smtClean="0">
                <a:solidFill>
                  <a:srgbClr val="008000"/>
                </a:solidFill>
              </a:rPr>
              <a:t>Anupam</a:t>
            </a:r>
            <a:r>
              <a:rPr lang="en-US" sz="3600" dirty="0" smtClean="0">
                <a:solidFill>
                  <a:srgbClr val="008000"/>
                </a:solidFill>
              </a:rPr>
              <a:t>]</a:t>
            </a:r>
          </a:p>
          <a:p>
            <a:r>
              <a:rPr lang="en-US" sz="3600" dirty="0" smtClean="0"/>
              <a:t>Experiments </a:t>
            </a:r>
            <a:r>
              <a:rPr lang="en-US" sz="3600" dirty="0" smtClean="0">
                <a:solidFill>
                  <a:srgbClr val="FF0000"/>
                </a:solidFill>
              </a:rPr>
              <a:t>[Ravi]</a:t>
            </a:r>
          </a:p>
          <a:p>
            <a:r>
              <a:rPr lang="en-US" sz="3600" dirty="0" smtClean="0"/>
              <a:t>Conclusion &amp; Future Work </a:t>
            </a:r>
            <a:r>
              <a:rPr lang="en-US" sz="3600" dirty="0" smtClean="0">
                <a:solidFill>
                  <a:srgbClr val="FF0000"/>
                </a:solidFill>
              </a:rPr>
              <a:t>[Ravi]</a:t>
            </a:r>
          </a:p>
          <a:p>
            <a:endParaRPr lang="en-US" sz="3200" dirty="0" smtClean="0"/>
          </a:p>
          <a:p>
            <a:pPr lvl="1"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5E7-BC5A-4B4A-BE59-EB5928AA8B3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029200"/>
            <a:ext cx="7772400" cy="1362075"/>
          </a:xfrm>
        </p:spPr>
        <p:txBody>
          <a:bodyPr/>
          <a:lstStyle/>
          <a:p>
            <a:r>
              <a:rPr lang="en-US" dirty="0" smtClean="0"/>
              <a:t>Query processing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59-D8B5-4CC8-BAC8-41220F14126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609600" y="1143000"/>
            <a:ext cx="4770967" cy="3733800"/>
          </a:xfrm>
          <a:prstGeom prst="rect">
            <a:avLst/>
          </a:prstGeom>
          <a:solidFill>
            <a:srgbClr val="EAE6B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 descr="computer-us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6142" y="2076450"/>
            <a:ext cx="1348317" cy="134831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4135967" y="3217333"/>
            <a:ext cx="1037167" cy="51858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Source</a:t>
            </a:r>
            <a:r>
              <a:rPr kumimoji="0" lang="en-US" sz="11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Selection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839509" y="1972733"/>
            <a:ext cx="1037167" cy="51858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Tuple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solidFill>
                  <a:schemeClr val="bg1"/>
                </a:solidFill>
                <a:latin typeface="Arial" charset="0"/>
              </a:rPr>
              <a:t>Expansion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180042" y="1713442"/>
            <a:ext cx="985308" cy="414867"/>
          </a:xfrm>
          <a:prstGeom prst="roundRect">
            <a:avLst/>
          </a:prstGeom>
          <a:gradFill flip="none" rotWithShape="1">
            <a:gsLst>
              <a:gs pos="0">
                <a:srgbClr val="990000">
                  <a:shade val="30000"/>
                  <a:satMod val="115000"/>
                </a:srgbClr>
              </a:gs>
              <a:gs pos="50000">
                <a:srgbClr val="990000">
                  <a:shade val="67500"/>
                  <a:satMod val="115000"/>
                </a:srgbClr>
              </a:gs>
              <a:gs pos="100000">
                <a:srgbClr val="99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AFDMiner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128183" y="2854325"/>
            <a:ext cx="1037167" cy="518583"/>
          </a:xfrm>
          <a:prstGeom prst="roundRect">
            <a:avLst/>
          </a:prstGeom>
          <a:gradFill flip="none" rotWithShape="1">
            <a:gsLst>
              <a:gs pos="0">
                <a:srgbClr val="990000">
                  <a:shade val="30000"/>
                  <a:satMod val="115000"/>
                </a:srgbClr>
              </a:gs>
              <a:gs pos="50000">
                <a:srgbClr val="990000">
                  <a:shade val="67500"/>
                  <a:satMod val="115000"/>
                </a:srgbClr>
              </a:gs>
              <a:gs pos="100000">
                <a:srgbClr val="99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Statistics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solidFill>
                  <a:schemeClr val="bg1"/>
                </a:solidFill>
                <a:latin typeface="Arial" charset="0"/>
              </a:rPr>
              <a:t>Learner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588001" y="1350433"/>
            <a:ext cx="207433" cy="3059642"/>
          </a:xfrm>
          <a:prstGeom prst="rect">
            <a:avLst/>
          </a:prstGeom>
          <a:solidFill>
            <a:srgbClr val="002060"/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QUERY INTERFACE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2787650" y="1298575"/>
            <a:ext cx="2489200" cy="2696633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765175" y="1298575"/>
            <a:ext cx="1918759" cy="2281767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2" descr="C:\Users\ravi\AppData\Local\Microsoft\Windows\Temporary Internet Files\Content.IE5\93AZD3RU\MCED00212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747" y="4047067"/>
            <a:ext cx="531445" cy="657149"/>
          </a:xfrm>
          <a:prstGeom prst="rect">
            <a:avLst/>
          </a:prstGeom>
          <a:noFill/>
        </p:spPr>
      </p:pic>
      <p:pic>
        <p:nvPicPr>
          <p:cNvPr id="16" name="Picture 2" descr="C:\Users\ravi\AppData\Local\Microsoft\Windows\Temporary Internet Files\Content.IE5\93AZD3RU\MCED00212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8331" y="4098925"/>
            <a:ext cx="531445" cy="657149"/>
          </a:xfrm>
          <a:prstGeom prst="rect">
            <a:avLst/>
          </a:prstGeom>
          <a:noFill/>
        </p:spPr>
      </p:pic>
      <p:pic>
        <p:nvPicPr>
          <p:cNvPr id="17" name="Picture 2" descr="C:\Users\ravi\AppData\Local\Microsoft\Windows\Temporary Internet Files\Content.IE5\93AZD3RU\MCED00212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322" y="4202642"/>
            <a:ext cx="545201" cy="674158"/>
          </a:xfrm>
          <a:prstGeom prst="rect">
            <a:avLst/>
          </a:prstGeom>
          <a:noFill/>
        </p:spPr>
      </p:pic>
      <p:pic>
        <p:nvPicPr>
          <p:cNvPr id="18" name="Picture 2" descr="C:\Users\ravi\AppData\Local\Microsoft\Windows\Temporary Internet Files\Content.IE5\93AZD3RU\MCED00212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7622" y="4202642"/>
            <a:ext cx="531445" cy="657149"/>
          </a:xfrm>
          <a:prstGeom prst="rect">
            <a:avLst/>
          </a:prstGeom>
          <a:noFill/>
        </p:spPr>
      </p:pic>
      <p:sp>
        <p:nvSpPr>
          <p:cNvPr id="19" name="Bent Arrow 18"/>
          <p:cNvSpPr/>
          <p:nvPr/>
        </p:nvSpPr>
        <p:spPr bwMode="auto">
          <a:xfrm rot="5400000" flipH="1">
            <a:off x="3954463" y="3761846"/>
            <a:ext cx="674158" cy="1140883"/>
          </a:xfrm>
          <a:prstGeom prst="bentArrow">
            <a:avLst>
              <a:gd name="adj1" fmla="val 25000"/>
              <a:gd name="adj2" fmla="val 14516"/>
              <a:gd name="adj3" fmla="val 23387"/>
              <a:gd name="adj4" fmla="val 4697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8183" y="1298575"/>
            <a:ext cx="985308" cy="256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LEARNING</a:t>
            </a:r>
            <a:endParaRPr lang="en-US" sz="1100" cap="all" dirty="0">
              <a:ln w="900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2516" y="1298575"/>
            <a:ext cx="1763184" cy="256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QUERY PROCESSING</a:t>
            </a:r>
            <a:endParaRPr lang="en-US" sz="1100" cap="all" dirty="0">
              <a:ln w="900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2" name="Picture 21" descr="grap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8534" y="4306358"/>
            <a:ext cx="570442" cy="476889"/>
          </a:xfrm>
          <a:prstGeom prst="rect">
            <a:avLst/>
          </a:prstGeom>
        </p:spPr>
      </p:pic>
      <p:pic>
        <p:nvPicPr>
          <p:cNvPr id="23" name="Picture 22" descr="tre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43225" y="3113617"/>
            <a:ext cx="629048" cy="570442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 bwMode="auto">
          <a:xfrm rot="10800000">
            <a:off x="3565525" y="3321050"/>
            <a:ext cx="570442" cy="259292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16200000">
            <a:off x="2969154" y="2672821"/>
            <a:ext cx="622300" cy="259292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3876675" y="2128308"/>
            <a:ext cx="570442" cy="259292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0041" y="4358217"/>
            <a:ext cx="829733" cy="422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Web 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Database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58268" y="4202642"/>
            <a:ext cx="674158" cy="588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8000"/>
                </a:solidFill>
              </a:rPr>
              <a:t>Graph </a:t>
            </a:r>
          </a:p>
          <a:p>
            <a:pPr algn="ctr"/>
            <a:r>
              <a:rPr lang="en-US" sz="1100" dirty="0" smtClean="0">
                <a:solidFill>
                  <a:srgbClr val="008000"/>
                </a:solidFill>
              </a:rPr>
              <a:t>of Tables</a:t>
            </a:r>
            <a:endParaRPr lang="en-US" sz="1100" dirty="0">
              <a:solidFill>
                <a:srgbClr val="008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91366" y="3684058"/>
            <a:ext cx="1192741" cy="256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8000"/>
                </a:solidFill>
              </a:rPr>
              <a:t>Tree of Tables</a:t>
            </a:r>
            <a:endParaRPr lang="en-US" sz="1100" dirty="0">
              <a:solidFill>
                <a:srgbClr val="008000"/>
              </a:solidFill>
            </a:endParaRPr>
          </a:p>
        </p:txBody>
      </p:sp>
      <p:pic>
        <p:nvPicPr>
          <p:cNvPr id="30" name="Picture 29" descr="resultse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47117" y="1920875"/>
            <a:ext cx="777875" cy="657019"/>
          </a:xfrm>
          <a:prstGeom prst="rect">
            <a:avLst/>
          </a:prstGeom>
        </p:spPr>
      </p:pic>
      <p:sp>
        <p:nvSpPr>
          <p:cNvPr id="31" name="Right Arrow 30"/>
          <p:cNvSpPr/>
          <p:nvPr/>
        </p:nvSpPr>
        <p:spPr bwMode="auto">
          <a:xfrm rot="16200000">
            <a:off x="1309688" y="2361671"/>
            <a:ext cx="726017" cy="259292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95259" y="1661583"/>
            <a:ext cx="1192741" cy="256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8000"/>
                </a:solidFill>
              </a:rPr>
              <a:t>Result Set</a:t>
            </a:r>
            <a:endParaRPr lang="en-US" sz="1100" dirty="0">
              <a:solidFill>
                <a:srgbClr val="008000"/>
              </a:solidFill>
            </a:endParaRPr>
          </a:p>
        </p:txBody>
      </p:sp>
      <p:sp>
        <p:nvSpPr>
          <p:cNvPr id="33" name="Bent Arrow 32"/>
          <p:cNvSpPr/>
          <p:nvPr/>
        </p:nvSpPr>
        <p:spPr bwMode="auto">
          <a:xfrm rot="16200000" flipH="1">
            <a:off x="4836055" y="2465387"/>
            <a:ext cx="414867" cy="1089025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80393" y="2802467"/>
            <a:ext cx="1192741" cy="256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Query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2839509" y="4358217"/>
            <a:ext cx="881592" cy="466725"/>
          </a:xfrm>
          <a:prstGeom prst="round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Attribute</a:t>
            </a:r>
            <a:r>
              <a:rPr kumimoji="0" lang="en-US" sz="11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Mapping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6" name="Right Arrow 35"/>
          <p:cNvSpPr/>
          <p:nvPr/>
        </p:nvSpPr>
        <p:spPr bwMode="auto">
          <a:xfrm>
            <a:off x="2269067" y="4461933"/>
            <a:ext cx="570442" cy="259292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16200000">
            <a:off x="1349958" y="3690284"/>
            <a:ext cx="570442" cy="259292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Bent Arrow 37"/>
          <p:cNvSpPr/>
          <p:nvPr/>
        </p:nvSpPr>
        <p:spPr bwMode="auto">
          <a:xfrm flipV="1">
            <a:off x="2113492" y="3580342"/>
            <a:ext cx="777875" cy="414867"/>
          </a:xfrm>
          <a:prstGeom prst="bentArrow">
            <a:avLst>
              <a:gd name="adj1" fmla="val 25000"/>
              <a:gd name="adj2" fmla="val 32258"/>
              <a:gd name="adj3" fmla="val 25000"/>
              <a:gd name="adj4" fmla="val 4375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9" grpId="0" animBg="1"/>
      <p:bldP spid="20" grpId="0"/>
      <p:bldP spid="27" grpId="0"/>
      <p:bldP spid="28" grpId="0"/>
      <p:bldP spid="31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0" y="0"/>
            <a:ext cx="7315200" cy="1143000"/>
          </a:xfrm>
        </p:spPr>
        <p:txBody>
          <a:bodyPr/>
          <a:lstStyle/>
          <a:p>
            <a:r>
              <a:rPr lang="en-US" dirty="0" smtClean="0"/>
              <a:t>Query </a:t>
            </a:r>
            <a:r>
              <a:rPr lang="en-US" dirty="0" smtClean="0"/>
              <a:t>Answering Task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6477000"/>
            <a:ext cx="2209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Query Processing</a:t>
            </a:r>
            <a:endParaRPr lang="en-US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286001" y="1676400"/>
          <a:ext cx="2971800" cy="11144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19452"/>
                <a:gridCol w="1264247"/>
                <a:gridCol w="788101"/>
              </a:tblGrid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</a:rPr>
                        <a:t>Make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Model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Price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Honda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Accord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19000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Honda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Civic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12000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Toyota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Camry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14500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Toyota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Corolla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14500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52401" y="3859530"/>
          <a:ext cx="4953000" cy="133731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105882"/>
                <a:gridCol w="1150513"/>
                <a:gridCol w="1282428"/>
                <a:gridCol w="141417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</a:rPr>
                        <a:t>Model_name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</a:rPr>
                        <a:t> Review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Vehicle-type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Dealer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Corolla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Excellent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Midsize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Frank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Accord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Good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Fullsize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Frank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Highlander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Average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SUV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John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Camry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Excellent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/>
                        <a:t>Fullsize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Steven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Civic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Very Good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Midsize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Frank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667000" y="5867400"/>
          <a:ext cx="3505200" cy="89154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50346"/>
                <a:gridCol w="2754854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Address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Frank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1011 E Lemon St, Scottsdale, AZ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Steven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/>
                        <a:t>601 Apache Blvd, Glendale, AZ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John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900 10th Street, Tucson, AZ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5799519" y="3886200"/>
          <a:ext cx="3039682" cy="156019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40454"/>
                <a:gridCol w="1083360"/>
                <a:gridCol w="1015868"/>
              </a:tblGrid>
              <a:tr h="179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Mdl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Engine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</a:rPr>
                        <a:t>Cylinders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</a:tr>
              <a:tr h="179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Accord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K24A4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Corolla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F23A1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Corolla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155 HP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Camry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2AZ-FE I4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Civic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F23A1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Civic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J27B1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8" name="Left-Right Arrow 37"/>
          <p:cNvSpPr/>
          <p:nvPr/>
        </p:nvSpPr>
        <p:spPr bwMode="auto">
          <a:xfrm rot="8675951">
            <a:off x="2831031" y="5347700"/>
            <a:ext cx="1128278" cy="464430"/>
          </a:xfrm>
          <a:prstGeom prst="left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1066800"/>
            <a:ext cx="7562776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SELECT </a:t>
            </a:r>
            <a:r>
              <a:rPr lang="en-US" dirty="0" smtClean="0">
                <a:solidFill>
                  <a:srgbClr val="FFFF00"/>
                </a:solidFill>
              </a:rPr>
              <a:t>Make, Vehicle-type </a:t>
            </a:r>
            <a:r>
              <a:rPr lang="en-US" dirty="0" smtClean="0"/>
              <a:t>WHERE  </a:t>
            </a:r>
            <a:r>
              <a:rPr lang="en-US" dirty="0" smtClean="0">
                <a:solidFill>
                  <a:srgbClr val="FFFF00"/>
                </a:solidFill>
              </a:rPr>
              <a:t>cylinders = 4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price &lt; $15k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5" name="Oval Callout 24"/>
          <p:cNvSpPr/>
          <p:nvPr/>
        </p:nvSpPr>
        <p:spPr bwMode="auto">
          <a:xfrm>
            <a:off x="7010400" y="2362200"/>
            <a:ext cx="1905000" cy="762000"/>
          </a:xfrm>
          <a:prstGeom prst="wedgeEllipseCallout">
            <a:avLst>
              <a:gd name="adj1" fmla="val -120525"/>
              <a:gd name="adj2" fmla="val 60449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Attribute Match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76200" y="1524000"/>
            <a:ext cx="1524000" cy="685800"/>
          </a:xfrm>
          <a:prstGeom prst="roundRect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Distributed constraints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2286000" y="1676400"/>
          <a:ext cx="2971800" cy="11144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19452"/>
                <a:gridCol w="1264247"/>
                <a:gridCol w="788101"/>
              </a:tblGrid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</a:rPr>
                        <a:t>Make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Model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Price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Honda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Accord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19000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Honda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Civic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12000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Toyota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Camry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14500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Toyota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Corolla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14500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5791200" y="3886200"/>
          <a:ext cx="3039682" cy="156019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40454"/>
                <a:gridCol w="1083360"/>
                <a:gridCol w="1015868"/>
              </a:tblGrid>
              <a:tr h="179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Mdl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Engine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</a:rPr>
                        <a:t>Cylinders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</a:tr>
              <a:tr h="179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Accord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K24A4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Corolla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F23A1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Corolla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155 HP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Camry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2AZ-FE I4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Civic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F23A1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Civic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J27B1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 bwMode="auto">
          <a:xfrm>
            <a:off x="76200" y="2286000"/>
            <a:ext cx="1524000" cy="685800"/>
          </a:xfrm>
          <a:prstGeom prst="roundRect">
            <a:avLst/>
          </a:prstGeom>
          <a:solidFill>
            <a:srgbClr val="81CA7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Distributed attributes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52400" y="3844290"/>
          <a:ext cx="4953000" cy="133731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105882"/>
                <a:gridCol w="1150513"/>
                <a:gridCol w="1282428"/>
                <a:gridCol w="141417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</a:rPr>
                        <a:t>Model_name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</a:rPr>
                        <a:t> Review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Vehicle-type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81CA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Dealer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Corolla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Excellent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Midsize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Frank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Accord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Good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Fullsize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Frank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Highlander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Average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SUV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John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Camry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Excellent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/>
                        <a:t>Fullsize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Steven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Civic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Very Good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Midsize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Frank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0" name="Left-Right Arrow 39"/>
          <p:cNvSpPr/>
          <p:nvPr/>
        </p:nvSpPr>
        <p:spPr bwMode="auto">
          <a:xfrm>
            <a:off x="381000" y="4114800"/>
            <a:ext cx="5334000" cy="533400"/>
          </a:xfrm>
          <a:prstGeom prst="left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2286000" y="1676400"/>
          <a:ext cx="2971800" cy="11144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19452"/>
                <a:gridCol w="1264247"/>
                <a:gridCol w="788101"/>
              </a:tblGrid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</a:rPr>
                        <a:t>Make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81CA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Model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Price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Honda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Accord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19000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Honda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Civic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12000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Toyota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Camry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14500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Toyota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Corolla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14500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6" name="Left-Right Arrow 35"/>
          <p:cNvSpPr/>
          <p:nvPr/>
        </p:nvSpPr>
        <p:spPr bwMode="auto">
          <a:xfrm rot="20022579">
            <a:off x="1029004" y="3012590"/>
            <a:ext cx="2349601" cy="432196"/>
          </a:xfrm>
          <a:prstGeom prst="left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Left-Right Arrow 36"/>
          <p:cNvSpPr/>
          <p:nvPr/>
        </p:nvSpPr>
        <p:spPr bwMode="auto">
          <a:xfrm rot="1722936">
            <a:off x="3772691" y="2937358"/>
            <a:ext cx="2436818" cy="468448"/>
          </a:xfrm>
          <a:prstGeom prst="left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ounded Rectangular Callout 40"/>
          <p:cNvSpPr/>
          <p:nvPr/>
        </p:nvSpPr>
        <p:spPr bwMode="auto">
          <a:xfrm>
            <a:off x="5410200" y="1371600"/>
            <a:ext cx="3505200" cy="914400"/>
          </a:xfrm>
          <a:prstGeom prst="wedgeRoundRectCallout">
            <a:avLst>
              <a:gd name="adj1" fmla="val -159183"/>
              <a:gd name="adj2" fmla="val -18936"/>
              <a:gd name="adj3" fmla="val 16667"/>
            </a:avLst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Result set should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adhere to all the constraints distributed across tables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ounded Rectangular Callout 42"/>
          <p:cNvSpPr/>
          <p:nvPr/>
        </p:nvSpPr>
        <p:spPr bwMode="auto">
          <a:xfrm>
            <a:off x="0" y="5638800"/>
            <a:ext cx="2286000" cy="685800"/>
          </a:xfrm>
          <a:prstGeom prst="wedgeRoundRectCallout">
            <a:avLst>
              <a:gd name="adj1" fmla="val -39795"/>
              <a:gd name="adj2" fmla="val -423039"/>
              <a:gd name="adj3" fmla="val 16667"/>
            </a:avLst>
          </a:prstGeom>
          <a:solidFill>
            <a:srgbClr val="81CA7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Attributes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need to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/>
              <a:t>be</a:t>
            </a:r>
            <a:r>
              <a:rPr lang="en-US" dirty="0" smtClean="0"/>
              <a:t> </a:t>
            </a:r>
            <a:r>
              <a:rPr lang="en-US" dirty="0" smtClean="0"/>
              <a:t>integrated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33" grpId="0" animBg="1"/>
      <p:bldP spid="41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5E7-BC5A-4B4A-BE59-EB5928AA8B3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0" y="0"/>
            <a:ext cx="7315200" cy="1143000"/>
          </a:xfrm>
        </p:spPr>
        <p:txBody>
          <a:bodyPr/>
          <a:lstStyle/>
          <a:p>
            <a:r>
              <a:rPr lang="en-US" dirty="0" smtClean="0"/>
              <a:t>Query Answering Approach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6477000"/>
            <a:ext cx="2209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Query Processing</a:t>
            </a:r>
            <a:endParaRPr lang="en-US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667000" y="5867400"/>
          <a:ext cx="3505200" cy="89154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50346"/>
                <a:gridCol w="2754854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Address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Frank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1011 E Lemon St, Scottsdale, AZ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Steven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/>
                        <a:t>601 Apache Blvd, Glendale, AZ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John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900 10th Street, Tucson, AZ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8" name="Left-Right Arrow 37"/>
          <p:cNvSpPr/>
          <p:nvPr/>
        </p:nvSpPr>
        <p:spPr bwMode="auto">
          <a:xfrm rot="8675951">
            <a:off x="2831031" y="5347700"/>
            <a:ext cx="1128278" cy="464430"/>
          </a:xfrm>
          <a:prstGeom prst="left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5791200" y="3886200"/>
          <a:ext cx="3039682" cy="156019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40454"/>
                <a:gridCol w="1083360"/>
                <a:gridCol w="1015868"/>
              </a:tblGrid>
              <a:tr h="179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Mdl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Engine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</a:rPr>
                        <a:t>Cylinders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</a:tr>
              <a:tr h="179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Accord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K24A4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Corolla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F23A1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Corolla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155 HP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Camry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2AZ-FE I4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Civic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F23A1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9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Civic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J27B1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52400" y="3844290"/>
          <a:ext cx="4953000" cy="133731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105882"/>
                <a:gridCol w="1150513"/>
                <a:gridCol w="1282428"/>
                <a:gridCol w="141417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</a:rPr>
                        <a:t>Model_name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</a:rPr>
                        <a:t> Review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Vehicle-type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81CA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Dealer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Corolla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Excellent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Midsize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Frank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Accord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Good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Fullsize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Frank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Highlander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Average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SUV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John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Camry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Excellent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/>
                        <a:t>Fullsize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Steven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Civic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Very Good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Midsize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Frank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0" name="Left-Right Arrow 39"/>
          <p:cNvSpPr/>
          <p:nvPr/>
        </p:nvSpPr>
        <p:spPr bwMode="auto">
          <a:xfrm>
            <a:off x="381000" y="4114800"/>
            <a:ext cx="5334000" cy="533400"/>
          </a:xfrm>
          <a:prstGeom prst="left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2286000" y="1676400"/>
          <a:ext cx="2971800" cy="11144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19452"/>
                <a:gridCol w="1264247"/>
                <a:gridCol w="788101"/>
              </a:tblGrid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</a:rPr>
                        <a:t>Make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81CA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Model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Price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Honda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Accord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19000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Honda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Civic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12000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Toyota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Camry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14500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Toyota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Corolla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14500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6" name="Left-Right Arrow 35"/>
          <p:cNvSpPr/>
          <p:nvPr/>
        </p:nvSpPr>
        <p:spPr bwMode="auto">
          <a:xfrm rot="20022579">
            <a:off x="1029004" y="3012590"/>
            <a:ext cx="2349601" cy="432196"/>
          </a:xfrm>
          <a:prstGeom prst="left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Left-Right Arrow 36"/>
          <p:cNvSpPr/>
          <p:nvPr/>
        </p:nvSpPr>
        <p:spPr bwMode="auto">
          <a:xfrm rot="1722936">
            <a:off x="3772691" y="2937358"/>
            <a:ext cx="2436818" cy="468448"/>
          </a:xfrm>
          <a:prstGeom prst="left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ounded Rectangular Callout 44"/>
          <p:cNvSpPr/>
          <p:nvPr/>
        </p:nvSpPr>
        <p:spPr bwMode="auto">
          <a:xfrm>
            <a:off x="76200" y="1066800"/>
            <a:ext cx="1828800" cy="533400"/>
          </a:xfrm>
          <a:prstGeom prst="wedgeRoundRectCallout">
            <a:avLst>
              <a:gd name="adj1" fmla="val 58403"/>
              <a:gd name="adj2" fmla="val 17804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Select a tree</a:t>
            </a:r>
          </a:p>
        </p:txBody>
      </p:sp>
      <p:sp>
        <p:nvSpPr>
          <p:cNvPr id="48" name="Rounded Rectangular Callout 47"/>
          <p:cNvSpPr/>
          <p:nvPr/>
        </p:nvSpPr>
        <p:spPr bwMode="auto">
          <a:xfrm>
            <a:off x="6324600" y="2133600"/>
            <a:ext cx="2819400" cy="762000"/>
          </a:xfrm>
          <a:prstGeom prst="wedgeRoundRectCallout">
            <a:avLst>
              <a:gd name="adj1" fmla="val 36048"/>
              <a:gd name="adj2" fmla="val 12711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Propagate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constraints to the root table</a:t>
            </a:r>
            <a:b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Curved Down Arrow 48"/>
          <p:cNvSpPr/>
          <p:nvPr/>
        </p:nvSpPr>
        <p:spPr bwMode="auto">
          <a:xfrm>
            <a:off x="6400800" y="3048000"/>
            <a:ext cx="2133600" cy="762000"/>
          </a:xfrm>
          <a:prstGeom prst="curvedDownArrow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2286000" y="1676400"/>
          <a:ext cx="2971800" cy="11144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19452"/>
                <a:gridCol w="1264247"/>
                <a:gridCol w="788101"/>
              </a:tblGrid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</a:rPr>
                        <a:t>Make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81CA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Model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Price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Honda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Accord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19000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Honda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Civic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12000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Toyota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Camry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14500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Toyota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Corolla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14500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1" name="Rounded Rectangular Callout 50"/>
          <p:cNvSpPr/>
          <p:nvPr/>
        </p:nvSpPr>
        <p:spPr bwMode="auto">
          <a:xfrm>
            <a:off x="6019800" y="1066800"/>
            <a:ext cx="3048000" cy="990600"/>
          </a:xfrm>
          <a:prstGeom prst="wedgeRoundRectCallout">
            <a:avLst>
              <a:gd name="adj1" fmla="val -73224"/>
              <a:gd name="adj2" fmla="val 1393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Process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en-US" dirty="0" smtClean="0"/>
              <a:t>root table constraints to generate “seed” tuples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133600" y="2057400"/>
            <a:ext cx="3200400" cy="457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Left Arrow 46"/>
          <p:cNvSpPr/>
          <p:nvPr/>
        </p:nvSpPr>
        <p:spPr bwMode="auto">
          <a:xfrm rot="12635266">
            <a:off x="3987931" y="3017275"/>
            <a:ext cx="2400214" cy="457200"/>
          </a:xfrm>
          <a:prstGeom prst="lef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ounded Rectangular Callout 52"/>
          <p:cNvSpPr/>
          <p:nvPr/>
        </p:nvSpPr>
        <p:spPr bwMode="auto">
          <a:xfrm>
            <a:off x="0" y="5334000"/>
            <a:ext cx="2438400" cy="1143000"/>
          </a:xfrm>
          <a:prstGeom prst="wedgeRoundRectCallout">
            <a:avLst>
              <a:gd name="adj1" fmla="val 55238"/>
              <a:gd name="adj2" fmla="val -149187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Predict attributes using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AFDs to expand seed tuples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Curved Down Arrow 53"/>
          <p:cNvSpPr/>
          <p:nvPr/>
        </p:nvSpPr>
        <p:spPr bwMode="auto">
          <a:xfrm>
            <a:off x="609600" y="3048000"/>
            <a:ext cx="2743200" cy="762000"/>
          </a:xfrm>
          <a:prstGeom prst="curvedDownArrow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Left Arrow 45"/>
          <p:cNvSpPr/>
          <p:nvPr/>
        </p:nvSpPr>
        <p:spPr bwMode="auto">
          <a:xfrm rot="20182076">
            <a:off x="722539" y="3094915"/>
            <a:ext cx="2610800" cy="457200"/>
          </a:xfrm>
          <a:prstGeom prst="lef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ounded Rectangular Callout 54"/>
          <p:cNvSpPr/>
          <p:nvPr/>
        </p:nvSpPr>
        <p:spPr bwMode="auto">
          <a:xfrm>
            <a:off x="3276600" y="5410200"/>
            <a:ext cx="5715000" cy="1146048"/>
          </a:xfrm>
          <a:prstGeom prst="wedgeRoundRectCallout">
            <a:avLst>
              <a:gd name="adj1" fmla="val -35602"/>
              <a:gd name="adj2" fmla="val -5043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Role of AFDs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Accuracy of constraint propagation and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attribute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prediction depends on AFD confidence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Callout 55"/>
          <p:cNvSpPr/>
          <p:nvPr/>
        </p:nvSpPr>
        <p:spPr bwMode="auto">
          <a:xfrm>
            <a:off x="533400" y="3352800"/>
            <a:ext cx="3886200" cy="1600200"/>
          </a:xfrm>
          <a:prstGeom prst="wedgeEllipseCallout">
            <a:avLst>
              <a:gd name="adj1" fmla="val 35276"/>
              <a:gd name="adj2" fmla="val 82720"/>
            </a:avLst>
          </a:prstGeom>
          <a:solidFill>
            <a:srgbClr val="81CA7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Direction of constraint propagation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and attribute prediction matters!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36" grpId="0" animBg="1"/>
      <p:bldP spid="37" grpId="0" animBg="1"/>
      <p:bldP spid="45" grpId="0" animBg="1"/>
      <p:bldP spid="48" grpId="0" animBg="1"/>
      <p:bldP spid="49" grpId="0" animBg="1"/>
      <p:bldP spid="51" grpId="0" animBg="1"/>
      <p:bldP spid="52" grpId="0" animBg="1"/>
      <p:bldP spid="47" grpId="0" animBg="1"/>
      <p:bldP spid="53" grpId="0" animBg="1"/>
      <p:bldP spid="54" grpId="0" animBg="1"/>
      <p:bldP spid="46" grpId="0" animBg="1"/>
      <p:bldP spid="55" grpId="0" animBg="1"/>
      <p:bldP spid="5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29200"/>
            <a:ext cx="7772400" cy="1362075"/>
          </a:xfrm>
        </p:spPr>
        <p:txBody>
          <a:bodyPr/>
          <a:lstStyle/>
          <a:p>
            <a:r>
              <a:rPr lang="en-US" dirty="0" err="1" smtClean="0"/>
              <a:t>SourCE</a:t>
            </a:r>
            <a:r>
              <a:rPr lang="en-US" dirty="0" smtClean="0"/>
              <a:t> selection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59-D8B5-4CC8-BAC8-41220F14126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675466" y="3528646"/>
            <a:ext cx="1354667" cy="64476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Source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Selection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982134" y="1981200"/>
            <a:ext cx="1354667" cy="64476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Tuple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Expansion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914400" y="1143000"/>
            <a:ext cx="3251199" cy="3352800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6266" y="1143000"/>
            <a:ext cx="2302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QUERY PROCESSING</a:t>
            </a:r>
            <a:endParaRPr lang="en-US" sz="1600" cap="all" dirty="0">
              <a:ln w="900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8" descr="tr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7600" y="3399693"/>
            <a:ext cx="821613" cy="709247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 bwMode="auto">
          <a:xfrm rot="10800000">
            <a:off x="1930400" y="3657600"/>
            <a:ext cx="745067" cy="322385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16200000">
            <a:off x="1171005" y="2843498"/>
            <a:ext cx="773723" cy="338667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2336799" y="2174630"/>
            <a:ext cx="745067" cy="322385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9866" y="4108938"/>
            <a:ext cx="1557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Tree of Tables</a:t>
            </a:r>
            <a:endParaRPr lang="en-US" sz="1600" dirty="0">
              <a:solidFill>
                <a:srgbClr val="008000"/>
              </a:solidFill>
            </a:endParaRPr>
          </a:p>
        </p:txBody>
      </p:sp>
      <p:pic>
        <p:nvPicPr>
          <p:cNvPr id="14" name="Picture 13" descr="resultse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1866" y="1916723"/>
            <a:ext cx="1016000" cy="816890"/>
          </a:xfrm>
          <a:prstGeom prst="rect">
            <a:avLst/>
          </a:prstGeom>
        </p:spPr>
      </p:pic>
      <p:sp>
        <p:nvSpPr>
          <p:cNvPr id="15" name="Bent Arrow 14"/>
          <p:cNvSpPr/>
          <p:nvPr/>
        </p:nvSpPr>
        <p:spPr bwMode="auto">
          <a:xfrm rot="16200000" flipH="1">
            <a:off x="3412394" y="2750037"/>
            <a:ext cx="515816" cy="1041401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2268" y="3012831"/>
            <a:ext cx="1557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Query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5" grpId="0" animBg="1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59-D8B5-4CC8-BAC8-41220F14126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the best tree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990600" y="1219200"/>
            <a:ext cx="7086600" cy="838200"/>
          </a:xfrm>
          <a:prstGeom prst="roundRect">
            <a:avLst/>
          </a:prstGeom>
          <a:solidFill>
            <a:srgbClr val="EAE6B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Objective: Given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 graph of tables and a query, </a:t>
            </a:r>
            <a:b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select the most relevant tree of tables of size up to k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828800" y="22098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066800" y="30480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304800" y="22098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81000" y="35052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752600" y="34290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2590800" y="34290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</a:p>
        </p:txBody>
      </p:sp>
      <p:cxnSp>
        <p:nvCxnSpPr>
          <p:cNvPr id="15" name="Straight Arrow Connector 14"/>
          <p:cNvCxnSpPr>
            <a:stCxn id="13" idx="2"/>
            <a:endCxn id="12" idx="6"/>
          </p:cNvCxnSpPr>
          <p:nvPr/>
        </p:nvCxnSpPr>
        <p:spPr bwMode="auto">
          <a:xfrm rot="10800000">
            <a:off x="2209800" y="36576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3"/>
            <a:endCxn id="9" idx="7"/>
          </p:cNvCxnSpPr>
          <p:nvPr/>
        </p:nvCxnSpPr>
        <p:spPr bwMode="auto">
          <a:xfrm rot="5400000">
            <a:off x="1418945" y="2638145"/>
            <a:ext cx="514910" cy="4387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2"/>
            <a:endCxn id="10" idx="6"/>
          </p:cNvCxnSpPr>
          <p:nvPr/>
        </p:nvCxnSpPr>
        <p:spPr bwMode="auto">
          <a:xfrm rot="10800000">
            <a:off x="762000" y="2438400"/>
            <a:ext cx="1066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6" name="Straight Arrow Connector 25"/>
          <p:cNvCxnSpPr>
            <a:stCxn id="9" idx="3"/>
            <a:endCxn id="11" idx="7"/>
          </p:cNvCxnSpPr>
          <p:nvPr/>
        </p:nvCxnSpPr>
        <p:spPr bwMode="auto">
          <a:xfrm rot="5400000">
            <a:off x="885545" y="3323945"/>
            <a:ext cx="133910" cy="3625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9" name="Straight Arrow Connector 28"/>
          <p:cNvCxnSpPr>
            <a:stCxn id="10" idx="4"/>
            <a:endCxn id="11" idx="0"/>
          </p:cNvCxnSpPr>
          <p:nvPr/>
        </p:nvCxnSpPr>
        <p:spPr bwMode="auto">
          <a:xfrm rot="16200000" flipH="1">
            <a:off x="152400" y="3048000"/>
            <a:ext cx="8382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6" name="Right Arrow 35"/>
          <p:cNvSpPr/>
          <p:nvPr/>
        </p:nvSpPr>
        <p:spPr bwMode="auto">
          <a:xfrm>
            <a:off x="3352800" y="2590800"/>
            <a:ext cx="3200400" cy="838200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 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Source Selection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7620000" y="21336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7086600" y="32004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8153400" y="32004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cxnSp>
        <p:nvCxnSpPr>
          <p:cNvPr id="41" name="Straight Arrow Connector 40"/>
          <p:cNvCxnSpPr>
            <a:stCxn id="37" idx="3"/>
            <a:endCxn id="38" idx="0"/>
          </p:cNvCxnSpPr>
          <p:nvPr/>
        </p:nvCxnSpPr>
        <p:spPr bwMode="auto">
          <a:xfrm rot="5400000">
            <a:off x="7162801" y="2676245"/>
            <a:ext cx="676555" cy="3717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37" idx="5"/>
            <a:endCxn id="39" idx="0"/>
          </p:cNvCxnSpPr>
          <p:nvPr/>
        </p:nvCxnSpPr>
        <p:spPr bwMode="auto">
          <a:xfrm rot="16200000" flipH="1">
            <a:off x="7857845" y="2676244"/>
            <a:ext cx="676555" cy="3717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Rounded Rectangle 47"/>
          <p:cNvSpPr/>
          <p:nvPr/>
        </p:nvSpPr>
        <p:spPr bwMode="auto">
          <a:xfrm>
            <a:off x="990600" y="4724400"/>
            <a:ext cx="7315200" cy="1752600"/>
          </a:xfrm>
          <a:prstGeom prst="roundRect">
            <a:avLst/>
          </a:prstGeom>
          <a:solidFill>
            <a:srgbClr val="EAE6B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Need to estimate relevance of a table, when some of  the constraints are not mapped on to its attributes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Need a relevance function for a tree of tables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Oval Callout 48"/>
          <p:cNvSpPr/>
          <p:nvPr/>
        </p:nvSpPr>
        <p:spPr bwMode="auto">
          <a:xfrm>
            <a:off x="4191000" y="3657600"/>
            <a:ext cx="1219200" cy="685800"/>
          </a:xfrm>
          <a:prstGeom prst="wedgeEllipseCallout">
            <a:avLst>
              <a:gd name="adj1" fmla="val -21987"/>
              <a:gd name="adj2" fmla="val -9339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Query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6477000"/>
            <a:ext cx="2209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Source Selection</a:t>
            </a:r>
            <a:endParaRPr lang="en-US" dirty="0"/>
          </a:p>
        </p:txBody>
      </p:sp>
      <p:sp>
        <p:nvSpPr>
          <p:cNvPr id="27" name="Rounded Rectangular Callout 26"/>
          <p:cNvSpPr/>
          <p:nvPr/>
        </p:nvSpPr>
        <p:spPr bwMode="auto">
          <a:xfrm>
            <a:off x="0" y="4038600"/>
            <a:ext cx="1905000" cy="533400"/>
          </a:xfrm>
          <a:prstGeom prst="wedgeRoundRectCallout">
            <a:avLst>
              <a:gd name="adj1" fmla="val 32766"/>
              <a:gd name="adj2" fmla="val 80522"/>
              <a:gd name="adj3" fmla="val 16667"/>
            </a:avLst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Requirements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6" grpId="0" animBg="1"/>
      <p:bldP spid="37" grpId="0" animBg="1"/>
      <p:bldP spid="38" grpId="0" animBg="1"/>
      <p:bldP spid="39" grpId="0" animBg="1"/>
      <p:bldP spid="48" grpId="0" animBg="1"/>
      <p:bldP spid="49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43EE-A607-4D42-8F28-14504FB0A05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828800" y="-762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Constraint Propagation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524000"/>
          <a:ext cx="3192081" cy="11144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87605"/>
                <a:gridCol w="1357958"/>
                <a:gridCol w="846518"/>
              </a:tblGrid>
              <a:tr h="207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Make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Model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Price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Honda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Accord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19000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7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Honda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Civic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12000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7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Toyota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Camry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14500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7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Toyota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Corolla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14500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3657600"/>
          <a:ext cx="3192081" cy="156019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87605"/>
                <a:gridCol w="1357957"/>
                <a:gridCol w="84651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Mdl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Engine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Cylinders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Accord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K24A4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Corolla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F23A1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Corolla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155 HP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Camry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2AZ-FE I4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Civic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F23A1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Civic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J27B1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0200" y="11430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32766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2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76200" y="5638800"/>
            <a:ext cx="1524000" cy="685800"/>
          </a:xfrm>
          <a:prstGeom prst="roundRect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Distributed constraints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2438400" y="4191000"/>
            <a:ext cx="609600" cy="381000"/>
          </a:xfrm>
          <a:prstGeom prst="wedgeRoundRectCallout">
            <a:avLst>
              <a:gd name="adj1" fmla="val 75431"/>
              <a:gd name="adj2" fmla="val -111039"/>
              <a:gd name="adj3" fmla="val 16667"/>
            </a:avLst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= 4</a:t>
            </a: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2819400" y="1066800"/>
            <a:ext cx="838200" cy="381000"/>
          </a:xfrm>
          <a:prstGeom prst="wedgeRoundRectCallout">
            <a:avLst>
              <a:gd name="adj1" fmla="val -1772"/>
              <a:gd name="adj2" fmla="val 77269"/>
              <a:gd name="adj3" fmla="val 16667"/>
            </a:avLst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&lt; 15k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3886200" y="3048000"/>
            <a:ext cx="1219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570919" y="1524000"/>
          <a:ext cx="3192081" cy="11144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87605"/>
                <a:gridCol w="1357958"/>
                <a:gridCol w="846518"/>
              </a:tblGrid>
              <a:tr h="207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Make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Model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Price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Honda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Accord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19000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7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Honda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Civic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12000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7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Toyota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Camry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14500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7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Toyota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Corolla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14500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570919" y="3657600"/>
          <a:ext cx="3192081" cy="156019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87605"/>
                <a:gridCol w="1357957"/>
                <a:gridCol w="84651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Mdl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Engine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Cylinders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Accord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K24A4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Corolla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F23A1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Corolla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155 HP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Camry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2AZ-FE I4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Civic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F23A1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Civic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J27B1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5" name="Curved Down Arrow 14"/>
          <p:cNvSpPr/>
          <p:nvPr/>
        </p:nvSpPr>
        <p:spPr bwMode="auto">
          <a:xfrm>
            <a:off x="1066800" y="3124200"/>
            <a:ext cx="2362200" cy="457200"/>
          </a:xfrm>
          <a:prstGeom prst="curvedDown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Left-Right Arrow 16"/>
          <p:cNvSpPr/>
          <p:nvPr/>
        </p:nvSpPr>
        <p:spPr bwMode="auto">
          <a:xfrm rot="8403864">
            <a:off x="541619" y="2981060"/>
            <a:ext cx="1312166" cy="264950"/>
          </a:xfrm>
          <a:prstGeom prst="leftRigh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752600" y="5638800"/>
            <a:ext cx="1447800" cy="685800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Other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information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3886200" y="5257800"/>
            <a:ext cx="2743200" cy="609600"/>
          </a:xfrm>
          <a:prstGeom prst="wedgeRectCallout">
            <a:avLst>
              <a:gd name="adj1" fmla="val -37470"/>
              <a:gd name="adj2" fmla="val -29846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Propagate 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Cylinders = 4 to</a:t>
            </a:r>
            <a:r>
              <a:rPr lang="en-US" dirty="0" smtClean="0"/>
              <a:t> Table 1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9400" y="11430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553200" y="32766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2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 bwMode="auto">
          <a:xfrm>
            <a:off x="304800" y="4114800"/>
            <a:ext cx="3429000" cy="45720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304800" y="4800600"/>
            <a:ext cx="3429000" cy="45720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ounded Rectangular Callout 29"/>
          <p:cNvSpPr/>
          <p:nvPr/>
        </p:nvSpPr>
        <p:spPr bwMode="auto">
          <a:xfrm>
            <a:off x="7620000" y="4191000"/>
            <a:ext cx="609600" cy="381000"/>
          </a:xfrm>
          <a:prstGeom prst="wedgeRoundRectCallout">
            <a:avLst>
              <a:gd name="adj1" fmla="val 75431"/>
              <a:gd name="adj2" fmla="val -111039"/>
              <a:gd name="adj3" fmla="val 16667"/>
            </a:avLst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= 4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1066800" y="6019800"/>
            <a:ext cx="7848600" cy="381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AFD provides the cond. probability P</a:t>
            </a:r>
            <a:r>
              <a:rPr kumimoji="0" lang="en-US" sz="1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(Cylinders = 4 | Mdl = </a:t>
            </a:r>
            <a:r>
              <a:rPr lang="en-US" dirty="0" smtClean="0"/>
              <a:t>model</a:t>
            </a:r>
            <a:r>
              <a:rPr lang="en-US" baseline="-25000" dirty="0" smtClean="0"/>
              <a:t>i</a:t>
            </a:r>
            <a:r>
              <a:rPr lang="en-US" dirty="0" smtClean="0"/>
              <a:t>)</a:t>
            </a:r>
          </a:p>
        </p:txBody>
      </p:sp>
      <p:sp>
        <p:nvSpPr>
          <p:cNvPr id="34" name="Rounded Rectangular Callout 33"/>
          <p:cNvSpPr/>
          <p:nvPr/>
        </p:nvSpPr>
        <p:spPr bwMode="auto">
          <a:xfrm>
            <a:off x="5638800" y="2971800"/>
            <a:ext cx="2895600" cy="381000"/>
          </a:xfrm>
          <a:prstGeom prst="wedgeRoundRectCallout">
            <a:avLst>
              <a:gd name="adj1" fmla="val 7831"/>
              <a:gd name="adj2" fmla="val -147961"/>
              <a:gd name="adj3" fmla="val 16667"/>
            </a:avLst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Model =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Corolla or Civic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6477000"/>
            <a:ext cx="2209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Source Selection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  <p:bldP spid="18" grpId="0" animBg="1"/>
      <p:bldP spid="19" grpId="0" animBg="1"/>
      <p:bldP spid="21" grpId="0"/>
      <p:bldP spid="22" grpId="0"/>
      <p:bldP spid="28" grpId="0" animBg="1"/>
      <p:bldP spid="29" grpId="0" animBg="1"/>
      <p:bldP spid="30" grpId="0" animBg="1"/>
      <p:bldP spid="32" grpId="0" animBg="1"/>
      <p:bldP spid="3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43EE-A607-4D42-8F28-14504FB0A058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4377690"/>
          <a:ext cx="5347843" cy="133731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131888"/>
                <a:gridCol w="1304382"/>
                <a:gridCol w="1793531"/>
                <a:gridCol w="1118042"/>
              </a:tblGrid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</a:rPr>
                        <a:t>Model_name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Review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Vehicle-type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81CA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Dealer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Corolla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Excellent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Midsize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Frank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Accord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Good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Fullsize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Frank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Highlander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Average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SUV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John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Camry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Excellent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/>
                        <a:t>Fullsize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Steven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Civic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Very Good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Midsize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Frank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91200" y="3773805"/>
          <a:ext cx="3192081" cy="156019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87605"/>
                <a:gridCol w="1357957"/>
                <a:gridCol w="84651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Mdl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Engine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Cylinders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Accord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K24A4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Corolla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F23A1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Corolla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155 HP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Camry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2AZ-FE I4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Civic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F23A1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Civic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J27B1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0" y="1323975"/>
          <a:ext cx="3192081" cy="11144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87605"/>
                <a:gridCol w="1357958"/>
                <a:gridCol w="846518"/>
              </a:tblGrid>
              <a:tr h="207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</a:rPr>
                        <a:t>Make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81CA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Model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Price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Honda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Accord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19000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7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Honda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Civic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12000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7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Toyota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Camry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14500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7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Toyota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Corolla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14500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752600" y="152400"/>
            <a:ext cx="73152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Relevance of a tree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Left Arrow 7"/>
          <p:cNvSpPr/>
          <p:nvPr/>
        </p:nvSpPr>
        <p:spPr bwMode="auto">
          <a:xfrm rot="19838212">
            <a:off x="403443" y="3031743"/>
            <a:ext cx="3818313" cy="564153"/>
          </a:xfrm>
          <a:prstGeom prst="lef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Left Arrow 8"/>
          <p:cNvSpPr/>
          <p:nvPr/>
        </p:nvSpPr>
        <p:spPr bwMode="auto">
          <a:xfrm rot="12897072">
            <a:off x="4465488" y="2782357"/>
            <a:ext cx="1926431" cy="513909"/>
          </a:xfrm>
          <a:prstGeom prst="lef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6781800" y="1143000"/>
            <a:ext cx="2209800" cy="381000"/>
          </a:xfrm>
          <a:prstGeom prst="wedgeRoundRectCallout">
            <a:avLst>
              <a:gd name="adj1" fmla="val -70062"/>
              <a:gd name="adj2" fmla="val -27962"/>
              <a:gd name="adj3" fmla="val 16667"/>
            </a:avLst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: Price&lt; 15k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5943600" y="2514600"/>
            <a:ext cx="3200400" cy="762000"/>
          </a:xfrm>
          <a:prstGeom prst="wedgeRoundRectCallout">
            <a:avLst>
              <a:gd name="adj1" fmla="val -85934"/>
              <a:gd name="adj2" fmla="val -90731"/>
              <a:gd name="adj3" fmla="val 16667"/>
            </a:avLst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r>
              <a:rPr kumimoji="0" lang="en-US" sz="1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 Model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= ‘Corolla’ or 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          ‘Civic’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76200" y="1219200"/>
            <a:ext cx="1676400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Factors?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304800" y="1981200"/>
            <a:ext cx="2133600" cy="685800"/>
          </a:xfrm>
          <a:prstGeom prst="wedgeRoundRectCallout">
            <a:avLst>
              <a:gd name="adj1" fmla="val 67519"/>
              <a:gd name="adj2" fmla="val -8519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1. Root table relevance</a:t>
            </a: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5562600" y="5410200"/>
            <a:ext cx="3352800" cy="1219200"/>
          </a:xfrm>
          <a:prstGeom prst="wedgeRoundRectCallout">
            <a:avLst>
              <a:gd name="adj1" fmla="val -119614"/>
              <a:gd name="adj2" fmla="val -21211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2. Value overlap: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What fraction of tuples in base-table can be expanded by child table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Curved Down Arrow 19"/>
          <p:cNvSpPr/>
          <p:nvPr/>
        </p:nvSpPr>
        <p:spPr bwMode="auto">
          <a:xfrm>
            <a:off x="1066800" y="3657600"/>
            <a:ext cx="2286000" cy="685800"/>
          </a:xfrm>
          <a:prstGeom prst="curvedDownArrow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2200" y="1219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52400" y="3974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934200" y="3352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6477000"/>
            <a:ext cx="2209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Source Selection</a:t>
            </a:r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1981200" y="5791200"/>
            <a:ext cx="3352800" cy="990600"/>
          </a:xfrm>
          <a:prstGeom prst="wedgeRoundRectCallout">
            <a:avLst>
              <a:gd name="adj1" fmla="val -50523"/>
              <a:gd name="adj2" fmla="val -225519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3. AFD Confidence: How accurately can the value be predicted?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5" name="Rectangle 23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60" name="Rectangle 28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64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66" name="Rectangle 34"/>
          <p:cNvSpPr>
            <a:spLocks noChangeArrowheads="1"/>
          </p:cNvSpPr>
          <p:nvPr/>
        </p:nvSpPr>
        <p:spPr bwMode="auto">
          <a:xfrm>
            <a:off x="0" y="1524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67" name="Rectangle 35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70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71" name="Rectangle 39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74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75" name="Rectangle 43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77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71"/>
          <p:cNvGrpSpPr/>
          <p:nvPr/>
        </p:nvGrpSpPr>
        <p:grpSpPr>
          <a:xfrm>
            <a:off x="1066800" y="2286000"/>
            <a:ext cx="7315200" cy="3505200"/>
            <a:chOff x="1219200" y="-76200"/>
            <a:chExt cx="7315200" cy="3505200"/>
          </a:xfrm>
          <a:solidFill>
            <a:schemeClr val="bg1"/>
          </a:solidFill>
        </p:grpSpPr>
        <p:sp>
          <p:nvSpPr>
            <p:cNvPr id="21" name="Rounded Rectangle 20"/>
            <p:cNvSpPr/>
            <p:nvPr/>
          </p:nvSpPr>
          <p:spPr bwMode="auto">
            <a:xfrm>
              <a:off x="1219200" y="-76200"/>
              <a:ext cx="7315200" cy="3505200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 smtClean="0"/>
                <a:t>        </a:t>
              </a:r>
              <a:r>
                <a:rPr lang="en-US" b="0" dirty="0" smtClean="0"/>
                <a:t>Relevance of tree </a:t>
              </a:r>
              <a:r>
                <a:rPr lang="en-US" b="0" i="1" dirty="0" smtClean="0"/>
                <a:t>T</a:t>
              </a:r>
              <a:r>
                <a:rPr lang="en-US" b="0" dirty="0" smtClean="0"/>
                <a:t> w.r.t query </a:t>
              </a:r>
              <a:r>
                <a:rPr lang="en-US" b="0" i="1" dirty="0" smtClean="0"/>
                <a:t>q</a:t>
              </a:r>
              <a:r>
                <a:rPr lang="en-US" b="0" dirty="0" smtClean="0"/>
                <a:t/>
              </a:r>
              <a:br>
                <a:rPr lang="en-US" b="0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endParaRPr lang="en-US" dirty="0" smtClean="0"/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/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/>
              </a:r>
              <a:br>
                <a:rPr kumimoji="0" lang="en-US" sz="18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endPara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baseline="0" dirty="0" smtClean="0"/>
                <a:t>        Here,</a:t>
              </a:r>
              <a:r>
                <a:rPr lang="en-US" baseline="0" dirty="0" smtClean="0"/>
                <a:t> 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 </a:t>
              </a:r>
            </a:p>
          </p:txBody>
        </p:sp>
        <p:grpSp>
          <p:nvGrpSpPr>
            <p:cNvPr id="11" name="Group 56"/>
            <p:cNvGrpSpPr/>
            <p:nvPr/>
          </p:nvGrpSpPr>
          <p:grpSpPr>
            <a:xfrm>
              <a:off x="2590800" y="2057400"/>
              <a:ext cx="5324475" cy="914400"/>
              <a:chOff x="2581275" y="1828800"/>
              <a:chExt cx="5324475" cy="914400"/>
            </a:xfrm>
            <a:grpFill/>
          </p:grpSpPr>
          <p:pic>
            <p:nvPicPr>
              <p:cNvPr id="44063" name="Picture 3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76525" y="1828800"/>
                <a:ext cx="4095750" cy="304800"/>
              </a:xfrm>
              <a:prstGeom prst="rect">
                <a:avLst/>
              </a:prstGeom>
              <a:grpFill/>
            </p:spPr>
          </p:pic>
          <p:pic>
            <p:nvPicPr>
              <p:cNvPr id="44062" name="Picture 3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57475" y="2133600"/>
                <a:ext cx="4038600" cy="304800"/>
              </a:xfrm>
              <a:prstGeom prst="rect">
                <a:avLst/>
              </a:prstGeom>
              <a:grpFill/>
            </p:spPr>
          </p:pic>
          <p:pic>
            <p:nvPicPr>
              <p:cNvPr id="44061" name="Picture 29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81275" y="2438400"/>
                <a:ext cx="5324475" cy="304800"/>
              </a:xfrm>
              <a:prstGeom prst="rect">
                <a:avLst/>
              </a:prstGeom>
              <a:grpFill/>
            </p:spPr>
          </p:pic>
        </p:grpSp>
        <p:grpSp>
          <p:nvGrpSpPr>
            <p:cNvPr id="12" name="Group 70"/>
            <p:cNvGrpSpPr/>
            <p:nvPr/>
          </p:nvGrpSpPr>
          <p:grpSpPr>
            <a:xfrm>
              <a:off x="2743200" y="533400"/>
              <a:ext cx="4229100" cy="1219200"/>
              <a:chOff x="2743200" y="533400"/>
              <a:chExt cx="4229100" cy="1219200"/>
            </a:xfrm>
            <a:grpFill/>
          </p:grpSpPr>
          <p:grpSp>
            <p:nvGrpSpPr>
              <p:cNvPr id="15" name="Group 62"/>
              <p:cNvGrpSpPr/>
              <p:nvPr/>
            </p:nvGrpSpPr>
            <p:grpSpPr>
              <a:xfrm>
                <a:off x="2743200" y="533400"/>
                <a:ext cx="4229100" cy="952500"/>
                <a:chOff x="2247900" y="457200"/>
                <a:chExt cx="4229100" cy="952500"/>
              </a:xfrm>
              <a:grpFill/>
            </p:grpSpPr>
            <p:pic>
              <p:nvPicPr>
                <p:cNvPr id="44069" name="Picture 37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247900" y="457200"/>
                  <a:ext cx="4229100" cy="30480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44068" name="Picture 36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247900" y="762000"/>
                  <a:ext cx="3114675" cy="647700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44076" name="Picture 44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43200" y="1447800"/>
                <a:ext cx="4191000" cy="304800"/>
              </a:xfrm>
              <a:prstGeom prst="rect">
                <a:avLst/>
              </a:prstGeom>
              <a:grpFill/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43EE-A607-4D42-8F28-14504FB0A05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52600" y="152400"/>
            <a:ext cx="73152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Relevance of a table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1323975"/>
          <a:ext cx="3192081" cy="11144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87605"/>
                <a:gridCol w="1357958"/>
                <a:gridCol w="846518"/>
              </a:tblGrid>
              <a:tr h="207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</a:rPr>
                        <a:t>Make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81CA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Model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Price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Honda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Accord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19000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7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Honda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Civic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12000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7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Toyota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Camry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14500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7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Toyota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Corolla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14500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Rounded Rectangular Callout 4"/>
          <p:cNvSpPr/>
          <p:nvPr/>
        </p:nvSpPr>
        <p:spPr bwMode="auto">
          <a:xfrm>
            <a:off x="6781800" y="1295400"/>
            <a:ext cx="2209800" cy="381000"/>
          </a:xfrm>
          <a:prstGeom prst="wedgeRoundRectCallout">
            <a:avLst>
              <a:gd name="adj1" fmla="val -70062"/>
              <a:gd name="adj2" fmla="val -27962"/>
              <a:gd name="adj3" fmla="val 16667"/>
            </a:avLst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: Price&lt; 15k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6248400" y="2743200"/>
            <a:ext cx="2819400" cy="762000"/>
          </a:xfrm>
          <a:prstGeom prst="wedgeRoundRectCallout">
            <a:avLst>
              <a:gd name="adj1" fmla="val -85934"/>
              <a:gd name="adj2" fmla="val -103654"/>
              <a:gd name="adj3" fmla="val 16667"/>
            </a:avLst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r>
              <a:rPr kumimoji="0" lang="en-US" sz="1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 Model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= ‘Corolla’ or 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          ‘Civic’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0224" y="6019800"/>
            <a:ext cx="7562776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SELECT </a:t>
            </a:r>
            <a:r>
              <a:rPr lang="en-US" dirty="0" smtClean="0">
                <a:solidFill>
                  <a:srgbClr val="FFFF00"/>
                </a:solidFill>
              </a:rPr>
              <a:t>Make, Vehicle-type </a:t>
            </a:r>
            <a:r>
              <a:rPr lang="en-US" dirty="0" smtClean="0"/>
              <a:t>WHERE  </a:t>
            </a:r>
            <a:r>
              <a:rPr lang="en-US" dirty="0" smtClean="0">
                <a:solidFill>
                  <a:srgbClr val="FFFF00"/>
                </a:solidFill>
              </a:rPr>
              <a:t>cylinders = 4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price &lt; $15k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791200" y="3773805"/>
          <a:ext cx="3192081" cy="156019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87605"/>
                <a:gridCol w="1357957"/>
                <a:gridCol w="84651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Mdl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Engine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Cylinders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Accord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K24A4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Corolla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F23A1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Corolla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155 HP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Camry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2AZ-FE I4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Civic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F23A1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Civic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J27B1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Left Arrow 8"/>
          <p:cNvSpPr/>
          <p:nvPr/>
        </p:nvSpPr>
        <p:spPr bwMode="auto">
          <a:xfrm rot="12897072">
            <a:off x="4336740" y="2834011"/>
            <a:ext cx="2090914" cy="564530"/>
          </a:xfrm>
          <a:prstGeom prst="lef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7620000" y="4953000"/>
            <a:ext cx="685800" cy="457200"/>
          </a:xfrm>
          <a:prstGeom prst="wedgeRoundRectCallout">
            <a:avLst>
              <a:gd name="adj1" fmla="val 56603"/>
              <a:gd name="adj2" fmla="val -223654"/>
              <a:gd name="adj3" fmla="val 16667"/>
            </a:avLst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= 4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76200" y="1219200"/>
            <a:ext cx="1676400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Factors?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76200" y="2667000"/>
            <a:ext cx="3581400" cy="914400"/>
          </a:xfrm>
          <a:prstGeom prst="wedgeRoundRectCallout">
            <a:avLst>
              <a:gd name="adj1" fmla="val 32429"/>
              <a:gd name="adj2" fmla="val -12211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Fraction of query   attributes provided 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/>
              <a:t>	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 horizontal relevance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762000" y="4191000"/>
            <a:ext cx="3733800" cy="685800"/>
          </a:xfrm>
          <a:prstGeom prst="wedgeRoundRectCallout">
            <a:avLst>
              <a:gd name="adj1" fmla="val 107510"/>
              <a:gd name="adj2" fmla="val -332884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/>
              <a:t>2.  Conformance to constraints - vertical relevance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77000"/>
            <a:ext cx="2209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Source Selection</a:t>
            </a:r>
            <a:endParaRPr lang="en-US" dirty="0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6" name="Group 52"/>
          <p:cNvGrpSpPr/>
          <p:nvPr/>
        </p:nvGrpSpPr>
        <p:grpSpPr>
          <a:xfrm>
            <a:off x="1295400" y="2590800"/>
            <a:ext cx="6705600" cy="2819400"/>
            <a:chOff x="1295400" y="2590800"/>
            <a:chExt cx="6705600" cy="2819400"/>
          </a:xfrm>
          <a:solidFill>
            <a:schemeClr val="bg1"/>
          </a:solidFill>
        </p:grpSpPr>
        <p:sp>
          <p:nvSpPr>
            <p:cNvPr id="14" name="Rounded Rectangle 13"/>
            <p:cNvSpPr/>
            <p:nvPr/>
          </p:nvSpPr>
          <p:spPr bwMode="auto">
            <a:xfrm>
              <a:off x="1295400" y="2590800"/>
              <a:ext cx="6705600" cy="2819400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/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/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1990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8325" y="4648200"/>
              <a:ext cx="5476875" cy="619125"/>
            </a:xfrm>
            <a:prstGeom prst="rect">
              <a:avLst/>
            </a:prstGeom>
            <a:grpFill/>
          </p:spPr>
        </p:pic>
        <p:pic>
          <p:nvPicPr>
            <p:cNvPr id="41993" name="Picture 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47850" y="4000500"/>
              <a:ext cx="5391150" cy="647700"/>
            </a:xfrm>
            <a:prstGeom prst="rect">
              <a:avLst/>
            </a:prstGeom>
            <a:grpFill/>
          </p:spPr>
        </p:pic>
        <p:pic>
          <p:nvPicPr>
            <p:cNvPr id="41996" name="Picture 1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47850" y="3505200"/>
              <a:ext cx="5924550" cy="304800"/>
            </a:xfrm>
            <a:prstGeom prst="rect">
              <a:avLst/>
            </a:prstGeom>
            <a:grpFill/>
          </p:spPr>
        </p:pic>
        <p:pic>
          <p:nvPicPr>
            <p:cNvPr id="42017" name="Picture 3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28800" y="2971800"/>
              <a:ext cx="3600450" cy="304800"/>
            </a:xfrm>
            <a:prstGeom prst="rect">
              <a:avLst/>
            </a:prstGeom>
            <a:grpFill/>
          </p:spPr>
        </p:pic>
      </p:grpSp>
      <p:sp>
        <p:nvSpPr>
          <p:cNvPr id="42019" name="Rectangle 35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105400"/>
            <a:ext cx="7772400" cy="1362075"/>
          </a:xfrm>
        </p:spPr>
        <p:txBody>
          <a:bodyPr/>
          <a:lstStyle/>
          <a:p>
            <a:r>
              <a:rPr lang="en-US" dirty="0" smtClean="0"/>
              <a:t>Tuple expansion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43EE-A607-4D42-8F28-14504FB0A05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675466" y="3528646"/>
            <a:ext cx="1354667" cy="64476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Source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Selection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982134" y="1981200"/>
            <a:ext cx="1354667" cy="64476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Tuple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Expansion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914400" y="1143000"/>
            <a:ext cx="3251199" cy="3352800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6266" y="1143000"/>
            <a:ext cx="2302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QUERY PROCESSING</a:t>
            </a:r>
            <a:endParaRPr lang="en-US" sz="1600" cap="all" dirty="0">
              <a:ln w="900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8" descr="tr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7600" y="3399693"/>
            <a:ext cx="821613" cy="709247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 bwMode="auto">
          <a:xfrm rot="10800000">
            <a:off x="1930400" y="3657600"/>
            <a:ext cx="745067" cy="322385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16200000">
            <a:off x="1171005" y="2843498"/>
            <a:ext cx="773723" cy="338667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2336799" y="2174630"/>
            <a:ext cx="745067" cy="322385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9866" y="4108938"/>
            <a:ext cx="1557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Tree of Tables</a:t>
            </a:r>
            <a:endParaRPr lang="en-US" sz="1600" dirty="0">
              <a:solidFill>
                <a:srgbClr val="008000"/>
              </a:solidFill>
            </a:endParaRPr>
          </a:p>
        </p:txBody>
      </p:sp>
      <p:pic>
        <p:nvPicPr>
          <p:cNvPr id="14" name="Picture 13" descr="resultse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1866" y="1916723"/>
            <a:ext cx="1016000" cy="816890"/>
          </a:xfrm>
          <a:prstGeom prst="rect">
            <a:avLst/>
          </a:prstGeom>
        </p:spPr>
      </p:pic>
      <p:sp>
        <p:nvSpPr>
          <p:cNvPr id="15" name="Bent Arrow 14"/>
          <p:cNvSpPr/>
          <p:nvPr/>
        </p:nvSpPr>
        <p:spPr bwMode="auto">
          <a:xfrm rot="16200000" flipH="1">
            <a:off x="3412394" y="2750037"/>
            <a:ext cx="515816" cy="1041401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2268" y="3012831"/>
            <a:ext cx="1557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Query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/>
      <p:bldP spid="15" grpId="0" animBg="1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Tuple Expansion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Tuple expansion operates on the tree of tables given by source selection</a:t>
            </a:r>
          </a:p>
          <a:p>
            <a:r>
              <a:rPr lang="en-US" sz="4000" dirty="0" smtClean="0"/>
              <a:t>It has two main steps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dirty="0" smtClean="0"/>
              <a:t>Constructing the Schema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dirty="0" smtClean="0"/>
              <a:t>Populating the tuples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43EE-A607-4D42-8F28-14504FB0A05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43EE-A607-4D42-8F28-14504FB0A05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828800" y="-762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Phase 1: Constructing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schema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2057400"/>
          <a:ext cx="3115880" cy="11144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64029"/>
                <a:gridCol w="1325541"/>
                <a:gridCol w="826310"/>
              </a:tblGrid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Make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Model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Price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Honda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Accord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smtClean="0"/>
                        <a:t>19000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Honda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Civic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smtClean="0"/>
                        <a:t>12000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Toyota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smtClean="0"/>
                        <a:t>Camry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/>
                        <a:t>14500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Toyota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Corolla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/>
                        <a:t>14500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4301490"/>
          <a:ext cx="4343398" cy="133731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112402"/>
                <a:gridCol w="962424"/>
                <a:gridCol w="1237403"/>
                <a:gridCol w="1031169"/>
              </a:tblGrid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</a:rPr>
                        <a:t>Model_name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Review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Vehicle-type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Dealer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Corolla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smtClean="0"/>
                        <a:t>Excellent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smtClean="0"/>
                        <a:t>Midsize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smtClean="0"/>
                        <a:t>Frank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smtClean="0"/>
                        <a:t>Accord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smtClean="0"/>
                        <a:t>Good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smtClean="0"/>
                        <a:t>Fullsize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smtClean="0"/>
                        <a:t>Frank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smtClean="0"/>
                        <a:t>Highlander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smtClean="0"/>
                        <a:t>Average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smtClean="0"/>
                        <a:t>SUV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smtClean="0"/>
                        <a:t>John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smtClean="0"/>
                        <a:t>Camry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smtClean="0"/>
                        <a:t>Excellent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smtClean="0"/>
                        <a:t>Fullsize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smtClean="0"/>
                        <a:t>Steven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smtClean="0"/>
                        <a:t>Civic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smtClean="0"/>
                        <a:t>Very Good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smtClean="0"/>
                        <a:t>Midsize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Frank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Left Arrow 8"/>
          <p:cNvSpPr/>
          <p:nvPr/>
        </p:nvSpPr>
        <p:spPr bwMode="auto">
          <a:xfrm rot="18573387">
            <a:off x="517118" y="3486378"/>
            <a:ext cx="1334363" cy="418644"/>
          </a:xfrm>
          <a:prstGeom prst="lef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723320" y="2057400"/>
          <a:ext cx="3115880" cy="11144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64029"/>
                <a:gridCol w="1325541"/>
                <a:gridCol w="826310"/>
              </a:tblGrid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Make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Model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Price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715000" y="4301490"/>
          <a:ext cx="2604643" cy="133731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233043"/>
                <a:gridCol w="1371600"/>
              </a:tblGrid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</a:rPr>
                        <a:t>Model_name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Vehicle-type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2" name="Left Arrow 11"/>
          <p:cNvSpPr/>
          <p:nvPr/>
        </p:nvSpPr>
        <p:spPr bwMode="auto">
          <a:xfrm rot="18121479">
            <a:off x="6040621" y="3605906"/>
            <a:ext cx="1122360" cy="441635"/>
          </a:xfrm>
          <a:prstGeom prst="lef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Curved Down Arrow 12"/>
          <p:cNvSpPr/>
          <p:nvPr/>
        </p:nvSpPr>
        <p:spPr bwMode="auto">
          <a:xfrm>
            <a:off x="6629400" y="3733800"/>
            <a:ext cx="1600200" cy="533400"/>
          </a:xfrm>
          <a:prstGeom prst="curvedDownArrow">
            <a:avLst>
              <a:gd name="adj1" fmla="val 25000"/>
              <a:gd name="adj2" fmla="val 92107"/>
              <a:gd name="adj3" fmla="val 25000"/>
            </a:avLst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4419600" y="3352800"/>
            <a:ext cx="762000" cy="609600"/>
          </a:xfrm>
          <a:prstGeom prst="rightArrow">
            <a:avLst/>
          </a:prstGeom>
          <a:solidFill>
            <a:srgbClr val="81CA7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624" y="5867400"/>
            <a:ext cx="7562776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SELECT </a:t>
            </a:r>
            <a:r>
              <a:rPr lang="en-US" dirty="0" smtClean="0">
                <a:solidFill>
                  <a:srgbClr val="FFFF00"/>
                </a:solidFill>
              </a:rPr>
              <a:t>Make, Vehicle-type </a:t>
            </a:r>
            <a:r>
              <a:rPr lang="en-US" dirty="0" smtClean="0"/>
              <a:t>WHERE  </a:t>
            </a:r>
            <a:r>
              <a:rPr lang="en-US" dirty="0" smtClean="0">
                <a:solidFill>
                  <a:srgbClr val="FFFF00"/>
                </a:solidFill>
              </a:rPr>
              <a:t>cylinders = 4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price &lt; $15k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16764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1600" y="38862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3</a:t>
            </a:r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0" y="1066800"/>
            <a:ext cx="1905000" cy="457200"/>
          </a:xfrm>
          <a:prstGeom prst="wedgeRoundRectCallout">
            <a:avLst>
              <a:gd name="adj1" fmla="val -3213"/>
              <a:gd name="adj2" fmla="val 138449"/>
              <a:gd name="adj3" fmla="val 16667"/>
            </a:avLst>
          </a:prstGeom>
          <a:solidFill>
            <a:srgbClr val="81CA7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Tree of tables</a:t>
            </a:r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6172200" y="6324600"/>
            <a:ext cx="2590800" cy="457200"/>
          </a:xfrm>
          <a:prstGeom prst="wedgeRoundRectCallout">
            <a:avLst>
              <a:gd name="adj1" fmla="val 21009"/>
              <a:gd name="adj2" fmla="val -166479"/>
              <a:gd name="adj3" fmla="val 16667"/>
            </a:avLst>
          </a:prstGeom>
          <a:solidFill>
            <a:srgbClr val="81CA7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Constructed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schema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Curved Down Arrow 23"/>
          <p:cNvSpPr/>
          <p:nvPr/>
        </p:nvSpPr>
        <p:spPr bwMode="auto">
          <a:xfrm>
            <a:off x="1066800" y="3733800"/>
            <a:ext cx="2057400" cy="533400"/>
          </a:xfrm>
          <a:prstGeom prst="curvedDownArrow">
            <a:avLst>
              <a:gd name="adj1" fmla="val 25000"/>
              <a:gd name="adj2" fmla="val 92107"/>
              <a:gd name="adj3" fmla="val 25000"/>
            </a:avLst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28600" y="4267200"/>
          <a:ext cx="4343398" cy="133731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112402"/>
                <a:gridCol w="962424"/>
                <a:gridCol w="1237403"/>
                <a:gridCol w="1031169"/>
              </a:tblGrid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</a:rPr>
                        <a:t>Model_name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Review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Vehicle-type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Dealer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Corolla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smtClean="0"/>
                        <a:t>Excellent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Midsize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smtClean="0"/>
                        <a:t>Frank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Accord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smtClean="0"/>
                        <a:t>Good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 smtClean="0"/>
                        <a:t>Fullsize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smtClean="0"/>
                        <a:t>Frank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Highlander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smtClean="0"/>
                        <a:t>Average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SUV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smtClean="0"/>
                        <a:t>John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Camry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smtClean="0"/>
                        <a:t>Excellent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 smtClean="0"/>
                        <a:t>Fullsize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smtClean="0"/>
                        <a:t>Steven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Civic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smtClean="0"/>
                        <a:t>Very Good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Midsize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Frank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0" y="6477000"/>
            <a:ext cx="2209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Tuple Expansion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43EE-A607-4D42-8F28-14504FB0A058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6920" y="2362200"/>
          <a:ext cx="3115880" cy="11144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64029"/>
                <a:gridCol w="1325541"/>
                <a:gridCol w="826310"/>
              </a:tblGrid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Make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Model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Price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5050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Honda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Accord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smtClean="0"/>
                        <a:t>19000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Honda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Civic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smtClean="0"/>
                        <a:t>12000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Toyota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smtClean="0"/>
                        <a:t>Camry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/>
                        <a:t>14500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Toyota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Corolla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/>
                        <a:t>14500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4606290"/>
          <a:ext cx="2604643" cy="133731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233043"/>
                <a:gridCol w="1371600"/>
              </a:tblGrid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</a:rPr>
                        <a:t>Model_name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Vehicle-type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Corolla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Midsize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Accord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 smtClean="0"/>
                        <a:t>Fullsize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Highlander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SUV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Camry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 smtClean="0"/>
                        <a:t>Fullsize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Civic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Midsize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Left Arrow 5"/>
          <p:cNvSpPr/>
          <p:nvPr/>
        </p:nvSpPr>
        <p:spPr bwMode="auto">
          <a:xfrm rot="18121479">
            <a:off x="532800" y="3843662"/>
            <a:ext cx="1236406" cy="466074"/>
          </a:xfrm>
          <a:prstGeom prst="lef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urved Down Arrow 6"/>
          <p:cNvSpPr/>
          <p:nvPr/>
        </p:nvSpPr>
        <p:spPr bwMode="auto">
          <a:xfrm>
            <a:off x="1143000" y="4038600"/>
            <a:ext cx="1600200" cy="533400"/>
          </a:xfrm>
          <a:prstGeom prst="curvedDownArrow">
            <a:avLst>
              <a:gd name="adj1" fmla="val 25000"/>
              <a:gd name="adj2" fmla="val 92107"/>
              <a:gd name="adj3" fmla="val 25000"/>
            </a:avLst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0" y="1143000"/>
            <a:ext cx="2133600" cy="914400"/>
          </a:xfrm>
          <a:prstGeom prst="wedgeRoundRectCallout">
            <a:avLst>
              <a:gd name="adj1" fmla="val 85802"/>
              <a:gd name="adj2" fmla="val 76883"/>
              <a:gd name="adj3" fmla="val 16667"/>
            </a:avLst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Local constraint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Price &lt; 15k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2971800" y="5562600"/>
            <a:ext cx="2590800" cy="914400"/>
          </a:xfrm>
          <a:prstGeom prst="wedgeRoundRectCallout">
            <a:avLst>
              <a:gd name="adj1" fmla="val -96835"/>
              <a:gd name="adj2" fmla="val -353886"/>
              <a:gd name="adj3" fmla="val 16667"/>
            </a:avLst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Translated constraint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Model = Corolla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or Civic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581400" y="3505200"/>
            <a:ext cx="1066800" cy="457200"/>
          </a:xfrm>
          <a:prstGeom prst="rightArrow">
            <a:avLst/>
          </a:prstGeom>
          <a:solidFill>
            <a:srgbClr val="81CA7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4191000" y="4572000"/>
            <a:ext cx="1524000" cy="762000"/>
          </a:xfrm>
          <a:prstGeom prst="wedgeRoundRectCallout">
            <a:avLst>
              <a:gd name="adj1" fmla="val -42099"/>
              <a:gd name="adj2" fmla="val -118169"/>
              <a:gd name="adj3" fmla="val 16667"/>
            </a:avLst>
          </a:prstGeom>
          <a:solidFill>
            <a:srgbClr val="81CA7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Evaluate constraints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495800" y="2362200"/>
          <a:ext cx="3581400" cy="66865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66800"/>
                <a:gridCol w="1143000"/>
                <a:gridCol w="1371600"/>
              </a:tblGrid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Make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Model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</a:rPr>
                        <a:t>Vehicle-type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Honda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Civic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Toyota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Corolla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4" name="Rounded Rectangular Callout 13"/>
          <p:cNvSpPr/>
          <p:nvPr/>
        </p:nvSpPr>
        <p:spPr bwMode="auto">
          <a:xfrm>
            <a:off x="5867400" y="4800600"/>
            <a:ext cx="1828800" cy="685800"/>
          </a:xfrm>
          <a:prstGeom prst="wedgeRoundRectCallout">
            <a:avLst>
              <a:gd name="adj1" fmla="val 24962"/>
              <a:gd name="adj2" fmla="val -269466"/>
              <a:gd name="adj3" fmla="val 16667"/>
            </a:avLst>
          </a:prstGeom>
          <a:solidFill>
            <a:srgbClr val="81CA7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Predict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Vehicle-type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6096000" y="1752600"/>
            <a:ext cx="1600200" cy="533400"/>
          </a:xfrm>
          <a:prstGeom prst="curvedDownArrow">
            <a:avLst>
              <a:gd name="adj1" fmla="val 25000"/>
              <a:gd name="adj2" fmla="val 92107"/>
              <a:gd name="adj3" fmla="val 25000"/>
            </a:avLst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495800" y="2362200"/>
          <a:ext cx="3581400" cy="66865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66800"/>
                <a:gridCol w="1143000"/>
                <a:gridCol w="1371600"/>
              </a:tblGrid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Make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Model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</a:rPr>
                        <a:t>Vehicle-type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Honda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Civic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/>
                        <a:t>Midsize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Toyota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Corolla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Midsize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0" name="Title 1"/>
          <p:cNvSpPr txBox="1">
            <a:spLocks/>
          </p:cNvSpPr>
          <p:nvPr/>
        </p:nvSpPr>
        <p:spPr bwMode="auto">
          <a:xfrm>
            <a:off x="1828800" y="-762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Phase 2: Populating the tuples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477000"/>
            <a:ext cx="2209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Tuple Expansion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8601" y="2286000"/>
          <a:ext cx="8686801" cy="34290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52319"/>
                <a:gridCol w="641981"/>
                <a:gridCol w="872691"/>
                <a:gridCol w="641981"/>
                <a:gridCol w="641981"/>
                <a:gridCol w="641981"/>
                <a:gridCol w="641981"/>
                <a:gridCol w="641981"/>
                <a:gridCol w="641981"/>
                <a:gridCol w="641981"/>
                <a:gridCol w="1925943"/>
              </a:tblGrid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VIN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bg1"/>
                          </a:solidFill>
                        </a:rPr>
                        <a:t>Make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bg1"/>
                          </a:solidFill>
                        </a:rPr>
                        <a:t>Vehicle-type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bg1"/>
                          </a:solidFill>
                        </a:rPr>
                        <a:t>MID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</a:rPr>
                        <a:t>Model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bg1"/>
                          </a:solidFill>
                        </a:rPr>
                        <a:t>Price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bg1"/>
                          </a:solidFill>
                        </a:rPr>
                        <a:t>Engine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bg1"/>
                          </a:solidFill>
                        </a:rPr>
                        <a:t>Miles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bg1"/>
                          </a:solidFill>
                        </a:rPr>
                        <a:t>Cylinders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bg1"/>
                          </a:solidFill>
                        </a:rPr>
                        <a:t>Dealer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Address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solidFill>
                      <a:schemeClr val="accent2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V001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Honda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Fullsize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HACC96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Accord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19000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K24A4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45k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Frank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1011 E Lemon St, Scottsdale, AZ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</a:tr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V002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Toyota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Midsize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TYCRA08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Corolla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14000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F23A1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80k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Frank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1011 E Lemon St, Scottsdale, AZ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</a:tr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V003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Toyota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Midsize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TYCRA09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Corolla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16000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155 HP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50k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John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900 10th Street, Tucson, AZ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</a:tr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V004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Toyota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Fullsize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TYCRY09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Camry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12000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2AZ-FE I4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109k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Steven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/>
                        <a:t>601 Apache Blvd, Glendale, AZ 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</a:tr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V005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Honda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Midsize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HACV08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Civic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11500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F23A1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120k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Frank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1011 E Lemon St, Scottsdale, AZ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5E7-BC5A-4B4A-BE59-EB5928AA8B3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1143000"/>
            <a:ext cx="7315200" cy="369332"/>
          </a:xfrm>
          <a:prstGeom prst="rect">
            <a:avLst/>
          </a:prstGeom>
          <a:solidFill>
            <a:srgbClr val="99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Consider a table with </a:t>
            </a:r>
            <a:r>
              <a:rPr lang="en-US" dirty="0" smtClean="0">
                <a:solidFill>
                  <a:srgbClr val="FFFF00"/>
                </a:solidFill>
              </a:rPr>
              <a:t>Universal Relation </a:t>
            </a:r>
            <a:r>
              <a:rPr lang="en-US" dirty="0" smtClean="0"/>
              <a:t>from vehicle domain</a:t>
            </a:r>
            <a:endParaRPr lang="en-US" dirty="0"/>
          </a:p>
        </p:txBody>
      </p:sp>
      <p:sp>
        <p:nvSpPr>
          <p:cNvPr id="11" name="Oval Callout 10"/>
          <p:cNvSpPr/>
          <p:nvPr/>
        </p:nvSpPr>
        <p:spPr bwMode="auto">
          <a:xfrm>
            <a:off x="2971800" y="0"/>
            <a:ext cx="5943600" cy="762000"/>
          </a:xfrm>
          <a:prstGeom prst="wedgeEllipseCallout">
            <a:avLst>
              <a:gd name="adj1" fmla="val -29643"/>
              <a:gd name="adj2" fmla="val 9626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This describes </a:t>
            </a:r>
            <a:r>
              <a:rPr lang="en-US" sz="1600" dirty="0" smtClean="0">
                <a:solidFill>
                  <a:schemeClr val="bg1"/>
                </a:solidFill>
              </a:rPr>
              <a:t>the </a:t>
            </a:r>
            <a:r>
              <a:rPr lang="en-US" sz="1600" dirty="0">
                <a:solidFill>
                  <a:srgbClr val="FFFF00"/>
                </a:solidFill>
              </a:rPr>
              <a:t>imaginary schema containing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all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the attributes of a vehicle</a:t>
            </a:r>
          </a:p>
        </p:txBody>
      </p:sp>
      <p:pic>
        <p:nvPicPr>
          <p:cNvPr id="7" name="Picture 6" descr="C:\Users\ravi\AppData\Local\Microsoft\Windows\Temporary Internet Files\Content.IE5\WRYRD40M\MCj0441736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953000"/>
            <a:ext cx="2209800" cy="2209800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2819400" y="2590800"/>
            <a:ext cx="3352800" cy="3181884"/>
            <a:chOff x="2819400" y="2590800"/>
            <a:chExt cx="3352800" cy="3181884"/>
          </a:xfrm>
        </p:grpSpPr>
        <p:pic>
          <p:nvPicPr>
            <p:cNvPr id="2050" name="Picture 2" descr="C:\Program Files\Microsoft Office\MEDIA\CAGCAT10\j0292020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9400" y="2590800"/>
              <a:ext cx="3352800" cy="3181884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3200400" y="5334000"/>
              <a:ext cx="2779351" cy="369332"/>
            </a:xfrm>
            <a:prstGeom prst="rect">
              <a:avLst/>
            </a:prstGeom>
            <a:solidFill>
              <a:srgbClr val="99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Database Administrator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0" y="6477000"/>
            <a:ext cx="15240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Agenda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Introduction </a:t>
            </a:r>
            <a:r>
              <a:rPr lang="en-US" sz="3600" dirty="0" smtClean="0">
                <a:solidFill>
                  <a:srgbClr val="FF0000"/>
                </a:solidFill>
              </a:rPr>
              <a:t>[Ravi]</a:t>
            </a:r>
          </a:p>
          <a:p>
            <a:r>
              <a:rPr lang="en-US" sz="3600" b="1" dirty="0" err="1" smtClean="0"/>
              <a:t>SmartINT</a:t>
            </a:r>
            <a:r>
              <a:rPr lang="en-US" sz="3600" dirty="0" smtClean="0"/>
              <a:t> System </a:t>
            </a:r>
            <a:r>
              <a:rPr lang="en-US" sz="3600" dirty="0" smtClean="0">
                <a:solidFill>
                  <a:srgbClr val="008000"/>
                </a:solidFill>
              </a:rPr>
              <a:t>[</a:t>
            </a:r>
            <a:r>
              <a:rPr lang="en-US" sz="3600" dirty="0" err="1" smtClean="0">
                <a:solidFill>
                  <a:srgbClr val="008000"/>
                </a:solidFill>
              </a:rPr>
              <a:t>Anupam</a:t>
            </a:r>
            <a:r>
              <a:rPr lang="en-US" sz="3600" dirty="0" smtClean="0">
                <a:solidFill>
                  <a:srgbClr val="008000"/>
                </a:solidFill>
              </a:rPr>
              <a:t>]</a:t>
            </a:r>
          </a:p>
          <a:p>
            <a:r>
              <a:rPr lang="en-US" sz="3600" dirty="0" smtClean="0"/>
              <a:t>Query Processing </a:t>
            </a:r>
            <a:r>
              <a:rPr lang="en-US" sz="3600" dirty="0" smtClean="0">
                <a:solidFill>
                  <a:srgbClr val="008000"/>
                </a:solidFill>
              </a:rPr>
              <a:t>[</a:t>
            </a:r>
            <a:r>
              <a:rPr lang="en-US" sz="3600" dirty="0" err="1" smtClean="0">
                <a:solidFill>
                  <a:srgbClr val="008000"/>
                </a:solidFill>
              </a:rPr>
              <a:t>Anupam</a:t>
            </a:r>
            <a:r>
              <a:rPr lang="en-US" sz="3600" dirty="0" smtClean="0">
                <a:solidFill>
                  <a:srgbClr val="008000"/>
                </a:solidFill>
              </a:rPr>
              <a:t>]</a:t>
            </a:r>
          </a:p>
          <a:p>
            <a:pPr lvl="1"/>
            <a:r>
              <a:rPr lang="en-US" sz="3200" dirty="0" smtClean="0"/>
              <a:t>Source Selection</a:t>
            </a:r>
          </a:p>
          <a:p>
            <a:pPr lvl="1"/>
            <a:r>
              <a:rPr lang="en-US" sz="3200" dirty="0" smtClean="0"/>
              <a:t>Tuple Expansion</a:t>
            </a:r>
            <a:endParaRPr lang="en-US" sz="3200" dirty="0" smtClean="0"/>
          </a:p>
          <a:p>
            <a:r>
              <a:rPr lang="en-US" sz="3600" dirty="0" smtClean="0"/>
              <a:t>Learning </a:t>
            </a:r>
            <a:r>
              <a:rPr lang="en-US" sz="3600" dirty="0" smtClean="0">
                <a:solidFill>
                  <a:srgbClr val="008000"/>
                </a:solidFill>
              </a:rPr>
              <a:t>[</a:t>
            </a:r>
            <a:r>
              <a:rPr lang="en-US" sz="3600" dirty="0" err="1" smtClean="0">
                <a:solidFill>
                  <a:srgbClr val="008000"/>
                </a:solidFill>
              </a:rPr>
              <a:t>Anupam</a:t>
            </a:r>
            <a:r>
              <a:rPr lang="en-US" sz="3600" dirty="0" smtClean="0">
                <a:solidFill>
                  <a:srgbClr val="008000"/>
                </a:solidFill>
              </a:rPr>
              <a:t>]</a:t>
            </a:r>
          </a:p>
          <a:p>
            <a:r>
              <a:rPr lang="en-US" sz="3600" dirty="0" smtClean="0"/>
              <a:t>Experiments </a:t>
            </a:r>
            <a:r>
              <a:rPr lang="en-US" sz="3600" dirty="0" smtClean="0">
                <a:solidFill>
                  <a:srgbClr val="FF0000"/>
                </a:solidFill>
              </a:rPr>
              <a:t>[Ravi]</a:t>
            </a:r>
          </a:p>
          <a:p>
            <a:r>
              <a:rPr lang="en-US" sz="3600" dirty="0" smtClean="0"/>
              <a:t>Conclusion &amp; Future Work </a:t>
            </a:r>
            <a:r>
              <a:rPr lang="en-US" sz="3600" dirty="0" smtClean="0">
                <a:solidFill>
                  <a:srgbClr val="FF0000"/>
                </a:solidFill>
              </a:rPr>
              <a:t>[Ravi]</a:t>
            </a:r>
          </a:p>
          <a:p>
            <a:endParaRPr lang="en-US" sz="3200" dirty="0" smtClean="0"/>
          </a:p>
          <a:p>
            <a:pPr lvl="1"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5E7-BC5A-4B4A-BE59-EB5928AA8B3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57800"/>
            <a:ext cx="7772400" cy="1362075"/>
          </a:xfrm>
        </p:spPr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4533-2B94-4B61-9711-499D27E704CD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609600" y="1143000"/>
            <a:ext cx="4770967" cy="3733800"/>
          </a:xfrm>
          <a:prstGeom prst="rect">
            <a:avLst/>
          </a:prstGeom>
          <a:solidFill>
            <a:srgbClr val="EAE6B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 descr="computer-us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6142" y="2076450"/>
            <a:ext cx="1348317" cy="134831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4135967" y="3217333"/>
            <a:ext cx="1037167" cy="51858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Source</a:t>
            </a:r>
            <a:r>
              <a:rPr kumimoji="0" lang="en-US" sz="11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Selection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839509" y="1972733"/>
            <a:ext cx="1037167" cy="51858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Tuple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solidFill>
                  <a:schemeClr val="bg1"/>
                </a:solidFill>
                <a:latin typeface="Arial" charset="0"/>
              </a:rPr>
              <a:t>Expansion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180042" y="1713442"/>
            <a:ext cx="985308" cy="414867"/>
          </a:xfrm>
          <a:prstGeom prst="roundRect">
            <a:avLst/>
          </a:prstGeom>
          <a:gradFill flip="none" rotWithShape="1">
            <a:gsLst>
              <a:gs pos="0">
                <a:srgbClr val="990000">
                  <a:shade val="30000"/>
                  <a:satMod val="115000"/>
                </a:srgbClr>
              </a:gs>
              <a:gs pos="50000">
                <a:srgbClr val="990000">
                  <a:shade val="67500"/>
                  <a:satMod val="115000"/>
                </a:srgbClr>
              </a:gs>
              <a:gs pos="100000">
                <a:srgbClr val="99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AFDMiner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128183" y="2854325"/>
            <a:ext cx="1037167" cy="518583"/>
          </a:xfrm>
          <a:prstGeom prst="roundRect">
            <a:avLst/>
          </a:prstGeom>
          <a:gradFill flip="none" rotWithShape="1">
            <a:gsLst>
              <a:gs pos="0">
                <a:srgbClr val="990000">
                  <a:shade val="30000"/>
                  <a:satMod val="115000"/>
                </a:srgbClr>
              </a:gs>
              <a:gs pos="50000">
                <a:srgbClr val="990000">
                  <a:shade val="67500"/>
                  <a:satMod val="115000"/>
                </a:srgbClr>
              </a:gs>
              <a:gs pos="100000">
                <a:srgbClr val="99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Statistics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solidFill>
                  <a:schemeClr val="bg1"/>
                </a:solidFill>
                <a:latin typeface="Arial" charset="0"/>
              </a:rPr>
              <a:t>Learner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588001" y="1350433"/>
            <a:ext cx="207433" cy="3059642"/>
          </a:xfrm>
          <a:prstGeom prst="rect">
            <a:avLst/>
          </a:prstGeom>
          <a:solidFill>
            <a:srgbClr val="002060"/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QUERY INTERFACE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2787650" y="1298575"/>
            <a:ext cx="2489200" cy="2696633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765175" y="1298575"/>
            <a:ext cx="1918759" cy="2281767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2" descr="C:\Users\ravi\AppData\Local\Microsoft\Windows\Temporary Internet Files\Content.IE5\93AZD3RU\MCED00212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747" y="4047067"/>
            <a:ext cx="531445" cy="657149"/>
          </a:xfrm>
          <a:prstGeom prst="rect">
            <a:avLst/>
          </a:prstGeom>
          <a:noFill/>
        </p:spPr>
      </p:pic>
      <p:pic>
        <p:nvPicPr>
          <p:cNvPr id="16" name="Picture 2" descr="C:\Users\ravi\AppData\Local\Microsoft\Windows\Temporary Internet Files\Content.IE5\93AZD3RU\MCED00212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8331" y="4098925"/>
            <a:ext cx="531445" cy="657149"/>
          </a:xfrm>
          <a:prstGeom prst="rect">
            <a:avLst/>
          </a:prstGeom>
          <a:noFill/>
        </p:spPr>
      </p:pic>
      <p:pic>
        <p:nvPicPr>
          <p:cNvPr id="17" name="Picture 2" descr="C:\Users\ravi\AppData\Local\Microsoft\Windows\Temporary Internet Files\Content.IE5\93AZD3RU\MCED00212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322" y="4202642"/>
            <a:ext cx="545201" cy="674158"/>
          </a:xfrm>
          <a:prstGeom prst="rect">
            <a:avLst/>
          </a:prstGeom>
          <a:noFill/>
        </p:spPr>
      </p:pic>
      <p:pic>
        <p:nvPicPr>
          <p:cNvPr id="18" name="Picture 2" descr="C:\Users\ravi\AppData\Local\Microsoft\Windows\Temporary Internet Files\Content.IE5\93AZD3RU\MCED00212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7622" y="4202642"/>
            <a:ext cx="531445" cy="657149"/>
          </a:xfrm>
          <a:prstGeom prst="rect">
            <a:avLst/>
          </a:prstGeom>
          <a:noFill/>
        </p:spPr>
      </p:pic>
      <p:sp>
        <p:nvSpPr>
          <p:cNvPr id="19" name="Bent Arrow 18"/>
          <p:cNvSpPr/>
          <p:nvPr/>
        </p:nvSpPr>
        <p:spPr bwMode="auto">
          <a:xfrm rot="5400000" flipH="1">
            <a:off x="3954463" y="3761846"/>
            <a:ext cx="674158" cy="1140883"/>
          </a:xfrm>
          <a:prstGeom prst="bentArrow">
            <a:avLst>
              <a:gd name="adj1" fmla="val 25000"/>
              <a:gd name="adj2" fmla="val 14516"/>
              <a:gd name="adj3" fmla="val 23387"/>
              <a:gd name="adj4" fmla="val 4697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8183" y="1298575"/>
            <a:ext cx="985308" cy="256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LEARNING</a:t>
            </a:r>
            <a:endParaRPr lang="en-US" sz="1100" cap="all" dirty="0">
              <a:ln w="900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2516" y="1298575"/>
            <a:ext cx="1763184" cy="256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QUERY PROCESSING</a:t>
            </a:r>
            <a:endParaRPr lang="en-US" sz="1100" cap="all" dirty="0">
              <a:ln w="900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2" name="Picture 21" descr="grap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8534" y="4306358"/>
            <a:ext cx="570442" cy="476889"/>
          </a:xfrm>
          <a:prstGeom prst="rect">
            <a:avLst/>
          </a:prstGeom>
        </p:spPr>
      </p:pic>
      <p:pic>
        <p:nvPicPr>
          <p:cNvPr id="23" name="Picture 22" descr="tre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43225" y="3113617"/>
            <a:ext cx="629048" cy="570442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 bwMode="auto">
          <a:xfrm rot="10800000">
            <a:off x="3565525" y="3321050"/>
            <a:ext cx="570442" cy="259292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16200000">
            <a:off x="2969154" y="2672821"/>
            <a:ext cx="622300" cy="259292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3876675" y="2128308"/>
            <a:ext cx="570442" cy="259292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0041" y="4358217"/>
            <a:ext cx="829733" cy="422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Web 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Database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58268" y="4202642"/>
            <a:ext cx="674158" cy="588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8000"/>
                </a:solidFill>
              </a:rPr>
              <a:t>Graph </a:t>
            </a:r>
          </a:p>
          <a:p>
            <a:pPr algn="ctr"/>
            <a:r>
              <a:rPr lang="en-US" sz="1100" dirty="0" smtClean="0">
                <a:solidFill>
                  <a:srgbClr val="008000"/>
                </a:solidFill>
              </a:rPr>
              <a:t>of Tables</a:t>
            </a:r>
            <a:endParaRPr lang="en-US" sz="1100" dirty="0">
              <a:solidFill>
                <a:srgbClr val="008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91366" y="3684058"/>
            <a:ext cx="1192741" cy="256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8000"/>
                </a:solidFill>
              </a:rPr>
              <a:t>Tree of Tables</a:t>
            </a:r>
            <a:endParaRPr lang="en-US" sz="1100" dirty="0">
              <a:solidFill>
                <a:srgbClr val="008000"/>
              </a:solidFill>
            </a:endParaRPr>
          </a:p>
        </p:txBody>
      </p:sp>
      <p:pic>
        <p:nvPicPr>
          <p:cNvPr id="30" name="Picture 29" descr="resultse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47117" y="1920875"/>
            <a:ext cx="777875" cy="657019"/>
          </a:xfrm>
          <a:prstGeom prst="rect">
            <a:avLst/>
          </a:prstGeom>
        </p:spPr>
      </p:pic>
      <p:sp>
        <p:nvSpPr>
          <p:cNvPr id="31" name="Right Arrow 30"/>
          <p:cNvSpPr/>
          <p:nvPr/>
        </p:nvSpPr>
        <p:spPr bwMode="auto">
          <a:xfrm rot="16200000">
            <a:off x="1309688" y="2361671"/>
            <a:ext cx="726017" cy="259292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95259" y="1661583"/>
            <a:ext cx="1192741" cy="256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8000"/>
                </a:solidFill>
              </a:rPr>
              <a:t>Result Set</a:t>
            </a:r>
            <a:endParaRPr lang="en-US" sz="1100" dirty="0">
              <a:solidFill>
                <a:srgbClr val="008000"/>
              </a:solidFill>
            </a:endParaRPr>
          </a:p>
        </p:txBody>
      </p:sp>
      <p:sp>
        <p:nvSpPr>
          <p:cNvPr id="33" name="Bent Arrow 32"/>
          <p:cNvSpPr/>
          <p:nvPr/>
        </p:nvSpPr>
        <p:spPr bwMode="auto">
          <a:xfrm rot="16200000" flipH="1">
            <a:off x="4836055" y="2465387"/>
            <a:ext cx="414867" cy="1089025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80393" y="2802467"/>
            <a:ext cx="1192741" cy="256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Query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2839509" y="4358217"/>
            <a:ext cx="881592" cy="466725"/>
          </a:xfrm>
          <a:prstGeom prst="round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Attribute</a:t>
            </a:r>
            <a:r>
              <a:rPr kumimoji="0" lang="en-US" sz="11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Mapping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6" name="Right Arrow 35"/>
          <p:cNvSpPr/>
          <p:nvPr/>
        </p:nvSpPr>
        <p:spPr bwMode="auto">
          <a:xfrm>
            <a:off x="2269067" y="4461933"/>
            <a:ext cx="570442" cy="259292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16200000">
            <a:off x="1349958" y="3690284"/>
            <a:ext cx="570442" cy="259292"/>
          </a:xfrm>
          <a:prstGeom prst="rightArrow">
            <a:avLst>
              <a:gd name="adj1" fmla="val 42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Bent Arrow 37"/>
          <p:cNvSpPr/>
          <p:nvPr/>
        </p:nvSpPr>
        <p:spPr bwMode="auto">
          <a:xfrm flipV="1">
            <a:off x="2113492" y="3580342"/>
            <a:ext cx="777875" cy="414867"/>
          </a:xfrm>
          <a:prstGeom prst="bentArrow">
            <a:avLst>
              <a:gd name="adj1" fmla="val 25000"/>
              <a:gd name="adj2" fmla="val 32258"/>
              <a:gd name="adj3" fmla="val 25000"/>
              <a:gd name="adj4" fmla="val 4375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9" grpId="0" animBg="1"/>
      <p:bldP spid="21" grpId="0"/>
      <p:bldP spid="24" grpId="0" animBg="1"/>
      <p:bldP spid="25" grpId="0" animBg="1"/>
      <p:bldP spid="26" grpId="0" animBg="1"/>
      <p:bldP spid="27" grpId="0"/>
      <p:bldP spid="28" grpId="0"/>
      <p:bldP spid="29" grpId="0"/>
      <p:bldP spid="32" grpId="0"/>
      <p:bldP spid="33" grpId="0" animBg="1"/>
      <p:bldP spid="34" grpId="0"/>
      <p:bldP spid="35" grpId="0" animBg="1"/>
      <p:bldP spid="36" grpId="0" animBg="1"/>
      <p:bldP spid="37" grpId="0" animBg="1"/>
      <p:bldP spid="3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AFD Mining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 problem of AFD Mining is learn </a:t>
            </a:r>
            <a:r>
              <a:rPr lang="en-US" sz="2800" b="1" i="1" dirty="0"/>
              <a:t>all AFDs</a:t>
            </a:r>
            <a:r>
              <a:rPr lang="en-US" sz="2800" dirty="0"/>
              <a:t> that hold over a given relational table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Two costs: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1. Major cost is the </a:t>
            </a:r>
            <a:r>
              <a:rPr lang="en-US" sz="2800" dirty="0" err="1"/>
              <a:t>Combinatoric</a:t>
            </a:r>
            <a:r>
              <a:rPr lang="en-US" sz="2800" dirty="0"/>
              <a:t> cost of traversing the search space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2. Cost of visiting data to validate each rule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(To compute the interestingness measures)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</a:rPr>
              <a:t>Search process for AFDs is exponential in terms of the number of attributes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12192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Learning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45" name="Picture 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371600"/>
            <a:ext cx="8001000" cy="1200150"/>
          </a:xfrm>
          <a:noFill/>
          <a:ln/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001000" cy="1216025"/>
          </a:xfrm>
        </p:spPr>
        <p:txBody>
          <a:bodyPr/>
          <a:lstStyle/>
          <a:p>
            <a:r>
              <a:rPr lang="en-US" b="1" dirty="0"/>
              <a:t>Specificity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3200400"/>
            <a:ext cx="8001000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Specificity measure captures our intuition of different types of AFDs.</a:t>
            </a:r>
          </a:p>
          <a:p>
            <a:pPr>
              <a:lnSpc>
                <a:spcPct val="90000"/>
              </a:lnSpc>
            </a:pPr>
            <a:r>
              <a:rPr lang="en-US" dirty="0"/>
              <a:t>It is based on information entropy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Shares </a:t>
            </a:r>
            <a:r>
              <a:rPr lang="en-US" sz="2400" dirty="0"/>
              <a:t>similar motivations with the way </a:t>
            </a:r>
            <a:r>
              <a:rPr lang="en-US" sz="2400" dirty="0" err="1">
                <a:solidFill>
                  <a:srgbClr val="000099"/>
                </a:solidFill>
              </a:rPr>
              <a:t>SplitInfo</a:t>
            </a:r>
            <a:r>
              <a:rPr lang="en-US" sz="2400" dirty="0"/>
              <a:t> is defined in decision trees while computing Information Gain Ratio</a:t>
            </a:r>
          </a:p>
          <a:p>
            <a:pPr>
              <a:lnSpc>
                <a:spcPct val="90000"/>
              </a:lnSpc>
            </a:pPr>
            <a:r>
              <a:rPr lang="en-US" b="1" dirty="0"/>
              <a:t>Follows </a:t>
            </a:r>
            <a:r>
              <a:rPr lang="en-US" b="1" dirty="0" err="1">
                <a:solidFill>
                  <a:srgbClr val="FF0000"/>
                </a:solidFill>
              </a:rPr>
              <a:t>Monotonicity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b="1" dirty="0" smtClean="0"/>
              <a:t>The Specificity of a subset is equal to or lower than the Specificity of the set. (based on </a:t>
            </a:r>
            <a:r>
              <a:rPr lang="en-US" b="1" dirty="0" err="1" smtClean="0"/>
              <a:t>Apriori</a:t>
            </a:r>
            <a:r>
              <a:rPr lang="en-US" b="1" dirty="0" smtClean="0"/>
              <a:t> property)</a:t>
            </a:r>
            <a:endParaRPr lang="en-US" b="1" dirty="0"/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2606675" y="2590800"/>
            <a:ext cx="5892800" cy="293688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Normalized with the worst case </a:t>
            </a:r>
            <a:r>
              <a:rPr lang="en-US" sz="1400" b="1" i="1" dirty="0"/>
              <a:t>Specificity </a:t>
            </a:r>
            <a:r>
              <a:rPr lang="en-US" sz="1400" b="1" dirty="0"/>
              <a:t>i.e., X is a key</a:t>
            </a:r>
          </a:p>
        </p:txBody>
      </p:sp>
      <p:sp>
        <p:nvSpPr>
          <p:cNvPr id="120841" name="Oval 9"/>
          <p:cNvSpPr>
            <a:spLocks noChangeArrowheads="1"/>
          </p:cNvSpPr>
          <p:nvPr/>
        </p:nvSpPr>
        <p:spPr bwMode="auto">
          <a:xfrm>
            <a:off x="4724400" y="2057400"/>
            <a:ext cx="2514600" cy="381000"/>
          </a:xfrm>
          <a:prstGeom prst="ellipse">
            <a:avLst/>
          </a:prstGeom>
          <a:noFill/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42" name="Line 10"/>
          <p:cNvSpPr>
            <a:spLocks noChangeShapeType="1"/>
          </p:cNvSpPr>
          <p:nvPr/>
        </p:nvSpPr>
        <p:spPr bwMode="auto">
          <a:xfrm flipV="1">
            <a:off x="4724400" y="3200400"/>
            <a:ext cx="228600" cy="2286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43" name="Line 11"/>
          <p:cNvSpPr>
            <a:spLocks noChangeShapeType="1"/>
          </p:cNvSpPr>
          <p:nvPr/>
        </p:nvSpPr>
        <p:spPr bwMode="auto">
          <a:xfrm flipV="1">
            <a:off x="4572000" y="2362200"/>
            <a:ext cx="304800" cy="22860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6477000"/>
            <a:ext cx="12192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Learning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20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20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 animBg="1"/>
      <p:bldP spid="120841" grpId="0" animBg="1"/>
      <p:bldP spid="12084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Traversal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2CB5-D378-4A3D-B26D-60DBAC39A5B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581400" y="1219200"/>
            <a:ext cx="1219200" cy="5689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ABCD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914400" y="2362200"/>
            <a:ext cx="990600" cy="5689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ABC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762000" y="3657600"/>
            <a:ext cx="7620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6477000"/>
            <a:ext cx="12192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2895600" y="2362200"/>
            <a:ext cx="990600" cy="5689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ABD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953000" y="2362200"/>
            <a:ext cx="990600" cy="5689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ACD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6934200" y="2362200"/>
            <a:ext cx="990600" cy="5689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BCD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1905000" y="3657600"/>
            <a:ext cx="7620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AC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3276600" y="3657600"/>
            <a:ext cx="7620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AD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4648200" y="3657600"/>
            <a:ext cx="7620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BC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6019800" y="3657600"/>
            <a:ext cx="7620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BD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7467600" y="3657600"/>
            <a:ext cx="7620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CD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1981200" y="49530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9530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4191000" y="49530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10200" y="49530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038600" y="61722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Ǿ</a:t>
            </a:r>
          </a:p>
        </p:txBody>
      </p:sp>
      <p:cxnSp>
        <p:nvCxnSpPr>
          <p:cNvPr id="34" name="Straight Connector 33"/>
          <p:cNvCxnSpPr>
            <a:stCxn id="7" idx="3"/>
            <a:endCxn id="8" idx="0"/>
          </p:cNvCxnSpPr>
          <p:nvPr/>
        </p:nvCxnSpPr>
        <p:spPr bwMode="auto">
          <a:xfrm rot="5400000">
            <a:off x="2256143" y="858395"/>
            <a:ext cx="657362" cy="23502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7" idx="4"/>
            <a:endCxn id="20" idx="0"/>
          </p:cNvCxnSpPr>
          <p:nvPr/>
        </p:nvCxnSpPr>
        <p:spPr bwMode="auto">
          <a:xfrm rot="5400000">
            <a:off x="3503930" y="1675130"/>
            <a:ext cx="574040" cy="800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7" idx="4"/>
            <a:endCxn id="21" idx="0"/>
          </p:cNvCxnSpPr>
          <p:nvPr/>
        </p:nvCxnSpPr>
        <p:spPr bwMode="auto">
          <a:xfrm rot="16200000" flipH="1">
            <a:off x="4532630" y="1446530"/>
            <a:ext cx="574040" cy="1257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7" idx="5"/>
            <a:endCxn id="22" idx="0"/>
          </p:cNvCxnSpPr>
          <p:nvPr/>
        </p:nvCxnSpPr>
        <p:spPr bwMode="auto">
          <a:xfrm rot="16200000" flipH="1">
            <a:off x="5697095" y="629795"/>
            <a:ext cx="657362" cy="28074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8" idx="4"/>
          </p:cNvCxnSpPr>
          <p:nvPr/>
        </p:nvCxnSpPr>
        <p:spPr bwMode="auto">
          <a:xfrm rot="5400000">
            <a:off x="927349" y="3146811"/>
            <a:ext cx="698002" cy="266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8" idx="4"/>
            <a:endCxn id="23" idx="0"/>
          </p:cNvCxnSpPr>
          <p:nvPr/>
        </p:nvCxnSpPr>
        <p:spPr bwMode="auto">
          <a:xfrm rot="16200000" flipH="1">
            <a:off x="1484630" y="2856230"/>
            <a:ext cx="726440" cy="876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8" idx="4"/>
            <a:endCxn id="25" idx="0"/>
          </p:cNvCxnSpPr>
          <p:nvPr/>
        </p:nvCxnSpPr>
        <p:spPr bwMode="auto">
          <a:xfrm rot="16200000" flipH="1">
            <a:off x="2856230" y="1484630"/>
            <a:ext cx="726440" cy="3619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20" idx="4"/>
            <a:endCxn id="12" idx="0"/>
          </p:cNvCxnSpPr>
          <p:nvPr/>
        </p:nvCxnSpPr>
        <p:spPr bwMode="auto">
          <a:xfrm rot="5400000">
            <a:off x="1903730" y="2170430"/>
            <a:ext cx="726440" cy="2247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>
            <a:stCxn id="20" idx="4"/>
            <a:endCxn id="24" idx="0"/>
          </p:cNvCxnSpPr>
          <p:nvPr/>
        </p:nvCxnSpPr>
        <p:spPr bwMode="auto">
          <a:xfrm rot="16200000" flipH="1">
            <a:off x="3161030" y="3161030"/>
            <a:ext cx="726440" cy="266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stCxn id="20" idx="4"/>
            <a:endCxn id="26" idx="0"/>
          </p:cNvCxnSpPr>
          <p:nvPr/>
        </p:nvCxnSpPr>
        <p:spPr bwMode="auto">
          <a:xfrm rot="16200000" flipH="1">
            <a:off x="4532630" y="1789430"/>
            <a:ext cx="726440" cy="3009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>
            <a:stCxn id="21" idx="4"/>
            <a:endCxn id="23" idx="0"/>
          </p:cNvCxnSpPr>
          <p:nvPr/>
        </p:nvCxnSpPr>
        <p:spPr bwMode="auto">
          <a:xfrm rot="5400000">
            <a:off x="3503930" y="1713230"/>
            <a:ext cx="726440" cy="3162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>
            <a:stCxn id="21" idx="4"/>
            <a:endCxn id="24" idx="0"/>
          </p:cNvCxnSpPr>
          <p:nvPr/>
        </p:nvCxnSpPr>
        <p:spPr bwMode="auto">
          <a:xfrm rot="5400000">
            <a:off x="4189730" y="2399030"/>
            <a:ext cx="726440" cy="1790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21" idx="4"/>
            <a:endCxn id="27" idx="0"/>
          </p:cNvCxnSpPr>
          <p:nvPr/>
        </p:nvCxnSpPr>
        <p:spPr bwMode="auto">
          <a:xfrm rot="16200000" flipH="1">
            <a:off x="6285230" y="2094230"/>
            <a:ext cx="726440" cy="2400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stCxn id="22" idx="4"/>
            <a:endCxn id="27" idx="0"/>
          </p:cNvCxnSpPr>
          <p:nvPr/>
        </p:nvCxnSpPr>
        <p:spPr bwMode="auto">
          <a:xfrm rot="16200000" flipH="1">
            <a:off x="7275830" y="3084830"/>
            <a:ext cx="726440" cy="419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22" idx="4"/>
            <a:endCxn id="26" idx="0"/>
          </p:cNvCxnSpPr>
          <p:nvPr/>
        </p:nvCxnSpPr>
        <p:spPr bwMode="auto">
          <a:xfrm rot="5400000">
            <a:off x="6551930" y="2780030"/>
            <a:ext cx="726440" cy="1028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stCxn id="22" idx="4"/>
            <a:endCxn id="25" idx="0"/>
          </p:cNvCxnSpPr>
          <p:nvPr/>
        </p:nvCxnSpPr>
        <p:spPr bwMode="auto">
          <a:xfrm rot="5400000">
            <a:off x="5866130" y="2094230"/>
            <a:ext cx="726440" cy="2400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12" idx="4"/>
            <a:endCxn id="28" idx="0"/>
          </p:cNvCxnSpPr>
          <p:nvPr/>
        </p:nvCxnSpPr>
        <p:spPr bwMode="auto">
          <a:xfrm rot="16200000" flipH="1">
            <a:off x="1257300" y="4000500"/>
            <a:ext cx="83820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23" idx="4"/>
            <a:endCxn id="28" idx="0"/>
          </p:cNvCxnSpPr>
          <p:nvPr/>
        </p:nvCxnSpPr>
        <p:spPr bwMode="auto">
          <a:xfrm rot="5400000">
            <a:off x="1828800" y="4495800"/>
            <a:ext cx="8382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24" idx="4"/>
            <a:endCxn id="28" idx="0"/>
          </p:cNvCxnSpPr>
          <p:nvPr/>
        </p:nvCxnSpPr>
        <p:spPr bwMode="auto">
          <a:xfrm rot="5400000">
            <a:off x="2514600" y="3810000"/>
            <a:ext cx="838200" cy="1447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>
            <a:stCxn id="25" idx="4"/>
            <a:endCxn id="29" idx="0"/>
          </p:cNvCxnSpPr>
          <p:nvPr/>
        </p:nvCxnSpPr>
        <p:spPr bwMode="auto">
          <a:xfrm rot="5400000">
            <a:off x="3733800" y="3657600"/>
            <a:ext cx="838200" cy="1752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>
            <a:stCxn id="25" idx="4"/>
            <a:endCxn id="30" idx="0"/>
          </p:cNvCxnSpPr>
          <p:nvPr/>
        </p:nvCxnSpPr>
        <p:spPr bwMode="auto">
          <a:xfrm rot="5400000">
            <a:off x="4305300" y="4229100"/>
            <a:ext cx="838200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>
            <a:stCxn id="26" idx="4"/>
            <a:endCxn id="31" idx="0"/>
          </p:cNvCxnSpPr>
          <p:nvPr/>
        </p:nvCxnSpPr>
        <p:spPr bwMode="auto">
          <a:xfrm rot="5400000">
            <a:off x="5600700" y="4152900"/>
            <a:ext cx="83820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>
            <a:stCxn id="27" idx="4"/>
            <a:endCxn id="31" idx="0"/>
          </p:cNvCxnSpPr>
          <p:nvPr/>
        </p:nvCxnSpPr>
        <p:spPr bwMode="auto">
          <a:xfrm rot="5400000">
            <a:off x="6324600" y="3429000"/>
            <a:ext cx="838200" cy="2209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>
            <a:stCxn id="24" idx="4"/>
            <a:endCxn id="31" idx="0"/>
          </p:cNvCxnSpPr>
          <p:nvPr/>
        </p:nvCxnSpPr>
        <p:spPr bwMode="auto">
          <a:xfrm rot="16200000" flipH="1">
            <a:off x="4229100" y="3543300"/>
            <a:ext cx="838200" cy="1981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>
            <a:stCxn id="12" idx="4"/>
            <a:endCxn id="29" idx="0"/>
          </p:cNvCxnSpPr>
          <p:nvPr/>
        </p:nvCxnSpPr>
        <p:spPr bwMode="auto">
          <a:xfrm rot="16200000" flipH="1">
            <a:off x="1790700" y="3467100"/>
            <a:ext cx="838200" cy="2133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26" idx="4"/>
            <a:endCxn id="29" idx="0"/>
          </p:cNvCxnSpPr>
          <p:nvPr/>
        </p:nvCxnSpPr>
        <p:spPr bwMode="auto">
          <a:xfrm rot="5400000">
            <a:off x="4419600" y="2971800"/>
            <a:ext cx="838200" cy="3124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27" idx="4"/>
            <a:endCxn id="30" idx="0"/>
          </p:cNvCxnSpPr>
          <p:nvPr/>
        </p:nvCxnSpPr>
        <p:spPr bwMode="auto">
          <a:xfrm rot="5400000">
            <a:off x="5715000" y="2819400"/>
            <a:ext cx="838200" cy="3429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>
            <a:stCxn id="23" idx="4"/>
            <a:endCxn id="30" idx="0"/>
          </p:cNvCxnSpPr>
          <p:nvPr/>
        </p:nvCxnSpPr>
        <p:spPr bwMode="auto">
          <a:xfrm rot="16200000" flipH="1">
            <a:off x="2933700" y="3467100"/>
            <a:ext cx="838200" cy="2133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>
            <a:stCxn id="31" idx="4"/>
            <a:endCxn id="32" idx="0"/>
          </p:cNvCxnSpPr>
          <p:nvPr/>
        </p:nvCxnSpPr>
        <p:spPr bwMode="auto">
          <a:xfrm rot="5400000">
            <a:off x="4572000" y="5105400"/>
            <a:ext cx="762000" cy="1371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>
            <a:stCxn id="30" idx="4"/>
            <a:endCxn id="32" idx="0"/>
          </p:cNvCxnSpPr>
          <p:nvPr/>
        </p:nvCxnSpPr>
        <p:spPr bwMode="auto">
          <a:xfrm rot="5400000">
            <a:off x="3962400" y="5715000"/>
            <a:ext cx="7620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>
            <a:stCxn id="29" idx="4"/>
            <a:endCxn id="32" idx="0"/>
          </p:cNvCxnSpPr>
          <p:nvPr/>
        </p:nvCxnSpPr>
        <p:spPr bwMode="auto">
          <a:xfrm rot="16200000" flipH="1">
            <a:off x="3390900" y="5295900"/>
            <a:ext cx="762000" cy="990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>
            <a:stCxn id="28" idx="5"/>
            <a:endCxn id="32" idx="0"/>
          </p:cNvCxnSpPr>
          <p:nvPr/>
        </p:nvCxnSpPr>
        <p:spPr bwMode="auto">
          <a:xfrm rot="16200000" flipH="1">
            <a:off x="2904845" y="4809844"/>
            <a:ext cx="828955" cy="18957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3" name="TextBox 132"/>
          <p:cNvSpPr txBox="1"/>
          <p:nvPr/>
        </p:nvSpPr>
        <p:spPr>
          <a:xfrm>
            <a:off x="5486400" y="5715000"/>
            <a:ext cx="3352800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Traversal direction through the lattice depends on the pruning techniques available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Up Arrow 134"/>
          <p:cNvSpPr/>
          <p:nvPr/>
        </p:nvSpPr>
        <p:spPr bwMode="auto">
          <a:xfrm>
            <a:off x="838200" y="4419600"/>
            <a:ext cx="381000" cy="1143000"/>
          </a:xfrm>
          <a:prstGeom prst="up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-152400" y="55626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Upper bound on </a:t>
            </a:r>
            <a:r>
              <a:rPr lang="en-US" i="1" u="sng" dirty="0" smtClean="0"/>
              <a:t>Specificity</a:t>
            </a:r>
            <a:r>
              <a:rPr lang="en-US" dirty="0" smtClean="0"/>
              <a:t> – bottom up makes sense</a:t>
            </a:r>
            <a:endParaRPr lang="en-US" dirty="0"/>
          </a:p>
        </p:txBody>
      </p:sp>
      <p:sp>
        <p:nvSpPr>
          <p:cNvPr id="139" name="Rectangle 138"/>
          <p:cNvSpPr/>
          <p:nvPr/>
        </p:nvSpPr>
        <p:spPr>
          <a:xfrm>
            <a:off x="228600" y="1066800"/>
            <a:ext cx="2326278" cy="59093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u="sng" dirty="0" smtClean="0"/>
              <a:t>Specificity</a:t>
            </a:r>
            <a:r>
              <a:rPr lang="en-US" dirty="0" smtClean="0"/>
              <a:t> Follows </a:t>
            </a:r>
          </a:p>
          <a:p>
            <a:pPr algn="ctr">
              <a:lnSpc>
                <a:spcPct val="90000"/>
              </a:lnSpc>
            </a:pPr>
            <a:r>
              <a:rPr lang="en-US" dirty="0" err="1" smtClean="0">
                <a:solidFill>
                  <a:srgbClr val="FFFF00"/>
                </a:solidFill>
              </a:rPr>
              <a:t>Monotonicity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524000" y="3048000"/>
            <a:ext cx="6400800" cy="1477328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AFDMiner</a:t>
            </a:r>
            <a:r>
              <a:rPr lang="en-US" dirty="0" smtClean="0"/>
              <a:t> mines rules with High Confidence and </a:t>
            </a:r>
            <a:r>
              <a:rPr lang="en-US" u="sng" dirty="0" smtClean="0">
                <a:solidFill>
                  <a:srgbClr val="FFFF00"/>
                </a:solidFill>
              </a:rPr>
              <a:t>Low Specificity</a:t>
            </a:r>
            <a:r>
              <a:rPr lang="en-US" dirty="0" smtClean="0"/>
              <a:t> which are apt for works like QPIAD, but </a:t>
            </a:r>
            <a:r>
              <a:rPr lang="en-US" dirty="0" err="1" smtClean="0"/>
              <a:t>SmartINT</a:t>
            </a:r>
            <a:r>
              <a:rPr lang="en-US" dirty="0" smtClean="0"/>
              <a:t> requires rules with </a:t>
            </a:r>
            <a:r>
              <a:rPr lang="en-US" u="sng" dirty="0" smtClean="0">
                <a:solidFill>
                  <a:srgbClr val="FFFF00"/>
                </a:solidFill>
              </a:rPr>
              <a:t>High Specificity. </a:t>
            </a:r>
            <a:r>
              <a:rPr lang="en-US" dirty="0" smtClean="0">
                <a:solidFill>
                  <a:schemeClr val="bg1"/>
                </a:solidFill>
              </a:rPr>
              <a:t>So we  change the direction of traversal so that we can use the </a:t>
            </a:r>
            <a:r>
              <a:rPr lang="en-US" dirty="0" err="1" smtClean="0">
                <a:solidFill>
                  <a:schemeClr val="bg1"/>
                </a:solidFill>
              </a:rPr>
              <a:t>monotonicity</a:t>
            </a:r>
            <a:r>
              <a:rPr lang="en-US" dirty="0" smtClean="0">
                <a:solidFill>
                  <a:schemeClr val="bg1"/>
                </a:solidFill>
              </a:rPr>
              <a:t> of Specificity to prune more nodes.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61" name="Rounded Rectangular Callout 60"/>
          <p:cNvSpPr/>
          <p:nvPr/>
        </p:nvSpPr>
        <p:spPr bwMode="auto">
          <a:xfrm>
            <a:off x="2514600" y="5943600"/>
            <a:ext cx="1752600" cy="533400"/>
          </a:xfrm>
          <a:prstGeom prst="wedgeRoundRectCallout">
            <a:avLst>
              <a:gd name="adj1" fmla="val -58714"/>
              <a:gd name="adj2" fmla="val -152328"/>
              <a:gd name="adj3" fmla="val 16667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Reaches the Specificity threshold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3" name="Left Brace 62"/>
          <p:cNvSpPr/>
          <p:nvPr/>
        </p:nvSpPr>
        <p:spPr bwMode="auto">
          <a:xfrm rot="1561973">
            <a:off x="545943" y="1999443"/>
            <a:ext cx="384048" cy="177476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 rot="17883949">
            <a:off x="-325548" y="2134909"/>
            <a:ext cx="1525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All these nodes are pruned off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0" grpId="0" animBg="1"/>
      <p:bldP spid="21" grpId="0" animBg="1"/>
      <p:bldP spid="23" grpId="0" animBg="1"/>
      <p:bldP spid="24" grpId="0" animBg="1"/>
      <p:bldP spid="133" grpId="0" animBg="1"/>
      <p:bldP spid="135" grpId="0" animBg="1"/>
      <p:bldP spid="136" grpId="0"/>
      <p:bldP spid="139" grpId="0" animBg="1"/>
      <p:bldP spid="60" grpId="0" animBg="1"/>
      <p:bldP spid="61" grpId="0" animBg="1"/>
      <p:bldP spid="63" grpId="0" animBg="1"/>
      <p:bldP spid="6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Traversal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2CB5-D378-4A3D-B26D-60DBAC39A5B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581400" y="1219200"/>
            <a:ext cx="1219200" cy="5689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ABCD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914400" y="2362200"/>
            <a:ext cx="990600" cy="5689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ABC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762000" y="3657600"/>
            <a:ext cx="7620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6477000"/>
            <a:ext cx="12192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2895600" y="2362200"/>
            <a:ext cx="990600" cy="5689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ABD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953000" y="2362200"/>
            <a:ext cx="990600" cy="5689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ACD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6934200" y="2362200"/>
            <a:ext cx="990600" cy="5689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BCD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1905000" y="3657600"/>
            <a:ext cx="7620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AC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3276600" y="3657600"/>
            <a:ext cx="7620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AD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4648200" y="3657600"/>
            <a:ext cx="7620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BC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6019800" y="3657600"/>
            <a:ext cx="7620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BD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7467600" y="3657600"/>
            <a:ext cx="7620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CD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1981200" y="49530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9530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4191000" y="49530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10200" y="49530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038600" y="61722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Ǿ</a:t>
            </a:r>
          </a:p>
        </p:txBody>
      </p:sp>
      <p:cxnSp>
        <p:nvCxnSpPr>
          <p:cNvPr id="34" name="Straight Connector 33"/>
          <p:cNvCxnSpPr>
            <a:stCxn id="7" idx="3"/>
            <a:endCxn id="8" idx="0"/>
          </p:cNvCxnSpPr>
          <p:nvPr/>
        </p:nvCxnSpPr>
        <p:spPr bwMode="auto">
          <a:xfrm rot="5400000">
            <a:off x="2256143" y="858395"/>
            <a:ext cx="657362" cy="23502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7" idx="4"/>
            <a:endCxn id="20" idx="0"/>
          </p:cNvCxnSpPr>
          <p:nvPr/>
        </p:nvCxnSpPr>
        <p:spPr bwMode="auto">
          <a:xfrm rot="5400000">
            <a:off x="3503930" y="1675130"/>
            <a:ext cx="574040" cy="800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7" idx="4"/>
            <a:endCxn id="21" idx="0"/>
          </p:cNvCxnSpPr>
          <p:nvPr/>
        </p:nvCxnSpPr>
        <p:spPr bwMode="auto">
          <a:xfrm rot="16200000" flipH="1">
            <a:off x="4532630" y="1446530"/>
            <a:ext cx="574040" cy="1257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7" idx="5"/>
            <a:endCxn id="22" idx="0"/>
          </p:cNvCxnSpPr>
          <p:nvPr/>
        </p:nvCxnSpPr>
        <p:spPr bwMode="auto">
          <a:xfrm rot="16200000" flipH="1">
            <a:off x="5697095" y="629795"/>
            <a:ext cx="657362" cy="28074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8" idx="4"/>
          </p:cNvCxnSpPr>
          <p:nvPr/>
        </p:nvCxnSpPr>
        <p:spPr bwMode="auto">
          <a:xfrm rot="5400000">
            <a:off x="927349" y="3146811"/>
            <a:ext cx="698002" cy="266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8" idx="4"/>
            <a:endCxn id="23" idx="0"/>
          </p:cNvCxnSpPr>
          <p:nvPr/>
        </p:nvCxnSpPr>
        <p:spPr bwMode="auto">
          <a:xfrm rot="16200000" flipH="1">
            <a:off x="1484630" y="2856230"/>
            <a:ext cx="726440" cy="876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8" idx="4"/>
            <a:endCxn id="25" idx="0"/>
          </p:cNvCxnSpPr>
          <p:nvPr/>
        </p:nvCxnSpPr>
        <p:spPr bwMode="auto">
          <a:xfrm rot="16200000" flipH="1">
            <a:off x="2856230" y="1484630"/>
            <a:ext cx="726440" cy="3619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20" idx="4"/>
            <a:endCxn id="12" idx="0"/>
          </p:cNvCxnSpPr>
          <p:nvPr/>
        </p:nvCxnSpPr>
        <p:spPr bwMode="auto">
          <a:xfrm rot="5400000">
            <a:off x="1903730" y="2170430"/>
            <a:ext cx="726440" cy="2247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>
            <a:stCxn id="20" idx="4"/>
            <a:endCxn id="24" idx="0"/>
          </p:cNvCxnSpPr>
          <p:nvPr/>
        </p:nvCxnSpPr>
        <p:spPr bwMode="auto">
          <a:xfrm rot="16200000" flipH="1">
            <a:off x="3161030" y="3161030"/>
            <a:ext cx="726440" cy="266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stCxn id="20" idx="4"/>
            <a:endCxn id="26" idx="0"/>
          </p:cNvCxnSpPr>
          <p:nvPr/>
        </p:nvCxnSpPr>
        <p:spPr bwMode="auto">
          <a:xfrm rot="16200000" flipH="1">
            <a:off x="4532630" y="1789430"/>
            <a:ext cx="726440" cy="3009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>
            <a:stCxn id="21" idx="4"/>
            <a:endCxn id="23" idx="0"/>
          </p:cNvCxnSpPr>
          <p:nvPr/>
        </p:nvCxnSpPr>
        <p:spPr bwMode="auto">
          <a:xfrm rot="5400000">
            <a:off x="3503930" y="1713230"/>
            <a:ext cx="726440" cy="3162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>
            <a:stCxn id="21" idx="4"/>
            <a:endCxn id="24" idx="0"/>
          </p:cNvCxnSpPr>
          <p:nvPr/>
        </p:nvCxnSpPr>
        <p:spPr bwMode="auto">
          <a:xfrm rot="5400000">
            <a:off x="4189730" y="2399030"/>
            <a:ext cx="726440" cy="1790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21" idx="4"/>
            <a:endCxn id="27" idx="0"/>
          </p:cNvCxnSpPr>
          <p:nvPr/>
        </p:nvCxnSpPr>
        <p:spPr bwMode="auto">
          <a:xfrm rot="16200000" flipH="1">
            <a:off x="6285230" y="2094230"/>
            <a:ext cx="726440" cy="2400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stCxn id="22" idx="4"/>
            <a:endCxn id="27" idx="0"/>
          </p:cNvCxnSpPr>
          <p:nvPr/>
        </p:nvCxnSpPr>
        <p:spPr bwMode="auto">
          <a:xfrm rot="16200000" flipH="1">
            <a:off x="7275830" y="3084830"/>
            <a:ext cx="726440" cy="419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22" idx="4"/>
            <a:endCxn id="26" idx="0"/>
          </p:cNvCxnSpPr>
          <p:nvPr/>
        </p:nvCxnSpPr>
        <p:spPr bwMode="auto">
          <a:xfrm rot="5400000">
            <a:off x="6551930" y="2780030"/>
            <a:ext cx="726440" cy="1028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stCxn id="22" idx="4"/>
            <a:endCxn id="25" idx="0"/>
          </p:cNvCxnSpPr>
          <p:nvPr/>
        </p:nvCxnSpPr>
        <p:spPr bwMode="auto">
          <a:xfrm rot="5400000">
            <a:off x="5866130" y="2094230"/>
            <a:ext cx="726440" cy="2400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12" idx="4"/>
            <a:endCxn id="28" idx="0"/>
          </p:cNvCxnSpPr>
          <p:nvPr/>
        </p:nvCxnSpPr>
        <p:spPr bwMode="auto">
          <a:xfrm rot="16200000" flipH="1">
            <a:off x="1257300" y="4000500"/>
            <a:ext cx="83820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23" idx="4"/>
            <a:endCxn id="28" idx="0"/>
          </p:cNvCxnSpPr>
          <p:nvPr/>
        </p:nvCxnSpPr>
        <p:spPr bwMode="auto">
          <a:xfrm rot="5400000">
            <a:off x="1828800" y="4495800"/>
            <a:ext cx="8382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24" idx="4"/>
            <a:endCxn id="28" idx="0"/>
          </p:cNvCxnSpPr>
          <p:nvPr/>
        </p:nvCxnSpPr>
        <p:spPr bwMode="auto">
          <a:xfrm rot="5400000">
            <a:off x="2514600" y="3810000"/>
            <a:ext cx="838200" cy="1447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>
            <a:stCxn id="25" idx="4"/>
            <a:endCxn id="29" idx="0"/>
          </p:cNvCxnSpPr>
          <p:nvPr/>
        </p:nvCxnSpPr>
        <p:spPr bwMode="auto">
          <a:xfrm rot="5400000">
            <a:off x="3733800" y="3657600"/>
            <a:ext cx="838200" cy="1752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>
            <a:stCxn id="25" idx="4"/>
            <a:endCxn id="30" idx="0"/>
          </p:cNvCxnSpPr>
          <p:nvPr/>
        </p:nvCxnSpPr>
        <p:spPr bwMode="auto">
          <a:xfrm rot="5400000">
            <a:off x="4305300" y="4229100"/>
            <a:ext cx="838200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>
            <a:stCxn id="26" idx="4"/>
            <a:endCxn id="31" idx="0"/>
          </p:cNvCxnSpPr>
          <p:nvPr/>
        </p:nvCxnSpPr>
        <p:spPr bwMode="auto">
          <a:xfrm rot="5400000">
            <a:off x="5600700" y="4152900"/>
            <a:ext cx="83820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>
            <a:stCxn id="27" idx="4"/>
            <a:endCxn id="31" idx="0"/>
          </p:cNvCxnSpPr>
          <p:nvPr/>
        </p:nvCxnSpPr>
        <p:spPr bwMode="auto">
          <a:xfrm rot="5400000">
            <a:off x="6324600" y="3429000"/>
            <a:ext cx="838200" cy="2209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>
            <a:stCxn id="24" idx="4"/>
            <a:endCxn id="31" idx="0"/>
          </p:cNvCxnSpPr>
          <p:nvPr/>
        </p:nvCxnSpPr>
        <p:spPr bwMode="auto">
          <a:xfrm rot="16200000" flipH="1">
            <a:off x="4229100" y="3543300"/>
            <a:ext cx="838200" cy="1981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>
            <a:stCxn id="12" idx="4"/>
            <a:endCxn id="29" idx="0"/>
          </p:cNvCxnSpPr>
          <p:nvPr/>
        </p:nvCxnSpPr>
        <p:spPr bwMode="auto">
          <a:xfrm rot="16200000" flipH="1">
            <a:off x="1790700" y="3467100"/>
            <a:ext cx="838200" cy="2133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26" idx="4"/>
            <a:endCxn id="29" idx="0"/>
          </p:cNvCxnSpPr>
          <p:nvPr/>
        </p:nvCxnSpPr>
        <p:spPr bwMode="auto">
          <a:xfrm rot="5400000">
            <a:off x="4419600" y="2971800"/>
            <a:ext cx="838200" cy="3124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27" idx="4"/>
            <a:endCxn id="30" idx="0"/>
          </p:cNvCxnSpPr>
          <p:nvPr/>
        </p:nvCxnSpPr>
        <p:spPr bwMode="auto">
          <a:xfrm rot="5400000">
            <a:off x="5715000" y="2819400"/>
            <a:ext cx="838200" cy="3429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>
            <a:stCxn id="23" idx="4"/>
            <a:endCxn id="30" idx="0"/>
          </p:cNvCxnSpPr>
          <p:nvPr/>
        </p:nvCxnSpPr>
        <p:spPr bwMode="auto">
          <a:xfrm rot="16200000" flipH="1">
            <a:off x="2933700" y="3467100"/>
            <a:ext cx="838200" cy="2133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>
            <a:stCxn id="31" idx="4"/>
            <a:endCxn id="32" idx="0"/>
          </p:cNvCxnSpPr>
          <p:nvPr/>
        </p:nvCxnSpPr>
        <p:spPr bwMode="auto">
          <a:xfrm rot="5400000">
            <a:off x="4572000" y="5105400"/>
            <a:ext cx="762000" cy="1371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>
            <a:stCxn id="30" idx="4"/>
            <a:endCxn id="32" idx="0"/>
          </p:cNvCxnSpPr>
          <p:nvPr/>
        </p:nvCxnSpPr>
        <p:spPr bwMode="auto">
          <a:xfrm rot="5400000">
            <a:off x="3962400" y="5715000"/>
            <a:ext cx="7620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>
            <a:stCxn id="29" idx="4"/>
            <a:endCxn id="32" idx="0"/>
          </p:cNvCxnSpPr>
          <p:nvPr/>
        </p:nvCxnSpPr>
        <p:spPr bwMode="auto">
          <a:xfrm rot="16200000" flipH="1">
            <a:off x="3390900" y="5295900"/>
            <a:ext cx="762000" cy="990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>
            <a:stCxn id="28" idx="5"/>
            <a:endCxn id="32" idx="0"/>
          </p:cNvCxnSpPr>
          <p:nvPr/>
        </p:nvCxnSpPr>
        <p:spPr bwMode="auto">
          <a:xfrm rot="16200000" flipH="1">
            <a:off x="2904845" y="4809844"/>
            <a:ext cx="828955" cy="18957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3" name="TextBox 132"/>
          <p:cNvSpPr txBox="1"/>
          <p:nvPr/>
        </p:nvSpPr>
        <p:spPr>
          <a:xfrm>
            <a:off x="5486400" y="5715000"/>
            <a:ext cx="3352800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Traversal direction through the lattice depends on the pruning techniques available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7" name="Up Arrow 136"/>
          <p:cNvSpPr/>
          <p:nvPr/>
        </p:nvSpPr>
        <p:spPr bwMode="auto">
          <a:xfrm rot="10800000">
            <a:off x="8229600" y="2057400"/>
            <a:ext cx="381000" cy="1143000"/>
          </a:xfrm>
          <a:prstGeom prst="up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400800" y="10668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Lower bound on </a:t>
            </a:r>
            <a:r>
              <a:rPr lang="en-US" i="1" u="sng" dirty="0" smtClean="0"/>
              <a:t>Specificity</a:t>
            </a:r>
            <a:r>
              <a:rPr lang="en-US" dirty="0" smtClean="0"/>
              <a:t> – Top down makes sense</a:t>
            </a:r>
            <a:endParaRPr lang="en-US" dirty="0"/>
          </a:p>
        </p:txBody>
      </p:sp>
      <p:sp>
        <p:nvSpPr>
          <p:cNvPr id="139" name="Rectangle 138"/>
          <p:cNvSpPr/>
          <p:nvPr/>
        </p:nvSpPr>
        <p:spPr>
          <a:xfrm>
            <a:off x="228600" y="1066800"/>
            <a:ext cx="2326278" cy="59093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u="sng" dirty="0" smtClean="0"/>
              <a:t>Specificity</a:t>
            </a:r>
            <a:r>
              <a:rPr lang="en-US" dirty="0" smtClean="0"/>
              <a:t> Follows </a:t>
            </a:r>
          </a:p>
          <a:p>
            <a:pPr algn="ctr">
              <a:lnSpc>
                <a:spcPct val="90000"/>
              </a:lnSpc>
            </a:pPr>
            <a:r>
              <a:rPr lang="en-US" dirty="0" err="1" smtClean="0">
                <a:solidFill>
                  <a:srgbClr val="FFFF00"/>
                </a:solidFill>
              </a:rPr>
              <a:t>Monotonicity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1" name="Rounded Rectangular Callout 60"/>
          <p:cNvSpPr/>
          <p:nvPr/>
        </p:nvSpPr>
        <p:spPr bwMode="auto">
          <a:xfrm>
            <a:off x="4267200" y="1600200"/>
            <a:ext cx="1752600" cy="533400"/>
          </a:xfrm>
          <a:prstGeom prst="wedgeRoundRectCallout">
            <a:avLst>
              <a:gd name="adj1" fmla="val 101771"/>
              <a:gd name="adj2" fmla="val 125430"/>
              <a:gd name="adj3" fmla="val 16667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Reaches the Specificity threshold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3" name="Left Brace 62"/>
          <p:cNvSpPr/>
          <p:nvPr/>
        </p:nvSpPr>
        <p:spPr bwMode="auto">
          <a:xfrm rot="2488089" flipH="1">
            <a:off x="7631041" y="3625441"/>
            <a:ext cx="344565" cy="177476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618095" y="4648200"/>
            <a:ext cx="1525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All these nodes are pruned off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137" grpId="0" animBg="1"/>
      <p:bldP spid="138" grpId="0"/>
      <p:bldP spid="61" grpId="0" animBg="1"/>
      <p:bldP spid="63" grpId="0" animBg="1"/>
      <p:bldP spid="6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Pruning </a:t>
            </a:r>
            <a:r>
              <a:rPr lang="en-US" dirty="0"/>
              <a:t>Strategies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72462" cy="5105400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en-US" sz="2800" dirty="0" smtClean="0"/>
              <a:t>Pruning off non-shared Attributes</a:t>
            </a:r>
          </a:p>
          <a:p>
            <a:pPr marL="857250" lvl="1" indent="-457200"/>
            <a:r>
              <a:rPr lang="en-US" sz="2800" dirty="0" err="1" smtClean="0"/>
              <a:t>SmartINT</a:t>
            </a:r>
            <a:r>
              <a:rPr lang="en-US" sz="2800" dirty="0" smtClean="0"/>
              <a:t> is not interested in non-shared attributes in the determining set. It is only interested in rules with shared attributes in determining set.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800" dirty="0" smtClean="0"/>
              <a:t> Pruning by </a:t>
            </a:r>
            <a:r>
              <a:rPr lang="en-US" sz="2800" i="1" dirty="0" smtClean="0"/>
              <a:t>Specificity</a:t>
            </a:r>
          </a:p>
          <a:p>
            <a:pPr lvl="1"/>
            <a:r>
              <a:rPr lang="en-US" sz="2800" i="1" dirty="0" smtClean="0"/>
              <a:t>Specificity(Y</a:t>
            </a:r>
            <a:r>
              <a:rPr lang="en-US" sz="2800" i="1" dirty="0"/>
              <a:t>) ≥ Specificity(X), where Y is a superset of X</a:t>
            </a:r>
          </a:p>
          <a:p>
            <a:pPr lvl="1"/>
            <a:r>
              <a:rPr lang="en-US" sz="2800" dirty="0"/>
              <a:t>If </a:t>
            </a:r>
            <a:r>
              <a:rPr lang="en-US" sz="2800" i="1" dirty="0"/>
              <a:t>Specificity(X) </a:t>
            </a:r>
            <a:r>
              <a:rPr lang="en-US" sz="2800" i="1" dirty="0" smtClean="0"/>
              <a:t>&lt; </a:t>
            </a:r>
            <a:r>
              <a:rPr lang="en-US" sz="2800" i="1" dirty="0" err="1" smtClean="0"/>
              <a:t>minSpecificity</a:t>
            </a:r>
            <a:r>
              <a:rPr lang="en-US" sz="2800" dirty="0"/>
              <a:t>, we can prune all AFDs with X and its </a:t>
            </a:r>
            <a:r>
              <a:rPr lang="en-US" sz="2800" dirty="0" smtClean="0"/>
              <a:t>subsets as </a:t>
            </a:r>
            <a:r>
              <a:rPr lang="en-US" sz="2800" dirty="0"/>
              <a:t>the determining </a:t>
            </a:r>
            <a:r>
              <a:rPr lang="en-US" sz="2800" dirty="0" smtClean="0"/>
              <a:t>set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12192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Learning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Agenda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Introduction </a:t>
            </a:r>
            <a:r>
              <a:rPr lang="en-US" sz="3600" dirty="0" smtClean="0">
                <a:solidFill>
                  <a:srgbClr val="FF0000"/>
                </a:solidFill>
              </a:rPr>
              <a:t>[Ravi]</a:t>
            </a:r>
          </a:p>
          <a:p>
            <a:r>
              <a:rPr lang="en-US" sz="3600" b="1" dirty="0" err="1" smtClean="0"/>
              <a:t>SmartINT</a:t>
            </a:r>
            <a:r>
              <a:rPr lang="en-US" sz="3600" dirty="0" smtClean="0"/>
              <a:t> System </a:t>
            </a:r>
            <a:r>
              <a:rPr lang="en-US" sz="3600" dirty="0" smtClean="0">
                <a:solidFill>
                  <a:srgbClr val="008000"/>
                </a:solidFill>
              </a:rPr>
              <a:t>[</a:t>
            </a:r>
            <a:r>
              <a:rPr lang="en-US" sz="3600" dirty="0" err="1" smtClean="0">
                <a:solidFill>
                  <a:srgbClr val="008000"/>
                </a:solidFill>
              </a:rPr>
              <a:t>Anupam</a:t>
            </a:r>
            <a:r>
              <a:rPr lang="en-US" sz="3600" dirty="0" smtClean="0">
                <a:solidFill>
                  <a:srgbClr val="008000"/>
                </a:solidFill>
              </a:rPr>
              <a:t>]</a:t>
            </a:r>
          </a:p>
          <a:p>
            <a:r>
              <a:rPr lang="en-US" sz="3600" dirty="0" smtClean="0"/>
              <a:t>Query Processing </a:t>
            </a:r>
            <a:r>
              <a:rPr lang="en-US" sz="3600" dirty="0" smtClean="0">
                <a:solidFill>
                  <a:srgbClr val="008000"/>
                </a:solidFill>
              </a:rPr>
              <a:t>[</a:t>
            </a:r>
            <a:r>
              <a:rPr lang="en-US" sz="3600" dirty="0" err="1" smtClean="0">
                <a:solidFill>
                  <a:srgbClr val="008000"/>
                </a:solidFill>
              </a:rPr>
              <a:t>Anupam</a:t>
            </a:r>
            <a:r>
              <a:rPr lang="en-US" sz="3600" dirty="0" smtClean="0">
                <a:solidFill>
                  <a:srgbClr val="008000"/>
                </a:solidFill>
              </a:rPr>
              <a:t>]</a:t>
            </a:r>
          </a:p>
          <a:p>
            <a:pPr lvl="1"/>
            <a:r>
              <a:rPr lang="en-US" sz="3200" dirty="0" smtClean="0"/>
              <a:t>Source Selection</a:t>
            </a:r>
          </a:p>
          <a:p>
            <a:pPr lvl="1"/>
            <a:r>
              <a:rPr lang="en-US" sz="3200" dirty="0" smtClean="0"/>
              <a:t>Tuple Expansion</a:t>
            </a:r>
            <a:endParaRPr lang="en-US" sz="3200" dirty="0" smtClean="0"/>
          </a:p>
          <a:p>
            <a:r>
              <a:rPr lang="en-US" sz="3600" dirty="0" smtClean="0"/>
              <a:t>Learning </a:t>
            </a:r>
            <a:r>
              <a:rPr lang="en-US" sz="3600" dirty="0" smtClean="0">
                <a:solidFill>
                  <a:srgbClr val="008000"/>
                </a:solidFill>
              </a:rPr>
              <a:t>[</a:t>
            </a:r>
            <a:r>
              <a:rPr lang="en-US" sz="3600" dirty="0" err="1" smtClean="0">
                <a:solidFill>
                  <a:srgbClr val="008000"/>
                </a:solidFill>
              </a:rPr>
              <a:t>Anupam</a:t>
            </a:r>
            <a:r>
              <a:rPr lang="en-US" sz="3600" dirty="0" smtClean="0">
                <a:solidFill>
                  <a:srgbClr val="008000"/>
                </a:solidFill>
              </a:rPr>
              <a:t>]</a:t>
            </a:r>
          </a:p>
          <a:p>
            <a:r>
              <a:rPr lang="en-US" sz="3600" dirty="0" smtClean="0"/>
              <a:t>Experiments </a:t>
            </a:r>
            <a:r>
              <a:rPr lang="en-US" sz="3600" dirty="0" smtClean="0">
                <a:solidFill>
                  <a:srgbClr val="FF0000"/>
                </a:solidFill>
              </a:rPr>
              <a:t>[Ravi]</a:t>
            </a:r>
          </a:p>
          <a:p>
            <a:r>
              <a:rPr lang="en-US" sz="3600" dirty="0" smtClean="0"/>
              <a:t>Conclusion &amp; Future Work </a:t>
            </a:r>
            <a:r>
              <a:rPr lang="en-US" sz="3600" dirty="0" smtClean="0">
                <a:solidFill>
                  <a:srgbClr val="FF0000"/>
                </a:solidFill>
              </a:rPr>
              <a:t>[Ravi]</a:t>
            </a:r>
          </a:p>
          <a:p>
            <a:endParaRPr lang="en-US" sz="3200" dirty="0" smtClean="0"/>
          </a:p>
          <a:p>
            <a:pPr lvl="1"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5E7-BC5A-4B4A-BE59-EB5928AA8B3E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evaluation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59-D8B5-4CC8-BAC8-41220F141263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Hypothesis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4533-2B94-4B61-9711-499D27E704CD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2514600"/>
            <a:ext cx="8382000" cy="209288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chemeClr val="bg1"/>
                </a:solidFill>
              </a:rPr>
              <a:t>In </a:t>
            </a:r>
            <a:r>
              <a:rPr lang="en-US" sz="2600" dirty="0" smtClean="0">
                <a:solidFill>
                  <a:schemeClr val="bg1"/>
                </a:solidFill>
              </a:rPr>
              <a:t>the context of Autonomous Web </a:t>
            </a:r>
            <a:r>
              <a:rPr lang="en-US" sz="2600" dirty="0" smtClean="0">
                <a:solidFill>
                  <a:schemeClr val="bg1"/>
                </a:solidFill>
              </a:rPr>
              <a:t>Databases,  </a:t>
            </a:r>
            <a:r>
              <a:rPr lang="en-US" sz="2600" u="sng" dirty="0" smtClean="0">
                <a:solidFill>
                  <a:schemeClr val="bg1"/>
                </a:solidFill>
              </a:rPr>
              <a:t>If</a:t>
            </a:r>
            <a:r>
              <a:rPr lang="en-US" sz="2600" dirty="0" smtClean="0">
                <a:solidFill>
                  <a:schemeClr val="bg1"/>
                </a:solidFill>
              </a:rPr>
              <a:t> you Learn Approximate </a:t>
            </a:r>
            <a:r>
              <a:rPr lang="en-US" sz="2600" dirty="0" smtClean="0">
                <a:solidFill>
                  <a:schemeClr val="bg1"/>
                </a:solidFill>
              </a:rPr>
              <a:t>Functional Dependencies (AFDs</a:t>
            </a:r>
            <a:r>
              <a:rPr lang="en-US" sz="2600" dirty="0" smtClean="0">
                <a:solidFill>
                  <a:schemeClr val="bg1"/>
                </a:solidFill>
              </a:rPr>
              <a:t>) and use them in query answering, </a:t>
            </a:r>
            <a:r>
              <a:rPr lang="en-US" sz="2600" u="sng" dirty="0" smtClean="0">
                <a:solidFill>
                  <a:schemeClr val="bg1"/>
                </a:solidFill>
              </a:rPr>
              <a:t>then</a:t>
            </a:r>
            <a:r>
              <a:rPr lang="en-US" sz="2600" dirty="0" smtClean="0">
                <a:solidFill>
                  <a:schemeClr val="bg1"/>
                </a:solidFill>
              </a:rPr>
              <a:t> it </a:t>
            </a:r>
            <a:r>
              <a:rPr lang="en-US" sz="2600" dirty="0" smtClean="0">
                <a:solidFill>
                  <a:schemeClr val="bg1"/>
                </a:solidFill>
              </a:rPr>
              <a:t>would result in a better retrieval </a:t>
            </a:r>
            <a:r>
              <a:rPr lang="en-US" sz="2600" dirty="0" smtClean="0">
                <a:solidFill>
                  <a:schemeClr val="bg1"/>
                </a:solidFill>
              </a:rPr>
              <a:t>accuracy than </a:t>
            </a:r>
            <a:r>
              <a:rPr lang="en-US" sz="2600" dirty="0" smtClean="0">
                <a:solidFill>
                  <a:schemeClr val="bg1"/>
                </a:solidFill>
              </a:rPr>
              <a:t>using direct-join or </a:t>
            </a:r>
            <a:r>
              <a:rPr lang="en-US" sz="2600" dirty="0" smtClean="0">
                <a:solidFill>
                  <a:schemeClr val="bg1"/>
                </a:solidFill>
              </a:rPr>
              <a:t>single-table approaches.</a:t>
            </a:r>
            <a:endParaRPr lang="en-US" sz="2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5E7-BC5A-4B4A-BE59-EB5928AA8B3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1204396" cy="11429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2133600"/>
            <a:ext cx="1720299" cy="253916"/>
          </a:xfrm>
          <a:prstGeom prst="rect">
            <a:avLst/>
          </a:prstGeom>
          <a:solidFill>
            <a:srgbClr val="99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50" dirty="0" smtClean="0"/>
              <a:t>Database Administrator</a:t>
            </a:r>
            <a:endParaRPr lang="en-US" sz="105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90600" y="4876800"/>
          <a:ext cx="3505200" cy="16002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01040"/>
                <a:gridCol w="701040"/>
                <a:gridCol w="701040"/>
                <a:gridCol w="701040"/>
                <a:gridCol w="701040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VIN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Miles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Dealer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V001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HACC96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45k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Frank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19000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V002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TYCRA08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80k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Frank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14000</a:t>
                      </a: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V003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TYCRA09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50k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John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16000</a:t>
                      </a: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V004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TYCRY09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109k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Steven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12000</a:t>
                      </a: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V005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HACV08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120k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Frank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11500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2000" y="1600200"/>
          <a:ext cx="3429000" cy="89154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642938"/>
                <a:gridCol w="278606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Name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Address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Frank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1011 E Lemon St, Scottsdale, AZ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Steven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/>
                        <a:t>601 Apache Blvd, Glendale, AZ 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John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900 10th Street, Tucson, AZ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057400" y="2971800"/>
          <a:ext cx="6858000" cy="155067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29179"/>
                <a:gridCol w="967375"/>
                <a:gridCol w="967375"/>
                <a:gridCol w="967375"/>
                <a:gridCol w="967375"/>
                <a:gridCol w="1330142"/>
                <a:gridCol w="82917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MID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Make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Model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Review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Vehicle-type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Engine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Cylinders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HACC96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Honda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Accord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Excellent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Midsize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K24A4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TYCRA08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Toyota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Corolla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Good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Fullsize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F23A1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TYCRA09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Toyota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Corolla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Average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SUV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155 HP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TYCRY09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Toyota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Camry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Excellent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Fullsize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2AZ-FE I4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HACV08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Honda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Civic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Very Good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Midsize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F23A1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 bwMode="auto">
          <a:xfrm rot="16200000" flipH="1">
            <a:off x="838200" y="4191000"/>
            <a:ext cx="762000" cy="30480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 flipV="1">
            <a:off x="1600200" y="3276600"/>
            <a:ext cx="533400" cy="38100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 flipV="1">
            <a:off x="1066800" y="1752600"/>
            <a:ext cx="3276600" cy="167640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3505200"/>
            <a:ext cx="1600200" cy="3693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Primary Key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629400" y="5486400"/>
            <a:ext cx="1600200" cy="3693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Foreign Key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 rot="10800000">
            <a:off x="2057400" y="5105400"/>
            <a:ext cx="4495800" cy="60960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 bwMode="auto">
          <a:xfrm rot="10800000">
            <a:off x="3733800" y="5029200"/>
            <a:ext cx="2743200" cy="53340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200400" y="1143000"/>
            <a:ext cx="2762295" cy="3693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Lossless Normalization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315200" y="2743200"/>
            <a:ext cx="1569660" cy="3693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Car-Reviews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895600" y="6488668"/>
            <a:ext cx="1633781" cy="3693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Cars-for-Sale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629400" y="1371600"/>
            <a:ext cx="1390124" cy="3693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Dealer-Info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6477000"/>
            <a:ext cx="15240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43" grpId="0" animBg="1"/>
      <p:bldP spid="45" grpId="0" animBg="1"/>
      <p:bldP spid="46" grpId="0" animBg="1"/>
      <p:bldP spid="4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Performed experiments over Vehicle data crawled from Google Base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350,000 Tuples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Generated different partitions of the tables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Posed queries  on the data with varying projected attributes and varying constraints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Implemented in Java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Source code at the following location [In development]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C00000"/>
                </a:solidFill>
              </a:rPr>
              <a:t>http://24cross7.svnrepository.com/svn/sorcerer/trunk/code/smartintweb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Data stored in MySQL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4533-2B94-4B61-9711-499D27E704CD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77000"/>
            <a:ext cx="16764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We should have the ‘Oracular Truth’ to compare the approaches</a:t>
            </a:r>
          </a:p>
          <a:p>
            <a:endParaRPr lang="en-US" sz="2600" dirty="0" smtClean="0"/>
          </a:p>
          <a:p>
            <a:r>
              <a:rPr lang="en-US" sz="2600" dirty="0" smtClean="0"/>
              <a:t>MASTER TABLE - Table containing all the tuples with the universal </a:t>
            </a:r>
            <a:r>
              <a:rPr lang="en-US" sz="2600" dirty="0" smtClean="0"/>
              <a:t>relation which serves as oracular truth</a:t>
            </a:r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Splitting MASTER TABLE into different partitions</a:t>
            </a:r>
          </a:p>
          <a:p>
            <a:endParaRPr lang="en-US" sz="2600" dirty="0" smtClean="0"/>
          </a:p>
          <a:p>
            <a:r>
              <a:rPr lang="en-US" sz="2600" dirty="0" smtClean="0"/>
              <a:t>Issue queries over both partitioned tables and master table – Compare the results and measure precision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5E7-BC5A-4B4A-BE59-EB5928AA8B3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16764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&amp; Completeness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62760"/>
          <a:ext cx="822960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5E7-BC5A-4B4A-BE59-EB5928AA8B3E}" type="slidenum">
              <a:rPr lang="en-US" smtClean="0"/>
              <a:pPr/>
              <a:t>52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533400" y="4495800"/>
          <a:ext cx="6172200" cy="365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/>
                        <a:t>RIGHT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WRONG</a:t>
                      </a:r>
                      <a:endParaRPr lang="en-US" sz="1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RIGHT</a:t>
                      </a:r>
                      <a:endParaRPr lang="en-US" sz="16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WRONG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RIGHT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WRONG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0" name="Rounded Rectangular Callout 9"/>
          <p:cNvSpPr/>
          <p:nvPr/>
        </p:nvSpPr>
        <p:spPr bwMode="auto">
          <a:xfrm>
            <a:off x="6172200" y="162560"/>
            <a:ext cx="2743200" cy="1295400"/>
          </a:xfrm>
          <a:prstGeom prst="wedgeRoundRect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Lets consider the following tuple from Master Table (Ground Truth)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Cloud Callout 10"/>
          <p:cNvSpPr/>
          <p:nvPr/>
        </p:nvSpPr>
        <p:spPr bwMode="auto">
          <a:xfrm>
            <a:off x="5867400" y="4648200"/>
            <a:ext cx="3276600" cy="2209800"/>
          </a:xfrm>
          <a:prstGeom prst="cloudCallout">
            <a:avLst>
              <a:gd name="adj1" fmla="val -64944"/>
              <a:gd name="adj2" fmla="val -31604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Need two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metrics analogous to Precision and Recall at the tuple level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667000"/>
            <a:ext cx="3124200" cy="120032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Correctness of a tuple </a:t>
            </a:r>
            <a:r>
              <a:rPr lang="en-US" dirty="0" smtClean="0"/>
              <a:t>= fraction of correct values</a:t>
            </a:r>
          </a:p>
          <a:p>
            <a:endParaRPr lang="en-US" dirty="0" smtClean="0"/>
          </a:p>
          <a:p>
            <a:r>
              <a:rPr lang="en-US" dirty="0" smtClean="0"/>
              <a:t>Here it is 3/6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9200" y="2743200"/>
            <a:ext cx="3810000" cy="120032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Completeness of a tuple </a:t>
            </a:r>
            <a:r>
              <a:rPr lang="en-US" dirty="0" smtClean="0"/>
              <a:t>=</a:t>
            </a:r>
            <a:br>
              <a:rPr lang="en-US" dirty="0" smtClean="0"/>
            </a:br>
            <a:r>
              <a:rPr lang="en-US" dirty="0" smtClean="0"/>
              <a:t>Total number of values retrieved</a:t>
            </a:r>
          </a:p>
          <a:p>
            <a:endParaRPr lang="en-US" dirty="0" smtClean="0"/>
          </a:p>
          <a:p>
            <a:r>
              <a:rPr lang="en-US" dirty="0" smtClean="0"/>
              <a:t>Here it is 6/8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477000"/>
            <a:ext cx="16764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838200" y="5562600"/>
            <a:ext cx="2667000" cy="1143000"/>
          </a:xfrm>
          <a:prstGeom prst="wedgeRoundRectCallout">
            <a:avLst>
              <a:gd name="adj1" fmla="val -31893"/>
              <a:gd name="adj2" fmla="val -10911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following is the tuple from one of the approaches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1371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Tuple from Master Table (8 Attributes)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4114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Tuple from one of the approaches (6 Attributes)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9" grpId="0" animBg="1"/>
      <p:bldP spid="15" grpId="0"/>
      <p:bldP spid="1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&amp; Recall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62760"/>
          <a:ext cx="82296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5E7-BC5A-4B4A-BE59-EB5928AA8B3E}" type="slidenum">
              <a:rPr lang="en-US" smtClean="0"/>
              <a:pPr/>
              <a:t>53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533400" y="4495800"/>
          <a:ext cx="6172200" cy="1463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/>
                        <a:t>RIGHT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WRONG</a:t>
                      </a:r>
                      <a:endParaRPr lang="en-US" sz="1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RIGHT</a:t>
                      </a:r>
                      <a:endParaRPr lang="en-US" sz="16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WRONG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RIGHT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WRONG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42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42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42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6" name="Rounded Rectangle 15"/>
          <p:cNvSpPr/>
          <p:nvPr/>
        </p:nvSpPr>
        <p:spPr bwMode="auto">
          <a:xfrm>
            <a:off x="5715000" y="1600200"/>
            <a:ext cx="2743200" cy="1371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Precision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=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Averag</a:t>
            </a:r>
            <a:r>
              <a:rPr lang="en-US" dirty="0" smtClean="0"/>
              <a:t>e Correctness of the tuple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715000" y="5257800"/>
            <a:ext cx="3200400" cy="1371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Recall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=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Cumulative completeness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of tuples returned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77000"/>
            <a:ext cx="16764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371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 Set from Master Table (8 Attributes)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41148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 Set from one of the approaches (6 Attributes)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Varying No. of </a:t>
            </a:r>
            <a:r>
              <a:rPr lang="en-US" dirty="0" smtClean="0"/>
              <a:t>Projected Attributes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5E7-BC5A-4B4A-BE59-EB5928AA8B3E}" type="slidenum">
              <a:rPr lang="en-US" smtClean="0"/>
              <a:pPr/>
              <a:t>54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0" y="914400"/>
          <a:ext cx="451868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4572000" y="990600"/>
          <a:ext cx="4344524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838200" y="3429000"/>
          <a:ext cx="5753100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ight Brace 9"/>
          <p:cNvSpPr/>
          <p:nvPr/>
        </p:nvSpPr>
        <p:spPr bwMode="auto">
          <a:xfrm>
            <a:off x="6553200" y="4495800"/>
            <a:ext cx="228600" cy="1219200"/>
          </a:xfrm>
          <a:prstGeom prst="rightBrac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0897" y="3048000"/>
            <a:ext cx="182310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934200" y="4724400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Around 0.55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improvement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In F-measure….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295400" y="1752600"/>
            <a:ext cx="2438400" cy="30480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V="1">
            <a:off x="5791200" y="1981200"/>
            <a:ext cx="1219200" cy="7620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flipV="1">
            <a:off x="7010400" y="1676400"/>
            <a:ext cx="1219200" cy="30480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>
            <a:off x="2362200" y="4648200"/>
            <a:ext cx="1600200" cy="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 flipV="1">
            <a:off x="3962400" y="4495800"/>
            <a:ext cx="1752600" cy="15240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6477000"/>
            <a:ext cx="16764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  <p:bldP spid="10" grpId="0" animBg="1"/>
      <p:bldP spid="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Varying </a:t>
            </a:r>
            <a:r>
              <a:rPr lang="en-US" dirty="0" smtClean="0"/>
              <a:t>No. of Constraints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5E7-BC5A-4B4A-BE59-EB5928AA8B3E}" type="slidenum">
              <a:rPr lang="en-US" smtClean="0"/>
              <a:pPr/>
              <a:t>55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" y="1219200"/>
          <a:ext cx="4495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648200" y="1143000"/>
          <a:ext cx="430787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676400" y="3629025"/>
          <a:ext cx="5734050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0897" y="4114800"/>
            <a:ext cx="182310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Connector 12"/>
          <p:cNvCxnSpPr/>
          <p:nvPr/>
        </p:nvCxnSpPr>
        <p:spPr bwMode="auto">
          <a:xfrm flipV="1">
            <a:off x="1219200" y="2057400"/>
            <a:ext cx="1219200" cy="30480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2438400" y="2057400"/>
            <a:ext cx="1219200" cy="68580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5943600" y="2057400"/>
            <a:ext cx="1143000" cy="7620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7086600" y="2133600"/>
            <a:ext cx="1143000" cy="45720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V="1">
            <a:off x="3200400" y="4648200"/>
            <a:ext cx="1600200" cy="7620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>
            <a:off x="4800600" y="4648200"/>
            <a:ext cx="1676400" cy="68580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0" y="6477000"/>
            <a:ext cx="16764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5E7-BC5A-4B4A-BE59-EB5928AA8B3E}" type="slidenum">
              <a:rPr lang="en-US" smtClean="0"/>
              <a:pPr/>
              <a:t>56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33400" y="1295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86200"/>
            <a:ext cx="40225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105400" y="15240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Comparison with Multiple Join Paths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 SmartINT performed better than all possible joins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43434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Variable Width Expansion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The dip in F-measure can be used to stop the expansion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352800" y="1524000"/>
            <a:ext cx="685800" cy="2362200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5181600" y="4495800"/>
            <a:ext cx="1981200" cy="22860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6477000"/>
            <a:ext cx="16764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9" grpId="0" uiExpand="1" build="allAtOnce"/>
      <p:bldP spid="11" grpId="0" uiExpand="1" build="allAtOnce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5E7-BC5A-4B4A-BE59-EB5928AA8B3E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6248400"/>
            <a:ext cx="3505200" cy="3693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Kalavagattu 2008 – M.S Thesis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700" y="1066800"/>
            <a:ext cx="50673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8600"/>
            <a:ext cx="47339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09600" y="1600200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AFDMiner performs better than TANE approach 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The execution time and the quality of AFDs are both higher than TANE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77000"/>
            <a:ext cx="16764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[work in progress]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4533-2B94-4B61-9711-499D27E704CD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9" name="Picture 8" descr="directjoin.JPG"/>
          <p:cNvPicPr>
            <a:picLocks noChangeAspect="1"/>
          </p:cNvPicPr>
          <p:nvPr/>
        </p:nvPicPr>
        <p:blipFill>
          <a:blip r:embed="rId2" cstate="print"/>
          <a:srcRect l="20000" r="21667" b="7333"/>
          <a:stretch>
            <a:fillRect/>
          </a:stretch>
        </p:blipFill>
        <p:spPr>
          <a:xfrm>
            <a:off x="4724400" y="2438400"/>
            <a:ext cx="4191000" cy="4161064"/>
          </a:xfrm>
          <a:prstGeom prst="rect">
            <a:avLst/>
          </a:prstGeom>
        </p:spPr>
      </p:pic>
      <p:pic>
        <p:nvPicPr>
          <p:cNvPr id="8" name="Picture 7" descr="smartint.JPG"/>
          <p:cNvPicPr>
            <a:picLocks noChangeAspect="1"/>
          </p:cNvPicPr>
          <p:nvPr/>
        </p:nvPicPr>
        <p:blipFill>
          <a:blip r:embed="rId3" cstate="print"/>
          <a:srcRect l="13333" r="15000" b="5333"/>
          <a:stretch>
            <a:fillRect/>
          </a:stretch>
        </p:blipFill>
        <p:spPr>
          <a:xfrm>
            <a:off x="228600" y="1066800"/>
            <a:ext cx="5029200" cy="41520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77000"/>
            <a:ext cx="16764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556260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http://149.169.227.245:8080/smartintweb/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Agenda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Introduction </a:t>
            </a:r>
            <a:r>
              <a:rPr lang="en-US" sz="3600" dirty="0" smtClean="0">
                <a:solidFill>
                  <a:srgbClr val="FF0000"/>
                </a:solidFill>
              </a:rPr>
              <a:t>[Ravi]</a:t>
            </a:r>
          </a:p>
          <a:p>
            <a:r>
              <a:rPr lang="en-US" sz="3600" b="1" dirty="0" err="1" smtClean="0"/>
              <a:t>SmartINT</a:t>
            </a:r>
            <a:r>
              <a:rPr lang="en-US" sz="3600" dirty="0" smtClean="0"/>
              <a:t> System </a:t>
            </a:r>
            <a:r>
              <a:rPr lang="en-US" sz="3600" dirty="0" smtClean="0">
                <a:solidFill>
                  <a:srgbClr val="008000"/>
                </a:solidFill>
              </a:rPr>
              <a:t>[</a:t>
            </a:r>
            <a:r>
              <a:rPr lang="en-US" sz="3600" dirty="0" err="1" smtClean="0">
                <a:solidFill>
                  <a:srgbClr val="008000"/>
                </a:solidFill>
              </a:rPr>
              <a:t>Anupam</a:t>
            </a:r>
            <a:r>
              <a:rPr lang="en-US" sz="3600" dirty="0" smtClean="0">
                <a:solidFill>
                  <a:srgbClr val="008000"/>
                </a:solidFill>
              </a:rPr>
              <a:t>]</a:t>
            </a:r>
          </a:p>
          <a:p>
            <a:r>
              <a:rPr lang="en-US" sz="3600" dirty="0" smtClean="0"/>
              <a:t>Query Processing </a:t>
            </a:r>
            <a:r>
              <a:rPr lang="en-US" sz="3600" dirty="0" smtClean="0">
                <a:solidFill>
                  <a:srgbClr val="008000"/>
                </a:solidFill>
              </a:rPr>
              <a:t>[</a:t>
            </a:r>
            <a:r>
              <a:rPr lang="en-US" sz="3600" dirty="0" err="1" smtClean="0">
                <a:solidFill>
                  <a:srgbClr val="008000"/>
                </a:solidFill>
              </a:rPr>
              <a:t>Anupam</a:t>
            </a:r>
            <a:r>
              <a:rPr lang="en-US" sz="3600" dirty="0" smtClean="0">
                <a:solidFill>
                  <a:srgbClr val="008000"/>
                </a:solidFill>
              </a:rPr>
              <a:t>]</a:t>
            </a:r>
          </a:p>
          <a:p>
            <a:pPr lvl="1"/>
            <a:r>
              <a:rPr lang="en-US" sz="3200" dirty="0" smtClean="0"/>
              <a:t>Source Selection</a:t>
            </a:r>
          </a:p>
          <a:p>
            <a:pPr lvl="1"/>
            <a:r>
              <a:rPr lang="en-US" sz="3200" dirty="0" smtClean="0"/>
              <a:t>Tuple Expansion</a:t>
            </a:r>
            <a:endParaRPr lang="en-US" sz="3200" dirty="0" smtClean="0"/>
          </a:p>
          <a:p>
            <a:r>
              <a:rPr lang="en-US" sz="3600" dirty="0" smtClean="0"/>
              <a:t>Learning </a:t>
            </a:r>
            <a:r>
              <a:rPr lang="en-US" sz="3600" dirty="0" smtClean="0">
                <a:solidFill>
                  <a:srgbClr val="008000"/>
                </a:solidFill>
              </a:rPr>
              <a:t>[</a:t>
            </a:r>
            <a:r>
              <a:rPr lang="en-US" sz="3600" dirty="0" err="1" smtClean="0">
                <a:solidFill>
                  <a:srgbClr val="008000"/>
                </a:solidFill>
              </a:rPr>
              <a:t>Anupam</a:t>
            </a:r>
            <a:r>
              <a:rPr lang="en-US" sz="3600" dirty="0" smtClean="0">
                <a:solidFill>
                  <a:srgbClr val="008000"/>
                </a:solidFill>
              </a:rPr>
              <a:t>]</a:t>
            </a:r>
          </a:p>
          <a:p>
            <a:r>
              <a:rPr lang="en-US" sz="3600" dirty="0" smtClean="0"/>
              <a:t>Experiments </a:t>
            </a:r>
            <a:r>
              <a:rPr lang="en-US" sz="3600" dirty="0" smtClean="0">
                <a:solidFill>
                  <a:srgbClr val="FF0000"/>
                </a:solidFill>
              </a:rPr>
              <a:t>[Ravi]</a:t>
            </a:r>
          </a:p>
          <a:p>
            <a:r>
              <a:rPr lang="en-US" sz="3600" dirty="0" smtClean="0"/>
              <a:t>Conclusion &amp; Future Work </a:t>
            </a:r>
            <a:r>
              <a:rPr lang="en-US" sz="3600" dirty="0" smtClean="0">
                <a:solidFill>
                  <a:srgbClr val="FF0000"/>
                </a:solidFill>
              </a:rPr>
              <a:t>[Ravi]</a:t>
            </a:r>
          </a:p>
          <a:p>
            <a:endParaRPr lang="en-US" sz="3200" dirty="0" smtClean="0"/>
          </a:p>
          <a:p>
            <a:pPr lvl="1"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5E7-BC5A-4B4A-BE59-EB5928AA8B3E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Processing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59-D8B5-4CC8-BAC8-41220F14126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1371600"/>
            <a:ext cx="7160935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SELECT </a:t>
            </a:r>
            <a:r>
              <a:rPr lang="en-US" dirty="0" smtClean="0">
                <a:solidFill>
                  <a:srgbClr val="FFFF00"/>
                </a:solidFill>
              </a:rPr>
              <a:t>make, mid, model </a:t>
            </a:r>
            <a:r>
              <a:rPr lang="en-US" dirty="0" smtClean="0"/>
              <a:t>FROM  </a:t>
            </a:r>
            <a:r>
              <a:rPr lang="en-US" dirty="0" smtClean="0">
                <a:solidFill>
                  <a:srgbClr val="FFFF00"/>
                </a:solidFill>
              </a:rPr>
              <a:t>cars-for-sale c, car-reviews r </a:t>
            </a:r>
          </a:p>
          <a:p>
            <a:pPr algn="ctr"/>
            <a:r>
              <a:rPr lang="en-US" dirty="0" smtClean="0"/>
              <a:t>WHERE  </a:t>
            </a:r>
            <a:r>
              <a:rPr lang="en-US" dirty="0" smtClean="0">
                <a:solidFill>
                  <a:srgbClr val="FFFF00"/>
                </a:solidFill>
              </a:rPr>
              <a:t>cylinders = 4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price &lt; $15k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5791200"/>
            <a:ext cx="2057400" cy="36933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Accurate Results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4724400"/>
            <a:ext cx="1752600" cy="3693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Certain Query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4724400"/>
            <a:ext cx="2895600" cy="3693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Lossless Normalization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438400" y="5105400"/>
            <a:ext cx="1524000" cy="609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2"/>
          </p:cNvCxnSpPr>
          <p:nvPr/>
        </p:nvCxnSpPr>
        <p:spPr bwMode="auto">
          <a:xfrm rot="5400000">
            <a:off x="5632966" y="4489966"/>
            <a:ext cx="621268" cy="1828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362200" y="2743200"/>
          <a:ext cx="4724401" cy="10287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463549"/>
                <a:gridCol w="1630426"/>
                <a:gridCol w="1630426"/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/>
                        <a:t>MID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Make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/>
                        <a:t>Model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/>
                        <a:t>TYCRA08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Toyota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/>
                        <a:t>Corolla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/>
                        <a:t>HACV08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Honda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/>
                        <a:t>Civic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71600" y="4724400"/>
            <a:ext cx="1981200" cy="3693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Complete Data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6" idx="2"/>
            <a:endCxn id="5" idx="0"/>
          </p:cNvCxnSpPr>
          <p:nvPr/>
        </p:nvCxnSpPr>
        <p:spPr bwMode="auto">
          <a:xfrm rot="5400000">
            <a:off x="4108966" y="5442466"/>
            <a:ext cx="697468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6477000"/>
            <a:ext cx="15240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</a:t>
            </a:r>
            <a:br>
              <a:rPr lang="en-US" dirty="0" smtClean="0"/>
            </a:br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4533-2B94-4B61-9711-499D27E704CD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Autonomous Web Databases  call for novel systems to counter the problems due to uncertainty  of the Web.</a:t>
            </a:r>
          </a:p>
          <a:p>
            <a:r>
              <a:rPr lang="en-US" sz="3200" dirty="0" smtClean="0"/>
              <a:t>SmartINT makes an effort to answer one such issue – </a:t>
            </a:r>
            <a:r>
              <a:rPr lang="en-US" sz="3200" b="1" u="sng" dirty="0" smtClean="0">
                <a:solidFill>
                  <a:srgbClr val="FF0000"/>
                </a:solidFill>
              </a:rPr>
              <a:t>Missing PK-FK</a:t>
            </a:r>
            <a:r>
              <a:rPr lang="en-US" sz="3200" b="1" u="sng" dirty="0" smtClean="0"/>
              <a:t> </a:t>
            </a:r>
          </a:p>
          <a:p>
            <a:r>
              <a:rPr lang="en-US" sz="3200" dirty="0" smtClean="0"/>
              <a:t>The system gave good improvement in terms of F-measure over approaches like Single Table and Direct Join.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4533-2B94-4B61-9711-499D27E704CD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77000"/>
            <a:ext cx="34290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Conclusion and Future Work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Autonomous Web </a:t>
            </a:r>
            <a:r>
              <a:rPr lang="en-US" strike="sngStrike" dirty="0" smtClean="0"/>
              <a:t>Traditional</a:t>
            </a:r>
            <a:r>
              <a:rPr lang="en-US" dirty="0" smtClean="0"/>
              <a:t> Database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59-D8B5-4CC8-BAC8-41220F141263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1" y="4949795"/>
            <a:ext cx="2057400" cy="646331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Probabilistic</a:t>
            </a:r>
            <a:r>
              <a:rPr lang="en-US" strike="sngStrike" dirty="0" smtClean="0"/>
              <a:t> Accurate</a:t>
            </a:r>
            <a:r>
              <a:rPr lang="en-US" dirty="0" smtClean="0"/>
              <a:t> Results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1" y="3603486"/>
            <a:ext cx="1752600" cy="64633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Imprecise</a:t>
            </a:r>
            <a:r>
              <a:rPr lang="en-US" strike="sngStrike" dirty="0" smtClean="0"/>
              <a:t> Certain</a:t>
            </a:r>
            <a:r>
              <a:rPr lang="en-US" dirty="0" smtClean="0"/>
              <a:t> Query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3603486"/>
            <a:ext cx="2895600" cy="64633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Ad hoc</a:t>
            </a:r>
          </a:p>
          <a:p>
            <a:r>
              <a:rPr lang="en-US" strike="sngStrike" dirty="0" smtClean="0"/>
              <a:t>Lossless</a:t>
            </a:r>
            <a:r>
              <a:rPr lang="en-US" dirty="0" smtClean="0"/>
              <a:t> Normalization</a:t>
            </a:r>
            <a:endParaRPr lang="en-US" dirty="0"/>
          </a:p>
        </p:txBody>
      </p:sp>
      <p:cxnSp>
        <p:nvCxnSpPr>
          <p:cNvPr id="7" name="Straight Arrow Connector 6"/>
          <p:cNvCxnSpPr>
            <a:stCxn id="9" idx="2"/>
          </p:cNvCxnSpPr>
          <p:nvPr/>
        </p:nvCxnSpPr>
        <p:spPr bwMode="auto">
          <a:xfrm rot="16200000" flipH="1">
            <a:off x="2636223" y="3572708"/>
            <a:ext cx="671155" cy="1981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2"/>
          </p:cNvCxnSpPr>
          <p:nvPr/>
        </p:nvCxnSpPr>
        <p:spPr bwMode="auto">
          <a:xfrm rot="5400000">
            <a:off x="5695265" y="3507552"/>
            <a:ext cx="649071" cy="2133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0600" y="3581400"/>
            <a:ext cx="1981200" cy="64633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Incomplete </a:t>
            </a:r>
            <a:r>
              <a:rPr lang="en-US" strike="sngStrike" dirty="0" smtClean="0"/>
              <a:t>Complete</a:t>
            </a:r>
            <a:r>
              <a:rPr lang="en-US" dirty="0" smtClean="0"/>
              <a:t> Data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2"/>
            <a:endCxn id="4" idx="0"/>
          </p:cNvCxnSpPr>
          <p:nvPr/>
        </p:nvCxnSpPr>
        <p:spPr bwMode="auto">
          <a:xfrm rot="5400000">
            <a:off x="4183912" y="4599806"/>
            <a:ext cx="699978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38200" y="29718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QPIAD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(VLDB ‘07, VLDBJ ‘09)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57600" y="2971800"/>
            <a:ext cx="1955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AIMQ(ICDE ‘06)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QUIC(CIDR ‘07)</a:t>
            </a:r>
          </a:p>
        </p:txBody>
      </p:sp>
      <p:sp>
        <p:nvSpPr>
          <p:cNvPr id="18" name="Rectangle 67"/>
          <p:cNvSpPr>
            <a:spLocks noChangeArrowheads="1"/>
          </p:cNvSpPr>
          <p:nvPr/>
        </p:nvSpPr>
        <p:spPr bwMode="auto">
          <a:xfrm>
            <a:off x="5638800" y="2971800"/>
            <a:ext cx="2282676" cy="61555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SmartINT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(Submitted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to ICDE ‘09)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38400" y="1219200"/>
            <a:ext cx="4365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DB Yochan</a:t>
            </a:r>
            <a:endParaRPr lang="en-US" sz="54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477000"/>
            <a:ext cx="34290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Conclusion and Future Work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2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Back-door JOIN </a:t>
            </a:r>
          </a:p>
          <a:p>
            <a:pPr lvl="1"/>
            <a:r>
              <a:rPr lang="en-US" dirty="0" smtClean="0"/>
              <a:t>Can </a:t>
            </a:r>
            <a:r>
              <a:rPr lang="en-US" dirty="0" err="1" smtClean="0"/>
              <a:t>SmartINT</a:t>
            </a:r>
            <a:r>
              <a:rPr lang="en-US" dirty="0" smtClean="0"/>
              <a:t> be used as back-door approach to join tables?</a:t>
            </a:r>
          </a:p>
          <a:p>
            <a:pPr lvl="1"/>
            <a:r>
              <a:rPr lang="en-US" dirty="0" err="1" smtClean="0"/>
              <a:t>SmartINT</a:t>
            </a:r>
            <a:r>
              <a:rPr lang="en-US" dirty="0" smtClean="0"/>
              <a:t> performs as good as other systems when PK-FK relation is present</a:t>
            </a:r>
          </a:p>
          <a:p>
            <a:pPr lvl="1"/>
            <a:r>
              <a:rPr lang="en-US" dirty="0" smtClean="0"/>
              <a:t>In the absence of such information, other systems fail whereas </a:t>
            </a:r>
            <a:r>
              <a:rPr lang="en-US" dirty="0" err="1" smtClean="0"/>
              <a:t>SmartINT</a:t>
            </a:r>
            <a:r>
              <a:rPr lang="en-US" dirty="0" smtClean="0"/>
              <a:t> gives good accuracy</a:t>
            </a:r>
          </a:p>
          <a:p>
            <a:r>
              <a:rPr lang="en-US" sz="2800" b="1" dirty="0" smtClean="0"/>
              <a:t>Vertical Aggregation</a:t>
            </a:r>
          </a:p>
          <a:p>
            <a:pPr lvl="1"/>
            <a:r>
              <a:rPr lang="en-US" dirty="0" smtClean="0"/>
              <a:t>Taking into account the vertical overlap between the tables</a:t>
            </a:r>
          </a:p>
          <a:p>
            <a:pPr lvl="1"/>
            <a:r>
              <a:rPr lang="en-US" dirty="0" smtClean="0"/>
              <a:t>In the absence of substantial overlap, the strength of AFDs would not help you to retrieve accurate results</a:t>
            </a:r>
          </a:p>
          <a:p>
            <a:r>
              <a:rPr lang="en-US" sz="2800" b="1" dirty="0" smtClean="0"/>
              <a:t>Discover Key Info</a:t>
            </a:r>
            <a:r>
              <a:rPr lang="en-US" sz="2800" dirty="0" smtClean="0"/>
              <a:t> 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AFDMiner</a:t>
            </a:r>
            <a:r>
              <a:rPr lang="en-US" dirty="0" smtClean="0"/>
              <a:t> to discover key information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5E7-BC5A-4B4A-BE59-EB5928AA8B3E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34290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Conclusion and Future Work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Top ‘KW’ search </a:t>
            </a:r>
          </a:p>
          <a:p>
            <a:pPr lvl="1"/>
            <a:r>
              <a:rPr lang="en-US" sz="2800" dirty="0" smtClean="0"/>
              <a:t>Striking</a:t>
            </a:r>
            <a:r>
              <a:rPr lang="en-US" sz="2800" b="1" dirty="0" smtClean="0"/>
              <a:t> </a:t>
            </a:r>
            <a:r>
              <a:rPr lang="en-US" sz="2800" dirty="0" smtClean="0"/>
              <a:t>a balance between the number of tuples and width of the tuple.</a:t>
            </a:r>
          </a:p>
          <a:p>
            <a:pPr lvl="1"/>
            <a:r>
              <a:rPr lang="en-US" sz="2800" dirty="0" smtClean="0"/>
              <a:t>The more you expand the less precise the results are going to be</a:t>
            </a:r>
          </a:p>
          <a:p>
            <a:r>
              <a:rPr lang="en-US" sz="3200" b="1" dirty="0" smtClean="0"/>
              <a:t>Diverse results </a:t>
            </a:r>
          </a:p>
          <a:p>
            <a:pPr lvl="1"/>
            <a:r>
              <a:rPr lang="en-US" sz="2800" dirty="0" smtClean="0"/>
              <a:t>Providing the user with diverse set of results.</a:t>
            </a:r>
          </a:p>
          <a:p>
            <a:pPr lvl="1">
              <a:buNone/>
            </a:pPr>
            <a:r>
              <a:rPr lang="en-US" sz="2800" dirty="0" smtClean="0"/>
              <a:t>	</a:t>
            </a:r>
          </a:p>
          <a:p>
            <a:pPr lvl="1">
              <a:buNone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5E7-BC5A-4B4A-BE59-EB5928AA8B3E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77000"/>
            <a:ext cx="34290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Conclusion and Future Work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Thank you…</a:t>
            </a:r>
            <a:endParaRPr lang="en-US" sz="4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Prof. </a:t>
            </a:r>
            <a:r>
              <a:rPr lang="en-US" sz="4000" b="1" dirty="0" err="1" smtClean="0"/>
              <a:t>Subbarao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Kambhampati</a:t>
            </a:r>
            <a:endParaRPr lang="en-US" sz="4000" b="1" dirty="0" smtClean="0"/>
          </a:p>
          <a:p>
            <a:r>
              <a:rPr lang="en-US" sz="4000" b="1" dirty="0" smtClean="0"/>
              <a:t>Prof</a:t>
            </a:r>
            <a:r>
              <a:rPr lang="en-US" sz="4000" b="1" dirty="0" smtClean="0"/>
              <a:t>. Pat Langley</a:t>
            </a:r>
          </a:p>
          <a:p>
            <a:r>
              <a:rPr lang="en-US" sz="4000" b="1" dirty="0" smtClean="0"/>
              <a:t>Prof</a:t>
            </a:r>
            <a:r>
              <a:rPr lang="en-US" sz="4000" b="1" dirty="0" smtClean="0"/>
              <a:t>. </a:t>
            </a:r>
            <a:r>
              <a:rPr lang="en-US" sz="4000" b="1" dirty="0" err="1" smtClean="0"/>
              <a:t>Jieping</a:t>
            </a:r>
            <a:r>
              <a:rPr lang="en-US" sz="4000" b="1" dirty="0" smtClean="0"/>
              <a:t> Ye</a:t>
            </a:r>
          </a:p>
          <a:p>
            <a:endParaRPr lang="en-US" sz="4000" dirty="0" smtClean="0"/>
          </a:p>
          <a:p>
            <a:r>
              <a:rPr lang="en-US" sz="4000" dirty="0" smtClean="0"/>
              <a:t>Special thanks to</a:t>
            </a:r>
          </a:p>
          <a:p>
            <a:pPr lvl="1"/>
            <a:r>
              <a:rPr lang="en-US" sz="3600" i="1" dirty="0" err="1" smtClean="0"/>
              <a:t>Aravind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Kalavagattu</a:t>
            </a:r>
            <a:endParaRPr lang="en-US" sz="3600" i="1" dirty="0" smtClean="0"/>
          </a:p>
          <a:p>
            <a:pPr lvl="1"/>
            <a:r>
              <a:rPr lang="en-US" sz="3600" i="1" dirty="0" err="1" smtClean="0"/>
              <a:t>Raju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Balakrishnan</a:t>
            </a:r>
            <a:endParaRPr lang="en-US" sz="36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4533-2B94-4B61-9711-499D27E704CD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81600"/>
            <a:ext cx="7772400" cy="1362075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4533-2B94-4B61-9711-499D27E704CD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1026" name="Picture 2" descr="C:\Users\ravi\AppData\Local\Microsoft\Windows\Temporary Internet Files\Content.IE5\DY0D48AH\MCj0434859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1430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Contribution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Identification and Formulization</a:t>
            </a:r>
          </a:p>
          <a:p>
            <a:pPr lvl="1"/>
            <a:r>
              <a:rPr lang="en-US" dirty="0" smtClean="0"/>
              <a:t>Identifying the problem: Joint work</a:t>
            </a:r>
          </a:p>
          <a:p>
            <a:pPr lvl="1"/>
            <a:r>
              <a:rPr lang="en-US" dirty="0" smtClean="0"/>
              <a:t>Using AFDs for Tuple Expansion: </a:t>
            </a:r>
            <a:r>
              <a:rPr lang="en-US" dirty="0" err="1" smtClean="0"/>
              <a:t>Gummadi</a:t>
            </a:r>
            <a:endParaRPr lang="en-US" dirty="0" smtClean="0"/>
          </a:p>
          <a:p>
            <a:pPr lvl="1"/>
            <a:r>
              <a:rPr lang="en-US" dirty="0" smtClean="0"/>
              <a:t>Source Selection: </a:t>
            </a:r>
            <a:r>
              <a:rPr lang="en-US" dirty="0" err="1" smtClean="0"/>
              <a:t>Khulbe</a:t>
            </a:r>
            <a:endParaRPr lang="en-US" dirty="0" smtClean="0"/>
          </a:p>
          <a:p>
            <a:r>
              <a:rPr lang="en-US" dirty="0" smtClean="0"/>
              <a:t>System Development and Evaluation</a:t>
            </a:r>
          </a:p>
          <a:p>
            <a:pPr lvl="1"/>
            <a:r>
              <a:rPr lang="en-US" dirty="0" smtClean="0"/>
              <a:t>Initial framework setup: </a:t>
            </a:r>
            <a:r>
              <a:rPr lang="en-US" dirty="0" err="1" smtClean="0"/>
              <a:t>Gummadi</a:t>
            </a:r>
            <a:endParaRPr lang="en-US" dirty="0" smtClean="0"/>
          </a:p>
          <a:p>
            <a:pPr lvl="1"/>
            <a:r>
              <a:rPr lang="en-US" dirty="0" smtClean="0"/>
              <a:t>Tuple Expansion,  Experiments (Multiple join paths, variable </a:t>
            </a:r>
            <a:r>
              <a:rPr lang="en-US" dirty="0" err="1" smtClean="0"/>
              <a:t>widthe</a:t>
            </a:r>
            <a:r>
              <a:rPr lang="en-US" dirty="0" smtClean="0"/>
              <a:t> expansion): </a:t>
            </a:r>
            <a:r>
              <a:rPr lang="en-US" dirty="0" err="1" smtClean="0"/>
              <a:t>Gummadi</a:t>
            </a:r>
            <a:endParaRPr lang="en-US" dirty="0" smtClean="0"/>
          </a:p>
          <a:p>
            <a:pPr lvl="1"/>
            <a:r>
              <a:rPr lang="en-US" dirty="0" smtClean="0"/>
              <a:t>Source Selection, Experiments (comparison with direct-join and single table approaches): </a:t>
            </a:r>
            <a:r>
              <a:rPr lang="en-US" dirty="0" err="1" smtClean="0"/>
              <a:t>Khulbe</a:t>
            </a:r>
            <a:endParaRPr lang="en-US" dirty="0" smtClean="0"/>
          </a:p>
          <a:p>
            <a:r>
              <a:rPr lang="en-US" dirty="0" smtClean="0"/>
              <a:t>Writing</a:t>
            </a:r>
          </a:p>
          <a:p>
            <a:pPr lvl="1"/>
            <a:r>
              <a:rPr lang="en-US" dirty="0" smtClean="0"/>
              <a:t>Introduction, Related Work, System Description: </a:t>
            </a:r>
            <a:r>
              <a:rPr lang="en-US" dirty="0" err="1" smtClean="0"/>
              <a:t>Gummadi</a:t>
            </a:r>
            <a:endParaRPr lang="en-US" dirty="0" smtClean="0"/>
          </a:p>
          <a:p>
            <a:pPr lvl="1"/>
            <a:r>
              <a:rPr lang="en-US" dirty="0" smtClean="0"/>
              <a:t>Preliminaries, Source Selection: </a:t>
            </a:r>
            <a:r>
              <a:rPr lang="en-US" dirty="0" err="1" smtClean="0"/>
              <a:t>Khulbe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Experiments: Joint Work</a:t>
            </a:r>
          </a:p>
          <a:p>
            <a:pPr lvl="1"/>
            <a:r>
              <a:rPr lang="en-US" dirty="0" smtClean="0"/>
              <a:t>Learning: </a:t>
            </a:r>
            <a:r>
              <a:rPr lang="en-US" dirty="0" err="1" smtClean="0"/>
              <a:t>Aravind</a:t>
            </a:r>
            <a:r>
              <a:rPr lang="en-US" dirty="0" smtClean="0"/>
              <a:t> </a:t>
            </a:r>
            <a:r>
              <a:rPr lang="en-US" dirty="0" err="1" smtClean="0"/>
              <a:t>Kalavagattu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4533-2B94-4B61-9711-499D27E704CD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 END –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smtClean="0"/>
              <a:t>Extra Slides (DO NOT PRINT)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4533-2B94-4B61-9711-499D27E704CD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SmartINT</a:t>
            </a:r>
            <a:r>
              <a:rPr lang="en-US" dirty="0" smtClean="0"/>
              <a:t> Framework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5E7-BC5A-4B4A-BE59-EB5928AA8B3E}" type="slidenum">
              <a:rPr lang="en-US" smtClean="0"/>
              <a:pPr/>
              <a:t>69</a:t>
            </a:fld>
            <a:endParaRPr lang="en-US" dirty="0"/>
          </a:p>
        </p:txBody>
      </p:sp>
      <p:grpSp>
        <p:nvGrpSpPr>
          <p:cNvPr id="3" name="Group 61"/>
          <p:cNvGrpSpPr/>
          <p:nvPr/>
        </p:nvGrpSpPr>
        <p:grpSpPr>
          <a:xfrm>
            <a:off x="1219200" y="1371600"/>
            <a:ext cx="6274859" cy="3733800"/>
            <a:chOff x="152400" y="1143000"/>
            <a:chExt cx="9220200" cy="54864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52400" y="1143000"/>
              <a:ext cx="7010400" cy="5486400"/>
            </a:xfrm>
            <a:prstGeom prst="rect">
              <a:avLst/>
            </a:prstGeom>
            <a:solidFill>
              <a:srgbClr val="EAE6B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" name="Picture 5" descr="computer-us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1400" y="2514600"/>
              <a:ext cx="1981200" cy="1981200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 bwMode="auto">
            <a:xfrm>
              <a:off x="5334000" y="4191000"/>
              <a:ext cx="1524000" cy="762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Source</a:t>
              </a:r>
              <a:r>
                <a:rPr kumimoji="0" lang="en-US" sz="11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Selection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3429000" y="2362200"/>
              <a:ext cx="1524000" cy="762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Tuple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 smtClean="0">
                  <a:solidFill>
                    <a:schemeClr val="bg1"/>
                  </a:solidFill>
                  <a:latin typeface="Arial" charset="0"/>
                </a:rPr>
                <a:t>Expansion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990600" y="1981200"/>
              <a:ext cx="1447800" cy="609600"/>
            </a:xfrm>
            <a:prstGeom prst="roundRect">
              <a:avLst/>
            </a:prstGeom>
            <a:gradFill flip="none" rotWithShape="1">
              <a:gsLst>
                <a:gs pos="0">
                  <a:srgbClr val="990000">
                    <a:shade val="30000"/>
                    <a:satMod val="115000"/>
                  </a:srgbClr>
                </a:gs>
                <a:gs pos="50000">
                  <a:srgbClr val="990000">
                    <a:shade val="67500"/>
                    <a:satMod val="115000"/>
                  </a:srgbClr>
                </a:gs>
                <a:gs pos="100000">
                  <a:srgbClr val="99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AFDMiner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914400" y="3657600"/>
              <a:ext cx="1524000" cy="762000"/>
            </a:xfrm>
            <a:prstGeom prst="roundRect">
              <a:avLst/>
            </a:prstGeom>
            <a:gradFill flip="none" rotWithShape="1">
              <a:gsLst>
                <a:gs pos="0">
                  <a:srgbClr val="990000">
                    <a:shade val="30000"/>
                    <a:satMod val="115000"/>
                  </a:srgbClr>
                </a:gs>
                <a:gs pos="50000">
                  <a:srgbClr val="990000">
                    <a:shade val="67500"/>
                    <a:satMod val="115000"/>
                  </a:srgbClr>
                </a:gs>
                <a:gs pos="100000">
                  <a:srgbClr val="99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Statistics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 smtClean="0">
                  <a:solidFill>
                    <a:schemeClr val="bg1"/>
                  </a:solidFill>
                  <a:latin typeface="Arial" charset="0"/>
                </a:rPr>
                <a:t>Learner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467600" y="1447800"/>
              <a:ext cx="304800" cy="4495800"/>
            </a:xfrm>
            <a:prstGeom prst="rect">
              <a:avLst/>
            </a:prstGeom>
            <a:solidFill>
              <a:srgbClr val="00206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QUERY INTERFACE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3352800" y="1371600"/>
              <a:ext cx="3657600" cy="3962400"/>
            </a:xfrm>
            <a:prstGeom prst="roundRect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381000" y="1371600"/>
              <a:ext cx="2819400" cy="3352800"/>
            </a:xfrm>
            <a:prstGeom prst="roundRect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26" name="Picture 2" descr="C:\Users\ravi\AppData\Local\Microsoft\Windows\Temporary Internet Files\Content.IE5\93AZD3RU\MCED00212_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6902" y="5410200"/>
              <a:ext cx="780898" cy="965606"/>
            </a:xfrm>
            <a:prstGeom prst="rect">
              <a:avLst/>
            </a:prstGeom>
            <a:noFill/>
          </p:spPr>
        </p:pic>
        <p:pic>
          <p:nvPicPr>
            <p:cNvPr id="27" name="Picture 2" descr="C:\Users\ravi\AppData\Local\Microsoft\Windows\Temporary Internet Files\Content.IE5\93AZD3RU\MCED00212_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902" y="5486400"/>
              <a:ext cx="780898" cy="965606"/>
            </a:xfrm>
            <a:prstGeom prst="rect">
              <a:avLst/>
            </a:prstGeom>
            <a:noFill/>
          </p:spPr>
        </p:pic>
        <p:pic>
          <p:nvPicPr>
            <p:cNvPr id="28" name="Picture 2" descr="C:\Users\ravi\AppData\Local\Microsoft\Windows\Temporary Internet Files\Content.IE5\93AZD3RU\MCED00212_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5502" y="5638800"/>
              <a:ext cx="801111" cy="990600"/>
            </a:xfrm>
            <a:prstGeom prst="rect">
              <a:avLst/>
            </a:prstGeom>
            <a:noFill/>
          </p:spPr>
        </p:pic>
        <p:pic>
          <p:nvPicPr>
            <p:cNvPr id="29" name="Picture 2" descr="C:\Users\ravi\AppData\Local\Microsoft\Windows\Temporary Internet Files\Content.IE5\93AZD3RU\MCED00212_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09902" y="5638800"/>
              <a:ext cx="780898" cy="965606"/>
            </a:xfrm>
            <a:prstGeom prst="rect">
              <a:avLst/>
            </a:prstGeom>
            <a:noFill/>
          </p:spPr>
        </p:pic>
        <p:sp>
          <p:nvSpPr>
            <p:cNvPr id="32" name="Bent Arrow 31"/>
            <p:cNvSpPr/>
            <p:nvPr/>
          </p:nvSpPr>
          <p:spPr bwMode="auto">
            <a:xfrm rot="5400000" flipH="1">
              <a:off x="5067300" y="4991100"/>
              <a:ext cx="990600" cy="1676400"/>
            </a:xfrm>
            <a:prstGeom prst="bentArrow">
              <a:avLst>
                <a:gd name="adj1" fmla="val 25000"/>
                <a:gd name="adj2" fmla="val 14516"/>
                <a:gd name="adj3" fmla="val 23387"/>
                <a:gd name="adj4" fmla="val 4697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14400" y="1371600"/>
              <a:ext cx="1447800" cy="37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cap="all" dirty="0" smtClean="0">
                  <a:ln w="9000" cmpd="sng">
                    <a:noFill/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LEARNING</a:t>
              </a:r>
              <a:endParaRPr lang="en-US" sz="1100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962399" y="1371600"/>
              <a:ext cx="2590800" cy="37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cap="all" dirty="0" smtClean="0">
                  <a:ln w="9000" cmpd="sng">
                    <a:noFill/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QUERY PROCESSING</a:t>
              </a:r>
              <a:endParaRPr lang="en-US" sz="1100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pic>
          <p:nvPicPr>
            <p:cNvPr id="35" name="Picture 34" descr="graph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9200" y="5791200"/>
              <a:ext cx="838200" cy="700735"/>
            </a:xfrm>
            <a:prstGeom prst="rect">
              <a:avLst/>
            </a:prstGeom>
          </p:spPr>
        </p:pic>
        <p:pic>
          <p:nvPicPr>
            <p:cNvPr id="37" name="Picture 36" descr="tre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81400" y="4038600"/>
              <a:ext cx="924316" cy="838200"/>
            </a:xfrm>
            <a:prstGeom prst="rect">
              <a:avLst/>
            </a:prstGeom>
          </p:spPr>
        </p:pic>
        <p:sp>
          <p:nvSpPr>
            <p:cNvPr id="39" name="Right Arrow 38"/>
            <p:cNvSpPr/>
            <p:nvPr/>
          </p:nvSpPr>
          <p:spPr bwMode="auto">
            <a:xfrm rot="10800000">
              <a:off x="4495800" y="4343400"/>
              <a:ext cx="838200" cy="381000"/>
            </a:xfrm>
            <a:prstGeom prst="rightArrow">
              <a:avLst>
                <a:gd name="adj1" fmla="val 42000"/>
                <a:gd name="adj2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ight Arrow 39"/>
            <p:cNvSpPr/>
            <p:nvPr/>
          </p:nvSpPr>
          <p:spPr bwMode="auto">
            <a:xfrm rot="16200000">
              <a:off x="3619500" y="3390900"/>
              <a:ext cx="914400" cy="381000"/>
            </a:xfrm>
            <a:prstGeom prst="rightArrow">
              <a:avLst>
                <a:gd name="adj1" fmla="val 42000"/>
                <a:gd name="adj2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ight Arrow 40"/>
            <p:cNvSpPr/>
            <p:nvPr/>
          </p:nvSpPr>
          <p:spPr bwMode="auto">
            <a:xfrm>
              <a:off x="4953000" y="2590800"/>
              <a:ext cx="838200" cy="381000"/>
            </a:xfrm>
            <a:prstGeom prst="rightArrow">
              <a:avLst>
                <a:gd name="adj1" fmla="val 42000"/>
                <a:gd name="adj2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90599" y="5867400"/>
              <a:ext cx="1219200" cy="6204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Web </a:t>
              </a:r>
            </a:p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Database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248401" y="5638800"/>
              <a:ext cx="990600" cy="864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8000"/>
                  </a:solidFill>
                </a:rPr>
                <a:t>Graph </a:t>
              </a:r>
            </a:p>
            <a:p>
              <a:pPr algn="ctr"/>
              <a:r>
                <a:rPr lang="en-US" sz="1100" dirty="0" smtClean="0">
                  <a:solidFill>
                    <a:srgbClr val="008000"/>
                  </a:solidFill>
                </a:rPr>
                <a:t>of Tables</a:t>
              </a:r>
              <a:endParaRPr lang="en-US" sz="1100" dirty="0">
                <a:solidFill>
                  <a:srgbClr val="008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05199" y="4876800"/>
              <a:ext cx="1752599" cy="37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008000"/>
                  </a:solidFill>
                </a:rPr>
                <a:t>Tree of Tables</a:t>
              </a:r>
              <a:endParaRPr lang="en-US" sz="1100" dirty="0">
                <a:solidFill>
                  <a:srgbClr val="008000"/>
                </a:solidFill>
              </a:endParaRPr>
            </a:p>
          </p:txBody>
        </p:sp>
        <p:pic>
          <p:nvPicPr>
            <p:cNvPr id="45" name="Picture 44" descr="resultset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91200" y="2286000"/>
              <a:ext cx="1143000" cy="965416"/>
            </a:xfrm>
            <a:prstGeom prst="rect">
              <a:avLst/>
            </a:prstGeom>
          </p:spPr>
        </p:pic>
        <p:sp>
          <p:nvSpPr>
            <p:cNvPr id="46" name="Right Arrow 45"/>
            <p:cNvSpPr/>
            <p:nvPr/>
          </p:nvSpPr>
          <p:spPr bwMode="auto">
            <a:xfrm rot="16200000">
              <a:off x="1181100" y="2933700"/>
              <a:ext cx="1066800" cy="381000"/>
            </a:xfrm>
            <a:prstGeom prst="rightArrow">
              <a:avLst>
                <a:gd name="adj1" fmla="val 42000"/>
                <a:gd name="adj2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15000" y="1905000"/>
              <a:ext cx="1752599" cy="37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008000"/>
                  </a:solidFill>
                </a:rPr>
                <a:t>Result Set</a:t>
              </a:r>
              <a:endParaRPr lang="en-US" sz="1100" dirty="0">
                <a:solidFill>
                  <a:srgbClr val="008000"/>
                </a:solidFill>
              </a:endParaRPr>
            </a:p>
          </p:txBody>
        </p:sp>
        <p:sp>
          <p:nvSpPr>
            <p:cNvPr id="53" name="Bent Arrow 52"/>
            <p:cNvSpPr/>
            <p:nvPr/>
          </p:nvSpPr>
          <p:spPr bwMode="auto">
            <a:xfrm rot="16200000" flipH="1">
              <a:off x="6362700" y="3086100"/>
              <a:ext cx="609600" cy="1600200"/>
            </a:xfrm>
            <a:prstGeom prst="ben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05401" y="3581400"/>
              <a:ext cx="1752599" cy="37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Query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55" name="Rounded Rectangle 54"/>
            <p:cNvSpPr/>
            <p:nvPr/>
          </p:nvSpPr>
          <p:spPr bwMode="auto">
            <a:xfrm>
              <a:off x="3429000" y="5867400"/>
              <a:ext cx="1295400" cy="685800"/>
            </a:xfrm>
            <a:prstGeom prst="roundRect">
              <a:avLst/>
            </a:prstGeom>
            <a:gradFill flip="none" rotWithShape="1">
              <a:gsLst>
                <a:gs pos="0">
                  <a:srgbClr val="008000">
                    <a:shade val="30000"/>
                    <a:satMod val="115000"/>
                  </a:srgbClr>
                </a:gs>
                <a:gs pos="50000">
                  <a:srgbClr val="008000">
                    <a:shade val="67500"/>
                    <a:satMod val="115000"/>
                  </a:srgbClr>
                </a:gs>
                <a:gs pos="100000">
                  <a:srgbClr val="008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Attribute</a:t>
              </a:r>
              <a:r>
                <a:rPr kumimoji="0" lang="en-US" sz="11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Mapping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ight Arrow 55"/>
            <p:cNvSpPr/>
            <p:nvPr/>
          </p:nvSpPr>
          <p:spPr bwMode="auto">
            <a:xfrm>
              <a:off x="2590800" y="6019800"/>
              <a:ext cx="838200" cy="381000"/>
            </a:xfrm>
            <a:prstGeom prst="rightArrow">
              <a:avLst>
                <a:gd name="adj1" fmla="val 42000"/>
                <a:gd name="adj2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ight Arrow 56"/>
            <p:cNvSpPr/>
            <p:nvPr/>
          </p:nvSpPr>
          <p:spPr bwMode="auto">
            <a:xfrm rot="16200000">
              <a:off x="1240273" y="4885948"/>
              <a:ext cx="838200" cy="381000"/>
            </a:xfrm>
            <a:prstGeom prst="rightArrow">
              <a:avLst>
                <a:gd name="adj1" fmla="val 42000"/>
                <a:gd name="adj2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Bent Arrow 60"/>
            <p:cNvSpPr/>
            <p:nvPr/>
          </p:nvSpPr>
          <p:spPr bwMode="auto">
            <a:xfrm flipV="1">
              <a:off x="2362200" y="4724400"/>
              <a:ext cx="1143000" cy="609600"/>
            </a:xfrm>
            <a:prstGeom prst="bentArrow">
              <a:avLst>
                <a:gd name="adj1" fmla="val 25000"/>
                <a:gd name="adj2" fmla="val 32258"/>
                <a:gd name="adj3" fmla="val 25000"/>
                <a:gd name="adj4" fmla="val 43750"/>
              </a:avLst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819400" y="2286000"/>
            <a:ext cx="3352800" cy="3188732"/>
            <a:chOff x="2819400" y="2286000"/>
            <a:chExt cx="3352800" cy="3188732"/>
          </a:xfrm>
        </p:grpSpPr>
        <p:pic>
          <p:nvPicPr>
            <p:cNvPr id="8" name="Picture 2" descr="C:\Program Files\Microsoft Office\MEDIA\CAGCAT10\j029202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9400" y="2286000"/>
              <a:ext cx="3352800" cy="3181884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3124200" y="5105400"/>
              <a:ext cx="2779351" cy="369332"/>
            </a:xfrm>
            <a:prstGeom prst="rect">
              <a:avLst/>
            </a:prstGeom>
            <a:solidFill>
              <a:srgbClr val="99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Database Administrator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Advent of Web </a:t>
            </a:r>
            <a:br>
              <a:rPr lang="en-US" sz="3200" dirty="0" smtClean="0"/>
            </a:br>
            <a:r>
              <a:rPr lang="en-US" sz="3200" dirty="0" smtClean="0"/>
              <a:t>(in context of Vehicle Domain)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59-D8B5-4CC8-BAC8-41220F141263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04800" y="1143000"/>
            <a:ext cx="3124200" cy="2339882"/>
            <a:chOff x="304800" y="1143000"/>
            <a:chExt cx="3124200" cy="2339882"/>
          </a:xfrm>
        </p:grpSpPr>
        <p:pic>
          <p:nvPicPr>
            <p:cNvPr id="16" name="Picture 15" descr="used-car-deal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1143000"/>
              <a:ext cx="3124200" cy="233988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81000" y="3048000"/>
              <a:ext cx="2095445" cy="369332"/>
            </a:xfrm>
            <a:prstGeom prst="rect">
              <a:avLst/>
            </a:prstGeom>
            <a:solidFill>
              <a:srgbClr val="99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Used Car Dealers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67400" y="1143000"/>
            <a:ext cx="2886635" cy="2667000"/>
            <a:chOff x="5867400" y="1143000"/>
            <a:chExt cx="2886635" cy="2667000"/>
          </a:xfrm>
        </p:grpSpPr>
        <p:grpSp>
          <p:nvGrpSpPr>
            <p:cNvPr id="17" name="Group 16"/>
            <p:cNvGrpSpPr/>
            <p:nvPr/>
          </p:nvGrpSpPr>
          <p:grpSpPr>
            <a:xfrm>
              <a:off x="5867400" y="1143000"/>
              <a:ext cx="2886635" cy="2667000"/>
              <a:chOff x="5562600" y="1371600"/>
              <a:chExt cx="2886635" cy="2667000"/>
            </a:xfrm>
          </p:grpSpPr>
          <p:pic>
            <p:nvPicPr>
              <p:cNvPr id="3081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562600" y="1371600"/>
                <a:ext cx="2886635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082" name="Picture 1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562600" y="2667000"/>
                <a:ext cx="2791609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5943600" y="3352800"/>
              <a:ext cx="1774845" cy="369332"/>
            </a:xfrm>
            <a:prstGeom prst="rect">
              <a:avLst/>
            </a:prstGeom>
            <a:solidFill>
              <a:srgbClr val="99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Car Reviewers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15000" y="4419600"/>
            <a:ext cx="3208421" cy="2133600"/>
            <a:chOff x="5715000" y="4419600"/>
            <a:chExt cx="3208421" cy="2133600"/>
          </a:xfrm>
        </p:grpSpPr>
        <p:pic>
          <p:nvPicPr>
            <p:cNvPr id="18" name="Picture 17" descr="car-engines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15000" y="4419600"/>
              <a:ext cx="3208421" cy="21336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791200" y="6172200"/>
              <a:ext cx="1813317" cy="369332"/>
            </a:xfrm>
            <a:prstGeom prst="rect">
              <a:avLst/>
            </a:prstGeom>
            <a:solidFill>
              <a:srgbClr val="99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Engine Makers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1000" y="4495800"/>
            <a:ext cx="3043903" cy="1911350"/>
            <a:chOff x="381000" y="4495800"/>
            <a:chExt cx="3043903" cy="1911350"/>
          </a:xfrm>
        </p:grpSpPr>
        <p:pic>
          <p:nvPicPr>
            <p:cNvPr id="3075" name="Picture 3" descr="C:\Program Files\Microsoft Office\MEDIA\CAGCAT10\j0212957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1000" y="4495800"/>
              <a:ext cx="3043903" cy="1911350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381000" y="5943600"/>
              <a:ext cx="2787943" cy="369332"/>
            </a:xfrm>
            <a:prstGeom prst="rect">
              <a:avLst/>
            </a:prstGeom>
            <a:solidFill>
              <a:srgbClr val="99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Customers Selling Cars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0" y="6477000"/>
            <a:ext cx="15240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 Heterogeneity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Schema Heterogeneity is a well studied problem in Databases and many off-the-shelf approaches are available to solve it. [Doan et al]</a:t>
            </a:r>
          </a:p>
          <a:p>
            <a:r>
              <a:rPr lang="en-US" sz="3200" dirty="0" smtClean="0"/>
              <a:t>Full schema mappings are not needed; Just attribute mappings are sufficient to answer the queries. [</a:t>
            </a:r>
            <a:r>
              <a:rPr lang="en-US" sz="3200" dirty="0" err="1" smtClean="0"/>
              <a:t>SimiFlood</a:t>
            </a:r>
            <a:r>
              <a:rPr lang="en-US" sz="3200" dirty="0" smtClean="0"/>
              <a:t>]</a:t>
            </a:r>
          </a:p>
          <a:p>
            <a:pPr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5E7-BC5A-4B4A-BE59-EB5928AA8B3E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we need this work if we have full Schema Mappings?</a:t>
            </a:r>
          </a:p>
          <a:p>
            <a:pPr lvl="1"/>
            <a:r>
              <a:rPr lang="en-US" dirty="0" smtClean="0"/>
              <a:t>No</a:t>
            </a:r>
          </a:p>
          <a:p>
            <a:r>
              <a:rPr lang="en-US" dirty="0" smtClean="0"/>
              <a:t>Do we need this work if we have full Attribute Mappings?</a:t>
            </a:r>
          </a:p>
          <a:p>
            <a:pPr lvl="1"/>
            <a:r>
              <a:rPr lang="en-US" dirty="0" smtClean="0"/>
              <a:t>Yes</a:t>
            </a:r>
          </a:p>
          <a:p>
            <a:endParaRPr lang="en-US" dirty="0" smtClean="0"/>
          </a:p>
          <a:p>
            <a:r>
              <a:rPr lang="en-US" dirty="0" smtClean="0"/>
              <a:t>Schema Mapping Vs Attribute Mappings</a:t>
            </a:r>
          </a:p>
          <a:p>
            <a:pPr lvl="1"/>
            <a:r>
              <a:rPr lang="en-US" dirty="0" smtClean="0"/>
              <a:t>Interchangeably used – but not the same</a:t>
            </a:r>
          </a:p>
          <a:p>
            <a:pPr lvl="1"/>
            <a:r>
              <a:rPr lang="en-US" dirty="0" smtClean="0"/>
              <a:t>Full schema mapping allow full query processing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5E7-BC5A-4B4A-BE59-EB5928AA8B3E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DB </a:t>
            </a:r>
            <a:r>
              <a:rPr lang="en-US" dirty="0" err="1" smtClean="0"/>
              <a:t>Yochan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59-D8B5-4CC8-BAC8-41220F141263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1028" name="AutoShape 4"/>
          <p:cNvSpPr>
            <a:spLocks noChangeAspect="1" noChangeArrowheads="1" noTextEdit="1"/>
          </p:cNvSpPr>
          <p:nvPr/>
        </p:nvSpPr>
        <p:spPr bwMode="auto">
          <a:xfrm>
            <a:off x="457200" y="1600200"/>
            <a:ext cx="82962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1676400"/>
            <a:ext cx="82010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975" y="1704975"/>
            <a:ext cx="807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66738" y="1709738"/>
            <a:ext cx="2695575" cy="10858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262313" y="1709738"/>
            <a:ext cx="2686050" cy="10858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5948363" y="1709738"/>
            <a:ext cx="2695575" cy="10858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561975" y="2790825"/>
            <a:ext cx="2695575" cy="10858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738" y="2795588"/>
            <a:ext cx="26955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561975" y="2790825"/>
            <a:ext cx="2695575" cy="10858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3257550" y="2790825"/>
            <a:ext cx="2686050" cy="10858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2313" y="2795588"/>
            <a:ext cx="26860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3257550" y="2790825"/>
            <a:ext cx="2686050" cy="10858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5943600" y="2790825"/>
            <a:ext cx="2695575" cy="10858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8363" y="2795588"/>
            <a:ext cx="26955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5943600" y="2790825"/>
            <a:ext cx="2695575" cy="10858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566738" y="3881438"/>
            <a:ext cx="2695575" cy="1085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262313" y="3881438"/>
            <a:ext cx="2686050" cy="1085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5948363" y="3881438"/>
            <a:ext cx="2695575" cy="1085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561975" y="4962525"/>
            <a:ext cx="2695575" cy="10858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6738" y="4967288"/>
            <a:ext cx="26955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561975" y="4962525"/>
            <a:ext cx="2695575" cy="10858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3257550" y="4962525"/>
            <a:ext cx="2686050" cy="10858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62313" y="4967288"/>
            <a:ext cx="26860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3257550" y="4962525"/>
            <a:ext cx="2686050" cy="10858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5943600" y="4962525"/>
            <a:ext cx="2695575" cy="10858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8363" y="4967288"/>
            <a:ext cx="26955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5943600" y="4962525"/>
            <a:ext cx="2695575" cy="10858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3262313" y="2790825"/>
            <a:ext cx="9525" cy="3267075"/>
          </a:xfrm>
          <a:prstGeom prst="rect">
            <a:avLst/>
          </a:pr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5948363" y="2790825"/>
            <a:ext cx="9525" cy="3267075"/>
          </a:xfrm>
          <a:prstGeom prst="rect">
            <a:avLst/>
          </a:pr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571500" y="2786063"/>
            <a:ext cx="8077200" cy="2857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663575" y="1779588"/>
            <a:ext cx="2581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Traditional DB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3355975" y="1779588"/>
            <a:ext cx="24479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Autonomous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3355975" y="2208213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Web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4184650" y="2208213"/>
            <a:ext cx="676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DB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6048375" y="1779588"/>
            <a:ext cx="676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DB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6648450" y="1779588"/>
            <a:ext cx="1447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Yochan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>
            <a:off x="663575" y="2865438"/>
            <a:ext cx="163826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Complete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685800" y="3276600"/>
            <a:ext cx="933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Data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3355975" y="2865438"/>
            <a:ext cx="189795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Incomplete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auto">
          <a:xfrm>
            <a:off x="3352800" y="3276600"/>
            <a:ext cx="933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Data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6" name="Rectangle 52"/>
          <p:cNvSpPr>
            <a:spLocks noChangeArrowheads="1"/>
          </p:cNvSpPr>
          <p:nvPr/>
        </p:nvSpPr>
        <p:spPr bwMode="auto">
          <a:xfrm>
            <a:off x="6048375" y="2865438"/>
            <a:ext cx="1381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QPIAD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6048375" y="3294063"/>
            <a:ext cx="1247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(VLDB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7219950" y="3294063"/>
            <a:ext cx="781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‘07)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663575" y="3951288"/>
            <a:ext cx="2495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Certain Query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auto">
          <a:xfrm>
            <a:off x="3355975" y="3951288"/>
            <a:ext cx="1914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Imprecise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3355975" y="4379913"/>
            <a:ext cx="1181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Query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2" name="Rectangle 58"/>
          <p:cNvSpPr>
            <a:spLocks noChangeArrowheads="1"/>
          </p:cNvSpPr>
          <p:nvPr/>
        </p:nvSpPr>
        <p:spPr bwMode="auto">
          <a:xfrm>
            <a:off x="6048375" y="3951288"/>
            <a:ext cx="1047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QUIC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6048375" y="4379913"/>
            <a:ext cx="1152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(CIDR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7124700" y="4379913"/>
            <a:ext cx="781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‘07)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663575" y="5037138"/>
            <a:ext cx="1771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Lossless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663575" y="5465763"/>
            <a:ext cx="25050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Normalization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3355975" y="5037138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8" name="Rectangle 64"/>
          <p:cNvSpPr>
            <a:spLocks noChangeArrowheads="1"/>
          </p:cNvSpPr>
          <p:nvPr/>
        </p:nvSpPr>
        <p:spPr bwMode="auto">
          <a:xfrm>
            <a:off x="3832225" y="5037138"/>
            <a:ext cx="285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3946525" y="5037138"/>
            <a:ext cx="895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hoc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auto">
          <a:xfrm>
            <a:off x="3355975" y="5465763"/>
            <a:ext cx="25050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Normalization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auto">
          <a:xfrm>
            <a:off x="6048375" y="5037138"/>
            <a:ext cx="25648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SmartINT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(Submitted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to ICDE ‘09)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4" dur="5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5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" fill="hold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2" dur="500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4" dur="5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2" grpId="0"/>
      <p:bldP spid="1073" grpId="0"/>
      <p:bldP spid="1074" grpId="0"/>
      <p:bldP spid="1075" grpId="0"/>
      <p:bldP spid="1076" grpId="0"/>
      <p:bldP spid="1077" grpId="0"/>
      <p:bldP spid="1078" grpId="0"/>
      <p:bldP spid="1079" grpId="0"/>
      <p:bldP spid="1080" grpId="0"/>
      <p:bldP spid="1081" grpId="0"/>
      <p:bldP spid="1082" grpId="0"/>
      <p:bldP spid="1083" grpId="0"/>
      <p:bldP spid="1084" grpId="0"/>
      <p:bldP spid="1085" grpId="0"/>
      <p:bldP spid="1085" grpId="1"/>
      <p:bldP spid="1086" grpId="0"/>
      <p:bldP spid="1086" grpId="1"/>
      <p:bldP spid="1087" grpId="0"/>
      <p:bldP spid="1087" grpId="1"/>
      <p:bldP spid="1088" grpId="0"/>
      <p:bldP spid="1088" grpId="1"/>
      <p:bldP spid="1089" grpId="0"/>
      <p:bldP spid="1089" grpId="1"/>
      <p:bldP spid="1090" grpId="0"/>
      <p:bldP spid="1090" grpId="1"/>
      <p:bldP spid="1091" grpId="0"/>
      <p:bldP spid="1091" grpId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DB </a:t>
            </a:r>
            <a:r>
              <a:rPr lang="en-US" dirty="0" err="1" smtClean="0"/>
              <a:t>Yochan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59-D8B5-4CC8-BAC8-41220F141263}" type="slidenum">
              <a:rPr lang="en-US" smtClean="0"/>
              <a:pPr/>
              <a:t>73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400" y="1676400"/>
          <a:ext cx="8077200" cy="43434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692400"/>
                <a:gridCol w="2692400"/>
                <a:gridCol w="2692400"/>
              </a:tblGrid>
              <a:tr h="108585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Traditional DB</a:t>
                      </a:r>
                      <a:endParaRPr lang="en-US" sz="2800" b="1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Autonomous Web</a:t>
                      </a:r>
                      <a:r>
                        <a:rPr lang="en-US" sz="2800" b="1" baseline="0" dirty="0" smtClean="0"/>
                        <a:t> DB</a:t>
                      </a:r>
                      <a:endParaRPr lang="en-US" sz="2800" b="1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DB</a:t>
                      </a:r>
                      <a:r>
                        <a:rPr lang="en-US" sz="2800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FF00"/>
                          </a:solidFill>
                        </a:rPr>
                        <a:t>Yochan</a:t>
                      </a:r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108585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Certain</a:t>
                      </a:r>
                      <a:r>
                        <a:rPr lang="en-US" sz="2800" b="1" baseline="0" dirty="0" smtClean="0"/>
                        <a:t> Data</a:t>
                      </a:r>
                      <a:endParaRPr lang="en-US" sz="2800" b="1" dirty="0"/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Missing</a:t>
                      </a:r>
                      <a:r>
                        <a:rPr lang="en-US" sz="2800" b="1" baseline="0" dirty="0" smtClean="0"/>
                        <a:t> Data</a:t>
                      </a:r>
                      <a:endParaRPr lang="en-US" sz="2800" b="1" dirty="0"/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FF"/>
                          </a:solidFill>
                        </a:rPr>
                        <a:t>QPIAD </a:t>
                      </a:r>
                    </a:p>
                    <a:p>
                      <a:r>
                        <a:rPr lang="en-US" sz="2800" b="1" dirty="0" smtClean="0">
                          <a:solidFill>
                            <a:srgbClr val="0000FF"/>
                          </a:solidFill>
                        </a:rPr>
                        <a:t>(VLDB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</a:rPr>
                        <a:t> ‘07)</a:t>
                      </a:r>
                      <a:endParaRPr 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</a:tr>
              <a:tr h="108585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Certain Query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Imprecise Query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FF"/>
                          </a:solidFill>
                        </a:rPr>
                        <a:t>QUIC</a:t>
                      </a:r>
                      <a:br>
                        <a:rPr lang="en-US" sz="2800" b="1" dirty="0" smtClean="0">
                          <a:solidFill>
                            <a:srgbClr val="0000FF"/>
                          </a:solidFill>
                        </a:rPr>
                      </a:br>
                      <a:r>
                        <a:rPr lang="en-US" sz="2800" b="1" dirty="0" smtClean="0">
                          <a:solidFill>
                            <a:srgbClr val="0000FF"/>
                          </a:solidFill>
                        </a:rPr>
                        <a:t>(CIDR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</a:rPr>
                        <a:t> ‘07)</a:t>
                      </a:r>
                      <a:endParaRPr 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8585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Lossless Normalization</a:t>
                      </a:r>
                      <a:endParaRPr lang="en-US" sz="2800" b="1" dirty="0"/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Ad-hoc Normalization</a:t>
                      </a:r>
                      <a:endParaRPr lang="en-US" sz="2800" b="1" dirty="0"/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</a:rPr>
                        <a:t>SmartINT</a:t>
                      </a:r>
                      <a:endParaRPr 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Aravind</a:t>
            </a:r>
            <a:r>
              <a:rPr lang="en-US" dirty="0" smtClean="0"/>
              <a:t> DEFENSE SLIDES -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EXTRA REFERENCE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59-D8B5-4CC8-BAC8-41220F141263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8001000" cy="1216025"/>
          </a:xfrm>
        </p:spPr>
        <p:txBody>
          <a:bodyPr/>
          <a:lstStyle/>
          <a:p>
            <a:r>
              <a:rPr lang="en-US" i="1" dirty="0" err="1"/>
              <a:t>AFDMiner</a:t>
            </a:r>
            <a:r>
              <a:rPr lang="en-US" dirty="0"/>
              <a:t> algorithm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4157662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Search starts from singleton sets of attributes and works its way to larger attribute sets through the set containment lattice level by level.</a:t>
            </a:r>
          </a:p>
          <a:p>
            <a:pPr>
              <a:lnSpc>
                <a:spcPct val="80000"/>
              </a:lnSpc>
            </a:pPr>
            <a:r>
              <a:rPr lang="en-US" sz="2000"/>
              <a:t>When the algorithm is processing a set X, it tests AFDs of the form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	(</a:t>
            </a:r>
            <a:r>
              <a:rPr lang="en-US" sz="2000">
                <a:latin typeface="Times New Roman" pitchFamily="18" charset="0"/>
              </a:rPr>
              <a:t>X \{A})~~&gt;A)</a:t>
            </a:r>
            <a:r>
              <a:rPr lang="en-US" sz="2000"/>
              <a:t>, where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	A</a:t>
            </a:r>
            <a:r>
              <a:rPr lang="ru-RU" sz="2000"/>
              <a:t>є</a:t>
            </a:r>
            <a:r>
              <a:rPr lang="en-US" sz="2000"/>
              <a:t>X.</a:t>
            </a:r>
          </a:p>
          <a:p>
            <a:pPr>
              <a:lnSpc>
                <a:spcPct val="80000"/>
              </a:lnSpc>
            </a:pPr>
            <a:r>
              <a:rPr lang="en-US" sz="2000"/>
              <a:t>Information from previous levels is captured by maintaining </a:t>
            </a:r>
            <a:r>
              <a:rPr lang="en-US" sz="2000" i="1">
                <a:solidFill>
                  <a:srgbClr val="0066FF"/>
                </a:solidFill>
              </a:rPr>
              <a:t>RHS+ Candidate Sets</a:t>
            </a:r>
            <a:r>
              <a:rPr lang="en-US" sz="2000"/>
              <a:t> for each set.</a:t>
            </a:r>
          </a:p>
        </p:txBody>
      </p:sp>
      <p:pic>
        <p:nvPicPr>
          <p:cNvPr id="9728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2492375"/>
            <a:ext cx="3924300" cy="27876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8" name="Oval 6"/>
          <p:cNvSpPr>
            <a:spLocks noChangeArrowheads="1"/>
          </p:cNvSpPr>
          <p:nvPr/>
        </p:nvSpPr>
        <p:spPr bwMode="auto">
          <a:xfrm>
            <a:off x="4419600" y="5791200"/>
            <a:ext cx="5334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8001000" cy="1216025"/>
          </a:xfrm>
        </p:spPr>
        <p:txBody>
          <a:bodyPr/>
          <a:lstStyle/>
          <a:p>
            <a:r>
              <a:rPr lang="en-US" dirty="0"/>
              <a:t>Traversal in the Search Space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8001000" cy="1676400"/>
          </a:xfrm>
        </p:spPr>
        <p:txBody>
          <a:bodyPr/>
          <a:lstStyle/>
          <a:p>
            <a:pPr marL="571500" indent="-571500">
              <a:lnSpc>
                <a:spcPct val="90000"/>
              </a:lnSpc>
            </a:pPr>
            <a:r>
              <a:rPr kumimoji="1" lang="en-US" sz="2200"/>
              <a:t>During the bottom-up breadth-first search, the stopping criteria at a node are: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kumimoji="1" lang="en-US" sz="2000"/>
              <a:t>The AFD confidence becomes 1, and thus it is an FD. 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kumimoji="1" lang="en-US" sz="2000"/>
              <a:t>The </a:t>
            </a:r>
            <a:r>
              <a:rPr kumimoji="1" lang="en-US" sz="2000" i="1"/>
              <a:t>Specificity</a:t>
            </a:r>
            <a:r>
              <a:rPr kumimoji="1" lang="en-US" sz="2000"/>
              <a:t> value of the X is greater than the max value given.</a:t>
            </a:r>
          </a:p>
        </p:txBody>
      </p:sp>
      <p:pic>
        <p:nvPicPr>
          <p:cNvPr id="10035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4600" y="3352800"/>
            <a:ext cx="4267200" cy="2743200"/>
          </a:xfrm>
          <a:noFill/>
          <a:ln/>
        </p:spPr>
      </p:pic>
      <p:sp>
        <p:nvSpPr>
          <p:cNvPr id="100361" name="Oval 9"/>
          <p:cNvSpPr>
            <a:spLocks noChangeArrowheads="1"/>
          </p:cNvSpPr>
          <p:nvPr/>
        </p:nvSpPr>
        <p:spPr bwMode="auto">
          <a:xfrm>
            <a:off x="3352800" y="4495800"/>
            <a:ext cx="685800" cy="304800"/>
          </a:xfrm>
          <a:prstGeom prst="ellips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352800" y="3886200"/>
            <a:ext cx="685800" cy="609600"/>
            <a:chOff x="2112" y="2448"/>
            <a:chExt cx="432" cy="384"/>
          </a:xfrm>
        </p:grpSpPr>
        <p:sp>
          <p:nvSpPr>
            <p:cNvPr id="100359" name="Oval 7"/>
            <p:cNvSpPr>
              <a:spLocks noChangeArrowheads="1"/>
            </p:cNvSpPr>
            <p:nvPr/>
          </p:nvSpPr>
          <p:spPr bwMode="auto">
            <a:xfrm>
              <a:off x="2112" y="2448"/>
              <a:ext cx="432" cy="192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3" name="Line 11"/>
            <p:cNvSpPr>
              <a:spLocks noChangeShapeType="1"/>
            </p:cNvSpPr>
            <p:nvPr/>
          </p:nvSpPr>
          <p:spPr bwMode="auto">
            <a:xfrm flipV="1">
              <a:off x="2352" y="2640"/>
              <a:ext cx="0" cy="192"/>
            </a:xfrm>
            <a:prstGeom prst="line">
              <a:avLst/>
            </a:prstGeom>
            <a:noFill/>
            <a:ln w="15875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364" name="AutoShape 12"/>
          <p:cNvSpPr>
            <a:spLocks noChangeArrowheads="1"/>
          </p:cNvSpPr>
          <p:nvPr/>
        </p:nvSpPr>
        <p:spPr bwMode="auto">
          <a:xfrm>
            <a:off x="7239000" y="2133600"/>
            <a:ext cx="1676400" cy="304800"/>
          </a:xfrm>
          <a:prstGeom prst="parallelogram">
            <a:avLst>
              <a:gd name="adj" fmla="val 137500"/>
            </a:avLst>
          </a:prstGeom>
          <a:solidFill>
            <a:srgbClr val="FFFF99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000"/>
              <a:t>FD based Pruning</a:t>
            </a:r>
          </a:p>
        </p:txBody>
      </p:sp>
      <p:sp>
        <p:nvSpPr>
          <p:cNvPr id="100365" name="AutoShape 13"/>
          <p:cNvSpPr>
            <a:spLocks noChangeArrowheads="1"/>
          </p:cNvSpPr>
          <p:nvPr/>
        </p:nvSpPr>
        <p:spPr bwMode="auto">
          <a:xfrm>
            <a:off x="6934200" y="2971800"/>
            <a:ext cx="2057400" cy="304800"/>
          </a:xfrm>
          <a:prstGeom prst="parallelogram">
            <a:avLst>
              <a:gd name="adj" fmla="val 168750"/>
            </a:avLst>
          </a:prstGeom>
          <a:solidFill>
            <a:srgbClr val="FFFF99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000"/>
              <a:t>Specificity based Pruning</a:t>
            </a: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6934200" y="4267200"/>
            <a:ext cx="1828800" cy="101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Example:</a:t>
            </a:r>
          </a:p>
          <a:p>
            <a:pPr algn="l">
              <a:spcBef>
                <a:spcPct val="50000"/>
              </a:spcBef>
            </a:pPr>
            <a:r>
              <a:rPr lang="en-US" sz="1200"/>
              <a:t>A</a:t>
            </a:r>
            <a:r>
              <a:rPr lang="en-US" sz="1200">
                <a:latin typeface="Arial" pitchFamily="34" charset="0"/>
                <a:cs typeface="Arial" pitchFamily="34" charset="0"/>
              </a:rPr>
              <a:t>→C is an FD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latin typeface="Arial" pitchFamily="34" charset="0"/>
                <a:cs typeface="Arial" pitchFamily="34" charset="0"/>
              </a:rPr>
              <a:t>Then, C is removed from RHS+(ABC)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1" grpId="0" animBg="1"/>
      <p:bldP spid="100364" grpId="0" animBg="1"/>
      <p:bldP spid="100365" grpId="0" animBg="1"/>
      <p:bldP spid="10036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8001000" cy="1216025"/>
          </a:xfrm>
        </p:spPr>
        <p:txBody>
          <a:bodyPr/>
          <a:lstStyle/>
          <a:p>
            <a:r>
              <a:rPr lang="en-US" sz="2800" dirty="0"/>
              <a:t>Computing Confidence and Specificity</a:t>
            </a:r>
          </a:p>
        </p:txBody>
      </p:sp>
      <p:sp>
        <p:nvSpPr>
          <p:cNvPr id="98323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7967662" cy="4267200"/>
          </a:xfrm>
        </p:spPr>
        <p:txBody>
          <a:bodyPr/>
          <a:lstStyle/>
          <a:p>
            <a:r>
              <a:rPr lang="en-US" sz="2000" dirty="0"/>
              <a:t>Methods are based on representing attribute sets by </a:t>
            </a:r>
            <a:r>
              <a:rPr lang="en-US" sz="2000" i="1" dirty="0">
                <a:solidFill>
                  <a:srgbClr val="006600"/>
                </a:solidFill>
              </a:rPr>
              <a:t>equivalence class partitions</a:t>
            </a:r>
            <a:r>
              <a:rPr lang="en-US" sz="2000" dirty="0"/>
              <a:t> of the set of tuples</a:t>
            </a:r>
          </a:p>
          <a:p>
            <a:r>
              <a:rPr lang="en-US" sz="2000" dirty="0"/>
              <a:t>And, ∏</a:t>
            </a:r>
            <a:r>
              <a:rPr lang="en-US" sz="2000" baseline="-25000" dirty="0"/>
              <a:t>X </a:t>
            </a:r>
            <a:r>
              <a:rPr lang="en-US" sz="2000" dirty="0"/>
              <a:t>is the collection of equivalence classes of tuples for attribute set X</a:t>
            </a:r>
          </a:p>
          <a:p>
            <a:r>
              <a:rPr lang="en-US" sz="2000" dirty="0"/>
              <a:t>Example:</a:t>
            </a:r>
          </a:p>
          <a:p>
            <a:pPr lvl="1"/>
            <a:r>
              <a:rPr lang="en-US" sz="1600" dirty="0"/>
              <a:t>∏</a:t>
            </a:r>
            <a:r>
              <a:rPr lang="en-US" sz="1600" baseline="-25000" dirty="0"/>
              <a:t>make </a:t>
            </a:r>
            <a:r>
              <a:rPr lang="en-US" sz="1600" dirty="0"/>
              <a:t>=</a:t>
            </a:r>
            <a:r>
              <a:rPr lang="en-US" sz="1600" baseline="-25000" dirty="0"/>
              <a:t> </a:t>
            </a:r>
            <a:r>
              <a:rPr lang="en-US" sz="1600" dirty="0"/>
              <a:t>{{1, 2, 3, 4, 5}, {6, 7, 8}}</a:t>
            </a:r>
          </a:p>
          <a:p>
            <a:pPr lvl="1"/>
            <a:r>
              <a:rPr lang="en-US" sz="1600" dirty="0"/>
              <a:t>∏</a:t>
            </a:r>
            <a:r>
              <a:rPr lang="en-US" sz="1600" baseline="-25000" dirty="0"/>
              <a:t>model </a:t>
            </a:r>
            <a:r>
              <a:rPr lang="en-US" sz="1600" dirty="0"/>
              <a:t>=</a:t>
            </a:r>
            <a:r>
              <a:rPr lang="en-US" sz="1600" baseline="-25000" dirty="0"/>
              <a:t> </a:t>
            </a:r>
            <a:r>
              <a:rPr lang="en-US" sz="1600" dirty="0"/>
              <a:t>{{1, 2, 3}, {4, 5}, {6}, {7, 8}}</a:t>
            </a:r>
          </a:p>
          <a:p>
            <a:pPr lvl="1"/>
            <a:r>
              <a:rPr lang="en-US" sz="1600" dirty="0"/>
              <a:t>∏</a:t>
            </a:r>
            <a:r>
              <a:rPr lang="en-US" sz="1600" baseline="-25000" dirty="0"/>
              <a:t>{make U model} </a:t>
            </a:r>
            <a:r>
              <a:rPr lang="en-US" sz="1600" dirty="0"/>
              <a:t>=</a:t>
            </a:r>
            <a:r>
              <a:rPr lang="en-US" sz="1600" baseline="-25000" dirty="0"/>
              <a:t> </a:t>
            </a:r>
            <a:r>
              <a:rPr lang="en-US" sz="1600" dirty="0"/>
              <a:t>{{1, 2, 3}, {4, 5}, {6}, {7, 8}}</a:t>
            </a:r>
          </a:p>
          <a:p>
            <a:r>
              <a:rPr lang="en-US" sz="2400" dirty="0"/>
              <a:t>A functional dependency holds if </a:t>
            </a:r>
            <a:r>
              <a:rPr lang="en-US" sz="2000" dirty="0"/>
              <a:t>∏</a:t>
            </a:r>
            <a:r>
              <a:rPr lang="en-US" sz="2000" baseline="-25000" dirty="0"/>
              <a:t>X </a:t>
            </a:r>
            <a:r>
              <a:rPr lang="en-US" sz="2000" dirty="0"/>
              <a:t>=</a:t>
            </a:r>
            <a:r>
              <a:rPr lang="en-US" sz="2000" baseline="-25000" dirty="0"/>
              <a:t> </a:t>
            </a:r>
            <a:r>
              <a:rPr lang="en-US" sz="2000" dirty="0"/>
              <a:t>∏</a:t>
            </a:r>
            <a:r>
              <a:rPr lang="en-US" sz="2000" baseline="-25000" dirty="0"/>
              <a:t>XUA</a:t>
            </a:r>
          </a:p>
          <a:p>
            <a:r>
              <a:rPr lang="en-US" sz="2400" dirty="0"/>
              <a:t>For the AFD (</a:t>
            </a:r>
            <a:r>
              <a:rPr lang="en-US" sz="2400" dirty="0">
                <a:latin typeface="Times New Roman" pitchFamily="18" charset="0"/>
              </a:rPr>
              <a:t>X~~&gt;A</a:t>
            </a:r>
            <a:r>
              <a:rPr lang="en-US" sz="2400" dirty="0"/>
              <a:t>), </a:t>
            </a:r>
          </a:p>
          <a:p>
            <a:pPr lvl="1"/>
            <a:r>
              <a:rPr lang="en-US" sz="2000" dirty="0"/>
              <a:t>Confidence = 1 – g</a:t>
            </a:r>
            <a:r>
              <a:rPr lang="en-US" sz="2000" baseline="-25000" dirty="0"/>
              <a:t>3</a:t>
            </a:r>
            <a:r>
              <a:rPr lang="en-US" sz="2000" dirty="0"/>
              <a:t>(</a:t>
            </a:r>
            <a:r>
              <a:rPr lang="en-US" sz="2000" dirty="0">
                <a:latin typeface="Times New Roman" pitchFamily="18" charset="0"/>
              </a:rPr>
              <a:t>X~~&gt;A</a:t>
            </a:r>
            <a:r>
              <a:rPr lang="en-US" sz="2000" dirty="0"/>
              <a:t>)</a:t>
            </a:r>
            <a:endParaRPr lang="en-US" sz="1800" dirty="0"/>
          </a:p>
        </p:txBody>
      </p:sp>
      <p:graphicFrame>
        <p:nvGraphicFramePr>
          <p:cNvPr id="98324" name="Object 20"/>
          <p:cNvGraphicFramePr>
            <a:graphicFrameLocks noChangeAspect="1"/>
          </p:cNvGraphicFramePr>
          <p:nvPr>
            <p:ph sz="quarter" idx="2"/>
          </p:nvPr>
        </p:nvGraphicFramePr>
        <p:xfrm>
          <a:off x="4876800" y="2895600"/>
          <a:ext cx="3924300" cy="482600"/>
        </p:xfrm>
        <a:graphic>
          <a:graphicData uri="http://schemas.openxmlformats.org/presentationml/2006/ole">
            <p:oleObj spid="_x0000_s1026" name="PBrush" r:id="rId3" imgW="4648849" imgH="571731" progId="PBrush">
              <p:embed/>
            </p:oleObj>
          </a:graphicData>
        </a:graphic>
      </p:graphicFrame>
      <p:sp>
        <p:nvSpPr>
          <p:cNvPr id="98325" name="Text Box 21"/>
          <p:cNvSpPr txBox="1">
            <a:spLocks noChangeArrowheads="1"/>
          </p:cNvSpPr>
          <p:nvPr/>
        </p:nvSpPr>
        <p:spPr bwMode="auto">
          <a:xfrm>
            <a:off x="1676400" y="55626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8326" name="Text Box 22"/>
          <p:cNvSpPr txBox="1">
            <a:spLocks noChangeArrowheads="1"/>
          </p:cNvSpPr>
          <p:nvPr/>
        </p:nvSpPr>
        <p:spPr bwMode="auto">
          <a:xfrm>
            <a:off x="990600" y="5562600"/>
            <a:ext cx="6096000" cy="703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In this example, Confidence(</a:t>
            </a:r>
            <a:r>
              <a:rPr lang="en-US" sz="1600">
                <a:latin typeface="Times New Roman" pitchFamily="18" charset="0"/>
              </a:rPr>
              <a:t>Model ~~&gt;Make</a:t>
            </a:r>
            <a:r>
              <a:rPr lang="en-US" sz="1600"/>
              <a:t>) = 1</a:t>
            </a:r>
          </a:p>
          <a:p>
            <a:pPr algn="l">
              <a:spcBef>
                <a:spcPct val="50000"/>
              </a:spcBef>
            </a:pPr>
            <a:r>
              <a:rPr lang="en-US" sz="1600"/>
              <a:t>Confidence(</a:t>
            </a:r>
            <a:r>
              <a:rPr lang="en-US" sz="1600">
                <a:latin typeface="Times New Roman" pitchFamily="18" charset="0"/>
              </a:rPr>
              <a:t>Make~~&gt;Model</a:t>
            </a:r>
            <a:r>
              <a:rPr lang="en-US" sz="1600"/>
              <a:t>) = 5/8</a:t>
            </a:r>
          </a:p>
        </p:txBody>
      </p:sp>
      <p:pic>
        <p:nvPicPr>
          <p:cNvPr id="98331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800600"/>
            <a:ext cx="1819275" cy="1906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438400" y="3457575"/>
            <a:ext cx="1905000" cy="904875"/>
            <a:chOff x="1536" y="2178"/>
            <a:chExt cx="1200" cy="570"/>
          </a:xfrm>
        </p:grpSpPr>
        <p:sp>
          <p:nvSpPr>
            <p:cNvPr id="98333" name="Oval 29"/>
            <p:cNvSpPr>
              <a:spLocks noChangeArrowheads="1"/>
            </p:cNvSpPr>
            <p:nvPr/>
          </p:nvSpPr>
          <p:spPr bwMode="auto">
            <a:xfrm>
              <a:off x="1536" y="2178"/>
              <a:ext cx="1008" cy="192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34" name="Oval 30"/>
            <p:cNvSpPr>
              <a:spLocks noChangeArrowheads="1"/>
            </p:cNvSpPr>
            <p:nvPr/>
          </p:nvSpPr>
          <p:spPr bwMode="auto">
            <a:xfrm>
              <a:off x="1968" y="2556"/>
              <a:ext cx="768" cy="192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35" name="Line 31"/>
            <p:cNvSpPr>
              <a:spLocks noChangeShapeType="1"/>
            </p:cNvSpPr>
            <p:nvPr/>
          </p:nvSpPr>
          <p:spPr bwMode="auto">
            <a:xfrm>
              <a:off x="2208" y="2352"/>
              <a:ext cx="48" cy="192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105275" y="3438525"/>
            <a:ext cx="2305050" cy="923925"/>
            <a:chOff x="2586" y="2166"/>
            <a:chExt cx="1452" cy="582"/>
          </a:xfrm>
        </p:grpSpPr>
        <p:sp>
          <p:nvSpPr>
            <p:cNvPr id="98338" name="Oval 34"/>
            <p:cNvSpPr>
              <a:spLocks noChangeArrowheads="1"/>
            </p:cNvSpPr>
            <p:nvPr/>
          </p:nvSpPr>
          <p:spPr bwMode="auto">
            <a:xfrm>
              <a:off x="2586" y="2166"/>
              <a:ext cx="672" cy="194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39" name="Oval 35"/>
            <p:cNvSpPr>
              <a:spLocks noChangeArrowheads="1"/>
            </p:cNvSpPr>
            <p:nvPr/>
          </p:nvSpPr>
          <p:spPr bwMode="auto">
            <a:xfrm>
              <a:off x="3558" y="2556"/>
              <a:ext cx="480" cy="192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0" name="Line 36"/>
            <p:cNvSpPr>
              <a:spLocks noChangeShapeType="1"/>
            </p:cNvSpPr>
            <p:nvPr/>
          </p:nvSpPr>
          <p:spPr bwMode="auto">
            <a:xfrm>
              <a:off x="3120" y="2304"/>
              <a:ext cx="528" cy="288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8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8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8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8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8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8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001000" cy="1216025"/>
          </a:xfrm>
        </p:spPr>
        <p:txBody>
          <a:bodyPr/>
          <a:lstStyle/>
          <a:p>
            <a:r>
              <a:rPr lang="en-US" dirty="0"/>
              <a:t>Algorithms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/>
              <a:t>Algorithm AFDMiner:</a:t>
            </a:r>
          </a:p>
          <a:p>
            <a:endParaRPr lang="en-US" sz="2600"/>
          </a:p>
        </p:txBody>
      </p:sp>
      <p:pic>
        <p:nvPicPr>
          <p:cNvPr id="10138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743200"/>
            <a:ext cx="5029200" cy="3124200"/>
          </a:xfrm>
          <a:noFill/>
          <a:ln/>
        </p:spPr>
      </p:pic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5791200" y="2819400"/>
            <a:ext cx="2743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990600" y="2743200"/>
            <a:ext cx="8001000" cy="2209800"/>
            <a:chOff x="624" y="1728"/>
            <a:chExt cx="5040" cy="1392"/>
          </a:xfrm>
        </p:grpSpPr>
        <p:sp>
          <p:nvSpPr>
            <p:cNvPr id="101382" name="Line 6"/>
            <p:cNvSpPr>
              <a:spLocks noChangeShapeType="1"/>
            </p:cNvSpPr>
            <p:nvPr/>
          </p:nvSpPr>
          <p:spPr bwMode="auto">
            <a:xfrm flipV="1">
              <a:off x="2592" y="2160"/>
              <a:ext cx="1104" cy="81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6" name="Oval 10"/>
            <p:cNvSpPr>
              <a:spLocks noChangeArrowheads="1"/>
            </p:cNvSpPr>
            <p:nvPr/>
          </p:nvSpPr>
          <p:spPr bwMode="auto">
            <a:xfrm>
              <a:off x="624" y="2880"/>
              <a:ext cx="2016" cy="240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3" name="Text Box 17"/>
            <p:cNvSpPr txBox="1">
              <a:spLocks noChangeArrowheads="1"/>
            </p:cNvSpPr>
            <p:nvPr/>
          </p:nvSpPr>
          <p:spPr bwMode="auto">
            <a:xfrm>
              <a:off x="3648" y="1728"/>
              <a:ext cx="2016" cy="449"/>
            </a:xfrm>
            <a:prstGeom prst="rect">
              <a:avLst/>
            </a:prstGeom>
            <a:solidFill>
              <a:srgbClr val="CCFFFF"/>
            </a:solidFill>
            <a:ln w="952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r>
                <a:rPr lang="en-US" sz="1600"/>
                <a:t>Computes Confidence</a:t>
              </a:r>
            </a:p>
            <a:p>
              <a:pPr algn="l">
                <a:spcBef>
                  <a:spcPct val="50000"/>
                </a:spcBef>
                <a:buFontTx/>
                <a:buChar char="•"/>
              </a:pPr>
              <a:r>
                <a:rPr lang="en-US" sz="1600"/>
                <a:t>Applies FD-based pruning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990600" y="3886200"/>
            <a:ext cx="8001000" cy="1295400"/>
            <a:chOff x="624" y="2448"/>
            <a:chExt cx="5040" cy="816"/>
          </a:xfrm>
        </p:grpSpPr>
        <p:sp>
          <p:nvSpPr>
            <p:cNvPr id="101387" name="Oval 11"/>
            <p:cNvSpPr>
              <a:spLocks noChangeArrowheads="1"/>
            </p:cNvSpPr>
            <p:nvPr/>
          </p:nvSpPr>
          <p:spPr bwMode="auto">
            <a:xfrm>
              <a:off x="624" y="3024"/>
              <a:ext cx="864" cy="240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0" name="Line 14"/>
            <p:cNvSpPr>
              <a:spLocks noChangeShapeType="1"/>
            </p:cNvSpPr>
            <p:nvPr/>
          </p:nvSpPr>
          <p:spPr bwMode="auto">
            <a:xfrm flipV="1">
              <a:off x="1488" y="2688"/>
              <a:ext cx="2208" cy="48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4" name="Text Box 18"/>
            <p:cNvSpPr txBox="1">
              <a:spLocks noChangeArrowheads="1"/>
            </p:cNvSpPr>
            <p:nvPr/>
          </p:nvSpPr>
          <p:spPr bwMode="auto">
            <a:xfrm>
              <a:off x="3744" y="2448"/>
              <a:ext cx="1920" cy="372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Tx/>
                <a:buNone/>
              </a:pPr>
              <a:r>
                <a:rPr lang="en-US" sz="1600"/>
                <a:t>Computes </a:t>
              </a:r>
              <a:r>
                <a:rPr lang="en-US" sz="1600" i="1"/>
                <a:t>Specificity </a:t>
              </a:r>
              <a:r>
                <a:rPr lang="en-US" sz="1600"/>
                <a:t>and applies pruning 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752600" y="4953000"/>
            <a:ext cx="7162800" cy="1582738"/>
            <a:chOff x="1104" y="3120"/>
            <a:chExt cx="4512" cy="997"/>
          </a:xfrm>
        </p:grpSpPr>
        <p:sp>
          <p:nvSpPr>
            <p:cNvPr id="101389" name="Oval 13"/>
            <p:cNvSpPr>
              <a:spLocks noChangeArrowheads="1"/>
            </p:cNvSpPr>
            <p:nvPr/>
          </p:nvSpPr>
          <p:spPr bwMode="auto">
            <a:xfrm>
              <a:off x="1104" y="3216"/>
              <a:ext cx="1488" cy="240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1" name="Line 15"/>
            <p:cNvSpPr>
              <a:spLocks noChangeShapeType="1"/>
            </p:cNvSpPr>
            <p:nvPr/>
          </p:nvSpPr>
          <p:spPr bwMode="auto">
            <a:xfrm flipV="1">
              <a:off x="2544" y="3264"/>
              <a:ext cx="1152" cy="4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5" name="Text Box 19"/>
            <p:cNvSpPr txBox="1">
              <a:spLocks noChangeArrowheads="1"/>
            </p:cNvSpPr>
            <p:nvPr/>
          </p:nvSpPr>
          <p:spPr bwMode="auto">
            <a:xfrm>
              <a:off x="3696" y="3120"/>
              <a:ext cx="1920" cy="997"/>
            </a:xfrm>
            <a:prstGeom prst="rect">
              <a:avLst/>
            </a:prstGeom>
            <a:solidFill>
              <a:srgbClr val="FDC4C3"/>
            </a:solidFill>
            <a:ln w="9525" algn="ctr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r>
                <a:rPr lang="en-US" sz="1600"/>
                <a:t>Computes level L</a:t>
              </a:r>
              <a:r>
                <a:rPr lang="en-US" sz="1600" i="1" baseline="-25000"/>
                <a:t>l+1</a:t>
              </a:r>
            </a:p>
            <a:p>
              <a:pPr algn="l">
                <a:spcBef>
                  <a:spcPct val="50000"/>
                </a:spcBef>
                <a:buFontTx/>
                <a:buChar char="•"/>
              </a:pPr>
              <a:r>
                <a:rPr lang="en-US"/>
                <a:t>L</a:t>
              </a:r>
              <a:r>
                <a:rPr lang="en-US" i="1" baseline="-25000"/>
                <a:t>l+1</a:t>
              </a:r>
              <a:r>
                <a:rPr lang="en-US" baseline="-25000"/>
                <a:t> </a:t>
              </a:r>
              <a:r>
                <a:rPr lang="en-US"/>
                <a:t>contains only those attribute sets of size </a:t>
              </a:r>
              <a:r>
                <a:rPr lang="en-US" i="1"/>
                <a:t>l+1 </a:t>
              </a:r>
              <a:r>
                <a:rPr lang="en-US"/>
                <a:t>which have their subsets of size </a:t>
              </a:r>
              <a:r>
                <a:rPr lang="en-US" i="1"/>
                <a:t>l</a:t>
              </a:r>
              <a:r>
                <a:rPr lang="en-US"/>
                <a:t> in L</a:t>
              </a:r>
              <a:r>
                <a:rPr lang="en-US" i="1" baseline="-25000"/>
                <a:t>l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Sample Data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5E7-BC5A-4B4A-BE59-EB5928AA8B3E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04800" y="1143000"/>
            <a:ext cx="3124200" cy="2339882"/>
            <a:chOff x="304800" y="1143000"/>
            <a:chExt cx="3124200" cy="2339882"/>
          </a:xfrm>
        </p:grpSpPr>
        <p:pic>
          <p:nvPicPr>
            <p:cNvPr id="10" name="Picture 9" descr="used-car-deal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1143000"/>
              <a:ext cx="3124200" cy="233988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81000" y="2133600"/>
              <a:ext cx="2095445" cy="369332"/>
            </a:xfrm>
            <a:prstGeom prst="rect">
              <a:avLst/>
            </a:prstGeom>
            <a:solidFill>
              <a:srgbClr val="99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Used Car Dealers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67400" y="1143000"/>
            <a:ext cx="2886635" cy="2667000"/>
            <a:chOff x="5867400" y="1143000"/>
            <a:chExt cx="2886635" cy="2667000"/>
          </a:xfrm>
        </p:grpSpPr>
        <p:grpSp>
          <p:nvGrpSpPr>
            <p:cNvPr id="13" name="Group 16"/>
            <p:cNvGrpSpPr/>
            <p:nvPr/>
          </p:nvGrpSpPr>
          <p:grpSpPr>
            <a:xfrm>
              <a:off x="5867400" y="1143000"/>
              <a:ext cx="2886635" cy="2667000"/>
              <a:chOff x="5562600" y="1371600"/>
              <a:chExt cx="2886635" cy="2667000"/>
            </a:xfrm>
          </p:grpSpPr>
          <p:pic>
            <p:nvPicPr>
              <p:cNvPr id="15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62600" y="1371600"/>
                <a:ext cx="2886635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" name="Picture 1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562600" y="2667000"/>
                <a:ext cx="2791609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6934200" y="1905000"/>
              <a:ext cx="1774845" cy="369332"/>
            </a:xfrm>
            <a:prstGeom prst="rect">
              <a:avLst/>
            </a:prstGeom>
            <a:solidFill>
              <a:srgbClr val="99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Car Reviewers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715000" y="4419600"/>
            <a:ext cx="3208421" cy="2133600"/>
            <a:chOff x="5715000" y="4419600"/>
            <a:chExt cx="3208421" cy="2133600"/>
          </a:xfrm>
        </p:grpSpPr>
        <p:pic>
          <p:nvPicPr>
            <p:cNvPr id="18" name="Picture 17" descr="car-engines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15000" y="4419600"/>
              <a:ext cx="3208421" cy="21336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791200" y="6172200"/>
              <a:ext cx="1813317" cy="369332"/>
            </a:xfrm>
            <a:prstGeom prst="rect">
              <a:avLst/>
            </a:prstGeom>
            <a:solidFill>
              <a:srgbClr val="99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Engine Makers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000" y="4495800"/>
            <a:ext cx="3043903" cy="1911350"/>
            <a:chOff x="381000" y="4495800"/>
            <a:chExt cx="3043903" cy="1911350"/>
          </a:xfrm>
        </p:grpSpPr>
        <p:pic>
          <p:nvPicPr>
            <p:cNvPr id="21" name="Picture 3" descr="C:\Program Files\Microsoft Office\MEDIA\CAGCAT10\j0212957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1000" y="4495800"/>
              <a:ext cx="3043903" cy="1911350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381000" y="5943600"/>
              <a:ext cx="2787943" cy="369332"/>
            </a:xfrm>
            <a:prstGeom prst="rect">
              <a:avLst/>
            </a:prstGeom>
            <a:solidFill>
              <a:srgbClr val="99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Customers Selling Cars</a:t>
              </a:r>
              <a:endParaRPr lang="en-US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429000" y="2286000"/>
          <a:ext cx="5347843" cy="133731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131888"/>
                <a:gridCol w="1304382"/>
                <a:gridCol w="1793531"/>
                <a:gridCol w="1118042"/>
              </a:tblGrid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 smtClean="0">
                          <a:solidFill>
                            <a:schemeClr val="bg1"/>
                          </a:solidFill>
                        </a:rPr>
                        <a:t>Model_name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chemeClr val="bg1"/>
                          </a:solidFill>
                        </a:rPr>
                        <a:t>Review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Vehicle-type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Dealer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Corolla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Excellent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Midsize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Frank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Accord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Good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Fullsize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Frank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Highlander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Average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SUV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John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Camry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Excellent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Fullsize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Steven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Civic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Very Good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Midsize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Frank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1" y="1242060"/>
          <a:ext cx="3657599" cy="89154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66658"/>
                <a:gridCol w="289094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Address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Frank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1011 E Lemon St, Scottsdale, AZ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Steven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/>
                        <a:t>601 Apache Blvd, Glendale, AZ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John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900 10th Street, Tucson, AZ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876800" y="4572000"/>
          <a:ext cx="4038600" cy="156019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46519"/>
                <a:gridCol w="987605"/>
                <a:gridCol w="1357957"/>
                <a:gridCol w="84651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MID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solidFill>
                            <a:schemeClr val="bg1"/>
                          </a:solidFill>
                        </a:rPr>
                        <a:t>Mdl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Engine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Cylinders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HACC96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Accord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K24A4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TYCRA08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Corolla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F23A1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TYCRA09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Corolla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155 HP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TYCRY09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Camry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2AZ-FE I4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HACV08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Civic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F23A1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HACV07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Civic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J27B1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4800600"/>
          <a:ext cx="4038599" cy="11144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46518"/>
                <a:gridCol w="987605"/>
                <a:gridCol w="1357958"/>
                <a:gridCol w="84651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MID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Make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Model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Price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HACC96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Honda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Accord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19000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HACV08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Honda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Civic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12000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TYCRY08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Toyota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Camry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14500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TYCRA09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Toyota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Corolla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14500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0" y="6477000"/>
            <a:ext cx="15240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Sample Data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5E7-BC5A-4B4A-BE59-EB5928AA8B3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2133600"/>
            <a:ext cx="2582758" cy="276999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Used Car Dealers – </a:t>
            </a:r>
            <a:r>
              <a:rPr lang="en-US" sz="1200" dirty="0" err="1" smtClean="0"/>
              <a:t>t_dealer_info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3657600"/>
            <a:ext cx="2468946" cy="276999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Car Reviewers –  </a:t>
            </a:r>
            <a:r>
              <a:rPr lang="en-US" sz="1200" dirty="0" err="1" smtClean="0"/>
              <a:t>t_car_reviews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6172200"/>
            <a:ext cx="2472152" cy="276999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Engine Makers – </a:t>
            </a:r>
            <a:r>
              <a:rPr lang="en-US" sz="1200" dirty="0" err="1" smtClean="0"/>
              <a:t>t_eng_makers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" y="5943600"/>
            <a:ext cx="2924198" cy="276999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Customers Selling Cars – </a:t>
            </a:r>
            <a:r>
              <a:rPr lang="en-US" sz="1200" dirty="0" err="1" smtClean="0"/>
              <a:t>t_car_sales</a:t>
            </a:r>
            <a:endParaRPr lang="en-US" sz="1200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429000" y="2286000"/>
          <a:ext cx="5347843" cy="133731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131888"/>
                <a:gridCol w="1304382"/>
                <a:gridCol w="1793531"/>
                <a:gridCol w="1118042"/>
              </a:tblGrid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 smtClean="0">
                          <a:solidFill>
                            <a:schemeClr val="bg1"/>
                          </a:solidFill>
                        </a:rPr>
                        <a:t>Model_name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chemeClr val="bg1"/>
                          </a:solidFill>
                        </a:rPr>
                        <a:t>Review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Vehicle-type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Dealer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Corolla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Excellent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Midsize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Frank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Accord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Good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Fullsize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Frank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Highlander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Average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SUV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John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Camry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Excellent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Fullsize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Steven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Civic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Very Good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Midsize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Frank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0" name="Table 5"/>
          <p:cNvGraphicFramePr>
            <a:graphicFrameLocks noGrp="1"/>
          </p:cNvGraphicFramePr>
          <p:nvPr/>
        </p:nvGraphicFramePr>
        <p:xfrm>
          <a:off x="381001" y="1242060"/>
          <a:ext cx="3657599" cy="89154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66658"/>
                <a:gridCol w="289094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Address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Frank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1011 E Lemon St, Scottsdale, AZ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Steven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/>
                        <a:t>601 Apache Blvd, Glendale, AZ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John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900 10th Street, Tucson, AZ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4876800" y="4572000"/>
          <a:ext cx="4038600" cy="156019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46519"/>
                <a:gridCol w="987605"/>
                <a:gridCol w="1357957"/>
                <a:gridCol w="84651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MID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solidFill>
                            <a:schemeClr val="bg1"/>
                          </a:solidFill>
                        </a:rPr>
                        <a:t>Mdl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Engine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Cylinders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HACC96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Accord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K24A4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TYCRA08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Corolla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F23A1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TYCRA09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Corolla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155 HP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TYCRY09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Camry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2AZ-FE I4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HACV08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Civic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F23A1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HACV07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Civic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J27B1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81000" y="4800600"/>
          <a:ext cx="4038599" cy="11144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46518"/>
                <a:gridCol w="987605"/>
                <a:gridCol w="1357958"/>
                <a:gridCol w="84651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MID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Make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Model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Price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00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HACC96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Honda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Accord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19000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HACV08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Honda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Civic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12000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TYCRY08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Toyota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Camry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/>
                        <a:t>14500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TYCRA09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Toyota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Corolla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14500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4" name="Oval 23"/>
          <p:cNvSpPr/>
          <p:nvPr/>
        </p:nvSpPr>
        <p:spPr bwMode="auto">
          <a:xfrm>
            <a:off x="1905000" y="4724400"/>
            <a:ext cx="1219200" cy="4572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352800" y="2133600"/>
            <a:ext cx="1219200" cy="4572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486400" y="4495800"/>
            <a:ext cx="990600" cy="3810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2209800" y="2514600"/>
            <a:ext cx="1143000" cy="381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 rot="16200000" flipH="1">
            <a:off x="1600200" y="3733800"/>
            <a:ext cx="1447800" cy="381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 bwMode="auto">
          <a:xfrm>
            <a:off x="2209800" y="3124200"/>
            <a:ext cx="3276600" cy="1295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5800" y="2590800"/>
            <a:ext cx="1447800" cy="5232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Schema Heterogeneity</a:t>
            </a:r>
            <a:endParaRPr lang="en-US" sz="1400" dirty="0"/>
          </a:p>
        </p:txBody>
      </p:sp>
      <p:sp>
        <p:nvSpPr>
          <p:cNvPr id="35" name="Multiply 34"/>
          <p:cNvSpPr/>
          <p:nvPr/>
        </p:nvSpPr>
        <p:spPr bwMode="auto">
          <a:xfrm>
            <a:off x="381000" y="4495800"/>
            <a:ext cx="914400" cy="1752600"/>
          </a:xfrm>
          <a:prstGeom prst="mathMultiply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Multiply 35"/>
          <p:cNvSpPr/>
          <p:nvPr/>
        </p:nvSpPr>
        <p:spPr bwMode="auto">
          <a:xfrm>
            <a:off x="4876800" y="4572000"/>
            <a:ext cx="914400" cy="1752600"/>
          </a:xfrm>
          <a:prstGeom prst="mathMultiply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43600" y="0"/>
            <a:ext cx="3048000" cy="1015663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VIN field masked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Hidden Sensitive Information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28600" y="3505200"/>
            <a:ext cx="1752600" cy="5232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Unavailability of Information</a:t>
            </a:r>
            <a:endParaRPr lang="en-US" sz="1400" dirty="0"/>
          </a:p>
        </p:txBody>
      </p:sp>
      <p:cxnSp>
        <p:nvCxnSpPr>
          <p:cNvPr id="44" name="Straight Arrow Connector 43"/>
          <p:cNvCxnSpPr/>
          <p:nvPr/>
        </p:nvCxnSpPr>
        <p:spPr bwMode="auto">
          <a:xfrm rot="5400000">
            <a:off x="608806" y="4419600"/>
            <a:ext cx="610394" cy="7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>
            <a:off x="1144588" y="4114800"/>
            <a:ext cx="3656012" cy="533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 bwMode="auto">
          <a:xfrm>
            <a:off x="6553200" y="4419600"/>
            <a:ext cx="1066800" cy="19050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34000" y="1371600"/>
            <a:ext cx="1981200" cy="5232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Key might not be the shared attribute</a:t>
            </a:r>
            <a:endParaRPr lang="en-US" sz="1400" dirty="0"/>
          </a:p>
        </p:txBody>
      </p:sp>
      <p:cxnSp>
        <p:nvCxnSpPr>
          <p:cNvPr id="50" name="Straight Arrow Connector 49"/>
          <p:cNvCxnSpPr/>
          <p:nvPr/>
        </p:nvCxnSpPr>
        <p:spPr bwMode="auto">
          <a:xfrm rot="16200000" flipH="1">
            <a:off x="5600700" y="2933700"/>
            <a:ext cx="2362200" cy="457200"/>
          </a:xfrm>
          <a:prstGeom prst="straightConnector1">
            <a:avLst/>
          </a:prstGeom>
          <a:ln>
            <a:solidFill>
              <a:srgbClr val="008000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6477000"/>
            <a:ext cx="15240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4" grpId="0" animBg="1"/>
      <p:bldP spid="35" grpId="0" animBg="1"/>
      <p:bldP spid="36" grpId="0" animBg="1"/>
      <p:bldP spid="38" grpId="0" animBg="1"/>
      <p:bldP spid="39" grpId="1" animBg="1"/>
      <p:bldP spid="48" grpId="0" animBg="1"/>
      <p:bldP spid="49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29790</TotalTime>
  <Words>4536</Words>
  <Application>Microsoft Office PowerPoint</Application>
  <PresentationFormat>On-screen Show (4:3)</PresentationFormat>
  <Paragraphs>1866</Paragraphs>
  <Slides>78</Slides>
  <Notes>23</Notes>
  <HiddenSlides>11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0" baseType="lpstr">
      <vt:lpstr>Default Design</vt:lpstr>
      <vt:lpstr>PBrush</vt:lpstr>
      <vt:lpstr>Improving Retrieval Accuracy in Web Databases Using Attribute Dependencies</vt:lpstr>
      <vt:lpstr>Agenda</vt:lpstr>
      <vt:lpstr>introduction</vt:lpstr>
      <vt:lpstr>Introduction</vt:lpstr>
      <vt:lpstr>Normalized Tables</vt:lpstr>
      <vt:lpstr>Query Processing</vt:lpstr>
      <vt:lpstr>Advent of Web  (in context of Vehicle Domain)</vt:lpstr>
      <vt:lpstr>A Sample Data Model</vt:lpstr>
      <vt:lpstr>A Sample Data Model</vt:lpstr>
      <vt:lpstr>Vehicles Revisited</vt:lpstr>
      <vt:lpstr>Query is Partial….</vt:lpstr>
      <vt:lpstr>Approaches – Single Table</vt:lpstr>
      <vt:lpstr>Approaches – Direct Join</vt:lpstr>
      <vt:lpstr>Why is JOIN not working?</vt:lpstr>
      <vt:lpstr>Dependencies….</vt:lpstr>
      <vt:lpstr>Approximate Functional Dependencies</vt:lpstr>
      <vt:lpstr>Using AFDs for Query Processing</vt:lpstr>
      <vt:lpstr>Summary</vt:lpstr>
      <vt:lpstr>Problem Statement</vt:lpstr>
      <vt:lpstr>Agenda</vt:lpstr>
      <vt:lpstr>Smart-int(egrator) &amp;  RElATED WORK</vt:lpstr>
      <vt:lpstr>SmartINT Framework</vt:lpstr>
      <vt:lpstr>Related Work – Attribute Mapping</vt:lpstr>
      <vt:lpstr>Related Work – Query Interface</vt:lpstr>
      <vt:lpstr>Related Work – Web Database</vt:lpstr>
      <vt:lpstr>Related Work – AFD Mining</vt:lpstr>
      <vt:lpstr>Agenda</vt:lpstr>
      <vt:lpstr>Query processing</vt:lpstr>
      <vt:lpstr>Query Answering Task</vt:lpstr>
      <vt:lpstr>Query Answering Approach</vt:lpstr>
      <vt:lpstr>SourCE selection</vt:lpstr>
      <vt:lpstr>Selecting the best tree</vt:lpstr>
      <vt:lpstr>Slide 33</vt:lpstr>
      <vt:lpstr>Slide 34</vt:lpstr>
      <vt:lpstr>Slide 35</vt:lpstr>
      <vt:lpstr>Tuple expansion</vt:lpstr>
      <vt:lpstr>Tuple Expansion</vt:lpstr>
      <vt:lpstr>Slide 38</vt:lpstr>
      <vt:lpstr>Slide 39</vt:lpstr>
      <vt:lpstr>Agenda</vt:lpstr>
      <vt:lpstr>LEARNING</vt:lpstr>
      <vt:lpstr>AFD Mining</vt:lpstr>
      <vt:lpstr>Specificity</vt:lpstr>
      <vt:lpstr>Lattice Traversal</vt:lpstr>
      <vt:lpstr>Lattice Traversal</vt:lpstr>
      <vt:lpstr>Pruning Strategies</vt:lpstr>
      <vt:lpstr>Agenda</vt:lpstr>
      <vt:lpstr>Experimental evaluation</vt:lpstr>
      <vt:lpstr>Experimental Hypothesis</vt:lpstr>
      <vt:lpstr>Experimental Setup</vt:lpstr>
      <vt:lpstr>Evaluation Methodology</vt:lpstr>
      <vt:lpstr>Correctness &amp; Completeness</vt:lpstr>
      <vt:lpstr>Precision &amp; Recall</vt:lpstr>
      <vt:lpstr>Varying No. of Projected Attributes</vt:lpstr>
      <vt:lpstr>Varying No. of Constraints</vt:lpstr>
      <vt:lpstr>Other Experiments</vt:lpstr>
      <vt:lpstr>Learning Evaluation</vt:lpstr>
      <vt:lpstr>DEMO [work in progress]</vt:lpstr>
      <vt:lpstr>Agenda</vt:lpstr>
      <vt:lpstr>Conclusion &amp; FUTURE WORK</vt:lpstr>
      <vt:lpstr>Conclusion</vt:lpstr>
      <vt:lpstr>Autonomous Web Traditional Database</vt:lpstr>
      <vt:lpstr>Future Work</vt:lpstr>
      <vt:lpstr>Future Work</vt:lpstr>
      <vt:lpstr>Thank you…</vt:lpstr>
      <vt:lpstr>questions</vt:lpstr>
      <vt:lpstr>Individual Contribution</vt:lpstr>
      <vt:lpstr>- END – </vt:lpstr>
      <vt:lpstr>SmartINT Framework </vt:lpstr>
      <vt:lpstr>Schema Heterogeneity</vt:lpstr>
      <vt:lpstr>Attribute Mapping</vt:lpstr>
      <vt:lpstr>Connection to DB Yochan</vt:lpstr>
      <vt:lpstr>Connection to DB Yochan</vt:lpstr>
      <vt:lpstr>- Aravind DEFENSE SLIDES -</vt:lpstr>
      <vt:lpstr>AFDMiner algorithm</vt:lpstr>
      <vt:lpstr>Traversal in the Search Space</vt:lpstr>
      <vt:lpstr>Computing Confidence and Specificity</vt:lpstr>
      <vt:lpstr>Algorithms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Ravi Gummadi</dc:creator>
  <cp:lastModifiedBy>Ravi Gummadi</cp:lastModifiedBy>
  <cp:revision>1008</cp:revision>
  <cp:lastPrinted>1601-01-01T00:00:00Z</cp:lastPrinted>
  <dcterms:created xsi:type="dcterms:W3CDTF">1601-01-01T00:00:00Z</dcterms:created>
  <dcterms:modified xsi:type="dcterms:W3CDTF">2009-08-25T08:44:50Z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