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540" r:id="rId2"/>
    <p:sldId id="539" r:id="rId3"/>
    <p:sldId id="546" r:id="rId4"/>
    <p:sldId id="518" r:id="rId5"/>
    <p:sldId id="506" r:id="rId6"/>
    <p:sldId id="507" r:id="rId7"/>
    <p:sldId id="522" r:id="rId8"/>
    <p:sldId id="508" r:id="rId9"/>
    <p:sldId id="525" r:id="rId10"/>
    <p:sldId id="509" r:id="rId11"/>
    <p:sldId id="510" r:id="rId12"/>
    <p:sldId id="543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63" r:id="rId21"/>
    <p:sldId id="526" r:id="rId22"/>
    <p:sldId id="558" r:id="rId23"/>
    <p:sldId id="528" r:id="rId24"/>
    <p:sldId id="529" r:id="rId25"/>
    <p:sldId id="545" r:id="rId26"/>
    <p:sldId id="564" r:id="rId27"/>
    <p:sldId id="561" r:id="rId28"/>
    <p:sldId id="559" r:id="rId29"/>
    <p:sldId id="562" r:id="rId30"/>
    <p:sldId id="560" r:id="rId31"/>
    <p:sldId id="536" r:id="rId32"/>
    <p:sldId id="541" r:id="rId33"/>
    <p:sldId id="523" r:id="rId34"/>
    <p:sldId id="516" r:id="rId35"/>
    <p:sldId id="524" r:id="rId36"/>
    <p:sldId id="517" r:id="rId37"/>
    <p:sldId id="519" r:id="rId38"/>
    <p:sldId id="530" r:id="rId39"/>
    <p:sldId id="544" r:id="rId40"/>
    <p:sldId id="556" r:id="rId41"/>
    <p:sldId id="557" r:id="rId42"/>
    <p:sldId id="511" r:id="rId43"/>
    <p:sldId id="512" r:id="rId44"/>
    <p:sldId id="513" r:id="rId45"/>
    <p:sldId id="514" r:id="rId46"/>
    <p:sldId id="515" r:id="rId47"/>
    <p:sldId id="527" r:id="rId48"/>
    <p:sldId id="520" r:id="rId49"/>
    <p:sldId id="521" r:id="rId5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CC"/>
    <a:srgbClr val="0066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69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533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5533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2C51425-D202-49F6-9097-8B9A8339C5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9" y="4386190"/>
            <a:ext cx="5606703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F82C3A-F49E-4AC7-9F36-C381E23B2F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4340A-C3B6-4164-9906-CE53040E4D32}" type="slidenum">
              <a:rPr lang="en-US"/>
              <a:pPr/>
              <a:t>1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38EE7-46AE-4714-B8F4-2F3A3DBEF259}" type="slidenum">
              <a:rPr lang="en-US"/>
              <a:pPr/>
              <a:t>11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07906-DBEF-4083-B5FB-208DA5DE4511}" type="slidenum">
              <a:rPr lang="en-US"/>
              <a:pPr/>
              <a:t>12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545FA-8330-4448-9651-D2BCD70941FE}" type="slidenum">
              <a:rPr lang="en-US"/>
              <a:pPr/>
              <a:t>13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3A4-AA7A-4527-9D6E-FD6D7DFAD879}" type="slidenum">
              <a:rPr lang="en-US"/>
              <a:pPr/>
              <a:t>14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268D4-E1D2-48E9-9203-3EF9AD325F9B}" type="slidenum">
              <a:rPr lang="en-US"/>
              <a:pPr/>
              <a:t>15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FF998-1E6B-4F22-949D-DEA0A6DB62EF}" type="slidenum">
              <a:rPr lang="en-US"/>
              <a:pPr/>
              <a:t>16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03CE-CDA1-4654-A779-66F18EC132C8}" type="slidenum">
              <a:rPr lang="en-US"/>
              <a:pPr/>
              <a:t>17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A1DB2-DA8C-4D7D-B67E-6D1AF7950733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08845-F4B4-46E3-A56F-D217E07E2942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C3817-5224-411E-BEF9-0BDED3552329}" type="slidenum">
              <a:rPr lang="en-US"/>
              <a:pPr/>
              <a:t>21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8C4F-04C0-4D6B-91C3-0D3755BEC9B0}" type="slidenum">
              <a:rPr lang="en-US"/>
              <a:pPr/>
              <a:t>2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36F50-ABE0-4C53-A3F2-97230C1A103B}" type="slidenum">
              <a:rPr lang="en-US"/>
              <a:pPr/>
              <a:t>23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B739-3F09-4503-85C6-86C9D6F35E7D}" type="slidenum">
              <a:rPr lang="en-US"/>
              <a:pPr/>
              <a:t>24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ED122-E2A5-40AB-A134-9D9A24099095}" type="slidenum">
              <a:rPr lang="en-US"/>
              <a:pPr/>
              <a:t>31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F80F-1F49-4B7B-B0F9-C6C0F2908343}" type="slidenum">
              <a:rPr lang="en-US"/>
              <a:pPr/>
              <a:t>32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6AAFD-0804-4B0E-B8B7-B8427BBC8BA2}" type="slidenum">
              <a:rPr lang="en-US"/>
              <a:pPr/>
              <a:t>33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BD7BF-E76A-4F53-B20D-E26B4580D8A5}" type="slidenum">
              <a:rPr lang="en-US"/>
              <a:pPr/>
              <a:t>34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5E057-17F3-4FF8-A8C9-3265C28A791D}" type="slidenum">
              <a:rPr lang="en-US"/>
              <a:pPr/>
              <a:t>35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0F55B-E1AC-40A0-B518-BC35F6EFF1F5}" type="slidenum">
              <a:rPr lang="en-US"/>
              <a:pPr/>
              <a:t>36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B0FDD-302F-414B-A922-9CFCAFFB2227}" type="slidenum">
              <a:rPr lang="en-US"/>
              <a:pPr/>
              <a:t>37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6F57B-274B-446C-877A-B74707161EE7}" type="slidenum">
              <a:rPr lang="en-US"/>
              <a:pPr/>
              <a:t>38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4F14D-3C68-46E2-9A39-A22FC8366D7D}" type="slidenum">
              <a:rPr lang="en-US"/>
              <a:pPr/>
              <a:t>4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CA161-1493-49DC-8ADD-8B90CB31AAB1}" type="slidenum">
              <a:rPr lang="en-US"/>
              <a:pPr/>
              <a:t>42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8893E-9DED-4CE2-B614-6C8282C4AA35}" type="slidenum">
              <a:rPr lang="en-US"/>
              <a:pPr/>
              <a:t>43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1C899-8AA7-4FD2-919F-9DF1D1F850FA}" type="slidenum">
              <a:rPr lang="en-US"/>
              <a:pPr/>
              <a:t>44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4DB5-131E-40EF-8EA4-EB2BDACAD246}" type="slidenum">
              <a:rPr lang="en-US"/>
              <a:pPr/>
              <a:t>45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332B-A6A5-44E2-A43F-DED95D0FE4B6}" type="slidenum">
              <a:rPr lang="en-US"/>
              <a:pPr/>
              <a:t>46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FA81E-E63B-4AF1-92D0-F5088154CE89}" type="slidenum">
              <a:rPr lang="en-US"/>
              <a:pPr/>
              <a:t>47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E38EB-FE08-40F2-B05E-D4A5DA8D9005}" type="slidenum">
              <a:rPr lang="en-US"/>
              <a:pPr/>
              <a:t>48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FABE3-53E1-4148-81F6-A7799F6DF367}" type="slidenum">
              <a:rPr lang="en-US"/>
              <a:pPr/>
              <a:t>49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0CE5C-8B16-41FE-B2EF-54190C32C1B8}" type="slidenum">
              <a:rPr lang="en-US"/>
              <a:pPr/>
              <a:t>5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2DDBA-BCC8-4AFE-943C-1B6DED225436}" type="slidenum">
              <a:rPr lang="en-US"/>
              <a:pPr/>
              <a:t>6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9A3D8-10CA-4A97-AE05-E3510F390B85}" type="slidenum">
              <a:rPr lang="en-US"/>
              <a:pPr/>
              <a:t>7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03165-618A-4F0C-A1B9-1A47C3E15753}" type="slidenum">
              <a:rPr lang="en-US"/>
              <a:pPr/>
              <a:t>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C7879-228A-456D-9245-8B295F7D0368}" type="slidenum">
              <a:rPr lang="en-US"/>
              <a:pPr/>
              <a:t>9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AB00B-9F80-4872-80FE-A15A99DA3E2C}" type="slidenum">
              <a:rPr lang="en-US"/>
              <a:pPr/>
              <a:t>10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D3984-4639-4EE3-9C31-E4FA85549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D4281-9A45-4756-83FE-9A6035B89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01D2-33C6-4D8D-805D-E6ED9559C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E950-3268-427F-B816-9EFD5709B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66ACA-348A-47DF-8B87-30DEE232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C63A-973F-4372-95E4-B65DB03E4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FCA0-A7EC-4C06-80CB-AE7E8F15A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52852-757A-4235-A179-AD7D8AE1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B54C-73D0-4234-9B2A-E763F514B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3B6B-4344-464F-AD34-A58AAFE00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9449B-4ADE-4948-94B4-1370D00F4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08E48A8F-74ED-4EDB-94F1-DE2B8F6091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Temporal Probabilistic Models</a:t>
            </a:r>
            <a:br>
              <a:rPr lang="en-US" dirty="0" smtClean="0">
                <a:sym typeface="Wingdings" pitchFamily="2" charset="2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76200"/>
            <a:ext cx="9124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61963"/>
            <a:ext cx="91249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604838"/>
            <a:ext cx="87344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685800" y="3429000"/>
            <a:ext cx="8001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822325" y="3390900"/>
            <a:ext cx="73104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 do much better if we exploit the repetitive structure</a:t>
            </a:r>
          </a:p>
          <a:p>
            <a:endParaRPr lang="en-US"/>
          </a:p>
          <a:p>
            <a:r>
              <a:rPr lang="en-US"/>
              <a:t>Both Exact and  Approximate B.N. Inference methods can be made to</a:t>
            </a:r>
          </a:p>
          <a:p>
            <a:r>
              <a:rPr lang="en-US"/>
              <a:t>      take the temporal structure into account.       </a:t>
            </a:r>
          </a:p>
          <a:p>
            <a:r>
              <a:rPr lang="en-US">
                <a:sym typeface="Wingdings" pitchFamily="2" charset="2"/>
              </a:rPr>
              <a:t>Specialized variable-elimination method</a:t>
            </a:r>
          </a:p>
          <a:p>
            <a:r>
              <a:rPr lang="en-US">
                <a:sym typeface="Wingdings" pitchFamily="2" charset="2"/>
              </a:rPr>
              <a:t>                Unfold t+1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level, and roll-up t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 by variable elimination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Specialized Likelihood-weighting methods that take evidence</a:t>
            </a:r>
          </a:p>
          <a:p>
            <a:r>
              <a:rPr lang="en-US">
                <a:sym typeface="Wingdings" pitchFamily="2" charset="2"/>
              </a:rPr>
              <a:t>       into account</a:t>
            </a:r>
          </a:p>
          <a:p>
            <a:r>
              <a:rPr lang="en-US">
                <a:sym typeface="Wingdings" pitchFamily="2" charset="2"/>
              </a:rPr>
              <a:t>                Particle Filtering Techniques</a:t>
            </a:r>
          </a:p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2590800" y="838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4" name="AutoShape 6"/>
          <p:cNvSpPr>
            <a:spLocks noChangeArrowheads="1"/>
          </p:cNvSpPr>
          <p:nvPr/>
        </p:nvSpPr>
        <p:spPr bwMode="auto">
          <a:xfrm>
            <a:off x="7239000" y="54102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042988"/>
            <a:ext cx="70961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00113"/>
            <a:ext cx="70580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681038"/>
            <a:ext cx="71247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947738"/>
            <a:ext cx="7048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028700"/>
            <a:ext cx="703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57275"/>
            <a:ext cx="7086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1176338"/>
            <a:ext cx="71151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1279525" y="5753100"/>
            <a:ext cx="7766050" cy="91598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Notice that to attach the likelihood to the evidence, we</a:t>
            </a:r>
            <a:r>
              <a:rPr lang="en-US" sz="1800" b="1" i="1"/>
              <a:t> </a:t>
            </a:r>
            <a:r>
              <a:rPr lang="en-US" sz="1800" b="1"/>
              <a:t>are using</a:t>
            </a:r>
          </a:p>
          <a:p>
            <a:r>
              <a:rPr lang="en-US" sz="1800" b="1"/>
              <a:t> the CPTs in the bayes net. (</a:t>
            </a:r>
            <a:r>
              <a:rPr lang="en-US" sz="1800" b="1">
                <a:solidFill>
                  <a:schemeClr val="accent2"/>
                </a:solidFill>
              </a:rPr>
              <a:t>Model-free empirical observation,</a:t>
            </a:r>
          </a:p>
          <a:p>
            <a:r>
              <a:rPr lang="en-US" sz="1800" b="1">
                <a:solidFill>
                  <a:schemeClr val="accent2"/>
                </a:solidFill>
              </a:rPr>
              <a:t>  in contrast, either gives you a sample or not; we can’t get fractional samples</a:t>
            </a:r>
            <a:r>
              <a:rPr lang="en-US" sz="18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(Sequential) Process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temporal process is the evolution of system state over time</a:t>
            </a:r>
          </a:p>
          <a:p>
            <a:pPr>
              <a:lnSpc>
                <a:spcPct val="90000"/>
              </a:lnSpc>
            </a:pPr>
            <a:r>
              <a:rPr lang="en-US"/>
              <a:t>Often the system state is hidden, and we need to reconstruct the state from the observations </a:t>
            </a:r>
          </a:p>
          <a:p>
            <a:pPr>
              <a:lnSpc>
                <a:spcPct val="90000"/>
              </a:lnSpc>
            </a:pPr>
            <a:r>
              <a:rPr lang="en-US"/>
              <a:t>Relation to Planning:</a:t>
            </a:r>
          </a:p>
          <a:p>
            <a:pPr lvl="1">
              <a:lnSpc>
                <a:spcPct val="90000"/>
              </a:lnSpc>
            </a:pPr>
            <a:r>
              <a:rPr lang="en-US"/>
              <a:t>When you are observing a temporal process, you are observing the execution trace of someone else’s plan…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8194" name="ShockwaveFlash1" r:id="rId2" imgW="7620660" imgH="5715495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0488"/>
            <a:ext cx="88868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228600" y="3886200"/>
            <a:ext cx="3003550" cy="22891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LW takes each</a:t>
            </a:r>
          </a:p>
          <a:p>
            <a:r>
              <a:rPr lang="en-US"/>
              <a:t> sample through the network</a:t>
            </a:r>
          </a:p>
          <a:p>
            <a:r>
              <a:rPr lang="en-US"/>
              <a:t> one by one</a:t>
            </a:r>
          </a:p>
          <a:p>
            <a:endParaRPr lang="en-US"/>
          </a:p>
          <a:p>
            <a:r>
              <a:rPr lang="en-US"/>
              <a:t>Idea 1: Take then all from </a:t>
            </a:r>
          </a:p>
          <a:p>
            <a:r>
              <a:rPr lang="en-US"/>
              <a:t>  t to t+1 lock-step</a:t>
            </a:r>
          </a:p>
          <a:p>
            <a:r>
              <a:rPr lang="en-US"/>
              <a:t>   </a:t>
            </a:r>
            <a:r>
              <a:rPr lang="en-US">
                <a:sym typeface="Wingdings" pitchFamily="2" charset="2"/>
              </a:rPr>
              <a:t>the samples </a:t>
            </a:r>
            <a:r>
              <a:rPr lang="en-US" i="1">
                <a:sym typeface="Wingdings" pitchFamily="2" charset="2"/>
              </a:rPr>
              <a:t>are </a:t>
            </a:r>
            <a:r>
              <a:rPr lang="en-US">
                <a:sym typeface="Wingdings" pitchFamily="2" charset="2"/>
              </a:rPr>
              <a:t>the</a:t>
            </a:r>
          </a:p>
          <a:p>
            <a:r>
              <a:rPr lang="en-US">
                <a:sym typeface="Wingdings" pitchFamily="2" charset="2"/>
              </a:rPr>
              <a:t>         distribution</a:t>
            </a:r>
            <a:endParaRPr lang="en-US"/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6400800" y="381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1269" name="Text Box 5"/>
          <p:cNvSpPr txBox="1">
            <a:spLocks noChangeArrowheads="1"/>
          </p:cNvSpPr>
          <p:nvPr/>
        </p:nvSpPr>
        <p:spPr bwMode="auto">
          <a:xfrm>
            <a:off x="6248400" y="3733800"/>
            <a:ext cx="2990850" cy="2563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LW doesn’t do</a:t>
            </a:r>
          </a:p>
          <a:p>
            <a:r>
              <a:rPr lang="en-US"/>
              <a:t>  well when the evidence</a:t>
            </a:r>
          </a:p>
          <a:p>
            <a:r>
              <a:rPr lang="en-US"/>
              <a:t>   is downstream</a:t>
            </a:r>
          </a:p>
          <a:p>
            <a:r>
              <a:rPr lang="en-US"/>
              <a:t>         (the sample weight</a:t>
            </a:r>
          </a:p>
          <a:p>
            <a:r>
              <a:rPr lang="en-US"/>
              <a:t>           will be too small)</a:t>
            </a:r>
          </a:p>
          <a:p>
            <a:endParaRPr lang="en-US"/>
          </a:p>
          <a:p>
            <a:r>
              <a:rPr lang="en-US"/>
              <a:t>In DBN, </a:t>
            </a:r>
            <a:r>
              <a:rPr lang="en-US" i="1"/>
              <a:t>none of the evidence</a:t>
            </a:r>
          </a:p>
          <a:p>
            <a:r>
              <a:rPr lang="en-US" i="1"/>
              <a:t>   </a:t>
            </a:r>
            <a:r>
              <a:rPr lang="en-US"/>
              <a:t>is affecting the sampling!</a:t>
            </a:r>
          </a:p>
          <a:p>
            <a:r>
              <a:rPr lang="en-US"/>
              <a:t>     EVEN MORE of an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00025"/>
            <a:ext cx="7086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685800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Idea: Put samples back </a:t>
            </a:r>
          </a:p>
          <a:p>
            <a:r>
              <a:rPr lang="en-US" dirty="0" smtClean="0"/>
              <a:t>  into high probability </a:t>
            </a:r>
          </a:p>
          <a:p>
            <a:r>
              <a:rPr lang="en-US" dirty="0" smtClean="0"/>
              <a:t>  regions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0689" y="648866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(particle ~ sample)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42875"/>
            <a:ext cx="87915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95288"/>
            <a:ext cx="90487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Robot localizing itself using particle filters</a:t>
            </a:r>
            <a:endParaRPr lang="en-US" dirty="0"/>
          </a:p>
        </p:txBody>
      </p:sp>
      <p:pic>
        <p:nvPicPr>
          <p:cNvPr id="4" name="Content Placeholder 3" descr="global-flo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872454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421">
            <a:off x="46710" y="958551"/>
            <a:ext cx="8985388" cy="52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0"/>
            <a:ext cx="3505199" cy="270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0763"/>
            <a:ext cx="6913169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263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Factored action </a:t>
            </a:r>
          </a:p>
          <a:p>
            <a:r>
              <a:rPr lang="en-US" sz="3600" dirty="0" smtClean="0"/>
              <a:t>representations for MDPs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562600"/>
            <a:ext cx="1704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</a:t>
            </a:r>
          </a:p>
          <a:p>
            <a:r>
              <a:rPr lang="en-US" dirty="0" smtClean="0"/>
              <a:t>Section 4.2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Boutilier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Hanks &amp; Dean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59924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382000" cy="218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IPPC use?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Estimation…</a:t>
            </a:r>
            <a:endParaRPr lang="en-US" dirty="0"/>
          </a:p>
        </p:txBody>
      </p:sp>
      <p:pic>
        <p:nvPicPr>
          <p:cNvPr id="66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29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7415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non-deterministic scenarios, observation from a state </a:t>
            </a:r>
            <a:r>
              <a:rPr lang="en-US" i="1" dirty="0" smtClean="0"/>
              <a:t>had to be</a:t>
            </a:r>
            <a:r>
              <a:rPr lang="en-US" dirty="0" smtClean="0"/>
              <a:t> certain</a:t>
            </a:r>
          </a:p>
          <a:p>
            <a:r>
              <a:rPr lang="en-US" dirty="0"/>
              <a:t> </a:t>
            </a:r>
            <a:r>
              <a:rPr lang="en-US" dirty="0" smtClean="0"/>
              <a:t>  I.e.,  P(</a:t>
            </a:r>
            <a:r>
              <a:rPr lang="en-US" dirty="0" err="1" smtClean="0"/>
              <a:t>o|s</a:t>
            </a:r>
            <a:r>
              <a:rPr lang="en-US" dirty="0" smtClean="0"/>
              <a:t>) must be either 0 or 1. Saying “state </a:t>
            </a:r>
            <a:r>
              <a:rPr lang="en-US" i="1" dirty="0" smtClean="0"/>
              <a:t>s</a:t>
            </a:r>
            <a:r>
              <a:rPr lang="en-US" dirty="0" smtClean="0"/>
              <a:t> may give observation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doesn’t make sense since there is no way of exploiting that information.</a:t>
            </a:r>
          </a:p>
          <a:p>
            <a:endParaRPr lang="en-US" dirty="0"/>
          </a:p>
          <a:p>
            <a:r>
              <a:rPr lang="en-US" dirty="0" smtClean="0"/>
              <a:t>In stochastic scenarios, P(</a:t>
            </a:r>
            <a:r>
              <a:rPr lang="en-US" dirty="0" err="1" smtClean="0"/>
              <a:t>o|s</a:t>
            </a:r>
            <a:r>
              <a:rPr lang="en-US" dirty="0" smtClean="0"/>
              <a:t>) can be a number between 0 and 1, and this </a:t>
            </a:r>
          </a:p>
          <a:p>
            <a:r>
              <a:rPr lang="en-US" dirty="0"/>
              <a:t> </a:t>
            </a:r>
            <a:r>
              <a:rPr lang="en-US" dirty="0" smtClean="0"/>
              <a:t>  makes for pretty interesting reasoning opportunities..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961" y="1752600"/>
            <a:ext cx="56150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600200"/>
            <a:ext cx="4267200" cy="36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3187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2-TBNs model effect on each</a:t>
            </a:r>
          </a:p>
          <a:p>
            <a:r>
              <a:rPr lang="en-US" dirty="0" smtClean="0"/>
              <a:t> each variable separately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Need “persistence” links</a:t>
            </a:r>
          </a:p>
          <a:p>
            <a:r>
              <a:rPr lang="en-US" dirty="0" smtClean="0">
                <a:sym typeface="Wingdings" pitchFamily="2" charset="2"/>
              </a:rPr>
              <a:t>         over unaffected variables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715000"/>
            <a:ext cx="411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PSO’s (probabilistic STRIPS operators)</a:t>
            </a:r>
          </a:p>
          <a:p>
            <a:r>
              <a:rPr lang="en-US" dirty="0" smtClean="0"/>
              <a:t>Explicitly represent complete outcomes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bad when an action has multiple</a:t>
            </a:r>
          </a:p>
          <a:p>
            <a:r>
              <a:rPr lang="en-US" dirty="0" smtClean="0">
                <a:sym typeface="Wingdings" pitchFamily="2" charset="2"/>
              </a:rPr>
              <a:t>      independent stochastic effects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04800"/>
            <a:ext cx="5233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Synchronic vs. diachronic dependencies</a:t>
            </a:r>
          </a:p>
          <a:p>
            <a:r>
              <a:rPr lang="en-US" dirty="0" smtClean="0"/>
              <a:t>   Simple 2-TBN have only diachronic dependencies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"/>
            <a:ext cx="82677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Cases of DBNs are well known in the literature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Restrict number of variables per state</a:t>
            </a:r>
          </a:p>
          <a:p>
            <a:pPr lvl="1"/>
            <a:r>
              <a:rPr lang="en-US"/>
              <a:t>Markov Chain: DBN with one variable that is fully observable</a:t>
            </a:r>
          </a:p>
          <a:p>
            <a:pPr lvl="1"/>
            <a:r>
              <a:rPr lang="en-US"/>
              <a:t>Hidden Markov Model: DBN with only one state variable that is hidden and can be estimated through evidence variable(s)</a:t>
            </a:r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Restrict the type of CPD</a:t>
            </a:r>
          </a:p>
          <a:p>
            <a:pPr lvl="1"/>
            <a:r>
              <a:rPr lang="en-US"/>
              <a:t>Kalman Filters: DBN where the system transition function as well as the observation variable are </a:t>
            </a:r>
            <a:r>
              <a:rPr lang="en-US" i="1"/>
              <a:t>linear gaussian</a:t>
            </a:r>
          </a:p>
          <a:p>
            <a:pPr lvl="2"/>
            <a:r>
              <a:rPr lang="en-US"/>
              <a:t>The advantage of Gaussians is that the posterior distribution remains 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0"/>
            <a:ext cx="897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00013"/>
            <a:ext cx="90963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38150"/>
            <a:ext cx="8810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-38100"/>
            <a:ext cx="90963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23825"/>
            <a:ext cx="88487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Class Ended here..</a:t>
            </a:r>
            <a:br>
              <a:rPr lang="en-US" sz="4000"/>
            </a:br>
            <a:r>
              <a:rPr lang="en-US" sz="4000"/>
              <a:t>Slides beyond this not discussed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1534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028825"/>
            <a:ext cx="698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4513"/>
            <a:ext cx="8686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4763"/>
            <a:ext cx="90106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-57150"/>
            <a:ext cx="89535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85763"/>
            <a:ext cx="89630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00038"/>
            <a:ext cx="87439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276225"/>
            <a:ext cx="88868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295275"/>
            <a:ext cx="89630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-33338"/>
            <a:ext cx="9124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525"/>
            <a:ext cx="88868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7249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5943600"/>
            <a:ext cx="367504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Stationarity</a:t>
            </a:r>
            <a:r>
              <a:rPr lang="en-US" dirty="0" smtClean="0"/>
              <a:t> assumption over time</a:t>
            </a:r>
          </a:p>
          <a:p>
            <a:r>
              <a:rPr lang="en-US" dirty="0"/>
              <a:t> </a:t>
            </a:r>
            <a:r>
              <a:rPr lang="en-US" dirty="0" smtClean="0"/>
              <a:t>  is akin to “relational” assumption</a:t>
            </a:r>
          </a:p>
          <a:p>
            <a:r>
              <a:rPr lang="en-US" dirty="0"/>
              <a:t> </a:t>
            </a:r>
            <a:r>
              <a:rPr lang="en-US" dirty="0" smtClean="0"/>
              <a:t>  over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71450"/>
            <a:ext cx="90106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-47625"/>
            <a:ext cx="93345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593725" y="4991100"/>
            <a:ext cx="7708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Dynamic Bayes Networks are “templates” for specifying the relation between</a:t>
            </a:r>
          </a:p>
          <a:p>
            <a:r>
              <a:rPr lang="en-US"/>
              <a:t>  the  values of a random variable across time-slices</a:t>
            </a:r>
          </a:p>
          <a:p>
            <a:r>
              <a:rPr lang="en-US"/>
              <a:t>      </a:t>
            </a:r>
            <a:r>
              <a:rPr lang="en-US">
                <a:sym typeface="Wingdings" pitchFamily="2" charset="2"/>
              </a:rPr>
              <a:t>e.g. How is Rain at time t related to Rain at time t+1?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We call them templates because they need to be expanded (unfolded) to the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   required number of time steps to reason about the connection between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   variables at different time points</a:t>
            </a:r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066800"/>
            <a:ext cx="9048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152400" y="5791200"/>
            <a:ext cx="833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While DBNs are special cases of B.N.’s there are a certain inference tasks that are</a:t>
            </a:r>
          </a:p>
          <a:p>
            <a:r>
              <a:rPr lang="en-US"/>
              <a:t>    particularly frequently useful for them (Notice that all of them involve estimating</a:t>
            </a:r>
          </a:p>
          <a:p>
            <a:r>
              <a:rPr lang="en-US"/>
              <a:t>    posterior probability distributions—as is done in any B.N. inference)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064" y="0"/>
            <a:ext cx="36959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2971800"/>
            <a:ext cx="2450351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inference tasks</a:t>
            </a:r>
          </a:p>
          <a:p>
            <a:r>
              <a:rPr lang="en-US" dirty="0"/>
              <a:t> </a:t>
            </a:r>
            <a:r>
              <a:rPr lang="en-US" dirty="0" smtClean="0"/>
              <a:t>in DBNs will be about</a:t>
            </a:r>
          </a:p>
          <a:p>
            <a:r>
              <a:rPr lang="en-US" dirty="0"/>
              <a:t> </a:t>
            </a:r>
            <a:r>
              <a:rPr lang="en-US" dirty="0" smtClean="0"/>
              <a:t>posterior distributions</a:t>
            </a:r>
          </a:p>
          <a:p>
            <a:r>
              <a:rPr lang="en-US" dirty="0"/>
              <a:t> </a:t>
            </a:r>
            <a:r>
              <a:rPr lang="en-US" dirty="0" smtClean="0"/>
              <a:t>over single or multiple</a:t>
            </a:r>
          </a:p>
          <a:p>
            <a:r>
              <a:rPr lang="en-US" dirty="0"/>
              <a:t> </a:t>
            </a:r>
            <a:r>
              <a:rPr lang="en-US" i="1" dirty="0" smtClean="0"/>
              <a:t>state variables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604838"/>
            <a:ext cx="87344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685800" y="3429000"/>
            <a:ext cx="8001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822325" y="3390900"/>
            <a:ext cx="73104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 do much better if we exploit the repetitive structure</a:t>
            </a:r>
          </a:p>
          <a:p>
            <a:endParaRPr lang="en-US"/>
          </a:p>
          <a:p>
            <a:r>
              <a:rPr lang="en-US"/>
              <a:t>Both Exact and  Approximate B.N. Inference methods can be made to</a:t>
            </a:r>
          </a:p>
          <a:p>
            <a:r>
              <a:rPr lang="en-US"/>
              <a:t>      take the temporal structure into account.       </a:t>
            </a:r>
          </a:p>
          <a:p>
            <a:r>
              <a:rPr lang="en-US">
                <a:sym typeface="Wingdings" pitchFamily="2" charset="2"/>
              </a:rPr>
              <a:t>Specialized variable-elimination method</a:t>
            </a:r>
          </a:p>
          <a:p>
            <a:r>
              <a:rPr lang="en-US">
                <a:sym typeface="Wingdings" pitchFamily="2" charset="2"/>
              </a:rPr>
              <a:t>                Unfold t+1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level, and roll-up t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 by variable elimination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Specialized Likelihood-weighting methods that take evidence</a:t>
            </a:r>
          </a:p>
          <a:p>
            <a:r>
              <a:rPr lang="en-US">
                <a:sym typeface="Wingdings" pitchFamily="2" charset="2"/>
              </a:rPr>
              <a:t>       into account</a:t>
            </a:r>
          </a:p>
          <a:p>
            <a:r>
              <a:rPr lang="en-US">
                <a:sym typeface="Wingdings" pitchFamily="2" charset="2"/>
              </a:rPr>
              <a:t>                Particle Filtering Techniques</a:t>
            </a:r>
          </a:p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  <p:sp>
        <p:nvSpPr>
          <p:cNvPr id="650247" name="Rectangle 7"/>
          <p:cNvSpPr>
            <a:spLocks noChangeArrowheads="1"/>
          </p:cNvSpPr>
          <p:nvPr/>
        </p:nvSpPr>
        <p:spPr bwMode="auto">
          <a:xfrm>
            <a:off x="2590800" y="838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0248" name="AutoShape 8"/>
          <p:cNvSpPr>
            <a:spLocks noChangeArrowheads="1"/>
          </p:cNvSpPr>
          <p:nvPr/>
        </p:nvSpPr>
        <p:spPr bwMode="auto">
          <a:xfrm>
            <a:off x="7467600" y="42672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56772</TotalTime>
  <Words>749</Words>
  <Application>Microsoft Office PowerPoint</Application>
  <PresentationFormat>On-screen Show (4:3)</PresentationFormat>
  <Paragraphs>138</Paragraphs>
  <Slides>49</Slides>
  <Notes>37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1_Default Design</vt:lpstr>
      <vt:lpstr>Temporal Probabilistic Models </vt:lpstr>
      <vt:lpstr>Temporal (Sequential) Process</vt:lpstr>
      <vt:lpstr>State Estimation…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 Robot localizing itself using particle filters</vt:lpstr>
      <vt:lpstr>Slide 26</vt:lpstr>
      <vt:lpstr>Slide 27</vt:lpstr>
      <vt:lpstr>Slide 28</vt:lpstr>
      <vt:lpstr>What does IPPC use?</vt:lpstr>
      <vt:lpstr>Slide 30</vt:lpstr>
      <vt:lpstr>Slide 31</vt:lpstr>
      <vt:lpstr>Special Cases of DBNs are well known in the literature</vt:lpstr>
      <vt:lpstr>Slide 33</vt:lpstr>
      <vt:lpstr>Slide 34</vt:lpstr>
      <vt:lpstr>Slide 35</vt:lpstr>
      <vt:lpstr>Slide 36</vt:lpstr>
      <vt:lpstr>Slide 37</vt:lpstr>
      <vt:lpstr>Slide 38</vt:lpstr>
      <vt:lpstr>Class Ended here.. Slides beyond this not discussed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Propositional Logic</dc:title>
  <dc:creator>Subbrao Kambhampati</dc:creator>
  <cp:lastModifiedBy>Rao</cp:lastModifiedBy>
  <cp:revision>345</cp:revision>
  <dcterms:created xsi:type="dcterms:W3CDTF">2001-11-06T17:14:20Z</dcterms:created>
  <dcterms:modified xsi:type="dcterms:W3CDTF">2010-11-29T19:21:01Z</dcterms:modified>
</cp:coreProperties>
</file>