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comments/comment4.xml" ContentType="application/vnd.openxmlformats-officedocument.presentationml.comment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omments/comment2.xml" ContentType="application/vnd.openxmlformats-officedocument.presentationml.comment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24" r:id="rId2"/>
    <p:sldMasterId id="2147483726" r:id="rId3"/>
    <p:sldMasterId id="2147483728" r:id="rId4"/>
    <p:sldMasterId id="2147483738" r:id="rId5"/>
    <p:sldMasterId id="2147483741" r:id="rId6"/>
    <p:sldMasterId id="2147483743" r:id="rId7"/>
    <p:sldMasterId id="2147483745" r:id="rId8"/>
    <p:sldMasterId id="2147483747" r:id="rId9"/>
    <p:sldMasterId id="2147483749" r:id="rId10"/>
    <p:sldMasterId id="2147483751" r:id="rId11"/>
    <p:sldMasterId id="2147483753" r:id="rId12"/>
    <p:sldMasterId id="2147483755" r:id="rId13"/>
    <p:sldMasterId id="2147483757" r:id="rId14"/>
    <p:sldMasterId id="2147483759" r:id="rId15"/>
  </p:sldMasterIdLst>
  <p:notesMasterIdLst>
    <p:notesMasterId r:id="rId87"/>
  </p:notesMasterIdLst>
  <p:handoutMasterIdLst>
    <p:handoutMasterId r:id="rId88"/>
  </p:handoutMasterIdLst>
  <p:sldIdLst>
    <p:sldId id="707" r:id="rId16"/>
    <p:sldId id="702" r:id="rId17"/>
    <p:sldId id="703" r:id="rId18"/>
    <p:sldId id="704" r:id="rId19"/>
    <p:sldId id="833" r:id="rId20"/>
    <p:sldId id="832" r:id="rId21"/>
    <p:sldId id="834" r:id="rId22"/>
    <p:sldId id="708" r:id="rId23"/>
    <p:sldId id="709" r:id="rId24"/>
    <p:sldId id="765" r:id="rId25"/>
    <p:sldId id="758" r:id="rId26"/>
    <p:sldId id="759" r:id="rId27"/>
    <p:sldId id="760" r:id="rId28"/>
    <p:sldId id="761" r:id="rId29"/>
    <p:sldId id="710" r:id="rId30"/>
    <p:sldId id="711" r:id="rId31"/>
    <p:sldId id="638" r:id="rId32"/>
    <p:sldId id="639" r:id="rId33"/>
    <p:sldId id="640" r:id="rId34"/>
    <p:sldId id="712" r:id="rId35"/>
    <p:sldId id="705" r:id="rId36"/>
    <p:sldId id="643" r:id="rId37"/>
    <p:sldId id="644" r:id="rId38"/>
    <p:sldId id="762" r:id="rId39"/>
    <p:sldId id="763" r:id="rId40"/>
    <p:sldId id="837" r:id="rId41"/>
    <p:sldId id="838" r:id="rId42"/>
    <p:sldId id="766" r:id="rId43"/>
    <p:sldId id="764" r:id="rId44"/>
    <p:sldId id="841" r:id="rId45"/>
    <p:sldId id="729" r:id="rId46"/>
    <p:sldId id="840" r:id="rId47"/>
    <p:sldId id="651" r:id="rId48"/>
    <p:sldId id="659" r:id="rId49"/>
    <p:sldId id="660" r:id="rId50"/>
    <p:sldId id="781" r:id="rId51"/>
    <p:sldId id="730" r:id="rId52"/>
    <p:sldId id="784" r:id="rId53"/>
    <p:sldId id="731" r:id="rId54"/>
    <p:sldId id="845" r:id="rId55"/>
    <p:sldId id="732" r:id="rId56"/>
    <p:sldId id="733" r:id="rId57"/>
    <p:sldId id="734" r:id="rId58"/>
    <p:sldId id="735" r:id="rId59"/>
    <p:sldId id="736" r:id="rId60"/>
    <p:sldId id="737" r:id="rId61"/>
    <p:sldId id="738" r:id="rId62"/>
    <p:sldId id="739" r:id="rId63"/>
    <p:sldId id="740" r:id="rId64"/>
    <p:sldId id="847" r:id="rId65"/>
    <p:sldId id="783" r:id="rId66"/>
    <p:sldId id="741" r:id="rId67"/>
    <p:sldId id="835" r:id="rId68"/>
    <p:sldId id="836" r:id="rId69"/>
    <p:sldId id="839" r:id="rId70"/>
    <p:sldId id="842" r:id="rId71"/>
    <p:sldId id="652" r:id="rId72"/>
    <p:sldId id="767" r:id="rId73"/>
    <p:sldId id="768" r:id="rId74"/>
    <p:sldId id="769" r:id="rId75"/>
    <p:sldId id="770" r:id="rId76"/>
    <p:sldId id="771" r:id="rId77"/>
    <p:sldId id="772" r:id="rId78"/>
    <p:sldId id="773" r:id="rId79"/>
    <p:sldId id="774" r:id="rId80"/>
    <p:sldId id="775" r:id="rId81"/>
    <p:sldId id="777" r:id="rId82"/>
    <p:sldId id="776" r:id="rId83"/>
    <p:sldId id="825" r:id="rId84"/>
    <p:sldId id="826" r:id="rId85"/>
    <p:sldId id="846" r:id="rId86"/>
  </p:sldIdLst>
  <p:sldSz cx="9144000" cy="6858000" type="screen4x3"/>
  <p:notesSz cx="7019925" cy="9305925"/>
  <p:custDataLst>
    <p:tags r:id="rId89"/>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umya C. Kambhampati" initials="SC" lastIdx="1" clrIdx="0"/>
  <p:cmAuthor id="1" name="User" initials="U" lastIdx="1" clrIdx="1"/>
  <p:cmAuthor id="2" name="Yuheng" initials="Y" lastIdx="5" clrIdx="2"/>
  <p:cmAuthor id="3" name="subbarao"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000"/>
    <a:srgbClr val="9966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95" autoAdjust="0"/>
  </p:normalViewPr>
  <p:slideViewPr>
    <p:cSldViewPr>
      <p:cViewPr>
        <p:scale>
          <a:sx n="100" d="100"/>
          <a:sy n="100" d="100"/>
        </p:scale>
        <p:origin x="-2760"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7" d="100"/>
        <a:sy n="77" d="100"/>
      </p:scale>
      <p:origin x="0" y="17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commentAuthors" Target="commentAuthor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2-07-24T09:04:54.298" idx="1">
    <p:pos x="3975" y="134"/>
    <p:text>GOP Primary debate on Sept 07, 2011, talked about various issues such as job creation, healthcare, foreign policy, etc
we crawled tweet using the official hashtag, posted by NBC news
With vast amount of tweets, we want to know two things: 1) which part of the event did a tweet refer to and 2)what were the topics
Answering two questions has great applications, e.g., event analysis, playback, situation awareness etc</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2-07-24T09:05:50.167" idx="2">
    <p:pos x="4709" y="3849"/>
    <p:text>Here's a conceptual model of tweet and event.
event has segment, tweets can be either general or specific, if general, then it can refer to whole event, otherwise, it can refer to centain specific segment, in any case, such reference is based on topics.</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2-07-24T00:57:53.751" idx="3">
    <p:pos x="1557" y="3861"/>
    <p:text>why not independent? In reality, event and tweets are obviously inter-dependent. For example, in practice, when tweets are generated by the crowds
to express their interests in the event, their content is essentially inﬂuenced by the topics covered in the event in some way.
by joint considering, we have two benefit 1) to be able to measure the influence on tweets 2), from tweets, we can obtain a richer context about the evolution of topics and the topical boundaries in the event which is critical to the event segmentation (i.e., based on tweets response to segment the event). So joint model can do two things together, and these two things are depended on each other.</p:text>
  </p:cm>
  <p:cm authorId="3" dt="2012-07-21T18:35:57.812" idx="1">
    <p:pos x="2086" y="3704"/>
    <p:text>you need to say, orally,  why indepdendent modeling is not going to be as good and why joint modeling is needed.</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2-07-24T01:01:35.381" idx="4">
    <p:pos x="1038" y="710"/>
    <p:text>in the event part, we assume that an event is formed by discrete sequentially-ordered segments, each of which discusses a particular set of topics
to do segmentatoin/model the topic evolutions in the event, we apply the Markov assumption on \theta(s),with some probability, it is as same as
the distribution of topics of previous paragraph s-1, otherwise, a new distribution of topics \theta(s) is sampled from a dirichlet. This pattern of dependency is produced by associating a binary variable c(s). with each paragraph, indicating whether its topic is the same as that of the previous paragraph or different. If the topic remains the same, these paragraphs are merged to form one segment.</p:text>
  </p:cm>
  <p:cm authorId="2" dt="2012-07-24T01:14:42.199" idx="5">
    <p:pos x="3385" y="723"/>
    <p:text>we assume that a tweet consists of
words which can belong to two distinct types of topics: general topics, which are high-level and constant across the entire event, and speciﬁc topics, which are detailed and relate to the segments of the event. As a result, the distribution of general topics is ﬁxed for a tweet. However, the distribution of speciﬁc topics keeps varying with respect to the development of the event. 
each word in a tweet is associated with a distribution of topics. It can be either sampled from a mixture of speciﬁc topics \theta(s), or a mixture of general topics \psi(t) over K topics
depending on a binary variable c(t) sampled from a binomial distribution. In the ﬁrst case, \theta(s)
is from a referring segment s of the event, where s is chosen according to a categorical distribution s(t). An important property of the categorical distribution s(t) is to allow choosing any segment in the event. This reﬂects the fact that a person may compose a tweet on topics discussed in a segment that (1) was in the past (2) is currently occurring, or (3) will occur after the tweet is posted (usually when she expects certain topics to be discussed in the event)</p:text>
  </p:cm>
</p:cmLst>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2" y="0"/>
            <a:ext cx="3041157" cy="464025"/>
          </a:xfrm>
          <a:prstGeom prst="rect">
            <a:avLst/>
          </a:prstGeom>
          <a:noFill/>
          <a:ln w="9525">
            <a:noFill/>
            <a:miter lim="800000"/>
            <a:headEnd/>
            <a:tailEnd/>
          </a:ln>
          <a:effectLst/>
        </p:spPr>
        <p:txBody>
          <a:bodyPr vert="horz" wrap="square" lIns="93431" tIns="46716" rIns="93431" bIns="46716" numCol="1" anchor="t" anchorCtr="0" compatLnSpc="1">
            <a:prstTxWarp prst="textNoShape">
              <a:avLst/>
            </a:prstTxWarp>
          </a:bodyPr>
          <a:lstStyle>
            <a:lvl1pPr defTabSz="934740">
              <a:defRPr sz="1200"/>
            </a:lvl1pPr>
          </a:lstStyle>
          <a:p>
            <a:endParaRPr lang="en-US"/>
          </a:p>
        </p:txBody>
      </p:sp>
      <p:sp>
        <p:nvSpPr>
          <p:cNvPr id="43011" name="Rectangle 3"/>
          <p:cNvSpPr>
            <a:spLocks noGrp="1" noChangeArrowheads="1"/>
          </p:cNvSpPr>
          <p:nvPr>
            <p:ph type="dt" sz="quarter" idx="1"/>
          </p:nvPr>
        </p:nvSpPr>
        <p:spPr bwMode="auto">
          <a:xfrm>
            <a:off x="3978768" y="0"/>
            <a:ext cx="3041157" cy="464025"/>
          </a:xfrm>
          <a:prstGeom prst="rect">
            <a:avLst/>
          </a:prstGeom>
          <a:noFill/>
          <a:ln w="9525">
            <a:noFill/>
            <a:miter lim="800000"/>
            <a:headEnd/>
            <a:tailEnd/>
          </a:ln>
          <a:effectLst/>
        </p:spPr>
        <p:txBody>
          <a:bodyPr vert="horz" wrap="square" lIns="93431" tIns="46716" rIns="93431" bIns="46716" numCol="1" anchor="t" anchorCtr="0" compatLnSpc="1">
            <a:prstTxWarp prst="textNoShape">
              <a:avLst/>
            </a:prstTxWarp>
          </a:bodyPr>
          <a:lstStyle>
            <a:lvl1pPr algn="r" defTabSz="934740">
              <a:defRPr sz="1200"/>
            </a:lvl1pPr>
          </a:lstStyle>
          <a:p>
            <a:endParaRPr lang="en-US"/>
          </a:p>
        </p:txBody>
      </p:sp>
      <p:sp>
        <p:nvSpPr>
          <p:cNvPr id="43012" name="Rectangle 4"/>
          <p:cNvSpPr>
            <a:spLocks noGrp="1" noChangeArrowheads="1"/>
          </p:cNvSpPr>
          <p:nvPr>
            <p:ph type="ftr" sz="quarter" idx="2"/>
          </p:nvPr>
        </p:nvSpPr>
        <p:spPr bwMode="auto">
          <a:xfrm>
            <a:off x="2" y="8841900"/>
            <a:ext cx="3041157" cy="464025"/>
          </a:xfrm>
          <a:prstGeom prst="rect">
            <a:avLst/>
          </a:prstGeom>
          <a:noFill/>
          <a:ln w="9525">
            <a:noFill/>
            <a:miter lim="800000"/>
            <a:headEnd/>
            <a:tailEnd/>
          </a:ln>
          <a:effectLst/>
        </p:spPr>
        <p:txBody>
          <a:bodyPr vert="horz" wrap="square" lIns="93431" tIns="46716" rIns="93431" bIns="46716" numCol="1" anchor="b" anchorCtr="0" compatLnSpc="1">
            <a:prstTxWarp prst="textNoShape">
              <a:avLst/>
            </a:prstTxWarp>
          </a:bodyPr>
          <a:lstStyle>
            <a:lvl1pPr defTabSz="934740">
              <a:defRPr sz="1200"/>
            </a:lvl1pPr>
          </a:lstStyle>
          <a:p>
            <a:endParaRPr lang="en-US"/>
          </a:p>
        </p:txBody>
      </p:sp>
      <p:sp>
        <p:nvSpPr>
          <p:cNvPr id="43013" name="Rectangle 5"/>
          <p:cNvSpPr>
            <a:spLocks noGrp="1" noChangeArrowheads="1"/>
          </p:cNvSpPr>
          <p:nvPr>
            <p:ph type="sldNum" sz="quarter" idx="3"/>
          </p:nvPr>
        </p:nvSpPr>
        <p:spPr bwMode="auto">
          <a:xfrm>
            <a:off x="3978768" y="8841900"/>
            <a:ext cx="3041157" cy="464025"/>
          </a:xfrm>
          <a:prstGeom prst="rect">
            <a:avLst/>
          </a:prstGeom>
          <a:noFill/>
          <a:ln w="9525">
            <a:noFill/>
            <a:miter lim="800000"/>
            <a:headEnd/>
            <a:tailEnd/>
          </a:ln>
          <a:effectLst/>
        </p:spPr>
        <p:txBody>
          <a:bodyPr vert="horz" wrap="square" lIns="93431" tIns="46716" rIns="93431" bIns="46716" numCol="1" anchor="b" anchorCtr="0" compatLnSpc="1">
            <a:prstTxWarp prst="textNoShape">
              <a:avLst/>
            </a:prstTxWarp>
          </a:bodyPr>
          <a:lstStyle>
            <a:lvl1pPr algn="r" defTabSz="934740">
              <a:defRPr sz="1200"/>
            </a:lvl1pPr>
          </a:lstStyle>
          <a:p>
            <a:fld id="{FACA28DA-A817-4F06-9F70-BABBB0192FE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2" y="0"/>
            <a:ext cx="3041157" cy="464025"/>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defRPr sz="1200"/>
            </a:lvl1pPr>
          </a:lstStyle>
          <a:p>
            <a:endParaRPr lang="en-US"/>
          </a:p>
        </p:txBody>
      </p:sp>
      <p:sp>
        <p:nvSpPr>
          <p:cNvPr id="95235" name="Rectangle 3"/>
          <p:cNvSpPr>
            <a:spLocks noGrp="1" noChangeArrowheads="1"/>
          </p:cNvSpPr>
          <p:nvPr>
            <p:ph type="dt" idx="1"/>
          </p:nvPr>
        </p:nvSpPr>
        <p:spPr bwMode="auto">
          <a:xfrm>
            <a:off x="3977149" y="0"/>
            <a:ext cx="3041157" cy="464025"/>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200"/>
            </a:lvl1pPr>
          </a:lstStyle>
          <a:p>
            <a:endParaRPr lang="en-US"/>
          </a:p>
        </p:txBody>
      </p:sp>
      <p:sp>
        <p:nvSpPr>
          <p:cNvPr id="95236"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701185" y="4419362"/>
            <a:ext cx="5617558" cy="4187348"/>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8" name="Rectangle 6"/>
          <p:cNvSpPr>
            <a:spLocks noGrp="1" noChangeArrowheads="1"/>
          </p:cNvSpPr>
          <p:nvPr>
            <p:ph type="ftr" sz="quarter" idx="4"/>
          </p:nvPr>
        </p:nvSpPr>
        <p:spPr bwMode="auto">
          <a:xfrm>
            <a:off x="2" y="8840311"/>
            <a:ext cx="3041157" cy="464025"/>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defRPr sz="1200"/>
            </a:lvl1pPr>
          </a:lstStyle>
          <a:p>
            <a:endParaRPr lang="en-US"/>
          </a:p>
        </p:txBody>
      </p:sp>
      <p:sp>
        <p:nvSpPr>
          <p:cNvPr id="95239" name="Rectangle 7"/>
          <p:cNvSpPr>
            <a:spLocks noGrp="1" noChangeArrowheads="1"/>
          </p:cNvSpPr>
          <p:nvPr>
            <p:ph type="sldNum" sz="quarter" idx="5"/>
          </p:nvPr>
        </p:nvSpPr>
        <p:spPr bwMode="auto">
          <a:xfrm>
            <a:off x="3977149" y="8840311"/>
            <a:ext cx="3041157" cy="464025"/>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200"/>
            </a:lvl1pPr>
          </a:lstStyle>
          <a:p>
            <a:fld id="{241AAFC9-191C-4623-88FB-474331E95AB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B81EF-0AA1-4942-A5BF-F101AB320AEE}" type="slidenum">
              <a:rPr lang="en-US">
                <a:solidFill>
                  <a:srgbClr val="000000"/>
                </a:solidFill>
              </a:rPr>
              <a:pPr/>
              <a:t>12</a:t>
            </a:fld>
            <a:endParaRPr lang="en-US">
              <a:solidFill>
                <a:srgbClr val="000000"/>
              </a:solidFill>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918AC-7278-47CB-8F00-771368861C34}" type="slidenum">
              <a:rPr lang="en-US">
                <a:solidFill>
                  <a:srgbClr val="000000"/>
                </a:solidFill>
              </a:rPr>
              <a:pPr/>
              <a:t>13</a:t>
            </a:fld>
            <a:endParaRPr lang="en-US">
              <a:solidFill>
                <a:srgbClr val="000000"/>
              </a:solidFill>
            </a:endParaRP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2FFC9-0A11-44B9-BC80-0B7CBDA03FB5}" type="slidenum">
              <a:rPr lang="en-US">
                <a:solidFill>
                  <a:srgbClr val="000000"/>
                </a:solidFill>
              </a:rPr>
              <a:pPr/>
              <a:t>14</a:t>
            </a:fld>
            <a:endParaRPr lang="en-US">
              <a:solidFill>
                <a:srgbClr val="000000"/>
              </a:solidFill>
            </a:endParaRPr>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48191-7316-45B7-BD27-E9B0A60E36B6}" type="slidenum">
              <a:rPr lang="en-US">
                <a:solidFill>
                  <a:srgbClr val="000000"/>
                </a:solidFill>
              </a:rPr>
              <a:pPr/>
              <a:t>15</a:t>
            </a:fld>
            <a:endParaRPr lang="en-US">
              <a:solidFill>
                <a:srgbClr val="000000"/>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between this slide and the previous one, add a motivating example where you have a latent variable in naïve bayse</a:t>
            </a:r>
          </a:p>
          <a:p>
            <a:r>
              <a:rPr lang="en-US"/>
              <a:t>show an unrolled bn for this model using your running example (text classification)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06857E2-37AC-410E-A838-70560845FEC2}" type="slidenum">
              <a:rPr lang="en-US">
                <a:latin typeface="Arial" charset="0"/>
                <a:cs typeface="Arial" charset="0"/>
              </a:rPr>
              <a:pPr/>
              <a:t>23</a:t>
            </a:fld>
            <a:endParaRPr lang="en-US">
              <a:latin typeface="Arial" charset="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0FCBE53-CE24-4375-AC87-0CCC934AB10F}" type="slidenum">
              <a:rPr lang="en-US"/>
              <a:pPr/>
              <a:t>24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F8A2C71-B984-4189-BB46-63C2C2E314A1}" type="slidenum">
              <a:rPr lang="en-US"/>
              <a:pPr/>
              <a:t>25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2E11300-1685-4CEB-9F7E-785D3109B2E4}" type="slidenum">
              <a:rPr lang="en-US"/>
              <a:pPr/>
              <a:t>29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0737205-A6BF-4BB9-85FA-412C644CA640}" type="slidenum">
              <a:rPr lang="en-US"/>
              <a:pPr/>
              <a:t>31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BBA3B-19C0-4CA4-97DA-DC4A40DB6A2D}" type="slidenum">
              <a:rPr lang="en-US"/>
              <a:pPr/>
              <a:t>36</a:t>
            </a:fld>
            <a:endParaRPr lang="en-US"/>
          </a:p>
        </p:txBody>
      </p:sp>
      <p:sp>
        <p:nvSpPr>
          <p:cNvPr id="564226" name="Rectangle 2"/>
          <p:cNvSpPr>
            <a:spLocks noGrp="1" noRot="1" noChangeAspect="1" noChangeArrowheads="1" noTextEdit="1"/>
          </p:cNvSpPr>
          <p:nvPr>
            <p:ph type="sldImg"/>
          </p:nvPr>
        </p:nvSpPr>
        <p:spPr>
          <a:xfrm>
            <a:off x="1198601" y="697385"/>
            <a:ext cx="4624313" cy="3490122"/>
          </a:xfrm>
          <a:ln/>
        </p:spPr>
      </p:sp>
      <p:sp>
        <p:nvSpPr>
          <p:cNvPr id="564227" name="Rectangle 3"/>
          <p:cNvSpPr>
            <a:spLocks noGrp="1" noChangeArrowheads="1"/>
          </p:cNvSpPr>
          <p:nvPr>
            <p:ph type="body" idx="1"/>
          </p:nvPr>
        </p:nvSpPr>
        <p:spPr>
          <a:xfrm>
            <a:off x="702803" y="4419362"/>
            <a:ext cx="5614321" cy="4188938"/>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6B90E7D-CA40-487E-A590-FDF4852CEBC7}" type="slidenum">
              <a:rPr lang="en-US"/>
              <a:pPr/>
              <a:t>37</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40500A7-DBDB-4717-9F10-E2F869A38DD7}" type="slidenum">
              <a:rPr lang="en-US"/>
              <a:pPr/>
              <a:t>39</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F6F6D55-2178-4487-9BB1-CACF17F518B6}" type="slidenum">
              <a:rPr lang="en-US"/>
              <a:pPr/>
              <a:t>41</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8093963-698F-4EC4-A7B7-4044E649F4E2}" type="slidenum">
              <a:rPr lang="en-US"/>
              <a:pPr/>
              <a:t>42</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4CEB0D0-FF81-43A5-9C3E-B30007A12CB6}" type="slidenum">
              <a:rPr lang="en-US"/>
              <a:pPr/>
              <a:t>43</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1FE4871-57CE-4D74-B580-8BE3D1E1738A}" type="slidenum">
              <a:rPr lang="en-US"/>
              <a:pPr/>
              <a:t>44</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16796FC-6707-4286-8485-6470FC890522}" type="slidenum">
              <a:rPr lang="en-US"/>
              <a:pPr/>
              <a:t>45</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1FD46AE-494E-4E90-895D-16B915EB0685}" type="slidenum">
              <a:rPr lang="en-US"/>
              <a:pPr/>
              <a:t>46</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211FF6A-1139-43F3-A576-C5EBF8F2AC3F}" type="slidenum">
              <a:rPr lang="en-US"/>
              <a:pPr/>
              <a:t>47</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19FE4D-EDC1-4594-98FB-9198442EE0D8}" type="slidenum">
              <a:rPr lang="en-US"/>
              <a:pPr/>
              <a:t>48</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AF2671-C781-4A75-88C9-31B5B183DA2E}" type="slidenum">
              <a:rPr lang="en-US"/>
              <a:pPr/>
              <a:t>49</a:t>
            </a:fld>
            <a:endParaRPr lang="en-US"/>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69A5E10-FD07-41E4-BC5A-74BDD59AB1C9}" type="slidenum">
              <a:rPr lang="en-US"/>
              <a:pPr/>
              <a:t>52</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742F01-8087-46A3-A267-91D50A9C0BE4}"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0FCBE53-CE24-4375-AC87-0CCC934AB10F}"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GOP Primary debate on Sept 07, 2011, talked about various issues such as job creation, healthcare, foreign policy, </a:t>
            </a:r>
            <a:r>
              <a:rPr lang="en-US" dirty="0" err="1" smtClean="0"/>
              <a:t>etc</a:t>
            </a:r>
            <a:endParaRPr lang="en-US" dirty="0" smtClean="0"/>
          </a:p>
          <a:p>
            <a:endParaRPr lang="en-US" dirty="0" smtClean="0"/>
          </a:p>
          <a:p>
            <a:r>
              <a:rPr lang="en-US" dirty="0" smtClean="0"/>
              <a:t>we crawled tweet using the official </a:t>
            </a:r>
            <a:r>
              <a:rPr lang="en-US" dirty="0" err="1" smtClean="0"/>
              <a:t>hashtag</a:t>
            </a:r>
            <a:r>
              <a:rPr lang="en-US" dirty="0" smtClean="0"/>
              <a:t>, posted by NBC news</a:t>
            </a:r>
          </a:p>
          <a:p>
            <a:endParaRPr lang="en-US" dirty="0" smtClean="0"/>
          </a:p>
          <a:p>
            <a:r>
              <a:rPr lang="en-US" dirty="0" smtClean="0"/>
              <a:t>With vast amount of tweets, we want to know two things: 1) which part of the event did a tweet refer to and 2)what were the topics</a:t>
            </a:r>
          </a:p>
          <a:p>
            <a:endParaRPr lang="en-US" dirty="0" smtClean="0"/>
          </a:p>
          <a:p>
            <a:r>
              <a:rPr lang="en-US" dirty="0" smtClean="0"/>
              <a:t>Answering two questions has great applications, e.g., event analysis, playback, situation awareness </a:t>
            </a:r>
            <a:r>
              <a:rPr lang="en-US" dirty="0" err="1" smtClean="0"/>
              <a:t>etc</a:t>
            </a:r>
            <a:endParaRPr lang="en-US" dirty="0" smtClean="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58</a:t>
            </a:fld>
            <a:endParaRPr lang="en-US">
              <a:solidFill>
                <a:prstClr val="black"/>
              </a:solidFill>
            </a:endParaRPr>
          </a:p>
        </p:txBody>
      </p:sp>
    </p:spTree>
    <p:extLst>
      <p:ext uri="{BB962C8B-B14F-4D97-AF65-F5344CB8AC3E}">
        <p14:creationId xmlns="" xmlns:p14="http://schemas.microsoft.com/office/powerpoint/2010/main" val="19470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conceptual model of tweet and event.</a:t>
            </a:r>
          </a:p>
          <a:p>
            <a:endParaRPr lang="en-US" dirty="0" smtClean="0"/>
          </a:p>
          <a:p>
            <a:r>
              <a:rPr lang="en-US" dirty="0" smtClean="0"/>
              <a:t>event has segment, tweets can be either general or specific, if general, then it can refer to whole event, otherwise, it can refer to </a:t>
            </a:r>
            <a:r>
              <a:rPr lang="en-US" dirty="0" err="1" smtClean="0"/>
              <a:t>centain</a:t>
            </a:r>
            <a:r>
              <a:rPr lang="en-US" dirty="0" smtClean="0"/>
              <a:t> specific segment, in any case, such reference is based on topics.</a:t>
            </a:r>
            <a:endParaRPr lang="en-US" dirty="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59</a:t>
            </a:fld>
            <a:endParaRPr lang="en-US">
              <a:solidFill>
                <a:prstClr val="black"/>
              </a:solidFill>
            </a:endParaRPr>
          </a:p>
        </p:txBody>
      </p:sp>
    </p:spTree>
    <p:extLst>
      <p:ext uri="{BB962C8B-B14F-4D97-AF65-F5344CB8AC3E}">
        <p14:creationId xmlns="" xmlns:p14="http://schemas.microsoft.com/office/powerpoint/2010/main" val="2213884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60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61</a:t>
            </a:fld>
            <a:endParaRPr lang="en-US">
              <a:solidFill>
                <a:prstClr val="black"/>
              </a:solidFill>
            </a:endParaRPr>
          </a:p>
        </p:txBody>
      </p:sp>
    </p:spTree>
    <p:extLst>
      <p:ext uri="{BB962C8B-B14F-4D97-AF65-F5344CB8AC3E}">
        <p14:creationId xmlns="" xmlns:p14="http://schemas.microsoft.com/office/powerpoint/2010/main" val="196080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not independent? In reality, event and tweets are obviously inter-dependent. For example, in practice, when tweets are generated by the crowds</a:t>
            </a:r>
          </a:p>
          <a:p>
            <a:r>
              <a:rPr lang="en-US" dirty="0" smtClean="0"/>
              <a:t>to express their interests in the event, their content is essentially inﬂuenced by the topics covered in the event in some way.</a:t>
            </a:r>
          </a:p>
          <a:p>
            <a:endParaRPr lang="en-US" dirty="0" smtClean="0"/>
          </a:p>
          <a:p>
            <a:r>
              <a:rPr lang="en-US" dirty="0" smtClean="0"/>
              <a:t>by joint considering, we have two benefit 1) to be able to measure the influence on tweets 2), from tweets, we can obtain a richer context about the evolution of topics and the topical boundaries in the event which is critical to the event segmentation (i.e., based on tweets response to segment the event). So joint model can do two things together, and these two things are depended on each other.</a:t>
            </a:r>
            <a:endParaRPr lang="en-US" dirty="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62</a:t>
            </a:fld>
            <a:endParaRPr lang="en-US">
              <a:solidFill>
                <a:prstClr val="black"/>
              </a:solidFill>
            </a:endParaRPr>
          </a:p>
        </p:txBody>
      </p:sp>
    </p:spTree>
    <p:extLst>
      <p:ext uri="{BB962C8B-B14F-4D97-AF65-F5344CB8AC3E}">
        <p14:creationId xmlns="" xmlns:p14="http://schemas.microsoft.com/office/powerpoint/2010/main" val="1782105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graph model here, learning parameters by </a:t>
            </a:r>
            <a:r>
              <a:rPr lang="en-US" dirty="0" err="1" smtClean="0"/>
              <a:t>gibbs</a:t>
            </a:r>
            <a:r>
              <a:rPr lang="en-US" dirty="0" smtClean="0"/>
              <a:t> </a:t>
            </a:r>
            <a:endParaRPr lang="en-US" dirty="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63</a:t>
            </a:fld>
            <a:endParaRPr lang="en-US">
              <a:solidFill>
                <a:prstClr val="black"/>
              </a:solidFill>
            </a:endParaRPr>
          </a:p>
        </p:txBody>
      </p:sp>
    </p:spTree>
    <p:extLst>
      <p:ext uri="{BB962C8B-B14F-4D97-AF65-F5344CB8AC3E}">
        <p14:creationId xmlns="" xmlns:p14="http://schemas.microsoft.com/office/powerpoint/2010/main" val="3265566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event part, we assume that an event is formed by discrete sequentially-ordered segments, each of which discusses a particular set of topics</a:t>
            </a:r>
          </a:p>
          <a:p>
            <a:endParaRPr lang="en-US" dirty="0" smtClean="0"/>
          </a:p>
          <a:p>
            <a:r>
              <a:rPr lang="en-US" dirty="0" smtClean="0"/>
              <a:t>to do </a:t>
            </a:r>
            <a:r>
              <a:rPr lang="en-US" dirty="0" err="1" smtClean="0"/>
              <a:t>segmentatoin</a:t>
            </a:r>
            <a:r>
              <a:rPr lang="en-US" dirty="0" smtClean="0"/>
              <a:t>/model the topic evolutions in the event, we apply the Markov assumption on \theta(s),with some probability, it is as same as the distribution of topics of previous paragraph s-1, otherwise, a new distribution of topics \theta(s) is sampled from a </a:t>
            </a:r>
            <a:r>
              <a:rPr lang="en-US" dirty="0" err="1" smtClean="0"/>
              <a:t>dirichlet</a:t>
            </a:r>
            <a:r>
              <a:rPr lang="en-US" dirty="0" smtClean="0"/>
              <a:t>. This pattern of dependency is produced by associating a binary variable c(s). with each paragraph, indicating whether its topic is the same as that of the previous paragraph or different. If the topic remains the same, these paragraphs are merged to form one segment.</a:t>
            </a:r>
          </a:p>
          <a:p>
            <a:endParaRPr lang="en-US" dirty="0" smtClean="0"/>
          </a:p>
          <a:p>
            <a:r>
              <a:rPr lang="en-US" dirty="0" smtClean="0"/>
              <a:t>we assume that a tweet consists of</a:t>
            </a:r>
          </a:p>
          <a:p>
            <a:r>
              <a:rPr lang="en-US" dirty="0" smtClean="0"/>
              <a:t>words which can belong to two distinct types of topics: general topics, which are high-level and constant across the entire event, and speciﬁc topics, which are detailed and relate to the segments of the event. As a result, the distribution of general topics is ﬁxed for a tweet. However, the distribution of speciﬁc topics keeps varying with respect to the development of the event. </a:t>
            </a:r>
          </a:p>
          <a:p>
            <a:endParaRPr lang="en-US" dirty="0" smtClean="0"/>
          </a:p>
          <a:p>
            <a:r>
              <a:rPr lang="en-US" dirty="0" smtClean="0"/>
              <a:t>each word in a tweet is associated with a distribution of topics. It can be either sampled from a mixture of speciﬁc topics \theta(s), or a mixture of general topics \psi(t) over K topics</a:t>
            </a:r>
          </a:p>
          <a:p>
            <a:r>
              <a:rPr lang="en-US" dirty="0" smtClean="0"/>
              <a:t>depending on a binary variable c(t) sampled from a binomial distribution. In the ﬁrst case, \theta(s)</a:t>
            </a:r>
          </a:p>
          <a:p>
            <a:r>
              <a:rPr lang="en-US" dirty="0" smtClean="0"/>
              <a:t>is from a referring segment s of the event, where s is chosen according to a categorical distribution s(t). An important property of the categorical distribution s(t) is to allow choosing any segment in the event. This reﬂects the fact that a person may compose a tweet on topics discussed in a segment that (1) was in the past (2) is currently occurring, or (3) will occur after the tweet is posted (usually when she expects certain topics to be discussed in the event)</a:t>
            </a:r>
            <a:endParaRPr lang="en-US" dirty="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64</a:t>
            </a:fld>
            <a:endParaRPr lang="en-US">
              <a:solidFill>
                <a:prstClr val="black"/>
              </a:solidFill>
            </a:endParaRPr>
          </a:p>
        </p:txBody>
      </p:sp>
    </p:spTree>
    <p:extLst>
      <p:ext uri="{BB962C8B-B14F-4D97-AF65-F5344CB8AC3E}">
        <p14:creationId xmlns="" xmlns:p14="http://schemas.microsoft.com/office/powerpoint/2010/main" val="35708810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graph model here, learning parameters by </a:t>
            </a:r>
            <a:r>
              <a:rPr lang="en-US" dirty="0" err="1" smtClean="0"/>
              <a:t>gibbs</a:t>
            </a:r>
            <a:r>
              <a:rPr lang="en-US" dirty="0" smtClean="0"/>
              <a:t> </a:t>
            </a:r>
            <a:endParaRPr lang="en-US" dirty="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65</a:t>
            </a:fld>
            <a:endParaRPr lang="en-US">
              <a:solidFill>
                <a:prstClr val="black"/>
              </a:solidFill>
            </a:endParaRPr>
          </a:p>
        </p:txBody>
      </p:sp>
    </p:spTree>
    <p:extLst>
      <p:ext uri="{BB962C8B-B14F-4D97-AF65-F5344CB8AC3E}">
        <p14:creationId xmlns="" xmlns:p14="http://schemas.microsoft.com/office/powerpoint/2010/main" val="3265566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graph model here, learning parameters by </a:t>
            </a:r>
            <a:r>
              <a:rPr lang="en-US" dirty="0" err="1" smtClean="0"/>
              <a:t>gibbs</a:t>
            </a:r>
            <a:r>
              <a:rPr lang="en-US" dirty="0" smtClean="0"/>
              <a:t>    Iterative</a:t>
            </a:r>
            <a:r>
              <a:rPr lang="en-US" baseline="0" dirty="0" smtClean="0"/>
              <a:t>ly update each latent variable given the remaining variables.  The update rules are a bit more involved because we have more variables, but it can be done. The paper shows the derivation.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66</a:t>
            </a:fld>
            <a:endParaRPr lang="en-US">
              <a:solidFill>
                <a:prstClr val="black"/>
              </a:solidFill>
            </a:endParaRPr>
          </a:p>
        </p:txBody>
      </p:sp>
    </p:spTree>
    <p:extLst>
      <p:ext uri="{BB962C8B-B14F-4D97-AF65-F5344CB8AC3E}">
        <p14:creationId xmlns="" xmlns:p14="http://schemas.microsoft.com/office/powerpoint/2010/main" val="32655664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a:r>
            <a:r>
              <a:rPr lang="en-US" baseline="0" dirty="0" smtClean="0"/>
              <a:t> is blaming </a:t>
            </a:r>
            <a:r>
              <a:rPr lang="en-US" baseline="0" dirty="0" err="1" smtClean="0"/>
              <a:t>canada</a:t>
            </a:r>
            <a:r>
              <a:rPr lang="en-US" baseline="0" dirty="0" smtClean="0"/>
              <a:t> that he is not able to be here to explain it all to you; and you too can blame </a:t>
            </a:r>
            <a:r>
              <a:rPr lang="en-US" baseline="0" dirty="0" err="1" smtClean="0"/>
              <a:t>canada</a:t>
            </a:r>
            <a:r>
              <a:rPr lang="en-US" baseline="0" dirty="0" smtClean="0"/>
              <a:t> that you are stuck with me. </a:t>
            </a:r>
            <a:endParaRPr lang="en-US" dirty="0"/>
          </a:p>
        </p:txBody>
      </p:sp>
      <p:sp>
        <p:nvSpPr>
          <p:cNvPr id="4" name="Slide Number Placeholder 3"/>
          <p:cNvSpPr>
            <a:spLocks noGrp="1"/>
          </p:cNvSpPr>
          <p:nvPr>
            <p:ph type="sldNum" sz="quarter" idx="10"/>
          </p:nvPr>
        </p:nvSpPr>
        <p:spPr/>
        <p:txBody>
          <a:bodyPr/>
          <a:lstStyle/>
          <a:p>
            <a:fld id="{98CD54E2-7CB5-4779-AE09-48F0098E3D28}" type="slidenum">
              <a:rPr lang="en-US" smtClean="0">
                <a:solidFill>
                  <a:prstClr val="black"/>
                </a:solidFill>
              </a:rPr>
              <a:pPr/>
              <a:t>68</a:t>
            </a:fld>
            <a:endParaRPr lang="en-US">
              <a:solidFill>
                <a:prstClr val="black"/>
              </a:solidFill>
            </a:endParaRPr>
          </a:p>
        </p:txBody>
      </p:sp>
    </p:spTree>
    <p:extLst>
      <p:ext uri="{BB962C8B-B14F-4D97-AF65-F5344CB8AC3E}">
        <p14:creationId xmlns="" xmlns:p14="http://schemas.microsoft.com/office/powerpoint/2010/main" val="21864864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69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1AAFC9-191C-4623-88FB-474331E95A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9C260-A4FD-42A6-89DA-90161050D83B}" type="slidenum">
              <a:rPr lang="en-US"/>
              <a:pPr/>
              <a:t>8</a:t>
            </a:fld>
            <a:endParaRPr lang="en-US"/>
          </a:p>
        </p:txBody>
      </p:sp>
      <p:sp>
        <p:nvSpPr>
          <p:cNvPr id="1575938" name="Rectangle 2"/>
          <p:cNvSpPr>
            <a:spLocks noGrp="1" noRot="1" noChangeAspect="1" noChangeArrowheads="1" noTextEdit="1"/>
          </p:cNvSpPr>
          <p:nvPr>
            <p:ph type="sldImg"/>
          </p:nvPr>
        </p:nvSpPr>
        <p:spPr>
          <a:ln/>
        </p:spPr>
      </p:sp>
      <p:sp>
        <p:nvSpPr>
          <p:cNvPr id="157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FA285-10AA-4682-A497-695717F76111}" type="slidenum">
              <a:rPr lang="en-US"/>
              <a:pPr/>
              <a:t>9</a:t>
            </a:fld>
            <a:endParaRPr lang="en-US"/>
          </a:p>
        </p:txBody>
      </p:sp>
      <p:sp>
        <p:nvSpPr>
          <p:cNvPr id="1576962" name="Rectangle 2"/>
          <p:cNvSpPr>
            <a:spLocks noGrp="1" noRot="1" noChangeAspect="1" noChangeArrowheads="1" noTextEdit="1"/>
          </p:cNvSpPr>
          <p:nvPr>
            <p:ph type="sldImg"/>
          </p:nvPr>
        </p:nvSpPr>
        <p:spPr>
          <a:ln/>
        </p:spPr>
      </p:sp>
      <p:sp>
        <p:nvSpPr>
          <p:cNvPr id="1576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8FD396-8D33-436D-82A9-668E0B4D0C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7FC2C3-B5CE-4BDA-92F2-B2F28DB03E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6A5DD-691D-43DA-8137-DF2EB80B460C}" type="datetime1">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145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6A5DD-691D-43DA-8137-DF2EB80B460C}" type="datetime1">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145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ED100-A5FF-45E6-A592-31EB197C768A}" type="datetime1">
              <a:rPr lang="en-US" smtClean="0">
                <a:solidFill>
                  <a:prstClr val="black">
                    <a:tint val="75000"/>
                  </a:prstClr>
                </a:solidFill>
              </a:rPr>
              <a:pPr/>
              <a:t>12/2/2013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21843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6A5DD-691D-43DA-8137-DF2EB80B460C}" type="datetime1">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145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9E340-70E9-424C-9ADA-A8FFD01D550A}" type="datetime1">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97059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6A5DD-691D-43DA-8137-DF2EB80B460C}" type="datetime1">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1458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6A5DD-691D-43DA-8137-DF2EB80B460C}" type="datetime1">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145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6A5DD-691D-43DA-8137-DF2EB80B460C}" type="datetime1">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1458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6A5DD-691D-43DA-8137-DF2EB80B460C}" type="datetime1">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01458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437F1-6FE7-48CE-95CB-38CF0245C9F0}" type="datetime1">
              <a:rPr lang="en-US" smtClean="0">
                <a:solidFill>
                  <a:prstClr val="black">
                    <a:tint val="75000"/>
                  </a:prstClr>
                </a:solidFill>
              </a:rPr>
              <a:pPr/>
              <a:t>12/2/2013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ICWSM 2012 Dublin, Ireland June 4-8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784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5F1D30-CA96-4CF1-806B-652F868E19F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E080D382-373A-4263-8212-10B9EBE6D8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B8538E76-B792-419E-AA13-2F38AA2696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C33D804-D1E0-4DA7-BBD5-65D9B45F27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0AFD1-D322-49DE-8FFD-F2346530CF38}"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1EE99-CC15-49C8-BBC6-61DC35EE07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7FC2C3-B5CE-4BDA-92F2-B2F28DB03E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7FC2C3-B5CE-4BDA-92F2-B2F28DB03EBD}"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8232ED-E06F-4DE5-81F8-1C8134C9BBE0}"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2" r:id="rId2"/>
    <p:sldLayoutId id="2147483723" r:id="rId3"/>
    <p:sldLayoutId id="2147483734" r:id="rId4"/>
    <p:sldLayoutId id="2147483735" r:id="rId5"/>
    <p:sldLayoutId id="2147483736" r:id="rId6"/>
    <p:sldLayoutId id="2147483763" r:id="rId7"/>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5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6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i="0"/>
            </a:lvl1pPr>
          </a:lstStyle>
          <a:p>
            <a:endParaRPr lang="en-US" smtClean="0">
              <a:solidFill>
                <a:srgbClr val="000000"/>
              </a:solidFill>
              <a:latin typeface="Verdana" pitchFamily="34" charset="0"/>
            </a:endParaRPr>
          </a:p>
        </p:txBody>
      </p:sp>
      <p:sp>
        <p:nvSpPr>
          <p:cNvPr id="35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i="0"/>
            </a:lvl1pPr>
          </a:lstStyle>
          <a:p>
            <a:endParaRPr lang="en-US" smtClean="0">
              <a:solidFill>
                <a:srgbClr val="000000"/>
              </a:solidFill>
              <a:latin typeface="Verdana" pitchFamily="34" charset="0"/>
            </a:endParaRPr>
          </a:p>
        </p:txBody>
      </p:sp>
      <p:sp>
        <p:nvSpPr>
          <p:cNvPr id="3584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i="0"/>
            </a:lvl1pPr>
          </a:lstStyle>
          <a:p>
            <a:fld id="{30EDCCE4-FF94-466B-AAF6-7939BE50E32D}" type="slidenum">
              <a:rPr lang="en-US" smtClean="0">
                <a:solidFill>
                  <a:srgbClr val="000000"/>
                </a:solidFill>
                <a:latin typeface="Verdana" pitchFamily="34" charset="0"/>
              </a:rPr>
              <a:pPr/>
              <a:t>‹#›</a:t>
            </a:fld>
            <a:endParaRPr lang="en-US" smtClean="0">
              <a:solidFill>
                <a:srgbClr val="000000"/>
              </a:solidFill>
              <a:latin typeface="Verdana" pitchFamily="34" charset="0"/>
            </a:endParaRPr>
          </a:p>
        </p:txBody>
      </p:sp>
      <p:sp>
        <p:nvSpPr>
          <p:cNvPr id="3584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
        <p:nvSpPr>
          <p:cNvPr id="3584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eaLnBrk="0" hangingPunct="0"/>
            <a:endParaRPr lang="en-US" sz="1400" i="1" smtClean="0">
              <a:solidFill>
                <a:srgbClr val="000000"/>
              </a:solidFill>
              <a:latin typeface="Verdana" pitchFamily="34" charset="0"/>
            </a:endParaRPr>
          </a:p>
        </p:txBody>
      </p:sp>
      <p:sp>
        <p:nvSpPr>
          <p:cNvPr id="3584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
        <p:nvSpPr>
          <p:cNvPr id="3585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i="0"/>
            </a:lvl1pPr>
          </a:lstStyle>
          <a:p>
            <a:endParaRPr lang="en-US" smtClean="0">
              <a:solidFill>
                <a:srgbClr val="000000"/>
              </a:solidFill>
              <a:latin typeface="Verdana" pitchFamily="34" charset="0"/>
            </a:endParaRPr>
          </a:p>
        </p:txBody>
      </p:sp>
      <p:sp>
        <p:nvSpPr>
          <p:cNvPr id="35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i="0"/>
            </a:lvl1pPr>
          </a:lstStyle>
          <a:p>
            <a:endParaRPr lang="en-US" smtClean="0">
              <a:solidFill>
                <a:srgbClr val="000000"/>
              </a:solidFill>
              <a:latin typeface="Verdana" pitchFamily="34" charset="0"/>
            </a:endParaRPr>
          </a:p>
        </p:txBody>
      </p:sp>
      <p:sp>
        <p:nvSpPr>
          <p:cNvPr id="3584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i="0"/>
            </a:lvl1pPr>
          </a:lstStyle>
          <a:p>
            <a:fld id="{30EDCCE4-FF94-466B-AAF6-7939BE50E32D}" type="slidenum">
              <a:rPr lang="en-US" smtClean="0">
                <a:solidFill>
                  <a:srgbClr val="000000"/>
                </a:solidFill>
                <a:latin typeface="Verdana" pitchFamily="34" charset="0"/>
              </a:rPr>
              <a:pPr/>
              <a:t>‹#›</a:t>
            </a:fld>
            <a:endParaRPr lang="en-US" smtClean="0">
              <a:solidFill>
                <a:srgbClr val="000000"/>
              </a:solidFill>
              <a:latin typeface="Verdana" pitchFamily="34" charset="0"/>
            </a:endParaRPr>
          </a:p>
        </p:txBody>
      </p:sp>
      <p:sp>
        <p:nvSpPr>
          <p:cNvPr id="3584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
        <p:nvSpPr>
          <p:cNvPr id="3584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eaLnBrk="0" hangingPunct="0"/>
            <a:endParaRPr lang="en-US" sz="1400" i="1" smtClean="0">
              <a:solidFill>
                <a:srgbClr val="000000"/>
              </a:solidFill>
              <a:latin typeface="Verdana" pitchFamily="34" charset="0"/>
            </a:endParaRPr>
          </a:p>
        </p:txBody>
      </p:sp>
      <p:sp>
        <p:nvSpPr>
          <p:cNvPr id="3584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
        <p:nvSpPr>
          <p:cNvPr id="3585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i="0"/>
            </a:lvl1pPr>
          </a:lstStyle>
          <a:p>
            <a:endParaRPr lang="en-US" smtClean="0">
              <a:solidFill>
                <a:srgbClr val="000000"/>
              </a:solidFill>
              <a:latin typeface="Verdana" pitchFamily="34" charset="0"/>
            </a:endParaRPr>
          </a:p>
        </p:txBody>
      </p:sp>
      <p:sp>
        <p:nvSpPr>
          <p:cNvPr id="35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i="0"/>
            </a:lvl1pPr>
          </a:lstStyle>
          <a:p>
            <a:endParaRPr lang="en-US" smtClean="0">
              <a:solidFill>
                <a:srgbClr val="000000"/>
              </a:solidFill>
              <a:latin typeface="Verdana" pitchFamily="34" charset="0"/>
            </a:endParaRPr>
          </a:p>
        </p:txBody>
      </p:sp>
      <p:sp>
        <p:nvSpPr>
          <p:cNvPr id="3584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i="0"/>
            </a:lvl1pPr>
          </a:lstStyle>
          <a:p>
            <a:fld id="{30EDCCE4-FF94-466B-AAF6-7939BE50E32D}" type="slidenum">
              <a:rPr lang="en-US" smtClean="0">
                <a:solidFill>
                  <a:srgbClr val="000000"/>
                </a:solidFill>
                <a:latin typeface="Verdana" pitchFamily="34" charset="0"/>
              </a:rPr>
              <a:pPr/>
              <a:t>‹#›</a:t>
            </a:fld>
            <a:endParaRPr lang="en-US" smtClean="0">
              <a:solidFill>
                <a:srgbClr val="000000"/>
              </a:solidFill>
              <a:latin typeface="Verdana" pitchFamily="34" charset="0"/>
            </a:endParaRPr>
          </a:p>
        </p:txBody>
      </p:sp>
      <p:sp>
        <p:nvSpPr>
          <p:cNvPr id="3584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
        <p:nvSpPr>
          <p:cNvPr id="3584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eaLnBrk="0" hangingPunct="0"/>
            <a:endParaRPr lang="en-US" sz="1400" i="1" smtClean="0">
              <a:solidFill>
                <a:srgbClr val="000000"/>
              </a:solidFill>
              <a:latin typeface="Verdana" pitchFamily="34" charset="0"/>
            </a:endParaRPr>
          </a:p>
        </p:txBody>
      </p:sp>
      <p:sp>
        <p:nvSpPr>
          <p:cNvPr id="3584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
        <p:nvSpPr>
          <p:cNvPr id="3585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n-US" smtClean="0">
              <a:solidFill>
                <a:srgbClr val="000000"/>
              </a:solidFill>
              <a:latin typeface="Times New Roman" pitchFamily="19" charset="0"/>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143000"/>
            <a:ext cx="9144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Times New Roman" pitchFamily="18" charset="0"/>
        </a:defRPr>
      </a:lvl2pPr>
      <a:lvl3pPr algn="ctr" rtl="0" eaLnBrk="0" fontAlgn="base" hangingPunct="0">
        <a:spcBef>
          <a:spcPct val="0"/>
        </a:spcBef>
        <a:spcAft>
          <a:spcPct val="0"/>
        </a:spcAft>
        <a:defRPr sz="4400">
          <a:solidFill>
            <a:srgbClr val="FF0000"/>
          </a:solidFill>
          <a:latin typeface="Times New Roman" pitchFamily="18" charset="0"/>
        </a:defRPr>
      </a:lvl3pPr>
      <a:lvl4pPr algn="ctr" rtl="0" eaLnBrk="0" fontAlgn="base" hangingPunct="0">
        <a:spcBef>
          <a:spcPct val="0"/>
        </a:spcBef>
        <a:spcAft>
          <a:spcPct val="0"/>
        </a:spcAft>
        <a:defRPr sz="4400">
          <a:solidFill>
            <a:srgbClr val="FF0000"/>
          </a:solidFill>
          <a:latin typeface="Times New Roman" pitchFamily="18" charset="0"/>
        </a:defRPr>
      </a:lvl4pPr>
      <a:lvl5pPr algn="ctr" rtl="0" eaLnBrk="0" fontAlgn="base" hangingPunct="0">
        <a:spcBef>
          <a:spcPct val="0"/>
        </a:spcBef>
        <a:spcAft>
          <a:spcPct val="0"/>
        </a:spcAft>
        <a:defRPr sz="4400">
          <a:solidFill>
            <a:srgbClr val="FF0000"/>
          </a:solidFill>
          <a:latin typeface="Times New Roman" pitchFamily="18" charset="0"/>
        </a:defRPr>
      </a:lvl5pPr>
      <a:lvl6pPr marL="457200" algn="ctr" rtl="0" eaLnBrk="0" fontAlgn="base" hangingPunct="0">
        <a:spcBef>
          <a:spcPct val="0"/>
        </a:spcBef>
        <a:spcAft>
          <a:spcPct val="0"/>
        </a:spcAft>
        <a:defRPr sz="4400">
          <a:solidFill>
            <a:srgbClr val="FF0000"/>
          </a:solidFill>
          <a:latin typeface="Times New Roman" pitchFamily="18" charset="0"/>
        </a:defRPr>
      </a:lvl6pPr>
      <a:lvl7pPr marL="914400" algn="ctr" rtl="0" eaLnBrk="0" fontAlgn="base" hangingPunct="0">
        <a:spcBef>
          <a:spcPct val="0"/>
        </a:spcBef>
        <a:spcAft>
          <a:spcPct val="0"/>
        </a:spcAft>
        <a:defRPr sz="4400">
          <a:solidFill>
            <a:srgbClr val="FF0000"/>
          </a:solidFill>
          <a:latin typeface="Times New Roman" pitchFamily="18" charset="0"/>
        </a:defRPr>
      </a:lvl7pPr>
      <a:lvl8pPr marL="1371600" algn="ctr" rtl="0" eaLnBrk="0" fontAlgn="base" hangingPunct="0">
        <a:spcBef>
          <a:spcPct val="0"/>
        </a:spcBef>
        <a:spcAft>
          <a:spcPct val="0"/>
        </a:spcAft>
        <a:defRPr sz="4400">
          <a:solidFill>
            <a:srgbClr val="FF0000"/>
          </a:solidFill>
          <a:latin typeface="Times New Roman" pitchFamily="18" charset="0"/>
        </a:defRPr>
      </a:lvl8pPr>
      <a:lvl9pPr marL="1828800" algn="ctr" rtl="0" eaLnBrk="0" fontAlgn="base" hangingPunct="0">
        <a:spcBef>
          <a:spcPct val="0"/>
        </a:spcBef>
        <a:spcAft>
          <a:spcPct val="0"/>
        </a:spcAft>
        <a:defRPr sz="4400">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62BA25-A2F7-4B2F-BCEE-844680564BAE}" type="datetime1">
              <a:rPr lang="en-US" smtClean="0">
                <a:solidFill>
                  <a:prstClr val="black">
                    <a:tint val="75000"/>
                  </a:prstClr>
                </a:solidFill>
                <a:latin typeface="Calibri"/>
              </a:rPr>
              <a:pPr fontAlgn="auto">
                <a:spcBef>
                  <a:spcPts val="0"/>
                </a:spcBef>
                <a:spcAft>
                  <a:spcPts val="0"/>
                </a:spcAft>
              </a:pPr>
              <a:t>12/2/2013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ICWSM 2012 Dublin, Ireland June 4-8</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B5D08A1-5CD3-493A-8AB1-52B31FC804B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04006244"/>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akaposhi.eas.asu.edu/cse571/lda-lsa-reading.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3.xml"/><Relationship Id="rId7"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wmf"/><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cs.stanford.edu/people/karpathy/nipspre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vmlDrawing" Target="../drawings/vmlDrawing9.v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5.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45.png"/><Relationship Id="rId4" Type="http://schemas.openxmlformats.org/officeDocument/2006/relationships/oleObject" Target="../embeddings/Microsoft_Office_Word_97_-_2003_Document1.doc"/></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45.png"/><Relationship Id="rId4" Type="http://schemas.openxmlformats.org/officeDocument/2006/relationships/oleObject" Target="../embeddings/Microsoft_Office_Word_97_-_2003_Document2.doc"/></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45.png"/><Relationship Id="rId4" Type="http://schemas.openxmlformats.org/officeDocument/2006/relationships/oleObject" Target="../embeddings/Microsoft_Office_Word_97_-_2003_Document3.doc"/></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45.png"/><Relationship Id="rId4" Type="http://schemas.openxmlformats.org/officeDocument/2006/relationships/oleObject" Target="../embeddings/Microsoft_Office_Word_97_-_2003_Document4.doc"/></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45.png"/><Relationship Id="rId4" Type="http://schemas.openxmlformats.org/officeDocument/2006/relationships/oleObject" Target="../embeddings/Microsoft_Office_Word_97_-_2003_Document5.doc"/></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45.png"/><Relationship Id="rId4" Type="http://schemas.openxmlformats.org/officeDocument/2006/relationships/oleObject" Target="../embeddings/Microsoft_Office_Word_97_-_2003_Document6.doc"/></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45.png"/><Relationship Id="rId4" Type="http://schemas.openxmlformats.org/officeDocument/2006/relationships/oleObject" Target="../embeddings/Microsoft_Office_Word_97_-_2003_Document7.doc"/></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45.png"/><Relationship Id="rId4" Type="http://schemas.openxmlformats.org/officeDocument/2006/relationships/oleObject" Target="../embeddings/Microsoft_Office_Word_97_-_2003_Document8.doc"/></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45.png"/><Relationship Id="rId4" Type="http://schemas.openxmlformats.org/officeDocument/2006/relationships/oleObject" Target="../embeddings/Microsoft_Office_Word_97_-_2003_Document9.doc"/></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jpeg"/></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comments" Target="../comments/comment1.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2.xml"/><Relationship Id="rId1" Type="http://schemas.openxmlformats.org/officeDocument/2006/relationships/slideLayout" Target="../slideLayouts/slideLayout15.xm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19.xml"/><Relationship Id="rId5" Type="http://schemas.openxmlformats.org/officeDocument/2006/relationships/comments" Target="../comments/comment4.xml"/><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7.xml"/><Relationship Id="rId1" Type="http://schemas.openxmlformats.org/officeDocument/2006/relationships/slideLayout" Target="../slideLayouts/slideLayout20.xml"/><Relationship Id="rId5" Type="http://schemas.openxmlformats.org/officeDocument/2006/relationships/image" Target="../media/image79.png"/><Relationship Id="rId4" Type="http://schemas.openxmlformats.org/officeDocument/2006/relationships/hyperlink" Target="http://bit.ly/MBHjyZ"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bit.ly/MBHjyZ" TargetMode="External"/><Relationship Id="rId2" Type="http://schemas.openxmlformats.org/officeDocument/2006/relationships/notesSlide" Target="../notesSlides/notesSlide58.xml"/><Relationship Id="rId1" Type="http://schemas.openxmlformats.org/officeDocument/2006/relationships/slideLayout" Target="../slideLayouts/slideLayout2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0.xml"/><Relationship Id="rId1" Type="http://schemas.openxmlformats.org/officeDocument/2006/relationships/slideLayout" Target="../slideLayouts/slideLayout22.xml"/><Relationship Id="rId5" Type="http://schemas.openxmlformats.org/officeDocument/2006/relationships/image" Target="../media/image88.png"/><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Statistical Modeling of Text</a:t>
            </a:r>
            <a:endParaRPr lang="en-US" dirty="0"/>
          </a:p>
        </p:txBody>
      </p:sp>
      <p:sp>
        <p:nvSpPr>
          <p:cNvPr id="3" name="Subtitle 2"/>
          <p:cNvSpPr>
            <a:spLocks noGrp="1"/>
          </p:cNvSpPr>
          <p:nvPr>
            <p:ph type="subTitle" idx="1"/>
          </p:nvPr>
        </p:nvSpPr>
        <p:spPr/>
        <p:txBody>
          <a:bodyPr/>
          <a:lstStyle/>
          <a:p>
            <a:r>
              <a:rPr lang="en-US" dirty="0" smtClean="0"/>
              <a:t>(Can be seen as an application of probabilistic graphical models)</a:t>
            </a:r>
            <a:endParaRPr lang="en-US" dirty="0"/>
          </a:p>
        </p:txBody>
      </p:sp>
      <p:sp>
        <p:nvSpPr>
          <p:cNvPr id="4" name="TextBox 3"/>
          <p:cNvSpPr txBox="1"/>
          <p:nvPr/>
        </p:nvSpPr>
        <p:spPr>
          <a:xfrm>
            <a:off x="1219200" y="5334000"/>
            <a:ext cx="6946132" cy="1200329"/>
          </a:xfrm>
          <a:prstGeom prst="rect">
            <a:avLst/>
          </a:prstGeom>
          <a:noFill/>
        </p:spPr>
        <p:txBody>
          <a:bodyPr wrap="none" rtlCol="0">
            <a:spAutoFit/>
          </a:bodyPr>
          <a:lstStyle/>
          <a:p>
            <a:pPr algn="ctr"/>
            <a:r>
              <a:rPr lang="en-US" dirty="0" smtClean="0"/>
              <a:t>Best reading supplement for just LDA : </a:t>
            </a:r>
          </a:p>
          <a:p>
            <a:pPr algn="ctr"/>
            <a:r>
              <a:rPr lang="en-US" dirty="0" smtClean="0">
                <a:hlinkClick r:id="rId3"/>
              </a:rPr>
              <a:t>http</a:t>
            </a:r>
            <a:r>
              <a:rPr lang="en-US" dirty="0" smtClean="0">
                <a:hlinkClick r:id="rId3"/>
              </a:rPr>
              <a:t>://</a:t>
            </a:r>
            <a:r>
              <a:rPr lang="en-US" dirty="0" smtClean="0">
                <a:hlinkClick r:id="rId3"/>
              </a:rPr>
              <a:t>rakaposhi.eas.asu.edu/cse571/lda-lsa-reading.pdf</a:t>
            </a:r>
            <a:endParaRPr lang="en-US" dirty="0" smtClean="0"/>
          </a:p>
          <a:p>
            <a:pPr algn="ctr"/>
            <a:r>
              <a:rPr lang="en-US" dirty="0" smtClean="0"/>
              <a:t>(the original JMLR paper by </a:t>
            </a:r>
            <a:r>
              <a:rPr lang="en-US" dirty="0" err="1" smtClean="0"/>
              <a:t>Blei</a:t>
            </a:r>
            <a:r>
              <a:rPr lang="en-US" dirty="0" smtClean="0"/>
              <a:t> et al is also good)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Bayesian document categorization</a:t>
            </a:r>
          </a:p>
        </p:txBody>
      </p:sp>
      <p:sp>
        <p:nvSpPr>
          <p:cNvPr id="22532" name="Oval 4"/>
          <p:cNvSpPr>
            <a:spLocks noChangeAspect="1" noChangeArrowheads="1"/>
          </p:cNvSpPr>
          <p:nvPr/>
        </p:nvSpPr>
        <p:spPr bwMode="auto">
          <a:xfrm>
            <a:off x="2630488" y="3906838"/>
            <a:ext cx="411162" cy="366712"/>
          </a:xfrm>
          <a:prstGeom prst="ellipse">
            <a:avLst/>
          </a:prstGeom>
          <a:solidFill>
            <a:schemeClr val="accent2"/>
          </a:solidFill>
          <a:ln w="9525">
            <a:solidFill>
              <a:schemeClr val="tx1"/>
            </a:solidFill>
            <a:miter lim="800000"/>
            <a:headEnd/>
            <a:tailEnd/>
          </a:ln>
        </p:spPr>
        <p:txBody>
          <a:bodyPr wrap="none" anchor="ctr"/>
          <a:lstStyle/>
          <a:p>
            <a:pPr algn="ctr"/>
            <a:r>
              <a:rPr lang="en-US" sz="1800"/>
              <a:t>Cat</a:t>
            </a:r>
          </a:p>
        </p:txBody>
      </p:sp>
      <p:sp>
        <p:nvSpPr>
          <p:cNvPr id="22533" name="Oval 6"/>
          <p:cNvSpPr>
            <a:spLocks noChangeAspect="1" noChangeArrowheads="1"/>
          </p:cNvSpPr>
          <p:nvPr/>
        </p:nvSpPr>
        <p:spPr bwMode="auto">
          <a:xfrm>
            <a:off x="2614613" y="4813300"/>
            <a:ext cx="411162" cy="365125"/>
          </a:xfrm>
          <a:prstGeom prst="ellipse">
            <a:avLst/>
          </a:prstGeom>
          <a:solidFill>
            <a:schemeClr val="accent2"/>
          </a:solidFill>
          <a:ln w="9525">
            <a:solidFill>
              <a:schemeClr val="tx1"/>
            </a:solidFill>
            <a:miter lim="800000"/>
            <a:headEnd/>
            <a:tailEnd/>
          </a:ln>
        </p:spPr>
        <p:txBody>
          <a:bodyPr wrap="none" anchor="ctr"/>
          <a:lstStyle/>
          <a:p>
            <a:pPr algn="ctr"/>
            <a:r>
              <a:rPr lang="en-US" sz="1800" i="1"/>
              <a:t>w</a:t>
            </a:r>
            <a:r>
              <a:rPr lang="en-US" sz="1800" baseline="-25000"/>
              <a:t>1</a:t>
            </a:r>
          </a:p>
        </p:txBody>
      </p:sp>
      <p:cxnSp>
        <p:nvCxnSpPr>
          <p:cNvPr id="6" name="Straight Arrow Connector 5"/>
          <p:cNvCxnSpPr>
            <a:cxnSpLocks noChangeShapeType="1"/>
            <a:stCxn id="22532" idx="4"/>
            <a:endCxn id="22533" idx="0"/>
          </p:cNvCxnSpPr>
          <p:nvPr/>
        </p:nvCxnSpPr>
        <p:spPr bwMode="auto">
          <a:xfrm rot="5400000">
            <a:off x="2559051" y="4535487"/>
            <a:ext cx="539750" cy="158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 name="Rectangle 6"/>
          <p:cNvSpPr>
            <a:spLocks noChangeArrowheads="1"/>
          </p:cNvSpPr>
          <p:nvPr/>
        </p:nvSpPr>
        <p:spPr bwMode="auto">
          <a:xfrm>
            <a:off x="2395538" y="4497388"/>
            <a:ext cx="914400" cy="846137"/>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Arial" charset="0"/>
            </a:endParaRPr>
          </a:p>
        </p:txBody>
      </p:sp>
      <p:sp>
        <p:nvSpPr>
          <p:cNvPr id="22536" name="TextBox 7"/>
          <p:cNvSpPr txBox="1">
            <a:spLocks noChangeArrowheads="1"/>
          </p:cNvSpPr>
          <p:nvPr/>
        </p:nvSpPr>
        <p:spPr bwMode="auto">
          <a:xfrm>
            <a:off x="2936875" y="4991100"/>
            <a:ext cx="479425" cy="369888"/>
          </a:xfrm>
          <a:prstGeom prst="rect">
            <a:avLst/>
          </a:prstGeom>
          <a:noFill/>
          <a:ln w="9525">
            <a:noFill/>
            <a:miter lim="800000"/>
            <a:headEnd/>
            <a:tailEnd/>
          </a:ln>
        </p:spPr>
        <p:txBody>
          <a:bodyPr wrap="none">
            <a:spAutoFit/>
          </a:bodyPr>
          <a:lstStyle/>
          <a:p>
            <a:r>
              <a:rPr lang="en-US" sz="1800" i="1"/>
              <a:t>n</a:t>
            </a:r>
            <a:r>
              <a:rPr lang="en-US" sz="1800" i="1" baseline="-25000"/>
              <a:t>D</a:t>
            </a:r>
            <a:endParaRPr lang="en-US" sz="1800" i="1"/>
          </a:p>
        </p:txBody>
      </p:sp>
      <p:grpSp>
        <p:nvGrpSpPr>
          <p:cNvPr id="2" name="Group 18"/>
          <p:cNvGrpSpPr>
            <a:grpSpLocks/>
          </p:cNvGrpSpPr>
          <p:nvPr/>
        </p:nvGrpSpPr>
        <p:grpSpPr bwMode="auto">
          <a:xfrm>
            <a:off x="2627313" y="2981325"/>
            <a:ext cx="411162" cy="925513"/>
            <a:chOff x="2627446" y="2980771"/>
            <a:chExt cx="411480" cy="926714"/>
          </a:xfrm>
        </p:grpSpPr>
        <p:cxnSp>
          <p:nvCxnSpPr>
            <p:cNvPr id="10" name="Straight Arrow Connector 9"/>
            <p:cNvCxnSpPr>
              <a:cxnSpLocks noChangeShapeType="1"/>
              <a:stCxn id="22556" idx="4"/>
              <a:endCxn id="22532" idx="0"/>
            </p:cNvCxnSpPr>
            <p:nvPr/>
          </p:nvCxnSpPr>
          <p:spPr bwMode="auto">
            <a:xfrm rot="16200000" flipH="1">
              <a:off x="2554249" y="3625468"/>
              <a:ext cx="560955" cy="308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22556" name="Oval 4"/>
            <p:cNvSpPr>
              <a:spLocks noChangeAspect="1" noChangeArrowheads="1"/>
            </p:cNvSpPr>
            <p:nvPr/>
          </p:nvSpPr>
          <p:spPr bwMode="auto">
            <a:xfrm>
              <a:off x="2627446" y="2980771"/>
              <a:ext cx="411480" cy="365760"/>
            </a:xfrm>
            <a:prstGeom prst="ellipse">
              <a:avLst/>
            </a:prstGeom>
            <a:solidFill>
              <a:schemeClr val="accent2"/>
            </a:solidFill>
            <a:ln w="9525">
              <a:solidFill>
                <a:schemeClr val="tx1"/>
              </a:solidFill>
              <a:miter lim="800000"/>
              <a:headEnd/>
              <a:tailEnd/>
            </a:ln>
          </p:spPr>
          <p:txBody>
            <a:bodyPr wrap="none" anchor="ctr"/>
            <a:lstStyle/>
            <a:p>
              <a:pPr algn="ctr"/>
              <a:r>
                <a:rPr lang="en-US" sz="1800" i="1">
                  <a:sym typeface="Symbol" pitchFamily="19" charset="2"/>
                </a:rPr>
                <a:t></a:t>
              </a:r>
            </a:p>
            <a:p>
              <a:pPr algn="ctr"/>
              <a:endParaRPr lang="en-US" sz="1800"/>
            </a:p>
          </p:txBody>
        </p:sp>
      </p:grpSp>
      <p:grpSp>
        <p:nvGrpSpPr>
          <p:cNvPr id="3" name="Group 19"/>
          <p:cNvGrpSpPr>
            <a:grpSpLocks/>
          </p:cNvGrpSpPr>
          <p:nvPr/>
        </p:nvGrpSpPr>
        <p:grpSpPr bwMode="auto">
          <a:xfrm>
            <a:off x="2644775" y="2212975"/>
            <a:ext cx="411163" cy="768350"/>
            <a:chOff x="2644380" y="2212613"/>
            <a:chExt cx="411480" cy="768158"/>
          </a:xfrm>
        </p:grpSpPr>
        <p:sp>
          <p:nvSpPr>
            <p:cNvPr id="22553" name="Oval 4"/>
            <p:cNvSpPr>
              <a:spLocks noChangeAspect="1" noChangeArrowheads="1"/>
            </p:cNvSpPr>
            <p:nvPr/>
          </p:nvSpPr>
          <p:spPr bwMode="auto">
            <a:xfrm>
              <a:off x="2644380" y="2212613"/>
              <a:ext cx="411480" cy="365760"/>
            </a:xfrm>
            <a:prstGeom prst="ellipse">
              <a:avLst/>
            </a:prstGeom>
            <a:solidFill>
              <a:schemeClr val="accent2"/>
            </a:solidFill>
            <a:ln w="9525">
              <a:solidFill>
                <a:schemeClr val="tx1"/>
              </a:solidFill>
              <a:miter lim="800000"/>
              <a:headEnd/>
              <a:tailEnd/>
            </a:ln>
          </p:spPr>
          <p:txBody>
            <a:bodyPr wrap="none" anchor="ctr"/>
            <a:lstStyle/>
            <a:p>
              <a:pPr algn="ctr"/>
              <a:r>
                <a:rPr lang="en-US" sz="1800" i="1">
                  <a:sym typeface="Symbol" pitchFamily="19" charset="2"/>
                </a:rPr>
                <a:t></a:t>
              </a:r>
            </a:p>
            <a:p>
              <a:pPr algn="ctr"/>
              <a:endParaRPr lang="en-US" sz="1800"/>
            </a:p>
          </p:txBody>
        </p:sp>
        <p:cxnSp>
          <p:nvCxnSpPr>
            <p:cNvPr id="16" name="Straight Arrow Connector 15"/>
            <p:cNvCxnSpPr>
              <a:cxnSpLocks noChangeShapeType="1"/>
              <a:stCxn id="22553" idx="4"/>
              <a:endCxn id="22556" idx="0"/>
            </p:cNvCxnSpPr>
            <p:nvPr/>
          </p:nvCxnSpPr>
          <p:spPr bwMode="auto">
            <a:xfrm rot="5400000">
              <a:off x="2640454" y="2771105"/>
              <a:ext cx="402398" cy="16934"/>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grpSp>
      <p:grpSp>
        <p:nvGrpSpPr>
          <p:cNvPr id="4" name="Group 36"/>
          <p:cNvGrpSpPr>
            <a:grpSpLocks/>
          </p:cNvGrpSpPr>
          <p:nvPr/>
        </p:nvGrpSpPr>
        <p:grpSpPr bwMode="auto">
          <a:xfrm>
            <a:off x="1647825" y="4003675"/>
            <a:ext cx="1027113" cy="863600"/>
            <a:chOff x="1648391" y="4002929"/>
            <a:chExt cx="1026461" cy="864008"/>
          </a:xfrm>
        </p:grpSpPr>
        <p:cxnSp>
          <p:nvCxnSpPr>
            <p:cNvPr id="22" name="Straight Arrow Connector 21"/>
            <p:cNvCxnSpPr>
              <a:cxnSpLocks noChangeShapeType="1"/>
              <a:stCxn id="22552" idx="5"/>
              <a:endCxn id="22533" idx="1"/>
            </p:cNvCxnSpPr>
            <p:nvPr/>
          </p:nvCxnSpPr>
          <p:spPr bwMode="auto">
            <a:xfrm rot="16200000" flipH="1">
              <a:off x="2061325" y="4253411"/>
              <a:ext cx="551813" cy="67524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22552" name="Oval 4"/>
            <p:cNvSpPr>
              <a:spLocks noChangeAspect="1" noChangeArrowheads="1"/>
            </p:cNvSpPr>
            <p:nvPr/>
          </p:nvSpPr>
          <p:spPr bwMode="auto">
            <a:xfrm>
              <a:off x="1648391" y="4002929"/>
              <a:ext cx="411480" cy="365760"/>
            </a:xfrm>
            <a:prstGeom prst="ellipse">
              <a:avLst/>
            </a:prstGeom>
            <a:solidFill>
              <a:schemeClr val="accent2"/>
            </a:solidFill>
            <a:ln w="9525">
              <a:solidFill>
                <a:schemeClr val="tx1"/>
              </a:solidFill>
              <a:miter lim="800000"/>
              <a:headEnd/>
              <a:tailEnd/>
            </a:ln>
          </p:spPr>
          <p:txBody>
            <a:bodyPr wrap="none" anchor="ctr"/>
            <a:lstStyle/>
            <a:p>
              <a:pPr algn="ctr"/>
              <a:r>
                <a:rPr lang="en-US" sz="1800" i="1">
                  <a:sym typeface="Symbol" pitchFamily="19" charset="2"/>
                </a:rPr>
                <a:t></a:t>
              </a:r>
            </a:p>
            <a:p>
              <a:pPr algn="ctr"/>
              <a:endParaRPr lang="en-US" sz="1800"/>
            </a:p>
          </p:txBody>
        </p:sp>
      </p:grpSp>
      <p:grpSp>
        <p:nvGrpSpPr>
          <p:cNvPr id="5" name="Group 37"/>
          <p:cNvGrpSpPr>
            <a:grpSpLocks/>
          </p:cNvGrpSpPr>
          <p:nvPr/>
        </p:nvGrpSpPr>
        <p:grpSpPr bwMode="auto">
          <a:xfrm>
            <a:off x="1646238" y="2932113"/>
            <a:ext cx="412750" cy="1093787"/>
            <a:chOff x="1646851" y="2931511"/>
            <a:chExt cx="411480" cy="1094509"/>
          </a:xfrm>
        </p:grpSpPr>
        <p:sp>
          <p:nvSpPr>
            <p:cNvPr id="22549" name="Oval 4"/>
            <p:cNvSpPr>
              <a:spLocks noChangeAspect="1" noChangeArrowheads="1"/>
            </p:cNvSpPr>
            <p:nvPr/>
          </p:nvSpPr>
          <p:spPr bwMode="auto">
            <a:xfrm>
              <a:off x="1646851" y="2931511"/>
              <a:ext cx="411480" cy="365760"/>
            </a:xfrm>
            <a:prstGeom prst="ellipse">
              <a:avLst/>
            </a:prstGeom>
            <a:solidFill>
              <a:schemeClr val="accent2"/>
            </a:solidFill>
            <a:ln w="9525">
              <a:solidFill>
                <a:schemeClr val="tx1"/>
              </a:solidFill>
              <a:miter lim="800000"/>
              <a:headEnd/>
              <a:tailEnd/>
            </a:ln>
          </p:spPr>
          <p:txBody>
            <a:bodyPr wrap="none" anchor="ctr"/>
            <a:lstStyle/>
            <a:p>
              <a:pPr algn="ctr"/>
              <a:r>
                <a:rPr lang="en-US" sz="1800" i="1">
                  <a:sym typeface="Symbol" pitchFamily="19" charset="2"/>
                </a:rPr>
                <a:t></a:t>
              </a:r>
            </a:p>
            <a:p>
              <a:pPr algn="ctr"/>
              <a:endParaRPr lang="en-US" sz="1800"/>
            </a:p>
          </p:txBody>
        </p:sp>
        <p:cxnSp>
          <p:nvCxnSpPr>
            <p:cNvPr id="32" name="Straight Arrow Connector 31"/>
            <p:cNvCxnSpPr>
              <a:cxnSpLocks noChangeShapeType="1"/>
            </p:cNvCxnSpPr>
            <p:nvPr/>
          </p:nvCxnSpPr>
          <p:spPr bwMode="auto">
            <a:xfrm rot="16200000" flipH="1">
              <a:off x="1523623" y="3672421"/>
              <a:ext cx="705658" cy="154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grpSp>
      <p:sp>
        <p:nvSpPr>
          <p:cNvPr id="35" name="Rectangle 34"/>
          <p:cNvSpPr>
            <a:spLocks noChangeArrowheads="1"/>
          </p:cNvSpPr>
          <p:nvPr/>
        </p:nvSpPr>
        <p:spPr bwMode="auto">
          <a:xfrm>
            <a:off x="2316163" y="3771900"/>
            <a:ext cx="1301750" cy="1608138"/>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Arial" charset="0"/>
            </a:endParaRPr>
          </a:p>
        </p:txBody>
      </p:sp>
      <p:sp>
        <p:nvSpPr>
          <p:cNvPr id="22542" name="TextBox 35"/>
          <p:cNvSpPr txBox="1">
            <a:spLocks noChangeArrowheads="1"/>
          </p:cNvSpPr>
          <p:nvPr/>
        </p:nvSpPr>
        <p:spPr bwMode="auto">
          <a:xfrm>
            <a:off x="3273425" y="4997450"/>
            <a:ext cx="430213" cy="369888"/>
          </a:xfrm>
          <a:prstGeom prst="rect">
            <a:avLst/>
          </a:prstGeom>
          <a:noFill/>
          <a:ln w="9525">
            <a:noFill/>
            <a:miter lim="800000"/>
            <a:headEnd/>
            <a:tailEnd/>
          </a:ln>
        </p:spPr>
        <p:txBody>
          <a:bodyPr wrap="none">
            <a:spAutoFit/>
          </a:bodyPr>
          <a:lstStyle/>
          <a:p>
            <a:r>
              <a:rPr lang="en-US" sz="1800" i="1"/>
              <a:t>D</a:t>
            </a:r>
          </a:p>
        </p:txBody>
      </p:sp>
      <p:grpSp>
        <p:nvGrpSpPr>
          <p:cNvPr id="8" name="Group 43"/>
          <p:cNvGrpSpPr>
            <a:grpSpLocks/>
          </p:cNvGrpSpPr>
          <p:nvPr/>
        </p:nvGrpSpPr>
        <p:grpSpPr bwMode="auto">
          <a:xfrm>
            <a:off x="1854200" y="1408113"/>
            <a:ext cx="1068388" cy="1439862"/>
            <a:chOff x="1854970" y="1408546"/>
            <a:chExt cx="1067119" cy="1439333"/>
          </a:xfrm>
        </p:grpSpPr>
        <p:cxnSp>
          <p:nvCxnSpPr>
            <p:cNvPr id="40" name="Straight Arrow Connector 39"/>
            <p:cNvCxnSpPr>
              <a:cxnSpLocks noChangeShapeType="1"/>
            </p:cNvCxnSpPr>
            <p:nvPr/>
          </p:nvCxnSpPr>
          <p:spPr bwMode="auto">
            <a:xfrm rot="5400000">
              <a:off x="1589426" y="2274455"/>
              <a:ext cx="962121" cy="18472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2" name="Straight Arrow Connector 41"/>
            <p:cNvCxnSpPr>
              <a:cxnSpLocks noChangeShapeType="1"/>
            </p:cNvCxnSpPr>
            <p:nvPr/>
          </p:nvCxnSpPr>
          <p:spPr bwMode="auto">
            <a:xfrm rot="16200000" flipH="1">
              <a:off x="2355274" y="1801092"/>
              <a:ext cx="369455" cy="338666"/>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22548" name="TextBox 42"/>
            <p:cNvSpPr txBox="1">
              <a:spLocks noChangeArrowheads="1"/>
            </p:cNvSpPr>
            <p:nvPr/>
          </p:nvSpPr>
          <p:spPr bwMode="auto">
            <a:xfrm>
              <a:off x="1854970" y="1408546"/>
              <a:ext cx="1067119" cy="461665"/>
            </a:xfrm>
            <a:prstGeom prst="rect">
              <a:avLst/>
            </a:prstGeom>
            <a:noFill/>
            <a:ln w="9525">
              <a:noFill/>
              <a:miter lim="800000"/>
              <a:headEnd/>
              <a:tailEnd/>
            </a:ln>
          </p:spPr>
          <p:txBody>
            <a:bodyPr wrap="none">
              <a:spAutoFit/>
            </a:bodyPr>
            <a:lstStyle/>
            <a:p>
              <a:r>
                <a:rPr lang="en-US" i="1"/>
                <a:t>priors</a:t>
              </a:r>
            </a:p>
          </p:txBody>
        </p:sp>
      </p:grpSp>
      <p:sp>
        <p:nvSpPr>
          <p:cNvPr id="45" name="TextBox 44"/>
          <p:cNvSpPr txBox="1">
            <a:spLocks noChangeArrowheads="1"/>
          </p:cNvSpPr>
          <p:nvPr/>
        </p:nvSpPr>
        <p:spPr bwMode="auto">
          <a:xfrm>
            <a:off x="800100" y="4310063"/>
            <a:ext cx="1273175" cy="461962"/>
          </a:xfrm>
          <a:prstGeom prst="rect">
            <a:avLst/>
          </a:prstGeom>
          <a:noFill/>
          <a:ln w="9525">
            <a:noFill/>
            <a:miter lim="800000"/>
            <a:headEnd/>
            <a:tailEnd/>
          </a:ln>
        </p:spPr>
        <p:txBody>
          <a:bodyPr wrap="none">
            <a:spAutoFit/>
          </a:bodyPr>
          <a:lstStyle/>
          <a:p>
            <a:r>
              <a:rPr lang="en-US"/>
              <a:t>P(w|Cat)</a:t>
            </a:r>
          </a:p>
        </p:txBody>
      </p:sp>
      <p:sp>
        <p:nvSpPr>
          <p:cNvPr id="46" name="TextBox 45"/>
          <p:cNvSpPr txBox="1">
            <a:spLocks noChangeArrowheads="1"/>
          </p:cNvSpPr>
          <p:nvPr/>
        </p:nvSpPr>
        <p:spPr bwMode="auto">
          <a:xfrm>
            <a:off x="3124200" y="2970213"/>
            <a:ext cx="987425" cy="460375"/>
          </a:xfrm>
          <a:prstGeom prst="rect">
            <a:avLst/>
          </a:prstGeom>
          <a:noFill/>
          <a:ln w="9525">
            <a:noFill/>
            <a:miter lim="800000"/>
            <a:headEnd/>
            <a:tailEnd/>
          </a:ln>
        </p:spPr>
        <p:txBody>
          <a:bodyPr wrap="none">
            <a:spAutoFit/>
          </a:bodyPr>
          <a:lstStyle/>
          <a:p>
            <a:r>
              <a:rPr lang="en-US"/>
              <a:t>P(Cat)</a:t>
            </a:r>
          </a:p>
        </p:txBody>
      </p:sp>
      <p:sp>
        <p:nvSpPr>
          <p:cNvPr id="29" name="TextBox 28"/>
          <p:cNvSpPr txBox="1"/>
          <p:nvPr/>
        </p:nvSpPr>
        <p:spPr>
          <a:xfrm>
            <a:off x="4208803" y="2133600"/>
            <a:ext cx="4951227" cy="4524315"/>
          </a:xfrm>
          <a:prstGeom prst="rect">
            <a:avLst/>
          </a:prstGeom>
          <a:noFill/>
        </p:spPr>
        <p:txBody>
          <a:bodyPr wrap="none" rtlCol="0">
            <a:spAutoFit/>
          </a:bodyPr>
          <a:lstStyle/>
          <a:p>
            <a:r>
              <a:rPr lang="en-US" dirty="0" smtClean="0">
                <a:solidFill>
                  <a:srgbClr val="FF0000"/>
                </a:solidFill>
              </a:rPr>
              <a:t>Wait—What do you </a:t>
            </a:r>
            <a:r>
              <a:rPr lang="en-US" b="1" dirty="0" smtClean="0">
                <a:solidFill>
                  <a:srgbClr val="FF0000"/>
                </a:solidFill>
              </a:rPr>
              <a:t>LEARN</a:t>
            </a:r>
          </a:p>
          <a:p>
            <a:r>
              <a:rPr lang="en-US" b="1" dirty="0" smtClean="0">
                <a:solidFill>
                  <a:srgbClr val="FF0000"/>
                </a:solidFill>
              </a:rPr>
              <a:t>  </a:t>
            </a:r>
            <a:r>
              <a:rPr lang="en-US" dirty="0" smtClean="0">
                <a:solidFill>
                  <a:srgbClr val="FF0000"/>
                </a:solidFill>
              </a:rPr>
              <a:t> here?</a:t>
            </a:r>
          </a:p>
          <a:p>
            <a:r>
              <a:rPr lang="en-US" dirty="0" smtClean="0"/>
              <a:t>       Nothing..</a:t>
            </a:r>
          </a:p>
          <a:p>
            <a:r>
              <a:rPr lang="en-US" dirty="0" smtClean="0">
                <a:solidFill>
                  <a:srgbClr val="FF0000"/>
                </a:solidFill>
              </a:rPr>
              <a:t>But then how are the probabilities</a:t>
            </a:r>
          </a:p>
          <a:p>
            <a:r>
              <a:rPr lang="en-US" dirty="0" smtClean="0">
                <a:solidFill>
                  <a:srgbClr val="FF0000"/>
                </a:solidFill>
              </a:rPr>
              <a:t>   set? </a:t>
            </a:r>
          </a:p>
          <a:p>
            <a:r>
              <a:rPr lang="en-US" dirty="0" smtClean="0"/>
              <a:t>       By sampling from the prior</a:t>
            </a:r>
          </a:p>
          <a:p>
            <a:r>
              <a:rPr lang="en-US" dirty="0" smtClean="0">
                <a:solidFill>
                  <a:srgbClr val="FF0000"/>
                </a:solidFill>
              </a:rPr>
              <a:t>But how does data change anything?</a:t>
            </a:r>
          </a:p>
          <a:p>
            <a:r>
              <a:rPr lang="en-US" dirty="0" smtClean="0"/>
              <a:t>       By changing the posterior</a:t>
            </a:r>
          </a:p>
          <a:p>
            <a:r>
              <a:rPr lang="en-US" dirty="0" smtClean="0">
                <a:solidFill>
                  <a:srgbClr val="FF0000"/>
                </a:solidFill>
              </a:rPr>
              <a:t>So you don’t estimate any parameters?</a:t>
            </a:r>
          </a:p>
          <a:p>
            <a:r>
              <a:rPr lang="en-US" dirty="0" smtClean="0"/>
              <a:t>        No</a:t>
            </a:r>
          </a:p>
          <a:p>
            <a:r>
              <a:rPr lang="en-US" dirty="0" smtClean="0">
                <a:solidFill>
                  <a:srgbClr val="FF0000"/>
                </a:solidFill>
              </a:rPr>
              <a:t>You just do inference?</a:t>
            </a:r>
          </a:p>
          <a:p>
            <a:r>
              <a:rPr lang="en-US" dirty="0" smtClean="0"/>
              <a:t>        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Single Topic model to Multi-topic model</a:t>
            </a:r>
            <a:endParaRPr lang="en-US" dirty="0"/>
          </a:p>
        </p:txBody>
      </p:sp>
      <p:sp>
        <p:nvSpPr>
          <p:cNvPr id="3" name="Subtitle 2"/>
          <p:cNvSpPr>
            <a:spLocks noGrp="1"/>
          </p:cNvSpPr>
          <p:nvPr>
            <p:ph idx="1"/>
          </p:nvPr>
        </p:nvSpPr>
        <p:spPr>
          <a:xfrm>
            <a:off x="685800" y="1981200"/>
            <a:ext cx="6553200" cy="3886200"/>
          </a:xfrm>
        </p:spPr>
        <p:txBody>
          <a:bodyPr/>
          <a:lstStyle/>
          <a:p>
            <a:r>
              <a:rPr lang="en-US" sz="2400" dirty="0" smtClean="0"/>
              <a:t>Unigram model assumes all documents draw from the same word distribution</a:t>
            </a:r>
          </a:p>
          <a:p>
            <a:r>
              <a:rPr lang="en-US" sz="2400" dirty="0" smtClean="0"/>
              <a:t>The single topic model assumes that word distributions are topic dependent [Good]</a:t>
            </a:r>
          </a:p>
          <a:p>
            <a:pPr lvl="1"/>
            <a:r>
              <a:rPr lang="en-US" sz="2400" dirty="0" smtClean="0"/>
              <a:t>But assume that each document has only one topic [Not So Good]</a:t>
            </a:r>
          </a:p>
          <a:p>
            <a:r>
              <a:rPr lang="en-US" sz="2400" dirty="0" smtClean="0"/>
              <a:t>How about consider documents as having multiple topics?</a:t>
            </a:r>
          </a:p>
          <a:p>
            <a:pPr lvl="1"/>
            <a:r>
              <a:rPr lang="en-US" sz="2000" dirty="0" smtClean="0"/>
              <a:t>A document is a specific “mixture” (distribution) over topics! [sort of like belief states ;-] </a:t>
            </a:r>
          </a:p>
          <a:p>
            <a:pPr lvl="1"/>
            <a:r>
              <a:rPr lang="en-US" sz="2000" dirty="0" smtClean="0"/>
              <a:t>In the single topic case, the “mixture” is a degenerate one—with all probability mass on just one topic</a:t>
            </a:r>
          </a:p>
        </p:txBody>
      </p:sp>
      <p:sp>
        <p:nvSpPr>
          <p:cNvPr id="4" name="TextBox 3"/>
          <p:cNvSpPr txBox="1"/>
          <p:nvPr/>
        </p:nvSpPr>
        <p:spPr>
          <a:xfrm>
            <a:off x="7162800" y="2895600"/>
            <a:ext cx="2079415" cy="1569660"/>
          </a:xfrm>
          <a:prstGeom prst="rect">
            <a:avLst/>
          </a:prstGeom>
          <a:noFill/>
        </p:spPr>
        <p:txBody>
          <a:bodyPr wrap="square" rtlCol="0">
            <a:spAutoFit/>
          </a:bodyPr>
          <a:lstStyle/>
          <a:p>
            <a:r>
              <a:rPr lang="en-US" dirty="0" smtClean="0"/>
              <a:t>Connection to</a:t>
            </a:r>
          </a:p>
          <a:p>
            <a:r>
              <a:rPr lang="en-US" dirty="0" smtClean="0"/>
              <a:t>Dimensionality</a:t>
            </a:r>
          </a:p>
          <a:p>
            <a:r>
              <a:rPr lang="en-US" dirty="0" smtClean="0"/>
              <a:t>  reduction..</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29058" name="Object 2"/>
          <p:cNvGraphicFramePr>
            <a:graphicFrameLocks noChangeAspect="1"/>
          </p:cNvGraphicFramePr>
          <p:nvPr>
            <p:ph type="body" idx="1"/>
          </p:nvPr>
        </p:nvGraphicFramePr>
        <p:xfrm>
          <a:off x="228600" y="2133600"/>
          <a:ext cx="3956050" cy="1770063"/>
        </p:xfrm>
        <a:graphic>
          <a:graphicData uri="http://schemas.openxmlformats.org/presentationml/2006/ole">
            <p:oleObj spid="_x0000_s670722" name="Picture" r:id="rId4" imgW="2657880" imgH="1190160" progId="Word.Picture.8">
              <p:embed/>
            </p:oleObj>
          </a:graphicData>
        </a:graphic>
      </p:graphicFrame>
      <p:graphicFrame>
        <p:nvGraphicFramePr>
          <p:cNvPr id="429059" name="Object 3"/>
          <p:cNvGraphicFramePr>
            <a:graphicFrameLocks noChangeAspect="1"/>
          </p:cNvGraphicFramePr>
          <p:nvPr/>
        </p:nvGraphicFramePr>
        <p:xfrm>
          <a:off x="4662488" y="2133600"/>
          <a:ext cx="3933825" cy="1770063"/>
        </p:xfrm>
        <a:graphic>
          <a:graphicData uri="http://schemas.openxmlformats.org/presentationml/2006/ole">
            <p:oleObj spid="_x0000_s670723" name="Picture" r:id="rId5" imgW="2647800" imgH="1190520" progId="Word.Picture.8">
              <p:embed/>
            </p:oleObj>
          </a:graphicData>
        </a:graphic>
      </p:graphicFrame>
      <p:sp>
        <p:nvSpPr>
          <p:cNvPr id="429060" name="AutoShape 4"/>
          <p:cNvSpPr>
            <a:spLocks noChangeArrowheads="1"/>
          </p:cNvSpPr>
          <p:nvPr/>
        </p:nvSpPr>
        <p:spPr bwMode="auto">
          <a:xfrm>
            <a:off x="1066800" y="3962400"/>
            <a:ext cx="1676400" cy="457200"/>
          </a:xfrm>
          <a:prstGeom prst="curvedUpArrow">
            <a:avLst>
              <a:gd name="adj1" fmla="val 73333"/>
              <a:gd name="adj2" fmla="val 146667"/>
              <a:gd name="adj3" fmla="val 33333"/>
            </a:avLst>
          </a:prstGeom>
          <a:noFill/>
          <a:ln w="9525">
            <a:solidFill>
              <a:schemeClr val="tx1"/>
            </a:solidFill>
            <a:miter lim="800000"/>
            <a:headEnd/>
            <a:tailEnd/>
          </a:ln>
          <a:effectLst/>
        </p:spPr>
        <p:txBody>
          <a:bodyPr wrap="none" anchor="ctr"/>
          <a:lstStyle/>
          <a:p>
            <a:pPr eaLnBrk="0" hangingPunct="0"/>
            <a:endParaRPr lang="en-US">
              <a:solidFill>
                <a:srgbClr val="000000"/>
              </a:solidFill>
            </a:endParaRPr>
          </a:p>
        </p:txBody>
      </p:sp>
      <p:sp>
        <p:nvSpPr>
          <p:cNvPr id="429061" name="Text Box 5"/>
          <p:cNvSpPr txBox="1">
            <a:spLocks noChangeArrowheads="1"/>
          </p:cNvSpPr>
          <p:nvPr/>
        </p:nvSpPr>
        <p:spPr bwMode="auto">
          <a:xfrm>
            <a:off x="371475" y="4616450"/>
            <a:ext cx="3016250" cy="1739900"/>
          </a:xfrm>
          <a:prstGeom prst="rect">
            <a:avLst/>
          </a:prstGeom>
          <a:noFill/>
          <a:ln w="9525">
            <a:noFill/>
            <a:miter lim="800000"/>
            <a:headEnd/>
            <a:tailEnd/>
          </a:ln>
          <a:effectLst/>
        </p:spPr>
        <p:txBody>
          <a:bodyPr wrap="none" anchor="ctr">
            <a:spAutoFit/>
          </a:bodyPr>
          <a:lstStyle/>
          <a:p>
            <a:pPr algn="ctr" eaLnBrk="0" hangingPunct="0"/>
            <a:r>
              <a:rPr lang="en-US" sz="1800">
                <a:solidFill>
                  <a:srgbClr val="000000"/>
                </a:solidFill>
              </a:rPr>
              <a:t>Singular Value Decomposition</a:t>
            </a:r>
          </a:p>
          <a:p>
            <a:pPr algn="ctr" eaLnBrk="0" hangingPunct="0"/>
            <a:r>
              <a:rPr lang="en-US" sz="1800">
                <a:solidFill>
                  <a:srgbClr val="000000"/>
                </a:solidFill>
              </a:rPr>
              <a:t>Convert doc-term</a:t>
            </a:r>
          </a:p>
          <a:p>
            <a:pPr algn="ctr" eaLnBrk="0" hangingPunct="0"/>
            <a:r>
              <a:rPr lang="en-US" sz="1800">
                <a:solidFill>
                  <a:srgbClr val="000000"/>
                </a:solidFill>
              </a:rPr>
              <a:t>matrix into 3matrices</a:t>
            </a:r>
          </a:p>
          <a:p>
            <a:pPr algn="ctr" eaLnBrk="0" hangingPunct="0"/>
            <a:r>
              <a:rPr lang="en-US" sz="1800">
                <a:solidFill>
                  <a:srgbClr val="000000"/>
                </a:solidFill>
              </a:rPr>
              <a:t>D-F, F-F, T-F</a:t>
            </a:r>
          </a:p>
          <a:p>
            <a:pPr algn="ctr" eaLnBrk="0" hangingPunct="0"/>
            <a:r>
              <a:rPr lang="en-US" sz="1800">
                <a:solidFill>
                  <a:srgbClr val="000000"/>
                </a:solidFill>
              </a:rPr>
              <a:t>Where DF*FF*TF’ gives the</a:t>
            </a:r>
          </a:p>
          <a:p>
            <a:pPr algn="ctr" eaLnBrk="0" hangingPunct="0"/>
            <a:r>
              <a:rPr lang="en-US" sz="1800">
                <a:solidFill>
                  <a:srgbClr val="000000"/>
                </a:solidFill>
              </a:rPr>
              <a:t>Original matrix back</a:t>
            </a:r>
          </a:p>
        </p:txBody>
      </p:sp>
      <p:sp>
        <p:nvSpPr>
          <p:cNvPr id="429062" name="Text Box 6"/>
          <p:cNvSpPr txBox="1">
            <a:spLocks noChangeArrowheads="1"/>
          </p:cNvSpPr>
          <p:nvPr/>
        </p:nvSpPr>
        <p:spPr bwMode="auto">
          <a:xfrm>
            <a:off x="4191000" y="2743200"/>
            <a:ext cx="484188" cy="457200"/>
          </a:xfrm>
          <a:prstGeom prst="rect">
            <a:avLst/>
          </a:prstGeom>
          <a:noFill/>
          <a:ln w="9525">
            <a:noFill/>
            <a:miter lim="800000"/>
            <a:headEnd/>
            <a:tailEnd/>
          </a:ln>
          <a:effectLst/>
        </p:spPr>
        <p:txBody>
          <a:bodyPr wrap="none" anchor="ctr">
            <a:spAutoFit/>
          </a:bodyPr>
          <a:lstStyle/>
          <a:p>
            <a:pPr algn="ctr" eaLnBrk="0" hangingPunct="0"/>
            <a:r>
              <a:rPr lang="en-US">
                <a:solidFill>
                  <a:srgbClr val="000000"/>
                </a:solidFill>
                <a:latin typeface="Symbol" pitchFamily="18" charset="2"/>
              </a:rPr>
              <a:t>Þ</a:t>
            </a:r>
          </a:p>
        </p:txBody>
      </p:sp>
      <p:sp>
        <p:nvSpPr>
          <p:cNvPr id="429063" name="AutoShape 7"/>
          <p:cNvSpPr>
            <a:spLocks noChangeArrowheads="1"/>
          </p:cNvSpPr>
          <p:nvPr/>
        </p:nvSpPr>
        <p:spPr bwMode="auto">
          <a:xfrm>
            <a:off x="3733800" y="3886200"/>
            <a:ext cx="1676400" cy="457200"/>
          </a:xfrm>
          <a:prstGeom prst="curvedUpArrow">
            <a:avLst>
              <a:gd name="adj1" fmla="val 73333"/>
              <a:gd name="adj2" fmla="val 146667"/>
              <a:gd name="adj3" fmla="val 33333"/>
            </a:avLst>
          </a:prstGeom>
          <a:noFill/>
          <a:ln w="9525">
            <a:solidFill>
              <a:schemeClr val="tx1"/>
            </a:solidFill>
            <a:miter lim="800000"/>
            <a:headEnd/>
            <a:tailEnd/>
          </a:ln>
          <a:effectLst/>
        </p:spPr>
        <p:txBody>
          <a:bodyPr wrap="none" anchor="ctr"/>
          <a:lstStyle/>
          <a:p>
            <a:pPr eaLnBrk="0" hangingPunct="0"/>
            <a:endParaRPr lang="en-US">
              <a:solidFill>
                <a:srgbClr val="000000"/>
              </a:solidFill>
            </a:endParaRPr>
          </a:p>
        </p:txBody>
      </p:sp>
      <p:sp>
        <p:nvSpPr>
          <p:cNvPr id="429064" name="Text Box 8"/>
          <p:cNvSpPr txBox="1">
            <a:spLocks noChangeArrowheads="1"/>
          </p:cNvSpPr>
          <p:nvPr/>
        </p:nvSpPr>
        <p:spPr bwMode="auto">
          <a:xfrm>
            <a:off x="3276600" y="4495800"/>
            <a:ext cx="2400300" cy="915988"/>
          </a:xfrm>
          <a:prstGeom prst="rect">
            <a:avLst/>
          </a:prstGeom>
          <a:noFill/>
          <a:ln w="9525">
            <a:noFill/>
            <a:miter lim="800000"/>
            <a:headEnd/>
            <a:tailEnd/>
          </a:ln>
          <a:effectLst/>
        </p:spPr>
        <p:txBody>
          <a:bodyPr wrap="none" anchor="ctr">
            <a:spAutoFit/>
          </a:bodyPr>
          <a:lstStyle/>
          <a:p>
            <a:pPr algn="ctr" eaLnBrk="0" hangingPunct="0"/>
            <a:r>
              <a:rPr lang="en-US" sz="1800">
                <a:solidFill>
                  <a:srgbClr val="000000"/>
                </a:solidFill>
              </a:rPr>
              <a:t>Reduce Dimensionality:</a:t>
            </a:r>
          </a:p>
          <a:p>
            <a:pPr algn="ctr" eaLnBrk="0" hangingPunct="0"/>
            <a:r>
              <a:rPr lang="en-US" sz="1800">
                <a:solidFill>
                  <a:srgbClr val="000000"/>
                </a:solidFill>
              </a:rPr>
              <a:t>Throw out low-order</a:t>
            </a:r>
          </a:p>
          <a:p>
            <a:pPr algn="ctr" eaLnBrk="0" hangingPunct="0"/>
            <a:r>
              <a:rPr lang="en-US" sz="1800">
                <a:solidFill>
                  <a:srgbClr val="000000"/>
                </a:solidFill>
              </a:rPr>
              <a:t>rows and columns</a:t>
            </a:r>
          </a:p>
        </p:txBody>
      </p:sp>
      <p:sp>
        <p:nvSpPr>
          <p:cNvPr id="429065" name="AutoShape 9"/>
          <p:cNvSpPr>
            <a:spLocks noChangeArrowheads="1"/>
          </p:cNvSpPr>
          <p:nvPr/>
        </p:nvSpPr>
        <p:spPr bwMode="auto">
          <a:xfrm>
            <a:off x="6477000" y="3886200"/>
            <a:ext cx="1676400" cy="457200"/>
          </a:xfrm>
          <a:prstGeom prst="curvedUpArrow">
            <a:avLst>
              <a:gd name="adj1" fmla="val 73333"/>
              <a:gd name="adj2" fmla="val 146667"/>
              <a:gd name="adj3" fmla="val 33333"/>
            </a:avLst>
          </a:prstGeom>
          <a:noFill/>
          <a:ln w="9525">
            <a:solidFill>
              <a:schemeClr val="tx1"/>
            </a:solidFill>
            <a:miter lim="800000"/>
            <a:headEnd/>
            <a:tailEnd/>
          </a:ln>
          <a:effectLst/>
        </p:spPr>
        <p:txBody>
          <a:bodyPr wrap="none" anchor="ctr"/>
          <a:lstStyle/>
          <a:p>
            <a:pPr eaLnBrk="0" hangingPunct="0"/>
            <a:endParaRPr lang="en-US">
              <a:solidFill>
                <a:srgbClr val="000000"/>
              </a:solidFill>
            </a:endParaRPr>
          </a:p>
        </p:txBody>
      </p:sp>
      <p:sp>
        <p:nvSpPr>
          <p:cNvPr id="429066" name="Text Box 10"/>
          <p:cNvSpPr txBox="1">
            <a:spLocks noChangeArrowheads="1"/>
          </p:cNvSpPr>
          <p:nvPr/>
        </p:nvSpPr>
        <p:spPr bwMode="auto">
          <a:xfrm>
            <a:off x="6197600" y="4497388"/>
            <a:ext cx="2114550" cy="1739900"/>
          </a:xfrm>
          <a:prstGeom prst="rect">
            <a:avLst/>
          </a:prstGeom>
          <a:noFill/>
          <a:ln w="9525">
            <a:noFill/>
            <a:miter lim="800000"/>
            <a:headEnd/>
            <a:tailEnd/>
          </a:ln>
          <a:effectLst/>
        </p:spPr>
        <p:txBody>
          <a:bodyPr wrap="none" anchor="ctr">
            <a:spAutoFit/>
          </a:bodyPr>
          <a:lstStyle/>
          <a:p>
            <a:pPr algn="ctr" eaLnBrk="0" hangingPunct="0"/>
            <a:r>
              <a:rPr lang="en-US" sz="1800">
                <a:solidFill>
                  <a:srgbClr val="000000"/>
                </a:solidFill>
              </a:rPr>
              <a:t>Recreate Matrix:</a:t>
            </a:r>
          </a:p>
          <a:p>
            <a:pPr algn="ctr" eaLnBrk="0" hangingPunct="0"/>
            <a:r>
              <a:rPr lang="en-US" sz="1800">
                <a:solidFill>
                  <a:srgbClr val="000000"/>
                </a:solidFill>
              </a:rPr>
              <a:t>Multiply to produce</a:t>
            </a:r>
          </a:p>
          <a:p>
            <a:pPr algn="ctr" eaLnBrk="0" hangingPunct="0"/>
            <a:r>
              <a:rPr lang="en-US" sz="1800">
                <a:solidFill>
                  <a:srgbClr val="000000"/>
                </a:solidFill>
              </a:rPr>
              <a:t>approximate term-</a:t>
            </a:r>
          </a:p>
          <a:p>
            <a:pPr algn="ctr" eaLnBrk="0" hangingPunct="0"/>
            <a:r>
              <a:rPr lang="en-US" sz="1800">
                <a:solidFill>
                  <a:srgbClr val="000000"/>
                </a:solidFill>
              </a:rPr>
              <a:t>document matrix.</a:t>
            </a:r>
          </a:p>
          <a:p>
            <a:pPr algn="ctr" eaLnBrk="0" hangingPunct="0"/>
            <a:r>
              <a:rPr lang="en-US" sz="1800">
                <a:solidFill>
                  <a:srgbClr val="000000"/>
                </a:solidFill>
              </a:rPr>
              <a:t>dt</a:t>
            </a:r>
            <a:r>
              <a:rPr lang="en-US" sz="1800" baseline="-25000">
                <a:solidFill>
                  <a:srgbClr val="000000"/>
                </a:solidFill>
              </a:rPr>
              <a:t>k</a:t>
            </a:r>
            <a:r>
              <a:rPr lang="en-US" sz="1800">
                <a:solidFill>
                  <a:srgbClr val="000000"/>
                </a:solidFill>
              </a:rPr>
              <a:t> is a k-rank matrix</a:t>
            </a:r>
          </a:p>
          <a:p>
            <a:pPr algn="ctr" eaLnBrk="0" hangingPunct="0"/>
            <a:r>
              <a:rPr lang="en-US" sz="1800">
                <a:solidFill>
                  <a:srgbClr val="000000"/>
                </a:solidFill>
              </a:rPr>
              <a:t>That is closest to dt</a:t>
            </a:r>
          </a:p>
        </p:txBody>
      </p:sp>
      <p:sp>
        <p:nvSpPr>
          <p:cNvPr id="429067" name="Text Box 11"/>
          <p:cNvSpPr txBox="1">
            <a:spLocks noChangeArrowheads="1"/>
          </p:cNvSpPr>
          <p:nvPr/>
        </p:nvSpPr>
        <p:spPr bwMode="auto">
          <a:xfrm>
            <a:off x="898525" y="2555875"/>
            <a:ext cx="420688"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dt</a:t>
            </a:r>
          </a:p>
        </p:txBody>
      </p:sp>
      <p:sp>
        <p:nvSpPr>
          <p:cNvPr id="429068" name="Text Box 12"/>
          <p:cNvSpPr txBox="1">
            <a:spLocks noChangeArrowheads="1"/>
          </p:cNvSpPr>
          <p:nvPr/>
        </p:nvSpPr>
        <p:spPr bwMode="auto">
          <a:xfrm>
            <a:off x="1965325" y="2555875"/>
            <a:ext cx="438150"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df</a:t>
            </a:r>
          </a:p>
        </p:txBody>
      </p:sp>
      <p:sp>
        <p:nvSpPr>
          <p:cNvPr id="429069" name="Text Box 13"/>
          <p:cNvSpPr txBox="1">
            <a:spLocks noChangeArrowheads="1"/>
          </p:cNvSpPr>
          <p:nvPr/>
        </p:nvSpPr>
        <p:spPr bwMode="auto">
          <a:xfrm>
            <a:off x="2743200" y="2667000"/>
            <a:ext cx="387350"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ff</a:t>
            </a:r>
          </a:p>
        </p:txBody>
      </p:sp>
      <p:sp>
        <p:nvSpPr>
          <p:cNvPr id="429070" name="Text Box 14"/>
          <p:cNvSpPr txBox="1">
            <a:spLocks noChangeArrowheads="1"/>
          </p:cNvSpPr>
          <p:nvPr/>
        </p:nvSpPr>
        <p:spPr bwMode="auto">
          <a:xfrm>
            <a:off x="3641725" y="2632075"/>
            <a:ext cx="427038"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tf</a:t>
            </a:r>
            <a:r>
              <a:rPr lang="en-US" baseline="30000">
                <a:solidFill>
                  <a:srgbClr val="000000"/>
                </a:solidFill>
              </a:rPr>
              <a:t>t</a:t>
            </a:r>
            <a:endParaRPr lang="en-US">
              <a:solidFill>
                <a:srgbClr val="000000"/>
              </a:solidFill>
            </a:endParaRPr>
          </a:p>
        </p:txBody>
      </p:sp>
      <p:sp>
        <p:nvSpPr>
          <p:cNvPr id="429071" name="Rectangle 15"/>
          <p:cNvSpPr>
            <a:spLocks noChangeArrowheads="1"/>
          </p:cNvSpPr>
          <p:nvPr/>
        </p:nvSpPr>
        <p:spPr bwMode="auto">
          <a:xfrm>
            <a:off x="990600" y="3581400"/>
            <a:ext cx="228600" cy="228600"/>
          </a:xfrm>
          <a:prstGeom prst="rect">
            <a:avLst/>
          </a:prstGeom>
          <a:solidFill>
            <a:schemeClr val="bg1"/>
          </a:solidFill>
          <a:ln w="9525">
            <a:noFill/>
            <a:miter lim="800000"/>
            <a:headEnd/>
            <a:tailEnd/>
          </a:ln>
          <a:effectLst/>
        </p:spPr>
        <p:txBody>
          <a:bodyPr wrap="none" anchor="ctr"/>
          <a:lstStyle/>
          <a:p>
            <a:pPr eaLnBrk="0" hangingPunct="0"/>
            <a:endParaRPr lang="en-US">
              <a:solidFill>
                <a:srgbClr val="000000"/>
              </a:solidFill>
            </a:endParaRPr>
          </a:p>
        </p:txBody>
      </p:sp>
      <p:sp>
        <p:nvSpPr>
          <p:cNvPr id="429072" name="Rectangle 16"/>
          <p:cNvSpPr>
            <a:spLocks noChangeArrowheads="1"/>
          </p:cNvSpPr>
          <p:nvPr/>
        </p:nvSpPr>
        <p:spPr bwMode="auto">
          <a:xfrm>
            <a:off x="2057400" y="3581400"/>
            <a:ext cx="228600" cy="228600"/>
          </a:xfrm>
          <a:prstGeom prst="rect">
            <a:avLst/>
          </a:prstGeom>
          <a:solidFill>
            <a:schemeClr val="bg1"/>
          </a:solidFill>
          <a:ln w="9525">
            <a:noFill/>
            <a:miter lim="800000"/>
            <a:headEnd/>
            <a:tailEnd/>
          </a:ln>
          <a:effectLst/>
        </p:spPr>
        <p:txBody>
          <a:bodyPr wrap="none" anchor="ctr"/>
          <a:lstStyle/>
          <a:p>
            <a:pPr eaLnBrk="0" hangingPunct="0"/>
            <a:endParaRPr lang="en-US">
              <a:solidFill>
                <a:srgbClr val="000000"/>
              </a:solidFill>
            </a:endParaRPr>
          </a:p>
        </p:txBody>
      </p:sp>
      <p:sp>
        <p:nvSpPr>
          <p:cNvPr id="429073" name="Rectangle 17"/>
          <p:cNvSpPr>
            <a:spLocks noChangeArrowheads="1"/>
          </p:cNvSpPr>
          <p:nvPr/>
        </p:nvSpPr>
        <p:spPr bwMode="auto">
          <a:xfrm>
            <a:off x="2743200" y="3581400"/>
            <a:ext cx="228600" cy="228600"/>
          </a:xfrm>
          <a:prstGeom prst="rect">
            <a:avLst/>
          </a:prstGeom>
          <a:solidFill>
            <a:schemeClr val="bg1"/>
          </a:solidFill>
          <a:ln w="9525">
            <a:noFill/>
            <a:miter lim="800000"/>
            <a:headEnd/>
            <a:tailEnd/>
          </a:ln>
          <a:effectLst/>
        </p:spPr>
        <p:txBody>
          <a:bodyPr wrap="none" anchor="ctr"/>
          <a:lstStyle/>
          <a:p>
            <a:pPr eaLnBrk="0" hangingPunct="0"/>
            <a:endParaRPr lang="en-US">
              <a:solidFill>
                <a:srgbClr val="000000"/>
              </a:solidFill>
            </a:endParaRPr>
          </a:p>
        </p:txBody>
      </p:sp>
      <p:sp>
        <p:nvSpPr>
          <p:cNvPr id="429074" name="Rectangle 18"/>
          <p:cNvSpPr>
            <a:spLocks noChangeArrowheads="1"/>
          </p:cNvSpPr>
          <p:nvPr/>
        </p:nvSpPr>
        <p:spPr bwMode="auto">
          <a:xfrm>
            <a:off x="3733800" y="3581400"/>
            <a:ext cx="228600" cy="228600"/>
          </a:xfrm>
          <a:prstGeom prst="rect">
            <a:avLst/>
          </a:prstGeom>
          <a:solidFill>
            <a:schemeClr val="bg1"/>
          </a:solidFill>
          <a:ln w="9525">
            <a:noFill/>
            <a:miter lim="800000"/>
            <a:headEnd/>
            <a:tailEnd/>
          </a:ln>
          <a:effectLst/>
        </p:spPr>
        <p:txBody>
          <a:bodyPr wrap="none" anchor="ctr"/>
          <a:lstStyle/>
          <a:p>
            <a:pPr eaLnBrk="0" hangingPunct="0"/>
            <a:endParaRPr lang="en-US">
              <a:solidFill>
                <a:srgbClr val="000000"/>
              </a:solidFill>
            </a:endParaRPr>
          </a:p>
        </p:txBody>
      </p:sp>
      <p:sp>
        <p:nvSpPr>
          <p:cNvPr id="429075" name="Rectangle 19"/>
          <p:cNvSpPr>
            <a:spLocks noChangeArrowheads="1"/>
          </p:cNvSpPr>
          <p:nvPr/>
        </p:nvSpPr>
        <p:spPr bwMode="auto">
          <a:xfrm>
            <a:off x="4876800" y="3657600"/>
            <a:ext cx="228600" cy="228600"/>
          </a:xfrm>
          <a:prstGeom prst="rect">
            <a:avLst/>
          </a:prstGeom>
          <a:solidFill>
            <a:schemeClr val="bg1"/>
          </a:solidFill>
          <a:ln w="9525">
            <a:noFill/>
            <a:miter lim="800000"/>
            <a:headEnd/>
            <a:tailEnd/>
          </a:ln>
          <a:effectLst/>
        </p:spPr>
        <p:txBody>
          <a:bodyPr wrap="none" anchor="ctr"/>
          <a:lstStyle/>
          <a:p>
            <a:pPr eaLnBrk="0" hangingPunct="0"/>
            <a:endParaRPr lang="en-US">
              <a:solidFill>
                <a:srgbClr val="000000"/>
              </a:solidFill>
            </a:endParaRPr>
          </a:p>
        </p:txBody>
      </p:sp>
      <p:sp>
        <p:nvSpPr>
          <p:cNvPr id="429076" name="Rectangle 20"/>
          <p:cNvSpPr>
            <a:spLocks noChangeArrowheads="1"/>
          </p:cNvSpPr>
          <p:nvPr/>
        </p:nvSpPr>
        <p:spPr bwMode="auto">
          <a:xfrm>
            <a:off x="5562600" y="3581400"/>
            <a:ext cx="228600" cy="228600"/>
          </a:xfrm>
          <a:prstGeom prst="rect">
            <a:avLst/>
          </a:prstGeom>
          <a:solidFill>
            <a:schemeClr val="bg1"/>
          </a:solidFill>
          <a:ln w="9525">
            <a:noFill/>
            <a:miter lim="800000"/>
            <a:headEnd/>
            <a:tailEnd/>
          </a:ln>
          <a:effectLst/>
        </p:spPr>
        <p:txBody>
          <a:bodyPr wrap="none" anchor="ctr"/>
          <a:lstStyle/>
          <a:p>
            <a:pPr eaLnBrk="0" hangingPunct="0"/>
            <a:endParaRPr lang="en-US">
              <a:solidFill>
                <a:srgbClr val="000000"/>
              </a:solidFill>
            </a:endParaRPr>
          </a:p>
        </p:txBody>
      </p:sp>
      <p:sp>
        <p:nvSpPr>
          <p:cNvPr id="429077" name="Rectangle 21"/>
          <p:cNvSpPr>
            <a:spLocks noChangeArrowheads="1"/>
          </p:cNvSpPr>
          <p:nvPr/>
        </p:nvSpPr>
        <p:spPr bwMode="auto">
          <a:xfrm>
            <a:off x="6553200" y="3581400"/>
            <a:ext cx="228600" cy="228600"/>
          </a:xfrm>
          <a:prstGeom prst="rect">
            <a:avLst/>
          </a:prstGeom>
          <a:solidFill>
            <a:schemeClr val="bg1"/>
          </a:solidFill>
          <a:ln w="9525">
            <a:noFill/>
            <a:miter lim="800000"/>
            <a:headEnd/>
            <a:tailEnd/>
          </a:ln>
          <a:effectLst/>
        </p:spPr>
        <p:txBody>
          <a:bodyPr wrap="none" anchor="ctr"/>
          <a:lstStyle/>
          <a:p>
            <a:pPr eaLnBrk="0" hangingPunct="0"/>
            <a:endParaRPr lang="en-US">
              <a:solidFill>
                <a:srgbClr val="000000"/>
              </a:solidFill>
            </a:endParaRPr>
          </a:p>
        </p:txBody>
      </p:sp>
      <p:sp>
        <p:nvSpPr>
          <p:cNvPr id="429078" name="Text Box 22"/>
          <p:cNvSpPr txBox="1">
            <a:spLocks noChangeArrowheads="1"/>
          </p:cNvSpPr>
          <p:nvPr/>
        </p:nvSpPr>
        <p:spPr bwMode="auto">
          <a:xfrm>
            <a:off x="4632325" y="2555875"/>
            <a:ext cx="539750"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df</a:t>
            </a:r>
            <a:r>
              <a:rPr lang="en-US" baseline="-25000">
                <a:solidFill>
                  <a:srgbClr val="000000"/>
                </a:solidFill>
              </a:rPr>
              <a:t>k</a:t>
            </a:r>
            <a:endParaRPr lang="en-US">
              <a:solidFill>
                <a:srgbClr val="000000"/>
              </a:solidFill>
            </a:endParaRPr>
          </a:p>
        </p:txBody>
      </p:sp>
      <p:sp>
        <p:nvSpPr>
          <p:cNvPr id="429079" name="Text Box 23"/>
          <p:cNvSpPr txBox="1">
            <a:spLocks noChangeArrowheads="1"/>
          </p:cNvSpPr>
          <p:nvPr/>
        </p:nvSpPr>
        <p:spPr bwMode="auto">
          <a:xfrm>
            <a:off x="5546725" y="2708275"/>
            <a:ext cx="488950"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ff</a:t>
            </a:r>
            <a:r>
              <a:rPr lang="en-US" baseline="-25000">
                <a:solidFill>
                  <a:srgbClr val="000000"/>
                </a:solidFill>
              </a:rPr>
              <a:t>k</a:t>
            </a:r>
            <a:endParaRPr lang="en-US">
              <a:solidFill>
                <a:srgbClr val="000000"/>
              </a:solidFill>
            </a:endParaRPr>
          </a:p>
        </p:txBody>
      </p:sp>
      <p:sp>
        <p:nvSpPr>
          <p:cNvPr id="429080" name="Text Box 24"/>
          <p:cNvSpPr txBox="1">
            <a:spLocks noChangeArrowheads="1"/>
          </p:cNvSpPr>
          <p:nvPr/>
        </p:nvSpPr>
        <p:spPr bwMode="auto">
          <a:xfrm>
            <a:off x="6324600" y="2667000"/>
            <a:ext cx="528638"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tf</a:t>
            </a:r>
            <a:r>
              <a:rPr lang="en-US" baseline="-25000">
                <a:solidFill>
                  <a:srgbClr val="000000"/>
                </a:solidFill>
              </a:rPr>
              <a:t>k</a:t>
            </a:r>
            <a:r>
              <a:rPr lang="en-US" baseline="30000">
                <a:solidFill>
                  <a:srgbClr val="000000"/>
                </a:solidFill>
              </a:rPr>
              <a:t>t</a:t>
            </a:r>
            <a:endParaRPr lang="en-US">
              <a:solidFill>
                <a:srgbClr val="000000"/>
              </a:solidFill>
            </a:endParaRPr>
          </a:p>
        </p:txBody>
      </p:sp>
      <p:sp>
        <p:nvSpPr>
          <p:cNvPr id="429081" name="Text Box 25"/>
          <p:cNvSpPr txBox="1">
            <a:spLocks noChangeArrowheads="1"/>
          </p:cNvSpPr>
          <p:nvPr/>
        </p:nvSpPr>
        <p:spPr bwMode="auto">
          <a:xfrm>
            <a:off x="609600" y="0"/>
            <a:ext cx="8113713" cy="701675"/>
          </a:xfrm>
          <a:prstGeom prst="rect">
            <a:avLst/>
          </a:prstGeom>
          <a:noFill/>
          <a:ln w="9525">
            <a:noFill/>
            <a:miter lim="800000"/>
            <a:headEnd/>
            <a:tailEnd/>
          </a:ln>
          <a:effectLst/>
        </p:spPr>
        <p:txBody>
          <a:bodyPr wrap="none">
            <a:spAutoFit/>
          </a:bodyPr>
          <a:lstStyle/>
          <a:p>
            <a:pPr eaLnBrk="0" hangingPunct="0"/>
            <a:r>
              <a:rPr lang="en-US" sz="4000">
                <a:solidFill>
                  <a:srgbClr val="000000"/>
                </a:solidFill>
              </a:rPr>
              <a:t>Overview of Latent Semantic Indexing</a:t>
            </a:r>
          </a:p>
        </p:txBody>
      </p:sp>
      <p:sp>
        <p:nvSpPr>
          <p:cNvPr id="429082" name="Text Box 26"/>
          <p:cNvSpPr txBox="1">
            <a:spLocks noChangeArrowheads="1"/>
          </p:cNvSpPr>
          <p:nvPr/>
        </p:nvSpPr>
        <p:spPr bwMode="auto">
          <a:xfrm rot="-2699768">
            <a:off x="1662113" y="1230313"/>
            <a:ext cx="2552700" cy="641350"/>
          </a:xfrm>
          <a:prstGeom prst="rect">
            <a:avLst/>
          </a:prstGeom>
          <a:noFill/>
          <a:ln w="9525">
            <a:noFill/>
            <a:miter lim="800000"/>
            <a:headEnd/>
            <a:tailEnd/>
          </a:ln>
          <a:effectLst/>
        </p:spPr>
        <p:txBody>
          <a:bodyPr wrap="none">
            <a:spAutoFit/>
          </a:bodyPr>
          <a:lstStyle/>
          <a:p>
            <a:pPr eaLnBrk="0" hangingPunct="0"/>
            <a:r>
              <a:rPr lang="en-US" sz="1800">
                <a:solidFill>
                  <a:srgbClr val="FF3300"/>
                </a:solidFill>
              </a:rPr>
              <a:t>Doc-factor</a:t>
            </a:r>
          </a:p>
          <a:p>
            <a:pPr eaLnBrk="0" hangingPunct="0"/>
            <a:r>
              <a:rPr lang="en-US" sz="1800">
                <a:solidFill>
                  <a:srgbClr val="0033CC"/>
                </a:solidFill>
              </a:rPr>
              <a:t>(eigen vectors of d-t*d-t’)</a:t>
            </a:r>
          </a:p>
        </p:txBody>
      </p:sp>
      <p:sp>
        <p:nvSpPr>
          <p:cNvPr id="429083" name="Text Box 27"/>
          <p:cNvSpPr txBox="1">
            <a:spLocks noChangeArrowheads="1"/>
          </p:cNvSpPr>
          <p:nvPr/>
        </p:nvSpPr>
        <p:spPr bwMode="auto">
          <a:xfrm rot="-2699768">
            <a:off x="2509838" y="1087438"/>
            <a:ext cx="2959100" cy="915987"/>
          </a:xfrm>
          <a:prstGeom prst="rect">
            <a:avLst/>
          </a:prstGeom>
          <a:noFill/>
          <a:ln w="9525">
            <a:noFill/>
            <a:miter lim="800000"/>
            <a:headEnd/>
            <a:tailEnd/>
          </a:ln>
          <a:effectLst/>
        </p:spPr>
        <p:txBody>
          <a:bodyPr wrap="none">
            <a:spAutoFit/>
          </a:bodyPr>
          <a:lstStyle/>
          <a:p>
            <a:pPr eaLnBrk="0" hangingPunct="0"/>
            <a:r>
              <a:rPr lang="en-US" sz="1800">
                <a:solidFill>
                  <a:srgbClr val="FF3300"/>
                </a:solidFill>
              </a:rPr>
              <a:t>factor-factor</a:t>
            </a:r>
          </a:p>
          <a:p>
            <a:pPr eaLnBrk="0" hangingPunct="0"/>
            <a:r>
              <a:rPr lang="en-US" sz="1800">
                <a:solidFill>
                  <a:srgbClr val="0033CC"/>
                </a:solidFill>
              </a:rPr>
              <a:t>(+ve sqrt of eigen values of </a:t>
            </a:r>
          </a:p>
          <a:p>
            <a:pPr eaLnBrk="0" hangingPunct="0"/>
            <a:r>
              <a:rPr lang="en-US" sz="1800">
                <a:solidFill>
                  <a:srgbClr val="0033CC"/>
                </a:solidFill>
              </a:rPr>
              <a:t>d-t*d-t’or d-t’*d-t; both same)</a:t>
            </a:r>
          </a:p>
        </p:txBody>
      </p:sp>
      <p:sp>
        <p:nvSpPr>
          <p:cNvPr id="429084" name="Text Box 28"/>
          <p:cNvSpPr txBox="1">
            <a:spLocks noChangeArrowheads="1"/>
          </p:cNvSpPr>
          <p:nvPr/>
        </p:nvSpPr>
        <p:spPr bwMode="auto">
          <a:xfrm rot="-2699768">
            <a:off x="3575050" y="1431925"/>
            <a:ext cx="2552700" cy="641350"/>
          </a:xfrm>
          <a:prstGeom prst="rect">
            <a:avLst/>
          </a:prstGeom>
          <a:noFill/>
          <a:ln w="9525">
            <a:noFill/>
            <a:miter lim="800000"/>
            <a:headEnd/>
            <a:tailEnd/>
          </a:ln>
          <a:effectLst/>
        </p:spPr>
        <p:txBody>
          <a:bodyPr wrap="none">
            <a:spAutoFit/>
          </a:bodyPr>
          <a:lstStyle/>
          <a:p>
            <a:pPr eaLnBrk="0" hangingPunct="0"/>
            <a:r>
              <a:rPr lang="en-US" sz="1800">
                <a:solidFill>
                  <a:srgbClr val="FF3300"/>
                </a:solidFill>
              </a:rPr>
              <a:t>(term-factor)</a:t>
            </a:r>
            <a:r>
              <a:rPr lang="en-US" sz="1800" baseline="30000">
                <a:solidFill>
                  <a:srgbClr val="FF3300"/>
                </a:solidFill>
              </a:rPr>
              <a:t>T</a:t>
            </a:r>
          </a:p>
          <a:p>
            <a:pPr eaLnBrk="0" hangingPunct="0"/>
            <a:r>
              <a:rPr lang="en-US" sz="1800">
                <a:solidFill>
                  <a:srgbClr val="0033CC"/>
                </a:solidFill>
              </a:rPr>
              <a:t>(eigen vectors of d-t’*d-t)</a:t>
            </a:r>
          </a:p>
        </p:txBody>
      </p:sp>
      <p:sp>
        <p:nvSpPr>
          <p:cNvPr id="429085" name="Text Box 29"/>
          <p:cNvSpPr txBox="1">
            <a:spLocks noChangeArrowheads="1"/>
          </p:cNvSpPr>
          <p:nvPr/>
        </p:nvSpPr>
        <p:spPr bwMode="auto">
          <a:xfrm>
            <a:off x="0" y="2667000"/>
            <a:ext cx="623888" cy="457200"/>
          </a:xfrm>
          <a:prstGeom prst="rect">
            <a:avLst/>
          </a:prstGeom>
          <a:solidFill>
            <a:schemeClr val="bg1"/>
          </a:solidFill>
          <a:ln w="9525">
            <a:noFill/>
            <a:miter lim="800000"/>
            <a:headEnd/>
            <a:tailEnd/>
          </a:ln>
          <a:effectLst/>
        </p:spPr>
        <p:txBody>
          <a:bodyPr wrap="none">
            <a:spAutoFit/>
          </a:bodyPr>
          <a:lstStyle/>
          <a:p>
            <a:pPr eaLnBrk="0" hangingPunct="0"/>
            <a:r>
              <a:rPr lang="en-US">
                <a:solidFill>
                  <a:srgbClr val="000000"/>
                </a:solidFill>
              </a:rPr>
              <a:t>doc</a:t>
            </a:r>
          </a:p>
        </p:txBody>
      </p:sp>
      <p:sp>
        <p:nvSpPr>
          <p:cNvPr id="429086" name="Text Box 30"/>
          <p:cNvSpPr txBox="1">
            <a:spLocks noChangeArrowheads="1"/>
          </p:cNvSpPr>
          <p:nvPr/>
        </p:nvSpPr>
        <p:spPr bwMode="auto">
          <a:xfrm>
            <a:off x="685800" y="1905000"/>
            <a:ext cx="919163" cy="457200"/>
          </a:xfrm>
          <a:prstGeom prst="rect">
            <a:avLst/>
          </a:prstGeom>
          <a:solidFill>
            <a:schemeClr val="bg1"/>
          </a:solidFill>
          <a:ln w="9525">
            <a:noFill/>
            <a:miter lim="800000"/>
            <a:headEnd/>
            <a:tailEnd/>
          </a:ln>
          <a:effectLst/>
        </p:spPr>
        <p:txBody>
          <a:bodyPr wrap="none">
            <a:spAutoFit/>
          </a:bodyPr>
          <a:lstStyle/>
          <a:p>
            <a:pPr eaLnBrk="0" hangingPunct="0"/>
            <a:r>
              <a:rPr lang="en-US">
                <a:solidFill>
                  <a:srgbClr val="000000"/>
                </a:solidFill>
              </a:rPr>
              <a:t>Term </a:t>
            </a:r>
          </a:p>
        </p:txBody>
      </p:sp>
      <p:sp>
        <p:nvSpPr>
          <p:cNvPr id="429087" name="Text Box 31"/>
          <p:cNvSpPr txBox="1">
            <a:spLocks noChangeArrowheads="1"/>
          </p:cNvSpPr>
          <p:nvPr/>
        </p:nvSpPr>
        <p:spPr bwMode="auto">
          <a:xfrm>
            <a:off x="7239000" y="1905000"/>
            <a:ext cx="919163" cy="457200"/>
          </a:xfrm>
          <a:prstGeom prst="rect">
            <a:avLst/>
          </a:prstGeom>
          <a:solidFill>
            <a:schemeClr val="bg1"/>
          </a:solidFill>
          <a:ln w="9525">
            <a:noFill/>
            <a:miter lim="800000"/>
            <a:headEnd/>
            <a:tailEnd/>
          </a:ln>
          <a:effectLst/>
        </p:spPr>
        <p:txBody>
          <a:bodyPr wrap="none">
            <a:spAutoFit/>
          </a:bodyPr>
          <a:lstStyle/>
          <a:p>
            <a:pPr eaLnBrk="0" hangingPunct="0"/>
            <a:r>
              <a:rPr lang="en-US">
                <a:solidFill>
                  <a:srgbClr val="000000"/>
                </a:solidFill>
              </a:rPr>
              <a:t>Term </a:t>
            </a:r>
          </a:p>
        </p:txBody>
      </p:sp>
      <p:sp>
        <p:nvSpPr>
          <p:cNvPr id="429088" name="Text Box 32"/>
          <p:cNvSpPr txBox="1">
            <a:spLocks noChangeArrowheads="1"/>
          </p:cNvSpPr>
          <p:nvPr/>
        </p:nvSpPr>
        <p:spPr bwMode="auto">
          <a:xfrm>
            <a:off x="8077200" y="2743200"/>
            <a:ext cx="623888" cy="457200"/>
          </a:xfrm>
          <a:prstGeom prst="rect">
            <a:avLst/>
          </a:prstGeom>
          <a:solidFill>
            <a:schemeClr val="bg1"/>
          </a:solidFill>
          <a:ln w="9525">
            <a:noFill/>
            <a:miter lim="800000"/>
            <a:headEnd/>
            <a:tailEnd/>
          </a:ln>
          <a:effectLst/>
        </p:spPr>
        <p:txBody>
          <a:bodyPr wrap="none">
            <a:spAutoFit/>
          </a:bodyPr>
          <a:lstStyle/>
          <a:p>
            <a:pPr eaLnBrk="0" hangingPunct="0"/>
            <a:r>
              <a:rPr lang="en-US">
                <a:solidFill>
                  <a:srgbClr val="000000"/>
                </a:solidFill>
              </a:rPr>
              <a:t>doc</a:t>
            </a:r>
          </a:p>
        </p:txBody>
      </p:sp>
      <p:sp>
        <p:nvSpPr>
          <p:cNvPr id="429091" name="Text Box 35"/>
          <p:cNvSpPr txBox="1">
            <a:spLocks noChangeArrowheads="1"/>
          </p:cNvSpPr>
          <p:nvPr/>
        </p:nvSpPr>
        <p:spPr bwMode="auto">
          <a:xfrm>
            <a:off x="7467600" y="2590800"/>
            <a:ext cx="522288"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dt</a:t>
            </a:r>
            <a:r>
              <a:rPr lang="en-US" baseline="-25000">
                <a:solidFill>
                  <a:srgbClr val="000000"/>
                </a:solidFill>
              </a:rPr>
              <a:t>k</a:t>
            </a:r>
            <a:endParaRPr lang="en-US">
              <a:solidFill>
                <a:srgbClr val="000000"/>
              </a:solidFill>
            </a:endParaRPr>
          </a:p>
        </p:txBody>
      </p:sp>
      <p:sp>
        <p:nvSpPr>
          <p:cNvPr id="429092" name="Text Box 36"/>
          <p:cNvSpPr txBox="1">
            <a:spLocks noChangeArrowheads="1"/>
          </p:cNvSpPr>
          <p:nvPr/>
        </p:nvSpPr>
        <p:spPr bwMode="auto">
          <a:xfrm>
            <a:off x="914400" y="3352800"/>
            <a:ext cx="444500"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dxt</a:t>
            </a:r>
          </a:p>
        </p:txBody>
      </p:sp>
      <p:sp>
        <p:nvSpPr>
          <p:cNvPr id="429093" name="Text Box 37"/>
          <p:cNvSpPr txBox="1">
            <a:spLocks noChangeArrowheads="1"/>
          </p:cNvSpPr>
          <p:nvPr/>
        </p:nvSpPr>
        <p:spPr bwMode="auto">
          <a:xfrm>
            <a:off x="1905000" y="3352800"/>
            <a:ext cx="455613"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dxf</a:t>
            </a:r>
          </a:p>
        </p:txBody>
      </p:sp>
      <p:sp>
        <p:nvSpPr>
          <p:cNvPr id="429094" name="Text Box 38"/>
          <p:cNvSpPr txBox="1">
            <a:spLocks noChangeArrowheads="1"/>
          </p:cNvSpPr>
          <p:nvPr/>
        </p:nvSpPr>
        <p:spPr bwMode="auto">
          <a:xfrm>
            <a:off x="2667000" y="3352800"/>
            <a:ext cx="422275"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fxf</a:t>
            </a:r>
          </a:p>
        </p:txBody>
      </p:sp>
      <p:sp>
        <p:nvSpPr>
          <p:cNvPr id="429095" name="Text Box 39"/>
          <p:cNvSpPr txBox="1">
            <a:spLocks noChangeArrowheads="1"/>
          </p:cNvSpPr>
          <p:nvPr/>
        </p:nvSpPr>
        <p:spPr bwMode="auto">
          <a:xfrm>
            <a:off x="3581400" y="3276600"/>
            <a:ext cx="411163"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fxt</a:t>
            </a:r>
          </a:p>
        </p:txBody>
      </p:sp>
      <p:sp>
        <p:nvSpPr>
          <p:cNvPr id="429096" name="Text Box 40"/>
          <p:cNvSpPr txBox="1">
            <a:spLocks noChangeArrowheads="1"/>
          </p:cNvSpPr>
          <p:nvPr/>
        </p:nvSpPr>
        <p:spPr bwMode="auto">
          <a:xfrm>
            <a:off x="4724400" y="3352800"/>
            <a:ext cx="488950"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dxk</a:t>
            </a:r>
          </a:p>
        </p:txBody>
      </p:sp>
      <p:sp>
        <p:nvSpPr>
          <p:cNvPr id="429097" name="Text Box 41"/>
          <p:cNvSpPr txBox="1">
            <a:spLocks noChangeArrowheads="1"/>
          </p:cNvSpPr>
          <p:nvPr/>
        </p:nvSpPr>
        <p:spPr bwMode="auto">
          <a:xfrm>
            <a:off x="5486400" y="3352800"/>
            <a:ext cx="488950"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kxk</a:t>
            </a:r>
          </a:p>
        </p:txBody>
      </p:sp>
      <p:sp>
        <p:nvSpPr>
          <p:cNvPr id="429098" name="Text Box 42"/>
          <p:cNvSpPr txBox="1">
            <a:spLocks noChangeArrowheads="1"/>
          </p:cNvSpPr>
          <p:nvPr/>
        </p:nvSpPr>
        <p:spPr bwMode="auto">
          <a:xfrm>
            <a:off x="6400800" y="3352800"/>
            <a:ext cx="444500"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kxt</a:t>
            </a:r>
          </a:p>
        </p:txBody>
      </p:sp>
      <p:sp>
        <p:nvSpPr>
          <p:cNvPr id="429099" name="Text Box 43"/>
          <p:cNvSpPr txBox="1">
            <a:spLocks noChangeArrowheads="1"/>
          </p:cNvSpPr>
          <p:nvPr/>
        </p:nvSpPr>
        <p:spPr bwMode="auto">
          <a:xfrm>
            <a:off x="7467600" y="3352800"/>
            <a:ext cx="444500" cy="336550"/>
          </a:xfrm>
          <a:prstGeom prst="rect">
            <a:avLst/>
          </a:prstGeom>
          <a:solidFill>
            <a:schemeClr val="bg1"/>
          </a:solidFill>
          <a:ln w="9525">
            <a:noFill/>
            <a:miter lim="800000"/>
            <a:headEnd/>
            <a:tailEnd/>
          </a:ln>
          <a:effectLst/>
        </p:spPr>
        <p:txBody>
          <a:bodyPr wrap="none">
            <a:spAutoFit/>
          </a:bodyPr>
          <a:lstStyle/>
          <a:p>
            <a:pPr eaLnBrk="0" hangingPunct="0"/>
            <a:r>
              <a:rPr lang="en-US" sz="1600">
                <a:solidFill>
                  <a:srgbClr val="000000"/>
                </a:solidFill>
              </a:rPr>
              <a:t>dxt</a:t>
            </a:r>
          </a:p>
        </p:txBody>
      </p:sp>
      <p:sp>
        <p:nvSpPr>
          <p:cNvPr id="429101" name="WordArt 45"/>
          <p:cNvSpPr>
            <a:spLocks noChangeArrowheads="1" noChangeShapeType="1" noTextEdit="1"/>
          </p:cNvSpPr>
          <p:nvPr/>
        </p:nvSpPr>
        <p:spPr bwMode="auto">
          <a:xfrm>
            <a:off x="6781800" y="762000"/>
            <a:ext cx="206692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eaLnBrk="0" hangingPunct="0"/>
            <a:r>
              <a:rPr lang="en-US" sz="3600" kern="10">
                <a:ln w="9525">
                  <a:round/>
                  <a:headEnd/>
                  <a:tailEnd/>
                </a:ln>
                <a:gradFill rotWithShape="0">
                  <a:gsLst>
                    <a:gs pos="0">
                      <a:srgbClr val="FFFFCC"/>
                    </a:gs>
                    <a:gs pos="100000">
                      <a:srgbClr val="FF9999"/>
                    </a:gs>
                  </a:gsLst>
                  <a:lin ang="5400000" scaled="1"/>
                </a:gradFill>
                <a:latin typeface="Times New Roman"/>
                <a:cs typeface="Times New Roman"/>
              </a:rPr>
              <a:t>Eigen Slide</a:t>
            </a:r>
          </a:p>
        </p:txBody>
      </p:sp>
    </p:spTree>
  </p:cSld>
  <p:clrMapOvr>
    <a:masterClrMapping/>
  </p:clrMapOvr>
  <p:transition advTm="1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95600" y="381000"/>
            <a:ext cx="6019800" cy="2774950"/>
            <a:chOff x="1680" y="240"/>
            <a:chExt cx="3744" cy="1748"/>
          </a:xfrm>
        </p:grpSpPr>
        <p:pic>
          <p:nvPicPr>
            <p:cNvPr id="424963" name="Picture 3"/>
            <p:cNvPicPr>
              <a:picLocks noChangeAspect="1" noChangeArrowheads="1"/>
            </p:cNvPicPr>
            <p:nvPr/>
          </p:nvPicPr>
          <p:blipFill>
            <a:blip r:embed="rId4" cstate="print"/>
            <a:srcRect/>
            <a:stretch>
              <a:fillRect/>
            </a:stretch>
          </p:blipFill>
          <p:spPr bwMode="auto">
            <a:xfrm>
              <a:off x="3360" y="240"/>
              <a:ext cx="2064" cy="1327"/>
            </a:xfrm>
            <a:prstGeom prst="rect">
              <a:avLst/>
            </a:prstGeom>
            <a:solidFill>
              <a:srgbClr val="FF3399"/>
            </a:solidFill>
            <a:ln w="9525">
              <a:noFill/>
              <a:miter lim="800000"/>
              <a:headEnd/>
              <a:tailEnd/>
            </a:ln>
            <a:effectLst/>
          </p:spPr>
        </p:pic>
        <p:sp>
          <p:nvSpPr>
            <p:cNvPr id="424964" name="Text Box 4"/>
            <p:cNvSpPr txBox="1">
              <a:spLocks noChangeArrowheads="1"/>
            </p:cNvSpPr>
            <p:nvPr/>
          </p:nvSpPr>
          <p:spPr bwMode="auto">
            <a:xfrm>
              <a:off x="3360" y="1584"/>
              <a:ext cx="2026" cy="404"/>
            </a:xfrm>
            <a:prstGeom prst="rect">
              <a:avLst/>
            </a:prstGeom>
            <a:solidFill>
              <a:srgbClr val="FF3399"/>
            </a:solidFill>
            <a:ln w="9525">
              <a:noFill/>
              <a:miter lim="800000"/>
              <a:headEnd/>
              <a:tailEnd/>
            </a:ln>
            <a:effectLst/>
          </p:spPr>
          <p:txBody>
            <a:bodyPr>
              <a:spAutoFit/>
            </a:bodyPr>
            <a:lstStyle/>
            <a:p>
              <a:pPr eaLnBrk="0" hangingPunct="0"/>
              <a:r>
                <a:rPr lang="en-US" sz="1800">
                  <a:solidFill>
                    <a:srgbClr val="000000"/>
                  </a:solidFill>
                </a:rPr>
                <a:t>New document coordinates </a:t>
              </a:r>
            </a:p>
            <a:p>
              <a:pPr eaLnBrk="0" hangingPunct="0"/>
              <a:r>
                <a:rPr lang="en-US" sz="1800">
                  <a:solidFill>
                    <a:srgbClr val="000000"/>
                  </a:solidFill>
                </a:rPr>
                <a:t>                        d-f*f-f</a:t>
              </a:r>
            </a:p>
          </p:txBody>
        </p:sp>
        <p:sp>
          <p:nvSpPr>
            <p:cNvPr id="424965" name="Line 5"/>
            <p:cNvSpPr>
              <a:spLocks noChangeShapeType="1"/>
            </p:cNvSpPr>
            <p:nvPr/>
          </p:nvSpPr>
          <p:spPr bwMode="auto">
            <a:xfrm flipV="1">
              <a:off x="1680" y="1152"/>
              <a:ext cx="1680" cy="384"/>
            </a:xfrm>
            <a:prstGeom prst="line">
              <a:avLst/>
            </a:prstGeom>
            <a:noFill/>
            <a:ln w="9525">
              <a:solidFill>
                <a:schemeClr val="tx1"/>
              </a:solidFill>
              <a:round/>
              <a:headEnd/>
              <a:tailEnd type="triangle" w="med" len="med"/>
            </a:ln>
            <a:effectLst/>
          </p:spPr>
          <p:txBody>
            <a:bodyPr/>
            <a:lstStyle/>
            <a:p>
              <a:pPr eaLnBrk="0" hangingPunct="0"/>
              <a:endParaRPr lang="en-US">
                <a:solidFill>
                  <a:srgbClr val="000000"/>
                </a:solidFill>
              </a:endParaRPr>
            </a:p>
          </p:txBody>
        </p:sp>
        <p:sp>
          <p:nvSpPr>
            <p:cNvPr id="424966" name="Line 6"/>
            <p:cNvSpPr>
              <a:spLocks noChangeShapeType="1"/>
            </p:cNvSpPr>
            <p:nvPr/>
          </p:nvSpPr>
          <p:spPr bwMode="auto">
            <a:xfrm flipV="1">
              <a:off x="2880" y="1248"/>
              <a:ext cx="480" cy="528"/>
            </a:xfrm>
            <a:prstGeom prst="line">
              <a:avLst/>
            </a:prstGeom>
            <a:noFill/>
            <a:ln w="9525">
              <a:solidFill>
                <a:schemeClr val="tx1"/>
              </a:solidFill>
              <a:round/>
              <a:headEnd/>
              <a:tailEnd type="triangle" w="med" len="med"/>
            </a:ln>
            <a:effectLst/>
          </p:spPr>
          <p:txBody>
            <a:bodyPr/>
            <a:lstStyle/>
            <a:p>
              <a:pPr eaLnBrk="0" hangingPunct="0"/>
              <a:endParaRPr lang="en-US">
                <a:solidFill>
                  <a:srgbClr val="000000"/>
                </a:solidFill>
              </a:endParaRPr>
            </a:p>
          </p:txBody>
        </p:sp>
      </p:grpSp>
      <p:pic>
        <p:nvPicPr>
          <p:cNvPr id="424967" name="Picture 7" descr="rao-13"/>
          <p:cNvPicPr>
            <a:picLocks noChangeAspect="1" noChangeArrowheads="1"/>
          </p:cNvPicPr>
          <p:nvPr/>
        </p:nvPicPr>
        <p:blipFill>
          <a:blip r:embed="rId5" cstate="print"/>
          <a:srcRect/>
          <a:stretch>
            <a:fillRect/>
          </a:stretch>
        </p:blipFill>
        <p:spPr bwMode="auto">
          <a:xfrm>
            <a:off x="152400" y="76200"/>
            <a:ext cx="2743200" cy="1927225"/>
          </a:xfrm>
          <a:prstGeom prst="rect">
            <a:avLst/>
          </a:prstGeom>
          <a:noFill/>
        </p:spPr>
      </p:pic>
      <p:sp>
        <p:nvSpPr>
          <p:cNvPr id="424968" name="Text Box 8"/>
          <p:cNvSpPr txBox="1">
            <a:spLocks noChangeArrowheads="1"/>
          </p:cNvSpPr>
          <p:nvPr/>
        </p:nvSpPr>
        <p:spPr bwMode="auto">
          <a:xfrm>
            <a:off x="2819400" y="152400"/>
            <a:ext cx="1447800" cy="1558925"/>
          </a:xfrm>
          <a:prstGeom prst="rect">
            <a:avLst/>
          </a:prstGeom>
          <a:noFill/>
          <a:ln w="9525">
            <a:noFill/>
            <a:miter lim="800000"/>
            <a:headEnd/>
            <a:tailEnd/>
          </a:ln>
          <a:effectLst/>
        </p:spPr>
        <p:txBody>
          <a:bodyPr>
            <a:spAutoFit/>
          </a:bodyPr>
          <a:lstStyle/>
          <a:p>
            <a:pPr eaLnBrk="0" hangingPunct="0"/>
            <a:r>
              <a:rPr lang="en-US" sz="1600">
                <a:solidFill>
                  <a:srgbClr val="3366FF"/>
                </a:solidFill>
              </a:rPr>
              <a:t>t1= database</a:t>
            </a:r>
          </a:p>
          <a:p>
            <a:pPr eaLnBrk="0" hangingPunct="0"/>
            <a:r>
              <a:rPr lang="en-US" sz="1600">
                <a:solidFill>
                  <a:srgbClr val="3366FF"/>
                </a:solidFill>
              </a:rPr>
              <a:t>t2=SQL</a:t>
            </a:r>
          </a:p>
          <a:p>
            <a:pPr eaLnBrk="0" hangingPunct="0"/>
            <a:r>
              <a:rPr lang="en-US" sz="1600">
                <a:solidFill>
                  <a:srgbClr val="3366FF"/>
                </a:solidFill>
              </a:rPr>
              <a:t>t3=index</a:t>
            </a:r>
          </a:p>
          <a:p>
            <a:pPr eaLnBrk="0" hangingPunct="0"/>
            <a:r>
              <a:rPr lang="en-US" sz="1600">
                <a:solidFill>
                  <a:srgbClr val="3366FF"/>
                </a:solidFill>
              </a:rPr>
              <a:t>t4=regression</a:t>
            </a:r>
          </a:p>
          <a:p>
            <a:pPr eaLnBrk="0" hangingPunct="0"/>
            <a:r>
              <a:rPr lang="en-US" sz="1600">
                <a:solidFill>
                  <a:srgbClr val="3366FF"/>
                </a:solidFill>
              </a:rPr>
              <a:t>t5=likelihood</a:t>
            </a:r>
          </a:p>
          <a:p>
            <a:pPr eaLnBrk="0" hangingPunct="0"/>
            <a:r>
              <a:rPr lang="en-US" sz="1600">
                <a:solidFill>
                  <a:srgbClr val="3366FF"/>
                </a:solidFill>
              </a:rPr>
              <a:t>t6=linear</a:t>
            </a:r>
          </a:p>
        </p:txBody>
      </p:sp>
      <p:pic>
        <p:nvPicPr>
          <p:cNvPr id="424969" name="Picture 9"/>
          <p:cNvPicPr>
            <a:picLocks noChangeAspect="1" noChangeArrowheads="1"/>
          </p:cNvPicPr>
          <p:nvPr/>
        </p:nvPicPr>
        <p:blipFill>
          <a:blip r:embed="rId6" cstate="print"/>
          <a:srcRect/>
          <a:stretch>
            <a:fillRect/>
          </a:stretch>
        </p:blipFill>
        <p:spPr bwMode="auto">
          <a:xfrm>
            <a:off x="76200" y="1981200"/>
            <a:ext cx="2608263" cy="3165475"/>
          </a:xfrm>
          <a:prstGeom prst="rect">
            <a:avLst/>
          </a:prstGeom>
          <a:solidFill>
            <a:srgbClr val="FFFFCC"/>
          </a:solidFill>
          <a:ln w="9525">
            <a:noFill/>
            <a:miter lim="800000"/>
            <a:headEnd/>
            <a:tailEnd/>
          </a:ln>
          <a:effectLst/>
        </p:spPr>
      </p:pic>
      <p:sp>
        <p:nvSpPr>
          <p:cNvPr id="424970" name="Text Box 10"/>
          <p:cNvSpPr txBox="1">
            <a:spLocks noChangeArrowheads="1"/>
          </p:cNvSpPr>
          <p:nvPr/>
        </p:nvSpPr>
        <p:spPr bwMode="auto">
          <a:xfrm>
            <a:off x="1905000" y="3962400"/>
            <a:ext cx="676275"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D-F</a:t>
            </a:r>
          </a:p>
        </p:txBody>
      </p:sp>
      <p:pic>
        <p:nvPicPr>
          <p:cNvPr id="424971" name="Picture 11"/>
          <p:cNvPicPr>
            <a:picLocks noChangeAspect="1" noChangeArrowheads="1"/>
          </p:cNvPicPr>
          <p:nvPr/>
        </p:nvPicPr>
        <p:blipFill>
          <a:blip r:embed="rId7" cstate="print"/>
          <a:srcRect/>
          <a:stretch>
            <a:fillRect/>
          </a:stretch>
        </p:blipFill>
        <p:spPr bwMode="auto">
          <a:xfrm>
            <a:off x="2819400" y="2819400"/>
            <a:ext cx="2286000" cy="1701800"/>
          </a:xfrm>
          <a:prstGeom prst="rect">
            <a:avLst/>
          </a:prstGeom>
          <a:solidFill>
            <a:srgbClr val="CCECFF"/>
          </a:solidFill>
          <a:ln w="9525">
            <a:noFill/>
            <a:miter lim="800000"/>
            <a:headEnd/>
            <a:tailEnd/>
          </a:ln>
          <a:effectLst/>
        </p:spPr>
      </p:pic>
      <p:pic>
        <p:nvPicPr>
          <p:cNvPr id="424972" name="Picture 12"/>
          <p:cNvPicPr>
            <a:picLocks noChangeAspect="1" noChangeArrowheads="1"/>
          </p:cNvPicPr>
          <p:nvPr/>
        </p:nvPicPr>
        <p:blipFill>
          <a:blip r:embed="rId8" cstate="print"/>
          <a:srcRect/>
          <a:stretch>
            <a:fillRect/>
          </a:stretch>
        </p:blipFill>
        <p:spPr bwMode="auto">
          <a:xfrm>
            <a:off x="5181600" y="3810000"/>
            <a:ext cx="3473450" cy="1692275"/>
          </a:xfrm>
          <a:prstGeom prst="rect">
            <a:avLst/>
          </a:prstGeom>
          <a:solidFill>
            <a:srgbClr val="FF9966"/>
          </a:solidFill>
          <a:ln w="9525">
            <a:noFill/>
            <a:miter lim="800000"/>
            <a:headEnd/>
            <a:tailEnd/>
          </a:ln>
          <a:effectLst/>
        </p:spPr>
      </p:pic>
      <p:sp>
        <p:nvSpPr>
          <p:cNvPr id="424973" name="Text Box 13"/>
          <p:cNvSpPr txBox="1">
            <a:spLocks noChangeArrowheads="1"/>
          </p:cNvSpPr>
          <p:nvPr/>
        </p:nvSpPr>
        <p:spPr bwMode="auto">
          <a:xfrm>
            <a:off x="4800600" y="3352800"/>
            <a:ext cx="625475"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F-F</a:t>
            </a:r>
          </a:p>
        </p:txBody>
      </p:sp>
      <p:sp>
        <p:nvSpPr>
          <p:cNvPr id="424974" name="Text Box 14"/>
          <p:cNvSpPr txBox="1">
            <a:spLocks noChangeArrowheads="1"/>
          </p:cNvSpPr>
          <p:nvPr/>
        </p:nvSpPr>
        <p:spPr bwMode="auto">
          <a:xfrm>
            <a:off x="8382000" y="4953000"/>
            <a:ext cx="641350" cy="457200"/>
          </a:xfrm>
          <a:prstGeom prst="rect">
            <a:avLst/>
          </a:prstGeom>
          <a:noFill/>
          <a:ln w="9525">
            <a:noFill/>
            <a:miter lim="800000"/>
            <a:headEnd/>
            <a:tailEnd/>
          </a:ln>
          <a:effectLst/>
        </p:spPr>
        <p:txBody>
          <a:bodyPr wrap="none">
            <a:spAutoFit/>
          </a:bodyPr>
          <a:lstStyle/>
          <a:p>
            <a:pPr eaLnBrk="0" hangingPunct="0"/>
            <a:r>
              <a:rPr lang="en-US">
                <a:solidFill>
                  <a:srgbClr val="000000"/>
                </a:solidFill>
              </a:rPr>
              <a:t>T-F</a:t>
            </a:r>
          </a:p>
        </p:txBody>
      </p:sp>
      <p:sp>
        <p:nvSpPr>
          <p:cNvPr id="424975" name="Text Box 15"/>
          <p:cNvSpPr txBox="1">
            <a:spLocks noChangeArrowheads="1"/>
          </p:cNvSpPr>
          <p:nvPr/>
        </p:nvSpPr>
        <p:spPr bwMode="auto">
          <a:xfrm>
            <a:off x="2819400" y="4572000"/>
            <a:ext cx="2247900" cy="1462088"/>
          </a:xfrm>
          <a:prstGeom prst="rect">
            <a:avLst/>
          </a:prstGeom>
          <a:noFill/>
          <a:ln w="9525">
            <a:noFill/>
            <a:miter lim="800000"/>
            <a:headEnd/>
            <a:tailEnd/>
          </a:ln>
          <a:effectLst/>
        </p:spPr>
        <p:txBody>
          <a:bodyPr wrap="none">
            <a:spAutoFit/>
          </a:bodyPr>
          <a:lstStyle/>
          <a:p>
            <a:pPr algn="ctr" eaLnBrk="0" hangingPunct="0"/>
            <a:r>
              <a:rPr lang="en-US">
                <a:solidFill>
                  <a:srgbClr val="808080"/>
                </a:solidFill>
              </a:rPr>
              <a:t>6 singular values</a:t>
            </a:r>
          </a:p>
          <a:p>
            <a:pPr algn="ctr" eaLnBrk="0" hangingPunct="0"/>
            <a:r>
              <a:rPr lang="en-US">
                <a:solidFill>
                  <a:srgbClr val="808080"/>
                </a:solidFill>
              </a:rPr>
              <a:t>(</a:t>
            </a:r>
            <a:r>
              <a:rPr lang="en-US" sz="1800">
                <a:solidFill>
                  <a:srgbClr val="808080"/>
                </a:solidFill>
              </a:rPr>
              <a:t>positive sqrt of </a:t>
            </a:r>
          </a:p>
          <a:p>
            <a:pPr algn="ctr" eaLnBrk="0" hangingPunct="0"/>
            <a:r>
              <a:rPr lang="en-US" sz="1800">
                <a:solidFill>
                  <a:srgbClr val="808080"/>
                </a:solidFill>
              </a:rPr>
              <a:t> eigen values of </a:t>
            </a:r>
          </a:p>
          <a:p>
            <a:pPr algn="ctr" eaLnBrk="0" hangingPunct="0"/>
            <a:r>
              <a:rPr lang="en-US" sz="1800">
                <a:solidFill>
                  <a:srgbClr val="808080"/>
                </a:solidFill>
              </a:rPr>
              <a:t>dd or tt</a:t>
            </a:r>
            <a:r>
              <a:rPr lang="en-US">
                <a:solidFill>
                  <a:srgbClr val="808080"/>
                </a:solidFill>
              </a:rPr>
              <a:t>)</a:t>
            </a:r>
          </a:p>
        </p:txBody>
      </p:sp>
      <p:sp>
        <p:nvSpPr>
          <p:cNvPr id="424976" name="Text Box 16"/>
          <p:cNvSpPr txBox="1">
            <a:spLocks noChangeArrowheads="1"/>
          </p:cNvSpPr>
          <p:nvPr/>
        </p:nvSpPr>
        <p:spPr bwMode="auto">
          <a:xfrm>
            <a:off x="152400" y="5181600"/>
            <a:ext cx="2447925" cy="825500"/>
          </a:xfrm>
          <a:prstGeom prst="rect">
            <a:avLst/>
          </a:prstGeom>
          <a:noFill/>
          <a:ln w="9525">
            <a:noFill/>
            <a:miter lim="800000"/>
            <a:headEnd/>
            <a:tailEnd/>
          </a:ln>
          <a:effectLst/>
        </p:spPr>
        <p:txBody>
          <a:bodyPr wrap="none">
            <a:spAutoFit/>
          </a:bodyPr>
          <a:lstStyle/>
          <a:p>
            <a:pPr algn="ctr" eaLnBrk="0" hangingPunct="0"/>
            <a:r>
              <a:rPr lang="en-US" sz="1600">
                <a:solidFill>
                  <a:srgbClr val="808080"/>
                </a:solidFill>
              </a:rPr>
              <a:t>Eigen vectors of dd (dt*dt’)</a:t>
            </a:r>
          </a:p>
          <a:p>
            <a:pPr algn="ctr" eaLnBrk="0" hangingPunct="0"/>
            <a:r>
              <a:rPr lang="en-US" sz="1600">
                <a:solidFill>
                  <a:srgbClr val="808080"/>
                </a:solidFill>
              </a:rPr>
              <a:t>(Principal document </a:t>
            </a:r>
          </a:p>
          <a:p>
            <a:pPr algn="ctr" eaLnBrk="0" hangingPunct="0"/>
            <a:r>
              <a:rPr lang="en-US" sz="1600">
                <a:solidFill>
                  <a:srgbClr val="808080"/>
                </a:solidFill>
              </a:rPr>
              <a:t>  directions)</a:t>
            </a:r>
          </a:p>
        </p:txBody>
      </p:sp>
      <p:sp>
        <p:nvSpPr>
          <p:cNvPr id="424977" name="Text Box 17"/>
          <p:cNvSpPr txBox="1">
            <a:spLocks noChangeArrowheads="1"/>
          </p:cNvSpPr>
          <p:nvPr/>
        </p:nvSpPr>
        <p:spPr bwMode="auto">
          <a:xfrm>
            <a:off x="5334000" y="5486400"/>
            <a:ext cx="3430588" cy="1096963"/>
          </a:xfrm>
          <a:prstGeom prst="rect">
            <a:avLst/>
          </a:prstGeom>
          <a:noFill/>
          <a:ln w="9525">
            <a:noFill/>
            <a:miter lim="800000"/>
            <a:headEnd/>
            <a:tailEnd/>
          </a:ln>
          <a:effectLst/>
        </p:spPr>
        <p:txBody>
          <a:bodyPr wrap="none">
            <a:spAutoFit/>
          </a:bodyPr>
          <a:lstStyle/>
          <a:p>
            <a:pPr eaLnBrk="0" hangingPunct="0"/>
            <a:r>
              <a:rPr lang="en-US">
                <a:solidFill>
                  <a:srgbClr val="808080"/>
                </a:solidFill>
              </a:rPr>
              <a:t>Eigen vectors of tt (dt’*dt)</a:t>
            </a:r>
          </a:p>
          <a:p>
            <a:pPr eaLnBrk="0" hangingPunct="0"/>
            <a:r>
              <a:rPr lang="en-US" sz="1800">
                <a:solidFill>
                  <a:srgbClr val="808080"/>
                </a:solidFill>
              </a:rPr>
              <a:t>(Principal term directions)</a:t>
            </a:r>
          </a:p>
          <a:p>
            <a:pPr eaLnBrk="0" hangingPunct="0"/>
            <a:endParaRPr lang="en-US">
              <a:solidFill>
                <a:srgbClr val="808080"/>
              </a:solidFill>
            </a:endParaRPr>
          </a:p>
        </p:txBody>
      </p:sp>
      <p:sp>
        <p:nvSpPr>
          <p:cNvPr id="424978" name="Rectangle 18"/>
          <p:cNvSpPr>
            <a:spLocks noChangeArrowheads="1"/>
          </p:cNvSpPr>
          <p:nvPr/>
        </p:nvSpPr>
        <p:spPr bwMode="auto">
          <a:xfrm rot="1727096">
            <a:off x="3352800" y="3429000"/>
            <a:ext cx="1600200" cy="228600"/>
          </a:xfrm>
          <a:prstGeom prst="rect">
            <a:avLst/>
          </a:prstGeom>
          <a:solidFill>
            <a:srgbClr val="CCECFF"/>
          </a:solidFill>
          <a:ln w="9525">
            <a:noFill/>
            <a:miter lim="800000"/>
            <a:headEnd/>
            <a:tailEnd/>
          </a:ln>
          <a:effectLst/>
        </p:spPr>
        <p:txBody>
          <a:bodyPr wrap="none" anchor="ctr"/>
          <a:lstStyle/>
          <a:p>
            <a:pPr eaLnBrk="0" hangingPunct="0"/>
            <a:endParaRPr lang="en-US">
              <a:solidFill>
                <a:srgbClr val="000000"/>
              </a:solidFill>
            </a:endParaRPr>
          </a:p>
        </p:txBody>
      </p:sp>
      <p:sp>
        <p:nvSpPr>
          <p:cNvPr id="424979" name="Rectangle 19"/>
          <p:cNvSpPr>
            <a:spLocks noChangeArrowheads="1"/>
          </p:cNvSpPr>
          <p:nvPr/>
        </p:nvSpPr>
        <p:spPr bwMode="auto">
          <a:xfrm>
            <a:off x="6629400" y="381000"/>
            <a:ext cx="2209800" cy="2057400"/>
          </a:xfrm>
          <a:prstGeom prst="rect">
            <a:avLst/>
          </a:prstGeom>
          <a:solidFill>
            <a:srgbClr val="FF3399"/>
          </a:solidFill>
          <a:ln w="9525">
            <a:noFill/>
            <a:miter lim="800000"/>
            <a:headEnd/>
            <a:tailEnd/>
          </a:ln>
          <a:effectLst/>
        </p:spPr>
        <p:txBody>
          <a:bodyPr wrap="none" anchor="ctr"/>
          <a:lstStyle/>
          <a:p>
            <a:pPr algn="ctr" eaLnBrk="0" hangingPunct="0"/>
            <a:endParaRPr lang="en-US">
              <a:solidFill>
                <a:srgbClr val="000000"/>
              </a:solidFill>
            </a:endParaRPr>
          </a:p>
        </p:txBody>
      </p:sp>
      <p:graphicFrame>
        <p:nvGraphicFramePr>
          <p:cNvPr id="424981" name="Object 21"/>
          <p:cNvGraphicFramePr>
            <a:graphicFrameLocks noChangeAspect="1"/>
          </p:cNvGraphicFramePr>
          <p:nvPr/>
        </p:nvGraphicFramePr>
        <p:xfrm>
          <a:off x="6400800" y="685800"/>
          <a:ext cx="2520950" cy="1139825"/>
        </p:xfrm>
        <a:graphic>
          <a:graphicData uri="http://schemas.openxmlformats.org/presentationml/2006/ole">
            <p:oleObj spid="_x0000_s671746" name="Equation" r:id="rId9" imgW="1854000" imgH="83808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4978"/>
                                        </p:tgtEl>
                                        <p:attrNameLst>
                                          <p:attrName>style.visibility</p:attrName>
                                        </p:attrNameLst>
                                      </p:cBhvr>
                                      <p:to>
                                        <p:strVal val="visible"/>
                                      </p:to>
                                    </p:set>
                                    <p:anim calcmode="lin" valueType="num">
                                      <p:cBhvr additive="base">
                                        <p:cTn id="13" dur="500" fill="hold"/>
                                        <p:tgtEl>
                                          <p:spTgt spid="424978"/>
                                        </p:tgtEl>
                                        <p:attrNameLst>
                                          <p:attrName>ppt_x</p:attrName>
                                        </p:attrNameLst>
                                      </p:cBhvr>
                                      <p:tavLst>
                                        <p:tav tm="0">
                                          <p:val>
                                            <p:strVal val="0-#ppt_w/2"/>
                                          </p:val>
                                        </p:tav>
                                        <p:tav tm="100000">
                                          <p:val>
                                            <p:strVal val="#ppt_x"/>
                                          </p:val>
                                        </p:tav>
                                      </p:tavLst>
                                    </p:anim>
                                    <p:anim calcmode="lin" valueType="num">
                                      <p:cBhvr additive="base">
                                        <p:cTn id="14" dur="500" fill="hold"/>
                                        <p:tgtEl>
                                          <p:spTgt spid="4249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4979"/>
                                        </p:tgtEl>
                                        <p:attrNameLst>
                                          <p:attrName>style.visibility</p:attrName>
                                        </p:attrNameLst>
                                      </p:cBhvr>
                                      <p:to>
                                        <p:strVal val="visible"/>
                                      </p:to>
                                    </p:set>
                                    <p:anim calcmode="lin" valueType="num">
                                      <p:cBhvr additive="base">
                                        <p:cTn id="19" dur="500" fill="hold"/>
                                        <p:tgtEl>
                                          <p:spTgt spid="424979"/>
                                        </p:tgtEl>
                                        <p:attrNameLst>
                                          <p:attrName>ppt_x</p:attrName>
                                        </p:attrNameLst>
                                      </p:cBhvr>
                                      <p:tavLst>
                                        <p:tav tm="0">
                                          <p:val>
                                            <p:strVal val="0-#ppt_w/2"/>
                                          </p:val>
                                        </p:tav>
                                        <p:tav tm="100000">
                                          <p:val>
                                            <p:strVal val="#ppt_x"/>
                                          </p:val>
                                        </p:tav>
                                      </p:tavLst>
                                    </p:anim>
                                    <p:anim calcmode="lin" valueType="num">
                                      <p:cBhvr additive="base">
                                        <p:cTn id="20" dur="500" fill="hold"/>
                                        <p:tgtEl>
                                          <p:spTgt spid="4249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24981"/>
                                        </p:tgtEl>
                                        <p:attrNameLst>
                                          <p:attrName>style.visibility</p:attrName>
                                        </p:attrNameLst>
                                      </p:cBhvr>
                                      <p:to>
                                        <p:strVal val="visible"/>
                                      </p:to>
                                    </p:set>
                                    <p:anim calcmode="lin" valueType="num">
                                      <p:cBhvr additive="base">
                                        <p:cTn id="25" dur="500" fill="hold"/>
                                        <p:tgtEl>
                                          <p:spTgt spid="424981"/>
                                        </p:tgtEl>
                                        <p:attrNameLst>
                                          <p:attrName>ppt_x</p:attrName>
                                        </p:attrNameLst>
                                      </p:cBhvr>
                                      <p:tavLst>
                                        <p:tav tm="0">
                                          <p:val>
                                            <p:strVal val="0-#ppt_w/2"/>
                                          </p:val>
                                        </p:tav>
                                        <p:tav tm="100000">
                                          <p:val>
                                            <p:strVal val="#ppt_x"/>
                                          </p:val>
                                        </p:tav>
                                      </p:tavLst>
                                    </p:anim>
                                    <p:anim calcmode="lin" valueType="num">
                                      <p:cBhvr additive="base">
                                        <p:cTn id="26" dur="500" fill="hold"/>
                                        <p:tgtEl>
                                          <p:spTgt spid="4249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8" grpId="0" animBg="1"/>
      <p:bldP spid="42497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5986" name="Picture 2" descr="rao-15"/>
          <p:cNvPicPr>
            <a:picLocks noChangeAspect="1" noChangeArrowheads="1"/>
          </p:cNvPicPr>
          <p:nvPr/>
        </p:nvPicPr>
        <p:blipFill>
          <a:blip r:embed="rId3" cstate="print"/>
          <a:srcRect/>
          <a:stretch>
            <a:fillRect/>
          </a:stretch>
        </p:blipFill>
        <p:spPr bwMode="auto">
          <a:xfrm>
            <a:off x="114300" y="19050"/>
            <a:ext cx="8915400" cy="6819900"/>
          </a:xfrm>
          <a:prstGeom prst="rect">
            <a:avLst/>
          </a:prstGeom>
          <a:noFill/>
        </p:spPr>
      </p:pic>
      <p:sp>
        <p:nvSpPr>
          <p:cNvPr id="425987" name="Text Box 3"/>
          <p:cNvSpPr txBox="1">
            <a:spLocks noChangeArrowheads="1"/>
          </p:cNvSpPr>
          <p:nvPr/>
        </p:nvSpPr>
        <p:spPr bwMode="auto">
          <a:xfrm>
            <a:off x="5562600" y="1447800"/>
            <a:ext cx="3516313" cy="822325"/>
          </a:xfrm>
          <a:prstGeom prst="rect">
            <a:avLst/>
          </a:prstGeom>
          <a:noFill/>
          <a:ln w="9525">
            <a:noFill/>
            <a:miter lim="800000"/>
            <a:headEnd/>
            <a:tailEnd/>
          </a:ln>
          <a:effectLst/>
        </p:spPr>
        <p:txBody>
          <a:bodyPr wrap="none">
            <a:spAutoFit/>
          </a:bodyPr>
          <a:lstStyle/>
          <a:p>
            <a:pPr eaLnBrk="0" hangingPunct="0"/>
            <a:r>
              <a:rPr lang="en-US">
                <a:solidFill>
                  <a:srgbClr val="000000"/>
                </a:solidFill>
              </a:rPr>
              <a:t>For the database/regression</a:t>
            </a:r>
          </a:p>
          <a:p>
            <a:pPr eaLnBrk="0" hangingPunct="0"/>
            <a:r>
              <a:rPr lang="en-US">
                <a:solidFill>
                  <a:srgbClr val="000000"/>
                </a:solidFill>
              </a:rPr>
              <a:t>example</a:t>
            </a:r>
          </a:p>
        </p:txBody>
      </p:sp>
      <p:pic>
        <p:nvPicPr>
          <p:cNvPr id="425988" name="Picture 4" descr="rao-13"/>
          <p:cNvPicPr>
            <a:picLocks noChangeAspect="1" noChangeArrowheads="1"/>
          </p:cNvPicPr>
          <p:nvPr/>
        </p:nvPicPr>
        <p:blipFill>
          <a:blip r:embed="rId4" cstate="print"/>
          <a:srcRect/>
          <a:stretch>
            <a:fillRect/>
          </a:stretch>
        </p:blipFill>
        <p:spPr bwMode="auto">
          <a:xfrm>
            <a:off x="6096000" y="2286000"/>
            <a:ext cx="2743200" cy="1927225"/>
          </a:xfrm>
          <a:prstGeom prst="rect">
            <a:avLst/>
          </a:prstGeom>
          <a:noFill/>
        </p:spPr>
      </p:pic>
      <p:sp>
        <p:nvSpPr>
          <p:cNvPr id="425989" name="Text Box 5"/>
          <p:cNvSpPr txBox="1">
            <a:spLocks noChangeArrowheads="1"/>
          </p:cNvSpPr>
          <p:nvPr/>
        </p:nvSpPr>
        <p:spPr bwMode="auto">
          <a:xfrm>
            <a:off x="4343400" y="152400"/>
            <a:ext cx="2590800" cy="1739900"/>
          </a:xfrm>
          <a:prstGeom prst="rect">
            <a:avLst/>
          </a:prstGeom>
          <a:noFill/>
          <a:ln w="9525">
            <a:noFill/>
            <a:miter lim="800000"/>
            <a:headEnd/>
            <a:tailEnd/>
          </a:ln>
          <a:effectLst/>
        </p:spPr>
        <p:txBody>
          <a:bodyPr>
            <a:spAutoFit/>
          </a:bodyPr>
          <a:lstStyle/>
          <a:p>
            <a:pPr eaLnBrk="0" hangingPunct="0"/>
            <a:r>
              <a:rPr lang="en-US" sz="1800">
                <a:solidFill>
                  <a:srgbClr val="3366FF"/>
                </a:solidFill>
              </a:rPr>
              <a:t>t1= database</a:t>
            </a:r>
          </a:p>
          <a:p>
            <a:pPr eaLnBrk="0" hangingPunct="0"/>
            <a:r>
              <a:rPr lang="en-US" sz="1800">
                <a:solidFill>
                  <a:srgbClr val="3366FF"/>
                </a:solidFill>
              </a:rPr>
              <a:t>t2=SQL</a:t>
            </a:r>
          </a:p>
          <a:p>
            <a:pPr eaLnBrk="0" hangingPunct="0"/>
            <a:r>
              <a:rPr lang="en-US" sz="1800">
                <a:solidFill>
                  <a:srgbClr val="3366FF"/>
                </a:solidFill>
              </a:rPr>
              <a:t>t3=index</a:t>
            </a:r>
          </a:p>
          <a:p>
            <a:pPr eaLnBrk="0" hangingPunct="0"/>
            <a:r>
              <a:rPr lang="en-US" sz="1800">
                <a:solidFill>
                  <a:srgbClr val="3366FF"/>
                </a:solidFill>
              </a:rPr>
              <a:t>t4=regression</a:t>
            </a:r>
          </a:p>
          <a:p>
            <a:pPr eaLnBrk="0" hangingPunct="0"/>
            <a:r>
              <a:rPr lang="en-US" sz="1800">
                <a:solidFill>
                  <a:srgbClr val="3366FF"/>
                </a:solidFill>
              </a:rPr>
              <a:t>t5=likelihood</a:t>
            </a:r>
          </a:p>
          <a:p>
            <a:pPr eaLnBrk="0" hangingPunct="0"/>
            <a:r>
              <a:rPr lang="en-US" sz="1800">
                <a:solidFill>
                  <a:srgbClr val="3366FF"/>
                </a:solidFill>
              </a:rPr>
              <a:t>t6=linear</a:t>
            </a:r>
          </a:p>
        </p:txBody>
      </p:sp>
      <p:sp>
        <p:nvSpPr>
          <p:cNvPr id="425990" name="Text Box 6"/>
          <p:cNvSpPr txBox="1">
            <a:spLocks noChangeArrowheads="1"/>
          </p:cNvSpPr>
          <p:nvPr/>
        </p:nvSpPr>
        <p:spPr bwMode="auto">
          <a:xfrm>
            <a:off x="6172200" y="4191000"/>
            <a:ext cx="2635250" cy="1190625"/>
          </a:xfrm>
          <a:prstGeom prst="rect">
            <a:avLst/>
          </a:prstGeom>
          <a:solidFill>
            <a:srgbClr val="FFFF99"/>
          </a:solidFill>
          <a:ln w="9525">
            <a:noFill/>
            <a:miter lim="800000"/>
            <a:headEnd/>
            <a:tailEnd/>
          </a:ln>
          <a:effectLst/>
        </p:spPr>
        <p:txBody>
          <a:bodyPr wrap="none">
            <a:spAutoFit/>
          </a:bodyPr>
          <a:lstStyle/>
          <a:p>
            <a:pPr eaLnBrk="0" hangingPunct="0"/>
            <a:r>
              <a:rPr lang="en-US" sz="1800">
                <a:solidFill>
                  <a:srgbClr val="000000"/>
                </a:solidFill>
              </a:rPr>
              <a:t>Suppose D1 is a new</a:t>
            </a:r>
          </a:p>
          <a:p>
            <a:pPr eaLnBrk="0" hangingPunct="0"/>
            <a:r>
              <a:rPr lang="en-US" sz="1800">
                <a:solidFill>
                  <a:srgbClr val="000000"/>
                </a:solidFill>
              </a:rPr>
              <a:t>Doc containing “database”</a:t>
            </a:r>
          </a:p>
          <a:p>
            <a:pPr eaLnBrk="0" hangingPunct="0"/>
            <a:r>
              <a:rPr lang="en-US" sz="1800">
                <a:solidFill>
                  <a:srgbClr val="000000"/>
                </a:solidFill>
              </a:rPr>
              <a:t>50 times and D2 contains</a:t>
            </a:r>
          </a:p>
          <a:p>
            <a:pPr eaLnBrk="0" hangingPunct="0"/>
            <a:r>
              <a:rPr lang="en-US" sz="1800">
                <a:solidFill>
                  <a:srgbClr val="000000"/>
                </a:solidFill>
              </a:rPr>
              <a:t>“SQL” 50 times</a:t>
            </a:r>
          </a:p>
        </p:txBody>
      </p:sp>
      <p:grpSp>
        <p:nvGrpSpPr>
          <p:cNvPr id="2" name="Group 7"/>
          <p:cNvGrpSpPr>
            <a:grpSpLocks/>
          </p:cNvGrpSpPr>
          <p:nvPr/>
        </p:nvGrpSpPr>
        <p:grpSpPr bwMode="auto">
          <a:xfrm>
            <a:off x="3498850" y="4206875"/>
            <a:ext cx="1300163" cy="452438"/>
            <a:chOff x="2204" y="2650"/>
            <a:chExt cx="819" cy="285"/>
          </a:xfrm>
        </p:grpSpPr>
        <p:sp>
          <p:nvSpPr>
            <p:cNvPr id="425992" name="Freeform 8"/>
            <p:cNvSpPr>
              <a:spLocks/>
            </p:cNvSpPr>
            <p:nvPr/>
          </p:nvSpPr>
          <p:spPr bwMode="auto">
            <a:xfrm>
              <a:off x="2204" y="2650"/>
              <a:ext cx="287" cy="247"/>
            </a:xfrm>
            <a:custGeom>
              <a:avLst/>
              <a:gdLst/>
              <a:ahLst/>
              <a:cxnLst>
                <a:cxn ang="0">
                  <a:pos x="210" y="1"/>
                </a:cxn>
                <a:cxn ang="0">
                  <a:pos x="126" y="10"/>
                </a:cxn>
                <a:cxn ang="0">
                  <a:pos x="91" y="23"/>
                </a:cxn>
                <a:cxn ang="0">
                  <a:pos x="60" y="32"/>
                </a:cxn>
                <a:cxn ang="0">
                  <a:pos x="74" y="208"/>
                </a:cxn>
                <a:cxn ang="0">
                  <a:pos x="131" y="230"/>
                </a:cxn>
                <a:cxn ang="0">
                  <a:pos x="280" y="177"/>
                </a:cxn>
                <a:cxn ang="0">
                  <a:pos x="232" y="32"/>
                </a:cxn>
                <a:cxn ang="0">
                  <a:pos x="210" y="1"/>
                </a:cxn>
              </a:cxnLst>
              <a:rect l="0" t="0" r="r" b="b"/>
              <a:pathLst>
                <a:path w="287" h="247">
                  <a:moveTo>
                    <a:pt x="210" y="1"/>
                  </a:moveTo>
                  <a:cubicBezTo>
                    <a:pt x="174" y="4"/>
                    <a:pt x="154" y="0"/>
                    <a:pt x="126" y="10"/>
                  </a:cubicBezTo>
                  <a:cubicBezTo>
                    <a:pt x="114" y="14"/>
                    <a:pt x="103" y="20"/>
                    <a:pt x="91" y="23"/>
                  </a:cubicBezTo>
                  <a:cubicBezTo>
                    <a:pt x="81" y="26"/>
                    <a:pt x="60" y="32"/>
                    <a:pt x="60" y="32"/>
                  </a:cubicBezTo>
                  <a:cubicBezTo>
                    <a:pt x="25" y="81"/>
                    <a:pt x="0" y="194"/>
                    <a:pt x="74" y="208"/>
                  </a:cubicBezTo>
                  <a:cubicBezTo>
                    <a:pt x="92" y="221"/>
                    <a:pt x="109" y="226"/>
                    <a:pt x="131" y="230"/>
                  </a:cubicBezTo>
                  <a:cubicBezTo>
                    <a:pt x="253" y="226"/>
                    <a:pt x="232" y="247"/>
                    <a:pt x="280" y="177"/>
                  </a:cubicBezTo>
                  <a:cubicBezTo>
                    <a:pt x="277" y="126"/>
                    <a:pt x="287" y="54"/>
                    <a:pt x="232" y="32"/>
                  </a:cubicBezTo>
                  <a:cubicBezTo>
                    <a:pt x="214" y="14"/>
                    <a:pt x="222" y="24"/>
                    <a:pt x="210" y="1"/>
                  </a:cubicBezTo>
                  <a:close/>
                </a:path>
              </a:pathLst>
            </a:custGeom>
            <a:noFill/>
            <a:ln w="38100" cmpd="sng">
              <a:solidFill>
                <a:schemeClr val="tx1"/>
              </a:solidFill>
              <a:round/>
              <a:headEnd/>
              <a:tailEnd/>
            </a:ln>
            <a:effectLst/>
          </p:spPr>
          <p:txBody>
            <a:bodyPr/>
            <a:lstStyle/>
            <a:p>
              <a:pPr eaLnBrk="0" hangingPunct="0"/>
              <a:endParaRPr lang="en-US">
                <a:solidFill>
                  <a:srgbClr val="000000"/>
                </a:solidFill>
              </a:endParaRPr>
            </a:p>
          </p:txBody>
        </p:sp>
        <p:sp>
          <p:nvSpPr>
            <p:cNvPr id="425993" name="Freeform 9"/>
            <p:cNvSpPr>
              <a:spLocks/>
            </p:cNvSpPr>
            <p:nvPr/>
          </p:nvSpPr>
          <p:spPr bwMode="auto">
            <a:xfrm>
              <a:off x="2736" y="2688"/>
              <a:ext cx="287" cy="247"/>
            </a:xfrm>
            <a:custGeom>
              <a:avLst/>
              <a:gdLst/>
              <a:ahLst/>
              <a:cxnLst>
                <a:cxn ang="0">
                  <a:pos x="210" y="1"/>
                </a:cxn>
                <a:cxn ang="0">
                  <a:pos x="126" y="10"/>
                </a:cxn>
                <a:cxn ang="0">
                  <a:pos x="91" y="23"/>
                </a:cxn>
                <a:cxn ang="0">
                  <a:pos x="60" y="32"/>
                </a:cxn>
                <a:cxn ang="0">
                  <a:pos x="74" y="208"/>
                </a:cxn>
                <a:cxn ang="0">
                  <a:pos x="131" y="230"/>
                </a:cxn>
                <a:cxn ang="0">
                  <a:pos x="280" y="177"/>
                </a:cxn>
                <a:cxn ang="0">
                  <a:pos x="232" y="32"/>
                </a:cxn>
                <a:cxn ang="0">
                  <a:pos x="210" y="1"/>
                </a:cxn>
              </a:cxnLst>
              <a:rect l="0" t="0" r="r" b="b"/>
              <a:pathLst>
                <a:path w="287" h="247">
                  <a:moveTo>
                    <a:pt x="210" y="1"/>
                  </a:moveTo>
                  <a:cubicBezTo>
                    <a:pt x="174" y="4"/>
                    <a:pt x="154" y="0"/>
                    <a:pt x="126" y="10"/>
                  </a:cubicBezTo>
                  <a:cubicBezTo>
                    <a:pt x="114" y="14"/>
                    <a:pt x="103" y="20"/>
                    <a:pt x="91" y="23"/>
                  </a:cubicBezTo>
                  <a:cubicBezTo>
                    <a:pt x="81" y="26"/>
                    <a:pt x="60" y="32"/>
                    <a:pt x="60" y="32"/>
                  </a:cubicBezTo>
                  <a:cubicBezTo>
                    <a:pt x="25" y="81"/>
                    <a:pt x="0" y="194"/>
                    <a:pt x="74" y="208"/>
                  </a:cubicBezTo>
                  <a:cubicBezTo>
                    <a:pt x="92" y="221"/>
                    <a:pt x="109" y="226"/>
                    <a:pt x="131" y="230"/>
                  </a:cubicBezTo>
                  <a:cubicBezTo>
                    <a:pt x="253" y="226"/>
                    <a:pt x="232" y="247"/>
                    <a:pt x="280" y="177"/>
                  </a:cubicBezTo>
                  <a:cubicBezTo>
                    <a:pt x="277" y="126"/>
                    <a:pt x="287" y="54"/>
                    <a:pt x="232" y="32"/>
                  </a:cubicBezTo>
                  <a:cubicBezTo>
                    <a:pt x="214" y="14"/>
                    <a:pt x="222" y="24"/>
                    <a:pt x="210" y="1"/>
                  </a:cubicBezTo>
                  <a:close/>
                </a:path>
              </a:pathLst>
            </a:custGeom>
            <a:noFill/>
            <a:ln w="38100" cmpd="sng">
              <a:solidFill>
                <a:schemeClr val="tx1"/>
              </a:solidFill>
              <a:round/>
              <a:headEnd/>
              <a:tailEnd/>
            </a:ln>
            <a:effectLst/>
          </p:spPr>
          <p:txBody>
            <a:bodyPr/>
            <a:lstStyle/>
            <a:p>
              <a:pPr eaLnBrk="0" hangingPunct="0"/>
              <a:endParaRPr lang="en-US">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5990"/>
                                        </p:tgtEl>
                                        <p:attrNameLst>
                                          <p:attrName>style.visibility</p:attrName>
                                        </p:attrNameLst>
                                      </p:cBhvr>
                                      <p:to>
                                        <p:strVal val="visible"/>
                                      </p:to>
                                    </p:set>
                                    <p:anim calcmode="lin" valueType="num">
                                      <p:cBhvr additive="base">
                                        <p:cTn id="7" dur="500" fill="hold"/>
                                        <p:tgtEl>
                                          <p:spTgt spid="425990"/>
                                        </p:tgtEl>
                                        <p:attrNameLst>
                                          <p:attrName>ppt_x</p:attrName>
                                        </p:attrNameLst>
                                      </p:cBhvr>
                                      <p:tavLst>
                                        <p:tav tm="0">
                                          <p:val>
                                            <p:strVal val="0-#ppt_w/2"/>
                                          </p:val>
                                        </p:tav>
                                        <p:tav tm="100000">
                                          <p:val>
                                            <p:strVal val="#ppt_x"/>
                                          </p:val>
                                        </p:tav>
                                      </p:tavLst>
                                    </p:anim>
                                    <p:anim calcmode="lin" valueType="num">
                                      <p:cBhvr additive="base">
                                        <p:cTn id="8" dur="500" fill="hold"/>
                                        <p:tgtEl>
                                          <p:spTgt spid="4259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9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The </a:t>
            </a:r>
            <a:r>
              <a:rPr lang="en-US" dirty="0" err="1"/>
              <a:t>pLSI</a:t>
            </a:r>
            <a:r>
              <a:rPr lang="en-US" dirty="0"/>
              <a:t> </a:t>
            </a:r>
            <a:r>
              <a:rPr lang="en-US" dirty="0" smtClean="0"/>
              <a:t>Model (attempts to give probabilistic semantics to LSA)</a:t>
            </a:r>
            <a:endParaRPr lang="en-US" dirty="0"/>
          </a:p>
        </p:txBody>
      </p:sp>
      <p:sp>
        <p:nvSpPr>
          <p:cNvPr id="5124" name="Text Box 4"/>
          <p:cNvSpPr txBox="1">
            <a:spLocks noChangeArrowheads="1"/>
          </p:cNvSpPr>
          <p:nvPr/>
        </p:nvSpPr>
        <p:spPr bwMode="auto">
          <a:xfrm>
            <a:off x="1066800" y="4953000"/>
            <a:ext cx="3352800" cy="641350"/>
          </a:xfrm>
          <a:prstGeom prst="rect">
            <a:avLst/>
          </a:prstGeom>
          <a:noFill/>
          <a:ln w="9525">
            <a:noFill/>
            <a:miter lim="800000"/>
            <a:headEnd/>
            <a:tailEnd/>
          </a:ln>
          <a:effectLst/>
        </p:spPr>
        <p:txBody>
          <a:bodyPr>
            <a:spAutoFit/>
          </a:bodyPr>
          <a:lstStyle/>
          <a:p>
            <a:pPr algn="ctr">
              <a:spcBef>
                <a:spcPct val="50000"/>
              </a:spcBef>
            </a:pPr>
            <a:r>
              <a:rPr lang="en-US" sz="1800" smtClean="0">
                <a:solidFill>
                  <a:srgbClr val="000000"/>
                </a:solidFill>
                <a:latin typeface="Arial" charset="0"/>
              </a:rPr>
              <a:t>Probabilistic Latent Semantic Indexing (pLSI) Model</a:t>
            </a:r>
          </a:p>
        </p:txBody>
      </p:sp>
      <p:sp>
        <p:nvSpPr>
          <p:cNvPr id="5128" name="Rectangle 8"/>
          <p:cNvSpPr>
            <a:spLocks noChangeArrowheads="1"/>
          </p:cNvSpPr>
          <p:nvPr/>
        </p:nvSpPr>
        <p:spPr bwMode="auto">
          <a:xfrm>
            <a:off x="4876800" y="1600200"/>
            <a:ext cx="4114800" cy="4800600"/>
          </a:xfrm>
          <a:prstGeom prst="rect">
            <a:avLst/>
          </a:prstGeom>
          <a:noFill/>
          <a:ln w="9525">
            <a:noFill/>
            <a:miter lim="800000"/>
            <a:headEnd/>
            <a:tailEnd/>
          </a:ln>
          <a:effectLst/>
        </p:spPr>
        <p:txBody>
          <a:bodyPr/>
          <a:lstStyle/>
          <a:p>
            <a:pPr marL="342900" indent="-342900">
              <a:spcBef>
                <a:spcPct val="20000"/>
              </a:spcBef>
              <a:buClr>
                <a:srgbClr val="666600"/>
              </a:buClr>
              <a:buSzPct val="75000"/>
              <a:buFont typeface="Wingdings" pitchFamily="2" charset="2"/>
              <a:buNone/>
            </a:pPr>
            <a:r>
              <a:rPr lang="en-US" sz="2000" dirty="0" smtClean="0">
                <a:solidFill>
                  <a:srgbClr val="000000"/>
                </a:solidFill>
                <a:latin typeface="Verdana" pitchFamily="34" charset="0"/>
              </a:rPr>
              <a:t>For each word of document d in the training set,</a:t>
            </a:r>
          </a:p>
          <a:p>
            <a:pPr marL="342900" indent="-342900">
              <a:spcBef>
                <a:spcPct val="20000"/>
              </a:spcBef>
              <a:buClr>
                <a:srgbClr val="666600"/>
              </a:buClr>
              <a:buSzPct val="75000"/>
              <a:buFont typeface="Wingdings" pitchFamily="2" charset="2"/>
              <a:buChar char="p"/>
            </a:pPr>
            <a:r>
              <a:rPr lang="en-US" sz="2000" dirty="0" smtClean="0">
                <a:solidFill>
                  <a:srgbClr val="000000"/>
                </a:solidFill>
                <a:latin typeface="Verdana" pitchFamily="34" charset="0"/>
              </a:rPr>
              <a:t>Choose a topic z according to a multinomial conditioned on the index d.</a:t>
            </a:r>
          </a:p>
          <a:p>
            <a:pPr marL="342900" indent="-342900">
              <a:spcBef>
                <a:spcPct val="20000"/>
              </a:spcBef>
              <a:buClr>
                <a:srgbClr val="666600"/>
              </a:buClr>
              <a:buSzPct val="75000"/>
              <a:buFont typeface="Wingdings" pitchFamily="2" charset="2"/>
              <a:buChar char="p"/>
            </a:pPr>
            <a:r>
              <a:rPr lang="en-US" sz="2000" dirty="0" smtClean="0">
                <a:solidFill>
                  <a:srgbClr val="000000"/>
                </a:solidFill>
                <a:latin typeface="Verdana" pitchFamily="34" charset="0"/>
              </a:rPr>
              <a:t>Generate the word by drawing from a multinomial conditioned on z.</a:t>
            </a:r>
          </a:p>
          <a:p>
            <a:pPr marL="342900" indent="-342900">
              <a:spcBef>
                <a:spcPct val="20000"/>
              </a:spcBef>
              <a:buClr>
                <a:srgbClr val="666600"/>
              </a:buClr>
              <a:buSzPct val="75000"/>
              <a:buFont typeface="Wingdings" pitchFamily="2" charset="2"/>
              <a:buNone/>
            </a:pPr>
            <a:r>
              <a:rPr lang="en-US" sz="2000" dirty="0" smtClean="0">
                <a:solidFill>
                  <a:srgbClr val="002060"/>
                </a:solidFill>
                <a:latin typeface="Verdana" pitchFamily="34" charset="0"/>
              </a:rPr>
              <a:t>LSA factors are linear combinations of terms; LDA topics are multinomial distributions over terms</a:t>
            </a:r>
          </a:p>
        </p:txBody>
      </p:sp>
      <p:sp>
        <p:nvSpPr>
          <p:cNvPr id="5130" name="Oval 10"/>
          <p:cNvSpPr>
            <a:spLocks noChangeArrowheads="1"/>
          </p:cNvSpPr>
          <p:nvPr/>
        </p:nvSpPr>
        <p:spPr bwMode="auto">
          <a:xfrm>
            <a:off x="2438400" y="17526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600" b="1" baseline="-25000" smtClean="0">
                <a:solidFill>
                  <a:srgbClr val="000000"/>
                </a:solidFill>
                <a:latin typeface="Verdana" pitchFamily="34" charset="0"/>
              </a:rPr>
              <a:t>d</a:t>
            </a:r>
          </a:p>
        </p:txBody>
      </p:sp>
      <p:sp>
        <p:nvSpPr>
          <p:cNvPr id="5131" name="Oval 11"/>
          <p:cNvSpPr>
            <a:spLocks noChangeArrowheads="1"/>
          </p:cNvSpPr>
          <p:nvPr/>
        </p:nvSpPr>
        <p:spPr bwMode="auto">
          <a:xfrm>
            <a:off x="4267200" y="3048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d4</a:t>
            </a:r>
          </a:p>
        </p:txBody>
      </p:sp>
      <p:sp>
        <p:nvSpPr>
          <p:cNvPr id="5132" name="Oval 12"/>
          <p:cNvSpPr>
            <a:spLocks noChangeArrowheads="1"/>
          </p:cNvSpPr>
          <p:nvPr/>
        </p:nvSpPr>
        <p:spPr bwMode="auto">
          <a:xfrm>
            <a:off x="3073400" y="3048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d3</a:t>
            </a:r>
          </a:p>
        </p:txBody>
      </p:sp>
      <p:sp>
        <p:nvSpPr>
          <p:cNvPr id="5133" name="Oval 13"/>
          <p:cNvSpPr>
            <a:spLocks noChangeArrowheads="1"/>
          </p:cNvSpPr>
          <p:nvPr/>
        </p:nvSpPr>
        <p:spPr bwMode="auto">
          <a:xfrm>
            <a:off x="1879600" y="3048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d2</a:t>
            </a:r>
          </a:p>
        </p:txBody>
      </p:sp>
      <p:cxnSp>
        <p:nvCxnSpPr>
          <p:cNvPr id="5134" name="AutoShape 14"/>
          <p:cNvCxnSpPr>
            <a:cxnSpLocks noChangeShapeType="1"/>
            <a:stCxn id="5130" idx="4"/>
            <a:endCxn id="5138" idx="0"/>
          </p:cNvCxnSpPr>
          <p:nvPr/>
        </p:nvCxnSpPr>
        <p:spPr bwMode="auto">
          <a:xfrm flipH="1">
            <a:off x="876300" y="2133600"/>
            <a:ext cx="1752600" cy="914400"/>
          </a:xfrm>
          <a:prstGeom prst="straightConnector1">
            <a:avLst/>
          </a:prstGeom>
          <a:noFill/>
          <a:ln w="9525">
            <a:solidFill>
              <a:schemeClr val="tx1"/>
            </a:solidFill>
            <a:round/>
            <a:headEnd/>
            <a:tailEnd type="triangle" w="med" len="med"/>
          </a:ln>
          <a:effectLst/>
        </p:spPr>
      </p:cxnSp>
      <p:cxnSp>
        <p:nvCxnSpPr>
          <p:cNvPr id="5135" name="AutoShape 15"/>
          <p:cNvCxnSpPr>
            <a:cxnSpLocks noChangeShapeType="1"/>
            <a:stCxn id="5130" idx="4"/>
            <a:endCxn id="5133" idx="0"/>
          </p:cNvCxnSpPr>
          <p:nvPr/>
        </p:nvCxnSpPr>
        <p:spPr bwMode="auto">
          <a:xfrm flipH="1">
            <a:off x="2070100" y="2133600"/>
            <a:ext cx="558800" cy="914400"/>
          </a:xfrm>
          <a:prstGeom prst="straightConnector1">
            <a:avLst/>
          </a:prstGeom>
          <a:noFill/>
          <a:ln w="9525">
            <a:solidFill>
              <a:schemeClr val="tx1"/>
            </a:solidFill>
            <a:round/>
            <a:headEnd/>
            <a:tailEnd type="triangle" w="med" len="med"/>
          </a:ln>
          <a:effectLst/>
        </p:spPr>
      </p:cxnSp>
      <p:cxnSp>
        <p:nvCxnSpPr>
          <p:cNvPr id="5136" name="AutoShape 16"/>
          <p:cNvCxnSpPr>
            <a:cxnSpLocks noChangeShapeType="1"/>
            <a:stCxn id="5130" idx="4"/>
            <a:endCxn id="5132" idx="1"/>
          </p:cNvCxnSpPr>
          <p:nvPr/>
        </p:nvCxnSpPr>
        <p:spPr bwMode="auto">
          <a:xfrm>
            <a:off x="2628900" y="2133600"/>
            <a:ext cx="500063" cy="969963"/>
          </a:xfrm>
          <a:prstGeom prst="straightConnector1">
            <a:avLst/>
          </a:prstGeom>
          <a:noFill/>
          <a:ln w="9525">
            <a:solidFill>
              <a:schemeClr val="tx1"/>
            </a:solidFill>
            <a:round/>
            <a:headEnd/>
            <a:tailEnd type="triangle" w="med" len="med"/>
          </a:ln>
          <a:effectLst/>
        </p:spPr>
      </p:cxnSp>
      <p:cxnSp>
        <p:nvCxnSpPr>
          <p:cNvPr id="5137" name="AutoShape 17"/>
          <p:cNvCxnSpPr>
            <a:cxnSpLocks noChangeShapeType="1"/>
            <a:stCxn id="5130" idx="4"/>
            <a:endCxn id="5131" idx="1"/>
          </p:cNvCxnSpPr>
          <p:nvPr/>
        </p:nvCxnSpPr>
        <p:spPr bwMode="auto">
          <a:xfrm>
            <a:off x="2628900" y="2133600"/>
            <a:ext cx="1693863" cy="969963"/>
          </a:xfrm>
          <a:prstGeom prst="straightConnector1">
            <a:avLst/>
          </a:prstGeom>
          <a:noFill/>
          <a:ln w="9525">
            <a:solidFill>
              <a:schemeClr val="tx1"/>
            </a:solidFill>
            <a:round/>
            <a:headEnd/>
            <a:tailEnd type="triangle" w="med" len="med"/>
          </a:ln>
          <a:effectLst/>
        </p:spPr>
      </p:cxnSp>
      <p:sp>
        <p:nvSpPr>
          <p:cNvPr id="5138" name="Oval 18"/>
          <p:cNvSpPr>
            <a:spLocks noChangeArrowheads="1"/>
          </p:cNvSpPr>
          <p:nvPr/>
        </p:nvSpPr>
        <p:spPr bwMode="auto">
          <a:xfrm>
            <a:off x="685800" y="3048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d1</a:t>
            </a:r>
          </a:p>
        </p:txBody>
      </p:sp>
      <p:sp>
        <p:nvSpPr>
          <p:cNvPr id="5139" name="Oval 19"/>
          <p:cNvSpPr>
            <a:spLocks noChangeArrowheads="1"/>
          </p:cNvSpPr>
          <p:nvPr/>
        </p:nvSpPr>
        <p:spPr bwMode="auto">
          <a:xfrm>
            <a:off x="4267200" y="41910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d4</a:t>
            </a:r>
          </a:p>
        </p:txBody>
      </p:sp>
      <p:sp>
        <p:nvSpPr>
          <p:cNvPr id="5140" name="Oval 20"/>
          <p:cNvSpPr>
            <a:spLocks noChangeArrowheads="1"/>
          </p:cNvSpPr>
          <p:nvPr/>
        </p:nvSpPr>
        <p:spPr bwMode="auto">
          <a:xfrm>
            <a:off x="3073400" y="41910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d3</a:t>
            </a:r>
          </a:p>
        </p:txBody>
      </p:sp>
      <p:sp>
        <p:nvSpPr>
          <p:cNvPr id="5141" name="Oval 21"/>
          <p:cNvSpPr>
            <a:spLocks noChangeArrowheads="1"/>
          </p:cNvSpPr>
          <p:nvPr/>
        </p:nvSpPr>
        <p:spPr bwMode="auto">
          <a:xfrm>
            <a:off x="1879600" y="41910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d2</a:t>
            </a:r>
          </a:p>
        </p:txBody>
      </p:sp>
      <p:sp>
        <p:nvSpPr>
          <p:cNvPr id="5142" name="Oval 22"/>
          <p:cNvSpPr>
            <a:spLocks noChangeArrowheads="1"/>
          </p:cNvSpPr>
          <p:nvPr/>
        </p:nvSpPr>
        <p:spPr bwMode="auto">
          <a:xfrm>
            <a:off x="685800" y="41910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d1</a:t>
            </a:r>
          </a:p>
        </p:txBody>
      </p:sp>
      <p:cxnSp>
        <p:nvCxnSpPr>
          <p:cNvPr id="5143" name="AutoShape 23"/>
          <p:cNvCxnSpPr>
            <a:cxnSpLocks noChangeShapeType="1"/>
            <a:stCxn id="5138" idx="4"/>
            <a:endCxn id="5142" idx="0"/>
          </p:cNvCxnSpPr>
          <p:nvPr/>
        </p:nvCxnSpPr>
        <p:spPr bwMode="auto">
          <a:xfrm>
            <a:off x="876300" y="3429000"/>
            <a:ext cx="0" cy="762000"/>
          </a:xfrm>
          <a:prstGeom prst="straightConnector1">
            <a:avLst/>
          </a:prstGeom>
          <a:noFill/>
          <a:ln w="9525">
            <a:solidFill>
              <a:schemeClr val="tx1"/>
            </a:solidFill>
            <a:round/>
            <a:headEnd/>
            <a:tailEnd type="triangle" w="med" len="med"/>
          </a:ln>
          <a:effectLst/>
        </p:spPr>
      </p:cxnSp>
      <p:cxnSp>
        <p:nvCxnSpPr>
          <p:cNvPr id="5144" name="AutoShape 24"/>
          <p:cNvCxnSpPr>
            <a:cxnSpLocks noChangeShapeType="1"/>
            <a:stCxn id="5131" idx="4"/>
            <a:endCxn id="5139" idx="0"/>
          </p:cNvCxnSpPr>
          <p:nvPr/>
        </p:nvCxnSpPr>
        <p:spPr bwMode="auto">
          <a:xfrm>
            <a:off x="4457700" y="3429000"/>
            <a:ext cx="0" cy="762000"/>
          </a:xfrm>
          <a:prstGeom prst="straightConnector1">
            <a:avLst/>
          </a:prstGeom>
          <a:noFill/>
          <a:ln w="9525">
            <a:solidFill>
              <a:schemeClr val="tx1"/>
            </a:solidFill>
            <a:round/>
            <a:headEnd/>
            <a:tailEnd type="triangle" w="med" len="med"/>
          </a:ln>
          <a:effectLst/>
        </p:spPr>
      </p:cxnSp>
      <p:cxnSp>
        <p:nvCxnSpPr>
          <p:cNvPr id="5145" name="AutoShape 25"/>
          <p:cNvCxnSpPr>
            <a:cxnSpLocks noChangeShapeType="1"/>
            <a:stCxn id="5132" idx="4"/>
            <a:endCxn id="5140" idx="0"/>
          </p:cNvCxnSpPr>
          <p:nvPr/>
        </p:nvCxnSpPr>
        <p:spPr bwMode="auto">
          <a:xfrm>
            <a:off x="3263900" y="3429000"/>
            <a:ext cx="0" cy="762000"/>
          </a:xfrm>
          <a:prstGeom prst="straightConnector1">
            <a:avLst/>
          </a:prstGeom>
          <a:noFill/>
          <a:ln w="9525">
            <a:solidFill>
              <a:schemeClr val="tx1"/>
            </a:solidFill>
            <a:round/>
            <a:headEnd/>
            <a:tailEnd type="triangle" w="med" len="med"/>
          </a:ln>
          <a:effectLst/>
        </p:spPr>
      </p:cxnSp>
      <p:cxnSp>
        <p:nvCxnSpPr>
          <p:cNvPr id="5146" name="AutoShape 26"/>
          <p:cNvCxnSpPr>
            <a:cxnSpLocks noChangeShapeType="1"/>
            <a:stCxn id="5133" idx="4"/>
            <a:endCxn id="5141" idx="0"/>
          </p:cNvCxnSpPr>
          <p:nvPr/>
        </p:nvCxnSpPr>
        <p:spPr bwMode="auto">
          <a:xfrm>
            <a:off x="2070100" y="3429000"/>
            <a:ext cx="0" cy="762000"/>
          </a:xfrm>
          <a:prstGeom prst="straightConnector1">
            <a:avLst/>
          </a:prstGeom>
          <a:noFill/>
          <a:ln w="9525">
            <a:solidFill>
              <a:schemeClr val="tx1"/>
            </a:solidFill>
            <a:round/>
            <a:headEnd/>
            <a:tailEnd type="triangle" w="med" len="med"/>
          </a:ln>
          <a:effectLst/>
        </p:spPr>
      </p:cxnSp>
      <p:sp>
        <p:nvSpPr>
          <p:cNvPr id="22" name="TextBox 21"/>
          <p:cNvSpPr txBox="1"/>
          <p:nvPr/>
        </p:nvSpPr>
        <p:spPr>
          <a:xfrm>
            <a:off x="6485900" y="6519446"/>
            <a:ext cx="2658100" cy="338554"/>
          </a:xfrm>
          <a:prstGeom prst="rect">
            <a:avLst/>
          </a:prstGeom>
          <a:noFill/>
        </p:spPr>
        <p:txBody>
          <a:bodyPr wrap="none" rtlCol="0">
            <a:spAutoFit/>
          </a:bodyPr>
          <a:lstStyle/>
          <a:p>
            <a:r>
              <a:rPr lang="en-US" sz="1600" dirty="0" smtClean="0">
                <a:solidFill>
                  <a:schemeClr val="accent6">
                    <a:lumMod val="60000"/>
                    <a:lumOff val="40000"/>
                  </a:schemeClr>
                </a:solidFill>
              </a:rPr>
              <a:t>[Slides from Jonathan Huang]</a:t>
            </a:r>
            <a:endParaRPr lang="en-US" sz="1600" dirty="0">
              <a:solidFill>
                <a:schemeClr val="accent6">
                  <a:lumMod val="60000"/>
                  <a:lumOff val="40000"/>
                </a:schemeClr>
              </a:solidFill>
            </a:endParaRPr>
          </a:p>
        </p:txBody>
      </p:sp>
      <p:pic>
        <p:nvPicPr>
          <p:cNvPr id="672771" name="Picture 3"/>
          <p:cNvPicPr>
            <a:picLocks noChangeAspect="1" noChangeArrowheads="1"/>
          </p:cNvPicPr>
          <p:nvPr/>
        </p:nvPicPr>
        <p:blipFill>
          <a:blip r:embed="rId3" cstate="print"/>
          <a:srcRect/>
          <a:stretch>
            <a:fillRect/>
          </a:stretch>
        </p:blipFill>
        <p:spPr bwMode="auto">
          <a:xfrm>
            <a:off x="838200" y="5562600"/>
            <a:ext cx="3124200" cy="1387877"/>
          </a:xfrm>
          <a:prstGeom prst="rect">
            <a:avLst/>
          </a:prstGeom>
          <a:noFill/>
          <a:ln w="9525">
            <a:noFill/>
            <a:miter lim="800000"/>
            <a:headEnd/>
            <a:tailEnd/>
          </a:ln>
        </p:spPr>
      </p:pic>
      <p:sp>
        <p:nvSpPr>
          <p:cNvPr id="25" name="TextBox 24"/>
          <p:cNvSpPr txBox="1"/>
          <p:nvPr/>
        </p:nvSpPr>
        <p:spPr>
          <a:xfrm>
            <a:off x="4038600" y="5715000"/>
            <a:ext cx="5065066" cy="830997"/>
          </a:xfrm>
          <a:prstGeom prst="rect">
            <a:avLst/>
          </a:prstGeom>
          <a:solidFill>
            <a:schemeClr val="tx2">
              <a:lumMod val="20000"/>
              <a:lumOff val="80000"/>
            </a:schemeClr>
          </a:solidFill>
        </p:spPr>
        <p:txBody>
          <a:bodyPr wrap="square" rtlCol="0">
            <a:spAutoFit/>
          </a:bodyPr>
          <a:lstStyle/>
          <a:p>
            <a:r>
              <a:rPr lang="en-US" i="1" dirty="0" smtClean="0"/>
              <a:t>Can also be written in a symmetric way</a:t>
            </a:r>
          </a:p>
          <a:p>
            <a:r>
              <a:rPr lang="en-US" dirty="0" smtClean="0"/>
              <a:t>P(d)P(</a:t>
            </a:r>
            <a:r>
              <a:rPr lang="en-US" dirty="0" err="1" smtClean="0"/>
              <a:t>z|d</a:t>
            </a:r>
            <a:r>
              <a:rPr lang="en-US" dirty="0" smtClean="0"/>
              <a:t>)P(</a:t>
            </a:r>
            <a:r>
              <a:rPr lang="en-US" dirty="0" err="1" smtClean="0"/>
              <a:t>w|z</a:t>
            </a:r>
            <a:r>
              <a:rPr lang="en-US" dirty="0" smtClean="0"/>
              <a:t>)   =  P(</a:t>
            </a:r>
            <a:r>
              <a:rPr lang="en-US" dirty="0" err="1" smtClean="0"/>
              <a:t>d|z</a:t>
            </a:r>
            <a:r>
              <a:rPr lang="en-US" dirty="0" smtClean="0"/>
              <a:t>) P(z) P(</a:t>
            </a:r>
            <a:r>
              <a:rPr lang="en-US" dirty="0" err="1" smtClean="0"/>
              <a:t>w|z</a:t>
            </a:r>
            <a:r>
              <a:rPr lang="en-U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382000" cy="1139825"/>
          </a:xfrm>
        </p:spPr>
        <p:txBody>
          <a:bodyPr/>
          <a:lstStyle/>
          <a:p>
            <a:r>
              <a:rPr lang="en-US" dirty="0" smtClean="0"/>
              <a:t>PLSI to LDA is a small technical step</a:t>
            </a:r>
            <a:endParaRPr lang="en-US" dirty="0"/>
          </a:p>
        </p:txBody>
      </p:sp>
      <p:sp>
        <p:nvSpPr>
          <p:cNvPr id="56323" name="Rectangle 3"/>
          <p:cNvSpPr>
            <a:spLocks noGrp="1" noChangeArrowheads="1"/>
          </p:cNvSpPr>
          <p:nvPr>
            <p:ph type="body" idx="1"/>
          </p:nvPr>
        </p:nvSpPr>
        <p:spPr/>
        <p:txBody>
          <a:bodyPr/>
          <a:lstStyle/>
          <a:p>
            <a:r>
              <a:rPr lang="en-US" sz="2000" dirty="0" smtClean="0"/>
              <a:t>First order view: LDA is just “</a:t>
            </a:r>
            <a:r>
              <a:rPr lang="en-US" sz="2000" dirty="0" err="1" smtClean="0"/>
              <a:t>bayesian</a:t>
            </a:r>
            <a:r>
              <a:rPr lang="en-US" sz="2000" dirty="0" smtClean="0"/>
              <a:t> learning” version of PLSI (which typically estimates its parameters with MLE/MAP)</a:t>
            </a:r>
          </a:p>
          <a:p>
            <a:r>
              <a:rPr lang="en-US" sz="2000" dirty="0" smtClean="0"/>
              <a:t>Other differences:</a:t>
            </a:r>
          </a:p>
          <a:p>
            <a:pPr lvl="1"/>
            <a:r>
              <a:rPr lang="en-US" sz="1600" dirty="0" smtClean="0"/>
              <a:t>In </a:t>
            </a:r>
            <a:r>
              <a:rPr lang="en-US" sz="1600" dirty="0" err="1"/>
              <a:t>pLSI</a:t>
            </a:r>
            <a:r>
              <a:rPr lang="en-US" sz="1600" dirty="0"/>
              <a:t>, the observed variable d is an index into some training set.  There is no natural way for the model to handle previously unseen documents.</a:t>
            </a:r>
          </a:p>
          <a:p>
            <a:pPr lvl="1"/>
            <a:r>
              <a:rPr lang="en-US" sz="1600" dirty="0"/>
              <a:t>The number of parameters for </a:t>
            </a:r>
            <a:r>
              <a:rPr lang="en-US" sz="1600" dirty="0" err="1"/>
              <a:t>pLSI</a:t>
            </a:r>
            <a:r>
              <a:rPr lang="en-US" sz="1600" dirty="0"/>
              <a:t> grows linearly with M (the number of documents in the training set).</a:t>
            </a:r>
          </a:p>
          <a:p>
            <a:pPr lvl="1"/>
            <a:r>
              <a:rPr lang="en-US" sz="1600" dirty="0"/>
              <a:t>We would like to be Bayesian about our topic mixture proportions.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behind LDA</a:t>
            </a:r>
            <a:endParaRPr lang="en-US"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917608" y="1600200"/>
            <a:ext cx="5308784" cy="4525963"/>
          </a:xfrm>
          <a:prstGeom prst="rect">
            <a:avLst/>
          </a:prstGeom>
          <a:noFill/>
          <a:ln w="9525">
            <a:noFill/>
            <a:miter lim="800000"/>
            <a:headEnd/>
            <a:tailEnd/>
          </a:ln>
        </p:spPr>
      </p:pic>
      <p:sp>
        <p:nvSpPr>
          <p:cNvPr id="4" name="TextBox 3"/>
          <p:cNvSpPr txBox="1"/>
          <p:nvPr/>
        </p:nvSpPr>
        <p:spPr>
          <a:xfrm>
            <a:off x="3713026" y="6324600"/>
            <a:ext cx="5430974" cy="461665"/>
          </a:xfrm>
          <a:prstGeom prst="rect">
            <a:avLst/>
          </a:prstGeom>
          <a:noFill/>
        </p:spPr>
        <p:txBody>
          <a:bodyPr wrap="none" rtlCol="0">
            <a:spAutoFit/>
          </a:bodyPr>
          <a:lstStyle/>
          <a:p>
            <a:r>
              <a:rPr lang="en-US" dirty="0" smtClean="0"/>
              <a:t>[LDA slides from </a:t>
            </a:r>
            <a:r>
              <a:rPr lang="en-US" dirty="0" err="1" smtClean="0"/>
              <a:t>Blei’s</a:t>
            </a:r>
            <a:r>
              <a:rPr lang="en-US" dirty="0" smtClean="0"/>
              <a:t> MLSS 09 lecture]</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model</a:t>
            </a:r>
            <a:endParaRPr lang="en-US"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304800" y="1600200"/>
            <a:ext cx="6617573" cy="4525963"/>
          </a:xfrm>
          <a:prstGeom prst="rect">
            <a:avLst/>
          </a:prstGeom>
          <a:noFill/>
          <a:ln w="9525">
            <a:noFill/>
            <a:miter lim="800000"/>
            <a:headEnd/>
            <a:tailEnd/>
          </a:ln>
        </p:spPr>
      </p:pic>
      <p:sp>
        <p:nvSpPr>
          <p:cNvPr id="4" name="TextBox 3"/>
          <p:cNvSpPr txBox="1"/>
          <p:nvPr/>
        </p:nvSpPr>
        <p:spPr>
          <a:xfrm>
            <a:off x="2057400" y="6096000"/>
            <a:ext cx="4166525" cy="646331"/>
          </a:xfrm>
          <a:prstGeom prst="rect">
            <a:avLst/>
          </a:prstGeom>
          <a:solidFill>
            <a:schemeClr val="tx2">
              <a:lumMod val="20000"/>
              <a:lumOff val="80000"/>
            </a:schemeClr>
          </a:solidFill>
        </p:spPr>
        <p:txBody>
          <a:bodyPr wrap="none" rtlCol="0">
            <a:spAutoFit/>
          </a:bodyPr>
          <a:lstStyle/>
          <a:p>
            <a:r>
              <a:rPr lang="en-US" sz="1800" dirty="0" smtClean="0"/>
              <a:t>Note that we are assuming that contiguous </a:t>
            </a:r>
          </a:p>
          <a:p>
            <a:r>
              <a:rPr lang="en-US" sz="1800" dirty="0" smtClean="0"/>
              <a:t>words may come from different topics!</a:t>
            </a:r>
            <a:endParaRPr lang="en-US" sz="1800" dirty="0"/>
          </a:p>
        </p:txBody>
      </p:sp>
      <p:sp>
        <p:nvSpPr>
          <p:cNvPr id="5" name="TextBox 4"/>
          <p:cNvSpPr txBox="1"/>
          <p:nvPr/>
        </p:nvSpPr>
        <p:spPr>
          <a:xfrm>
            <a:off x="6942756" y="990600"/>
            <a:ext cx="2202847" cy="4524315"/>
          </a:xfrm>
          <a:prstGeom prst="rect">
            <a:avLst/>
          </a:prstGeom>
          <a:noFill/>
        </p:spPr>
        <p:txBody>
          <a:bodyPr wrap="none" rtlCol="0">
            <a:spAutoFit/>
          </a:bodyPr>
          <a:lstStyle/>
          <a:p>
            <a:r>
              <a:rPr lang="en-US" sz="1600" dirty="0" smtClean="0"/>
              <a:t>Importance of </a:t>
            </a:r>
          </a:p>
          <a:p>
            <a:r>
              <a:rPr lang="en-US" sz="1600" dirty="0" smtClean="0"/>
              <a:t> the “</a:t>
            </a:r>
            <a:r>
              <a:rPr lang="en-US" sz="1600" dirty="0" err="1" smtClean="0"/>
              <a:t>sparsity</a:t>
            </a:r>
            <a:r>
              <a:rPr lang="en-US" sz="1600" dirty="0" smtClean="0"/>
              <a:t>” </a:t>
            </a:r>
          </a:p>
          <a:p>
            <a:r>
              <a:rPr lang="en-US" sz="1600" dirty="0" smtClean="0"/>
              <a:t> We want a document</a:t>
            </a:r>
          </a:p>
          <a:p>
            <a:r>
              <a:rPr lang="en-US" sz="1600" dirty="0" smtClean="0"/>
              <a:t> to have more than one</a:t>
            </a:r>
          </a:p>
          <a:p>
            <a:r>
              <a:rPr lang="en-US" sz="1600" dirty="0" smtClean="0"/>
              <a:t> topic, but not really</a:t>
            </a:r>
          </a:p>
          <a:p>
            <a:r>
              <a:rPr lang="en-US" sz="1600" dirty="0" smtClean="0"/>
              <a:t> all the topics..</a:t>
            </a:r>
          </a:p>
          <a:p>
            <a:r>
              <a:rPr lang="en-US" sz="1600" dirty="0" smtClean="0"/>
              <a:t>  </a:t>
            </a:r>
            <a:r>
              <a:rPr lang="en-US" sz="1600" dirty="0" smtClean="0">
                <a:sym typeface="Wingdings" pitchFamily="2" charset="2"/>
              </a:rPr>
              <a:t>You can ensure</a:t>
            </a:r>
          </a:p>
          <a:p>
            <a:r>
              <a:rPr lang="en-US" sz="1600" dirty="0" err="1" smtClean="0">
                <a:sym typeface="Wingdings" pitchFamily="2" charset="2"/>
              </a:rPr>
              <a:t>Sparsity</a:t>
            </a:r>
            <a:r>
              <a:rPr lang="en-US" sz="1600" dirty="0" smtClean="0">
                <a:sym typeface="Wingdings" pitchFamily="2" charset="2"/>
              </a:rPr>
              <a:t> by starting with</a:t>
            </a:r>
          </a:p>
          <a:p>
            <a:r>
              <a:rPr lang="en-US" sz="1600" dirty="0" smtClean="0">
                <a:sym typeface="Wingdings" pitchFamily="2" charset="2"/>
              </a:rPr>
              <a:t>a </a:t>
            </a:r>
            <a:r>
              <a:rPr lang="en-US" sz="1600" dirty="0" err="1" smtClean="0">
                <a:sym typeface="Wingdings" pitchFamily="2" charset="2"/>
              </a:rPr>
              <a:t>dirichlet</a:t>
            </a:r>
            <a:r>
              <a:rPr lang="en-US" sz="1600" dirty="0" smtClean="0">
                <a:sym typeface="Wingdings" pitchFamily="2" charset="2"/>
              </a:rPr>
              <a:t> prior whose</a:t>
            </a:r>
          </a:p>
          <a:p>
            <a:r>
              <a:rPr lang="en-US" sz="1600" dirty="0" smtClean="0">
                <a:sym typeface="Wingdings" pitchFamily="2" charset="2"/>
              </a:rPr>
              <a:t>Hyper parameter sum is</a:t>
            </a:r>
          </a:p>
          <a:p>
            <a:r>
              <a:rPr lang="en-US" sz="1600" dirty="0" smtClean="0">
                <a:sym typeface="Wingdings" pitchFamily="2" charset="2"/>
              </a:rPr>
              <a:t>Low..</a:t>
            </a:r>
            <a:endParaRPr lang="en-US" sz="1600" dirty="0" smtClean="0"/>
          </a:p>
          <a:p>
            <a:endParaRPr lang="en-US" sz="1600" dirty="0" smtClean="0"/>
          </a:p>
          <a:p>
            <a:r>
              <a:rPr lang="en-US" sz="1600" dirty="0" smtClean="0"/>
              <a:t> (you get interesting</a:t>
            </a:r>
          </a:p>
          <a:p>
            <a:r>
              <a:rPr lang="en-US" sz="1600" dirty="0" smtClean="0"/>
              <a:t>    colors by combining</a:t>
            </a:r>
          </a:p>
          <a:p>
            <a:r>
              <a:rPr lang="en-US" sz="1600" dirty="0" smtClean="0"/>
              <a:t>     primary colors, but </a:t>
            </a:r>
          </a:p>
          <a:p>
            <a:r>
              <a:rPr lang="en-US" sz="1600" dirty="0" smtClean="0"/>
              <a:t>     if you combine them </a:t>
            </a:r>
          </a:p>
          <a:p>
            <a:r>
              <a:rPr lang="en-US" sz="1600" dirty="0" smtClean="0"/>
              <a:t>     all you always get</a:t>
            </a:r>
          </a:p>
          <a:p>
            <a:r>
              <a:rPr lang="en-US" sz="1600" dirty="0" smtClean="0"/>
              <a:t>      white..)</a:t>
            </a:r>
            <a:endParaRPr lang="en-US" sz="1600" dirty="0"/>
          </a:p>
        </p:txBody>
      </p:sp>
      <p:sp>
        <p:nvSpPr>
          <p:cNvPr id="6" name="TextBox 5"/>
          <p:cNvSpPr txBox="1"/>
          <p:nvPr/>
        </p:nvSpPr>
        <p:spPr>
          <a:xfrm>
            <a:off x="184496" y="152400"/>
            <a:ext cx="8959504" cy="830997"/>
          </a:xfrm>
          <a:prstGeom prst="rect">
            <a:avLst/>
          </a:prstGeom>
          <a:noFill/>
        </p:spPr>
        <p:txBody>
          <a:bodyPr wrap="none" rtlCol="0">
            <a:spAutoFit/>
          </a:bodyPr>
          <a:lstStyle/>
          <a:p>
            <a:r>
              <a:rPr lang="en-US" dirty="0" smtClean="0"/>
              <a:t>See </a:t>
            </a:r>
            <a:r>
              <a:rPr lang="en-US" dirty="0" smtClean="0">
                <a:hlinkClick r:id="rId4"/>
              </a:rPr>
              <a:t>http://cs.stanford.edu/people/karpathy/nipspreview/</a:t>
            </a:r>
            <a:r>
              <a:rPr lang="en-US" dirty="0" smtClean="0"/>
              <a:t> for an example</a:t>
            </a:r>
          </a:p>
          <a:p>
            <a:r>
              <a:rPr lang="en-US" dirty="0" smtClean="0"/>
              <a:t>On NIPS papers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posterior distribution</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301820" y="1600200"/>
            <a:ext cx="654035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r>
              <a:rPr lang="en-US" dirty="0" smtClean="0"/>
              <a:t>Modeling Text Documents</a:t>
            </a:r>
            <a:endParaRPr lang="en-US" dirty="0"/>
          </a:p>
        </p:txBody>
      </p:sp>
      <p:sp>
        <p:nvSpPr>
          <p:cNvPr id="4" name="Content Placeholder 3"/>
          <p:cNvSpPr>
            <a:spLocks noGrp="1"/>
          </p:cNvSpPr>
          <p:nvPr>
            <p:ph idx="1"/>
          </p:nvPr>
        </p:nvSpPr>
        <p:spPr>
          <a:xfrm>
            <a:off x="457200" y="1219200"/>
            <a:ext cx="8077200" cy="4114800"/>
          </a:xfrm>
        </p:spPr>
        <p:txBody>
          <a:bodyPr/>
          <a:lstStyle/>
          <a:p>
            <a:r>
              <a:rPr lang="en-US" dirty="0" smtClean="0"/>
              <a:t>Documents are sequences are words</a:t>
            </a:r>
          </a:p>
          <a:p>
            <a:pPr lvl="1"/>
            <a:r>
              <a:rPr lang="en-US" dirty="0" smtClean="0">
                <a:solidFill>
                  <a:schemeClr val="accent6">
                    <a:lumMod val="60000"/>
                    <a:lumOff val="40000"/>
                  </a:schemeClr>
                </a:solidFill>
              </a:rPr>
              <a:t>D = [p1=w1 p2=w2 p3=w3 … </a:t>
            </a:r>
            <a:r>
              <a:rPr lang="en-US" dirty="0" err="1" smtClean="0">
                <a:solidFill>
                  <a:schemeClr val="accent6">
                    <a:lumMod val="60000"/>
                    <a:lumOff val="40000"/>
                  </a:schemeClr>
                </a:solidFill>
              </a:rPr>
              <a:t>pk</a:t>
            </a:r>
            <a:r>
              <a:rPr lang="en-US" dirty="0" smtClean="0">
                <a:solidFill>
                  <a:schemeClr val="accent6">
                    <a:lumMod val="60000"/>
                    <a:lumOff val="40000"/>
                  </a:schemeClr>
                </a:solidFill>
              </a:rPr>
              <a:t>=wk] </a:t>
            </a:r>
          </a:p>
          <a:p>
            <a:pPr lvl="2"/>
            <a:r>
              <a:rPr lang="en-US" dirty="0" smtClean="0"/>
              <a:t>Where </a:t>
            </a:r>
            <a:r>
              <a:rPr lang="en-US" dirty="0" err="1" smtClean="0"/>
              <a:t>wi</a:t>
            </a:r>
            <a:r>
              <a:rPr lang="en-US" dirty="0" smtClean="0"/>
              <a:t> are drawn from some vocabulary V</a:t>
            </a:r>
          </a:p>
          <a:p>
            <a:pPr lvl="1"/>
            <a:r>
              <a:rPr lang="en-US" dirty="0" smtClean="0"/>
              <a:t>So </a:t>
            </a:r>
            <a:r>
              <a:rPr lang="en-US" dirty="0" smtClean="0">
                <a:solidFill>
                  <a:schemeClr val="accent6">
                    <a:lumMod val="60000"/>
                    <a:lumOff val="40000"/>
                  </a:schemeClr>
                </a:solidFill>
              </a:rPr>
              <a:t>P(D) = P([p1=w1 p2=w2 p3=w3 … </a:t>
            </a:r>
            <a:r>
              <a:rPr lang="en-US" dirty="0" err="1" smtClean="0">
                <a:solidFill>
                  <a:schemeClr val="accent6">
                    <a:lumMod val="60000"/>
                    <a:lumOff val="40000"/>
                  </a:schemeClr>
                </a:solidFill>
              </a:rPr>
              <a:t>pk</a:t>
            </a:r>
            <a:r>
              <a:rPr lang="en-US" dirty="0" smtClean="0">
                <a:solidFill>
                  <a:schemeClr val="accent6">
                    <a:lumMod val="60000"/>
                    <a:lumOff val="40000"/>
                  </a:schemeClr>
                </a:solidFill>
              </a:rPr>
              <a:t>=wk])</a:t>
            </a:r>
          </a:p>
          <a:p>
            <a:pPr lvl="1"/>
            <a:r>
              <a:rPr lang="en-US" dirty="0" smtClean="0"/>
              <a:t>Needs too many joint probabilities..  How many?</a:t>
            </a:r>
          </a:p>
          <a:p>
            <a:pPr lvl="2"/>
            <a:r>
              <a:rPr lang="en-US" dirty="0" smtClean="0"/>
              <a:t>If the vocabulary size is 10K, and there are 5K words in each novel, then we need 10K^5K joint probabilities</a:t>
            </a:r>
          </a:p>
          <a:p>
            <a:pPr lvl="3"/>
            <a:r>
              <a:rPr lang="en-US" dirty="0" smtClean="0"/>
              <a:t>There are at most 10K novels in English.. </a:t>
            </a:r>
          </a:p>
          <a:p>
            <a:r>
              <a:rPr lang="en-US" dirty="0" smtClean="0"/>
              <a:t>Let us make assumptions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Unrolled </a:t>
            </a:r>
            <a:r>
              <a:rPr lang="en-US" dirty="0"/>
              <a:t>LDA Model</a:t>
            </a:r>
          </a:p>
        </p:txBody>
      </p:sp>
      <p:sp>
        <p:nvSpPr>
          <p:cNvPr id="66563" name="Oval 3"/>
          <p:cNvSpPr>
            <a:spLocks noChangeArrowheads="1"/>
          </p:cNvSpPr>
          <p:nvPr/>
        </p:nvSpPr>
        <p:spPr bwMode="auto">
          <a:xfrm>
            <a:off x="1905000" y="2286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sp>
        <p:nvSpPr>
          <p:cNvPr id="66564" name="Oval 4"/>
          <p:cNvSpPr>
            <a:spLocks noChangeArrowheads="1"/>
          </p:cNvSpPr>
          <p:nvPr/>
        </p:nvSpPr>
        <p:spPr bwMode="auto">
          <a:xfrm>
            <a:off x="28194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4</a:t>
            </a:r>
          </a:p>
        </p:txBody>
      </p:sp>
      <p:sp>
        <p:nvSpPr>
          <p:cNvPr id="66565" name="Oval 5"/>
          <p:cNvSpPr>
            <a:spLocks noChangeArrowheads="1"/>
          </p:cNvSpPr>
          <p:nvPr/>
        </p:nvSpPr>
        <p:spPr bwMode="auto">
          <a:xfrm>
            <a:off x="22098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3</a:t>
            </a:r>
          </a:p>
        </p:txBody>
      </p:sp>
      <p:sp>
        <p:nvSpPr>
          <p:cNvPr id="66566" name="Oval 6"/>
          <p:cNvSpPr>
            <a:spLocks noChangeArrowheads="1"/>
          </p:cNvSpPr>
          <p:nvPr/>
        </p:nvSpPr>
        <p:spPr bwMode="auto">
          <a:xfrm>
            <a:off x="16002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2</a:t>
            </a:r>
          </a:p>
        </p:txBody>
      </p:sp>
      <p:cxnSp>
        <p:nvCxnSpPr>
          <p:cNvPr id="66567" name="AutoShape 7"/>
          <p:cNvCxnSpPr>
            <a:cxnSpLocks noChangeShapeType="1"/>
            <a:stCxn id="66563" idx="4"/>
            <a:endCxn id="66571" idx="0"/>
          </p:cNvCxnSpPr>
          <p:nvPr/>
        </p:nvCxnSpPr>
        <p:spPr bwMode="auto">
          <a:xfrm flipH="1">
            <a:off x="1181100" y="2667000"/>
            <a:ext cx="914400" cy="228600"/>
          </a:xfrm>
          <a:prstGeom prst="straightConnector1">
            <a:avLst/>
          </a:prstGeom>
          <a:noFill/>
          <a:ln w="9525">
            <a:solidFill>
              <a:schemeClr val="tx1"/>
            </a:solidFill>
            <a:round/>
            <a:headEnd/>
            <a:tailEnd type="triangle" w="med" len="med"/>
          </a:ln>
          <a:effectLst/>
        </p:spPr>
      </p:cxnSp>
      <p:cxnSp>
        <p:nvCxnSpPr>
          <p:cNvPr id="66568" name="AutoShape 8"/>
          <p:cNvCxnSpPr>
            <a:cxnSpLocks noChangeShapeType="1"/>
            <a:stCxn id="66563" idx="4"/>
            <a:endCxn id="66566" idx="0"/>
          </p:cNvCxnSpPr>
          <p:nvPr/>
        </p:nvCxnSpPr>
        <p:spPr bwMode="auto">
          <a:xfrm flipH="1">
            <a:off x="1790700" y="2667000"/>
            <a:ext cx="304800" cy="228600"/>
          </a:xfrm>
          <a:prstGeom prst="straightConnector1">
            <a:avLst/>
          </a:prstGeom>
          <a:noFill/>
          <a:ln w="9525">
            <a:solidFill>
              <a:schemeClr val="tx1"/>
            </a:solidFill>
            <a:round/>
            <a:headEnd/>
            <a:tailEnd type="triangle" w="med" len="med"/>
          </a:ln>
          <a:effectLst/>
        </p:spPr>
      </p:cxnSp>
      <p:cxnSp>
        <p:nvCxnSpPr>
          <p:cNvPr id="66569" name="AutoShape 9"/>
          <p:cNvCxnSpPr>
            <a:cxnSpLocks noChangeShapeType="1"/>
            <a:stCxn id="66563" idx="4"/>
            <a:endCxn id="66565" idx="0"/>
          </p:cNvCxnSpPr>
          <p:nvPr/>
        </p:nvCxnSpPr>
        <p:spPr bwMode="auto">
          <a:xfrm>
            <a:off x="2095500" y="2667000"/>
            <a:ext cx="304800" cy="228600"/>
          </a:xfrm>
          <a:prstGeom prst="straightConnector1">
            <a:avLst/>
          </a:prstGeom>
          <a:noFill/>
          <a:ln w="9525">
            <a:solidFill>
              <a:schemeClr val="tx1"/>
            </a:solidFill>
            <a:round/>
            <a:headEnd/>
            <a:tailEnd type="triangle" w="med" len="med"/>
          </a:ln>
          <a:effectLst/>
        </p:spPr>
      </p:cxnSp>
      <p:cxnSp>
        <p:nvCxnSpPr>
          <p:cNvPr id="66570" name="AutoShape 10"/>
          <p:cNvCxnSpPr>
            <a:cxnSpLocks noChangeShapeType="1"/>
            <a:stCxn id="66563" idx="4"/>
            <a:endCxn id="66564" idx="0"/>
          </p:cNvCxnSpPr>
          <p:nvPr/>
        </p:nvCxnSpPr>
        <p:spPr bwMode="auto">
          <a:xfrm>
            <a:off x="2095500" y="2667000"/>
            <a:ext cx="914400" cy="228600"/>
          </a:xfrm>
          <a:prstGeom prst="straightConnector1">
            <a:avLst/>
          </a:prstGeom>
          <a:noFill/>
          <a:ln w="9525">
            <a:solidFill>
              <a:schemeClr val="tx1"/>
            </a:solidFill>
            <a:round/>
            <a:headEnd/>
            <a:tailEnd type="triangle" w="med" len="med"/>
          </a:ln>
          <a:effectLst/>
        </p:spPr>
      </p:cxnSp>
      <p:sp>
        <p:nvSpPr>
          <p:cNvPr id="66571" name="Oval 11"/>
          <p:cNvSpPr>
            <a:spLocks noChangeArrowheads="1"/>
          </p:cNvSpPr>
          <p:nvPr/>
        </p:nvSpPr>
        <p:spPr bwMode="auto">
          <a:xfrm>
            <a:off x="9906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1</a:t>
            </a:r>
          </a:p>
        </p:txBody>
      </p:sp>
      <p:sp>
        <p:nvSpPr>
          <p:cNvPr id="66572" name="Oval 12"/>
          <p:cNvSpPr>
            <a:spLocks noChangeArrowheads="1"/>
          </p:cNvSpPr>
          <p:nvPr/>
        </p:nvSpPr>
        <p:spPr bwMode="auto">
          <a:xfrm>
            <a:off x="28194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4</a:t>
            </a:r>
          </a:p>
        </p:txBody>
      </p:sp>
      <p:sp>
        <p:nvSpPr>
          <p:cNvPr id="66573" name="Oval 13"/>
          <p:cNvSpPr>
            <a:spLocks noChangeArrowheads="1"/>
          </p:cNvSpPr>
          <p:nvPr/>
        </p:nvSpPr>
        <p:spPr bwMode="auto">
          <a:xfrm>
            <a:off x="22098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3</a:t>
            </a:r>
          </a:p>
        </p:txBody>
      </p:sp>
      <p:sp>
        <p:nvSpPr>
          <p:cNvPr id="66574" name="Oval 14"/>
          <p:cNvSpPr>
            <a:spLocks noChangeArrowheads="1"/>
          </p:cNvSpPr>
          <p:nvPr/>
        </p:nvSpPr>
        <p:spPr bwMode="auto">
          <a:xfrm>
            <a:off x="16002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2</a:t>
            </a:r>
          </a:p>
        </p:txBody>
      </p:sp>
      <p:sp>
        <p:nvSpPr>
          <p:cNvPr id="66575" name="Oval 15"/>
          <p:cNvSpPr>
            <a:spLocks noChangeArrowheads="1"/>
          </p:cNvSpPr>
          <p:nvPr/>
        </p:nvSpPr>
        <p:spPr bwMode="auto">
          <a:xfrm>
            <a:off x="9906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1</a:t>
            </a:r>
          </a:p>
        </p:txBody>
      </p:sp>
      <p:cxnSp>
        <p:nvCxnSpPr>
          <p:cNvPr id="66576" name="AutoShape 16"/>
          <p:cNvCxnSpPr>
            <a:cxnSpLocks noChangeShapeType="1"/>
            <a:stCxn id="66571" idx="4"/>
            <a:endCxn id="66575" idx="0"/>
          </p:cNvCxnSpPr>
          <p:nvPr/>
        </p:nvCxnSpPr>
        <p:spPr bwMode="auto">
          <a:xfrm>
            <a:off x="1181100" y="3276600"/>
            <a:ext cx="0" cy="228600"/>
          </a:xfrm>
          <a:prstGeom prst="straightConnector1">
            <a:avLst/>
          </a:prstGeom>
          <a:noFill/>
          <a:ln w="9525">
            <a:solidFill>
              <a:schemeClr val="tx1"/>
            </a:solidFill>
            <a:round/>
            <a:headEnd/>
            <a:tailEnd type="triangle" w="med" len="med"/>
          </a:ln>
          <a:effectLst/>
        </p:spPr>
      </p:cxnSp>
      <p:cxnSp>
        <p:nvCxnSpPr>
          <p:cNvPr id="66577" name="AutoShape 17"/>
          <p:cNvCxnSpPr>
            <a:cxnSpLocks noChangeShapeType="1"/>
            <a:stCxn id="66564" idx="4"/>
            <a:endCxn id="66572" idx="0"/>
          </p:cNvCxnSpPr>
          <p:nvPr/>
        </p:nvCxnSpPr>
        <p:spPr bwMode="auto">
          <a:xfrm>
            <a:off x="3009900" y="3276600"/>
            <a:ext cx="0" cy="228600"/>
          </a:xfrm>
          <a:prstGeom prst="straightConnector1">
            <a:avLst/>
          </a:prstGeom>
          <a:noFill/>
          <a:ln w="9525">
            <a:solidFill>
              <a:schemeClr val="tx1"/>
            </a:solidFill>
            <a:round/>
            <a:headEnd/>
            <a:tailEnd type="triangle" w="med" len="med"/>
          </a:ln>
          <a:effectLst/>
        </p:spPr>
      </p:cxnSp>
      <p:cxnSp>
        <p:nvCxnSpPr>
          <p:cNvPr id="66578" name="AutoShape 18"/>
          <p:cNvCxnSpPr>
            <a:cxnSpLocks noChangeShapeType="1"/>
            <a:stCxn id="66565" idx="4"/>
            <a:endCxn id="66573" idx="0"/>
          </p:cNvCxnSpPr>
          <p:nvPr/>
        </p:nvCxnSpPr>
        <p:spPr bwMode="auto">
          <a:xfrm>
            <a:off x="2400300" y="3276600"/>
            <a:ext cx="0" cy="228600"/>
          </a:xfrm>
          <a:prstGeom prst="straightConnector1">
            <a:avLst/>
          </a:prstGeom>
          <a:noFill/>
          <a:ln w="9525">
            <a:solidFill>
              <a:schemeClr val="tx1"/>
            </a:solidFill>
            <a:round/>
            <a:headEnd/>
            <a:tailEnd type="triangle" w="med" len="med"/>
          </a:ln>
          <a:effectLst/>
        </p:spPr>
      </p:cxnSp>
      <p:cxnSp>
        <p:nvCxnSpPr>
          <p:cNvPr id="66579" name="AutoShape 19"/>
          <p:cNvCxnSpPr>
            <a:cxnSpLocks noChangeShapeType="1"/>
            <a:stCxn id="66566" idx="4"/>
            <a:endCxn id="66574" idx="0"/>
          </p:cNvCxnSpPr>
          <p:nvPr/>
        </p:nvCxnSpPr>
        <p:spPr bwMode="auto">
          <a:xfrm>
            <a:off x="1790700" y="3276600"/>
            <a:ext cx="0" cy="228600"/>
          </a:xfrm>
          <a:prstGeom prst="straightConnector1">
            <a:avLst/>
          </a:prstGeom>
          <a:noFill/>
          <a:ln w="9525">
            <a:solidFill>
              <a:schemeClr val="tx1"/>
            </a:solidFill>
            <a:round/>
            <a:headEnd/>
            <a:tailEnd type="triangle" w="med" len="med"/>
          </a:ln>
          <a:effectLst/>
        </p:spPr>
      </p:cxnSp>
      <p:sp>
        <p:nvSpPr>
          <p:cNvPr id="66580" name="Oval 20"/>
          <p:cNvSpPr>
            <a:spLocks noChangeArrowheads="1"/>
          </p:cNvSpPr>
          <p:nvPr/>
        </p:nvSpPr>
        <p:spPr bwMode="auto">
          <a:xfrm>
            <a:off x="4648200" y="1524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cxnSp>
        <p:nvCxnSpPr>
          <p:cNvPr id="66581" name="AutoShape 21"/>
          <p:cNvCxnSpPr>
            <a:cxnSpLocks noChangeShapeType="1"/>
            <a:stCxn id="66580" idx="4"/>
            <a:endCxn id="66563" idx="0"/>
          </p:cNvCxnSpPr>
          <p:nvPr/>
        </p:nvCxnSpPr>
        <p:spPr bwMode="auto">
          <a:xfrm flipH="1">
            <a:off x="2095500" y="1905000"/>
            <a:ext cx="2743200" cy="381000"/>
          </a:xfrm>
          <a:prstGeom prst="straightConnector1">
            <a:avLst/>
          </a:prstGeom>
          <a:noFill/>
          <a:ln w="9525">
            <a:solidFill>
              <a:schemeClr val="tx1"/>
            </a:solidFill>
            <a:round/>
            <a:headEnd/>
            <a:tailEnd type="triangle" w="med" len="med"/>
          </a:ln>
          <a:effectLst/>
        </p:spPr>
      </p:cxnSp>
      <p:sp>
        <p:nvSpPr>
          <p:cNvPr id="66582" name="Oval 22"/>
          <p:cNvSpPr>
            <a:spLocks noChangeArrowheads="1"/>
          </p:cNvSpPr>
          <p:nvPr/>
        </p:nvSpPr>
        <p:spPr bwMode="auto">
          <a:xfrm>
            <a:off x="4648200" y="43434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 b</a:t>
            </a:r>
          </a:p>
        </p:txBody>
      </p:sp>
      <p:cxnSp>
        <p:nvCxnSpPr>
          <p:cNvPr id="66583" name="AutoShape 23"/>
          <p:cNvCxnSpPr>
            <a:cxnSpLocks noChangeShapeType="1"/>
            <a:stCxn id="66582" idx="0"/>
            <a:endCxn id="66575" idx="4"/>
          </p:cNvCxnSpPr>
          <p:nvPr/>
        </p:nvCxnSpPr>
        <p:spPr bwMode="auto">
          <a:xfrm flipH="1" flipV="1">
            <a:off x="1181100" y="3886200"/>
            <a:ext cx="3657600" cy="457200"/>
          </a:xfrm>
          <a:prstGeom prst="straightConnector1">
            <a:avLst/>
          </a:prstGeom>
          <a:noFill/>
          <a:ln w="9525">
            <a:solidFill>
              <a:schemeClr val="tx1"/>
            </a:solidFill>
            <a:round/>
            <a:headEnd/>
            <a:tailEnd type="triangle" w="med" len="med"/>
          </a:ln>
          <a:effectLst/>
        </p:spPr>
      </p:cxnSp>
      <p:cxnSp>
        <p:nvCxnSpPr>
          <p:cNvPr id="66584" name="AutoShape 24"/>
          <p:cNvCxnSpPr>
            <a:cxnSpLocks noChangeShapeType="1"/>
            <a:stCxn id="66582" idx="0"/>
            <a:endCxn id="66572" idx="4"/>
          </p:cNvCxnSpPr>
          <p:nvPr/>
        </p:nvCxnSpPr>
        <p:spPr bwMode="auto">
          <a:xfrm flipH="1" flipV="1">
            <a:off x="3009900" y="3886200"/>
            <a:ext cx="1828800" cy="457200"/>
          </a:xfrm>
          <a:prstGeom prst="straightConnector1">
            <a:avLst/>
          </a:prstGeom>
          <a:noFill/>
          <a:ln w="9525">
            <a:solidFill>
              <a:schemeClr val="tx1"/>
            </a:solidFill>
            <a:round/>
            <a:headEnd/>
            <a:tailEnd type="triangle" w="med" len="med"/>
          </a:ln>
          <a:effectLst/>
        </p:spPr>
      </p:cxnSp>
      <p:cxnSp>
        <p:nvCxnSpPr>
          <p:cNvPr id="66585" name="AutoShape 25"/>
          <p:cNvCxnSpPr>
            <a:cxnSpLocks noChangeShapeType="1"/>
            <a:stCxn id="66582" idx="0"/>
            <a:endCxn id="66574" idx="4"/>
          </p:cNvCxnSpPr>
          <p:nvPr/>
        </p:nvCxnSpPr>
        <p:spPr bwMode="auto">
          <a:xfrm flipH="1" flipV="1">
            <a:off x="1790700" y="3886200"/>
            <a:ext cx="3048000" cy="457200"/>
          </a:xfrm>
          <a:prstGeom prst="straightConnector1">
            <a:avLst/>
          </a:prstGeom>
          <a:noFill/>
          <a:ln w="9525">
            <a:solidFill>
              <a:schemeClr val="tx1"/>
            </a:solidFill>
            <a:round/>
            <a:headEnd/>
            <a:tailEnd type="triangle" w="med" len="med"/>
          </a:ln>
          <a:effectLst/>
        </p:spPr>
      </p:cxnSp>
      <p:cxnSp>
        <p:nvCxnSpPr>
          <p:cNvPr id="66586" name="AutoShape 26"/>
          <p:cNvCxnSpPr>
            <a:cxnSpLocks noChangeShapeType="1"/>
            <a:stCxn id="66582" idx="0"/>
            <a:endCxn id="66573" idx="4"/>
          </p:cNvCxnSpPr>
          <p:nvPr/>
        </p:nvCxnSpPr>
        <p:spPr bwMode="auto">
          <a:xfrm flipH="1" flipV="1">
            <a:off x="2400300" y="3886200"/>
            <a:ext cx="2438400" cy="457200"/>
          </a:xfrm>
          <a:prstGeom prst="straightConnector1">
            <a:avLst/>
          </a:prstGeom>
          <a:noFill/>
          <a:ln w="9525">
            <a:solidFill>
              <a:schemeClr val="tx1"/>
            </a:solidFill>
            <a:round/>
            <a:headEnd/>
            <a:tailEnd type="triangle" w="med" len="med"/>
          </a:ln>
          <a:effectLst/>
        </p:spPr>
      </p:cxnSp>
      <p:sp>
        <p:nvSpPr>
          <p:cNvPr id="66587" name="Oval 27"/>
          <p:cNvSpPr>
            <a:spLocks noChangeArrowheads="1"/>
          </p:cNvSpPr>
          <p:nvPr/>
        </p:nvSpPr>
        <p:spPr bwMode="auto">
          <a:xfrm>
            <a:off x="4648200" y="2286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sp>
        <p:nvSpPr>
          <p:cNvPr id="66588" name="Oval 28"/>
          <p:cNvSpPr>
            <a:spLocks noChangeArrowheads="1"/>
          </p:cNvSpPr>
          <p:nvPr/>
        </p:nvSpPr>
        <p:spPr bwMode="auto">
          <a:xfrm>
            <a:off x="55626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4</a:t>
            </a:r>
          </a:p>
        </p:txBody>
      </p:sp>
      <p:sp>
        <p:nvSpPr>
          <p:cNvPr id="66589" name="Oval 29"/>
          <p:cNvSpPr>
            <a:spLocks noChangeArrowheads="1"/>
          </p:cNvSpPr>
          <p:nvPr/>
        </p:nvSpPr>
        <p:spPr bwMode="auto">
          <a:xfrm>
            <a:off x="49530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3</a:t>
            </a:r>
          </a:p>
        </p:txBody>
      </p:sp>
      <p:sp>
        <p:nvSpPr>
          <p:cNvPr id="66590" name="Oval 30"/>
          <p:cNvSpPr>
            <a:spLocks noChangeArrowheads="1"/>
          </p:cNvSpPr>
          <p:nvPr/>
        </p:nvSpPr>
        <p:spPr bwMode="auto">
          <a:xfrm>
            <a:off x="43434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2</a:t>
            </a:r>
          </a:p>
        </p:txBody>
      </p:sp>
      <p:cxnSp>
        <p:nvCxnSpPr>
          <p:cNvPr id="66591" name="AutoShape 31"/>
          <p:cNvCxnSpPr>
            <a:cxnSpLocks noChangeShapeType="1"/>
            <a:stCxn id="66587" idx="4"/>
            <a:endCxn id="66595" idx="0"/>
          </p:cNvCxnSpPr>
          <p:nvPr/>
        </p:nvCxnSpPr>
        <p:spPr bwMode="auto">
          <a:xfrm flipH="1">
            <a:off x="3924300" y="2667000"/>
            <a:ext cx="914400" cy="228600"/>
          </a:xfrm>
          <a:prstGeom prst="straightConnector1">
            <a:avLst/>
          </a:prstGeom>
          <a:noFill/>
          <a:ln w="9525">
            <a:solidFill>
              <a:schemeClr val="tx1"/>
            </a:solidFill>
            <a:round/>
            <a:headEnd/>
            <a:tailEnd type="triangle" w="med" len="med"/>
          </a:ln>
          <a:effectLst/>
        </p:spPr>
      </p:cxnSp>
      <p:cxnSp>
        <p:nvCxnSpPr>
          <p:cNvPr id="66592" name="AutoShape 32"/>
          <p:cNvCxnSpPr>
            <a:cxnSpLocks noChangeShapeType="1"/>
            <a:stCxn id="66587" idx="4"/>
            <a:endCxn id="66590" idx="0"/>
          </p:cNvCxnSpPr>
          <p:nvPr/>
        </p:nvCxnSpPr>
        <p:spPr bwMode="auto">
          <a:xfrm flipH="1">
            <a:off x="4533900" y="2667000"/>
            <a:ext cx="304800" cy="228600"/>
          </a:xfrm>
          <a:prstGeom prst="straightConnector1">
            <a:avLst/>
          </a:prstGeom>
          <a:noFill/>
          <a:ln w="9525">
            <a:solidFill>
              <a:schemeClr val="tx1"/>
            </a:solidFill>
            <a:round/>
            <a:headEnd/>
            <a:tailEnd type="triangle" w="med" len="med"/>
          </a:ln>
          <a:effectLst/>
        </p:spPr>
      </p:cxnSp>
      <p:cxnSp>
        <p:nvCxnSpPr>
          <p:cNvPr id="66593" name="AutoShape 33"/>
          <p:cNvCxnSpPr>
            <a:cxnSpLocks noChangeShapeType="1"/>
            <a:stCxn id="66587" idx="4"/>
            <a:endCxn id="66589" idx="0"/>
          </p:cNvCxnSpPr>
          <p:nvPr/>
        </p:nvCxnSpPr>
        <p:spPr bwMode="auto">
          <a:xfrm>
            <a:off x="4838700" y="2667000"/>
            <a:ext cx="304800" cy="228600"/>
          </a:xfrm>
          <a:prstGeom prst="straightConnector1">
            <a:avLst/>
          </a:prstGeom>
          <a:noFill/>
          <a:ln w="9525">
            <a:solidFill>
              <a:schemeClr val="tx1"/>
            </a:solidFill>
            <a:round/>
            <a:headEnd/>
            <a:tailEnd type="triangle" w="med" len="med"/>
          </a:ln>
          <a:effectLst/>
        </p:spPr>
      </p:cxnSp>
      <p:cxnSp>
        <p:nvCxnSpPr>
          <p:cNvPr id="66594" name="AutoShape 34"/>
          <p:cNvCxnSpPr>
            <a:cxnSpLocks noChangeShapeType="1"/>
            <a:stCxn id="66587" idx="4"/>
            <a:endCxn id="66588" idx="0"/>
          </p:cNvCxnSpPr>
          <p:nvPr/>
        </p:nvCxnSpPr>
        <p:spPr bwMode="auto">
          <a:xfrm>
            <a:off x="4838700" y="2667000"/>
            <a:ext cx="914400" cy="228600"/>
          </a:xfrm>
          <a:prstGeom prst="straightConnector1">
            <a:avLst/>
          </a:prstGeom>
          <a:noFill/>
          <a:ln w="9525">
            <a:solidFill>
              <a:schemeClr val="tx1"/>
            </a:solidFill>
            <a:round/>
            <a:headEnd/>
            <a:tailEnd type="triangle" w="med" len="med"/>
          </a:ln>
          <a:effectLst/>
        </p:spPr>
      </p:cxnSp>
      <p:sp>
        <p:nvSpPr>
          <p:cNvPr id="66595" name="Oval 35"/>
          <p:cNvSpPr>
            <a:spLocks noChangeArrowheads="1"/>
          </p:cNvSpPr>
          <p:nvPr/>
        </p:nvSpPr>
        <p:spPr bwMode="auto">
          <a:xfrm>
            <a:off x="37338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1</a:t>
            </a:r>
          </a:p>
        </p:txBody>
      </p:sp>
      <p:sp>
        <p:nvSpPr>
          <p:cNvPr id="66596" name="Oval 36"/>
          <p:cNvSpPr>
            <a:spLocks noChangeArrowheads="1"/>
          </p:cNvSpPr>
          <p:nvPr/>
        </p:nvSpPr>
        <p:spPr bwMode="auto">
          <a:xfrm>
            <a:off x="55626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4</a:t>
            </a:r>
          </a:p>
        </p:txBody>
      </p:sp>
      <p:sp>
        <p:nvSpPr>
          <p:cNvPr id="66597" name="Oval 37"/>
          <p:cNvSpPr>
            <a:spLocks noChangeArrowheads="1"/>
          </p:cNvSpPr>
          <p:nvPr/>
        </p:nvSpPr>
        <p:spPr bwMode="auto">
          <a:xfrm>
            <a:off x="49530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3</a:t>
            </a:r>
          </a:p>
        </p:txBody>
      </p:sp>
      <p:sp>
        <p:nvSpPr>
          <p:cNvPr id="66598" name="Oval 38"/>
          <p:cNvSpPr>
            <a:spLocks noChangeArrowheads="1"/>
          </p:cNvSpPr>
          <p:nvPr/>
        </p:nvSpPr>
        <p:spPr bwMode="auto">
          <a:xfrm>
            <a:off x="43434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2</a:t>
            </a:r>
          </a:p>
        </p:txBody>
      </p:sp>
      <p:sp>
        <p:nvSpPr>
          <p:cNvPr id="66599" name="Oval 39"/>
          <p:cNvSpPr>
            <a:spLocks noChangeArrowheads="1"/>
          </p:cNvSpPr>
          <p:nvPr/>
        </p:nvSpPr>
        <p:spPr bwMode="auto">
          <a:xfrm>
            <a:off x="37338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1</a:t>
            </a:r>
          </a:p>
        </p:txBody>
      </p:sp>
      <p:cxnSp>
        <p:nvCxnSpPr>
          <p:cNvPr id="66600" name="AutoShape 40"/>
          <p:cNvCxnSpPr>
            <a:cxnSpLocks noChangeShapeType="1"/>
            <a:stCxn id="66595" idx="4"/>
            <a:endCxn id="66599" idx="0"/>
          </p:cNvCxnSpPr>
          <p:nvPr/>
        </p:nvCxnSpPr>
        <p:spPr bwMode="auto">
          <a:xfrm>
            <a:off x="3924300" y="3276600"/>
            <a:ext cx="0" cy="228600"/>
          </a:xfrm>
          <a:prstGeom prst="straightConnector1">
            <a:avLst/>
          </a:prstGeom>
          <a:noFill/>
          <a:ln w="9525">
            <a:solidFill>
              <a:schemeClr val="tx1"/>
            </a:solidFill>
            <a:round/>
            <a:headEnd/>
            <a:tailEnd type="triangle" w="med" len="med"/>
          </a:ln>
          <a:effectLst/>
        </p:spPr>
      </p:cxnSp>
      <p:cxnSp>
        <p:nvCxnSpPr>
          <p:cNvPr id="66601" name="AutoShape 41"/>
          <p:cNvCxnSpPr>
            <a:cxnSpLocks noChangeShapeType="1"/>
            <a:stCxn id="66588" idx="4"/>
            <a:endCxn id="66596" idx="0"/>
          </p:cNvCxnSpPr>
          <p:nvPr/>
        </p:nvCxnSpPr>
        <p:spPr bwMode="auto">
          <a:xfrm>
            <a:off x="5753100" y="3276600"/>
            <a:ext cx="0" cy="228600"/>
          </a:xfrm>
          <a:prstGeom prst="straightConnector1">
            <a:avLst/>
          </a:prstGeom>
          <a:noFill/>
          <a:ln w="9525">
            <a:solidFill>
              <a:schemeClr val="tx1"/>
            </a:solidFill>
            <a:round/>
            <a:headEnd/>
            <a:tailEnd type="triangle" w="med" len="med"/>
          </a:ln>
          <a:effectLst/>
        </p:spPr>
      </p:cxnSp>
      <p:cxnSp>
        <p:nvCxnSpPr>
          <p:cNvPr id="66602" name="AutoShape 42"/>
          <p:cNvCxnSpPr>
            <a:cxnSpLocks noChangeShapeType="1"/>
            <a:stCxn id="66589" idx="4"/>
            <a:endCxn id="66597" idx="0"/>
          </p:cNvCxnSpPr>
          <p:nvPr/>
        </p:nvCxnSpPr>
        <p:spPr bwMode="auto">
          <a:xfrm>
            <a:off x="5143500" y="3276600"/>
            <a:ext cx="0" cy="228600"/>
          </a:xfrm>
          <a:prstGeom prst="straightConnector1">
            <a:avLst/>
          </a:prstGeom>
          <a:noFill/>
          <a:ln w="9525">
            <a:solidFill>
              <a:schemeClr val="tx1"/>
            </a:solidFill>
            <a:round/>
            <a:headEnd/>
            <a:tailEnd type="triangle" w="med" len="med"/>
          </a:ln>
          <a:effectLst/>
        </p:spPr>
      </p:cxnSp>
      <p:cxnSp>
        <p:nvCxnSpPr>
          <p:cNvPr id="66603" name="AutoShape 43"/>
          <p:cNvCxnSpPr>
            <a:cxnSpLocks noChangeShapeType="1"/>
            <a:stCxn id="66590" idx="4"/>
            <a:endCxn id="66598" idx="0"/>
          </p:cNvCxnSpPr>
          <p:nvPr/>
        </p:nvCxnSpPr>
        <p:spPr bwMode="auto">
          <a:xfrm>
            <a:off x="4533900" y="3276600"/>
            <a:ext cx="0" cy="228600"/>
          </a:xfrm>
          <a:prstGeom prst="straightConnector1">
            <a:avLst/>
          </a:prstGeom>
          <a:noFill/>
          <a:ln w="9525">
            <a:solidFill>
              <a:schemeClr val="tx1"/>
            </a:solidFill>
            <a:round/>
            <a:headEnd/>
            <a:tailEnd type="triangle" w="med" len="med"/>
          </a:ln>
          <a:effectLst/>
        </p:spPr>
      </p:cxnSp>
      <p:cxnSp>
        <p:nvCxnSpPr>
          <p:cNvPr id="66604" name="AutoShape 44"/>
          <p:cNvCxnSpPr>
            <a:cxnSpLocks noChangeShapeType="1"/>
            <a:stCxn id="66580" idx="4"/>
            <a:endCxn id="66587" idx="0"/>
          </p:cNvCxnSpPr>
          <p:nvPr/>
        </p:nvCxnSpPr>
        <p:spPr bwMode="auto">
          <a:xfrm>
            <a:off x="4838700" y="1905000"/>
            <a:ext cx="0" cy="381000"/>
          </a:xfrm>
          <a:prstGeom prst="straightConnector1">
            <a:avLst/>
          </a:prstGeom>
          <a:noFill/>
          <a:ln w="9525">
            <a:solidFill>
              <a:schemeClr val="tx1"/>
            </a:solidFill>
            <a:round/>
            <a:headEnd/>
            <a:tailEnd type="triangle" w="med" len="med"/>
          </a:ln>
          <a:effectLst/>
        </p:spPr>
      </p:cxnSp>
      <p:sp>
        <p:nvSpPr>
          <p:cNvPr id="66605" name="Oval 45"/>
          <p:cNvSpPr>
            <a:spLocks noChangeArrowheads="1"/>
          </p:cNvSpPr>
          <p:nvPr/>
        </p:nvSpPr>
        <p:spPr bwMode="auto">
          <a:xfrm>
            <a:off x="7467600" y="2286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sp>
        <p:nvSpPr>
          <p:cNvPr id="66606" name="Oval 46"/>
          <p:cNvSpPr>
            <a:spLocks noChangeArrowheads="1"/>
          </p:cNvSpPr>
          <p:nvPr/>
        </p:nvSpPr>
        <p:spPr bwMode="auto">
          <a:xfrm>
            <a:off x="83820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4</a:t>
            </a:r>
          </a:p>
        </p:txBody>
      </p:sp>
      <p:sp>
        <p:nvSpPr>
          <p:cNvPr id="66607" name="Oval 47"/>
          <p:cNvSpPr>
            <a:spLocks noChangeArrowheads="1"/>
          </p:cNvSpPr>
          <p:nvPr/>
        </p:nvSpPr>
        <p:spPr bwMode="auto">
          <a:xfrm>
            <a:off x="77724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3</a:t>
            </a:r>
          </a:p>
        </p:txBody>
      </p:sp>
      <p:sp>
        <p:nvSpPr>
          <p:cNvPr id="66608" name="Oval 48"/>
          <p:cNvSpPr>
            <a:spLocks noChangeArrowheads="1"/>
          </p:cNvSpPr>
          <p:nvPr/>
        </p:nvSpPr>
        <p:spPr bwMode="auto">
          <a:xfrm>
            <a:off x="71628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2</a:t>
            </a:r>
          </a:p>
        </p:txBody>
      </p:sp>
      <p:cxnSp>
        <p:nvCxnSpPr>
          <p:cNvPr id="66609" name="AutoShape 49"/>
          <p:cNvCxnSpPr>
            <a:cxnSpLocks noChangeShapeType="1"/>
            <a:stCxn id="66605" idx="4"/>
            <a:endCxn id="66613" idx="0"/>
          </p:cNvCxnSpPr>
          <p:nvPr/>
        </p:nvCxnSpPr>
        <p:spPr bwMode="auto">
          <a:xfrm flipH="1">
            <a:off x="6743700" y="2667000"/>
            <a:ext cx="914400" cy="228600"/>
          </a:xfrm>
          <a:prstGeom prst="straightConnector1">
            <a:avLst/>
          </a:prstGeom>
          <a:noFill/>
          <a:ln w="9525">
            <a:solidFill>
              <a:schemeClr val="tx1"/>
            </a:solidFill>
            <a:round/>
            <a:headEnd/>
            <a:tailEnd type="triangle" w="med" len="med"/>
          </a:ln>
          <a:effectLst/>
        </p:spPr>
      </p:cxnSp>
      <p:cxnSp>
        <p:nvCxnSpPr>
          <p:cNvPr id="66610" name="AutoShape 50"/>
          <p:cNvCxnSpPr>
            <a:cxnSpLocks noChangeShapeType="1"/>
            <a:stCxn id="66605" idx="4"/>
            <a:endCxn id="66608" idx="0"/>
          </p:cNvCxnSpPr>
          <p:nvPr/>
        </p:nvCxnSpPr>
        <p:spPr bwMode="auto">
          <a:xfrm flipH="1">
            <a:off x="7353300" y="2667000"/>
            <a:ext cx="304800" cy="228600"/>
          </a:xfrm>
          <a:prstGeom prst="straightConnector1">
            <a:avLst/>
          </a:prstGeom>
          <a:noFill/>
          <a:ln w="9525">
            <a:solidFill>
              <a:schemeClr val="tx1"/>
            </a:solidFill>
            <a:round/>
            <a:headEnd/>
            <a:tailEnd type="triangle" w="med" len="med"/>
          </a:ln>
          <a:effectLst/>
        </p:spPr>
      </p:cxnSp>
      <p:cxnSp>
        <p:nvCxnSpPr>
          <p:cNvPr id="66611" name="AutoShape 51"/>
          <p:cNvCxnSpPr>
            <a:cxnSpLocks noChangeShapeType="1"/>
            <a:stCxn id="66605" idx="4"/>
            <a:endCxn id="66607" idx="0"/>
          </p:cNvCxnSpPr>
          <p:nvPr/>
        </p:nvCxnSpPr>
        <p:spPr bwMode="auto">
          <a:xfrm>
            <a:off x="7658100" y="2667000"/>
            <a:ext cx="304800" cy="228600"/>
          </a:xfrm>
          <a:prstGeom prst="straightConnector1">
            <a:avLst/>
          </a:prstGeom>
          <a:noFill/>
          <a:ln w="9525">
            <a:solidFill>
              <a:schemeClr val="tx1"/>
            </a:solidFill>
            <a:round/>
            <a:headEnd/>
            <a:tailEnd type="triangle" w="med" len="med"/>
          </a:ln>
          <a:effectLst/>
        </p:spPr>
      </p:cxnSp>
      <p:cxnSp>
        <p:nvCxnSpPr>
          <p:cNvPr id="66612" name="AutoShape 52"/>
          <p:cNvCxnSpPr>
            <a:cxnSpLocks noChangeShapeType="1"/>
            <a:stCxn id="66605" idx="4"/>
            <a:endCxn id="66606" idx="0"/>
          </p:cNvCxnSpPr>
          <p:nvPr/>
        </p:nvCxnSpPr>
        <p:spPr bwMode="auto">
          <a:xfrm>
            <a:off x="7658100" y="2667000"/>
            <a:ext cx="914400" cy="228600"/>
          </a:xfrm>
          <a:prstGeom prst="straightConnector1">
            <a:avLst/>
          </a:prstGeom>
          <a:noFill/>
          <a:ln w="9525">
            <a:solidFill>
              <a:schemeClr val="tx1"/>
            </a:solidFill>
            <a:round/>
            <a:headEnd/>
            <a:tailEnd type="triangle" w="med" len="med"/>
          </a:ln>
          <a:effectLst/>
        </p:spPr>
      </p:cxnSp>
      <p:sp>
        <p:nvSpPr>
          <p:cNvPr id="66613" name="Oval 53"/>
          <p:cNvSpPr>
            <a:spLocks noChangeArrowheads="1"/>
          </p:cNvSpPr>
          <p:nvPr/>
        </p:nvSpPr>
        <p:spPr bwMode="auto">
          <a:xfrm>
            <a:off x="65532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1</a:t>
            </a:r>
          </a:p>
        </p:txBody>
      </p:sp>
      <p:sp>
        <p:nvSpPr>
          <p:cNvPr id="66614" name="Oval 54"/>
          <p:cNvSpPr>
            <a:spLocks noChangeArrowheads="1"/>
          </p:cNvSpPr>
          <p:nvPr/>
        </p:nvSpPr>
        <p:spPr bwMode="auto">
          <a:xfrm>
            <a:off x="83820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4</a:t>
            </a:r>
          </a:p>
        </p:txBody>
      </p:sp>
      <p:sp>
        <p:nvSpPr>
          <p:cNvPr id="66615" name="Oval 55"/>
          <p:cNvSpPr>
            <a:spLocks noChangeArrowheads="1"/>
          </p:cNvSpPr>
          <p:nvPr/>
        </p:nvSpPr>
        <p:spPr bwMode="auto">
          <a:xfrm>
            <a:off x="77724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3</a:t>
            </a:r>
          </a:p>
        </p:txBody>
      </p:sp>
      <p:sp>
        <p:nvSpPr>
          <p:cNvPr id="66616" name="Oval 56"/>
          <p:cNvSpPr>
            <a:spLocks noChangeArrowheads="1"/>
          </p:cNvSpPr>
          <p:nvPr/>
        </p:nvSpPr>
        <p:spPr bwMode="auto">
          <a:xfrm>
            <a:off x="71628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2</a:t>
            </a:r>
          </a:p>
        </p:txBody>
      </p:sp>
      <p:sp>
        <p:nvSpPr>
          <p:cNvPr id="66617" name="Oval 57"/>
          <p:cNvSpPr>
            <a:spLocks noChangeArrowheads="1"/>
          </p:cNvSpPr>
          <p:nvPr/>
        </p:nvSpPr>
        <p:spPr bwMode="auto">
          <a:xfrm>
            <a:off x="65532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1</a:t>
            </a:r>
          </a:p>
        </p:txBody>
      </p:sp>
      <p:cxnSp>
        <p:nvCxnSpPr>
          <p:cNvPr id="66618" name="AutoShape 58"/>
          <p:cNvCxnSpPr>
            <a:cxnSpLocks noChangeShapeType="1"/>
            <a:stCxn id="66613" idx="4"/>
            <a:endCxn id="66617" idx="0"/>
          </p:cNvCxnSpPr>
          <p:nvPr/>
        </p:nvCxnSpPr>
        <p:spPr bwMode="auto">
          <a:xfrm>
            <a:off x="6743700" y="3276600"/>
            <a:ext cx="0" cy="228600"/>
          </a:xfrm>
          <a:prstGeom prst="straightConnector1">
            <a:avLst/>
          </a:prstGeom>
          <a:noFill/>
          <a:ln w="9525">
            <a:solidFill>
              <a:schemeClr val="tx1"/>
            </a:solidFill>
            <a:round/>
            <a:headEnd/>
            <a:tailEnd type="triangle" w="med" len="med"/>
          </a:ln>
          <a:effectLst/>
        </p:spPr>
      </p:cxnSp>
      <p:cxnSp>
        <p:nvCxnSpPr>
          <p:cNvPr id="66619" name="AutoShape 59"/>
          <p:cNvCxnSpPr>
            <a:cxnSpLocks noChangeShapeType="1"/>
            <a:stCxn id="66606" idx="4"/>
            <a:endCxn id="66614" idx="0"/>
          </p:cNvCxnSpPr>
          <p:nvPr/>
        </p:nvCxnSpPr>
        <p:spPr bwMode="auto">
          <a:xfrm>
            <a:off x="8572500" y="3276600"/>
            <a:ext cx="0" cy="228600"/>
          </a:xfrm>
          <a:prstGeom prst="straightConnector1">
            <a:avLst/>
          </a:prstGeom>
          <a:noFill/>
          <a:ln w="9525">
            <a:solidFill>
              <a:schemeClr val="tx1"/>
            </a:solidFill>
            <a:round/>
            <a:headEnd/>
            <a:tailEnd type="triangle" w="med" len="med"/>
          </a:ln>
          <a:effectLst/>
        </p:spPr>
      </p:cxnSp>
      <p:cxnSp>
        <p:nvCxnSpPr>
          <p:cNvPr id="66620" name="AutoShape 60"/>
          <p:cNvCxnSpPr>
            <a:cxnSpLocks noChangeShapeType="1"/>
            <a:stCxn id="66607" idx="4"/>
            <a:endCxn id="66615" idx="0"/>
          </p:cNvCxnSpPr>
          <p:nvPr/>
        </p:nvCxnSpPr>
        <p:spPr bwMode="auto">
          <a:xfrm>
            <a:off x="7962900" y="3276600"/>
            <a:ext cx="0" cy="228600"/>
          </a:xfrm>
          <a:prstGeom prst="straightConnector1">
            <a:avLst/>
          </a:prstGeom>
          <a:noFill/>
          <a:ln w="9525">
            <a:solidFill>
              <a:schemeClr val="tx1"/>
            </a:solidFill>
            <a:round/>
            <a:headEnd/>
            <a:tailEnd type="triangle" w="med" len="med"/>
          </a:ln>
          <a:effectLst/>
        </p:spPr>
      </p:cxnSp>
      <p:cxnSp>
        <p:nvCxnSpPr>
          <p:cNvPr id="66621" name="AutoShape 61"/>
          <p:cNvCxnSpPr>
            <a:cxnSpLocks noChangeShapeType="1"/>
            <a:stCxn id="66608" idx="4"/>
            <a:endCxn id="66616" idx="0"/>
          </p:cNvCxnSpPr>
          <p:nvPr/>
        </p:nvCxnSpPr>
        <p:spPr bwMode="auto">
          <a:xfrm>
            <a:off x="7353300" y="3276600"/>
            <a:ext cx="0" cy="228600"/>
          </a:xfrm>
          <a:prstGeom prst="straightConnector1">
            <a:avLst/>
          </a:prstGeom>
          <a:noFill/>
          <a:ln w="9525">
            <a:solidFill>
              <a:schemeClr val="tx1"/>
            </a:solidFill>
            <a:round/>
            <a:headEnd/>
            <a:tailEnd type="triangle" w="med" len="med"/>
          </a:ln>
          <a:effectLst/>
        </p:spPr>
      </p:cxnSp>
      <p:cxnSp>
        <p:nvCxnSpPr>
          <p:cNvPr id="66622" name="AutoShape 62"/>
          <p:cNvCxnSpPr>
            <a:cxnSpLocks noChangeShapeType="1"/>
            <a:stCxn id="66580" idx="4"/>
            <a:endCxn id="66605" idx="0"/>
          </p:cNvCxnSpPr>
          <p:nvPr/>
        </p:nvCxnSpPr>
        <p:spPr bwMode="auto">
          <a:xfrm>
            <a:off x="4838700" y="1905000"/>
            <a:ext cx="2819400" cy="381000"/>
          </a:xfrm>
          <a:prstGeom prst="straightConnector1">
            <a:avLst/>
          </a:prstGeom>
          <a:noFill/>
          <a:ln w="9525">
            <a:solidFill>
              <a:schemeClr val="tx1"/>
            </a:solidFill>
            <a:round/>
            <a:headEnd/>
            <a:tailEnd type="triangle" w="med" len="med"/>
          </a:ln>
          <a:effectLst/>
        </p:spPr>
      </p:cxnSp>
      <p:cxnSp>
        <p:nvCxnSpPr>
          <p:cNvPr id="66623" name="AutoShape 63"/>
          <p:cNvCxnSpPr>
            <a:cxnSpLocks noChangeShapeType="1"/>
            <a:stCxn id="66582" idx="0"/>
            <a:endCxn id="66599" idx="4"/>
          </p:cNvCxnSpPr>
          <p:nvPr/>
        </p:nvCxnSpPr>
        <p:spPr bwMode="auto">
          <a:xfrm flipH="1" flipV="1">
            <a:off x="3924300" y="3886200"/>
            <a:ext cx="914400" cy="457200"/>
          </a:xfrm>
          <a:prstGeom prst="straightConnector1">
            <a:avLst/>
          </a:prstGeom>
          <a:noFill/>
          <a:ln w="9525">
            <a:solidFill>
              <a:schemeClr val="tx1"/>
            </a:solidFill>
            <a:round/>
            <a:headEnd/>
            <a:tailEnd type="triangle" w="med" len="med"/>
          </a:ln>
          <a:effectLst/>
        </p:spPr>
      </p:cxnSp>
      <p:cxnSp>
        <p:nvCxnSpPr>
          <p:cNvPr id="66624" name="AutoShape 64"/>
          <p:cNvCxnSpPr>
            <a:cxnSpLocks noChangeShapeType="1"/>
            <a:stCxn id="66582" idx="0"/>
            <a:endCxn id="66598" idx="4"/>
          </p:cNvCxnSpPr>
          <p:nvPr/>
        </p:nvCxnSpPr>
        <p:spPr bwMode="auto">
          <a:xfrm flipH="1" flipV="1">
            <a:off x="4533900" y="3886200"/>
            <a:ext cx="304800" cy="457200"/>
          </a:xfrm>
          <a:prstGeom prst="straightConnector1">
            <a:avLst/>
          </a:prstGeom>
          <a:noFill/>
          <a:ln w="9525">
            <a:solidFill>
              <a:schemeClr val="tx1"/>
            </a:solidFill>
            <a:round/>
            <a:headEnd/>
            <a:tailEnd type="triangle" w="med" len="med"/>
          </a:ln>
          <a:effectLst/>
        </p:spPr>
      </p:cxnSp>
      <p:cxnSp>
        <p:nvCxnSpPr>
          <p:cNvPr id="66625" name="AutoShape 65"/>
          <p:cNvCxnSpPr>
            <a:cxnSpLocks noChangeShapeType="1"/>
            <a:stCxn id="66582" idx="0"/>
            <a:endCxn id="66597" idx="4"/>
          </p:cNvCxnSpPr>
          <p:nvPr/>
        </p:nvCxnSpPr>
        <p:spPr bwMode="auto">
          <a:xfrm flipV="1">
            <a:off x="4838700" y="3886200"/>
            <a:ext cx="304800" cy="457200"/>
          </a:xfrm>
          <a:prstGeom prst="straightConnector1">
            <a:avLst/>
          </a:prstGeom>
          <a:noFill/>
          <a:ln w="9525">
            <a:solidFill>
              <a:schemeClr val="tx1"/>
            </a:solidFill>
            <a:round/>
            <a:headEnd/>
            <a:tailEnd type="triangle" w="med" len="med"/>
          </a:ln>
          <a:effectLst/>
        </p:spPr>
      </p:cxnSp>
      <p:cxnSp>
        <p:nvCxnSpPr>
          <p:cNvPr id="66626" name="AutoShape 66"/>
          <p:cNvCxnSpPr>
            <a:cxnSpLocks noChangeShapeType="1"/>
            <a:stCxn id="66582" idx="0"/>
            <a:endCxn id="66596" idx="4"/>
          </p:cNvCxnSpPr>
          <p:nvPr/>
        </p:nvCxnSpPr>
        <p:spPr bwMode="auto">
          <a:xfrm flipV="1">
            <a:off x="4838700" y="3886200"/>
            <a:ext cx="914400" cy="457200"/>
          </a:xfrm>
          <a:prstGeom prst="straightConnector1">
            <a:avLst/>
          </a:prstGeom>
          <a:noFill/>
          <a:ln w="9525">
            <a:solidFill>
              <a:schemeClr val="tx1"/>
            </a:solidFill>
            <a:round/>
            <a:headEnd/>
            <a:tailEnd type="triangle" w="med" len="med"/>
          </a:ln>
          <a:effectLst/>
        </p:spPr>
      </p:cxnSp>
      <p:cxnSp>
        <p:nvCxnSpPr>
          <p:cNvPr id="66627" name="AutoShape 67"/>
          <p:cNvCxnSpPr>
            <a:cxnSpLocks noChangeShapeType="1"/>
            <a:stCxn id="66582" idx="0"/>
            <a:endCxn id="66617" idx="4"/>
          </p:cNvCxnSpPr>
          <p:nvPr/>
        </p:nvCxnSpPr>
        <p:spPr bwMode="auto">
          <a:xfrm flipV="1">
            <a:off x="4838700" y="3886200"/>
            <a:ext cx="1905000" cy="457200"/>
          </a:xfrm>
          <a:prstGeom prst="straightConnector1">
            <a:avLst/>
          </a:prstGeom>
          <a:noFill/>
          <a:ln w="9525">
            <a:solidFill>
              <a:schemeClr val="tx1"/>
            </a:solidFill>
            <a:round/>
            <a:headEnd/>
            <a:tailEnd type="triangle" w="med" len="med"/>
          </a:ln>
          <a:effectLst/>
        </p:spPr>
      </p:cxnSp>
      <p:cxnSp>
        <p:nvCxnSpPr>
          <p:cNvPr id="66628" name="AutoShape 68"/>
          <p:cNvCxnSpPr>
            <a:cxnSpLocks noChangeShapeType="1"/>
            <a:stCxn id="66582" idx="0"/>
            <a:endCxn id="66616" idx="4"/>
          </p:cNvCxnSpPr>
          <p:nvPr/>
        </p:nvCxnSpPr>
        <p:spPr bwMode="auto">
          <a:xfrm flipV="1">
            <a:off x="4838700" y="3886200"/>
            <a:ext cx="2514600" cy="457200"/>
          </a:xfrm>
          <a:prstGeom prst="straightConnector1">
            <a:avLst/>
          </a:prstGeom>
          <a:noFill/>
          <a:ln w="9525">
            <a:solidFill>
              <a:schemeClr val="tx1"/>
            </a:solidFill>
            <a:round/>
            <a:headEnd/>
            <a:tailEnd type="triangle" w="med" len="med"/>
          </a:ln>
          <a:effectLst/>
        </p:spPr>
      </p:cxnSp>
      <p:cxnSp>
        <p:nvCxnSpPr>
          <p:cNvPr id="66629" name="AutoShape 69"/>
          <p:cNvCxnSpPr>
            <a:cxnSpLocks noChangeShapeType="1"/>
            <a:stCxn id="66582" idx="0"/>
            <a:endCxn id="66615" idx="4"/>
          </p:cNvCxnSpPr>
          <p:nvPr/>
        </p:nvCxnSpPr>
        <p:spPr bwMode="auto">
          <a:xfrm flipV="1">
            <a:off x="4838700" y="3886200"/>
            <a:ext cx="3124200" cy="457200"/>
          </a:xfrm>
          <a:prstGeom prst="straightConnector1">
            <a:avLst/>
          </a:prstGeom>
          <a:noFill/>
          <a:ln w="9525">
            <a:solidFill>
              <a:schemeClr val="tx1"/>
            </a:solidFill>
            <a:round/>
            <a:headEnd/>
            <a:tailEnd type="triangle" w="med" len="med"/>
          </a:ln>
          <a:effectLst/>
        </p:spPr>
      </p:cxnSp>
      <p:cxnSp>
        <p:nvCxnSpPr>
          <p:cNvPr id="66630" name="AutoShape 70"/>
          <p:cNvCxnSpPr>
            <a:cxnSpLocks noChangeShapeType="1"/>
            <a:stCxn id="66582" idx="0"/>
            <a:endCxn id="66614" idx="4"/>
          </p:cNvCxnSpPr>
          <p:nvPr/>
        </p:nvCxnSpPr>
        <p:spPr bwMode="auto">
          <a:xfrm flipV="1">
            <a:off x="4838700" y="3886200"/>
            <a:ext cx="3733800" cy="457200"/>
          </a:xfrm>
          <a:prstGeom prst="straightConnector1">
            <a:avLst/>
          </a:prstGeom>
          <a:noFill/>
          <a:ln w="9525">
            <a:solidFill>
              <a:schemeClr val="tx1"/>
            </a:solidFill>
            <a:round/>
            <a:headEnd/>
            <a:tailEnd type="triangle" w="med" len="med"/>
          </a:ln>
          <a:effectLst/>
        </p:spPr>
      </p:cxnSp>
      <p:sp>
        <p:nvSpPr>
          <p:cNvPr id="66631" name="Rectangle 71"/>
          <p:cNvSpPr>
            <a:spLocks noGrp="1" noChangeArrowheads="1"/>
          </p:cNvSpPr>
          <p:nvPr>
            <p:ph type="body" idx="1"/>
          </p:nvPr>
        </p:nvSpPr>
        <p:spPr>
          <a:xfrm>
            <a:off x="533400" y="4311650"/>
            <a:ext cx="8229600" cy="2546350"/>
          </a:xfrm>
          <a:noFill/>
          <a:ln/>
        </p:spPr>
        <p:txBody>
          <a:bodyPr/>
          <a:lstStyle/>
          <a:p>
            <a:r>
              <a:rPr lang="en-US" sz="2000"/>
              <a:t>For each document,</a:t>
            </a:r>
          </a:p>
          <a:p>
            <a:r>
              <a:rPr lang="en-US" sz="2000"/>
              <a:t>Choose </a:t>
            </a:r>
            <a:r>
              <a:rPr lang="en-US" sz="2000">
                <a:sym typeface="Symbol" pitchFamily="19" charset="2"/>
              </a:rPr>
              <a:t>~</a:t>
            </a:r>
            <a:r>
              <a:rPr lang="en-US" sz="2000"/>
              <a:t>Dirichlet(</a:t>
            </a:r>
            <a:r>
              <a:rPr lang="en-US" sz="2000">
                <a:sym typeface="Symbol" pitchFamily="19" charset="2"/>
              </a:rPr>
              <a:t></a:t>
            </a:r>
            <a:r>
              <a:rPr lang="en-US" sz="2000"/>
              <a:t>)</a:t>
            </a:r>
          </a:p>
          <a:p>
            <a:r>
              <a:rPr lang="en-US" sz="2000"/>
              <a:t>For each of the N words wn:</a:t>
            </a:r>
          </a:p>
          <a:p>
            <a:pPr lvl="1"/>
            <a:r>
              <a:rPr lang="en-US" sz="2000"/>
              <a:t>Choose a topic z</a:t>
            </a:r>
            <a:r>
              <a:rPr lang="en-US" sz="2000" baseline="-25000"/>
              <a:t>n</a:t>
            </a:r>
            <a:r>
              <a:rPr lang="en-US" sz="2000">
                <a:latin typeface="cmsy10" pitchFamily="34" charset="0"/>
              </a:rPr>
              <a:t>»</a:t>
            </a:r>
            <a:r>
              <a:rPr lang="en-US" sz="2000"/>
              <a:t> Multinomial(</a:t>
            </a:r>
            <a:r>
              <a:rPr lang="en-US" sz="2000">
                <a:sym typeface="Symbol" pitchFamily="19" charset="2"/>
              </a:rPr>
              <a:t></a:t>
            </a:r>
            <a:r>
              <a:rPr lang="en-US" sz="2000"/>
              <a:t>)</a:t>
            </a:r>
          </a:p>
          <a:p>
            <a:pPr lvl="1"/>
            <a:r>
              <a:rPr lang="en-US" sz="2000"/>
              <a:t>Choose a word w</a:t>
            </a:r>
            <a:r>
              <a:rPr lang="en-US" sz="2000" baseline="-25000"/>
              <a:t>n</a:t>
            </a:r>
            <a:r>
              <a:rPr lang="en-US" sz="2000"/>
              <a:t> from p(w</a:t>
            </a:r>
            <a:r>
              <a:rPr lang="en-US" sz="2000" baseline="-25000"/>
              <a:t>n</a:t>
            </a:r>
            <a:r>
              <a:rPr lang="en-US" sz="2000"/>
              <a:t>|z</a:t>
            </a:r>
            <a:r>
              <a:rPr lang="en-US" sz="2000" baseline="-25000"/>
              <a:t>n</a:t>
            </a:r>
            <a:r>
              <a:rPr lang="en-US" sz="2000"/>
              <a:t>,</a:t>
            </a:r>
            <a:r>
              <a:rPr lang="en-US" sz="2000">
                <a:sym typeface="Symbol" pitchFamily="19" charset="2"/>
              </a:rPr>
              <a:t></a:t>
            </a:r>
            <a:r>
              <a:rPr lang="en-US" sz="2000"/>
              <a:t>), a multinomial probability conditioned on the topic z</a:t>
            </a:r>
            <a:r>
              <a:rPr lang="en-US" sz="2000" baseline="-25000"/>
              <a:t>n</a:t>
            </a:r>
            <a:r>
              <a:rPr lang="en-US" sz="2000"/>
              <a:t>.</a:t>
            </a:r>
          </a:p>
        </p:txBody>
      </p:sp>
      <p:pic>
        <p:nvPicPr>
          <p:cNvPr id="673794" name="Picture 2"/>
          <p:cNvPicPr>
            <a:picLocks noChangeAspect="1" noChangeArrowheads="1"/>
          </p:cNvPicPr>
          <p:nvPr/>
        </p:nvPicPr>
        <p:blipFill>
          <a:blip r:embed="rId4" cstate="print"/>
          <a:srcRect/>
          <a:stretch>
            <a:fillRect/>
          </a:stretch>
        </p:blipFill>
        <p:spPr bwMode="auto">
          <a:xfrm>
            <a:off x="5791200" y="0"/>
            <a:ext cx="3162300" cy="1450835"/>
          </a:xfrm>
          <a:prstGeom prst="rect">
            <a:avLst/>
          </a:prstGeom>
          <a:noFill/>
          <a:ln w="9525">
            <a:noFill/>
            <a:miter lim="800000"/>
            <a:headEnd/>
            <a:tailEnd/>
          </a:ln>
        </p:spPr>
      </p:pic>
      <p:pic>
        <p:nvPicPr>
          <p:cNvPr id="73" name="Picture 2"/>
          <p:cNvPicPr>
            <a:picLocks noChangeAspect="1" noChangeArrowheads="1"/>
          </p:cNvPicPr>
          <p:nvPr/>
        </p:nvPicPr>
        <p:blipFill>
          <a:blip r:embed="rId5" cstate="print"/>
          <a:srcRect r="3870" b="56226"/>
          <a:stretch>
            <a:fillRect/>
          </a:stretch>
        </p:blipFill>
        <p:spPr bwMode="auto">
          <a:xfrm>
            <a:off x="5562600" y="4343400"/>
            <a:ext cx="3505200" cy="1059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582" y="0"/>
            <a:ext cx="7772400" cy="1143000"/>
          </a:xfrm>
        </p:spPr>
        <p:txBody>
          <a:bodyPr/>
          <a:lstStyle/>
          <a:p>
            <a:r>
              <a:rPr lang="en-US" dirty="0" smtClean="0"/>
              <a:t>LDA model</a:t>
            </a:r>
            <a:endParaRPr lang="en-US"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228600" y="990600"/>
            <a:ext cx="6271563" cy="4525963"/>
          </a:xfrm>
          <a:prstGeom prst="rect">
            <a:avLst/>
          </a:prstGeom>
          <a:noFill/>
          <a:ln w="9525">
            <a:noFill/>
            <a:miter lim="800000"/>
            <a:headEnd/>
            <a:tailEnd/>
          </a:ln>
        </p:spPr>
      </p:pic>
      <p:sp>
        <p:nvSpPr>
          <p:cNvPr id="4" name="TextBox 3"/>
          <p:cNvSpPr txBox="1"/>
          <p:nvPr/>
        </p:nvSpPr>
        <p:spPr>
          <a:xfrm>
            <a:off x="6324600" y="0"/>
            <a:ext cx="2654894" cy="2062103"/>
          </a:xfrm>
          <a:prstGeom prst="rect">
            <a:avLst/>
          </a:prstGeom>
          <a:solidFill>
            <a:schemeClr val="accent1">
              <a:lumMod val="20000"/>
              <a:lumOff val="80000"/>
            </a:schemeClr>
          </a:solidFill>
        </p:spPr>
        <p:txBody>
          <a:bodyPr wrap="none" rtlCol="0">
            <a:spAutoFit/>
          </a:bodyPr>
          <a:lstStyle/>
          <a:p>
            <a:r>
              <a:rPr lang="en-US" sz="1600" dirty="0" smtClean="0"/>
              <a:t>LDA as a dimensionality</a:t>
            </a:r>
          </a:p>
          <a:p>
            <a:r>
              <a:rPr lang="en-US" sz="1600" dirty="0" smtClean="0"/>
              <a:t> reduction algorithm</a:t>
            </a:r>
          </a:p>
          <a:p>
            <a:endParaRPr lang="en-US" sz="1600" dirty="0" smtClean="0"/>
          </a:p>
          <a:p>
            <a:r>
              <a:rPr lang="en-US" sz="1600" dirty="0" smtClean="0"/>
              <a:t>--Documents can be seen</a:t>
            </a:r>
          </a:p>
          <a:p>
            <a:r>
              <a:rPr lang="en-US" sz="1600" dirty="0" smtClean="0"/>
              <a:t>   as vectors in k-</a:t>
            </a:r>
            <a:r>
              <a:rPr lang="en-US" sz="1600" dirty="0" err="1" smtClean="0"/>
              <a:t>dimenstional</a:t>
            </a:r>
            <a:endParaRPr lang="en-US" sz="1600" dirty="0" smtClean="0"/>
          </a:p>
          <a:p>
            <a:r>
              <a:rPr lang="en-US" sz="1600" dirty="0" smtClean="0"/>
              <a:t>    topic space</a:t>
            </a:r>
          </a:p>
          <a:p>
            <a:r>
              <a:rPr lang="en-US" sz="1600" dirty="0" smtClean="0"/>
              <a:t>--as against V-dimensional </a:t>
            </a:r>
          </a:p>
          <a:p>
            <a:r>
              <a:rPr lang="en-US" sz="1600" dirty="0" smtClean="0"/>
              <a:t>     vocabulary space</a:t>
            </a:r>
            <a:endParaRPr lang="en-US" sz="1600" dirty="0"/>
          </a:p>
        </p:txBody>
      </p:sp>
      <p:pic>
        <p:nvPicPr>
          <p:cNvPr id="499713" name="Picture 1"/>
          <p:cNvPicPr>
            <a:picLocks noChangeAspect="1" noChangeArrowheads="1"/>
          </p:cNvPicPr>
          <p:nvPr/>
        </p:nvPicPr>
        <p:blipFill>
          <a:blip r:embed="rId4" cstate="print">
            <a:lum contrast="-14000"/>
          </a:blip>
          <a:srcRect/>
          <a:stretch>
            <a:fillRect/>
          </a:stretch>
        </p:blipFill>
        <p:spPr bwMode="auto">
          <a:xfrm>
            <a:off x="6869582" y="2819400"/>
            <a:ext cx="1981200" cy="1743540"/>
          </a:xfrm>
          <a:prstGeom prst="rect">
            <a:avLst/>
          </a:prstGeom>
          <a:noFill/>
          <a:ln w="9525">
            <a:noFill/>
            <a:miter lim="800000"/>
            <a:headEnd/>
            <a:tailEnd/>
          </a:ln>
        </p:spPr>
      </p:pic>
      <p:pic>
        <p:nvPicPr>
          <p:cNvPr id="926721" name="Picture 1"/>
          <p:cNvPicPr>
            <a:picLocks noChangeAspect="1" noChangeArrowheads="1"/>
          </p:cNvPicPr>
          <p:nvPr/>
        </p:nvPicPr>
        <p:blipFill>
          <a:blip r:embed="rId5" cstate="print"/>
          <a:srcRect/>
          <a:stretch>
            <a:fillRect/>
          </a:stretch>
        </p:blipFill>
        <p:spPr bwMode="auto">
          <a:xfrm>
            <a:off x="533400" y="4495800"/>
            <a:ext cx="8549196" cy="914400"/>
          </a:xfrm>
          <a:prstGeom prst="rect">
            <a:avLst/>
          </a:prstGeom>
          <a:noFill/>
          <a:ln w="9525">
            <a:noFill/>
            <a:miter lim="800000"/>
            <a:headEnd/>
            <a:tailEnd/>
          </a:ln>
        </p:spPr>
      </p:pic>
      <p:pic>
        <p:nvPicPr>
          <p:cNvPr id="926722" name="Picture 2"/>
          <p:cNvPicPr>
            <a:picLocks noChangeAspect="1" noChangeArrowheads="1"/>
          </p:cNvPicPr>
          <p:nvPr/>
        </p:nvPicPr>
        <p:blipFill>
          <a:blip r:embed="rId6" cstate="print"/>
          <a:srcRect/>
          <a:stretch>
            <a:fillRect/>
          </a:stretch>
        </p:blipFill>
        <p:spPr bwMode="auto">
          <a:xfrm>
            <a:off x="304800" y="5486400"/>
            <a:ext cx="7762875" cy="971550"/>
          </a:xfrm>
          <a:prstGeom prst="rect">
            <a:avLst/>
          </a:prstGeom>
          <a:noFill/>
          <a:ln w="9525">
            <a:noFill/>
            <a:miter lim="800000"/>
            <a:headEnd/>
            <a:tailEnd/>
          </a:ln>
        </p:spPr>
      </p:pic>
      <p:sp>
        <p:nvSpPr>
          <p:cNvPr id="8" name="TextBox 7"/>
          <p:cNvSpPr txBox="1"/>
          <p:nvPr/>
        </p:nvSpPr>
        <p:spPr>
          <a:xfrm>
            <a:off x="228600" y="6488668"/>
            <a:ext cx="8915400" cy="369332"/>
          </a:xfrm>
          <a:prstGeom prst="rect">
            <a:avLst/>
          </a:prstGeom>
          <a:noFill/>
        </p:spPr>
        <p:txBody>
          <a:bodyPr wrap="square" rtlCol="0">
            <a:spAutoFit/>
          </a:bodyPr>
          <a:lstStyle/>
          <a:p>
            <a:r>
              <a:rPr lang="en-US" sz="1800" dirty="0" smtClean="0">
                <a:solidFill>
                  <a:srgbClr val="FF0000"/>
                </a:solidFill>
              </a:rPr>
              <a:t>Why sum over Zn? Because the same word might have come due to different topics…</a:t>
            </a:r>
            <a:endParaRPr 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499713"/>
                                        </p:tgtEl>
                                        <p:attrNameLst>
                                          <p:attrName>style.visibility</p:attrName>
                                        </p:attrNameLst>
                                      </p:cBhvr>
                                      <p:to>
                                        <p:strVal val="visible"/>
                                      </p:to>
                                    </p:set>
                                    <p:animEffect transition="in" filter="blinds(horizontal)">
                                      <p:cBhvr>
                                        <p:cTn id="10" dur="500"/>
                                        <p:tgtEl>
                                          <p:spTgt spid="499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n-US" dirty="0" err="1" smtClean="0"/>
              <a:t>Dirichlet</a:t>
            </a:r>
            <a:r>
              <a:rPr lang="en-US" dirty="0" smtClean="0"/>
              <a:t> distribution</a:t>
            </a:r>
            <a:endParaRPr lang="en-US" dirty="0"/>
          </a:p>
        </p:txBody>
      </p:sp>
      <p:pic>
        <p:nvPicPr>
          <p:cNvPr id="14338" name="Picture 2"/>
          <p:cNvPicPr>
            <a:picLocks noGrp="1" noChangeAspect="1" noChangeArrowheads="1"/>
          </p:cNvPicPr>
          <p:nvPr>
            <p:ph idx="1"/>
          </p:nvPr>
        </p:nvPicPr>
        <p:blipFill>
          <a:blip r:embed="rId3" cstate="print"/>
          <a:srcRect/>
          <a:stretch>
            <a:fillRect/>
          </a:stretch>
        </p:blipFill>
        <p:spPr bwMode="auto">
          <a:xfrm>
            <a:off x="838200" y="1371600"/>
            <a:ext cx="749617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cs typeface="Times New Roman" pitchFamily="18" charset="0"/>
              </a:rPr>
              <a:t>Dirichlet Examples</a:t>
            </a:r>
          </a:p>
        </p:txBody>
      </p:sp>
      <p:pic>
        <p:nvPicPr>
          <p:cNvPr id="30723" name="Picture 2"/>
          <p:cNvPicPr>
            <a:picLocks noChangeAspect="1" noChangeArrowheads="1"/>
          </p:cNvPicPr>
          <p:nvPr/>
        </p:nvPicPr>
        <p:blipFill>
          <a:blip r:embed="rId3" cstate="print"/>
          <a:srcRect/>
          <a:stretch>
            <a:fillRect/>
          </a:stretch>
        </p:blipFill>
        <p:spPr bwMode="auto">
          <a:xfrm>
            <a:off x="381000" y="1676400"/>
            <a:ext cx="8551863" cy="3133725"/>
          </a:xfrm>
          <a:prstGeom prst="rect">
            <a:avLst/>
          </a:prstGeom>
          <a:noFill/>
          <a:ln w="9525">
            <a:noFill/>
            <a:miter lim="800000"/>
            <a:headEnd/>
            <a:tailEnd/>
          </a:ln>
        </p:spPr>
      </p:pic>
      <p:sp>
        <p:nvSpPr>
          <p:cNvPr id="4" name="TextBox 3"/>
          <p:cNvSpPr txBox="1"/>
          <p:nvPr/>
        </p:nvSpPr>
        <p:spPr>
          <a:xfrm>
            <a:off x="1600200" y="5105400"/>
            <a:ext cx="3271601" cy="923330"/>
          </a:xfrm>
          <a:prstGeom prst="rect">
            <a:avLst/>
          </a:prstGeom>
          <a:noFill/>
        </p:spPr>
        <p:txBody>
          <a:bodyPr wrap="none" rtlCol="0">
            <a:spAutoFit/>
          </a:bodyPr>
          <a:lstStyle/>
          <a:p>
            <a:r>
              <a:rPr lang="en-US" dirty="0" smtClean="0"/>
              <a:t>Darker implies lower magnitude</a:t>
            </a:r>
          </a:p>
          <a:p>
            <a:endParaRPr lang="en-US" dirty="0" smtClean="0"/>
          </a:p>
          <a:p>
            <a:r>
              <a:rPr lang="en-US" dirty="0" smtClean="0"/>
              <a:t>\alpha &lt; 1 leads to sparser topics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8458200" cy="1143000"/>
          </a:xfrm>
          <a:noFill/>
        </p:spPr>
        <p:txBody>
          <a:bodyPr/>
          <a:lstStyle/>
          <a:p>
            <a:r>
              <a:rPr lang="en-US" smtClean="0"/>
              <a:t>A generative model for documents</a:t>
            </a:r>
          </a:p>
        </p:txBody>
      </p:sp>
      <p:sp>
        <p:nvSpPr>
          <p:cNvPr id="25603" name="Text Box 3"/>
          <p:cNvSpPr txBox="1">
            <a:spLocks noChangeArrowheads="1"/>
          </p:cNvSpPr>
          <p:nvPr/>
        </p:nvSpPr>
        <p:spPr bwMode="auto">
          <a:xfrm>
            <a:off x="882650" y="2209800"/>
            <a:ext cx="3384550" cy="4108450"/>
          </a:xfrm>
          <a:prstGeom prst="rect">
            <a:avLst/>
          </a:prstGeom>
          <a:noFill/>
          <a:ln w="9525">
            <a:noFill/>
            <a:miter lim="800000"/>
            <a:headEnd/>
            <a:tailEnd/>
          </a:ln>
        </p:spPr>
        <p:txBody>
          <a:bodyPr wrap="none">
            <a:spAutoFit/>
          </a:bodyPr>
          <a:lstStyle/>
          <a:p>
            <a:r>
              <a:rPr lang="en-US" b="1"/>
              <a:t>HEART		0.2 </a:t>
            </a:r>
          </a:p>
          <a:p>
            <a:r>
              <a:rPr lang="en-US" b="1"/>
              <a:t>LOVE			0.2</a:t>
            </a:r>
          </a:p>
          <a:p>
            <a:r>
              <a:rPr lang="en-US" b="1"/>
              <a:t>SOUL			0.2</a:t>
            </a:r>
          </a:p>
          <a:p>
            <a:r>
              <a:rPr lang="en-US" b="1"/>
              <a:t>TEARS		0.2</a:t>
            </a:r>
          </a:p>
          <a:p>
            <a:r>
              <a:rPr lang="en-US" b="1"/>
              <a:t>JOY			0.2</a:t>
            </a:r>
          </a:p>
          <a:p>
            <a:r>
              <a:rPr lang="en-US"/>
              <a:t>SCIENTIFIC        	0.0</a:t>
            </a:r>
          </a:p>
          <a:p>
            <a:r>
              <a:rPr lang="en-US"/>
              <a:t>KNOWLEDGE 	0.0</a:t>
            </a:r>
          </a:p>
          <a:p>
            <a:r>
              <a:rPr lang="en-US"/>
              <a:t>WORK 		0.0</a:t>
            </a:r>
          </a:p>
          <a:p>
            <a:r>
              <a:rPr lang="en-US"/>
              <a:t>RESEARCH		0.0</a:t>
            </a:r>
          </a:p>
          <a:p>
            <a:r>
              <a:rPr lang="en-US"/>
              <a:t>MATHEMATICS	0.0</a:t>
            </a:r>
          </a:p>
          <a:p>
            <a:endParaRPr lang="en-US"/>
          </a:p>
        </p:txBody>
      </p:sp>
      <p:sp>
        <p:nvSpPr>
          <p:cNvPr id="25604" name="Text Box 4"/>
          <p:cNvSpPr txBox="1">
            <a:spLocks noChangeArrowheads="1"/>
          </p:cNvSpPr>
          <p:nvPr/>
        </p:nvSpPr>
        <p:spPr bwMode="auto">
          <a:xfrm>
            <a:off x="4997450" y="2209800"/>
            <a:ext cx="3384550" cy="3743325"/>
          </a:xfrm>
          <a:prstGeom prst="rect">
            <a:avLst/>
          </a:prstGeom>
          <a:noFill/>
          <a:ln w="9525">
            <a:noFill/>
            <a:miter lim="800000"/>
            <a:headEnd/>
            <a:tailEnd/>
          </a:ln>
        </p:spPr>
        <p:txBody>
          <a:bodyPr wrap="none">
            <a:spAutoFit/>
          </a:bodyPr>
          <a:lstStyle/>
          <a:p>
            <a:r>
              <a:rPr lang="en-US"/>
              <a:t>HEART		0.0 </a:t>
            </a:r>
          </a:p>
          <a:p>
            <a:r>
              <a:rPr lang="en-US"/>
              <a:t>LOVE			0.0</a:t>
            </a:r>
          </a:p>
          <a:p>
            <a:r>
              <a:rPr lang="en-US"/>
              <a:t>SOUL			0.0</a:t>
            </a:r>
          </a:p>
          <a:p>
            <a:r>
              <a:rPr lang="en-US"/>
              <a:t>TEARS		0.0</a:t>
            </a:r>
          </a:p>
          <a:p>
            <a:r>
              <a:rPr lang="en-US"/>
              <a:t>JOY			0.0 </a:t>
            </a:r>
          </a:p>
          <a:p>
            <a:r>
              <a:rPr lang="en-US" b="1"/>
              <a:t>SCIENTIFIC        	0.2</a:t>
            </a:r>
          </a:p>
          <a:p>
            <a:r>
              <a:rPr lang="en-US" b="1"/>
              <a:t>KNOWLEDGE 	0.2</a:t>
            </a:r>
          </a:p>
          <a:p>
            <a:r>
              <a:rPr lang="en-US" b="1"/>
              <a:t>WORK 		0.2</a:t>
            </a:r>
          </a:p>
          <a:p>
            <a:r>
              <a:rPr lang="en-US" b="1"/>
              <a:t>RESEARCH		0.2</a:t>
            </a:r>
          </a:p>
          <a:p>
            <a:r>
              <a:rPr lang="en-US" b="1"/>
              <a:t>MATHEMATICS	0.2</a:t>
            </a:r>
          </a:p>
        </p:txBody>
      </p:sp>
      <p:sp>
        <p:nvSpPr>
          <p:cNvPr id="25605" name="Text Box 5"/>
          <p:cNvSpPr txBox="1">
            <a:spLocks noChangeArrowheads="1"/>
          </p:cNvSpPr>
          <p:nvPr/>
        </p:nvSpPr>
        <p:spPr bwMode="auto">
          <a:xfrm>
            <a:off x="1905000" y="6019800"/>
            <a:ext cx="1022350" cy="457200"/>
          </a:xfrm>
          <a:prstGeom prst="rect">
            <a:avLst/>
          </a:prstGeom>
          <a:noFill/>
          <a:ln w="9525">
            <a:noFill/>
            <a:miter lim="800000"/>
            <a:headEnd/>
            <a:tailEnd/>
          </a:ln>
        </p:spPr>
        <p:txBody>
          <a:bodyPr wrap="none">
            <a:spAutoFit/>
          </a:bodyPr>
          <a:lstStyle/>
          <a:p>
            <a:r>
              <a:rPr lang="en-US"/>
              <a:t>topic 1</a:t>
            </a:r>
          </a:p>
        </p:txBody>
      </p:sp>
      <p:sp>
        <p:nvSpPr>
          <p:cNvPr id="25606" name="Text Box 6"/>
          <p:cNvSpPr txBox="1">
            <a:spLocks noChangeArrowheads="1"/>
          </p:cNvSpPr>
          <p:nvPr/>
        </p:nvSpPr>
        <p:spPr bwMode="auto">
          <a:xfrm>
            <a:off x="6324600" y="6019800"/>
            <a:ext cx="1022350" cy="457200"/>
          </a:xfrm>
          <a:prstGeom prst="rect">
            <a:avLst/>
          </a:prstGeom>
          <a:noFill/>
          <a:ln w="9525">
            <a:noFill/>
            <a:miter lim="800000"/>
            <a:headEnd/>
            <a:tailEnd/>
          </a:ln>
        </p:spPr>
        <p:txBody>
          <a:bodyPr wrap="none">
            <a:spAutoFit/>
          </a:bodyPr>
          <a:lstStyle/>
          <a:p>
            <a:r>
              <a:rPr lang="en-US"/>
              <a:t>topic 2</a:t>
            </a:r>
          </a:p>
        </p:txBody>
      </p:sp>
      <p:sp>
        <p:nvSpPr>
          <p:cNvPr id="25607" name="Text Box 7"/>
          <p:cNvSpPr txBox="1">
            <a:spLocks noChangeArrowheads="1"/>
          </p:cNvSpPr>
          <p:nvPr/>
        </p:nvSpPr>
        <p:spPr bwMode="auto">
          <a:xfrm>
            <a:off x="914400" y="1738313"/>
            <a:ext cx="3697288" cy="461962"/>
          </a:xfrm>
          <a:prstGeom prst="rect">
            <a:avLst/>
          </a:prstGeom>
          <a:noFill/>
          <a:ln w="9525">
            <a:noFill/>
            <a:miter lim="800000"/>
            <a:headEnd/>
            <a:tailEnd/>
          </a:ln>
        </p:spPr>
        <p:txBody>
          <a:bodyPr wrap="none">
            <a:spAutoFit/>
          </a:bodyPr>
          <a:lstStyle/>
          <a:p>
            <a:r>
              <a:rPr lang="en-US" i="1"/>
              <a:t>w</a:t>
            </a:r>
            <a:r>
              <a:rPr lang="en-US"/>
              <a:t>            	</a:t>
            </a:r>
            <a:r>
              <a:rPr lang="en-US" i="1"/>
              <a:t>P</a:t>
            </a:r>
            <a:r>
              <a:rPr lang="en-US"/>
              <a:t>(</a:t>
            </a:r>
            <a:r>
              <a:rPr lang="en-US" i="1"/>
              <a:t>w|</a:t>
            </a:r>
            <a:r>
              <a:rPr lang="en-US"/>
              <a:t>Cat</a:t>
            </a:r>
            <a:r>
              <a:rPr lang="en-US" i="1"/>
              <a:t> = </a:t>
            </a:r>
            <a:r>
              <a:rPr lang="en-US"/>
              <a:t>1)</a:t>
            </a:r>
          </a:p>
        </p:txBody>
      </p:sp>
      <p:sp>
        <p:nvSpPr>
          <p:cNvPr id="25608" name="Text Box 8"/>
          <p:cNvSpPr txBox="1">
            <a:spLocks noChangeArrowheads="1"/>
          </p:cNvSpPr>
          <p:nvPr/>
        </p:nvSpPr>
        <p:spPr bwMode="auto">
          <a:xfrm>
            <a:off x="5029200" y="1738313"/>
            <a:ext cx="3679825" cy="461962"/>
          </a:xfrm>
          <a:prstGeom prst="rect">
            <a:avLst/>
          </a:prstGeom>
          <a:noFill/>
          <a:ln w="9525">
            <a:noFill/>
            <a:miter lim="800000"/>
            <a:headEnd/>
            <a:tailEnd/>
          </a:ln>
        </p:spPr>
        <p:txBody>
          <a:bodyPr wrap="none">
            <a:spAutoFit/>
          </a:bodyPr>
          <a:lstStyle/>
          <a:p>
            <a:r>
              <a:rPr lang="en-US" i="1"/>
              <a:t>w</a:t>
            </a:r>
            <a:r>
              <a:rPr lang="en-US"/>
              <a:t>            	</a:t>
            </a:r>
            <a:r>
              <a:rPr lang="en-US" i="1"/>
              <a:t>P</a:t>
            </a:r>
            <a:r>
              <a:rPr lang="en-US"/>
              <a:t>(</a:t>
            </a:r>
            <a:r>
              <a:rPr lang="en-US" i="1"/>
              <a:t>w|</a:t>
            </a:r>
            <a:r>
              <a:rPr lang="en-US"/>
              <a:t>Cat</a:t>
            </a:r>
            <a:r>
              <a:rPr lang="en-US" i="1"/>
              <a:t> = </a:t>
            </a:r>
            <a:r>
              <a:rPr lang="en-US"/>
              <a:t>2)</a:t>
            </a:r>
            <a:endParaRPr lang="en-US" baseline="30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47650" y="1104900"/>
            <a:ext cx="8613775" cy="457200"/>
          </a:xfrm>
          <a:prstGeom prst="rect">
            <a:avLst/>
          </a:prstGeom>
          <a:noFill/>
          <a:ln w="9525">
            <a:noFill/>
            <a:miter lim="800000"/>
            <a:headEnd/>
            <a:tailEnd/>
          </a:ln>
        </p:spPr>
        <p:txBody>
          <a:bodyPr wrap="none">
            <a:spAutoFit/>
          </a:bodyPr>
          <a:lstStyle/>
          <a:p>
            <a:r>
              <a:rPr lang="en-US"/>
              <a:t>Choose mixture weights for each document, generate “bag of words”</a:t>
            </a:r>
          </a:p>
        </p:txBody>
      </p:sp>
      <p:sp>
        <p:nvSpPr>
          <p:cNvPr id="27651" name="Text Box 3"/>
          <p:cNvSpPr txBox="1">
            <a:spLocks noChangeArrowheads="1"/>
          </p:cNvSpPr>
          <p:nvPr/>
        </p:nvSpPr>
        <p:spPr bwMode="auto">
          <a:xfrm>
            <a:off x="358775" y="1665288"/>
            <a:ext cx="2598738" cy="4108450"/>
          </a:xfrm>
          <a:prstGeom prst="rect">
            <a:avLst/>
          </a:prstGeom>
          <a:noFill/>
          <a:ln w="9525">
            <a:noFill/>
            <a:miter lim="800000"/>
            <a:headEnd/>
            <a:tailEnd/>
          </a:ln>
        </p:spPr>
        <p:txBody>
          <a:bodyPr wrap="none">
            <a:spAutoFit/>
          </a:bodyPr>
          <a:lstStyle/>
          <a:p>
            <a:pPr algn="ctr"/>
            <a:r>
              <a:rPr lang="en-US"/>
              <a:t>{</a:t>
            </a:r>
            <a:r>
              <a:rPr lang="en-US" i="1"/>
              <a:t>P</a:t>
            </a:r>
            <a:r>
              <a:rPr lang="en-US"/>
              <a:t>(</a:t>
            </a:r>
            <a:r>
              <a:rPr lang="en-US" i="1"/>
              <a:t>z</a:t>
            </a:r>
            <a:r>
              <a:rPr lang="en-US"/>
              <a:t> = 1), </a:t>
            </a:r>
            <a:r>
              <a:rPr lang="en-US" i="1"/>
              <a:t>P</a:t>
            </a:r>
            <a:r>
              <a:rPr lang="en-US"/>
              <a:t>(</a:t>
            </a:r>
            <a:r>
              <a:rPr lang="en-US" i="1"/>
              <a:t>z</a:t>
            </a:r>
            <a:r>
              <a:rPr lang="en-US"/>
              <a:t> = 2)}</a:t>
            </a:r>
          </a:p>
          <a:p>
            <a:pPr algn="ctr"/>
            <a:endParaRPr lang="en-US"/>
          </a:p>
          <a:p>
            <a:pPr algn="ctr"/>
            <a:r>
              <a:rPr lang="en-US"/>
              <a:t>{0, 1}</a:t>
            </a:r>
          </a:p>
          <a:p>
            <a:pPr algn="ctr"/>
            <a:endParaRPr lang="en-US"/>
          </a:p>
          <a:p>
            <a:pPr algn="ctr"/>
            <a:r>
              <a:rPr lang="en-US"/>
              <a:t>{0.25, 0.75}</a:t>
            </a:r>
          </a:p>
          <a:p>
            <a:pPr algn="ctr"/>
            <a:endParaRPr lang="en-US"/>
          </a:p>
          <a:p>
            <a:pPr algn="ctr"/>
            <a:r>
              <a:rPr lang="en-US"/>
              <a:t>{0.5, 0.5}</a:t>
            </a:r>
          </a:p>
          <a:p>
            <a:pPr algn="ctr"/>
            <a:endParaRPr lang="en-US"/>
          </a:p>
          <a:p>
            <a:pPr algn="ctr"/>
            <a:r>
              <a:rPr lang="en-US"/>
              <a:t>{0.75, 0.25}</a:t>
            </a:r>
          </a:p>
          <a:p>
            <a:pPr algn="ctr"/>
            <a:endParaRPr lang="en-US"/>
          </a:p>
          <a:p>
            <a:pPr algn="ctr"/>
            <a:r>
              <a:rPr lang="en-US"/>
              <a:t>{1, 0}</a:t>
            </a:r>
          </a:p>
        </p:txBody>
      </p:sp>
      <p:sp>
        <p:nvSpPr>
          <p:cNvPr id="27652" name="Text Box 4"/>
          <p:cNvSpPr txBox="1">
            <a:spLocks noChangeArrowheads="1"/>
          </p:cNvSpPr>
          <p:nvPr/>
        </p:nvSpPr>
        <p:spPr bwMode="auto">
          <a:xfrm>
            <a:off x="3052763" y="2392363"/>
            <a:ext cx="5621337" cy="517525"/>
          </a:xfrm>
          <a:prstGeom prst="rect">
            <a:avLst/>
          </a:prstGeom>
          <a:noFill/>
          <a:ln w="9525">
            <a:noFill/>
            <a:miter lim="800000"/>
            <a:headEnd/>
            <a:tailEnd/>
          </a:ln>
        </p:spPr>
        <p:txBody>
          <a:bodyPr wrap="none">
            <a:spAutoFit/>
          </a:bodyPr>
          <a:lstStyle/>
          <a:p>
            <a:pPr algn="ctr"/>
            <a:r>
              <a:rPr lang="en-US" sz="1400"/>
              <a:t>MATHEMATICS KNOWLEDGE RESEARCH WORK MATHEMATICS </a:t>
            </a:r>
          </a:p>
          <a:p>
            <a:pPr algn="ctr"/>
            <a:r>
              <a:rPr lang="en-US" sz="1400"/>
              <a:t>RESEARCH WORK SCIENTIFIC MATHEMATICS WORK </a:t>
            </a:r>
          </a:p>
        </p:txBody>
      </p:sp>
      <p:sp>
        <p:nvSpPr>
          <p:cNvPr id="27653" name="Text Box 5"/>
          <p:cNvSpPr txBox="1">
            <a:spLocks noChangeArrowheads="1"/>
          </p:cNvSpPr>
          <p:nvPr/>
        </p:nvSpPr>
        <p:spPr bwMode="auto">
          <a:xfrm>
            <a:off x="3579813" y="3097213"/>
            <a:ext cx="4718050" cy="517525"/>
          </a:xfrm>
          <a:prstGeom prst="rect">
            <a:avLst/>
          </a:prstGeom>
          <a:noFill/>
          <a:ln w="9525">
            <a:noFill/>
            <a:miter lim="800000"/>
            <a:headEnd/>
            <a:tailEnd/>
          </a:ln>
        </p:spPr>
        <p:txBody>
          <a:bodyPr wrap="none">
            <a:spAutoFit/>
          </a:bodyPr>
          <a:lstStyle/>
          <a:p>
            <a:pPr algn="ctr"/>
            <a:r>
              <a:rPr lang="en-US" sz="1400"/>
              <a:t>SCIENTIFIC KNOWLEDGE MATHEMATICS SCIENTIFIC </a:t>
            </a:r>
          </a:p>
          <a:p>
            <a:pPr algn="ctr"/>
            <a:r>
              <a:rPr lang="en-US" sz="1400"/>
              <a:t>HEART LOVE TEARS KNOWLEDGE HEART </a:t>
            </a:r>
          </a:p>
        </p:txBody>
      </p:sp>
      <p:sp>
        <p:nvSpPr>
          <p:cNvPr id="27654" name="Text Box 6"/>
          <p:cNvSpPr txBox="1">
            <a:spLocks noChangeArrowheads="1"/>
          </p:cNvSpPr>
          <p:nvPr/>
        </p:nvSpPr>
        <p:spPr bwMode="auto">
          <a:xfrm>
            <a:off x="3527425" y="3859213"/>
            <a:ext cx="5010150" cy="517525"/>
          </a:xfrm>
          <a:prstGeom prst="rect">
            <a:avLst/>
          </a:prstGeom>
          <a:noFill/>
          <a:ln w="9525">
            <a:noFill/>
            <a:miter lim="800000"/>
            <a:headEnd/>
            <a:tailEnd/>
          </a:ln>
        </p:spPr>
        <p:txBody>
          <a:bodyPr wrap="none">
            <a:spAutoFit/>
          </a:bodyPr>
          <a:lstStyle/>
          <a:p>
            <a:pPr algn="ctr"/>
            <a:r>
              <a:rPr lang="en-US" sz="1400"/>
              <a:t>MATHEMATICS HEART RESEARCH LOVE MATHEMATICS </a:t>
            </a:r>
          </a:p>
          <a:p>
            <a:pPr algn="ctr"/>
            <a:r>
              <a:rPr lang="en-US" sz="1400"/>
              <a:t>WORK TEARS SOUL KNOWLEDGE HEART</a:t>
            </a:r>
          </a:p>
        </p:txBody>
      </p:sp>
      <p:sp>
        <p:nvSpPr>
          <p:cNvPr id="27655" name="Text Box 7"/>
          <p:cNvSpPr txBox="1">
            <a:spLocks noChangeArrowheads="1"/>
          </p:cNvSpPr>
          <p:nvPr/>
        </p:nvSpPr>
        <p:spPr bwMode="auto">
          <a:xfrm>
            <a:off x="4229100" y="4659313"/>
            <a:ext cx="3606800" cy="517525"/>
          </a:xfrm>
          <a:prstGeom prst="rect">
            <a:avLst/>
          </a:prstGeom>
          <a:noFill/>
          <a:ln w="9525">
            <a:noFill/>
            <a:miter lim="800000"/>
            <a:headEnd/>
            <a:tailEnd/>
          </a:ln>
        </p:spPr>
        <p:txBody>
          <a:bodyPr wrap="none">
            <a:spAutoFit/>
          </a:bodyPr>
          <a:lstStyle/>
          <a:p>
            <a:pPr algn="ctr"/>
            <a:r>
              <a:rPr lang="en-US" sz="1400"/>
              <a:t>WORK JOY SOUL TEARS MATHEMATICS </a:t>
            </a:r>
          </a:p>
          <a:p>
            <a:pPr algn="ctr"/>
            <a:r>
              <a:rPr lang="en-US" sz="1400"/>
              <a:t>TEARS LOVE LOVE LOVE SOUL</a:t>
            </a:r>
          </a:p>
        </p:txBody>
      </p:sp>
      <p:sp>
        <p:nvSpPr>
          <p:cNvPr id="27656" name="Text Box 8"/>
          <p:cNvSpPr txBox="1">
            <a:spLocks noChangeArrowheads="1"/>
          </p:cNvSpPr>
          <p:nvPr/>
        </p:nvSpPr>
        <p:spPr bwMode="auto">
          <a:xfrm>
            <a:off x="3376613" y="5440363"/>
            <a:ext cx="5265737" cy="304800"/>
          </a:xfrm>
          <a:prstGeom prst="rect">
            <a:avLst/>
          </a:prstGeom>
          <a:noFill/>
          <a:ln w="9525">
            <a:noFill/>
            <a:miter lim="800000"/>
            <a:headEnd/>
            <a:tailEnd/>
          </a:ln>
        </p:spPr>
        <p:txBody>
          <a:bodyPr wrap="none">
            <a:spAutoFit/>
          </a:bodyPr>
          <a:lstStyle/>
          <a:p>
            <a:pPr algn="ctr"/>
            <a:r>
              <a:rPr lang="en-US" sz="1400"/>
              <a:t>TEARS LOVE JOY SOUL LOVE TEARS SOUL SOUL TEARS JOY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338" name="Picture 2"/>
          <p:cNvPicPr>
            <a:picLocks noChangeAspect="1" noChangeArrowheads="1"/>
          </p:cNvPicPr>
          <p:nvPr/>
        </p:nvPicPr>
        <p:blipFill>
          <a:blip r:embed="rId2" cstate="print"/>
          <a:srcRect/>
          <a:stretch>
            <a:fillRect/>
          </a:stretch>
        </p:blipFill>
        <p:spPr bwMode="auto">
          <a:xfrm>
            <a:off x="1416050" y="339725"/>
            <a:ext cx="6311900" cy="61785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362" name="Picture 2"/>
          <p:cNvPicPr>
            <a:picLocks noChangeAspect="1" noChangeArrowheads="1"/>
          </p:cNvPicPr>
          <p:nvPr/>
        </p:nvPicPr>
        <p:blipFill>
          <a:blip r:embed="rId2" cstate="print"/>
          <a:srcRect/>
          <a:stretch>
            <a:fillRect/>
          </a:stretch>
        </p:blipFill>
        <p:spPr bwMode="auto">
          <a:xfrm>
            <a:off x="0" y="1066800"/>
            <a:ext cx="9144000" cy="530793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LDA is a mixture-of-topics model for unigram text whose parameters are set through </a:t>
            </a:r>
            <a:r>
              <a:rPr lang="en-US" dirty="0" err="1" smtClean="0"/>
              <a:t>bayesian</a:t>
            </a:r>
            <a:r>
              <a:rPr lang="en-US" dirty="0" smtClean="0"/>
              <a:t> </a:t>
            </a:r>
            <a:r>
              <a:rPr lang="en-US" dirty="0" smtClean="0"/>
              <a:t>inference (learning) </a:t>
            </a:r>
            <a:endParaRPr lang="en-US" dirty="0"/>
          </a:p>
        </p:txBody>
      </p:sp>
      <p:sp>
        <p:nvSpPr>
          <p:cNvPr id="3" name="Subtitle 2"/>
          <p:cNvSpPr>
            <a:spLocks noGrp="1"/>
          </p:cNvSpPr>
          <p:nvPr>
            <p:ph type="subTitle" idx="1"/>
          </p:nvPr>
        </p:nvSpPr>
        <p:spPr>
          <a:xfrm>
            <a:off x="1371600" y="3886200"/>
            <a:ext cx="6705600" cy="1752600"/>
          </a:xfrm>
        </p:spPr>
        <p:txBody>
          <a:bodyPr/>
          <a:lstStyle/>
          <a:p>
            <a:r>
              <a:rPr lang="en-US" dirty="0" smtClean="0"/>
              <a:t>Civilization advances by extending the number of important operations that we can do without thinking about them.</a:t>
            </a:r>
          </a:p>
          <a:p>
            <a:r>
              <a:rPr lang="en-US" dirty="0" smtClean="0"/>
              <a:t>--Alfred North Whitehead</a:t>
            </a:r>
          </a:p>
          <a:p>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1"/>
          <p:cNvSpPr>
            <a:spLocks noChangeArrowheads="1"/>
          </p:cNvSpPr>
          <p:nvPr/>
        </p:nvSpPr>
        <p:spPr bwMode="auto">
          <a:xfrm>
            <a:off x="4375150" y="4310063"/>
            <a:ext cx="1084263" cy="2117725"/>
          </a:xfrm>
          <a:prstGeom prst="rect">
            <a:avLst/>
          </a:prstGeom>
          <a:noFill/>
          <a:ln w="9525">
            <a:solidFill>
              <a:schemeClr val="tx1"/>
            </a:solidFill>
            <a:miter lim="800000"/>
            <a:headEnd/>
            <a:tailEnd/>
          </a:ln>
        </p:spPr>
        <p:txBody>
          <a:bodyPr wrap="none" anchor="ctr"/>
          <a:lstStyle/>
          <a:p>
            <a:endParaRPr lang="en-US"/>
          </a:p>
        </p:txBody>
      </p:sp>
      <p:cxnSp>
        <p:nvCxnSpPr>
          <p:cNvPr id="23555" name="AutoShape 16"/>
          <p:cNvCxnSpPr>
            <a:cxnSpLocks noChangeShapeType="1"/>
            <a:stCxn id="23560" idx="4"/>
            <a:endCxn id="23559" idx="0"/>
          </p:cNvCxnSpPr>
          <p:nvPr/>
        </p:nvCxnSpPr>
        <p:spPr bwMode="auto">
          <a:xfrm>
            <a:off x="4713288" y="3717925"/>
            <a:ext cx="6350" cy="669925"/>
          </a:xfrm>
          <a:prstGeom prst="straightConnector1">
            <a:avLst/>
          </a:prstGeom>
          <a:noFill/>
          <a:ln w="9525">
            <a:solidFill>
              <a:schemeClr val="tx1"/>
            </a:solidFill>
            <a:round/>
            <a:headEnd/>
            <a:tailEnd type="triangle" w="med" len="med"/>
          </a:ln>
        </p:spPr>
      </p:cxnSp>
      <p:sp>
        <p:nvSpPr>
          <p:cNvPr id="23556" name="Rectangle 13"/>
          <p:cNvSpPr>
            <a:spLocks noChangeArrowheads="1"/>
          </p:cNvSpPr>
          <p:nvPr/>
        </p:nvSpPr>
        <p:spPr bwMode="auto">
          <a:xfrm>
            <a:off x="4324350" y="3052763"/>
            <a:ext cx="1633538" cy="3435350"/>
          </a:xfrm>
          <a:prstGeom prst="rect">
            <a:avLst/>
          </a:prstGeom>
          <a:noFill/>
          <a:ln w="9525">
            <a:solidFill>
              <a:schemeClr val="tx1"/>
            </a:solidFill>
            <a:miter lim="800000"/>
            <a:headEnd/>
            <a:tailEnd/>
          </a:ln>
        </p:spPr>
        <p:txBody>
          <a:bodyPr wrap="none" anchor="ctr"/>
          <a:lstStyle/>
          <a:p>
            <a:endParaRPr lang="en-US"/>
          </a:p>
        </p:txBody>
      </p:sp>
      <p:sp>
        <p:nvSpPr>
          <p:cNvPr id="23557" name="Rectangle 2"/>
          <p:cNvSpPr>
            <a:spLocks noGrp="1" noChangeArrowheads="1"/>
          </p:cNvSpPr>
          <p:nvPr>
            <p:ph type="title"/>
          </p:nvPr>
        </p:nvSpPr>
        <p:spPr>
          <a:xfrm>
            <a:off x="762000" y="76200"/>
            <a:ext cx="7772400" cy="1143000"/>
          </a:xfrm>
        </p:spPr>
        <p:txBody>
          <a:bodyPr/>
          <a:lstStyle/>
          <a:p>
            <a:r>
              <a:rPr lang="en-US" sz="2800" dirty="0" smtClean="0"/>
              <a:t>Latent </a:t>
            </a:r>
            <a:r>
              <a:rPr lang="en-US" sz="2800" dirty="0" err="1" smtClean="0"/>
              <a:t>Dirichlet</a:t>
            </a:r>
            <a:r>
              <a:rPr lang="en-US" sz="2800" dirty="0" smtClean="0"/>
              <a:t> allocation</a:t>
            </a:r>
            <a:br>
              <a:rPr lang="en-US" sz="2800" dirty="0" smtClean="0"/>
            </a:br>
            <a:r>
              <a:rPr lang="en-US" sz="1600" dirty="0" smtClean="0"/>
              <a:t>(</a:t>
            </a:r>
            <a:r>
              <a:rPr lang="en-US" sz="1600" dirty="0" err="1" smtClean="0"/>
              <a:t>Blei</a:t>
            </a:r>
            <a:r>
              <a:rPr lang="en-US" sz="1600" dirty="0" smtClean="0"/>
              <a:t>, Ng, &amp; Jordan, 2001; 2003)</a:t>
            </a:r>
          </a:p>
        </p:txBody>
      </p:sp>
      <p:sp>
        <p:nvSpPr>
          <p:cNvPr id="23558" name="Oval 6"/>
          <p:cNvSpPr>
            <a:spLocks noChangeArrowheads="1"/>
          </p:cNvSpPr>
          <p:nvPr/>
        </p:nvSpPr>
        <p:spPr bwMode="auto">
          <a:xfrm>
            <a:off x="4432300" y="5514975"/>
            <a:ext cx="560388" cy="574675"/>
          </a:xfrm>
          <a:prstGeom prst="ellipse">
            <a:avLst/>
          </a:prstGeom>
          <a:noFill/>
          <a:ln w="9525">
            <a:solidFill>
              <a:schemeClr val="tx1"/>
            </a:solidFill>
            <a:round/>
            <a:headEnd/>
            <a:tailEnd/>
          </a:ln>
        </p:spPr>
        <p:txBody>
          <a:bodyPr wrap="none" anchor="ctr"/>
          <a:lstStyle/>
          <a:p>
            <a:endParaRPr lang="en-US"/>
          </a:p>
        </p:txBody>
      </p:sp>
      <p:sp>
        <p:nvSpPr>
          <p:cNvPr id="23559" name="Oval 7"/>
          <p:cNvSpPr>
            <a:spLocks noChangeArrowheads="1"/>
          </p:cNvSpPr>
          <p:nvPr/>
        </p:nvSpPr>
        <p:spPr bwMode="auto">
          <a:xfrm>
            <a:off x="4445000" y="4387850"/>
            <a:ext cx="549275" cy="560388"/>
          </a:xfrm>
          <a:prstGeom prst="ellipse">
            <a:avLst/>
          </a:prstGeom>
          <a:noFill/>
          <a:ln w="9525">
            <a:solidFill>
              <a:schemeClr val="tx1"/>
            </a:solidFill>
            <a:round/>
            <a:headEnd/>
            <a:tailEnd/>
          </a:ln>
        </p:spPr>
        <p:txBody>
          <a:bodyPr wrap="none" anchor="ctr"/>
          <a:lstStyle/>
          <a:p>
            <a:endParaRPr lang="en-US"/>
          </a:p>
        </p:txBody>
      </p:sp>
      <p:sp>
        <p:nvSpPr>
          <p:cNvPr id="23560" name="Oval 8"/>
          <p:cNvSpPr>
            <a:spLocks noChangeArrowheads="1"/>
          </p:cNvSpPr>
          <p:nvPr/>
        </p:nvSpPr>
        <p:spPr bwMode="auto">
          <a:xfrm>
            <a:off x="4432300" y="3143250"/>
            <a:ext cx="561975" cy="574675"/>
          </a:xfrm>
          <a:prstGeom prst="ellipse">
            <a:avLst/>
          </a:prstGeom>
          <a:noFill/>
          <a:ln w="9525">
            <a:solidFill>
              <a:schemeClr val="tx1"/>
            </a:solidFill>
            <a:round/>
            <a:headEnd/>
            <a:tailEnd/>
          </a:ln>
        </p:spPr>
        <p:txBody>
          <a:bodyPr wrap="none" anchor="ctr"/>
          <a:lstStyle/>
          <a:p>
            <a:endParaRPr lang="en-US"/>
          </a:p>
        </p:txBody>
      </p:sp>
      <p:sp>
        <p:nvSpPr>
          <p:cNvPr id="23561" name="Oval 9"/>
          <p:cNvSpPr>
            <a:spLocks noChangeArrowheads="1"/>
          </p:cNvSpPr>
          <p:nvPr/>
        </p:nvSpPr>
        <p:spPr bwMode="auto">
          <a:xfrm>
            <a:off x="4457700" y="2049463"/>
            <a:ext cx="530225" cy="542925"/>
          </a:xfrm>
          <a:prstGeom prst="ellipse">
            <a:avLst/>
          </a:prstGeom>
          <a:noFill/>
          <a:ln w="9525">
            <a:solidFill>
              <a:schemeClr val="tx1"/>
            </a:solidFill>
            <a:round/>
            <a:headEnd/>
            <a:tailEnd/>
          </a:ln>
        </p:spPr>
        <p:txBody>
          <a:bodyPr wrap="none" anchor="ctr"/>
          <a:lstStyle/>
          <a:p>
            <a:endParaRPr lang="en-US"/>
          </a:p>
        </p:txBody>
      </p:sp>
      <p:sp>
        <p:nvSpPr>
          <p:cNvPr id="23562" name="Oval 10"/>
          <p:cNvSpPr>
            <a:spLocks noChangeArrowheads="1"/>
          </p:cNvSpPr>
          <p:nvPr/>
        </p:nvSpPr>
        <p:spPr bwMode="auto">
          <a:xfrm>
            <a:off x="3371850" y="4437063"/>
            <a:ext cx="563563" cy="560387"/>
          </a:xfrm>
          <a:prstGeom prst="ellipse">
            <a:avLst/>
          </a:prstGeom>
          <a:noFill/>
          <a:ln w="9525">
            <a:solidFill>
              <a:schemeClr val="tx1"/>
            </a:solidFill>
            <a:round/>
            <a:headEnd/>
            <a:tailEnd/>
          </a:ln>
        </p:spPr>
        <p:txBody>
          <a:bodyPr wrap="none" anchor="ctr"/>
          <a:lstStyle/>
          <a:p>
            <a:endParaRPr lang="en-US"/>
          </a:p>
        </p:txBody>
      </p:sp>
      <p:sp>
        <p:nvSpPr>
          <p:cNvPr id="23563" name="Text Box 12"/>
          <p:cNvSpPr txBox="1">
            <a:spLocks noChangeArrowheads="1"/>
          </p:cNvSpPr>
          <p:nvPr/>
        </p:nvSpPr>
        <p:spPr bwMode="auto">
          <a:xfrm>
            <a:off x="4903788" y="5900738"/>
            <a:ext cx="488950" cy="457200"/>
          </a:xfrm>
          <a:prstGeom prst="rect">
            <a:avLst/>
          </a:prstGeom>
          <a:noFill/>
          <a:ln w="9525">
            <a:noFill/>
            <a:miter lim="800000"/>
            <a:headEnd/>
            <a:tailEnd/>
          </a:ln>
        </p:spPr>
        <p:txBody>
          <a:bodyPr wrap="none">
            <a:spAutoFit/>
          </a:bodyPr>
          <a:lstStyle/>
          <a:p>
            <a:r>
              <a:rPr lang="en-US" i="1"/>
              <a:t>N</a:t>
            </a:r>
            <a:r>
              <a:rPr lang="en-US" i="1" baseline="-25000"/>
              <a:t>d</a:t>
            </a:r>
          </a:p>
        </p:txBody>
      </p:sp>
      <p:sp>
        <p:nvSpPr>
          <p:cNvPr id="23564" name="Text Box 14"/>
          <p:cNvSpPr txBox="1">
            <a:spLocks noChangeArrowheads="1"/>
          </p:cNvSpPr>
          <p:nvPr/>
        </p:nvSpPr>
        <p:spPr bwMode="auto">
          <a:xfrm>
            <a:off x="5487988" y="5965825"/>
            <a:ext cx="404812" cy="457200"/>
          </a:xfrm>
          <a:prstGeom prst="rect">
            <a:avLst/>
          </a:prstGeom>
          <a:noFill/>
          <a:ln w="9525">
            <a:noFill/>
            <a:miter lim="800000"/>
            <a:headEnd/>
            <a:tailEnd/>
          </a:ln>
        </p:spPr>
        <p:txBody>
          <a:bodyPr wrap="none">
            <a:spAutoFit/>
          </a:bodyPr>
          <a:lstStyle/>
          <a:p>
            <a:r>
              <a:rPr lang="en-US" i="1"/>
              <a:t>D</a:t>
            </a:r>
            <a:endParaRPr lang="en-US" i="1" baseline="-25000"/>
          </a:p>
        </p:txBody>
      </p:sp>
      <p:cxnSp>
        <p:nvCxnSpPr>
          <p:cNvPr id="23565" name="AutoShape 15"/>
          <p:cNvCxnSpPr>
            <a:cxnSpLocks noChangeShapeType="1"/>
            <a:stCxn id="23561" idx="4"/>
            <a:endCxn id="23560" idx="0"/>
          </p:cNvCxnSpPr>
          <p:nvPr/>
        </p:nvCxnSpPr>
        <p:spPr bwMode="auto">
          <a:xfrm flipH="1">
            <a:off x="4713288" y="2592388"/>
            <a:ext cx="9525" cy="550862"/>
          </a:xfrm>
          <a:prstGeom prst="straightConnector1">
            <a:avLst/>
          </a:prstGeom>
          <a:noFill/>
          <a:ln w="9525">
            <a:solidFill>
              <a:schemeClr val="tx1"/>
            </a:solidFill>
            <a:round/>
            <a:headEnd/>
            <a:tailEnd type="triangle" w="med" len="med"/>
          </a:ln>
        </p:spPr>
      </p:cxnSp>
      <p:cxnSp>
        <p:nvCxnSpPr>
          <p:cNvPr id="23566" name="AutoShape 17"/>
          <p:cNvCxnSpPr>
            <a:cxnSpLocks noChangeShapeType="1"/>
            <a:stCxn id="23559" idx="4"/>
            <a:endCxn id="23558" idx="0"/>
          </p:cNvCxnSpPr>
          <p:nvPr/>
        </p:nvCxnSpPr>
        <p:spPr bwMode="auto">
          <a:xfrm flipH="1">
            <a:off x="4713288" y="4948238"/>
            <a:ext cx="6350" cy="566737"/>
          </a:xfrm>
          <a:prstGeom prst="straightConnector1">
            <a:avLst/>
          </a:prstGeom>
          <a:noFill/>
          <a:ln w="9525">
            <a:solidFill>
              <a:schemeClr val="tx1"/>
            </a:solidFill>
            <a:round/>
            <a:headEnd/>
            <a:tailEnd type="triangle" w="med" len="med"/>
          </a:ln>
        </p:spPr>
      </p:cxnSp>
      <p:cxnSp>
        <p:nvCxnSpPr>
          <p:cNvPr id="23567" name="AutoShape 18"/>
          <p:cNvCxnSpPr>
            <a:cxnSpLocks noChangeShapeType="1"/>
            <a:stCxn id="23562" idx="5"/>
            <a:endCxn id="23558" idx="1"/>
          </p:cNvCxnSpPr>
          <p:nvPr/>
        </p:nvCxnSpPr>
        <p:spPr bwMode="auto">
          <a:xfrm>
            <a:off x="3852863" y="4914900"/>
            <a:ext cx="661987" cy="684213"/>
          </a:xfrm>
          <a:prstGeom prst="straightConnector1">
            <a:avLst/>
          </a:prstGeom>
          <a:noFill/>
          <a:ln w="9525">
            <a:solidFill>
              <a:schemeClr val="tx1"/>
            </a:solidFill>
            <a:round/>
            <a:headEnd/>
            <a:tailEnd type="triangle" w="med" len="med"/>
          </a:ln>
        </p:spPr>
      </p:cxnSp>
      <p:sp>
        <p:nvSpPr>
          <p:cNvPr id="23568" name="Text Box 19"/>
          <p:cNvSpPr txBox="1">
            <a:spLocks noChangeArrowheads="1"/>
          </p:cNvSpPr>
          <p:nvPr/>
        </p:nvSpPr>
        <p:spPr bwMode="auto">
          <a:xfrm>
            <a:off x="4554538" y="4378325"/>
            <a:ext cx="358775" cy="457200"/>
          </a:xfrm>
          <a:prstGeom prst="rect">
            <a:avLst/>
          </a:prstGeom>
          <a:noFill/>
          <a:ln w="9525">
            <a:noFill/>
            <a:miter lim="800000"/>
            <a:headEnd/>
            <a:tailEnd/>
          </a:ln>
        </p:spPr>
        <p:txBody>
          <a:bodyPr wrap="none">
            <a:spAutoFit/>
          </a:bodyPr>
          <a:lstStyle/>
          <a:p>
            <a:r>
              <a:rPr lang="en-US" i="1"/>
              <a:t>z</a:t>
            </a:r>
            <a:r>
              <a:rPr lang="en-US" i="1" baseline="-25000"/>
              <a:t>i</a:t>
            </a:r>
          </a:p>
        </p:txBody>
      </p:sp>
      <p:sp>
        <p:nvSpPr>
          <p:cNvPr id="23569" name="Text Box 20"/>
          <p:cNvSpPr txBox="1">
            <a:spLocks noChangeArrowheads="1"/>
          </p:cNvSpPr>
          <p:nvPr/>
        </p:nvSpPr>
        <p:spPr bwMode="auto">
          <a:xfrm>
            <a:off x="4498975" y="5538788"/>
            <a:ext cx="458788" cy="457200"/>
          </a:xfrm>
          <a:prstGeom prst="rect">
            <a:avLst/>
          </a:prstGeom>
          <a:noFill/>
          <a:ln w="9525">
            <a:noFill/>
            <a:miter lim="800000"/>
            <a:headEnd/>
            <a:tailEnd/>
          </a:ln>
        </p:spPr>
        <p:txBody>
          <a:bodyPr>
            <a:spAutoFit/>
          </a:bodyPr>
          <a:lstStyle/>
          <a:p>
            <a:r>
              <a:rPr lang="en-US" i="1"/>
              <a:t>w</a:t>
            </a:r>
            <a:r>
              <a:rPr lang="en-US" i="1" baseline="-25000"/>
              <a:t>i</a:t>
            </a:r>
          </a:p>
        </p:txBody>
      </p:sp>
      <p:sp>
        <p:nvSpPr>
          <p:cNvPr id="23570" name="Text Box 21"/>
          <p:cNvSpPr txBox="1">
            <a:spLocks noChangeArrowheads="1"/>
          </p:cNvSpPr>
          <p:nvPr/>
        </p:nvSpPr>
        <p:spPr bwMode="auto">
          <a:xfrm>
            <a:off x="4387850" y="3179763"/>
            <a:ext cx="655638" cy="457200"/>
          </a:xfrm>
          <a:prstGeom prst="rect">
            <a:avLst/>
          </a:prstGeom>
          <a:noFill/>
          <a:ln w="9525">
            <a:noFill/>
            <a:miter lim="800000"/>
            <a:headEnd/>
            <a:tailEnd/>
          </a:ln>
        </p:spPr>
        <p:txBody>
          <a:bodyPr wrap="none">
            <a:spAutoFit/>
          </a:bodyPr>
          <a:lstStyle/>
          <a:p>
            <a:r>
              <a:rPr lang="en-US" i="1">
                <a:sym typeface="Symbol" pitchFamily="19" charset="2"/>
              </a:rPr>
              <a:t> </a:t>
            </a:r>
            <a:r>
              <a:rPr lang="en-US" baseline="30000">
                <a:sym typeface="Symbol" pitchFamily="19" charset="2"/>
              </a:rPr>
              <a:t>(</a:t>
            </a:r>
            <a:r>
              <a:rPr lang="en-US" i="1" baseline="30000">
                <a:sym typeface="Symbol" pitchFamily="19" charset="2"/>
              </a:rPr>
              <a:t>d</a:t>
            </a:r>
            <a:r>
              <a:rPr lang="en-US" baseline="30000">
                <a:sym typeface="Symbol" pitchFamily="19" charset="2"/>
              </a:rPr>
              <a:t>)</a:t>
            </a:r>
          </a:p>
        </p:txBody>
      </p:sp>
      <p:sp>
        <p:nvSpPr>
          <p:cNvPr id="23571" name="Text Box 22"/>
          <p:cNvSpPr txBox="1">
            <a:spLocks noChangeArrowheads="1"/>
          </p:cNvSpPr>
          <p:nvPr/>
        </p:nvSpPr>
        <p:spPr bwMode="auto">
          <a:xfrm>
            <a:off x="3338513" y="4457700"/>
            <a:ext cx="611187" cy="457200"/>
          </a:xfrm>
          <a:prstGeom prst="rect">
            <a:avLst/>
          </a:prstGeom>
          <a:noFill/>
          <a:ln w="9525">
            <a:noFill/>
            <a:miter lim="800000"/>
            <a:headEnd/>
            <a:tailEnd/>
          </a:ln>
        </p:spPr>
        <p:txBody>
          <a:bodyPr wrap="none">
            <a:spAutoFit/>
          </a:bodyPr>
          <a:lstStyle/>
          <a:p>
            <a:r>
              <a:rPr lang="en-US" i="1">
                <a:sym typeface="Symbol" pitchFamily="19" charset="2"/>
              </a:rPr>
              <a:t> </a:t>
            </a:r>
            <a:r>
              <a:rPr lang="en-US" baseline="30000">
                <a:sym typeface="Symbol" pitchFamily="19" charset="2"/>
              </a:rPr>
              <a:t>(</a:t>
            </a:r>
            <a:r>
              <a:rPr lang="en-US" i="1" baseline="30000">
                <a:sym typeface="Symbol" pitchFamily="19" charset="2"/>
              </a:rPr>
              <a:t>j</a:t>
            </a:r>
            <a:r>
              <a:rPr lang="en-US" baseline="30000">
                <a:sym typeface="Symbol" pitchFamily="19" charset="2"/>
              </a:rPr>
              <a:t>)</a:t>
            </a:r>
          </a:p>
        </p:txBody>
      </p:sp>
      <p:sp>
        <p:nvSpPr>
          <p:cNvPr id="23572" name="Oval 23"/>
          <p:cNvSpPr>
            <a:spLocks noChangeArrowheads="1"/>
          </p:cNvSpPr>
          <p:nvPr/>
        </p:nvSpPr>
        <p:spPr bwMode="auto">
          <a:xfrm>
            <a:off x="3375025" y="3390900"/>
            <a:ext cx="546100" cy="557213"/>
          </a:xfrm>
          <a:prstGeom prst="ellipse">
            <a:avLst/>
          </a:prstGeom>
          <a:noFill/>
          <a:ln w="9525">
            <a:solidFill>
              <a:schemeClr val="tx1"/>
            </a:solidFill>
            <a:round/>
            <a:headEnd/>
            <a:tailEnd/>
          </a:ln>
        </p:spPr>
        <p:txBody>
          <a:bodyPr wrap="none" anchor="ctr"/>
          <a:lstStyle/>
          <a:p>
            <a:endParaRPr lang="en-US"/>
          </a:p>
        </p:txBody>
      </p:sp>
      <p:cxnSp>
        <p:nvCxnSpPr>
          <p:cNvPr id="23573" name="AutoShape 24"/>
          <p:cNvCxnSpPr>
            <a:cxnSpLocks noChangeShapeType="1"/>
            <a:stCxn id="23572" idx="4"/>
            <a:endCxn id="23571" idx="0"/>
          </p:cNvCxnSpPr>
          <p:nvPr/>
        </p:nvCxnSpPr>
        <p:spPr bwMode="auto">
          <a:xfrm flipH="1">
            <a:off x="3644900" y="3948113"/>
            <a:ext cx="3175" cy="509587"/>
          </a:xfrm>
          <a:prstGeom prst="straightConnector1">
            <a:avLst/>
          </a:prstGeom>
          <a:noFill/>
          <a:ln w="9525">
            <a:solidFill>
              <a:schemeClr val="tx1"/>
            </a:solidFill>
            <a:round/>
            <a:headEnd/>
            <a:tailEnd type="triangle" w="med" len="med"/>
          </a:ln>
        </p:spPr>
      </p:cxnSp>
      <p:sp>
        <p:nvSpPr>
          <p:cNvPr id="23574" name="Text Box 25"/>
          <p:cNvSpPr txBox="1">
            <a:spLocks noChangeArrowheads="1"/>
          </p:cNvSpPr>
          <p:nvPr/>
        </p:nvSpPr>
        <p:spPr bwMode="auto">
          <a:xfrm>
            <a:off x="4521200" y="2043113"/>
            <a:ext cx="376238" cy="457200"/>
          </a:xfrm>
          <a:prstGeom prst="rect">
            <a:avLst/>
          </a:prstGeom>
          <a:noFill/>
          <a:ln w="9525">
            <a:noFill/>
            <a:miter lim="800000"/>
            <a:headEnd/>
            <a:tailEnd/>
          </a:ln>
        </p:spPr>
        <p:txBody>
          <a:bodyPr wrap="none">
            <a:spAutoFit/>
          </a:bodyPr>
          <a:lstStyle/>
          <a:p>
            <a:r>
              <a:rPr lang="en-US" i="1">
                <a:sym typeface="Symbol" pitchFamily="19" charset="2"/>
              </a:rPr>
              <a:t></a:t>
            </a:r>
          </a:p>
        </p:txBody>
      </p:sp>
      <p:sp>
        <p:nvSpPr>
          <p:cNvPr id="23575" name="Text Box 26"/>
          <p:cNvSpPr txBox="1">
            <a:spLocks noChangeArrowheads="1"/>
          </p:cNvSpPr>
          <p:nvPr/>
        </p:nvSpPr>
        <p:spPr bwMode="auto">
          <a:xfrm>
            <a:off x="3460750" y="3400425"/>
            <a:ext cx="350838" cy="457200"/>
          </a:xfrm>
          <a:prstGeom prst="rect">
            <a:avLst/>
          </a:prstGeom>
          <a:noFill/>
          <a:ln w="9525">
            <a:noFill/>
            <a:miter lim="800000"/>
            <a:headEnd/>
            <a:tailEnd/>
          </a:ln>
        </p:spPr>
        <p:txBody>
          <a:bodyPr wrap="none">
            <a:spAutoFit/>
          </a:bodyPr>
          <a:lstStyle/>
          <a:p>
            <a:r>
              <a:rPr lang="en-US" i="1">
                <a:sym typeface="Symbol" pitchFamily="19" charset="2"/>
              </a:rPr>
              <a:t></a:t>
            </a:r>
          </a:p>
        </p:txBody>
      </p:sp>
      <p:sp>
        <p:nvSpPr>
          <p:cNvPr id="23576" name="Text Box 27"/>
          <p:cNvSpPr txBox="1">
            <a:spLocks noChangeArrowheads="1"/>
          </p:cNvSpPr>
          <p:nvPr/>
        </p:nvSpPr>
        <p:spPr bwMode="auto">
          <a:xfrm>
            <a:off x="6078538" y="3122613"/>
            <a:ext cx="2454275" cy="457200"/>
          </a:xfrm>
          <a:prstGeom prst="rect">
            <a:avLst/>
          </a:prstGeom>
          <a:noFill/>
          <a:ln w="9525">
            <a:noFill/>
            <a:miter lim="800000"/>
            <a:headEnd/>
            <a:tailEnd/>
          </a:ln>
        </p:spPr>
        <p:txBody>
          <a:bodyPr wrap="none">
            <a:spAutoFit/>
          </a:bodyPr>
          <a:lstStyle/>
          <a:p>
            <a:r>
              <a:rPr lang="en-US" i="1">
                <a:sym typeface="Symbol" pitchFamily="19" charset="2"/>
              </a:rPr>
              <a:t> </a:t>
            </a:r>
            <a:r>
              <a:rPr lang="en-US" baseline="30000">
                <a:sym typeface="Symbol" pitchFamily="19" charset="2"/>
              </a:rPr>
              <a:t>(</a:t>
            </a:r>
            <a:r>
              <a:rPr lang="en-US" i="1" baseline="30000">
                <a:sym typeface="Symbol" pitchFamily="19" charset="2"/>
              </a:rPr>
              <a:t>d</a:t>
            </a:r>
            <a:r>
              <a:rPr lang="en-US" baseline="30000">
                <a:sym typeface="Symbol" pitchFamily="19" charset="2"/>
              </a:rPr>
              <a:t>)</a:t>
            </a:r>
            <a:r>
              <a:rPr lang="en-US">
                <a:sym typeface="Symbol" pitchFamily="19" charset="2"/>
              </a:rPr>
              <a:t>  Dirichlet(</a:t>
            </a:r>
            <a:r>
              <a:rPr lang="en-US" i="1">
                <a:sym typeface="Symbol" pitchFamily="19" charset="2"/>
              </a:rPr>
              <a:t></a:t>
            </a:r>
            <a:r>
              <a:rPr lang="en-US">
                <a:sym typeface="Symbol" pitchFamily="19" charset="2"/>
              </a:rPr>
              <a:t>)</a:t>
            </a:r>
          </a:p>
        </p:txBody>
      </p:sp>
      <p:sp>
        <p:nvSpPr>
          <p:cNvPr id="23577" name="Text Box 28"/>
          <p:cNvSpPr txBox="1">
            <a:spLocks noChangeArrowheads="1"/>
          </p:cNvSpPr>
          <p:nvPr/>
        </p:nvSpPr>
        <p:spPr bwMode="auto">
          <a:xfrm>
            <a:off x="6330950" y="4370388"/>
            <a:ext cx="2419350" cy="457200"/>
          </a:xfrm>
          <a:prstGeom prst="rect">
            <a:avLst/>
          </a:prstGeom>
          <a:noFill/>
          <a:ln w="9525">
            <a:noFill/>
            <a:miter lim="800000"/>
            <a:headEnd/>
            <a:tailEnd/>
          </a:ln>
        </p:spPr>
        <p:txBody>
          <a:bodyPr wrap="none">
            <a:spAutoFit/>
          </a:bodyPr>
          <a:lstStyle/>
          <a:p>
            <a:r>
              <a:rPr lang="en-US" i="1"/>
              <a:t>z</a:t>
            </a:r>
            <a:r>
              <a:rPr lang="en-US" i="1" baseline="-25000"/>
              <a:t>i</a:t>
            </a:r>
            <a:r>
              <a:rPr lang="en-US">
                <a:sym typeface="Symbol" pitchFamily="19" charset="2"/>
              </a:rPr>
              <a:t>  Discrete(</a:t>
            </a:r>
            <a:r>
              <a:rPr lang="en-US" i="1">
                <a:sym typeface="Symbol" pitchFamily="19" charset="2"/>
              </a:rPr>
              <a:t> </a:t>
            </a:r>
            <a:r>
              <a:rPr lang="en-US" baseline="30000">
                <a:sym typeface="Symbol" pitchFamily="19" charset="2"/>
              </a:rPr>
              <a:t>(</a:t>
            </a:r>
            <a:r>
              <a:rPr lang="en-US" i="1" baseline="30000">
                <a:sym typeface="Symbol" pitchFamily="19" charset="2"/>
              </a:rPr>
              <a:t>d</a:t>
            </a:r>
            <a:r>
              <a:rPr lang="en-US" baseline="30000">
                <a:sym typeface="Symbol" pitchFamily="19" charset="2"/>
              </a:rPr>
              <a:t>) </a:t>
            </a:r>
            <a:r>
              <a:rPr lang="en-US">
                <a:sym typeface="Symbol" pitchFamily="19" charset="2"/>
              </a:rPr>
              <a:t>)</a:t>
            </a:r>
          </a:p>
        </p:txBody>
      </p:sp>
      <p:sp>
        <p:nvSpPr>
          <p:cNvPr id="23578" name="Text Box 29"/>
          <p:cNvSpPr txBox="1">
            <a:spLocks noChangeArrowheads="1"/>
          </p:cNvSpPr>
          <p:nvPr/>
        </p:nvSpPr>
        <p:spPr bwMode="auto">
          <a:xfrm>
            <a:off x="368300" y="4432300"/>
            <a:ext cx="2333625" cy="457200"/>
          </a:xfrm>
          <a:prstGeom prst="rect">
            <a:avLst/>
          </a:prstGeom>
          <a:noFill/>
          <a:ln w="9525">
            <a:noFill/>
            <a:miter lim="800000"/>
            <a:headEnd/>
            <a:tailEnd/>
          </a:ln>
        </p:spPr>
        <p:txBody>
          <a:bodyPr wrap="none">
            <a:spAutoFit/>
          </a:bodyPr>
          <a:lstStyle/>
          <a:p>
            <a:r>
              <a:rPr lang="en-US" i="1">
                <a:sym typeface="Symbol" pitchFamily="19" charset="2"/>
              </a:rPr>
              <a:t></a:t>
            </a:r>
            <a:r>
              <a:rPr lang="en-US" sz="800" i="1">
                <a:sym typeface="Symbol" pitchFamily="19" charset="2"/>
              </a:rPr>
              <a:t> </a:t>
            </a:r>
            <a:r>
              <a:rPr lang="en-US" baseline="30000">
                <a:sym typeface="Symbol" pitchFamily="19" charset="2"/>
              </a:rPr>
              <a:t>(</a:t>
            </a:r>
            <a:r>
              <a:rPr lang="en-US" i="1" baseline="30000">
                <a:sym typeface="Symbol" pitchFamily="19" charset="2"/>
              </a:rPr>
              <a:t>j</a:t>
            </a:r>
            <a:r>
              <a:rPr lang="en-US" baseline="30000">
                <a:sym typeface="Symbol" pitchFamily="19" charset="2"/>
              </a:rPr>
              <a:t>)</a:t>
            </a:r>
            <a:r>
              <a:rPr lang="en-US">
                <a:sym typeface="Symbol" pitchFamily="19" charset="2"/>
              </a:rPr>
              <a:t>  Dirichlet(</a:t>
            </a:r>
            <a:r>
              <a:rPr lang="en-US" i="1">
                <a:sym typeface="Symbol" pitchFamily="19" charset="2"/>
              </a:rPr>
              <a:t></a:t>
            </a:r>
            <a:r>
              <a:rPr lang="en-US">
                <a:sym typeface="Symbol" pitchFamily="19" charset="2"/>
              </a:rPr>
              <a:t>)</a:t>
            </a:r>
          </a:p>
        </p:txBody>
      </p:sp>
      <p:sp>
        <p:nvSpPr>
          <p:cNvPr id="23579" name="Text Box 30"/>
          <p:cNvSpPr txBox="1">
            <a:spLocks noChangeArrowheads="1"/>
          </p:cNvSpPr>
          <p:nvPr/>
        </p:nvSpPr>
        <p:spPr bwMode="auto">
          <a:xfrm>
            <a:off x="6299200" y="5529263"/>
            <a:ext cx="2470150" cy="457200"/>
          </a:xfrm>
          <a:prstGeom prst="rect">
            <a:avLst/>
          </a:prstGeom>
          <a:noFill/>
          <a:ln w="9525">
            <a:noFill/>
            <a:miter lim="800000"/>
            <a:headEnd/>
            <a:tailEnd/>
          </a:ln>
        </p:spPr>
        <p:txBody>
          <a:bodyPr wrap="none">
            <a:spAutoFit/>
          </a:bodyPr>
          <a:lstStyle/>
          <a:p>
            <a:r>
              <a:rPr lang="en-US" i="1"/>
              <a:t>w</a:t>
            </a:r>
            <a:r>
              <a:rPr lang="en-US" i="1" baseline="-25000"/>
              <a:t>i</a:t>
            </a:r>
            <a:r>
              <a:rPr lang="en-US">
                <a:sym typeface="Symbol" pitchFamily="19" charset="2"/>
              </a:rPr>
              <a:t>  Discrete(</a:t>
            </a:r>
            <a:r>
              <a:rPr lang="en-US" i="1">
                <a:sym typeface="Symbol" pitchFamily="19" charset="2"/>
              </a:rPr>
              <a:t></a:t>
            </a:r>
            <a:r>
              <a:rPr lang="en-US" sz="800" i="1">
                <a:sym typeface="Symbol" pitchFamily="19" charset="2"/>
              </a:rPr>
              <a:t> </a:t>
            </a:r>
            <a:r>
              <a:rPr lang="en-US" baseline="30000">
                <a:sym typeface="Symbol" pitchFamily="19" charset="2"/>
              </a:rPr>
              <a:t>(</a:t>
            </a:r>
            <a:r>
              <a:rPr lang="en-US" i="1" baseline="30000">
                <a:sym typeface="Symbol" pitchFamily="19" charset="2"/>
              </a:rPr>
              <a:t>z</a:t>
            </a:r>
            <a:r>
              <a:rPr lang="en-US" sz="1600" i="1" baseline="30000">
                <a:sym typeface="Symbol" pitchFamily="19" charset="2"/>
              </a:rPr>
              <a:t>i</a:t>
            </a:r>
            <a:r>
              <a:rPr lang="en-US" baseline="30000">
                <a:sym typeface="Symbol" pitchFamily="19" charset="2"/>
              </a:rPr>
              <a:t>) </a:t>
            </a:r>
            <a:r>
              <a:rPr lang="en-US">
                <a:sym typeface="Symbol" pitchFamily="19" charset="2"/>
              </a:rPr>
              <a:t>)</a:t>
            </a:r>
          </a:p>
        </p:txBody>
      </p:sp>
      <p:sp>
        <p:nvSpPr>
          <p:cNvPr id="23580" name="Rectangle 31"/>
          <p:cNvSpPr>
            <a:spLocks noChangeArrowheads="1"/>
          </p:cNvSpPr>
          <p:nvPr/>
        </p:nvSpPr>
        <p:spPr bwMode="auto">
          <a:xfrm>
            <a:off x="2974975" y="4279900"/>
            <a:ext cx="1033463" cy="1006475"/>
          </a:xfrm>
          <a:prstGeom prst="rect">
            <a:avLst/>
          </a:prstGeom>
          <a:noFill/>
          <a:ln w="9525">
            <a:solidFill>
              <a:schemeClr val="tx1"/>
            </a:solidFill>
            <a:miter lim="800000"/>
            <a:headEnd/>
            <a:tailEnd/>
          </a:ln>
        </p:spPr>
        <p:txBody>
          <a:bodyPr wrap="none" anchor="ctr"/>
          <a:lstStyle/>
          <a:p>
            <a:endParaRPr lang="en-US"/>
          </a:p>
        </p:txBody>
      </p:sp>
      <p:sp>
        <p:nvSpPr>
          <p:cNvPr id="23581" name="Text Box 32"/>
          <p:cNvSpPr txBox="1">
            <a:spLocks noChangeArrowheads="1"/>
          </p:cNvSpPr>
          <p:nvPr/>
        </p:nvSpPr>
        <p:spPr bwMode="auto">
          <a:xfrm>
            <a:off x="3033713" y="4768850"/>
            <a:ext cx="354012" cy="457200"/>
          </a:xfrm>
          <a:prstGeom prst="rect">
            <a:avLst/>
          </a:prstGeom>
          <a:noFill/>
          <a:ln w="9525">
            <a:noFill/>
            <a:miter lim="800000"/>
            <a:headEnd/>
            <a:tailEnd/>
          </a:ln>
        </p:spPr>
        <p:txBody>
          <a:bodyPr wrap="none">
            <a:spAutoFit/>
          </a:bodyPr>
          <a:lstStyle/>
          <a:p>
            <a:r>
              <a:rPr lang="en-US" i="1"/>
              <a:t>T</a:t>
            </a:r>
            <a:endParaRPr lang="en-US" i="1" baseline="-25000"/>
          </a:p>
        </p:txBody>
      </p:sp>
      <p:grpSp>
        <p:nvGrpSpPr>
          <p:cNvPr id="2" name="Group 35"/>
          <p:cNvGrpSpPr>
            <a:grpSpLocks/>
          </p:cNvGrpSpPr>
          <p:nvPr/>
        </p:nvGrpSpPr>
        <p:grpSpPr bwMode="auto">
          <a:xfrm>
            <a:off x="5011738" y="2360613"/>
            <a:ext cx="4084637" cy="1000125"/>
            <a:chOff x="3187" y="1357"/>
            <a:chExt cx="2401" cy="669"/>
          </a:xfrm>
        </p:grpSpPr>
        <p:sp>
          <p:nvSpPr>
            <p:cNvPr id="23597" name="Line 33"/>
            <p:cNvSpPr>
              <a:spLocks noChangeShapeType="1"/>
            </p:cNvSpPr>
            <p:nvPr/>
          </p:nvSpPr>
          <p:spPr bwMode="auto">
            <a:xfrm flipH="1">
              <a:off x="3187" y="1709"/>
              <a:ext cx="662" cy="317"/>
            </a:xfrm>
            <a:prstGeom prst="line">
              <a:avLst/>
            </a:prstGeom>
            <a:noFill/>
            <a:ln w="28575">
              <a:solidFill>
                <a:srgbClr val="FF0000"/>
              </a:solidFill>
              <a:round/>
              <a:headEnd/>
              <a:tailEnd type="triangle" w="med" len="med"/>
            </a:ln>
          </p:spPr>
          <p:txBody>
            <a:bodyPr/>
            <a:lstStyle/>
            <a:p>
              <a:endParaRPr lang="en-US"/>
            </a:p>
          </p:txBody>
        </p:sp>
        <p:sp>
          <p:nvSpPr>
            <p:cNvPr id="23598" name="Text Box 34"/>
            <p:cNvSpPr txBox="1">
              <a:spLocks noChangeArrowheads="1"/>
            </p:cNvSpPr>
            <p:nvPr/>
          </p:nvSpPr>
          <p:spPr bwMode="auto">
            <a:xfrm>
              <a:off x="3693" y="1357"/>
              <a:ext cx="1895" cy="550"/>
            </a:xfrm>
            <a:prstGeom prst="rect">
              <a:avLst/>
            </a:prstGeom>
            <a:noFill/>
            <a:ln w="9525">
              <a:noFill/>
              <a:miter lim="800000"/>
              <a:headEnd/>
              <a:tailEnd/>
            </a:ln>
          </p:spPr>
          <p:txBody>
            <a:bodyPr>
              <a:spAutoFit/>
            </a:bodyPr>
            <a:lstStyle/>
            <a:p>
              <a:pPr algn="ctr"/>
              <a:r>
                <a:rPr lang="en-US">
                  <a:solidFill>
                    <a:srgbClr val="FF0000"/>
                  </a:solidFill>
                </a:rPr>
                <a:t>distribution over topics</a:t>
              </a:r>
            </a:p>
            <a:p>
              <a:pPr algn="ctr"/>
              <a:r>
                <a:rPr lang="en-US">
                  <a:solidFill>
                    <a:srgbClr val="FF0000"/>
                  </a:solidFill>
                </a:rPr>
                <a:t>for each document</a:t>
              </a:r>
            </a:p>
          </p:txBody>
        </p:sp>
      </p:grpSp>
      <p:grpSp>
        <p:nvGrpSpPr>
          <p:cNvPr id="3" name="Group 39"/>
          <p:cNvGrpSpPr>
            <a:grpSpLocks/>
          </p:cNvGrpSpPr>
          <p:nvPr/>
        </p:nvGrpSpPr>
        <p:grpSpPr bwMode="auto">
          <a:xfrm>
            <a:off x="5049838" y="3635375"/>
            <a:ext cx="3570287" cy="973138"/>
            <a:chOff x="3168" y="2290"/>
            <a:chExt cx="2182" cy="613"/>
          </a:xfrm>
        </p:grpSpPr>
        <p:sp>
          <p:nvSpPr>
            <p:cNvPr id="23595" name="Line 37"/>
            <p:cNvSpPr>
              <a:spLocks noChangeShapeType="1"/>
            </p:cNvSpPr>
            <p:nvPr/>
          </p:nvSpPr>
          <p:spPr bwMode="auto">
            <a:xfrm flipH="1">
              <a:off x="3168" y="2578"/>
              <a:ext cx="816" cy="325"/>
            </a:xfrm>
            <a:prstGeom prst="line">
              <a:avLst/>
            </a:prstGeom>
            <a:noFill/>
            <a:ln w="28575">
              <a:solidFill>
                <a:srgbClr val="FF0000"/>
              </a:solidFill>
              <a:round/>
              <a:headEnd/>
              <a:tailEnd type="triangle" w="med" len="med"/>
            </a:ln>
          </p:spPr>
          <p:txBody>
            <a:bodyPr/>
            <a:lstStyle/>
            <a:p>
              <a:endParaRPr lang="en-US"/>
            </a:p>
          </p:txBody>
        </p:sp>
        <p:sp>
          <p:nvSpPr>
            <p:cNvPr id="23596" name="Text Box 38"/>
            <p:cNvSpPr txBox="1">
              <a:spLocks noChangeArrowheads="1"/>
            </p:cNvSpPr>
            <p:nvPr/>
          </p:nvSpPr>
          <p:spPr bwMode="auto">
            <a:xfrm>
              <a:off x="3933" y="2290"/>
              <a:ext cx="1417" cy="518"/>
            </a:xfrm>
            <a:prstGeom prst="rect">
              <a:avLst/>
            </a:prstGeom>
            <a:noFill/>
            <a:ln w="9525">
              <a:noFill/>
              <a:miter lim="800000"/>
              <a:headEnd/>
              <a:tailEnd/>
            </a:ln>
          </p:spPr>
          <p:txBody>
            <a:bodyPr wrap="none">
              <a:spAutoFit/>
            </a:bodyPr>
            <a:lstStyle/>
            <a:p>
              <a:pPr algn="ctr"/>
              <a:r>
                <a:rPr lang="en-US">
                  <a:solidFill>
                    <a:srgbClr val="FF0000"/>
                  </a:solidFill>
                </a:rPr>
                <a:t>topic assignment </a:t>
              </a:r>
            </a:p>
            <a:p>
              <a:pPr algn="ctr"/>
              <a:r>
                <a:rPr lang="en-US">
                  <a:solidFill>
                    <a:srgbClr val="FF0000"/>
                  </a:solidFill>
                </a:rPr>
                <a:t>for each word</a:t>
              </a:r>
            </a:p>
          </p:txBody>
        </p:sp>
      </p:grpSp>
      <p:grpSp>
        <p:nvGrpSpPr>
          <p:cNvPr id="4" name="Group 46"/>
          <p:cNvGrpSpPr>
            <a:grpSpLocks/>
          </p:cNvGrpSpPr>
          <p:nvPr/>
        </p:nvGrpSpPr>
        <p:grpSpPr bwMode="auto">
          <a:xfrm>
            <a:off x="-249238" y="3587750"/>
            <a:ext cx="3724276" cy="901700"/>
            <a:chOff x="-157" y="2260"/>
            <a:chExt cx="2346" cy="568"/>
          </a:xfrm>
        </p:grpSpPr>
        <p:sp>
          <p:nvSpPr>
            <p:cNvPr id="23593" name="Line 41"/>
            <p:cNvSpPr>
              <a:spLocks noChangeShapeType="1"/>
            </p:cNvSpPr>
            <p:nvPr/>
          </p:nvSpPr>
          <p:spPr bwMode="auto">
            <a:xfrm>
              <a:off x="1612" y="2613"/>
              <a:ext cx="518" cy="215"/>
            </a:xfrm>
            <a:prstGeom prst="line">
              <a:avLst/>
            </a:prstGeom>
            <a:noFill/>
            <a:ln w="28575">
              <a:solidFill>
                <a:srgbClr val="FF0000"/>
              </a:solidFill>
              <a:round/>
              <a:headEnd/>
              <a:tailEnd type="triangle" w="med" len="med"/>
            </a:ln>
          </p:spPr>
          <p:txBody>
            <a:bodyPr/>
            <a:lstStyle/>
            <a:p>
              <a:endParaRPr lang="en-US"/>
            </a:p>
          </p:txBody>
        </p:sp>
        <p:sp>
          <p:nvSpPr>
            <p:cNvPr id="23594" name="Text Box 42"/>
            <p:cNvSpPr txBox="1">
              <a:spLocks noChangeArrowheads="1"/>
            </p:cNvSpPr>
            <p:nvPr/>
          </p:nvSpPr>
          <p:spPr bwMode="auto">
            <a:xfrm flipH="1">
              <a:off x="-157" y="2260"/>
              <a:ext cx="2346" cy="518"/>
            </a:xfrm>
            <a:prstGeom prst="rect">
              <a:avLst/>
            </a:prstGeom>
            <a:noFill/>
            <a:ln w="9525">
              <a:noFill/>
              <a:miter lim="800000"/>
              <a:headEnd/>
              <a:tailEnd/>
            </a:ln>
          </p:spPr>
          <p:txBody>
            <a:bodyPr>
              <a:spAutoFit/>
            </a:bodyPr>
            <a:lstStyle/>
            <a:p>
              <a:pPr algn="ctr"/>
              <a:r>
                <a:rPr lang="en-US">
                  <a:solidFill>
                    <a:srgbClr val="FF0000"/>
                  </a:solidFill>
                </a:rPr>
                <a:t>distribution over words </a:t>
              </a:r>
            </a:p>
            <a:p>
              <a:pPr algn="ctr"/>
              <a:r>
                <a:rPr lang="en-US">
                  <a:solidFill>
                    <a:srgbClr val="FF0000"/>
                  </a:solidFill>
                </a:rPr>
                <a:t>for each topic</a:t>
              </a:r>
            </a:p>
          </p:txBody>
        </p:sp>
      </p:grpSp>
      <p:grpSp>
        <p:nvGrpSpPr>
          <p:cNvPr id="5" name="Group 45"/>
          <p:cNvGrpSpPr>
            <a:grpSpLocks/>
          </p:cNvGrpSpPr>
          <p:nvPr/>
        </p:nvGrpSpPr>
        <p:grpSpPr bwMode="auto">
          <a:xfrm>
            <a:off x="5049838" y="4827588"/>
            <a:ext cx="4306887" cy="950912"/>
            <a:chOff x="3181" y="3041"/>
            <a:chExt cx="2713" cy="599"/>
          </a:xfrm>
        </p:grpSpPr>
        <p:sp>
          <p:nvSpPr>
            <p:cNvPr id="23591" name="Line 43"/>
            <p:cNvSpPr>
              <a:spLocks noChangeShapeType="1"/>
            </p:cNvSpPr>
            <p:nvPr/>
          </p:nvSpPr>
          <p:spPr bwMode="auto">
            <a:xfrm flipH="1">
              <a:off x="3181" y="3350"/>
              <a:ext cx="848" cy="290"/>
            </a:xfrm>
            <a:prstGeom prst="line">
              <a:avLst/>
            </a:prstGeom>
            <a:noFill/>
            <a:ln w="28575">
              <a:solidFill>
                <a:srgbClr val="FF0000"/>
              </a:solidFill>
              <a:round/>
              <a:headEnd/>
              <a:tailEnd type="triangle" w="med" len="med"/>
            </a:ln>
          </p:spPr>
          <p:txBody>
            <a:bodyPr/>
            <a:lstStyle/>
            <a:p>
              <a:endParaRPr lang="en-US"/>
            </a:p>
          </p:txBody>
        </p:sp>
        <p:sp>
          <p:nvSpPr>
            <p:cNvPr id="23592" name="Text Box 44"/>
            <p:cNvSpPr txBox="1">
              <a:spLocks noChangeArrowheads="1"/>
            </p:cNvSpPr>
            <p:nvPr/>
          </p:nvSpPr>
          <p:spPr bwMode="auto">
            <a:xfrm flipH="1">
              <a:off x="3548" y="3041"/>
              <a:ext cx="2346" cy="518"/>
            </a:xfrm>
            <a:prstGeom prst="rect">
              <a:avLst/>
            </a:prstGeom>
            <a:noFill/>
            <a:ln w="9525">
              <a:noFill/>
              <a:miter lim="800000"/>
              <a:headEnd/>
              <a:tailEnd/>
            </a:ln>
          </p:spPr>
          <p:txBody>
            <a:bodyPr>
              <a:spAutoFit/>
            </a:bodyPr>
            <a:lstStyle/>
            <a:p>
              <a:pPr algn="ctr"/>
              <a:r>
                <a:rPr lang="en-US">
                  <a:solidFill>
                    <a:srgbClr val="FF0000"/>
                  </a:solidFill>
                </a:rPr>
                <a:t>word generated from </a:t>
              </a:r>
            </a:p>
            <a:p>
              <a:pPr algn="ctr"/>
              <a:r>
                <a:rPr lang="en-US">
                  <a:solidFill>
                    <a:srgbClr val="FF0000"/>
                  </a:solidFill>
                </a:rPr>
                <a:t>assigned topic</a:t>
              </a:r>
            </a:p>
          </p:txBody>
        </p:sp>
      </p:grpSp>
      <p:grpSp>
        <p:nvGrpSpPr>
          <p:cNvPr id="6" name="Group 51"/>
          <p:cNvGrpSpPr>
            <a:grpSpLocks/>
          </p:cNvGrpSpPr>
          <p:nvPr/>
        </p:nvGrpSpPr>
        <p:grpSpPr bwMode="auto">
          <a:xfrm>
            <a:off x="468313" y="2295525"/>
            <a:ext cx="3879850" cy="1123950"/>
            <a:chOff x="295" y="1446"/>
            <a:chExt cx="2444" cy="708"/>
          </a:xfrm>
        </p:grpSpPr>
        <p:sp>
          <p:nvSpPr>
            <p:cNvPr id="23588" name="Line 48"/>
            <p:cNvSpPr>
              <a:spLocks noChangeShapeType="1"/>
            </p:cNvSpPr>
            <p:nvPr/>
          </p:nvSpPr>
          <p:spPr bwMode="auto">
            <a:xfrm>
              <a:off x="1921" y="1873"/>
              <a:ext cx="229" cy="281"/>
            </a:xfrm>
            <a:prstGeom prst="line">
              <a:avLst/>
            </a:prstGeom>
            <a:noFill/>
            <a:ln w="28575">
              <a:solidFill>
                <a:srgbClr val="FF0000"/>
              </a:solidFill>
              <a:round/>
              <a:headEnd/>
              <a:tailEnd type="triangle" w="med" len="med"/>
            </a:ln>
          </p:spPr>
          <p:txBody>
            <a:bodyPr/>
            <a:lstStyle/>
            <a:p>
              <a:endParaRPr lang="en-US"/>
            </a:p>
          </p:txBody>
        </p:sp>
        <p:sp>
          <p:nvSpPr>
            <p:cNvPr id="23589" name="Text Box 49"/>
            <p:cNvSpPr txBox="1">
              <a:spLocks noChangeArrowheads="1"/>
            </p:cNvSpPr>
            <p:nvPr/>
          </p:nvSpPr>
          <p:spPr bwMode="auto">
            <a:xfrm>
              <a:off x="295" y="1651"/>
              <a:ext cx="2031" cy="288"/>
            </a:xfrm>
            <a:prstGeom prst="rect">
              <a:avLst/>
            </a:prstGeom>
            <a:noFill/>
            <a:ln w="9525">
              <a:noFill/>
              <a:miter lim="800000"/>
              <a:headEnd/>
              <a:tailEnd/>
            </a:ln>
          </p:spPr>
          <p:txBody>
            <a:bodyPr>
              <a:spAutoFit/>
            </a:bodyPr>
            <a:lstStyle/>
            <a:p>
              <a:pPr algn="ctr"/>
              <a:r>
                <a:rPr lang="en-US">
                  <a:solidFill>
                    <a:srgbClr val="FF0000"/>
                  </a:solidFill>
                </a:rPr>
                <a:t>Dirichlet priors</a:t>
              </a:r>
            </a:p>
          </p:txBody>
        </p:sp>
        <p:sp>
          <p:nvSpPr>
            <p:cNvPr id="23590" name="Line 50"/>
            <p:cNvSpPr>
              <a:spLocks noChangeShapeType="1"/>
            </p:cNvSpPr>
            <p:nvPr/>
          </p:nvSpPr>
          <p:spPr bwMode="auto">
            <a:xfrm flipV="1">
              <a:off x="1911" y="1446"/>
              <a:ext cx="828" cy="323"/>
            </a:xfrm>
            <a:prstGeom prst="line">
              <a:avLst/>
            </a:prstGeom>
            <a:noFill/>
            <a:ln w="28575">
              <a:solidFill>
                <a:srgbClr val="FF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r>
              <a:rPr lang="en-US" dirty="0" smtClean="0"/>
              <a:t>Unigram Model</a:t>
            </a:r>
            <a:endParaRPr lang="en-US" dirty="0"/>
          </a:p>
        </p:txBody>
      </p:sp>
      <p:sp>
        <p:nvSpPr>
          <p:cNvPr id="4" name="Content Placeholder 3"/>
          <p:cNvSpPr>
            <a:spLocks noGrp="1"/>
          </p:cNvSpPr>
          <p:nvPr>
            <p:ph idx="1"/>
          </p:nvPr>
        </p:nvSpPr>
        <p:spPr>
          <a:xfrm>
            <a:off x="457200" y="1219200"/>
            <a:ext cx="8077200" cy="4114800"/>
          </a:xfrm>
        </p:spPr>
        <p:txBody>
          <a:bodyPr/>
          <a:lstStyle/>
          <a:p>
            <a:r>
              <a:rPr lang="en-US" dirty="0" smtClean="0"/>
              <a:t>Assume that all words occur independently (!)</a:t>
            </a:r>
          </a:p>
          <a:p>
            <a:pPr lvl="2">
              <a:buNone/>
            </a:pPr>
            <a:r>
              <a:rPr lang="en-US" dirty="0" smtClean="0"/>
              <a:t>P(pi=</a:t>
            </a:r>
            <a:r>
              <a:rPr lang="en-US" dirty="0" err="1" smtClean="0"/>
              <a:t>wi</a:t>
            </a:r>
            <a:r>
              <a:rPr lang="en-US" dirty="0" smtClean="0"/>
              <a:t> </a:t>
            </a:r>
            <a:r>
              <a:rPr lang="en-US" dirty="0" err="1" smtClean="0"/>
              <a:t>pk</a:t>
            </a:r>
            <a:r>
              <a:rPr lang="en-US" dirty="0" smtClean="0"/>
              <a:t>=wk) = P(pi=</a:t>
            </a:r>
            <a:r>
              <a:rPr lang="en-US" dirty="0" err="1" smtClean="0"/>
              <a:t>wi</a:t>
            </a:r>
            <a:r>
              <a:rPr lang="en-US" dirty="0" smtClean="0"/>
              <a:t>)*P(</a:t>
            </a:r>
            <a:r>
              <a:rPr lang="en-US" dirty="0" err="1" smtClean="0"/>
              <a:t>pk</a:t>
            </a:r>
            <a:r>
              <a:rPr lang="en-US" dirty="0" smtClean="0"/>
              <a:t>=wk)</a:t>
            </a:r>
          </a:p>
          <a:p>
            <a:pPr lvl="2">
              <a:buNone/>
            </a:pPr>
            <a:r>
              <a:rPr lang="en-US" dirty="0" smtClean="0"/>
              <a:t>P(pi=</a:t>
            </a:r>
            <a:r>
              <a:rPr lang="en-US" dirty="0" err="1" smtClean="0"/>
              <a:t>wi</a:t>
            </a:r>
            <a:r>
              <a:rPr lang="en-US" dirty="0" smtClean="0"/>
              <a:t> </a:t>
            </a:r>
            <a:r>
              <a:rPr lang="en-US" dirty="0" err="1" smtClean="0"/>
              <a:t>pk</a:t>
            </a:r>
            <a:r>
              <a:rPr lang="en-US" dirty="0" smtClean="0"/>
              <a:t>=</a:t>
            </a:r>
            <a:r>
              <a:rPr lang="en-US" dirty="0" err="1" smtClean="0"/>
              <a:t>wi</a:t>
            </a:r>
            <a:r>
              <a:rPr lang="en-US" dirty="0" smtClean="0"/>
              <a:t>) = P(pi=</a:t>
            </a:r>
            <a:r>
              <a:rPr lang="en-US" dirty="0" err="1" smtClean="0"/>
              <a:t>wi</a:t>
            </a:r>
            <a:r>
              <a:rPr lang="en-US" dirty="0" smtClean="0"/>
              <a:t>)*P(pi=</a:t>
            </a:r>
            <a:r>
              <a:rPr lang="en-US" dirty="0" err="1" smtClean="0"/>
              <a:t>wi</a:t>
            </a:r>
            <a:r>
              <a:rPr lang="en-US" dirty="0" smtClean="0"/>
              <a:t>)</a:t>
            </a:r>
          </a:p>
          <a:p>
            <a:pPr lvl="1"/>
            <a:r>
              <a:rPr lang="en-US" dirty="0" smtClean="0"/>
              <a:t>P ([p1=w1 p2=w2 p3=w3 … </a:t>
            </a:r>
            <a:r>
              <a:rPr lang="en-US" dirty="0" err="1" smtClean="0"/>
              <a:t>pk</a:t>
            </a:r>
            <a:r>
              <a:rPr lang="en-US" dirty="0" smtClean="0"/>
              <a:t>=wk]) = P(w1)</a:t>
            </a:r>
            <a:r>
              <a:rPr lang="en-US" baseline="30000" dirty="0" smtClean="0"/>
              <a:t>#(w1)</a:t>
            </a:r>
            <a:r>
              <a:rPr lang="en-US" dirty="0" smtClean="0"/>
              <a:t> P(w2</a:t>
            </a:r>
            <a:r>
              <a:rPr lang="en-US" baseline="30000" dirty="0" smtClean="0"/>
              <a:t>)#(w2)</a:t>
            </a:r>
            <a:r>
              <a:rPr lang="en-US" dirty="0" smtClean="0"/>
              <a:t> …</a:t>
            </a:r>
            <a:endParaRPr lang="en-US" baseline="30000" dirty="0" smtClean="0"/>
          </a:p>
        </p:txBody>
      </p:sp>
      <p:pic>
        <p:nvPicPr>
          <p:cNvPr id="494594" name="Picture 2"/>
          <p:cNvPicPr>
            <a:picLocks noChangeAspect="1" noChangeArrowheads="1"/>
          </p:cNvPicPr>
          <p:nvPr/>
        </p:nvPicPr>
        <p:blipFill>
          <a:blip r:embed="rId4" cstate="print"/>
          <a:srcRect/>
          <a:stretch>
            <a:fillRect/>
          </a:stretch>
        </p:blipFill>
        <p:spPr bwMode="auto">
          <a:xfrm>
            <a:off x="6553200" y="3124200"/>
            <a:ext cx="2186878" cy="1524000"/>
          </a:xfrm>
          <a:prstGeom prst="rect">
            <a:avLst/>
          </a:prstGeom>
          <a:noFill/>
          <a:ln w="9525">
            <a:noFill/>
            <a:miter lim="800000"/>
            <a:headEnd/>
            <a:tailEnd/>
          </a:ln>
        </p:spPr>
      </p:pic>
      <p:sp>
        <p:nvSpPr>
          <p:cNvPr id="5" name="TextBox 4"/>
          <p:cNvSpPr txBox="1"/>
          <p:nvPr/>
        </p:nvSpPr>
        <p:spPr>
          <a:xfrm>
            <a:off x="228600" y="3811012"/>
            <a:ext cx="7188186" cy="3046988"/>
          </a:xfrm>
          <a:prstGeom prst="rect">
            <a:avLst/>
          </a:prstGeom>
          <a:noFill/>
        </p:spPr>
        <p:txBody>
          <a:bodyPr wrap="none" rtlCol="0">
            <a:spAutoFit/>
          </a:bodyPr>
          <a:lstStyle/>
          <a:p>
            <a:r>
              <a:rPr lang="en-US" dirty="0" smtClean="0"/>
              <a:t>Note that this way the probability</a:t>
            </a:r>
          </a:p>
          <a:p>
            <a:r>
              <a:rPr lang="en-US" dirty="0" smtClean="0"/>
              <a:t> of occurrence of a word is the same</a:t>
            </a:r>
          </a:p>
          <a:p>
            <a:r>
              <a:rPr lang="en-US" dirty="0" smtClean="0"/>
              <a:t> in EVERY DOCUMENT…</a:t>
            </a:r>
          </a:p>
          <a:p>
            <a:r>
              <a:rPr lang="en-US" dirty="0" smtClean="0"/>
              <a:t>   --A little too overboard..</a:t>
            </a:r>
          </a:p>
          <a:p>
            <a:r>
              <a:rPr lang="en-US" dirty="0" smtClean="0"/>
              <a:t>    --words in neighboring positions tend to be correlated </a:t>
            </a:r>
          </a:p>
          <a:p>
            <a:r>
              <a:rPr lang="en-US" dirty="0" smtClean="0"/>
              <a:t>            </a:t>
            </a:r>
            <a:r>
              <a:rPr lang="en-US" dirty="0" smtClean="0">
                <a:sym typeface="Wingdings" pitchFamily="2" charset="2"/>
              </a:rPr>
              <a:t></a:t>
            </a:r>
            <a:r>
              <a:rPr lang="en-US" dirty="0" smtClean="0"/>
              <a:t>(bigram models; trigram models)</a:t>
            </a:r>
          </a:p>
          <a:p>
            <a:r>
              <a:rPr lang="en-US" dirty="0" smtClean="0"/>
              <a:t>   --Different documents tend to have different topics…</a:t>
            </a:r>
          </a:p>
          <a:p>
            <a:r>
              <a:rPr lang="en-US" dirty="0" smtClean="0"/>
              <a:t>           </a:t>
            </a:r>
            <a:r>
              <a:rPr lang="en-US" dirty="0" smtClean="0">
                <a:sym typeface="Wingdings" pitchFamily="2" charset="2"/>
              </a:rPr>
              <a:t>topic models</a:t>
            </a:r>
            <a:endParaRPr lang="en-US" dirty="0" smtClean="0"/>
          </a:p>
        </p:txBody>
      </p:sp>
      <p:pic>
        <p:nvPicPr>
          <p:cNvPr id="495618" name="Picture 2"/>
          <p:cNvPicPr>
            <a:picLocks noChangeAspect="1" noChangeArrowheads="1"/>
          </p:cNvPicPr>
          <p:nvPr/>
        </p:nvPicPr>
        <p:blipFill>
          <a:blip r:embed="rId5" cstate="print"/>
          <a:srcRect/>
          <a:stretch>
            <a:fillRect/>
          </a:stretch>
        </p:blipFill>
        <p:spPr bwMode="auto">
          <a:xfrm>
            <a:off x="6858000" y="4648200"/>
            <a:ext cx="1600200" cy="744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582" y="0"/>
            <a:ext cx="7772400" cy="1143000"/>
          </a:xfrm>
        </p:spPr>
        <p:txBody>
          <a:bodyPr/>
          <a:lstStyle/>
          <a:p>
            <a:r>
              <a:rPr lang="en-US" dirty="0" smtClean="0"/>
              <a:t>LDA model</a:t>
            </a:r>
            <a:endParaRPr lang="en-US"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228600" y="990600"/>
            <a:ext cx="6271563" cy="4525963"/>
          </a:xfrm>
          <a:prstGeom prst="rect">
            <a:avLst/>
          </a:prstGeom>
          <a:noFill/>
          <a:ln w="9525">
            <a:noFill/>
            <a:miter lim="800000"/>
            <a:headEnd/>
            <a:tailEnd/>
          </a:ln>
        </p:spPr>
      </p:pic>
      <p:sp>
        <p:nvSpPr>
          <p:cNvPr id="4" name="TextBox 3"/>
          <p:cNvSpPr txBox="1"/>
          <p:nvPr/>
        </p:nvSpPr>
        <p:spPr>
          <a:xfrm>
            <a:off x="6324600" y="0"/>
            <a:ext cx="2654894" cy="2062103"/>
          </a:xfrm>
          <a:prstGeom prst="rect">
            <a:avLst/>
          </a:prstGeom>
          <a:solidFill>
            <a:schemeClr val="accent1">
              <a:lumMod val="20000"/>
              <a:lumOff val="80000"/>
            </a:schemeClr>
          </a:solidFill>
        </p:spPr>
        <p:txBody>
          <a:bodyPr wrap="none" rtlCol="0">
            <a:spAutoFit/>
          </a:bodyPr>
          <a:lstStyle/>
          <a:p>
            <a:r>
              <a:rPr lang="en-US" sz="1600" dirty="0" smtClean="0"/>
              <a:t>LDA as a dimensionality</a:t>
            </a:r>
          </a:p>
          <a:p>
            <a:r>
              <a:rPr lang="en-US" sz="1600" dirty="0" smtClean="0"/>
              <a:t> reduction algorithm</a:t>
            </a:r>
          </a:p>
          <a:p>
            <a:endParaRPr lang="en-US" sz="1600" dirty="0" smtClean="0"/>
          </a:p>
          <a:p>
            <a:r>
              <a:rPr lang="en-US" sz="1600" dirty="0" smtClean="0"/>
              <a:t>--Documents can be seen</a:t>
            </a:r>
          </a:p>
          <a:p>
            <a:r>
              <a:rPr lang="en-US" sz="1600" dirty="0" smtClean="0"/>
              <a:t>   as vectors in k-</a:t>
            </a:r>
            <a:r>
              <a:rPr lang="en-US" sz="1600" dirty="0" err="1" smtClean="0"/>
              <a:t>dimenstional</a:t>
            </a:r>
            <a:endParaRPr lang="en-US" sz="1600" dirty="0" smtClean="0"/>
          </a:p>
          <a:p>
            <a:r>
              <a:rPr lang="en-US" sz="1600" dirty="0" smtClean="0"/>
              <a:t>    topic space</a:t>
            </a:r>
          </a:p>
          <a:p>
            <a:r>
              <a:rPr lang="en-US" sz="1600" dirty="0" smtClean="0"/>
              <a:t>--as against V-dimensional </a:t>
            </a:r>
          </a:p>
          <a:p>
            <a:r>
              <a:rPr lang="en-US" sz="1600" dirty="0" smtClean="0"/>
              <a:t>     vocabulary space</a:t>
            </a:r>
            <a:endParaRPr lang="en-US" sz="1600" dirty="0"/>
          </a:p>
        </p:txBody>
      </p:sp>
      <p:pic>
        <p:nvPicPr>
          <p:cNvPr id="499713" name="Picture 1"/>
          <p:cNvPicPr>
            <a:picLocks noChangeAspect="1" noChangeArrowheads="1"/>
          </p:cNvPicPr>
          <p:nvPr/>
        </p:nvPicPr>
        <p:blipFill>
          <a:blip r:embed="rId4" cstate="print">
            <a:lum contrast="-14000"/>
          </a:blip>
          <a:srcRect/>
          <a:stretch>
            <a:fillRect/>
          </a:stretch>
        </p:blipFill>
        <p:spPr bwMode="auto">
          <a:xfrm>
            <a:off x="6869582" y="2819400"/>
            <a:ext cx="1981200" cy="1743540"/>
          </a:xfrm>
          <a:prstGeom prst="rect">
            <a:avLst/>
          </a:prstGeom>
          <a:noFill/>
          <a:ln w="9525">
            <a:noFill/>
            <a:miter lim="800000"/>
            <a:headEnd/>
            <a:tailEnd/>
          </a:ln>
        </p:spPr>
      </p:pic>
      <p:pic>
        <p:nvPicPr>
          <p:cNvPr id="926721" name="Picture 1"/>
          <p:cNvPicPr>
            <a:picLocks noChangeAspect="1" noChangeArrowheads="1"/>
          </p:cNvPicPr>
          <p:nvPr/>
        </p:nvPicPr>
        <p:blipFill>
          <a:blip r:embed="rId5" cstate="print"/>
          <a:srcRect/>
          <a:stretch>
            <a:fillRect/>
          </a:stretch>
        </p:blipFill>
        <p:spPr bwMode="auto">
          <a:xfrm>
            <a:off x="533400" y="4495800"/>
            <a:ext cx="8549196" cy="914400"/>
          </a:xfrm>
          <a:prstGeom prst="rect">
            <a:avLst/>
          </a:prstGeom>
          <a:noFill/>
          <a:ln w="9525">
            <a:noFill/>
            <a:miter lim="800000"/>
            <a:headEnd/>
            <a:tailEnd/>
          </a:ln>
        </p:spPr>
      </p:pic>
      <p:pic>
        <p:nvPicPr>
          <p:cNvPr id="926722" name="Picture 2"/>
          <p:cNvPicPr>
            <a:picLocks noChangeAspect="1" noChangeArrowheads="1"/>
          </p:cNvPicPr>
          <p:nvPr/>
        </p:nvPicPr>
        <p:blipFill>
          <a:blip r:embed="rId6" cstate="print"/>
          <a:srcRect/>
          <a:stretch>
            <a:fillRect/>
          </a:stretch>
        </p:blipFill>
        <p:spPr bwMode="auto">
          <a:xfrm>
            <a:off x="304800" y="5486400"/>
            <a:ext cx="7762875" cy="971550"/>
          </a:xfrm>
          <a:prstGeom prst="rect">
            <a:avLst/>
          </a:prstGeom>
          <a:noFill/>
          <a:ln w="9525">
            <a:noFill/>
            <a:miter lim="800000"/>
            <a:headEnd/>
            <a:tailEnd/>
          </a:ln>
        </p:spPr>
      </p:pic>
      <p:sp>
        <p:nvSpPr>
          <p:cNvPr id="8" name="TextBox 7"/>
          <p:cNvSpPr txBox="1"/>
          <p:nvPr/>
        </p:nvSpPr>
        <p:spPr>
          <a:xfrm>
            <a:off x="228600" y="6488668"/>
            <a:ext cx="8915400" cy="369332"/>
          </a:xfrm>
          <a:prstGeom prst="rect">
            <a:avLst/>
          </a:prstGeom>
          <a:noFill/>
        </p:spPr>
        <p:txBody>
          <a:bodyPr wrap="square" rtlCol="0">
            <a:spAutoFit/>
          </a:bodyPr>
          <a:lstStyle/>
          <a:p>
            <a:r>
              <a:rPr lang="en-US" sz="1800" dirty="0" smtClean="0">
                <a:solidFill>
                  <a:srgbClr val="FF0000"/>
                </a:solidFill>
              </a:rPr>
              <a:t>Why sum over Zn? Because the same word might have come due to different topics…</a:t>
            </a:r>
            <a:endParaRPr 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499713"/>
                                        </p:tgtEl>
                                        <p:attrNameLst>
                                          <p:attrName>style.visibility</p:attrName>
                                        </p:attrNameLst>
                                      </p:cBhvr>
                                      <p:to>
                                        <p:strVal val="visible"/>
                                      </p:to>
                                    </p:set>
                                    <p:animEffect transition="in" filter="blinds(horizontal)">
                                      <p:cBhvr>
                                        <p:cTn id="10" dur="500"/>
                                        <p:tgtEl>
                                          <p:spTgt spid="499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Inverting the generative model</a:t>
            </a:r>
          </a:p>
        </p:txBody>
      </p:sp>
      <p:sp>
        <p:nvSpPr>
          <p:cNvPr id="39939" name="Rectangle 3"/>
          <p:cNvSpPr>
            <a:spLocks noGrp="1" noChangeArrowheads="1"/>
          </p:cNvSpPr>
          <p:nvPr>
            <p:ph idx="1"/>
          </p:nvPr>
        </p:nvSpPr>
        <p:spPr>
          <a:xfrm>
            <a:off x="174625" y="1981200"/>
            <a:ext cx="9144000" cy="4237038"/>
          </a:xfrm>
        </p:spPr>
        <p:txBody>
          <a:bodyPr/>
          <a:lstStyle/>
          <a:p>
            <a:pPr>
              <a:lnSpc>
                <a:spcPct val="90000"/>
              </a:lnSpc>
            </a:pPr>
            <a:r>
              <a:rPr lang="en-US" sz="2000" dirty="0" smtClean="0"/>
              <a:t>Maximum likelihood </a:t>
            </a:r>
            <a:r>
              <a:rPr lang="en-US" sz="2000" dirty="0" smtClean="0"/>
              <a:t>or MAP estimation </a:t>
            </a:r>
            <a:r>
              <a:rPr lang="en-US" sz="2000" dirty="0" smtClean="0"/>
              <a:t>(EM)</a:t>
            </a:r>
          </a:p>
          <a:p>
            <a:pPr lvl="1">
              <a:lnSpc>
                <a:spcPct val="90000"/>
              </a:lnSpc>
            </a:pPr>
            <a:r>
              <a:rPr lang="en-US" sz="2000" dirty="0" smtClean="0"/>
              <a:t>e.g. Hofmann (1999</a:t>
            </a:r>
            <a:r>
              <a:rPr lang="en-US" sz="2000" dirty="0" smtClean="0"/>
              <a:t>)</a:t>
            </a:r>
          </a:p>
          <a:p>
            <a:pPr>
              <a:lnSpc>
                <a:spcPct val="90000"/>
              </a:lnSpc>
            </a:pPr>
            <a:r>
              <a:rPr lang="en-US" sz="2000" dirty="0" smtClean="0"/>
              <a:t>Bayesian Estimation</a:t>
            </a:r>
          </a:p>
          <a:p>
            <a:pPr lvl="1">
              <a:lnSpc>
                <a:spcPct val="90000"/>
              </a:lnSpc>
            </a:pPr>
            <a:r>
              <a:rPr lang="en-US" sz="2000" dirty="0" smtClean="0"/>
              <a:t>Compute the posteriors P</a:t>
            </a:r>
            <a:r>
              <a:rPr lang="en-US" sz="2000" dirty="0" smtClean="0">
                <a:latin typeface="Symbol" pitchFamily="18" charset="2"/>
              </a:rPr>
              <a:t>(</a:t>
            </a:r>
            <a:r>
              <a:rPr lang="en-US" sz="2000" dirty="0" err="1" smtClean="0">
                <a:latin typeface="Symbol" pitchFamily="18" charset="2"/>
              </a:rPr>
              <a:t>q</a:t>
            </a:r>
            <a:r>
              <a:rPr lang="en-US" sz="2000" dirty="0" err="1" smtClean="0">
                <a:latin typeface="Symbol" pitchFamily="18" charset="2"/>
              </a:rPr>
              <a:t>|</a:t>
            </a:r>
            <a:r>
              <a:rPr lang="en-US" sz="2000" dirty="0" err="1" smtClean="0"/>
              <a:t>d</a:t>
            </a:r>
            <a:r>
              <a:rPr lang="en-US" sz="2000" dirty="0" smtClean="0"/>
              <a:t>) P(</a:t>
            </a:r>
            <a:r>
              <a:rPr lang="en-US" sz="2000" dirty="0" smtClean="0">
                <a:latin typeface="Symbol" pitchFamily="18" charset="2"/>
              </a:rPr>
              <a:t>b</a:t>
            </a:r>
            <a:r>
              <a:rPr lang="en-US" sz="2000" dirty="0" smtClean="0"/>
              <a:t>| d)</a:t>
            </a:r>
          </a:p>
          <a:p>
            <a:pPr lvl="2">
              <a:lnSpc>
                <a:spcPct val="90000"/>
              </a:lnSpc>
            </a:pPr>
            <a:r>
              <a:rPr lang="en-US" sz="2000" dirty="0" smtClean="0"/>
              <a:t>We </a:t>
            </a:r>
            <a:r>
              <a:rPr lang="en-US" sz="2000" i="1" dirty="0" smtClean="0"/>
              <a:t>know </a:t>
            </a:r>
            <a:r>
              <a:rPr lang="en-US" sz="2000" dirty="0" smtClean="0"/>
              <a:t>P</a:t>
            </a:r>
            <a:r>
              <a:rPr lang="en-US" sz="2000" dirty="0" smtClean="0">
                <a:latin typeface="Symbol" pitchFamily="18" charset="2"/>
              </a:rPr>
              <a:t>(q</a:t>
            </a:r>
            <a:r>
              <a:rPr lang="en-US" sz="2000" dirty="0" smtClean="0"/>
              <a:t>) and P(</a:t>
            </a:r>
            <a:r>
              <a:rPr lang="en-US" sz="2000" dirty="0" smtClean="0">
                <a:latin typeface="Symbol" pitchFamily="18" charset="2"/>
              </a:rPr>
              <a:t>b</a:t>
            </a:r>
            <a:r>
              <a:rPr lang="en-US" sz="2000" dirty="0" smtClean="0"/>
              <a:t>) [They are set by </a:t>
            </a:r>
            <a:r>
              <a:rPr lang="en-US" sz="2000" dirty="0" err="1" smtClean="0"/>
              <a:t>Dirichlet</a:t>
            </a:r>
            <a:r>
              <a:rPr lang="en-US" sz="2000" dirty="0" smtClean="0"/>
              <a:t>]</a:t>
            </a:r>
          </a:p>
          <a:p>
            <a:pPr lvl="2">
              <a:lnSpc>
                <a:spcPct val="90000"/>
              </a:lnSpc>
            </a:pPr>
            <a:r>
              <a:rPr lang="en-US" sz="2000" dirty="0" smtClean="0"/>
              <a:t>Use </a:t>
            </a:r>
            <a:r>
              <a:rPr lang="en-US" sz="2000" dirty="0" err="1" smtClean="0"/>
              <a:t>bayesian</a:t>
            </a:r>
            <a:r>
              <a:rPr lang="en-US" sz="2000" dirty="0" smtClean="0"/>
              <a:t> updating to compute P</a:t>
            </a:r>
            <a:r>
              <a:rPr lang="en-US" sz="2000" dirty="0" smtClean="0">
                <a:latin typeface="Symbol" pitchFamily="18" charset="2"/>
              </a:rPr>
              <a:t>(</a:t>
            </a:r>
            <a:r>
              <a:rPr lang="en-US" sz="2000" dirty="0" err="1" smtClean="0">
                <a:latin typeface="Symbol" pitchFamily="18" charset="2"/>
              </a:rPr>
              <a:t>q|</a:t>
            </a:r>
            <a:r>
              <a:rPr lang="en-US" sz="2000" dirty="0" err="1" smtClean="0"/>
              <a:t>w,d</a:t>
            </a:r>
            <a:r>
              <a:rPr lang="en-US" sz="2000" dirty="0" smtClean="0"/>
              <a:t>) P(</a:t>
            </a:r>
            <a:r>
              <a:rPr lang="en-US" sz="2000" dirty="0" err="1" smtClean="0">
                <a:latin typeface="Symbol" pitchFamily="18" charset="2"/>
              </a:rPr>
              <a:t>b</a:t>
            </a:r>
            <a:r>
              <a:rPr lang="en-US" sz="2000" dirty="0" err="1" smtClean="0"/>
              <a:t>|w,d</a:t>
            </a:r>
            <a:r>
              <a:rPr lang="en-US" sz="2000" dirty="0" smtClean="0"/>
              <a:t>)</a:t>
            </a:r>
            <a:endParaRPr lang="en-US" sz="2000" dirty="0" smtClean="0"/>
          </a:p>
          <a:p>
            <a:pPr lvl="1">
              <a:lnSpc>
                <a:spcPct val="90000"/>
              </a:lnSpc>
            </a:pPr>
            <a:r>
              <a:rPr lang="en-US" sz="2000" dirty="0" smtClean="0"/>
              <a:t>Deterministic approximate algorithms </a:t>
            </a:r>
          </a:p>
          <a:p>
            <a:pPr lvl="2">
              <a:lnSpc>
                <a:spcPct val="90000"/>
              </a:lnSpc>
            </a:pPr>
            <a:r>
              <a:rPr lang="en-US" sz="2000" dirty="0" err="1" smtClean="0"/>
              <a:t>variational</a:t>
            </a:r>
            <a:r>
              <a:rPr lang="en-US" sz="2000" dirty="0" smtClean="0"/>
              <a:t> EM; </a:t>
            </a:r>
            <a:r>
              <a:rPr lang="en-US" sz="2000" dirty="0" err="1" smtClean="0"/>
              <a:t>Blei</a:t>
            </a:r>
            <a:r>
              <a:rPr lang="en-US" sz="2000" dirty="0" smtClean="0"/>
              <a:t>, Ng &amp; Jordan (2001; 2003)</a:t>
            </a:r>
          </a:p>
          <a:p>
            <a:pPr lvl="2">
              <a:lnSpc>
                <a:spcPct val="90000"/>
              </a:lnSpc>
            </a:pPr>
            <a:r>
              <a:rPr lang="en-US" sz="2000" dirty="0" smtClean="0"/>
              <a:t>expectation propagation; </a:t>
            </a:r>
            <a:r>
              <a:rPr lang="en-US" sz="2000" dirty="0" err="1" smtClean="0"/>
              <a:t>Minka</a:t>
            </a:r>
            <a:r>
              <a:rPr lang="en-US" sz="2000" dirty="0" smtClean="0"/>
              <a:t> &amp; Lafferty (2002) </a:t>
            </a:r>
          </a:p>
          <a:p>
            <a:pPr lvl="1">
              <a:lnSpc>
                <a:spcPct val="90000"/>
              </a:lnSpc>
            </a:pPr>
            <a:r>
              <a:rPr lang="en-US" sz="2000" dirty="0" smtClean="0"/>
              <a:t>Markov chain Monte Carlo</a:t>
            </a:r>
          </a:p>
          <a:p>
            <a:pPr lvl="2">
              <a:lnSpc>
                <a:spcPct val="90000"/>
              </a:lnSpc>
            </a:pPr>
            <a:r>
              <a:rPr lang="en-US" sz="2000" dirty="0" smtClean="0"/>
              <a:t>Full </a:t>
            </a:r>
            <a:r>
              <a:rPr lang="en-US" sz="2000" dirty="0" smtClean="0"/>
              <a:t>Gibbs sampler; Pritchard et al. (2000</a:t>
            </a:r>
            <a:r>
              <a:rPr lang="en-US" sz="2000" dirty="0" smtClean="0"/>
              <a:t>)</a:t>
            </a:r>
          </a:p>
          <a:p>
            <a:pPr lvl="3">
              <a:lnSpc>
                <a:spcPct val="90000"/>
              </a:lnSpc>
            </a:pPr>
            <a:r>
              <a:rPr lang="en-US" sz="1600" dirty="0" smtClean="0"/>
              <a:t>Estimates P(</a:t>
            </a:r>
            <a:endParaRPr lang="en-US" sz="1600" dirty="0" smtClean="0"/>
          </a:p>
          <a:p>
            <a:pPr lvl="2">
              <a:lnSpc>
                <a:spcPct val="90000"/>
              </a:lnSpc>
            </a:pPr>
            <a:r>
              <a:rPr lang="en-US" sz="2000" dirty="0" smtClean="0"/>
              <a:t>collapsed Gibbs sampler; Griffiths &amp; </a:t>
            </a:r>
            <a:r>
              <a:rPr lang="en-US" sz="2000" dirty="0" err="1" smtClean="0"/>
              <a:t>Steyvers</a:t>
            </a:r>
            <a:r>
              <a:rPr lang="en-US" sz="2000" dirty="0" smtClean="0"/>
              <a:t> (2004</a:t>
            </a:r>
            <a:r>
              <a:rPr lang="en-US" sz="2000" dirty="0" smtClean="0"/>
              <a:t>)</a:t>
            </a:r>
          </a:p>
          <a:p>
            <a:pPr lvl="3">
              <a:lnSpc>
                <a:spcPct val="90000"/>
              </a:lnSpc>
            </a:pPr>
            <a:endParaRPr lang="en-US" sz="1600" dirty="0" smtClean="0"/>
          </a:p>
        </p:txBody>
      </p:sp>
      <p:pic>
        <p:nvPicPr>
          <p:cNvPr id="4" name="Picture 2"/>
          <p:cNvPicPr>
            <a:picLocks noChangeAspect="1" noChangeArrowheads="1"/>
          </p:cNvPicPr>
          <p:nvPr/>
        </p:nvPicPr>
        <p:blipFill>
          <a:blip r:embed="rId3" cstate="print"/>
          <a:srcRect r="3870" b="56226"/>
          <a:stretch>
            <a:fillRect/>
          </a:stretch>
        </p:blipFill>
        <p:spPr bwMode="auto">
          <a:xfrm>
            <a:off x="5486400" y="1752600"/>
            <a:ext cx="3505200" cy="1059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Unrolled </a:t>
            </a:r>
            <a:r>
              <a:rPr lang="en-US" dirty="0"/>
              <a:t>LDA Model</a:t>
            </a:r>
          </a:p>
        </p:txBody>
      </p:sp>
      <p:sp>
        <p:nvSpPr>
          <p:cNvPr id="66563" name="Oval 3"/>
          <p:cNvSpPr>
            <a:spLocks noChangeArrowheads="1"/>
          </p:cNvSpPr>
          <p:nvPr/>
        </p:nvSpPr>
        <p:spPr bwMode="auto">
          <a:xfrm>
            <a:off x="1905000" y="2286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sp>
        <p:nvSpPr>
          <p:cNvPr id="66564" name="Oval 4"/>
          <p:cNvSpPr>
            <a:spLocks noChangeArrowheads="1"/>
          </p:cNvSpPr>
          <p:nvPr/>
        </p:nvSpPr>
        <p:spPr bwMode="auto">
          <a:xfrm>
            <a:off x="28194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4</a:t>
            </a:r>
          </a:p>
        </p:txBody>
      </p:sp>
      <p:sp>
        <p:nvSpPr>
          <p:cNvPr id="66565" name="Oval 5"/>
          <p:cNvSpPr>
            <a:spLocks noChangeArrowheads="1"/>
          </p:cNvSpPr>
          <p:nvPr/>
        </p:nvSpPr>
        <p:spPr bwMode="auto">
          <a:xfrm>
            <a:off x="22098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3</a:t>
            </a:r>
          </a:p>
        </p:txBody>
      </p:sp>
      <p:sp>
        <p:nvSpPr>
          <p:cNvPr id="66566" name="Oval 6"/>
          <p:cNvSpPr>
            <a:spLocks noChangeArrowheads="1"/>
          </p:cNvSpPr>
          <p:nvPr/>
        </p:nvSpPr>
        <p:spPr bwMode="auto">
          <a:xfrm>
            <a:off x="16002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2</a:t>
            </a:r>
          </a:p>
        </p:txBody>
      </p:sp>
      <p:cxnSp>
        <p:nvCxnSpPr>
          <p:cNvPr id="66567" name="AutoShape 7"/>
          <p:cNvCxnSpPr>
            <a:cxnSpLocks noChangeShapeType="1"/>
            <a:stCxn id="66563" idx="4"/>
            <a:endCxn id="66571" idx="0"/>
          </p:cNvCxnSpPr>
          <p:nvPr/>
        </p:nvCxnSpPr>
        <p:spPr bwMode="auto">
          <a:xfrm flipH="1">
            <a:off x="1181100" y="2667000"/>
            <a:ext cx="914400" cy="228600"/>
          </a:xfrm>
          <a:prstGeom prst="straightConnector1">
            <a:avLst/>
          </a:prstGeom>
          <a:noFill/>
          <a:ln w="9525">
            <a:solidFill>
              <a:schemeClr val="tx1"/>
            </a:solidFill>
            <a:round/>
            <a:headEnd/>
            <a:tailEnd type="triangle" w="med" len="med"/>
          </a:ln>
          <a:effectLst/>
        </p:spPr>
      </p:cxnSp>
      <p:cxnSp>
        <p:nvCxnSpPr>
          <p:cNvPr id="66568" name="AutoShape 8"/>
          <p:cNvCxnSpPr>
            <a:cxnSpLocks noChangeShapeType="1"/>
            <a:stCxn id="66563" idx="4"/>
            <a:endCxn id="66566" idx="0"/>
          </p:cNvCxnSpPr>
          <p:nvPr/>
        </p:nvCxnSpPr>
        <p:spPr bwMode="auto">
          <a:xfrm flipH="1">
            <a:off x="1790700" y="2667000"/>
            <a:ext cx="304800" cy="228600"/>
          </a:xfrm>
          <a:prstGeom prst="straightConnector1">
            <a:avLst/>
          </a:prstGeom>
          <a:noFill/>
          <a:ln w="9525">
            <a:solidFill>
              <a:schemeClr val="tx1"/>
            </a:solidFill>
            <a:round/>
            <a:headEnd/>
            <a:tailEnd type="triangle" w="med" len="med"/>
          </a:ln>
          <a:effectLst/>
        </p:spPr>
      </p:cxnSp>
      <p:cxnSp>
        <p:nvCxnSpPr>
          <p:cNvPr id="66569" name="AutoShape 9"/>
          <p:cNvCxnSpPr>
            <a:cxnSpLocks noChangeShapeType="1"/>
            <a:stCxn id="66563" idx="4"/>
            <a:endCxn id="66565" idx="0"/>
          </p:cNvCxnSpPr>
          <p:nvPr/>
        </p:nvCxnSpPr>
        <p:spPr bwMode="auto">
          <a:xfrm>
            <a:off x="2095500" y="2667000"/>
            <a:ext cx="304800" cy="228600"/>
          </a:xfrm>
          <a:prstGeom prst="straightConnector1">
            <a:avLst/>
          </a:prstGeom>
          <a:noFill/>
          <a:ln w="9525">
            <a:solidFill>
              <a:schemeClr val="tx1"/>
            </a:solidFill>
            <a:round/>
            <a:headEnd/>
            <a:tailEnd type="triangle" w="med" len="med"/>
          </a:ln>
          <a:effectLst/>
        </p:spPr>
      </p:cxnSp>
      <p:cxnSp>
        <p:nvCxnSpPr>
          <p:cNvPr id="66570" name="AutoShape 10"/>
          <p:cNvCxnSpPr>
            <a:cxnSpLocks noChangeShapeType="1"/>
            <a:stCxn id="66563" idx="4"/>
            <a:endCxn id="66564" idx="0"/>
          </p:cNvCxnSpPr>
          <p:nvPr/>
        </p:nvCxnSpPr>
        <p:spPr bwMode="auto">
          <a:xfrm>
            <a:off x="2095500" y="2667000"/>
            <a:ext cx="914400" cy="228600"/>
          </a:xfrm>
          <a:prstGeom prst="straightConnector1">
            <a:avLst/>
          </a:prstGeom>
          <a:noFill/>
          <a:ln w="9525">
            <a:solidFill>
              <a:schemeClr val="tx1"/>
            </a:solidFill>
            <a:round/>
            <a:headEnd/>
            <a:tailEnd type="triangle" w="med" len="med"/>
          </a:ln>
          <a:effectLst/>
        </p:spPr>
      </p:cxnSp>
      <p:sp>
        <p:nvSpPr>
          <p:cNvPr id="66571" name="Oval 11"/>
          <p:cNvSpPr>
            <a:spLocks noChangeArrowheads="1"/>
          </p:cNvSpPr>
          <p:nvPr/>
        </p:nvSpPr>
        <p:spPr bwMode="auto">
          <a:xfrm>
            <a:off x="9906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1</a:t>
            </a:r>
          </a:p>
        </p:txBody>
      </p:sp>
      <p:sp>
        <p:nvSpPr>
          <p:cNvPr id="66572" name="Oval 12"/>
          <p:cNvSpPr>
            <a:spLocks noChangeArrowheads="1"/>
          </p:cNvSpPr>
          <p:nvPr/>
        </p:nvSpPr>
        <p:spPr bwMode="auto">
          <a:xfrm>
            <a:off x="28194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4</a:t>
            </a:r>
          </a:p>
        </p:txBody>
      </p:sp>
      <p:sp>
        <p:nvSpPr>
          <p:cNvPr id="66573" name="Oval 13"/>
          <p:cNvSpPr>
            <a:spLocks noChangeArrowheads="1"/>
          </p:cNvSpPr>
          <p:nvPr/>
        </p:nvSpPr>
        <p:spPr bwMode="auto">
          <a:xfrm>
            <a:off x="22098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3</a:t>
            </a:r>
          </a:p>
        </p:txBody>
      </p:sp>
      <p:sp>
        <p:nvSpPr>
          <p:cNvPr id="66574" name="Oval 14"/>
          <p:cNvSpPr>
            <a:spLocks noChangeArrowheads="1"/>
          </p:cNvSpPr>
          <p:nvPr/>
        </p:nvSpPr>
        <p:spPr bwMode="auto">
          <a:xfrm>
            <a:off x="16002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2</a:t>
            </a:r>
          </a:p>
        </p:txBody>
      </p:sp>
      <p:sp>
        <p:nvSpPr>
          <p:cNvPr id="66575" name="Oval 15"/>
          <p:cNvSpPr>
            <a:spLocks noChangeArrowheads="1"/>
          </p:cNvSpPr>
          <p:nvPr/>
        </p:nvSpPr>
        <p:spPr bwMode="auto">
          <a:xfrm>
            <a:off x="9906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1</a:t>
            </a:r>
          </a:p>
        </p:txBody>
      </p:sp>
      <p:cxnSp>
        <p:nvCxnSpPr>
          <p:cNvPr id="66576" name="AutoShape 16"/>
          <p:cNvCxnSpPr>
            <a:cxnSpLocks noChangeShapeType="1"/>
            <a:stCxn id="66571" idx="4"/>
            <a:endCxn id="66575" idx="0"/>
          </p:cNvCxnSpPr>
          <p:nvPr/>
        </p:nvCxnSpPr>
        <p:spPr bwMode="auto">
          <a:xfrm>
            <a:off x="1181100" y="3276600"/>
            <a:ext cx="0" cy="228600"/>
          </a:xfrm>
          <a:prstGeom prst="straightConnector1">
            <a:avLst/>
          </a:prstGeom>
          <a:noFill/>
          <a:ln w="9525">
            <a:solidFill>
              <a:schemeClr val="tx1"/>
            </a:solidFill>
            <a:round/>
            <a:headEnd/>
            <a:tailEnd type="triangle" w="med" len="med"/>
          </a:ln>
          <a:effectLst/>
        </p:spPr>
      </p:cxnSp>
      <p:cxnSp>
        <p:nvCxnSpPr>
          <p:cNvPr id="66577" name="AutoShape 17"/>
          <p:cNvCxnSpPr>
            <a:cxnSpLocks noChangeShapeType="1"/>
            <a:stCxn id="66564" idx="4"/>
            <a:endCxn id="66572" idx="0"/>
          </p:cNvCxnSpPr>
          <p:nvPr/>
        </p:nvCxnSpPr>
        <p:spPr bwMode="auto">
          <a:xfrm>
            <a:off x="3009900" y="3276600"/>
            <a:ext cx="0" cy="228600"/>
          </a:xfrm>
          <a:prstGeom prst="straightConnector1">
            <a:avLst/>
          </a:prstGeom>
          <a:noFill/>
          <a:ln w="9525">
            <a:solidFill>
              <a:schemeClr val="tx1"/>
            </a:solidFill>
            <a:round/>
            <a:headEnd/>
            <a:tailEnd type="triangle" w="med" len="med"/>
          </a:ln>
          <a:effectLst/>
        </p:spPr>
      </p:cxnSp>
      <p:cxnSp>
        <p:nvCxnSpPr>
          <p:cNvPr id="66578" name="AutoShape 18"/>
          <p:cNvCxnSpPr>
            <a:cxnSpLocks noChangeShapeType="1"/>
            <a:stCxn id="66565" idx="4"/>
            <a:endCxn id="66573" idx="0"/>
          </p:cNvCxnSpPr>
          <p:nvPr/>
        </p:nvCxnSpPr>
        <p:spPr bwMode="auto">
          <a:xfrm>
            <a:off x="2400300" y="3276600"/>
            <a:ext cx="0" cy="228600"/>
          </a:xfrm>
          <a:prstGeom prst="straightConnector1">
            <a:avLst/>
          </a:prstGeom>
          <a:noFill/>
          <a:ln w="9525">
            <a:solidFill>
              <a:schemeClr val="tx1"/>
            </a:solidFill>
            <a:round/>
            <a:headEnd/>
            <a:tailEnd type="triangle" w="med" len="med"/>
          </a:ln>
          <a:effectLst/>
        </p:spPr>
      </p:cxnSp>
      <p:cxnSp>
        <p:nvCxnSpPr>
          <p:cNvPr id="66579" name="AutoShape 19"/>
          <p:cNvCxnSpPr>
            <a:cxnSpLocks noChangeShapeType="1"/>
            <a:stCxn id="66566" idx="4"/>
            <a:endCxn id="66574" idx="0"/>
          </p:cNvCxnSpPr>
          <p:nvPr/>
        </p:nvCxnSpPr>
        <p:spPr bwMode="auto">
          <a:xfrm>
            <a:off x="1790700" y="3276600"/>
            <a:ext cx="0" cy="228600"/>
          </a:xfrm>
          <a:prstGeom prst="straightConnector1">
            <a:avLst/>
          </a:prstGeom>
          <a:noFill/>
          <a:ln w="9525">
            <a:solidFill>
              <a:schemeClr val="tx1"/>
            </a:solidFill>
            <a:round/>
            <a:headEnd/>
            <a:tailEnd type="triangle" w="med" len="med"/>
          </a:ln>
          <a:effectLst/>
        </p:spPr>
      </p:cxnSp>
      <p:sp>
        <p:nvSpPr>
          <p:cNvPr id="66580" name="Oval 20"/>
          <p:cNvSpPr>
            <a:spLocks noChangeArrowheads="1"/>
          </p:cNvSpPr>
          <p:nvPr/>
        </p:nvSpPr>
        <p:spPr bwMode="auto">
          <a:xfrm>
            <a:off x="4648200" y="1524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cxnSp>
        <p:nvCxnSpPr>
          <p:cNvPr id="66581" name="AutoShape 21"/>
          <p:cNvCxnSpPr>
            <a:cxnSpLocks noChangeShapeType="1"/>
            <a:stCxn id="66580" idx="4"/>
            <a:endCxn id="66563" idx="0"/>
          </p:cNvCxnSpPr>
          <p:nvPr/>
        </p:nvCxnSpPr>
        <p:spPr bwMode="auto">
          <a:xfrm flipH="1">
            <a:off x="2095500" y="1905000"/>
            <a:ext cx="2743200" cy="381000"/>
          </a:xfrm>
          <a:prstGeom prst="straightConnector1">
            <a:avLst/>
          </a:prstGeom>
          <a:noFill/>
          <a:ln w="9525">
            <a:solidFill>
              <a:schemeClr val="tx1"/>
            </a:solidFill>
            <a:round/>
            <a:headEnd/>
            <a:tailEnd type="triangle" w="med" len="med"/>
          </a:ln>
          <a:effectLst/>
        </p:spPr>
      </p:cxnSp>
      <p:sp>
        <p:nvSpPr>
          <p:cNvPr id="66582" name="Oval 22"/>
          <p:cNvSpPr>
            <a:spLocks noChangeArrowheads="1"/>
          </p:cNvSpPr>
          <p:nvPr/>
        </p:nvSpPr>
        <p:spPr bwMode="auto">
          <a:xfrm>
            <a:off x="4648200" y="43434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 b</a:t>
            </a:r>
          </a:p>
        </p:txBody>
      </p:sp>
      <p:cxnSp>
        <p:nvCxnSpPr>
          <p:cNvPr id="66583" name="AutoShape 23"/>
          <p:cNvCxnSpPr>
            <a:cxnSpLocks noChangeShapeType="1"/>
            <a:stCxn id="66582" idx="0"/>
            <a:endCxn id="66575" idx="4"/>
          </p:cNvCxnSpPr>
          <p:nvPr/>
        </p:nvCxnSpPr>
        <p:spPr bwMode="auto">
          <a:xfrm flipH="1" flipV="1">
            <a:off x="1181100" y="3886200"/>
            <a:ext cx="3657600" cy="457200"/>
          </a:xfrm>
          <a:prstGeom prst="straightConnector1">
            <a:avLst/>
          </a:prstGeom>
          <a:noFill/>
          <a:ln w="9525">
            <a:solidFill>
              <a:schemeClr val="tx1"/>
            </a:solidFill>
            <a:round/>
            <a:headEnd/>
            <a:tailEnd type="triangle" w="med" len="med"/>
          </a:ln>
          <a:effectLst/>
        </p:spPr>
      </p:cxnSp>
      <p:cxnSp>
        <p:nvCxnSpPr>
          <p:cNvPr id="66584" name="AutoShape 24"/>
          <p:cNvCxnSpPr>
            <a:cxnSpLocks noChangeShapeType="1"/>
            <a:stCxn id="66582" idx="0"/>
            <a:endCxn id="66572" idx="4"/>
          </p:cNvCxnSpPr>
          <p:nvPr/>
        </p:nvCxnSpPr>
        <p:spPr bwMode="auto">
          <a:xfrm flipH="1" flipV="1">
            <a:off x="3009900" y="3886200"/>
            <a:ext cx="1828800" cy="457200"/>
          </a:xfrm>
          <a:prstGeom prst="straightConnector1">
            <a:avLst/>
          </a:prstGeom>
          <a:noFill/>
          <a:ln w="9525">
            <a:solidFill>
              <a:schemeClr val="tx1"/>
            </a:solidFill>
            <a:round/>
            <a:headEnd/>
            <a:tailEnd type="triangle" w="med" len="med"/>
          </a:ln>
          <a:effectLst/>
        </p:spPr>
      </p:cxnSp>
      <p:cxnSp>
        <p:nvCxnSpPr>
          <p:cNvPr id="66585" name="AutoShape 25"/>
          <p:cNvCxnSpPr>
            <a:cxnSpLocks noChangeShapeType="1"/>
            <a:stCxn id="66582" idx="0"/>
            <a:endCxn id="66574" idx="4"/>
          </p:cNvCxnSpPr>
          <p:nvPr/>
        </p:nvCxnSpPr>
        <p:spPr bwMode="auto">
          <a:xfrm flipH="1" flipV="1">
            <a:off x="1790700" y="3886200"/>
            <a:ext cx="3048000" cy="457200"/>
          </a:xfrm>
          <a:prstGeom prst="straightConnector1">
            <a:avLst/>
          </a:prstGeom>
          <a:noFill/>
          <a:ln w="9525">
            <a:solidFill>
              <a:schemeClr val="tx1"/>
            </a:solidFill>
            <a:round/>
            <a:headEnd/>
            <a:tailEnd type="triangle" w="med" len="med"/>
          </a:ln>
          <a:effectLst/>
        </p:spPr>
      </p:cxnSp>
      <p:cxnSp>
        <p:nvCxnSpPr>
          <p:cNvPr id="66586" name="AutoShape 26"/>
          <p:cNvCxnSpPr>
            <a:cxnSpLocks noChangeShapeType="1"/>
            <a:stCxn id="66582" idx="0"/>
            <a:endCxn id="66573" idx="4"/>
          </p:cNvCxnSpPr>
          <p:nvPr/>
        </p:nvCxnSpPr>
        <p:spPr bwMode="auto">
          <a:xfrm flipH="1" flipV="1">
            <a:off x="2400300" y="3886200"/>
            <a:ext cx="2438400" cy="457200"/>
          </a:xfrm>
          <a:prstGeom prst="straightConnector1">
            <a:avLst/>
          </a:prstGeom>
          <a:noFill/>
          <a:ln w="9525">
            <a:solidFill>
              <a:schemeClr val="tx1"/>
            </a:solidFill>
            <a:round/>
            <a:headEnd/>
            <a:tailEnd type="triangle" w="med" len="med"/>
          </a:ln>
          <a:effectLst/>
        </p:spPr>
      </p:cxnSp>
      <p:sp>
        <p:nvSpPr>
          <p:cNvPr id="66587" name="Oval 27"/>
          <p:cNvSpPr>
            <a:spLocks noChangeArrowheads="1"/>
          </p:cNvSpPr>
          <p:nvPr/>
        </p:nvSpPr>
        <p:spPr bwMode="auto">
          <a:xfrm>
            <a:off x="4648200" y="2286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sp>
        <p:nvSpPr>
          <p:cNvPr id="66588" name="Oval 28"/>
          <p:cNvSpPr>
            <a:spLocks noChangeArrowheads="1"/>
          </p:cNvSpPr>
          <p:nvPr/>
        </p:nvSpPr>
        <p:spPr bwMode="auto">
          <a:xfrm>
            <a:off x="55626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4</a:t>
            </a:r>
          </a:p>
        </p:txBody>
      </p:sp>
      <p:sp>
        <p:nvSpPr>
          <p:cNvPr id="66589" name="Oval 29"/>
          <p:cNvSpPr>
            <a:spLocks noChangeArrowheads="1"/>
          </p:cNvSpPr>
          <p:nvPr/>
        </p:nvSpPr>
        <p:spPr bwMode="auto">
          <a:xfrm>
            <a:off x="49530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3</a:t>
            </a:r>
          </a:p>
        </p:txBody>
      </p:sp>
      <p:sp>
        <p:nvSpPr>
          <p:cNvPr id="66590" name="Oval 30"/>
          <p:cNvSpPr>
            <a:spLocks noChangeArrowheads="1"/>
          </p:cNvSpPr>
          <p:nvPr/>
        </p:nvSpPr>
        <p:spPr bwMode="auto">
          <a:xfrm>
            <a:off x="43434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2</a:t>
            </a:r>
          </a:p>
        </p:txBody>
      </p:sp>
      <p:cxnSp>
        <p:nvCxnSpPr>
          <p:cNvPr id="66591" name="AutoShape 31"/>
          <p:cNvCxnSpPr>
            <a:cxnSpLocks noChangeShapeType="1"/>
            <a:stCxn id="66587" idx="4"/>
            <a:endCxn id="66595" idx="0"/>
          </p:cNvCxnSpPr>
          <p:nvPr/>
        </p:nvCxnSpPr>
        <p:spPr bwMode="auto">
          <a:xfrm flipH="1">
            <a:off x="3924300" y="2667000"/>
            <a:ext cx="914400" cy="228600"/>
          </a:xfrm>
          <a:prstGeom prst="straightConnector1">
            <a:avLst/>
          </a:prstGeom>
          <a:noFill/>
          <a:ln w="9525">
            <a:solidFill>
              <a:schemeClr val="tx1"/>
            </a:solidFill>
            <a:round/>
            <a:headEnd/>
            <a:tailEnd type="triangle" w="med" len="med"/>
          </a:ln>
          <a:effectLst/>
        </p:spPr>
      </p:cxnSp>
      <p:cxnSp>
        <p:nvCxnSpPr>
          <p:cNvPr id="66592" name="AutoShape 32"/>
          <p:cNvCxnSpPr>
            <a:cxnSpLocks noChangeShapeType="1"/>
            <a:stCxn id="66587" idx="4"/>
            <a:endCxn id="66590" idx="0"/>
          </p:cNvCxnSpPr>
          <p:nvPr/>
        </p:nvCxnSpPr>
        <p:spPr bwMode="auto">
          <a:xfrm flipH="1">
            <a:off x="4533900" y="2667000"/>
            <a:ext cx="304800" cy="228600"/>
          </a:xfrm>
          <a:prstGeom prst="straightConnector1">
            <a:avLst/>
          </a:prstGeom>
          <a:noFill/>
          <a:ln w="9525">
            <a:solidFill>
              <a:schemeClr val="tx1"/>
            </a:solidFill>
            <a:round/>
            <a:headEnd/>
            <a:tailEnd type="triangle" w="med" len="med"/>
          </a:ln>
          <a:effectLst/>
        </p:spPr>
      </p:cxnSp>
      <p:cxnSp>
        <p:nvCxnSpPr>
          <p:cNvPr id="66593" name="AutoShape 33"/>
          <p:cNvCxnSpPr>
            <a:cxnSpLocks noChangeShapeType="1"/>
            <a:stCxn id="66587" idx="4"/>
            <a:endCxn id="66589" idx="0"/>
          </p:cNvCxnSpPr>
          <p:nvPr/>
        </p:nvCxnSpPr>
        <p:spPr bwMode="auto">
          <a:xfrm>
            <a:off x="4838700" y="2667000"/>
            <a:ext cx="304800" cy="228600"/>
          </a:xfrm>
          <a:prstGeom prst="straightConnector1">
            <a:avLst/>
          </a:prstGeom>
          <a:noFill/>
          <a:ln w="9525">
            <a:solidFill>
              <a:schemeClr val="tx1"/>
            </a:solidFill>
            <a:round/>
            <a:headEnd/>
            <a:tailEnd type="triangle" w="med" len="med"/>
          </a:ln>
          <a:effectLst/>
        </p:spPr>
      </p:cxnSp>
      <p:cxnSp>
        <p:nvCxnSpPr>
          <p:cNvPr id="66594" name="AutoShape 34"/>
          <p:cNvCxnSpPr>
            <a:cxnSpLocks noChangeShapeType="1"/>
            <a:stCxn id="66587" idx="4"/>
            <a:endCxn id="66588" idx="0"/>
          </p:cNvCxnSpPr>
          <p:nvPr/>
        </p:nvCxnSpPr>
        <p:spPr bwMode="auto">
          <a:xfrm>
            <a:off x="4838700" y="2667000"/>
            <a:ext cx="914400" cy="228600"/>
          </a:xfrm>
          <a:prstGeom prst="straightConnector1">
            <a:avLst/>
          </a:prstGeom>
          <a:noFill/>
          <a:ln w="9525">
            <a:solidFill>
              <a:schemeClr val="tx1"/>
            </a:solidFill>
            <a:round/>
            <a:headEnd/>
            <a:tailEnd type="triangle" w="med" len="med"/>
          </a:ln>
          <a:effectLst/>
        </p:spPr>
      </p:cxnSp>
      <p:sp>
        <p:nvSpPr>
          <p:cNvPr id="66595" name="Oval 35"/>
          <p:cNvSpPr>
            <a:spLocks noChangeArrowheads="1"/>
          </p:cNvSpPr>
          <p:nvPr/>
        </p:nvSpPr>
        <p:spPr bwMode="auto">
          <a:xfrm>
            <a:off x="37338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1</a:t>
            </a:r>
          </a:p>
        </p:txBody>
      </p:sp>
      <p:sp>
        <p:nvSpPr>
          <p:cNvPr id="66596" name="Oval 36"/>
          <p:cNvSpPr>
            <a:spLocks noChangeArrowheads="1"/>
          </p:cNvSpPr>
          <p:nvPr/>
        </p:nvSpPr>
        <p:spPr bwMode="auto">
          <a:xfrm>
            <a:off x="55626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4</a:t>
            </a:r>
          </a:p>
        </p:txBody>
      </p:sp>
      <p:sp>
        <p:nvSpPr>
          <p:cNvPr id="66597" name="Oval 37"/>
          <p:cNvSpPr>
            <a:spLocks noChangeArrowheads="1"/>
          </p:cNvSpPr>
          <p:nvPr/>
        </p:nvSpPr>
        <p:spPr bwMode="auto">
          <a:xfrm>
            <a:off x="49530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3</a:t>
            </a:r>
          </a:p>
        </p:txBody>
      </p:sp>
      <p:sp>
        <p:nvSpPr>
          <p:cNvPr id="66598" name="Oval 38"/>
          <p:cNvSpPr>
            <a:spLocks noChangeArrowheads="1"/>
          </p:cNvSpPr>
          <p:nvPr/>
        </p:nvSpPr>
        <p:spPr bwMode="auto">
          <a:xfrm>
            <a:off x="43434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2</a:t>
            </a:r>
          </a:p>
        </p:txBody>
      </p:sp>
      <p:sp>
        <p:nvSpPr>
          <p:cNvPr id="66599" name="Oval 39"/>
          <p:cNvSpPr>
            <a:spLocks noChangeArrowheads="1"/>
          </p:cNvSpPr>
          <p:nvPr/>
        </p:nvSpPr>
        <p:spPr bwMode="auto">
          <a:xfrm>
            <a:off x="37338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1</a:t>
            </a:r>
          </a:p>
        </p:txBody>
      </p:sp>
      <p:cxnSp>
        <p:nvCxnSpPr>
          <p:cNvPr id="66600" name="AutoShape 40"/>
          <p:cNvCxnSpPr>
            <a:cxnSpLocks noChangeShapeType="1"/>
            <a:stCxn id="66595" idx="4"/>
            <a:endCxn id="66599" idx="0"/>
          </p:cNvCxnSpPr>
          <p:nvPr/>
        </p:nvCxnSpPr>
        <p:spPr bwMode="auto">
          <a:xfrm>
            <a:off x="3924300" y="3276600"/>
            <a:ext cx="0" cy="228600"/>
          </a:xfrm>
          <a:prstGeom prst="straightConnector1">
            <a:avLst/>
          </a:prstGeom>
          <a:noFill/>
          <a:ln w="9525">
            <a:solidFill>
              <a:schemeClr val="tx1"/>
            </a:solidFill>
            <a:round/>
            <a:headEnd/>
            <a:tailEnd type="triangle" w="med" len="med"/>
          </a:ln>
          <a:effectLst/>
        </p:spPr>
      </p:cxnSp>
      <p:cxnSp>
        <p:nvCxnSpPr>
          <p:cNvPr id="66601" name="AutoShape 41"/>
          <p:cNvCxnSpPr>
            <a:cxnSpLocks noChangeShapeType="1"/>
            <a:stCxn id="66588" idx="4"/>
            <a:endCxn id="66596" idx="0"/>
          </p:cNvCxnSpPr>
          <p:nvPr/>
        </p:nvCxnSpPr>
        <p:spPr bwMode="auto">
          <a:xfrm>
            <a:off x="5753100" y="3276600"/>
            <a:ext cx="0" cy="228600"/>
          </a:xfrm>
          <a:prstGeom prst="straightConnector1">
            <a:avLst/>
          </a:prstGeom>
          <a:noFill/>
          <a:ln w="9525">
            <a:solidFill>
              <a:schemeClr val="tx1"/>
            </a:solidFill>
            <a:round/>
            <a:headEnd/>
            <a:tailEnd type="triangle" w="med" len="med"/>
          </a:ln>
          <a:effectLst/>
        </p:spPr>
      </p:cxnSp>
      <p:cxnSp>
        <p:nvCxnSpPr>
          <p:cNvPr id="66602" name="AutoShape 42"/>
          <p:cNvCxnSpPr>
            <a:cxnSpLocks noChangeShapeType="1"/>
            <a:stCxn id="66589" idx="4"/>
            <a:endCxn id="66597" idx="0"/>
          </p:cNvCxnSpPr>
          <p:nvPr/>
        </p:nvCxnSpPr>
        <p:spPr bwMode="auto">
          <a:xfrm>
            <a:off x="5143500" y="3276600"/>
            <a:ext cx="0" cy="228600"/>
          </a:xfrm>
          <a:prstGeom prst="straightConnector1">
            <a:avLst/>
          </a:prstGeom>
          <a:noFill/>
          <a:ln w="9525">
            <a:solidFill>
              <a:schemeClr val="tx1"/>
            </a:solidFill>
            <a:round/>
            <a:headEnd/>
            <a:tailEnd type="triangle" w="med" len="med"/>
          </a:ln>
          <a:effectLst/>
        </p:spPr>
      </p:cxnSp>
      <p:cxnSp>
        <p:nvCxnSpPr>
          <p:cNvPr id="66603" name="AutoShape 43"/>
          <p:cNvCxnSpPr>
            <a:cxnSpLocks noChangeShapeType="1"/>
            <a:stCxn id="66590" idx="4"/>
            <a:endCxn id="66598" idx="0"/>
          </p:cNvCxnSpPr>
          <p:nvPr/>
        </p:nvCxnSpPr>
        <p:spPr bwMode="auto">
          <a:xfrm>
            <a:off x="4533900" y="3276600"/>
            <a:ext cx="0" cy="228600"/>
          </a:xfrm>
          <a:prstGeom prst="straightConnector1">
            <a:avLst/>
          </a:prstGeom>
          <a:noFill/>
          <a:ln w="9525">
            <a:solidFill>
              <a:schemeClr val="tx1"/>
            </a:solidFill>
            <a:round/>
            <a:headEnd/>
            <a:tailEnd type="triangle" w="med" len="med"/>
          </a:ln>
          <a:effectLst/>
        </p:spPr>
      </p:cxnSp>
      <p:cxnSp>
        <p:nvCxnSpPr>
          <p:cNvPr id="66604" name="AutoShape 44"/>
          <p:cNvCxnSpPr>
            <a:cxnSpLocks noChangeShapeType="1"/>
            <a:stCxn id="66580" idx="4"/>
            <a:endCxn id="66587" idx="0"/>
          </p:cNvCxnSpPr>
          <p:nvPr/>
        </p:nvCxnSpPr>
        <p:spPr bwMode="auto">
          <a:xfrm>
            <a:off x="4838700" y="1905000"/>
            <a:ext cx="0" cy="381000"/>
          </a:xfrm>
          <a:prstGeom prst="straightConnector1">
            <a:avLst/>
          </a:prstGeom>
          <a:noFill/>
          <a:ln w="9525">
            <a:solidFill>
              <a:schemeClr val="tx1"/>
            </a:solidFill>
            <a:round/>
            <a:headEnd/>
            <a:tailEnd type="triangle" w="med" len="med"/>
          </a:ln>
          <a:effectLst/>
        </p:spPr>
      </p:cxnSp>
      <p:sp>
        <p:nvSpPr>
          <p:cNvPr id="66605" name="Oval 45"/>
          <p:cNvSpPr>
            <a:spLocks noChangeArrowheads="1"/>
          </p:cNvSpPr>
          <p:nvPr/>
        </p:nvSpPr>
        <p:spPr bwMode="auto">
          <a:xfrm>
            <a:off x="7467600" y="2286000"/>
            <a:ext cx="381000" cy="381000"/>
          </a:xfrm>
          <a:prstGeom prst="ellipse">
            <a:avLst/>
          </a:prstGeom>
          <a:noFill/>
          <a:ln w="9525">
            <a:solidFill>
              <a:schemeClr val="tx1"/>
            </a:solidFill>
            <a:round/>
            <a:headEnd/>
            <a:tailEnd/>
          </a:ln>
          <a:effectLst/>
        </p:spPr>
        <p:txBody>
          <a:bodyPr wrap="none" anchor="ctr"/>
          <a:lstStyle/>
          <a:p>
            <a:pPr algn="ctr" eaLnBrk="0" hangingPunct="0"/>
            <a:r>
              <a:rPr lang="en-US" sz="1600" b="1" smtClean="0">
                <a:solidFill>
                  <a:srgbClr val="000000"/>
                </a:solidFill>
                <a:latin typeface="Symbol" pitchFamily="19" charset="2"/>
                <a:sym typeface="Symbol" pitchFamily="19" charset="2"/>
              </a:rPr>
              <a:t></a:t>
            </a:r>
          </a:p>
        </p:txBody>
      </p:sp>
      <p:sp>
        <p:nvSpPr>
          <p:cNvPr id="66606" name="Oval 46"/>
          <p:cNvSpPr>
            <a:spLocks noChangeArrowheads="1"/>
          </p:cNvSpPr>
          <p:nvPr/>
        </p:nvSpPr>
        <p:spPr bwMode="auto">
          <a:xfrm>
            <a:off x="83820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4</a:t>
            </a:r>
          </a:p>
        </p:txBody>
      </p:sp>
      <p:sp>
        <p:nvSpPr>
          <p:cNvPr id="66607" name="Oval 47"/>
          <p:cNvSpPr>
            <a:spLocks noChangeArrowheads="1"/>
          </p:cNvSpPr>
          <p:nvPr/>
        </p:nvSpPr>
        <p:spPr bwMode="auto">
          <a:xfrm>
            <a:off x="77724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3</a:t>
            </a:r>
          </a:p>
        </p:txBody>
      </p:sp>
      <p:sp>
        <p:nvSpPr>
          <p:cNvPr id="66608" name="Oval 48"/>
          <p:cNvSpPr>
            <a:spLocks noChangeArrowheads="1"/>
          </p:cNvSpPr>
          <p:nvPr/>
        </p:nvSpPr>
        <p:spPr bwMode="auto">
          <a:xfrm>
            <a:off x="71628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2</a:t>
            </a:r>
          </a:p>
        </p:txBody>
      </p:sp>
      <p:cxnSp>
        <p:nvCxnSpPr>
          <p:cNvPr id="66609" name="AutoShape 49"/>
          <p:cNvCxnSpPr>
            <a:cxnSpLocks noChangeShapeType="1"/>
            <a:stCxn id="66605" idx="4"/>
            <a:endCxn id="66613" idx="0"/>
          </p:cNvCxnSpPr>
          <p:nvPr/>
        </p:nvCxnSpPr>
        <p:spPr bwMode="auto">
          <a:xfrm flipH="1">
            <a:off x="6743700" y="2667000"/>
            <a:ext cx="914400" cy="228600"/>
          </a:xfrm>
          <a:prstGeom prst="straightConnector1">
            <a:avLst/>
          </a:prstGeom>
          <a:noFill/>
          <a:ln w="9525">
            <a:solidFill>
              <a:schemeClr val="tx1"/>
            </a:solidFill>
            <a:round/>
            <a:headEnd/>
            <a:tailEnd type="triangle" w="med" len="med"/>
          </a:ln>
          <a:effectLst/>
        </p:spPr>
      </p:cxnSp>
      <p:cxnSp>
        <p:nvCxnSpPr>
          <p:cNvPr id="66610" name="AutoShape 50"/>
          <p:cNvCxnSpPr>
            <a:cxnSpLocks noChangeShapeType="1"/>
            <a:stCxn id="66605" idx="4"/>
            <a:endCxn id="66608" idx="0"/>
          </p:cNvCxnSpPr>
          <p:nvPr/>
        </p:nvCxnSpPr>
        <p:spPr bwMode="auto">
          <a:xfrm flipH="1">
            <a:off x="7353300" y="2667000"/>
            <a:ext cx="304800" cy="228600"/>
          </a:xfrm>
          <a:prstGeom prst="straightConnector1">
            <a:avLst/>
          </a:prstGeom>
          <a:noFill/>
          <a:ln w="9525">
            <a:solidFill>
              <a:schemeClr val="tx1"/>
            </a:solidFill>
            <a:round/>
            <a:headEnd/>
            <a:tailEnd type="triangle" w="med" len="med"/>
          </a:ln>
          <a:effectLst/>
        </p:spPr>
      </p:cxnSp>
      <p:cxnSp>
        <p:nvCxnSpPr>
          <p:cNvPr id="66611" name="AutoShape 51"/>
          <p:cNvCxnSpPr>
            <a:cxnSpLocks noChangeShapeType="1"/>
            <a:stCxn id="66605" idx="4"/>
            <a:endCxn id="66607" idx="0"/>
          </p:cNvCxnSpPr>
          <p:nvPr/>
        </p:nvCxnSpPr>
        <p:spPr bwMode="auto">
          <a:xfrm>
            <a:off x="7658100" y="2667000"/>
            <a:ext cx="304800" cy="228600"/>
          </a:xfrm>
          <a:prstGeom prst="straightConnector1">
            <a:avLst/>
          </a:prstGeom>
          <a:noFill/>
          <a:ln w="9525">
            <a:solidFill>
              <a:schemeClr val="tx1"/>
            </a:solidFill>
            <a:round/>
            <a:headEnd/>
            <a:tailEnd type="triangle" w="med" len="med"/>
          </a:ln>
          <a:effectLst/>
        </p:spPr>
      </p:cxnSp>
      <p:cxnSp>
        <p:nvCxnSpPr>
          <p:cNvPr id="66612" name="AutoShape 52"/>
          <p:cNvCxnSpPr>
            <a:cxnSpLocks noChangeShapeType="1"/>
            <a:stCxn id="66605" idx="4"/>
            <a:endCxn id="66606" idx="0"/>
          </p:cNvCxnSpPr>
          <p:nvPr/>
        </p:nvCxnSpPr>
        <p:spPr bwMode="auto">
          <a:xfrm>
            <a:off x="7658100" y="2667000"/>
            <a:ext cx="914400" cy="228600"/>
          </a:xfrm>
          <a:prstGeom prst="straightConnector1">
            <a:avLst/>
          </a:prstGeom>
          <a:noFill/>
          <a:ln w="9525">
            <a:solidFill>
              <a:schemeClr val="tx1"/>
            </a:solidFill>
            <a:round/>
            <a:headEnd/>
            <a:tailEnd type="triangle" w="med" len="med"/>
          </a:ln>
          <a:effectLst/>
        </p:spPr>
      </p:cxnSp>
      <p:sp>
        <p:nvSpPr>
          <p:cNvPr id="66613" name="Oval 53"/>
          <p:cNvSpPr>
            <a:spLocks noChangeArrowheads="1"/>
          </p:cNvSpPr>
          <p:nvPr/>
        </p:nvSpPr>
        <p:spPr bwMode="auto">
          <a:xfrm>
            <a:off x="6553200" y="2895600"/>
            <a:ext cx="381000" cy="381000"/>
          </a:xfrm>
          <a:prstGeom prst="ellipse">
            <a:avLst/>
          </a:prstGeom>
          <a:no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z</a:t>
            </a:r>
            <a:r>
              <a:rPr lang="en-US" sz="1400" baseline="-25000" smtClean="0">
                <a:solidFill>
                  <a:srgbClr val="000000"/>
                </a:solidFill>
                <a:latin typeface="Verdana" pitchFamily="34" charset="0"/>
              </a:rPr>
              <a:t>1</a:t>
            </a:r>
          </a:p>
        </p:txBody>
      </p:sp>
      <p:sp>
        <p:nvSpPr>
          <p:cNvPr id="66614" name="Oval 54"/>
          <p:cNvSpPr>
            <a:spLocks noChangeArrowheads="1"/>
          </p:cNvSpPr>
          <p:nvPr/>
        </p:nvSpPr>
        <p:spPr bwMode="auto">
          <a:xfrm>
            <a:off x="83820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4</a:t>
            </a:r>
          </a:p>
        </p:txBody>
      </p:sp>
      <p:sp>
        <p:nvSpPr>
          <p:cNvPr id="66615" name="Oval 55"/>
          <p:cNvSpPr>
            <a:spLocks noChangeArrowheads="1"/>
          </p:cNvSpPr>
          <p:nvPr/>
        </p:nvSpPr>
        <p:spPr bwMode="auto">
          <a:xfrm>
            <a:off x="77724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3</a:t>
            </a:r>
          </a:p>
        </p:txBody>
      </p:sp>
      <p:sp>
        <p:nvSpPr>
          <p:cNvPr id="66616" name="Oval 56"/>
          <p:cNvSpPr>
            <a:spLocks noChangeArrowheads="1"/>
          </p:cNvSpPr>
          <p:nvPr/>
        </p:nvSpPr>
        <p:spPr bwMode="auto">
          <a:xfrm>
            <a:off x="71628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2</a:t>
            </a:r>
          </a:p>
        </p:txBody>
      </p:sp>
      <p:sp>
        <p:nvSpPr>
          <p:cNvPr id="66617" name="Oval 57"/>
          <p:cNvSpPr>
            <a:spLocks noChangeArrowheads="1"/>
          </p:cNvSpPr>
          <p:nvPr/>
        </p:nvSpPr>
        <p:spPr bwMode="auto">
          <a:xfrm>
            <a:off x="6553200" y="3505200"/>
            <a:ext cx="381000" cy="3810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smtClean="0">
                <a:solidFill>
                  <a:srgbClr val="000000"/>
                </a:solidFill>
                <a:latin typeface="Verdana" pitchFamily="34" charset="0"/>
              </a:rPr>
              <a:t>w</a:t>
            </a:r>
            <a:r>
              <a:rPr lang="en-US" sz="1400" baseline="-25000" smtClean="0">
                <a:solidFill>
                  <a:srgbClr val="000000"/>
                </a:solidFill>
                <a:latin typeface="Verdana" pitchFamily="34" charset="0"/>
              </a:rPr>
              <a:t>1</a:t>
            </a:r>
          </a:p>
        </p:txBody>
      </p:sp>
      <p:cxnSp>
        <p:nvCxnSpPr>
          <p:cNvPr id="66618" name="AutoShape 58"/>
          <p:cNvCxnSpPr>
            <a:cxnSpLocks noChangeShapeType="1"/>
            <a:stCxn id="66613" idx="4"/>
            <a:endCxn id="66617" idx="0"/>
          </p:cNvCxnSpPr>
          <p:nvPr/>
        </p:nvCxnSpPr>
        <p:spPr bwMode="auto">
          <a:xfrm>
            <a:off x="6743700" y="3276600"/>
            <a:ext cx="0" cy="228600"/>
          </a:xfrm>
          <a:prstGeom prst="straightConnector1">
            <a:avLst/>
          </a:prstGeom>
          <a:noFill/>
          <a:ln w="9525">
            <a:solidFill>
              <a:schemeClr val="tx1"/>
            </a:solidFill>
            <a:round/>
            <a:headEnd/>
            <a:tailEnd type="triangle" w="med" len="med"/>
          </a:ln>
          <a:effectLst/>
        </p:spPr>
      </p:cxnSp>
      <p:cxnSp>
        <p:nvCxnSpPr>
          <p:cNvPr id="66619" name="AutoShape 59"/>
          <p:cNvCxnSpPr>
            <a:cxnSpLocks noChangeShapeType="1"/>
            <a:stCxn id="66606" idx="4"/>
            <a:endCxn id="66614" idx="0"/>
          </p:cNvCxnSpPr>
          <p:nvPr/>
        </p:nvCxnSpPr>
        <p:spPr bwMode="auto">
          <a:xfrm>
            <a:off x="8572500" y="3276600"/>
            <a:ext cx="0" cy="228600"/>
          </a:xfrm>
          <a:prstGeom prst="straightConnector1">
            <a:avLst/>
          </a:prstGeom>
          <a:noFill/>
          <a:ln w="9525">
            <a:solidFill>
              <a:schemeClr val="tx1"/>
            </a:solidFill>
            <a:round/>
            <a:headEnd/>
            <a:tailEnd type="triangle" w="med" len="med"/>
          </a:ln>
          <a:effectLst/>
        </p:spPr>
      </p:cxnSp>
      <p:cxnSp>
        <p:nvCxnSpPr>
          <p:cNvPr id="66620" name="AutoShape 60"/>
          <p:cNvCxnSpPr>
            <a:cxnSpLocks noChangeShapeType="1"/>
            <a:stCxn id="66607" idx="4"/>
            <a:endCxn id="66615" idx="0"/>
          </p:cNvCxnSpPr>
          <p:nvPr/>
        </p:nvCxnSpPr>
        <p:spPr bwMode="auto">
          <a:xfrm>
            <a:off x="7962900" y="3276600"/>
            <a:ext cx="0" cy="228600"/>
          </a:xfrm>
          <a:prstGeom prst="straightConnector1">
            <a:avLst/>
          </a:prstGeom>
          <a:noFill/>
          <a:ln w="9525">
            <a:solidFill>
              <a:schemeClr val="tx1"/>
            </a:solidFill>
            <a:round/>
            <a:headEnd/>
            <a:tailEnd type="triangle" w="med" len="med"/>
          </a:ln>
          <a:effectLst/>
        </p:spPr>
      </p:cxnSp>
      <p:cxnSp>
        <p:nvCxnSpPr>
          <p:cNvPr id="66621" name="AutoShape 61"/>
          <p:cNvCxnSpPr>
            <a:cxnSpLocks noChangeShapeType="1"/>
            <a:stCxn id="66608" idx="4"/>
            <a:endCxn id="66616" idx="0"/>
          </p:cNvCxnSpPr>
          <p:nvPr/>
        </p:nvCxnSpPr>
        <p:spPr bwMode="auto">
          <a:xfrm>
            <a:off x="7353300" y="3276600"/>
            <a:ext cx="0" cy="228600"/>
          </a:xfrm>
          <a:prstGeom prst="straightConnector1">
            <a:avLst/>
          </a:prstGeom>
          <a:noFill/>
          <a:ln w="9525">
            <a:solidFill>
              <a:schemeClr val="tx1"/>
            </a:solidFill>
            <a:round/>
            <a:headEnd/>
            <a:tailEnd type="triangle" w="med" len="med"/>
          </a:ln>
          <a:effectLst/>
        </p:spPr>
      </p:cxnSp>
      <p:cxnSp>
        <p:nvCxnSpPr>
          <p:cNvPr id="66622" name="AutoShape 62"/>
          <p:cNvCxnSpPr>
            <a:cxnSpLocks noChangeShapeType="1"/>
            <a:stCxn id="66580" idx="4"/>
            <a:endCxn id="66605" idx="0"/>
          </p:cNvCxnSpPr>
          <p:nvPr/>
        </p:nvCxnSpPr>
        <p:spPr bwMode="auto">
          <a:xfrm>
            <a:off x="4838700" y="1905000"/>
            <a:ext cx="2819400" cy="381000"/>
          </a:xfrm>
          <a:prstGeom prst="straightConnector1">
            <a:avLst/>
          </a:prstGeom>
          <a:noFill/>
          <a:ln w="9525">
            <a:solidFill>
              <a:schemeClr val="tx1"/>
            </a:solidFill>
            <a:round/>
            <a:headEnd/>
            <a:tailEnd type="triangle" w="med" len="med"/>
          </a:ln>
          <a:effectLst/>
        </p:spPr>
      </p:cxnSp>
      <p:cxnSp>
        <p:nvCxnSpPr>
          <p:cNvPr id="66623" name="AutoShape 63"/>
          <p:cNvCxnSpPr>
            <a:cxnSpLocks noChangeShapeType="1"/>
            <a:stCxn id="66582" idx="0"/>
            <a:endCxn id="66599" idx="4"/>
          </p:cNvCxnSpPr>
          <p:nvPr/>
        </p:nvCxnSpPr>
        <p:spPr bwMode="auto">
          <a:xfrm flipH="1" flipV="1">
            <a:off x="3924300" y="3886200"/>
            <a:ext cx="914400" cy="457200"/>
          </a:xfrm>
          <a:prstGeom prst="straightConnector1">
            <a:avLst/>
          </a:prstGeom>
          <a:noFill/>
          <a:ln w="9525">
            <a:solidFill>
              <a:schemeClr val="tx1"/>
            </a:solidFill>
            <a:round/>
            <a:headEnd/>
            <a:tailEnd type="triangle" w="med" len="med"/>
          </a:ln>
          <a:effectLst/>
        </p:spPr>
      </p:cxnSp>
      <p:cxnSp>
        <p:nvCxnSpPr>
          <p:cNvPr id="66624" name="AutoShape 64"/>
          <p:cNvCxnSpPr>
            <a:cxnSpLocks noChangeShapeType="1"/>
            <a:stCxn id="66582" idx="0"/>
            <a:endCxn id="66598" idx="4"/>
          </p:cNvCxnSpPr>
          <p:nvPr/>
        </p:nvCxnSpPr>
        <p:spPr bwMode="auto">
          <a:xfrm flipH="1" flipV="1">
            <a:off x="4533900" y="3886200"/>
            <a:ext cx="304800" cy="457200"/>
          </a:xfrm>
          <a:prstGeom prst="straightConnector1">
            <a:avLst/>
          </a:prstGeom>
          <a:noFill/>
          <a:ln w="9525">
            <a:solidFill>
              <a:schemeClr val="tx1"/>
            </a:solidFill>
            <a:round/>
            <a:headEnd/>
            <a:tailEnd type="triangle" w="med" len="med"/>
          </a:ln>
          <a:effectLst/>
        </p:spPr>
      </p:cxnSp>
      <p:cxnSp>
        <p:nvCxnSpPr>
          <p:cNvPr id="66625" name="AutoShape 65"/>
          <p:cNvCxnSpPr>
            <a:cxnSpLocks noChangeShapeType="1"/>
            <a:stCxn id="66582" idx="0"/>
            <a:endCxn id="66597" idx="4"/>
          </p:cNvCxnSpPr>
          <p:nvPr/>
        </p:nvCxnSpPr>
        <p:spPr bwMode="auto">
          <a:xfrm flipV="1">
            <a:off x="4838700" y="3886200"/>
            <a:ext cx="304800" cy="457200"/>
          </a:xfrm>
          <a:prstGeom prst="straightConnector1">
            <a:avLst/>
          </a:prstGeom>
          <a:noFill/>
          <a:ln w="9525">
            <a:solidFill>
              <a:schemeClr val="tx1"/>
            </a:solidFill>
            <a:round/>
            <a:headEnd/>
            <a:tailEnd type="triangle" w="med" len="med"/>
          </a:ln>
          <a:effectLst/>
        </p:spPr>
      </p:cxnSp>
      <p:cxnSp>
        <p:nvCxnSpPr>
          <p:cNvPr id="66626" name="AutoShape 66"/>
          <p:cNvCxnSpPr>
            <a:cxnSpLocks noChangeShapeType="1"/>
            <a:stCxn id="66582" idx="0"/>
            <a:endCxn id="66596" idx="4"/>
          </p:cNvCxnSpPr>
          <p:nvPr/>
        </p:nvCxnSpPr>
        <p:spPr bwMode="auto">
          <a:xfrm flipV="1">
            <a:off x="4838700" y="3886200"/>
            <a:ext cx="914400" cy="457200"/>
          </a:xfrm>
          <a:prstGeom prst="straightConnector1">
            <a:avLst/>
          </a:prstGeom>
          <a:noFill/>
          <a:ln w="9525">
            <a:solidFill>
              <a:schemeClr val="tx1"/>
            </a:solidFill>
            <a:round/>
            <a:headEnd/>
            <a:tailEnd type="triangle" w="med" len="med"/>
          </a:ln>
          <a:effectLst/>
        </p:spPr>
      </p:cxnSp>
      <p:cxnSp>
        <p:nvCxnSpPr>
          <p:cNvPr id="66627" name="AutoShape 67"/>
          <p:cNvCxnSpPr>
            <a:cxnSpLocks noChangeShapeType="1"/>
            <a:stCxn id="66582" idx="0"/>
            <a:endCxn id="66617" idx="4"/>
          </p:cNvCxnSpPr>
          <p:nvPr/>
        </p:nvCxnSpPr>
        <p:spPr bwMode="auto">
          <a:xfrm flipV="1">
            <a:off x="4838700" y="3886200"/>
            <a:ext cx="1905000" cy="457200"/>
          </a:xfrm>
          <a:prstGeom prst="straightConnector1">
            <a:avLst/>
          </a:prstGeom>
          <a:noFill/>
          <a:ln w="9525">
            <a:solidFill>
              <a:schemeClr val="tx1"/>
            </a:solidFill>
            <a:round/>
            <a:headEnd/>
            <a:tailEnd type="triangle" w="med" len="med"/>
          </a:ln>
          <a:effectLst/>
        </p:spPr>
      </p:cxnSp>
      <p:cxnSp>
        <p:nvCxnSpPr>
          <p:cNvPr id="66628" name="AutoShape 68"/>
          <p:cNvCxnSpPr>
            <a:cxnSpLocks noChangeShapeType="1"/>
            <a:stCxn id="66582" idx="0"/>
            <a:endCxn id="66616" idx="4"/>
          </p:cNvCxnSpPr>
          <p:nvPr/>
        </p:nvCxnSpPr>
        <p:spPr bwMode="auto">
          <a:xfrm flipV="1">
            <a:off x="4838700" y="3886200"/>
            <a:ext cx="2514600" cy="457200"/>
          </a:xfrm>
          <a:prstGeom prst="straightConnector1">
            <a:avLst/>
          </a:prstGeom>
          <a:noFill/>
          <a:ln w="9525">
            <a:solidFill>
              <a:schemeClr val="tx1"/>
            </a:solidFill>
            <a:round/>
            <a:headEnd/>
            <a:tailEnd type="triangle" w="med" len="med"/>
          </a:ln>
          <a:effectLst/>
        </p:spPr>
      </p:cxnSp>
      <p:cxnSp>
        <p:nvCxnSpPr>
          <p:cNvPr id="66629" name="AutoShape 69"/>
          <p:cNvCxnSpPr>
            <a:cxnSpLocks noChangeShapeType="1"/>
            <a:stCxn id="66582" idx="0"/>
            <a:endCxn id="66615" idx="4"/>
          </p:cNvCxnSpPr>
          <p:nvPr/>
        </p:nvCxnSpPr>
        <p:spPr bwMode="auto">
          <a:xfrm flipV="1">
            <a:off x="4838700" y="3886200"/>
            <a:ext cx="3124200" cy="457200"/>
          </a:xfrm>
          <a:prstGeom prst="straightConnector1">
            <a:avLst/>
          </a:prstGeom>
          <a:noFill/>
          <a:ln w="9525">
            <a:solidFill>
              <a:schemeClr val="tx1"/>
            </a:solidFill>
            <a:round/>
            <a:headEnd/>
            <a:tailEnd type="triangle" w="med" len="med"/>
          </a:ln>
          <a:effectLst/>
        </p:spPr>
      </p:cxnSp>
      <p:cxnSp>
        <p:nvCxnSpPr>
          <p:cNvPr id="66630" name="AutoShape 70"/>
          <p:cNvCxnSpPr>
            <a:cxnSpLocks noChangeShapeType="1"/>
            <a:stCxn id="66582" idx="0"/>
            <a:endCxn id="66614" idx="4"/>
          </p:cNvCxnSpPr>
          <p:nvPr/>
        </p:nvCxnSpPr>
        <p:spPr bwMode="auto">
          <a:xfrm flipV="1">
            <a:off x="4838700" y="3886200"/>
            <a:ext cx="3733800" cy="457200"/>
          </a:xfrm>
          <a:prstGeom prst="straightConnector1">
            <a:avLst/>
          </a:prstGeom>
          <a:noFill/>
          <a:ln w="9525">
            <a:solidFill>
              <a:schemeClr val="tx1"/>
            </a:solidFill>
            <a:round/>
            <a:headEnd/>
            <a:tailEnd type="triangle" w="med" len="med"/>
          </a:ln>
          <a:effectLst/>
        </p:spPr>
      </p:cxnSp>
      <p:sp>
        <p:nvSpPr>
          <p:cNvPr id="66631" name="Rectangle 71"/>
          <p:cNvSpPr>
            <a:spLocks noGrp="1" noChangeArrowheads="1"/>
          </p:cNvSpPr>
          <p:nvPr>
            <p:ph type="body" idx="1"/>
          </p:nvPr>
        </p:nvSpPr>
        <p:spPr>
          <a:xfrm>
            <a:off x="533400" y="4311650"/>
            <a:ext cx="8229600" cy="2546350"/>
          </a:xfrm>
          <a:noFill/>
          <a:ln/>
        </p:spPr>
        <p:txBody>
          <a:bodyPr/>
          <a:lstStyle/>
          <a:p>
            <a:r>
              <a:rPr lang="en-US" sz="2000"/>
              <a:t>For each document,</a:t>
            </a:r>
          </a:p>
          <a:p>
            <a:r>
              <a:rPr lang="en-US" sz="2000"/>
              <a:t>Choose </a:t>
            </a:r>
            <a:r>
              <a:rPr lang="en-US" sz="2000">
                <a:sym typeface="Symbol" pitchFamily="19" charset="2"/>
              </a:rPr>
              <a:t>~</a:t>
            </a:r>
            <a:r>
              <a:rPr lang="en-US" sz="2000"/>
              <a:t>Dirichlet(</a:t>
            </a:r>
            <a:r>
              <a:rPr lang="en-US" sz="2000">
                <a:sym typeface="Symbol" pitchFamily="19" charset="2"/>
              </a:rPr>
              <a:t></a:t>
            </a:r>
            <a:r>
              <a:rPr lang="en-US" sz="2000"/>
              <a:t>)</a:t>
            </a:r>
          </a:p>
          <a:p>
            <a:r>
              <a:rPr lang="en-US" sz="2000"/>
              <a:t>For each of the N words wn:</a:t>
            </a:r>
          </a:p>
          <a:p>
            <a:pPr lvl="1"/>
            <a:r>
              <a:rPr lang="en-US" sz="2000"/>
              <a:t>Choose a topic z</a:t>
            </a:r>
            <a:r>
              <a:rPr lang="en-US" sz="2000" baseline="-25000"/>
              <a:t>n</a:t>
            </a:r>
            <a:r>
              <a:rPr lang="en-US" sz="2000">
                <a:latin typeface="cmsy10" pitchFamily="34" charset="0"/>
              </a:rPr>
              <a:t>»</a:t>
            </a:r>
            <a:r>
              <a:rPr lang="en-US" sz="2000"/>
              <a:t> Multinomial(</a:t>
            </a:r>
            <a:r>
              <a:rPr lang="en-US" sz="2000">
                <a:sym typeface="Symbol" pitchFamily="19" charset="2"/>
              </a:rPr>
              <a:t></a:t>
            </a:r>
            <a:r>
              <a:rPr lang="en-US" sz="2000"/>
              <a:t>)</a:t>
            </a:r>
          </a:p>
          <a:p>
            <a:pPr lvl="1"/>
            <a:r>
              <a:rPr lang="en-US" sz="2000"/>
              <a:t>Choose a word w</a:t>
            </a:r>
            <a:r>
              <a:rPr lang="en-US" sz="2000" baseline="-25000"/>
              <a:t>n</a:t>
            </a:r>
            <a:r>
              <a:rPr lang="en-US" sz="2000"/>
              <a:t> from p(w</a:t>
            </a:r>
            <a:r>
              <a:rPr lang="en-US" sz="2000" baseline="-25000"/>
              <a:t>n</a:t>
            </a:r>
            <a:r>
              <a:rPr lang="en-US" sz="2000"/>
              <a:t>|z</a:t>
            </a:r>
            <a:r>
              <a:rPr lang="en-US" sz="2000" baseline="-25000"/>
              <a:t>n</a:t>
            </a:r>
            <a:r>
              <a:rPr lang="en-US" sz="2000"/>
              <a:t>,</a:t>
            </a:r>
            <a:r>
              <a:rPr lang="en-US" sz="2000">
                <a:sym typeface="Symbol" pitchFamily="19" charset="2"/>
              </a:rPr>
              <a:t></a:t>
            </a:r>
            <a:r>
              <a:rPr lang="en-US" sz="2000"/>
              <a:t>), a multinomial probability conditioned on the topic z</a:t>
            </a:r>
            <a:r>
              <a:rPr lang="en-US" sz="2000" baseline="-25000"/>
              <a:t>n</a:t>
            </a:r>
            <a:r>
              <a:rPr lang="en-US" sz="2000"/>
              <a:t>.</a:t>
            </a:r>
          </a:p>
        </p:txBody>
      </p:sp>
      <p:pic>
        <p:nvPicPr>
          <p:cNvPr id="673794" name="Picture 2"/>
          <p:cNvPicPr>
            <a:picLocks noChangeAspect="1" noChangeArrowheads="1"/>
          </p:cNvPicPr>
          <p:nvPr/>
        </p:nvPicPr>
        <p:blipFill>
          <a:blip r:embed="rId4" cstate="print"/>
          <a:srcRect/>
          <a:stretch>
            <a:fillRect/>
          </a:stretch>
        </p:blipFill>
        <p:spPr bwMode="auto">
          <a:xfrm>
            <a:off x="5791200" y="0"/>
            <a:ext cx="3162300" cy="1450835"/>
          </a:xfrm>
          <a:prstGeom prst="rect">
            <a:avLst/>
          </a:prstGeom>
          <a:noFill/>
          <a:ln w="9525">
            <a:noFill/>
            <a:miter lim="800000"/>
            <a:headEnd/>
            <a:tailEnd/>
          </a:ln>
        </p:spPr>
      </p:pic>
      <p:pic>
        <p:nvPicPr>
          <p:cNvPr id="73" name="Picture 2"/>
          <p:cNvPicPr>
            <a:picLocks noChangeAspect="1" noChangeArrowheads="1"/>
          </p:cNvPicPr>
          <p:nvPr/>
        </p:nvPicPr>
        <p:blipFill>
          <a:blip r:embed="rId5" cstate="print"/>
          <a:srcRect r="3870" b="56226"/>
          <a:stretch>
            <a:fillRect/>
          </a:stretch>
        </p:blipFill>
        <p:spPr bwMode="auto">
          <a:xfrm>
            <a:off x="5562600" y="4343400"/>
            <a:ext cx="3505200" cy="1059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LDA “work” ?</a:t>
            </a:r>
            <a:endParaRPr lang="en-US" dirty="0"/>
          </a:p>
        </p:txBody>
      </p:sp>
      <p:pic>
        <p:nvPicPr>
          <p:cNvPr id="21506" name="Picture 2"/>
          <p:cNvPicPr>
            <a:picLocks noGrp="1" noChangeAspect="1" noChangeArrowheads="1"/>
          </p:cNvPicPr>
          <p:nvPr>
            <p:ph idx="1"/>
          </p:nvPr>
        </p:nvPicPr>
        <p:blipFill>
          <a:blip r:embed="rId3" cstate="print"/>
          <a:srcRect/>
          <a:stretch>
            <a:fillRect/>
          </a:stretch>
        </p:blipFill>
        <p:spPr bwMode="auto">
          <a:xfrm>
            <a:off x="609600" y="1477443"/>
            <a:ext cx="7600950" cy="4576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MAP inference</a:t>
            </a:r>
            <a:endParaRPr lang="en-US" dirty="0"/>
          </a:p>
        </p:txBody>
      </p:sp>
      <p:sp>
        <p:nvSpPr>
          <p:cNvPr id="3" name="Content Placeholder 2"/>
          <p:cNvSpPr>
            <a:spLocks noGrp="1"/>
          </p:cNvSpPr>
          <p:nvPr>
            <p:ph idx="1"/>
          </p:nvPr>
        </p:nvSpPr>
        <p:spPr>
          <a:xfrm>
            <a:off x="457200" y="3276600"/>
            <a:ext cx="8229600" cy="2849563"/>
          </a:xfrm>
        </p:spPr>
        <p:txBody>
          <a:bodyPr/>
          <a:lstStyle/>
          <a:p>
            <a:r>
              <a:rPr lang="en-US" dirty="0" smtClean="0"/>
              <a:t>Integrate out z</a:t>
            </a:r>
          </a:p>
          <a:p>
            <a:r>
              <a:rPr lang="en-US" dirty="0" smtClean="0"/>
              <a:t>Treat \theta as random variable</a:t>
            </a:r>
          </a:p>
          <a:p>
            <a:r>
              <a:rPr lang="en-US" dirty="0" smtClean="0"/>
              <a:t>Can use EM algorithm</a:t>
            </a:r>
          </a:p>
          <a:p>
            <a:r>
              <a:rPr lang="en-US" dirty="0" smtClean="0"/>
              <a:t>Updates very similar to that of PLSA (except for additional regularization terms)</a:t>
            </a: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990600" y="1143000"/>
            <a:ext cx="6219825" cy="196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Collapsed Gibbs sampling</a:t>
            </a:r>
            <a:endParaRPr lang="en-US" dirty="0"/>
          </a:p>
        </p:txBody>
      </p:sp>
      <p:pic>
        <p:nvPicPr>
          <p:cNvPr id="27650" name="Picture 2"/>
          <p:cNvPicPr>
            <a:picLocks noGrp="1" noChangeAspect="1" noChangeArrowheads="1"/>
          </p:cNvPicPr>
          <p:nvPr>
            <p:ph idx="1"/>
          </p:nvPr>
        </p:nvPicPr>
        <p:blipFill>
          <a:blip r:embed="rId3" cstate="print"/>
          <a:srcRect/>
          <a:stretch>
            <a:fillRect/>
          </a:stretch>
        </p:blipFill>
        <p:spPr bwMode="auto">
          <a:xfrm>
            <a:off x="1184413" y="1600200"/>
            <a:ext cx="6775174" cy="4525963"/>
          </a:xfrm>
          <a:prstGeom prst="rect">
            <a:avLst/>
          </a:prstGeom>
          <a:noFill/>
          <a:ln w="9525">
            <a:noFill/>
            <a:miter lim="800000"/>
            <a:headEnd/>
            <a:tailEnd/>
          </a:ln>
        </p:spPr>
      </p:pic>
      <p:sp>
        <p:nvSpPr>
          <p:cNvPr id="4" name="TextBox 3"/>
          <p:cNvSpPr txBox="1"/>
          <p:nvPr/>
        </p:nvSpPr>
        <p:spPr>
          <a:xfrm>
            <a:off x="4043693" y="0"/>
            <a:ext cx="5283819" cy="830997"/>
          </a:xfrm>
          <a:prstGeom prst="rect">
            <a:avLst/>
          </a:prstGeom>
          <a:noFill/>
        </p:spPr>
        <p:txBody>
          <a:bodyPr wrap="none" rtlCol="0">
            <a:spAutoFit/>
          </a:bodyPr>
          <a:lstStyle/>
          <a:p>
            <a:r>
              <a:rPr lang="en-US" dirty="0" smtClean="0">
                <a:latin typeface="Tempus Sans ITC" pitchFamily="82" charset="0"/>
              </a:rPr>
              <a:t>Bayesians are the only people who can </a:t>
            </a:r>
          </a:p>
          <a:p>
            <a:r>
              <a:rPr lang="en-US" dirty="0" smtClean="0">
                <a:latin typeface="Tempus Sans ITC" pitchFamily="82" charset="0"/>
              </a:rPr>
              <a:t>feel marginalized after being integrated.</a:t>
            </a:r>
            <a:endParaRPr lang="en-US" dirty="0">
              <a:latin typeface="Tempus Sans ITC" pitchFamily="82"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p:cNvPicPr>
            <a:picLocks noChangeAspect="1" noChangeArrowheads="1"/>
          </p:cNvPicPr>
          <p:nvPr/>
        </p:nvPicPr>
        <p:blipFill>
          <a:blip r:embed="rId3" cstate="print"/>
          <a:srcRect/>
          <a:stretch>
            <a:fillRect/>
          </a:stretch>
        </p:blipFill>
        <p:spPr bwMode="auto">
          <a:xfrm>
            <a:off x="1138238" y="1309688"/>
            <a:ext cx="6867525" cy="4238625"/>
          </a:xfrm>
          <a:prstGeom prst="rect">
            <a:avLst/>
          </a:prstGeom>
          <a:noFill/>
          <a:ln w="9525">
            <a:noFill/>
            <a:miter lim="800000"/>
            <a:headEnd/>
            <a:tailEnd/>
          </a:ln>
          <a:effectLst/>
        </p:spPr>
      </p:pic>
      <p:sp>
        <p:nvSpPr>
          <p:cNvPr id="563203" name="Text Box 3"/>
          <p:cNvSpPr txBox="1">
            <a:spLocks noChangeArrowheads="1"/>
          </p:cNvSpPr>
          <p:nvPr/>
        </p:nvSpPr>
        <p:spPr bwMode="auto">
          <a:xfrm>
            <a:off x="6781800" y="3657600"/>
            <a:ext cx="184150" cy="366713"/>
          </a:xfrm>
          <a:prstGeom prst="rect">
            <a:avLst/>
          </a:prstGeom>
          <a:noFill/>
          <a:ln w="9525">
            <a:noFill/>
            <a:miter lim="800000"/>
            <a:headEnd/>
            <a:tailEnd/>
          </a:ln>
          <a:effectLst/>
        </p:spPr>
        <p:txBody>
          <a:bodyPr wrap="none">
            <a:spAutoFit/>
          </a:bodyPr>
          <a:lstStyle/>
          <a:p>
            <a:endParaRPr lang="en-US" sz="1800" b="1"/>
          </a:p>
        </p:txBody>
      </p:sp>
      <p:sp>
        <p:nvSpPr>
          <p:cNvPr id="563204" name="Text Box 4"/>
          <p:cNvSpPr txBox="1">
            <a:spLocks noChangeArrowheads="1"/>
          </p:cNvSpPr>
          <p:nvPr/>
        </p:nvSpPr>
        <p:spPr bwMode="auto">
          <a:xfrm>
            <a:off x="6781800" y="3733800"/>
            <a:ext cx="2236788" cy="730250"/>
          </a:xfrm>
          <a:prstGeom prst="rect">
            <a:avLst/>
          </a:prstGeom>
          <a:solidFill>
            <a:srgbClr val="FFFF66"/>
          </a:solidFill>
          <a:ln w="9525">
            <a:noFill/>
            <a:miter lim="800000"/>
            <a:headEnd/>
            <a:tailEnd/>
          </a:ln>
          <a:effectLst/>
        </p:spPr>
        <p:txBody>
          <a:bodyPr wrap="none">
            <a:spAutoFit/>
          </a:bodyPr>
          <a:lstStyle/>
          <a:p>
            <a:r>
              <a:rPr lang="en-US" sz="1400" b="1"/>
              <a:t>Note that the other parents</a:t>
            </a:r>
          </a:p>
          <a:p>
            <a:r>
              <a:rPr lang="en-US" sz="1400" b="1"/>
              <a:t>  of z</a:t>
            </a:r>
            <a:r>
              <a:rPr lang="en-US" sz="1400" b="1" baseline="-25000"/>
              <a:t>j</a:t>
            </a:r>
            <a:r>
              <a:rPr lang="en-US" sz="1400" b="1"/>
              <a:t> are part of the </a:t>
            </a:r>
          </a:p>
          <a:p>
            <a:r>
              <a:rPr lang="en-US" sz="1400" b="1"/>
              <a:t>  markov blanket</a:t>
            </a:r>
          </a:p>
        </p:txBody>
      </p:sp>
      <p:sp>
        <p:nvSpPr>
          <p:cNvPr id="563205" name="Text Box 5"/>
          <p:cNvSpPr txBox="1">
            <a:spLocks noChangeArrowheads="1"/>
          </p:cNvSpPr>
          <p:nvPr/>
        </p:nvSpPr>
        <p:spPr bwMode="auto">
          <a:xfrm>
            <a:off x="1355725" y="5908675"/>
            <a:ext cx="5487988" cy="457200"/>
          </a:xfrm>
          <a:prstGeom prst="rect">
            <a:avLst/>
          </a:prstGeom>
          <a:solidFill>
            <a:srgbClr val="FFFF99"/>
          </a:solidFill>
          <a:ln w="9525">
            <a:noFill/>
            <a:miter lim="800000"/>
            <a:headEnd/>
            <a:tailEnd/>
          </a:ln>
          <a:effectLst/>
        </p:spPr>
        <p:txBody>
          <a:bodyPr wrap="none">
            <a:spAutoFit/>
          </a:bodyPr>
          <a:lstStyle/>
          <a:p>
            <a:r>
              <a:rPr lang="en-US"/>
              <a:t>P(rain|cl,sp,wg) = P(rain|cl) * P(wg|sp,rain)</a:t>
            </a:r>
          </a:p>
        </p:txBody>
      </p:sp>
      <p:sp>
        <p:nvSpPr>
          <p:cNvPr id="563206" name="Freeform 6"/>
          <p:cNvSpPr>
            <a:spLocks/>
          </p:cNvSpPr>
          <p:nvPr/>
        </p:nvSpPr>
        <p:spPr bwMode="auto">
          <a:xfrm>
            <a:off x="784225" y="3530600"/>
            <a:ext cx="1001713" cy="2359025"/>
          </a:xfrm>
          <a:custGeom>
            <a:avLst/>
            <a:gdLst/>
            <a:ahLst/>
            <a:cxnLst>
              <a:cxn ang="0">
                <a:pos x="631" y="16"/>
              </a:cxn>
              <a:cxn ang="0">
                <a:pos x="516" y="9"/>
              </a:cxn>
              <a:cxn ang="0">
                <a:pos x="397" y="29"/>
              </a:cxn>
              <a:cxn ang="0">
                <a:pos x="336" y="56"/>
              </a:cxn>
              <a:cxn ang="0">
                <a:pos x="312" y="70"/>
              </a:cxn>
              <a:cxn ang="0">
                <a:pos x="292" y="73"/>
              </a:cxn>
              <a:cxn ang="0">
                <a:pos x="218" y="121"/>
              </a:cxn>
              <a:cxn ang="0">
                <a:pos x="119" y="219"/>
              </a:cxn>
              <a:cxn ang="0">
                <a:pos x="72" y="310"/>
              </a:cxn>
              <a:cxn ang="0">
                <a:pos x="35" y="415"/>
              </a:cxn>
              <a:cxn ang="0">
                <a:pos x="14" y="504"/>
              </a:cxn>
              <a:cxn ang="0">
                <a:pos x="18" y="697"/>
              </a:cxn>
              <a:cxn ang="0">
                <a:pos x="24" y="849"/>
              </a:cxn>
              <a:cxn ang="0">
                <a:pos x="62" y="1046"/>
              </a:cxn>
              <a:cxn ang="0">
                <a:pos x="106" y="1137"/>
              </a:cxn>
              <a:cxn ang="0">
                <a:pos x="170" y="1232"/>
              </a:cxn>
              <a:cxn ang="0">
                <a:pos x="214" y="1273"/>
              </a:cxn>
              <a:cxn ang="0">
                <a:pos x="245" y="1296"/>
              </a:cxn>
              <a:cxn ang="0">
                <a:pos x="350" y="1378"/>
              </a:cxn>
              <a:cxn ang="0">
                <a:pos x="380" y="1405"/>
              </a:cxn>
              <a:cxn ang="0">
                <a:pos x="458" y="1449"/>
              </a:cxn>
              <a:cxn ang="0">
                <a:pos x="492" y="1469"/>
              </a:cxn>
              <a:cxn ang="0">
                <a:pos x="516" y="1476"/>
              </a:cxn>
              <a:cxn ang="0">
                <a:pos x="522" y="1479"/>
              </a:cxn>
            </a:cxnLst>
            <a:rect l="0" t="0" r="r" b="b"/>
            <a:pathLst>
              <a:path w="631" h="1486">
                <a:moveTo>
                  <a:pt x="631" y="16"/>
                </a:moveTo>
                <a:cubicBezTo>
                  <a:pt x="592" y="0"/>
                  <a:pt x="557" y="6"/>
                  <a:pt x="516" y="9"/>
                </a:cubicBezTo>
                <a:cubicBezTo>
                  <a:pt x="479" y="35"/>
                  <a:pt x="444" y="27"/>
                  <a:pt x="397" y="29"/>
                </a:cubicBezTo>
                <a:cubicBezTo>
                  <a:pt x="374" y="37"/>
                  <a:pt x="360" y="52"/>
                  <a:pt x="336" y="56"/>
                </a:cubicBezTo>
                <a:cubicBezTo>
                  <a:pt x="328" y="61"/>
                  <a:pt x="321" y="67"/>
                  <a:pt x="312" y="70"/>
                </a:cubicBezTo>
                <a:cubicBezTo>
                  <a:pt x="306" y="72"/>
                  <a:pt x="298" y="70"/>
                  <a:pt x="292" y="73"/>
                </a:cubicBezTo>
                <a:cubicBezTo>
                  <a:pt x="265" y="84"/>
                  <a:pt x="245" y="109"/>
                  <a:pt x="218" y="121"/>
                </a:cubicBezTo>
                <a:cubicBezTo>
                  <a:pt x="184" y="153"/>
                  <a:pt x="153" y="187"/>
                  <a:pt x="119" y="219"/>
                </a:cubicBezTo>
                <a:cubicBezTo>
                  <a:pt x="97" y="240"/>
                  <a:pt x="92" y="284"/>
                  <a:pt x="72" y="310"/>
                </a:cubicBezTo>
                <a:cubicBezTo>
                  <a:pt x="63" y="336"/>
                  <a:pt x="49" y="385"/>
                  <a:pt x="35" y="415"/>
                </a:cubicBezTo>
                <a:cubicBezTo>
                  <a:pt x="29" y="447"/>
                  <a:pt x="18" y="469"/>
                  <a:pt x="14" y="504"/>
                </a:cubicBezTo>
                <a:cubicBezTo>
                  <a:pt x="11" y="571"/>
                  <a:pt x="11" y="630"/>
                  <a:pt x="18" y="697"/>
                </a:cubicBezTo>
                <a:cubicBezTo>
                  <a:pt x="0" y="748"/>
                  <a:pt x="13" y="799"/>
                  <a:pt x="24" y="849"/>
                </a:cubicBezTo>
                <a:cubicBezTo>
                  <a:pt x="32" y="921"/>
                  <a:pt x="35" y="981"/>
                  <a:pt x="62" y="1046"/>
                </a:cubicBezTo>
                <a:cubicBezTo>
                  <a:pt x="69" y="1084"/>
                  <a:pt x="88" y="1104"/>
                  <a:pt x="106" y="1137"/>
                </a:cubicBezTo>
                <a:cubicBezTo>
                  <a:pt x="125" y="1172"/>
                  <a:pt x="144" y="1201"/>
                  <a:pt x="170" y="1232"/>
                </a:cubicBezTo>
                <a:cubicBezTo>
                  <a:pt x="182" y="1247"/>
                  <a:pt x="199" y="1260"/>
                  <a:pt x="214" y="1273"/>
                </a:cubicBezTo>
                <a:cubicBezTo>
                  <a:pt x="224" y="1281"/>
                  <a:pt x="245" y="1296"/>
                  <a:pt x="245" y="1296"/>
                </a:cubicBezTo>
                <a:cubicBezTo>
                  <a:pt x="260" y="1323"/>
                  <a:pt x="323" y="1360"/>
                  <a:pt x="350" y="1378"/>
                </a:cubicBezTo>
                <a:cubicBezTo>
                  <a:pt x="356" y="1402"/>
                  <a:pt x="348" y="1386"/>
                  <a:pt x="380" y="1405"/>
                </a:cubicBezTo>
                <a:cubicBezTo>
                  <a:pt x="406" y="1421"/>
                  <a:pt x="432" y="1433"/>
                  <a:pt x="458" y="1449"/>
                </a:cubicBezTo>
                <a:cubicBezTo>
                  <a:pt x="467" y="1455"/>
                  <a:pt x="482" y="1465"/>
                  <a:pt x="492" y="1469"/>
                </a:cubicBezTo>
                <a:cubicBezTo>
                  <a:pt x="500" y="1472"/>
                  <a:pt x="516" y="1476"/>
                  <a:pt x="516" y="1476"/>
                </a:cubicBezTo>
                <a:cubicBezTo>
                  <a:pt x="528" y="1484"/>
                  <a:pt x="529" y="1486"/>
                  <a:pt x="522" y="1479"/>
                </a:cubicBezTo>
              </a:path>
            </a:pathLst>
          </a:custGeom>
          <a:noFill/>
          <a:ln w="9525">
            <a:solidFill>
              <a:schemeClr val="tx1"/>
            </a:solidFill>
            <a:round/>
            <a:headEnd type="none" w="med" len="med"/>
            <a:tailEnd type="triangle" w="med" len="med"/>
          </a:ln>
          <a:effectLst/>
        </p:spPr>
        <p:txBody>
          <a:bodyPr/>
          <a:lstStyle/>
          <a:p>
            <a:endParaRPr lang="en-US"/>
          </a:p>
        </p:txBody>
      </p:sp>
      <p:pic>
        <p:nvPicPr>
          <p:cNvPr id="7" name="Picture 2"/>
          <p:cNvPicPr>
            <a:picLocks noChangeAspect="1" noChangeArrowheads="1"/>
          </p:cNvPicPr>
          <p:nvPr/>
        </p:nvPicPr>
        <p:blipFill>
          <a:blip r:embed="rId4" cstate="print"/>
          <a:srcRect l="10200" t="14250" r="11111" b="2286"/>
          <a:stretch>
            <a:fillRect/>
          </a:stretch>
        </p:blipFill>
        <p:spPr bwMode="auto">
          <a:xfrm>
            <a:off x="6858000" y="4876800"/>
            <a:ext cx="210758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2"/>
          <p:cNvSpPr>
            <a:spLocks noGrp="1" noChangeArrowheads="1"/>
          </p:cNvSpPr>
          <p:nvPr>
            <p:ph type="title"/>
          </p:nvPr>
        </p:nvSpPr>
        <p:spPr>
          <a:xfrm>
            <a:off x="685800" y="0"/>
            <a:ext cx="7772400" cy="1143000"/>
          </a:xfrm>
        </p:spPr>
        <p:txBody>
          <a:bodyPr/>
          <a:lstStyle/>
          <a:p>
            <a:r>
              <a:rPr lang="en-US" dirty="0" smtClean="0"/>
              <a:t>The collapsed Gibbs sampler</a:t>
            </a:r>
          </a:p>
        </p:txBody>
      </p:sp>
      <p:sp>
        <p:nvSpPr>
          <p:cNvPr id="41992" name="Rectangle 3"/>
          <p:cNvSpPr>
            <a:spLocks noGrp="1" noChangeArrowheads="1"/>
          </p:cNvSpPr>
          <p:nvPr>
            <p:ph type="body" sz="half" idx="1"/>
          </p:nvPr>
        </p:nvSpPr>
        <p:spPr>
          <a:xfrm>
            <a:off x="176213" y="1277938"/>
            <a:ext cx="8824912" cy="5133975"/>
          </a:xfrm>
        </p:spPr>
        <p:txBody>
          <a:bodyPr/>
          <a:lstStyle/>
          <a:p>
            <a:r>
              <a:rPr lang="en-US" dirty="0" smtClean="0"/>
              <a:t>Using </a:t>
            </a:r>
            <a:r>
              <a:rPr lang="en-US" dirty="0" err="1" smtClean="0"/>
              <a:t>conjugacy</a:t>
            </a:r>
            <a:r>
              <a:rPr lang="en-US" dirty="0" smtClean="0"/>
              <a:t> of </a:t>
            </a:r>
            <a:r>
              <a:rPr lang="en-US" dirty="0" err="1" smtClean="0"/>
              <a:t>Dirichlet</a:t>
            </a:r>
            <a:r>
              <a:rPr lang="en-US" dirty="0" smtClean="0"/>
              <a:t> and multinomial distributions, integrate out continuous parameters</a:t>
            </a:r>
          </a:p>
          <a:p>
            <a:endParaRPr lang="en-US" dirty="0" smtClean="0"/>
          </a:p>
          <a:p>
            <a:endParaRPr lang="en-US" dirty="0" smtClean="0"/>
          </a:p>
          <a:p>
            <a:endParaRPr lang="en-US" dirty="0" smtClean="0"/>
          </a:p>
          <a:p>
            <a:endParaRPr lang="en-US" sz="2000" dirty="0" smtClean="0"/>
          </a:p>
          <a:p>
            <a:pPr>
              <a:buNone/>
            </a:pPr>
            <a:endParaRPr lang="en-US" sz="2000" dirty="0" smtClean="0"/>
          </a:p>
          <a:p>
            <a:r>
              <a:rPr lang="en-US" dirty="0" smtClean="0"/>
              <a:t>Defines a distribution on discrete ensembles </a:t>
            </a:r>
            <a:r>
              <a:rPr lang="en-US" b="1" dirty="0" smtClean="0"/>
              <a:t>z</a:t>
            </a:r>
            <a:endParaRPr lang="en-US" i="1" dirty="0" smtClean="0"/>
          </a:p>
        </p:txBody>
      </p:sp>
      <p:graphicFrame>
        <p:nvGraphicFramePr>
          <p:cNvPr id="41986" name="Object 2"/>
          <p:cNvGraphicFramePr>
            <a:graphicFrameLocks noChangeAspect="1"/>
          </p:cNvGraphicFramePr>
          <p:nvPr>
            <p:ph sz="quarter" idx="2"/>
          </p:nvPr>
        </p:nvGraphicFramePr>
        <p:xfrm>
          <a:off x="409575" y="3798888"/>
          <a:ext cx="3908425" cy="796925"/>
        </p:xfrm>
        <a:graphic>
          <a:graphicData uri="http://schemas.openxmlformats.org/presentationml/2006/ole">
            <p:oleObj spid="_x0000_s658434" name="Equation" r:id="rId4" imgW="1993680" imgH="406080" progId="Equation.3">
              <p:embed/>
            </p:oleObj>
          </a:graphicData>
        </a:graphic>
      </p:graphicFrame>
      <p:graphicFrame>
        <p:nvGraphicFramePr>
          <p:cNvPr id="41987" name="Object 3"/>
          <p:cNvGraphicFramePr>
            <a:graphicFrameLocks noChangeAspect="1"/>
          </p:cNvGraphicFramePr>
          <p:nvPr>
            <p:ph sz="quarter" idx="3"/>
          </p:nvPr>
        </p:nvGraphicFramePr>
        <p:xfrm>
          <a:off x="739775" y="2620963"/>
          <a:ext cx="3319463" cy="804862"/>
        </p:xfrm>
        <a:graphic>
          <a:graphicData uri="http://schemas.openxmlformats.org/presentationml/2006/ole">
            <p:oleObj spid="_x0000_s658435" name="Equation" r:id="rId5" imgW="1676160" imgH="406080" progId="Equation.3">
              <p:embed/>
            </p:oleObj>
          </a:graphicData>
        </a:graphic>
      </p:graphicFrame>
      <p:graphicFrame>
        <p:nvGraphicFramePr>
          <p:cNvPr id="41988" name="Object 4"/>
          <p:cNvGraphicFramePr>
            <a:graphicFrameLocks noChangeAspect="1"/>
          </p:cNvGraphicFramePr>
          <p:nvPr/>
        </p:nvGraphicFramePr>
        <p:xfrm>
          <a:off x="2686050" y="5341938"/>
          <a:ext cx="4062413" cy="1303337"/>
        </p:xfrm>
        <a:graphic>
          <a:graphicData uri="http://schemas.openxmlformats.org/presentationml/2006/ole">
            <p:oleObj spid="_x0000_s658436" name="Equation" r:id="rId6" imgW="1663560" imgH="533160" progId="Equation.3">
              <p:embed/>
            </p:oleObj>
          </a:graphicData>
        </a:graphic>
      </p:graphicFrame>
      <p:graphicFrame>
        <p:nvGraphicFramePr>
          <p:cNvPr id="41989" name="Object 5"/>
          <p:cNvGraphicFramePr>
            <a:graphicFrameLocks noChangeAspect="1"/>
          </p:cNvGraphicFramePr>
          <p:nvPr/>
        </p:nvGraphicFramePr>
        <p:xfrm>
          <a:off x="4351338" y="3556000"/>
          <a:ext cx="4298950" cy="1128713"/>
        </p:xfrm>
        <a:graphic>
          <a:graphicData uri="http://schemas.openxmlformats.org/presentationml/2006/ole">
            <p:oleObj spid="_x0000_s658437" name="Equation" r:id="rId7" imgW="2209680" imgH="583920" progId="Equation.3">
              <p:embed/>
            </p:oleObj>
          </a:graphicData>
        </a:graphic>
      </p:graphicFrame>
      <p:graphicFrame>
        <p:nvGraphicFramePr>
          <p:cNvPr id="41990" name="Object 6"/>
          <p:cNvGraphicFramePr>
            <a:graphicFrameLocks noChangeAspect="1"/>
          </p:cNvGraphicFramePr>
          <p:nvPr/>
        </p:nvGraphicFramePr>
        <p:xfrm>
          <a:off x="4394200" y="2386013"/>
          <a:ext cx="4233863" cy="1184275"/>
        </p:xfrm>
        <a:graphic>
          <a:graphicData uri="http://schemas.openxmlformats.org/presentationml/2006/ole">
            <p:oleObj spid="_x0000_s658438" name="Equation" r:id="rId8" imgW="2209680" imgH="622080" progId="Equation.3">
              <p:embed/>
            </p:oleObj>
          </a:graphicData>
        </a:graphic>
      </p:graphicFrame>
      <p:sp>
        <p:nvSpPr>
          <p:cNvPr id="10" name="TextBox 9"/>
          <p:cNvSpPr txBox="1"/>
          <p:nvPr/>
        </p:nvSpPr>
        <p:spPr>
          <a:xfrm>
            <a:off x="6781800" y="914400"/>
            <a:ext cx="2233304" cy="461665"/>
          </a:xfrm>
          <a:prstGeom prst="rect">
            <a:avLst/>
          </a:prstGeom>
          <a:solidFill>
            <a:srgbClr val="FFFF00"/>
          </a:solidFill>
        </p:spPr>
        <p:txBody>
          <a:bodyPr wrap="none" rtlCol="0">
            <a:spAutoFit/>
          </a:bodyPr>
          <a:lstStyle/>
          <a:p>
            <a:r>
              <a:rPr lang="en-US" dirty="0" smtClean="0">
                <a:latin typeface="Symbol" pitchFamily="18" charset="2"/>
              </a:rPr>
              <a:t>G</a:t>
            </a:r>
            <a:r>
              <a:rPr lang="en-US" dirty="0" smtClean="0"/>
              <a:t>(n+1) = n </a:t>
            </a:r>
            <a:r>
              <a:rPr lang="en-US" dirty="0" smtClean="0">
                <a:latin typeface="Symbol" pitchFamily="18" charset="2"/>
              </a:rPr>
              <a:t>G</a:t>
            </a:r>
            <a:r>
              <a:rPr lang="en-US" dirty="0" smtClean="0"/>
              <a:t>(n)</a:t>
            </a:r>
            <a:endParaRPr lang="en-US" dirty="0"/>
          </a:p>
        </p:txBody>
      </p:sp>
      <p:sp>
        <p:nvSpPr>
          <p:cNvPr id="11" name="TextBox 10"/>
          <p:cNvSpPr txBox="1"/>
          <p:nvPr/>
        </p:nvSpPr>
        <p:spPr>
          <a:xfrm>
            <a:off x="6781800" y="5562600"/>
            <a:ext cx="2182008" cy="707886"/>
          </a:xfrm>
          <a:prstGeom prst="rect">
            <a:avLst/>
          </a:prstGeom>
          <a:solidFill>
            <a:srgbClr val="FFFF00"/>
          </a:solidFill>
        </p:spPr>
        <p:txBody>
          <a:bodyPr wrap="none" rtlCol="0">
            <a:spAutoFit/>
          </a:bodyPr>
          <a:lstStyle/>
          <a:p>
            <a:r>
              <a:rPr lang="en-US" sz="2000" dirty="0" smtClean="0"/>
              <a:t>We will estimate</a:t>
            </a:r>
          </a:p>
          <a:p>
            <a:r>
              <a:rPr lang="en-US" sz="2000" dirty="0" smtClean="0"/>
              <a:t>This approximately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6962" name="Picture 2"/>
          <p:cNvPicPr>
            <a:picLocks noChangeAspect="1" noChangeArrowheads="1"/>
          </p:cNvPicPr>
          <p:nvPr/>
        </p:nvPicPr>
        <p:blipFill>
          <a:blip r:embed="rId3" cstate="print"/>
          <a:srcRect/>
          <a:stretch>
            <a:fillRect/>
          </a:stretch>
        </p:blipFill>
        <p:spPr bwMode="auto">
          <a:xfrm>
            <a:off x="380999" y="2895600"/>
            <a:ext cx="3755367" cy="3048000"/>
          </a:xfrm>
          <a:prstGeom prst="rect">
            <a:avLst/>
          </a:prstGeom>
          <a:noFill/>
          <a:ln w="9525">
            <a:noFill/>
            <a:miter lim="800000"/>
            <a:headEnd/>
            <a:tailEnd/>
          </a:ln>
        </p:spPr>
      </p:pic>
      <p:pic>
        <p:nvPicPr>
          <p:cNvPr id="936963" name="Picture 3"/>
          <p:cNvPicPr>
            <a:picLocks noChangeAspect="1" noChangeArrowheads="1"/>
          </p:cNvPicPr>
          <p:nvPr/>
        </p:nvPicPr>
        <p:blipFill>
          <a:blip r:embed="rId4" cstate="print"/>
          <a:srcRect/>
          <a:stretch>
            <a:fillRect/>
          </a:stretch>
        </p:blipFill>
        <p:spPr bwMode="auto">
          <a:xfrm>
            <a:off x="5181600" y="2895600"/>
            <a:ext cx="3810000" cy="3397452"/>
          </a:xfrm>
          <a:prstGeom prst="rect">
            <a:avLst/>
          </a:prstGeom>
          <a:noFill/>
          <a:ln w="9525">
            <a:noFill/>
            <a:miter lim="800000"/>
            <a:headEnd/>
            <a:tailEnd/>
          </a:ln>
        </p:spPr>
      </p:pic>
      <p:pic>
        <p:nvPicPr>
          <p:cNvPr id="936964" name="Picture 4"/>
          <p:cNvPicPr>
            <a:picLocks noChangeAspect="1" noChangeArrowheads="1"/>
          </p:cNvPicPr>
          <p:nvPr/>
        </p:nvPicPr>
        <p:blipFill>
          <a:blip r:embed="rId5" cstate="print"/>
          <a:srcRect/>
          <a:stretch>
            <a:fillRect/>
          </a:stretch>
        </p:blipFill>
        <p:spPr bwMode="auto">
          <a:xfrm>
            <a:off x="152400" y="152400"/>
            <a:ext cx="1571732" cy="2395537"/>
          </a:xfrm>
          <a:prstGeom prst="rect">
            <a:avLst/>
          </a:prstGeom>
          <a:noFill/>
          <a:ln w="9525">
            <a:noFill/>
            <a:miter lim="800000"/>
            <a:headEnd/>
            <a:tailEnd/>
          </a:ln>
        </p:spPr>
      </p:pic>
      <p:sp>
        <p:nvSpPr>
          <p:cNvPr id="9" name="TextBox 8"/>
          <p:cNvSpPr txBox="1"/>
          <p:nvPr/>
        </p:nvSpPr>
        <p:spPr>
          <a:xfrm>
            <a:off x="3352800" y="914400"/>
            <a:ext cx="5215530" cy="1569660"/>
          </a:xfrm>
          <a:prstGeom prst="rect">
            <a:avLst/>
          </a:prstGeom>
          <a:noFill/>
        </p:spPr>
        <p:txBody>
          <a:bodyPr wrap="none" rtlCol="0">
            <a:spAutoFit/>
          </a:bodyPr>
          <a:lstStyle/>
          <a:p>
            <a:r>
              <a:rPr lang="en-US" dirty="0" smtClean="0"/>
              <a:t>The LDA model is no longer sparse after</a:t>
            </a:r>
          </a:p>
          <a:p>
            <a:r>
              <a:rPr lang="en-US" dirty="0" smtClean="0"/>
              <a:t>  marginalization….!</a:t>
            </a:r>
          </a:p>
          <a:p>
            <a:r>
              <a:rPr lang="en-US" dirty="0" smtClean="0"/>
              <a:t>   </a:t>
            </a:r>
          </a:p>
          <a:p>
            <a:r>
              <a:rPr lang="en-US" dirty="0" smtClean="0"/>
              <a:t>    </a:t>
            </a:r>
            <a:r>
              <a:rPr lang="en-US" dirty="0" smtClean="0">
                <a:sym typeface="Wingdings" pitchFamily="2" charset="2"/>
              </a:rPr>
              <a:t>But you don’t need to see it ;-) </a:t>
            </a:r>
            <a:endParaRPr lang="en-US" dirty="0"/>
          </a:p>
        </p:txBody>
      </p:sp>
      <p:cxnSp>
        <p:nvCxnSpPr>
          <p:cNvPr id="11" name="Straight Arrow Connector 10"/>
          <p:cNvCxnSpPr/>
          <p:nvPr/>
        </p:nvCxnSpPr>
        <p:spPr>
          <a:xfrm>
            <a:off x="1447800" y="2133600"/>
            <a:ext cx="457200" cy="762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52600" y="2133600"/>
            <a:ext cx="918841" cy="461665"/>
          </a:xfrm>
          <a:prstGeom prst="rect">
            <a:avLst/>
          </a:prstGeom>
          <a:noFill/>
        </p:spPr>
        <p:txBody>
          <a:bodyPr wrap="none" rtlCol="0">
            <a:spAutoFit/>
          </a:bodyPr>
          <a:lstStyle/>
          <a:p>
            <a:r>
              <a:rPr lang="en-US" dirty="0" smtClean="0"/>
              <a:t>unroll</a:t>
            </a:r>
            <a:endParaRPr lang="en-US" dirty="0"/>
          </a:p>
        </p:txBody>
      </p:sp>
      <p:cxnSp>
        <p:nvCxnSpPr>
          <p:cNvPr id="13" name="Straight Arrow Connector 12"/>
          <p:cNvCxnSpPr/>
          <p:nvPr/>
        </p:nvCxnSpPr>
        <p:spPr>
          <a:xfrm>
            <a:off x="3962400" y="3886200"/>
            <a:ext cx="1219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38600" y="3276600"/>
            <a:ext cx="1663469" cy="461665"/>
          </a:xfrm>
          <a:prstGeom prst="rect">
            <a:avLst/>
          </a:prstGeom>
          <a:noFill/>
        </p:spPr>
        <p:txBody>
          <a:bodyPr wrap="none" rtlCol="0">
            <a:spAutoFit/>
          </a:bodyPr>
          <a:lstStyle/>
          <a:p>
            <a:r>
              <a:rPr lang="en-US" dirty="0" smtClean="0"/>
              <a:t>Marginalize</a:t>
            </a:r>
            <a:endParaRPr lang="en-US" dirty="0"/>
          </a:p>
        </p:txBody>
      </p:sp>
      <p:sp>
        <p:nvSpPr>
          <p:cNvPr id="14" name="TextBox 13"/>
          <p:cNvSpPr txBox="1"/>
          <p:nvPr/>
        </p:nvSpPr>
        <p:spPr>
          <a:xfrm>
            <a:off x="838200" y="6400800"/>
            <a:ext cx="7467600" cy="400110"/>
          </a:xfrm>
          <a:prstGeom prst="rect">
            <a:avLst/>
          </a:prstGeom>
          <a:solidFill>
            <a:srgbClr val="FFFF00"/>
          </a:solidFill>
        </p:spPr>
        <p:txBody>
          <a:bodyPr wrap="square" rtlCol="0">
            <a:spAutoFit/>
          </a:bodyPr>
          <a:lstStyle/>
          <a:p>
            <a:r>
              <a:rPr lang="en-US" sz="2000" dirty="0" smtClean="0"/>
              <a:t>Bayesians are the only people who feel marginalized  when integrated.. </a:t>
            </a:r>
            <a:endParaRPr lang="en-US" sz="2000" dirty="0"/>
          </a:p>
        </p:txBody>
      </p:sp>
      <p:sp>
        <p:nvSpPr>
          <p:cNvPr id="15" name="TextBox 14"/>
          <p:cNvSpPr txBox="1"/>
          <p:nvPr/>
        </p:nvSpPr>
        <p:spPr>
          <a:xfrm>
            <a:off x="1676400" y="152400"/>
            <a:ext cx="7575279" cy="584775"/>
          </a:xfrm>
          <a:prstGeom prst="rect">
            <a:avLst/>
          </a:prstGeom>
          <a:noFill/>
        </p:spPr>
        <p:txBody>
          <a:bodyPr wrap="none" rtlCol="0">
            <a:spAutoFit/>
          </a:bodyPr>
          <a:lstStyle/>
          <a:p>
            <a:r>
              <a:rPr lang="en-US" sz="3200" b="1" dirty="0" smtClean="0">
                <a:solidFill>
                  <a:srgbClr val="C00000"/>
                </a:solidFill>
              </a:rPr>
              <a:t>Viewing the “integrating out” Graphically</a:t>
            </a:r>
            <a:endParaRPr lang="en-US" sz="3200" b="1" dirty="0">
              <a:solidFill>
                <a:srgbClr val="C00000"/>
              </a:solidFill>
            </a:endParaRPr>
          </a:p>
        </p:txBody>
      </p:sp>
      <p:sp>
        <p:nvSpPr>
          <p:cNvPr id="16" name="TextBox 15"/>
          <p:cNvSpPr txBox="1"/>
          <p:nvPr/>
        </p:nvSpPr>
        <p:spPr>
          <a:xfrm>
            <a:off x="76200" y="5181600"/>
            <a:ext cx="1792478" cy="1077218"/>
          </a:xfrm>
          <a:prstGeom prst="rect">
            <a:avLst/>
          </a:prstGeom>
          <a:noFill/>
        </p:spPr>
        <p:txBody>
          <a:bodyPr wrap="none" rtlCol="0">
            <a:spAutoFit/>
          </a:bodyPr>
          <a:lstStyle/>
          <a:p>
            <a:r>
              <a:rPr lang="en-US" sz="1600" dirty="0" smtClean="0"/>
              <a:t>We can do Gibbs </a:t>
            </a:r>
          </a:p>
          <a:p>
            <a:r>
              <a:rPr lang="en-US" sz="1600" dirty="0" smtClean="0"/>
              <a:t>sampling without</a:t>
            </a:r>
          </a:p>
          <a:p>
            <a:r>
              <a:rPr lang="en-US" sz="1600" dirty="0" smtClean="0"/>
              <a:t>Integrating.. It will </a:t>
            </a:r>
          </a:p>
          <a:p>
            <a:r>
              <a:rPr lang="en-US" sz="1600" dirty="0" smtClean="0"/>
              <a:t>be inefficient..</a:t>
            </a:r>
            <a:endParaRPr lang="en-US" sz="1600" dirty="0"/>
          </a:p>
        </p:txBody>
      </p:sp>
      <p:sp>
        <p:nvSpPr>
          <p:cNvPr id="17" name="TextBox 16"/>
          <p:cNvSpPr txBox="1"/>
          <p:nvPr/>
        </p:nvSpPr>
        <p:spPr>
          <a:xfrm>
            <a:off x="3505200" y="5410200"/>
            <a:ext cx="2327881" cy="830997"/>
          </a:xfrm>
          <a:prstGeom prst="rect">
            <a:avLst/>
          </a:prstGeom>
          <a:solidFill>
            <a:srgbClr val="92D050"/>
          </a:solidFill>
        </p:spPr>
        <p:txBody>
          <a:bodyPr wrap="none" rtlCol="0">
            <a:spAutoFit/>
          </a:bodyPr>
          <a:lstStyle/>
          <a:p>
            <a:r>
              <a:rPr lang="en-US" dirty="0" smtClean="0"/>
              <a:t>Compare </a:t>
            </a:r>
            <a:r>
              <a:rPr lang="en-US" dirty="0" err="1" smtClean="0"/>
              <a:t>markov</a:t>
            </a:r>
            <a:endParaRPr lang="en-US" dirty="0" smtClean="0"/>
          </a:p>
          <a:p>
            <a:r>
              <a:rPr lang="en-US" dirty="0" smtClean="0"/>
              <a:t> </a:t>
            </a:r>
            <a:r>
              <a:rPr lang="en-US" dirty="0" smtClean="0"/>
              <a:t>blankets for </a:t>
            </a:r>
            <a:r>
              <a:rPr lang="en-US" dirty="0" err="1" smtClean="0"/>
              <a:t>qij</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6962"/>
                                        </p:tgtEl>
                                        <p:attrNameLst>
                                          <p:attrName>style.visibility</p:attrName>
                                        </p:attrNameLst>
                                      </p:cBhvr>
                                      <p:to>
                                        <p:strVal val="visible"/>
                                      </p:to>
                                    </p:set>
                                    <p:animEffect transition="in" filter="blinds(horizontal)">
                                      <p:cBhvr>
                                        <p:cTn id="7" dur="500"/>
                                        <p:tgtEl>
                                          <p:spTgt spid="9369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6963"/>
                                        </p:tgtEl>
                                        <p:attrNameLst>
                                          <p:attrName>style.visibility</p:attrName>
                                        </p:attrNameLst>
                                      </p:cBhvr>
                                      <p:to>
                                        <p:strVal val="visible"/>
                                      </p:to>
                                    </p:set>
                                    <p:animEffect transition="in" filter="blinds(horizontal)">
                                      <p:cBhvr>
                                        <p:cTn id="12" dur="500"/>
                                        <p:tgtEl>
                                          <p:spTgt spid="936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85800" y="-341313"/>
            <a:ext cx="7772400" cy="1143001"/>
          </a:xfrm>
        </p:spPr>
        <p:txBody>
          <a:bodyPr/>
          <a:lstStyle/>
          <a:p>
            <a:r>
              <a:rPr lang="en-US" smtClean="0"/>
              <a:t>The collapsed Gibbs sampler</a:t>
            </a:r>
          </a:p>
        </p:txBody>
      </p:sp>
      <p:sp>
        <p:nvSpPr>
          <p:cNvPr id="44036" name="Rectangle 3"/>
          <p:cNvSpPr>
            <a:spLocks noGrp="1" noChangeArrowheads="1"/>
          </p:cNvSpPr>
          <p:nvPr>
            <p:ph type="body" sz="half" idx="1"/>
          </p:nvPr>
        </p:nvSpPr>
        <p:spPr>
          <a:xfrm>
            <a:off x="228600" y="1295400"/>
            <a:ext cx="8807450" cy="4373563"/>
          </a:xfrm>
        </p:spPr>
        <p:txBody>
          <a:bodyPr/>
          <a:lstStyle/>
          <a:p>
            <a:r>
              <a:rPr lang="en-US" dirty="0" smtClean="0"/>
              <a:t>Sample each </a:t>
            </a:r>
            <a:r>
              <a:rPr lang="en-US" i="1" dirty="0" err="1" smtClean="0"/>
              <a:t>z</a:t>
            </a:r>
            <a:r>
              <a:rPr lang="en-US" i="1" baseline="-25000" dirty="0" err="1" smtClean="0"/>
              <a:t>i</a:t>
            </a:r>
            <a:r>
              <a:rPr lang="en-US" dirty="0" smtClean="0"/>
              <a:t> conditioned on </a:t>
            </a:r>
            <a:r>
              <a:rPr lang="en-US" b="1" dirty="0" smtClean="0"/>
              <a:t>z</a:t>
            </a:r>
            <a:r>
              <a:rPr lang="en-US" baseline="-25000" dirty="0" smtClean="0"/>
              <a:t>-</a:t>
            </a:r>
            <a:r>
              <a:rPr lang="en-US" i="1" baseline="-25000" dirty="0" err="1" smtClean="0"/>
              <a:t>i</a:t>
            </a:r>
            <a:endParaRPr lang="en-US" i="1" baseline="-25000" dirty="0" smtClean="0"/>
          </a:p>
          <a:p>
            <a:endParaRPr lang="en-US" dirty="0" smtClean="0"/>
          </a:p>
          <a:p>
            <a:endParaRPr lang="en-US" dirty="0" smtClean="0"/>
          </a:p>
          <a:p>
            <a:endParaRPr lang="en-US" sz="2800" dirty="0" smtClean="0"/>
          </a:p>
          <a:p>
            <a:r>
              <a:rPr lang="en-US" dirty="0" smtClean="0"/>
              <a:t>This is nicer than your average Gibbs sampler:</a:t>
            </a:r>
          </a:p>
          <a:p>
            <a:pPr lvl="1"/>
            <a:r>
              <a:rPr lang="en-US" dirty="0" smtClean="0"/>
              <a:t>memory: counts can be cached in two sparse matrices</a:t>
            </a:r>
          </a:p>
          <a:p>
            <a:pPr lvl="1"/>
            <a:r>
              <a:rPr lang="en-US" dirty="0" smtClean="0"/>
              <a:t>optimization: no special functions, simple arithmetic</a:t>
            </a:r>
          </a:p>
          <a:p>
            <a:pPr lvl="1"/>
            <a:r>
              <a:rPr lang="en-US" dirty="0" smtClean="0"/>
              <a:t>the distributions on </a:t>
            </a:r>
            <a:r>
              <a:rPr lang="en-US" dirty="0" smtClean="0">
                <a:sym typeface="Symbol" pitchFamily="19" charset="2"/>
              </a:rPr>
              <a:t></a:t>
            </a:r>
            <a:r>
              <a:rPr lang="en-US" dirty="0" smtClean="0"/>
              <a:t> and </a:t>
            </a:r>
            <a:r>
              <a:rPr lang="en-US" dirty="0" smtClean="0">
                <a:sym typeface="Symbol" pitchFamily="19" charset="2"/>
              </a:rPr>
              <a:t></a:t>
            </a:r>
            <a:r>
              <a:rPr lang="en-US" dirty="0" smtClean="0"/>
              <a:t> are analytic given </a:t>
            </a:r>
            <a:r>
              <a:rPr lang="en-US" b="1" dirty="0" smtClean="0"/>
              <a:t>z</a:t>
            </a:r>
            <a:r>
              <a:rPr lang="en-US" dirty="0" smtClean="0"/>
              <a:t> and </a:t>
            </a:r>
            <a:r>
              <a:rPr lang="en-US" b="1" dirty="0" smtClean="0"/>
              <a:t>w</a:t>
            </a:r>
            <a:r>
              <a:rPr lang="en-US" dirty="0" smtClean="0"/>
              <a:t>, and can later be found for each sample</a:t>
            </a:r>
          </a:p>
          <a:p>
            <a:endParaRPr lang="en-US" sz="2800" i="1" dirty="0" smtClean="0"/>
          </a:p>
        </p:txBody>
      </p:sp>
      <p:graphicFrame>
        <p:nvGraphicFramePr>
          <p:cNvPr id="44034" name="Object 2"/>
          <p:cNvGraphicFramePr>
            <a:graphicFrameLocks noChangeAspect="1"/>
          </p:cNvGraphicFramePr>
          <p:nvPr>
            <p:ph sz="half" idx="2"/>
          </p:nvPr>
        </p:nvGraphicFramePr>
        <p:xfrm>
          <a:off x="1720850" y="2395538"/>
          <a:ext cx="5702300" cy="1238250"/>
        </p:xfrm>
        <a:graphic>
          <a:graphicData uri="http://schemas.openxmlformats.org/presentationml/2006/ole">
            <p:oleObj spid="_x0000_s659458" name="Equation" r:id="rId4" imgW="2222280" imgH="482400" progId="Equation.3">
              <p:embed/>
            </p:oleObj>
          </a:graphicData>
        </a:graphic>
      </p:graphicFrame>
      <p:cxnSp>
        <p:nvCxnSpPr>
          <p:cNvPr id="6" name="Straight Arrow Connector 5"/>
          <p:cNvCxnSpPr>
            <a:endCxn id="7" idx="1"/>
          </p:cNvCxnSpPr>
          <p:nvPr/>
        </p:nvCxnSpPr>
        <p:spPr>
          <a:xfrm flipV="1">
            <a:off x="4572000" y="1344543"/>
            <a:ext cx="2209800" cy="1093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81800" y="990600"/>
            <a:ext cx="1896673" cy="707886"/>
          </a:xfrm>
          <a:prstGeom prst="rect">
            <a:avLst/>
          </a:prstGeom>
          <a:noFill/>
        </p:spPr>
        <p:txBody>
          <a:bodyPr wrap="none" rtlCol="0">
            <a:spAutoFit/>
          </a:bodyPr>
          <a:lstStyle/>
          <a:p>
            <a:r>
              <a:rPr lang="en-US" sz="2000" dirty="0" smtClean="0">
                <a:solidFill>
                  <a:schemeClr val="accent1">
                    <a:lumMod val="75000"/>
                  </a:schemeClr>
                </a:solidFill>
              </a:rPr>
              <a:t>#times </a:t>
            </a:r>
            <a:r>
              <a:rPr lang="en-US" sz="2000" dirty="0" err="1" smtClean="0">
                <a:solidFill>
                  <a:schemeClr val="accent1">
                    <a:lumMod val="75000"/>
                  </a:schemeClr>
                </a:solidFill>
              </a:rPr>
              <a:t>w</a:t>
            </a:r>
            <a:r>
              <a:rPr lang="en-US" sz="2000" baseline="-25000" dirty="0" err="1" smtClean="0">
                <a:solidFill>
                  <a:schemeClr val="accent1">
                    <a:lumMod val="75000"/>
                  </a:schemeClr>
                </a:solidFill>
              </a:rPr>
              <a:t>i</a:t>
            </a:r>
            <a:r>
              <a:rPr lang="en-US" sz="2000" dirty="0" smtClean="0">
                <a:solidFill>
                  <a:schemeClr val="accent1">
                    <a:lumMod val="75000"/>
                  </a:schemeClr>
                </a:solidFill>
              </a:rPr>
              <a:t> occurs</a:t>
            </a:r>
          </a:p>
          <a:p>
            <a:r>
              <a:rPr lang="en-US" sz="2000" dirty="0" smtClean="0">
                <a:solidFill>
                  <a:schemeClr val="accent1">
                    <a:lumMod val="75000"/>
                  </a:schemeClr>
                </a:solidFill>
              </a:rPr>
              <a:t>   in topic </a:t>
            </a:r>
            <a:r>
              <a:rPr lang="en-US" sz="2000" dirty="0" err="1" smtClean="0">
                <a:solidFill>
                  <a:schemeClr val="accent1">
                    <a:lumMod val="75000"/>
                  </a:schemeClr>
                </a:solidFill>
              </a:rPr>
              <a:t>z</a:t>
            </a:r>
            <a:r>
              <a:rPr lang="en-US" sz="2000" baseline="-25000" dirty="0" err="1" smtClean="0">
                <a:solidFill>
                  <a:schemeClr val="accent1">
                    <a:lumMod val="75000"/>
                  </a:schemeClr>
                </a:solidFill>
              </a:rPr>
              <a:t>i</a:t>
            </a:r>
            <a:endParaRPr lang="en-US" sz="2000" dirty="0">
              <a:solidFill>
                <a:schemeClr val="accent1">
                  <a:lumMod val="75000"/>
                </a:schemeClr>
              </a:solidFill>
            </a:endParaRPr>
          </a:p>
        </p:txBody>
      </p:sp>
      <p:sp>
        <p:nvSpPr>
          <p:cNvPr id="8" name="TextBox 7"/>
          <p:cNvSpPr txBox="1"/>
          <p:nvPr/>
        </p:nvSpPr>
        <p:spPr>
          <a:xfrm>
            <a:off x="7086600" y="2057400"/>
            <a:ext cx="2222083" cy="646331"/>
          </a:xfrm>
          <a:prstGeom prst="rect">
            <a:avLst/>
          </a:prstGeom>
          <a:noFill/>
        </p:spPr>
        <p:txBody>
          <a:bodyPr wrap="none" rtlCol="0">
            <a:spAutoFit/>
          </a:bodyPr>
          <a:lstStyle/>
          <a:p>
            <a:r>
              <a:rPr lang="en-US" sz="1800" dirty="0" smtClean="0">
                <a:solidFill>
                  <a:schemeClr val="accent1">
                    <a:lumMod val="75000"/>
                  </a:schemeClr>
                </a:solidFill>
              </a:rPr>
              <a:t>#times </a:t>
            </a:r>
            <a:r>
              <a:rPr lang="en-US" sz="1800" dirty="0" err="1" smtClean="0">
                <a:solidFill>
                  <a:schemeClr val="accent1">
                    <a:lumMod val="75000"/>
                  </a:schemeClr>
                </a:solidFill>
              </a:rPr>
              <a:t>j</a:t>
            </a:r>
            <a:r>
              <a:rPr lang="en-US" sz="1800" baseline="30000" dirty="0" err="1" smtClean="0">
                <a:solidFill>
                  <a:schemeClr val="accent1">
                    <a:lumMod val="75000"/>
                  </a:schemeClr>
                </a:solidFill>
              </a:rPr>
              <a:t>th</a:t>
            </a:r>
            <a:r>
              <a:rPr lang="en-US" sz="1800" dirty="0" smtClean="0">
                <a:solidFill>
                  <a:schemeClr val="accent1">
                    <a:lumMod val="75000"/>
                  </a:schemeClr>
                </a:solidFill>
              </a:rPr>
              <a:t> topic </a:t>
            </a:r>
            <a:r>
              <a:rPr lang="en-US" sz="1800" dirty="0" smtClean="0">
                <a:solidFill>
                  <a:schemeClr val="accent1">
                    <a:lumMod val="75000"/>
                  </a:schemeClr>
                </a:solidFill>
              </a:rPr>
              <a:t>occurs</a:t>
            </a:r>
          </a:p>
          <a:p>
            <a:r>
              <a:rPr lang="en-US" sz="1800" dirty="0" smtClean="0">
                <a:solidFill>
                  <a:schemeClr val="accent1">
                    <a:lumMod val="75000"/>
                  </a:schemeClr>
                </a:solidFill>
              </a:rPr>
              <a:t>   in </a:t>
            </a:r>
            <a:r>
              <a:rPr lang="en-US" sz="1800" dirty="0" smtClean="0">
                <a:solidFill>
                  <a:schemeClr val="accent1">
                    <a:lumMod val="75000"/>
                  </a:schemeClr>
                </a:solidFill>
              </a:rPr>
              <a:t>doc </a:t>
            </a:r>
            <a:r>
              <a:rPr lang="en-US" sz="1800" dirty="0" err="1" smtClean="0">
                <a:solidFill>
                  <a:schemeClr val="accent1">
                    <a:lumMod val="75000"/>
                  </a:schemeClr>
                </a:solidFill>
              </a:rPr>
              <a:t>d</a:t>
            </a:r>
            <a:r>
              <a:rPr lang="en-US" sz="1800" baseline="-25000" dirty="0" err="1" smtClean="0">
                <a:solidFill>
                  <a:schemeClr val="accent1">
                    <a:lumMod val="75000"/>
                  </a:schemeClr>
                </a:solidFill>
              </a:rPr>
              <a:t>i</a:t>
            </a:r>
            <a:endParaRPr lang="en-US" sz="1800" dirty="0">
              <a:solidFill>
                <a:schemeClr val="accent1">
                  <a:lumMod val="75000"/>
                </a:schemeClr>
              </a:solidFill>
            </a:endParaRPr>
          </a:p>
        </p:txBody>
      </p:sp>
      <p:cxnSp>
        <p:nvCxnSpPr>
          <p:cNvPr id="10" name="Straight Arrow Connector 9"/>
          <p:cNvCxnSpPr>
            <a:endCxn id="8" idx="1"/>
          </p:cNvCxnSpPr>
          <p:nvPr/>
        </p:nvCxnSpPr>
        <p:spPr>
          <a:xfrm flipV="1">
            <a:off x="6705600" y="2380566"/>
            <a:ext cx="381000" cy="13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1143000"/>
          </a:xfrm>
        </p:spPr>
        <p:txBody>
          <a:bodyPr/>
          <a:lstStyle/>
          <a:p>
            <a:r>
              <a:rPr lang="en-US" dirty="0" smtClean="0"/>
              <a:t>Single Topic Model</a:t>
            </a:r>
            <a:endParaRPr lang="en-US" dirty="0"/>
          </a:p>
        </p:txBody>
      </p:sp>
      <p:sp>
        <p:nvSpPr>
          <p:cNvPr id="4" name="Content Placeholder 3"/>
          <p:cNvSpPr>
            <a:spLocks noGrp="1"/>
          </p:cNvSpPr>
          <p:nvPr>
            <p:ph idx="1"/>
          </p:nvPr>
        </p:nvSpPr>
        <p:spPr>
          <a:xfrm>
            <a:off x="152400" y="1066800"/>
            <a:ext cx="8077200" cy="4114800"/>
          </a:xfrm>
        </p:spPr>
        <p:txBody>
          <a:bodyPr/>
          <a:lstStyle/>
          <a:p>
            <a:r>
              <a:rPr lang="en-US" dirty="0" smtClean="0"/>
              <a:t>Assume each document has a topic z</a:t>
            </a:r>
          </a:p>
          <a:p>
            <a:r>
              <a:rPr lang="en-US" dirty="0" smtClean="0"/>
              <a:t>The topic z determines the probabilities of the word occurrence</a:t>
            </a:r>
          </a:p>
          <a:p>
            <a:pPr lvl="1"/>
            <a:r>
              <a:rPr lang="en-US" dirty="0" smtClean="0"/>
              <a:t>P ([p1=w1 p2=w2 p3=w3 … </a:t>
            </a:r>
            <a:r>
              <a:rPr lang="en-US" dirty="0" err="1" smtClean="0"/>
              <a:t>pk</a:t>
            </a:r>
            <a:r>
              <a:rPr lang="en-US" dirty="0" smtClean="0"/>
              <a:t>=wk]|z) = P(w1|z)</a:t>
            </a:r>
            <a:r>
              <a:rPr lang="en-US" baseline="30000" dirty="0" smtClean="0"/>
              <a:t>#(w1)</a:t>
            </a:r>
            <a:r>
              <a:rPr lang="en-US" dirty="0" smtClean="0"/>
              <a:t> P(w2|z)</a:t>
            </a:r>
            <a:r>
              <a:rPr lang="en-US" baseline="30000" dirty="0" smtClean="0"/>
              <a:t>#(w2)</a:t>
            </a:r>
            <a:r>
              <a:rPr lang="en-US" dirty="0" smtClean="0"/>
              <a:t> …</a:t>
            </a:r>
            <a:endParaRPr lang="en-US" baseline="30000" dirty="0" smtClean="0"/>
          </a:p>
        </p:txBody>
      </p:sp>
      <p:pic>
        <p:nvPicPr>
          <p:cNvPr id="496642" name="Picture 2"/>
          <p:cNvPicPr>
            <a:picLocks noChangeAspect="1" noChangeArrowheads="1"/>
          </p:cNvPicPr>
          <p:nvPr/>
        </p:nvPicPr>
        <p:blipFill>
          <a:blip r:embed="rId4" cstate="print"/>
          <a:srcRect/>
          <a:stretch>
            <a:fillRect/>
          </a:stretch>
        </p:blipFill>
        <p:spPr bwMode="auto">
          <a:xfrm>
            <a:off x="6858000" y="4572000"/>
            <a:ext cx="1838886" cy="1100137"/>
          </a:xfrm>
          <a:prstGeom prst="rect">
            <a:avLst/>
          </a:prstGeom>
          <a:noFill/>
          <a:ln w="9525">
            <a:noFill/>
            <a:miter lim="800000"/>
            <a:headEnd/>
            <a:tailEnd/>
          </a:ln>
        </p:spPr>
      </p:pic>
      <p:pic>
        <p:nvPicPr>
          <p:cNvPr id="496643" name="Picture 3"/>
          <p:cNvPicPr>
            <a:picLocks noChangeAspect="1" noChangeArrowheads="1"/>
          </p:cNvPicPr>
          <p:nvPr/>
        </p:nvPicPr>
        <p:blipFill>
          <a:blip r:embed="rId5" cstate="print"/>
          <a:srcRect/>
          <a:stretch>
            <a:fillRect/>
          </a:stretch>
        </p:blipFill>
        <p:spPr bwMode="auto">
          <a:xfrm>
            <a:off x="6781800" y="5715000"/>
            <a:ext cx="2133600" cy="770778"/>
          </a:xfrm>
          <a:prstGeom prst="rect">
            <a:avLst/>
          </a:prstGeom>
          <a:noFill/>
          <a:ln w="9525">
            <a:noFill/>
            <a:miter lim="800000"/>
            <a:headEnd/>
            <a:tailEnd/>
          </a:ln>
        </p:spPr>
      </p:pic>
      <p:sp>
        <p:nvSpPr>
          <p:cNvPr id="9" name="TextBox 8"/>
          <p:cNvSpPr txBox="1"/>
          <p:nvPr/>
        </p:nvSpPr>
        <p:spPr>
          <a:xfrm>
            <a:off x="1066800" y="5715000"/>
            <a:ext cx="5009705" cy="830997"/>
          </a:xfrm>
          <a:prstGeom prst="rect">
            <a:avLst/>
          </a:prstGeom>
          <a:solidFill>
            <a:srgbClr val="FFFF00"/>
          </a:solidFill>
        </p:spPr>
        <p:txBody>
          <a:bodyPr wrap="none" rtlCol="0">
            <a:spAutoFit/>
          </a:bodyPr>
          <a:lstStyle/>
          <a:p>
            <a:r>
              <a:rPr lang="en-US" dirty="0" smtClean="0"/>
              <a:t>The “supervised” version of this model</a:t>
            </a:r>
          </a:p>
          <a:p>
            <a:r>
              <a:rPr lang="en-US" dirty="0" smtClean="0"/>
              <a:t> is the Naïve </a:t>
            </a:r>
            <a:r>
              <a:rPr lang="en-US" dirty="0" err="1" smtClean="0"/>
              <a:t>Bayes</a:t>
            </a:r>
            <a:r>
              <a:rPr lang="en-US" dirty="0" smtClean="0"/>
              <a:t> classifier</a:t>
            </a:r>
            <a:endParaRPr lang="en-US" dirty="0"/>
          </a:p>
        </p:txBody>
      </p:sp>
      <p:sp>
        <p:nvSpPr>
          <p:cNvPr id="10" name="TextBox 9"/>
          <p:cNvSpPr txBox="1"/>
          <p:nvPr/>
        </p:nvSpPr>
        <p:spPr>
          <a:xfrm>
            <a:off x="6400800" y="3200400"/>
            <a:ext cx="2669320" cy="1323439"/>
          </a:xfrm>
          <a:prstGeom prst="rect">
            <a:avLst/>
          </a:prstGeom>
          <a:solidFill>
            <a:schemeClr val="accent1">
              <a:lumMod val="40000"/>
              <a:lumOff val="60000"/>
            </a:schemeClr>
          </a:solidFill>
        </p:spPr>
        <p:txBody>
          <a:bodyPr wrap="none" rtlCol="0">
            <a:spAutoFit/>
          </a:bodyPr>
          <a:lstStyle/>
          <a:p>
            <a:r>
              <a:rPr lang="en-US" sz="1600" dirty="0" smtClean="0"/>
              <a:t>Connection to candies?</a:t>
            </a:r>
          </a:p>
          <a:p>
            <a:r>
              <a:rPr lang="en-US" sz="1600" dirty="0" smtClean="0"/>
              <a:t>   lime and cherry are words</a:t>
            </a:r>
          </a:p>
          <a:p>
            <a:r>
              <a:rPr lang="en-US" sz="1600" dirty="0" smtClean="0"/>
              <a:t>   bag types (h1..h5) are topics</a:t>
            </a:r>
          </a:p>
          <a:p>
            <a:r>
              <a:rPr lang="en-US" sz="1600" dirty="0" smtClean="0"/>
              <a:t>   you see candies; you guess </a:t>
            </a:r>
          </a:p>
          <a:p>
            <a:r>
              <a:rPr lang="en-US" sz="1600" dirty="0" smtClean="0"/>
              <a:t>     bag types..</a:t>
            </a:r>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532" name="Picture 4"/>
          <p:cNvPicPr>
            <a:picLocks noChangeAspect="1" noChangeArrowheads="1"/>
          </p:cNvPicPr>
          <p:nvPr/>
        </p:nvPicPr>
        <p:blipFill>
          <a:blip r:embed="rId2" cstate="print"/>
          <a:srcRect/>
          <a:stretch>
            <a:fillRect/>
          </a:stretch>
        </p:blipFill>
        <p:spPr bwMode="auto">
          <a:xfrm>
            <a:off x="5723855" y="-76200"/>
            <a:ext cx="3420145" cy="2514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Collapsed Gibbs Sampler</a:t>
            </a:r>
            <a:endParaRPr lang="en-US" dirty="0"/>
          </a:p>
        </p:txBody>
      </p:sp>
      <p:pic>
        <p:nvPicPr>
          <p:cNvPr id="1046530" name="Picture 2"/>
          <p:cNvPicPr>
            <a:picLocks noChangeAspect="1" noChangeArrowheads="1"/>
          </p:cNvPicPr>
          <p:nvPr/>
        </p:nvPicPr>
        <p:blipFill>
          <a:blip r:embed="rId3" cstate="print"/>
          <a:srcRect/>
          <a:stretch>
            <a:fillRect/>
          </a:stretch>
        </p:blipFill>
        <p:spPr bwMode="auto">
          <a:xfrm>
            <a:off x="533400" y="2514600"/>
            <a:ext cx="7988527" cy="1905000"/>
          </a:xfrm>
          <a:prstGeom prst="rect">
            <a:avLst/>
          </a:prstGeom>
          <a:noFill/>
          <a:ln w="9525">
            <a:noFill/>
            <a:miter lim="800000"/>
            <a:headEnd/>
            <a:tailEnd/>
          </a:ln>
        </p:spPr>
      </p:pic>
      <p:pic>
        <p:nvPicPr>
          <p:cNvPr id="1046531" name="Picture 3"/>
          <p:cNvPicPr>
            <a:picLocks noChangeAspect="1" noChangeArrowheads="1"/>
          </p:cNvPicPr>
          <p:nvPr/>
        </p:nvPicPr>
        <p:blipFill>
          <a:blip r:embed="rId4" cstate="print"/>
          <a:srcRect/>
          <a:stretch>
            <a:fillRect/>
          </a:stretch>
        </p:blipFill>
        <p:spPr bwMode="auto">
          <a:xfrm>
            <a:off x="457200" y="5181600"/>
            <a:ext cx="8610600" cy="1421282"/>
          </a:xfrm>
          <a:prstGeom prst="rect">
            <a:avLst/>
          </a:prstGeom>
          <a:noFill/>
          <a:ln w="9525">
            <a:noFill/>
            <a:miter lim="800000"/>
            <a:headEnd/>
            <a:tailEnd/>
          </a:ln>
        </p:spPr>
      </p:pic>
      <p:cxnSp>
        <p:nvCxnSpPr>
          <p:cNvPr id="8" name="Straight Arrow Connector 7"/>
          <p:cNvCxnSpPr/>
          <p:nvPr/>
        </p:nvCxnSpPr>
        <p:spPr bwMode="auto">
          <a:xfrm>
            <a:off x="4953000" y="5791200"/>
            <a:ext cx="10668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4648200" y="6550223"/>
            <a:ext cx="2981907" cy="307777"/>
          </a:xfrm>
          <a:prstGeom prst="rect">
            <a:avLst/>
          </a:prstGeom>
          <a:noFill/>
        </p:spPr>
        <p:txBody>
          <a:bodyPr wrap="none" rtlCol="0">
            <a:spAutoFit/>
          </a:bodyPr>
          <a:lstStyle/>
          <a:p>
            <a:r>
              <a:rPr lang="en-US" sz="1400" dirty="0" smtClean="0">
                <a:latin typeface="Segoe Print" pitchFamily="2" charset="0"/>
              </a:rPr>
              <a:t>The instance being re-sampled</a:t>
            </a:r>
            <a:endParaRPr lang="en-US" sz="1400" dirty="0">
              <a:latin typeface="Segoe Print" pitchFamily="2" charset="0"/>
            </a:endParaRPr>
          </a:p>
        </p:txBody>
      </p:sp>
      <p:cxnSp>
        <p:nvCxnSpPr>
          <p:cNvPr id="11" name="Straight Connector 10"/>
          <p:cNvCxnSpPr/>
          <p:nvPr/>
        </p:nvCxnSpPr>
        <p:spPr bwMode="auto">
          <a:xfrm>
            <a:off x="4724400" y="5791200"/>
            <a:ext cx="1295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flipH="1">
            <a:off x="1905000" y="4114800"/>
            <a:ext cx="2971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7162800" y="3962400"/>
            <a:ext cx="990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533400" y="4419600"/>
            <a:ext cx="3575018" cy="307777"/>
          </a:xfrm>
          <a:prstGeom prst="rect">
            <a:avLst/>
          </a:prstGeom>
          <a:noFill/>
        </p:spPr>
        <p:txBody>
          <a:bodyPr wrap="none" rtlCol="0">
            <a:spAutoFit/>
          </a:bodyPr>
          <a:lstStyle/>
          <a:p>
            <a:r>
              <a:rPr lang="en-US" sz="1400" dirty="0" smtClean="0">
                <a:latin typeface="Segoe Print" pitchFamily="2" charset="0"/>
              </a:rPr>
              <a:t>Fraction of times </a:t>
            </a:r>
            <a:r>
              <a:rPr lang="en-US" sz="1400" dirty="0" err="1" smtClean="0">
                <a:latin typeface="Segoe Print" pitchFamily="2" charset="0"/>
              </a:rPr>
              <a:t>w</a:t>
            </a:r>
            <a:r>
              <a:rPr lang="en-US" sz="1400" baseline="-25000" dirty="0" err="1" smtClean="0">
                <a:latin typeface="Segoe Print" pitchFamily="2" charset="0"/>
              </a:rPr>
              <a:t>i</a:t>
            </a:r>
            <a:r>
              <a:rPr lang="en-US" sz="1400" dirty="0" smtClean="0">
                <a:latin typeface="Segoe Print" pitchFamily="2" charset="0"/>
              </a:rPr>
              <a:t> occurs in topic J</a:t>
            </a:r>
            <a:endParaRPr lang="en-US" sz="1400" dirty="0">
              <a:latin typeface="Segoe Print" pitchFamily="2" charset="0"/>
            </a:endParaRPr>
          </a:p>
        </p:txBody>
      </p:sp>
      <p:sp>
        <p:nvSpPr>
          <p:cNvPr id="22" name="TextBox 21"/>
          <p:cNvSpPr txBox="1"/>
          <p:nvPr/>
        </p:nvSpPr>
        <p:spPr>
          <a:xfrm>
            <a:off x="5115333" y="4495800"/>
            <a:ext cx="4028667" cy="307777"/>
          </a:xfrm>
          <a:prstGeom prst="rect">
            <a:avLst/>
          </a:prstGeom>
          <a:noFill/>
        </p:spPr>
        <p:txBody>
          <a:bodyPr wrap="none" rtlCol="0">
            <a:spAutoFit/>
          </a:bodyPr>
          <a:lstStyle/>
          <a:p>
            <a:r>
              <a:rPr lang="en-US" sz="1400" dirty="0" smtClean="0">
                <a:latin typeface="Segoe Print" pitchFamily="2" charset="0"/>
              </a:rPr>
              <a:t>Fraction of  times topic j occurs in doc </a:t>
            </a:r>
            <a:r>
              <a:rPr lang="en-US" sz="1400" dirty="0" err="1" smtClean="0">
                <a:latin typeface="Segoe Print" pitchFamily="2" charset="0"/>
              </a:rPr>
              <a:t>di</a:t>
            </a:r>
            <a:r>
              <a:rPr lang="en-US" sz="1400" dirty="0" smtClean="0">
                <a:latin typeface="Segoe Print" pitchFamily="2" charset="0"/>
              </a:rPr>
              <a:t> </a:t>
            </a:r>
            <a:endParaRPr lang="en-US" sz="1400" dirty="0">
              <a:latin typeface="Segoe Print" pitchFamily="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noFill/>
        </p:spPr>
        <p:txBody>
          <a:bodyPr/>
          <a:lstStyle/>
          <a:p>
            <a:r>
              <a:rPr lang="en-US" smtClean="0"/>
              <a:t>Gibbs sampling in LDA</a:t>
            </a:r>
          </a:p>
        </p:txBody>
      </p:sp>
      <p:graphicFrame>
        <p:nvGraphicFramePr>
          <p:cNvPr id="46082" name="Object 2"/>
          <p:cNvGraphicFramePr>
            <a:graphicFrameLocks noChangeAspect="1"/>
          </p:cNvGraphicFramePr>
          <p:nvPr/>
        </p:nvGraphicFramePr>
        <p:xfrm>
          <a:off x="438150" y="2286000"/>
          <a:ext cx="7239000" cy="5105400"/>
        </p:xfrm>
        <a:graphic>
          <a:graphicData uri="http://schemas.openxmlformats.org/presentationml/2006/ole">
            <p:oleObj spid="_x0000_s660482" name="Document" r:id="rId4" imgW="7244640" imgH="5105520" progId="Word.Document.8">
              <p:embed/>
            </p:oleObj>
          </a:graphicData>
        </a:graphic>
      </p:graphicFrame>
      <p:sp>
        <p:nvSpPr>
          <p:cNvPr id="46084" name="Text Box 4"/>
          <p:cNvSpPr txBox="1">
            <a:spLocks noChangeArrowheads="1"/>
          </p:cNvSpPr>
          <p:nvPr/>
        </p:nvSpPr>
        <p:spPr bwMode="auto">
          <a:xfrm>
            <a:off x="3946525" y="1700213"/>
            <a:ext cx="862013" cy="581025"/>
          </a:xfrm>
          <a:prstGeom prst="rect">
            <a:avLst/>
          </a:prstGeom>
          <a:noFill/>
          <a:ln w="9525">
            <a:noFill/>
            <a:miter lim="800000"/>
            <a:headEnd/>
            <a:tailEnd/>
          </a:ln>
        </p:spPr>
        <p:txBody>
          <a:bodyPr wrap="none">
            <a:spAutoFit/>
          </a:bodyPr>
          <a:lstStyle/>
          <a:p>
            <a:r>
              <a:rPr lang="en-US" sz="1600"/>
              <a:t>iteration</a:t>
            </a:r>
          </a:p>
          <a:p>
            <a:r>
              <a:rPr lang="en-US" sz="1600"/>
              <a:t>1</a:t>
            </a:r>
          </a:p>
        </p:txBody>
      </p:sp>
      <p:sp>
        <p:nvSpPr>
          <p:cNvPr id="8" name="TextBox 7"/>
          <p:cNvSpPr txBox="1"/>
          <p:nvPr/>
        </p:nvSpPr>
        <p:spPr>
          <a:xfrm>
            <a:off x="152400" y="304800"/>
            <a:ext cx="3935693" cy="461665"/>
          </a:xfrm>
          <a:prstGeom prst="rect">
            <a:avLst/>
          </a:prstGeom>
          <a:solidFill>
            <a:srgbClr val="FFFF00"/>
          </a:solidFill>
        </p:spPr>
        <p:txBody>
          <a:bodyPr wrap="none" rtlCol="0">
            <a:spAutoFit/>
          </a:bodyPr>
          <a:lstStyle/>
          <a:p>
            <a:r>
              <a:rPr lang="en-US" dirty="0" smtClean="0"/>
              <a:t>5 docs; 10 words/doc; 2 topics</a:t>
            </a:r>
            <a:endParaRPr lang="en-US" dirty="0"/>
          </a:p>
        </p:txBody>
      </p:sp>
      <p:pic>
        <p:nvPicPr>
          <p:cNvPr id="9"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noFill/>
        </p:spPr>
        <p:txBody>
          <a:bodyPr/>
          <a:lstStyle/>
          <a:p>
            <a:r>
              <a:rPr lang="en-US" smtClean="0"/>
              <a:t>Gibbs sampling in LDA</a:t>
            </a:r>
          </a:p>
        </p:txBody>
      </p:sp>
      <p:graphicFrame>
        <p:nvGraphicFramePr>
          <p:cNvPr id="48130" name="Object 2"/>
          <p:cNvGraphicFramePr>
            <a:graphicFrameLocks noChangeAspect="1"/>
          </p:cNvGraphicFramePr>
          <p:nvPr/>
        </p:nvGraphicFramePr>
        <p:xfrm>
          <a:off x="438150" y="2286000"/>
          <a:ext cx="7239000" cy="5105400"/>
        </p:xfrm>
        <a:graphic>
          <a:graphicData uri="http://schemas.openxmlformats.org/presentationml/2006/ole">
            <p:oleObj spid="_x0000_s661506" name="Document" r:id="rId4" imgW="7244640" imgH="5106960" progId="Word.Document.8">
              <p:embed/>
            </p:oleObj>
          </a:graphicData>
        </a:graphic>
      </p:graphicFrame>
      <p:sp>
        <p:nvSpPr>
          <p:cNvPr id="48132" name="Text Box 4"/>
          <p:cNvSpPr txBox="1">
            <a:spLocks noChangeArrowheads="1"/>
          </p:cNvSpPr>
          <p:nvPr/>
        </p:nvSpPr>
        <p:spPr bwMode="auto">
          <a:xfrm>
            <a:off x="3946525" y="1700213"/>
            <a:ext cx="1047750" cy="581025"/>
          </a:xfrm>
          <a:prstGeom prst="rect">
            <a:avLst/>
          </a:prstGeom>
          <a:noFill/>
          <a:ln w="9525">
            <a:noFill/>
            <a:miter lim="800000"/>
            <a:headEnd/>
            <a:tailEnd/>
          </a:ln>
        </p:spPr>
        <p:txBody>
          <a:bodyPr wrap="none">
            <a:spAutoFit/>
          </a:bodyPr>
          <a:lstStyle/>
          <a:p>
            <a:r>
              <a:rPr lang="en-US" sz="1600"/>
              <a:t>iteration</a:t>
            </a:r>
          </a:p>
          <a:p>
            <a:r>
              <a:rPr lang="en-US" sz="1600"/>
              <a:t>1             2</a:t>
            </a:r>
          </a:p>
        </p:txBody>
      </p:sp>
      <p:pic>
        <p:nvPicPr>
          <p:cNvPr id="6"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noFill/>
        </p:spPr>
        <p:txBody>
          <a:bodyPr/>
          <a:lstStyle/>
          <a:p>
            <a:r>
              <a:rPr lang="en-US" smtClean="0"/>
              <a:t>Gibbs sampling in LDA</a:t>
            </a:r>
          </a:p>
        </p:txBody>
      </p:sp>
      <p:graphicFrame>
        <p:nvGraphicFramePr>
          <p:cNvPr id="50178" name="Object 2"/>
          <p:cNvGraphicFramePr>
            <a:graphicFrameLocks noChangeAspect="1"/>
          </p:cNvGraphicFramePr>
          <p:nvPr/>
        </p:nvGraphicFramePr>
        <p:xfrm>
          <a:off x="438150" y="2286000"/>
          <a:ext cx="7239000" cy="5105400"/>
        </p:xfrm>
        <a:graphic>
          <a:graphicData uri="http://schemas.openxmlformats.org/presentationml/2006/ole">
            <p:oleObj spid="_x0000_s662530" name="Document" r:id="rId4" imgW="7244640" imgH="5106960" progId="Word.Document.8">
              <p:embed/>
            </p:oleObj>
          </a:graphicData>
        </a:graphic>
      </p:graphicFrame>
      <p:sp>
        <p:nvSpPr>
          <p:cNvPr id="50181" name="Text Box 4"/>
          <p:cNvSpPr txBox="1">
            <a:spLocks noChangeArrowheads="1"/>
          </p:cNvSpPr>
          <p:nvPr/>
        </p:nvSpPr>
        <p:spPr bwMode="auto">
          <a:xfrm>
            <a:off x="3946525" y="1700213"/>
            <a:ext cx="1047750" cy="581025"/>
          </a:xfrm>
          <a:prstGeom prst="rect">
            <a:avLst/>
          </a:prstGeom>
          <a:noFill/>
          <a:ln w="9525">
            <a:noFill/>
            <a:miter lim="800000"/>
            <a:headEnd/>
            <a:tailEnd/>
          </a:ln>
        </p:spPr>
        <p:txBody>
          <a:bodyPr wrap="none">
            <a:spAutoFit/>
          </a:bodyPr>
          <a:lstStyle/>
          <a:p>
            <a:r>
              <a:rPr lang="en-US" sz="1600"/>
              <a:t>iteration</a:t>
            </a:r>
          </a:p>
          <a:p>
            <a:r>
              <a:rPr lang="en-US" sz="1600"/>
              <a:t>1             2</a:t>
            </a:r>
          </a:p>
        </p:txBody>
      </p:sp>
      <p:pic>
        <p:nvPicPr>
          <p:cNvPr id="7"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ChangeArrowheads="1"/>
          </p:cNvSpPr>
          <p:nvPr/>
        </p:nvSpPr>
        <p:spPr bwMode="auto">
          <a:xfrm>
            <a:off x="3886200" y="2762250"/>
            <a:ext cx="381000" cy="3086100"/>
          </a:xfrm>
          <a:prstGeom prst="rect">
            <a:avLst/>
          </a:prstGeom>
          <a:solidFill>
            <a:schemeClr val="folHlink"/>
          </a:solidFill>
          <a:ln w="9525">
            <a:noFill/>
            <a:miter lim="800000"/>
            <a:headEnd/>
            <a:tailEnd/>
          </a:ln>
        </p:spPr>
        <p:txBody>
          <a:bodyPr wrap="none" anchor="ctr"/>
          <a:lstStyle/>
          <a:p>
            <a:endParaRPr lang="en-US"/>
          </a:p>
        </p:txBody>
      </p:sp>
      <p:sp>
        <p:nvSpPr>
          <p:cNvPr id="52229" name="Rectangle 3"/>
          <p:cNvSpPr>
            <a:spLocks noGrp="1" noChangeArrowheads="1"/>
          </p:cNvSpPr>
          <p:nvPr>
            <p:ph type="title"/>
          </p:nvPr>
        </p:nvSpPr>
        <p:spPr>
          <a:noFill/>
        </p:spPr>
        <p:txBody>
          <a:bodyPr/>
          <a:lstStyle/>
          <a:p>
            <a:r>
              <a:rPr lang="en-US" smtClean="0"/>
              <a:t>Gibbs sampling in LDA</a:t>
            </a:r>
          </a:p>
        </p:txBody>
      </p:sp>
      <p:graphicFrame>
        <p:nvGraphicFramePr>
          <p:cNvPr id="52226" name="Object 2"/>
          <p:cNvGraphicFramePr>
            <a:graphicFrameLocks noChangeAspect="1"/>
          </p:cNvGraphicFramePr>
          <p:nvPr/>
        </p:nvGraphicFramePr>
        <p:xfrm>
          <a:off x="438150" y="2286000"/>
          <a:ext cx="7239000" cy="5105400"/>
        </p:xfrm>
        <a:graphic>
          <a:graphicData uri="http://schemas.openxmlformats.org/presentationml/2006/ole">
            <p:oleObj spid="_x0000_s663554" name="Document" r:id="rId4" imgW="7244640" imgH="5106960" progId="Word.Document.8">
              <p:embed/>
            </p:oleObj>
          </a:graphicData>
        </a:graphic>
      </p:graphicFrame>
      <p:sp>
        <p:nvSpPr>
          <p:cNvPr id="52230" name="Text Box 5"/>
          <p:cNvSpPr txBox="1">
            <a:spLocks noChangeArrowheads="1"/>
          </p:cNvSpPr>
          <p:nvPr/>
        </p:nvSpPr>
        <p:spPr bwMode="auto">
          <a:xfrm>
            <a:off x="3946525" y="1700213"/>
            <a:ext cx="1047750" cy="581025"/>
          </a:xfrm>
          <a:prstGeom prst="rect">
            <a:avLst/>
          </a:prstGeom>
          <a:noFill/>
          <a:ln w="9525">
            <a:noFill/>
            <a:miter lim="800000"/>
            <a:headEnd/>
            <a:tailEnd/>
          </a:ln>
        </p:spPr>
        <p:txBody>
          <a:bodyPr wrap="none">
            <a:spAutoFit/>
          </a:bodyPr>
          <a:lstStyle/>
          <a:p>
            <a:r>
              <a:rPr lang="en-US" sz="1600"/>
              <a:t>iteration</a:t>
            </a:r>
          </a:p>
          <a:p>
            <a:r>
              <a:rPr lang="en-US" sz="1600"/>
              <a:t>1             2</a:t>
            </a:r>
          </a:p>
        </p:txBody>
      </p:sp>
      <p:pic>
        <p:nvPicPr>
          <p:cNvPr id="9"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ChangeArrowheads="1"/>
          </p:cNvSpPr>
          <p:nvPr/>
        </p:nvSpPr>
        <p:spPr bwMode="auto">
          <a:xfrm>
            <a:off x="4629150" y="2571750"/>
            <a:ext cx="400050" cy="190500"/>
          </a:xfrm>
          <a:prstGeom prst="rect">
            <a:avLst/>
          </a:prstGeom>
          <a:solidFill>
            <a:schemeClr val="folHlink"/>
          </a:solidFill>
          <a:ln w="9525">
            <a:noFill/>
            <a:miter lim="800000"/>
            <a:headEnd/>
            <a:tailEnd/>
          </a:ln>
        </p:spPr>
        <p:txBody>
          <a:bodyPr wrap="none" anchor="ctr"/>
          <a:lstStyle/>
          <a:p>
            <a:endParaRPr lang="en-US"/>
          </a:p>
        </p:txBody>
      </p:sp>
      <p:sp>
        <p:nvSpPr>
          <p:cNvPr id="54277" name="Rectangle 3"/>
          <p:cNvSpPr>
            <a:spLocks noChangeArrowheads="1"/>
          </p:cNvSpPr>
          <p:nvPr/>
        </p:nvSpPr>
        <p:spPr bwMode="auto">
          <a:xfrm>
            <a:off x="3886200" y="2952750"/>
            <a:ext cx="381000" cy="2895600"/>
          </a:xfrm>
          <a:prstGeom prst="rect">
            <a:avLst/>
          </a:prstGeom>
          <a:solidFill>
            <a:schemeClr val="folHlink"/>
          </a:solidFill>
          <a:ln w="9525">
            <a:noFill/>
            <a:miter lim="800000"/>
            <a:headEnd/>
            <a:tailEnd/>
          </a:ln>
        </p:spPr>
        <p:txBody>
          <a:bodyPr wrap="none" anchor="ctr"/>
          <a:lstStyle/>
          <a:p>
            <a:endParaRPr lang="en-US"/>
          </a:p>
        </p:txBody>
      </p:sp>
      <p:sp>
        <p:nvSpPr>
          <p:cNvPr id="54278" name="Rectangle 4"/>
          <p:cNvSpPr>
            <a:spLocks noGrp="1" noChangeArrowheads="1"/>
          </p:cNvSpPr>
          <p:nvPr>
            <p:ph type="title"/>
          </p:nvPr>
        </p:nvSpPr>
        <p:spPr>
          <a:noFill/>
        </p:spPr>
        <p:txBody>
          <a:bodyPr/>
          <a:lstStyle/>
          <a:p>
            <a:r>
              <a:rPr lang="en-US" smtClean="0"/>
              <a:t>Gibbs sampling in LDA</a:t>
            </a:r>
          </a:p>
        </p:txBody>
      </p:sp>
      <p:graphicFrame>
        <p:nvGraphicFramePr>
          <p:cNvPr id="54274" name="Object 2"/>
          <p:cNvGraphicFramePr>
            <a:graphicFrameLocks noChangeAspect="1"/>
          </p:cNvGraphicFramePr>
          <p:nvPr/>
        </p:nvGraphicFramePr>
        <p:xfrm>
          <a:off x="438150" y="2286000"/>
          <a:ext cx="7239000" cy="5105400"/>
        </p:xfrm>
        <a:graphic>
          <a:graphicData uri="http://schemas.openxmlformats.org/presentationml/2006/ole">
            <p:oleObj spid="_x0000_s664578" name="Document" r:id="rId4" imgW="7244640" imgH="5105520" progId="Word.Document.8">
              <p:embed/>
            </p:oleObj>
          </a:graphicData>
        </a:graphic>
      </p:graphicFrame>
      <p:sp>
        <p:nvSpPr>
          <p:cNvPr id="54279" name="Text Box 6"/>
          <p:cNvSpPr txBox="1">
            <a:spLocks noChangeArrowheads="1"/>
          </p:cNvSpPr>
          <p:nvPr/>
        </p:nvSpPr>
        <p:spPr bwMode="auto">
          <a:xfrm>
            <a:off x="3946525" y="1700213"/>
            <a:ext cx="1047750" cy="581025"/>
          </a:xfrm>
          <a:prstGeom prst="rect">
            <a:avLst/>
          </a:prstGeom>
          <a:noFill/>
          <a:ln w="9525">
            <a:noFill/>
            <a:miter lim="800000"/>
            <a:headEnd/>
            <a:tailEnd/>
          </a:ln>
        </p:spPr>
        <p:txBody>
          <a:bodyPr wrap="none">
            <a:spAutoFit/>
          </a:bodyPr>
          <a:lstStyle/>
          <a:p>
            <a:r>
              <a:rPr lang="en-US" sz="1600"/>
              <a:t>iteration</a:t>
            </a:r>
          </a:p>
          <a:p>
            <a:r>
              <a:rPr lang="en-US" sz="1600"/>
              <a:t>1             2</a:t>
            </a:r>
          </a:p>
        </p:txBody>
      </p:sp>
      <p:pic>
        <p:nvPicPr>
          <p:cNvPr id="9"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ChangeArrowheads="1"/>
          </p:cNvSpPr>
          <p:nvPr/>
        </p:nvSpPr>
        <p:spPr bwMode="auto">
          <a:xfrm>
            <a:off x="4629150" y="2571750"/>
            <a:ext cx="400050" cy="400050"/>
          </a:xfrm>
          <a:prstGeom prst="rect">
            <a:avLst/>
          </a:prstGeom>
          <a:solidFill>
            <a:schemeClr val="folHlink"/>
          </a:solidFill>
          <a:ln w="9525">
            <a:noFill/>
            <a:miter lim="800000"/>
            <a:headEnd/>
            <a:tailEnd/>
          </a:ln>
        </p:spPr>
        <p:txBody>
          <a:bodyPr wrap="none" anchor="ctr"/>
          <a:lstStyle/>
          <a:p>
            <a:endParaRPr lang="en-US"/>
          </a:p>
        </p:txBody>
      </p:sp>
      <p:sp>
        <p:nvSpPr>
          <p:cNvPr id="56325" name="Rectangle 3"/>
          <p:cNvSpPr>
            <a:spLocks noChangeArrowheads="1"/>
          </p:cNvSpPr>
          <p:nvPr/>
        </p:nvSpPr>
        <p:spPr bwMode="auto">
          <a:xfrm>
            <a:off x="3886200" y="3162300"/>
            <a:ext cx="381000" cy="2686050"/>
          </a:xfrm>
          <a:prstGeom prst="rect">
            <a:avLst/>
          </a:prstGeom>
          <a:solidFill>
            <a:schemeClr val="folHlink"/>
          </a:solidFill>
          <a:ln w="9525">
            <a:noFill/>
            <a:miter lim="800000"/>
            <a:headEnd/>
            <a:tailEnd/>
          </a:ln>
        </p:spPr>
        <p:txBody>
          <a:bodyPr wrap="none" anchor="ctr"/>
          <a:lstStyle/>
          <a:p>
            <a:endParaRPr lang="en-US"/>
          </a:p>
        </p:txBody>
      </p:sp>
      <p:sp>
        <p:nvSpPr>
          <p:cNvPr id="56326" name="Rectangle 4"/>
          <p:cNvSpPr>
            <a:spLocks noGrp="1" noChangeArrowheads="1"/>
          </p:cNvSpPr>
          <p:nvPr>
            <p:ph type="title"/>
          </p:nvPr>
        </p:nvSpPr>
        <p:spPr>
          <a:noFill/>
        </p:spPr>
        <p:txBody>
          <a:bodyPr/>
          <a:lstStyle/>
          <a:p>
            <a:r>
              <a:rPr lang="en-US" smtClean="0"/>
              <a:t>Gibbs sampling in LDA</a:t>
            </a:r>
          </a:p>
        </p:txBody>
      </p:sp>
      <p:graphicFrame>
        <p:nvGraphicFramePr>
          <p:cNvPr id="56322" name="Object 2"/>
          <p:cNvGraphicFramePr>
            <a:graphicFrameLocks noChangeAspect="1"/>
          </p:cNvGraphicFramePr>
          <p:nvPr/>
        </p:nvGraphicFramePr>
        <p:xfrm>
          <a:off x="438150" y="2286000"/>
          <a:ext cx="7239000" cy="5105400"/>
        </p:xfrm>
        <a:graphic>
          <a:graphicData uri="http://schemas.openxmlformats.org/presentationml/2006/ole">
            <p:oleObj spid="_x0000_s665602" name="Document" r:id="rId4" imgW="7244640" imgH="5106960" progId="Word.Document.8">
              <p:embed/>
            </p:oleObj>
          </a:graphicData>
        </a:graphic>
      </p:graphicFrame>
      <p:sp>
        <p:nvSpPr>
          <p:cNvPr id="56327" name="Text Box 6"/>
          <p:cNvSpPr txBox="1">
            <a:spLocks noChangeArrowheads="1"/>
          </p:cNvSpPr>
          <p:nvPr/>
        </p:nvSpPr>
        <p:spPr bwMode="auto">
          <a:xfrm>
            <a:off x="3946525" y="1700213"/>
            <a:ext cx="1047750" cy="581025"/>
          </a:xfrm>
          <a:prstGeom prst="rect">
            <a:avLst/>
          </a:prstGeom>
          <a:noFill/>
          <a:ln w="9525">
            <a:noFill/>
            <a:miter lim="800000"/>
            <a:headEnd/>
            <a:tailEnd/>
          </a:ln>
        </p:spPr>
        <p:txBody>
          <a:bodyPr wrap="none">
            <a:spAutoFit/>
          </a:bodyPr>
          <a:lstStyle/>
          <a:p>
            <a:r>
              <a:rPr lang="en-US" sz="1600"/>
              <a:t>iteration</a:t>
            </a:r>
          </a:p>
          <a:p>
            <a:r>
              <a:rPr lang="en-US" sz="1600"/>
              <a:t>1             2</a:t>
            </a:r>
          </a:p>
        </p:txBody>
      </p:sp>
      <p:pic>
        <p:nvPicPr>
          <p:cNvPr id="9"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ChangeArrowheads="1"/>
          </p:cNvSpPr>
          <p:nvPr/>
        </p:nvSpPr>
        <p:spPr bwMode="auto">
          <a:xfrm>
            <a:off x="4629150" y="2571750"/>
            <a:ext cx="381000" cy="609600"/>
          </a:xfrm>
          <a:prstGeom prst="rect">
            <a:avLst/>
          </a:prstGeom>
          <a:solidFill>
            <a:schemeClr val="folHlink"/>
          </a:solidFill>
          <a:ln w="9525">
            <a:noFill/>
            <a:miter lim="800000"/>
            <a:headEnd/>
            <a:tailEnd/>
          </a:ln>
        </p:spPr>
        <p:txBody>
          <a:bodyPr wrap="none" anchor="ctr"/>
          <a:lstStyle/>
          <a:p>
            <a:endParaRPr lang="en-US"/>
          </a:p>
        </p:txBody>
      </p:sp>
      <p:sp>
        <p:nvSpPr>
          <p:cNvPr id="58373" name="Rectangle 3"/>
          <p:cNvSpPr>
            <a:spLocks noChangeArrowheads="1"/>
          </p:cNvSpPr>
          <p:nvPr/>
        </p:nvSpPr>
        <p:spPr bwMode="auto">
          <a:xfrm>
            <a:off x="3886200" y="3390900"/>
            <a:ext cx="381000" cy="2457450"/>
          </a:xfrm>
          <a:prstGeom prst="rect">
            <a:avLst/>
          </a:prstGeom>
          <a:solidFill>
            <a:schemeClr val="folHlink"/>
          </a:solidFill>
          <a:ln w="9525">
            <a:noFill/>
            <a:miter lim="800000"/>
            <a:headEnd/>
            <a:tailEnd/>
          </a:ln>
        </p:spPr>
        <p:txBody>
          <a:bodyPr wrap="none" anchor="ctr"/>
          <a:lstStyle/>
          <a:p>
            <a:endParaRPr lang="en-US"/>
          </a:p>
        </p:txBody>
      </p:sp>
      <p:sp>
        <p:nvSpPr>
          <p:cNvPr id="58374" name="Rectangle 4"/>
          <p:cNvSpPr>
            <a:spLocks noGrp="1" noChangeArrowheads="1"/>
          </p:cNvSpPr>
          <p:nvPr>
            <p:ph type="title"/>
          </p:nvPr>
        </p:nvSpPr>
        <p:spPr>
          <a:noFill/>
        </p:spPr>
        <p:txBody>
          <a:bodyPr/>
          <a:lstStyle/>
          <a:p>
            <a:r>
              <a:rPr lang="en-US" smtClean="0"/>
              <a:t>Gibbs sampling in LDA</a:t>
            </a:r>
          </a:p>
        </p:txBody>
      </p:sp>
      <p:graphicFrame>
        <p:nvGraphicFramePr>
          <p:cNvPr id="58370" name="Object 2"/>
          <p:cNvGraphicFramePr>
            <a:graphicFrameLocks noChangeAspect="1"/>
          </p:cNvGraphicFramePr>
          <p:nvPr/>
        </p:nvGraphicFramePr>
        <p:xfrm>
          <a:off x="438150" y="2286000"/>
          <a:ext cx="7239000" cy="5105400"/>
        </p:xfrm>
        <a:graphic>
          <a:graphicData uri="http://schemas.openxmlformats.org/presentationml/2006/ole">
            <p:oleObj spid="_x0000_s666626" name="Document" r:id="rId4" imgW="7244640" imgH="5105520" progId="Word.Document.8">
              <p:embed/>
            </p:oleObj>
          </a:graphicData>
        </a:graphic>
      </p:graphicFrame>
      <p:sp>
        <p:nvSpPr>
          <p:cNvPr id="58375" name="Text Box 6"/>
          <p:cNvSpPr txBox="1">
            <a:spLocks noChangeArrowheads="1"/>
          </p:cNvSpPr>
          <p:nvPr/>
        </p:nvSpPr>
        <p:spPr bwMode="auto">
          <a:xfrm>
            <a:off x="3946525" y="1700213"/>
            <a:ext cx="1047750" cy="581025"/>
          </a:xfrm>
          <a:prstGeom prst="rect">
            <a:avLst/>
          </a:prstGeom>
          <a:noFill/>
          <a:ln w="9525">
            <a:noFill/>
            <a:miter lim="800000"/>
            <a:headEnd/>
            <a:tailEnd/>
          </a:ln>
        </p:spPr>
        <p:txBody>
          <a:bodyPr wrap="none">
            <a:spAutoFit/>
          </a:bodyPr>
          <a:lstStyle/>
          <a:p>
            <a:r>
              <a:rPr lang="en-US" sz="1600"/>
              <a:t>iteration</a:t>
            </a:r>
          </a:p>
          <a:p>
            <a:r>
              <a:rPr lang="en-US" sz="1600"/>
              <a:t>1             2</a:t>
            </a:r>
          </a:p>
        </p:txBody>
      </p:sp>
      <p:pic>
        <p:nvPicPr>
          <p:cNvPr id="9"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ChangeArrowheads="1"/>
          </p:cNvSpPr>
          <p:nvPr/>
        </p:nvSpPr>
        <p:spPr bwMode="auto">
          <a:xfrm>
            <a:off x="4629150" y="2571750"/>
            <a:ext cx="381000" cy="800100"/>
          </a:xfrm>
          <a:prstGeom prst="rect">
            <a:avLst/>
          </a:prstGeom>
          <a:solidFill>
            <a:schemeClr val="folHlink"/>
          </a:solidFill>
          <a:ln w="9525">
            <a:noFill/>
            <a:miter lim="800000"/>
            <a:headEnd/>
            <a:tailEnd/>
          </a:ln>
        </p:spPr>
        <p:txBody>
          <a:bodyPr wrap="none" anchor="ctr"/>
          <a:lstStyle/>
          <a:p>
            <a:endParaRPr lang="en-US"/>
          </a:p>
        </p:txBody>
      </p:sp>
      <p:sp>
        <p:nvSpPr>
          <p:cNvPr id="60421" name="Rectangle 3"/>
          <p:cNvSpPr>
            <a:spLocks noChangeArrowheads="1"/>
          </p:cNvSpPr>
          <p:nvPr/>
        </p:nvSpPr>
        <p:spPr bwMode="auto">
          <a:xfrm>
            <a:off x="3886200" y="3600450"/>
            <a:ext cx="381000" cy="2247900"/>
          </a:xfrm>
          <a:prstGeom prst="rect">
            <a:avLst/>
          </a:prstGeom>
          <a:solidFill>
            <a:schemeClr val="folHlink"/>
          </a:solidFill>
          <a:ln w="9525">
            <a:noFill/>
            <a:miter lim="800000"/>
            <a:headEnd/>
            <a:tailEnd/>
          </a:ln>
        </p:spPr>
        <p:txBody>
          <a:bodyPr wrap="none" anchor="ctr"/>
          <a:lstStyle/>
          <a:p>
            <a:endParaRPr lang="en-US"/>
          </a:p>
        </p:txBody>
      </p:sp>
      <p:sp>
        <p:nvSpPr>
          <p:cNvPr id="60422" name="Rectangle 4"/>
          <p:cNvSpPr>
            <a:spLocks noGrp="1" noChangeArrowheads="1"/>
          </p:cNvSpPr>
          <p:nvPr>
            <p:ph type="title"/>
          </p:nvPr>
        </p:nvSpPr>
        <p:spPr>
          <a:noFill/>
        </p:spPr>
        <p:txBody>
          <a:bodyPr/>
          <a:lstStyle/>
          <a:p>
            <a:r>
              <a:rPr lang="en-US" smtClean="0"/>
              <a:t>Gibbs sampling in LDA</a:t>
            </a:r>
          </a:p>
        </p:txBody>
      </p:sp>
      <p:graphicFrame>
        <p:nvGraphicFramePr>
          <p:cNvPr id="60418" name="Object 2"/>
          <p:cNvGraphicFramePr>
            <a:graphicFrameLocks noChangeAspect="1"/>
          </p:cNvGraphicFramePr>
          <p:nvPr/>
        </p:nvGraphicFramePr>
        <p:xfrm>
          <a:off x="438150" y="2286000"/>
          <a:ext cx="7239000" cy="5105400"/>
        </p:xfrm>
        <a:graphic>
          <a:graphicData uri="http://schemas.openxmlformats.org/presentationml/2006/ole">
            <p:oleObj spid="_x0000_s667650" name="Document" r:id="rId4" imgW="7244640" imgH="5106960" progId="Word.Document.8">
              <p:embed/>
            </p:oleObj>
          </a:graphicData>
        </a:graphic>
      </p:graphicFrame>
      <p:sp>
        <p:nvSpPr>
          <p:cNvPr id="60423" name="Text Box 6"/>
          <p:cNvSpPr txBox="1">
            <a:spLocks noChangeArrowheads="1"/>
          </p:cNvSpPr>
          <p:nvPr/>
        </p:nvSpPr>
        <p:spPr bwMode="auto">
          <a:xfrm>
            <a:off x="3946525" y="1700213"/>
            <a:ext cx="1047750" cy="581025"/>
          </a:xfrm>
          <a:prstGeom prst="rect">
            <a:avLst/>
          </a:prstGeom>
          <a:noFill/>
          <a:ln w="9525">
            <a:noFill/>
            <a:miter lim="800000"/>
            <a:headEnd/>
            <a:tailEnd/>
          </a:ln>
        </p:spPr>
        <p:txBody>
          <a:bodyPr wrap="none">
            <a:spAutoFit/>
          </a:bodyPr>
          <a:lstStyle/>
          <a:p>
            <a:r>
              <a:rPr lang="en-US" sz="1600"/>
              <a:t>iteration</a:t>
            </a:r>
          </a:p>
          <a:p>
            <a:r>
              <a:rPr lang="en-US" sz="1600"/>
              <a:t>1             2</a:t>
            </a:r>
          </a:p>
        </p:txBody>
      </p:sp>
      <p:pic>
        <p:nvPicPr>
          <p:cNvPr id="9"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noFill/>
        </p:spPr>
        <p:txBody>
          <a:bodyPr/>
          <a:lstStyle/>
          <a:p>
            <a:r>
              <a:rPr lang="en-US" smtClean="0"/>
              <a:t>Gibbs sampling in LDA</a:t>
            </a:r>
          </a:p>
        </p:txBody>
      </p:sp>
      <p:graphicFrame>
        <p:nvGraphicFramePr>
          <p:cNvPr id="62466" name="Object 2"/>
          <p:cNvGraphicFramePr>
            <a:graphicFrameLocks noChangeAspect="1"/>
          </p:cNvGraphicFramePr>
          <p:nvPr/>
        </p:nvGraphicFramePr>
        <p:xfrm>
          <a:off x="438150" y="2286000"/>
          <a:ext cx="9067800" cy="5105400"/>
        </p:xfrm>
        <a:graphic>
          <a:graphicData uri="http://schemas.openxmlformats.org/presentationml/2006/ole">
            <p:oleObj spid="_x0000_s668674" name="Document" r:id="rId4" imgW="9073440" imgH="5105520" progId="Word.Document.8">
              <p:embed/>
            </p:oleObj>
          </a:graphicData>
        </a:graphic>
      </p:graphicFrame>
      <p:sp>
        <p:nvSpPr>
          <p:cNvPr id="62469" name="Text Box 4"/>
          <p:cNvSpPr txBox="1">
            <a:spLocks noChangeArrowheads="1"/>
          </p:cNvSpPr>
          <p:nvPr/>
        </p:nvSpPr>
        <p:spPr bwMode="auto">
          <a:xfrm>
            <a:off x="3946525" y="1700213"/>
            <a:ext cx="3638550" cy="581025"/>
          </a:xfrm>
          <a:prstGeom prst="rect">
            <a:avLst/>
          </a:prstGeom>
          <a:noFill/>
          <a:ln w="9525">
            <a:noFill/>
            <a:miter lim="800000"/>
            <a:headEnd/>
            <a:tailEnd/>
          </a:ln>
        </p:spPr>
        <p:txBody>
          <a:bodyPr wrap="none">
            <a:spAutoFit/>
          </a:bodyPr>
          <a:lstStyle/>
          <a:p>
            <a:r>
              <a:rPr lang="en-US" sz="1600"/>
              <a:t>iteration</a:t>
            </a:r>
          </a:p>
          <a:p>
            <a:r>
              <a:rPr lang="en-US" sz="1600"/>
              <a:t>1             2                     …                  1000</a:t>
            </a:r>
          </a:p>
        </p:txBody>
      </p:sp>
      <p:sp>
        <p:nvSpPr>
          <p:cNvPr id="6" name="TextBox 5"/>
          <p:cNvSpPr txBox="1"/>
          <p:nvPr/>
        </p:nvSpPr>
        <p:spPr>
          <a:xfrm>
            <a:off x="7239000" y="152400"/>
            <a:ext cx="1779654" cy="830997"/>
          </a:xfrm>
          <a:prstGeom prst="rect">
            <a:avLst/>
          </a:prstGeom>
          <a:solidFill>
            <a:srgbClr val="FFFF00"/>
          </a:solidFill>
        </p:spPr>
        <p:txBody>
          <a:bodyPr wrap="none" rtlCol="0">
            <a:spAutoFit/>
          </a:bodyPr>
          <a:lstStyle/>
          <a:p>
            <a:r>
              <a:rPr lang="en-US" dirty="0" smtClean="0"/>
              <a:t>Can estimate</a:t>
            </a:r>
          </a:p>
          <a:p>
            <a:r>
              <a:rPr lang="en-US" dirty="0" smtClean="0"/>
              <a:t>P(Z|W)</a:t>
            </a:r>
          </a:p>
        </p:txBody>
      </p:sp>
      <p:pic>
        <p:nvPicPr>
          <p:cNvPr id="8" name="Picture 2"/>
          <p:cNvPicPr>
            <a:picLocks noChangeAspect="1" noChangeArrowheads="1"/>
          </p:cNvPicPr>
          <p:nvPr/>
        </p:nvPicPr>
        <p:blipFill>
          <a:blip r:embed="rId5" cstate="print"/>
          <a:srcRect/>
          <a:stretch>
            <a:fillRect/>
          </a:stretch>
        </p:blipFill>
        <p:spPr bwMode="auto">
          <a:xfrm>
            <a:off x="5715000" y="6040297"/>
            <a:ext cx="3429000" cy="81770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458200" cy="1143000"/>
          </a:xfrm>
          <a:noFill/>
        </p:spPr>
        <p:txBody>
          <a:bodyPr/>
          <a:lstStyle/>
          <a:p>
            <a:r>
              <a:rPr lang="en-US" dirty="0" smtClean="0"/>
              <a:t>Topic is just a distribution over words! </a:t>
            </a:r>
          </a:p>
        </p:txBody>
      </p:sp>
      <p:sp>
        <p:nvSpPr>
          <p:cNvPr id="25603" name="Text Box 3"/>
          <p:cNvSpPr txBox="1">
            <a:spLocks noChangeArrowheads="1"/>
          </p:cNvSpPr>
          <p:nvPr/>
        </p:nvSpPr>
        <p:spPr bwMode="auto">
          <a:xfrm>
            <a:off x="882650" y="2209800"/>
            <a:ext cx="3384550" cy="4108450"/>
          </a:xfrm>
          <a:prstGeom prst="rect">
            <a:avLst/>
          </a:prstGeom>
          <a:noFill/>
          <a:ln w="9525">
            <a:noFill/>
            <a:miter lim="800000"/>
            <a:headEnd/>
            <a:tailEnd/>
          </a:ln>
        </p:spPr>
        <p:txBody>
          <a:bodyPr wrap="none">
            <a:spAutoFit/>
          </a:bodyPr>
          <a:lstStyle/>
          <a:p>
            <a:r>
              <a:rPr lang="en-US" b="1"/>
              <a:t>HEART		0.2 </a:t>
            </a:r>
          </a:p>
          <a:p>
            <a:r>
              <a:rPr lang="en-US" b="1"/>
              <a:t>LOVE			0.2</a:t>
            </a:r>
          </a:p>
          <a:p>
            <a:r>
              <a:rPr lang="en-US" b="1"/>
              <a:t>SOUL			0.2</a:t>
            </a:r>
          </a:p>
          <a:p>
            <a:r>
              <a:rPr lang="en-US" b="1"/>
              <a:t>TEARS		0.2</a:t>
            </a:r>
          </a:p>
          <a:p>
            <a:r>
              <a:rPr lang="en-US" b="1"/>
              <a:t>JOY			0.2</a:t>
            </a:r>
          </a:p>
          <a:p>
            <a:r>
              <a:rPr lang="en-US"/>
              <a:t>SCIENTIFIC        	0.0</a:t>
            </a:r>
          </a:p>
          <a:p>
            <a:r>
              <a:rPr lang="en-US"/>
              <a:t>KNOWLEDGE 	0.0</a:t>
            </a:r>
          </a:p>
          <a:p>
            <a:r>
              <a:rPr lang="en-US"/>
              <a:t>WORK 		0.0</a:t>
            </a:r>
          </a:p>
          <a:p>
            <a:r>
              <a:rPr lang="en-US"/>
              <a:t>RESEARCH		0.0</a:t>
            </a:r>
          </a:p>
          <a:p>
            <a:r>
              <a:rPr lang="en-US"/>
              <a:t>MATHEMATICS	0.0</a:t>
            </a:r>
          </a:p>
          <a:p>
            <a:endParaRPr lang="en-US"/>
          </a:p>
        </p:txBody>
      </p:sp>
      <p:sp>
        <p:nvSpPr>
          <p:cNvPr id="25604" name="Text Box 4"/>
          <p:cNvSpPr txBox="1">
            <a:spLocks noChangeArrowheads="1"/>
          </p:cNvSpPr>
          <p:nvPr/>
        </p:nvSpPr>
        <p:spPr bwMode="auto">
          <a:xfrm>
            <a:off x="4997450" y="2209800"/>
            <a:ext cx="3384550" cy="3743325"/>
          </a:xfrm>
          <a:prstGeom prst="rect">
            <a:avLst/>
          </a:prstGeom>
          <a:noFill/>
          <a:ln w="9525">
            <a:noFill/>
            <a:miter lim="800000"/>
            <a:headEnd/>
            <a:tailEnd/>
          </a:ln>
        </p:spPr>
        <p:txBody>
          <a:bodyPr wrap="none">
            <a:spAutoFit/>
          </a:bodyPr>
          <a:lstStyle/>
          <a:p>
            <a:r>
              <a:rPr lang="en-US"/>
              <a:t>HEART		0.0 </a:t>
            </a:r>
          </a:p>
          <a:p>
            <a:r>
              <a:rPr lang="en-US"/>
              <a:t>LOVE			0.0</a:t>
            </a:r>
          </a:p>
          <a:p>
            <a:r>
              <a:rPr lang="en-US"/>
              <a:t>SOUL			0.0</a:t>
            </a:r>
          </a:p>
          <a:p>
            <a:r>
              <a:rPr lang="en-US"/>
              <a:t>TEARS		0.0</a:t>
            </a:r>
          </a:p>
          <a:p>
            <a:r>
              <a:rPr lang="en-US"/>
              <a:t>JOY			0.0 </a:t>
            </a:r>
          </a:p>
          <a:p>
            <a:r>
              <a:rPr lang="en-US" b="1"/>
              <a:t>SCIENTIFIC        	0.2</a:t>
            </a:r>
          </a:p>
          <a:p>
            <a:r>
              <a:rPr lang="en-US" b="1"/>
              <a:t>KNOWLEDGE 	0.2</a:t>
            </a:r>
          </a:p>
          <a:p>
            <a:r>
              <a:rPr lang="en-US" b="1"/>
              <a:t>WORK 		0.2</a:t>
            </a:r>
          </a:p>
          <a:p>
            <a:r>
              <a:rPr lang="en-US" b="1"/>
              <a:t>RESEARCH		0.2</a:t>
            </a:r>
          </a:p>
          <a:p>
            <a:r>
              <a:rPr lang="en-US" b="1"/>
              <a:t>MATHEMATICS	0.2</a:t>
            </a:r>
          </a:p>
        </p:txBody>
      </p:sp>
      <p:sp>
        <p:nvSpPr>
          <p:cNvPr id="25605" name="Text Box 5"/>
          <p:cNvSpPr txBox="1">
            <a:spLocks noChangeArrowheads="1"/>
          </p:cNvSpPr>
          <p:nvPr/>
        </p:nvSpPr>
        <p:spPr bwMode="auto">
          <a:xfrm>
            <a:off x="1905000" y="6019800"/>
            <a:ext cx="1022350" cy="457200"/>
          </a:xfrm>
          <a:prstGeom prst="rect">
            <a:avLst/>
          </a:prstGeom>
          <a:noFill/>
          <a:ln w="9525">
            <a:noFill/>
            <a:miter lim="800000"/>
            <a:headEnd/>
            <a:tailEnd/>
          </a:ln>
        </p:spPr>
        <p:txBody>
          <a:bodyPr wrap="none">
            <a:spAutoFit/>
          </a:bodyPr>
          <a:lstStyle/>
          <a:p>
            <a:r>
              <a:rPr lang="en-US"/>
              <a:t>topic 1</a:t>
            </a:r>
          </a:p>
        </p:txBody>
      </p:sp>
      <p:sp>
        <p:nvSpPr>
          <p:cNvPr id="25606" name="Text Box 6"/>
          <p:cNvSpPr txBox="1">
            <a:spLocks noChangeArrowheads="1"/>
          </p:cNvSpPr>
          <p:nvPr/>
        </p:nvSpPr>
        <p:spPr bwMode="auto">
          <a:xfrm>
            <a:off x="6324600" y="6019800"/>
            <a:ext cx="1022350" cy="457200"/>
          </a:xfrm>
          <a:prstGeom prst="rect">
            <a:avLst/>
          </a:prstGeom>
          <a:noFill/>
          <a:ln w="9525">
            <a:noFill/>
            <a:miter lim="800000"/>
            <a:headEnd/>
            <a:tailEnd/>
          </a:ln>
        </p:spPr>
        <p:txBody>
          <a:bodyPr wrap="none">
            <a:spAutoFit/>
          </a:bodyPr>
          <a:lstStyle/>
          <a:p>
            <a:r>
              <a:rPr lang="en-US"/>
              <a:t>topic 2</a:t>
            </a:r>
          </a:p>
        </p:txBody>
      </p:sp>
      <p:sp>
        <p:nvSpPr>
          <p:cNvPr id="25607" name="Text Box 7"/>
          <p:cNvSpPr txBox="1">
            <a:spLocks noChangeArrowheads="1"/>
          </p:cNvSpPr>
          <p:nvPr/>
        </p:nvSpPr>
        <p:spPr bwMode="auto">
          <a:xfrm>
            <a:off x="914400" y="1738313"/>
            <a:ext cx="3697288" cy="461962"/>
          </a:xfrm>
          <a:prstGeom prst="rect">
            <a:avLst/>
          </a:prstGeom>
          <a:noFill/>
          <a:ln w="9525">
            <a:noFill/>
            <a:miter lim="800000"/>
            <a:headEnd/>
            <a:tailEnd/>
          </a:ln>
        </p:spPr>
        <p:txBody>
          <a:bodyPr wrap="none">
            <a:spAutoFit/>
          </a:bodyPr>
          <a:lstStyle/>
          <a:p>
            <a:r>
              <a:rPr lang="en-US" i="1"/>
              <a:t>w</a:t>
            </a:r>
            <a:r>
              <a:rPr lang="en-US"/>
              <a:t>            	</a:t>
            </a:r>
            <a:r>
              <a:rPr lang="en-US" i="1"/>
              <a:t>P</a:t>
            </a:r>
            <a:r>
              <a:rPr lang="en-US"/>
              <a:t>(</a:t>
            </a:r>
            <a:r>
              <a:rPr lang="en-US" i="1"/>
              <a:t>w|</a:t>
            </a:r>
            <a:r>
              <a:rPr lang="en-US"/>
              <a:t>Cat</a:t>
            </a:r>
            <a:r>
              <a:rPr lang="en-US" i="1"/>
              <a:t> = </a:t>
            </a:r>
            <a:r>
              <a:rPr lang="en-US"/>
              <a:t>1)</a:t>
            </a:r>
          </a:p>
        </p:txBody>
      </p:sp>
      <p:sp>
        <p:nvSpPr>
          <p:cNvPr id="25608" name="Text Box 8"/>
          <p:cNvSpPr txBox="1">
            <a:spLocks noChangeArrowheads="1"/>
          </p:cNvSpPr>
          <p:nvPr/>
        </p:nvSpPr>
        <p:spPr bwMode="auto">
          <a:xfrm>
            <a:off x="5029200" y="1738313"/>
            <a:ext cx="3679825" cy="461962"/>
          </a:xfrm>
          <a:prstGeom prst="rect">
            <a:avLst/>
          </a:prstGeom>
          <a:noFill/>
          <a:ln w="9525">
            <a:noFill/>
            <a:miter lim="800000"/>
            <a:headEnd/>
            <a:tailEnd/>
          </a:ln>
        </p:spPr>
        <p:txBody>
          <a:bodyPr wrap="none">
            <a:spAutoFit/>
          </a:bodyPr>
          <a:lstStyle/>
          <a:p>
            <a:r>
              <a:rPr lang="en-US" i="1"/>
              <a:t>w</a:t>
            </a:r>
            <a:r>
              <a:rPr lang="en-US"/>
              <a:t>            	</a:t>
            </a:r>
            <a:r>
              <a:rPr lang="en-US" i="1"/>
              <a:t>P</a:t>
            </a:r>
            <a:r>
              <a:rPr lang="en-US"/>
              <a:t>(</a:t>
            </a:r>
            <a:r>
              <a:rPr lang="en-US" i="1"/>
              <a:t>w|</a:t>
            </a:r>
            <a:r>
              <a:rPr lang="en-US"/>
              <a:t>Cat</a:t>
            </a:r>
            <a:r>
              <a:rPr lang="en-US" i="1"/>
              <a:t> = </a:t>
            </a:r>
            <a:r>
              <a:rPr lang="en-US"/>
              <a:t>2)</a:t>
            </a:r>
            <a:endParaRPr lang="en-US" baseline="30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532" name="Picture 4"/>
          <p:cNvPicPr>
            <a:picLocks noChangeAspect="1" noChangeArrowheads="1"/>
          </p:cNvPicPr>
          <p:nvPr/>
        </p:nvPicPr>
        <p:blipFill>
          <a:blip r:embed="rId2" cstate="print"/>
          <a:srcRect/>
          <a:stretch>
            <a:fillRect/>
          </a:stretch>
        </p:blipFill>
        <p:spPr bwMode="auto">
          <a:xfrm>
            <a:off x="5723855" y="-76200"/>
            <a:ext cx="3420145" cy="2514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Recovering </a:t>
            </a:r>
            <a:r>
              <a:rPr lang="en-US" dirty="0" smtClean="0">
                <a:latin typeface="Symbol" pitchFamily="18" charset="2"/>
              </a:rPr>
              <a:t>j</a:t>
            </a:r>
            <a:r>
              <a:rPr lang="en-US" dirty="0" smtClean="0"/>
              <a:t> and </a:t>
            </a:r>
            <a:r>
              <a:rPr lang="en-US" dirty="0" smtClean="0">
                <a:latin typeface="Symbol" pitchFamily="18" charset="2"/>
              </a:rPr>
              <a:t>q</a:t>
            </a:r>
            <a:endParaRPr lang="en-US" dirty="0">
              <a:latin typeface="Symbol" pitchFamily="18" charset="2"/>
            </a:endParaRPr>
          </a:p>
        </p:txBody>
      </p:sp>
      <p:pic>
        <p:nvPicPr>
          <p:cNvPr id="1047554" name="Picture 2"/>
          <p:cNvPicPr>
            <a:picLocks noChangeAspect="1" noChangeArrowheads="1"/>
          </p:cNvPicPr>
          <p:nvPr/>
        </p:nvPicPr>
        <p:blipFill>
          <a:blip r:embed="rId3" cstate="print"/>
          <a:srcRect/>
          <a:stretch>
            <a:fillRect/>
          </a:stretch>
        </p:blipFill>
        <p:spPr bwMode="auto">
          <a:xfrm>
            <a:off x="1066800" y="2743200"/>
            <a:ext cx="6648450" cy="1682750"/>
          </a:xfrm>
          <a:prstGeom prst="rect">
            <a:avLst/>
          </a:prstGeom>
          <a:noFill/>
          <a:ln w="9525">
            <a:noFill/>
            <a:miter lim="800000"/>
            <a:headEnd/>
            <a:tailEnd/>
          </a:ln>
        </p:spPr>
      </p:pic>
      <p:pic>
        <p:nvPicPr>
          <p:cNvPr id="1047555" name="Picture 3"/>
          <p:cNvPicPr>
            <a:picLocks noChangeAspect="1" noChangeArrowheads="1"/>
          </p:cNvPicPr>
          <p:nvPr/>
        </p:nvPicPr>
        <p:blipFill>
          <a:blip r:embed="rId4" cstate="print"/>
          <a:srcRect/>
          <a:stretch>
            <a:fillRect/>
          </a:stretch>
        </p:blipFill>
        <p:spPr bwMode="auto">
          <a:xfrm>
            <a:off x="304800" y="5410200"/>
            <a:ext cx="8839200" cy="655297"/>
          </a:xfrm>
          <a:prstGeom prst="rect">
            <a:avLst/>
          </a:prstGeom>
          <a:noFill/>
          <a:ln w="9525">
            <a:noFill/>
            <a:miter lim="800000"/>
            <a:headEnd/>
            <a:tailEnd/>
          </a:ln>
        </p:spPr>
      </p:pic>
      <p:cxnSp>
        <p:nvCxnSpPr>
          <p:cNvPr id="17" name="Straight Arrow Connector 16"/>
          <p:cNvCxnSpPr/>
          <p:nvPr/>
        </p:nvCxnSpPr>
        <p:spPr bwMode="auto">
          <a:xfrm flipH="1">
            <a:off x="1676400" y="4267200"/>
            <a:ext cx="9144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6477000" y="4114800"/>
            <a:ext cx="685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533400" y="4572000"/>
            <a:ext cx="3350597" cy="307777"/>
          </a:xfrm>
          <a:prstGeom prst="rect">
            <a:avLst/>
          </a:prstGeom>
          <a:noFill/>
        </p:spPr>
        <p:txBody>
          <a:bodyPr wrap="none" rtlCol="0">
            <a:spAutoFit/>
          </a:bodyPr>
          <a:lstStyle/>
          <a:p>
            <a:r>
              <a:rPr lang="en-US" sz="1400" dirty="0" smtClean="0">
                <a:latin typeface="Segoe Print" pitchFamily="2" charset="0"/>
              </a:rPr>
              <a:t>Probability of </a:t>
            </a:r>
            <a:r>
              <a:rPr lang="en-US" sz="1400" dirty="0" err="1" smtClean="0">
                <a:latin typeface="Segoe Print" pitchFamily="2" charset="0"/>
              </a:rPr>
              <a:t>ith</a:t>
            </a:r>
            <a:r>
              <a:rPr lang="en-US" sz="1400" dirty="0" smtClean="0">
                <a:latin typeface="Segoe Print" pitchFamily="2" charset="0"/>
              </a:rPr>
              <a:t> word in </a:t>
            </a:r>
            <a:r>
              <a:rPr lang="en-US" sz="1400" dirty="0" err="1" smtClean="0">
                <a:latin typeface="Segoe Print" pitchFamily="2" charset="0"/>
              </a:rPr>
              <a:t>jth</a:t>
            </a:r>
            <a:r>
              <a:rPr lang="en-US" sz="1400" dirty="0" smtClean="0">
                <a:latin typeface="Segoe Print" pitchFamily="2" charset="0"/>
              </a:rPr>
              <a:t> topic</a:t>
            </a:r>
            <a:endParaRPr lang="en-US" sz="1400" dirty="0">
              <a:latin typeface="Segoe Print" pitchFamily="2" charset="0"/>
            </a:endParaRPr>
          </a:p>
        </p:txBody>
      </p:sp>
      <p:sp>
        <p:nvSpPr>
          <p:cNvPr id="24" name="TextBox 23"/>
          <p:cNvSpPr txBox="1"/>
          <p:nvPr/>
        </p:nvSpPr>
        <p:spPr>
          <a:xfrm>
            <a:off x="5410200" y="4572000"/>
            <a:ext cx="2820003" cy="307777"/>
          </a:xfrm>
          <a:prstGeom prst="rect">
            <a:avLst/>
          </a:prstGeom>
          <a:noFill/>
        </p:spPr>
        <p:txBody>
          <a:bodyPr wrap="none" rtlCol="0">
            <a:spAutoFit/>
          </a:bodyPr>
          <a:lstStyle/>
          <a:p>
            <a:r>
              <a:rPr lang="en-US" sz="1400" dirty="0" smtClean="0">
                <a:latin typeface="Segoe Print" pitchFamily="2" charset="0"/>
              </a:rPr>
              <a:t>Probability of </a:t>
            </a:r>
            <a:r>
              <a:rPr lang="en-US" sz="1400" dirty="0" err="1" smtClean="0">
                <a:latin typeface="Segoe Print" pitchFamily="2" charset="0"/>
              </a:rPr>
              <a:t>jth</a:t>
            </a:r>
            <a:r>
              <a:rPr lang="en-US" sz="1400" dirty="0" smtClean="0">
                <a:latin typeface="Segoe Print" pitchFamily="2" charset="0"/>
              </a:rPr>
              <a:t> topic doc d</a:t>
            </a:r>
            <a:endParaRPr lang="en-US" sz="1400" dirty="0">
              <a:latin typeface="Segoe Print" pitchFamily="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5938" name="Picture 2"/>
          <p:cNvPicPr>
            <a:picLocks noChangeAspect="1" noChangeArrowheads="1"/>
          </p:cNvPicPr>
          <p:nvPr/>
        </p:nvPicPr>
        <p:blipFill>
          <a:blip r:embed="rId3" cstate="print"/>
          <a:srcRect/>
          <a:stretch>
            <a:fillRect/>
          </a:stretch>
        </p:blipFill>
        <p:spPr bwMode="auto">
          <a:xfrm>
            <a:off x="6705600" y="1676400"/>
            <a:ext cx="1600200" cy="734142"/>
          </a:xfrm>
          <a:prstGeom prst="rect">
            <a:avLst/>
          </a:prstGeom>
          <a:noFill/>
          <a:ln w="9525">
            <a:noFill/>
            <a:miter lim="800000"/>
            <a:headEnd/>
            <a:tailEnd/>
          </a:ln>
        </p:spPr>
      </p:pic>
      <p:pic>
        <p:nvPicPr>
          <p:cNvPr id="935940" name="Picture 4"/>
          <p:cNvPicPr>
            <a:picLocks noChangeAspect="1" noChangeArrowheads="1"/>
          </p:cNvPicPr>
          <p:nvPr/>
        </p:nvPicPr>
        <p:blipFill>
          <a:blip r:embed="rId4" cstate="print"/>
          <a:srcRect/>
          <a:stretch>
            <a:fillRect/>
          </a:stretch>
        </p:blipFill>
        <p:spPr bwMode="auto">
          <a:xfrm>
            <a:off x="152400" y="1600200"/>
            <a:ext cx="5960462" cy="2795941"/>
          </a:xfrm>
          <a:prstGeom prst="rect">
            <a:avLst/>
          </a:prstGeom>
          <a:noFill/>
          <a:ln w="9525">
            <a:noFill/>
            <a:miter lim="800000"/>
            <a:headEnd/>
            <a:tailEnd/>
          </a:ln>
        </p:spPr>
      </p:pic>
      <p:pic>
        <p:nvPicPr>
          <p:cNvPr id="935941" name="Picture 5"/>
          <p:cNvPicPr>
            <a:picLocks noChangeAspect="1" noChangeArrowheads="1"/>
          </p:cNvPicPr>
          <p:nvPr/>
        </p:nvPicPr>
        <p:blipFill>
          <a:blip r:embed="rId5" cstate="print"/>
          <a:srcRect/>
          <a:stretch>
            <a:fillRect/>
          </a:stretch>
        </p:blipFill>
        <p:spPr bwMode="auto">
          <a:xfrm>
            <a:off x="1371600" y="5382467"/>
            <a:ext cx="3733800" cy="1046908"/>
          </a:xfrm>
          <a:prstGeom prst="rect">
            <a:avLst/>
          </a:prstGeom>
          <a:noFill/>
          <a:ln w="9525">
            <a:noFill/>
            <a:miter lim="800000"/>
            <a:headEnd/>
            <a:tailEnd/>
          </a:ln>
        </p:spPr>
      </p:pic>
      <p:pic>
        <p:nvPicPr>
          <p:cNvPr id="935942" name="Picture 6"/>
          <p:cNvPicPr>
            <a:picLocks noChangeAspect="1" noChangeArrowheads="1"/>
          </p:cNvPicPr>
          <p:nvPr/>
        </p:nvPicPr>
        <p:blipFill>
          <a:blip r:embed="rId6" cstate="print"/>
          <a:srcRect/>
          <a:stretch>
            <a:fillRect/>
          </a:stretch>
        </p:blipFill>
        <p:spPr bwMode="auto">
          <a:xfrm>
            <a:off x="381000" y="76200"/>
            <a:ext cx="4119182" cy="1524000"/>
          </a:xfrm>
          <a:prstGeom prst="rect">
            <a:avLst/>
          </a:prstGeom>
          <a:noFill/>
          <a:ln w="9525">
            <a:noFill/>
            <a:miter lim="800000"/>
            <a:headEnd/>
            <a:tailEnd/>
          </a:ln>
        </p:spPr>
      </p:pic>
      <p:sp>
        <p:nvSpPr>
          <p:cNvPr id="10" name="TextBox 9"/>
          <p:cNvSpPr txBox="1"/>
          <p:nvPr/>
        </p:nvSpPr>
        <p:spPr>
          <a:xfrm>
            <a:off x="4724400" y="457200"/>
            <a:ext cx="2141164" cy="461665"/>
          </a:xfrm>
          <a:prstGeom prst="rect">
            <a:avLst/>
          </a:prstGeom>
          <a:noFill/>
        </p:spPr>
        <p:txBody>
          <a:bodyPr wrap="none" rtlCol="0">
            <a:spAutoFit/>
          </a:bodyPr>
          <a:lstStyle/>
          <a:p>
            <a:r>
              <a:rPr lang="en-US" dirty="0" smtClean="0"/>
              <a:t>Marginalization</a:t>
            </a:r>
            <a:endParaRPr lang="en-US" dirty="0"/>
          </a:p>
        </p:txBody>
      </p:sp>
      <p:sp>
        <p:nvSpPr>
          <p:cNvPr id="11" name="TextBox 10"/>
          <p:cNvSpPr txBox="1"/>
          <p:nvPr/>
        </p:nvSpPr>
        <p:spPr>
          <a:xfrm>
            <a:off x="6324600" y="3276600"/>
            <a:ext cx="2175596" cy="461665"/>
          </a:xfrm>
          <a:prstGeom prst="rect">
            <a:avLst/>
          </a:prstGeom>
          <a:noFill/>
        </p:spPr>
        <p:txBody>
          <a:bodyPr wrap="none" rtlCol="0">
            <a:spAutoFit/>
          </a:bodyPr>
          <a:lstStyle/>
          <a:p>
            <a:r>
              <a:rPr lang="en-US" dirty="0" smtClean="0"/>
              <a:t>Gibbs Sampling</a:t>
            </a:r>
            <a:endParaRPr lang="en-US" dirty="0"/>
          </a:p>
        </p:txBody>
      </p:sp>
      <p:pic>
        <p:nvPicPr>
          <p:cNvPr id="1029121" name="Picture 1"/>
          <p:cNvPicPr>
            <a:picLocks noChangeAspect="1" noChangeArrowheads="1"/>
          </p:cNvPicPr>
          <p:nvPr/>
        </p:nvPicPr>
        <p:blipFill>
          <a:blip r:embed="rId7" cstate="print"/>
          <a:srcRect/>
          <a:stretch>
            <a:fillRect/>
          </a:stretch>
        </p:blipFill>
        <p:spPr bwMode="auto">
          <a:xfrm>
            <a:off x="6324600" y="4038600"/>
            <a:ext cx="2550218" cy="2628900"/>
          </a:xfrm>
          <a:prstGeom prst="rect">
            <a:avLst/>
          </a:prstGeom>
          <a:noFill/>
          <a:ln w="9525">
            <a:noFill/>
            <a:miter lim="800000"/>
            <a:headEnd/>
            <a:tailEnd/>
          </a:ln>
        </p:spPr>
      </p:pic>
      <p:sp>
        <p:nvSpPr>
          <p:cNvPr id="12" name="TextBox 11"/>
          <p:cNvSpPr txBox="1"/>
          <p:nvPr/>
        </p:nvSpPr>
        <p:spPr>
          <a:xfrm>
            <a:off x="4572000" y="4876800"/>
            <a:ext cx="2616422" cy="461665"/>
          </a:xfrm>
          <a:prstGeom prst="rect">
            <a:avLst/>
          </a:prstGeom>
          <a:noFill/>
        </p:spPr>
        <p:txBody>
          <a:bodyPr wrap="none" rtlCol="0">
            <a:spAutoFit/>
          </a:bodyPr>
          <a:lstStyle/>
          <a:p>
            <a:r>
              <a:rPr lang="en-US" dirty="0" smtClean="0"/>
              <a:t>Recovering</a:t>
            </a:r>
            <a:r>
              <a:rPr lang="en-US" dirty="0" smtClean="0">
                <a:latin typeface="Symbol" pitchFamily="18" charset="2"/>
              </a:rPr>
              <a:t> </a:t>
            </a:r>
            <a:r>
              <a:rPr lang="en-US" dirty="0" smtClean="0">
                <a:latin typeface="Symbol" pitchFamily="18" charset="2"/>
              </a:rPr>
              <a:t>j</a:t>
            </a:r>
            <a:r>
              <a:rPr lang="en-US" dirty="0" smtClean="0">
                <a:latin typeface="Symbol" pitchFamily="18" charset="2"/>
              </a:rPr>
              <a:t> </a:t>
            </a:r>
            <a:r>
              <a:rPr lang="en-US" dirty="0" smtClean="0"/>
              <a:t>and </a:t>
            </a:r>
            <a:r>
              <a:rPr lang="en-US" dirty="0" smtClean="0">
                <a:latin typeface="Symbol" pitchFamily="18" charset="2"/>
              </a:rPr>
              <a:t>q</a:t>
            </a:r>
            <a:endParaRPr lang="en-US" dirty="0">
              <a:latin typeface="Symbol" pitchFamily="18" charset="2"/>
            </a:endParaRPr>
          </a:p>
        </p:txBody>
      </p:sp>
      <p:pic>
        <p:nvPicPr>
          <p:cNvPr id="1029122" name="Picture 2"/>
          <p:cNvPicPr>
            <a:picLocks noChangeAspect="1" noChangeArrowheads="1"/>
          </p:cNvPicPr>
          <p:nvPr/>
        </p:nvPicPr>
        <p:blipFill>
          <a:blip r:embed="rId8" cstate="print"/>
          <a:srcRect/>
          <a:stretch>
            <a:fillRect/>
          </a:stretch>
        </p:blipFill>
        <p:spPr bwMode="auto">
          <a:xfrm>
            <a:off x="7315200" y="152400"/>
            <a:ext cx="1662112" cy="793446"/>
          </a:xfrm>
          <a:prstGeom prst="rect">
            <a:avLst/>
          </a:prstGeom>
          <a:noFill/>
          <a:ln w="9525">
            <a:noFill/>
            <a:miter lim="800000"/>
            <a:headEnd/>
            <a:tailEnd/>
          </a:ln>
        </p:spPr>
      </p:pic>
      <p:pic>
        <p:nvPicPr>
          <p:cNvPr id="1029123" name="Picture 3"/>
          <p:cNvPicPr>
            <a:picLocks noChangeAspect="1" noChangeArrowheads="1"/>
          </p:cNvPicPr>
          <p:nvPr/>
        </p:nvPicPr>
        <p:blipFill>
          <a:blip r:embed="rId9" cstate="print"/>
          <a:srcRect/>
          <a:stretch>
            <a:fillRect/>
          </a:stretch>
        </p:blipFill>
        <p:spPr bwMode="auto">
          <a:xfrm>
            <a:off x="762000" y="4572000"/>
            <a:ext cx="3810000" cy="872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685800" y="-331788"/>
            <a:ext cx="7772400" cy="1143001"/>
          </a:xfrm>
        </p:spPr>
        <p:txBody>
          <a:bodyPr/>
          <a:lstStyle/>
          <a:p>
            <a:r>
              <a:rPr lang="en-US" smtClean="0"/>
              <a:t>Effects of hyperparameters </a:t>
            </a:r>
          </a:p>
        </p:txBody>
      </p:sp>
      <p:sp>
        <p:nvSpPr>
          <p:cNvPr id="64517" name="Rectangle 3"/>
          <p:cNvSpPr>
            <a:spLocks noGrp="1" noChangeArrowheads="1"/>
          </p:cNvSpPr>
          <p:nvPr>
            <p:ph type="body" sz="half" idx="1"/>
          </p:nvPr>
        </p:nvSpPr>
        <p:spPr>
          <a:xfrm>
            <a:off x="350838" y="1314450"/>
            <a:ext cx="8518525" cy="2636838"/>
          </a:xfrm>
        </p:spPr>
        <p:txBody>
          <a:bodyPr/>
          <a:lstStyle/>
          <a:p>
            <a:r>
              <a:rPr lang="en-US" i="1" smtClean="0">
                <a:sym typeface="Symbol" pitchFamily="19" charset="2"/>
              </a:rPr>
              <a:t></a:t>
            </a:r>
            <a:r>
              <a:rPr lang="en-US" smtClean="0">
                <a:sym typeface="Symbol" pitchFamily="19" charset="2"/>
              </a:rPr>
              <a:t> and </a:t>
            </a:r>
            <a:r>
              <a:rPr lang="en-US" i="1" smtClean="0">
                <a:sym typeface="Symbol" pitchFamily="19" charset="2"/>
              </a:rPr>
              <a:t></a:t>
            </a:r>
            <a:r>
              <a:rPr lang="en-US" smtClean="0"/>
              <a:t> control the relative sparsity of </a:t>
            </a:r>
            <a:r>
              <a:rPr lang="en-US" smtClean="0">
                <a:sym typeface="Symbol" pitchFamily="19" charset="2"/>
              </a:rPr>
              <a:t> and </a:t>
            </a:r>
          </a:p>
          <a:p>
            <a:pPr lvl="1"/>
            <a:r>
              <a:rPr lang="en-US" smtClean="0"/>
              <a:t>smaller </a:t>
            </a:r>
            <a:r>
              <a:rPr lang="en-US" i="1" smtClean="0">
                <a:sym typeface="Symbol" pitchFamily="19" charset="2"/>
              </a:rPr>
              <a:t></a:t>
            </a:r>
            <a:r>
              <a:rPr lang="en-US" smtClean="0"/>
              <a:t>, fewer topics per document</a:t>
            </a:r>
          </a:p>
          <a:p>
            <a:pPr lvl="1"/>
            <a:r>
              <a:rPr lang="en-US" smtClean="0"/>
              <a:t>smaller </a:t>
            </a:r>
            <a:r>
              <a:rPr lang="en-US" i="1" smtClean="0">
                <a:sym typeface="Symbol" pitchFamily="19" charset="2"/>
              </a:rPr>
              <a:t></a:t>
            </a:r>
            <a:r>
              <a:rPr lang="en-US" smtClean="0"/>
              <a:t>, fewer words per topic</a:t>
            </a:r>
          </a:p>
          <a:p>
            <a:r>
              <a:rPr lang="en-US" smtClean="0"/>
              <a:t>Good assignments </a:t>
            </a:r>
            <a:r>
              <a:rPr lang="en-US" b="1" smtClean="0"/>
              <a:t>z</a:t>
            </a:r>
            <a:r>
              <a:rPr lang="en-US" smtClean="0"/>
              <a:t> compromise in sparsity</a:t>
            </a:r>
          </a:p>
          <a:p>
            <a:endParaRPr lang="en-US" smtClean="0"/>
          </a:p>
          <a:p>
            <a:pPr lvl="1"/>
            <a:endParaRPr lang="en-US" smtClean="0"/>
          </a:p>
        </p:txBody>
      </p:sp>
      <p:pic>
        <p:nvPicPr>
          <p:cNvPr id="64518" name="Picture 4" descr="gammafigurelog"/>
          <p:cNvPicPr>
            <a:picLocks noGrp="1" noChangeAspect="1" noChangeArrowheads="1"/>
          </p:cNvPicPr>
          <p:nvPr>
            <p:ph sz="half" idx="2"/>
          </p:nvPr>
        </p:nvPicPr>
        <p:blipFill>
          <a:blip r:embed="rId4" cstate="print"/>
          <a:srcRect/>
          <a:stretch>
            <a:fillRect/>
          </a:stretch>
        </p:blipFill>
        <p:spPr>
          <a:xfrm>
            <a:off x="320675" y="3457575"/>
            <a:ext cx="3690938" cy="3074988"/>
          </a:xfrm>
          <a:noFill/>
        </p:spPr>
      </p:pic>
      <p:sp>
        <p:nvSpPr>
          <p:cNvPr id="64519" name="Text Box 6"/>
          <p:cNvSpPr txBox="1">
            <a:spLocks noChangeArrowheads="1"/>
          </p:cNvSpPr>
          <p:nvPr/>
        </p:nvSpPr>
        <p:spPr bwMode="auto">
          <a:xfrm rot="-5400000">
            <a:off x="-224631" y="4598194"/>
            <a:ext cx="1217612" cy="457200"/>
          </a:xfrm>
          <a:prstGeom prst="rect">
            <a:avLst/>
          </a:prstGeom>
          <a:solidFill>
            <a:schemeClr val="bg1"/>
          </a:solidFill>
          <a:ln w="9525">
            <a:noFill/>
            <a:miter lim="800000"/>
            <a:headEnd/>
            <a:tailEnd/>
          </a:ln>
        </p:spPr>
        <p:txBody>
          <a:bodyPr>
            <a:spAutoFit/>
          </a:bodyPr>
          <a:lstStyle/>
          <a:p>
            <a:r>
              <a:rPr lang="en-US"/>
              <a:t>log </a:t>
            </a:r>
            <a:r>
              <a:rPr lang="en-US">
                <a:sym typeface="Symbol" pitchFamily="19" charset="2"/>
              </a:rPr>
              <a:t>(</a:t>
            </a:r>
            <a:r>
              <a:rPr lang="en-US" i="1">
                <a:sym typeface="Symbol" pitchFamily="19" charset="2"/>
              </a:rPr>
              <a:t>x</a:t>
            </a:r>
            <a:r>
              <a:rPr lang="en-US">
                <a:sym typeface="Symbol" pitchFamily="19" charset="2"/>
              </a:rPr>
              <a:t>)</a:t>
            </a:r>
          </a:p>
        </p:txBody>
      </p:sp>
      <p:sp>
        <p:nvSpPr>
          <p:cNvPr id="64520" name="Text Box 7"/>
          <p:cNvSpPr txBox="1">
            <a:spLocks noChangeArrowheads="1"/>
          </p:cNvSpPr>
          <p:nvPr/>
        </p:nvSpPr>
        <p:spPr bwMode="auto">
          <a:xfrm>
            <a:off x="2062163" y="6362700"/>
            <a:ext cx="319087" cy="457200"/>
          </a:xfrm>
          <a:prstGeom prst="rect">
            <a:avLst/>
          </a:prstGeom>
          <a:solidFill>
            <a:schemeClr val="bg1"/>
          </a:solidFill>
          <a:ln w="9525">
            <a:noFill/>
            <a:miter lim="800000"/>
            <a:headEnd/>
            <a:tailEnd/>
          </a:ln>
        </p:spPr>
        <p:txBody>
          <a:bodyPr>
            <a:spAutoFit/>
          </a:bodyPr>
          <a:lstStyle/>
          <a:p>
            <a:r>
              <a:rPr lang="en-US" i="1"/>
              <a:t>x</a:t>
            </a:r>
          </a:p>
        </p:txBody>
      </p:sp>
      <p:graphicFrame>
        <p:nvGraphicFramePr>
          <p:cNvPr id="64514" name="Object 2"/>
          <p:cNvGraphicFramePr>
            <a:graphicFrameLocks noChangeAspect="1"/>
          </p:cNvGraphicFramePr>
          <p:nvPr/>
        </p:nvGraphicFramePr>
        <p:xfrm>
          <a:off x="3838575" y="5070475"/>
          <a:ext cx="5027613" cy="1068388"/>
        </p:xfrm>
        <a:graphic>
          <a:graphicData uri="http://schemas.openxmlformats.org/presentationml/2006/ole">
            <p:oleObj spid="_x0000_s669698" name="Equation" r:id="rId5" imgW="2730240" imgH="583920" progId="Equation.3">
              <p:embed/>
            </p:oleObj>
          </a:graphicData>
        </a:graphic>
      </p:graphicFrame>
      <p:graphicFrame>
        <p:nvGraphicFramePr>
          <p:cNvPr id="64515" name="Object 3"/>
          <p:cNvGraphicFramePr>
            <a:graphicFrameLocks noChangeAspect="1"/>
          </p:cNvGraphicFramePr>
          <p:nvPr/>
        </p:nvGraphicFramePr>
        <p:xfrm>
          <a:off x="4167188" y="3794125"/>
          <a:ext cx="4652962" cy="1138238"/>
        </p:xfrm>
        <a:graphic>
          <a:graphicData uri="http://schemas.openxmlformats.org/presentationml/2006/ole">
            <p:oleObj spid="_x0000_s669699" name="Equation" r:id="rId6" imgW="2527200" imgH="622080" progId="Equation.3">
              <p:embed/>
            </p:oleObj>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p:cNvPicPr>
            <a:picLocks noChangeAspect="1" noChangeArrowheads="1"/>
          </p:cNvPicPr>
          <p:nvPr/>
        </p:nvPicPr>
        <p:blipFill>
          <a:blip r:embed="rId2" cstate="print"/>
          <a:srcRect/>
          <a:stretch>
            <a:fillRect/>
          </a:stretch>
        </p:blipFill>
        <p:spPr bwMode="auto">
          <a:xfrm>
            <a:off x="1905000" y="609600"/>
            <a:ext cx="5486400" cy="589104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314" name="Picture 2"/>
          <p:cNvPicPr>
            <a:picLocks noChangeAspect="1" noChangeArrowheads="1"/>
          </p:cNvPicPr>
          <p:nvPr/>
        </p:nvPicPr>
        <p:blipFill>
          <a:blip r:embed="rId2" cstate="print"/>
          <a:srcRect/>
          <a:stretch>
            <a:fillRect/>
          </a:stretch>
        </p:blipFill>
        <p:spPr bwMode="auto">
          <a:xfrm>
            <a:off x="1524000" y="76200"/>
            <a:ext cx="5960848" cy="66103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386" name="Picture 2"/>
          <p:cNvPicPr>
            <a:picLocks noChangeAspect="1" noChangeArrowheads="1"/>
          </p:cNvPicPr>
          <p:nvPr/>
        </p:nvPicPr>
        <p:blipFill>
          <a:blip r:embed="rId2" cstate="print"/>
          <a:srcRect/>
          <a:stretch>
            <a:fillRect/>
          </a:stretch>
        </p:blipFill>
        <p:spPr bwMode="auto">
          <a:xfrm>
            <a:off x="381000" y="0"/>
            <a:ext cx="7848600" cy="7244862"/>
          </a:xfrm>
          <a:prstGeom prst="rect">
            <a:avLst/>
          </a:prstGeom>
          <a:noFill/>
          <a:ln w="9525">
            <a:noFill/>
            <a:miter lim="800000"/>
            <a:headEnd/>
            <a:tailEnd/>
          </a:ln>
        </p:spPr>
      </p:pic>
      <p:sp>
        <p:nvSpPr>
          <p:cNvPr id="3" name="TextBox 2"/>
          <p:cNvSpPr txBox="1"/>
          <p:nvPr/>
        </p:nvSpPr>
        <p:spPr>
          <a:xfrm>
            <a:off x="6096000" y="3429000"/>
            <a:ext cx="2462534" cy="1015663"/>
          </a:xfrm>
          <a:prstGeom prst="rect">
            <a:avLst/>
          </a:prstGeom>
          <a:solidFill>
            <a:srgbClr val="FFFF00"/>
          </a:solidFill>
        </p:spPr>
        <p:txBody>
          <a:bodyPr wrap="none" rtlCol="0">
            <a:spAutoFit/>
          </a:bodyPr>
          <a:lstStyle/>
          <a:p>
            <a:r>
              <a:rPr lang="en-US" sz="2000" dirty="0" smtClean="0"/>
              <a:t>Once you have topics,</a:t>
            </a:r>
          </a:p>
          <a:p>
            <a:r>
              <a:rPr lang="en-US" sz="2000" dirty="0" smtClean="0"/>
              <a:t> </a:t>
            </a:r>
            <a:r>
              <a:rPr lang="en-US" sz="2000" dirty="0" smtClean="0"/>
              <a:t>not all documents are</a:t>
            </a:r>
          </a:p>
          <a:p>
            <a:r>
              <a:rPr lang="en-US" sz="2000" dirty="0" smtClean="0"/>
              <a:t> </a:t>
            </a:r>
            <a:r>
              <a:rPr lang="en-US" sz="2000" dirty="0" err="1" smtClean="0"/>
              <a:t>generatable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458" name="Picture 2"/>
          <p:cNvPicPr>
            <a:picLocks noChangeAspect="1" noChangeArrowheads="1"/>
          </p:cNvPicPr>
          <p:nvPr/>
        </p:nvPicPr>
        <p:blipFill>
          <a:blip r:embed="rId2" cstate="print"/>
          <a:srcRect/>
          <a:stretch>
            <a:fillRect/>
          </a:stretch>
        </p:blipFill>
        <p:spPr bwMode="auto">
          <a:xfrm>
            <a:off x="304800" y="1066800"/>
            <a:ext cx="8610600" cy="5257839"/>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smtClean="0"/>
              <a:t>LDA (like any generative model) is modular, general, useful</a:t>
            </a:r>
            <a:endParaRPr lang="en-US" dirty="0"/>
          </a:p>
        </p:txBody>
      </p:sp>
      <p:pic>
        <p:nvPicPr>
          <p:cNvPr id="22530" name="Picture 2"/>
          <p:cNvPicPr>
            <a:picLocks noGrp="1" noChangeAspect="1" noChangeArrowheads="1"/>
          </p:cNvPicPr>
          <p:nvPr>
            <p:ph idx="1"/>
          </p:nvPr>
        </p:nvPicPr>
        <p:blipFill>
          <a:blip r:embed="rId3" cstate="print"/>
          <a:srcRect/>
          <a:stretch>
            <a:fillRect/>
          </a:stretch>
        </p:blipFill>
        <p:spPr bwMode="auto">
          <a:xfrm>
            <a:off x="457200" y="1600200"/>
            <a:ext cx="7757302" cy="4819387"/>
          </a:xfrm>
          <a:prstGeom prst="rect">
            <a:avLst/>
          </a:prstGeom>
          <a:noFill/>
          <a:ln w="9525">
            <a:noFill/>
            <a:miter lim="800000"/>
            <a:headEnd/>
            <a:tailEnd/>
          </a:ln>
        </p:spPr>
      </p:pic>
      <p:pic>
        <p:nvPicPr>
          <p:cNvPr id="906242" name="Picture 2" descr="http://www.thebuzzmedia.com/wp-content/uploads/2008/10/red-lego-brick.jpg"/>
          <p:cNvPicPr>
            <a:picLocks noChangeAspect="1" noChangeArrowheads="1"/>
          </p:cNvPicPr>
          <p:nvPr/>
        </p:nvPicPr>
        <p:blipFill>
          <a:blip r:embed="rId4" cstate="print"/>
          <a:srcRect/>
          <a:stretch>
            <a:fillRect/>
          </a:stretch>
        </p:blipFill>
        <p:spPr bwMode="auto">
          <a:xfrm>
            <a:off x="7467600" y="1371600"/>
            <a:ext cx="1524000" cy="1049867"/>
          </a:xfrm>
          <a:prstGeom prst="rect">
            <a:avLst/>
          </a:prstGeom>
          <a:noFill/>
        </p:spPr>
      </p:pic>
      <p:pic>
        <p:nvPicPr>
          <p:cNvPr id="906246" name="Picture 6" descr="Lego Blocks"/>
          <p:cNvPicPr>
            <a:picLocks noChangeAspect="1" noChangeArrowheads="1"/>
          </p:cNvPicPr>
          <p:nvPr/>
        </p:nvPicPr>
        <p:blipFill>
          <a:blip r:embed="rId5" cstate="print"/>
          <a:srcRect r="-771" b="34400"/>
          <a:stretch>
            <a:fillRect/>
          </a:stretch>
        </p:blipFill>
        <p:spPr bwMode="auto">
          <a:xfrm>
            <a:off x="7239000" y="2590800"/>
            <a:ext cx="1821366" cy="1524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Picture 5" descr="http://www.thedailybeast.com/content/dailybeast/articles/2011/09/07/gop-debate-at-reagan-library-daily-beast-contributors-respond/_jcr_content/body/inlineimage.img.503.jpg/131545279529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460243"/>
            <a:ext cx="3962400" cy="252096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a:spLocks noChangeArrowheads="1"/>
          </p:cNvSpPr>
          <p:nvPr/>
        </p:nvSpPr>
        <p:spPr bwMode="auto">
          <a:xfrm>
            <a:off x="0" y="32146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33327" bIns="45720" numCol="1" anchor="ctr" anchorCtr="0" compatLnSpc="1">
            <a:prstTxWarp prst="textNoShape">
              <a:avLst/>
            </a:prstTxWarp>
            <a:spAutoFit/>
          </a:bodyPr>
          <a:lstStyle/>
          <a:p>
            <a:r>
              <a:rPr lang="en-US" sz="1800" smtClean="0">
                <a:solidFill>
                  <a:prstClr val="black"/>
                </a:solidFill>
                <a:latin typeface="Arial" pitchFamily="34" charset="0"/>
                <a:cs typeface="Arial" pitchFamily="34" charset="0"/>
              </a:rPr>
              <a:t/>
            </a:r>
            <a:br>
              <a:rPr lang="en-US" sz="1800" smtClean="0">
                <a:solidFill>
                  <a:prstClr val="black"/>
                </a:solidFill>
                <a:latin typeface="Arial" pitchFamily="34" charset="0"/>
                <a:cs typeface="Arial" pitchFamily="34" charset="0"/>
              </a:rPr>
            </a:br>
            <a:endParaRPr lang="en-US" sz="1800" smtClean="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6B5D08A1-5CD3-493A-8AB1-52B31FC804B0}" type="slidenum">
              <a:rPr lang="en-US" smtClean="0">
                <a:solidFill>
                  <a:prstClr val="black">
                    <a:tint val="75000"/>
                  </a:prstClr>
                </a:solidFill>
              </a:rPr>
              <a:pPr/>
              <a:t>58</a:t>
            </a:fld>
            <a:endParaRPr lang="en-US">
              <a:solidFill>
                <a:prstClr val="black">
                  <a:tint val="75000"/>
                </a:prstClr>
              </a:solidFill>
            </a:endParaRPr>
          </a:p>
        </p:txBody>
      </p:sp>
      <p:sp>
        <p:nvSpPr>
          <p:cNvPr id="14" name="Title 1"/>
          <p:cNvSpPr>
            <a:spLocks noGrp="1"/>
          </p:cNvSpPr>
          <p:nvPr>
            <p:ph type="title"/>
          </p:nvPr>
        </p:nvSpPr>
        <p:spPr>
          <a:xfrm>
            <a:off x="533400" y="299555"/>
            <a:ext cx="8229600" cy="914400"/>
          </a:xfrm>
        </p:spPr>
        <p:txBody>
          <a:bodyPr>
            <a:normAutofit/>
          </a:bodyPr>
          <a:lstStyle/>
          <a:p>
            <a:r>
              <a:rPr lang="en-US" sz="4000" dirty="0" smtClean="0">
                <a:solidFill>
                  <a:schemeClr val="accent2">
                    <a:lumMod val="75000"/>
                  </a:schemeClr>
                </a:solidFill>
                <a:latin typeface="Palatino Linotype" pitchFamily="18" charset="0"/>
              </a:rPr>
              <a:t>Event Tweet Alignment..</a:t>
            </a:r>
            <a:endParaRPr lang="en-US" sz="4000" dirty="0">
              <a:solidFill>
                <a:schemeClr val="accent2">
                  <a:lumMod val="75000"/>
                </a:schemeClr>
              </a:solidFill>
              <a:latin typeface="Palatino Linotype" pitchFamily="18" charset="0"/>
            </a:endParaRPr>
          </a:p>
        </p:txBody>
      </p:sp>
      <p:pic>
        <p:nvPicPr>
          <p:cNvPr id="16" name="Picture 1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84518" y="1488818"/>
            <a:ext cx="2773680" cy="284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5"/>
          <p:cNvSpPr txBox="1">
            <a:spLocks/>
          </p:cNvSpPr>
          <p:nvPr/>
        </p:nvSpPr>
        <p:spPr>
          <a:xfrm>
            <a:off x="6096000" y="742364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6B5D08A1-5CD3-493A-8AB1-52B31FC804B0}" type="slidenum">
              <a:rPr lang="en-US" smtClean="0">
                <a:solidFill>
                  <a:prstClr val="black">
                    <a:tint val="75000"/>
                  </a:prstClr>
                </a:solidFill>
              </a:rPr>
              <a:pPr fontAlgn="auto">
                <a:spcBef>
                  <a:spcPts val="0"/>
                </a:spcBef>
                <a:spcAft>
                  <a:spcPts val="0"/>
                </a:spcAft>
              </a:pPr>
              <a:t>58</a:t>
            </a:fld>
            <a:endParaRPr lang="en-US">
              <a:solidFill>
                <a:prstClr val="black">
                  <a:tint val="75000"/>
                </a:prstClr>
              </a:solidFill>
            </a:endParaRPr>
          </a:p>
        </p:txBody>
      </p:sp>
      <p:sp>
        <p:nvSpPr>
          <p:cNvPr id="2" name="TextBox 1"/>
          <p:cNvSpPr txBox="1"/>
          <p:nvPr/>
        </p:nvSpPr>
        <p:spPr>
          <a:xfrm>
            <a:off x="271294" y="1181041"/>
            <a:ext cx="3376245" cy="307777"/>
          </a:xfrm>
          <a:prstGeom prst="rect">
            <a:avLst/>
          </a:prstGeom>
          <a:noFill/>
        </p:spPr>
        <p:txBody>
          <a:bodyPr wrap="none" rtlCol="0">
            <a:spAutoFit/>
          </a:bodyPr>
          <a:lstStyle/>
          <a:p>
            <a:pPr fontAlgn="auto">
              <a:spcBef>
                <a:spcPts val="0"/>
              </a:spcBef>
              <a:spcAft>
                <a:spcPts val="0"/>
              </a:spcAft>
            </a:pPr>
            <a:r>
              <a:rPr lang="en-US" sz="1400" b="1" dirty="0">
                <a:solidFill>
                  <a:prstClr val="black"/>
                </a:solidFill>
                <a:latin typeface="Palatino Linotype" pitchFamily="18" charset="0"/>
              </a:rPr>
              <a:t>Republican Primary </a:t>
            </a:r>
            <a:r>
              <a:rPr lang="en-US" sz="1400" b="1" dirty="0" smtClean="0">
                <a:solidFill>
                  <a:prstClr val="black"/>
                </a:solidFill>
                <a:latin typeface="Palatino Linotype" pitchFamily="18" charset="0"/>
              </a:rPr>
              <a:t>Debate, 09/07/2011</a:t>
            </a:r>
            <a:endParaRPr lang="en-US" sz="1400" b="1" dirty="0">
              <a:solidFill>
                <a:prstClr val="black"/>
              </a:solidFill>
              <a:latin typeface="Palatino Linotype" pitchFamily="18" charset="0"/>
            </a:endParaRPr>
          </a:p>
        </p:txBody>
      </p:sp>
      <p:pic>
        <p:nvPicPr>
          <p:cNvPr id="205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10530" y="1647179"/>
            <a:ext cx="3908804" cy="315342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524525" y="1210986"/>
            <a:ext cx="3093667" cy="307777"/>
          </a:xfrm>
          <a:prstGeom prst="rect">
            <a:avLst/>
          </a:prstGeom>
          <a:noFill/>
        </p:spPr>
        <p:txBody>
          <a:bodyPr wrap="none" rtlCol="0">
            <a:spAutoFit/>
          </a:bodyPr>
          <a:lstStyle/>
          <a:p>
            <a:pPr fontAlgn="auto">
              <a:spcBef>
                <a:spcPts val="0"/>
              </a:spcBef>
              <a:spcAft>
                <a:spcPts val="0"/>
              </a:spcAft>
            </a:pPr>
            <a:r>
              <a:rPr lang="en-US" sz="1400" b="1" dirty="0" smtClean="0">
                <a:solidFill>
                  <a:prstClr val="black"/>
                </a:solidFill>
                <a:latin typeface="Palatino Linotype" pitchFamily="18" charset="0"/>
              </a:rPr>
              <a:t>Tweets tagged with #</a:t>
            </a:r>
            <a:r>
              <a:rPr lang="en-US" sz="1400" b="1" dirty="0" err="1" smtClean="0">
                <a:solidFill>
                  <a:prstClr val="black"/>
                </a:solidFill>
                <a:latin typeface="Palatino Linotype" pitchFamily="18" charset="0"/>
              </a:rPr>
              <a:t>ReaganDebate</a:t>
            </a:r>
            <a:endParaRPr lang="en-US" sz="1400" b="1" dirty="0">
              <a:solidFill>
                <a:prstClr val="black"/>
              </a:solidFill>
              <a:latin typeface="Palatino Linotype" pitchFamily="18" charset="0"/>
            </a:endParaRPr>
          </a:p>
        </p:txBody>
      </p:sp>
      <p:cxnSp>
        <p:nvCxnSpPr>
          <p:cNvPr id="2048" name="Straight Arrow Connector 2047"/>
          <p:cNvCxnSpPr/>
          <p:nvPr/>
        </p:nvCxnSpPr>
        <p:spPr>
          <a:xfrm flipH="1">
            <a:off x="4114802" y="1989697"/>
            <a:ext cx="1409723" cy="73102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rot="20093743">
            <a:off x="4481425" y="1731595"/>
            <a:ext cx="533400" cy="769441"/>
          </a:xfrm>
          <a:prstGeom prst="rect">
            <a:avLst/>
          </a:prstGeom>
          <a:noFill/>
        </p:spPr>
        <p:txBody>
          <a:bodyPr wrap="square" rtlCol="0">
            <a:spAutoFit/>
          </a:bodyPr>
          <a:lstStyle/>
          <a:p>
            <a:pPr fontAlgn="auto">
              <a:spcBef>
                <a:spcPts val="0"/>
              </a:spcBef>
              <a:spcAft>
                <a:spcPts val="0"/>
              </a:spcAft>
            </a:pPr>
            <a:r>
              <a:rPr lang="en-US" sz="4400" b="1" dirty="0" smtClean="0">
                <a:solidFill>
                  <a:srgbClr val="FF0000"/>
                </a:solidFill>
                <a:latin typeface="Calibri"/>
              </a:rPr>
              <a:t>?</a:t>
            </a:r>
            <a:endParaRPr lang="en-US" sz="3600" b="1" dirty="0">
              <a:solidFill>
                <a:srgbClr val="FF0000"/>
              </a:solidFill>
              <a:latin typeface="Calibri"/>
            </a:endParaRPr>
          </a:p>
        </p:txBody>
      </p:sp>
      <p:cxnSp>
        <p:nvCxnSpPr>
          <p:cNvPr id="52" name="Straight Arrow Connector 51"/>
          <p:cNvCxnSpPr/>
          <p:nvPr/>
        </p:nvCxnSpPr>
        <p:spPr>
          <a:xfrm flipH="1">
            <a:off x="4343394" y="3039936"/>
            <a:ext cx="1333532" cy="12893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20093743">
            <a:off x="4743460" y="2868120"/>
            <a:ext cx="533400" cy="769441"/>
          </a:xfrm>
          <a:prstGeom prst="rect">
            <a:avLst/>
          </a:prstGeom>
          <a:noFill/>
        </p:spPr>
        <p:txBody>
          <a:bodyPr wrap="square" rtlCol="0">
            <a:spAutoFit/>
          </a:bodyPr>
          <a:lstStyle/>
          <a:p>
            <a:pPr fontAlgn="auto">
              <a:spcBef>
                <a:spcPts val="0"/>
              </a:spcBef>
              <a:spcAft>
                <a:spcPts val="0"/>
              </a:spcAft>
            </a:pPr>
            <a:r>
              <a:rPr lang="en-US" sz="4400" b="1" dirty="0" smtClean="0">
                <a:solidFill>
                  <a:srgbClr val="FF0000"/>
                </a:solidFill>
                <a:latin typeface="Calibri"/>
              </a:rPr>
              <a:t>?</a:t>
            </a:r>
            <a:endParaRPr lang="en-US" sz="3600" b="1" dirty="0">
              <a:solidFill>
                <a:srgbClr val="FF0000"/>
              </a:solidFill>
              <a:latin typeface="Calibri"/>
            </a:endParaRPr>
          </a:p>
        </p:txBody>
      </p:sp>
      <p:cxnSp>
        <p:nvCxnSpPr>
          <p:cNvPr id="55" name="Straight Arrow Connector 54"/>
          <p:cNvCxnSpPr/>
          <p:nvPr/>
        </p:nvCxnSpPr>
        <p:spPr>
          <a:xfrm flipH="1" flipV="1">
            <a:off x="4267200" y="3485077"/>
            <a:ext cx="1447851" cy="18466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66" name="TextBox 2065"/>
          <p:cNvSpPr txBox="1"/>
          <p:nvPr/>
        </p:nvSpPr>
        <p:spPr>
          <a:xfrm>
            <a:off x="1010529" y="5105400"/>
            <a:ext cx="7475192" cy="954107"/>
          </a:xfrm>
          <a:prstGeom prst="rect">
            <a:avLst/>
          </a:prstGeom>
          <a:noFill/>
        </p:spPr>
        <p:txBody>
          <a:bodyPr wrap="square" rtlCol="0">
            <a:spAutoFit/>
          </a:bodyPr>
          <a:lstStyle/>
          <a:p>
            <a:pPr fontAlgn="auto">
              <a:spcBef>
                <a:spcPts val="0"/>
              </a:spcBef>
              <a:spcAft>
                <a:spcPts val="0"/>
              </a:spcAft>
            </a:pPr>
            <a:r>
              <a:rPr lang="en-US" sz="2800" b="1" dirty="0" smtClean="0">
                <a:solidFill>
                  <a:prstClr val="black"/>
                </a:solidFill>
                <a:latin typeface="Calibri"/>
              </a:rPr>
              <a:t>Which part of the event did a tweet refer to?</a:t>
            </a:r>
          </a:p>
          <a:p>
            <a:pPr fontAlgn="auto">
              <a:spcBef>
                <a:spcPts val="0"/>
              </a:spcBef>
              <a:spcAft>
                <a:spcPts val="0"/>
              </a:spcAft>
            </a:pPr>
            <a:r>
              <a:rPr lang="en-US" sz="2800" b="1" dirty="0" smtClean="0">
                <a:solidFill>
                  <a:prstClr val="black"/>
                </a:solidFill>
                <a:latin typeface="Calibri"/>
              </a:rPr>
              <a:t>What were the topics of the event and tweets? </a:t>
            </a:r>
            <a:endParaRPr lang="en-US" sz="2800" b="1" dirty="0">
              <a:solidFill>
                <a:prstClr val="black"/>
              </a:solidFill>
              <a:latin typeface="Calibri"/>
            </a:endParaRPr>
          </a:p>
        </p:txBody>
      </p:sp>
      <p:sp>
        <p:nvSpPr>
          <p:cNvPr id="2068" name="TextBox 2067"/>
          <p:cNvSpPr txBox="1"/>
          <p:nvPr/>
        </p:nvSpPr>
        <p:spPr>
          <a:xfrm>
            <a:off x="351942" y="6298762"/>
            <a:ext cx="8730350" cy="400110"/>
          </a:xfrm>
          <a:prstGeom prst="rect">
            <a:avLst/>
          </a:prstGeom>
          <a:noFill/>
        </p:spPr>
        <p:txBody>
          <a:bodyPr wrap="none" rtlCol="0">
            <a:spAutoFit/>
          </a:bodyPr>
          <a:lstStyle/>
          <a:p>
            <a:pPr fontAlgn="auto">
              <a:spcBef>
                <a:spcPts val="0"/>
              </a:spcBef>
              <a:spcAft>
                <a:spcPts val="0"/>
              </a:spcAft>
            </a:pPr>
            <a:r>
              <a:rPr lang="en-US" sz="2000" b="1" dirty="0" smtClean="0">
                <a:solidFill>
                  <a:srgbClr val="FF0000"/>
                </a:solidFill>
                <a:latin typeface="Calibri"/>
              </a:rPr>
              <a:t>Applications: Event playback/Analysis, Sentiment Analysis, Advertisement, </a:t>
            </a:r>
            <a:r>
              <a:rPr lang="en-US" sz="2000" b="1" dirty="0" err="1" smtClean="0">
                <a:solidFill>
                  <a:srgbClr val="FF0000"/>
                </a:solidFill>
                <a:latin typeface="Calibri"/>
              </a:rPr>
              <a:t>etc</a:t>
            </a:r>
            <a:endParaRPr lang="en-US" sz="2000" b="1" dirty="0">
              <a:solidFill>
                <a:srgbClr val="FF0000"/>
              </a:solidFill>
              <a:latin typeface="Calibri"/>
            </a:endParaRPr>
          </a:p>
        </p:txBody>
      </p:sp>
      <p:pic>
        <p:nvPicPr>
          <p:cNvPr id="18" name="Picture 17"/>
          <p:cNvPicPr>
            <a:picLocks noChangeAspect="1"/>
          </p:cNvPicPr>
          <p:nvPr/>
        </p:nvPicPr>
        <p:blipFill>
          <a:blip r:embed="rId6" cstate="print"/>
          <a:srcRect l="64726" t="5455" r="4864" b="25454"/>
          <a:stretch>
            <a:fillRect/>
          </a:stretch>
        </p:blipFill>
        <p:spPr>
          <a:xfrm>
            <a:off x="7844589" y="4267200"/>
            <a:ext cx="1299411" cy="1371600"/>
          </a:xfrm>
          <a:prstGeom prst="rect">
            <a:avLst/>
          </a:prstGeom>
        </p:spPr>
      </p:pic>
    </p:spTree>
    <p:extLst>
      <p:ext uri="{BB962C8B-B14F-4D97-AF65-F5344CB8AC3E}">
        <p14:creationId xmlns="" xmlns:p14="http://schemas.microsoft.com/office/powerpoint/2010/main" val="5482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
                                        </p:tgtEl>
                                        <p:attrNameLst>
                                          <p:attrName>style.visibility</p:attrName>
                                        </p:attrNameLst>
                                      </p:cBhvr>
                                      <p:to>
                                        <p:strVal val="visible"/>
                                      </p:to>
                                    </p:set>
                                    <p:animEffect transition="in" filter="fade">
                                      <p:cBhvr>
                                        <p:cTn id="12" dur="500"/>
                                        <p:tgtEl>
                                          <p:spTgt spid="20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500"/>
                                        <p:tgtEl>
                                          <p:spTgt spid="2049"/>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54" grpId="0"/>
      <p:bldP spid="2066" grpId="0"/>
      <p:bldP spid="206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accent2">
                    <a:lumMod val="75000"/>
                  </a:schemeClr>
                </a:solidFill>
                <a:latin typeface="Palatino Linotype" pitchFamily="18" charset="0"/>
              </a:rPr>
              <a:t>Event-Tweet Alignment: The Problem</a:t>
            </a:r>
            <a:endParaRPr lang="en-US" dirty="0">
              <a:solidFill>
                <a:schemeClr val="accent2">
                  <a:lumMod val="75000"/>
                </a:schemeClr>
              </a:solidFill>
              <a:latin typeface="Palatino Linotype" pitchFamily="18" charset="0"/>
            </a:endParaRPr>
          </a:p>
        </p:txBody>
      </p:sp>
      <p:sp>
        <p:nvSpPr>
          <p:cNvPr id="3" name="Content Placeholder 2"/>
          <p:cNvSpPr>
            <a:spLocks noGrp="1"/>
          </p:cNvSpPr>
          <p:nvPr>
            <p:ph idx="1"/>
          </p:nvPr>
        </p:nvSpPr>
        <p:spPr>
          <a:xfrm>
            <a:off x="0" y="1524000"/>
            <a:ext cx="7924800" cy="4724400"/>
          </a:xfrm>
        </p:spPr>
        <p:txBody>
          <a:bodyPr>
            <a:normAutofit lnSpcReduction="10000"/>
          </a:bodyPr>
          <a:lstStyle/>
          <a:p>
            <a:r>
              <a:rPr lang="en-US" sz="2800" dirty="0" smtClean="0">
                <a:solidFill>
                  <a:srgbClr val="0000CC"/>
                </a:solidFill>
                <a:latin typeface="Palatino Linotype" pitchFamily="18" charset="0"/>
              </a:rPr>
              <a:t>Given an event’s transcript </a:t>
            </a:r>
            <a:r>
              <a:rPr lang="en-US" sz="2800" i="1" dirty="0" smtClean="0">
                <a:solidFill>
                  <a:srgbClr val="0000CC"/>
                </a:solidFill>
                <a:latin typeface="Palatino Linotype" pitchFamily="18" charset="0"/>
              </a:rPr>
              <a:t>S</a:t>
            </a:r>
            <a:r>
              <a:rPr lang="en-US" sz="2800" dirty="0" smtClean="0">
                <a:solidFill>
                  <a:srgbClr val="0000CC"/>
                </a:solidFill>
                <a:latin typeface="Palatino Linotype" pitchFamily="18" charset="0"/>
              </a:rPr>
              <a:t> and its associated tweets </a:t>
            </a:r>
            <a:r>
              <a:rPr lang="en-US" sz="2800" i="1" dirty="0" smtClean="0">
                <a:solidFill>
                  <a:srgbClr val="0000CC"/>
                </a:solidFill>
                <a:latin typeface="Palatino Linotype" pitchFamily="18" charset="0"/>
              </a:rPr>
              <a:t>T</a:t>
            </a:r>
            <a:endParaRPr lang="en-US" sz="2800" dirty="0" smtClean="0">
              <a:solidFill>
                <a:srgbClr val="0000CC"/>
              </a:solidFill>
              <a:latin typeface="Palatino Linotype" pitchFamily="18" charset="0"/>
            </a:endParaRPr>
          </a:p>
          <a:p>
            <a:pPr lvl="1"/>
            <a:r>
              <a:rPr lang="en-US" sz="2400" dirty="0" smtClean="0">
                <a:latin typeface="Palatino Linotype" pitchFamily="18" charset="0"/>
              </a:rPr>
              <a:t>Find the segment s (s </a:t>
            </a:r>
            <a:r>
              <a:rPr lang="en-US" sz="2400" dirty="0">
                <a:latin typeface="Palatino Linotype" pitchFamily="18" charset="0"/>
              </a:rPr>
              <a:t>∈</a:t>
            </a:r>
            <a:r>
              <a:rPr lang="en-US" sz="2400" i="1" dirty="0">
                <a:latin typeface="Palatino Linotype" pitchFamily="18" charset="0"/>
              </a:rPr>
              <a:t> </a:t>
            </a:r>
            <a:r>
              <a:rPr lang="en-US" sz="2400" dirty="0" smtClean="0">
                <a:latin typeface="Palatino Linotype" pitchFamily="18" charset="0"/>
              </a:rPr>
              <a:t>S) which is topically referred by tweet </a:t>
            </a:r>
            <a:r>
              <a:rPr lang="en-US" sz="2400" i="1" dirty="0">
                <a:latin typeface="Palatino Linotype" pitchFamily="18" charset="0"/>
              </a:rPr>
              <a:t>t</a:t>
            </a:r>
            <a:r>
              <a:rPr lang="en-US" sz="2400" dirty="0">
                <a:latin typeface="Palatino Linotype" pitchFamily="18" charset="0"/>
              </a:rPr>
              <a:t> (</a:t>
            </a:r>
            <a:r>
              <a:rPr lang="en-US" sz="2400" i="1" dirty="0" smtClean="0">
                <a:latin typeface="Palatino Linotype" pitchFamily="18" charset="0"/>
              </a:rPr>
              <a:t>t </a:t>
            </a:r>
            <a:r>
              <a:rPr lang="en-US" sz="2400" dirty="0">
                <a:latin typeface="Palatino Linotype" pitchFamily="18" charset="0"/>
              </a:rPr>
              <a:t>∈ </a:t>
            </a:r>
            <a:r>
              <a:rPr lang="en-US" sz="2400" i="1" dirty="0" smtClean="0">
                <a:latin typeface="Palatino Linotype" pitchFamily="18" charset="0"/>
              </a:rPr>
              <a:t>T</a:t>
            </a:r>
            <a:r>
              <a:rPr lang="en-US" sz="2400" dirty="0" smtClean="0">
                <a:latin typeface="Palatino Linotype" pitchFamily="18" charset="0"/>
              </a:rPr>
              <a:t>) [Could be a general tweet]</a:t>
            </a:r>
            <a:endParaRPr lang="en-US" sz="2400" dirty="0">
              <a:latin typeface="Palatino Linotype" pitchFamily="18" charset="0"/>
            </a:endParaRPr>
          </a:p>
          <a:p>
            <a:r>
              <a:rPr lang="en-US" sz="2800" dirty="0" smtClean="0">
                <a:solidFill>
                  <a:srgbClr val="0000CC"/>
                </a:solidFill>
                <a:latin typeface="Palatino Linotype" pitchFamily="18" charset="0"/>
              </a:rPr>
              <a:t>Alignment requires:</a:t>
            </a:r>
          </a:p>
          <a:p>
            <a:pPr marL="914400" lvl="1" indent="-457200">
              <a:buFont typeface="+mj-lt"/>
              <a:buAutoNum type="arabicPeriod"/>
            </a:pPr>
            <a:r>
              <a:rPr lang="en-US" sz="2400" dirty="0" smtClean="0">
                <a:latin typeface="Palatino Linotype" pitchFamily="18" charset="0"/>
              </a:rPr>
              <a:t>Extracting topics in the tweets and event</a:t>
            </a:r>
          </a:p>
          <a:p>
            <a:pPr marL="914400" lvl="1" indent="-457200">
              <a:buFont typeface="+mj-lt"/>
              <a:buAutoNum type="arabicPeriod"/>
            </a:pPr>
            <a:r>
              <a:rPr lang="en-US" sz="2400" dirty="0" smtClean="0">
                <a:latin typeface="Palatino Linotype" pitchFamily="18" charset="0"/>
              </a:rPr>
              <a:t>Segmenting </a:t>
            </a:r>
            <a:r>
              <a:rPr lang="en-US" sz="2400" dirty="0">
                <a:latin typeface="Palatino Linotype" pitchFamily="18" charset="0"/>
              </a:rPr>
              <a:t>the event into </a:t>
            </a:r>
            <a:endParaRPr lang="en-US" sz="2400" dirty="0" smtClean="0">
              <a:latin typeface="Palatino Linotype" pitchFamily="18" charset="0"/>
            </a:endParaRPr>
          </a:p>
          <a:p>
            <a:pPr marL="457200" lvl="1" indent="0">
              <a:buNone/>
            </a:pPr>
            <a:r>
              <a:rPr lang="en-US" sz="2400" dirty="0" smtClean="0">
                <a:latin typeface="Palatino Linotype" pitchFamily="18" charset="0"/>
              </a:rPr>
              <a:t>      topically coherent chunks</a:t>
            </a:r>
          </a:p>
          <a:p>
            <a:pPr marL="914400" lvl="1" indent="-457200">
              <a:buAutoNum type="arabicPeriod" startAt="3"/>
            </a:pPr>
            <a:r>
              <a:rPr lang="en-US" sz="2400" dirty="0" smtClean="0">
                <a:latin typeface="Palatino Linotype" pitchFamily="18" charset="0"/>
              </a:rPr>
              <a:t>Classify the tweets</a:t>
            </a:r>
          </a:p>
          <a:p>
            <a:pPr marL="457200" lvl="1" indent="0">
              <a:buNone/>
            </a:pPr>
            <a:r>
              <a:rPr lang="en-US" sz="2400" dirty="0">
                <a:latin typeface="Palatino Linotype" pitchFamily="18" charset="0"/>
              </a:rPr>
              <a:t>	</a:t>
            </a:r>
            <a:r>
              <a:rPr lang="en-US" sz="2400" dirty="0" smtClean="0">
                <a:latin typeface="Palatino Linotype" pitchFamily="18" charset="0"/>
              </a:rPr>
              <a:t>   --General vs. Specific</a:t>
            </a:r>
          </a:p>
          <a:p>
            <a:pPr lvl="1"/>
            <a:endParaRPr lang="en-US" dirty="0" smtClean="0">
              <a:latin typeface="Palatino Linotype" pitchFamily="18" charset="0"/>
            </a:endParaRPr>
          </a:p>
        </p:txBody>
      </p:sp>
      <p:sp>
        <p:nvSpPr>
          <p:cNvPr id="5" name="Slide Number Placeholder 4"/>
          <p:cNvSpPr>
            <a:spLocks noGrp="1"/>
          </p:cNvSpPr>
          <p:nvPr>
            <p:ph type="sldNum" sz="quarter" idx="12"/>
          </p:nvPr>
        </p:nvSpPr>
        <p:spPr/>
        <p:txBody>
          <a:bodyPr/>
          <a:lstStyle/>
          <a:p>
            <a:fld id="{6B5D08A1-5CD3-493A-8AB1-52B31FC804B0}" type="slidenum">
              <a:rPr lang="en-US" smtClean="0">
                <a:solidFill>
                  <a:prstClr val="black">
                    <a:tint val="75000"/>
                  </a:prstClr>
                </a:solidFill>
              </a:rPr>
              <a:pPr/>
              <a:t>59</a:t>
            </a:fld>
            <a:endParaRPr lang="en-US">
              <a:solidFill>
                <a:prstClr val="black">
                  <a:tint val="75000"/>
                </a:prstClr>
              </a:solidFill>
            </a:endParaRPr>
          </a:p>
        </p:txBody>
      </p:sp>
      <p:sp>
        <p:nvSpPr>
          <p:cNvPr id="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6B5D08A1-5CD3-493A-8AB1-52B31FC804B0}" type="slidenum">
              <a:rPr lang="en-US" smtClean="0">
                <a:solidFill>
                  <a:prstClr val="black">
                    <a:tint val="75000"/>
                  </a:prstClr>
                </a:solidFill>
              </a:rPr>
              <a:pPr fontAlgn="auto">
                <a:spcBef>
                  <a:spcPts val="0"/>
                </a:spcBef>
                <a:spcAft>
                  <a:spcPts val="0"/>
                </a:spcAft>
              </a:pPr>
              <a:t>59</a:t>
            </a:fld>
            <a:endParaRPr lang="en-US">
              <a:solidFill>
                <a:prstClr val="black">
                  <a:tint val="75000"/>
                </a:prstClr>
              </a:solidFill>
            </a:endParaRPr>
          </a:p>
        </p:txBody>
      </p:sp>
      <p:pic>
        <p:nvPicPr>
          <p:cNvPr id="4" name="Picture 3"/>
          <p:cNvPicPr>
            <a:picLocks noChangeAspect="1"/>
          </p:cNvPicPr>
          <p:nvPr/>
        </p:nvPicPr>
        <p:blipFill>
          <a:blip r:embed="rId3" cstate="print"/>
          <a:stretch>
            <a:fillRect/>
          </a:stretch>
        </p:blipFill>
        <p:spPr>
          <a:xfrm>
            <a:off x="4660900" y="4724400"/>
            <a:ext cx="4483100" cy="1962208"/>
          </a:xfrm>
          <a:prstGeom prst="rect">
            <a:avLst/>
          </a:prstGeom>
        </p:spPr>
      </p:pic>
      <p:sp>
        <p:nvSpPr>
          <p:cNvPr id="7" name="TextBox 6"/>
          <p:cNvSpPr txBox="1"/>
          <p:nvPr/>
        </p:nvSpPr>
        <p:spPr>
          <a:xfrm>
            <a:off x="5029200" y="3200400"/>
            <a:ext cx="3676006" cy="830997"/>
          </a:xfrm>
          <a:prstGeom prst="rect">
            <a:avLst/>
          </a:prstGeom>
          <a:solidFill>
            <a:srgbClr val="FFFF00"/>
          </a:solidFill>
        </p:spPr>
        <p:txBody>
          <a:bodyPr wrap="none" rtlCol="0">
            <a:spAutoFit/>
          </a:bodyPr>
          <a:lstStyle/>
          <a:p>
            <a:r>
              <a:rPr lang="en-US" dirty="0" smtClean="0"/>
              <a:t>Idea: represent tweets and </a:t>
            </a:r>
          </a:p>
          <a:p>
            <a:r>
              <a:rPr lang="en-US" dirty="0" smtClean="0"/>
              <a:t>   </a:t>
            </a:r>
            <a:r>
              <a:rPr lang="en-US" dirty="0" err="1" smtClean="0"/>
              <a:t>segements</a:t>
            </a:r>
            <a:r>
              <a:rPr lang="en-US" dirty="0" smtClean="0"/>
              <a:t> in a topic space</a:t>
            </a:r>
            <a:endParaRPr lang="en-US" dirty="0"/>
          </a:p>
        </p:txBody>
      </p:sp>
    </p:spTree>
    <p:extLst>
      <p:ext uri="{BB962C8B-B14F-4D97-AF65-F5344CB8AC3E}">
        <p14:creationId xmlns="" xmlns:p14="http://schemas.microsoft.com/office/powerpoint/2010/main" val="30856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829800" cy="1143000"/>
          </a:xfrm>
        </p:spPr>
        <p:txBody>
          <a:bodyPr/>
          <a:lstStyle/>
          <a:p>
            <a:r>
              <a:rPr lang="en-US" sz="3600" dirty="0" smtClean="0"/>
              <a:t>Viewing Topic Learning as BN Learning</a:t>
            </a:r>
            <a:endParaRPr lang="en-US" sz="3600" dirty="0"/>
          </a:p>
        </p:txBody>
      </p:sp>
      <p:sp>
        <p:nvSpPr>
          <p:cNvPr id="5" name="Content Placeholder 4"/>
          <p:cNvSpPr>
            <a:spLocks noGrp="1"/>
          </p:cNvSpPr>
          <p:nvPr>
            <p:ph idx="1"/>
          </p:nvPr>
        </p:nvSpPr>
        <p:spPr>
          <a:xfrm>
            <a:off x="0" y="1371600"/>
            <a:ext cx="6858000" cy="4114800"/>
          </a:xfrm>
        </p:spPr>
        <p:txBody>
          <a:bodyPr/>
          <a:lstStyle/>
          <a:p>
            <a:r>
              <a:rPr lang="en-US" sz="2400" dirty="0" smtClean="0"/>
              <a:t>Note that we are given the topology!</a:t>
            </a:r>
          </a:p>
          <a:p>
            <a:r>
              <a:rPr lang="en-US" sz="2400" dirty="0" smtClean="0"/>
              <a:t>So we only need to learn parameters</a:t>
            </a:r>
          </a:p>
          <a:p>
            <a:r>
              <a:rPr lang="en-US" sz="2400" dirty="0" smtClean="0"/>
              <a:t>Two cases:</a:t>
            </a:r>
          </a:p>
          <a:p>
            <a:pPr lvl="1"/>
            <a:r>
              <a:rPr lang="en-US" sz="2400" dirty="0" smtClean="0"/>
              <a:t>Case 1: We are given a bunch of novels, and their topics</a:t>
            </a:r>
          </a:p>
          <a:p>
            <a:pPr lvl="2"/>
            <a:r>
              <a:rPr lang="en-US" dirty="0" smtClean="0"/>
              <a:t>Naïve </a:t>
            </a:r>
            <a:r>
              <a:rPr lang="en-US" dirty="0" err="1" smtClean="0"/>
              <a:t>Bayes</a:t>
            </a:r>
            <a:r>
              <a:rPr lang="en-US" dirty="0" smtClean="0"/>
              <a:t>! </a:t>
            </a:r>
          </a:p>
          <a:p>
            <a:pPr lvl="1"/>
            <a:r>
              <a:rPr lang="en-US" sz="2400" dirty="0" smtClean="0"/>
              <a:t>Case 2: We are just given a bunch of novels, but no topics</a:t>
            </a:r>
          </a:p>
          <a:p>
            <a:pPr lvl="2"/>
            <a:r>
              <a:rPr lang="en-US" dirty="0" smtClean="0"/>
              <a:t>Incomplete Data; EM algorithm (if doing MLE)</a:t>
            </a:r>
          </a:p>
          <a:p>
            <a:pPr lvl="3"/>
            <a:r>
              <a:rPr lang="en-US" sz="2400" dirty="0" smtClean="0"/>
              <a:t>What is EM optimizing? </a:t>
            </a:r>
          </a:p>
          <a:p>
            <a:pPr lvl="4"/>
            <a:r>
              <a:rPr lang="en-US" sz="2400" dirty="0" smtClean="0"/>
              <a:t>Consider </a:t>
            </a:r>
            <a:r>
              <a:rPr lang="en-US" sz="2400" dirty="0" err="1" smtClean="0"/>
              <a:t>Harcopy</a:t>
            </a:r>
            <a:r>
              <a:rPr lang="en-US" sz="2400" dirty="0" smtClean="0"/>
              <a:t>/Softcopy division vs. Westerns/Chick-Lit/</a:t>
            </a:r>
            <a:r>
              <a:rPr lang="en-US" sz="2400" dirty="0" err="1" smtClean="0"/>
              <a:t>SciFi</a:t>
            </a:r>
            <a:r>
              <a:rPr lang="en-US" sz="2400" dirty="0" smtClean="0"/>
              <a:t> topics</a:t>
            </a:r>
          </a:p>
          <a:p>
            <a:pPr lvl="4"/>
            <a:endParaRPr lang="en-US" sz="2400" dirty="0" smtClean="0"/>
          </a:p>
        </p:txBody>
      </p:sp>
      <p:sp>
        <p:nvSpPr>
          <p:cNvPr id="676866" name="AutoShape 2" descr="data:image/jpeg;base64,/9j/4AAQSkZJRgABAQAAAQABAAD/2wCEAAkGBxQHBhUUBxQWFhUXGBwaGRgYFyAgHBweHBwdGBkdGiAaHCgiHh4lGxwXIT0oJSkrMy4uGCIzODMtNygtLisBCgoKDQ0OFhAQGzckHyQ2NDcwLDAyLDcvNDc3MSw3NC0vLTcvNyw3Ny8wNyw0NDc3NzQsNC43LDc0LCw3NzA3N//AABEIAOEA4AMBIgACEQEDEQH/xAAcAAEAAwEBAQEBAAAAAAAAAAAABQcIBgQCAwH/xABHEAABAwIDBAYFCAcGBwAAAAABAAIDBBEFBiEHEjFBEyJRYXGBFBUygpEII0JyoaKxwRYkUlNikrIlMzaTs9I0N0NjwsPj/8QAGwEBAAIDAQEAAAAAAAAAAAAAAAMGAgQFAQf/xAAtEQEAAQIFAQYFBQAAAAAAAAAAAQIDBAURITFBEzJRkbHBEmGh0fEUIiNxgf/aAAwDAQACEQMRAD8AvFERAREQEREBERBRO27OWI4ZiZpYh0FO8XY+MnelHA3d9G3DdFj3m4U5sIzucYw80WJuvNC28ZPF8Y0tfmW3A8COwrrdp2VBm3KskbQOmYC+E9jhrbwcOr535LL+XMZlyxmCOemBD4n6tOlxwcx3ZcXHcg2ai8uF17MUw6OajN2SNDmnuIuvUgIiICIiAiKDzti3qPKdTPexZG7d1t1j1W+e8QgombbFW4bmiodSvZLTmZ27HINNwOIbukEFt22PMX5LQuCVjsRweGWoZ0bpI2vLL33S5odu3sL2vbgsf5Swv11mangAv0krWnwvd33brZbGhjAG8ALBB9IiICIiAiIgIiICIiAiIgIiICIiAszbdcreo81dPSi0VTd9uQeLdIPO4d7xWmVxm1vLf6S5LlbGLyRfOx9t2g3Hm0uHw7EHGfJ1zL6Rh0tDUu60Z6SK/wCw6weB3B2vvq5ljjJOPHLWaYKlt7Md1x2sd1Xjv6pPmAtiQyieEOhILXAEEcCDqCPJB9oiICIiAqf+UbjXo2Aw0sRsZX77h2sZwB98tPuq4Fk/a5mD9Ic8TOjN44j0UfgzRx837x8CEHQfJ6wf03N753jSnjNvrP6g+7v/ABWkFWuwPBPVeSellFn1DzJ7g6rB9jne+rKQEREBERAREQEREBFH45jUGAYe6bF5Gxxt5nie5oGpPcF5crZqps10HSYNJvAaOadHtPY5vL8CgmkREBERAREQEREFbYRsYoKPFZJq0GYF5cyI6RsBNw2w9q3DU204KxoYhBEGwgNa0AAAWAA0AA5ABfaICIiAiIgEXGqrHOGxijxol+Dn0WUm53ReM9vUv1fdt4KzkQeego24fQsiphZkbQ1o7miwXoREBERAREQEREBERBn/AGy5IxKSrdVySuq4Bwa0WMTezcGm6P2h4m3FVZgeNz4BXibCJHRvHMcCOxw4OHcVtNV1nfZFSZkcZKH9XnNyXMHUcf429t+bbeaCGyRtthxC0WaGiCT963+7d482H4jvCtqnnbUwh9M5rmuFw5pBBHaCNCsi5tyNWZTkPrWL5u9hKzrRnz5eDgCvjKedqzKc18IlIZe5id1o3eLeXiLHvQbBRcLs42lQ50YWPb0VQ0XMZNw4drDzA7OIuu6QEREBERARQWZc4UeWIr4xO1h5MGrz4NGvnwVZ41t9jZcYHSuceTpXBo7jZtz5XCC6UWZazbbilQ75p0MfcyK/+oXLyDbFiwP/ABDf8mP/AGoNSosus2y4s06zsPjCz8mqRptu2Ixf3sdM/wAY3A/dkA+xBpFFRuG/KA1/tSj845PycPzXZ4JtgwzFXBssroHHlM2w/mF2jzIQd+i/KmqWVcIdSua9p4FpBHxC/VAREQEREBEX8e4Mbd5sBzKD+ouaxrP2HYJf1hVxgj6LSXu+DASuTi22UlZjUMGHRSu6SRjN91mgbzg29rk8+5BaKIiD4nhbURFs7Q5pFi1wuCOwg8VUme9ikOIh0uViIZOPRH+7d9X9g/EdwVvIgo7ZLsokp64VeaWFhjcejhPHeabb77HgCDYc+PDjeKIgIihM35ngylgzp8TOnBrR7T3cmt+HkAg9mN4zBgOHumxaRscbeZPHuA4knsCrGfNOI7Q99mTm+iUoJaap5Ie/t3Lez5ajtB0XDYQKra9nDexZxFNEd5zQeqxhPVYztc61rnXieQCv+ipGUNK2OjaGMYLNa0WAA7Fx8yzL9P8Ax2+96JKKNd5VjhuxSnEu/jtTLUPJubdQHxuXOPjcLrKDZ7htCB0VJE63OQb/AMd+66hFXbmOxNzvVz6eiaKYhGjL9K32aaD/ACmf7UfgFLI20lNAR2GJn+1SSKDtK/GXujn58j4dP7dFT+UTW/0gKFxLZLhtcDuROiJ5xvIt4A3HxC7pFJTir9Pdrnzl58MKPxvYZJHc4HUh/YyVtj/M24PwCrTHss1WXpy3F4Xs7HWuw/VcOqfitdr8K2jjr6V0daxr2OFi1wuCPNdLD51fonS5+6Pqwm3HRknAcx1WXqkPweZ8ZvcgO6rvrN4O8wtHbLdpDM5wGKtDY6pguWg6PHNzL/aNbXVM7V8jDKWJNfh4Po0vsXNyxw4sJOpFtQT39i5bLGMvy/j8NRTHWN4JHa36TT3Ftx5qzWb1F6iK6OJQzGk6NnoviGUTwh0fBwBHgdQvtSvBQObM3UuUqQPxmTdLr7jALufa190d1xrw1U8uR2nZP/TPLZigLWzNcHROffdBvZwNgTYtvyOtkFVZi271FS8twCFkLeTpOu899tGt8NfFVzi2Za3MM/8AaNRNKTwbvG3kxvVHkFc+X9g0FOAcfnfKebY+o3wubuP2KyMBylRZeZbB6eOM/tWu4+LnXcfMoMw4Fs5xLHCPRaWRrT9OUdG3xG/YkfVBVh5e2DyxzMkxerDC0h27C25BBvo52g1/hKvVEBERAREQEREBZU2u5sfmfNcgY75iFxjiaOGmjnHtJcDr2WWoMWm9HwqV4+jG93waSsToNK7E8Mbh+RY3sHWmc6Rx7dd1vkGgfb2rvVzGzH/ANHb90PxK6dUPF1TVfuTPjLap4gREWu9EREBERAREQcXtgw4YhkCo060e7I3u3XDe+7vLMK1HtaqPRtntUSeLWtHvPa38CVmfCKM4hi0MUfGSRjB4ucG/mrVkcz2FX9+0ILvLZOAM6PAoAeUTP6QvevmNgjjAZoALDwC+l2kYiIgIiICIiAiIgIiICIiDx4xEZ8Ima3i6N4Hm0hYoW4nDebZYrxui9W4zND+7kezya4gfYg0hsdqfSdn1P/Dvt/leQu0VTfJ6xMS4HPTuOscgePqvAGng5p/mVsqj4+j4MTcj5+u7ZpnaBERabIREQEREBEX8c4Nbd2gHEoKt+UBiopstxQD2ppN73Y9SfiWridguAnFc6CZw6lM3fJ/iddrB/UfdUZtBxl+ec8buFgvaCIYGjXesT1h9Ykm/ZbsWhNnOUW5Ny42EEOld15XdrzyHc0aDwvzV2y6xNnD00zzzLWrnWXUoiLeYiIiAiIgIiICIiAiIgIiICyxttwv1ZtDnI9mYNlb7w3Xffa9anVM/KQwbpcKp6qMaxvMbj3PG80n3m297vQcFsRxf1dndsbzZs7XRnsvbebfzFveWkljbDK12G4jHNB7Ub2vHi0gj8Fr/AAutbiWGxzU5u2RjXjwcLqsZ5Z0uU3I67eSa1O2j1IiLhJRERAREQFTu2fPRa44fghJe6wmc3jrwibbW50vbw5lS203aL6sd6Hlv5yrf1SW69HfSwtxkPIcvsXo2U7MPUbhWZj69U7VrDqIr8yecnfyv5rv5Vl0zMXrsbdI90VdfSH6bHtm36MwelYyB6U9vVb+6aeI+uefZw7b2iiKyoRERAREQEREBERAREQEREBERAUNnDBRmLLM9PJ/1GEN7nDrMPk4AqZRBh6SMxSFsgsQbEHkRoQtA7Bsf9YZbdTSnr07tPqPJI+Dt4fBV1tswD1JnmR0QsyoHTN7LuJ3x/MCfeUfstx/9Hs5RPlNo5PmpOzdeRYnwcGnyWjmOH7bD1RHMbwyonSWpERFSWyIiICqLaftMdDOaLKhLpSdx8rNSCTbcjtxdyJ5cBrw9G2bPvqinNHg77TvHzrhxjYRwB5Od9g8QvPsEyKBEMRxRupuKdp7OBkt36geZ5gqwZXlsVRF67G3SPeUVdfSHTbLNmzcswipxi0lY8XJOvR31IF+LtdXfDvshEVkQiIiAiIgIiICIiAiIgIiICIiAiIgIiIKx2/4CMSycJ2Dr0zt6/wDA8hrx4X3T7qzUtj56jbLkqtE3D0aa57Pm3G/lxWOEGusn15xTK1NLL7T4mE+NtftUwoXJVJ6DlKljd9GFn9IKml8/vadpVpxrLbjgUDnfMTcr5blqH6uAsxva86NHhfU9wKnlTvyi6ssoqSIcHOkefFgaB/WVNgrMXr9FE8T+WNU6RqqzAaR+bM5RMrHFzqiYdI7nYm7z/LdbCp4W00DWQANa0ANA4ADQALKWx/8A5k0f13f6b1rFXmIiNoawiIvQREQEREBERAREQEREBERAREQEREBEXzLIIoy6UgAC5JNgB2klByG17ERhuzyqJNi9nRjvMhDT90u+CyhEAZR0tw24vbjbnbyV07bc70WNUApsOlklexxPzYb0V+HWc4EusL6M01Nyq5gyRU4hgwqcEAqY/piLWSM82vj9oHwuDxCDROWs6UOPRhuEzs3gLCN3VeLdjXcR4XXRrGDmugls4FrmnnoQR+BXT4NtExHB2gUtS9zR9GSzx4dcEjyIVcv5FOutqr/J+6aLvi1QqV+Ud7dD4T/+pQ1NturmH9Yjgd4NcP8AyKiszZkqdp+J08VLTjpGbwa1hJvvbtyb8AN0apgMtxFnEU11xtGvX5SVVxMPz2MwmXaRS7n0S9x8Nxw/NatVbbMdljMoytqK+QyVO6RZvsM3uIHNx7z8FZKsaEREQEREBERAREQEREBERAREQEREBERAUVmjAo8y4FLTV192QWuOLSDdrh3ggFSqIMgZyyRV5Qqy3EoyYySGSt1Y4ctfonuOv4qJwbGJ8DrhLhMjo5BzaeI7COBHcVde1TazHHHJR4CxkpILZJZGhzG9zWuBDz3nThx5UbTzhk952B4vq3h8N21vJBYLNr01YLZjo6SqbaxLo91597UW91eg5ywSsj/X8I3T/wBp9vwLVDYbDgeI096+SspJP2Ruyx+IIYHfG3mp6gyRgdZbdxi1/wBsNZ8d/RB4arE8uvcDFRVje5sun3nk/aunyRnWnpqv0fZ3hLzJJ7TpJdbdr3Hes0cbXAXswzZxl9h+cr2TeNXEP6LLuMOqsIyThTjQS00TDxLZA57zy4Euce7xQdPhgmFIPWhjMh4iMENHcN4km3bpfsC9Sics463MeG9PSxvZE4noy8WL2jTfA5NJva/EaqWQEREBERAREQEREBERAREQEREBERAREQEREFUbX8wYTRkw43TekVO7cBo3HNvqCZRYgG3AX7xZZ9gbFUYiBMTFE53G2+WNJ7NN63l+S09tR2eMzrRB9OQypjFmPPBw47j+6/A8r96zPjeDT4DiDocWjdG9vIjj3tPAjvCDvhsVq6ylEuCVNLUROF2ua9wJ+4R95eKXY1isY0hYfCVn5lQGUs6VeUZicHks1xu6Nwuxx4XI7bcxYqyKT5QMjYf1yiY53ayYtHwLHH7UHHU+yTFZ5930bd/ic9ob8bqwMrbGIMFaKjOs0bgzrGMG0Qtw33OsXeFgOWoX4H5QfV0oNef6x/8AJc1Dg+LbV8T6WrL2U+9drn3ETATcCNum+bHiBrzKC/ss4/T5gpHOwQ70UbujDg2zTugex2tHC9uWimFEZUy/FlfAo6aguWsGrjxc46ucfEqXQEREBERAREQEREBERAREQEREBERAREQEREBRuN4DTY/TbmMwslby3hqO9p4tPgVJIgret2NYS2Nz3NkjaASbSmwA1PtX0VKZvOE0hdHlhs8rtR0r32YPqttd3nbzWm85T+i5Sq3u4NgkPwYVmbJ+zSuzSWup4+ihNj00mjbfwj2nadgt3hBb+yrIFA/KlLU1lM2Sd7d8ufdw1cd2zSd3hbkrRa0NbZugXgy9hgwXAoKdrt7oo2s3rWvugC/mpBAREQEREBERAREQEREBERAREQEREBERAREQEREBERBFZp/w9N9QqRg/uG+A/BEQfo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6868" name="Picture 4" descr="http://www.clker.com/cliparts/e/3/0/f/11949896971812381266light_bulb_karl_bartel_01.svg.med.png"/>
          <p:cNvPicPr>
            <a:picLocks noChangeAspect="1" noChangeArrowheads="1"/>
          </p:cNvPicPr>
          <p:nvPr/>
        </p:nvPicPr>
        <p:blipFill>
          <a:blip r:embed="rId4" cstate="print"/>
          <a:srcRect/>
          <a:stretch>
            <a:fillRect/>
          </a:stretch>
        </p:blipFill>
        <p:spPr bwMode="auto">
          <a:xfrm>
            <a:off x="8004835" y="4953000"/>
            <a:ext cx="1139165" cy="1143000"/>
          </a:xfrm>
          <a:prstGeom prst="rect">
            <a:avLst/>
          </a:prstGeom>
          <a:noFill/>
        </p:spPr>
      </p:pic>
      <p:sp>
        <p:nvSpPr>
          <p:cNvPr id="7" name="TextBox 6"/>
          <p:cNvSpPr txBox="1"/>
          <p:nvPr/>
        </p:nvSpPr>
        <p:spPr>
          <a:xfrm>
            <a:off x="6705600" y="4648200"/>
            <a:ext cx="2037737" cy="1754326"/>
          </a:xfrm>
          <a:prstGeom prst="rect">
            <a:avLst/>
          </a:prstGeom>
          <a:noFill/>
        </p:spPr>
        <p:txBody>
          <a:bodyPr wrap="none" rtlCol="0">
            <a:spAutoFit/>
          </a:bodyPr>
          <a:lstStyle/>
          <a:p>
            <a:r>
              <a:rPr lang="en-US" sz="1800" dirty="0" smtClean="0">
                <a:solidFill>
                  <a:srgbClr val="FF0000"/>
                </a:solidFill>
              </a:rPr>
              <a:t>Unsupervised vs.</a:t>
            </a:r>
          </a:p>
          <a:p>
            <a:r>
              <a:rPr lang="en-US" sz="1800" dirty="0" smtClean="0">
                <a:solidFill>
                  <a:srgbClr val="FF0000"/>
                </a:solidFill>
              </a:rPr>
              <a:t>  Supervised</a:t>
            </a:r>
          </a:p>
          <a:p>
            <a:r>
              <a:rPr lang="en-US" sz="1800" dirty="0" smtClean="0">
                <a:solidFill>
                  <a:srgbClr val="FF0000"/>
                </a:solidFill>
              </a:rPr>
              <a:t>  is just </a:t>
            </a:r>
          </a:p>
          <a:p>
            <a:r>
              <a:rPr lang="en-US" sz="1800" dirty="0" smtClean="0">
                <a:solidFill>
                  <a:srgbClr val="FF0000"/>
                </a:solidFill>
              </a:rPr>
              <a:t>   complete data</a:t>
            </a:r>
          </a:p>
          <a:p>
            <a:r>
              <a:rPr lang="en-US" sz="1800" dirty="0" smtClean="0">
                <a:solidFill>
                  <a:srgbClr val="FF0000"/>
                </a:solidFill>
              </a:rPr>
              <a:t>    </a:t>
            </a:r>
            <a:r>
              <a:rPr lang="en-US" sz="1800" dirty="0" err="1" smtClean="0">
                <a:solidFill>
                  <a:srgbClr val="FF0000"/>
                </a:solidFill>
              </a:rPr>
              <a:t>vs</a:t>
            </a:r>
            <a:endParaRPr lang="en-US" sz="1800" dirty="0" smtClean="0">
              <a:solidFill>
                <a:srgbClr val="FF0000"/>
              </a:solidFill>
            </a:endParaRPr>
          </a:p>
          <a:p>
            <a:r>
              <a:rPr lang="en-US" sz="1800" dirty="0" smtClean="0">
                <a:solidFill>
                  <a:srgbClr val="FF0000"/>
                </a:solidFill>
              </a:rPr>
              <a:t>    incomplete data!!</a:t>
            </a:r>
            <a:endParaRPr 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60</a:t>
            </a:fld>
            <a:endParaRPr lang="en-US">
              <a:solidFill>
                <a:prstClr val="black">
                  <a:tint val="75000"/>
                </a:prstClr>
              </a:solidFill>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219200"/>
            <a:ext cx="7848600" cy="4939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0018" y="152400"/>
            <a:ext cx="8229600" cy="1143000"/>
          </a:xfrm>
        </p:spPr>
        <p:txBody>
          <a:bodyPr>
            <a:normAutofit fontScale="90000"/>
          </a:bodyPr>
          <a:lstStyle/>
          <a:p>
            <a:r>
              <a:rPr lang="en-US" dirty="0" smtClean="0">
                <a:solidFill>
                  <a:schemeClr val="accent2">
                    <a:lumMod val="75000"/>
                  </a:schemeClr>
                </a:solidFill>
                <a:latin typeface="Palatino Linotype" pitchFamily="18" charset="0"/>
              </a:rPr>
              <a:t>Event</a:t>
            </a:r>
            <a:r>
              <a:rPr lang="en-US" dirty="0">
                <a:solidFill>
                  <a:schemeClr val="accent2">
                    <a:lumMod val="75000"/>
                  </a:schemeClr>
                </a:solidFill>
                <a:latin typeface="Palatino Linotype" pitchFamily="18" charset="0"/>
              </a:rPr>
              <a:t>-Tweet </a:t>
            </a:r>
            <a:r>
              <a:rPr lang="en-US" dirty="0" smtClean="0">
                <a:solidFill>
                  <a:schemeClr val="accent2">
                    <a:lumMod val="75000"/>
                  </a:schemeClr>
                </a:solidFill>
                <a:latin typeface="Palatino Linotype" pitchFamily="18" charset="0"/>
              </a:rPr>
              <a:t>Alignment: A Model</a:t>
            </a:r>
            <a:endParaRPr lang="en-US" dirty="0"/>
          </a:p>
        </p:txBody>
      </p:sp>
      <p:pic>
        <p:nvPicPr>
          <p:cNvPr id="8" name="Picture 7"/>
          <p:cNvPicPr>
            <a:picLocks noChangeAspect="1"/>
          </p:cNvPicPr>
          <p:nvPr/>
        </p:nvPicPr>
        <p:blipFill>
          <a:blip r:embed="rId4" cstate="print"/>
          <a:stretch>
            <a:fillRect/>
          </a:stretch>
        </p:blipFill>
        <p:spPr>
          <a:xfrm>
            <a:off x="5840845" y="5396072"/>
            <a:ext cx="3340100" cy="1461928"/>
          </a:xfrm>
          <a:prstGeom prst="rect">
            <a:avLst/>
          </a:prstGeom>
        </p:spPr>
      </p:pic>
    </p:spTree>
    <p:extLst>
      <p:ext uri="{BB962C8B-B14F-4D97-AF65-F5344CB8AC3E}">
        <p14:creationId xmlns="" xmlns:p14="http://schemas.microsoft.com/office/powerpoint/2010/main" val="4202122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solidFill>
                  <a:schemeClr val="accent2">
                    <a:lumMod val="75000"/>
                  </a:schemeClr>
                </a:solidFill>
                <a:latin typeface="Palatino Linotype" pitchFamily="18" charset="0"/>
              </a:rPr>
              <a:t>Event</a:t>
            </a:r>
            <a:r>
              <a:rPr lang="en-US" dirty="0">
                <a:solidFill>
                  <a:schemeClr val="accent2">
                    <a:lumMod val="75000"/>
                  </a:schemeClr>
                </a:solidFill>
                <a:latin typeface="Palatino Linotype" pitchFamily="18" charset="0"/>
              </a:rPr>
              <a:t>-Tweet </a:t>
            </a:r>
            <a:r>
              <a:rPr lang="en-US" dirty="0" smtClean="0">
                <a:solidFill>
                  <a:schemeClr val="accent2">
                    <a:lumMod val="75000"/>
                  </a:schemeClr>
                </a:solidFill>
                <a:latin typeface="Palatino Linotype" pitchFamily="18" charset="0"/>
              </a:rPr>
              <a:t>Alignment: Challenges</a:t>
            </a:r>
            <a:endParaRPr lang="en-US" dirty="0"/>
          </a:p>
        </p:txBody>
      </p:sp>
      <p:sp>
        <p:nvSpPr>
          <p:cNvPr id="3" name="Content Placeholder 2"/>
          <p:cNvSpPr>
            <a:spLocks noGrp="1"/>
          </p:cNvSpPr>
          <p:nvPr>
            <p:ph idx="1"/>
          </p:nvPr>
        </p:nvSpPr>
        <p:spPr>
          <a:xfrm>
            <a:off x="381000" y="1524000"/>
            <a:ext cx="5029200" cy="5029200"/>
          </a:xfrm>
        </p:spPr>
        <p:txBody>
          <a:bodyPr>
            <a:normAutofit fontScale="70000" lnSpcReduction="20000"/>
          </a:bodyPr>
          <a:lstStyle/>
          <a:p>
            <a:pPr marL="342900" lvl="1" indent="-342900">
              <a:buFont typeface="Arial" pitchFamily="34" charset="0"/>
              <a:buChar char="•"/>
            </a:pPr>
            <a:r>
              <a:rPr lang="en-US" sz="3200" dirty="0" smtClean="0">
                <a:latin typeface="Palatino Linotype" pitchFamily="18" charset="0"/>
              </a:rPr>
              <a:t>Both </a:t>
            </a:r>
            <a:r>
              <a:rPr lang="en-US" sz="3200" dirty="0">
                <a:latin typeface="Palatino Linotype" pitchFamily="18" charset="0"/>
              </a:rPr>
              <a:t>topics and Segments are latent</a:t>
            </a:r>
          </a:p>
          <a:p>
            <a:r>
              <a:rPr lang="en-US" dirty="0" smtClean="0">
                <a:latin typeface="Palatino Linotype" pitchFamily="18" charset="0"/>
                <a:ea typeface="+mj-ea"/>
                <a:cs typeface="+mj-cs"/>
              </a:rPr>
              <a:t>Tweets are topically influenced by the content of the event. A tweet’s words’ topics can be </a:t>
            </a:r>
          </a:p>
          <a:p>
            <a:pPr lvl="1"/>
            <a:r>
              <a:rPr lang="en-US" b="1" dirty="0" smtClean="0">
                <a:solidFill>
                  <a:srgbClr val="0000CC"/>
                </a:solidFill>
                <a:latin typeface="Palatino Linotype" pitchFamily="18" charset="0"/>
                <a:ea typeface="+mj-ea"/>
                <a:cs typeface="+mj-cs"/>
              </a:rPr>
              <a:t>general</a:t>
            </a:r>
            <a:r>
              <a:rPr lang="en-US" dirty="0" smtClean="0">
                <a:solidFill>
                  <a:srgbClr val="0000CC"/>
                </a:solidFill>
                <a:latin typeface="Palatino Linotype" pitchFamily="18" charset="0"/>
                <a:ea typeface="+mj-ea"/>
                <a:cs typeface="+mj-cs"/>
              </a:rPr>
              <a:t> </a:t>
            </a:r>
            <a:r>
              <a:rPr lang="en-US" dirty="0" smtClean="0">
                <a:latin typeface="Palatino Linotype" pitchFamily="18" charset="0"/>
                <a:ea typeface="+mj-ea"/>
                <a:cs typeface="+mj-cs"/>
              </a:rPr>
              <a:t>(</a:t>
            </a:r>
            <a:r>
              <a:rPr lang="en-US" b="1" i="1" dirty="0" smtClean="0">
                <a:solidFill>
                  <a:srgbClr val="FF0000"/>
                </a:solidFill>
                <a:latin typeface="Palatino Linotype" pitchFamily="18" charset="0"/>
                <a:ea typeface="+mj-ea"/>
                <a:cs typeface="+mj-cs"/>
              </a:rPr>
              <a:t>high-level and constant across the entire event</a:t>
            </a:r>
            <a:r>
              <a:rPr lang="en-US" dirty="0" smtClean="0">
                <a:latin typeface="Palatino Linotype" pitchFamily="18" charset="0"/>
                <a:ea typeface="+mj-ea"/>
                <a:cs typeface="+mj-cs"/>
              </a:rPr>
              <a:t>), or</a:t>
            </a:r>
          </a:p>
          <a:p>
            <a:pPr lvl="1"/>
            <a:r>
              <a:rPr lang="en-US" b="1" dirty="0" smtClean="0">
                <a:solidFill>
                  <a:srgbClr val="0000CC"/>
                </a:solidFill>
                <a:latin typeface="Palatino Linotype" pitchFamily="18" charset="0"/>
                <a:ea typeface="+mj-ea"/>
                <a:cs typeface="+mj-cs"/>
              </a:rPr>
              <a:t>speciﬁc</a:t>
            </a:r>
            <a:r>
              <a:rPr lang="en-US" dirty="0" smtClean="0">
                <a:solidFill>
                  <a:srgbClr val="0000CC"/>
                </a:solidFill>
                <a:latin typeface="Palatino Linotype" pitchFamily="18" charset="0"/>
                <a:ea typeface="+mj-ea"/>
                <a:cs typeface="+mj-cs"/>
              </a:rPr>
              <a:t> </a:t>
            </a:r>
            <a:r>
              <a:rPr lang="en-US" dirty="0" smtClean="0">
                <a:latin typeface="Palatino Linotype" pitchFamily="18" charset="0"/>
                <a:ea typeface="+mj-ea"/>
                <a:cs typeface="+mj-cs"/>
              </a:rPr>
              <a:t>(</a:t>
            </a:r>
            <a:r>
              <a:rPr lang="en-US" b="1" i="1" dirty="0" smtClean="0">
                <a:solidFill>
                  <a:srgbClr val="FF0000"/>
                </a:solidFill>
                <a:latin typeface="Palatino Linotype" pitchFamily="18" charset="0"/>
                <a:ea typeface="+mj-ea"/>
                <a:cs typeface="+mj-cs"/>
              </a:rPr>
              <a:t>concrete and relate to speciﬁc segments of the event</a:t>
            </a:r>
            <a:r>
              <a:rPr lang="en-US" dirty="0" smtClean="0">
                <a:latin typeface="Palatino Linotype" pitchFamily="18" charset="0"/>
                <a:ea typeface="+mj-ea"/>
                <a:cs typeface="+mj-cs"/>
              </a:rPr>
              <a:t>)</a:t>
            </a:r>
          </a:p>
          <a:p>
            <a:pPr lvl="2"/>
            <a:r>
              <a:rPr lang="en-US" b="1" dirty="0" smtClean="0">
                <a:latin typeface="Palatino Linotype" pitchFamily="18" charset="0"/>
                <a:ea typeface="+mj-ea"/>
                <a:cs typeface="+mj-cs"/>
              </a:rPr>
              <a:t>General  tweet </a:t>
            </a:r>
            <a:r>
              <a:rPr lang="en-US" b="1" dirty="0" smtClean="0">
                <a:solidFill>
                  <a:srgbClr val="0000CC"/>
                </a:solidFill>
                <a:latin typeface="Palatino Linotype" pitchFamily="18" charset="0"/>
                <a:ea typeface="+mj-ea"/>
                <a:cs typeface="+mj-cs"/>
              </a:rPr>
              <a:t>= weakly influenced by the event</a:t>
            </a:r>
          </a:p>
          <a:p>
            <a:pPr lvl="2"/>
            <a:r>
              <a:rPr lang="en-US" b="1" dirty="0" smtClean="0">
                <a:latin typeface="Palatino Linotype" pitchFamily="18" charset="0"/>
                <a:ea typeface="+mj-ea"/>
                <a:cs typeface="+mj-cs"/>
              </a:rPr>
              <a:t>Specific tweet </a:t>
            </a:r>
            <a:r>
              <a:rPr lang="en-US" b="1" dirty="0" smtClean="0">
                <a:solidFill>
                  <a:srgbClr val="0000CC"/>
                </a:solidFill>
                <a:latin typeface="Palatino Linotype" pitchFamily="18" charset="0"/>
                <a:ea typeface="+mj-ea"/>
                <a:cs typeface="+mj-cs"/>
              </a:rPr>
              <a:t>= strongly influenced by the event</a:t>
            </a:r>
            <a:endParaRPr lang="en-US" b="1" dirty="0">
              <a:solidFill>
                <a:srgbClr val="0000CC"/>
              </a:solidFill>
              <a:latin typeface="Palatino Linotype" pitchFamily="18" charset="0"/>
              <a:ea typeface="+mj-ea"/>
              <a:cs typeface="+mj-cs"/>
            </a:endParaRPr>
          </a:p>
          <a:p>
            <a:r>
              <a:rPr lang="en-US" dirty="0" smtClean="0">
                <a:latin typeface="Palatino Linotype" pitchFamily="18" charset="0"/>
              </a:rPr>
              <a:t>An </a:t>
            </a:r>
            <a:r>
              <a:rPr lang="en-US" dirty="0">
                <a:latin typeface="Palatino Linotype" pitchFamily="18" charset="0"/>
              </a:rPr>
              <a:t>event is formed </a:t>
            </a:r>
            <a:r>
              <a:rPr lang="en-US" dirty="0" smtClean="0">
                <a:latin typeface="Palatino Linotype" pitchFamily="18" charset="0"/>
              </a:rPr>
              <a:t>by discrete </a:t>
            </a:r>
            <a:r>
              <a:rPr lang="en-US" dirty="0">
                <a:latin typeface="Palatino Linotype" pitchFamily="18" charset="0"/>
              </a:rPr>
              <a:t>sequentially-ordered segments, each of which discusses a particular set of </a:t>
            </a:r>
            <a:r>
              <a:rPr lang="en-US" dirty="0" smtClean="0">
                <a:latin typeface="Palatino Linotype" pitchFamily="18" charset="0"/>
              </a:rPr>
              <a:t>topics</a:t>
            </a:r>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61</a:t>
            </a:fld>
            <a:endParaRPr lang="en-US" dirty="0">
              <a:solidFill>
                <a:prstClr val="black">
                  <a:tint val="75000"/>
                </a:prstClr>
              </a:solidFill>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1371600"/>
            <a:ext cx="3753405" cy="5500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186082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solidFill>
                  <a:schemeClr val="accent2">
                    <a:lumMod val="75000"/>
                  </a:schemeClr>
                </a:solidFill>
                <a:latin typeface="Palatino Linotype" pitchFamily="18" charset="0"/>
              </a:rPr>
              <a:t>Event-Tweet </a:t>
            </a:r>
            <a:r>
              <a:rPr lang="en-US" dirty="0" smtClean="0">
                <a:solidFill>
                  <a:schemeClr val="accent2">
                    <a:lumMod val="75000"/>
                  </a:schemeClr>
                </a:solidFill>
                <a:latin typeface="Palatino Linotype" pitchFamily="18" charset="0"/>
              </a:rPr>
              <a:t>Alignment: Approaches</a:t>
            </a:r>
            <a:endParaRPr lang="en-US" dirty="0">
              <a:latin typeface="Palatino Linotype" pitchFamily="18" charset="0"/>
            </a:endParaRPr>
          </a:p>
        </p:txBody>
      </p:sp>
      <p:sp>
        <p:nvSpPr>
          <p:cNvPr id="3" name="Content Placeholder 2"/>
          <p:cNvSpPr>
            <a:spLocks noGrp="1"/>
          </p:cNvSpPr>
          <p:nvPr>
            <p:ph sz="half" idx="1"/>
          </p:nvPr>
        </p:nvSpPr>
        <p:spPr>
          <a:xfrm>
            <a:off x="457200" y="1600200"/>
            <a:ext cx="4038600" cy="4876800"/>
          </a:xfrm>
        </p:spPr>
        <p:txBody>
          <a:bodyPr>
            <a:normAutofit fontScale="85000" lnSpcReduction="20000"/>
          </a:bodyPr>
          <a:lstStyle/>
          <a:p>
            <a:r>
              <a:rPr lang="en-US" dirty="0" smtClean="0">
                <a:solidFill>
                  <a:srgbClr val="0000CC"/>
                </a:solidFill>
                <a:latin typeface="Palatino Linotype" pitchFamily="18" charset="0"/>
              </a:rPr>
              <a:t>Prior work</a:t>
            </a:r>
            <a:endParaRPr lang="en-US" dirty="0">
              <a:solidFill>
                <a:srgbClr val="0000CC"/>
              </a:solidFill>
              <a:latin typeface="Palatino Linotype" pitchFamily="18" charset="0"/>
            </a:endParaRPr>
          </a:p>
          <a:p>
            <a:pPr lvl="1"/>
            <a:r>
              <a:rPr lang="en-US" sz="2600" dirty="0">
                <a:latin typeface="Palatino Linotype" pitchFamily="18" charset="0"/>
              </a:rPr>
              <a:t>Event </a:t>
            </a:r>
            <a:r>
              <a:rPr lang="en-US" sz="2600" dirty="0" smtClean="0">
                <a:latin typeface="Palatino Linotype" pitchFamily="18" charset="0"/>
              </a:rPr>
              <a:t>Segmentation</a:t>
            </a:r>
          </a:p>
          <a:p>
            <a:pPr lvl="2"/>
            <a:r>
              <a:rPr lang="en-US" sz="2200" dirty="0" smtClean="0">
                <a:latin typeface="Palatino Linotype" pitchFamily="18" charset="0"/>
              </a:rPr>
              <a:t>HMM-based, </a:t>
            </a:r>
            <a:r>
              <a:rPr lang="en-US" sz="2200" dirty="0" err="1" smtClean="0">
                <a:latin typeface="Palatino Linotype" pitchFamily="18" charset="0"/>
              </a:rPr>
              <a:t>etc</a:t>
            </a:r>
            <a:endParaRPr lang="en-US" sz="2200" dirty="0">
              <a:latin typeface="Palatino Linotype" pitchFamily="18" charset="0"/>
            </a:endParaRPr>
          </a:p>
          <a:p>
            <a:pPr lvl="1"/>
            <a:r>
              <a:rPr lang="en-US" sz="2600" dirty="0">
                <a:latin typeface="Palatino Linotype" pitchFamily="18" charset="0"/>
              </a:rPr>
              <a:t>Topics </a:t>
            </a:r>
            <a:r>
              <a:rPr lang="en-US" sz="2600" dirty="0" smtClean="0">
                <a:latin typeface="Palatino Linotype" pitchFamily="18" charset="0"/>
              </a:rPr>
              <a:t>Modeling </a:t>
            </a:r>
          </a:p>
          <a:p>
            <a:pPr lvl="2"/>
            <a:r>
              <a:rPr lang="en-US" sz="2200" dirty="0" smtClean="0">
                <a:latin typeface="Palatino Linotype" pitchFamily="18" charset="0"/>
              </a:rPr>
              <a:t>LDA, PLSI</a:t>
            </a:r>
          </a:p>
          <a:p>
            <a:r>
              <a:rPr lang="en-US" dirty="0" smtClean="0">
                <a:solidFill>
                  <a:srgbClr val="0000CC"/>
                </a:solidFill>
                <a:latin typeface="Palatino Linotype" pitchFamily="18" charset="0"/>
              </a:rPr>
              <a:t>Possible Solution</a:t>
            </a:r>
          </a:p>
          <a:p>
            <a:pPr lvl="1"/>
            <a:r>
              <a:rPr lang="en-US" sz="2600" dirty="0" smtClean="0">
                <a:latin typeface="Palatino Linotype" pitchFamily="18" charset="0"/>
              </a:rPr>
              <a:t>Apply LDA to event and Tweets separately</a:t>
            </a:r>
          </a:p>
          <a:p>
            <a:pPr lvl="1"/>
            <a:r>
              <a:rPr lang="en-US" sz="2600" dirty="0" smtClean="0">
                <a:latin typeface="Palatino Linotype" pitchFamily="18" charset="0"/>
              </a:rPr>
              <a:t>Measure the closeness by </a:t>
            </a:r>
            <a:r>
              <a:rPr lang="en-US" sz="2600" i="1" dirty="0" smtClean="0">
                <a:latin typeface="Palatino Linotype" pitchFamily="18" charset="0"/>
              </a:rPr>
              <a:t>JS-divergence</a:t>
            </a:r>
            <a:r>
              <a:rPr lang="en-US" sz="2600" dirty="0" smtClean="0">
                <a:latin typeface="Palatino Linotype" pitchFamily="18" charset="0"/>
              </a:rPr>
              <a:t> of their topic distributions</a:t>
            </a:r>
          </a:p>
          <a:p>
            <a:pPr lvl="1"/>
            <a:r>
              <a:rPr lang="en-US" sz="2600" dirty="0" smtClean="0">
                <a:latin typeface="Palatino Linotype" pitchFamily="18" charset="0"/>
              </a:rPr>
              <a:t>Problem: Event and and its twitter feeds are modeled largely independently</a:t>
            </a:r>
          </a:p>
          <a:p>
            <a:pPr lvl="1"/>
            <a:endParaRPr lang="en-US" sz="2600" dirty="0" smtClean="0">
              <a:latin typeface="Palatino Linotype" pitchFamily="18" charset="0"/>
            </a:endParaRPr>
          </a:p>
        </p:txBody>
      </p:sp>
      <p:sp>
        <p:nvSpPr>
          <p:cNvPr id="6" name="Content Placeholder 5"/>
          <p:cNvSpPr>
            <a:spLocks noGrp="1"/>
          </p:cNvSpPr>
          <p:nvPr>
            <p:ph sz="half" idx="2"/>
          </p:nvPr>
        </p:nvSpPr>
        <p:spPr>
          <a:xfrm>
            <a:off x="4648200" y="1600200"/>
            <a:ext cx="4343400" cy="4525963"/>
          </a:xfrm>
        </p:spPr>
        <p:txBody>
          <a:bodyPr>
            <a:normAutofit fontScale="85000" lnSpcReduction="20000"/>
          </a:bodyPr>
          <a:lstStyle/>
          <a:p>
            <a:pPr marL="342900" lvl="1" indent="-342900">
              <a:buFont typeface="Arial" pitchFamily="34" charset="0"/>
              <a:buChar char="•"/>
            </a:pPr>
            <a:r>
              <a:rPr lang="en-US" sz="2800" dirty="0" smtClean="0">
                <a:solidFill>
                  <a:srgbClr val="0000CC"/>
                </a:solidFill>
                <a:latin typeface="Palatino Linotype" pitchFamily="18" charset="0"/>
              </a:rPr>
              <a:t>Our Solution: Joint Modeling</a:t>
            </a:r>
            <a:endParaRPr lang="en-US" sz="2800" dirty="0">
              <a:solidFill>
                <a:srgbClr val="0000CC"/>
              </a:solidFill>
              <a:latin typeface="Palatino Linotype" pitchFamily="18" charset="0"/>
            </a:endParaRPr>
          </a:p>
          <a:p>
            <a:pPr lvl="1"/>
            <a:r>
              <a:rPr lang="en-US" sz="2600" dirty="0">
                <a:latin typeface="Palatino Linotype" pitchFamily="18" charset="0"/>
              </a:rPr>
              <a:t>ET-LDA (</a:t>
            </a:r>
            <a:r>
              <a:rPr lang="en-US" sz="2600" dirty="0">
                <a:solidFill>
                  <a:srgbClr val="0000CC"/>
                </a:solidFill>
                <a:latin typeface="Palatino Linotype" pitchFamily="18" charset="0"/>
              </a:rPr>
              <a:t>event-tweets LDA</a:t>
            </a:r>
            <a:r>
              <a:rPr lang="en-US" sz="2600" dirty="0">
                <a:latin typeface="Palatino Linotype" pitchFamily="18" charset="0"/>
              </a:rPr>
              <a:t>) considers an event and its Twitter feeds jointly and characterizes the topic influences between them in a fully </a:t>
            </a:r>
            <a:r>
              <a:rPr lang="en-US" sz="2600" dirty="0" err="1">
                <a:latin typeface="Palatino Linotype" pitchFamily="18" charset="0"/>
              </a:rPr>
              <a:t>Bayeisan</a:t>
            </a:r>
            <a:r>
              <a:rPr lang="en-US" sz="2600" dirty="0">
                <a:latin typeface="Palatino Linotype" pitchFamily="18" charset="0"/>
              </a:rPr>
              <a:t> </a:t>
            </a:r>
            <a:r>
              <a:rPr lang="en-US" sz="2600" dirty="0" smtClean="0">
                <a:latin typeface="Palatino Linotype" pitchFamily="18" charset="0"/>
              </a:rPr>
              <a:t>model</a:t>
            </a:r>
          </a:p>
          <a:p>
            <a:r>
              <a:rPr lang="en-US" sz="3000" dirty="0" smtClean="0">
                <a:solidFill>
                  <a:srgbClr val="0000FF"/>
                </a:solidFill>
                <a:latin typeface="Palatino Linotype" pitchFamily="18" charset="0"/>
              </a:rPr>
              <a:t>Potential advantages</a:t>
            </a:r>
          </a:p>
          <a:p>
            <a:pPr lvl="1"/>
            <a:r>
              <a:rPr lang="en-US" sz="2600" dirty="0" smtClean="0">
                <a:latin typeface="Palatino Linotype" pitchFamily="18" charset="0"/>
              </a:rPr>
              <a:t>Tweets provide a richer context about the topic evolution in the event</a:t>
            </a:r>
          </a:p>
          <a:p>
            <a:pPr lvl="1"/>
            <a:r>
              <a:rPr lang="en-US" sz="2600" dirty="0" smtClean="0">
                <a:latin typeface="Palatino Linotype" pitchFamily="18" charset="0"/>
              </a:rPr>
              <a:t>Can measure the influence of the event on the </a:t>
            </a:r>
            <a:r>
              <a:rPr lang="en-US" sz="2600" dirty="0" err="1" smtClean="0">
                <a:latin typeface="Palatino Linotype" pitchFamily="18" charset="0"/>
              </a:rPr>
              <a:t>twitterati</a:t>
            </a:r>
            <a:r>
              <a:rPr lang="en-US" sz="2600" dirty="0" smtClean="0">
                <a:latin typeface="Palatino Linotype" pitchFamily="18" charset="0"/>
              </a:rPr>
              <a:t> </a:t>
            </a:r>
            <a:endParaRPr lang="en-US" sz="2600" dirty="0">
              <a:latin typeface="Palatino Linotype" pitchFamily="18" charset="0"/>
            </a:endParaRPr>
          </a:p>
          <a:p>
            <a:endParaRPr lang="en-US" dirty="0"/>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 xmlns:p14="http://schemas.microsoft.com/office/powerpoint/2010/main" val="24410141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latin typeface="Palatino Linotype" pitchFamily="18" charset="0"/>
              </a:rPr>
              <a:t>ET-LDA</a:t>
            </a:r>
            <a:endParaRPr lang="en-US" dirty="0">
              <a:solidFill>
                <a:srgbClr val="953735"/>
              </a:solidFill>
              <a:latin typeface="Palatino Linotype" pitchFamily="18" charset="0"/>
            </a:endParaRPr>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63</a:t>
            </a:fld>
            <a:endParaRPr lang="en-US">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4572000" y="1219200"/>
            <a:ext cx="4422865" cy="4864100"/>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1600200"/>
            <a:ext cx="42672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251573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latin typeface="Palatino Linotype" pitchFamily="18" charset="0"/>
              </a:rPr>
              <a:t>ET-LDA Model</a:t>
            </a:r>
            <a:endParaRPr lang="en-US" dirty="0">
              <a:solidFill>
                <a:srgbClr val="953735"/>
              </a:solidFill>
              <a:latin typeface="Palatino Linotype"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9342" y="1857616"/>
            <a:ext cx="7915859" cy="4924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729342" y="1933816"/>
            <a:ext cx="2590801" cy="4771784"/>
          </a:xfrm>
          <a:prstGeom prst="roundRect">
            <a:avLst/>
          </a:prstGeom>
          <a:solidFill>
            <a:srgbClr val="FFFF00">
              <a:alpha val="31000"/>
            </a:srgbClr>
          </a:solid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Palatino Linotype" pitchFamily="18" charset="0"/>
            </a:endParaRPr>
          </a:p>
        </p:txBody>
      </p:sp>
      <p:sp>
        <p:nvSpPr>
          <p:cNvPr id="8" name="Rounded Rectangle 7"/>
          <p:cNvSpPr/>
          <p:nvPr/>
        </p:nvSpPr>
        <p:spPr>
          <a:xfrm>
            <a:off x="4719929" y="1893902"/>
            <a:ext cx="3957930" cy="4771784"/>
          </a:xfrm>
          <a:prstGeom prst="roundRect">
            <a:avLst/>
          </a:prstGeom>
          <a:solidFill>
            <a:schemeClr val="tx2">
              <a:lumMod val="40000"/>
              <a:lumOff val="60000"/>
              <a:alpha val="26000"/>
            </a:schemeClr>
          </a:solidFill>
          <a:ln w="571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Palatino Linotype" pitchFamily="18" charset="0"/>
            </a:endParaRPr>
          </a:p>
        </p:txBody>
      </p:sp>
      <p:sp>
        <p:nvSpPr>
          <p:cNvPr id="9" name="Oval 8"/>
          <p:cNvSpPr/>
          <p:nvPr/>
        </p:nvSpPr>
        <p:spPr>
          <a:xfrm>
            <a:off x="1919514" y="2852058"/>
            <a:ext cx="685800" cy="685800"/>
          </a:xfrm>
          <a:prstGeom prst="ellipse">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Palatino Linotype" pitchFamily="18" charset="0"/>
            </a:endParaRPr>
          </a:p>
        </p:txBody>
      </p:sp>
      <p:sp>
        <p:nvSpPr>
          <p:cNvPr id="11" name="Oval 10"/>
          <p:cNvSpPr/>
          <p:nvPr/>
        </p:nvSpPr>
        <p:spPr>
          <a:xfrm>
            <a:off x="6042122" y="3878838"/>
            <a:ext cx="685800" cy="685800"/>
          </a:xfrm>
          <a:prstGeom prst="ellipse">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Palatino Linotype" pitchFamily="18" charset="0"/>
            </a:endParaRPr>
          </a:p>
        </p:txBody>
      </p:sp>
      <p:cxnSp>
        <p:nvCxnSpPr>
          <p:cNvPr id="12" name="Straight Arrow Connector 11"/>
          <p:cNvCxnSpPr/>
          <p:nvPr/>
        </p:nvCxnSpPr>
        <p:spPr>
          <a:xfrm>
            <a:off x="680357" y="1554737"/>
            <a:ext cx="266700" cy="4335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9078" y="1128505"/>
            <a:ext cx="1254922" cy="461665"/>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Palatino Linotype" pitchFamily="18" charset="0"/>
              </a:rPr>
              <a:t>Event</a:t>
            </a:r>
            <a:endParaRPr lang="en-US" b="1" dirty="0">
              <a:solidFill>
                <a:prstClr val="black"/>
              </a:solidFill>
              <a:latin typeface="Palatino Linotype" pitchFamily="18" charset="0"/>
            </a:endParaRPr>
          </a:p>
        </p:txBody>
      </p:sp>
      <p:sp>
        <p:nvSpPr>
          <p:cNvPr id="20" name="TextBox 19"/>
          <p:cNvSpPr txBox="1"/>
          <p:nvPr/>
        </p:nvSpPr>
        <p:spPr>
          <a:xfrm>
            <a:off x="7979322" y="1005239"/>
            <a:ext cx="1164678" cy="461665"/>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Palatino Linotype" pitchFamily="18" charset="0"/>
              </a:rPr>
              <a:t>Tweets</a:t>
            </a:r>
            <a:endParaRPr lang="en-US" sz="1800" b="1" dirty="0">
              <a:solidFill>
                <a:prstClr val="black"/>
              </a:solidFill>
              <a:latin typeface="Palatino Linotype" pitchFamily="18" charset="0"/>
            </a:endParaRPr>
          </a:p>
        </p:txBody>
      </p:sp>
      <p:sp>
        <p:nvSpPr>
          <p:cNvPr id="25" name="TextBox 24"/>
          <p:cNvSpPr txBox="1"/>
          <p:nvPr/>
        </p:nvSpPr>
        <p:spPr>
          <a:xfrm>
            <a:off x="1669896" y="1634610"/>
            <a:ext cx="187083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fontAlgn="auto">
              <a:spcBef>
                <a:spcPts val="0"/>
              </a:spcBef>
              <a:spcAft>
                <a:spcPts val="0"/>
              </a:spcAft>
            </a:pPr>
            <a:r>
              <a:rPr lang="en-US" sz="1800" dirty="0" smtClean="0">
                <a:solidFill>
                  <a:prstClr val="white"/>
                </a:solidFill>
                <a:latin typeface="Palatino Linotype" pitchFamily="18" charset="0"/>
              </a:rPr>
              <a:t>Determine event </a:t>
            </a:r>
          </a:p>
          <a:p>
            <a:pPr fontAlgn="auto">
              <a:spcBef>
                <a:spcPts val="0"/>
              </a:spcBef>
              <a:spcAft>
                <a:spcPts val="0"/>
              </a:spcAft>
            </a:pPr>
            <a:r>
              <a:rPr lang="en-US" sz="1800" dirty="0" smtClean="0">
                <a:solidFill>
                  <a:prstClr val="white"/>
                </a:solidFill>
                <a:latin typeface="Palatino Linotype" pitchFamily="18" charset="0"/>
              </a:rPr>
              <a:t>segmentation</a:t>
            </a:r>
            <a:endParaRPr lang="en-US" sz="1800" dirty="0">
              <a:solidFill>
                <a:prstClr val="white"/>
              </a:solidFill>
              <a:latin typeface="Palatino Linotype" pitchFamily="18" charset="0"/>
            </a:endParaRPr>
          </a:p>
        </p:txBody>
      </p:sp>
      <p:sp>
        <p:nvSpPr>
          <p:cNvPr id="29" name="TextBox 28"/>
          <p:cNvSpPr txBox="1"/>
          <p:nvPr/>
        </p:nvSpPr>
        <p:spPr>
          <a:xfrm>
            <a:off x="7147914" y="2800156"/>
            <a:ext cx="129403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fontAlgn="auto">
              <a:spcBef>
                <a:spcPts val="0"/>
              </a:spcBef>
              <a:spcAft>
                <a:spcPts val="0"/>
              </a:spcAft>
            </a:pPr>
            <a:r>
              <a:rPr lang="en-US" sz="1800" dirty="0" smtClean="0">
                <a:solidFill>
                  <a:prstClr val="white"/>
                </a:solidFill>
                <a:latin typeface="Palatino Linotype" pitchFamily="18" charset="0"/>
              </a:rPr>
              <a:t>Determine tweet type</a:t>
            </a:r>
            <a:endParaRPr lang="en-US" sz="1800" dirty="0">
              <a:solidFill>
                <a:prstClr val="white"/>
              </a:solidFill>
              <a:latin typeface="Palatino Linotype" pitchFamily="18" charset="0"/>
            </a:endParaRPr>
          </a:p>
        </p:txBody>
      </p:sp>
      <p:sp>
        <p:nvSpPr>
          <p:cNvPr id="32" name="Oval 31"/>
          <p:cNvSpPr/>
          <p:nvPr/>
        </p:nvSpPr>
        <p:spPr>
          <a:xfrm>
            <a:off x="5271253" y="3855146"/>
            <a:ext cx="685800" cy="685800"/>
          </a:xfrm>
          <a:prstGeom prst="ellipse">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Palatino Linotype" pitchFamily="18" charset="0"/>
            </a:endParaRPr>
          </a:p>
        </p:txBody>
      </p:sp>
      <p:sp>
        <p:nvSpPr>
          <p:cNvPr id="34" name="TextBox 33"/>
          <p:cNvSpPr txBox="1"/>
          <p:nvPr/>
        </p:nvSpPr>
        <p:spPr>
          <a:xfrm>
            <a:off x="3863417" y="1981200"/>
            <a:ext cx="1260826"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fontAlgn="auto">
              <a:spcBef>
                <a:spcPts val="0"/>
              </a:spcBef>
              <a:spcAft>
                <a:spcPts val="0"/>
              </a:spcAft>
            </a:pPr>
            <a:r>
              <a:rPr lang="en-US" sz="1800" dirty="0" smtClean="0">
                <a:solidFill>
                  <a:prstClr val="white"/>
                </a:solidFill>
                <a:latin typeface="Palatino Linotype" pitchFamily="18" charset="0"/>
              </a:rPr>
              <a:t>Determine </a:t>
            </a:r>
          </a:p>
          <a:p>
            <a:pPr fontAlgn="auto">
              <a:spcBef>
                <a:spcPts val="0"/>
              </a:spcBef>
              <a:spcAft>
                <a:spcPts val="0"/>
              </a:spcAft>
            </a:pPr>
            <a:r>
              <a:rPr lang="en-US" sz="1800" dirty="0" smtClean="0">
                <a:solidFill>
                  <a:prstClr val="white"/>
                </a:solidFill>
                <a:latin typeface="Palatino Linotype" pitchFamily="18" charset="0"/>
              </a:rPr>
              <a:t>which </a:t>
            </a:r>
          </a:p>
          <a:p>
            <a:pPr fontAlgn="auto">
              <a:spcBef>
                <a:spcPts val="0"/>
              </a:spcBef>
              <a:spcAft>
                <a:spcPts val="0"/>
              </a:spcAft>
            </a:pPr>
            <a:r>
              <a:rPr lang="en-US" sz="1800" dirty="0" smtClean="0">
                <a:solidFill>
                  <a:prstClr val="white"/>
                </a:solidFill>
                <a:latin typeface="Palatino Linotype" pitchFamily="18" charset="0"/>
              </a:rPr>
              <a:t>segment a tweet (word) refers to</a:t>
            </a:r>
            <a:endParaRPr lang="en-US" sz="1800" dirty="0">
              <a:solidFill>
                <a:prstClr val="white"/>
              </a:solidFill>
              <a:latin typeface="Palatino Linotype" pitchFamily="18" charset="0"/>
            </a:endParaRPr>
          </a:p>
        </p:txBody>
      </p:sp>
      <p:cxnSp>
        <p:nvCxnSpPr>
          <p:cNvPr id="36" name="Straight Arrow Connector 35"/>
          <p:cNvCxnSpPr/>
          <p:nvPr/>
        </p:nvCxnSpPr>
        <p:spPr>
          <a:xfrm flipH="1">
            <a:off x="8346890" y="1375318"/>
            <a:ext cx="190118" cy="5185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262414" y="2333474"/>
            <a:ext cx="190118" cy="5185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360480" y="3754290"/>
            <a:ext cx="910773" cy="3331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727922" y="3741957"/>
            <a:ext cx="581034" cy="3454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902580" y="4668763"/>
            <a:ext cx="685800" cy="685800"/>
          </a:xfrm>
          <a:prstGeom prst="ellipse">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Palatino Linotype" pitchFamily="18" charset="0"/>
            </a:endParaRPr>
          </a:p>
        </p:txBody>
      </p:sp>
      <p:sp>
        <p:nvSpPr>
          <p:cNvPr id="48" name="TextBox 47"/>
          <p:cNvSpPr txBox="1"/>
          <p:nvPr/>
        </p:nvSpPr>
        <p:spPr>
          <a:xfrm>
            <a:off x="58056" y="4691299"/>
            <a:ext cx="1511301"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fontAlgn="auto">
              <a:spcBef>
                <a:spcPts val="0"/>
              </a:spcBef>
              <a:spcAft>
                <a:spcPts val="0"/>
              </a:spcAft>
            </a:pPr>
            <a:r>
              <a:rPr lang="en-US" sz="1800" dirty="0" smtClean="0">
                <a:solidFill>
                  <a:prstClr val="white"/>
                </a:solidFill>
                <a:latin typeface="Palatino Linotype" pitchFamily="18" charset="0"/>
              </a:rPr>
              <a:t>Determine word’s topic in event</a:t>
            </a:r>
            <a:endParaRPr lang="en-US" sz="1800" dirty="0">
              <a:solidFill>
                <a:prstClr val="white"/>
              </a:solidFill>
              <a:latin typeface="Palatino Linotype" pitchFamily="18" charset="0"/>
            </a:endParaRPr>
          </a:p>
        </p:txBody>
      </p:sp>
      <p:cxnSp>
        <p:nvCxnSpPr>
          <p:cNvPr id="49" name="Straight Arrow Connector 48"/>
          <p:cNvCxnSpPr>
            <a:endCxn id="47" idx="2"/>
          </p:cNvCxnSpPr>
          <p:nvPr/>
        </p:nvCxnSpPr>
        <p:spPr>
          <a:xfrm flipV="1">
            <a:off x="1552424" y="5011663"/>
            <a:ext cx="350156" cy="197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61859" y="5485958"/>
            <a:ext cx="151130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fontAlgn="auto">
              <a:spcBef>
                <a:spcPts val="0"/>
              </a:spcBef>
              <a:spcAft>
                <a:spcPts val="0"/>
              </a:spcAft>
            </a:pPr>
            <a:r>
              <a:rPr lang="en-US" sz="1800" dirty="0" smtClean="0">
                <a:solidFill>
                  <a:prstClr val="white"/>
                </a:solidFill>
                <a:latin typeface="Palatino Linotype" pitchFamily="18" charset="0"/>
              </a:rPr>
              <a:t>Tweets word’s topic</a:t>
            </a:r>
            <a:endParaRPr lang="en-US" sz="1800" dirty="0">
              <a:solidFill>
                <a:prstClr val="white"/>
              </a:solidFill>
              <a:latin typeface="Palatino Linotype" pitchFamily="18" charset="0"/>
            </a:endParaRPr>
          </a:p>
        </p:txBody>
      </p:sp>
      <p:cxnSp>
        <p:nvCxnSpPr>
          <p:cNvPr id="53" name="Straight Arrow Connector 52"/>
          <p:cNvCxnSpPr/>
          <p:nvPr/>
        </p:nvCxnSpPr>
        <p:spPr>
          <a:xfrm flipH="1" flipV="1">
            <a:off x="5957053" y="5337630"/>
            <a:ext cx="304807" cy="30117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274733" y="4707467"/>
            <a:ext cx="685800" cy="685800"/>
          </a:xfrm>
          <a:prstGeom prst="ellipse">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Palatino Linotype" pitchFamily="18" charset="0"/>
            </a:endParaRPr>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64</a:t>
            </a:fld>
            <a:endParaRPr lang="en-US">
              <a:solidFill>
                <a:prstClr val="black">
                  <a:tint val="75000"/>
                </a:prstClr>
              </a:solidFill>
            </a:endParaRPr>
          </a:p>
        </p:txBody>
      </p:sp>
      <p:pic>
        <p:nvPicPr>
          <p:cNvPr id="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317" y="0"/>
            <a:ext cx="1952884" cy="1229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55182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4" grpId="0"/>
      <p:bldP spid="20" grpId="0"/>
      <p:bldP spid="25" grpId="0" animBg="1"/>
      <p:bldP spid="29" grpId="0" animBg="1"/>
      <p:bldP spid="32" grpId="0" animBg="1"/>
      <p:bldP spid="34" grpId="0" animBg="1"/>
      <p:bldP spid="47" grpId="0" animBg="1"/>
      <p:bldP spid="48" grpId="0" animBg="1"/>
      <p:bldP spid="52" grpId="0" animBg="1"/>
      <p:bldP spid="5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latin typeface="Palatino Linotype" pitchFamily="18" charset="0"/>
              </a:rPr>
              <a:t>ET-LDA</a:t>
            </a:r>
            <a:r>
              <a:rPr lang="en-US" dirty="0">
                <a:solidFill>
                  <a:srgbClr val="953735"/>
                </a:solidFill>
                <a:latin typeface="Palatino Linotype" pitchFamily="18" charset="0"/>
              </a:rPr>
              <a:t> </a:t>
            </a:r>
            <a:r>
              <a:rPr lang="en-US" dirty="0" smtClean="0">
                <a:solidFill>
                  <a:srgbClr val="953735"/>
                </a:solidFill>
                <a:latin typeface="Palatino Linotype" pitchFamily="18" charset="0"/>
              </a:rPr>
              <a:t>Model</a:t>
            </a:r>
            <a:endParaRPr lang="en-US" dirty="0">
              <a:solidFill>
                <a:srgbClr val="953735"/>
              </a:solidFill>
              <a:latin typeface="Palatino Linotype" pitchFamily="18" charset="0"/>
            </a:endParaRPr>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65</a:t>
            </a:fld>
            <a:endParaRPr lang="en-US">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524000"/>
            <a:ext cx="4267200" cy="5181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6800" y="6238095"/>
            <a:ext cx="4201045" cy="584776"/>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Palatino Linotype" pitchFamily="18" charset="0"/>
              </a:rPr>
              <a:t>For more </a:t>
            </a:r>
            <a:r>
              <a:rPr lang="en-US" sz="1600" dirty="0" smtClean="0">
                <a:solidFill>
                  <a:prstClr val="black"/>
                </a:solidFill>
                <a:latin typeface="Palatino Linotype" pitchFamily="18" charset="0"/>
              </a:rPr>
              <a:t>details of the inference, </a:t>
            </a:r>
            <a:r>
              <a:rPr lang="en-US" sz="1600" dirty="0">
                <a:solidFill>
                  <a:prstClr val="black"/>
                </a:solidFill>
                <a:latin typeface="Palatino Linotype" pitchFamily="18" charset="0"/>
              </a:rPr>
              <a:t>please refer to our </a:t>
            </a:r>
            <a:r>
              <a:rPr lang="en-US" sz="1600" dirty="0" smtClean="0">
                <a:solidFill>
                  <a:prstClr val="black"/>
                </a:solidFill>
                <a:latin typeface="Palatino Linotype" pitchFamily="18" charset="0"/>
              </a:rPr>
              <a:t>paper: </a:t>
            </a:r>
            <a:r>
              <a:rPr lang="en-US" sz="1600" dirty="0" smtClean="0">
                <a:solidFill>
                  <a:srgbClr val="0000CC"/>
                </a:solidFill>
                <a:latin typeface="Palatino Linotype" pitchFamily="18" charset="0"/>
                <a:hlinkClick r:id="rId4"/>
              </a:rPr>
              <a:t>http</a:t>
            </a:r>
            <a:r>
              <a:rPr lang="en-US" sz="1600" dirty="0">
                <a:solidFill>
                  <a:srgbClr val="0000CC"/>
                </a:solidFill>
                <a:latin typeface="Palatino Linotype" pitchFamily="18" charset="0"/>
                <a:hlinkClick r:id="rId4"/>
              </a:rPr>
              <a:t>://</a:t>
            </a:r>
            <a:r>
              <a:rPr lang="en-US" sz="1600" dirty="0" smtClean="0">
                <a:solidFill>
                  <a:srgbClr val="0000CC"/>
                </a:solidFill>
                <a:latin typeface="Palatino Linotype" pitchFamily="18" charset="0"/>
                <a:hlinkClick r:id="rId4"/>
              </a:rPr>
              <a:t>bit.ly/MBHjyZ</a:t>
            </a:r>
            <a:endParaRPr lang="en-US" sz="1600" dirty="0" smtClean="0">
              <a:solidFill>
                <a:srgbClr val="0000CC"/>
              </a:solidFill>
              <a:latin typeface="Palatino Linotype" pitchFamily="18" charset="0"/>
            </a:endParaRPr>
          </a:p>
        </p:txBody>
      </p:sp>
      <p:pic>
        <p:nvPicPr>
          <p:cNvPr id="6" name="Picture 5"/>
          <p:cNvPicPr>
            <a:picLocks noChangeAspect="1"/>
          </p:cNvPicPr>
          <p:nvPr/>
        </p:nvPicPr>
        <p:blipFill>
          <a:blip r:embed="rId5" cstate="print"/>
          <a:stretch>
            <a:fillRect/>
          </a:stretch>
        </p:blipFill>
        <p:spPr>
          <a:xfrm>
            <a:off x="4572000" y="1600200"/>
            <a:ext cx="4422865" cy="4559300"/>
          </a:xfrm>
          <a:prstGeom prst="rect">
            <a:avLst/>
          </a:prstGeom>
        </p:spPr>
      </p:pic>
    </p:spTree>
    <p:extLst>
      <p:ext uri="{BB962C8B-B14F-4D97-AF65-F5344CB8AC3E}">
        <p14:creationId xmlns="" xmlns:p14="http://schemas.microsoft.com/office/powerpoint/2010/main" val="33475677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rgbClr val="953735"/>
                </a:solidFill>
                <a:latin typeface="Palatino Linotype" pitchFamily="18" charset="0"/>
              </a:rPr>
              <a:t>Learning ET-LDA: Gibbs sampling</a:t>
            </a:r>
            <a:endParaRPr lang="en-US" dirty="0">
              <a:solidFill>
                <a:srgbClr val="953735"/>
              </a:solidFill>
              <a:latin typeface="Palatino Linotype" pitchFamily="18" charset="0"/>
            </a:endParaRPr>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66</a:t>
            </a:fld>
            <a:endParaRPr lang="en-US">
              <a:solidFill>
                <a:prstClr val="black">
                  <a:tint val="75000"/>
                </a:prstClr>
              </a:solidFill>
            </a:endParaRPr>
          </a:p>
        </p:txBody>
      </p:sp>
      <p:sp>
        <p:nvSpPr>
          <p:cNvPr id="5" name="TextBox 4"/>
          <p:cNvSpPr txBox="1"/>
          <p:nvPr/>
        </p:nvSpPr>
        <p:spPr>
          <a:xfrm>
            <a:off x="4876800" y="6238095"/>
            <a:ext cx="4201045" cy="584776"/>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Palatino Linotype" pitchFamily="18" charset="0"/>
              </a:rPr>
              <a:t>For more </a:t>
            </a:r>
            <a:r>
              <a:rPr lang="en-US" sz="1600" dirty="0" smtClean="0">
                <a:solidFill>
                  <a:prstClr val="black"/>
                </a:solidFill>
                <a:latin typeface="Palatino Linotype" pitchFamily="18" charset="0"/>
              </a:rPr>
              <a:t>details of the inference, </a:t>
            </a:r>
            <a:r>
              <a:rPr lang="en-US" sz="1600" dirty="0">
                <a:solidFill>
                  <a:prstClr val="black"/>
                </a:solidFill>
                <a:latin typeface="Palatino Linotype" pitchFamily="18" charset="0"/>
              </a:rPr>
              <a:t>please refer to our </a:t>
            </a:r>
            <a:r>
              <a:rPr lang="en-US" sz="1600" dirty="0" smtClean="0">
                <a:solidFill>
                  <a:prstClr val="black"/>
                </a:solidFill>
                <a:latin typeface="Palatino Linotype" pitchFamily="18" charset="0"/>
              </a:rPr>
              <a:t>paper: </a:t>
            </a:r>
            <a:r>
              <a:rPr lang="en-US" sz="1600" dirty="0" smtClean="0">
                <a:solidFill>
                  <a:srgbClr val="0000CC"/>
                </a:solidFill>
                <a:latin typeface="Palatino Linotype" pitchFamily="18" charset="0"/>
                <a:hlinkClick r:id="rId3"/>
              </a:rPr>
              <a:t>http</a:t>
            </a:r>
            <a:r>
              <a:rPr lang="en-US" sz="1600" dirty="0">
                <a:solidFill>
                  <a:srgbClr val="0000CC"/>
                </a:solidFill>
                <a:latin typeface="Palatino Linotype" pitchFamily="18" charset="0"/>
                <a:hlinkClick r:id="rId3"/>
              </a:rPr>
              <a:t>://</a:t>
            </a:r>
            <a:r>
              <a:rPr lang="en-US" sz="1600" dirty="0" smtClean="0">
                <a:solidFill>
                  <a:srgbClr val="0000CC"/>
                </a:solidFill>
                <a:latin typeface="Palatino Linotype" pitchFamily="18" charset="0"/>
                <a:hlinkClick r:id="rId3"/>
              </a:rPr>
              <a:t>bit.ly/MBHjyZ</a:t>
            </a:r>
            <a:endParaRPr lang="en-US" sz="1600" dirty="0" smtClean="0">
              <a:solidFill>
                <a:srgbClr val="0000CC"/>
              </a:solidFill>
              <a:latin typeface="Palatino Linotype" pitchFamily="18" charset="0"/>
            </a:endParaRPr>
          </a:p>
        </p:txBody>
      </p:sp>
      <p:pic>
        <p:nvPicPr>
          <p:cNvPr id="6" name="Picture 5"/>
          <p:cNvPicPr>
            <a:picLocks noChangeAspect="1"/>
          </p:cNvPicPr>
          <p:nvPr/>
        </p:nvPicPr>
        <p:blipFill>
          <a:blip r:embed="rId4" cstate="print"/>
          <a:stretch>
            <a:fillRect/>
          </a:stretch>
        </p:blipFill>
        <p:spPr>
          <a:xfrm>
            <a:off x="6125123" y="1143000"/>
            <a:ext cx="2981932" cy="1892300"/>
          </a:xfrm>
          <a:prstGeom prst="rect">
            <a:avLst/>
          </a:prstGeom>
        </p:spPr>
      </p:pic>
      <p:pic>
        <p:nvPicPr>
          <p:cNvPr id="7" name="Picture 6" descr="Screen Shot 2012-07-25 at 3.07.08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27" y="1447800"/>
            <a:ext cx="5997772" cy="1905000"/>
          </a:xfrm>
          <a:prstGeom prst="rect">
            <a:avLst/>
          </a:prstGeom>
        </p:spPr>
      </p:pic>
      <p:sp>
        <p:nvSpPr>
          <p:cNvPr id="3" name="Content Placeholder 2"/>
          <p:cNvSpPr>
            <a:spLocks noGrp="1"/>
          </p:cNvSpPr>
          <p:nvPr>
            <p:ph idx="1"/>
          </p:nvPr>
        </p:nvSpPr>
        <p:spPr>
          <a:xfrm>
            <a:off x="152400" y="3581400"/>
            <a:ext cx="7162800" cy="838200"/>
          </a:xfrm>
        </p:spPr>
        <p:txBody>
          <a:bodyPr>
            <a:normAutofit/>
          </a:bodyPr>
          <a:lstStyle/>
          <a:p>
            <a:pPr marL="0" indent="0">
              <a:buNone/>
            </a:pPr>
            <a:r>
              <a:rPr lang="en-US" sz="2000" dirty="0" smtClean="0">
                <a:latin typeface="Palatino Linotype" pitchFamily="18" charset="0"/>
                <a:ea typeface="+mj-ea"/>
                <a:cs typeface="+mj-cs"/>
              </a:rPr>
              <a:t>Coupling between </a:t>
            </a:r>
            <a:r>
              <a:rPr lang="en-US" sz="2000" dirty="0" smtClean="0">
                <a:latin typeface="Symbol" charset="2"/>
                <a:ea typeface="+mj-ea"/>
                <a:cs typeface="Symbol" charset="2"/>
              </a:rPr>
              <a:t>a</a:t>
            </a:r>
            <a:r>
              <a:rPr lang="en-US" sz="2000" dirty="0" smtClean="0">
                <a:latin typeface="Palatino Linotype" pitchFamily="18" charset="0"/>
                <a:ea typeface="+mj-ea"/>
                <a:cs typeface="+mj-cs"/>
              </a:rPr>
              <a:t> and </a:t>
            </a:r>
            <a:r>
              <a:rPr lang="en-US" sz="2000" dirty="0" smtClean="0">
                <a:latin typeface="Symbol" charset="2"/>
                <a:ea typeface="+mj-ea"/>
                <a:cs typeface="Symbol" charset="2"/>
              </a:rPr>
              <a:t>b</a:t>
            </a:r>
            <a:r>
              <a:rPr lang="en-US" sz="2000" dirty="0" smtClean="0">
                <a:latin typeface="Palatino Linotype" pitchFamily="18" charset="0"/>
                <a:ea typeface="+mj-ea"/>
                <a:cs typeface="+mj-cs"/>
              </a:rPr>
              <a:t> makes the posterior computation of latent variables is intractable </a:t>
            </a:r>
            <a:endParaRPr lang="en-US" sz="2000" dirty="0">
              <a:latin typeface="Palatino Linotype" pitchFamily="18" charset="0"/>
              <a:ea typeface="+mj-ea"/>
              <a:cs typeface="+mj-cs"/>
            </a:endParaRPr>
          </a:p>
        </p:txBody>
      </p:sp>
      <p:pic>
        <p:nvPicPr>
          <p:cNvPr id="8" name="Picture 7" descr="Screen Shot 2012-07-25 at 3.11.13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17" y="4419600"/>
            <a:ext cx="6821543" cy="1874824"/>
          </a:xfrm>
          <a:prstGeom prst="rect">
            <a:avLst/>
          </a:prstGeom>
        </p:spPr>
      </p:pic>
    </p:spTree>
    <p:extLst>
      <p:ext uri="{BB962C8B-B14F-4D97-AF65-F5344CB8AC3E}">
        <p14:creationId xmlns="" xmlns:p14="http://schemas.microsoft.com/office/powerpoint/2010/main" val="14685729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sz="3800" dirty="0" smtClean="0"/>
              <a:t>Analysis of the First Obama-Romney Debate</a:t>
            </a:r>
            <a:endParaRPr lang="en-US" sz="3800" dirty="0"/>
          </a:p>
        </p:txBody>
      </p:sp>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67</a:t>
            </a:fld>
            <a:endParaRPr lang="en-US">
              <a:solidFill>
                <a:prstClr val="black">
                  <a:tint val="75000"/>
                </a:prstClr>
              </a:solidFill>
            </a:endParaRPr>
          </a:p>
        </p:txBody>
      </p:sp>
      <p:pic>
        <p:nvPicPr>
          <p:cNvPr id="674818" name="Picture 2"/>
          <p:cNvPicPr>
            <a:picLocks noChangeAspect="1" noChangeArrowheads="1"/>
          </p:cNvPicPr>
          <p:nvPr/>
        </p:nvPicPr>
        <p:blipFill>
          <a:blip r:embed="rId3" cstate="print"/>
          <a:srcRect/>
          <a:stretch>
            <a:fillRect/>
          </a:stretch>
        </p:blipFill>
        <p:spPr bwMode="auto">
          <a:xfrm>
            <a:off x="2667000" y="1233249"/>
            <a:ext cx="4114800" cy="5593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itter.png"/>
          <p:cNvPicPr>
            <a:picLocks noChangeAspect="1"/>
          </p:cNvPicPr>
          <p:nvPr/>
        </p:nvPicPr>
        <p:blipFill>
          <a:blip r:embed="rId3" cstate="print"/>
          <a:stretch>
            <a:fillRect/>
          </a:stretch>
        </p:blipFill>
        <p:spPr>
          <a:xfrm>
            <a:off x="1981200" y="1066800"/>
            <a:ext cx="3886200" cy="2385462"/>
          </a:xfrm>
          <a:prstGeom prst="rect">
            <a:avLst/>
          </a:prstGeom>
        </p:spPr>
      </p:pic>
      <p:pic>
        <p:nvPicPr>
          <p:cNvPr id="8" name="Picture 7" descr="twitter-story-on-asu-insight-front-page-2.png"/>
          <p:cNvPicPr>
            <a:picLocks noChangeAspect="1"/>
          </p:cNvPicPr>
          <p:nvPr/>
        </p:nvPicPr>
        <p:blipFill>
          <a:blip r:embed="rId4" cstate="print"/>
          <a:stretch>
            <a:fillRect/>
          </a:stretch>
        </p:blipFill>
        <p:spPr>
          <a:xfrm>
            <a:off x="0" y="152400"/>
            <a:ext cx="6362757" cy="6776841"/>
          </a:xfrm>
          <a:prstGeom prst="rect">
            <a:avLst/>
          </a:prstGeom>
        </p:spPr>
      </p:pic>
      <p:sp>
        <p:nvSpPr>
          <p:cNvPr id="4" name="Slide Number Placeholder 3"/>
          <p:cNvSpPr>
            <a:spLocks noGrp="1"/>
          </p:cNvSpPr>
          <p:nvPr>
            <p:ph type="sldNum" sz="quarter" idx="12"/>
          </p:nvPr>
        </p:nvSpPr>
        <p:spPr/>
        <p:txBody>
          <a:bodyPr/>
          <a:lstStyle/>
          <a:p>
            <a:fld id="{6B5D08A1-5CD3-493A-8AB1-52B31FC804B0}" type="slidenum">
              <a:rPr lang="en-US" smtClean="0">
                <a:solidFill>
                  <a:prstClr val="black">
                    <a:tint val="75000"/>
                  </a:prstClr>
                </a:solidFill>
              </a:rPr>
              <a:pPr/>
              <a:t>68</a:t>
            </a:fld>
            <a:endParaRPr lang="en-US">
              <a:solidFill>
                <a:prstClr val="black">
                  <a:tint val="75000"/>
                </a:prstClr>
              </a:solidFill>
            </a:endParaRPr>
          </a:p>
        </p:txBody>
      </p:sp>
      <p:pic>
        <p:nvPicPr>
          <p:cNvPr id="6" name="Picture 5" descr="Screen Shot 2013-10-01 at 10.30.15 PM.png"/>
          <p:cNvPicPr>
            <a:picLocks noChangeAspect="1"/>
          </p:cNvPicPr>
          <p:nvPr/>
        </p:nvPicPr>
        <p:blipFill>
          <a:blip r:embed="rId5" cstate="print"/>
          <a:stretch>
            <a:fillRect/>
          </a:stretch>
        </p:blipFill>
        <p:spPr>
          <a:xfrm>
            <a:off x="4038600" y="2965546"/>
            <a:ext cx="5105400" cy="3892454"/>
          </a:xfrm>
          <a:prstGeom prst="rect">
            <a:avLst/>
          </a:prstGeom>
        </p:spPr>
      </p:pic>
      <p:sp>
        <p:nvSpPr>
          <p:cNvPr id="871426" name="AutoShape 2" descr="Displaying twitt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71428" name="AutoShape 4" descr="Displaying twitt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655333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Generative vs. Discriminative Learning</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Often, we  are really more interested in predicting only a subset of the attributes given the rest.</a:t>
            </a:r>
          </a:p>
          <a:p>
            <a:pPr lvl="1"/>
            <a:r>
              <a:rPr lang="en-US" dirty="0" smtClean="0"/>
              <a:t>E.g. we have data attributes split into subsets X and Y, and we are interested in predicting Y given the values of X  </a:t>
            </a:r>
          </a:p>
          <a:p>
            <a:r>
              <a:rPr lang="en-US" dirty="0" smtClean="0"/>
              <a:t>You can do this by either by</a:t>
            </a:r>
          </a:p>
          <a:p>
            <a:pPr lvl="1"/>
            <a:r>
              <a:rPr lang="en-US" dirty="0" smtClean="0"/>
              <a:t> learning the joint distribution P(X, Y) </a:t>
            </a:r>
            <a:r>
              <a:rPr lang="en-US" dirty="0" smtClean="0">
                <a:solidFill>
                  <a:srgbClr val="C00000"/>
                </a:solidFill>
              </a:rPr>
              <a:t>[Generative learning]</a:t>
            </a:r>
          </a:p>
          <a:p>
            <a:pPr lvl="1"/>
            <a:r>
              <a:rPr lang="en-US" dirty="0" smtClean="0"/>
              <a:t> or learning just the conditional distribution P(Y|X) </a:t>
            </a:r>
            <a:r>
              <a:rPr lang="en-US" dirty="0" smtClean="0">
                <a:solidFill>
                  <a:srgbClr val="C00000"/>
                </a:solidFill>
              </a:rPr>
              <a:t>[Discriminative learning]</a:t>
            </a:r>
          </a:p>
          <a:p>
            <a:r>
              <a:rPr lang="en-US" dirty="0" smtClean="0"/>
              <a:t>Often a given classification problem can be handled either generatively or discriminatively</a:t>
            </a:r>
          </a:p>
          <a:p>
            <a:pPr lvl="1"/>
            <a:r>
              <a:rPr lang="en-US" dirty="0" smtClean="0"/>
              <a:t>E.g. Naïve </a:t>
            </a:r>
            <a:r>
              <a:rPr lang="en-US" dirty="0" err="1" smtClean="0"/>
              <a:t>Bayes</a:t>
            </a:r>
            <a:r>
              <a:rPr lang="en-US" dirty="0" smtClean="0"/>
              <a:t> and Logistic Regression</a:t>
            </a:r>
          </a:p>
          <a:p>
            <a:r>
              <a:rPr lang="en-US" dirty="0" smtClean="0"/>
              <a:t>Which is better?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1143000"/>
          </a:xfrm>
        </p:spPr>
        <p:txBody>
          <a:bodyPr/>
          <a:lstStyle/>
          <a:p>
            <a:r>
              <a:rPr lang="en-US" dirty="0" smtClean="0"/>
              <a:t>Topic Models and Dimensionality reduction</a:t>
            </a:r>
            <a:endParaRPr lang="en-US" dirty="0"/>
          </a:p>
        </p:txBody>
      </p:sp>
      <p:sp>
        <p:nvSpPr>
          <p:cNvPr id="5" name="Content Placeholder 4"/>
          <p:cNvSpPr>
            <a:spLocks noGrp="1"/>
          </p:cNvSpPr>
          <p:nvPr>
            <p:ph idx="1"/>
          </p:nvPr>
        </p:nvSpPr>
        <p:spPr>
          <a:xfrm>
            <a:off x="457200" y="1447800"/>
            <a:ext cx="8153400" cy="4114800"/>
          </a:xfrm>
        </p:spPr>
        <p:txBody>
          <a:bodyPr/>
          <a:lstStyle/>
          <a:p>
            <a:r>
              <a:rPr lang="en-US" sz="2400" dirty="0" smtClean="0"/>
              <a:t>Suppose I have a document d with me. What information do you need from me so you can reconstruct that document (statistically speaking)?</a:t>
            </a:r>
          </a:p>
          <a:p>
            <a:pPr lvl="1"/>
            <a:r>
              <a:rPr lang="en-US" sz="2400" dirty="0" smtClean="0"/>
              <a:t>In the unigram case, you don’t need any information from me; you can generate your version of the document with the word distribution</a:t>
            </a:r>
          </a:p>
          <a:p>
            <a:pPr lvl="1"/>
            <a:r>
              <a:rPr lang="en-US" sz="2400" dirty="0" smtClean="0"/>
              <a:t>In the single topic case, you need me to tell you the topic </a:t>
            </a:r>
          </a:p>
          <a:p>
            <a:pPr lvl="1"/>
            <a:r>
              <a:rPr lang="en-US" sz="2400" dirty="0" smtClean="0"/>
              <a:t>In the multi-topic case, you need me to tell you the mixture over the k topics (k probabilities)</a:t>
            </a:r>
          </a:p>
          <a:p>
            <a:r>
              <a:rPr lang="en-US" b="1" dirty="0" smtClean="0"/>
              <a:t>Notice that this way, we are compressing the document down! (to zero, one or k-bits of information!—The rest are just details)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52400"/>
            <a:ext cx="7772400" cy="1143000"/>
          </a:xfrm>
        </p:spPr>
        <p:txBody>
          <a:bodyPr/>
          <a:lstStyle/>
          <a:p>
            <a:r>
              <a:rPr lang="en-US" dirty="0" smtClean="0"/>
              <a:t>Generative vs. Discriminative</a:t>
            </a:r>
            <a:endParaRPr lang="en-US" dirty="0"/>
          </a:p>
        </p:txBody>
      </p:sp>
      <p:sp>
        <p:nvSpPr>
          <p:cNvPr id="5" name="Text Placeholder 4"/>
          <p:cNvSpPr>
            <a:spLocks noGrp="1"/>
          </p:cNvSpPr>
          <p:nvPr>
            <p:ph type="body" idx="1"/>
          </p:nvPr>
        </p:nvSpPr>
        <p:spPr/>
        <p:txBody>
          <a:bodyPr/>
          <a:lstStyle/>
          <a:p>
            <a:r>
              <a:rPr lang="en-US" dirty="0" smtClean="0">
                <a:solidFill>
                  <a:srgbClr val="0070C0"/>
                </a:solidFill>
              </a:rPr>
              <a:t>Generative Learning</a:t>
            </a:r>
            <a:endParaRPr lang="en-US" dirty="0">
              <a:solidFill>
                <a:srgbClr val="0070C0"/>
              </a:solidFill>
            </a:endParaRPr>
          </a:p>
        </p:txBody>
      </p:sp>
      <p:sp>
        <p:nvSpPr>
          <p:cNvPr id="6" name="Content Placeholder 5"/>
          <p:cNvSpPr>
            <a:spLocks noGrp="1"/>
          </p:cNvSpPr>
          <p:nvPr>
            <p:ph sz="half" idx="2"/>
          </p:nvPr>
        </p:nvSpPr>
        <p:spPr/>
        <p:txBody>
          <a:bodyPr>
            <a:normAutofit fontScale="85000" lnSpcReduction="10000"/>
          </a:bodyPr>
          <a:lstStyle/>
          <a:p>
            <a:r>
              <a:rPr lang="en-US" dirty="0" smtClean="0"/>
              <a:t>More general (after all if you have P(Y, X) you can predict Y given X as well as do other inferences</a:t>
            </a:r>
          </a:p>
          <a:p>
            <a:pPr lvl="1"/>
            <a:r>
              <a:rPr lang="en-US" dirty="0" smtClean="0"/>
              <a:t>You can predict jokes as well as make  them up (or predict spam mails as well as generate them)</a:t>
            </a:r>
          </a:p>
          <a:p>
            <a:r>
              <a:rPr lang="en-US" dirty="0" smtClean="0"/>
              <a:t>In trying to learn P(Y,X), we are often forced to make many independence assumptions both in Y and X—and these may be wrong..</a:t>
            </a:r>
          </a:p>
          <a:p>
            <a:pPr lvl="1"/>
            <a:r>
              <a:rPr lang="en-US" dirty="0" smtClean="0"/>
              <a:t>Interestingly, this type of high bias can</a:t>
            </a:r>
            <a:r>
              <a:rPr lang="en-US" i="1" dirty="0" smtClean="0"/>
              <a:t> help </a:t>
            </a:r>
            <a:r>
              <a:rPr lang="en-US" dirty="0" smtClean="0"/>
              <a:t>generative techniques when there is </a:t>
            </a:r>
            <a:r>
              <a:rPr lang="en-US" i="1" dirty="0" smtClean="0"/>
              <a:t>too little data</a:t>
            </a:r>
            <a:endParaRPr lang="en-US" dirty="0" smtClean="0"/>
          </a:p>
          <a:p>
            <a:endParaRPr lang="en-US" dirty="0"/>
          </a:p>
        </p:txBody>
      </p:sp>
      <p:sp>
        <p:nvSpPr>
          <p:cNvPr id="7" name="Text Placeholder 6"/>
          <p:cNvSpPr>
            <a:spLocks noGrp="1"/>
          </p:cNvSpPr>
          <p:nvPr>
            <p:ph type="body" sz="quarter" idx="3"/>
          </p:nvPr>
        </p:nvSpPr>
        <p:spPr/>
        <p:txBody>
          <a:bodyPr/>
          <a:lstStyle/>
          <a:p>
            <a:r>
              <a:rPr lang="en-US" dirty="0" smtClean="0">
                <a:solidFill>
                  <a:srgbClr val="00B050"/>
                </a:solidFill>
              </a:rPr>
              <a:t>Discriminative Learning</a:t>
            </a:r>
            <a:endParaRPr lang="en-US" dirty="0">
              <a:solidFill>
                <a:srgbClr val="00B050"/>
              </a:solidFill>
            </a:endParaRPr>
          </a:p>
        </p:txBody>
      </p:sp>
      <p:sp>
        <p:nvSpPr>
          <p:cNvPr id="8" name="Content Placeholder 7"/>
          <p:cNvSpPr>
            <a:spLocks noGrp="1"/>
          </p:cNvSpPr>
          <p:nvPr>
            <p:ph sz="quarter" idx="4"/>
          </p:nvPr>
        </p:nvSpPr>
        <p:spPr/>
        <p:txBody>
          <a:bodyPr>
            <a:normAutofit fontScale="85000" lnSpcReduction="20000"/>
          </a:bodyPr>
          <a:lstStyle/>
          <a:p>
            <a:r>
              <a:rPr lang="en-US" dirty="0" smtClean="0"/>
              <a:t>More </a:t>
            </a:r>
            <a:r>
              <a:rPr lang="en-US" i="1" dirty="0" smtClean="0"/>
              <a:t>to the point</a:t>
            </a:r>
            <a:r>
              <a:rPr lang="en-US" dirty="0" smtClean="0"/>
              <a:t> (if what you want is P(Y|X), why bother with P(Y,X) which is after all P(Y|X) *P(X) and thus models the dependencies between X’s also?</a:t>
            </a:r>
          </a:p>
          <a:p>
            <a:r>
              <a:rPr lang="en-US" dirty="0" smtClean="0"/>
              <a:t>Since we don’t need to model dependencies among X, we don’t need to make any independence assumptions among them. So, we can merrily use highly </a:t>
            </a:r>
            <a:r>
              <a:rPr lang="en-US" i="1" dirty="0" smtClean="0"/>
              <a:t>correlated features..</a:t>
            </a:r>
          </a:p>
          <a:p>
            <a:pPr lvl="1"/>
            <a:r>
              <a:rPr lang="en-US" dirty="0" smtClean="0"/>
              <a:t>Interestingly, this freedom can </a:t>
            </a:r>
            <a:r>
              <a:rPr lang="en-US" i="1" dirty="0" smtClean="0"/>
              <a:t>hurt </a:t>
            </a:r>
            <a:r>
              <a:rPr lang="en-US" dirty="0" smtClean="0"/>
              <a:t>discriminative learners when there is too little data (as over fitting is easy) </a:t>
            </a:r>
            <a:endParaRPr lang="en-US" dirty="0"/>
          </a:p>
        </p:txBody>
      </p:sp>
      <p:sp>
        <p:nvSpPr>
          <p:cNvPr id="9" name="TextBox 8"/>
          <p:cNvSpPr txBox="1"/>
          <p:nvPr/>
        </p:nvSpPr>
        <p:spPr>
          <a:xfrm>
            <a:off x="762000" y="6027003"/>
            <a:ext cx="7808228" cy="830997"/>
          </a:xfrm>
          <a:prstGeom prst="rect">
            <a:avLst/>
          </a:prstGeom>
          <a:solidFill>
            <a:srgbClr val="FFFF00"/>
          </a:solidFill>
        </p:spPr>
        <p:txBody>
          <a:bodyPr wrap="none" rtlCol="0">
            <a:spAutoFit/>
          </a:bodyPr>
          <a:lstStyle/>
          <a:p>
            <a:r>
              <a:rPr lang="en-US" sz="1600" dirty="0" err="1" smtClean="0"/>
              <a:t>Bayes</a:t>
            </a:r>
            <a:r>
              <a:rPr lang="en-US" sz="1600" dirty="0" smtClean="0"/>
              <a:t> networks are not well suited for discriminative learning; Markov Networks are</a:t>
            </a:r>
          </a:p>
          <a:p>
            <a:r>
              <a:rPr lang="en-US" sz="1600" dirty="0"/>
              <a:t>	</a:t>
            </a:r>
            <a:r>
              <a:rPr lang="en-US" sz="1600" dirty="0" smtClean="0"/>
              <a:t>--thus Conditional Random Fields are basically MNs doing discriminative learning</a:t>
            </a:r>
          </a:p>
          <a:p>
            <a:r>
              <a:rPr lang="en-US" sz="1600" dirty="0"/>
              <a:t> </a:t>
            </a:r>
            <a:r>
              <a:rPr lang="en-US" sz="1600" dirty="0" smtClean="0"/>
              <a:t>                 --Logistic regression can be seen as a simple CRF</a:t>
            </a:r>
            <a:endParaRPr lang="en-US" sz="1600" dirty="0"/>
          </a:p>
        </p:txBody>
      </p:sp>
      <p:sp>
        <p:nvSpPr>
          <p:cNvPr id="10" name="TextBox 9"/>
          <p:cNvSpPr txBox="1"/>
          <p:nvPr/>
        </p:nvSpPr>
        <p:spPr>
          <a:xfrm>
            <a:off x="1524000" y="1371600"/>
            <a:ext cx="5139099" cy="369332"/>
          </a:xfrm>
          <a:prstGeom prst="rect">
            <a:avLst/>
          </a:prstGeom>
          <a:noFill/>
        </p:spPr>
        <p:txBody>
          <a:bodyPr wrap="none" rtlCol="0">
            <a:spAutoFit/>
          </a:bodyPr>
          <a:lstStyle/>
          <a:p>
            <a:r>
              <a:rPr lang="en-US" b="1" dirty="0" smtClean="0">
                <a:solidFill>
                  <a:srgbClr val="0070C0"/>
                </a:solidFill>
              </a:rPr>
              <a:t>P(y)P(</a:t>
            </a:r>
            <a:r>
              <a:rPr lang="en-US" b="1" dirty="0" err="1" smtClean="0">
                <a:solidFill>
                  <a:srgbClr val="0070C0"/>
                </a:solidFill>
              </a:rPr>
              <a:t>x|y</a:t>
            </a:r>
            <a:r>
              <a:rPr lang="en-US" b="1" dirty="0" smtClean="0">
                <a:solidFill>
                  <a:srgbClr val="0070C0"/>
                </a:solidFill>
              </a:rPr>
              <a:t>) </a:t>
            </a:r>
            <a:r>
              <a:rPr lang="en-US" dirty="0" smtClean="0"/>
              <a:t>=                      P(</a:t>
            </a:r>
            <a:r>
              <a:rPr lang="en-US" dirty="0" err="1" smtClean="0"/>
              <a:t>y,x</a:t>
            </a:r>
            <a:r>
              <a:rPr lang="en-US" dirty="0" smtClean="0"/>
              <a:t>)                   = </a:t>
            </a:r>
            <a:r>
              <a:rPr lang="en-US" b="1" dirty="0" smtClean="0">
                <a:solidFill>
                  <a:srgbClr val="00B050"/>
                </a:solidFill>
              </a:rPr>
              <a:t>P(x)P(</a:t>
            </a:r>
            <a:r>
              <a:rPr lang="en-US" b="1" dirty="0" err="1">
                <a:solidFill>
                  <a:srgbClr val="00B050"/>
                </a:solidFill>
              </a:rPr>
              <a:t>y</a:t>
            </a:r>
            <a:r>
              <a:rPr lang="en-US" b="1" dirty="0" err="1" smtClean="0">
                <a:solidFill>
                  <a:srgbClr val="00B050"/>
                </a:solidFill>
              </a:rPr>
              <a:t>|x</a:t>
            </a:r>
            <a:r>
              <a:rPr lang="en-US" b="1" dirty="0" smtClean="0">
                <a:solidFill>
                  <a:srgbClr val="00B050"/>
                </a:solidFill>
              </a:rPr>
              <a:t>)</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532" name="Picture 4"/>
          <p:cNvPicPr>
            <a:picLocks noChangeAspect="1" noChangeArrowheads="1"/>
          </p:cNvPicPr>
          <p:nvPr/>
        </p:nvPicPr>
        <p:blipFill>
          <a:blip r:embed="rId2" cstate="print"/>
          <a:srcRect/>
          <a:stretch>
            <a:fillRect/>
          </a:stretch>
        </p:blipFill>
        <p:spPr bwMode="auto">
          <a:xfrm>
            <a:off x="5723855" y="-76200"/>
            <a:ext cx="3420145" cy="2514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Collapsed Gibbs Sampler</a:t>
            </a:r>
            <a:endParaRPr lang="en-US" dirty="0"/>
          </a:p>
        </p:txBody>
      </p:sp>
      <p:pic>
        <p:nvPicPr>
          <p:cNvPr id="1046530" name="Picture 2"/>
          <p:cNvPicPr>
            <a:picLocks noChangeAspect="1" noChangeArrowheads="1"/>
          </p:cNvPicPr>
          <p:nvPr/>
        </p:nvPicPr>
        <p:blipFill>
          <a:blip r:embed="rId3" cstate="print"/>
          <a:srcRect/>
          <a:stretch>
            <a:fillRect/>
          </a:stretch>
        </p:blipFill>
        <p:spPr bwMode="auto">
          <a:xfrm>
            <a:off x="533400" y="2514600"/>
            <a:ext cx="7988527" cy="1905000"/>
          </a:xfrm>
          <a:prstGeom prst="rect">
            <a:avLst/>
          </a:prstGeom>
          <a:noFill/>
          <a:ln w="9525">
            <a:noFill/>
            <a:miter lim="800000"/>
            <a:headEnd/>
            <a:tailEnd/>
          </a:ln>
        </p:spPr>
      </p:pic>
      <p:pic>
        <p:nvPicPr>
          <p:cNvPr id="1046531" name="Picture 3"/>
          <p:cNvPicPr>
            <a:picLocks noChangeAspect="1" noChangeArrowheads="1"/>
          </p:cNvPicPr>
          <p:nvPr/>
        </p:nvPicPr>
        <p:blipFill>
          <a:blip r:embed="rId4" cstate="print"/>
          <a:srcRect/>
          <a:stretch>
            <a:fillRect/>
          </a:stretch>
        </p:blipFill>
        <p:spPr bwMode="auto">
          <a:xfrm>
            <a:off x="457200" y="5181600"/>
            <a:ext cx="8610600" cy="1421282"/>
          </a:xfrm>
          <a:prstGeom prst="rect">
            <a:avLst/>
          </a:prstGeom>
          <a:noFill/>
          <a:ln w="9525">
            <a:noFill/>
            <a:miter lim="800000"/>
            <a:headEnd/>
            <a:tailEnd/>
          </a:ln>
        </p:spPr>
      </p:pic>
      <p:cxnSp>
        <p:nvCxnSpPr>
          <p:cNvPr id="8" name="Straight Arrow Connector 7"/>
          <p:cNvCxnSpPr/>
          <p:nvPr/>
        </p:nvCxnSpPr>
        <p:spPr bwMode="auto">
          <a:xfrm>
            <a:off x="4953000" y="5791200"/>
            <a:ext cx="10668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4648200" y="6550223"/>
            <a:ext cx="2981907" cy="307777"/>
          </a:xfrm>
          <a:prstGeom prst="rect">
            <a:avLst/>
          </a:prstGeom>
          <a:noFill/>
        </p:spPr>
        <p:txBody>
          <a:bodyPr wrap="none" rtlCol="0">
            <a:spAutoFit/>
          </a:bodyPr>
          <a:lstStyle/>
          <a:p>
            <a:r>
              <a:rPr lang="en-US" sz="1400" dirty="0" smtClean="0">
                <a:latin typeface="Segoe Print" pitchFamily="2" charset="0"/>
              </a:rPr>
              <a:t>The instance being re-sampled</a:t>
            </a:r>
            <a:endParaRPr lang="en-US" sz="1400" dirty="0">
              <a:latin typeface="Segoe Print" pitchFamily="2" charset="0"/>
            </a:endParaRPr>
          </a:p>
        </p:txBody>
      </p:sp>
      <p:cxnSp>
        <p:nvCxnSpPr>
          <p:cNvPr id="11" name="Straight Connector 10"/>
          <p:cNvCxnSpPr/>
          <p:nvPr/>
        </p:nvCxnSpPr>
        <p:spPr bwMode="auto">
          <a:xfrm>
            <a:off x="4724400" y="5791200"/>
            <a:ext cx="1295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flipH="1">
            <a:off x="1905000" y="4114800"/>
            <a:ext cx="2971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7162800" y="3962400"/>
            <a:ext cx="990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533400" y="4419600"/>
            <a:ext cx="3575018" cy="307777"/>
          </a:xfrm>
          <a:prstGeom prst="rect">
            <a:avLst/>
          </a:prstGeom>
          <a:noFill/>
        </p:spPr>
        <p:txBody>
          <a:bodyPr wrap="none" rtlCol="0">
            <a:spAutoFit/>
          </a:bodyPr>
          <a:lstStyle/>
          <a:p>
            <a:r>
              <a:rPr lang="en-US" sz="1400" dirty="0" smtClean="0">
                <a:latin typeface="Segoe Print" pitchFamily="2" charset="0"/>
              </a:rPr>
              <a:t>Fraction of times </a:t>
            </a:r>
            <a:r>
              <a:rPr lang="en-US" sz="1400" dirty="0" err="1" smtClean="0">
                <a:latin typeface="Segoe Print" pitchFamily="2" charset="0"/>
              </a:rPr>
              <a:t>w</a:t>
            </a:r>
            <a:r>
              <a:rPr lang="en-US" sz="1400" baseline="-25000" dirty="0" err="1" smtClean="0">
                <a:latin typeface="Segoe Print" pitchFamily="2" charset="0"/>
              </a:rPr>
              <a:t>i</a:t>
            </a:r>
            <a:r>
              <a:rPr lang="en-US" sz="1400" dirty="0" smtClean="0">
                <a:latin typeface="Segoe Print" pitchFamily="2" charset="0"/>
              </a:rPr>
              <a:t> occurs in topic J</a:t>
            </a:r>
            <a:endParaRPr lang="en-US" sz="1400" dirty="0">
              <a:latin typeface="Segoe Print" pitchFamily="2" charset="0"/>
            </a:endParaRPr>
          </a:p>
        </p:txBody>
      </p:sp>
      <p:sp>
        <p:nvSpPr>
          <p:cNvPr id="22" name="TextBox 21"/>
          <p:cNvSpPr txBox="1"/>
          <p:nvPr/>
        </p:nvSpPr>
        <p:spPr>
          <a:xfrm>
            <a:off x="5115333" y="4495800"/>
            <a:ext cx="4028667" cy="307777"/>
          </a:xfrm>
          <a:prstGeom prst="rect">
            <a:avLst/>
          </a:prstGeom>
          <a:noFill/>
        </p:spPr>
        <p:txBody>
          <a:bodyPr wrap="none" rtlCol="0">
            <a:spAutoFit/>
          </a:bodyPr>
          <a:lstStyle/>
          <a:p>
            <a:r>
              <a:rPr lang="en-US" sz="1400" dirty="0" smtClean="0">
                <a:latin typeface="Segoe Print" pitchFamily="2" charset="0"/>
              </a:rPr>
              <a:t>Fraction of  times topic j occurs in doc </a:t>
            </a:r>
            <a:r>
              <a:rPr lang="en-US" sz="1400" dirty="0" err="1" smtClean="0">
                <a:latin typeface="Segoe Print" pitchFamily="2" charset="0"/>
              </a:rPr>
              <a:t>di</a:t>
            </a:r>
            <a:r>
              <a:rPr lang="en-US" sz="1400" dirty="0" smtClean="0">
                <a:latin typeface="Segoe Print" pitchFamily="2" charset="0"/>
              </a:rPr>
              <a:t> </a:t>
            </a:r>
            <a:endParaRPr lang="en-US" sz="1400" dirty="0">
              <a:latin typeface="Segoe Print"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p:txBody>
          <a:bodyPr/>
          <a:lstStyle/>
          <a:p>
            <a:r>
              <a:rPr lang="en-US" dirty="0"/>
              <a:t>Text Naïve </a:t>
            </a:r>
            <a:r>
              <a:rPr lang="en-US" dirty="0" err="1"/>
              <a:t>Bayes</a:t>
            </a:r>
            <a:r>
              <a:rPr lang="en-US" dirty="0"/>
              <a:t> Algorithm</a:t>
            </a:r>
            <a:br>
              <a:rPr lang="en-US" dirty="0"/>
            </a:br>
            <a:r>
              <a:rPr lang="en-US" dirty="0"/>
              <a:t>(Train)</a:t>
            </a:r>
          </a:p>
        </p:txBody>
      </p:sp>
      <p:sp>
        <p:nvSpPr>
          <p:cNvPr id="1534979" name="Text Box 3"/>
          <p:cNvSpPr txBox="1">
            <a:spLocks noChangeArrowheads="1"/>
          </p:cNvSpPr>
          <p:nvPr/>
        </p:nvSpPr>
        <p:spPr bwMode="auto">
          <a:xfrm>
            <a:off x="304800" y="1600200"/>
            <a:ext cx="8586788" cy="4300538"/>
          </a:xfrm>
          <a:prstGeom prst="rect">
            <a:avLst/>
          </a:prstGeom>
          <a:noFill/>
          <a:ln w="12700">
            <a:noFill/>
            <a:miter lim="800000"/>
            <a:headEnd/>
            <a:tailEnd/>
          </a:ln>
          <a:effectLst/>
        </p:spPr>
        <p:txBody>
          <a:bodyPr wrap="none" lIns="90000" tIns="46800" rIns="90000" bIns="46800">
            <a:spAutoFit/>
          </a:bodyPr>
          <a:lstStyle/>
          <a:p>
            <a:pPr eaLnBrk="1" hangingPunct="1"/>
            <a:r>
              <a:rPr lang="en-US" sz="2800" b="0" dirty="0"/>
              <a:t>Let </a:t>
            </a:r>
            <a:r>
              <a:rPr lang="en-US" sz="2800" b="0" i="1" dirty="0"/>
              <a:t>V</a:t>
            </a:r>
            <a:r>
              <a:rPr lang="en-US" sz="2800" b="0" dirty="0"/>
              <a:t> be the vocabulary of all words in the documents in </a:t>
            </a:r>
            <a:r>
              <a:rPr lang="en-US" sz="2800" b="0" i="1" dirty="0"/>
              <a:t>D</a:t>
            </a:r>
          </a:p>
          <a:p>
            <a:pPr eaLnBrk="1" hangingPunct="1"/>
            <a:r>
              <a:rPr lang="en-US" sz="2800" b="0" dirty="0"/>
              <a:t>For each category </a:t>
            </a:r>
            <a:r>
              <a:rPr lang="en-US" sz="2800" b="0" i="1" dirty="0" err="1"/>
              <a:t>c</a:t>
            </a:r>
            <a:r>
              <a:rPr lang="en-US" sz="2800" b="0" i="1" baseline="-25000" dirty="0" err="1"/>
              <a:t>i</a:t>
            </a:r>
            <a:r>
              <a:rPr lang="en-US" sz="2800" b="0" i="1" baseline="-25000" dirty="0"/>
              <a:t>  </a:t>
            </a:r>
            <a:r>
              <a:rPr lang="en-US" sz="2800" b="0" dirty="0">
                <a:sym typeface="Symbol" pitchFamily="18" charset="2"/>
              </a:rPr>
              <a:t> </a:t>
            </a:r>
            <a:r>
              <a:rPr lang="en-US" sz="2800" b="0" i="1" dirty="0">
                <a:sym typeface="Symbol" pitchFamily="18" charset="2"/>
              </a:rPr>
              <a:t>C</a:t>
            </a:r>
            <a:endParaRPr lang="en-US" sz="2800" b="0" i="1" baseline="-25000" dirty="0"/>
          </a:p>
          <a:p>
            <a:pPr eaLnBrk="1" hangingPunct="1"/>
            <a:r>
              <a:rPr lang="en-US" sz="2800" b="0" i="1" baseline="-25000" dirty="0"/>
              <a:t>        </a:t>
            </a:r>
            <a:r>
              <a:rPr lang="en-US" sz="2800" b="0" dirty="0"/>
              <a:t>Let</a:t>
            </a:r>
            <a:r>
              <a:rPr lang="en-US" sz="2800" b="0" i="1" dirty="0"/>
              <a:t> D</a:t>
            </a:r>
            <a:r>
              <a:rPr lang="en-US" sz="2800" b="0" i="1" baseline="-25000" dirty="0"/>
              <a:t>i</a:t>
            </a:r>
            <a:r>
              <a:rPr lang="en-US" sz="2800" b="0" i="1" dirty="0"/>
              <a:t> </a:t>
            </a:r>
            <a:r>
              <a:rPr lang="en-US" sz="2800" b="0" dirty="0"/>
              <a:t>be the subset of documents in </a:t>
            </a:r>
            <a:r>
              <a:rPr lang="en-US" sz="2800" b="0" i="1" dirty="0"/>
              <a:t>D</a:t>
            </a:r>
            <a:r>
              <a:rPr lang="en-US" sz="2800" b="0" dirty="0"/>
              <a:t> in category </a:t>
            </a:r>
            <a:r>
              <a:rPr lang="en-US" sz="2800" b="0" i="1" dirty="0" err="1"/>
              <a:t>c</a:t>
            </a:r>
            <a:r>
              <a:rPr lang="en-US" sz="2800" b="0" i="1" baseline="-25000" dirty="0" err="1"/>
              <a:t>i</a:t>
            </a:r>
            <a:endParaRPr lang="en-US" sz="2800" b="0" i="1" baseline="-25000" dirty="0"/>
          </a:p>
          <a:p>
            <a:pPr eaLnBrk="1" hangingPunct="1"/>
            <a:r>
              <a:rPr lang="en-US" sz="3200" b="0" i="1" baseline="-25000" dirty="0"/>
              <a:t>        </a:t>
            </a:r>
            <a:r>
              <a:rPr lang="en-US" sz="2800" b="0" dirty="0"/>
              <a:t>P(</a:t>
            </a:r>
            <a:r>
              <a:rPr lang="en-US" sz="2800" b="0" i="1" dirty="0" err="1"/>
              <a:t>c</a:t>
            </a:r>
            <a:r>
              <a:rPr lang="en-US" sz="2800" b="0" i="1" baseline="-25000" dirty="0" err="1"/>
              <a:t>i</a:t>
            </a:r>
            <a:r>
              <a:rPr lang="en-US" sz="2800" b="0" dirty="0"/>
              <a:t>) = |</a:t>
            </a:r>
            <a:r>
              <a:rPr lang="en-US" sz="2800" b="0" i="1" dirty="0"/>
              <a:t>D</a:t>
            </a:r>
            <a:r>
              <a:rPr lang="en-US" sz="2400" b="0" i="1" baseline="-25000" dirty="0"/>
              <a:t>i</a:t>
            </a:r>
            <a:r>
              <a:rPr lang="en-US" sz="2800" b="0" dirty="0"/>
              <a:t>| / |</a:t>
            </a:r>
            <a:r>
              <a:rPr lang="en-US" sz="2800" b="0" i="1" dirty="0"/>
              <a:t>D</a:t>
            </a:r>
            <a:r>
              <a:rPr lang="en-US" sz="2800" b="0" dirty="0"/>
              <a:t>|</a:t>
            </a:r>
          </a:p>
          <a:p>
            <a:pPr eaLnBrk="1" hangingPunct="1"/>
            <a:r>
              <a:rPr lang="en-US" sz="2800" b="0" dirty="0"/>
              <a:t>      Let </a:t>
            </a:r>
            <a:r>
              <a:rPr lang="en-US" sz="2800" b="0" i="1" dirty="0"/>
              <a:t>T</a:t>
            </a:r>
            <a:r>
              <a:rPr lang="en-US" sz="2800" b="0" i="1" baseline="-25000" dirty="0"/>
              <a:t>i</a:t>
            </a:r>
            <a:r>
              <a:rPr lang="en-US" sz="2800" b="0" dirty="0"/>
              <a:t> be the concatenation of all the documents in </a:t>
            </a:r>
            <a:r>
              <a:rPr lang="en-US" sz="2800" b="0" i="1" dirty="0"/>
              <a:t>D</a:t>
            </a:r>
            <a:r>
              <a:rPr lang="en-US" sz="2800" b="0" i="1" baseline="-25000" dirty="0"/>
              <a:t>i</a:t>
            </a:r>
          </a:p>
          <a:p>
            <a:pPr eaLnBrk="1" hangingPunct="1"/>
            <a:r>
              <a:rPr lang="en-US" sz="2800" b="0" i="1" baseline="-25000" dirty="0"/>
              <a:t>         </a:t>
            </a:r>
            <a:r>
              <a:rPr lang="en-US" sz="2800" b="0" dirty="0"/>
              <a:t>Let </a:t>
            </a:r>
            <a:r>
              <a:rPr lang="en-US" sz="2800" b="0" i="1" dirty="0" err="1"/>
              <a:t>n</a:t>
            </a:r>
            <a:r>
              <a:rPr lang="en-US" sz="2800" b="0" i="1" baseline="-25000" dirty="0" err="1"/>
              <a:t>i</a:t>
            </a:r>
            <a:r>
              <a:rPr lang="en-US" sz="2800" b="0" i="1" baseline="-25000" dirty="0"/>
              <a:t> </a:t>
            </a:r>
            <a:r>
              <a:rPr lang="en-US" sz="2800" b="0" dirty="0"/>
              <a:t>be the total number of word occurrences in </a:t>
            </a:r>
            <a:r>
              <a:rPr lang="en-US" sz="2800" b="0" i="1" dirty="0"/>
              <a:t>T</a:t>
            </a:r>
            <a:r>
              <a:rPr lang="en-US" sz="2800" b="0" i="1" baseline="-25000" dirty="0"/>
              <a:t>i</a:t>
            </a:r>
          </a:p>
          <a:p>
            <a:pPr eaLnBrk="1" hangingPunct="1"/>
            <a:r>
              <a:rPr lang="en-US" sz="2800" b="0" i="1" baseline="-25000" dirty="0"/>
              <a:t>         </a:t>
            </a:r>
            <a:r>
              <a:rPr lang="en-US" sz="2800" b="0" dirty="0"/>
              <a:t>For each word </a:t>
            </a:r>
            <a:r>
              <a:rPr lang="en-US" sz="2800" b="0" i="1" dirty="0" err="1"/>
              <a:t>w</a:t>
            </a:r>
            <a:r>
              <a:rPr lang="en-US" sz="2800" b="0" i="1" baseline="-25000" dirty="0" err="1"/>
              <a:t>j</a:t>
            </a:r>
            <a:r>
              <a:rPr lang="en-US" sz="2800" b="0" i="1" baseline="-25000" dirty="0"/>
              <a:t> </a:t>
            </a:r>
            <a:r>
              <a:rPr lang="en-US" sz="2800" b="0" dirty="0">
                <a:sym typeface="Symbol" pitchFamily="18" charset="2"/>
              </a:rPr>
              <a:t> </a:t>
            </a:r>
            <a:r>
              <a:rPr lang="en-US" sz="2800" b="0" i="1" dirty="0"/>
              <a:t>V</a:t>
            </a:r>
          </a:p>
          <a:p>
            <a:pPr eaLnBrk="1" hangingPunct="1"/>
            <a:r>
              <a:rPr lang="en-US" sz="2800" b="0" i="1" dirty="0"/>
              <a:t>             </a:t>
            </a:r>
            <a:r>
              <a:rPr lang="en-US" sz="2800" b="0" dirty="0"/>
              <a:t>Let</a:t>
            </a:r>
            <a:r>
              <a:rPr lang="en-US" sz="2800" b="0" i="1" dirty="0"/>
              <a:t> </a:t>
            </a:r>
            <a:r>
              <a:rPr lang="en-US" sz="2800" b="0" i="1" dirty="0" err="1"/>
              <a:t>n</a:t>
            </a:r>
            <a:r>
              <a:rPr lang="en-US" sz="2800" b="0" i="1" baseline="-25000" dirty="0" err="1"/>
              <a:t>ij</a:t>
            </a:r>
            <a:r>
              <a:rPr lang="en-US" sz="2800" b="0" i="1" baseline="-25000" dirty="0"/>
              <a:t> </a:t>
            </a:r>
            <a:r>
              <a:rPr lang="en-US" sz="2800" b="0" dirty="0"/>
              <a:t>be the number of occurrences of </a:t>
            </a:r>
            <a:r>
              <a:rPr lang="en-US" sz="2800" b="0" i="1" dirty="0" err="1"/>
              <a:t>w</a:t>
            </a:r>
            <a:r>
              <a:rPr lang="en-US" sz="2800" b="0" i="1" baseline="-25000" dirty="0" err="1"/>
              <a:t>j</a:t>
            </a:r>
            <a:r>
              <a:rPr lang="en-US" sz="2800" b="0" i="1" baseline="-25000" dirty="0"/>
              <a:t> </a:t>
            </a:r>
            <a:r>
              <a:rPr lang="en-US" sz="2800" b="0" dirty="0"/>
              <a:t>in </a:t>
            </a:r>
            <a:r>
              <a:rPr lang="en-US" sz="2800" b="0" i="1" dirty="0"/>
              <a:t>T</a:t>
            </a:r>
            <a:r>
              <a:rPr lang="en-US" sz="2800" b="0" i="1" baseline="-25000" dirty="0"/>
              <a:t>i</a:t>
            </a:r>
          </a:p>
          <a:p>
            <a:pPr eaLnBrk="1" hangingPunct="1"/>
            <a:r>
              <a:rPr lang="en-US" sz="2800" b="0" i="1" baseline="-25000" dirty="0"/>
              <a:t>                   </a:t>
            </a:r>
            <a:r>
              <a:rPr lang="en-US" sz="2800" b="0" dirty="0"/>
              <a:t>Let </a:t>
            </a:r>
            <a:r>
              <a:rPr lang="en-US" sz="2800" b="0" dirty="0" smtClean="0"/>
              <a:t>P(</a:t>
            </a:r>
            <a:r>
              <a:rPr lang="en-US" sz="2800" b="0" i="1" dirty="0" err="1" smtClean="0"/>
              <a:t>w</a:t>
            </a:r>
            <a:r>
              <a:rPr lang="en-US" sz="2800" b="0" i="1" baseline="-25000" dirty="0" err="1" smtClean="0"/>
              <a:t>j</a:t>
            </a:r>
            <a:r>
              <a:rPr lang="en-US" sz="2800" b="0" i="1" dirty="0" smtClean="0"/>
              <a:t> </a:t>
            </a:r>
            <a:r>
              <a:rPr lang="en-US" sz="2800" b="0" dirty="0"/>
              <a:t>| </a:t>
            </a:r>
            <a:r>
              <a:rPr lang="en-US" sz="2800" b="0" i="1" dirty="0" err="1"/>
              <a:t>c</a:t>
            </a:r>
            <a:r>
              <a:rPr lang="en-US" sz="2800" b="0" i="1" baseline="-25000" dirty="0" err="1"/>
              <a:t>i</a:t>
            </a:r>
            <a:r>
              <a:rPr lang="en-US" sz="2800" b="0" dirty="0"/>
              <a:t>) = (</a:t>
            </a:r>
            <a:r>
              <a:rPr lang="en-US" sz="2800" b="0" i="1" dirty="0" err="1"/>
              <a:t>n</a:t>
            </a:r>
            <a:r>
              <a:rPr lang="en-US" sz="2800" b="0" i="1" baseline="-25000" dirty="0" err="1"/>
              <a:t>ij</a:t>
            </a:r>
            <a:r>
              <a:rPr lang="en-US" sz="2800" b="0" i="1" baseline="-25000" dirty="0"/>
              <a:t> </a:t>
            </a:r>
            <a:r>
              <a:rPr lang="en-US" sz="2800" b="0" dirty="0"/>
              <a:t>+ 1) / (</a:t>
            </a:r>
            <a:r>
              <a:rPr lang="en-US" sz="2800" b="0" i="1" dirty="0" err="1"/>
              <a:t>n</a:t>
            </a:r>
            <a:r>
              <a:rPr lang="en-US" sz="2800" b="0" i="1" baseline="-25000" dirty="0" err="1"/>
              <a:t>i</a:t>
            </a:r>
            <a:r>
              <a:rPr lang="en-US" sz="2800" b="0" i="1" baseline="-25000" dirty="0"/>
              <a:t> </a:t>
            </a:r>
            <a:r>
              <a:rPr lang="en-US" sz="2800" b="0" dirty="0"/>
              <a:t>+ |</a:t>
            </a:r>
            <a:r>
              <a:rPr lang="en-US" sz="2800" b="0" i="1" dirty="0"/>
              <a:t>V</a:t>
            </a:r>
            <a:r>
              <a:rPr lang="en-US" sz="2800" b="0" dirty="0"/>
              <a:t>|)  </a:t>
            </a:r>
            <a:endParaRPr lang="en-US" sz="2400" b="0" i="1" baseline="-25000" dirty="0"/>
          </a:p>
          <a:p>
            <a:pPr eaLnBrk="1" hangingPunct="1"/>
            <a:endParaRPr lang="en-US" sz="2400" b="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title"/>
          </p:nvPr>
        </p:nvSpPr>
        <p:spPr/>
        <p:txBody>
          <a:bodyPr/>
          <a:lstStyle/>
          <a:p>
            <a:r>
              <a:rPr lang="en-US"/>
              <a:t>Text Naïve Bayes Algorithm</a:t>
            </a:r>
            <a:br>
              <a:rPr lang="en-US"/>
            </a:br>
            <a:r>
              <a:rPr lang="en-US"/>
              <a:t>(Test)</a:t>
            </a:r>
          </a:p>
        </p:txBody>
      </p:sp>
      <p:sp>
        <p:nvSpPr>
          <p:cNvPr id="1536003" name="Text Box 3"/>
          <p:cNvSpPr txBox="1">
            <a:spLocks noChangeArrowheads="1"/>
          </p:cNvSpPr>
          <p:nvPr/>
        </p:nvSpPr>
        <p:spPr bwMode="auto">
          <a:xfrm>
            <a:off x="457200" y="1676400"/>
            <a:ext cx="7837488" cy="2959100"/>
          </a:xfrm>
          <a:prstGeom prst="rect">
            <a:avLst/>
          </a:prstGeom>
          <a:noFill/>
          <a:ln w="12700">
            <a:noFill/>
            <a:miter lim="800000"/>
            <a:headEnd/>
            <a:tailEnd/>
          </a:ln>
          <a:effectLst/>
        </p:spPr>
        <p:txBody>
          <a:bodyPr wrap="none" lIns="90000" tIns="46800" rIns="90000" bIns="46800">
            <a:spAutoFit/>
          </a:bodyPr>
          <a:lstStyle/>
          <a:p>
            <a:pPr eaLnBrk="1" hangingPunct="1"/>
            <a:r>
              <a:rPr lang="en-US" sz="2800" b="0"/>
              <a:t>Given a test document </a:t>
            </a:r>
            <a:r>
              <a:rPr lang="en-US" sz="2800" b="0" i="1"/>
              <a:t>X</a:t>
            </a:r>
          </a:p>
          <a:p>
            <a:pPr eaLnBrk="1" hangingPunct="1"/>
            <a:r>
              <a:rPr lang="en-US" sz="2800" b="0"/>
              <a:t>Let </a:t>
            </a:r>
            <a:r>
              <a:rPr lang="en-US" sz="2800" b="0" i="1"/>
              <a:t>n</a:t>
            </a:r>
            <a:r>
              <a:rPr lang="en-US" sz="2800" b="0"/>
              <a:t> be the number of word occurrences in </a:t>
            </a:r>
            <a:r>
              <a:rPr lang="en-US" sz="2800" b="0" i="1"/>
              <a:t>X</a:t>
            </a:r>
          </a:p>
          <a:p>
            <a:pPr eaLnBrk="1" hangingPunct="1"/>
            <a:r>
              <a:rPr lang="en-US" sz="2800" b="0"/>
              <a:t>Return the category:</a:t>
            </a:r>
          </a:p>
          <a:p>
            <a:pPr eaLnBrk="1" hangingPunct="1"/>
            <a:endParaRPr lang="en-US" sz="2800" b="0"/>
          </a:p>
          <a:p>
            <a:pPr eaLnBrk="1" hangingPunct="1"/>
            <a:endParaRPr lang="en-US" sz="2800" b="0"/>
          </a:p>
          <a:p>
            <a:pPr eaLnBrk="1" hangingPunct="1"/>
            <a:r>
              <a:rPr lang="en-US" sz="2800" b="0"/>
              <a:t>     where </a:t>
            </a:r>
            <a:r>
              <a:rPr lang="en-US" sz="2800" b="0" i="1"/>
              <a:t>a</a:t>
            </a:r>
            <a:r>
              <a:rPr lang="en-US" sz="2800" b="0" i="1" baseline="-25000"/>
              <a:t>i</a:t>
            </a:r>
            <a:r>
              <a:rPr lang="en-US" sz="2800" b="0"/>
              <a:t> is the word occurring the </a:t>
            </a:r>
            <a:r>
              <a:rPr lang="en-US" sz="2800" b="0" i="1"/>
              <a:t>i</a:t>
            </a:r>
            <a:r>
              <a:rPr lang="en-US" sz="2800" b="0"/>
              <a:t>th position in </a:t>
            </a:r>
            <a:r>
              <a:rPr lang="en-US" sz="2800" b="0" i="1"/>
              <a:t>X</a:t>
            </a:r>
          </a:p>
          <a:p>
            <a:pPr eaLnBrk="1" hangingPunct="1"/>
            <a:r>
              <a:rPr lang="en-US" b="0"/>
              <a:t> </a:t>
            </a:r>
          </a:p>
        </p:txBody>
      </p:sp>
      <p:graphicFrame>
        <p:nvGraphicFramePr>
          <p:cNvPr id="1536004" name="Object 4"/>
          <p:cNvGraphicFramePr>
            <a:graphicFrameLocks noChangeAspect="1"/>
          </p:cNvGraphicFramePr>
          <p:nvPr/>
        </p:nvGraphicFramePr>
        <p:xfrm>
          <a:off x="990600" y="2895600"/>
          <a:ext cx="3810000" cy="1076325"/>
        </p:xfrm>
        <a:graphic>
          <a:graphicData uri="http://schemas.openxmlformats.org/presentationml/2006/ole">
            <p:oleObj spid="_x0000_s648194" name="Equation" r:id="rId4" imgW="1574640" imgH="444240" progId="Equation.3">
              <p:embed/>
            </p:oleObj>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UBBARAO@7HPAOHNFUVWYY57I" val="4170"/>
</p:tagLst>
</file>

<file path=ppt/theme/theme1.xml><?xml version="1.0" encoding="utf-8"?>
<a:theme xmlns:a="http://schemas.openxmlformats.org/drawingml/2006/main" name="2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99441</TotalTime>
  <Words>3978</Words>
  <Application>Microsoft Office PowerPoint</Application>
  <PresentationFormat>On-screen Show (4:3)</PresentationFormat>
  <Paragraphs>742</Paragraphs>
  <Slides>71</Slides>
  <Notes>62</Notes>
  <HiddenSlides>13</HiddenSlides>
  <MMClips>0</MMClips>
  <ScaleCrop>false</ScaleCrop>
  <HeadingPairs>
    <vt:vector size="6" baseType="variant">
      <vt:variant>
        <vt:lpstr>Theme</vt:lpstr>
      </vt:variant>
      <vt:variant>
        <vt:i4>15</vt:i4>
      </vt:variant>
      <vt:variant>
        <vt:lpstr>Embedded OLE Servers</vt:lpstr>
      </vt:variant>
      <vt:variant>
        <vt:i4>3</vt:i4>
      </vt:variant>
      <vt:variant>
        <vt:lpstr>Slide Titles</vt:lpstr>
      </vt:variant>
      <vt:variant>
        <vt:i4>71</vt:i4>
      </vt:variant>
    </vt:vector>
  </HeadingPairs>
  <TitlesOfParts>
    <vt:vector size="89" baseType="lpstr">
      <vt:lpstr>29_Default Design</vt:lpstr>
      <vt:lpstr>Level</vt:lpstr>
      <vt:lpstr>1_Level</vt:lpstr>
      <vt:lpstr>2_Level</vt:lpstr>
      <vt:lpstr>1_Default Design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Equation</vt:lpstr>
      <vt:lpstr>Picture</vt:lpstr>
      <vt:lpstr>Document</vt:lpstr>
      <vt:lpstr>Statistical Modeling of Text</vt:lpstr>
      <vt:lpstr>Modeling Text Documents</vt:lpstr>
      <vt:lpstr>Unigram Model</vt:lpstr>
      <vt:lpstr>Single Topic Model</vt:lpstr>
      <vt:lpstr>Topic is just a distribution over words! </vt:lpstr>
      <vt:lpstr>Viewing Topic Learning as BN Learning</vt:lpstr>
      <vt:lpstr>Topic Models and Dimensionality reduction</vt:lpstr>
      <vt:lpstr>Text Naïve Bayes Algorithm (Train)</vt:lpstr>
      <vt:lpstr>Text Naïve Bayes Algorithm (Test)</vt:lpstr>
      <vt:lpstr>Bayesian document categorization</vt:lpstr>
      <vt:lpstr>From Single Topic model to Multi-topic model</vt:lpstr>
      <vt:lpstr>Slide 12</vt:lpstr>
      <vt:lpstr>Slide 13</vt:lpstr>
      <vt:lpstr>Slide 14</vt:lpstr>
      <vt:lpstr>The pLSI Model (attempts to give probabilistic semantics to LSA)</vt:lpstr>
      <vt:lpstr>PLSI to LDA is a small technical step</vt:lpstr>
      <vt:lpstr>Intuition behind LDA</vt:lpstr>
      <vt:lpstr>Generative model</vt:lpstr>
      <vt:lpstr>The posterior distribution</vt:lpstr>
      <vt:lpstr>Unrolled LDA Model</vt:lpstr>
      <vt:lpstr>LDA model</vt:lpstr>
      <vt:lpstr>Dirichlet distribution</vt:lpstr>
      <vt:lpstr>Dirichlet Examples</vt:lpstr>
      <vt:lpstr>A generative model for documents</vt:lpstr>
      <vt:lpstr>Slide 25</vt:lpstr>
      <vt:lpstr>Slide 26</vt:lpstr>
      <vt:lpstr>Slide 27</vt:lpstr>
      <vt:lpstr>LDA is a mixture-of-topics model for unigram text whose parameters are set through bayesian inference (learning) </vt:lpstr>
      <vt:lpstr>Latent Dirichlet allocation (Blei, Ng, &amp; Jordan, 2001; 2003)</vt:lpstr>
      <vt:lpstr>LDA model</vt:lpstr>
      <vt:lpstr>Inverting the generative model</vt:lpstr>
      <vt:lpstr>Unrolled LDA Model</vt:lpstr>
      <vt:lpstr>Why does LDA “work” ?</vt:lpstr>
      <vt:lpstr>MAP inference</vt:lpstr>
      <vt:lpstr>Collapsed Gibbs sampling</vt:lpstr>
      <vt:lpstr>Slide 36</vt:lpstr>
      <vt:lpstr>The collapsed Gibbs sampler</vt:lpstr>
      <vt:lpstr>Slide 38</vt:lpstr>
      <vt:lpstr>The collapsed Gibbs sampler</vt:lpstr>
      <vt:lpstr>Collapsed Gibbs Sampler</vt:lpstr>
      <vt:lpstr>Gibbs sampling in LDA</vt:lpstr>
      <vt:lpstr>Gibbs sampling in LDA</vt:lpstr>
      <vt:lpstr>Gibbs sampling in LDA</vt:lpstr>
      <vt:lpstr>Gibbs sampling in LDA</vt:lpstr>
      <vt:lpstr>Gibbs sampling in LDA</vt:lpstr>
      <vt:lpstr>Gibbs sampling in LDA</vt:lpstr>
      <vt:lpstr>Gibbs sampling in LDA</vt:lpstr>
      <vt:lpstr>Gibbs sampling in LDA</vt:lpstr>
      <vt:lpstr>Gibbs sampling in LDA</vt:lpstr>
      <vt:lpstr>Recovering j and q</vt:lpstr>
      <vt:lpstr>Slide 51</vt:lpstr>
      <vt:lpstr>Effects of hyperparameters </vt:lpstr>
      <vt:lpstr>Slide 53</vt:lpstr>
      <vt:lpstr>Slide 54</vt:lpstr>
      <vt:lpstr>Slide 55</vt:lpstr>
      <vt:lpstr>Slide 56</vt:lpstr>
      <vt:lpstr>LDA (like any generative model) is modular, general, useful</vt:lpstr>
      <vt:lpstr>Event Tweet Alignment..</vt:lpstr>
      <vt:lpstr>Event-Tweet Alignment: The Problem</vt:lpstr>
      <vt:lpstr>Event-Tweet Alignment: A Model</vt:lpstr>
      <vt:lpstr>Event-Tweet Alignment: Challenges</vt:lpstr>
      <vt:lpstr>Event-Tweet Alignment: Approaches</vt:lpstr>
      <vt:lpstr>ET-LDA</vt:lpstr>
      <vt:lpstr>ET-LDA Model</vt:lpstr>
      <vt:lpstr>ET-LDA Model</vt:lpstr>
      <vt:lpstr>Learning ET-LDA: Gibbs sampling</vt:lpstr>
      <vt:lpstr>Analysis of the First Obama-Romney Debate</vt:lpstr>
      <vt:lpstr>Slide 68</vt:lpstr>
      <vt:lpstr>Generative vs. Discriminative Learning</vt:lpstr>
      <vt:lpstr>Generative vs. Discriminative</vt:lpstr>
      <vt:lpstr>Collapsed Gibbs Sampler</vt:lpstr>
    </vt:vector>
  </TitlesOfParts>
  <Company>ASU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Subbrao Kambhampati</dc:creator>
  <cp:lastModifiedBy>Rao</cp:lastModifiedBy>
  <cp:revision>766</cp:revision>
  <dcterms:created xsi:type="dcterms:W3CDTF">2001-10-31T22:03:46Z</dcterms:created>
  <dcterms:modified xsi:type="dcterms:W3CDTF">2013-12-04T21:56:02Z</dcterms:modified>
</cp:coreProperties>
</file>