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Masters/slideMaster27.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wmf" ContentType="image/x-wmf"/>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Layouts/slideLayout97.xml" ContentType="application/vnd.openxmlformats-officedocument.presentationml.slideLayout+xml"/>
  <Override PartName="/ppt/theme/theme20.xml" ContentType="application/vnd.openxmlformats-officedocument.them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tags/tag1.xml" ContentType="application/vnd.openxmlformats-officedocument.presentationml.tags+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Layouts/slideLayout99.xml" ContentType="application/vnd.openxmlformats-officedocument.presentationml.slideLayout+xml"/>
  <Override PartName="/ppt/theme/theme22.xml" ContentType="application/vnd.openxmlformats-officedocument.them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notesSlides/notesSlide108.xml" ContentType="application/vnd.openxmlformats-officedocument.presentationml.notesSlide+xml"/>
  <Override PartName="/ppt/slides/slide97.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theme/theme24.xml" ContentType="application/vnd.openxmlformats-officedocument.theme+xml"/>
  <Override PartName="/ppt/notesSlides/notesSlide11.xml" ContentType="application/vnd.openxmlformats-officedocument.presentationml.notesSlide+xml"/>
  <Override PartName="/ppt/slides/slide117.xml" ContentType="application/vnd.openxmlformats-officedocument.presentationml.slid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2" r:id="rId4"/>
    <p:sldMasterId id="2147483653" r:id="rId5"/>
    <p:sldMasterId id="2147483654" r:id="rId6"/>
    <p:sldMasterId id="2147483656" r:id="rId7"/>
    <p:sldMasterId id="2147483658" r:id="rId8"/>
    <p:sldMasterId id="2147483745" r:id="rId9"/>
    <p:sldMasterId id="2147483769" r:id="rId10"/>
    <p:sldMasterId id="2147483771" r:id="rId11"/>
    <p:sldMasterId id="2147483773" r:id="rId12"/>
    <p:sldMasterId id="2147483777" r:id="rId13"/>
    <p:sldMasterId id="2147483779" r:id="rId14"/>
    <p:sldMasterId id="2147483781" r:id="rId15"/>
    <p:sldMasterId id="2147483793" r:id="rId16"/>
    <p:sldMasterId id="2147483795" r:id="rId17"/>
    <p:sldMasterId id="2147483797" r:id="rId18"/>
    <p:sldMasterId id="2147483799" r:id="rId19"/>
    <p:sldMasterId id="2147483801" r:id="rId20"/>
    <p:sldMasterId id="2147483803" r:id="rId21"/>
    <p:sldMasterId id="2147483805" r:id="rId22"/>
    <p:sldMasterId id="2147483807" r:id="rId23"/>
    <p:sldMasterId id="2147483809" r:id="rId24"/>
    <p:sldMasterId id="2147483811" r:id="rId25"/>
    <p:sldMasterId id="2147483813" r:id="rId26"/>
    <p:sldMasterId id="2147483815" r:id="rId27"/>
  </p:sldMasterIdLst>
  <p:notesMasterIdLst>
    <p:notesMasterId r:id="rId151"/>
  </p:notesMasterIdLst>
  <p:handoutMasterIdLst>
    <p:handoutMasterId r:id="rId152"/>
  </p:handoutMasterIdLst>
  <p:sldIdLst>
    <p:sldId id="590" r:id="rId28"/>
    <p:sldId id="666" r:id="rId29"/>
    <p:sldId id="667" r:id="rId30"/>
    <p:sldId id="668" r:id="rId31"/>
    <p:sldId id="670" r:id="rId32"/>
    <p:sldId id="671" r:id="rId33"/>
    <p:sldId id="672" r:id="rId34"/>
    <p:sldId id="591" r:id="rId35"/>
    <p:sldId id="678" r:id="rId36"/>
    <p:sldId id="679" r:id="rId37"/>
    <p:sldId id="680" r:id="rId38"/>
    <p:sldId id="681" r:id="rId39"/>
    <p:sldId id="682" r:id="rId40"/>
    <p:sldId id="683" r:id="rId41"/>
    <p:sldId id="569" r:id="rId42"/>
    <p:sldId id="565" r:id="rId43"/>
    <p:sldId id="685" r:id="rId44"/>
    <p:sldId id="715" r:id="rId45"/>
    <p:sldId id="686" r:id="rId46"/>
    <p:sldId id="571" r:id="rId47"/>
    <p:sldId id="684" r:id="rId48"/>
    <p:sldId id="687" r:id="rId49"/>
    <p:sldId id="688" r:id="rId50"/>
    <p:sldId id="689" r:id="rId51"/>
    <p:sldId id="563" r:id="rId52"/>
    <p:sldId id="564" r:id="rId53"/>
    <p:sldId id="566" r:id="rId54"/>
    <p:sldId id="567" r:id="rId55"/>
    <p:sldId id="568" r:id="rId56"/>
    <p:sldId id="572" r:id="rId57"/>
    <p:sldId id="653" r:id="rId58"/>
    <p:sldId id="575" r:id="rId59"/>
    <p:sldId id="574" r:id="rId60"/>
    <p:sldId id="573" r:id="rId61"/>
    <p:sldId id="570" r:id="rId62"/>
    <p:sldId id="690" r:id="rId63"/>
    <p:sldId id="691" r:id="rId64"/>
    <p:sldId id="692" r:id="rId65"/>
    <p:sldId id="693" r:id="rId66"/>
    <p:sldId id="694" r:id="rId67"/>
    <p:sldId id="695" r:id="rId68"/>
    <p:sldId id="696" r:id="rId69"/>
    <p:sldId id="697" r:id="rId70"/>
    <p:sldId id="698" r:id="rId71"/>
    <p:sldId id="699" r:id="rId72"/>
    <p:sldId id="704" r:id="rId73"/>
    <p:sldId id="705" r:id="rId74"/>
    <p:sldId id="706" r:id="rId75"/>
    <p:sldId id="707" r:id="rId76"/>
    <p:sldId id="708" r:id="rId77"/>
    <p:sldId id="709" r:id="rId78"/>
    <p:sldId id="710" r:id="rId79"/>
    <p:sldId id="711" r:id="rId80"/>
    <p:sldId id="712" r:id="rId81"/>
    <p:sldId id="713" r:id="rId82"/>
    <p:sldId id="714" r:id="rId83"/>
    <p:sldId id="586" r:id="rId84"/>
    <p:sldId id="587" r:id="rId85"/>
    <p:sldId id="592" r:id="rId86"/>
    <p:sldId id="593" r:id="rId87"/>
    <p:sldId id="594" r:id="rId88"/>
    <p:sldId id="589" r:id="rId89"/>
    <p:sldId id="610" r:id="rId90"/>
    <p:sldId id="611" r:id="rId91"/>
    <p:sldId id="612" r:id="rId92"/>
    <p:sldId id="613" r:id="rId93"/>
    <p:sldId id="614" r:id="rId94"/>
    <p:sldId id="615" r:id="rId95"/>
    <p:sldId id="654" r:id="rId96"/>
    <p:sldId id="616" r:id="rId97"/>
    <p:sldId id="617" r:id="rId98"/>
    <p:sldId id="652" r:id="rId99"/>
    <p:sldId id="618" r:id="rId100"/>
    <p:sldId id="619" r:id="rId101"/>
    <p:sldId id="620" r:id="rId102"/>
    <p:sldId id="624" r:id="rId103"/>
    <p:sldId id="621" r:id="rId104"/>
    <p:sldId id="625" r:id="rId105"/>
    <p:sldId id="721" r:id="rId106"/>
    <p:sldId id="720" r:id="rId107"/>
    <p:sldId id="717" r:id="rId108"/>
    <p:sldId id="626" r:id="rId109"/>
    <p:sldId id="646" r:id="rId110"/>
    <p:sldId id="627" r:id="rId111"/>
    <p:sldId id="722" r:id="rId112"/>
    <p:sldId id="718" r:id="rId113"/>
    <p:sldId id="719" r:id="rId114"/>
    <p:sldId id="628" r:id="rId115"/>
    <p:sldId id="629" r:id="rId116"/>
    <p:sldId id="607" r:id="rId117"/>
    <p:sldId id="630" r:id="rId118"/>
    <p:sldId id="631" r:id="rId119"/>
    <p:sldId id="632" r:id="rId120"/>
    <p:sldId id="633" r:id="rId121"/>
    <p:sldId id="634" r:id="rId122"/>
    <p:sldId id="635" r:id="rId123"/>
    <p:sldId id="636" r:id="rId124"/>
    <p:sldId id="716" r:id="rId125"/>
    <p:sldId id="637" r:id="rId126"/>
    <p:sldId id="638" r:id="rId127"/>
    <p:sldId id="639" r:id="rId128"/>
    <p:sldId id="640" r:id="rId129"/>
    <p:sldId id="641" r:id="rId130"/>
    <p:sldId id="642" r:id="rId131"/>
    <p:sldId id="643" r:id="rId132"/>
    <p:sldId id="724" r:id="rId133"/>
    <p:sldId id="725" r:id="rId134"/>
    <p:sldId id="726" r:id="rId135"/>
    <p:sldId id="727" r:id="rId136"/>
    <p:sldId id="728" r:id="rId137"/>
    <p:sldId id="729" r:id="rId138"/>
    <p:sldId id="730" r:id="rId139"/>
    <p:sldId id="731" r:id="rId140"/>
    <p:sldId id="732" r:id="rId141"/>
    <p:sldId id="733" r:id="rId142"/>
    <p:sldId id="644" r:id="rId143"/>
    <p:sldId id="723" r:id="rId144"/>
    <p:sldId id="645" r:id="rId145"/>
    <p:sldId id="734" r:id="rId146"/>
    <p:sldId id="647" r:id="rId147"/>
    <p:sldId id="648" r:id="rId148"/>
    <p:sldId id="649" r:id="rId149"/>
    <p:sldId id="650" r:id="rId150"/>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FF99"/>
    <a:srgbClr val="008000"/>
    <a:srgbClr val="9966FF"/>
    <a:srgbClr val="FFFF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64" d="100"/>
          <a:sy n="164" d="100"/>
        </p:scale>
        <p:origin x="-470" y="-6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296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slide" Target="slides/slide106.xml"/><Relationship Id="rId138" Type="http://schemas.openxmlformats.org/officeDocument/2006/relationships/slide" Target="slides/slide111.xml"/><Relationship Id="rId154"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28" Type="http://schemas.openxmlformats.org/officeDocument/2006/relationships/slide" Target="slides/slide101.xml"/><Relationship Id="rId144" Type="http://schemas.openxmlformats.org/officeDocument/2006/relationships/slide" Target="slides/slide117.xml"/><Relationship Id="rId149"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63.xml"/><Relationship Id="rId95" Type="http://schemas.openxmlformats.org/officeDocument/2006/relationships/slide" Target="slides/slide6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113" Type="http://schemas.openxmlformats.org/officeDocument/2006/relationships/slide" Target="slides/slide86.xml"/><Relationship Id="rId118" Type="http://schemas.openxmlformats.org/officeDocument/2006/relationships/slide" Target="slides/slide91.xml"/><Relationship Id="rId134" Type="http://schemas.openxmlformats.org/officeDocument/2006/relationships/slide" Target="slides/slide107.xml"/><Relationship Id="rId139" Type="http://schemas.openxmlformats.org/officeDocument/2006/relationships/slide" Target="slides/slide112.xml"/><Relationship Id="rId80" Type="http://schemas.openxmlformats.org/officeDocument/2006/relationships/slide" Target="slides/slide53.xml"/><Relationship Id="rId85" Type="http://schemas.openxmlformats.org/officeDocument/2006/relationships/slide" Target="slides/slide58.xml"/><Relationship Id="rId150" Type="http://schemas.openxmlformats.org/officeDocument/2006/relationships/slide" Target="slides/slide123.xml"/><Relationship Id="rId155"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116" Type="http://schemas.openxmlformats.org/officeDocument/2006/relationships/slide" Target="slides/slide89.xml"/><Relationship Id="rId124" Type="http://schemas.openxmlformats.org/officeDocument/2006/relationships/slide" Target="slides/slide97.xml"/><Relationship Id="rId129" Type="http://schemas.openxmlformats.org/officeDocument/2006/relationships/slide" Target="slides/slide102.xml"/><Relationship Id="rId137" Type="http://schemas.openxmlformats.org/officeDocument/2006/relationships/slide" Target="slides/slide11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slide" Target="slides/slide84.xml"/><Relationship Id="rId132" Type="http://schemas.openxmlformats.org/officeDocument/2006/relationships/slide" Target="slides/slide105.xml"/><Relationship Id="rId140" Type="http://schemas.openxmlformats.org/officeDocument/2006/relationships/slide" Target="slides/slide113.xml"/><Relationship Id="rId145" Type="http://schemas.openxmlformats.org/officeDocument/2006/relationships/slide" Target="slides/slide118.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slide" Target="slides/slide87.xml"/><Relationship Id="rId119" Type="http://schemas.openxmlformats.org/officeDocument/2006/relationships/slide" Target="slides/slide92.xml"/><Relationship Id="rId127"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30" Type="http://schemas.openxmlformats.org/officeDocument/2006/relationships/slide" Target="slides/slide103.xml"/><Relationship Id="rId135" Type="http://schemas.openxmlformats.org/officeDocument/2006/relationships/slide" Target="slides/slide108.xml"/><Relationship Id="rId143" Type="http://schemas.openxmlformats.org/officeDocument/2006/relationships/slide" Target="slides/slide116.xml"/><Relationship Id="rId148" Type="http://schemas.openxmlformats.org/officeDocument/2006/relationships/slide" Target="slides/slide121.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141" Type="http://schemas.openxmlformats.org/officeDocument/2006/relationships/slide" Target="slides/slide114.xml"/><Relationship Id="rId146" Type="http://schemas.openxmlformats.org/officeDocument/2006/relationships/slide" Target="slides/slide119.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slide" Target="slides/slide104.xml"/><Relationship Id="rId136" Type="http://schemas.openxmlformats.org/officeDocument/2006/relationships/slide" Target="slides/slide109.xml"/><Relationship Id="rId61" Type="http://schemas.openxmlformats.org/officeDocument/2006/relationships/slide" Target="slides/slide34.xml"/><Relationship Id="rId82" Type="http://schemas.openxmlformats.org/officeDocument/2006/relationships/slide" Target="slides/slide55.xml"/><Relationship Id="rId152"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147" Type="http://schemas.openxmlformats.org/officeDocument/2006/relationships/slide" Target="slides/slide12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142" Type="http://schemas.openxmlformats.org/officeDocument/2006/relationships/slide" Target="slides/slide115.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3037031" cy="46054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vl1pPr>
          </a:lstStyle>
          <a:p>
            <a:endParaRPr lang="en-US"/>
          </a:p>
        </p:txBody>
      </p:sp>
      <p:sp>
        <p:nvSpPr>
          <p:cNvPr id="43011" name="Rectangle 3"/>
          <p:cNvSpPr>
            <a:spLocks noGrp="1" noChangeArrowheads="1"/>
          </p:cNvSpPr>
          <p:nvPr>
            <p:ph type="dt" sz="quarter" idx="1"/>
          </p:nvPr>
        </p:nvSpPr>
        <p:spPr bwMode="auto">
          <a:xfrm>
            <a:off x="3973369" y="0"/>
            <a:ext cx="3037031" cy="46054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vl1pPr>
          </a:lstStyle>
          <a:p>
            <a:endParaRPr lang="en-US"/>
          </a:p>
        </p:txBody>
      </p:sp>
      <p:sp>
        <p:nvSpPr>
          <p:cNvPr id="43012" name="Rectangle 4"/>
          <p:cNvSpPr>
            <a:spLocks noGrp="1" noChangeArrowheads="1"/>
          </p:cNvSpPr>
          <p:nvPr>
            <p:ph type="ftr" sz="quarter" idx="2"/>
          </p:nvPr>
        </p:nvSpPr>
        <p:spPr bwMode="auto">
          <a:xfrm>
            <a:off x="1" y="8775533"/>
            <a:ext cx="3037031" cy="460542"/>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vl1pPr>
          </a:lstStyle>
          <a:p>
            <a:endParaRPr lang="en-US"/>
          </a:p>
        </p:txBody>
      </p:sp>
      <p:sp>
        <p:nvSpPr>
          <p:cNvPr id="43013" name="Rectangle 5"/>
          <p:cNvSpPr>
            <a:spLocks noGrp="1" noChangeArrowheads="1"/>
          </p:cNvSpPr>
          <p:nvPr>
            <p:ph type="sldNum" sz="quarter" idx="3"/>
          </p:nvPr>
        </p:nvSpPr>
        <p:spPr bwMode="auto">
          <a:xfrm>
            <a:off x="3973369" y="8775533"/>
            <a:ext cx="3037031" cy="460542"/>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vl1pPr>
          </a:lstStyle>
          <a:p>
            <a:fld id="{F44BD5A4-58E9-4896-AEAC-3B16AAE491E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1" y="0"/>
            <a:ext cx="3037031" cy="460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5235" name="Rectangle 3"/>
          <p:cNvSpPr>
            <a:spLocks noGrp="1" noChangeArrowheads="1"/>
          </p:cNvSpPr>
          <p:nvPr>
            <p:ph type="dt" idx="1"/>
          </p:nvPr>
        </p:nvSpPr>
        <p:spPr bwMode="auto">
          <a:xfrm>
            <a:off x="3971752" y="0"/>
            <a:ext cx="3037031" cy="460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5236"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700233" y="4386190"/>
            <a:ext cx="5609936" cy="41559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8" name="Rectangle 6"/>
          <p:cNvSpPr>
            <a:spLocks noGrp="1" noChangeArrowheads="1"/>
          </p:cNvSpPr>
          <p:nvPr>
            <p:ph type="ftr" sz="quarter" idx="4"/>
          </p:nvPr>
        </p:nvSpPr>
        <p:spPr bwMode="auto">
          <a:xfrm>
            <a:off x="1" y="8773956"/>
            <a:ext cx="3037031" cy="4605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5239" name="Rectangle 7"/>
          <p:cNvSpPr>
            <a:spLocks noGrp="1" noChangeArrowheads="1"/>
          </p:cNvSpPr>
          <p:nvPr>
            <p:ph type="sldNum" sz="quarter" idx="5"/>
          </p:nvPr>
        </p:nvSpPr>
        <p:spPr bwMode="auto">
          <a:xfrm>
            <a:off x="3971752" y="8773956"/>
            <a:ext cx="3037031" cy="4605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DC4DCBA-3AE9-47FC-8C0A-4AF1657F04D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F38D8-8FAF-4CB0-97BE-8B1E213363BF}" type="slidenum">
              <a:rPr lang="en-US"/>
              <a:pPr/>
              <a:t>1</a:t>
            </a:fld>
            <a:endParaRPr lang="en-US"/>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B486C-9F2B-4820-95B9-C3D00EA4CFC9}" type="slidenum">
              <a:rPr lang="en-US"/>
              <a:pPr/>
              <a:t>108</a:t>
            </a:fld>
            <a:endParaRPr lang="en-US"/>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CCE18-2E69-4992-98C0-B8C2F7A21CC3}" type="slidenum">
              <a:rPr lang="en-US"/>
              <a:pPr/>
              <a:t>109</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9526E-18F8-42B0-A788-D55265B49ABF}" type="slidenum">
              <a:rPr lang="en-US"/>
              <a:pPr/>
              <a:t>110</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E4F1E-54D2-48F4-A68B-A016FF066237}" type="slidenum">
              <a:rPr lang="en-US"/>
              <a:pPr/>
              <a:t>111</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30E80-6EDA-4BEF-8396-E16EB758F2AB}" type="slidenum">
              <a:rPr lang="en-US"/>
              <a:pPr/>
              <a:t>112</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D3489-0888-4630-8FDB-5BEDEAB49611}" type="slidenum">
              <a:rPr lang="en-US"/>
              <a:pPr/>
              <a:t>113</a:t>
            </a:fld>
            <a:endParaRPr lang="en-US"/>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7F0B0-5B9B-428A-B7A1-A40A611E62EB}" type="slidenum">
              <a:rPr lang="en-US"/>
              <a:pPr/>
              <a:t>114</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6FE94-338E-40A6-AF40-7880B4B91424}" type="slidenum">
              <a:rPr lang="en-US"/>
              <a:pPr/>
              <a:t>115</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15158-78A6-4F51-B9BB-080CF05EFA7E}" type="slidenum">
              <a:rPr lang="en-US"/>
              <a:pPr/>
              <a:t>116</a:t>
            </a:fld>
            <a:endParaRPr lang="en-US"/>
          </a:p>
        </p:txBody>
      </p:sp>
      <p:sp>
        <p:nvSpPr>
          <p:cNvPr id="970754" name="Rectangle 2"/>
          <p:cNvSpPr>
            <a:spLocks noGrp="1" noRot="1" noChangeAspect="1" noChangeArrowheads="1" noTextEdit="1"/>
          </p:cNvSpPr>
          <p:nvPr>
            <p:ph type="sldImg"/>
          </p:nvPr>
        </p:nvSpPr>
        <p:spPr>
          <a:xfrm>
            <a:off x="1196975" y="692150"/>
            <a:ext cx="4618038" cy="3463925"/>
          </a:xfrm>
          <a:ln/>
        </p:spPr>
      </p:sp>
      <p:sp>
        <p:nvSpPr>
          <p:cNvPr id="97075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46408-F846-4E6C-896B-C2D1CC74C5BF}" type="slidenum">
              <a:rPr lang="en-US"/>
              <a:pPr/>
              <a:t>117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5922E-0EDF-4DED-A4D3-7C25F4D4AB1F}" type="slidenum">
              <a:rPr lang="en-US"/>
              <a:pPr/>
              <a:t>118</a:t>
            </a:fld>
            <a:endParaRPr lang="en-US"/>
          </a:p>
        </p:txBody>
      </p:sp>
      <p:sp>
        <p:nvSpPr>
          <p:cNvPr id="972802" name="Rectangle 2"/>
          <p:cNvSpPr>
            <a:spLocks noGrp="1" noRot="1" noChangeAspect="1" noChangeArrowheads="1" noTextEdit="1"/>
          </p:cNvSpPr>
          <p:nvPr>
            <p:ph type="sldImg"/>
          </p:nvPr>
        </p:nvSpPr>
        <p:spPr>
          <a:xfrm>
            <a:off x="1195388" y="692150"/>
            <a:ext cx="4621212" cy="3465513"/>
          </a:xfrm>
          <a:ln/>
        </p:spPr>
      </p:sp>
      <p:sp>
        <p:nvSpPr>
          <p:cNvPr id="972803" name="Rectangle 3"/>
          <p:cNvSpPr>
            <a:spLocks noGrp="1" noChangeArrowheads="1"/>
          </p:cNvSpPr>
          <p:nvPr>
            <p:ph type="body" idx="1"/>
          </p:nvPr>
        </p:nvSpPr>
        <p:spPr>
          <a:xfrm>
            <a:off x="700233" y="4387767"/>
            <a:ext cx="5609936" cy="4155919"/>
          </a:xfrm>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CE35E-C641-4BC0-B32F-A6BC3414DB73}" type="slidenum">
              <a:rPr lang="en-US"/>
              <a:pPr/>
              <a:t>120</a:t>
            </a:fld>
            <a:endParaRPr lang="en-US"/>
          </a:p>
        </p:txBody>
      </p:sp>
      <p:sp>
        <p:nvSpPr>
          <p:cNvPr id="976898" name="Rectangle 2"/>
          <p:cNvSpPr>
            <a:spLocks noGrp="1" noRot="1" noChangeAspect="1" noChangeArrowheads="1" noTextEdit="1"/>
          </p:cNvSpPr>
          <p:nvPr>
            <p:ph type="sldImg"/>
          </p:nvPr>
        </p:nvSpPr>
        <p:spPr>
          <a:xfrm>
            <a:off x="1195388" y="692150"/>
            <a:ext cx="4621212" cy="3465513"/>
          </a:xfrm>
          <a:ln/>
        </p:spPr>
      </p:sp>
      <p:sp>
        <p:nvSpPr>
          <p:cNvPr id="976899" name="Rectangle 3"/>
          <p:cNvSpPr>
            <a:spLocks noGrp="1" noChangeArrowheads="1"/>
          </p:cNvSpPr>
          <p:nvPr>
            <p:ph type="body" idx="1"/>
          </p:nvPr>
        </p:nvSpPr>
        <p:spPr>
          <a:xfrm>
            <a:off x="936338" y="4387767"/>
            <a:ext cx="5137725" cy="4155919"/>
          </a:xfrm>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91B47-6DAB-4638-B3FD-E696DBEE32DA}" type="slidenum">
              <a:rPr lang="en-US"/>
              <a:pPr/>
              <a:t>121</a:t>
            </a:fld>
            <a:endParaRPr lang="en-US"/>
          </a:p>
        </p:txBody>
      </p:sp>
      <p:sp>
        <p:nvSpPr>
          <p:cNvPr id="978946" name="Rectangle 2"/>
          <p:cNvSpPr>
            <a:spLocks noGrp="1" noRot="1" noChangeAspect="1" noChangeArrowheads="1" noTextEdit="1"/>
          </p:cNvSpPr>
          <p:nvPr>
            <p:ph type="sldImg"/>
          </p:nvPr>
        </p:nvSpPr>
        <p:spPr>
          <a:xfrm>
            <a:off x="1196975" y="692150"/>
            <a:ext cx="4618038" cy="3463925"/>
          </a:xfrm>
          <a:ln/>
        </p:spPr>
      </p:sp>
      <p:sp>
        <p:nvSpPr>
          <p:cNvPr id="9789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F0AC4-94EC-4ABE-A42D-D606EC9ED2FC}" type="slidenum">
              <a:rPr lang="en-US"/>
              <a:pPr/>
              <a:t>122</a:t>
            </a:fld>
            <a:endParaRPr lang="en-US"/>
          </a:p>
        </p:txBody>
      </p:sp>
      <p:sp>
        <p:nvSpPr>
          <p:cNvPr id="980994" name="Rectangle 2"/>
          <p:cNvSpPr>
            <a:spLocks noGrp="1" noRot="1" noChangeAspect="1" noChangeArrowheads="1" noTextEdit="1"/>
          </p:cNvSpPr>
          <p:nvPr>
            <p:ph type="sldImg"/>
          </p:nvPr>
        </p:nvSpPr>
        <p:spPr>
          <a:xfrm>
            <a:off x="1196975" y="692150"/>
            <a:ext cx="4618038" cy="3463925"/>
          </a:xfrm>
          <a:ln/>
        </p:spPr>
      </p:sp>
      <p:sp>
        <p:nvSpPr>
          <p:cNvPr id="9809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0C5ED-9D37-49EA-979F-0DB48803920A}" type="slidenum">
              <a:rPr lang="en-US"/>
              <a:pPr/>
              <a:t>123</a:t>
            </a:fld>
            <a:endParaRPr lang="en-US"/>
          </a:p>
        </p:txBody>
      </p:sp>
      <p:sp>
        <p:nvSpPr>
          <p:cNvPr id="983042" name="Rectangle 2"/>
          <p:cNvSpPr>
            <a:spLocks noGrp="1" noRot="1" noChangeAspect="1" noChangeArrowheads="1" noTextEdit="1"/>
          </p:cNvSpPr>
          <p:nvPr>
            <p:ph type="sldImg"/>
          </p:nvPr>
        </p:nvSpPr>
        <p:spPr>
          <a:xfrm>
            <a:off x="1196975" y="692150"/>
            <a:ext cx="4618038" cy="3463925"/>
          </a:xfrm>
          <a:ln/>
        </p:spPr>
      </p:sp>
      <p:sp>
        <p:nvSpPr>
          <p:cNvPr id="9830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5A7E0-DBAB-4AAE-9354-21520E368FA4}" type="slidenum">
              <a:rPr lang="en-US"/>
              <a:pPr/>
              <a:t>15</a:t>
            </a:fld>
            <a:endParaRPr lang="en-US"/>
          </a:p>
        </p:txBody>
      </p:sp>
      <p:sp>
        <p:nvSpPr>
          <p:cNvPr id="743426" name="Rectangle 2"/>
          <p:cNvSpPr>
            <a:spLocks noGrp="1" noRot="1" noChangeAspect="1" noChangeArrowheads="1" noTextEdit="1"/>
          </p:cNvSpPr>
          <p:nvPr>
            <p:ph type="sldImg"/>
          </p:nvPr>
        </p:nvSpPr>
        <p:spPr>
          <a:xfrm>
            <a:off x="1196975" y="692150"/>
            <a:ext cx="4618038" cy="3463925"/>
          </a:xfrm>
          <a:ln/>
        </p:spPr>
      </p:sp>
      <p:sp>
        <p:nvSpPr>
          <p:cNvPr id="7434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639D9-D25E-439C-91AE-8A6F9CF7CA2F}" type="slidenum">
              <a:rPr lang="en-US"/>
              <a:pPr/>
              <a:t>16</a:t>
            </a:fld>
            <a:endParaRPr lang="en-US"/>
          </a:p>
        </p:txBody>
      </p:sp>
      <p:sp>
        <p:nvSpPr>
          <p:cNvPr id="735234" name="Rectangle 2"/>
          <p:cNvSpPr>
            <a:spLocks noGrp="1" noRot="1" noChangeAspect="1" noChangeArrowheads="1" noTextEdit="1"/>
          </p:cNvSpPr>
          <p:nvPr>
            <p:ph type="sldImg"/>
          </p:nvPr>
        </p:nvSpPr>
        <p:spPr>
          <a:xfrm>
            <a:off x="1198563" y="693738"/>
            <a:ext cx="4616450" cy="3462337"/>
          </a:xfrm>
          <a:ln/>
        </p:spPr>
      </p:sp>
      <p:sp>
        <p:nvSpPr>
          <p:cNvPr id="735235"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96975" y="693738"/>
            <a:ext cx="4618038" cy="3462337"/>
          </a:xfrm>
          <a:ln/>
        </p:spPr>
      </p:sp>
      <p:sp>
        <p:nvSpPr>
          <p:cNvPr id="67587" name="Rectangle 3"/>
          <p:cNvSpPr>
            <a:spLocks noGrp="1" noChangeArrowheads="1"/>
          </p:cNvSpPr>
          <p:nvPr>
            <p:ph type="body" idx="1"/>
          </p:nvPr>
        </p:nvSpPr>
        <p:spPr>
          <a:xfrm>
            <a:off x="934079" y="4386819"/>
            <a:ext cx="5142244" cy="4155600"/>
          </a:xfrm>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0C74B-9E2C-4047-887D-BF95D56A1838}" type="slidenum">
              <a:rPr lang="en-US"/>
              <a:pPr/>
              <a:t>20</a:t>
            </a:fld>
            <a:endParaRPr lang="en-US"/>
          </a:p>
        </p:txBody>
      </p:sp>
      <p:sp>
        <p:nvSpPr>
          <p:cNvPr id="747522" name="Rectangle 2"/>
          <p:cNvSpPr>
            <a:spLocks noGrp="1" noRot="1" noChangeAspect="1" noChangeArrowheads="1" noTextEdit="1"/>
          </p:cNvSpPr>
          <p:nvPr>
            <p:ph type="sldImg"/>
          </p:nvPr>
        </p:nvSpPr>
        <p:spPr>
          <a:xfrm>
            <a:off x="1196975" y="692150"/>
            <a:ext cx="4618038" cy="3463925"/>
          </a:xfrm>
          <a:ln/>
        </p:spPr>
      </p:sp>
      <p:sp>
        <p:nvSpPr>
          <p:cNvPr id="74752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r>
              <a:rPr lang="en-US" smtClean="0"/>
              <a:t>POINT OUT THAT SCHEDULING HAS LOTS OF APPLICATIONS BUT PLANNING HAS NOT HAD APPLICATIONS BECAUSE OF SCAELE_UP.  THINGS ARE CHANGING NOW THOUGH.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324199" y="4066914"/>
            <a:ext cx="6323483" cy="4078000"/>
          </a:xfrm>
          <a:noFill/>
          <a:ln w="9525"/>
        </p:spPr>
        <p:txBody>
          <a:bodyPr lIns="90441" tIns="44427" rIns="90441" bIns="44427"/>
          <a:lstStyle/>
          <a:p>
            <a:r>
              <a:rPr lang="en-US" smtClean="0"/>
              <a:t>We shall now look at the way the classical planning problem is modeled. Let us use a very simple example scenario -- that of transporting two packets from earth to Moon, using a single (and somewhat out-of-shape) rocket. </a:t>
            </a:r>
          </a:p>
          <a:p>
            <a:r>
              <a:rPr lang="en-US" smtClean="0"/>
              <a:t>States of the world are modeled in terms of a bunch of binary state-variables. Initial state is assumed to be completely specified, so negated conditions need not be seen. Goals  involve achieving the specified  values for certain state variables. </a:t>
            </a:r>
          </a:p>
          <a:p>
            <a:r>
              <a:rPr lang="en-US" smtClean="0"/>
              <a:t>Actions are modeled as state-transformation functions,  with pre-conditions and effects. A widely used action syntax is Pednault’s creatively named Action Description Language, where preconditions and effects are first order quantified formulas (with no disjunction in the effects formula).  </a:t>
            </a:r>
          </a:p>
          <a:p>
            <a:r>
              <a:rPr lang="en-US" smtClean="0"/>
              <a:t>We have three actions in our rocket domain -- load which makes a package to be IN the rocket, unload, which gets it out, and Fly, which takes everything in the rocket over to the moon. Notice the quantified and negated effects in the case of FLY. Its second effect says that every box that is inside the rocket-- before the FLY action is executed -- will be at the moon after the action.</a:t>
            </a:r>
          </a:p>
          <a:p>
            <a:r>
              <a:rPr lang="en-US" i="1" smtClean="0"/>
              <a:t>An action can be executed in any state where its preconditions hold and upon execution the state is modified such that state-variables named in the effects have the specified values.</a:t>
            </a:r>
          </a:p>
        </p:txBody>
      </p:sp>
      <p:pic>
        <p:nvPicPr>
          <p:cNvPr id="66563" name="Picture 3"/>
          <p:cNvPicPr>
            <a:picLocks noChangeArrowheads="1"/>
          </p:cNvPicPr>
          <p:nvPr/>
        </p:nvPicPr>
        <p:blipFill>
          <a:blip r:embed="rId3"/>
          <a:srcRect/>
          <a:stretch>
            <a:fillRect/>
          </a:stretch>
        </p:blipFill>
        <p:spPr bwMode="auto">
          <a:xfrm>
            <a:off x="645188" y="340493"/>
            <a:ext cx="5278665" cy="3476197"/>
          </a:xfrm>
          <a:prstGeom prst="rect">
            <a:avLst/>
          </a:prstGeom>
          <a:noFill/>
          <a:ln w="12700">
            <a:solidFill>
              <a:schemeClr val="tx1"/>
            </a:solidFill>
            <a:miter lim="800000"/>
            <a:headEnd/>
            <a:tailEnd/>
          </a:ln>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B03844-67A7-41B2-A2FC-A67B1DA9F50D}" type="slidenum">
              <a:rPr lang="en-US"/>
              <a:pPr/>
              <a:t>25</a:t>
            </a:fld>
            <a:endParaRPr lang="en-US"/>
          </a:p>
        </p:txBody>
      </p:sp>
      <p:sp>
        <p:nvSpPr>
          <p:cNvPr id="731138" name="Rectangle 2"/>
          <p:cNvSpPr>
            <a:spLocks noGrp="1" noRot="1" noChangeAspect="1" noChangeArrowheads="1" noTextEdit="1"/>
          </p:cNvSpPr>
          <p:nvPr>
            <p:ph type="sldImg"/>
          </p:nvPr>
        </p:nvSpPr>
        <p:spPr>
          <a:xfrm>
            <a:off x="1196975" y="692150"/>
            <a:ext cx="4618038" cy="3463925"/>
          </a:xfrm>
          <a:ln/>
        </p:spPr>
      </p:sp>
      <p:sp>
        <p:nvSpPr>
          <p:cNvPr id="73113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3DC66-5B9C-40B3-A64F-9C9D9534D8C2}" type="slidenum">
              <a:rPr lang="en-US"/>
              <a:pPr/>
              <a:t>26</a:t>
            </a:fld>
            <a:endParaRPr lang="en-US"/>
          </a:p>
        </p:txBody>
      </p:sp>
      <p:sp>
        <p:nvSpPr>
          <p:cNvPr id="733186" name="Rectangle 2"/>
          <p:cNvSpPr>
            <a:spLocks noGrp="1" noRot="1" noChangeAspect="1" noChangeArrowheads="1" noTextEdit="1"/>
          </p:cNvSpPr>
          <p:nvPr>
            <p:ph type="sldImg"/>
          </p:nvPr>
        </p:nvSpPr>
        <p:spPr>
          <a:xfrm>
            <a:off x="1196975" y="692150"/>
            <a:ext cx="4618038" cy="3463925"/>
          </a:xfrm>
          <a:ln/>
        </p:spPr>
      </p:sp>
      <p:sp>
        <p:nvSpPr>
          <p:cNvPr id="73318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E6D29-6D0E-4B99-BF6C-B2FD05038788}" type="slidenum">
              <a:rPr lang="en-US"/>
              <a:pPr/>
              <a:t>27</a:t>
            </a:fld>
            <a:endParaRPr lang="en-US"/>
          </a:p>
        </p:txBody>
      </p:sp>
      <p:sp>
        <p:nvSpPr>
          <p:cNvPr id="737282" name="Rectangle 2"/>
          <p:cNvSpPr>
            <a:spLocks noGrp="1" noRot="1" noChangeAspect="1" noChangeArrowheads="1" noTextEdit="1"/>
          </p:cNvSpPr>
          <p:nvPr>
            <p:ph type="sldImg"/>
          </p:nvPr>
        </p:nvSpPr>
        <p:spPr>
          <a:xfrm>
            <a:off x="1196975" y="692150"/>
            <a:ext cx="4618038" cy="3463925"/>
          </a:xfrm>
          <a:ln/>
        </p:spPr>
      </p:sp>
      <p:sp>
        <p:nvSpPr>
          <p:cNvPr id="737283" name="Rectangle 3"/>
          <p:cNvSpPr>
            <a:spLocks noGrp="1" noChangeArrowheads="1"/>
          </p:cNvSpPr>
          <p:nvPr>
            <p:ph type="body" idx="1"/>
          </p:nvPr>
        </p:nvSpPr>
        <p:spPr>
          <a:xfrm>
            <a:off x="701849" y="4386190"/>
            <a:ext cx="5606703" cy="4157496"/>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0164A-9D5E-49E5-88A7-7862579418AD}" type="slidenum">
              <a:rPr lang="en-US"/>
              <a:pPr/>
              <a:t>28</a:t>
            </a:fld>
            <a:endParaRPr lang="en-US"/>
          </a:p>
        </p:txBody>
      </p:sp>
      <p:sp>
        <p:nvSpPr>
          <p:cNvPr id="739330" name="Rectangle 2"/>
          <p:cNvSpPr>
            <a:spLocks noGrp="1" noRot="1" noChangeAspect="1" noChangeArrowheads="1" noTextEdit="1"/>
          </p:cNvSpPr>
          <p:nvPr>
            <p:ph type="sldImg"/>
          </p:nvPr>
        </p:nvSpPr>
        <p:spPr>
          <a:xfrm>
            <a:off x="1198563" y="693738"/>
            <a:ext cx="4616450" cy="3462337"/>
          </a:xfrm>
          <a:ln/>
        </p:spPr>
      </p:sp>
      <p:sp>
        <p:nvSpPr>
          <p:cNvPr id="73933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A7B14-8D54-4EFE-AB2E-D957ECE5D9FF}" type="slidenum">
              <a:rPr lang="en-US"/>
              <a:pPr/>
              <a:t>29</a:t>
            </a:fld>
            <a:endParaRPr lang="en-US"/>
          </a:p>
        </p:txBody>
      </p:sp>
      <p:sp>
        <p:nvSpPr>
          <p:cNvPr id="741378" name="Rectangle 2"/>
          <p:cNvSpPr>
            <a:spLocks noGrp="1" noRot="1" noChangeAspect="1" noChangeArrowheads="1" noTextEdit="1"/>
          </p:cNvSpPr>
          <p:nvPr>
            <p:ph type="sldImg"/>
          </p:nvPr>
        </p:nvSpPr>
        <p:spPr>
          <a:xfrm>
            <a:off x="1196975" y="692150"/>
            <a:ext cx="4618038" cy="3463925"/>
          </a:xfrm>
          <a:ln/>
        </p:spPr>
      </p:sp>
      <p:sp>
        <p:nvSpPr>
          <p:cNvPr id="74137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937FA-ACD9-4009-9CE3-8DD4315411A9}" type="slidenum">
              <a:rPr lang="en-US"/>
              <a:pPr/>
              <a:t>30</a:t>
            </a:fld>
            <a:endParaRPr lang="en-US"/>
          </a:p>
        </p:txBody>
      </p:sp>
      <p:sp>
        <p:nvSpPr>
          <p:cNvPr id="749570" name="Rectangle 2"/>
          <p:cNvSpPr>
            <a:spLocks noGrp="1" noRot="1" noChangeAspect="1" noChangeArrowheads="1" noTextEdit="1"/>
          </p:cNvSpPr>
          <p:nvPr>
            <p:ph type="sldImg"/>
          </p:nvPr>
        </p:nvSpPr>
        <p:spPr>
          <a:xfrm>
            <a:off x="1198563" y="693738"/>
            <a:ext cx="4616450" cy="3462337"/>
          </a:xfrm>
          <a:ln/>
        </p:spPr>
      </p:sp>
      <p:sp>
        <p:nvSpPr>
          <p:cNvPr id="74957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9CB9B-71CE-4245-AD35-E30C6B21D1E0}" type="slidenum">
              <a:rPr lang="en-US"/>
              <a:pPr/>
              <a:t>31</a:t>
            </a:fld>
            <a:endParaRPr lang="en-US"/>
          </a:p>
        </p:txBody>
      </p:sp>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966B6-C889-4D63-8FFE-504EF18C2A12}" type="slidenum">
              <a:rPr lang="en-US"/>
              <a:pPr/>
              <a:t>32</a:t>
            </a:fld>
            <a:endParaRPr lang="en-US"/>
          </a:p>
        </p:txBody>
      </p:sp>
      <p:sp>
        <p:nvSpPr>
          <p:cNvPr id="755714" name="Rectangle 2"/>
          <p:cNvSpPr>
            <a:spLocks noGrp="1" noRot="1" noChangeAspect="1" noChangeArrowheads="1" noTextEdit="1"/>
          </p:cNvSpPr>
          <p:nvPr>
            <p:ph type="sldImg"/>
          </p:nvPr>
        </p:nvSpPr>
        <p:spPr>
          <a:xfrm>
            <a:off x="1196975" y="692150"/>
            <a:ext cx="4618038" cy="3463925"/>
          </a:xfrm>
          <a:ln/>
        </p:spPr>
      </p:sp>
      <p:sp>
        <p:nvSpPr>
          <p:cNvPr id="75571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08C79-B9A3-418E-BD16-4F58B1E229FD}" type="slidenum">
              <a:rPr lang="en-US"/>
              <a:pPr/>
              <a:t>33</a:t>
            </a:fld>
            <a:endParaRPr lang="en-US"/>
          </a:p>
        </p:txBody>
      </p:sp>
      <p:sp>
        <p:nvSpPr>
          <p:cNvPr id="753666" name="Rectangle 2"/>
          <p:cNvSpPr>
            <a:spLocks noGrp="1" noRot="1" noChangeAspect="1" noChangeArrowheads="1" noTextEdit="1"/>
          </p:cNvSpPr>
          <p:nvPr>
            <p:ph type="sldImg"/>
          </p:nvPr>
        </p:nvSpPr>
        <p:spPr>
          <a:xfrm>
            <a:off x="1196975" y="692150"/>
            <a:ext cx="4618038" cy="3463925"/>
          </a:xfrm>
          <a:ln/>
        </p:spPr>
      </p:sp>
      <p:sp>
        <p:nvSpPr>
          <p:cNvPr id="75366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5903C-432D-4132-A71C-03639C08AA8D}" type="slidenum">
              <a:rPr lang="en-US"/>
              <a:pPr/>
              <a:t>34</a:t>
            </a:fld>
            <a:endParaRPr lang="en-US"/>
          </a:p>
        </p:txBody>
      </p:sp>
      <p:sp>
        <p:nvSpPr>
          <p:cNvPr id="751618" name="Rectangle 2"/>
          <p:cNvSpPr>
            <a:spLocks noGrp="1" noRot="1" noChangeAspect="1" noChangeArrowheads="1" noTextEdit="1"/>
          </p:cNvSpPr>
          <p:nvPr>
            <p:ph type="sldImg"/>
          </p:nvPr>
        </p:nvSpPr>
        <p:spPr>
          <a:xfrm>
            <a:off x="1196975" y="692150"/>
            <a:ext cx="4618038" cy="3463925"/>
          </a:xfrm>
          <a:ln/>
        </p:spPr>
      </p:sp>
      <p:sp>
        <p:nvSpPr>
          <p:cNvPr id="75161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F056F-08FC-4451-8A92-C91A1C3002FF}" type="slidenum">
              <a:rPr lang="en-US"/>
              <a:pPr/>
              <a:t>35</a:t>
            </a:fld>
            <a:endParaRPr lang="en-US"/>
          </a:p>
        </p:txBody>
      </p:sp>
      <p:sp>
        <p:nvSpPr>
          <p:cNvPr id="745474" name="Rectangle 2"/>
          <p:cNvSpPr>
            <a:spLocks noGrp="1" noRot="1" noChangeAspect="1" noChangeArrowheads="1" noTextEdit="1"/>
          </p:cNvSpPr>
          <p:nvPr>
            <p:ph type="sldImg"/>
          </p:nvPr>
        </p:nvSpPr>
        <p:spPr>
          <a:xfrm>
            <a:off x="1196975" y="692150"/>
            <a:ext cx="4618038" cy="3463925"/>
          </a:xfrm>
          <a:ln/>
        </p:spPr>
      </p:sp>
      <p:sp>
        <p:nvSpPr>
          <p:cNvPr id="74547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body" idx="1"/>
          </p:nvPr>
        </p:nvSpPr>
        <p:spPr>
          <a:xfrm>
            <a:off x="935684" y="4386819"/>
            <a:ext cx="5139034" cy="4155600"/>
          </a:xfrm>
          <a:noFill/>
          <a:ln/>
        </p:spPr>
        <p:txBody>
          <a:bodyPr lIns="90441" tIns="44427" rIns="90441" bIns="44427"/>
          <a:lstStyle/>
          <a:p>
            <a:r>
              <a:rPr lang="en-US"/>
              <a:t>Two fundamental operations are described for actions. THe first, progression, defines when an action is executed in a state. Progression is defined only when the precondition formula of the action holds in the current state, and in this case we compute the new state by removing any conditions that appear negated in the effects, and then add the effects of the action. Notice that since we assume full observability, and thus have complete states, we can check whether preconditions hold by simple model checking rather than theorem proving. </a:t>
            </a:r>
          </a:p>
          <a:p>
            <a:endParaRPr lang="en-US"/>
          </a:p>
          <a:p>
            <a:r>
              <a:rPr lang="en-US"/>
              <a:t>The second operation is the regression operation. It tells us what happens if an action is applied in the backward direction. It can be thought of as telling us what subgoals need to be achieved if the chosen action is the last action of the solution. Notice that the state that is computed in the backward direction is partially specified, and thus can have negated goals. </a:t>
            </a:r>
          </a:p>
        </p:txBody>
      </p:sp>
      <p:sp>
        <p:nvSpPr>
          <p:cNvPr id="676867" name="Rectangle 3"/>
          <p:cNvSpPr>
            <a:spLocks noGrp="1" noRot="1" noChangeAspect="1" noChangeArrowheads="1" noTextEdit="1"/>
          </p:cNvSpPr>
          <p:nvPr>
            <p:ph type="sldImg"/>
          </p:nvPr>
        </p:nvSpPr>
        <p:spPr>
          <a:xfrm>
            <a:off x="1195388" y="693738"/>
            <a:ext cx="4619625" cy="3463925"/>
          </a:xfrm>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Rot="1" noChangeAspect="1" noChangeArrowheads="1" noTextEdit="1"/>
          </p:cNvSpPr>
          <p:nvPr>
            <p:ph type="sldImg"/>
          </p:nvPr>
        </p:nvSpPr>
        <p:spPr>
          <a:xfrm>
            <a:off x="1195388" y="692150"/>
            <a:ext cx="4619625" cy="3463925"/>
          </a:xfrm>
          <a:ln/>
        </p:spPr>
      </p:sp>
      <p:sp>
        <p:nvSpPr>
          <p:cNvPr id="687107" name="Rectangle 3"/>
          <p:cNvSpPr>
            <a:spLocks noGrp="1" noChangeArrowheads="1"/>
          </p:cNvSpPr>
          <p:nvPr>
            <p:ph type="body" idx="1"/>
          </p:nvPr>
        </p:nvSpPr>
        <p:spPr>
          <a:xfrm>
            <a:off x="934078" y="4386819"/>
            <a:ext cx="5142244" cy="4157184"/>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311359" y="4169855"/>
            <a:ext cx="6362002" cy="3987729"/>
          </a:xfrm>
          <a:noFill/>
          <a:ln w="9525"/>
        </p:spPr>
        <p:txBody>
          <a:bodyPr lIns="90441" tIns="44427" rIns="90441" bIns="44427"/>
          <a:lstStyle/>
          <a:p>
            <a:r>
              <a:rPr lang="en-US" smtClean="0"/>
              <a:t>Intelligent agency involves controlling the evolution of external environments in desirable ways. Planning provides a way in which the agent can maximize its chances of effecting this control.  Informally, a plan can be seen as a course of actions that the agent decides upon based on its overall goals, information about the current state of the environment, and the dynamics of its evolution. </a:t>
            </a:r>
          </a:p>
          <a:p>
            <a:r>
              <a:rPr lang="en-US" smtClean="0"/>
              <a:t>The complexity of  plan synthesis depends on a variety of properties of the environment and the agent. Perhaps the simplest case of planning occurs when the environment is static, (</a:t>
            </a:r>
            <a:r>
              <a:rPr lang="en-US" i="1" smtClean="0"/>
              <a:t>in that it changes only in response to the agents actions</a:t>
            </a:r>
            <a:r>
              <a:rPr lang="en-US" smtClean="0"/>
              <a:t>), observable and the agent’s actions have deterministic effects on the state of the environment.</a:t>
            </a:r>
          </a:p>
          <a:p>
            <a:r>
              <a:rPr lang="en-US" smtClean="0"/>
              <a:t>Plan synthesis under these conditions has come to be known as the classical planning problem.</a:t>
            </a:r>
          </a:p>
          <a:p>
            <a:r>
              <a:rPr lang="en-US" smtClean="0"/>
              <a:t>Classical planning problem is thus specified by describing the initial state of the world, the desired goal state, and a set of deterministic actions. The objective is to find a sequence of these actions, which when executed from the initial state leads the agent to the goal state.</a:t>
            </a:r>
          </a:p>
          <a:p>
            <a:r>
              <a:rPr lang="en-US" smtClean="0"/>
              <a:t>Despite its limitations, classical planning problem is still computationally hard, and  has received a significant amount of attention. Work on classical planning has historically helped our understanding of planning under non-classical assumptions.</a:t>
            </a:r>
          </a:p>
          <a:p>
            <a:endParaRPr lang="en-US" smtClean="0"/>
          </a:p>
          <a:p>
            <a:endParaRPr lang="en-US" smtClean="0"/>
          </a:p>
          <a:p>
            <a:r>
              <a:rPr lang="en-US" smtClean="0"/>
              <a:t> </a:t>
            </a:r>
          </a:p>
        </p:txBody>
      </p:sp>
      <p:sp>
        <p:nvSpPr>
          <p:cNvPr id="50179" name="Rectangle 3"/>
          <p:cNvSpPr>
            <a:spLocks noGrp="1" noRot="1" noChangeAspect="1" noChangeArrowheads="1" noTextEdit="1"/>
          </p:cNvSpPr>
          <p:nvPr>
            <p:ph type="sldImg"/>
          </p:nvPr>
        </p:nvSpPr>
        <p:spPr>
          <a:xfrm>
            <a:off x="1104900" y="254000"/>
            <a:ext cx="4591050" cy="3443288"/>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Rot="1" noChangeAspect="1" noChangeArrowheads="1" noTextEdit="1"/>
          </p:cNvSpPr>
          <p:nvPr>
            <p:ph type="sldImg"/>
          </p:nvPr>
        </p:nvSpPr>
        <p:spPr>
          <a:xfrm>
            <a:off x="1195388" y="692150"/>
            <a:ext cx="4619625" cy="3463925"/>
          </a:xfrm>
          <a:ln/>
        </p:spPr>
      </p:sp>
      <p:sp>
        <p:nvSpPr>
          <p:cNvPr id="689155" name="Rectangle 3"/>
          <p:cNvSpPr>
            <a:spLocks noGrp="1" noChangeArrowheads="1"/>
          </p:cNvSpPr>
          <p:nvPr>
            <p:ph type="body" idx="1"/>
          </p:nvPr>
        </p:nvSpPr>
        <p:spPr>
          <a:xfrm>
            <a:off x="934078" y="4386819"/>
            <a:ext cx="5142244" cy="4157184"/>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082C4-0EE0-46AA-AEA8-419B07901C49}" type="slidenum">
              <a:rPr lang="en-US"/>
              <a:pPr/>
              <a:t>57</a:t>
            </a:fld>
            <a:endParaRPr lang="en-US"/>
          </a:p>
        </p:txBody>
      </p:sp>
      <p:sp>
        <p:nvSpPr>
          <p:cNvPr id="778242" name="Rectangle 2"/>
          <p:cNvSpPr>
            <a:spLocks noGrp="1" noRot="1" noChangeAspect="1" noChangeArrowheads="1" noTextEdit="1"/>
          </p:cNvSpPr>
          <p:nvPr>
            <p:ph type="sldImg"/>
          </p:nvPr>
        </p:nvSpPr>
        <p:spPr>
          <a:xfrm>
            <a:off x="1196975" y="692150"/>
            <a:ext cx="4618038" cy="3463925"/>
          </a:xfrm>
          <a:ln/>
        </p:spPr>
      </p:sp>
      <p:sp>
        <p:nvSpPr>
          <p:cNvPr id="7782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02D9A-45DE-4594-AFE2-C7B428198354}" type="slidenum">
              <a:rPr lang="en-US"/>
              <a:pPr/>
              <a:t>58</a:t>
            </a:fld>
            <a:endParaRPr lang="en-US"/>
          </a:p>
        </p:txBody>
      </p:sp>
      <p:sp>
        <p:nvSpPr>
          <p:cNvPr id="780290" name="Rectangle 2"/>
          <p:cNvSpPr>
            <a:spLocks noGrp="1" noRot="1" noChangeAspect="1" noChangeArrowheads="1" noTextEdit="1"/>
          </p:cNvSpPr>
          <p:nvPr>
            <p:ph type="sldImg"/>
          </p:nvPr>
        </p:nvSpPr>
        <p:spPr>
          <a:xfrm>
            <a:off x="1196975" y="692150"/>
            <a:ext cx="4618038" cy="3463925"/>
          </a:xfrm>
          <a:ln/>
        </p:spPr>
      </p:sp>
      <p:sp>
        <p:nvSpPr>
          <p:cNvPr id="78029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2AA3F-7F4C-49F5-B643-D5767B1F338F}" type="slidenum">
              <a:rPr lang="en-US"/>
              <a:pPr/>
              <a:t>59</a:t>
            </a:fld>
            <a:endParaRPr lang="en-US"/>
          </a:p>
        </p:txBody>
      </p:sp>
      <p:sp>
        <p:nvSpPr>
          <p:cNvPr id="857090" name="Rectangle 2"/>
          <p:cNvSpPr>
            <a:spLocks noGrp="1" noRot="1" noChangeAspect="1" noChangeArrowheads="1" noTextEdit="1"/>
          </p:cNvSpPr>
          <p:nvPr>
            <p:ph type="sldImg"/>
          </p:nvPr>
        </p:nvSpPr>
        <p:spPr>
          <a:xfrm>
            <a:off x="1198563" y="688975"/>
            <a:ext cx="4619625" cy="3465513"/>
          </a:xfrm>
          <a:ln/>
        </p:spPr>
      </p:sp>
      <p:sp>
        <p:nvSpPr>
          <p:cNvPr id="857091" name="Rectangle 3"/>
          <p:cNvSpPr>
            <a:spLocks noGrp="1" noChangeArrowheads="1"/>
          </p:cNvSpPr>
          <p:nvPr>
            <p:ph type="body" idx="1"/>
          </p:nvPr>
        </p:nvSpPr>
        <p:spPr>
          <a:xfrm>
            <a:off x="698614" y="4387767"/>
            <a:ext cx="5616406" cy="4159073"/>
          </a:xfrm>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D4EB7-1687-4DF9-9B4C-3836671E3277}" type="slidenum">
              <a:rPr lang="en-US"/>
              <a:pPr/>
              <a:t>60</a:t>
            </a:fld>
            <a:endParaRPr lang="en-US"/>
          </a:p>
        </p:txBody>
      </p:sp>
      <p:sp>
        <p:nvSpPr>
          <p:cNvPr id="859138" name="Rectangle 2"/>
          <p:cNvSpPr>
            <a:spLocks noGrp="1" noRot="1" noChangeAspect="1" noChangeArrowheads="1" noTextEdit="1"/>
          </p:cNvSpPr>
          <p:nvPr>
            <p:ph type="sldImg"/>
          </p:nvPr>
        </p:nvSpPr>
        <p:spPr>
          <a:xfrm>
            <a:off x="1196975" y="692150"/>
            <a:ext cx="4618038" cy="3463925"/>
          </a:xfrm>
          <a:ln/>
        </p:spPr>
      </p:sp>
      <p:sp>
        <p:nvSpPr>
          <p:cNvPr id="859139" name="Rectangle 3"/>
          <p:cNvSpPr>
            <a:spLocks noGrp="1" noChangeArrowheads="1"/>
          </p:cNvSpPr>
          <p:nvPr>
            <p:ph type="body" idx="1"/>
          </p:nvPr>
        </p:nvSpPr>
        <p:spPr>
          <a:xfrm>
            <a:off x="701848" y="4387767"/>
            <a:ext cx="5608320" cy="4155919"/>
          </a:xfrm>
        </p:spPr>
        <p:txBody>
          <a:bodyPr/>
          <a:lstStyle/>
          <a:p>
            <a:r>
              <a:rPr lang="en-US"/>
              <a:t>The scalability came from sophisticated reachability heuristics based on planning graphs.. That sounds quite ominous—but it is really AI 101.. </a:t>
            </a:r>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E3531-BB24-4C09-9C10-2202B6FF5C8B}" type="slidenum">
              <a:rPr lang="en-US"/>
              <a:pPr/>
              <a:t>61</a:t>
            </a:fld>
            <a:endParaRPr lang="en-US"/>
          </a:p>
        </p:txBody>
      </p:sp>
      <p:sp>
        <p:nvSpPr>
          <p:cNvPr id="862210" name="Rectangle 2"/>
          <p:cNvSpPr>
            <a:spLocks noGrp="1" noRot="1" noChangeAspect="1" noChangeArrowheads="1" noTextEdit="1"/>
          </p:cNvSpPr>
          <p:nvPr>
            <p:ph type="sldImg"/>
          </p:nvPr>
        </p:nvSpPr>
        <p:spPr>
          <a:xfrm>
            <a:off x="1195388" y="692150"/>
            <a:ext cx="4618037" cy="3463925"/>
          </a:xfrm>
          <a:ln/>
        </p:spPr>
      </p:sp>
      <p:sp>
        <p:nvSpPr>
          <p:cNvPr id="8622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F2B63-D706-4310-8075-A4578B7C14B2}" type="slidenum">
              <a:rPr lang="en-US"/>
              <a:pPr/>
              <a:t>62</a:t>
            </a:fld>
            <a:endParaRPr lang="en-US"/>
          </a:p>
        </p:txBody>
      </p:sp>
      <p:sp>
        <p:nvSpPr>
          <p:cNvPr id="784386" name="Rectangle 2"/>
          <p:cNvSpPr>
            <a:spLocks noGrp="1" noRot="1" noChangeAspect="1" noChangeArrowheads="1" noTextEdit="1"/>
          </p:cNvSpPr>
          <p:nvPr>
            <p:ph type="sldImg"/>
          </p:nvPr>
        </p:nvSpPr>
        <p:spPr>
          <a:xfrm>
            <a:off x="1196975" y="692150"/>
            <a:ext cx="4618038" cy="3463925"/>
          </a:xfrm>
          <a:ln/>
        </p:spPr>
      </p:sp>
      <p:sp>
        <p:nvSpPr>
          <p:cNvPr id="78438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5863C-2493-4B2B-A065-7D80BACB7A4C}" type="slidenum">
              <a:rPr lang="en-US"/>
              <a:pPr/>
              <a:t>63</a:t>
            </a:fld>
            <a:endParaRPr lang="en-US"/>
          </a:p>
        </p:txBody>
      </p:sp>
      <p:sp>
        <p:nvSpPr>
          <p:cNvPr id="896002" name="Rectangle 2"/>
          <p:cNvSpPr>
            <a:spLocks noGrp="1" noRot="1" noChangeAspect="1" noChangeArrowheads="1" noTextEdit="1"/>
          </p:cNvSpPr>
          <p:nvPr>
            <p:ph type="sldImg"/>
          </p:nvPr>
        </p:nvSpPr>
        <p:spPr>
          <a:xfrm>
            <a:off x="1196975" y="692150"/>
            <a:ext cx="4618038" cy="3463925"/>
          </a:xfrm>
          <a:ln/>
        </p:spPr>
      </p:sp>
      <p:sp>
        <p:nvSpPr>
          <p:cNvPr id="89600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BB58E-C8FD-412F-B3F3-2FED0E50CFF9}" type="slidenum">
              <a:rPr lang="en-US"/>
              <a:pPr/>
              <a:t>64</a:t>
            </a:fld>
            <a:endParaRPr lang="en-US"/>
          </a:p>
        </p:txBody>
      </p:sp>
      <p:sp>
        <p:nvSpPr>
          <p:cNvPr id="898050" name="Rectangle 2"/>
          <p:cNvSpPr>
            <a:spLocks noGrp="1" noRot="1" noChangeAspect="1" noChangeArrowheads="1" noTextEdit="1"/>
          </p:cNvSpPr>
          <p:nvPr>
            <p:ph type="sldImg"/>
          </p:nvPr>
        </p:nvSpPr>
        <p:spPr>
          <a:xfrm>
            <a:off x="1196975" y="692150"/>
            <a:ext cx="4618038" cy="3463925"/>
          </a:xfrm>
          <a:ln/>
        </p:spPr>
      </p:sp>
      <p:sp>
        <p:nvSpPr>
          <p:cNvPr id="89805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EA146-2DF6-4DD9-AFE0-196D3D992AA6}" type="slidenum">
              <a:rPr lang="en-US"/>
              <a:pPr/>
              <a:t>65</a:t>
            </a:fld>
            <a:endParaRPr lang="en-US"/>
          </a:p>
        </p:txBody>
      </p:sp>
      <p:sp>
        <p:nvSpPr>
          <p:cNvPr id="902146" name="Rectangle 2"/>
          <p:cNvSpPr>
            <a:spLocks noGrp="1" noRot="1" noChangeAspect="1" noChangeArrowheads="1" noTextEdit="1"/>
          </p:cNvSpPr>
          <p:nvPr>
            <p:ph type="sldImg"/>
          </p:nvPr>
        </p:nvSpPr>
        <p:spPr>
          <a:xfrm>
            <a:off x="1198563" y="690563"/>
            <a:ext cx="4618037" cy="3463925"/>
          </a:xfrm>
          <a:ln/>
        </p:spPr>
      </p:sp>
      <p:sp>
        <p:nvSpPr>
          <p:cNvPr id="902147" name="Rectangle 3"/>
          <p:cNvSpPr>
            <a:spLocks noGrp="1" noChangeArrowheads="1"/>
          </p:cNvSpPr>
          <p:nvPr>
            <p:ph type="body" idx="1"/>
          </p:nvPr>
        </p:nvSpPr>
        <p:spPr>
          <a:xfrm>
            <a:off x="701849" y="4387766"/>
            <a:ext cx="5609937" cy="4157496"/>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4739C-DBA3-4836-B614-E4B00EE2052D}" type="slidenum">
              <a:rPr lang="en-US"/>
              <a:pPr/>
              <a:t>66</a:t>
            </a:fld>
            <a:endParaRPr lang="en-US"/>
          </a:p>
        </p:txBody>
      </p:sp>
      <p:sp>
        <p:nvSpPr>
          <p:cNvPr id="904194" name="Rectangle 2"/>
          <p:cNvSpPr>
            <a:spLocks noGrp="1" noRot="1" noChangeAspect="1" noChangeArrowheads="1" noTextEdit="1"/>
          </p:cNvSpPr>
          <p:nvPr>
            <p:ph type="sldImg"/>
          </p:nvPr>
        </p:nvSpPr>
        <p:spPr>
          <a:xfrm>
            <a:off x="1196975" y="692150"/>
            <a:ext cx="4618038" cy="3463925"/>
          </a:xfrm>
          <a:ln/>
        </p:spPr>
      </p:sp>
      <p:sp>
        <p:nvSpPr>
          <p:cNvPr id="9041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AE20E-AECB-4113-BF22-6719D0D7D817}" type="slidenum">
              <a:rPr lang="en-US"/>
              <a:pPr/>
              <a:t>67</a:t>
            </a:fld>
            <a:endParaRPr lang="en-US"/>
          </a:p>
        </p:txBody>
      </p:sp>
      <p:sp>
        <p:nvSpPr>
          <p:cNvPr id="906242" name="Rectangle 2"/>
          <p:cNvSpPr>
            <a:spLocks noGrp="1" noRot="1" noChangeAspect="1" noChangeArrowheads="1" noTextEdit="1"/>
          </p:cNvSpPr>
          <p:nvPr>
            <p:ph type="sldImg"/>
          </p:nvPr>
        </p:nvSpPr>
        <p:spPr>
          <a:xfrm>
            <a:off x="1198563" y="693738"/>
            <a:ext cx="4616450" cy="3462337"/>
          </a:xfrm>
          <a:ln/>
        </p:spPr>
      </p:sp>
      <p:sp>
        <p:nvSpPr>
          <p:cNvPr id="906243"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5E466-CB7C-4919-9945-E59C0E40EB7A}" type="slidenum">
              <a:rPr lang="en-US"/>
              <a:pPr/>
              <a:t>68</a:t>
            </a:fld>
            <a:endParaRPr lang="en-US"/>
          </a:p>
        </p:txBody>
      </p:sp>
      <p:sp>
        <p:nvSpPr>
          <p:cNvPr id="908290" name="Rectangle 2"/>
          <p:cNvSpPr>
            <a:spLocks noGrp="1" noRot="1" noChangeAspect="1" noChangeArrowheads="1" noTextEdit="1"/>
          </p:cNvSpPr>
          <p:nvPr>
            <p:ph type="sldImg"/>
          </p:nvPr>
        </p:nvSpPr>
        <p:spPr>
          <a:xfrm>
            <a:off x="1198563" y="693738"/>
            <a:ext cx="4616450" cy="3462337"/>
          </a:xfrm>
          <a:ln/>
        </p:spPr>
      </p:sp>
      <p:sp>
        <p:nvSpPr>
          <p:cNvPr id="90829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r>
              <a:rPr lang="en-US" smtClean="0"/>
              <a:t>POINT OUT THAT SCHEDULING HAS LOTS OF APPLICATIONS BUT PLANNING HAS NOT HAD APPLICATIONS BECAUSE OF SCAELE_UP.  THINGS ARE CHANGING NOW THOUGH.</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3098C-4654-4012-94B0-F2BF61C732E8}" type="slidenum">
              <a:rPr lang="en-US"/>
              <a:pPr/>
              <a:t>70</a:t>
            </a:fld>
            <a:endParaRPr lang="en-US"/>
          </a:p>
        </p:txBody>
      </p:sp>
      <p:sp>
        <p:nvSpPr>
          <p:cNvPr id="910338" name="Rectangle 2"/>
          <p:cNvSpPr>
            <a:spLocks noGrp="1" noRot="1" noChangeAspect="1" noChangeArrowheads="1" noTextEdit="1"/>
          </p:cNvSpPr>
          <p:nvPr>
            <p:ph type="sldImg"/>
          </p:nvPr>
        </p:nvSpPr>
        <p:spPr>
          <a:xfrm>
            <a:off x="1198563" y="693738"/>
            <a:ext cx="4616450" cy="3462337"/>
          </a:xfrm>
          <a:ln/>
        </p:spPr>
      </p:sp>
      <p:sp>
        <p:nvSpPr>
          <p:cNvPr id="910339"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B24F4-2B27-4ADB-A5F5-82D06E8E6977}" type="slidenum">
              <a:rPr lang="en-US"/>
              <a:pPr/>
              <a:t>71</a:t>
            </a:fld>
            <a:endParaRPr lang="en-US"/>
          </a:p>
        </p:txBody>
      </p:sp>
      <p:sp>
        <p:nvSpPr>
          <p:cNvPr id="912386" name="Rectangle 2"/>
          <p:cNvSpPr>
            <a:spLocks noGrp="1" noRot="1" noChangeAspect="1" noChangeArrowheads="1" noTextEdit="1"/>
          </p:cNvSpPr>
          <p:nvPr>
            <p:ph type="sldImg"/>
          </p:nvPr>
        </p:nvSpPr>
        <p:spPr>
          <a:xfrm>
            <a:off x="1196975" y="692150"/>
            <a:ext cx="4618038" cy="3463925"/>
          </a:xfrm>
          <a:ln/>
        </p:spPr>
      </p:sp>
      <p:sp>
        <p:nvSpPr>
          <p:cNvPr id="91238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A3CC0-A7CF-41DD-B578-42EB360CC140}" type="slidenum">
              <a:rPr lang="en-US"/>
              <a:pPr/>
              <a:t>72</a:t>
            </a:fld>
            <a:endParaRPr lang="en-US"/>
          </a:p>
        </p:txBody>
      </p:sp>
      <p:sp>
        <p:nvSpPr>
          <p:cNvPr id="989186" name="Rectangle 2"/>
          <p:cNvSpPr>
            <a:spLocks noGrp="1" noRot="1" noChangeAspect="1" noChangeArrowheads="1" noTextEdit="1"/>
          </p:cNvSpPr>
          <p:nvPr>
            <p:ph type="sldImg"/>
          </p:nvPr>
        </p:nvSpPr>
        <p:spPr>
          <a:xfrm>
            <a:off x="1198563" y="690563"/>
            <a:ext cx="4618037" cy="3463925"/>
          </a:xfrm>
          <a:ln/>
        </p:spPr>
      </p:sp>
      <p:sp>
        <p:nvSpPr>
          <p:cNvPr id="989187" name="Rectangle 3"/>
          <p:cNvSpPr>
            <a:spLocks noGrp="1" noChangeArrowheads="1"/>
          </p:cNvSpPr>
          <p:nvPr>
            <p:ph type="body" idx="1"/>
          </p:nvPr>
        </p:nvSpPr>
        <p:spPr>
          <a:xfrm>
            <a:off x="701849" y="4387766"/>
            <a:ext cx="5609937" cy="4157496"/>
          </a:xfrm>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7ADB3-2C69-4677-B131-9C8ABAEA8B23}" type="slidenum">
              <a:rPr lang="en-US"/>
              <a:pPr/>
              <a:t>73</a:t>
            </a:fld>
            <a:endParaRPr lang="en-US"/>
          </a:p>
        </p:txBody>
      </p:sp>
      <p:sp>
        <p:nvSpPr>
          <p:cNvPr id="914434" name="Rectangle 2"/>
          <p:cNvSpPr>
            <a:spLocks noGrp="1" noRot="1" noChangeAspect="1" noChangeArrowheads="1" noTextEdit="1"/>
          </p:cNvSpPr>
          <p:nvPr>
            <p:ph type="sldImg"/>
          </p:nvPr>
        </p:nvSpPr>
        <p:spPr>
          <a:xfrm>
            <a:off x="1196975" y="692150"/>
            <a:ext cx="4618038" cy="3463925"/>
          </a:xfrm>
          <a:ln/>
        </p:spPr>
      </p:sp>
      <p:sp>
        <p:nvSpPr>
          <p:cNvPr id="91443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C56E9-D5BA-4AA1-9917-21A67D7F5B89}" type="slidenum">
              <a:rPr lang="en-US"/>
              <a:pPr/>
              <a:t>74</a:t>
            </a:fld>
            <a:endParaRPr lang="en-US"/>
          </a:p>
        </p:txBody>
      </p:sp>
      <p:sp>
        <p:nvSpPr>
          <p:cNvPr id="916482" name="Rectangle 2"/>
          <p:cNvSpPr>
            <a:spLocks noGrp="1" noRot="1" noChangeAspect="1" noChangeArrowheads="1" noTextEdit="1"/>
          </p:cNvSpPr>
          <p:nvPr>
            <p:ph type="sldImg"/>
          </p:nvPr>
        </p:nvSpPr>
        <p:spPr>
          <a:xfrm>
            <a:off x="1196975" y="692150"/>
            <a:ext cx="4618038" cy="3463925"/>
          </a:xfrm>
          <a:ln/>
        </p:spPr>
      </p:sp>
      <p:sp>
        <p:nvSpPr>
          <p:cNvPr id="91648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F7D2E-03D6-4282-8CB3-D53C652C1869}" type="slidenum">
              <a:rPr lang="en-US"/>
              <a:pPr/>
              <a:t>75</a:t>
            </a:fld>
            <a:endParaRPr lang="en-US"/>
          </a:p>
        </p:txBody>
      </p:sp>
      <p:sp>
        <p:nvSpPr>
          <p:cNvPr id="920578" name="Rectangle 2"/>
          <p:cNvSpPr>
            <a:spLocks noGrp="1" noRot="1" noChangeAspect="1" noChangeArrowheads="1" noTextEdit="1"/>
          </p:cNvSpPr>
          <p:nvPr>
            <p:ph type="sldImg"/>
          </p:nvPr>
        </p:nvSpPr>
        <p:spPr>
          <a:xfrm>
            <a:off x="1196975" y="692150"/>
            <a:ext cx="4618038" cy="3463925"/>
          </a:xfrm>
          <a:ln/>
        </p:spPr>
      </p:sp>
      <p:sp>
        <p:nvSpPr>
          <p:cNvPr id="92057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5D673-5D1C-4DBF-84C6-2EFA38A535BE}" type="slidenum">
              <a:rPr lang="en-US"/>
              <a:pPr/>
              <a:t>76</a:t>
            </a:fld>
            <a:endParaRPr lang="en-US"/>
          </a:p>
        </p:txBody>
      </p:sp>
      <p:sp>
        <p:nvSpPr>
          <p:cNvPr id="927746" name="Rectangle 2"/>
          <p:cNvSpPr>
            <a:spLocks noGrp="1" noRot="1" noChangeAspect="1" noChangeArrowheads="1" noTextEdit="1"/>
          </p:cNvSpPr>
          <p:nvPr>
            <p:ph type="sldImg"/>
          </p:nvPr>
        </p:nvSpPr>
        <p:spPr>
          <a:xfrm>
            <a:off x="1196975" y="692150"/>
            <a:ext cx="4618038" cy="3463925"/>
          </a:xfrm>
          <a:ln/>
        </p:spPr>
      </p:sp>
      <p:sp>
        <p:nvSpPr>
          <p:cNvPr id="9277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C118C-1996-4BB0-8C43-78998B4182C2}" type="slidenum">
              <a:rPr lang="en-US"/>
              <a:pPr/>
              <a:t>77</a:t>
            </a:fld>
            <a:endParaRPr lang="en-US"/>
          </a:p>
        </p:txBody>
      </p:sp>
      <p:sp>
        <p:nvSpPr>
          <p:cNvPr id="922626" name="Rectangle 2"/>
          <p:cNvSpPr>
            <a:spLocks noGrp="1" noRot="1" noChangeAspect="1" noChangeArrowheads="1" noTextEdit="1"/>
          </p:cNvSpPr>
          <p:nvPr>
            <p:ph type="sldImg"/>
          </p:nvPr>
        </p:nvSpPr>
        <p:spPr>
          <a:xfrm>
            <a:off x="1196975" y="692150"/>
            <a:ext cx="4618038" cy="3463925"/>
          </a:xfrm>
          <a:ln/>
        </p:spPr>
      </p:sp>
      <p:sp>
        <p:nvSpPr>
          <p:cNvPr id="9226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33090-3D8E-45C1-BB50-AD2C3ABA135E}" type="slidenum">
              <a:rPr lang="en-US"/>
              <a:pPr/>
              <a:t>78</a:t>
            </a:fld>
            <a:endParaRPr lang="en-US"/>
          </a:p>
        </p:txBody>
      </p:sp>
      <p:sp>
        <p:nvSpPr>
          <p:cNvPr id="930818" name="Rectangle 2"/>
          <p:cNvSpPr>
            <a:spLocks noGrp="1" noRot="1" noChangeAspect="1" noChangeArrowheads="1" noTextEdit="1"/>
          </p:cNvSpPr>
          <p:nvPr>
            <p:ph type="sldImg"/>
          </p:nvPr>
        </p:nvSpPr>
        <p:spPr>
          <a:xfrm>
            <a:off x="1196975" y="692150"/>
            <a:ext cx="4618038" cy="3463925"/>
          </a:xfrm>
          <a:ln/>
        </p:spPr>
      </p:sp>
      <p:sp>
        <p:nvSpPr>
          <p:cNvPr id="93081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EF496-676F-4751-B478-0CA3EEC9357A}" type="slidenum">
              <a:rPr lang="en-US"/>
              <a:pPr/>
              <a:t>82</a:t>
            </a:fld>
            <a:endParaRPr lang="en-US"/>
          </a:p>
        </p:txBody>
      </p:sp>
      <p:sp>
        <p:nvSpPr>
          <p:cNvPr id="932866" name="Rectangle 2"/>
          <p:cNvSpPr>
            <a:spLocks noGrp="1" noRot="1" noChangeAspect="1" noChangeArrowheads="1" noTextEdit="1"/>
          </p:cNvSpPr>
          <p:nvPr>
            <p:ph type="sldImg"/>
          </p:nvPr>
        </p:nvSpPr>
        <p:spPr>
          <a:xfrm>
            <a:off x="1196975" y="692150"/>
            <a:ext cx="4618038" cy="3463925"/>
          </a:xfrm>
          <a:ln/>
        </p:spPr>
      </p:sp>
      <p:sp>
        <p:nvSpPr>
          <p:cNvPr id="93286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3B6B2-A0F2-47E0-9916-77D6B6CA0D04}" type="slidenum">
              <a:rPr lang="en-US"/>
              <a:pPr/>
              <a:t>83</a:t>
            </a:fld>
            <a:endParaRPr lang="en-US"/>
          </a:p>
        </p:txBody>
      </p:sp>
      <p:sp>
        <p:nvSpPr>
          <p:cNvPr id="974850" name="Rectangle 2"/>
          <p:cNvSpPr>
            <a:spLocks noGrp="1" noRot="1" noChangeAspect="1" noChangeArrowheads="1" noTextEdit="1"/>
          </p:cNvSpPr>
          <p:nvPr>
            <p:ph type="sldImg"/>
          </p:nvPr>
        </p:nvSpPr>
        <p:spPr>
          <a:xfrm>
            <a:off x="1196975" y="692150"/>
            <a:ext cx="4618038" cy="3463925"/>
          </a:xfrm>
          <a:ln/>
        </p:spPr>
      </p:sp>
      <p:sp>
        <p:nvSpPr>
          <p:cNvPr id="97485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408DD-C1EC-4FA3-93A8-B1C177395347}" type="slidenum">
              <a:rPr lang="en-US"/>
              <a:pPr/>
              <a:t>8</a:t>
            </a:fld>
            <a:endParaRPr lang="en-US"/>
          </a:p>
        </p:txBody>
      </p:sp>
      <p:sp>
        <p:nvSpPr>
          <p:cNvPr id="852994" name="Rectangle 2"/>
          <p:cNvSpPr>
            <a:spLocks noGrp="1" noRot="1" noChangeAspect="1" noChangeArrowheads="1" noTextEdit="1"/>
          </p:cNvSpPr>
          <p:nvPr>
            <p:ph type="sldImg"/>
          </p:nvPr>
        </p:nvSpPr>
        <p:spPr>
          <a:xfrm>
            <a:off x="1196975" y="692150"/>
            <a:ext cx="4618038" cy="3463925"/>
          </a:xfrm>
          <a:ln/>
        </p:spPr>
      </p:sp>
      <p:sp>
        <p:nvSpPr>
          <p:cNvPr id="8529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CD003-F4A7-4221-8845-2FE7611DAED7}" type="slidenum">
              <a:rPr lang="en-US"/>
              <a:pPr/>
              <a:t>84</a:t>
            </a:fld>
            <a:endParaRPr lang="en-US"/>
          </a:p>
        </p:txBody>
      </p:sp>
      <p:sp>
        <p:nvSpPr>
          <p:cNvPr id="934914" name="Rectangle 2"/>
          <p:cNvSpPr>
            <a:spLocks noGrp="1" noRot="1" noChangeAspect="1" noChangeArrowheads="1" noTextEdit="1"/>
          </p:cNvSpPr>
          <p:nvPr>
            <p:ph type="sldImg"/>
          </p:nvPr>
        </p:nvSpPr>
        <p:spPr>
          <a:xfrm>
            <a:off x="1196975" y="692150"/>
            <a:ext cx="4618038" cy="3463925"/>
          </a:xfrm>
          <a:ln/>
        </p:spPr>
      </p:sp>
      <p:sp>
        <p:nvSpPr>
          <p:cNvPr id="934915" name="Rectangle 3"/>
          <p:cNvSpPr>
            <a:spLocks noGrp="1" noChangeArrowheads="1"/>
          </p:cNvSpPr>
          <p:nvPr>
            <p:ph type="body" idx="1"/>
          </p:nvPr>
        </p:nvSpPr>
        <p:spPr>
          <a:xfrm>
            <a:off x="701848" y="4387767"/>
            <a:ext cx="5608320" cy="4155919"/>
          </a:xfrm>
        </p:spPr>
        <p:txBody>
          <a:bodyPr/>
          <a:lstStyle/>
          <a:p>
            <a:r>
              <a:rPr lang="en-US"/>
              <a:t>1 min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50F5E-8654-4DF3-8221-B6BE1ABD3933}" type="slidenum">
              <a:rPr lang="en-US"/>
              <a:pPr/>
              <a:t>88</a:t>
            </a:fld>
            <a:endParaRPr lang="en-US"/>
          </a:p>
        </p:txBody>
      </p:sp>
      <p:sp>
        <p:nvSpPr>
          <p:cNvPr id="936962" name="Rectangle 2"/>
          <p:cNvSpPr>
            <a:spLocks noGrp="1" noRot="1" noChangeAspect="1" noChangeArrowheads="1" noTextEdit="1"/>
          </p:cNvSpPr>
          <p:nvPr>
            <p:ph type="sldImg"/>
          </p:nvPr>
        </p:nvSpPr>
        <p:spPr>
          <a:xfrm>
            <a:off x="1196975" y="692150"/>
            <a:ext cx="4618038" cy="3463925"/>
          </a:xfrm>
          <a:ln/>
        </p:spPr>
      </p:sp>
      <p:sp>
        <p:nvSpPr>
          <p:cNvPr id="93696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4B154-E152-40C3-9082-63C9BB82726C}" type="slidenum">
              <a:rPr lang="en-US"/>
              <a:pPr/>
              <a:t>89</a:t>
            </a:fld>
            <a:endParaRPr lang="en-US"/>
          </a:p>
        </p:txBody>
      </p:sp>
      <p:sp>
        <p:nvSpPr>
          <p:cNvPr id="939010" name="Rectangle 2"/>
          <p:cNvSpPr>
            <a:spLocks noGrp="1" noRot="1" noChangeAspect="1" noChangeArrowheads="1" noTextEdit="1"/>
          </p:cNvSpPr>
          <p:nvPr>
            <p:ph type="sldImg"/>
          </p:nvPr>
        </p:nvSpPr>
        <p:spPr>
          <a:xfrm>
            <a:off x="1196975" y="692150"/>
            <a:ext cx="4618038" cy="3463925"/>
          </a:xfrm>
          <a:ln/>
        </p:spPr>
      </p:sp>
      <p:sp>
        <p:nvSpPr>
          <p:cNvPr id="9390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9FD7A-1CF7-4B58-9794-EBCB18BC86AF}" type="slidenum">
              <a:rPr lang="en-US"/>
              <a:pPr/>
              <a:t>90</a:t>
            </a:fld>
            <a:endParaRPr lang="en-US"/>
          </a:p>
        </p:txBody>
      </p:sp>
      <p:sp>
        <p:nvSpPr>
          <p:cNvPr id="889858" name="Rectangle 2"/>
          <p:cNvSpPr>
            <a:spLocks noGrp="1" noRot="1" noChangeAspect="1" noChangeArrowheads="1" noTextEdit="1"/>
          </p:cNvSpPr>
          <p:nvPr>
            <p:ph type="sldImg"/>
          </p:nvPr>
        </p:nvSpPr>
        <p:spPr>
          <a:xfrm>
            <a:off x="1196975" y="692150"/>
            <a:ext cx="4618038" cy="3463925"/>
          </a:xfrm>
          <a:ln/>
        </p:spPr>
      </p:sp>
      <p:sp>
        <p:nvSpPr>
          <p:cNvPr id="8898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C5DCB-116A-4510-A605-306DF93C93D7}" type="slidenum">
              <a:rPr lang="en-US"/>
              <a:pPr/>
              <a:t>91</a:t>
            </a:fld>
            <a:endParaRPr lang="en-US"/>
          </a:p>
        </p:txBody>
      </p:sp>
      <p:sp>
        <p:nvSpPr>
          <p:cNvPr id="941058" name="Rectangle 2"/>
          <p:cNvSpPr>
            <a:spLocks noGrp="1" noRot="1" noChangeAspect="1" noChangeArrowheads="1" noTextEdit="1"/>
          </p:cNvSpPr>
          <p:nvPr>
            <p:ph type="sldImg"/>
          </p:nvPr>
        </p:nvSpPr>
        <p:spPr>
          <a:xfrm>
            <a:off x="1196975" y="692150"/>
            <a:ext cx="4618038" cy="3463925"/>
          </a:xfrm>
          <a:ln/>
        </p:spPr>
      </p:sp>
      <p:sp>
        <p:nvSpPr>
          <p:cNvPr id="9410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C7FA2-D3F1-4097-A036-833769C79386}" type="slidenum">
              <a:rPr lang="en-US"/>
              <a:pPr/>
              <a:t>92</a:t>
            </a:fld>
            <a:endParaRPr lang="en-US"/>
          </a:p>
        </p:txBody>
      </p:sp>
      <p:sp>
        <p:nvSpPr>
          <p:cNvPr id="943106" name="Rectangle 2"/>
          <p:cNvSpPr>
            <a:spLocks noGrp="1" noRot="1" noChangeAspect="1" noChangeArrowheads="1" noTextEdit="1"/>
          </p:cNvSpPr>
          <p:nvPr>
            <p:ph type="sldImg"/>
          </p:nvPr>
        </p:nvSpPr>
        <p:spPr>
          <a:xfrm>
            <a:off x="1196975" y="692150"/>
            <a:ext cx="4618038" cy="3463925"/>
          </a:xfrm>
          <a:ln/>
        </p:spPr>
      </p:sp>
      <p:sp>
        <p:nvSpPr>
          <p:cNvPr id="94310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24F03-9BAD-407F-A8E0-B0BAF379B7B0}" type="slidenum">
              <a:rPr lang="en-US"/>
              <a:pPr/>
              <a:t>93</a:t>
            </a:fld>
            <a:endParaRPr lang="en-US"/>
          </a:p>
        </p:txBody>
      </p:sp>
      <p:sp>
        <p:nvSpPr>
          <p:cNvPr id="945154" name="Rectangle 2"/>
          <p:cNvSpPr>
            <a:spLocks noGrp="1" noRot="1" noChangeAspect="1" noChangeArrowheads="1" noTextEdit="1"/>
          </p:cNvSpPr>
          <p:nvPr>
            <p:ph type="sldImg"/>
          </p:nvPr>
        </p:nvSpPr>
        <p:spPr>
          <a:xfrm>
            <a:off x="1196975" y="692150"/>
            <a:ext cx="4618038" cy="3463925"/>
          </a:xfrm>
          <a:ln/>
        </p:spPr>
      </p:sp>
      <p:sp>
        <p:nvSpPr>
          <p:cNvPr id="94515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33A14-188F-421D-9F2A-5BE3A966509B}" type="slidenum">
              <a:rPr lang="en-US"/>
              <a:pPr/>
              <a:t>94</a:t>
            </a:fld>
            <a:endParaRPr lang="en-US"/>
          </a:p>
        </p:txBody>
      </p:sp>
      <p:sp>
        <p:nvSpPr>
          <p:cNvPr id="947202" name="Rectangle 2"/>
          <p:cNvSpPr>
            <a:spLocks noGrp="1" noRot="1" noChangeAspect="1" noChangeArrowheads="1" noTextEdit="1"/>
          </p:cNvSpPr>
          <p:nvPr>
            <p:ph type="sldImg"/>
          </p:nvPr>
        </p:nvSpPr>
        <p:spPr>
          <a:xfrm>
            <a:off x="1198563" y="693738"/>
            <a:ext cx="4616450" cy="3462337"/>
          </a:xfrm>
          <a:ln/>
        </p:spPr>
      </p:sp>
      <p:sp>
        <p:nvSpPr>
          <p:cNvPr id="947203"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42374-0BEA-47C5-8A2F-683175A87313}" type="slidenum">
              <a:rPr lang="en-US"/>
              <a:pPr/>
              <a:t>95</a:t>
            </a:fld>
            <a:endParaRPr lang="en-US"/>
          </a:p>
        </p:txBody>
      </p:sp>
      <p:sp>
        <p:nvSpPr>
          <p:cNvPr id="949250" name="Rectangle 2"/>
          <p:cNvSpPr>
            <a:spLocks noGrp="1" noRot="1" noChangeAspect="1" noChangeArrowheads="1" noTextEdit="1"/>
          </p:cNvSpPr>
          <p:nvPr>
            <p:ph type="sldImg"/>
          </p:nvPr>
        </p:nvSpPr>
        <p:spPr>
          <a:xfrm>
            <a:off x="1198563" y="693738"/>
            <a:ext cx="4616450" cy="3462337"/>
          </a:xfrm>
          <a:ln/>
        </p:spPr>
      </p:sp>
      <p:sp>
        <p:nvSpPr>
          <p:cNvPr id="94925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3202C-C0DB-4ED3-AEAC-327F744DAE28}" type="slidenum">
              <a:rPr lang="en-US"/>
              <a:pPr/>
              <a:t>96</a:t>
            </a:fld>
            <a:endParaRPr lang="en-US"/>
          </a:p>
        </p:txBody>
      </p:sp>
      <p:sp>
        <p:nvSpPr>
          <p:cNvPr id="951298" name="Rectangle 2"/>
          <p:cNvSpPr>
            <a:spLocks noGrp="1" noRot="1" noChangeAspect="1" noChangeArrowheads="1" noTextEdit="1"/>
          </p:cNvSpPr>
          <p:nvPr>
            <p:ph type="sldImg"/>
          </p:nvPr>
        </p:nvSpPr>
        <p:spPr>
          <a:xfrm>
            <a:off x="1198563" y="693738"/>
            <a:ext cx="4616450" cy="3462337"/>
          </a:xfrm>
          <a:ln/>
        </p:spPr>
      </p:sp>
      <p:sp>
        <p:nvSpPr>
          <p:cNvPr id="951299" name="Rectangle 3"/>
          <p:cNvSpPr>
            <a:spLocks noGrp="1" noChangeArrowheads="1"/>
          </p:cNvSpPr>
          <p:nvPr>
            <p:ph type="body" idx="1"/>
          </p:nvPr>
        </p:nvSpPr>
        <p:spPr>
          <a:xfrm>
            <a:off x="934721" y="4387767"/>
            <a:ext cx="5140960" cy="4154341"/>
          </a:xfrm>
          <a:noFill/>
          <a:ln/>
        </p:spPr>
        <p:txBody>
          <a:bodyPr lIns="92434" tIns="46218" rIns="92434" bIns="46218"/>
          <a:lstStyle/>
          <a:p>
            <a:pPr marL="228600" indent="-228600"/>
            <a:r>
              <a:rPr lang="en-US"/>
              <a:t>We want to try and  make the level of a set of literals a good indicator of the difficulty of achieving them. One way is to introduce and propagate mutual exclusion (mutex) relations.</a:t>
            </a:r>
          </a:p>
          <a:p>
            <a:pPr marL="228600" indent="-228600"/>
            <a:r>
              <a:rPr lang="en-US"/>
              <a:t>Here is how it goes. We know that at every time step we are really only going to do one non-no-op action. So, at the first level either pickup-A, or pickup-B or pickup-C are done. If one of them is done, the others can’t be. So, we put red-arrows to signify that each pair of actions are mutually exclusive.</a:t>
            </a:r>
          </a:p>
          <a:p>
            <a:pPr marL="228600" indent="-228600"/>
            <a:r>
              <a:rPr lang="en-US"/>
              <a:t>Now, we can PROPAGATE the mutex relations to the proposition levels. </a:t>
            </a:r>
          </a:p>
          <a:p>
            <a:pPr marL="228600" indent="-228600"/>
            <a:r>
              <a:rPr lang="en-US" b="1"/>
              <a:t>Rule 1. Two actions a1 and a2 are mutex if </a:t>
            </a:r>
          </a:p>
          <a:p>
            <a:pPr marL="228600" indent="-228600">
              <a:buFontTx/>
              <a:buAutoNum type="alphaLcParenBoth"/>
            </a:pPr>
            <a:r>
              <a:rPr lang="en-US" b="1"/>
              <a:t>both of the actions are non-noop actions or </a:t>
            </a:r>
          </a:p>
          <a:p>
            <a:pPr marL="228600" indent="-228600">
              <a:buFontTx/>
              <a:buAutoNum type="alphaLcParenBoth"/>
            </a:pPr>
            <a:r>
              <a:rPr lang="en-US" b="1"/>
              <a:t> a1 is a noop action supporting P, and a2 either needs ~P, or gives ~P.  </a:t>
            </a:r>
          </a:p>
          <a:p>
            <a:pPr marL="228600" indent="-228600">
              <a:buFontTx/>
              <a:buAutoNum type="alphaLcParenBoth"/>
            </a:pPr>
            <a:r>
              <a:rPr lang="en-US" b="1"/>
              <a:t> some precondition of a1 is marked mutex with some precondition of a2</a:t>
            </a:r>
          </a:p>
          <a:p>
            <a:pPr marL="228600" indent="-228600"/>
            <a:r>
              <a:rPr lang="en-US"/>
              <a:t>By this rule Pick-A is mutex with Pick-B.  Similarly, the noop action he is mutex with pick-A. </a:t>
            </a:r>
          </a:p>
          <a:p>
            <a:pPr marL="228600" indent="-228600"/>
            <a:endParaRPr lang="en-US" b="1"/>
          </a:p>
          <a:p>
            <a:pPr marL="228600" indent="-228600"/>
            <a:r>
              <a:rPr lang="en-US" b="1"/>
              <a:t>Rule 2. Two propositions P1 and P2 are marked mutex if </a:t>
            </a:r>
            <a:r>
              <a:rPr lang="en-US" b="1" i="1"/>
              <a:t>all</a:t>
            </a:r>
            <a:r>
              <a:rPr lang="en-US" b="1"/>
              <a:t> actions supporting P1 are pair-wise mutex with </a:t>
            </a:r>
            <a:r>
              <a:rPr lang="en-US" b="1" i="1"/>
              <a:t>all</a:t>
            </a:r>
            <a:r>
              <a:rPr lang="en-US" b="1"/>
              <a:t> actions supporting P2. </a:t>
            </a:r>
          </a:p>
          <a:p>
            <a:pPr marL="228600" indent="-228600"/>
            <a:r>
              <a:rPr lang="en-US"/>
              <a:t>By this rule, h-A and h-B are mutex in level 1 since the only action giving h-A is mutex with the only action giving h-B.</a:t>
            </a:r>
          </a:p>
          <a:p>
            <a:pPr marL="228600" indent="-228600"/>
            <a:r>
              <a:rPr lang="en-US"/>
              <a:t>~cl(B) and he are mutex in the first level, but are </a:t>
            </a:r>
            <a:r>
              <a:rPr lang="en-US" b="1"/>
              <a:t>not</a:t>
            </a:r>
            <a:r>
              <a:rPr lang="en-US"/>
              <a:t> mutex in the second level (note that</a:t>
            </a:r>
          </a:p>
          <a:p>
            <a:pPr marL="228600" indent="-228600"/>
            <a:r>
              <a:rPr lang="en-US"/>
              <a:t>~cl(B) is supported by a noop and stack-a-b (among others) in level 2. he  is supported by stack-a-b, noop (among others). At least one action –stack-a-b supporting the first is non-mutex with one action—stack-a-b-- supporting the second. </a:t>
            </a:r>
          </a:p>
          <a:p>
            <a:pPr marL="228600" indent="-22860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CC72B-B7C3-48A4-BAF9-D28CCA16DA03}" type="slidenum">
              <a:rPr lang="en-US"/>
              <a:pPr/>
              <a:t>97</a:t>
            </a:fld>
            <a:endParaRPr lang="en-US"/>
          </a:p>
        </p:txBody>
      </p:sp>
      <p:sp>
        <p:nvSpPr>
          <p:cNvPr id="953346" name="Rectangle 2"/>
          <p:cNvSpPr>
            <a:spLocks noGrp="1" noRot="1" noChangeAspect="1" noChangeArrowheads="1" noTextEdit="1"/>
          </p:cNvSpPr>
          <p:nvPr>
            <p:ph type="sldImg"/>
          </p:nvPr>
        </p:nvSpPr>
        <p:spPr>
          <a:xfrm>
            <a:off x="1196975" y="692150"/>
            <a:ext cx="4618038" cy="3463925"/>
          </a:xfrm>
          <a:ln/>
        </p:spPr>
      </p:sp>
      <p:sp>
        <p:nvSpPr>
          <p:cNvPr id="9533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BE28A-E8BE-4A7C-B1D4-4D2441BA5100}" type="slidenum">
              <a:rPr lang="en-US"/>
              <a:pPr/>
              <a:t>99</a:t>
            </a:fld>
            <a:endParaRPr lang="en-US"/>
          </a:p>
        </p:txBody>
      </p:sp>
      <p:sp>
        <p:nvSpPr>
          <p:cNvPr id="955394" name="Rectangle 2"/>
          <p:cNvSpPr>
            <a:spLocks noGrp="1" noRot="1" noChangeAspect="1" noChangeArrowheads="1" noTextEdit="1"/>
          </p:cNvSpPr>
          <p:nvPr>
            <p:ph type="sldImg"/>
          </p:nvPr>
        </p:nvSpPr>
        <p:spPr>
          <a:xfrm>
            <a:off x="1196975" y="692150"/>
            <a:ext cx="4618038" cy="3463925"/>
          </a:xfrm>
          <a:ln/>
        </p:spPr>
      </p:sp>
      <p:sp>
        <p:nvSpPr>
          <p:cNvPr id="9553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56016-2FEC-4B9B-8ACD-6CF5C2AF2EE0}" type="slidenum">
              <a:rPr lang="en-US"/>
              <a:pPr/>
              <a:t>100</a:t>
            </a:fld>
            <a:endParaRPr lang="en-US"/>
          </a:p>
        </p:txBody>
      </p:sp>
      <p:sp>
        <p:nvSpPr>
          <p:cNvPr id="957442" name="Rectangle 2"/>
          <p:cNvSpPr>
            <a:spLocks noGrp="1" noRot="1" noChangeAspect="1" noChangeArrowheads="1" noTextEdit="1"/>
          </p:cNvSpPr>
          <p:nvPr>
            <p:ph type="sldImg"/>
          </p:nvPr>
        </p:nvSpPr>
        <p:spPr>
          <a:xfrm>
            <a:off x="1196975" y="692150"/>
            <a:ext cx="4618038" cy="3463925"/>
          </a:xfrm>
          <a:ln/>
        </p:spPr>
      </p:sp>
      <p:sp>
        <p:nvSpPr>
          <p:cNvPr id="9574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3B5EC-2F3A-4199-A13C-F10711AB5A80}" type="slidenum">
              <a:rPr lang="en-US"/>
              <a:pPr/>
              <a:t>101</a:t>
            </a:fld>
            <a:endParaRPr lang="en-US"/>
          </a:p>
        </p:txBody>
      </p:sp>
      <p:sp>
        <p:nvSpPr>
          <p:cNvPr id="960514" name="Rectangle 2"/>
          <p:cNvSpPr>
            <a:spLocks noGrp="1" noRot="1" noChangeAspect="1" noChangeArrowheads="1" noTextEdit="1"/>
          </p:cNvSpPr>
          <p:nvPr>
            <p:ph type="sldImg"/>
          </p:nvPr>
        </p:nvSpPr>
        <p:spPr>
          <a:xfrm>
            <a:off x="1196975" y="692150"/>
            <a:ext cx="4618038" cy="3463925"/>
          </a:xfrm>
          <a:ln/>
        </p:spPr>
      </p:sp>
      <p:sp>
        <p:nvSpPr>
          <p:cNvPr id="96051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9672C-A9CB-470A-A787-43823E4BBFBC}" type="slidenum">
              <a:rPr lang="en-US"/>
              <a:pPr/>
              <a:t>102</a:t>
            </a:fld>
            <a:endParaRPr lang="en-US"/>
          </a:p>
        </p:txBody>
      </p:sp>
      <p:sp>
        <p:nvSpPr>
          <p:cNvPr id="962562" name="Rectangle 2"/>
          <p:cNvSpPr>
            <a:spLocks noGrp="1" noRot="1" noChangeAspect="1" noChangeArrowheads="1" noTextEdit="1"/>
          </p:cNvSpPr>
          <p:nvPr>
            <p:ph type="sldImg"/>
          </p:nvPr>
        </p:nvSpPr>
        <p:spPr>
          <a:xfrm>
            <a:off x="1196975" y="692150"/>
            <a:ext cx="4618038" cy="3463925"/>
          </a:xfrm>
          <a:ln/>
        </p:spPr>
      </p:sp>
      <p:sp>
        <p:nvSpPr>
          <p:cNvPr id="96256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00583-BF5C-493D-B103-71E981A87F7D}" type="slidenum">
              <a:rPr lang="en-US"/>
              <a:pPr/>
              <a:t>103</a:t>
            </a:fld>
            <a:endParaRPr lang="en-US"/>
          </a:p>
        </p:txBody>
      </p:sp>
      <p:sp>
        <p:nvSpPr>
          <p:cNvPr id="964610" name="Rectangle 2"/>
          <p:cNvSpPr>
            <a:spLocks noGrp="1" noRot="1" noChangeAspect="1" noChangeArrowheads="1" noTextEdit="1"/>
          </p:cNvSpPr>
          <p:nvPr>
            <p:ph type="sldImg"/>
          </p:nvPr>
        </p:nvSpPr>
        <p:spPr>
          <a:xfrm>
            <a:off x="1196975" y="692150"/>
            <a:ext cx="4618038" cy="3463925"/>
          </a:xfrm>
          <a:ln/>
        </p:spPr>
      </p:sp>
      <p:sp>
        <p:nvSpPr>
          <p:cNvPr id="9646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6764E-9631-41D8-843D-C18DF8596C66}" type="slidenum">
              <a:rPr lang="en-US"/>
              <a:pPr/>
              <a:t>104</a:t>
            </a:fld>
            <a:endParaRPr lang="en-US"/>
          </a:p>
        </p:txBody>
      </p:sp>
      <p:sp>
        <p:nvSpPr>
          <p:cNvPr id="966658" name="Rectangle 2"/>
          <p:cNvSpPr>
            <a:spLocks noGrp="1" noRot="1" noChangeAspect="1" noChangeArrowheads="1" noTextEdit="1"/>
          </p:cNvSpPr>
          <p:nvPr>
            <p:ph type="sldImg"/>
          </p:nvPr>
        </p:nvSpPr>
        <p:spPr>
          <a:xfrm>
            <a:off x="1196975" y="692150"/>
            <a:ext cx="4618038" cy="3463925"/>
          </a:xfrm>
          <a:ln/>
        </p:spPr>
      </p:sp>
      <p:sp>
        <p:nvSpPr>
          <p:cNvPr id="9666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B2D86-BA10-4A9B-9482-600CFC1EF214}" type="slidenum">
              <a:rPr lang="en-US"/>
              <a:pPr/>
              <a:t>105</a:t>
            </a:fld>
            <a:endParaRPr lang="en-US"/>
          </a:p>
        </p:txBody>
      </p:sp>
      <p:sp>
        <p:nvSpPr>
          <p:cNvPr id="968706" name="Rectangle 2"/>
          <p:cNvSpPr>
            <a:spLocks noGrp="1" noRot="1" noChangeAspect="1" noChangeArrowheads="1" noTextEdit="1"/>
          </p:cNvSpPr>
          <p:nvPr>
            <p:ph type="sldImg"/>
          </p:nvPr>
        </p:nvSpPr>
        <p:spPr>
          <a:xfrm>
            <a:off x="1196975" y="692150"/>
            <a:ext cx="4618038" cy="3463925"/>
          </a:xfrm>
          <a:ln/>
        </p:spPr>
      </p:sp>
      <p:sp>
        <p:nvSpPr>
          <p:cNvPr id="96870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F6A31-A7C2-42B8-AA82-FB8E5C9C8BA5}" type="slidenum">
              <a:rPr lang="en-US"/>
              <a:pPr/>
              <a:t>106</a:t>
            </a:fld>
            <a:endParaRPr lang="en-US"/>
          </a:p>
        </p:txBody>
      </p:sp>
      <p:sp>
        <p:nvSpPr>
          <p:cNvPr id="479234" name="Rectangle 2"/>
          <p:cNvSpPr>
            <a:spLocks noGrp="1" noRot="1" noChangeAspect="1" noChangeArrowheads="1" noTextEdit="1"/>
          </p:cNvSpPr>
          <p:nvPr>
            <p:ph type="sldImg"/>
          </p:nvPr>
        </p:nvSpPr>
        <p:spPr>
          <a:xfrm>
            <a:off x="1198563" y="704850"/>
            <a:ext cx="4618037" cy="3463925"/>
          </a:xfrm>
          <a:ln/>
        </p:spPr>
      </p:sp>
      <p:sp>
        <p:nvSpPr>
          <p:cNvPr id="479235" name="Rectangle 3"/>
          <p:cNvSpPr>
            <a:spLocks noGrp="1" noChangeArrowheads="1"/>
          </p:cNvSpPr>
          <p:nvPr>
            <p:ph type="body" idx="1"/>
          </p:nvPr>
        </p:nvSpPr>
        <p:spPr>
          <a:xfrm>
            <a:off x="926635" y="4394076"/>
            <a:ext cx="5158748" cy="4136992"/>
          </a:xfrm>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6BB45-A5A6-424B-AEE1-FE20605D6B07}" type="slidenum">
              <a:rPr lang="en-US"/>
              <a:pPr/>
              <a:t>107</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su.edu/"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su.edu/" TargetMode="External"/><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C10D64-B870-4E9D-B91E-56D53161BE8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B2A7C4-86F2-418B-95EC-DEF5A658837E}"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C70D6C-32C3-4B1B-B0AA-4D9137596F97}"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57CCC9-B7B0-4F42-B81E-F8453BD3726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2B921B-74FA-49FA-AEA3-C65BE742351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80C4EB-74B8-4A98-8991-B12FCFF3CA7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867BE9-B20B-4018-BC62-E3A70E5B484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FBDA00-485F-419B-B5DE-0B2910B491B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BE23DA-D71C-4B7E-BD5F-1EF27877E40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B4A328F-25E4-4AF9-B3E0-D516C4F31AF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7455E5-B6B7-4925-A8B1-FBEB7B3AF61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969D4-933C-41C0-A54C-564FF069D6E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5211F3-1A95-467E-9510-811B91B41E1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BD7A2A-2648-4DD9-9F9A-DEAB466944F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713CC7-DA8D-4EC6-922D-6A5056CAF49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55042" name="Rectangle 2"/>
          <p:cNvSpPr>
            <a:spLocks noGrp="1" noChangeArrowheads="1"/>
          </p:cNvSpPr>
          <p:nvPr>
            <p:ph type="ctrTitle"/>
          </p:nvPr>
        </p:nvSpPr>
        <p:spPr>
          <a:xfrm>
            <a:off x="685800" y="1127125"/>
            <a:ext cx="7772400" cy="1470025"/>
          </a:xfrm>
        </p:spPr>
        <p:txBody>
          <a:bodyPr/>
          <a:lstStyle>
            <a:lvl1pPr>
              <a:defRPr sz="4400"/>
            </a:lvl1pPr>
          </a:lstStyle>
          <a:p>
            <a:r>
              <a:rPr lang="en-US"/>
              <a:t>Click to edit Master title style</a:t>
            </a:r>
          </a:p>
        </p:txBody>
      </p:sp>
      <p:sp>
        <p:nvSpPr>
          <p:cNvPr id="855043" name="Rectangle 3"/>
          <p:cNvSpPr>
            <a:spLocks noGrp="1" noChangeArrowheads="1"/>
          </p:cNvSpPr>
          <p:nvPr>
            <p:ph type="subTitle" idx="1"/>
          </p:nvPr>
        </p:nvSpPr>
        <p:spPr>
          <a:xfrm>
            <a:off x="1371600" y="3810000"/>
            <a:ext cx="6400800" cy="1752600"/>
          </a:xfrm>
        </p:spPr>
        <p:txBody>
          <a:bodyPr/>
          <a:lstStyle>
            <a:lvl1pPr marL="0" indent="0" algn="ctr">
              <a:buFont typeface="Wingdings" pitchFamily="2" charset="2"/>
              <a:buNone/>
              <a:defRPr sz="2800">
                <a:solidFill>
                  <a:schemeClr val="tx2"/>
                </a:solidFill>
              </a:defRPr>
            </a:lvl1pPr>
          </a:lstStyle>
          <a:p>
            <a:r>
              <a:rPr lang="en-US"/>
              <a:t>Click to edit Master subtitle style</a:t>
            </a:r>
          </a:p>
        </p:txBody>
      </p:sp>
      <p:sp>
        <p:nvSpPr>
          <p:cNvPr id="855044"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855045"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855046" name="Rectangle 6"/>
          <p:cNvSpPr>
            <a:spLocks noGrp="1" noChangeArrowheads="1"/>
          </p:cNvSpPr>
          <p:nvPr>
            <p:ph type="sldNum" sz="quarter" idx="4"/>
          </p:nvPr>
        </p:nvSpPr>
        <p:spPr>
          <a:xfrm>
            <a:off x="6553200" y="6245225"/>
            <a:ext cx="2133600" cy="476250"/>
          </a:xfrm>
        </p:spPr>
        <p:txBody>
          <a:bodyPr/>
          <a:lstStyle>
            <a:lvl1pPr>
              <a:defRPr/>
            </a:lvl1pPr>
          </a:lstStyle>
          <a:p>
            <a:fld id="{1E13EB22-BDBB-48C0-9059-302525F4A178}" type="slidenum">
              <a:rPr lang="en-US"/>
              <a:pPr/>
              <a:t>‹#›</a:t>
            </a:fld>
            <a:endParaRPr lang="en-US"/>
          </a:p>
        </p:txBody>
      </p:sp>
      <p:sp>
        <p:nvSpPr>
          <p:cNvPr id="855047"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855048" name="Rectangle 8"/>
          <p:cNvSpPr>
            <a:spLocks noChangeArrowheads="1"/>
          </p:cNvSpPr>
          <p:nvPr/>
        </p:nvSpPr>
        <p:spPr bwMode="auto">
          <a:xfrm flipV="1">
            <a:off x="685800" y="2755900"/>
            <a:ext cx="7620000" cy="46038"/>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855049" name="Rectangle 9"/>
          <p:cNvSpPr>
            <a:spLocks noChangeArrowheads="1"/>
          </p:cNvSpPr>
          <p:nvPr/>
        </p:nvSpPr>
        <p:spPr bwMode="auto">
          <a:xfrm>
            <a:off x="0" y="0"/>
            <a:ext cx="76200" cy="6858000"/>
          </a:xfrm>
          <a:prstGeom prst="rect">
            <a:avLst/>
          </a:prstGeom>
          <a:gradFill rotWithShape="1">
            <a:gsLst>
              <a:gs pos="0">
                <a:srgbClr val="990033"/>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855050" name="Picture 10" descr="Arizona State University">
            <a:hlinkClick r:id="rId2"/>
          </p:cNvPr>
          <p:cNvPicPr>
            <a:picLocks noChangeAspect="1" noChangeArrowheads="1"/>
          </p:cNvPicPr>
          <p:nvPr/>
        </p:nvPicPr>
        <p:blipFill>
          <a:blip r:embed="rId3"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F9937F-4CD1-4097-A4CF-B1C6D529375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C7386-4452-4B72-99B0-7C06CDC1DAE3}"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5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C95798-2FBF-412E-846D-2975C528C629}"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CBF023-7DDB-4686-B0F9-5B23F8CCB30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D62002-E624-4BF2-B696-FDB4B13B2BC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50E1FD-1105-4C49-A209-96DF08C54D7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EAD2E6-4531-45AA-97B5-652A9090A3F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388851-949B-4653-95AC-07B51633A0AA}"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35D72B-5EB8-4692-9410-8EBC7F4A307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56A009-072C-4A0E-8CF1-B9E95B9EA775}"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457200"/>
            <a:ext cx="1951037" cy="5675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00713" cy="5675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ADC46B-5532-4616-AE97-0261AD82F6C9}"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326013-E682-4B92-9A66-EBA30DD3287D}"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A9A08E-30C9-45ED-9A15-58A44B6DBBC0}"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EEAEC5-1EFA-4BE6-B842-E3EFFC686D36}"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DD95FB-B3F4-4503-B833-3B1ED5E56DD9}"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665ADED-8883-4557-B8C6-3ECFA994D78D}"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37CE98-7822-461C-B9BB-C0906C87436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83425D-5524-44C5-B5EA-623DAC7C562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714481A-540F-4760-87A8-02A79325D88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BD079-9BC9-4D9F-A796-E19C1C379FB4}"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284695-6C18-4B0E-A641-7FB8005518BB}"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4D2DFC-0667-4725-ACEB-58B6975E0DE6}"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CE4EAB-E40E-48F0-8764-09EFFE310582}"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C33362-AEBD-40AC-9E17-7EE3359CA386}"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7D323-A919-4B2D-9C04-403DF15CB00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25298-0DB4-4A4E-9B28-C113B5A7A08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D961C2-4B1B-4361-A935-3E6F1B805793}"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77B361-8E9D-4521-BB83-50487973F0A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90BBF08-1611-450D-AEF3-D03A021F41B9}"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DEBF341-B505-4EBA-B1EC-E259A0E91FE9}"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124B0B-389A-4E93-884D-76B9D9373A55}"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31B874-171D-4F2A-B7FD-ECF536C214DA}"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0FEF2C-869F-40D3-AC21-E9FE92373CB4}"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F8E876-F775-45F0-91C7-609A464ABCB3}"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7B62F-5672-4CD8-BB02-528ADEAEB7ED}"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F1DD215-9F2D-445B-B39E-B2F7B652E537}"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685800" y="1600200"/>
            <a:ext cx="7772400" cy="1470025"/>
          </a:xfrm>
        </p:spPr>
        <p:txBody>
          <a:bodyPr/>
          <a:lstStyle>
            <a:lvl1pPr>
              <a:defRPr/>
            </a:lvl1pPr>
          </a:lstStyle>
          <a:p>
            <a:r>
              <a:rPr lang="en-US"/>
              <a:t>Click to edit Master title style</a:t>
            </a:r>
          </a:p>
        </p:txBody>
      </p:sp>
      <p:sp>
        <p:nvSpPr>
          <p:cNvPr id="900099" name="Rectangle 3"/>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sz="1800"/>
            </a:lvl1pPr>
          </a:lstStyle>
          <a:p>
            <a:r>
              <a:rPr lang="en-US"/>
              <a:t>Click to edit Master subtitle style</a:t>
            </a:r>
          </a:p>
        </p:txBody>
      </p:sp>
      <p:sp>
        <p:nvSpPr>
          <p:cNvPr id="900100"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900101"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900102" name="Rectangle 6"/>
          <p:cNvSpPr>
            <a:spLocks noGrp="1" noChangeArrowheads="1"/>
          </p:cNvSpPr>
          <p:nvPr>
            <p:ph type="sldNum" sz="quarter" idx="4"/>
          </p:nvPr>
        </p:nvSpPr>
        <p:spPr>
          <a:xfrm>
            <a:off x="6553200" y="6245225"/>
            <a:ext cx="2133600" cy="476250"/>
          </a:xfrm>
        </p:spPr>
        <p:txBody>
          <a:bodyPr/>
          <a:lstStyle>
            <a:lvl1pPr>
              <a:defRPr/>
            </a:lvl1pPr>
          </a:lstStyle>
          <a:p>
            <a:fld id="{FF026786-9961-4494-9714-159A6F2E77C0}" type="slidenum">
              <a:rPr lang="en-US"/>
              <a:pPr/>
              <a:t>‹#›</a:t>
            </a:fld>
            <a:endParaRPr lang="en-US"/>
          </a:p>
        </p:txBody>
      </p:sp>
      <p:sp>
        <p:nvSpPr>
          <p:cNvPr id="900103" name="Rectangle 7"/>
          <p:cNvSpPr>
            <a:spLocks noChangeArrowheads="1"/>
          </p:cNvSpPr>
          <p:nvPr userDrawn="1"/>
        </p:nvSpPr>
        <p:spPr bwMode="auto">
          <a:xfrm flipV="1">
            <a:off x="762000" y="3203575"/>
            <a:ext cx="7620000" cy="46038"/>
          </a:xfrm>
          <a:prstGeom prst="rect">
            <a:avLst/>
          </a:prstGeom>
          <a:gradFill rotWithShape="1">
            <a:gsLst>
              <a:gs pos="0">
                <a:srgbClr val="CCCC99">
                  <a:gamma/>
                  <a:shade val="46275"/>
                  <a:invGamma/>
                </a:srgbClr>
              </a:gs>
              <a:gs pos="100000">
                <a:srgbClr val="CCCC99"/>
              </a:gs>
            </a:gsLst>
            <a:lin ang="0" scaled="1"/>
          </a:gradFill>
          <a:ln w="9525">
            <a:noFill/>
            <a:miter lim="800000"/>
            <a:headEnd/>
            <a:tailEnd/>
          </a:ln>
          <a:effectLst/>
        </p:spPr>
        <p:txBody>
          <a:bodyPr wrap="none" anchor="ct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561A62-1761-4752-B4DA-262BC02077BE}"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0EE256-06A9-42D1-9591-BF4D3BBEFE7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404EA40-5125-402A-9981-EC785E4F17AE}"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D399F8-0228-4CB3-9567-020E4ED0014B}"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EEBF3F-CC56-4378-92EE-4D612B4AAED2}"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3A75D0-1894-4119-A5DA-D20E45DB43E5}"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995BF0-8C82-403C-BD0E-4EF9366C1CEC}"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24D9DA-FDEA-4A0E-8E47-B2C29F4EEF67}"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E55613-BA79-4058-83C5-8EEA2CE44441}"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1A7DD-FACC-4149-84C8-26E3B5E49A73}"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AEA961-3AAA-4962-A74A-5653695BCAF8}"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8530" name="Rectangle 2"/>
          <p:cNvSpPr>
            <a:spLocks noGrp="1" noChangeArrowheads="1"/>
          </p:cNvSpPr>
          <p:nvPr>
            <p:ph type="ctrTitle"/>
          </p:nvPr>
        </p:nvSpPr>
        <p:spPr>
          <a:xfrm>
            <a:off x="685800" y="1127125"/>
            <a:ext cx="7772400" cy="1470025"/>
          </a:xfrm>
        </p:spPr>
        <p:txBody>
          <a:bodyPr/>
          <a:lstStyle>
            <a:lvl1pPr>
              <a:defRPr sz="4400"/>
            </a:lvl1pPr>
          </a:lstStyle>
          <a:p>
            <a:r>
              <a:rPr lang="en-US"/>
              <a:t>Click to edit Master title style</a:t>
            </a:r>
          </a:p>
        </p:txBody>
      </p:sp>
      <p:sp>
        <p:nvSpPr>
          <p:cNvPr id="918531" name="Rectangle 3"/>
          <p:cNvSpPr>
            <a:spLocks noGrp="1" noChangeArrowheads="1"/>
          </p:cNvSpPr>
          <p:nvPr>
            <p:ph type="subTitle" idx="1"/>
          </p:nvPr>
        </p:nvSpPr>
        <p:spPr>
          <a:xfrm>
            <a:off x="1371600" y="3810000"/>
            <a:ext cx="6400800" cy="1752600"/>
          </a:xfrm>
        </p:spPr>
        <p:txBody>
          <a:bodyPr/>
          <a:lstStyle>
            <a:lvl1pPr marL="0" indent="0" algn="ctr">
              <a:buFont typeface="Wingdings" pitchFamily="2" charset="2"/>
              <a:buNone/>
              <a:defRPr sz="2800">
                <a:solidFill>
                  <a:schemeClr val="tx2"/>
                </a:solidFill>
              </a:defRPr>
            </a:lvl1pPr>
          </a:lstStyle>
          <a:p>
            <a:r>
              <a:rPr lang="en-US"/>
              <a:t>Click to edit Master subtitle style</a:t>
            </a:r>
          </a:p>
        </p:txBody>
      </p:sp>
      <p:sp>
        <p:nvSpPr>
          <p:cNvPr id="918532"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918533"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918534" name="Rectangle 6"/>
          <p:cNvSpPr>
            <a:spLocks noGrp="1" noChangeArrowheads="1"/>
          </p:cNvSpPr>
          <p:nvPr>
            <p:ph type="sldNum" sz="quarter" idx="4"/>
          </p:nvPr>
        </p:nvSpPr>
        <p:spPr>
          <a:xfrm>
            <a:off x="6553200" y="6245225"/>
            <a:ext cx="2133600" cy="476250"/>
          </a:xfrm>
        </p:spPr>
        <p:txBody>
          <a:bodyPr/>
          <a:lstStyle>
            <a:lvl1pPr>
              <a:defRPr/>
            </a:lvl1pPr>
          </a:lstStyle>
          <a:p>
            <a:fld id="{0EF4009B-581A-49F3-8101-26B2BC1CB2A5}" type="slidenum">
              <a:rPr lang="en-US"/>
              <a:pPr/>
              <a:t>‹#›</a:t>
            </a:fld>
            <a:endParaRPr lang="en-US"/>
          </a:p>
        </p:txBody>
      </p:sp>
      <p:sp>
        <p:nvSpPr>
          <p:cNvPr id="918535"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918536" name="Rectangle 8"/>
          <p:cNvSpPr>
            <a:spLocks noChangeArrowheads="1"/>
          </p:cNvSpPr>
          <p:nvPr/>
        </p:nvSpPr>
        <p:spPr bwMode="auto">
          <a:xfrm flipV="1">
            <a:off x="685800" y="2755900"/>
            <a:ext cx="7620000" cy="46038"/>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918537" name="Rectangle 9"/>
          <p:cNvSpPr>
            <a:spLocks noChangeArrowheads="1"/>
          </p:cNvSpPr>
          <p:nvPr/>
        </p:nvSpPr>
        <p:spPr bwMode="auto">
          <a:xfrm>
            <a:off x="0" y="0"/>
            <a:ext cx="76200" cy="6858000"/>
          </a:xfrm>
          <a:prstGeom prst="rect">
            <a:avLst/>
          </a:prstGeom>
          <a:gradFill rotWithShape="1">
            <a:gsLst>
              <a:gs pos="0">
                <a:srgbClr val="990033"/>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918538" name="Picture 10" descr="Arizona State University">
            <a:hlinkClick r:id="rId2"/>
          </p:cNvPr>
          <p:cNvPicPr>
            <a:picLocks noChangeAspect="1" noChangeArrowheads="1"/>
          </p:cNvPicPr>
          <p:nvPr/>
        </p:nvPicPr>
        <p:blipFill>
          <a:blip r:embed="rId3"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8897F6-82E4-4415-B5A8-6BD86C2E941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9C0804-0F87-492E-86DD-1CB376C8B464}"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666196-E21A-46B4-9A71-45642509DA81}"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5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96A7EE-B182-4CCD-8287-EA0ACED77FA7}"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2150748-1B73-4EAA-AE12-082AF55FD2C3}"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82E6699-390D-47E4-9A6A-2D7C08F9AE4F}"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F0C550-E554-4374-A7D3-C2196E351347}"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24E3C1-A8D3-40B8-AC7D-862059C755D4}"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034C2B-DC7F-4A19-824A-95DC01291804}"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CEDD2C-292A-47F3-8C04-0B324DDE4392}"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457200"/>
            <a:ext cx="1951037" cy="5675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00713" cy="5675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7C98A8-0C49-4642-9E9F-9940E41DD44E}"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4F861D-37D9-49E7-88A5-7FACD4583C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306CAB-374C-48EB-88AF-5D2A576B6885}"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E34A6C-FA1C-4E12-96B6-C699153251A9}"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57983E-9917-4454-A284-C4F9058DA350}"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99AB2B-D45E-431C-A14C-82017A2BECDA}"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13E866-068F-45AE-8F22-F58EB827BB0D}"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8B0CE2-BBF2-4DC4-A261-B08BBB8D9508}"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9A070D-7E38-4A18-A898-A8A0F98E0F73}"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EB2301-6EBB-43B8-B735-EE5E0FC5D3AF}"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9FE7EE-EE78-4E35-9E05-AF20F28683D1}"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FF8B89-5515-4A6F-B8BC-0B151398025E}"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4921CB-C771-404B-974B-E686E29DB0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68922B-7F48-4508-90B9-B5E1DE981C5E}"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9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9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9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9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9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0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0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0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0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0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06.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5" Type="http://schemas.openxmlformats.org/officeDocument/2006/relationships/theme" Target="../theme/theme26.xml"/><Relationship Id="rId4" Type="http://schemas.openxmlformats.org/officeDocument/2006/relationships/slideLayout" Target="../slideLayouts/slideLayout110.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asu.edu/"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hyperlink" Target="http://www.asu.edu/" TargetMode="Externa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7169C50-1BAA-42A6-A80F-091B020115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70"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72"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74"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78"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80"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82"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94"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96"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98"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00"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378" tIns="45691" rIns="91378" bIns="45691" numCol="1" anchor="ctr" anchorCtr="0" compatLnSpc="1">
            <a:prstTxWarp prst="textNoShape">
              <a:avLst/>
            </a:prstTxWarp>
          </a:bodyPr>
          <a:lstStyle/>
          <a:p>
            <a:pPr lvl="0"/>
            <a:r>
              <a:rPr lang="en-US" smtClean="0"/>
              <a:t>Click to edit Master title style</a:t>
            </a:r>
          </a:p>
        </p:txBody>
      </p:sp>
      <p:sp>
        <p:nvSpPr>
          <p:cNvPr id="8509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lvl1pPr>
              <a:defRPr sz="1400">
                <a:latin typeface="+mn-lt"/>
              </a:defRPr>
            </a:lvl1pPr>
          </a:lstStyle>
          <a:p>
            <a:endParaRPr lang="en-US"/>
          </a:p>
        </p:txBody>
      </p:sp>
      <p:sp>
        <p:nvSpPr>
          <p:cNvPr id="85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lvl1pPr algn="ctr">
              <a:defRPr sz="1400">
                <a:latin typeface="+mn-lt"/>
              </a:defRPr>
            </a:lvl1pPr>
          </a:lstStyle>
          <a:p>
            <a:endParaRPr lang="en-US"/>
          </a:p>
        </p:txBody>
      </p:sp>
      <p:sp>
        <p:nvSpPr>
          <p:cNvPr id="85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lvl1pPr algn="r">
              <a:defRPr sz="1400">
                <a:latin typeface="+mn-lt"/>
              </a:defRPr>
            </a:lvl1pPr>
          </a:lstStyle>
          <a:p>
            <a:fld id="{81FF66CC-420F-4F52-9439-D0014F3F8A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02"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04"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06"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08"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10"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12"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14" r:id="rId1"/>
    <p:sldLayoutId id="2147483817" r:id="rId2"/>
    <p:sldLayoutId id="2147483818" r:id="rId3"/>
    <p:sldLayoutId id="2147483819" r:id="rId4"/>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16"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bwMode="auto">
          <a:xfrm>
            <a:off x="685800" y="457200"/>
            <a:ext cx="7793038" cy="6858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p>
            <a:pPr lvl="0"/>
            <a:r>
              <a:rPr lang="en-US" smtClean="0"/>
              <a:t>Click to edit Master title style</a:t>
            </a:r>
          </a:p>
        </p:txBody>
      </p:sp>
      <p:sp>
        <p:nvSpPr>
          <p:cNvPr id="854019" name="Rectangle 3"/>
          <p:cNvSpPr>
            <a:spLocks noGrp="1" noChangeArrowheads="1"/>
          </p:cNvSpPr>
          <p:nvPr>
            <p:ph type="body" idx="1"/>
          </p:nvPr>
        </p:nvSpPr>
        <p:spPr bwMode="auto">
          <a:xfrm>
            <a:off x="717550" y="1524000"/>
            <a:ext cx="7772400" cy="460851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4020" name="Rectangle 4"/>
          <p:cNvSpPr>
            <a:spLocks noGrp="1" noChangeArrowheads="1"/>
          </p:cNvSpPr>
          <p:nvPr>
            <p:ph type="dt" sz="half" idx="2"/>
          </p:nvPr>
        </p:nvSpPr>
        <p:spPr bwMode="auto">
          <a:xfrm>
            <a:off x="696913" y="6243638"/>
            <a:ext cx="19050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400"/>
            </a:lvl1pPr>
          </a:lstStyle>
          <a:p>
            <a:endParaRPr lang="en-US"/>
          </a:p>
        </p:txBody>
      </p:sp>
      <p:sp>
        <p:nvSpPr>
          <p:cNvPr id="854021" name="Rectangle 5"/>
          <p:cNvSpPr>
            <a:spLocks noGrp="1" noChangeArrowheads="1"/>
          </p:cNvSpPr>
          <p:nvPr>
            <p:ph type="ftr" sz="quarter" idx="3"/>
          </p:nvPr>
        </p:nvSpPr>
        <p:spPr bwMode="auto">
          <a:xfrm>
            <a:off x="3192463" y="6243638"/>
            <a:ext cx="28956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ctr">
              <a:defRPr sz="1400"/>
            </a:lvl1pPr>
          </a:lstStyle>
          <a:p>
            <a:endParaRPr lang="en-US"/>
          </a:p>
        </p:txBody>
      </p:sp>
      <p:sp>
        <p:nvSpPr>
          <p:cNvPr id="854022" name="Rectangle 6"/>
          <p:cNvSpPr>
            <a:spLocks noGrp="1" noChangeArrowheads="1"/>
          </p:cNvSpPr>
          <p:nvPr>
            <p:ph type="sldNum" sz="quarter" idx="4"/>
          </p:nvPr>
        </p:nvSpPr>
        <p:spPr bwMode="auto">
          <a:xfrm>
            <a:off x="6577013" y="6243638"/>
            <a:ext cx="19050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400"/>
            </a:lvl1pPr>
          </a:lstStyle>
          <a:p>
            <a:fld id="{916482B4-FFD2-4AA8-BFA7-9DEDCDFF8A32}" type="slidenum">
              <a:rPr lang="en-US"/>
              <a:pPr/>
              <a:t>‹#›</a:t>
            </a:fld>
            <a:endParaRPr lang="en-US"/>
          </a:p>
        </p:txBody>
      </p:sp>
      <p:sp>
        <p:nvSpPr>
          <p:cNvPr id="854023"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854024" name="Rectangle 8"/>
          <p:cNvSpPr>
            <a:spLocks noChangeArrowheads="1"/>
          </p:cNvSpPr>
          <p:nvPr/>
        </p:nvSpPr>
        <p:spPr bwMode="auto">
          <a:xfrm>
            <a:off x="446088" y="1295400"/>
            <a:ext cx="7772400" cy="44450"/>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854025" name="Rectangle 9"/>
          <p:cNvSpPr>
            <a:spLocks noChangeArrowheads="1"/>
          </p:cNvSpPr>
          <p:nvPr/>
        </p:nvSpPr>
        <p:spPr bwMode="auto">
          <a:xfrm>
            <a:off x="0" y="0"/>
            <a:ext cx="76200" cy="6858000"/>
          </a:xfrm>
          <a:prstGeom prst="rect">
            <a:avLst/>
          </a:prstGeom>
          <a:gradFill rotWithShape="1">
            <a:gsLst>
              <a:gs pos="0">
                <a:srgbClr val="A50021"/>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854026" name="Picture 10" descr="Arizona State University">
            <a:hlinkClick r:id="rId13"/>
          </p:cNvPr>
          <p:cNvPicPr>
            <a:picLocks noChangeAspect="1" noChangeArrowheads="1"/>
          </p:cNvPicPr>
          <p:nvPr/>
        </p:nvPicPr>
        <p:blipFill>
          <a:blip r:embed="rId14"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lr>
          <a:srgbClr val="A5002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BC3319"/>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rgbClr val="D26611"/>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rgbClr val="E99908"/>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393" tIns="45697" rIns="91393" bIns="45697" numCol="1" anchor="ctr" anchorCtr="0" compatLnSpc="1">
            <a:prstTxWarp prst="textNoShape">
              <a:avLst/>
            </a:prstTxWarp>
          </a:bodyPr>
          <a:lstStyle/>
          <a:p>
            <a:pPr lvl="0"/>
            <a:r>
              <a:rPr lang="en-US" smtClean="0"/>
              <a:t>Click to edit Master title style</a:t>
            </a:r>
          </a:p>
        </p:txBody>
      </p:sp>
      <p:sp>
        <p:nvSpPr>
          <p:cNvPr id="860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defRPr sz="1400">
                <a:latin typeface="+mn-lt"/>
              </a:defRPr>
            </a:lvl1pPr>
          </a:lstStyle>
          <a:p>
            <a:endParaRPr lang="en-US"/>
          </a:p>
        </p:txBody>
      </p:sp>
      <p:sp>
        <p:nvSpPr>
          <p:cNvPr id="860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ctr">
              <a:defRPr sz="1400">
                <a:latin typeface="+mn-lt"/>
              </a:defRPr>
            </a:lvl1pPr>
          </a:lstStyle>
          <a:p>
            <a:endParaRPr lang="en-US"/>
          </a:p>
        </p:txBody>
      </p:sp>
      <p:sp>
        <p:nvSpPr>
          <p:cNvPr id="860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r">
              <a:defRPr sz="1400">
                <a:latin typeface="+mn-lt"/>
              </a:defRPr>
            </a:lvl1pPr>
          </a:lstStyle>
          <a:p>
            <a:fld id="{F00708DC-DDC6-4527-A715-133ADD8874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8652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5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mn-lt"/>
              </a:defRPr>
            </a:lvl1pPr>
          </a:lstStyle>
          <a:p>
            <a:endParaRPr lang="en-US"/>
          </a:p>
        </p:txBody>
      </p:sp>
      <p:sp>
        <p:nvSpPr>
          <p:cNvPr id="865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mn-lt"/>
              </a:defRPr>
            </a:lvl1pPr>
          </a:lstStyle>
          <a:p>
            <a:endParaRPr lang="en-US"/>
          </a:p>
        </p:txBody>
      </p:sp>
      <p:sp>
        <p:nvSpPr>
          <p:cNvPr id="865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mn-lt"/>
              </a:defRPr>
            </a:lvl1pPr>
          </a:lstStyle>
          <a:p>
            <a:fld id="{0E866ECB-9B6D-4093-93C1-9DF248BF58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4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bwMode="auto">
          <a:xfrm>
            <a:off x="228600" y="304800"/>
            <a:ext cx="8534400" cy="6096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p>
            <a:pPr lvl="0"/>
            <a:r>
              <a:rPr lang="en-US" smtClean="0"/>
              <a:t>Click to edit Master title style</a:t>
            </a:r>
          </a:p>
        </p:txBody>
      </p:sp>
      <p:sp>
        <p:nvSpPr>
          <p:cNvPr id="899075" name="Rectangle 3"/>
          <p:cNvSpPr>
            <a:spLocks noGrp="1" noChangeArrowheads="1"/>
          </p:cNvSpPr>
          <p:nvPr>
            <p:ph type="body" idx="1"/>
          </p:nvPr>
        </p:nvSpPr>
        <p:spPr bwMode="auto">
          <a:xfrm>
            <a:off x="228600" y="1066800"/>
            <a:ext cx="8534400" cy="5105400"/>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9076" name="Rectangle 4"/>
          <p:cNvSpPr>
            <a:spLocks noGrp="1" noChangeArrowheads="1"/>
          </p:cNvSpPr>
          <p:nvPr>
            <p:ph type="dt" sz="half" idx="2"/>
          </p:nvPr>
        </p:nvSpPr>
        <p:spPr bwMode="auto">
          <a:xfrm>
            <a:off x="696913" y="6243638"/>
            <a:ext cx="1905000" cy="4572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lvl1pPr>
              <a:defRPr sz="1400">
                <a:latin typeface="+mn-lt"/>
              </a:defRPr>
            </a:lvl1pPr>
          </a:lstStyle>
          <a:p>
            <a:endParaRPr lang="en-US"/>
          </a:p>
        </p:txBody>
      </p:sp>
      <p:sp>
        <p:nvSpPr>
          <p:cNvPr id="899077" name="Rectangle 5"/>
          <p:cNvSpPr>
            <a:spLocks noGrp="1" noChangeArrowheads="1"/>
          </p:cNvSpPr>
          <p:nvPr>
            <p:ph type="ftr" sz="quarter" idx="3"/>
          </p:nvPr>
        </p:nvSpPr>
        <p:spPr bwMode="auto">
          <a:xfrm>
            <a:off x="3192463" y="6243638"/>
            <a:ext cx="2895600" cy="4572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lvl1pPr algn="ctr">
              <a:defRPr sz="1400">
                <a:latin typeface="+mn-lt"/>
              </a:defRPr>
            </a:lvl1pPr>
          </a:lstStyle>
          <a:p>
            <a:endParaRPr lang="en-US"/>
          </a:p>
        </p:txBody>
      </p:sp>
      <p:sp>
        <p:nvSpPr>
          <p:cNvPr id="899078" name="Rectangle 6"/>
          <p:cNvSpPr>
            <a:spLocks noGrp="1" noChangeArrowheads="1"/>
          </p:cNvSpPr>
          <p:nvPr>
            <p:ph type="sldNum" sz="quarter" idx="4"/>
          </p:nvPr>
        </p:nvSpPr>
        <p:spPr bwMode="auto">
          <a:xfrm>
            <a:off x="6577013" y="6243638"/>
            <a:ext cx="1905000" cy="4572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lvl1pPr algn="r">
              <a:defRPr sz="1400">
                <a:latin typeface="+mn-lt"/>
              </a:defRPr>
            </a:lvl1pPr>
          </a:lstStyle>
          <a:p>
            <a:fld id="{C0CC31DF-C7EA-4DFD-9A0F-6C775CB13A90}" type="slidenum">
              <a:rPr lang="en-US"/>
              <a:pPr/>
              <a:t>‹#›</a:t>
            </a:fld>
            <a:endParaRPr lang="en-US"/>
          </a:p>
        </p:txBody>
      </p:sp>
      <p:sp>
        <p:nvSpPr>
          <p:cNvPr id="899079" name="Rectangle 7"/>
          <p:cNvSpPr>
            <a:spLocks noChangeArrowheads="1"/>
          </p:cNvSpPr>
          <p:nvPr userDrawn="1"/>
        </p:nvSpPr>
        <p:spPr bwMode="auto">
          <a:xfrm flipV="1">
            <a:off x="228600" y="914400"/>
            <a:ext cx="8534400" cy="76200"/>
          </a:xfrm>
          <a:prstGeom prst="rect">
            <a:avLst/>
          </a:prstGeom>
          <a:gradFill rotWithShape="1">
            <a:gsLst>
              <a:gs pos="0">
                <a:srgbClr val="CCCC99">
                  <a:gamma/>
                  <a:shade val="46275"/>
                  <a:invGamma/>
                </a:srgbClr>
              </a:gs>
              <a:gs pos="100000">
                <a:srgbClr val="CCCC99"/>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l" rtl="0" fontAlgn="base">
        <a:spcBef>
          <a:spcPct val="0"/>
        </a:spcBef>
        <a:spcAft>
          <a:spcPct val="0"/>
        </a:spcAft>
        <a:defRPr sz="2400">
          <a:solidFill>
            <a:srgbClr val="A6A67D"/>
          </a:solidFill>
          <a:latin typeface="+mj-lt"/>
          <a:ea typeface="+mj-ea"/>
          <a:cs typeface="+mj-cs"/>
        </a:defRPr>
      </a:lvl1pPr>
      <a:lvl2pPr algn="l" rtl="0" fontAlgn="base">
        <a:spcBef>
          <a:spcPct val="0"/>
        </a:spcBef>
        <a:spcAft>
          <a:spcPct val="0"/>
        </a:spcAft>
        <a:defRPr sz="2400">
          <a:solidFill>
            <a:srgbClr val="A6A67D"/>
          </a:solidFill>
          <a:latin typeface="Tahoma" pitchFamily="34" charset="0"/>
        </a:defRPr>
      </a:lvl2pPr>
      <a:lvl3pPr algn="l" rtl="0" fontAlgn="base">
        <a:spcBef>
          <a:spcPct val="0"/>
        </a:spcBef>
        <a:spcAft>
          <a:spcPct val="0"/>
        </a:spcAft>
        <a:defRPr sz="2400">
          <a:solidFill>
            <a:srgbClr val="A6A67D"/>
          </a:solidFill>
          <a:latin typeface="Tahoma" pitchFamily="34" charset="0"/>
        </a:defRPr>
      </a:lvl3pPr>
      <a:lvl4pPr algn="l" rtl="0" fontAlgn="base">
        <a:spcBef>
          <a:spcPct val="0"/>
        </a:spcBef>
        <a:spcAft>
          <a:spcPct val="0"/>
        </a:spcAft>
        <a:defRPr sz="2400">
          <a:solidFill>
            <a:srgbClr val="A6A67D"/>
          </a:solidFill>
          <a:latin typeface="Tahoma" pitchFamily="34" charset="0"/>
        </a:defRPr>
      </a:lvl4pPr>
      <a:lvl5pPr algn="l" rtl="0" fontAlgn="base">
        <a:spcBef>
          <a:spcPct val="0"/>
        </a:spcBef>
        <a:spcAft>
          <a:spcPct val="0"/>
        </a:spcAft>
        <a:defRPr sz="2400">
          <a:solidFill>
            <a:srgbClr val="A6A67D"/>
          </a:solidFill>
          <a:latin typeface="Tahoma" pitchFamily="34" charset="0"/>
        </a:defRPr>
      </a:lvl5pPr>
      <a:lvl6pPr marL="457200" algn="l" rtl="0" fontAlgn="base">
        <a:spcBef>
          <a:spcPct val="0"/>
        </a:spcBef>
        <a:spcAft>
          <a:spcPct val="0"/>
        </a:spcAft>
        <a:defRPr sz="2400">
          <a:solidFill>
            <a:srgbClr val="A6A67D"/>
          </a:solidFill>
          <a:latin typeface="Tahoma" pitchFamily="34" charset="0"/>
        </a:defRPr>
      </a:lvl6pPr>
      <a:lvl7pPr marL="914400" algn="l" rtl="0" fontAlgn="base">
        <a:spcBef>
          <a:spcPct val="0"/>
        </a:spcBef>
        <a:spcAft>
          <a:spcPct val="0"/>
        </a:spcAft>
        <a:defRPr sz="2400">
          <a:solidFill>
            <a:srgbClr val="A6A67D"/>
          </a:solidFill>
          <a:latin typeface="Tahoma" pitchFamily="34" charset="0"/>
        </a:defRPr>
      </a:lvl7pPr>
      <a:lvl8pPr marL="1371600" algn="l" rtl="0" fontAlgn="base">
        <a:spcBef>
          <a:spcPct val="0"/>
        </a:spcBef>
        <a:spcAft>
          <a:spcPct val="0"/>
        </a:spcAft>
        <a:defRPr sz="2400">
          <a:solidFill>
            <a:srgbClr val="A6A67D"/>
          </a:solidFill>
          <a:latin typeface="Tahoma" pitchFamily="34" charset="0"/>
        </a:defRPr>
      </a:lvl8pPr>
      <a:lvl9pPr marL="1828800" algn="l" rtl="0" fontAlgn="base">
        <a:spcBef>
          <a:spcPct val="0"/>
        </a:spcBef>
        <a:spcAft>
          <a:spcPct val="0"/>
        </a:spcAft>
        <a:defRPr sz="2400">
          <a:solidFill>
            <a:srgbClr val="A6A67D"/>
          </a:solidFill>
          <a:latin typeface="Tahoma" pitchFamily="34" charset="0"/>
        </a:defRPr>
      </a:lvl9pPr>
    </p:titleStyle>
    <p:bodyStyle>
      <a:lvl1pPr marL="342900" indent="-342900" algn="l" rtl="0" fontAlgn="base">
        <a:spcBef>
          <a:spcPct val="20000"/>
        </a:spcBef>
        <a:spcAft>
          <a:spcPct val="0"/>
        </a:spcAft>
        <a:buClr>
          <a:srgbClr val="990033"/>
        </a:buClr>
        <a:buFont typeface="Wingdings" pitchFamily="2" charset="2"/>
        <a:buChar char="§"/>
        <a:defRPr sz="2200">
          <a:solidFill>
            <a:schemeClr val="tx1"/>
          </a:solidFill>
          <a:latin typeface="+mn-lt"/>
          <a:ea typeface="+mn-ea"/>
          <a:cs typeface="+mn-cs"/>
        </a:defRPr>
      </a:lvl1pPr>
      <a:lvl2pPr marL="742950" indent="-285750" algn="l" rtl="0" fontAlgn="base">
        <a:spcBef>
          <a:spcPct val="20000"/>
        </a:spcBef>
        <a:spcAft>
          <a:spcPct val="0"/>
        </a:spcAft>
        <a:buClr>
          <a:srgbClr val="990033"/>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rgbClr val="990033"/>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bwMode="auto">
          <a:xfrm>
            <a:off x="685800" y="457200"/>
            <a:ext cx="7793038" cy="685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17507" name="Rectangle 3"/>
          <p:cNvSpPr>
            <a:spLocks noGrp="1" noChangeArrowheads="1"/>
          </p:cNvSpPr>
          <p:nvPr>
            <p:ph type="body" idx="1"/>
          </p:nvPr>
        </p:nvSpPr>
        <p:spPr bwMode="auto">
          <a:xfrm>
            <a:off x="717550" y="1524000"/>
            <a:ext cx="7772400" cy="4608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7508" name="Rectangle 4"/>
          <p:cNvSpPr>
            <a:spLocks noGrp="1" noChangeArrowheads="1"/>
          </p:cNvSpPr>
          <p:nvPr>
            <p:ph type="dt" sz="half" idx="2"/>
          </p:nvPr>
        </p:nvSpPr>
        <p:spPr bwMode="auto">
          <a:xfrm>
            <a:off x="696913"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917509" name="Rectangle 5"/>
          <p:cNvSpPr>
            <a:spLocks noGrp="1" noChangeArrowheads="1"/>
          </p:cNvSpPr>
          <p:nvPr>
            <p:ph type="ftr" sz="quarter" idx="3"/>
          </p:nvPr>
        </p:nvSpPr>
        <p:spPr bwMode="auto">
          <a:xfrm>
            <a:off x="3192463"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917510" name="Rectangle 6"/>
          <p:cNvSpPr>
            <a:spLocks noGrp="1" noChangeArrowheads="1"/>
          </p:cNvSpPr>
          <p:nvPr>
            <p:ph type="sldNum" sz="quarter" idx="4"/>
          </p:nvPr>
        </p:nvSpPr>
        <p:spPr bwMode="auto">
          <a:xfrm>
            <a:off x="6577013"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4A90802E-70A2-4765-9AC9-D114BC39B657}" type="slidenum">
              <a:rPr lang="en-US"/>
              <a:pPr/>
              <a:t>‹#›</a:t>
            </a:fld>
            <a:endParaRPr lang="en-US"/>
          </a:p>
        </p:txBody>
      </p:sp>
      <p:sp>
        <p:nvSpPr>
          <p:cNvPr id="917511"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917512" name="Rectangle 8"/>
          <p:cNvSpPr>
            <a:spLocks noChangeArrowheads="1"/>
          </p:cNvSpPr>
          <p:nvPr/>
        </p:nvSpPr>
        <p:spPr bwMode="auto">
          <a:xfrm>
            <a:off x="446088" y="1295400"/>
            <a:ext cx="7772400" cy="44450"/>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917513" name="Rectangle 9"/>
          <p:cNvSpPr>
            <a:spLocks noChangeArrowheads="1"/>
          </p:cNvSpPr>
          <p:nvPr/>
        </p:nvSpPr>
        <p:spPr bwMode="auto">
          <a:xfrm>
            <a:off x="0" y="0"/>
            <a:ext cx="76200" cy="6858000"/>
          </a:xfrm>
          <a:prstGeom prst="rect">
            <a:avLst/>
          </a:prstGeom>
          <a:gradFill rotWithShape="1">
            <a:gsLst>
              <a:gs pos="0">
                <a:srgbClr val="A50021"/>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917514" name="Picture 10" descr="Arizona State University">
            <a:hlinkClick r:id="rId13"/>
          </p:cNvPr>
          <p:cNvPicPr>
            <a:picLocks noChangeAspect="1" noChangeArrowheads="1"/>
          </p:cNvPicPr>
          <p:nvPr/>
        </p:nvPicPr>
        <p:blipFill>
          <a:blip r:embed="rId14"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lr>
          <a:srgbClr val="A5002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BC3319"/>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rgbClr val="D26611"/>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rgbClr val="E99908"/>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58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8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958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958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B4D2313-99DA-4DC0-99EA-F26CA5856D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0" y="6608763"/>
            <a:ext cx="1852613"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CSE 574: Planning &amp; Learning</a:t>
            </a:r>
          </a:p>
        </p:txBody>
      </p:sp>
      <p:sp>
        <p:nvSpPr>
          <p:cNvPr id="1029" name="Text Box 5"/>
          <p:cNvSpPr txBox="1">
            <a:spLocks noChangeArrowheads="1"/>
          </p:cNvSpPr>
          <p:nvPr/>
        </p:nvSpPr>
        <p:spPr bwMode="auto">
          <a:xfrm>
            <a:off x="7666038" y="6613525"/>
            <a:ext cx="1477962" cy="244475"/>
          </a:xfrm>
          <a:prstGeom prst="rect">
            <a:avLst/>
          </a:prstGeom>
          <a:noFill/>
          <a:ln w="12700">
            <a:noFill/>
            <a:miter lim="800000"/>
            <a:headEnd/>
            <a:tailEnd/>
          </a:ln>
          <a:effectLst/>
        </p:spPr>
        <p:txBody>
          <a:bodyPr wrap="none">
            <a:spAutoFit/>
          </a:bodyPr>
          <a:lstStyle/>
          <a:p>
            <a:pPr eaLnBrk="0" hangingPunct="0">
              <a:defRPr/>
            </a:pPr>
            <a:r>
              <a:rPr lang="en-US" sz="1000" b="1" i="1">
                <a:solidFill>
                  <a:srgbClr val="7FFF00"/>
                </a:solidFill>
                <a:latin typeface="Calligraph421 BT" pitchFamily="66" charset="0"/>
              </a:rPr>
              <a:t>Subbarao Kambhampati</a:t>
            </a:r>
          </a:p>
        </p:txBody>
      </p:sp>
      <p:sp>
        <p:nvSpPr>
          <p:cNvPr id="1030" name="Rectangle 6"/>
          <p:cNvSpPr>
            <a:spLocks noChangeArrowheads="1"/>
          </p:cNvSpPr>
          <p:nvPr/>
        </p:nvSpPr>
        <p:spPr bwMode="auto">
          <a:xfrm>
            <a:off x="533400" y="381000"/>
            <a:ext cx="8077200" cy="685800"/>
          </a:xfrm>
          <a:prstGeom prst="rect">
            <a:avLst/>
          </a:prstGeom>
          <a:noFill/>
          <a:ln w="12700">
            <a:noFill/>
            <a:miter lim="800000"/>
            <a:headEnd/>
            <a:tailEnd/>
          </a:ln>
          <a:effectLst/>
        </p:spPr>
        <p:txBody>
          <a:bodyPr lIns="90488" tIns="44450" rIns="90488" bIns="44450" anchor="b"/>
          <a:lstStyle/>
          <a:p>
            <a:pPr algn="ctr" eaLnBrk="0" hangingPunct="0">
              <a:defRPr/>
            </a:pPr>
            <a:endParaRPr lang="en-US" sz="3600" b="1">
              <a:solidFill>
                <a:srgbClr val="FAFD00"/>
              </a:solidFill>
              <a:latin typeface="Arial" charset="0"/>
            </a:endParaRPr>
          </a:p>
        </p:txBody>
      </p:sp>
      <p:sp>
        <p:nvSpPr>
          <p:cNvPr id="1031" name="Rectangle 7"/>
          <p:cNvSpPr>
            <a:spLocks noChangeArrowheads="1"/>
          </p:cNvSpPr>
          <p:nvPr/>
        </p:nvSpPr>
        <p:spPr bwMode="auto">
          <a:xfrm>
            <a:off x="457200" y="1600200"/>
            <a:ext cx="8153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rgbClr val="FAFD00"/>
              </a:buClr>
              <a:buSzPct val="75000"/>
              <a:buFont typeface="Monotype Sorts" pitchFamily="2" charset="2"/>
              <a:buChar char="G"/>
              <a:defRPr/>
            </a:pPr>
            <a:endParaRPr lang="en-US" b="1">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46" r:id="rId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G"/>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b="1">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3.xml"/><Relationship Id="rId1" Type="http://schemas.openxmlformats.org/officeDocument/2006/relationships/slideLayout" Target="../slideLayouts/slideLayout85.xml"/></Relationships>
</file>

<file path=ppt/slides/_rels/slide10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4.xml"/><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5.xml"/><Relationship Id="rId1" Type="http://schemas.openxmlformats.org/officeDocument/2006/relationships/slideLayout" Target="../slideLayouts/slideLayout8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0.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80.xml"/><Relationship Id="rId1" Type="http://schemas.openxmlformats.org/officeDocument/2006/relationships/vmlDrawing" Target="../drawings/vmlDrawing27.vml"/><Relationship Id="rId4" Type="http://schemas.openxmlformats.org/officeDocument/2006/relationships/image" Target="../media/image29.w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85.xml"/><Relationship Id="rId1" Type="http://schemas.openxmlformats.org/officeDocument/2006/relationships/vmlDrawing" Target="../drawings/vmlDrawing28.v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80.xml"/><Relationship Id="rId1" Type="http://schemas.openxmlformats.org/officeDocument/2006/relationships/vmlDrawing" Target="../drawings/vmlDrawing29.vml"/><Relationship Id="rId4" Type="http://schemas.openxmlformats.org/officeDocument/2006/relationships/image" Target="../media/image29.wmf"/></Relationships>
</file>

<file path=ppt/slides/_rels/slide10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1.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2.xml"/><Relationship Id="rId1" Type="http://schemas.openxmlformats.org/officeDocument/2006/relationships/slideLayout" Target="../slideLayouts/slideLayout85.xml"/></Relationships>
</file>

<file path=ppt/slides/_rels/slide1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3.xml"/><Relationship Id="rId1" Type="http://schemas.openxmlformats.org/officeDocument/2006/relationships/slideLayout" Target="../slideLayouts/slideLayout85.xml"/></Relationships>
</file>

<file path=ppt/slides/_rels/slide1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4.xml"/><Relationship Id="rId1" Type="http://schemas.openxmlformats.org/officeDocument/2006/relationships/slideLayout" Target="../slideLayouts/slideLayout85.xml"/></Relationships>
</file>

<file path=ppt/slides/_rels/slide1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5.xml"/><Relationship Id="rId1" Type="http://schemas.openxmlformats.org/officeDocument/2006/relationships/slideLayout" Target="../slideLayouts/slideLayout85.xml"/></Relationships>
</file>

<file path=ppt/slides/_rels/slide1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6.xml"/><Relationship Id="rId1" Type="http://schemas.openxmlformats.org/officeDocument/2006/relationships/slideLayout" Target="../slideLayouts/slideLayout85.xml"/></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7.xml"/><Relationship Id="rId1" Type="http://schemas.openxmlformats.org/officeDocument/2006/relationships/slideLayout" Target="../slideLayouts/slideLayout85.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51.xml"/><Relationship Id="rId1" Type="http://schemas.openxmlformats.org/officeDocument/2006/relationships/vmlDrawing" Target="../drawings/vmlDrawing30.v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85.xml"/><Relationship Id="rId1" Type="http://schemas.openxmlformats.org/officeDocument/2006/relationships/vmlDrawing" Target="../drawings/vmlDrawing31.vml"/></Relationships>
</file>

<file path=ppt/slides/_rels/slide1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10.xml"/><Relationship Id="rId1" Type="http://schemas.openxmlformats.org/officeDocument/2006/relationships/slideLayout" Target="../slideLayouts/slideLayout69.xml"/></Relationships>
</file>

<file path=ppt/slides/_rels/slide1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11.xml"/><Relationship Id="rId7" Type="http://schemas.openxmlformats.org/officeDocument/2006/relationships/oleObject" Target="../embeddings/oleObject1.bin"/><Relationship Id="rId2" Type="http://schemas.openxmlformats.org/officeDocument/2006/relationships/slideLayout" Target="../slideLayouts/slideLayout71.xml"/><Relationship Id="rId1" Type="http://schemas.openxmlformats.org/officeDocument/2006/relationships/vmlDrawing" Target="../drawings/vmlDrawing32.v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51.xml"/><Relationship Id="rId1" Type="http://schemas.openxmlformats.org/officeDocument/2006/relationships/vmlDrawing" Target="../drawings/vmlDrawing33.v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50.xml"/><Relationship Id="rId1" Type="http://schemas.openxmlformats.org/officeDocument/2006/relationships/vmlDrawing" Target="../drawings/vmlDrawing34.v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50.xml"/><Relationship Id="rId1" Type="http://schemas.openxmlformats.org/officeDocument/2006/relationships/vmlDrawing" Target="../drawings/vmlDrawing35.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106.x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8.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9.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7.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7.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9.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9.xml"/><Relationship Id="rId1" Type="http://schemas.openxmlformats.org/officeDocument/2006/relationships/vmlDrawing" Target="../drawings/vmlDrawing6.v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9.xml"/><Relationship Id="rId1" Type="http://schemas.openxmlformats.org/officeDocument/2006/relationships/vmlDrawing" Target="../drawings/vmlDrawing7.v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7.xml"/><Relationship Id="rId1" Type="http://schemas.openxmlformats.org/officeDocument/2006/relationships/vmlDrawing" Target="../drawings/vmlDrawing8.v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9.xml"/><Relationship Id="rId1" Type="http://schemas.openxmlformats.org/officeDocument/2006/relationships/vmlDrawing" Target="../drawings/vmlDrawing9.v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9.xml"/><Relationship Id="rId1" Type="http://schemas.openxmlformats.org/officeDocument/2006/relationships/vmlDrawing" Target="../drawings/vmlDrawing10.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9.xml"/><Relationship Id="rId1" Type="http://schemas.openxmlformats.org/officeDocument/2006/relationships/vmlDrawing" Target="../drawings/vmlDrawing1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7.xml"/><Relationship Id="rId1" Type="http://schemas.openxmlformats.org/officeDocument/2006/relationships/vmlDrawing" Target="../drawings/vmlDrawing12.v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9.xml"/><Relationship Id="rId1" Type="http://schemas.openxmlformats.org/officeDocument/2006/relationships/vmlDrawing" Target="../drawings/vmlDrawing13.v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9.xml"/><Relationship Id="rId1" Type="http://schemas.openxmlformats.org/officeDocument/2006/relationships/vmlDrawing" Target="../drawings/vmlDrawing14.vml"/><Relationship Id="rId6" Type="http://schemas.openxmlformats.org/officeDocument/2006/relationships/hyperlink" Target="http://www.informatik.uni-trier.de/~ley/db/conf/aaai/aaai93.html#SmithP93" TargetMode="External"/><Relationship Id="rId5" Type="http://schemas.openxmlformats.org/officeDocument/2006/relationships/hyperlink" Target="http://www.informatik.uni-trier.de/~ley/db/conf/aaai/aaai93.html#PeotS93" TargetMode="External"/><Relationship Id="rId4" Type="http://schemas.openxmlformats.org/officeDocument/2006/relationships/hyperlink" Target="http://www.informatik.uni-trier.de/~ley/db/indices/a-tree/s/Smith:David_E=.html"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09.xml"/><Relationship Id="rId1" Type="http://schemas.openxmlformats.org/officeDocument/2006/relationships/vmlDrawing" Target="../drawings/vmlDrawing15.vml"/><Relationship Id="rId6" Type="http://schemas.openxmlformats.org/officeDocument/2006/relationships/hyperlink" Target="http://www.informatik.uni-trier.de/~ley/db/conf/aips/aips2000.html#MemonPS00" TargetMode="External"/><Relationship Id="rId5" Type="http://schemas.openxmlformats.org/officeDocument/2006/relationships/hyperlink" Target="http://www.informatik.uni-trier.de/~ley/db/indices/a-tree/s/Soffa:Mary_Lou.html" TargetMode="External"/><Relationship Id="rId4" Type="http://schemas.openxmlformats.org/officeDocument/2006/relationships/hyperlink" Target="http://www.informatik.uni-trier.de/~ley/db/indices/a-tree/p/Pollack:Martha_E=.html"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9.xml"/><Relationship Id="rId1" Type="http://schemas.openxmlformats.org/officeDocument/2006/relationships/vmlDrawing" Target="../drawings/vmlDrawing16.v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9.xml"/><Relationship Id="rId1" Type="http://schemas.openxmlformats.org/officeDocument/2006/relationships/vmlDrawing" Target="../drawings/vmlDrawing17.v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hyperlink" Target="http://images.google.com/imgres?imgurl=pmct.org/hsart/artweb1/webpages/markfoscolo/images/light%20bulb.jpg&amp;imgrefurl=http://www.lejeune.usmc.mil/emd/Cultural/ohr.htm&amp;h=450&amp;w=444&amp;prev=/images?q=light+bulb&amp;svnum=10&amp;hl=en&amp;lr=&amp;ie=UTF-8&amp;oe=UTF-8&amp;sa=N"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6.xml"/><Relationship Id="rId1" Type="http://schemas.openxmlformats.org/officeDocument/2006/relationships/vmlDrawing" Target="../drawings/vmlDrawing19.v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6.xml"/><Relationship Id="rId1" Type="http://schemas.openxmlformats.org/officeDocument/2006/relationships/vmlDrawing" Target="../drawings/vmlDrawing20.v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8.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1.xml"/><Relationship Id="rId1" Type="http://schemas.openxmlformats.org/officeDocument/2006/relationships/vmlDrawing" Target="../drawings/vmlDrawing21.v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6.xml"/><Relationship Id="rId1" Type="http://schemas.openxmlformats.org/officeDocument/2006/relationships/tags" Target="../tags/tag4.xml"/><Relationship Id="rId5" Type="http://schemas.openxmlformats.org/officeDocument/2006/relationships/image" Target="../media/image21.jpeg"/><Relationship Id="rId4" Type="http://schemas.openxmlformats.org/officeDocument/2006/relationships/image" Target="../media/image20.jpeg"/></Relationships>
</file>

<file path=ppt/slides/_rels/slide7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2.xml"/><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6.xml"/><Relationship Id="rId1" Type="http://schemas.openxmlformats.org/officeDocument/2006/relationships/vmlDrawing" Target="../drawings/vmlDrawing22.vml"/><Relationship Id="rId4" Type="http://schemas.openxmlformats.org/officeDocument/2006/relationships/image" Target="../media/image22.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8.xml"/><Relationship Id="rId1" Type="http://schemas.openxmlformats.org/officeDocument/2006/relationships/slideLayout" Target="../slideLayouts/slideLayout46.xml"/><Relationship Id="rId4" Type="http://schemas.openxmlformats.org/officeDocument/2006/relationships/image" Target="../media/image24.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9.xml"/><Relationship Id="rId1" Type="http://schemas.openxmlformats.org/officeDocument/2006/relationships/tags" Target="../tags/tag5.xml"/><Relationship Id="rId4" Type="http://schemas.openxmlformats.org/officeDocument/2006/relationships/image" Target="../media/image2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51.xml"/><Relationship Id="rId1" Type="http://schemas.openxmlformats.org/officeDocument/2006/relationships/vmlDrawing" Target="../drawings/vmlDrawing23.vml"/><Relationship Id="rId4" Type="http://schemas.openxmlformats.org/officeDocument/2006/relationships/image" Target="../media/image26.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1.xml"/><Relationship Id="rId1" Type="http://schemas.openxmlformats.org/officeDocument/2006/relationships/vmlDrawing" Target="../drawings/vmlDrawing24.vml"/><Relationship Id="rId4" Type="http://schemas.openxmlformats.org/officeDocument/2006/relationships/image" Target="../media/image19.png"/></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51.xml"/><Relationship Id="rId1" Type="http://schemas.openxmlformats.org/officeDocument/2006/relationships/vmlDrawing" Target="../drawings/vmlDrawing25.v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51.xml"/><Relationship Id="rId1" Type="http://schemas.openxmlformats.org/officeDocument/2006/relationships/vmlDrawing" Target="../drawings/vmlDrawing26.v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8898" name="Rectangle 2"/>
          <p:cNvSpPr>
            <a:spLocks noGrp="1" noChangeArrowheads="1"/>
          </p:cNvSpPr>
          <p:nvPr>
            <p:ph type="ctrTitle"/>
          </p:nvPr>
        </p:nvSpPr>
        <p:spPr/>
        <p:txBody>
          <a:bodyPr/>
          <a:lstStyle/>
          <a:p>
            <a:r>
              <a:rPr lang="en-US" dirty="0"/>
              <a:t/>
            </a:r>
            <a:br>
              <a:rPr lang="en-US" dirty="0"/>
            </a:br>
            <a:r>
              <a:rPr lang="en-US" dirty="0"/>
              <a:t>Planning</a:t>
            </a:r>
          </a:p>
        </p:txBody>
      </p:sp>
      <p:sp>
        <p:nvSpPr>
          <p:cNvPr id="848899" name="Rectangle 3"/>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Transition Sytems Perspective</a:t>
            </a:r>
          </a:p>
        </p:txBody>
      </p:sp>
      <p:sp>
        <p:nvSpPr>
          <p:cNvPr id="2560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800" smtClean="0"/>
              <a:t>We can think of the agent-environment dynamics in terms of the transition systems</a:t>
            </a:r>
          </a:p>
          <a:p>
            <a:pPr lvl="1">
              <a:lnSpc>
                <a:spcPct val="80000"/>
              </a:lnSpc>
            </a:pPr>
            <a:r>
              <a:rPr lang="en-US" sz="1600" smtClean="0"/>
              <a:t>A transition system is a 2-tuple &lt;S,A&gt; where</a:t>
            </a:r>
          </a:p>
          <a:p>
            <a:pPr lvl="2">
              <a:lnSpc>
                <a:spcPct val="80000"/>
              </a:lnSpc>
            </a:pPr>
            <a:r>
              <a:rPr lang="en-US" sz="1600" smtClean="0"/>
              <a:t>S is a set of states</a:t>
            </a:r>
          </a:p>
          <a:p>
            <a:pPr lvl="2">
              <a:lnSpc>
                <a:spcPct val="80000"/>
              </a:lnSpc>
            </a:pPr>
            <a:r>
              <a:rPr lang="en-US" sz="1600" smtClean="0"/>
              <a:t>A is a set of actions, with each action a being a subset of S</a:t>
            </a:r>
            <a:r>
              <a:rPr lang="en-US" sz="1600" smtClean="0">
                <a:latin typeface="SimSun" pitchFamily="2" charset="-122"/>
              </a:rPr>
              <a:t>X</a:t>
            </a:r>
            <a:r>
              <a:rPr lang="en-US" sz="1600" smtClean="0"/>
              <a:t>S</a:t>
            </a:r>
          </a:p>
          <a:p>
            <a:pPr lvl="1">
              <a:lnSpc>
                <a:spcPct val="80000"/>
              </a:lnSpc>
            </a:pPr>
            <a:r>
              <a:rPr lang="en-US" sz="1600" smtClean="0"/>
              <a:t>Transition systems can be seen as graphs with states corresponding to nodes, and actions corresponding to edges </a:t>
            </a:r>
          </a:p>
          <a:p>
            <a:pPr lvl="2">
              <a:lnSpc>
                <a:spcPct val="80000"/>
              </a:lnSpc>
            </a:pPr>
            <a:r>
              <a:rPr lang="en-US" sz="1600" smtClean="0"/>
              <a:t>If transitions are not deterministic, then the edges will be “hyper-edges”—i.e. will connect sets of states to sets of states</a:t>
            </a:r>
          </a:p>
          <a:p>
            <a:pPr lvl="1">
              <a:lnSpc>
                <a:spcPct val="80000"/>
              </a:lnSpc>
            </a:pPr>
            <a:r>
              <a:rPr lang="en-US" sz="1600" smtClean="0"/>
              <a:t>The agent may know that its initial state is some subset S’ of S</a:t>
            </a:r>
          </a:p>
          <a:p>
            <a:pPr lvl="2">
              <a:lnSpc>
                <a:spcPct val="80000"/>
              </a:lnSpc>
            </a:pPr>
            <a:r>
              <a:rPr lang="en-US" sz="1600" smtClean="0"/>
              <a:t>If the environment is not fully observable, then |S’|&gt;1 . </a:t>
            </a:r>
          </a:p>
          <a:p>
            <a:pPr lvl="1">
              <a:lnSpc>
                <a:spcPct val="80000"/>
              </a:lnSpc>
            </a:pPr>
            <a:r>
              <a:rPr lang="en-US" sz="1600" smtClean="0"/>
              <a:t>It may consider some subset Sg of S as desirable states</a:t>
            </a:r>
          </a:p>
          <a:p>
            <a:pPr lvl="1">
              <a:lnSpc>
                <a:spcPct val="80000"/>
              </a:lnSpc>
            </a:pPr>
            <a:r>
              <a:rPr lang="en-US" sz="1600" smtClean="0"/>
              <a:t>Finding a plan is equivalent to finding (shortest) paths in the graph corresponding to the transition system</a:t>
            </a:r>
          </a:p>
          <a:p>
            <a:pPr lvl="2">
              <a:lnSpc>
                <a:spcPct val="80000"/>
              </a:lnSpc>
            </a:pPr>
            <a:r>
              <a:rPr lang="en-US" sz="1600" smtClean="0"/>
              <a:t>Search graph is the same as transition graph for deterministic planning</a:t>
            </a:r>
          </a:p>
          <a:p>
            <a:pPr lvl="2">
              <a:lnSpc>
                <a:spcPct val="80000"/>
              </a:lnSpc>
            </a:pPr>
            <a:r>
              <a:rPr lang="en-US" sz="1600" smtClean="0"/>
              <a:t>For non-deterministic actions and/or partially observable environments, the search is in the space of sets of states (called belief states 2</a:t>
            </a:r>
            <a:r>
              <a:rPr lang="en-US" sz="1600" baseline="30000" smtClean="0"/>
              <a:t>S</a:t>
            </a:r>
            <a:r>
              <a:rPr lang="en-US" sz="1600" smtClean="0"/>
              <a:t>)</a:t>
            </a:r>
          </a:p>
          <a:p>
            <a:pPr lvl="2">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p:txBody>
          <a:bodyPr/>
          <a:lstStyle/>
          <a:p>
            <a:r>
              <a:rPr lang="en-US" sz="4000"/>
              <a:t>How lazy can we be in marking mutexes?</a:t>
            </a:r>
          </a:p>
        </p:txBody>
      </p:sp>
      <p:sp>
        <p:nvSpPr>
          <p:cNvPr id="956419" name="Rectangle 3"/>
          <p:cNvSpPr>
            <a:spLocks noGrp="1" noChangeArrowheads="1"/>
          </p:cNvSpPr>
          <p:nvPr>
            <p:ph type="body" idx="1"/>
          </p:nvPr>
        </p:nvSpPr>
        <p:spPr/>
        <p:txBody>
          <a:bodyPr/>
          <a:lstStyle/>
          <a:p>
            <a:pPr>
              <a:lnSpc>
                <a:spcPct val="90000"/>
              </a:lnSpc>
            </a:pPr>
            <a:r>
              <a:rPr lang="en-US" sz="2400"/>
              <a:t>We noticed that h</a:t>
            </a:r>
            <a:r>
              <a:rPr lang="en-US" sz="2400" baseline="-25000"/>
              <a:t>lev</a:t>
            </a:r>
            <a:r>
              <a:rPr lang="en-US" sz="2400"/>
              <a:t> is already admissible even without taking negative interactions into account</a:t>
            </a:r>
          </a:p>
          <a:p>
            <a:pPr>
              <a:lnSpc>
                <a:spcPct val="90000"/>
              </a:lnSpc>
            </a:pPr>
            <a:r>
              <a:rPr lang="en-US" sz="2400"/>
              <a:t>If we mark mutexes, then h</a:t>
            </a:r>
            <a:r>
              <a:rPr lang="en-US" sz="2400" baseline="-25000"/>
              <a:t>lev</a:t>
            </a:r>
            <a:r>
              <a:rPr lang="en-US" sz="2400"/>
              <a:t> can only become more informed</a:t>
            </a:r>
          </a:p>
          <a:p>
            <a:pPr lvl="1">
              <a:lnSpc>
                <a:spcPct val="90000"/>
              </a:lnSpc>
            </a:pPr>
            <a:r>
              <a:rPr lang="en-US" sz="2000"/>
              <a:t>So, being lazy about marking mutexes cannot affect admissibility</a:t>
            </a:r>
          </a:p>
          <a:p>
            <a:pPr lvl="2">
              <a:lnSpc>
                <a:spcPct val="90000"/>
              </a:lnSpc>
            </a:pPr>
            <a:r>
              <a:rPr lang="en-US" sz="1800" i="1"/>
              <a:t>Unless of course we are using the planning graph to extract sound plans directly. </a:t>
            </a:r>
          </a:p>
          <a:p>
            <a:pPr lvl="3">
              <a:lnSpc>
                <a:spcPct val="90000"/>
              </a:lnSpc>
            </a:pPr>
            <a:r>
              <a:rPr lang="en-US" sz="1600" i="1"/>
              <a:t>In this latter case, we must at least mark all statically interfering actions mutex </a:t>
            </a:r>
          </a:p>
          <a:p>
            <a:pPr lvl="4">
              <a:lnSpc>
                <a:spcPct val="90000"/>
              </a:lnSpc>
            </a:pPr>
            <a:r>
              <a:rPr lang="en-US" sz="1600" i="1"/>
              <a:t>Any additional mutexes we mark by propagation only improve the speed of the search (but the improvement is TREMENDOUS)</a:t>
            </a:r>
          </a:p>
          <a:p>
            <a:pPr lvl="1">
              <a:lnSpc>
                <a:spcPct val="90000"/>
              </a:lnSpc>
            </a:pPr>
            <a:r>
              <a:rPr lang="en-US" sz="2000"/>
              <a:t>However, being over-eager about marking mutexes (i.e., marking non-mutex actions mutex) </a:t>
            </a:r>
            <a:r>
              <a:rPr lang="en-US" sz="2000" i="1"/>
              <a:t>does</a:t>
            </a:r>
            <a:r>
              <a:rPr lang="en-US" sz="2000"/>
              <a:t> lead to loss of admissibility</a:t>
            </a:r>
          </a:p>
          <a:p>
            <a:pPr>
              <a:lnSpc>
                <a:spcPct val="90000"/>
              </a:lnSpc>
            </a:pPr>
            <a:endParaRPr lang="en-US" sz="2400"/>
          </a:p>
        </p:txBody>
      </p:sp>
      <p:sp>
        <p:nvSpPr>
          <p:cNvPr id="956420" name="WordArt 4"/>
          <p:cNvSpPr>
            <a:spLocks noChangeArrowheads="1" noChangeShapeType="1" noTextEdit="1"/>
          </p:cNvSpPr>
          <p:nvPr/>
        </p:nvSpPr>
        <p:spPr bwMode="auto">
          <a:xfrm>
            <a:off x="5410200" y="5943600"/>
            <a:ext cx="3257550"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added after class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59490" name="Text Box 2"/>
          <p:cNvSpPr txBox="1">
            <a:spLocks noChangeArrowheads="1"/>
          </p:cNvSpPr>
          <p:nvPr/>
        </p:nvSpPr>
        <p:spPr bwMode="auto">
          <a:xfrm>
            <a:off x="1295400" y="228600"/>
            <a:ext cx="6529388" cy="457200"/>
          </a:xfrm>
          <a:prstGeom prst="rect">
            <a:avLst/>
          </a:prstGeom>
          <a:noFill/>
          <a:ln w="9525">
            <a:noFill/>
            <a:miter lim="800000"/>
            <a:headEnd/>
            <a:tailEnd/>
          </a:ln>
          <a:effectLst/>
        </p:spPr>
        <p:txBody>
          <a:bodyPr wrap="none">
            <a:spAutoFit/>
          </a:bodyPr>
          <a:lstStyle/>
          <a:p>
            <a:r>
              <a:rPr lang="en-US"/>
              <a:t>PGs can be used as a basis for finding plans directly</a:t>
            </a:r>
          </a:p>
        </p:txBody>
      </p:sp>
      <p:sp>
        <p:nvSpPr>
          <p:cNvPr id="959491" name="Text Box 3"/>
          <p:cNvSpPr txBox="1">
            <a:spLocks noChangeArrowheads="1"/>
          </p:cNvSpPr>
          <p:nvPr/>
        </p:nvSpPr>
        <p:spPr bwMode="auto">
          <a:xfrm>
            <a:off x="7086600" y="1676400"/>
            <a:ext cx="1676400" cy="3937000"/>
          </a:xfrm>
          <a:prstGeom prst="rect">
            <a:avLst/>
          </a:prstGeom>
          <a:solidFill>
            <a:srgbClr val="FFFF99"/>
          </a:solidFill>
          <a:ln w="9525">
            <a:noFill/>
            <a:miter lim="800000"/>
            <a:headEnd/>
            <a:tailEnd/>
          </a:ln>
          <a:effectLst/>
        </p:spPr>
        <p:txBody>
          <a:bodyPr>
            <a:spAutoFit/>
          </a:bodyPr>
          <a:lstStyle/>
          <a:p>
            <a:r>
              <a:rPr lang="en-US" sz="1800"/>
              <a:t>If there exists a k-length plan, it will be a subgraph of the</a:t>
            </a:r>
          </a:p>
          <a:p>
            <a:r>
              <a:rPr lang="en-US" sz="1800"/>
              <a:t> k-length planning graph. </a:t>
            </a:r>
          </a:p>
          <a:p>
            <a:r>
              <a:rPr lang="en-US" sz="1800"/>
              <a:t>    </a:t>
            </a:r>
          </a:p>
          <a:p>
            <a:r>
              <a:rPr lang="en-US" sz="1800"/>
              <a:t>(see the highlighted subgraph of the PG for our example problem)</a:t>
            </a:r>
          </a:p>
          <a:p>
            <a:endParaRPr lang="en-US" sz="1800"/>
          </a:p>
        </p:txBody>
      </p:sp>
      <p:pic>
        <p:nvPicPr>
          <p:cNvPr id="959492" name="Picture 4"/>
          <p:cNvPicPr>
            <a:picLocks noChangeAspect="1" noChangeArrowheads="1"/>
          </p:cNvPicPr>
          <p:nvPr/>
        </p:nvPicPr>
        <p:blipFill>
          <a:blip r:embed="rId3" cstate="print"/>
          <a:srcRect/>
          <a:stretch>
            <a:fillRect/>
          </a:stretch>
        </p:blipFill>
        <p:spPr bwMode="auto">
          <a:xfrm>
            <a:off x="381000" y="838200"/>
            <a:ext cx="6400800" cy="53990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1538" name="Text Box 2"/>
          <p:cNvSpPr txBox="1">
            <a:spLocks noChangeArrowheads="1"/>
          </p:cNvSpPr>
          <p:nvPr/>
        </p:nvSpPr>
        <p:spPr bwMode="auto">
          <a:xfrm>
            <a:off x="898525" y="346075"/>
            <a:ext cx="7180263" cy="457200"/>
          </a:xfrm>
          <a:prstGeom prst="rect">
            <a:avLst/>
          </a:prstGeom>
          <a:noFill/>
          <a:ln w="9525">
            <a:noFill/>
            <a:miter lim="800000"/>
            <a:headEnd/>
            <a:tailEnd/>
          </a:ln>
          <a:effectLst/>
        </p:spPr>
        <p:txBody>
          <a:bodyPr wrap="none">
            <a:spAutoFit/>
          </a:bodyPr>
          <a:lstStyle/>
          <a:p>
            <a:r>
              <a:rPr lang="en-US"/>
              <a:t>Finding the subgraphs that correspond to valid solutions..</a:t>
            </a:r>
          </a:p>
        </p:txBody>
      </p:sp>
      <p:sp>
        <p:nvSpPr>
          <p:cNvPr id="961539" name="Text Box 3"/>
          <p:cNvSpPr txBox="1">
            <a:spLocks noChangeArrowheads="1"/>
          </p:cNvSpPr>
          <p:nvPr/>
        </p:nvSpPr>
        <p:spPr bwMode="auto">
          <a:xfrm>
            <a:off x="152400" y="914400"/>
            <a:ext cx="5105400" cy="5797550"/>
          </a:xfrm>
          <a:prstGeom prst="rect">
            <a:avLst/>
          </a:prstGeom>
          <a:noFill/>
          <a:ln w="9525">
            <a:noFill/>
            <a:miter lim="800000"/>
            <a:headEnd/>
            <a:tailEnd/>
          </a:ln>
          <a:effectLst/>
        </p:spPr>
        <p:txBody>
          <a:bodyPr>
            <a:spAutoFit/>
          </a:bodyPr>
          <a:lstStyle/>
          <a:p>
            <a:r>
              <a:rPr lang="en-US" sz="1800"/>
              <a:t>--Can use specialized graph travesal techniques </a:t>
            </a:r>
          </a:p>
          <a:p>
            <a:r>
              <a:rPr lang="en-US" sz="1800"/>
              <a:t>         --start from the end, put the vertices </a:t>
            </a:r>
          </a:p>
          <a:p>
            <a:r>
              <a:rPr lang="en-US" sz="1800"/>
              <a:t>         corresponding to goals in. </a:t>
            </a:r>
          </a:p>
          <a:p>
            <a:r>
              <a:rPr lang="en-US" sz="1800"/>
              <a:t>        --if they are mutex, no solution</a:t>
            </a:r>
          </a:p>
          <a:p>
            <a:r>
              <a:rPr lang="en-US" sz="1800"/>
              <a:t>        --else, put at least one of the supports of those</a:t>
            </a:r>
          </a:p>
          <a:p>
            <a:r>
              <a:rPr lang="en-US" sz="1800"/>
              <a:t>            goals in</a:t>
            </a:r>
          </a:p>
          <a:p>
            <a:r>
              <a:rPr lang="en-US" sz="1800"/>
              <a:t>           --Make sure that the supports are not</a:t>
            </a:r>
          </a:p>
          <a:p>
            <a:r>
              <a:rPr lang="en-US" sz="1800"/>
              <a:t>              </a:t>
            </a:r>
            <a:r>
              <a:rPr lang="en-US" sz="1800" b="1"/>
              <a:t>mutex</a:t>
            </a:r>
          </a:p>
          <a:p>
            <a:r>
              <a:rPr lang="en-US" sz="1800" b="1"/>
              <a:t>                </a:t>
            </a:r>
            <a:r>
              <a:rPr lang="en-US" sz="1800" b="1">
                <a:solidFill>
                  <a:srgbClr val="FF0066"/>
                </a:solidFill>
              </a:rPr>
              <a:t>--If they are mutex, backtrack and</a:t>
            </a:r>
          </a:p>
          <a:p>
            <a:r>
              <a:rPr lang="en-US" sz="1800" b="1">
                <a:solidFill>
                  <a:srgbClr val="FF0066"/>
                </a:solidFill>
              </a:rPr>
              <a:t>                   choose other set of supports.</a:t>
            </a:r>
          </a:p>
          <a:p>
            <a:r>
              <a:rPr lang="en-US" sz="1800" b="1">
                <a:solidFill>
                  <a:srgbClr val="FF0066"/>
                </a:solidFill>
              </a:rPr>
              <a:t>                     </a:t>
            </a:r>
            <a:r>
              <a:rPr lang="en-US" sz="1400" b="1">
                <a:solidFill>
                  <a:schemeClr val="accent2"/>
                </a:solidFill>
              </a:rPr>
              <a:t>{No backtracking if we have no </a:t>
            </a:r>
          </a:p>
          <a:p>
            <a:r>
              <a:rPr lang="en-US" sz="1400" b="1">
                <a:solidFill>
                  <a:schemeClr val="accent2"/>
                </a:solidFill>
              </a:rPr>
              <a:t>                          mutexes; basis for “relaxed plans”}</a:t>
            </a:r>
            <a:endParaRPr lang="en-US" sz="1400">
              <a:solidFill>
                <a:schemeClr val="accent2"/>
              </a:solidFill>
            </a:endParaRPr>
          </a:p>
          <a:p>
            <a:r>
              <a:rPr lang="en-US" sz="1800"/>
              <a:t>          --At the next level subgoal on the preconds of</a:t>
            </a:r>
          </a:p>
          <a:p>
            <a:r>
              <a:rPr lang="en-US" sz="1800"/>
              <a:t>             the support actions we chose.</a:t>
            </a:r>
          </a:p>
          <a:p>
            <a:r>
              <a:rPr lang="en-US" sz="1800"/>
              <a:t>         --The recursion ends at init level</a:t>
            </a:r>
          </a:p>
          <a:p>
            <a:r>
              <a:rPr lang="en-US" sz="1800"/>
              <a:t>     --Consider extracting the plan from the PG </a:t>
            </a:r>
          </a:p>
          <a:p>
            <a:r>
              <a:rPr lang="en-US" sz="1800"/>
              <a:t>      directly</a:t>
            </a:r>
          </a:p>
          <a:p>
            <a:r>
              <a:rPr lang="en-US" sz="1800"/>
              <a:t>-- </a:t>
            </a:r>
            <a:r>
              <a:rPr lang="en-US" sz="1800">
                <a:solidFill>
                  <a:srgbClr val="FF0066"/>
                </a:solidFill>
              </a:rPr>
              <a:t>This search can also be cast as a CSP</a:t>
            </a:r>
          </a:p>
          <a:p>
            <a:r>
              <a:rPr lang="en-US" sz="1800"/>
              <a:t>             Variables: literals in proposition lists</a:t>
            </a:r>
          </a:p>
          <a:p>
            <a:r>
              <a:rPr lang="en-US" sz="1800"/>
              <a:t>              Values:   actions supporting them</a:t>
            </a:r>
          </a:p>
          <a:p>
            <a:r>
              <a:rPr lang="en-US" sz="1800"/>
              <a:t>              Constraints: Mutex and Activation</a:t>
            </a:r>
          </a:p>
        </p:txBody>
      </p:sp>
      <p:pic>
        <p:nvPicPr>
          <p:cNvPr id="961540" name="Picture 4"/>
          <p:cNvPicPr>
            <a:picLocks noChangeAspect="1" noChangeArrowheads="1"/>
          </p:cNvPicPr>
          <p:nvPr/>
        </p:nvPicPr>
        <p:blipFill>
          <a:blip r:embed="rId3" cstate="print"/>
          <a:srcRect/>
          <a:stretch>
            <a:fillRect/>
          </a:stretch>
        </p:blipFill>
        <p:spPr bwMode="auto">
          <a:xfrm>
            <a:off x="5334000" y="838200"/>
            <a:ext cx="3733800" cy="3149600"/>
          </a:xfrm>
          <a:prstGeom prst="rect">
            <a:avLst/>
          </a:prstGeom>
          <a:noFill/>
          <a:ln w="9525">
            <a:noFill/>
            <a:miter lim="800000"/>
            <a:headEnd/>
            <a:tailEnd/>
          </a:ln>
          <a:effectLst/>
        </p:spPr>
      </p:pic>
      <p:sp>
        <p:nvSpPr>
          <p:cNvPr id="961541" name="Text Box 5"/>
          <p:cNvSpPr txBox="1">
            <a:spLocks noChangeArrowheads="1"/>
          </p:cNvSpPr>
          <p:nvPr/>
        </p:nvSpPr>
        <p:spPr bwMode="auto">
          <a:xfrm>
            <a:off x="5334000" y="4876800"/>
            <a:ext cx="3506788" cy="457200"/>
          </a:xfrm>
          <a:prstGeom prst="rect">
            <a:avLst/>
          </a:prstGeom>
          <a:solidFill>
            <a:srgbClr val="FFCCCC"/>
          </a:solidFill>
          <a:ln w="9525">
            <a:noFill/>
            <a:miter lim="800000"/>
            <a:headEnd/>
            <a:tailEnd/>
          </a:ln>
          <a:effectLst/>
        </p:spPr>
        <p:txBody>
          <a:bodyPr wrap="none">
            <a:spAutoFit/>
          </a:bodyPr>
          <a:lstStyle/>
          <a:p>
            <a:r>
              <a:rPr lang="en-US"/>
              <a:t>The idea behind Graphplan</a:t>
            </a:r>
          </a:p>
        </p:txBody>
      </p:sp>
      <p:sp>
        <p:nvSpPr>
          <p:cNvPr id="961542" name="Line 6"/>
          <p:cNvSpPr>
            <a:spLocks noChangeShapeType="1"/>
          </p:cNvSpPr>
          <p:nvPr/>
        </p:nvSpPr>
        <p:spPr bwMode="auto">
          <a:xfrm flipH="1" flipV="1">
            <a:off x="5105400" y="4191000"/>
            <a:ext cx="1447800" cy="685800"/>
          </a:xfrm>
          <a:prstGeom prst="line">
            <a:avLst/>
          </a:prstGeom>
          <a:noFill/>
          <a:ln w="76200">
            <a:solidFill>
              <a:schemeClr val="tx1"/>
            </a:solidFill>
            <a:round/>
            <a:headEnd/>
            <a:tailEnd type="triangle" w="med" len="med"/>
          </a:ln>
          <a:effectLst/>
        </p:spPr>
        <p:txBody>
          <a:bodyPr wrap="none" anchor="ctr"/>
          <a:lstStyle/>
          <a:p>
            <a:endParaRPr lang="en-US"/>
          </a:p>
        </p:txBody>
      </p:sp>
      <p:sp>
        <p:nvSpPr>
          <p:cNvPr id="961543" name="Line 7"/>
          <p:cNvSpPr>
            <a:spLocks noChangeShapeType="1"/>
          </p:cNvSpPr>
          <p:nvPr/>
        </p:nvSpPr>
        <p:spPr bwMode="auto">
          <a:xfrm>
            <a:off x="5029200" y="1371600"/>
            <a:ext cx="0" cy="3657600"/>
          </a:xfrm>
          <a:prstGeom prst="line">
            <a:avLst/>
          </a:prstGeom>
          <a:noFill/>
          <a:ln w="76200">
            <a:solidFill>
              <a:schemeClr val="accent2"/>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3586" name="Picture 2"/>
          <p:cNvPicPr>
            <a:picLocks noChangeAspect="1" noChangeArrowheads="1"/>
          </p:cNvPicPr>
          <p:nvPr/>
        </p:nvPicPr>
        <p:blipFill>
          <a:blip r:embed="rId3" cstate="print"/>
          <a:srcRect/>
          <a:stretch>
            <a:fillRect/>
          </a:stretch>
        </p:blipFill>
        <p:spPr bwMode="auto">
          <a:xfrm>
            <a:off x="685800" y="304800"/>
            <a:ext cx="7620000" cy="642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914400" y="304800"/>
            <a:ext cx="7772400" cy="1143000"/>
          </a:xfrm>
          <a:noFill/>
          <a:ln/>
        </p:spPr>
        <p:txBody>
          <a:bodyPr/>
          <a:lstStyle/>
          <a:p>
            <a:r>
              <a:rPr lang="en-US"/>
              <a:t>Backward search in Graphplan</a:t>
            </a:r>
          </a:p>
        </p:txBody>
      </p:sp>
      <p:grpSp>
        <p:nvGrpSpPr>
          <p:cNvPr id="965635" name="Group 3"/>
          <p:cNvGrpSpPr>
            <a:grpSpLocks/>
          </p:cNvGrpSpPr>
          <p:nvPr/>
        </p:nvGrpSpPr>
        <p:grpSpPr bwMode="auto">
          <a:xfrm>
            <a:off x="6477000" y="2590800"/>
            <a:ext cx="1027113" cy="3429000"/>
            <a:chOff x="4080" y="1632"/>
            <a:chExt cx="647" cy="2160"/>
          </a:xfrm>
        </p:grpSpPr>
        <p:cxnSp>
          <p:nvCxnSpPr>
            <p:cNvPr id="965636" name="AutoShape 4"/>
            <p:cNvCxnSpPr>
              <a:cxnSpLocks noChangeShapeType="1"/>
            </p:cNvCxnSpPr>
            <p:nvPr/>
          </p:nvCxnSpPr>
          <p:spPr bwMode="auto">
            <a:xfrm flipH="1">
              <a:off x="4080" y="1632"/>
              <a:ext cx="647" cy="0"/>
            </a:xfrm>
            <a:prstGeom prst="straightConnector1">
              <a:avLst/>
            </a:prstGeom>
            <a:noFill/>
            <a:ln w="57150">
              <a:solidFill>
                <a:srgbClr val="DC0081"/>
              </a:solidFill>
              <a:round/>
              <a:headEnd/>
              <a:tailEnd/>
            </a:ln>
            <a:effectLst/>
          </p:spPr>
        </p:cxnSp>
        <p:cxnSp>
          <p:nvCxnSpPr>
            <p:cNvPr id="965637" name="AutoShape 5"/>
            <p:cNvCxnSpPr>
              <a:cxnSpLocks noChangeShapeType="1"/>
            </p:cNvCxnSpPr>
            <p:nvPr/>
          </p:nvCxnSpPr>
          <p:spPr bwMode="auto">
            <a:xfrm flipH="1">
              <a:off x="4080" y="2134"/>
              <a:ext cx="647" cy="122"/>
            </a:xfrm>
            <a:prstGeom prst="straightConnector1">
              <a:avLst/>
            </a:prstGeom>
            <a:noFill/>
            <a:ln w="57150">
              <a:solidFill>
                <a:srgbClr val="DC0081"/>
              </a:solidFill>
              <a:round/>
              <a:headEnd/>
              <a:tailEnd/>
            </a:ln>
            <a:effectLst/>
          </p:spPr>
        </p:cxnSp>
        <p:cxnSp>
          <p:nvCxnSpPr>
            <p:cNvPr id="965638" name="AutoShape 6"/>
            <p:cNvCxnSpPr>
              <a:cxnSpLocks noChangeShapeType="1"/>
            </p:cNvCxnSpPr>
            <p:nvPr/>
          </p:nvCxnSpPr>
          <p:spPr bwMode="auto">
            <a:xfrm flipH="1">
              <a:off x="4080" y="2614"/>
              <a:ext cx="647" cy="506"/>
            </a:xfrm>
            <a:prstGeom prst="straightConnector1">
              <a:avLst/>
            </a:prstGeom>
            <a:noFill/>
            <a:ln w="57150">
              <a:solidFill>
                <a:srgbClr val="DC0081"/>
              </a:solidFill>
              <a:round/>
              <a:headEnd/>
              <a:tailEnd/>
            </a:ln>
            <a:effectLst/>
          </p:spPr>
        </p:cxnSp>
        <p:cxnSp>
          <p:nvCxnSpPr>
            <p:cNvPr id="965639" name="AutoShape 7"/>
            <p:cNvCxnSpPr>
              <a:cxnSpLocks noChangeShapeType="1"/>
            </p:cNvCxnSpPr>
            <p:nvPr/>
          </p:nvCxnSpPr>
          <p:spPr bwMode="auto">
            <a:xfrm flipH="1">
              <a:off x="4080" y="3094"/>
              <a:ext cx="647" cy="698"/>
            </a:xfrm>
            <a:prstGeom prst="straightConnector1">
              <a:avLst/>
            </a:prstGeom>
            <a:noFill/>
            <a:ln w="57150">
              <a:solidFill>
                <a:srgbClr val="DC0081"/>
              </a:solidFill>
              <a:round/>
              <a:headEnd/>
              <a:tailEnd/>
            </a:ln>
            <a:effectLst/>
          </p:spPr>
        </p:cxnSp>
      </p:grpSp>
      <p:grpSp>
        <p:nvGrpSpPr>
          <p:cNvPr id="965640" name="Group 8"/>
          <p:cNvGrpSpPr>
            <a:grpSpLocks/>
          </p:cNvGrpSpPr>
          <p:nvPr/>
        </p:nvGrpSpPr>
        <p:grpSpPr bwMode="auto">
          <a:xfrm>
            <a:off x="4876800" y="2133600"/>
            <a:ext cx="1081088" cy="3886200"/>
            <a:chOff x="3072" y="1344"/>
            <a:chExt cx="681" cy="2448"/>
          </a:xfrm>
        </p:grpSpPr>
        <p:cxnSp>
          <p:nvCxnSpPr>
            <p:cNvPr id="965641" name="AutoShape 9"/>
            <p:cNvCxnSpPr>
              <a:cxnSpLocks noChangeShapeType="1"/>
            </p:cNvCxnSpPr>
            <p:nvPr/>
          </p:nvCxnSpPr>
          <p:spPr bwMode="auto">
            <a:xfrm flipH="1" flipV="1">
              <a:off x="3072" y="1344"/>
              <a:ext cx="681" cy="288"/>
            </a:xfrm>
            <a:prstGeom prst="straightConnector1">
              <a:avLst/>
            </a:prstGeom>
            <a:noFill/>
            <a:ln w="57150">
              <a:solidFill>
                <a:srgbClr val="DC0081"/>
              </a:solidFill>
              <a:round/>
              <a:headEnd/>
              <a:tailEnd/>
            </a:ln>
            <a:effectLst/>
          </p:spPr>
        </p:cxnSp>
        <p:cxnSp>
          <p:nvCxnSpPr>
            <p:cNvPr id="965642" name="AutoShape 10"/>
            <p:cNvCxnSpPr>
              <a:cxnSpLocks noChangeShapeType="1"/>
            </p:cNvCxnSpPr>
            <p:nvPr/>
          </p:nvCxnSpPr>
          <p:spPr bwMode="auto">
            <a:xfrm flipH="1">
              <a:off x="3072" y="1632"/>
              <a:ext cx="681" cy="240"/>
            </a:xfrm>
            <a:prstGeom prst="straightConnector1">
              <a:avLst/>
            </a:prstGeom>
            <a:noFill/>
            <a:ln w="57150">
              <a:solidFill>
                <a:srgbClr val="DC0081"/>
              </a:solidFill>
              <a:round/>
              <a:headEnd/>
              <a:tailEnd/>
            </a:ln>
            <a:effectLst/>
          </p:spPr>
        </p:cxnSp>
        <p:cxnSp>
          <p:nvCxnSpPr>
            <p:cNvPr id="965643" name="AutoShape 11"/>
            <p:cNvCxnSpPr>
              <a:cxnSpLocks noChangeShapeType="1"/>
            </p:cNvCxnSpPr>
            <p:nvPr/>
          </p:nvCxnSpPr>
          <p:spPr bwMode="auto">
            <a:xfrm flipH="1">
              <a:off x="3072" y="1632"/>
              <a:ext cx="681" cy="672"/>
            </a:xfrm>
            <a:prstGeom prst="straightConnector1">
              <a:avLst/>
            </a:prstGeom>
            <a:noFill/>
            <a:ln w="57150">
              <a:solidFill>
                <a:srgbClr val="DC0081"/>
              </a:solidFill>
              <a:round/>
              <a:headEnd/>
              <a:tailEnd/>
            </a:ln>
            <a:effectLst/>
          </p:spPr>
        </p:cxnSp>
        <p:cxnSp>
          <p:nvCxnSpPr>
            <p:cNvPr id="965644" name="AutoShape 12"/>
            <p:cNvCxnSpPr>
              <a:cxnSpLocks noChangeShapeType="1"/>
            </p:cNvCxnSpPr>
            <p:nvPr/>
          </p:nvCxnSpPr>
          <p:spPr bwMode="auto">
            <a:xfrm flipH="1">
              <a:off x="3072" y="2256"/>
              <a:ext cx="681" cy="528"/>
            </a:xfrm>
            <a:prstGeom prst="straightConnector1">
              <a:avLst/>
            </a:prstGeom>
            <a:noFill/>
            <a:ln w="57150">
              <a:solidFill>
                <a:srgbClr val="DC0081"/>
              </a:solidFill>
              <a:round/>
              <a:headEnd/>
              <a:tailEnd/>
            </a:ln>
            <a:effectLst/>
          </p:spPr>
        </p:cxnSp>
        <p:cxnSp>
          <p:nvCxnSpPr>
            <p:cNvPr id="965645" name="AutoShape 13"/>
            <p:cNvCxnSpPr>
              <a:cxnSpLocks noChangeShapeType="1"/>
            </p:cNvCxnSpPr>
            <p:nvPr/>
          </p:nvCxnSpPr>
          <p:spPr bwMode="auto">
            <a:xfrm flipH="1">
              <a:off x="3072" y="3120"/>
              <a:ext cx="681" cy="96"/>
            </a:xfrm>
            <a:prstGeom prst="straightConnector1">
              <a:avLst/>
            </a:prstGeom>
            <a:noFill/>
            <a:ln w="57150">
              <a:solidFill>
                <a:srgbClr val="DC0081"/>
              </a:solidFill>
              <a:round/>
              <a:headEnd/>
              <a:tailEnd/>
            </a:ln>
            <a:effectLst/>
          </p:spPr>
        </p:cxnSp>
        <p:cxnSp>
          <p:nvCxnSpPr>
            <p:cNvPr id="965646" name="AutoShape 14"/>
            <p:cNvCxnSpPr>
              <a:cxnSpLocks noChangeShapeType="1"/>
            </p:cNvCxnSpPr>
            <p:nvPr/>
          </p:nvCxnSpPr>
          <p:spPr bwMode="auto">
            <a:xfrm flipH="1" flipV="1">
              <a:off x="3072" y="3600"/>
              <a:ext cx="681" cy="192"/>
            </a:xfrm>
            <a:prstGeom prst="straightConnector1">
              <a:avLst/>
            </a:prstGeom>
            <a:noFill/>
            <a:ln w="57150">
              <a:solidFill>
                <a:srgbClr val="DC0081"/>
              </a:solidFill>
              <a:round/>
              <a:headEnd/>
              <a:tailEnd/>
            </a:ln>
            <a:effectLst/>
          </p:spPr>
        </p:cxnSp>
        <p:cxnSp>
          <p:nvCxnSpPr>
            <p:cNvPr id="965647" name="AutoShape 15"/>
            <p:cNvCxnSpPr>
              <a:cxnSpLocks noChangeShapeType="1"/>
            </p:cNvCxnSpPr>
            <p:nvPr/>
          </p:nvCxnSpPr>
          <p:spPr bwMode="auto">
            <a:xfrm flipH="1" flipV="1">
              <a:off x="3072" y="1344"/>
              <a:ext cx="681" cy="2448"/>
            </a:xfrm>
            <a:prstGeom prst="straightConnector1">
              <a:avLst/>
            </a:prstGeom>
            <a:noFill/>
            <a:ln w="57150">
              <a:solidFill>
                <a:srgbClr val="DC0081"/>
              </a:solidFill>
              <a:round/>
              <a:headEnd/>
              <a:tailEnd/>
            </a:ln>
            <a:effectLst/>
          </p:spPr>
        </p:cxnSp>
      </p:grpSp>
      <p:cxnSp>
        <p:nvCxnSpPr>
          <p:cNvPr id="965648" name="AutoShape 16"/>
          <p:cNvCxnSpPr>
            <a:cxnSpLocks noChangeShapeType="1"/>
          </p:cNvCxnSpPr>
          <p:nvPr/>
        </p:nvCxnSpPr>
        <p:spPr bwMode="auto">
          <a:xfrm flipH="1" flipV="1">
            <a:off x="3276600" y="2514600"/>
            <a:ext cx="1065213" cy="457200"/>
          </a:xfrm>
          <a:prstGeom prst="straightConnector1">
            <a:avLst/>
          </a:prstGeom>
          <a:noFill/>
          <a:ln w="57150">
            <a:solidFill>
              <a:srgbClr val="DC0081"/>
            </a:solidFill>
            <a:round/>
            <a:headEnd/>
            <a:tailEnd/>
          </a:ln>
          <a:effectLst/>
        </p:spPr>
      </p:cxnSp>
      <p:cxnSp>
        <p:nvCxnSpPr>
          <p:cNvPr id="965649" name="AutoShape 17"/>
          <p:cNvCxnSpPr>
            <a:cxnSpLocks noChangeShapeType="1"/>
          </p:cNvCxnSpPr>
          <p:nvPr/>
        </p:nvCxnSpPr>
        <p:spPr bwMode="auto">
          <a:xfrm flipH="1" flipV="1">
            <a:off x="3276600" y="1524000"/>
            <a:ext cx="1065213" cy="609600"/>
          </a:xfrm>
          <a:prstGeom prst="straightConnector1">
            <a:avLst/>
          </a:prstGeom>
          <a:noFill/>
          <a:ln w="57150">
            <a:solidFill>
              <a:srgbClr val="DC0081"/>
            </a:solidFill>
            <a:round/>
            <a:headEnd/>
            <a:tailEnd/>
          </a:ln>
          <a:effectLst/>
        </p:spPr>
      </p:cxnSp>
      <p:cxnSp>
        <p:nvCxnSpPr>
          <p:cNvPr id="965650" name="AutoShape 18"/>
          <p:cNvCxnSpPr>
            <a:cxnSpLocks noChangeShapeType="1"/>
          </p:cNvCxnSpPr>
          <p:nvPr/>
        </p:nvCxnSpPr>
        <p:spPr bwMode="auto">
          <a:xfrm flipH="1" flipV="1">
            <a:off x="3276600" y="3429000"/>
            <a:ext cx="1065213" cy="228600"/>
          </a:xfrm>
          <a:prstGeom prst="straightConnector1">
            <a:avLst/>
          </a:prstGeom>
          <a:noFill/>
          <a:ln w="57150">
            <a:solidFill>
              <a:srgbClr val="DC0081"/>
            </a:solidFill>
            <a:round/>
            <a:headEnd/>
            <a:tailEnd/>
          </a:ln>
          <a:effectLst/>
        </p:spPr>
      </p:cxnSp>
      <p:cxnSp>
        <p:nvCxnSpPr>
          <p:cNvPr id="965651" name="AutoShape 19"/>
          <p:cNvCxnSpPr>
            <a:cxnSpLocks noChangeShapeType="1"/>
          </p:cNvCxnSpPr>
          <p:nvPr/>
        </p:nvCxnSpPr>
        <p:spPr bwMode="auto">
          <a:xfrm flipH="1" flipV="1">
            <a:off x="3276600" y="4191000"/>
            <a:ext cx="1065213" cy="228600"/>
          </a:xfrm>
          <a:prstGeom prst="straightConnector1">
            <a:avLst/>
          </a:prstGeom>
          <a:noFill/>
          <a:ln w="57150">
            <a:solidFill>
              <a:srgbClr val="DC0081"/>
            </a:solidFill>
            <a:round/>
            <a:headEnd/>
            <a:tailEnd/>
          </a:ln>
          <a:effectLst/>
        </p:spPr>
      </p:cxnSp>
      <p:cxnSp>
        <p:nvCxnSpPr>
          <p:cNvPr id="965652" name="AutoShape 20"/>
          <p:cNvCxnSpPr>
            <a:cxnSpLocks noChangeShapeType="1"/>
          </p:cNvCxnSpPr>
          <p:nvPr/>
        </p:nvCxnSpPr>
        <p:spPr bwMode="auto">
          <a:xfrm>
            <a:off x="3200400" y="2514600"/>
            <a:ext cx="1588" cy="1676400"/>
          </a:xfrm>
          <a:prstGeom prst="curvedConnector3">
            <a:avLst>
              <a:gd name="adj1" fmla="val 14400000"/>
            </a:avLst>
          </a:prstGeom>
          <a:noFill/>
          <a:ln w="57150">
            <a:solidFill>
              <a:srgbClr val="DC0081"/>
            </a:solidFill>
            <a:prstDash val="sysDot"/>
            <a:round/>
            <a:headEnd type="triangle" w="med" len="med"/>
            <a:tailEnd type="triangle" w="med" len="med"/>
          </a:ln>
          <a:effectLst/>
        </p:spPr>
      </p:cxnSp>
      <p:cxnSp>
        <p:nvCxnSpPr>
          <p:cNvPr id="965653" name="AutoShape 21"/>
          <p:cNvCxnSpPr>
            <a:cxnSpLocks noChangeShapeType="1"/>
          </p:cNvCxnSpPr>
          <p:nvPr/>
        </p:nvCxnSpPr>
        <p:spPr bwMode="auto">
          <a:xfrm flipH="1" flipV="1">
            <a:off x="3200400" y="4191000"/>
            <a:ext cx="1065213" cy="228600"/>
          </a:xfrm>
          <a:prstGeom prst="straightConnector1">
            <a:avLst/>
          </a:prstGeom>
          <a:noFill/>
          <a:ln w="57150">
            <a:solidFill>
              <a:schemeClr val="tx1"/>
            </a:solidFill>
            <a:round/>
            <a:headEnd/>
            <a:tailEnd/>
          </a:ln>
          <a:effectLst/>
        </p:spPr>
      </p:cxnSp>
      <p:cxnSp>
        <p:nvCxnSpPr>
          <p:cNvPr id="965654" name="AutoShape 22"/>
          <p:cNvCxnSpPr>
            <a:cxnSpLocks noChangeShapeType="1"/>
          </p:cNvCxnSpPr>
          <p:nvPr/>
        </p:nvCxnSpPr>
        <p:spPr bwMode="auto">
          <a:xfrm>
            <a:off x="3200400" y="2514600"/>
            <a:ext cx="1588" cy="1676400"/>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55" name="AutoShape 23"/>
          <p:cNvCxnSpPr>
            <a:cxnSpLocks noChangeShapeType="1"/>
          </p:cNvCxnSpPr>
          <p:nvPr/>
        </p:nvCxnSpPr>
        <p:spPr bwMode="auto">
          <a:xfrm flipH="1">
            <a:off x="3276600" y="4419600"/>
            <a:ext cx="1065213" cy="381000"/>
          </a:xfrm>
          <a:prstGeom prst="straightConnector1">
            <a:avLst/>
          </a:prstGeom>
          <a:noFill/>
          <a:ln w="57150">
            <a:solidFill>
              <a:srgbClr val="DC0081"/>
            </a:solidFill>
            <a:round/>
            <a:headEnd/>
            <a:tailEnd/>
          </a:ln>
          <a:effectLst/>
        </p:spPr>
      </p:cxnSp>
      <p:cxnSp>
        <p:nvCxnSpPr>
          <p:cNvPr id="965656" name="AutoShape 24"/>
          <p:cNvCxnSpPr>
            <a:cxnSpLocks noChangeShapeType="1"/>
          </p:cNvCxnSpPr>
          <p:nvPr/>
        </p:nvCxnSpPr>
        <p:spPr bwMode="auto">
          <a:xfrm rot="10800000" flipH="1" flipV="1">
            <a:off x="2667000" y="1600200"/>
            <a:ext cx="1588" cy="3276600"/>
          </a:xfrm>
          <a:prstGeom prst="curvedConnector3">
            <a:avLst>
              <a:gd name="adj1" fmla="val -14400000"/>
            </a:avLst>
          </a:prstGeom>
          <a:noFill/>
          <a:ln w="57150">
            <a:solidFill>
              <a:srgbClr val="DC0081"/>
            </a:solidFill>
            <a:prstDash val="sysDot"/>
            <a:round/>
            <a:headEnd type="triangle" w="med" len="med"/>
            <a:tailEnd type="triangle" w="med" len="med"/>
          </a:ln>
          <a:effectLst/>
        </p:spPr>
      </p:cxnSp>
      <p:cxnSp>
        <p:nvCxnSpPr>
          <p:cNvPr id="965657" name="AutoShape 25"/>
          <p:cNvCxnSpPr>
            <a:cxnSpLocks noChangeShapeType="1"/>
          </p:cNvCxnSpPr>
          <p:nvPr/>
        </p:nvCxnSpPr>
        <p:spPr bwMode="auto">
          <a:xfrm flipH="1">
            <a:off x="3276600" y="4419600"/>
            <a:ext cx="1065213" cy="381000"/>
          </a:xfrm>
          <a:prstGeom prst="straightConnector1">
            <a:avLst/>
          </a:prstGeom>
          <a:noFill/>
          <a:ln w="57150">
            <a:solidFill>
              <a:schemeClr val="tx1"/>
            </a:solidFill>
            <a:round/>
            <a:headEnd/>
            <a:tailEnd/>
          </a:ln>
          <a:effectLst/>
        </p:spPr>
      </p:cxnSp>
      <p:cxnSp>
        <p:nvCxnSpPr>
          <p:cNvPr id="965658" name="AutoShape 26"/>
          <p:cNvCxnSpPr>
            <a:cxnSpLocks noChangeShapeType="1"/>
          </p:cNvCxnSpPr>
          <p:nvPr/>
        </p:nvCxnSpPr>
        <p:spPr bwMode="auto">
          <a:xfrm rot="10800000" flipH="1" flipV="1">
            <a:off x="2667000" y="1676400"/>
            <a:ext cx="1588" cy="3276600"/>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59" name="AutoShape 27"/>
          <p:cNvCxnSpPr>
            <a:cxnSpLocks noChangeShapeType="1"/>
          </p:cNvCxnSpPr>
          <p:nvPr/>
        </p:nvCxnSpPr>
        <p:spPr bwMode="auto">
          <a:xfrm flipH="1" flipV="1">
            <a:off x="3276600" y="3429000"/>
            <a:ext cx="1065213" cy="228600"/>
          </a:xfrm>
          <a:prstGeom prst="straightConnector1">
            <a:avLst/>
          </a:prstGeom>
          <a:noFill/>
          <a:ln w="57150">
            <a:solidFill>
              <a:schemeClr val="tx1"/>
            </a:solidFill>
            <a:round/>
            <a:headEnd/>
            <a:tailEnd/>
          </a:ln>
          <a:effectLst/>
        </p:spPr>
      </p:cxnSp>
      <p:cxnSp>
        <p:nvCxnSpPr>
          <p:cNvPr id="965660" name="AutoShape 28"/>
          <p:cNvCxnSpPr>
            <a:cxnSpLocks noChangeShapeType="1"/>
          </p:cNvCxnSpPr>
          <p:nvPr/>
        </p:nvCxnSpPr>
        <p:spPr bwMode="auto">
          <a:xfrm flipH="1" flipV="1">
            <a:off x="3276600" y="2514600"/>
            <a:ext cx="1065213" cy="457200"/>
          </a:xfrm>
          <a:prstGeom prst="straightConnector1">
            <a:avLst/>
          </a:prstGeom>
          <a:noFill/>
          <a:ln w="57150">
            <a:solidFill>
              <a:schemeClr val="tx1"/>
            </a:solidFill>
            <a:round/>
            <a:headEnd/>
            <a:tailEnd/>
          </a:ln>
          <a:effectLst/>
        </p:spPr>
      </p:cxnSp>
      <p:cxnSp>
        <p:nvCxnSpPr>
          <p:cNvPr id="965661" name="AutoShape 29"/>
          <p:cNvCxnSpPr>
            <a:cxnSpLocks noChangeShapeType="1"/>
          </p:cNvCxnSpPr>
          <p:nvPr/>
        </p:nvCxnSpPr>
        <p:spPr bwMode="auto">
          <a:xfrm flipV="1">
            <a:off x="3276600" y="2971800"/>
            <a:ext cx="1014413" cy="3276600"/>
          </a:xfrm>
          <a:prstGeom prst="straightConnector1">
            <a:avLst/>
          </a:prstGeom>
          <a:noFill/>
          <a:ln w="57150">
            <a:solidFill>
              <a:srgbClr val="DC0081"/>
            </a:solidFill>
            <a:round/>
            <a:headEnd/>
            <a:tailEnd/>
          </a:ln>
          <a:effectLst/>
        </p:spPr>
      </p:cxnSp>
      <p:cxnSp>
        <p:nvCxnSpPr>
          <p:cNvPr id="965662" name="AutoShape 30"/>
          <p:cNvCxnSpPr>
            <a:cxnSpLocks noChangeShapeType="1"/>
          </p:cNvCxnSpPr>
          <p:nvPr/>
        </p:nvCxnSpPr>
        <p:spPr bwMode="auto">
          <a:xfrm flipH="1" flipV="1">
            <a:off x="3200400" y="3429000"/>
            <a:ext cx="1065213" cy="228600"/>
          </a:xfrm>
          <a:prstGeom prst="straightConnector1">
            <a:avLst/>
          </a:prstGeom>
          <a:noFill/>
          <a:ln w="57150">
            <a:solidFill>
              <a:srgbClr val="DC0081"/>
            </a:solidFill>
            <a:round/>
            <a:headEnd/>
            <a:tailEnd/>
          </a:ln>
          <a:effectLst/>
        </p:spPr>
      </p:cxnSp>
      <p:cxnSp>
        <p:nvCxnSpPr>
          <p:cNvPr id="965663" name="AutoShape 31"/>
          <p:cNvCxnSpPr>
            <a:cxnSpLocks noChangeShapeType="1"/>
          </p:cNvCxnSpPr>
          <p:nvPr/>
        </p:nvCxnSpPr>
        <p:spPr bwMode="auto">
          <a:xfrm rot="10800000" flipV="1">
            <a:off x="2590800" y="3429000"/>
            <a:ext cx="76200" cy="2819400"/>
          </a:xfrm>
          <a:prstGeom prst="curvedConnector3">
            <a:avLst>
              <a:gd name="adj1" fmla="val 400000"/>
            </a:avLst>
          </a:prstGeom>
          <a:noFill/>
          <a:ln w="57150">
            <a:solidFill>
              <a:srgbClr val="DC0081"/>
            </a:solidFill>
            <a:prstDash val="sysDot"/>
            <a:round/>
            <a:headEnd type="triangle" w="med" len="med"/>
            <a:tailEnd type="triangle" w="med" len="med"/>
          </a:ln>
          <a:effectLst/>
        </p:spPr>
      </p:cxnSp>
      <p:grpSp>
        <p:nvGrpSpPr>
          <p:cNvPr id="965664" name="Group 32"/>
          <p:cNvGrpSpPr>
            <a:grpSpLocks/>
          </p:cNvGrpSpPr>
          <p:nvPr/>
        </p:nvGrpSpPr>
        <p:grpSpPr bwMode="auto">
          <a:xfrm>
            <a:off x="2590800" y="1524000"/>
            <a:ext cx="1695450" cy="4724400"/>
            <a:chOff x="1344" y="842"/>
            <a:chExt cx="1068" cy="2976"/>
          </a:xfrm>
        </p:grpSpPr>
        <p:grpSp>
          <p:nvGrpSpPr>
            <p:cNvPr id="965665" name="Group 33"/>
            <p:cNvGrpSpPr>
              <a:grpSpLocks/>
            </p:cNvGrpSpPr>
            <p:nvPr/>
          </p:nvGrpSpPr>
          <p:grpSpPr bwMode="auto">
            <a:xfrm>
              <a:off x="1344" y="842"/>
              <a:ext cx="1068" cy="2976"/>
              <a:chOff x="1344" y="842"/>
              <a:chExt cx="1068" cy="2976"/>
            </a:xfrm>
          </p:grpSpPr>
          <p:cxnSp>
            <p:nvCxnSpPr>
              <p:cNvPr id="965666" name="AutoShape 34"/>
              <p:cNvCxnSpPr>
                <a:cxnSpLocks noChangeShapeType="1"/>
              </p:cNvCxnSpPr>
              <p:nvPr/>
            </p:nvCxnSpPr>
            <p:spPr bwMode="auto">
              <a:xfrm flipH="1" flipV="1">
                <a:off x="1741" y="1466"/>
                <a:ext cx="671" cy="288"/>
              </a:xfrm>
              <a:prstGeom prst="straightConnector1">
                <a:avLst/>
              </a:prstGeom>
              <a:noFill/>
              <a:ln w="57150">
                <a:solidFill>
                  <a:schemeClr val="tx1"/>
                </a:solidFill>
                <a:round/>
                <a:headEnd/>
                <a:tailEnd/>
              </a:ln>
              <a:effectLst/>
            </p:spPr>
          </p:cxnSp>
          <p:cxnSp>
            <p:nvCxnSpPr>
              <p:cNvPr id="965667" name="AutoShape 35"/>
              <p:cNvCxnSpPr>
                <a:cxnSpLocks noChangeShapeType="1"/>
              </p:cNvCxnSpPr>
              <p:nvPr/>
            </p:nvCxnSpPr>
            <p:spPr bwMode="auto">
              <a:xfrm flipH="1">
                <a:off x="1741" y="2666"/>
                <a:ext cx="671" cy="240"/>
              </a:xfrm>
              <a:prstGeom prst="straightConnector1">
                <a:avLst/>
              </a:prstGeom>
              <a:noFill/>
              <a:ln w="57150">
                <a:solidFill>
                  <a:schemeClr val="tx1"/>
                </a:solidFill>
                <a:round/>
                <a:headEnd/>
                <a:tailEnd/>
              </a:ln>
              <a:effectLst/>
            </p:spPr>
          </p:cxnSp>
          <p:cxnSp>
            <p:nvCxnSpPr>
              <p:cNvPr id="965668" name="AutoShape 36"/>
              <p:cNvCxnSpPr>
                <a:cxnSpLocks noChangeShapeType="1"/>
              </p:cNvCxnSpPr>
              <p:nvPr/>
            </p:nvCxnSpPr>
            <p:spPr bwMode="auto">
              <a:xfrm rot="10800000" flipH="1" flipV="1">
                <a:off x="1392" y="842"/>
                <a:ext cx="1" cy="2064"/>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69" name="AutoShape 37"/>
              <p:cNvCxnSpPr>
                <a:cxnSpLocks noChangeShapeType="1"/>
              </p:cNvCxnSpPr>
              <p:nvPr/>
            </p:nvCxnSpPr>
            <p:spPr bwMode="auto">
              <a:xfrm>
                <a:off x="1705" y="1466"/>
                <a:ext cx="1" cy="1056"/>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70" name="AutoShape 38"/>
              <p:cNvCxnSpPr>
                <a:cxnSpLocks noChangeShapeType="1"/>
              </p:cNvCxnSpPr>
              <p:nvPr/>
            </p:nvCxnSpPr>
            <p:spPr bwMode="auto">
              <a:xfrm rot="10800000" flipV="1">
                <a:off x="1344" y="2042"/>
                <a:ext cx="48" cy="1776"/>
              </a:xfrm>
              <a:prstGeom prst="curvedConnector3">
                <a:avLst>
                  <a:gd name="adj1" fmla="val 400000"/>
                </a:avLst>
              </a:prstGeom>
              <a:noFill/>
              <a:ln w="57150">
                <a:solidFill>
                  <a:schemeClr val="tx1"/>
                </a:solidFill>
                <a:prstDash val="sysDot"/>
                <a:round/>
                <a:headEnd type="triangle" w="med" len="med"/>
                <a:tailEnd type="triangle" w="med" len="med"/>
              </a:ln>
              <a:effectLst/>
            </p:spPr>
          </p:cxnSp>
          <p:cxnSp>
            <p:nvCxnSpPr>
              <p:cNvPr id="965671" name="AutoShape 39"/>
              <p:cNvCxnSpPr>
                <a:cxnSpLocks noChangeShapeType="1"/>
              </p:cNvCxnSpPr>
              <p:nvPr/>
            </p:nvCxnSpPr>
            <p:spPr bwMode="auto">
              <a:xfrm flipH="1" flipV="1">
                <a:off x="1741" y="842"/>
                <a:ext cx="671" cy="384"/>
              </a:xfrm>
              <a:prstGeom prst="straightConnector1">
                <a:avLst/>
              </a:prstGeom>
              <a:noFill/>
              <a:ln w="57150">
                <a:solidFill>
                  <a:schemeClr val="tx1"/>
                </a:solidFill>
                <a:round/>
                <a:headEnd/>
                <a:tailEnd/>
              </a:ln>
              <a:effectLst/>
            </p:spPr>
          </p:cxnSp>
          <p:cxnSp>
            <p:nvCxnSpPr>
              <p:cNvPr id="965672" name="AutoShape 40"/>
              <p:cNvCxnSpPr>
                <a:cxnSpLocks noChangeShapeType="1"/>
              </p:cNvCxnSpPr>
              <p:nvPr/>
            </p:nvCxnSpPr>
            <p:spPr bwMode="auto">
              <a:xfrm flipH="1" flipV="1">
                <a:off x="1741" y="2042"/>
                <a:ext cx="671" cy="144"/>
              </a:xfrm>
              <a:prstGeom prst="straightConnector1">
                <a:avLst/>
              </a:prstGeom>
              <a:noFill/>
              <a:ln w="57150">
                <a:solidFill>
                  <a:schemeClr val="tx1"/>
                </a:solidFill>
                <a:round/>
                <a:headEnd/>
                <a:tailEnd/>
              </a:ln>
              <a:effectLst/>
            </p:spPr>
          </p:cxnSp>
          <p:cxnSp>
            <p:nvCxnSpPr>
              <p:cNvPr id="965673" name="AutoShape 41"/>
              <p:cNvCxnSpPr>
                <a:cxnSpLocks noChangeShapeType="1"/>
              </p:cNvCxnSpPr>
              <p:nvPr/>
            </p:nvCxnSpPr>
            <p:spPr bwMode="auto">
              <a:xfrm flipH="1" flipV="1">
                <a:off x="1741" y="2522"/>
                <a:ext cx="671" cy="144"/>
              </a:xfrm>
              <a:prstGeom prst="straightConnector1">
                <a:avLst/>
              </a:prstGeom>
              <a:noFill/>
              <a:ln w="57150">
                <a:solidFill>
                  <a:schemeClr val="tx1"/>
                </a:solidFill>
                <a:round/>
                <a:headEnd/>
                <a:tailEnd/>
              </a:ln>
              <a:effectLst/>
            </p:spPr>
          </p:cxnSp>
          <p:cxnSp>
            <p:nvCxnSpPr>
              <p:cNvPr id="965674" name="AutoShape 42"/>
              <p:cNvCxnSpPr>
                <a:cxnSpLocks noChangeShapeType="1"/>
              </p:cNvCxnSpPr>
              <p:nvPr/>
            </p:nvCxnSpPr>
            <p:spPr bwMode="auto">
              <a:xfrm flipH="1" flipV="1">
                <a:off x="1773" y="3386"/>
                <a:ext cx="639" cy="96"/>
              </a:xfrm>
              <a:prstGeom prst="straightConnector1">
                <a:avLst/>
              </a:prstGeom>
              <a:noFill/>
              <a:ln w="57150">
                <a:solidFill>
                  <a:schemeClr val="tx1"/>
                </a:solidFill>
                <a:round/>
                <a:headEnd/>
                <a:tailEnd/>
              </a:ln>
              <a:effectLst/>
            </p:spPr>
          </p:cxnSp>
          <p:cxnSp>
            <p:nvCxnSpPr>
              <p:cNvPr id="965675" name="AutoShape 43"/>
              <p:cNvCxnSpPr>
                <a:cxnSpLocks noChangeShapeType="1"/>
              </p:cNvCxnSpPr>
              <p:nvPr/>
            </p:nvCxnSpPr>
            <p:spPr bwMode="auto">
              <a:xfrm flipV="1">
                <a:off x="1773" y="3098"/>
                <a:ext cx="639" cy="288"/>
              </a:xfrm>
              <a:prstGeom prst="straightConnector1">
                <a:avLst/>
              </a:prstGeom>
              <a:noFill/>
              <a:ln w="57150">
                <a:solidFill>
                  <a:schemeClr val="tx1"/>
                </a:solidFill>
                <a:round/>
                <a:headEnd/>
                <a:tailEnd/>
              </a:ln>
              <a:effectLst/>
            </p:spPr>
          </p:cxnSp>
        </p:grpSp>
        <p:cxnSp>
          <p:nvCxnSpPr>
            <p:cNvPr id="965676" name="AutoShape 44"/>
            <p:cNvCxnSpPr>
              <a:cxnSpLocks noChangeShapeType="1"/>
            </p:cNvCxnSpPr>
            <p:nvPr/>
          </p:nvCxnSpPr>
          <p:spPr bwMode="auto">
            <a:xfrm flipV="1">
              <a:off x="1773" y="1754"/>
              <a:ext cx="639" cy="2064"/>
            </a:xfrm>
            <a:prstGeom prst="straightConnector1">
              <a:avLst/>
            </a:prstGeom>
            <a:noFill/>
            <a:ln w="57150">
              <a:solidFill>
                <a:schemeClr val="tx1"/>
              </a:solidFill>
              <a:round/>
              <a:headEnd/>
              <a:tailEnd/>
            </a:ln>
            <a:effectLst/>
          </p:spPr>
        </p:cxnSp>
      </p:grpSp>
      <p:grpSp>
        <p:nvGrpSpPr>
          <p:cNvPr id="965677" name="Group 45"/>
          <p:cNvGrpSpPr>
            <a:grpSpLocks/>
          </p:cNvGrpSpPr>
          <p:nvPr/>
        </p:nvGrpSpPr>
        <p:grpSpPr bwMode="auto">
          <a:xfrm>
            <a:off x="4343400" y="1905000"/>
            <a:ext cx="538163" cy="4095750"/>
            <a:chOff x="2736" y="1200"/>
            <a:chExt cx="339" cy="2580"/>
          </a:xfrm>
        </p:grpSpPr>
        <p:sp>
          <p:nvSpPr>
            <p:cNvPr id="965678" name="Text Box 46"/>
            <p:cNvSpPr txBox="1">
              <a:spLocks noChangeArrowheads="1"/>
            </p:cNvSpPr>
            <p:nvPr/>
          </p:nvSpPr>
          <p:spPr bwMode="auto">
            <a:xfrm>
              <a:off x="2736" y="1200"/>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1</a:t>
              </a:r>
              <a:endParaRPr lang="en-US">
                <a:solidFill>
                  <a:schemeClr val="hlink"/>
                </a:solidFill>
              </a:endParaRPr>
            </a:p>
          </p:txBody>
        </p:sp>
        <p:sp>
          <p:nvSpPr>
            <p:cNvPr id="965679" name="Text Box 47"/>
            <p:cNvSpPr txBox="1">
              <a:spLocks noChangeArrowheads="1"/>
            </p:cNvSpPr>
            <p:nvPr/>
          </p:nvSpPr>
          <p:spPr bwMode="auto">
            <a:xfrm>
              <a:off x="2736" y="1728"/>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2</a:t>
              </a:r>
              <a:endParaRPr lang="en-US">
                <a:solidFill>
                  <a:schemeClr val="hlink"/>
                </a:solidFill>
              </a:endParaRPr>
            </a:p>
          </p:txBody>
        </p:sp>
        <p:sp>
          <p:nvSpPr>
            <p:cNvPr id="965680" name="Text Box 48"/>
            <p:cNvSpPr txBox="1">
              <a:spLocks noChangeArrowheads="1"/>
            </p:cNvSpPr>
            <p:nvPr/>
          </p:nvSpPr>
          <p:spPr bwMode="auto">
            <a:xfrm>
              <a:off x="2736" y="2160"/>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3</a:t>
              </a:r>
              <a:endParaRPr lang="en-US">
                <a:solidFill>
                  <a:schemeClr val="hlink"/>
                </a:solidFill>
              </a:endParaRPr>
            </a:p>
          </p:txBody>
        </p:sp>
        <p:sp>
          <p:nvSpPr>
            <p:cNvPr id="965681" name="Text Box 49"/>
            <p:cNvSpPr txBox="1">
              <a:spLocks noChangeArrowheads="1"/>
            </p:cNvSpPr>
            <p:nvPr/>
          </p:nvSpPr>
          <p:spPr bwMode="auto">
            <a:xfrm>
              <a:off x="2736" y="2640"/>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4</a:t>
              </a:r>
              <a:endParaRPr lang="en-US">
                <a:solidFill>
                  <a:schemeClr val="hlink"/>
                </a:solidFill>
              </a:endParaRPr>
            </a:p>
          </p:txBody>
        </p:sp>
        <p:sp>
          <p:nvSpPr>
            <p:cNvPr id="965682" name="Text Box 50"/>
            <p:cNvSpPr txBox="1">
              <a:spLocks noChangeArrowheads="1"/>
            </p:cNvSpPr>
            <p:nvPr/>
          </p:nvSpPr>
          <p:spPr bwMode="auto">
            <a:xfrm>
              <a:off x="2736" y="3072"/>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5</a:t>
              </a:r>
              <a:endParaRPr lang="en-US">
                <a:solidFill>
                  <a:schemeClr val="hlink"/>
                </a:solidFill>
              </a:endParaRPr>
            </a:p>
          </p:txBody>
        </p:sp>
        <p:sp>
          <p:nvSpPr>
            <p:cNvPr id="965683" name="Text Box 51"/>
            <p:cNvSpPr txBox="1">
              <a:spLocks noChangeArrowheads="1"/>
            </p:cNvSpPr>
            <p:nvPr/>
          </p:nvSpPr>
          <p:spPr bwMode="auto">
            <a:xfrm>
              <a:off x="2736" y="3456"/>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6</a:t>
              </a:r>
              <a:endParaRPr lang="en-US">
                <a:solidFill>
                  <a:schemeClr val="hlink"/>
                </a:solidFill>
              </a:endParaRPr>
            </a:p>
          </p:txBody>
        </p:sp>
      </p:grpSp>
      <p:grpSp>
        <p:nvGrpSpPr>
          <p:cNvPr id="965684" name="Group 52"/>
          <p:cNvGrpSpPr>
            <a:grpSpLocks/>
          </p:cNvGrpSpPr>
          <p:nvPr/>
        </p:nvGrpSpPr>
        <p:grpSpPr bwMode="auto">
          <a:xfrm>
            <a:off x="685800" y="1295400"/>
            <a:ext cx="7696200" cy="5181600"/>
            <a:chOff x="273" y="768"/>
            <a:chExt cx="4848" cy="3264"/>
          </a:xfrm>
        </p:grpSpPr>
        <p:grpSp>
          <p:nvGrpSpPr>
            <p:cNvPr id="965685" name="Group 53"/>
            <p:cNvGrpSpPr>
              <a:grpSpLocks/>
            </p:cNvGrpSpPr>
            <p:nvPr/>
          </p:nvGrpSpPr>
          <p:grpSpPr bwMode="auto">
            <a:xfrm>
              <a:off x="273" y="1222"/>
              <a:ext cx="816" cy="2352"/>
              <a:chOff x="144" y="1152"/>
              <a:chExt cx="816" cy="2352"/>
            </a:xfrm>
          </p:grpSpPr>
          <p:sp>
            <p:nvSpPr>
              <p:cNvPr id="965686" name="Oval 54"/>
              <p:cNvSpPr>
                <a:spLocks noChangeArrowheads="1"/>
              </p:cNvSpPr>
              <p:nvPr/>
            </p:nvSpPr>
            <p:spPr bwMode="auto">
              <a:xfrm>
                <a:off x="144" y="1152"/>
                <a:ext cx="816" cy="2352"/>
              </a:xfrm>
              <a:prstGeom prst="ellipse">
                <a:avLst/>
              </a:prstGeom>
              <a:noFill/>
              <a:ln w="9525">
                <a:solidFill>
                  <a:schemeClr val="tx1"/>
                </a:solidFill>
                <a:round/>
                <a:headEnd/>
                <a:tailEnd/>
              </a:ln>
              <a:effectLst/>
            </p:spPr>
            <p:txBody>
              <a:bodyPr wrap="none" anchor="ctr"/>
              <a:lstStyle/>
              <a:p>
                <a:endParaRPr lang="en-US"/>
              </a:p>
            </p:txBody>
          </p:sp>
          <p:sp>
            <p:nvSpPr>
              <p:cNvPr id="965687" name="Text Box 55"/>
              <p:cNvSpPr txBox="1">
                <a:spLocks noChangeArrowheads="1"/>
              </p:cNvSpPr>
              <p:nvPr/>
            </p:nvSpPr>
            <p:spPr bwMode="auto">
              <a:xfrm>
                <a:off x="432" y="1536"/>
                <a:ext cx="244" cy="288"/>
              </a:xfrm>
              <a:prstGeom prst="rect">
                <a:avLst/>
              </a:prstGeom>
              <a:noFill/>
              <a:ln w="9525">
                <a:noFill/>
                <a:miter lim="800000"/>
                <a:headEnd/>
                <a:tailEnd/>
              </a:ln>
              <a:effectLst/>
            </p:spPr>
            <p:txBody>
              <a:bodyPr wrap="none">
                <a:spAutoFit/>
              </a:bodyPr>
              <a:lstStyle/>
              <a:p>
                <a:r>
                  <a:rPr lang="en-US" i="1"/>
                  <a:t>I</a:t>
                </a:r>
                <a:r>
                  <a:rPr lang="en-US" i="1" baseline="-25000"/>
                  <a:t>1</a:t>
                </a:r>
                <a:endParaRPr lang="en-US"/>
              </a:p>
            </p:txBody>
          </p:sp>
          <p:sp>
            <p:nvSpPr>
              <p:cNvPr id="965688" name="Text Box 56"/>
              <p:cNvSpPr txBox="1">
                <a:spLocks noChangeArrowheads="1"/>
              </p:cNvSpPr>
              <p:nvPr/>
            </p:nvSpPr>
            <p:spPr bwMode="auto">
              <a:xfrm>
                <a:off x="432" y="2064"/>
                <a:ext cx="244" cy="288"/>
              </a:xfrm>
              <a:prstGeom prst="rect">
                <a:avLst/>
              </a:prstGeom>
              <a:noFill/>
              <a:ln w="9525">
                <a:noFill/>
                <a:miter lim="800000"/>
                <a:headEnd/>
                <a:tailEnd/>
              </a:ln>
              <a:effectLst/>
            </p:spPr>
            <p:txBody>
              <a:bodyPr wrap="none">
                <a:spAutoFit/>
              </a:bodyPr>
              <a:lstStyle/>
              <a:p>
                <a:r>
                  <a:rPr lang="en-US" i="1"/>
                  <a:t>I</a:t>
                </a:r>
                <a:r>
                  <a:rPr lang="en-US" i="1" baseline="-25000"/>
                  <a:t>2</a:t>
                </a:r>
                <a:endParaRPr lang="en-US"/>
              </a:p>
            </p:txBody>
          </p:sp>
          <p:sp>
            <p:nvSpPr>
              <p:cNvPr id="965689" name="Text Box 57"/>
              <p:cNvSpPr txBox="1">
                <a:spLocks noChangeArrowheads="1"/>
              </p:cNvSpPr>
              <p:nvPr/>
            </p:nvSpPr>
            <p:spPr bwMode="auto">
              <a:xfrm>
                <a:off x="480" y="2688"/>
                <a:ext cx="244" cy="288"/>
              </a:xfrm>
              <a:prstGeom prst="rect">
                <a:avLst/>
              </a:prstGeom>
              <a:noFill/>
              <a:ln w="9525">
                <a:noFill/>
                <a:miter lim="800000"/>
                <a:headEnd/>
                <a:tailEnd/>
              </a:ln>
              <a:effectLst/>
            </p:spPr>
            <p:txBody>
              <a:bodyPr wrap="none">
                <a:spAutoFit/>
              </a:bodyPr>
              <a:lstStyle/>
              <a:p>
                <a:r>
                  <a:rPr lang="en-US" i="1"/>
                  <a:t>I</a:t>
                </a:r>
                <a:r>
                  <a:rPr lang="en-US" i="1" baseline="-25000"/>
                  <a:t>3</a:t>
                </a:r>
                <a:endParaRPr lang="en-US"/>
              </a:p>
            </p:txBody>
          </p:sp>
        </p:grpSp>
        <p:grpSp>
          <p:nvGrpSpPr>
            <p:cNvPr id="965690" name="Group 58"/>
            <p:cNvGrpSpPr>
              <a:grpSpLocks/>
            </p:cNvGrpSpPr>
            <p:nvPr/>
          </p:nvGrpSpPr>
          <p:grpSpPr bwMode="auto">
            <a:xfrm>
              <a:off x="1185" y="912"/>
              <a:ext cx="925" cy="2976"/>
              <a:chOff x="1056" y="842"/>
              <a:chExt cx="925" cy="2976"/>
            </a:xfrm>
          </p:grpSpPr>
          <p:cxnSp>
            <p:nvCxnSpPr>
              <p:cNvPr id="965691" name="AutoShape 59"/>
              <p:cNvCxnSpPr>
                <a:cxnSpLocks noChangeShapeType="1"/>
                <a:stCxn id="965715" idx="1"/>
                <a:endCxn id="965719" idx="1"/>
              </p:cNvCxnSpPr>
              <p:nvPr/>
            </p:nvCxnSpPr>
            <p:spPr bwMode="auto">
              <a:xfrm rot="10800000" flipH="1" flipV="1">
                <a:off x="1392" y="842"/>
                <a:ext cx="1" cy="2064"/>
              </a:xfrm>
              <a:prstGeom prst="curvedConnector3">
                <a:avLst>
                  <a:gd name="adj1" fmla="val -14400000"/>
                </a:avLst>
              </a:prstGeom>
              <a:noFill/>
              <a:ln w="9525">
                <a:solidFill>
                  <a:schemeClr val="tx1"/>
                </a:solidFill>
                <a:prstDash val="sysDot"/>
                <a:round/>
                <a:headEnd type="triangle" w="med" len="med"/>
                <a:tailEnd type="triangle" w="med" len="med"/>
              </a:ln>
              <a:effectLst/>
            </p:spPr>
          </p:cxnSp>
          <p:cxnSp>
            <p:nvCxnSpPr>
              <p:cNvPr id="965692" name="AutoShape 60"/>
              <p:cNvCxnSpPr>
                <a:cxnSpLocks noChangeShapeType="1"/>
                <a:stCxn id="965716" idx="3"/>
                <a:endCxn id="965718" idx="3"/>
              </p:cNvCxnSpPr>
              <p:nvPr/>
            </p:nvCxnSpPr>
            <p:spPr bwMode="auto">
              <a:xfrm>
                <a:off x="1705" y="1466"/>
                <a:ext cx="1" cy="1056"/>
              </a:xfrm>
              <a:prstGeom prst="curvedConnector3">
                <a:avLst>
                  <a:gd name="adj1" fmla="val 14400000"/>
                </a:avLst>
              </a:prstGeom>
              <a:noFill/>
              <a:ln w="9525">
                <a:solidFill>
                  <a:schemeClr val="tx1"/>
                </a:solidFill>
                <a:prstDash val="sysDot"/>
                <a:round/>
                <a:headEnd type="triangle" w="med" len="med"/>
                <a:tailEnd type="triangle" w="med" len="med"/>
              </a:ln>
              <a:effectLst/>
            </p:spPr>
          </p:cxnSp>
          <p:cxnSp>
            <p:nvCxnSpPr>
              <p:cNvPr id="965693" name="AutoShape 61"/>
              <p:cNvCxnSpPr>
                <a:cxnSpLocks noChangeShapeType="1"/>
                <a:stCxn id="965717" idx="1"/>
                <a:endCxn id="965721" idx="1"/>
              </p:cNvCxnSpPr>
              <p:nvPr/>
            </p:nvCxnSpPr>
            <p:spPr bwMode="auto">
              <a:xfrm rot="10800000" flipV="1">
                <a:off x="1344" y="2042"/>
                <a:ext cx="48" cy="1776"/>
              </a:xfrm>
              <a:prstGeom prst="curvedConnector3">
                <a:avLst>
                  <a:gd name="adj1" fmla="val 400000"/>
                </a:avLst>
              </a:prstGeom>
              <a:noFill/>
              <a:ln w="9525">
                <a:solidFill>
                  <a:schemeClr val="tx1"/>
                </a:solidFill>
                <a:prstDash val="sysDot"/>
                <a:round/>
                <a:headEnd type="triangle" w="med" len="med"/>
                <a:tailEnd type="triangle" w="med" len="med"/>
              </a:ln>
              <a:effectLst/>
            </p:spPr>
          </p:cxnSp>
          <p:sp>
            <p:nvSpPr>
              <p:cNvPr id="965694" name="Text Box 62"/>
              <p:cNvSpPr txBox="1">
                <a:spLocks noChangeArrowheads="1"/>
              </p:cNvSpPr>
              <p:nvPr/>
            </p:nvSpPr>
            <p:spPr bwMode="auto">
              <a:xfrm>
                <a:off x="1056" y="3002"/>
                <a:ext cx="301" cy="365"/>
              </a:xfrm>
              <a:prstGeom prst="rect">
                <a:avLst/>
              </a:prstGeom>
              <a:noFill/>
              <a:ln w="9525">
                <a:noFill/>
                <a:miter lim="800000"/>
                <a:headEnd/>
                <a:tailEnd/>
              </a:ln>
              <a:effectLst/>
            </p:spPr>
            <p:txBody>
              <a:bodyPr wrap="none">
                <a:spAutoFit/>
              </a:bodyPr>
              <a:lstStyle/>
              <a:p>
                <a:r>
                  <a:rPr lang="en-US" sz="3200"/>
                  <a:t>X</a:t>
                </a:r>
              </a:p>
            </p:txBody>
          </p:sp>
          <p:sp>
            <p:nvSpPr>
              <p:cNvPr id="965695" name="Text Box 63"/>
              <p:cNvSpPr txBox="1">
                <a:spLocks noChangeArrowheads="1"/>
              </p:cNvSpPr>
              <p:nvPr/>
            </p:nvSpPr>
            <p:spPr bwMode="auto">
              <a:xfrm>
                <a:off x="1680" y="1610"/>
                <a:ext cx="301" cy="365"/>
              </a:xfrm>
              <a:prstGeom prst="rect">
                <a:avLst/>
              </a:prstGeom>
              <a:noFill/>
              <a:ln w="9525">
                <a:noFill/>
                <a:miter lim="800000"/>
                <a:headEnd/>
                <a:tailEnd/>
              </a:ln>
              <a:effectLst/>
            </p:spPr>
            <p:txBody>
              <a:bodyPr wrap="none">
                <a:spAutoFit/>
              </a:bodyPr>
              <a:lstStyle/>
              <a:p>
                <a:r>
                  <a:rPr lang="en-US" sz="3200"/>
                  <a:t>X</a:t>
                </a:r>
              </a:p>
            </p:txBody>
          </p:sp>
          <p:sp>
            <p:nvSpPr>
              <p:cNvPr id="965696" name="Text Box 64"/>
              <p:cNvSpPr txBox="1">
                <a:spLocks noChangeArrowheads="1"/>
              </p:cNvSpPr>
              <p:nvPr/>
            </p:nvSpPr>
            <p:spPr bwMode="auto">
              <a:xfrm>
                <a:off x="1104" y="1466"/>
                <a:ext cx="301" cy="365"/>
              </a:xfrm>
              <a:prstGeom prst="rect">
                <a:avLst/>
              </a:prstGeom>
              <a:noFill/>
              <a:ln w="9525">
                <a:noFill/>
                <a:miter lim="800000"/>
                <a:headEnd/>
                <a:tailEnd/>
              </a:ln>
              <a:effectLst/>
            </p:spPr>
            <p:txBody>
              <a:bodyPr wrap="none">
                <a:spAutoFit/>
              </a:bodyPr>
              <a:lstStyle/>
              <a:p>
                <a:r>
                  <a:rPr lang="en-US" sz="3200"/>
                  <a:t>X</a:t>
                </a:r>
              </a:p>
            </p:txBody>
          </p:sp>
        </p:grpSp>
        <p:grpSp>
          <p:nvGrpSpPr>
            <p:cNvPr id="965697" name="Group 65"/>
            <p:cNvGrpSpPr>
              <a:grpSpLocks/>
            </p:cNvGrpSpPr>
            <p:nvPr/>
          </p:nvGrpSpPr>
          <p:grpSpPr bwMode="auto">
            <a:xfrm>
              <a:off x="753" y="768"/>
              <a:ext cx="2496" cy="3264"/>
              <a:chOff x="753" y="768"/>
              <a:chExt cx="2496" cy="3264"/>
            </a:xfrm>
          </p:grpSpPr>
          <p:cxnSp>
            <p:nvCxnSpPr>
              <p:cNvPr id="965698" name="AutoShape 66"/>
              <p:cNvCxnSpPr>
                <a:cxnSpLocks noChangeShapeType="1"/>
                <a:stCxn id="965702" idx="1"/>
                <a:endCxn id="965716" idx="3"/>
              </p:cNvCxnSpPr>
              <p:nvPr/>
            </p:nvCxnSpPr>
            <p:spPr bwMode="auto">
              <a:xfrm flipH="1" flipV="1">
                <a:off x="1834" y="1536"/>
                <a:ext cx="743" cy="288"/>
              </a:xfrm>
              <a:prstGeom prst="straightConnector1">
                <a:avLst/>
              </a:prstGeom>
              <a:noFill/>
              <a:ln w="9525">
                <a:solidFill>
                  <a:schemeClr val="tx1"/>
                </a:solidFill>
                <a:round/>
                <a:headEnd/>
                <a:tailEnd/>
              </a:ln>
              <a:effectLst/>
            </p:spPr>
          </p:cxnSp>
          <p:cxnSp>
            <p:nvCxnSpPr>
              <p:cNvPr id="965699" name="AutoShape 67"/>
              <p:cNvCxnSpPr>
                <a:cxnSpLocks noChangeShapeType="1"/>
                <a:stCxn id="965704" idx="1"/>
                <a:endCxn id="965719" idx="3"/>
              </p:cNvCxnSpPr>
              <p:nvPr/>
            </p:nvCxnSpPr>
            <p:spPr bwMode="auto">
              <a:xfrm flipH="1">
                <a:off x="1834" y="2736"/>
                <a:ext cx="743" cy="240"/>
              </a:xfrm>
              <a:prstGeom prst="straightConnector1">
                <a:avLst/>
              </a:prstGeom>
              <a:noFill/>
              <a:ln w="9525">
                <a:solidFill>
                  <a:schemeClr val="tx1"/>
                </a:solidFill>
                <a:round/>
                <a:headEnd/>
                <a:tailEnd/>
              </a:ln>
              <a:effectLst/>
            </p:spPr>
          </p:cxnSp>
          <p:grpSp>
            <p:nvGrpSpPr>
              <p:cNvPr id="965700" name="Group 68"/>
              <p:cNvGrpSpPr>
                <a:grpSpLocks/>
              </p:cNvGrpSpPr>
              <p:nvPr/>
            </p:nvGrpSpPr>
            <p:grpSpPr bwMode="auto">
              <a:xfrm>
                <a:off x="753" y="768"/>
                <a:ext cx="2496" cy="3264"/>
                <a:chOff x="753" y="768"/>
                <a:chExt cx="2496" cy="3264"/>
              </a:xfrm>
            </p:grpSpPr>
            <p:sp>
              <p:nvSpPr>
                <p:cNvPr id="965701" name="Text Box 69"/>
                <p:cNvSpPr txBox="1">
                  <a:spLocks noChangeArrowheads="1"/>
                </p:cNvSpPr>
                <p:nvPr/>
              </p:nvSpPr>
              <p:spPr bwMode="auto">
                <a:xfrm>
                  <a:off x="2577" y="1152"/>
                  <a:ext cx="303" cy="288"/>
                </a:xfrm>
                <a:prstGeom prst="rect">
                  <a:avLst/>
                </a:prstGeom>
                <a:noFill/>
                <a:ln w="9525">
                  <a:noFill/>
                  <a:miter lim="800000"/>
                  <a:headEnd/>
                  <a:tailEnd/>
                </a:ln>
                <a:effectLst/>
              </p:spPr>
              <p:txBody>
                <a:bodyPr wrap="none">
                  <a:spAutoFit/>
                </a:bodyPr>
                <a:lstStyle/>
                <a:p>
                  <a:r>
                    <a:rPr lang="en-US"/>
                    <a:t>P</a:t>
                  </a:r>
                  <a:r>
                    <a:rPr lang="en-US" sz="2000"/>
                    <a:t>1</a:t>
                  </a:r>
                  <a:endParaRPr lang="en-US"/>
                </a:p>
              </p:txBody>
            </p:sp>
            <p:sp>
              <p:nvSpPr>
                <p:cNvPr id="965702" name="Text Box 70"/>
                <p:cNvSpPr txBox="1">
                  <a:spLocks noChangeArrowheads="1"/>
                </p:cNvSpPr>
                <p:nvPr/>
              </p:nvSpPr>
              <p:spPr bwMode="auto">
                <a:xfrm>
                  <a:off x="2577" y="1680"/>
                  <a:ext cx="303" cy="288"/>
                </a:xfrm>
                <a:prstGeom prst="rect">
                  <a:avLst/>
                </a:prstGeom>
                <a:noFill/>
                <a:ln w="9525">
                  <a:noFill/>
                  <a:miter lim="800000"/>
                  <a:headEnd/>
                  <a:tailEnd/>
                </a:ln>
                <a:effectLst/>
              </p:spPr>
              <p:txBody>
                <a:bodyPr wrap="none">
                  <a:spAutoFit/>
                </a:bodyPr>
                <a:lstStyle/>
                <a:p>
                  <a:r>
                    <a:rPr lang="en-US"/>
                    <a:t>P</a:t>
                  </a:r>
                  <a:r>
                    <a:rPr lang="en-US" sz="2000"/>
                    <a:t>2</a:t>
                  </a:r>
                  <a:endParaRPr lang="en-US"/>
                </a:p>
              </p:txBody>
            </p:sp>
            <p:sp>
              <p:nvSpPr>
                <p:cNvPr id="965703" name="Text Box 71"/>
                <p:cNvSpPr txBox="1">
                  <a:spLocks noChangeArrowheads="1"/>
                </p:cNvSpPr>
                <p:nvPr/>
              </p:nvSpPr>
              <p:spPr bwMode="auto">
                <a:xfrm>
                  <a:off x="2577" y="2112"/>
                  <a:ext cx="303" cy="288"/>
                </a:xfrm>
                <a:prstGeom prst="rect">
                  <a:avLst/>
                </a:prstGeom>
                <a:noFill/>
                <a:ln w="9525">
                  <a:noFill/>
                  <a:miter lim="800000"/>
                  <a:headEnd/>
                  <a:tailEnd/>
                </a:ln>
                <a:effectLst/>
              </p:spPr>
              <p:txBody>
                <a:bodyPr wrap="none">
                  <a:spAutoFit/>
                </a:bodyPr>
                <a:lstStyle/>
                <a:p>
                  <a:r>
                    <a:rPr lang="en-US"/>
                    <a:t>P</a:t>
                  </a:r>
                  <a:r>
                    <a:rPr lang="en-US" sz="2000"/>
                    <a:t>3</a:t>
                  </a:r>
                  <a:endParaRPr lang="en-US"/>
                </a:p>
              </p:txBody>
            </p:sp>
            <p:sp>
              <p:nvSpPr>
                <p:cNvPr id="965704" name="Text Box 72"/>
                <p:cNvSpPr txBox="1">
                  <a:spLocks noChangeArrowheads="1"/>
                </p:cNvSpPr>
                <p:nvPr/>
              </p:nvSpPr>
              <p:spPr bwMode="auto">
                <a:xfrm>
                  <a:off x="2577" y="2592"/>
                  <a:ext cx="303" cy="288"/>
                </a:xfrm>
                <a:prstGeom prst="rect">
                  <a:avLst/>
                </a:prstGeom>
                <a:noFill/>
                <a:ln w="9525">
                  <a:noFill/>
                  <a:miter lim="800000"/>
                  <a:headEnd/>
                  <a:tailEnd/>
                </a:ln>
                <a:effectLst/>
              </p:spPr>
              <p:txBody>
                <a:bodyPr wrap="none">
                  <a:spAutoFit/>
                </a:bodyPr>
                <a:lstStyle/>
                <a:p>
                  <a:r>
                    <a:rPr lang="en-US"/>
                    <a:t>P</a:t>
                  </a:r>
                  <a:r>
                    <a:rPr lang="en-US" sz="2000"/>
                    <a:t>4</a:t>
                  </a:r>
                  <a:endParaRPr lang="en-US"/>
                </a:p>
              </p:txBody>
            </p:sp>
            <p:sp>
              <p:nvSpPr>
                <p:cNvPr id="965705" name="Text Box 73"/>
                <p:cNvSpPr txBox="1">
                  <a:spLocks noChangeArrowheads="1"/>
                </p:cNvSpPr>
                <p:nvPr/>
              </p:nvSpPr>
              <p:spPr bwMode="auto">
                <a:xfrm>
                  <a:off x="2577" y="3024"/>
                  <a:ext cx="303" cy="288"/>
                </a:xfrm>
                <a:prstGeom prst="rect">
                  <a:avLst/>
                </a:prstGeom>
                <a:noFill/>
                <a:ln w="9525">
                  <a:noFill/>
                  <a:miter lim="800000"/>
                  <a:headEnd/>
                  <a:tailEnd/>
                </a:ln>
                <a:effectLst/>
              </p:spPr>
              <p:txBody>
                <a:bodyPr wrap="none">
                  <a:spAutoFit/>
                </a:bodyPr>
                <a:lstStyle/>
                <a:p>
                  <a:r>
                    <a:rPr lang="en-US"/>
                    <a:t>P</a:t>
                  </a:r>
                  <a:r>
                    <a:rPr lang="en-US" sz="2000"/>
                    <a:t>5</a:t>
                  </a:r>
                  <a:endParaRPr lang="en-US"/>
                </a:p>
              </p:txBody>
            </p:sp>
            <p:sp>
              <p:nvSpPr>
                <p:cNvPr id="965706" name="Text Box 74"/>
                <p:cNvSpPr txBox="1">
                  <a:spLocks noChangeArrowheads="1"/>
                </p:cNvSpPr>
                <p:nvPr/>
              </p:nvSpPr>
              <p:spPr bwMode="auto">
                <a:xfrm>
                  <a:off x="2577" y="3408"/>
                  <a:ext cx="303" cy="288"/>
                </a:xfrm>
                <a:prstGeom prst="rect">
                  <a:avLst/>
                </a:prstGeom>
                <a:noFill/>
                <a:ln w="9525">
                  <a:noFill/>
                  <a:miter lim="800000"/>
                  <a:headEnd/>
                  <a:tailEnd/>
                </a:ln>
                <a:effectLst/>
              </p:spPr>
              <p:txBody>
                <a:bodyPr wrap="none">
                  <a:spAutoFit/>
                </a:bodyPr>
                <a:lstStyle/>
                <a:p>
                  <a:r>
                    <a:rPr lang="en-US"/>
                    <a:t>P</a:t>
                  </a:r>
                  <a:r>
                    <a:rPr lang="en-US" sz="2000"/>
                    <a:t>6</a:t>
                  </a:r>
                  <a:endParaRPr lang="en-US"/>
                </a:p>
              </p:txBody>
            </p:sp>
            <p:grpSp>
              <p:nvGrpSpPr>
                <p:cNvPr id="965707" name="Group 75"/>
                <p:cNvGrpSpPr>
                  <a:grpSpLocks/>
                </p:cNvGrpSpPr>
                <p:nvPr/>
              </p:nvGrpSpPr>
              <p:grpSpPr bwMode="auto">
                <a:xfrm>
                  <a:off x="753" y="768"/>
                  <a:ext cx="2496" cy="3264"/>
                  <a:chOff x="624" y="698"/>
                  <a:chExt cx="2496" cy="3264"/>
                </a:xfrm>
              </p:grpSpPr>
              <p:cxnSp>
                <p:nvCxnSpPr>
                  <p:cNvPr id="965708" name="AutoShape 76"/>
                  <p:cNvCxnSpPr>
                    <a:cxnSpLocks noChangeShapeType="1"/>
                    <a:stCxn id="965701" idx="1"/>
                    <a:endCxn id="965715" idx="3"/>
                  </p:cNvCxnSpPr>
                  <p:nvPr/>
                </p:nvCxnSpPr>
                <p:spPr bwMode="auto">
                  <a:xfrm flipH="1" flipV="1">
                    <a:off x="1705" y="842"/>
                    <a:ext cx="743" cy="384"/>
                  </a:xfrm>
                  <a:prstGeom prst="straightConnector1">
                    <a:avLst/>
                  </a:prstGeom>
                  <a:noFill/>
                  <a:ln w="9525">
                    <a:solidFill>
                      <a:schemeClr val="tx1"/>
                    </a:solidFill>
                    <a:round/>
                    <a:headEnd/>
                    <a:tailEnd/>
                  </a:ln>
                  <a:effectLst/>
                </p:spPr>
              </p:cxnSp>
              <p:cxnSp>
                <p:nvCxnSpPr>
                  <p:cNvPr id="965709" name="AutoShape 77"/>
                  <p:cNvCxnSpPr>
                    <a:cxnSpLocks noChangeShapeType="1"/>
                    <a:stCxn id="965703" idx="1"/>
                    <a:endCxn id="965717" idx="3"/>
                  </p:cNvCxnSpPr>
                  <p:nvPr/>
                </p:nvCxnSpPr>
                <p:spPr bwMode="auto">
                  <a:xfrm flipH="1" flipV="1">
                    <a:off x="1705" y="2042"/>
                    <a:ext cx="743" cy="144"/>
                  </a:xfrm>
                  <a:prstGeom prst="straightConnector1">
                    <a:avLst/>
                  </a:prstGeom>
                  <a:noFill/>
                  <a:ln w="9525">
                    <a:solidFill>
                      <a:schemeClr val="tx1"/>
                    </a:solidFill>
                    <a:round/>
                    <a:headEnd/>
                    <a:tailEnd/>
                  </a:ln>
                  <a:effectLst/>
                </p:spPr>
              </p:cxnSp>
              <p:cxnSp>
                <p:nvCxnSpPr>
                  <p:cNvPr id="965710" name="AutoShape 78"/>
                  <p:cNvCxnSpPr>
                    <a:cxnSpLocks noChangeShapeType="1"/>
                    <a:stCxn id="965704" idx="1"/>
                    <a:endCxn id="965718" idx="3"/>
                  </p:cNvCxnSpPr>
                  <p:nvPr/>
                </p:nvCxnSpPr>
                <p:spPr bwMode="auto">
                  <a:xfrm flipH="1" flipV="1">
                    <a:off x="1705" y="2522"/>
                    <a:ext cx="743" cy="144"/>
                  </a:xfrm>
                  <a:prstGeom prst="straightConnector1">
                    <a:avLst/>
                  </a:prstGeom>
                  <a:noFill/>
                  <a:ln w="9525">
                    <a:solidFill>
                      <a:schemeClr val="tx1"/>
                    </a:solidFill>
                    <a:round/>
                    <a:headEnd/>
                    <a:tailEnd/>
                  </a:ln>
                  <a:effectLst/>
                </p:spPr>
              </p:cxnSp>
              <p:cxnSp>
                <p:nvCxnSpPr>
                  <p:cNvPr id="965711" name="AutoShape 79"/>
                  <p:cNvCxnSpPr>
                    <a:cxnSpLocks noChangeShapeType="1"/>
                    <a:stCxn id="965706" idx="1"/>
                    <a:endCxn id="965720" idx="3"/>
                  </p:cNvCxnSpPr>
                  <p:nvPr/>
                </p:nvCxnSpPr>
                <p:spPr bwMode="auto">
                  <a:xfrm flipH="1" flipV="1">
                    <a:off x="1737" y="3386"/>
                    <a:ext cx="711" cy="96"/>
                  </a:xfrm>
                  <a:prstGeom prst="straightConnector1">
                    <a:avLst/>
                  </a:prstGeom>
                  <a:noFill/>
                  <a:ln w="9525">
                    <a:solidFill>
                      <a:schemeClr val="tx1"/>
                    </a:solidFill>
                    <a:round/>
                    <a:headEnd/>
                    <a:tailEnd/>
                  </a:ln>
                  <a:effectLst/>
                </p:spPr>
              </p:cxnSp>
              <p:sp>
                <p:nvSpPr>
                  <p:cNvPr id="965712" name="Oval 80"/>
                  <p:cNvSpPr>
                    <a:spLocks noChangeArrowheads="1"/>
                  </p:cNvSpPr>
                  <p:nvPr/>
                </p:nvSpPr>
                <p:spPr bwMode="auto">
                  <a:xfrm>
                    <a:off x="2112" y="890"/>
                    <a:ext cx="1008" cy="2928"/>
                  </a:xfrm>
                  <a:prstGeom prst="ellipse">
                    <a:avLst/>
                  </a:prstGeom>
                  <a:noFill/>
                  <a:ln w="9525">
                    <a:solidFill>
                      <a:schemeClr val="tx1"/>
                    </a:solidFill>
                    <a:round/>
                    <a:headEnd/>
                    <a:tailEnd/>
                  </a:ln>
                  <a:effectLst/>
                </p:spPr>
                <p:txBody>
                  <a:bodyPr wrap="none" anchor="ctr"/>
                  <a:lstStyle/>
                  <a:p>
                    <a:endParaRPr lang="en-US"/>
                  </a:p>
                </p:txBody>
              </p:sp>
              <p:cxnSp>
                <p:nvCxnSpPr>
                  <p:cNvPr id="965713" name="AutoShape 81"/>
                  <p:cNvCxnSpPr>
                    <a:cxnSpLocks noChangeShapeType="1"/>
                    <a:stCxn id="965720" idx="3"/>
                    <a:endCxn id="965705" idx="1"/>
                  </p:cNvCxnSpPr>
                  <p:nvPr/>
                </p:nvCxnSpPr>
                <p:spPr bwMode="auto">
                  <a:xfrm flipV="1">
                    <a:off x="1737" y="3098"/>
                    <a:ext cx="711" cy="288"/>
                  </a:xfrm>
                  <a:prstGeom prst="straightConnector1">
                    <a:avLst/>
                  </a:prstGeom>
                  <a:noFill/>
                  <a:ln w="9525">
                    <a:solidFill>
                      <a:schemeClr val="tx1"/>
                    </a:solidFill>
                    <a:round/>
                    <a:headEnd/>
                    <a:tailEnd/>
                  </a:ln>
                  <a:effectLst/>
                </p:spPr>
              </p:cxnSp>
              <p:cxnSp>
                <p:nvCxnSpPr>
                  <p:cNvPr id="965714" name="AutoShape 82"/>
                  <p:cNvCxnSpPr>
                    <a:cxnSpLocks noChangeShapeType="1"/>
                    <a:stCxn id="965721" idx="3"/>
                    <a:endCxn id="965702" idx="1"/>
                  </p:cNvCxnSpPr>
                  <p:nvPr/>
                </p:nvCxnSpPr>
                <p:spPr bwMode="auto">
                  <a:xfrm flipV="1">
                    <a:off x="1737" y="1754"/>
                    <a:ext cx="711" cy="2064"/>
                  </a:xfrm>
                  <a:prstGeom prst="straightConnector1">
                    <a:avLst/>
                  </a:prstGeom>
                  <a:noFill/>
                  <a:ln w="9525">
                    <a:solidFill>
                      <a:schemeClr val="tx1"/>
                    </a:solidFill>
                    <a:round/>
                    <a:headEnd/>
                    <a:tailEnd/>
                  </a:ln>
                  <a:effectLst/>
                </p:spPr>
              </p:cxnSp>
              <p:sp>
                <p:nvSpPr>
                  <p:cNvPr id="965715" name="Text Box 83"/>
                  <p:cNvSpPr txBox="1">
                    <a:spLocks noChangeArrowheads="1"/>
                  </p:cNvSpPr>
                  <p:nvPr/>
                </p:nvSpPr>
                <p:spPr bwMode="auto">
                  <a:xfrm>
                    <a:off x="1392" y="698"/>
                    <a:ext cx="313" cy="288"/>
                  </a:xfrm>
                  <a:prstGeom prst="rect">
                    <a:avLst/>
                  </a:prstGeom>
                  <a:noFill/>
                  <a:ln w="9525">
                    <a:noFill/>
                    <a:miter lim="800000"/>
                    <a:headEnd/>
                    <a:tailEnd/>
                  </a:ln>
                  <a:effectLst/>
                </p:spPr>
                <p:txBody>
                  <a:bodyPr wrap="none">
                    <a:spAutoFit/>
                  </a:bodyPr>
                  <a:lstStyle/>
                  <a:p>
                    <a:r>
                      <a:rPr lang="en-US" i="1"/>
                      <a:t>A</a:t>
                    </a:r>
                    <a:r>
                      <a:rPr lang="en-US" sz="2000"/>
                      <a:t>5</a:t>
                    </a:r>
                    <a:endParaRPr lang="en-US"/>
                  </a:p>
                </p:txBody>
              </p:sp>
              <p:sp>
                <p:nvSpPr>
                  <p:cNvPr id="965716" name="Text Box 84"/>
                  <p:cNvSpPr txBox="1">
                    <a:spLocks noChangeArrowheads="1"/>
                  </p:cNvSpPr>
                  <p:nvPr/>
                </p:nvSpPr>
                <p:spPr bwMode="auto">
                  <a:xfrm>
                    <a:off x="1392" y="1322"/>
                    <a:ext cx="313" cy="288"/>
                  </a:xfrm>
                  <a:prstGeom prst="rect">
                    <a:avLst/>
                  </a:prstGeom>
                  <a:noFill/>
                  <a:ln w="9525">
                    <a:noFill/>
                    <a:miter lim="800000"/>
                    <a:headEnd/>
                    <a:tailEnd/>
                  </a:ln>
                  <a:effectLst/>
                </p:spPr>
                <p:txBody>
                  <a:bodyPr wrap="none">
                    <a:spAutoFit/>
                  </a:bodyPr>
                  <a:lstStyle/>
                  <a:p>
                    <a:r>
                      <a:rPr lang="en-US" i="1"/>
                      <a:t>A</a:t>
                    </a:r>
                    <a:r>
                      <a:rPr lang="en-US" sz="2000"/>
                      <a:t>6</a:t>
                    </a:r>
                    <a:endParaRPr lang="en-US"/>
                  </a:p>
                </p:txBody>
              </p:sp>
              <p:sp>
                <p:nvSpPr>
                  <p:cNvPr id="965717" name="Text Box 85"/>
                  <p:cNvSpPr txBox="1">
                    <a:spLocks noChangeArrowheads="1"/>
                  </p:cNvSpPr>
                  <p:nvPr/>
                </p:nvSpPr>
                <p:spPr bwMode="auto">
                  <a:xfrm>
                    <a:off x="1392" y="1898"/>
                    <a:ext cx="313" cy="288"/>
                  </a:xfrm>
                  <a:prstGeom prst="rect">
                    <a:avLst/>
                  </a:prstGeom>
                  <a:noFill/>
                  <a:ln w="9525">
                    <a:noFill/>
                    <a:miter lim="800000"/>
                    <a:headEnd/>
                    <a:tailEnd/>
                  </a:ln>
                  <a:effectLst/>
                </p:spPr>
                <p:txBody>
                  <a:bodyPr wrap="none">
                    <a:spAutoFit/>
                  </a:bodyPr>
                  <a:lstStyle/>
                  <a:p>
                    <a:r>
                      <a:rPr lang="en-US" i="1"/>
                      <a:t>A</a:t>
                    </a:r>
                    <a:r>
                      <a:rPr lang="en-US" sz="2000"/>
                      <a:t>7</a:t>
                    </a:r>
                    <a:endParaRPr lang="en-US"/>
                  </a:p>
                </p:txBody>
              </p:sp>
              <p:sp>
                <p:nvSpPr>
                  <p:cNvPr id="965718" name="Text Box 86"/>
                  <p:cNvSpPr txBox="1">
                    <a:spLocks noChangeArrowheads="1"/>
                  </p:cNvSpPr>
                  <p:nvPr/>
                </p:nvSpPr>
                <p:spPr bwMode="auto">
                  <a:xfrm>
                    <a:off x="1392" y="2378"/>
                    <a:ext cx="313" cy="288"/>
                  </a:xfrm>
                  <a:prstGeom prst="rect">
                    <a:avLst/>
                  </a:prstGeom>
                  <a:noFill/>
                  <a:ln w="9525">
                    <a:noFill/>
                    <a:miter lim="800000"/>
                    <a:headEnd/>
                    <a:tailEnd/>
                  </a:ln>
                  <a:effectLst/>
                </p:spPr>
                <p:txBody>
                  <a:bodyPr wrap="none">
                    <a:spAutoFit/>
                  </a:bodyPr>
                  <a:lstStyle/>
                  <a:p>
                    <a:r>
                      <a:rPr lang="en-US" i="1"/>
                      <a:t>A</a:t>
                    </a:r>
                    <a:r>
                      <a:rPr lang="en-US" sz="2000"/>
                      <a:t>8</a:t>
                    </a:r>
                    <a:endParaRPr lang="en-US"/>
                  </a:p>
                </p:txBody>
              </p:sp>
              <p:sp>
                <p:nvSpPr>
                  <p:cNvPr id="965719" name="Text Box 87"/>
                  <p:cNvSpPr txBox="1">
                    <a:spLocks noChangeArrowheads="1"/>
                  </p:cNvSpPr>
                  <p:nvPr/>
                </p:nvSpPr>
                <p:spPr bwMode="auto">
                  <a:xfrm>
                    <a:off x="1392" y="2762"/>
                    <a:ext cx="313" cy="288"/>
                  </a:xfrm>
                  <a:prstGeom prst="rect">
                    <a:avLst/>
                  </a:prstGeom>
                  <a:noFill/>
                  <a:ln w="9525">
                    <a:noFill/>
                    <a:miter lim="800000"/>
                    <a:headEnd/>
                    <a:tailEnd/>
                  </a:ln>
                  <a:effectLst/>
                </p:spPr>
                <p:txBody>
                  <a:bodyPr wrap="none">
                    <a:spAutoFit/>
                  </a:bodyPr>
                  <a:lstStyle/>
                  <a:p>
                    <a:r>
                      <a:rPr lang="en-US" i="1"/>
                      <a:t>A</a:t>
                    </a:r>
                    <a:r>
                      <a:rPr lang="en-US" sz="2000"/>
                      <a:t>9</a:t>
                    </a:r>
                    <a:endParaRPr lang="en-US"/>
                  </a:p>
                </p:txBody>
              </p:sp>
              <p:sp>
                <p:nvSpPr>
                  <p:cNvPr id="965720" name="Text Box 88"/>
                  <p:cNvSpPr txBox="1">
                    <a:spLocks noChangeArrowheads="1"/>
                  </p:cNvSpPr>
                  <p:nvPr/>
                </p:nvSpPr>
                <p:spPr bwMode="auto">
                  <a:xfrm>
                    <a:off x="1344" y="3242"/>
                    <a:ext cx="393" cy="288"/>
                  </a:xfrm>
                  <a:prstGeom prst="rect">
                    <a:avLst/>
                  </a:prstGeom>
                  <a:noFill/>
                  <a:ln w="9525">
                    <a:noFill/>
                    <a:miter lim="800000"/>
                    <a:headEnd/>
                    <a:tailEnd/>
                  </a:ln>
                  <a:effectLst/>
                </p:spPr>
                <p:txBody>
                  <a:bodyPr wrap="none">
                    <a:spAutoFit/>
                  </a:bodyPr>
                  <a:lstStyle/>
                  <a:p>
                    <a:r>
                      <a:rPr lang="en-US" i="1"/>
                      <a:t>A</a:t>
                    </a:r>
                    <a:r>
                      <a:rPr lang="en-US" sz="2000"/>
                      <a:t>10</a:t>
                    </a:r>
                    <a:endParaRPr lang="en-US"/>
                  </a:p>
                </p:txBody>
              </p:sp>
              <p:sp>
                <p:nvSpPr>
                  <p:cNvPr id="965721" name="Text Box 89"/>
                  <p:cNvSpPr txBox="1">
                    <a:spLocks noChangeArrowheads="1"/>
                  </p:cNvSpPr>
                  <p:nvPr/>
                </p:nvSpPr>
                <p:spPr bwMode="auto">
                  <a:xfrm>
                    <a:off x="1344" y="3674"/>
                    <a:ext cx="393" cy="288"/>
                  </a:xfrm>
                  <a:prstGeom prst="rect">
                    <a:avLst/>
                  </a:prstGeom>
                  <a:noFill/>
                  <a:ln w="9525">
                    <a:noFill/>
                    <a:miter lim="800000"/>
                    <a:headEnd/>
                    <a:tailEnd/>
                  </a:ln>
                  <a:effectLst/>
                </p:spPr>
                <p:txBody>
                  <a:bodyPr wrap="none">
                    <a:spAutoFit/>
                  </a:bodyPr>
                  <a:lstStyle/>
                  <a:p>
                    <a:r>
                      <a:rPr lang="en-US" i="1"/>
                      <a:t>A</a:t>
                    </a:r>
                    <a:r>
                      <a:rPr lang="en-US" sz="2000"/>
                      <a:t>11</a:t>
                    </a:r>
                    <a:endParaRPr lang="en-US"/>
                  </a:p>
                </p:txBody>
              </p:sp>
              <p:sp>
                <p:nvSpPr>
                  <p:cNvPr id="965722" name="Line 90"/>
                  <p:cNvSpPr>
                    <a:spLocks noChangeShapeType="1"/>
                  </p:cNvSpPr>
                  <p:nvPr/>
                </p:nvSpPr>
                <p:spPr bwMode="auto">
                  <a:xfrm flipV="1">
                    <a:off x="624" y="1440"/>
                    <a:ext cx="816" cy="288"/>
                  </a:xfrm>
                  <a:prstGeom prst="line">
                    <a:avLst/>
                  </a:prstGeom>
                  <a:noFill/>
                  <a:ln w="9525">
                    <a:solidFill>
                      <a:schemeClr val="tx1"/>
                    </a:solidFill>
                    <a:round/>
                    <a:headEnd/>
                    <a:tailEnd/>
                  </a:ln>
                  <a:effectLst/>
                </p:spPr>
                <p:txBody>
                  <a:bodyPr wrap="none" anchor="ctr"/>
                  <a:lstStyle/>
                  <a:p>
                    <a:endParaRPr lang="en-US"/>
                  </a:p>
                </p:txBody>
              </p:sp>
              <p:sp>
                <p:nvSpPr>
                  <p:cNvPr id="965723" name="Line 91"/>
                  <p:cNvSpPr>
                    <a:spLocks noChangeShapeType="1"/>
                  </p:cNvSpPr>
                  <p:nvPr/>
                </p:nvSpPr>
                <p:spPr bwMode="auto">
                  <a:xfrm flipV="1">
                    <a:off x="672" y="1968"/>
                    <a:ext cx="816" cy="288"/>
                  </a:xfrm>
                  <a:prstGeom prst="line">
                    <a:avLst/>
                  </a:prstGeom>
                  <a:noFill/>
                  <a:ln w="9525">
                    <a:solidFill>
                      <a:schemeClr val="tx1"/>
                    </a:solidFill>
                    <a:round/>
                    <a:headEnd/>
                    <a:tailEnd/>
                  </a:ln>
                  <a:effectLst/>
                </p:spPr>
                <p:txBody>
                  <a:bodyPr wrap="none" anchor="ctr"/>
                  <a:lstStyle/>
                  <a:p>
                    <a:endParaRPr lang="en-US"/>
                  </a:p>
                </p:txBody>
              </p:sp>
              <p:sp>
                <p:nvSpPr>
                  <p:cNvPr id="965724" name="Line 92"/>
                  <p:cNvSpPr>
                    <a:spLocks noChangeShapeType="1"/>
                  </p:cNvSpPr>
                  <p:nvPr/>
                </p:nvSpPr>
                <p:spPr bwMode="auto">
                  <a:xfrm>
                    <a:off x="672" y="2832"/>
                    <a:ext cx="768" cy="960"/>
                  </a:xfrm>
                  <a:prstGeom prst="line">
                    <a:avLst/>
                  </a:prstGeom>
                  <a:noFill/>
                  <a:ln w="9525">
                    <a:solidFill>
                      <a:schemeClr val="tx1"/>
                    </a:solidFill>
                    <a:round/>
                    <a:headEnd/>
                    <a:tailEnd/>
                  </a:ln>
                  <a:effectLst/>
                </p:spPr>
                <p:txBody>
                  <a:bodyPr wrap="none" anchor="ctr"/>
                  <a:lstStyle/>
                  <a:p>
                    <a:endParaRPr lang="en-US"/>
                  </a:p>
                </p:txBody>
              </p:sp>
              <p:sp>
                <p:nvSpPr>
                  <p:cNvPr id="965725" name="Line 93"/>
                  <p:cNvSpPr>
                    <a:spLocks noChangeShapeType="1"/>
                  </p:cNvSpPr>
                  <p:nvPr/>
                </p:nvSpPr>
                <p:spPr bwMode="auto">
                  <a:xfrm>
                    <a:off x="672" y="2256"/>
                    <a:ext cx="816" cy="1104"/>
                  </a:xfrm>
                  <a:prstGeom prst="line">
                    <a:avLst/>
                  </a:prstGeom>
                  <a:noFill/>
                  <a:ln w="9525">
                    <a:solidFill>
                      <a:schemeClr val="tx1"/>
                    </a:solidFill>
                    <a:round/>
                    <a:headEnd/>
                    <a:tailEnd/>
                  </a:ln>
                  <a:effectLst/>
                </p:spPr>
                <p:txBody>
                  <a:bodyPr wrap="none" anchor="ctr"/>
                  <a:lstStyle/>
                  <a:p>
                    <a:endParaRPr lang="en-US"/>
                  </a:p>
                </p:txBody>
              </p:sp>
            </p:grpSp>
          </p:grpSp>
        </p:grpSp>
        <p:grpSp>
          <p:nvGrpSpPr>
            <p:cNvPr id="965726" name="Group 94"/>
            <p:cNvGrpSpPr>
              <a:grpSpLocks/>
            </p:cNvGrpSpPr>
            <p:nvPr/>
          </p:nvGrpSpPr>
          <p:grpSpPr bwMode="auto">
            <a:xfrm>
              <a:off x="2880" y="1008"/>
              <a:ext cx="2241" cy="2880"/>
              <a:chOff x="2880" y="1008"/>
              <a:chExt cx="2241" cy="2880"/>
            </a:xfrm>
          </p:grpSpPr>
          <p:sp>
            <p:nvSpPr>
              <p:cNvPr id="965727" name="Text Box 95"/>
              <p:cNvSpPr txBox="1">
                <a:spLocks noChangeArrowheads="1"/>
              </p:cNvSpPr>
              <p:nvPr/>
            </p:nvSpPr>
            <p:spPr bwMode="auto">
              <a:xfrm>
                <a:off x="4593" y="1440"/>
                <a:ext cx="335" cy="288"/>
              </a:xfrm>
              <a:prstGeom prst="rect">
                <a:avLst/>
              </a:prstGeom>
              <a:noFill/>
              <a:ln w="9525">
                <a:noFill/>
                <a:miter lim="800000"/>
                <a:headEnd/>
                <a:tailEnd/>
              </a:ln>
              <a:effectLst/>
            </p:spPr>
            <p:txBody>
              <a:bodyPr wrap="none">
                <a:spAutoFit/>
              </a:bodyPr>
              <a:lstStyle/>
              <a:p>
                <a:r>
                  <a:rPr lang="en-US"/>
                  <a:t>G</a:t>
                </a:r>
                <a:r>
                  <a:rPr lang="en-US" sz="2000"/>
                  <a:t>1</a:t>
                </a:r>
                <a:endParaRPr lang="en-US"/>
              </a:p>
            </p:txBody>
          </p:sp>
          <p:sp>
            <p:nvSpPr>
              <p:cNvPr id="965728" name="Text Box 96"/>
              <p:cNvSpPr txBox="1">
                <a:spLocks noChangeArrowheads="1"/>
              </p:cNvSpPr>
              <p:nvPr/>
            </p:nvSpPr>
            <p:spPr bwMode="auto">
              <a:xfrm>
                <a:off x="4593" y="1942"/>
                <a:ext cx="335" cy="288"/>
              </a:xfrm>
              <a:prstGeom prst="rect">
                <a:avLst/>
              </a:prstGeom>
              <a:noFill/>
              <a:ln w="9525">
                <a:noFill/>
                <a:miter lim="800000"/>
                <a:headEnd/>
                <a:tailEnd/>
              </a:ln>
              <a:effectLst/>
            </p:spPr>
            <p:txBody>
              <a:bodyPr wrap="none">
                <a:spAutoFit/>
              </a:bodyPr>
              <a:lstStyle/>
              <a:p>
                <a:r>
                  <a:rPr lang="en-US"/>
                  <a:t>G</a:t>
                </a:r>
                <a:r>
                  <a:rPr lang="en-US" sz="2000"/>
                  <a:t>2</a:t>
                </a:r>
                <a:endParaRPr lang="en-US"/>
              </a:p>
            </p:txBody>
          </p:sp>
          <p:sp>
            <p:nvSpPr>
              <p:cNvPr id="965729" name="Text Box 97"/>
              <p:cNvSpPr txBox="1">
                <a:spLocks noChangeArrowheads="1"/>
              </p:cNvSpPr>
              <p:nvPr/>
            </p:nvSpPr>
            <p:spPr bwMode="auto">
              <a:xfrm>
                <a:off x="4593" y="2422"/>
                <a:ext cx="335" cy="288"/>
              </a:xfrm>
              <a:prstGeom prst="rect">
                <a:avLst/>
              </a:prstGeom>
              <a:noFill/>
              <a:ln w="9525">
                <a:noFill/>
                <a:miter lim="800000"/>
                <a:headEnd/>
                <a:tailEnd/>
              </a:ln>
              <a:effectLst/>
            </p:spPr>
            <p:txBody>
              <a:bodyPr wrap="none">
                <a:spAutoFit/>
              </a:bodyPr>
              <a:lstStyle/>
              <a:p>
                <a:r>
                  <a:rPr lang="en-US"/>
                  <a:t>G</a:t>
                </a:r>
                <a:r>
                  <a:rPr lang="en-US" sz="2000"/>
                  <a:t>3</a:t>
                </a:r>
                <a:endParaRPr lang="en-US"/>
              </a:p>
            </p:txBody>
          </p:sp>
          <p:sp>
            <p:nvSpPr>
              <p:cNvPr id="965730" name="Text Box 98"/>
              <p:cNvSpPr txBox="1">
                <a:spLocks noChangeArrowheads="1"/>
              </p:cNvSpPr>
              <p:nvPr/>
            </p:nvSpPr>
            <p:spPr bwMode="auto">
              <a:xfrm>
                <a:off x="4593" y="2902"/>
                <a:ext cx="335" cy="288"/>
              </a:xfrm>
              <a:prstGeom prst="rect">
                <a:avLst/>
              </a:prstGeom>
              <a:noFill/>
              <a:ln w="9525">
                <a:noFill/>
                <a:miter lim="800000"/>
                <a:headEnd/>
                <a:tailEnd/>
              </a:ln>
              <a:effectLst/>
            </p:spPr>
            <p:txBody>
              <a:bodyPr wrap="none">
                <a:spAutoFit/>
              </a:bodyPr>
              <a:lstStyle/>
              <a:p>
                <a:r>
                  <a:rPr lang="en-US"/>
                  <a:t>G</a:t>
                </a:r>
                <a:r>
                  <a:rPr lang="en-US" sz="2000"/>
                  <a:t>4</a:t>
                </a:r>
                <a:endParaRPr lang="en-US"/>
              </a:p>
            </p:txBody>
          </p:sp>
          <p:sp>
            <p:nvSpPr>
              <p:cNvPr id="965731" name="Text Box 99"/>
              <p:cNvSpPr txBox="1">
                <a:spLocks noChangeArrowheads="1"/>
              </p:cNvSpPr>
              <p:nvPr/>
            </p:nvSpPr>
            <p:spPr bwMode="auto">
              <a:xfrm>
                <a:off x="3633" y="1440"/>
                <a:ext cx="313" cy="288"/>
              </a:xfrm>
              <a:prstGeom prst="rect">
                <a:avLst/>
              </a:prstGeom>
              <a:noFill/>
              <a:ln w="9525">
                <a:noFill/>
                <a:miter lim="800000"/>
                <a:headEnd/>
                <a:tailEnd/>
              </a:ln>
              <a:effectLst/>
            </p:spPr>
            <p:txBody>
              <a:bodyPr wrap="none">
                <a:spAutoFit/>
              </a:bodyPr>
              <a:lstStyle/>
              <a:p>
                <a:r>
                  <a:rPr lang="en-US" i="1"/>
                  <a:t>A</a:t>
                </a:r>
                <a:r>
                  <a:rPr lang="en-US" sz="2000"/>
                  <a:t>1</a:t>
                </a:r>
                <a:endParaRPr lang="en-US"/>
              </a:p>
            </p:txBody>
          </p:sp>
          <p:sp>
            <p:nvSpPr>
              <p:cNvPr id="965732" name="Text Box 100"/>
              <p:cNvSpPr txBox="1">
                <a:spLocks noChangeArrowheads="1"/>
              </p:cNvSpPr>
              <p:nvPr/>
            </p:nvSpPr>
            <p:spPr bwMode="auto">
              <a:xfrm>
                <a:off x="3633" y="2064"/>
                <a:ext cx="313" cy="288"/>
              </a:xfrm>
              <a:prstGeom prst="rect">
                <a:avLst/>
              </a:prstGeom>
              <a:noFill/>
              <a:ln w="9525">
                <a:noFill/>
                <a:miter lim="800000"/>
                <a:headEnd/>
                <a:tailEnd/>
              </a:ln>
              <a:effectLst/>
            </p:spPr>
            <p:txBody>
              <a:bodyPr wrap="none">
                <a:spAutoFit/>
              </a:bodyPr>
              <a:lstStyle/>
              <a:p>
                <a:r>
                  <a:rPr lang="en-US" i="1"/>
                  <a:t>A</a:t>
                </a:r>
                <a:r>
                  <a:rPr lang="en-US" sz="2000"/>
                  <a:t>2</a:t>
                </a:r>
                <a:endParaRPr lang="en-US"/>
              </a:p>
            </p:txBody>
          </p:sp>
          <p:sp>
            <p:nvSpPr>
              <p:cNvPr id="965733" name="Text Box 101"/>
              <p:cNvSpPr txBox="1">
                <a:spLocks noChangeArrowheads="1"/>
              </p:cNvSpPr>
              <p:nvPr/>
            </p:nvSpPr>
            <p:spPr bwMode="auto">
              <a:xfrm>
                <a:off x="3633" y="2928"/>
                <a:ext cx="313" cy="288"/>
              </a:xfrm>
              <a:prstGeom prst="rect">
                <a:avLst/>
              </a:prstGeom>
              <a:noFill/>
              <a:ln w="9525">
                <a:noFill/>
                <a:miter lim="800000"/>
                <a:headEnd/>
                <a:tailEnd/>
              </a:ln>
              <a:effectLst/>
            </p:spPr>
            <p:txBody>
              <a:bodyPr wrap="none">
                <a:spAutoFit/>
              </a:bodyPr>
              <a:lstStyle/>
              <a:p>
                <a:r>
                  <a:rPr lang="en-US" i="1"/>
                  <a:t>A</a:t>
                </a:r>
                <a:r>
                  <a:rPr lang="en-US" sz="2000"/>
                  <a:t>3</a:t>
                </a:r>
                <a:endParaRPr lang="en-US"/>
              </a:p>
            </p:txBody>
          </p:sp>
          <p:sp>
            <p:nvSpPr>
              <p:cNvPr id="965734" name="Text Box 102"/>
              <p:cNvSpPr txBox="1">
                <a:spLocks noChangeArrowheads="1"/>
              </p:cNvSpPr>
              <p:nvPr/>
            </p:nvSpPr>
            <p:spPr bwMode="auto">
              <a:xfrm>
                <a:off x="3633" y="3600"/>
                <a:ext cx="313" cy="288"/>
              </a:xfrm>
              <a:prstGeom prst="rect">
                <a:avLst/>
              </a:prstGeom>
              <a:noFill/>
              <a:ln w="9525">
                <a:noFill/>
                <a:miter lim="800000"/>
                <a:headEnd/>
                <a:tailEnd/>
              </a:ln>
              <a:effectLst/>
            </p:spPr>
            <p:txBody>
              <a:bodyPr wrap="none">
                <a:spAutoFit/>
              </a:bodyPr>
              <a:lstStyle/>
              <a:p>
                <a:r>
                  <a:rPr lang="en-US" i="1"/>
                  <a:t>A</a:t>
                </a:r>
                <a:r>
                  <a:rPr lang="en-US" sz="2000"/>
                  <a:t>4</a:t>
                </a:r>
                <a:endParaRPr lang="en-US"/>
              </a:p>
            </p:txBody>
          </p:sp>
          <p:cxnSp>
            <p:nvCxnSpPr>
              <p:cNvPr id="965735" name="AutoShape 103"/>
              <p:cNvCxnSpPr>
                <a:cxnSpLocks noChangeShapeType="1"/>
                <a:stCxn id="965727" idx="1"/>
                <a:endCxn id="965731" idx="3"/>
              </p:cNvCxnSpPr>
              <p:nvPr/>
            </p:nvCxnSpPr>
            <p:spPr bwMode="auto">
              <a:xfrm flipH="1">
                <a:off x="3946" y="1584"/>
                <a:ext cx="647" cy="0"/>
              </a:xfrm>
              <a:prstGeom prst="straightConnector1">
                <a:avLst/>
              </a:prstGeom>
              <a:noFill/>
              <a:ln w="9525">
                <a:solidFill>
                  <a:schemeClr val="tx1"/>
                </a:solidFill>
                <a:round/>
                <a:headEnd/>
                <a:tailEnd/>
              </a:ln>
              <a:effectLst/>
            </p:spPr>
          </p:cxnSp>
          <p:cxnSp>
            <p:nvCxnSpPr>
              <p:cNvPr id="965736" name="AutoShape 104"/>
              <p:cNvCxnSpPr>
                <a:cxnSpLocks noChangeShapeType="1"/>
                <a:stCxn id="965728" idx="1"/>
                <a:endCxn id="965732" idx="3"/>
              </p:cNvCxnSpPr>
              <p:nvPr/>
            </p:nvCxnSpPr>
            <p:spPr bwMode="auto">
              <a:xfrm flipH="1">
                <a:off x="3946" y="2086"/>
                <a:ext cx="647" cy="122"/>
              </a:xfrm>
              <a:prstGeom prst="straightConnector1">
                <a:avLst/>
              </a:prstGeom>
              <a:noFill/>
              <a:ln w="9525">
                <a:solidFill>
                  <a:schemeClr val="tx1"/>
                </a:solidFill>
                <a:round/>
                <a:headEnd/>
                <a:tailEnd/>
              </a:ln>
              <a:effectLst/>
            </p:spPr>
          </p:cxnSp>
          <p:cxnSp>
            <p:nvCxnSpPr>
              <p:cNvPr id="965737" name="AutoShape 105"/>
              <p:cNvCxnSpPr>
                <a:cxnSpLocks noChangeShapeType="1"/>
                <a:stCxn id="965729" idx="1"/>
                <a:endCxn id="965733" idx="3"/>
              </p:cNvCxnSpPr>
              <p:nvPr/>
            </p:nvCxnSpPr>
            <p:spPr bwMode="auto">
              <a:xfrm flipH="1">
                <a:off x="3946" y="2566"/>
                <a:ext cx="647" cy="506"/>
              </a:xfrm>
              <a:prstGeom prst="straightConnector1">
                <a:avLst/>
              </a:prstGeom>
              <a:noFill/>
              <a:ln w="9525">
                <a:solidFill>
                  <a:schemeClr val="tx1"/>
                </a:solidFill>
                <a:round/>
                <a:headEnd/>
                <a:tailEnd/>
              </a:ln>
              <a:effectLst/>
            </p:spPr>
          </p:cxnSp>
          <p:cxnSp>
            <p:nvCxnSpPr>
              <p:cNvPr id="965738" name="AutoShape 106"/>
              <p:cNvCxnSpPr>
                <a:cxnSpLocks noChangeShapeType="1"/>
                <a:stCxn id="965730" idx="1"/>
                <a:endCxn id="965734" idx="3"/>
              </p:cNvCxnSpPr>
              <p:nvPr/>
            </p:nvCxnSpPr>
            <p:spPr bwMode="auto">
              <a:xfrm flipH="1">
                <a:off x="3946" y="3046"/>
                <a:ext cx="647" cy="698"/>
              </a:xfrm>
              <a:prstGeom prst="straightConnector1">
                <a:avLst/>
              </a:prstGeom>
              <a:noFill/>
              <a:ln w="9525">
                <a:solidFill>
                  <a:schemeClr val="tx1"/>
                </a:solidFill>
                <a:round/>
                <a:headEnd/>
                <a:tailEnd/>
              </a:ln>
              <a:effectLst/>
            </p:spPr>
          </p:cxnSp>
          <p:cxnSp>
            <p:nvCxnSpPr>
              <p:cNvPr id="965739" name="AutoShape 107"/>
              <p:cNvCxnSpPr>
                <a:cxnSpLocks noChangeShapeType="1"/>
                <a:stCxn id="965731" idx="1"/>
                <a:endCxn id="965701" idx="3"/>
              </p:cNvCxnSpPr>
              <p:nvPr/>
            </p:nvCxnSpPr>
            <p:spPr bwMode="auto">
              <a:xfrm flipH="1" flipV="1">
                <a:off x="2880" y="1296"/>
                <a:ext cx="753" cy="288"/>
              </a:xfrm>
              <a:prstGeom prst="straightConnector1">
                <a:avLst/>
              </a:prstGeom>
              <a:noFill/>
              <a:ln w="9525">
                <a:solidFill>
                  <a:schemeClr val="tx1"/>
                </a:solidFill>
                <a:round/>
                <a:headEnd/>
                <a:tailEnd/>
              </a:ln>
              <a:effectLst/>
            </p:spPr>
          </p:cxnSp>
          <p:cxnSp>
            <p:nvCxnSpPr>
              <p:cNvPr id="965740" name="AutoShape 108"/>
              <p:cNvCxnSpPr>
                <a:cxnSpLocks noChangeShapeType="1"/>
                <a:stCxn id="965731" idx="1"/>
                <a:endCxn id="965702" idx="3"/>
              </p:cNvCxnSpPr>
              <p:nvPr/>
            </p:nvCxnSpPr>
            <p:spPr bwMode="auto">
              <a:xfrm flipH="1">
                <a:off x="2880" y="1584"/>
                <a:ext cx="753" cy="240"/>
              </a:xfrm>
              <a:prstGeom prst="straightConnector1">
                <a:avLst/>
              </a:prstGeom>
              <a:noFill/>
              <a:ln w="9525">
                <a:solidFill>
                  <a:schemeClr val="tx1"/>
                </a:solidFill>
                <a:round/>
                <a:headEnd/>
                <a:tailEnd/>
              </a:ln>
              <a:effectLst/>
            </p:spPr>
          </p:cxnSp>
          <p:cxnSp>
            <p:nvCxnSpPr>
              <p:cNvPr id="965741" name="AutoShape 109"/>
              <p:cNvCxnSpPr>
                <a:cxnSpLocks noChangeShapeType="1"/>
                <a:stCxn id="965731" idx="1"/>
                <a:endCxn id="965703" idx="3"/>
              </p:cNvCxnSpPr>
              <p:nvPr/>
            </p:nvCxnSpPr>
            <p:spPr bwMode="auto">
              <a:xfrm flipH="1">
                <a:off x="2880" y="1584"/>
                <a:ext cx="753" cy="672"/>
              </a:xfrm>
              <a:prstGeom prst="straightConnector1">
                <a:avLst/>
              </a:prstGeom>
              <a:noFill/>
              <a:ln w="9525">
                <a:solidFill>
                  <a:schemeClr val="tx1"/>
                </a:solidFill>
                <a:round/>
                <a:headEnd/>
                <a:tailEnd/>
              </a:ln>
              <a:effectLst/>
            </p:spPr>
          </p:cxnSp>
          <p:cxnSp>
            <p:nvCxnSpPr>
              <p:cNvPr id="965742" name="AutoShape 110"/>
              <p:cNvCxnSpPr>
                <a:cxnSpLocks noChangeShapeType="1"/>
                <a:stCxn id="965732" idx="1"/>
                <a:endCxn id="965704" idx="3"/>
              </p:cNvCxnSpPr>
              <p:nvPr/>
            </p:nvCxnSpPr>
            <p:spPr bwMode="auto">
              <a:xfrm flipH="1">
                <a:off x="2880" y="2208"/>
                <a:ext cx="753" cy="528"/>
              </a:xfrm>
              <a:prstGeom prst="straightConnector1">
                <a:avLst/>
              </a:prstGeom>
              <a:noFill/>
              <a:ln w="9525">
                <a:solidFill>
                  <a:schemeClr val="tx1"/>
                </a:solidFill>
                <a:round/>
                <a:headEnd/>
                <a:tailEnd/>
              </a:ln>
              <a:effectLst/>
            </p:spPr>
          </p:cxnSp>
          <p:cxnSp>
            <p:nvCxnSpPr>
              <p:cNvPr id="965743" name="AutoShape 111"/>
              <p:cNvCxnSpPr>
                <a:cxnSpLocks noChangeShapeType="1"/>
                <a:stCxn id="965733" idx="1"/>
                <a:endCxn id="965705" idx="3"/>
              </p:cNvCxnSpPr>
              <p:nvPr/>
            </p:nvCxnSpPr>
            <p:spPr bwMode="auto">
              <a:xfrm flipH="1">
                <a:off x="2880" y="3072"/>
                <a:ext cx="753" cy="96"/>
              </a:xfrm>
              <a:prstGeom prst="straightConnector1">
                <a:avLst/>
              </a:prstGeom>
              <a:noFill/>
              <a:ln w="9525">
                <a:solidFill>
                  <a:schemeClr val="tx1"/>
                </a:solidFill>
                <a:round/>
                <a:headEnd/>
                <a:tailEnd/>
              </a:ln>
              <a:effectLst/>
            </p:spPr>
          </p:cxnSp>
          <p:cxnSp>
            <p:nvCxnSpPr>
              <p:cNvPr id="965744" name="AutoShape 112"/>
              <p:cNvCxnSpPr>
                <a:cxnSpLocks noChangeShapeType="1"/>
                <a:stCxn id="965734" idx="1"/>
                <a:endCxn id="965706" idx="3"/>
              </p:cNvCxnSpPr>
              <p:nvPr/>
            </p:nvCxnSpPr>
            <p:spPr bwMode="auto">
              <a:xfrm flipH="1" flipV="1">
                <a:off x="2880" y="3552"/>
                <a:ext cx="753" cy="192"/>
              </a:xfrm>
              <a:prstGeom prst="straightConnector1">
                <a:avLst/>
              </a:prstGeom>
              <a:noFill/>
              <a:ln w="9525">
                <a:solidFill>
                  <a:schemeClr val="tx1"/>
                </a:solidFill>
                <a:round/>
                <a:headEnd/>
                <a:tailEnd/>
              </a:ln>
              <a:effectLst/>
            </p:spPr>
          </p:cxnSp>
          <p:cxnSp>
            <p:nvCxnSpPr>
              <p:cNvPr id="965745" name="AutoShape 113"/>
              <p:cNvCxnSpPr>
                <a:cxnSpLocks noChangeShapeType="1"/>
                <a:stCxn id="965734" idx="1"/>
                <a:endCxn id="965701" idx="3"/>
              </p:cNvCxnSpPr>
              <p:nvPr/>
            </p:nvCxnSpPr>
            <p:spPr bwMode="auto">
              <a:xfrm flipH="1" flipV="1">
                <a:off x="2880" y="1296"/>
                <a:ext cx="753" cy="2448"/>
              </a:xfrm>
              <a:prstGeom prst="straightConnector1">
                <a:avLst/>
              </a:prstGeom>
              <a:noFill/>
              <a:ln w="9525">
                <a:solidFill>
                  <a:schemeClr val="tx1"/>
                </a:solidFill>
                <a:round/>
                <a:headEnd/>
                <a:tailEnd/>
              </a:ln>
              <a:effectLst/>
            </p:spPr>
          </p:cxnSp>
          <p:sp>
            <p:nvSpPr>
              <p:cNvPr id="965746" name="Oval 114"/>
              <p:cNvSpPr>
                <a:spLocks noChangeArrowheads="1"/>
              </p:cNvSpPr>
              <p:nvPr/>
            </p:nvSpPr>
            <p:spPr bwMode="auto">
              <a:xfrm>
                <a:off x="4305" y="1008"/>
                <a:ext cx="816" cy="2736"/>
              </a:xfrm>
              <a:prstGeom prst="ellipse">
                <a:avLst/>
              </a:prstGeom>
              <a:noFill/>
              <a:ln w="9525">
                <a:solidFill>
                  <a:schemeClr val="tx1"/>
                </a:solidFill>
                <a:round/>
                <a:headEnd/>
                <a:tailEnd/>
              </a:ln>
              <a:effectLst/>
            </p:spPr>
            <p:txBody>
              <a:bodyPr wrap="none" anchor="ctr"/>
              <a:lstStyle/>
              <a:p>
                <a:endParaRPr lang="en-US"/>
              </a:p>
            </p:txBody>
          </p:sp>
          <p:sp>
            <p:nvSpPr>
              <p:cNvPr id="965747" name="Text Box 115"/>
              <p:cNvSpPr txBox="1">
                <a:spLocks noChangeArrowheads="1"/>
              </p:cNvSpPr>
              <p:nvPr/>
            </p:nvSpPr>
            <p:spPr bwMode="auto">
              <a:xfrm>
                <a:off x="4608" y="3312"/>
                <a:ext cx="303" cy="288"/>
              </a:xfrm>
              <a:prstGeom prst="rect">
                <a:avLst/>
              </a:prstGeom>
              <a:noFill/>
              <a:ln w="9525">
                <a:noFill/>
                <a:miter lim="800000"/>
                <a:headEnd/>
                <a:tailEnd/>
              </a:ln>
              <a:effectLst/>
            </p:spPr>
            <p:txBody>
              <a:bodyPr wrap="none">
                <a:spAutoFit/>
              </a:bodyPr>
              <a:lstStyle/>
              <a:p>
                <a:r>
                  <a:rPr lang="en-US"/>
                  <a:t>P</a:t>
                </a:r>
                <a:r>
                  <a:rPr lang="en-US" sz="2000"/>
                  <a:t>6</a:t>
                </a:r>
                <a:endParaRPr lang="en-US"/>
              </a:p>
            </p:txBody>
          </p:sp>
          <p:sp>
            <p:nvSpPr>
              <p:cNvPr id="965748" name="Text Box 116"/>
              <p:cNvSpPr txBox="1">
                <a:spLocks noChangeArrowheads="1"/>
              </p:cNvSpPr>
              <p:nvPr/>
            </p:nvSpPr>
            <p:spPr bwMode="auto">
              <a:xfrm>
                <a:off x="4608" y="1152"/>
                <a:ext cx="303" cy="288"/>
              </a:xfrm>
              <a:prstGeom prst="rect">
                <a:avLst/>
              </a:prstGeom>
              <a:noFill/>
              <a:ln w="9525">
                <a:noFill/>
                <a:miter lim="800000"/>
                <a:headEnd/>
                <a:tailEnd/>
              </a:ln>
              <a:effectLst/>
            </p:spPr>
            <p:txBody>
              <a:bodyPr wrap="none">
                <a:spAutoFit/>
              </a:bodyPr>
              <a:lstStyle/>
              <a:p>
                <a:r>
                  <a:rPr lang="en-US"/>
                  <a:t>P</a:t>
                </a:r>
                <a:r>
                  <a:rPr lang="en-US" sz="2000"/>
                  <a:t>1</a:t>
                </a:r>
                <a:endParaRPr lang="en-US"/>
              </a:p>
            </p:txBody>
          </p:sp>
          <p:sp>
            <p:nvSpPr>
              <p:cNvPr id="965749" name="Line 117"/>
              <p:cNvSpPr>
                <a:spLocks noChangeShapeType="1"/>
              </p:cNvSpPr>
              <p:nvPr/>
            </p:nvSpPr>
            <p:spPr bwMode="auto">
              <a:xfrm flipV="1">
                <a:off x="2880" y="3408"/>
                <a:ext cx="1728" cy="144"/>
              </a:xfrm>
              <a:prstGeom prst="line">
                <a:avLst/>
              </a:prstGeom>
              <a:noFill/>
              <a:ln w="12700">
                <a:solidFill>
                  <a:schemeClr val="tx1"/>
                </a:solidFill>
                <a:round/>
                <a:headEnd/>
                <a:tailEnd/>
              </a:ln>
              <a:effectLst/>
            </p:spPr>
            <p:txBody>
              <a:bodyPr wrap="none" anchor="ctr"/>
              <a:lstStyle/>
              <a:p>
                <a:endParaRPr lang="en-US"/>
              </a:p>
            </p:txBody>
          </p:sp>
          <p:sp>
            <p:nvSpPr>
              <p:cNvPr id="965750" name="Line 118"/>
              <p:cNvSpPr>
                <a:spLocks noChangeShapeType="1"/>
              </p:cNvSpPr>
              <p:nvPr/>
            </p:nvSpPr>
            <p:spPr bwMode="auto">
              <a:xfrm>
                <a:off x="2880" y="1296"/>
                <a:ext cx="1776" cy="0"/>
              </a:xfrm>
              <a:prstGeom prst="line">
                <a:avLst/>
              </a:prstGeom>
              <a:noFill/>
              <a:ln w="12700">
                <a:solidFill>
                  <a:schemeClr val="tx1"/>
                </a:solidFill>
                <a:round/>
                <a:headEnd/>
                <a:tailEnd/>
              </a:ln>
              <a:effectLst/>
            </p:spPr>
            <p:txBody>
              <a:bodyPr wrap="none" anchor="ctr"/>
              <a:lstStyle/>
              <a:p>
                <a:endParaRPr lang="en-US"/>
              </a:p>
            </p:txBody>
          </p:sp>
        </p:grpSp>
      </p:grpSp>
      <p:grpSp>
        <p:nvGrpSpPr>
          <p:cNvPr id="965751" name="Group 119"/>
          <p:cNvGrpSpPr>
            <a:grpSpLocks/>
          </p:cNvGrpSpPr>
          <p:nvPr/>
        </p:nvGrpSpPr>
        <p:grpSpPr bwMode="auto">
          <a:xfrm>
            <a:off x="4876800" y="2133600"/>
            <a:ext cx="1081088" cy="3886200"/>
            <a:chOff x="3072" y="1344"/>
            <a:chExt cx="681" cy="2448"/>
          </a:xfrm>
        </p:grpSpPr>
        <p:cxnSp>
          <p:nvCxnSpPr>
            <p:cNvPr id="965752" name="AutoShape 120"/>
            <p:cNvCxnSpPr>
              <a:cxnSpLocks noChangeShapeType="1"/>
            </p:cNvCxnSpPr>
            <p:nvPr/>
          </p:nvCxnSpPr>
          <p:spPr bwMode="auto">
            <a:xfrm flipH="1" flipV="1">
              <a:off x="3072" y="1344"/>
              <a:ext cx="681" cy="288"/>
            </a:xfrm>
            <a:prstGeom prst="straightConnector1">
              <a:avLst/>
            </a:prstGeom>
            <a:noFill/>
            <a:ln w="57150">
              <a:solidFill>
                <a:schemeClr val="tx1"/>
              </a:solidFill>
              <a:round/>
              <a:headEnd/>
              <a:tailEnd/>
            </a:ln>
            <a:effectLst/>
          </p:spPr>
        </p:cxnSp>
        <p:cxnSp>
          <p:nvCxnSpPr>
            <p:cNvPr id="965753" name="AutoShape 121"/>
            <p:cNvCxnSpPr>
              <a:cxnSpLocks noChangeShapeType="1"/>
            </p:cNvCxnSpPr>
            <p:nvPr/>
          </p:nvCxnSpPr>
          <p:spPr bwMode="auto">
            <a:xfrm flipH="1">
              <a:off x="3072" y="1632"/>
              <a:ext cx="681" cy="240"/>
            </a:xfrm>
            <a:prstGeom prst="straightConnector1">
              <a:avLst/>
            </a:prstGeom>
            <a:noFill/>
            <a:ln w="57150">
              <a:solidFill>
                <a:schemeClr val="tx1"/>
              </a:solidFill>
              <a:round/>
              <a:headEnd/>
              <a:tailEnd/>
            </a:ln>
            <a:effectLst/>
          </p:spPr>
        </p:cxnSp>
        <p:cxnSp>
          <p:nvCxnSpPr>
            <p:cNvPr id="965754" name="AutoShape 122"/>
            <p:cNvCxnSpPr>
              <a:cxnSpLocks noChangeShapeType="1"/>
            </p:cNvCxnSpPr>
            <p:nvPr/>
          </p:nvCxnSpPr>
          <p:spPr bwMode="auto">
            <a:xfrm flipH="1">
              <a:off x="3072" y="1632"/>
              <a:ext cx="681" cy="672"/>
            </a:xfrm>
            <a:prstGeom prst="straightConnector1">
              <a:avLst/>
            </a:prstGeom>
            <a:noFill/>
            <a:ln w="57150">
              <a:solidFill>
                <a:schemeClr val="tx1"/>
              </a:solidFill>
              <a:round/>
              <a:headEnd/>
              <a:tailEnd/>
            </a:ln>
            <a:effectLst/>
          </p:spPr>
        </p:cxnSp>
        <p:cxnSp>
          <p:nvCxnSpPr>
            <p:cNvPr id="965755" name="AutoShape 123"/>
            <p:cNvCxnSpPr>
              <a:cxnSpLocks noChangeShapeType="1"/>
            </p:cNvCxnSpPr>
            <p:nvPr/>
          </p:nvCxnSpPr>
          <p:spPr bwMode="auto">
            <a:xfrm flipH="1">
              <a:off x="3072" y="2256"/>
              <a:ext cx="681" cy="528"/>
            </a:xfrm>
            <a:prstGeom prst="straightConnector1">
              <a:avLst/>
            </a:prstGeom>
            <a:noFill/>
            <a:ln w="57150">
              <a:solidFill>
                <a:schemeClr val="tx1"/>
              </a:solidFill>
              <a:round/>
              <a:headEnd/>
              <a:tailEnd/>
            </a:ln>
            <a:effectLst/>
          </p:spPr>
        </p:cxnSp>
        <p:cxnSp>
          <p:nvCxnSpPr>
            <p:cNvPr id="965756" name="AutoShape 124"/>
            <p:cNvCxnSpPr>
              <a:cxnSpLocks noChangeShapeType="1"/>
            </p:cNvCxnSpPr>
            <p:nvPr/>
          </p:nvCxnSpPr>
          <p:spPr bwMode="auto">
            <a:xfrm flipH="1">
              <a:off x="3072" y="3120"/>
              <a:ext cx="681" cy="96"/>
            </a:xfrm>
            <a:prstGeom prst="straightConnector1">
              <a:avLst/>
            </a:prstGeom>
            <a:noFill/>
            <a:ln w="57150">
              <a:solidFill>
                <a:schemeClr val="tx1"/>
              </a:solidFill>
              <a:round/>
              <a:headEnd/>
              <a:tailEnd/>
            </a:ln>
            <a:effectLst/>
          </p:spPr>
        </p:cxnSp>
        <p:cxnSp>
          <p:nvCxnSpPr>
            <p:cNvPr id="965757" name="AutoShape 125"/>
            <p:cNvCxnSpPr>
              <a:cxnSpLocks noChangeShapeType="1"/>
            </p:cNvCxnSpPr>
            <p:nvPr/>
          </p:nvCxnSpPr>
          <p:spPr bwMode="auto">
            <a:xfrm flipH="1" flipV="1">
              <a:off x="3072" y="3600"/>
              <a:ext cx="681" cy="192"/>
            </a:xfrm>
            <a:prstGeom prst="straightConnector1">
              <a:avLst/>
            </a:prstGeom>
            <a:noFill/>
            <a:ln w="57150">
              <a:solidFill>
                <a:schemeClr val="tx1"/>
              </a:solidFill>
              <a:round/>
              <a:headEnd/>
              <a:tailEnd/>
            </a:ln>
            <a:effectLst/>
          </p:spPr>
        </p:cxnSp>
        <p:cxnSp>
          <p:nvCxnSpPr>
            <p:cNvPr id="965758" name="AutoShape 126"/>
            <p:cNvCxnSpPr>
              <a:cxnSpLocks noChangeShapeType="1"/>
            </p:cNvCxnSpPr>
            <p:nvPr/>
          </p:nvCxnSpPr>
          <p:spPr bwMode="auto">
            <a:xfrm flipH="1" flipV="1">
              <a:off x="3072" y="1344"/>
              <a:ext cx="681" cy="2448"/>
            </a:xfrm>
            <a:prstGeom prst="straightConnector1">
              <a:avLst/>
            </a:prstGeom>
            <a:noFill/>
            <a:ln w="57150">
              <a:solidFill>
                <a:schemeClr val="tx1"/>
              </a:solidFill>
              <a:round/>
              <a:headEnd/>
              <a:tailEnd/>
            </a:ln>
            <a:effectLst/>
          </p:spPr>
        </p:cxnSp>
      </p:grpSp>
      <p:cxnSp>
        <p:nvCxnSpPr>
          <p:cNvPr id="965759" name="AutoShape 127"/>
          <p:cNvCxnSpPr>
            <a:cxnSpLocks noChangeShapeType="1"/>
          </p:cNvCxnSpPr>
          <p:nvPr/>
        </p:nvCxnSpPr>
        <p:spPr bwMode="auto">
          <a:xfrm flipH="1">
            <a:off x="6477000" y="4953000"/>
            <a:ext cx="1027113" cy="1108075"/>
          </a:xfrm>
          <a:prstGeom prst="straightConnector1">
            <a:avLst/>
          </a:prstGeom>
          <a:noFill/>
          <a:ln w="57150">
            <a:solidFill>
              <a:schemeClr val="tx1"/>
            </a:solidFill>
            <a:round/>
            <a:headEnd/>
            <a:tailEnd/>
          </a:ln>
          <a:effectLst/>
        </p:spPr>
      </p:cxnSp>
      <p:sp>
        <p:nvSpPr>
          <p:cNvPr id="965760" name="Text Box 128"/>
          <p:cNvSpPr txBox="1">
            <a:spLocks noChangeArrowheads="1"/>
          </p:cNvSpPr>
          <p:nvPr/>
        </p:nvSpPr>
        <p:spPr bwMode="auto">
          <a:xfrm rot="-2437840">
            <a:off x="288925" y="1641475"/>
            <a:ext cx="1384300" cy="457200"/>
          </a:xfrm>
          <a:prstGeom prst="rect">
            <a:avLst/>
          </a:prstGeom>
          <a:noFill/>
          <a:ln w="9525">
            <a:noFill/>
            <a:miter lim="800000"/>
            <a:headEnd/>
            <a:tailEnd/>
          </a:ln>
          <a:effectLst/>
        </p:spPr>
        <p:txBody>
          <a:bodyPr wrap="none">
            <a:spAutoFit/>
          </a:bodyPr>
          <a:lstStyle/>
          <a:p>
            <a:r>
              <a:rPr lang="en-US"/>
              <a:t>Animated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5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65684"/>
                                        </p:tgtEl>
                                        <p:attrNameLst>
                                          <p:attrName>style.visibility</p:attrName>
                                        </p:attrNameLst>
                                      </p:cBhvr>
                                      <p:to>
                                        <p:strVal val="visible"/>
                                      </p:to>
                                    </p:set>
                                    <p:animEffect transition="in" filter="dissolve">
                                      <p:cBhvr>
                                        <p:cTn id="11" dur="500"/>
                                        <p:tgtEl>
                                          <p:spTgt spid="96568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9656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9656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96564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9656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9656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9656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9656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9656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96565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96565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96565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499"/>
                                          </p:stCondLst>
                                        </p:cTn>
                                        <p:tgtEl>
                                          <p:spTgt spid="96565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499"/>
                                          </p:stCondLst>
                                        </p:cTn>
                                        <p:tgtEl>
                                          <p:spTgt spid="96565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499"/>
                                          </p:stCondLst>
                                        </p:cTn>
                                        <p:tgtEl>
                                          <p:spTgt spid="96565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96566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499"/>
                                          </p:stCondLst>
                                        </p:cTn>
                                        <p:tgtEl>
                                          <p:spTgt spid="96566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499"/>
                                          </p:stCondLst>
                                        </p:cTn>
                                        <p:tgtEl>
                                          <p:spTgt spid="96566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499"/>
                                          </p:stCondLst>
                                        </p:cTn>
                                        <p:tgtEl>
                                          <p:spTgt spid="96566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499"/>
                                          </p:stCondLst>
                                        </p:cTn>
                                        <p:tgtEl>
                                          <p:spTgt spid="96566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499"/>
                                          </p:stCondLst>
                                        </p:cTn>
                                        <p:tgtEl>
                                          <p:spTgt spid="96567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499"/>
                                          </p:stCondLst>
                                        </p:cTn>
                                        <p:tgtEl>
                                          <p:spTgt spid="96575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499"/>
                                          </p:stCondLst>
                                        </p:cTn>
                                        <p:tgtEl>
                                          <p:spTgt spid="965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r>
              <a:rPr lang="en-US"/>
              <a:t>The Story Behind Memos…</a:t>
            </a:r>
          </a:p>
        </p:txBody>
      </p:sp>
      <p:sp>
        <p:nvSpPr>
          <p:cNvPr id="967683" name="Rectangle 3"/>
          <p:cNvSpPr>
            <a:spLocks noGrp="1" noChangeArrowheads="1"/>
          </p:cNvSpPr>
          <p:nvPr>
            <p:ph type="body" idx="1"/>
          </p:nvPr>
        </p:nvSpPr>
        <p:spPr/>
        <p:txBody>
          <a:bodyPr/>
          <a:lstStyle/>
          <a:p>
            <a:pPr>
              <a:lnSpc>
                <a:spcPct val="80000"/>
              </a:lnSpc>
            </a:pPr>
            <a:r>
              <a:rPr lang="en-US" sz="2000" dirty="0"/>
              <a:t>Memos essentially tell us that a particular set S of conditions cannot be achieved at a particular level k in the PG. </a:t>
            </a:r>
          </a:p>
          <a:p>
            <a:pPr lvl="1">
              <a:lnSpc>
                <a:spcPct val="80000"/>
              </a:lnSpc>
            </a:pPr>
            <a:r>
              <a:rPr lang="en-US" sz="2000" dirty="0"/>
              <a:t>We may as well remember this information—so in case we wind up </a:t>
            </a:r>
            <a:r>
              <a:rPr lang="en-US" sz="2000" dirty="0" err="1"/>
              <a:t>subgoaling</a:t>
            </a:r>
            <a:r>
              <a:rPr lang="en-US" sz="2000" dirty="0"/>
              <a:t> on any set S’ of conditions, where S’ is a superset of S, at that level, you can immediately declare failure</a:t>
            </a:r>
          </a:p>
          <a:p>
            <a:pPr lvl="2">
              <a:lnSpc>
                <a:spcPct val="80000"/>
              </a:lnSpc>
            </a:pPr>
            <a:r>
              <a:rPr lang="en-US" sz="2000" dirty="0"/>
              <a:t>“</a:t>
            </a:r>
            <a:r>
              <a:rPr lang="en-US" sz="2000" dirty="0" err="1"/>
              <a:t>Nogood</a:t>
            </a:r>
            <a:r>
              <a:rPr lang="en-US" sz="2000" dirty="0"/>
              <a:t>” learning—Storage/matching cost vs. benefit of reduced search.. Generally in our favor</a:t>
            </a:r>
          </a:p>
          <a:p>
            <a:pPr>
              <a:lnSpc>
                <a:spcPct val="80000"/>
              </a:lnSpc>
            </a:pPr>
            <a:r>
              <a:rPr lang="en-US" sz="2000" dirty="0"/>
              <a:t>But, just because a set S={C1….C100} cannot be achieved together doesn’t necessarily mean that the reason for the failure has got to do with ALL those 100 conditions. Some of them may be innocent bystanders.</a:t>
            </a:r>
          </a:p>
          <a:p>
            <a:pPr lvl="1">
              <a:lnSpc>
                <a:spcPct val="80000"/>
              </a:lnSpc>
            </a:pPr>
            <a:r>
              <a:rPr lang="en-US" sz="2000" dirty="0"/>
              <a:t>Suppose we can “explain” the failure as being caused by the set U which is a subset of S (say U={C45,C97})—then U is </a:t>
            </a:r>
            <a:r>
              <a:rPr lang="en-US" sz="2000" i="1" dirty="0"/>
              <a:t>more powerful</a:t>
            </a:r>
            <a:r>
              <a:rPr lang="en-US" sz="2000" dirty="0"/>
              <a:t> in pruning later failures </a:t>
            </a:r>
          </a:p>
          <a:p>
            <a:pPr lvl="1">
              <a:lnSpc>
                <a:spcPct val="80000"/>
              </a:lnSpc>
            </a:pPr>
            <a:r>
              <a:rPr lang="en-US" sz="2000" dirty="0"/>
              <a:t>Idea called “Explanation based Learning”</a:t>
            </a:r>
          </a:p>
          <a:p>
            <a:pPr lvl="2">
              <a:lnSpc>
                <a:spcPct val="80000"/>
              </a:lnSpc>
            </a:pPr>
            <a:r>
              <a:rPr lang="en-US" sz="2000" dirty="0"/>
              <a:t>Improves </a:t>
            </a:r>
            <a:r>
              <a:rPr lang="en-US" sz="2000" dirty="0" err="1"/>
              <a:t>Graphplan</a:t>
            </a:r>
            <a:r>
              <a:rPr lang="en-US" sz="2000" dirty="0"/>
              <a:t> performance significantly….</a:t>
            </a:r>
          </a:p>
          <a:p>
            <a:pPr lvl="2">
              <a:lnSpc>
                <a:spcPct val="80000"/>
              </a:lnSpc>
              <a:buFontTx/>
              <a:buNone/>
            </a:pPr>
            <a:endParaRPr lang="en-US" sz="2000" dirty="0"/>
          </a:p>
        </p:txBody>
      </p:sp>
      <p:sp>
        <p:nvSpPr>
          <p:cNvPr id="967684" name="Text Box 4"/>
          <p:cNvSpPr txBox="1">
            <a:spLocks noChangeArrowheads="1"/>
          </p:cNvSpPr>
          <p:nvPr/>
        </p:nvSpPr>
        <p:spPr bwMode="auto">
          <a:xfrm>
            <a:off x="4860925" y="6186488"/>
            <a:ext cx="3152775" cy="396875"/>
          </a:xfrm>
          <a:prstGeom prst="rect">
            <a:avLst/>
          </a:prstGeom>
          <a:noFill/>
          <a:ln w="9525">
            <a:noFill/>
            <a:miter lim="800000"/>
            <a:headEnd/>
            <a:tailEnd/>
          </a:ln>
          <a:effectLst/>
        </p:spPr>
        <p:txBody>
          <a:bodyPr wrap="none">
            <a:spAutoFit/>
          </a:bodyPr>
          <a:lstStyle/>
          <a:p>
            <a:r>
              <a:rPr lang="en-US" sz="2000"/>
              <a:t>[Rao, IJCAI-99; JAIR 2000]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1143000" y="304800"/>
            <a:ext cx="6908800" cy="685800"/>
          </a:xfrm>
        </p:spPr>
        <p:txBody>
          <a:bodyPr/>
          <a:lstStyle/>
          <a:p>
            <a:r>
              <a:rPr lang="en-US"/>
              <a:t>Compilation to SAT</a:t>
            </a:r>
          </a:p>
        </p:txBody>
      </p:sp>
      <p:sp>
        <p:nvSpPr>
          <p:cNvPr id="478211" name="Text Box 3"/>
          <p:cNvSpPr txBox="1">
            <a:spLocks noChangeArrowheads="1"/>
          </p:cNvSpPr>
          <p:nvPr/>
        </p:nvSpPr>
        <p:spPr bwMode="auto">
          <a:xfrm>
            <a:off x="609600" y="3124200"/>
            <a:ext cx="7071295" cy="3693319"/>
          </a:xfrm>
          <a:prstGeom prst="rect">
            <a:avLst/>
          </a:prstGeom>
          <a:noFill/>
          <a:ln w="12700">
            <a:noFill/>
            <a:miter lim="800000"/>
            <a:headEnd/>
            <a:tailEnd/>
          </a:ln>
          <a:effectLst/>
        </p:spPr>
        <p:txBody>
          <a:bodyPr wrap="none">
            <a:spAutoFit/>
          </a:bodyPr>
          <a:lstStyle/>
          <a:p>
            <a:pPr eaLnBrk="0" hangingPunct="0"/>
            <a:r>
              <a:rPr lang="en-US" sz="1800" b="1" dirty="0"/>
              <a:t>Init:  At-R-E-0 &amp; At-A-E-0 &amp; At-B-E-0</a:t>
            </a:r>
          </a:p>
          <a:p>
            <a:pPr eaLnBrk="0" hangingPunct="0"/>
            <a:r>
              <a:rPr lang="en-US" sz="1800" b="1" dirty="0"/>
              <a:t>Goal: In-A-1 &amp; In-B-1</a:t>
            </a:r>
          </a:p>
          <a:p>
            <a:pPr eaLnBrk="0" hangingPunct="0"/>
            <a:endParaRPr lang="en-US" sz="1800" b="1" dirty="0"/>
          </a:p>
          <a:p>
            <a:pPr eaLnBrk="0" hangingPunct="0"/>
            <a:r>
              <a:rPr lang="en-US" sz="1800" b="1" dirty="0"/>
              <a:t>Graph:  </a:t>
            </a:r>
            <a:r>
              <a:rPr lang="en-US" sz="1800" b="1" i="1" dirty="0"/>
              <a:t>“</a:t>
            </a:r>
            <a:r>
              <a:rPr lang="en-US" sz="1800" b="1" i="1" dirty="0" err="1"/>
              <a:t>cond</a:t>
            </a:r>
            <a:r>
              <a:rPr lang="en-US" sz="1800" b="1" i="1" dirty="0"/>
              <a:t> at k =&gt; one of the supporting actions at k-1”</a:t>
            </a:r>
            <a:endParaRPr lang="en-US" sz="1800" b="1" dirty="0"/>
          </a:p>
          <a:p>
            <a:pPr eaLnBrk="0" hangingPunct="0"/>
            <a:r>
              <a:rPr lang="en-US" sz="1800" b="1" dirty="0"/>
              <a:t>              In-A-1 =&gt; Load-A-1    In-B-1 =&gt; Load-B-1   </a:t>
            </a:r>
          </a:p>
          <a:p>
            <a:pPr eaLnBrk="0" hangingPunct="0"/>
            <a:r>
              <a:rPr lang="en-US" sz="1800" b="1" dirty="0"/>
              <a:t>              At-R-M-1 =&gt; Fly-R-1  At-R-E-1  =&gt; P-At-R-E-1</a:t>
            </a:r>
          </a:p>
          <a:p>
            <a:pPr eaLnBrk="0" hangingPunct="0"/>
            <a:endParaRPr lang="en-US" sz="1800" b="1" dirty="0">
              <a:solidFill>
                <a:schemeClr val="accent1"/>
              </a:solidFill>
            </a:endParaRPr>
          </a:p>
          <a:p>
            <a:pPr eaLnBrk="0" hangingPunct="0"/>
            <a:r>
              <a:rPr lang="en-US" sz="1800" b="1" dirty="0">
                <a:solidFill>
                  <a:schemeClr val="accent1"/>
                </a:solidFill>
              </a:rPr>
              <a:t>              </a:t>
            </a:r>
            <a:r>
              <a:rPr lang="en-US" sz="1800" b="1" dirty="0">
                <a:solidFill>
                  <a:schemeClr val="tx2"/>
                </a:solidFill>
              </a:rPr>
              <a:t>Load-A-1 =&gt; At-R-E-0 &amp; At-A-E-0        </a:t>
            </a:r>
            <a:r>
              <a:rPr lang="en-US" sz="1800" b="1" i="1" dirty="0">
                <a:solidFill>
                  <a:schemeClr val="tx2"/>
                </a:solidFill>
              </a:rPr>
              <a:t>“Actions =&gt; </a:t>
            </a:r>
            <a:r>
              <a:rPr lang="en-US" sz="1800" b="1" i="1" dirty="0" err="1">
                <a:solidFill>
                  <a:schemeClr val="tx2"/>
                </a:solidFill>
              </a:rPr>
              <a:t>preconds</a:t>
            </a:r>
            <a:r>
              <a:rPr lang="en-US" sz="1800" b="1" i="1" dirty="0">
                <a:solidFill>
                  <a:schemeClr val="tx2"/>
                </a:solidFill>
              </a:rPr>
              <a:t>”</a:t>
            </a:r>
            <a:endParaRPr lang="en-US" sz="1800" b="1" dirty="0">
              <a:solidFill>
                <a:schemeClr val="tx2"/>
              </a:solidFill>
            </a:endParaRPr>
          </a:p>
          <a:p>
            <a:pPr eaLnBrk="0" hangingPunct="0"/>
            <a:r>
              <a:rPr lang="en-US" sz="1800" b="1" dirty="0">
                <a:solidFill>
                  <a:schemeClr val="tx2"/>
                </a:solidFill>
              </a:rPr>
              <a:t>              Load-B-1 =&gt; At-R-E-0  &amp; At-B-E-0</a:t>
            </a:r>
          </a:p>
          <a:p>
            <a:pPr eaLnBrk="0" hangingPunct="0"/>
            <a:r>
              <a:rPr lang="en-US" sz="1800" b="1" dirty="0">
                <a:solidFill>
                  <a:schemeClr val="tx2"/>
                </a:solidFill>
              </a:rPr>
              <a:t>              P-At-R-E-1 =&gt; At-R-E-0h</a:t>
            </a:r>
          </a:p>
          <a:p>
            <a:pPr eaLnBrk="0" hangingPunct="0"/>
            <a:endParaRPr lang="en-US" sz="1800" b="1" dirty="0">
              <a:solidFill>
                <a:schemeClr val="tx2"/>
              </a:solidFill>
            </a:endParaRPr>
          </a:p>
          <a:p>
            <a:pPr eaLnBrk="0" hangingPunct="0"/>
            <a:r>
              <a:rPr lang="en-US" sz="1800" b="1" dirty="0">
                <a:solidFill>
                  <a:schemeClr val="accent2"/>
                </a:solidFill>
              </a:rPr>
              <a:t>             ~In-A-1 V ~ At-R-M-1    ~In-B-1 V ~At-R-M-1</a:t>
            </a:r>
            <a:r>
              <a:rPr lang="en-US" sz="1800" b="1" dirty="0">
                <a:solidFill>
                  <a:schemeClr val="accent1"/>
                </a:solidFill>
              </a:rPr>
              <a:t>  </a:t>
            </a:r>
            <a:r>
              <a:rPr lang="en-US" sz="1800" b="1" i="1" dirty="0">
                <a:solidFill>
                  <a:schemeClr val="accent2"/>
                </a:solidFill>
              </a:rPr>
              <a:t>“</a:t>
            </a:r>
            <a:r>
              <a:rPr lang="en-US" sz="1800" b="1" i="1" dirty="0" err="1">
                <a:solidFill>
                  <a:schemeClr val="accent2"/>
                </a:solidFill>
              </a:rPr>
              <a:t>Mutexes</a:t>
            </a:r>
            <a:r>
              <a:rPr lang="en-US" sz="1800" b="1" i="1" dirty="0">
                <a:solidFill>
                  <a:schemeClr val="accent2"/>
                </a:solidFill>
              </a:rPr>
              <a:t>”</a:t>
            </a:r>
          </a:p>
          <a:p>
            <a:pPr eaLnBrk="0" hangingPunct="0"/>
            <a:r>
              <a:rPr lang="en-US" sz="1800" b="1" i="1" dirty="0">
                <a:solidFill>
                  <a:schemeClr val="accent2"/>
                </a:solidFill>
              </a:rPr>
              <a:t>      </a:t>
            </a:r>
            <a:endParaRPr lang="en-US" sz="1800" b="1" dirty="0">
              <a:solidFill>
                <a:schemeClr val="accent1"/>
              </a:solidFill>
            </a:endParaRPr>
          </a:p>
        </p:txBody>
      </p:sp>
      <p:pic>
        <p:nvPicPr>
          <p:cNvPr id="478212" name="Picture 4"/>
          <p:cNvPicPr>
            <a:picLocks noChangeAspect="1" noChangeArrowheads="1"/>
          </p:cNvPicPr>
          <p:nvPr/>
        </p:nvPicPr>
        <p:blipFill>
          <a:blip r:embed="rId4" cstate="print"/>
          <a:srcRect/>
          <a:stretch>
            <a:fillRect/>
          </a:stretch>
        </p:blipFill>
        <p:spPr bwMode="auto">
          <a:xfrm>
            <a:off x="4876800" y="1219200"/>
            <a:ext cx="4038600" cy="1900238"/>
          </a:xfrm>
          <a:prstGeom prst="rect">
            <a:avLst/>
          </a:prstGeom>
          <a:noFill/>
          <a:ln w="12700">
            <a:noFill/>
            <a:miter lim="800000"/>
            <a:headEnd/>
            <a:tailEnd/>
          </a:ln>
          <a:effectLst/>
        </p:spPr>
      </p:pic>
      <p:sp>
        <p:nvSpPr>
          <p:cNvPr id="478213" name="Text Box 5"/>
          <p:cNvSpPr txBox="1">
            <a:spLocks noChangeArrowheads="1"/>
          </p:cNvSpPr>
          <p:nvPr/>
        </p:nvSpPr>
        <p:spPr bwMode="auto">
          <a:xfrm rot="-1779619">
            <a:off x="0" y="533400"/>
            <a:ext cx="1622425" cy="366713"/>
          </a:xfrm>
          <a:prstGeom prst="rect">
            <a:avLst/>
          </a:prstGeom>
          <a:noFill/>
          <a:ln w="12700">
            <a:noFill/>
            <a:miter lim="800000"/>
            <a:headEnd/>
            <a:tailEnd/>
          </a:ln>
          <a:effectLst/>
        </p:spPr>
        <p:txBody>
          <a:bodyPr wrap="none">
            <a:spAutoFit/>
          </a:bodyPr>
          <a:lstStyle/>
          <a:p>
            <a:pPr eaLnBrk="0" hangingPunct="0"/>
            <a:r>
              <a:rPr lang="en-US" b="1">
                <a:solidFill>
                  <a:schemeClr val="accent1"/>
                </a:solidFill>
                <a:latin typeface="CAC Futura Casual" pitchFamily="2" charset="0"/>
              </a:rPr>
              <a:t>[Kautz &amp; Selman]</a:t>
            </a:r>
          </a:p>
        </p:txBody>
      </p:sp>
      <p:sp>
        <p:nvSpPr>
          <p:cNvPr id="478214" name="Text Box 6"/>
          <p:cNvSpPr txBox="1">
            <a:spLocks noChangeArrowheads="1"/>
          </p:cNvSpPr>
          <p:nvPr/>
        </p:nvSpPr>
        <p:spPr bwMode="auto">
          <a:xfrm>
            <a:off x="7391400" y="838200"/>
            <a:ext cx="1617663" cy="366713"/>
          </a:xfrm>
          <a:prstGeom prst="rect">
            <a:avLst/>
          </a:prstGeom>
          <a:noFill/>
          <a:ln w="12700">
            <a:noFill/>
            <a:miter lim="800000"/>
            <a:headEnd/>
            <a:tailEnd/>
          </a:ln>
          <a:effectLst/>
        </p:spPr>
        <p:txBody>
          <a:bodyPr wrap="none">
            <a:spAutoFit/>
          </a:bodyPr>
          <a:lstStyle/>
          <a:p>
            <a:pPr eaLnBrk="0" hangingPunct="0"/>
            <a:r>
              <a:rPr lang="en-US" b="1">
                <a:solidFill>
                  <a:schemeClr val="accent1"/>
                </a:solidFill>
                <a:latin typeface="CAC Futura Casual" pitchFamily="2" charset="0"/>
              </a:rPr>
              <a:t>Goals: In(A),In(B)</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066800" y="304800"/>
            <a:ext cx="6908800" cy="609600"/>
          </a:xfrm>
        </p:spPr>
        <p:txBody>
          <a:bodyPr/>
          <a:lstStyle/>
          <a:p>
            <a:r>
              <a:rPr lang="en-US"/>
              <a:t>Compilation to CSP</a:t>
            </a:r>
          </a:p>
        </p:txBody>
      </p:sp>
      <p:sp>
        <p:nvSpPr>
          <p:cNvPr id="477187" name="Text Box 3"/>
          <p:cNvSpPr txBox="1">
            <a:spLocks noChangeArrowheads="1"/>
          </p:cNvSpPr>
          <p:nvPr/>
        </p:nvSpPr>
        <p:spPr bwMode="auto">
          <a:xfrm rot="-2031831">
            <a:off x="0" y="685800"/>
            <a:ext cx="2568575" cy="366713"/>
          </a:xfrm>
          <a:prstGeom prst="rect">
            <a:avLst/>
          </a:prstGeom>
          <a:noFill/>
          <a:ln w="12700">
            <a:noFill/>
            <a:miter lim="800000"/>
            <a:headEnd/>
            <a:tailEnd/>
          </a:ln>
          <a:effectLst/>
        </p:spPr>
        <p:txBody>
          <a:bodyPr wrap="none">
            <a:spAutoFit/>
          </a:bodyPr>
          <a:lstStyle/>
          <a:p>
            <a:pPr eaLnBrk="0" hangingPunct="0"/>
            <a:r>
              <a:rPr lang="en-US" b="1">
                <a:solidFill>
                  <a:srgbClr val="7FFF00"/>
                </a:solidFill>
                <a:latin typeface="CAC Futura Casual" pitchFamily="2" charset="0"/>
              </a:rPr>
              <a:t>[Do &amp; Kambhampati, 2000]</a:t>
            </a:r>
          </a:p>
        </p:txBody>
      </p:sp>
      <p:sp>
        <p:nvSpPr>
          <p:cNvPr id="477188" name="Text Box 4"/>
          <p:cNvSpPr txBox="1">
            <a:spLocks noChangeArrowheads="1"/>
          </p:cNvSpPr>
          <p:nvPr/>
        </p:nvSpPr>
        <p:spPr bwMode="auto">
          <a:xfrm>
            <a:off x="822325" y="3160713"/>
            <a:ext cx="8016875" cy="3387725"/>
          </a:xfrm>
          <a:prstGeom prst="rect">
            <a:avLst/>
          </a:prstGeom>
          <a:noFill/>
          <a:ln w="12700">
            <a:noFill/>
            <a:miter lim="800000"/>
            <a:headEnd/>
            <a:tailEnd/>
          </a:ln>
          <a:effectLst/>
        </p:spPr>
        <p:txBody>
          <a:bodyPr>
            <a:spAutoFit/>
          </a:bodyPr>
          <a:lstStyle/>
          <a:p>
            <a:pPr eaLnBrk="0" hangingPunct="0"/>
            <a:r>
              <a:rPr lang="en-US" sz="1800" b="1" dirty="0">
                <a:solidFill>
                  <a:schemeClr val="accent2"/>
                </a:solidFill>
              </a:rPr>
              <a:t>Variables: Propositions (In-A-1, In-B-1, ..At-R-E-0 …)</a:t>
            </a:r>
          </a:p>
          <a:p>
            <a:pPr eaLnBrk="0" hangingPunct="0"/>
            <a:r>
              <a:rPr lang="en-US" sz="1800" b="1" dirty="0">
                <a:solidFill>
                  <a:schemeClr val="accent2"/>
                </a:solidFill>
              </a:rPr>
              <a:t>Domains:  Actions supporting that proposition in the plan</a:t>
            </a:r>
          </a:p>
          <a:p>
            <a:pPr eaLnBrk="0" hangingPunct="0"/>
            <a:r>
              <a:rPr lang="en-US" sz="1800" b="1" dirty="0">
                <a:solidFill>
                  <a:schemeClr val="accent2"/>
                </a:solidFill>
              </a:rPr>
              <a:t>                          In-A-1 : { Load-A-1, #}   At-R-E-1: {P-At-R-E-1, #}</a:t>
            </a:r>
          </a:p>
          <a:p>
            <a:pPr eaLnBrk="0" hangingPunct="0"/>
            <a:r>
              <a:rPr lang="en-US" sz="1800" b="1" dirty="0">
                <a:solidFill>
                  <a:schemeClr val="accent2"/>
                </a:solidFill>
              </a:rPr>
              <a:t>                               </a:t>
            </a:r>
          </a:p>
          <a:p>
            <a:pPr eaLnBrk="0" hangingPunct="0"/>
            <a:r>
              <a:rPr lang="en-US" sz="1800" b="1" dirty="0">
                <a:solidFill>
                  <a:schemeClr val="accent2"/>
                </a:solidFill>
              </a:rPr>
              <a:t>Constraints: Mutual exclusion</a:t>
            </a:r>
          </a:p>
          <a:p>
            <a:pPr eaLnBrk="0" hangingPunct="0"/>
            <a:r>
              <a:rPr lang="en-US" sz="1800" b="1" dirty="0">
                <a:solidFill>
                  <a:schemeClr val="accent2"/>
                </a:solidFill>
              </a:rPr>
              <a:t>          ~[ ( In-A-1 = Load-A-1)  &amp;    (At-R-M-1 = Fly-R-1)] ; etc..</a:t>
            </a:r>
          </a:p>
          <a:p>
            <a:pPr eaLnBrk="0" hangingPunct="0"/>
            <a:endParaRPr lang="en-US" sz="1800" b="1" dirty="0">
              <a:solidFill>
                <a:schemeClr val="accent2"/>
              </a:solidFill>
            </a:endParaRPr>
          </a:p>
          <a:p>
            <a:pPr eaLnBrk="0" hangingPunct="0"/>
            <a:r>
              <a:rPr lang="en-US" sz="1800" b="1" dirty="0">
                <a:solidFill>
                  <a:schemeClr val="accent2"/>
                </a:solidFill>
              </a:rPr>
              <a:t> Activation</a:t>
            </a:r>
          </a:p>
          <a:p>
            <a:pPr eaLnBrk="0" hangingPunct="0"/>
            <a:r>
              <a:rPr lang="en-US" sz="1800" b="1" dirty="0">
                <a:solidFill>
                  <a:schemeClr val="accent2"/>
                </a:solidFill>
              </a:rPr>
              <a:t>          In-A-1 != #  &amp;  In-B-1 != #    (Goals must have action assignments)</a:t>
            </a:r>
          </a:p>
          <a:p>
            <a:pPr eaLnBrk="0" hangingPunct="0"/>
            <a:r>
              <a:rPr lang="en-US" sz="1800" b="1" dirty="0">
                <a:solidFill>
                  <a:schemeClr val="accent2"/>
                </a:solidFill>
              </a:rPr>
              <a:t>          In-A-1 = Load-A-1 =&gt; At-R-E-0 != # , At-A-E-0 != # </a:t>
            </a:r>
          </a:p>
          <a:p>
            <a:pPr eaLnBrk="0" hangingPunct="0"/>
            <a:r>
              <a:rPr lang="en-US" sz="1800" b="1" dirty="0">
                <a:solidFill>
                  <a:schemeClr val="accent2"/>
                </a:solidFill>
              </a:rPr>
              <a:t>                                                             (</a:t>
            </a:r>
            <a:r>
              <a:rPr lang="en-US" sz="1800" b="1" dirty="0" err="1">
                <a:solidFill>
                  <a:schemeClr val="accent2"/>
                </a:solidFill>
              </a:rPr>
              <a:t>subgoal</a:t>
            </a:r>
            <a:r>
              <a:rPr lang="en-US" sz="1800" b="1" dirty="0">
                <a:solidFill>
                  <a:schemeClr val="accent2"/>
                </a:solidFill>
              </a:rPr>
              <a:t> activation constraints)</a:t>
            </a:r>
          </a:p>
          <a:p>
            <a:pPr eaLnBrk="0" hangingPunct="0"/>
            <a:endParaRPr lang="en-US" sz="1800" b="1" dirty="0">
              <a:solidFill>
                <a:schemeClr val="accent2"/>
              </a:solidFill>
            </a:endParaRPr>
          </a:p>
        </p:txBody>
      </p:sp>
      <p:sp>
        <p:nvSpPr>
          <p:cNvPr id="477189" name="Text Box 5"/>
          <p:cNvSpPr txBox="1">
            <a:spLocks noChangeArrowheads="1"/>
          </p:cNvSpPr>
          <p:nvPr/>
        </p:nvSpPr>
        <p:spPr bwMode="auto">
          <a:xfrm rot="-3823843">
            <a:off x="6924675" y="3895725"/>
            <a:ext cx="2397125" cy="701675"/>
          </a:xfrm>
          <a:prstGeom prst="rect">
            <a:avLst/>
          </a:prstGeom>
          <a:noFill/>
          <a:ln w="12700">
            <a:noFill/>
            <a:miter lim="800000"/>
            <a:headEnd/>
            <a:tailEnd/>
          </a:ln>
          <a:effectLst/>
        </p:spPr>
        <p:txBody>
          <a:bodyPr wrap="none">
            <a:spAutoFit/>
          </a:bodyPr>
          <a:lstStyle/>
          <a:p>
            <a:pPr eaLnBrk="0" hangingPunct="0"/>
            <a:r>
              <a:rPr lang="en-US" sz="2000" b="1">
                <a:solidFill>
                  <a:schemeClr val="accent2"/>
                </a:solidFill>
                <a:latin typeface="CAC Futura Casual" pitchFamily="2" charset="0"/>
              </a:rPr>
              <a:t>[Corresponds to a</a:t>
            </a:r>
          </a:p>
          <a:p>
            <a:pPr eaLnBrk="0" hangingPunct="0"/>
            <a:r>
              <a:rPr lang="en-US" sz="2000" b="1">
                <a:solidFill>
                  <a:schemeClr val="accent2"/>
                </a:solidFill>
                <a:latin typeface="CAC Futura Casual" pitchFamily="2" charset="0"/>
              </a:rPr>
              <a:t> regression-based proof]</a:t>
            </a:r>
          </a:p>
        </p:txBody>
      </p:sp>
      <p:grpSp>
        <p:nvGrpSpPr>
          <p:cNvPr id="2" name="Group 6"/>
          <p:cNvGrpSpPr>
            <a:grpSpLocks/>
          </p:cNvGrpSpPr>
          <p:nvPr/>
        </p:nvGrpSpPr>
        <p:grpSpPr bwMode="auto">
          <a:xfrm>
            <a:off x="4876800" y="685800"/>
            <a:ext cx="4038600" cy="2433638"/>
            <a:chOff x="3072" y="432"/>
            <a:chExt cx="2544" cy="1533"/>
          </a:xfrm>
        </p:grpSpPr>
        <p:pic>
          <p:nvPicPr>
            <p:cNvPr id="477191" name="Picture 7"/>
            <p:cNvPicPr>
              <a:picLocks noChangeAspect="1" noChangeArrowheads="1"/>
            </p:cNvPicPr>
            <p:nvPr/>
          </p:nvPicPr>
          <p:blipFill>
            <a:blip r:embed="rId4" cstate="print"/>
            <a:srcRect/>
            <a:stretch>
              <a:fillRect/>
            </a:stretch>
          </p:blipFill>
          <p:spPr bwMode="auto">
            <a:xfrm>
              <a:off x="3072" y="768"/>
              <a:ext cx="2544" cy="1197"/>
            </a:xfrm>
            <a:prstGeom prst="rect">
              <a:avLst/>
            </a:prstGeom>
            <a:noFill/>
            <a:ln w="12700">
              <a:noFill/>
              <a:miter lim="800000"/>
              <a:headEnd/>
              <a:tailEnd/>
            </a:ln>
            <a:effectLst/>
          </p:spPr>
        </p:pic>
        <p:sp>
          <p:nvSpPr>
            <p:cNvPr id="477192" name="Text Box 8"/>
            <p:cNvSpPr txBox="1">
              <a:spLocks noChangeArrowheads="1"/>
            </p:cNvSpPr>
            <p:nvPr/>
          </p:nvSpPr>
          <p:spPr bwMode="auto">
            <a:xfrm>
              <a:off x="4560" y="432"/>
              <a:ext cx="1019" cy="231"/>
            </a:xfrm>
            <a:prstGeom prst="rect">
              <a:avLst/>
            </a:prstGeom>
            <a:noFill/>
            <a:ln w="12700">
              <a:noFill/>
              <a:miter lim="800000"/>
              <a:headEnd/>
              <a:tailEnd/>
            </a:ln>
            <a:effectLst/>
          </p:spPr>
          <p:txBody>
            <a:bodyPr wrap="none">
              <a:spAutoFit/>
            </a:bodyPr>
            <a:lstStyle/>
            <a:p>
              <a:pPr eaLnBrk="0" hangingPunct="0"/>
              <a:r>
                <a:rPr lang="en-US" b="1">
                  <a:solidFill>
                    <a:schemeClr val="accent1"/>
                  </a:solidFill>
                  <a:latin typeface="CAC Futura Casual" pitchFamily="2" charset="0"/>
                </a:rPr>
                <a:t>Goals: In(A),In(B)</a:t>
              </a:r>
            </a:p>
          </p:txBody>
        </p:sp>
      </p:grpSp>
      <p:sp>
        <p:nvSpPr>
          <p:cNvPr id="477193" name="Text Box 9"/>
          <p:cNvSpPr txBox="1">
            <a:spLocks noChangeArrowheads="1"/>
          </p:cNvSpPr>
          <p:nvPr/>
        </p:nvSpPr>
        <p:spPr bwMode="auto">
          <a:xfrm>
            <a:off x="304800" y="1600200"/>
            <a:ext cx="4317207" cy="1169551"/>
          </a:xfrm>
          <a:prstGeom prst="rect">
            <a:avLst/>
          </a:prstGeom>
          <a:solidFill>
            <a:schemeClr val="bg2"/>
          </a:solidFill>
          <a:ln w="12700">
            <a:solidFill>
              <a:srgbClr val="7FFF00"/>
            </a:solidFill>
            <a:miter lim="800000"/>
            <a:headEnd/>
            <a:tailEnd/>
          </a:ln>
          <a:effectLst/>
        </p:spPr>
        <p:txBody>
          <a:bodyPr wrap="none">
            <a:spAutoFit/>
          </a:bodyPr>
          <a:lstStyle/>
          <a:p>
            <a:pPr eaLnBrk="0" hangingPunct="0"/>
            <a:r>
              <a:rPr lang="en-US" sz="1400" b="1" dirty="0">
                <a:solidFill>
                  <a:srgbClr val="DC0081"/>
                </a:solidFill>
                <a:latin typeface="Calligraph421 BT"/>
              </a:rPr>
              <a:t>CSP: Given a set of discrete variables,</a:t>
            </a:r>
          </a:p>
          <a:p>
            <a:pPr eaLnBrk="0" hangingPunct="0"/>
            <a:r>
              <a:rPr lang="en-US" sz="1400" b="1" dirty="0">
                <a:solidFill>
                  <a:srgbClr val="DC0081"/>
                </a:solidFill>
                <a:latin typeface="Calligraph421 BT"/>
              </a:rPr>
              <a:t>the domains of the variables, and constraints</a:t>
            </a:r>
          </a:p>
          <a:p>
            <a:pPr eaLnBrk="0" hangingPunct="0"/>
            <a:r>
              <a:rPr lang="en-US" sz="1400" b="1" dirty="0">
                <a:solidFill>
                  <a:srgbClr val="DC0081"/>
                </a:solidFill>
                <a:latin typeface="Calligraph421 BT"/>
              </a:rPr>
              <a:t>on the specific values a set of variables can take</a:t>
            </a:r>
          </a:p>
          <a:p>
            <a:pPr eaLnBrk="0" hangingPunct="0"/>
            <a:r>
              <a:rPr lang="en-US" sz="1400" b="1" dirty="0">
                <a:solidFill>
                  <a:srgbClr val="DC0081"/>
                </a:solidFill>
                <a:latin typeface="Calligraph421 BT"/>
              </a:rPr>
              <a:t>in combination, FIND an assignment of values to</a:t>
            </a:r>
          </a:p>
          <a:p>
            <a:pPr eaLnBrk="0" hangingPunct="0"/>
            <a:r>
              <a:rPr lang="en-US" sz="1400" b="1" dirty="0">
                <a:solidFill>
                  <a:srgbClr val="DC0081"/>
                </a:solidFill>
                <a:latin typeface="Calligraph421 BT"/>
              </a:rPr>
              <a:t>all the variables which respects all constraints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7193"/>
                                        </p:tgtEl>
                                        <p:attrNameLst>
                                          <p:attrName>style.visibility</p:attrName>
                                        </p:attrNameLst>
                                      </p:cBhvr>
                                      <p:to>
                                        <p:strVal val="visible"/>
                                      </p:to>
                                    </p:set>
                                    <p:anim calcmode="lin" valueType="num">
                                      <p:cBhvr additive="base">
                                        <p:cTn id="7" dur="500" fill="hold"/>
                                        <p:tgtEl>
                                          <p:spTgt spid="477193"/>
                                        </p:tgtEl>
                                        <p:attrNameLst>
                                          <p:attrName>ppt_x</p:attrName>
                                        </p:attrNameLst>
                                      </p:cBhvr>
                                      <p:tavLst>
                                        <p:tav tm="0">
                                          <p:val>
                                            <p:strVal val="0-#ppt_w/2"/>
                                          </p:val>
                                        </p:tav>
                                        <p:tav tm="100000">
                                          <p:val>
                                            <p:strVal val="#ppt_x"/>
                                          </p:val>
                                        </p:tav>
                                      </p:tavLst>
                                    </p:anim>
                                    <p:anim calcmode="lin" valueType="num">
                                      <p:cBhvr additive="base">
                                        <p:cTn id="8" dur="500" fill="hold"/>
                                        <p:tgtEl>
                                          <p:spTgt spid="4771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7188"/>
                                        </p:tgtEl>
                                        <p:attrNameLst>
                                          <p:attrName>style.visibility</p:attrName>
                                        </p:attrNameLst>
                                      </p:cBhvr>
                                      <p:to>
                                        <p:strVal val="visible"/>
                                      </p:to>
                                    </p:set>
                                    <p:anim calcmode="lin" valueType="num">
                                      <p:cBhvr additive="base">
                                        <p:cTn id="19" dur="500" fill="hold"/>
                                        <p:tgtEl>
                                          <p:spTgt spid="477188"/>
                                        </p:tgtEl>
                                        <p:attrNameLst>
                                          <p:attrName>ppt_x</p:attrName>
                                        </p:attrNameLst>
                                      </p:cBhvr>
                                      <p:tavLst>
                                        <p:tav tm="0">
                                          <p:val>
                                            <p:strVal val="0-#ppt_w/2"/>
                                          </p:val>
                                        </p:tav>
                                        <p:tav tm="100000">
                                          <p:val>
                                            <p:strVal val="#ppt_x"/>
                                          </p:val>
                                        </p:tav>
                                      </p:tavLst>
                                    </p:anim>
                                    <p:anim calcmode="lin" valueType="num">
                                      <p:cBhvr additive="base">
                                        <p:cTn id="20" dur="500" fill="hold"/>
                                        <p:tgtEl>
                                          <p:spTgt spid="4771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7189"/>
                                        </p:tgtEl>
                                        <p:attrNameLst>
                                          <p:attrName>style.visibility</p:attrName>
                                        </p:attrNameLst>
                                      </p:cBhvr>
                                      <p:to>
                                        <p:strVal val="visible"/>
                                      </p:to>
                                    </p:set>
                                    <p:anim calcmode="lin" valueType="num">
                                      <p:cBhvr additive="base">
                                        <p:cTn id="25" dur="500" fill="hold"/>
                                        <p:tgtEl>
                                          <p:spTgt spid="477189"/>
                                        </p:tgtEl>
                                        <p:attrNameLst>
                                          <p:attrName>ppt_x</p:attrName>
                                        </p:attrNameLst>
                                      </p:cBhvr>
                                      <p:tavLst>
                                        <p:tav tm="0">
                                          <p:val>
                                            <p:strVal val="0-#ppt_w/2"/>
                                          </p:val>
                                        </p:tav>
                                        <p:tav tm="100000">
                                          <p:val>
                                            <p:strVal val="#ppt_x"/>
                                          </p:val>
                                        </p:tav>
                                      </p:tavLst>
                                    </p:anim>
                                    <p:anim calcmode="lin" valueType="num">
                                      <p:cBhvr additive="base">
                                        <p:cTn id="26" dur="500" fill="hold"/>
                                        <p:tgtEl>
                                          <p:spTgt spid="477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autoUpdateAnimBg="0"/>
      <p:bldP spid="477189" grpId="0" autoUpdateAnimBg="0"/>
      <p:bldP spid="477193"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5394" name="Picture 2"/>
          <p:cNvPicPr>
            <a:picLocks noChangeAspect="1" noChangeArrowheads="1"/>
          </p:cNvPicPr>
          <p:nvPr/>
        </p:nvPicPr>
        <p:blipFill>
          <a:blip r:embed="rId3" cstate="print"/>
          <a:srcRect/>
          <a:stretch>
            <a:fillRect/>
          </a:stretch>
        </p:blipFill>
        <p:spPr bwMode="auto">
          <a:xfrm>
            <a:off x="3200400" y="1981200"/>
            <a:ext cx="5638800" cy="4756150"/>
          </a:xfrm>
          <a:prstGeom prst="rect">
            <a:avLst/>
          </a:prstGeom>
          <a:noFill/>
          <a:ln w="9525">
            <a:noFill/>
            <a:miter lim="800000"/>
            <a:headEnd/>
            <a:tailEnd/>
          </a:ln>
          <a:effectLst/>
        </p:spPr>
      </p:pic>
      <p:sp>
        <p:nvSpPr>
          <p:cNvPr id="315395" name="Text Box 3"/>
          <p:cNvSpPr txBox="1">
            <a:spLocks noChangeArrowheads="1"/>
          </p:cNvSpPr>
          <p:nvPr/>
        </p:nvSpPr>
        <p:spPr bwMode="auto">
          <a:xfrm>
            <a:off x="304800" y="914400"/>
            <a:ext cx="2895600" cy="5226050"/>
          </a:xfrm>
          <a:prstGeom prst="rect">
            <a:avLst/>
          </a:prstGeom>
          <a:solidFill>
            <a:srgbClr val="FFFF99"/>
          </a:solidFill>
          <a:ln w="9525">
            <a:noFill/>
            <a:miter lim="800000"/>
            <a:headEnd/>
            <a:tailEnd/>
          </a:ln>
          <a:effectLst/>
        </p:spPr>
        <p:txBody>
          <a:bodyPr>
            <a:spAutoFit/>
          </a:bodyPr>
          <a:lstStyle/>
          <a:p>
            <a:r>
              <a:rPr lang="en-US" sz="1600">
                <a:latin typeface="Times New Roman" pitchFamily="18" charset="0"/>
              </a:rPr>
              <a:t>Variables/Domains:</a:t>
            </a:r>
          </a:p>
          <a:p>
            <a:r>
              <a:rPr lang="en-US" sz="1600">
                <a:latin typeface="Times New Roman" pitchFamily="18" charset="0"/>
              </a:rPr>
              <a:t>~cl-B-2:  { #, St-A-B-2, Pick-B-2}</a:t>
            </a:r>
          </a:p>
          <a:p>
            <a:r>
              <a:rPr lang="en-US" sz="1600">
                <a:latin typeface="Times New Roman" pitchFamily="18" charset="0"/>
              </a:rPr>
              <a:t>he-2:  {#, St-A-B-2, St-B-A-2,Ptdn-A-2,Ptdn-B-2}</a:t>
            </a:r>
          </a:p>
          <a:p>
            <a:r>
              <a:rPr lang="en-US" sz="1600">
                <a:latin typeface="Times New Roman" pitchFamily="18" charset="0"/>
              </a:rPr>
              <a:t>h-A-1: {#, Pick-A-1}</a:t>
            </a:r>
          </a:p>
          <a:p>
            <a:r>
              <a:rPr lang="en-US" sz="1600">
                <a:latin typeface="Times New Roman" pitchFamily="18" charset="0"/>
              </a:rPr>
              <a:t>h-B-1: {#,Pick-B-1 }</a:t>
            </a:r>
          </a:p>
          <a:p>
            <a:r>
              <a:rPr lang="en-US" sz="1600">
                <a:latin typeface="Times New Roman" pitchFamily="18" charset="0"/>
              </a:rPr>
              <a:t>….</a:t>
            </a:r>
          </a:p>
          <a:p>
            <a:endParaRPr lang="en-US" sz="1600">
              <a:latin typeface="Times New Roman" pitchFamily="18" charset="0"/>
            </a:endParaRPr>
          </a:p>
          <a:p>
            <a:r>
              <a:rPr lang="en-US" sz="1600">
                <a:latin typeface="Times New Roman" pitchFamily="18" charset="0"/>
              </a:rPr>
              <a:t>Constraints: </a:t>
            </a:r>
          </a:p>
          <a:p>
            <a:r>
              <a:rPr lang="en-US" sz="1600">
                <a:latin typeface="Times New Roman" pitchFamily="18" charset="0"/>
              </a:rPr>
              <a:t>  he-2 = St-A-B-2 =&gt; h-A-1 !=#</a:t>
            </a:r>
          </a:p>
          <a:p>
            <a:r>
              <a:rPr lang="en-US" sz="1600">
                <a:latin typeface="Times New Roman" pitchFamily="18" charset="0"/>
              </a:rPr>
              <a:t>                 {activation}</a:t>
            </a:r>
          </a:p>
          <a:p>
            <a:endParaRPr lang="en-US" sz="1600">
              <a:latin typeface="Times New Roman" pitchFamily="18" charset="0"/>
            </a:endParaRPr>
          </a:p>
          <a:p>
            <a:r>
              <a:rPr lang="en-US" sz="1600">
                <a:latin typeface="Times New Roman" pitchFamily="18" charset="0"/>
              </a:rPr>
              <a:t>  On-A-B-2 = St-A-B-2 =&gt; On-B-A-2 != St-B-A-2</a:t>
            </a:r>
          </a:p>
          <a:p>
            <a:r>
              <a:rPr lang="en-US" sz="1600">
                <a:latin typeface="Times New Roman" pitchFamily="18" charset="0"/>
              </a:rPr>
              <a:t>                 {mutex constraints} </a:t>
            </a:r>
          </a:p>
          <a:p>
            <a:r>
              <a:rPr lang="en-US" sz="1600">
                <a:latin typeface="Times New Roman" pitchFamily="18" charset="0"/>
              </a:rPr>
              <a:t>Goals:</a:t>
            </a:r>
          </a:p>
          <a:p>
            <a:r>
              <a:rPr lang="en-US" sz="1600">
                <a:latin typeface="Times New Roman" pitchFamily="18" charset="0"/>
              </a:rPr>
              <a:t>~cl-B-2 != #     he-2 !=#</a:t>
            </a:r>
          </a:p>
          <a:p>
            <a:endParaRPr lang="en-US" sz="1600">
              <a:latin typeface="Times New Roman" pitchFamily="18" charset="0"/>
            </a:endParaRPr>
          </a:p>
          <a:p>
            <a:endParaRPr lang="en-US" sz="1600">
              <a:latin typeface="Times New Roman" pitchFamily="18" charset="0"/>
            </a:endParaRPr>
          </a:p>
          <a:p>
            <a:endParaRPr lang="en-US" sz="1600">
              <a:latin typeface="Times New Roman" pitchFamily="18" charset="0"/>
            </a:endParaRPr>
          </a:p>
        </p:txBody>
      </p:sp>
      <p:sp>
        <p:nvSpPr>
          <p:cNvPr id="315396" name="Text Box 4"/>
          <p:cNvSpPr txBox="1">
            <a:spLocks noChangeArrowheads="1"/>
          </p:cNvSpPr>
          <p:nvPr/>
        </p:nvSpPr>
        <p:spPr bwMode="auto">
          <a:xfrm>
            <a:off x="3124200" y="152400"/>
            <a:ext cx="2520950" cy="457200"/>
          </a:xfrm>
          <a:prstGeom prst="rect">
            <a:avLst/>
          </a:prstGeom>
          <a:noFill/>
          <a:ln w="9525">
            <a:noFill/>
            <a:miter lim="800000"/>
            <a:headEnd/>
            <a:tailEnd/>
          </a:ln>
          <a:effectLst/>
        </p:spPr>
        <p:txBody>
          <a:bodyPr wrap="none">
            <a:spAutoFit/>
          </a:bodyPr>
          <a:lstStyle/>
          <a:p>
            <a:r>
              <a:rPr lang="en-US" sz="2400">
                <a:latin typeface="Times New Roman" pitchFamily="18" charset="0"/>
              </a:rPr>
              <a:t>Conversion to CSP</a:t>
            </a:r>
          </a:p>
        </p:txBody>
      </p:sp>
      <p:sp>
        <p:nvSpPr>
          <p:cNvPr id="315397" name="Rectangle 5"/>
          <p:cNvSpPr>
            <a:spLocks noChangeArrowheads="1"/>
          </p:cNvSpPr>
          <p:nvPr/>
        </p:nvSpPr>
        <p:spPr bwMode="auto">
          <a:xfrm>
            <a:off x="3505200" y="685800"/>
            <a:ext cx="5352812" cy="1292662"/>
          </a:xfrm>
          <a:prstGeom prst="rect">
            <a:avLst/>
          </a:prstGeom>
          <a:solidFill>
            <a:srgbClr val="FFCCCC"/>
          </a:solidFill>
          <a:ln w="9525">
            <a:noFill/>
            <a:miter lim="800000"/>
            <a:headEnd/>
            <a:tailEnd/>
          </a:ln>
          <a:effectLst/>
        </p:spPr>
        <p:txBody>
          <a:bodyPr wrap="none">
            <a:spAutoFit/>
          </a:bodyPr>
          <a:lstStyle/>
          <a:p>
            <a:r>
              <a:rPr lang="en-US" dirty="0">
                <a:latin typeface="Times New Roman" pitchFamily="18" charset="0"/>
              </a:rPr>
              <a:t>-- </a:t>
            </a:r>
            <a:r>
              <a:rPr lang="en-US" sz="1800" dirty="0">
                <a:latin typeface="Times New Roman" pitchFamily="18" charset="0"/>
              </a:rPr>
              <a:t>This search can also be cast as a CSP</a:t>
            </a:r>
          </a:p>
          <a:p>
            <a:r>
              <a:rPr lang="en-US" sz="1800" dirty="0">
                <a:latin typeface="Times New Roman" pitchFamily="18" charset="0"/>
              </a:rPr>
              <a:t>             Variables: literals in proposition lists</a:t>
            </a:r>
          </a:p>
          <a:p>
            <a:r>
              <a:rPr lang="en-US" sz="1800" dirty="0">
                <a:latin typeface="Times New Roman" pitchFamily="18" charset="0"/>
              </a:rPr>
              <a:t>              Values:   actions supporting them</a:t>
            </a:r>
          </a:p>
          <a:p>
            <a:r>
              <a:rPr lang="en-US" sz="1800" dirty="0">
                <a:latin typeface="Times New Roman" pitchFamily="18" charset="0"/>
              </a:rPr>
              <a:t>              Constraints: </a:t>
            </a:r>
            <a:r>
              <a:rPr lang="en-US" sz="1800" dirty="0" err="1">
                <a:latin typeface="Times New Roman" pitchFamily="18" charset="0"/>
              </a:rPr>
              <a:t>Mutex</a:t>
            </a:r>
            <a:r>
              <a:rPr lang="en-US" sz="1800" dirty="0">
                <a:latin typeface="Times New Roman" pitchFamily="18" charset="0"/>
              </a:rPr>
              <a:t> and Activation   constraints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066800" y="0"/>
            <a:ext cx="9677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  Atomic Model: Transition System  Perspective</a:t>
            </a:r>
          </a:p>
        </p:txBody>
      </p:sp>
      <p:sp>
        <p:nvSpPr>
          <p:cNvPr id="26627" name="Text Box 4"/>
          <p:cNvSpPr txBox="1">
            <a:spLocks noChangeArrowheads="1"/>
          </p:cNvSpPr>
          <p:nvPr/>
        </p:nvSpPr>
        <p:spPr bwMode="auto">
          <a:xfrm>
            <a:off x="76200" y="1066800"/>
            <a:ext cx="7293984" cy="2246769"/>
          </a:xfrm>
          <a:prstGeom prst="rect">
            <a:avLst/>
          </a:prstGeom>
          <a:noFill/>
          <a:ln w="12700">
            <a:noFill/>
            <a:miter lim="800000"/>
            <a:headEnd/>
            <a:tailEnd/>
          </a:ln>
        </p:spPr>
        <p:txBody>
          <a:bodyPr wrap="none">
            <a:spAutoFit/>
          </a:bodyPr>
          <a:lstStyle/>
          <a:p>
            <a:pPr eaLnBrk="0" hangingPunct="0"/>
            <a:r>
              <a:rPr lang="en-US" sz="1400" b="1" dirty="0" smtClean="0">
                <a:solidFill>
                  <a:srgbClr val="FE9B03"/>
                </a:solidFill>
                <a:latin typeface="CAC Futura Casual" pitchFamily="2" charset="0"/>
              </a:rPr>
              <a:t>A transition system is a two </a:t>
            </a:r>
            <a:r>
              <a:rPr lang="en-US" sz="1400" b="1" dirty="0" err="1" smtClean="0">
                <a:solidFill>
                  <a:srgbClr val="FE9B03"/>
                </a:solidFill>
                <a:latin typeface="CAC Futura Casual" pitchFamily="2" charset="0"/>
              </a:rPr>
              <a:t>tuple</a:t>
            </a:r>
            <a:r>
              <a:rPr lang="en-US" sz="1400" b="1" dirty="0" smtClean="0">
                <a:solidFill>
                  <a:srgbClr val="FE9B03"/>
                </a:solidFill>
                <a:latin typeface="CAC Futura Casual" pitchFamily="2" charset="0"/>
              </a:rPr>
              <a:t> &lt;S, A&gt; </a:t>
            </a:r>
          </a:p>
          <a:p>
            <a:pPr eaLnBrk="0" hangingPunct="0"/>
            <a:r>
              <a:rPr lang="en-US" sz="1400" b="1" dirty="0" smtClean="0">
                <a:solidFill>
                  <a:srgbClr val="FE9B03"/>
                </a:solidFill>
                <a:latin typeface="CAC Futura Casual" pitchFamily="2" charset="0"/>
              </a:rPr>
              <a:t>Where </a:t>
            </a:r>
          </a:p>
          <a:p>
            <a:pPr eaLnBrk="0" hangingPunct="0"/>
            <a:r>
              <a:rPr lang="en-US" sz="1400" b="1" dirty="0" smtClean="0">
                <a:solidFill>
                  <a:srgbClr val="FE9B03"/>
                </a:solidFill>
                <a:latin typeface="CAC Futura Casual" pitchFamily="2" charset="0"/>
              </a:rPr>
              <a:t>   S is a set of “states”</a:t>
            </a:r>
          </a:p>
          <a:p>
            <a:pPr eaLnBrk="0" hangingPunct="0"/>
            <a:r>
              <a:rPr lang="en-US" sz="1400" b="1" dirty="0" smtClean="0">
                <a:solidFill>
                  <a:srgbClr val="FE9B03"/>
                </a:solidFill>
                <a:latin typeface="CAC Futura Casual" pitchFamily="2" charset="0"/>
              </a:rPr>
              <a:t>   A is a set of “transitions”</a:t>
            </a:r>
          </a:p>
          <a:p>
            <a:pPr eaLnBrk="0" hangingPunct="0"/>
            <a:r>
              <a:rPr lang="en-US" sz="1400" b="1" dirty="0" smtClean="0">
                <a:solidFill>
                  <a:srgbClr val="FE9B03"/>
                </a:solidFill>
                <a:latin typeface="CAC Futura Casual" pitchFamily="2" charset="0"/>
              </a:rPr>
              <a:t>     each transition a is a subset of SXS</a:t>
            </a:r>
          </a:p>
          <a:p>
            <a:pPr eaLnBrk="0" hangingPunct="0"/>
            <a:r>
              <a:rPr lang="en-US" sz="1400" b="1" dirty="0" smtClean="0">
                <a:solidFill>
                  <a:srgbClr val="FE9B03"/>
                </a:solidFill>
                <a:latin typeface="CAC Futura Casual" pitchFamily="2" charset="0"/>
              </a:rPr>
              <a:t>     --If a is a (partial) function then deterministic transition</a:t>
            </a:r>
          </a:p>
          <a:p>
            <a:pPr eaLnBrk="0" hangingPunct="0"/>
            <a:r>
              <a:rPr lang="en-US" sz="1400" b="1" dirty="0" smtClean="0">
                <a:solidFill>
                  <a:srgbClr val="FE9B03"/>
                </a:solidFill>
                <a:latin typeface="CAC Futura Casual" pitchFamily="2" charset="0"/>
              </a:rPr>
              <a:t>     --otherwise, it is a “non-deterministic” transition</a:t>
            </a:r>
          </a:p>
          <a:p>
            <a:pPr eaLnBrk="0" hangingPunct="0"/>
            <a:r>
              <a:rPr lang="en-US" sz="1400" b="1" dirty="0" smtClean="0">
                <a:solidFill>
                  <a:srgbClr val="FE9B03"/>
                </a:solidFill>
                <a:latin typeface="CAC Futura Casual" pitchFamily="2" charset="0"/>
              </a:rPr>
              <a:t>         --It is a stochastic transition </a:t>
            </a:r>
          </a:p>
          <a:p>
            <a:pPr eaLnBrk="0" hangingPunct="0"/>
            <a:r>
              <a:rPr lang="en-US" sz="1400" b="1" dirty="0" smtClean="0">
                <a:solidFill>
                  <a:srgbClr val="FE9B03"/>
                </a:solidFill>
                <a:latin typeface="CAC Futura Casual" pitchFamily="2" charset="0"/>
              </a:rPr>
              <a:t>            If there are probabilities associated with each state a takes s to</a:t>
            </a:r>
          </a:p>
          <a:p>
            <a:pPr eaLnBrk="0" hangingPunct="0"/>
            <a:r>
              <a:rPr lang="en-US" sz="1400" b="1" dirty="0" smtClean="0">
                <a:solidFill>
                  <a:srgbClr val="FE9B03"/>
                </a:solidFill>
                <a:latin typeface="CAC Futura Casual" pitchFamily="2" charset="0"/>
              </a:rPr>
              <a:t>     --Finding plans becomes is equivalent to finding “paths” in the transition system</a:t>
            </a:r>
          </a:p>
        </p:txBody>
      </p:sp>
      <p:sp>
        <p:nvSpPr>
          <p:cNvPr id="26628" name="Text Box 5"/>
          <p:cNvSpPr txBox="1">
            <a:spLocks noChangeArrowheads="1"/>
          </p:cNvSpPr>
          <p:nvPr/>
        </p:nvSpPr>
        <p:spPr bwMode="auto">
          <a:xfrm>
            <a:off x="6477000" y="3886200"/>
            <a:ext cx="2552700" cy="3046988"/>
          </a:xfrm>
          <a:prstGeom prst="rect">
            <a:avLst/>
          </a:prstGeom>
          <a:solidFill>
            <a:schemeClr val="folHlink"/>
          </a:solidFill>
          <a:ln w="12700">
            <a:noFill/>
            <a:miter lim="800000"/>
            <a:headEnd/>
            <a:tailEnd/>
          </a:ln>
        </p:spPr>
        <p:txBody>
          <a:bodyPr>
            <a:spAutoFit/>
          </a:bodyPr>
          <a:lstStyle/>
          <a:p>
            <a:pPr eaLnBrk="0" hangingPunct="0"/>
            <a:r>
              <a:rPr lang="en-US" sz="1600" b="1" dirty="0" smtClean="0">
                <a:solidFill>
                  <a:srgbClr val="DC0081"/>
                </a:solidFill>
                <a:latin typeface="CAC Futura Casual" pitchFamily="2" charset="0"/>
              </a:rPr>
              <a:t>Transition system models are called “Explicit state-space” models</a:t>
            </a:r>
          </a:p>
          <a:p>
            <a:pPr eaLnBrk="0" hangingPunct="0"/>
            <a:r>
              <a:rPr lang="en-US" sz="1600" b="1" dirty="0" smtClean="0">
                <a:solidFill>
                  <a:srgbClr val="DC0081"/>
                </a:solidFill>
                <a:latin typeface="CAC Futura Casual" pitchFamily="2" charset="0"/>
              </a:rPr>
              <a:t>  In general, we would like to represent the transition systems more compactly</a:t>
            </a:r>
          </a:p>
          <a:p>
            <a:pPr eaLnBrk="0" hangingPunct="0"/>
            <a:r>
              <a:rPr lang="en-US" sz="1600" b="1" dirty="0" smtClean="0">
                <a:solidFill>
                  <a:srgbClr val="DC0081"/>
                </a:solidFill>
                <a:latin typeface="CAC Futura Casual" pitchFamily="2" charset="0"/>
              </a:rPr>
              <a:t>    e.g. State variable representation of states. </a:t>
            </a:r>
          </a:p>
          <a:p>
            <a:pPr eaLnBrk="0" hangingPunct="0"/>
            <a:r>
              <a:rPr lang="en-US" sz="1600" b="1" dirty="0" smtClean="0">
                <a:solidFill>
                  <a:srgbClr val="DC0081"/>
                </a:solidFill>
                <a:latin typeface="CAC Futura Casual" pitchFamily="2" charset="0"/>
              </a:rPr>
              <a:t>  These latter are called “Factored” models</a:t>
            </a:r>
          </a:p>
        </p:txBody>
      </p:sp>
      <p:pic>
        <p:nvPicPr>
          <p:cNvPr id="26629" name="Picture 7"/>
          <p:cNvPicPr>
            <a:picLocks noChangeAspect="1" noChangeArrowheads="1"/>
          </p:cNvPicPr>
          <p:nvPr/>
        </p:nvPicPr>
        <p:blipFill>
          <a:blip r:embed="rId3" cstate="print"/>
          <a:srcRect/>
          <a:stretch>
            <a:fillRect/>
          </a:stretch>
        </p:blipFill>
        <p:spPr bwMode="auto">
          <a:xfrm>
            <a:off x="914400" y="3810000"/>
            <a:ext cx="5505450" cy="2870200"/>
          </a:xfrm>
          <a:prstGeom prst="rect">
            <a:avLst/>
          </a:prstGeom>
          <a:noFill/>
          <a:ln w="12700">
            <a:noFill/>
            <a:miter lim="800000"/>
            <a:headEnd/>
            <a:tailEnd/>
          </a:ln>
        </p:spPr>
      </p:pic>
      <p:sp>
        <p:nvSpPr>
          <p:cNvPr id="26630" name="Text Box 8"/>
          <p:cNvSpPr txBox="1">
            <a:spLocks noChangeArrowheads="1"/>
          </p:cNvSpPr>
          <p:nvPr/>
        </p:nvSpPr>
        <p:spPr bwMode="auto">
          <a:xfrm>
            <a:off x="5791200" y="685800"/>
            <a:ext cx="3207929" cy="1938992"/>
          </a:xfrm>
          <a:prstGeom prst="rect">
            <a:avLst/>
          </a:prstGeom>
          <a:solidFill>
            <a:srgbClr val="676767"/>
          </a:solidFill>
          <a:ln w="12700">
            <a:noFill/>
            <a:miter lim="800000"/>
            <a:headEnd/>
            <a:tailEnd/>
          </a:ln>
        </p:spPr>
        <p:txBody>
          <a:bodyPr wrap="none">
            <a:spAutoFit/>
          </a:bodyPr>
          <a:lstStyle/>
          <a:p>
            <a:pPr eaLnBrk="0" hangingPunct="0"/>
            <a:r>
              <a:rPr lang="en-US" sz="1200" b="1" dirty="0" smtClean="0">
                <a:solidFill>
                  <a:srgbClr val="FE9B03"/>
                </a:solidFill>
                <a:latin typeface="CAC Futura Casual" pitchFamily="2" charset="0"/>
              </a:rPr>
              <a:t>Each action in this model can be</a:t>
            </a:r>
          </a:p>
          <a:p>
            <a:pPr eaLnBrk="0" hangingPunct="0"/>
            <a:r>
              <a:rPr lang="en-US" sz="1200" b="1" dirty="0" smtClean="0">
                <a:solidFill>
                  <a:srgbClr val="FE9B03"/>
                </a:solidFill>
                <a:latin typeface="CAC Futura Casual" pitchFamily="2" charset="0"/>
              </a:rPr>
              <a:t>Represented by incidence matrices </a:t>
            </a:r>
          </a:p>
          <a:p>
            <a:pPr eaLnBrk="0" hangingPunct="0"/>
            <a:r>
              <a:rPr lang="en-US" sz="1200" b="1" dirty="0" smtClean="0">
                <a:solidFill>
                  <a:srgbClr val="FE9B03"/>
                </a:solidFill>
                <a:latin typeface="CAC Futura Casual" pitchFamily="2" charset="0"/>
              </a:rPr>
              <a:t>(e.g. below)</a:t>
            </a:r>
          </a:p>
          <a:p>
            <a:pPr eaLnBrk="0" hangingPunct="0"/>
            <a:endParaRPr lang="en-US" sz="1200" b="1" dirty="0" smtClean="0">
              <a:solidFill>
                <a:srgbClr val="FE9B03"/>
              </a:solidFill>
              <a:latin typeface="CAC Futura Casual" pitchFamily="2" charset="0"/>
            </a:endParaRPr>
          </a:p>
          <a:p>
            <a:pPr eaLnBrk="0" hangingPunct="0"/>
            <a:r>
              <a:rPr lang="en-US" sz="1200" b="1" dirty="0" smtClean="0">
                <a:solidFill>
                  <a:srgbClr val="FE9B03"/>
                </a:solidFill>
                <a:latin typeface="CAC Futura Casual" pitchFamily="2" charset="0"/>
              </a:rPr>
              <a:t>The set of all possible transitions </a:t>
            </a:r>
          </a:p>
          <a:p>
            <a:pPr eaLnBrk="0" hangingPunct="0"/>
            <a:r>
              <a:rPr lang="en-US" sz="1200" b="1" dirty="0" smtClean="0">
                <a:solidFill>
                  <a:srgbClr val="FE9B03"/>
                </a:solidFill>
                <a:latin typeface="CAC Futura Casual" pitchFamily="2" charset="0"/>
              </a:rPr>
              <a:t>Will then simply be the SUM of the</a:t>
            </a:r>
          </a:p>
          <a:p>
            <a:pPr eaLnBrk="0" hangingPunct="0"/>
            <a:r>
              <a:rPr lang="en-US" sz="1200" b="1" dirty="0" smtClean="0">
                <a:solidFill>
                  <a:srgbClr val="FE9B03"/>
                </a:solidFill>
                <a:latin typeface="CAC Futura Casual" pitchFamily="2" charset="0"/>
              </a:rPr>
              <a:t>Individual incidence matrices</a:t>
            </a:r>
          </a:p>
          <a:p>
            <a:pPr eaLnBrk="0" hangingPunct="0"/>
            <a:r>
              <a:rPr lang="en-US" sz="1200" b="1" dirty="0" smtClean="0">
                <a:solidFill>
                  <a:srgbClr val="FE9B03"/>
                </a:solidFill>
                <a:latin typeface="CAC Futura Casual" pitchFamily="2" charset="0"/>
              </a:rPr>
              <a:t>Transitions entailed by a sequence of </a:t>
            </a:r>
          </a:p>
          <a:p>
            <a:pPr eaLnBrk="0" hangingPunct="0"/>
            <a:r>
              <a:rPr lang="en-US" sz="1200" b="1" dirty="0" smtClean="0">
                <a:solidFill>
                  <a:srgbClr val="FE9B03"/>
                </a:solidFill>
                <a:latin typeface="CAC Futura Casual" pitchFamily="2" charset="0"/>
              </a:rPr>
              <a:t>  actions will be given by the (matrix)</a:t>
            </a:r>
          </a:p>
          <a:p>
            <a:pPr eaLnBrk="0" hangingPunct="0"/>
            <a:r>
              <a:rPr lang="en-US" sz="1200" b="1" dirty="0" smtClean="0">
                <a:solidFill>
                  <a:srgbClr val="FE9B03"/>
                </a:solidFill>
                <a:latin typeface="CAC Futura Casual" pitchFamily="2" charset="0"/>
              </a:rPr>
              <a:t>   multiplication of the incidence matrices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0"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
        <p:nvSpPr>
          <p:cNvPr id="498691" name="Text Box 3"/>
          <p:cNvSpPr txBox="1">
            <a:spLocks noChangeArrowheads="1"/>
          </p:cNvSpPr>
          <p:nvPr/>
        </p:nvSpPr>
        <p:spPr bwMode="auto">
          <a:xfrm>
            <a:off x="5410200" y="3124200"/>
            <a:ext cx="3346450" cy="1006475"/>
          </a:xfrm>
          <a:prstGeom prst="rect">
            <a:avLst/>
          </a:prstGeom>
          <a:solidFill>
            <a:schemeClr val="accent1"/>
          </a:solidFill>
          <a:ln w="9525">
            <a:noFill/>
            <a:miter lim="800000"/>
            <a:headEnd/>
            <a:tailEnd/>
          </a:ln>
          <a:effectLst/>
        </p:spPr>
        <p:txBody>
          <a:bodyPr wrap="none">
            <a:spAutoFit/>
          </a:bodyPr>
          <a:lstStyle/>
          <a:p>
            <a:r>
              <a:rPr lang="en-US" sz="2000">
                <a:latin typeface="Times New Roman" pitchFamily="18" charset="0"/>
              </a:rPr>
              <a:t>Basically GP minimum </a:t>
            </a:r>
          </a:p>
          <a:p>
            <a:r>
              <a:rPr lang="en-US" sz="2000">
                <a:latin typeface="Times New Roman" pitchFamily="18" charset="0"/>
              </a:rPr>
              <a:t>Mutex propagation (which will</a:t>
            </a:r>
          </a:p>
          <a:p>
            <a:r>
              <a:rPr lang="en-US" sz="2000">
                <a:latin typeface="Times New Roman" pitchFamily="18" charset="0"/>
              </a:rPr>
              <a:t>add more derived constraints)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3810"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9730" name="Text Box 2"/>
          <p:cNvSpPr txBox="1">
            <a:spLocks noChangeArrowheads="1"/>
          </p:cNvSpPr>
          <p:nvPr/>
        </p:nvSpPr>
        <p:spPr bwMode="auto">
          <a:xfrm>
            <a:off x="822325" y="346075"/>
            <a:ext cx="6080125" cy="457200"/>
          </a:xfrm>
          <a:prstGeom prst="rect">
            <a:avLst/>
          </a:prstGeom>
          <a:noFill/>
          <a:ln w="9525">
            <a:noFill/>
            <a:miter lim="800000"/>
            <a:headEnd/>
            <a:tailEnd/>
          </a:ln>
          <a:effectLst/>
        </p:spPr>
        <p:txBody>
          <a:bodyPr wrap="none" lIns="91436" tIns="45718" rIns="91436" bIns="45718">
            <a:spAutoFit/>
          </a:bodyPr>
          <a:lstStyle/>
          <a:p>
            <a:r>
              <a:rPr lang="en-US"/>
              <a:t>Some observations about the structure of the PG</a:t>
            </a:r>
          </a:p>
        </p:txBody>
      </p:sp>
      <p:sp>
        <p:nvSpPr>
          <p:cNvPr id="969731" name="Text Box 3"/>
          <p:cNvSpPr txBox="1">
            <a:spLocks noChangeArrowheads="1"/>
          </p:cNvSpPr>
          <p:nvPr/>
        </p:nvSpPr>
        <p:spPr bwMode="auto">
          <a:xfrm>
            <a:off x="1143000" y="1143000"/>
            <a:ext cx="7683500" cy="5310188"/>
          </a:xfrm>
          <a:prstGeom prst="rect">
            <a:avLst/>
          </a:prstGeom>
          <a:noFill/>
          <a:ln w="9525">
            <a:noFill/>
            <a:miter lim="800000"/>
            <a:headEnd/>
            <a:tailEnd/>
          </a:ln>
          <a:effectLst/>
        </p:spPr>
        <p:txBody>
          <a:bodyPr wrap="none" lIns="91436" tIns="45718" rIns="91436" bIns="45718">
            <a:spAutoFit/>
          </a:bodyPr>
          <a:lstStyle/>
          <a:p>
            <a:pPr marL="342900" indent="-342900"/>
            <a:r>
              <a:rPr lang="en-US" sz="1800"/>
              <a:t>1. If an action </a:t>
            </a:r>
            <a:r>
              <a:rPr lang="en-US" sz="1800" i="1"/>
              <a:t>a</a:t>
            </a:r>
            <a:r>
              <a:rPr lang="en-US" sz="1800"/>
              <a:t> is present in level </a:t>
            </a:r>
            <a:r>
              <a:rPr lang="en-US" sz="1800" i="1"/>
              <a:t>l</a:t>
            </a:r>
            <a:r>
              <a:rPr lang="en-US" sz="1800"/>
              <a:t>, it will be present in</a:t>
            </a:r>
          </a:p>
          <a:p>
            <a:pPr marL="342900" indent="-342900"/>
            <a:r>
              <a:rPr lang="en-US" sz="1800"/>
              <a:t>       all subsequent levels.</a:t>
            </a:r>
          </a:p>
          <a:p>
            <a:pPr marL="342900" indent="-342900"/>
            <a:endParaRPr lang="en-US" sz="1800"/>
          </a:p>
          <a:p>
            <a:pPr marL="342900" indent="-342900"/>
            <a:r>
              <a:rPr lang="en-US" sz="1800"/>
              <a:t>2. If a literal </a:t>
            </a:r>
            <a:r>
              <a:rPr lang="en-US" sz="1800" i="1"/>
              <a:t>p </a:t>
            </a:r>
            <a:r>
              <a:rPr lang="en-US" sz="1800"/>
              <a:t>is present in level </a:t>
            </a:r>
            <a:r>
              <a:rPr lang="en-US" sz="1800" i="1"/>
              <a:t>l, </a:t>
            </a:r>
            <a:r>
              <a:rPr lang="en-US" sz="1800"/>
              <a:t>it will be present in all</a:t>
            </a:r>
          </a:p>
          <a:p>
            <a:pPr marL="342900" indent="-342900"/>
            <a:r>
              <a:rPr lang="en-US" sz="1800"/>
              <a:t>        subsequent levels.</a:t>
            </a:r>
          </a:p>
          <a:p>
            <a:pPr marL="342900" indent="-342900"/>
            <a:endParaRPr lang="en-US" sz="1800"/>
          </a:p>
          <a:p>
            <a:pPr marL="342900" indent="-342900"/>
            <a:r>
              <a:rPr lang="en-US" sz="1800"/>
              <a:t>3. If two literals p,q are not mutex in level </a:t>
            </a:r>
            <a:r>
              <a:rPr lang="en-US" sz="1800" i="1"/>
              <a:t>l</a:t>
            </a:r>
            <a:r>
              <a:rPr lang="en-US" sz="1800"/>
              <a:t>, they will never</a:t>
            </a:r>
          </a:p>
          <a:p>
            <a:pPr marL="342900" indent="-342900"/>
            <a:r>
              <a:rPr lang="en-US" sz="1800"/>
              <a:t>       be mutex in subsequent levels</a:t>
            </a:r>
          </a:p>
          <a:p>
            <a:pPr marL="342900" indent="-342900"/>
            <a:r>
              <a:rPr lang="en-US" sz="1800"/>
              <a:t>         --Mutex relations relax monotonically as we grow PG</a:t>
            </a:r>
          </a:p>
          <a:p>
            <a:pPr marL="342900" indent="-342900"/>
            <a:endParaRPr lang="en-US" sz="1800"/>
          </a:p>
          <a:p>
            <a:pPr marL="342900" indent="-342900"/>
            <a:r>
              <a:rPr lang="en-US" sz="1800" i="1"/>
              <a:t>1,2,3 imply that a PG can be represented efficiently in a bi-level</a:t>
            </a:r>
          </a:p>
          <a:p>
            <a:pPr marL="342900" indent="-342900"/>
            <a:r>
              <a:rPr lang="en-US" sz="1800" i="1"/>
              <a:t>    structure: One level for propositions and one level for actions.</a:t>
            </a:r>
          </a:p>
          <a:p>
            <a:pPr marL="342900" indent="-342900"/>
            <a:r>
              <a:rPr lang="en-US" sz="1800" i="1"/>
              <a:t>    For each proposition/action, we just track the first time instant </a:t>
            </a:r>
          </a:p>
          <a:p>
            <a:pPr marL="342900" indent="-342900"/>
            <a:r>
              <a:rPr lang="en-US" sz="1800" i="1"/>
              <a:t>    they got into the PG. For mutex relations we track the first time instant</a:t>
            </a:r>
          </a:p>
          <a:p>
            <a:pPr marL="342900" indent="-342900"/>
            <a:r>
              <a:rPr lang="en-US" sz="1800" i="1"/>
              <a:t>    they went away.</a:t>
            </a:r>
            <a:r>
              <a:rPr lang="en-US" sz="1800"/>
              <a:t> </a:t>
            </a:r>
          </a:p>
          <a:p>
            <a:pPr marL="342900" indent="-342900"/>
            <a:endParaRPr lang="en-US" sz="1800"/>
          </a:p>
          <a:p>
            <a:pPr marL="342900" indent="-342900">
              <a:buFontTx/>
              <a:buAutoNum type="arabicPeriod" startAt="4"/>
            </a:pPr>
            <a:r>
              <a:rPr lang="en-US" sz="1800"/>
              <a:t>PG doesn’t have to be grown to level-off to be useful for computing heuristics</a:t>
            </a:r>
          </a:p>
          <a:p>
            <a:pPr marL="342900" indent="-342900">
              <a:buFontTx/>
              <a:buAutoNum type="arabicPeriod" startAt="4"/>
            </a:pPr>
            <a:endParaRPr lang="en-US" sz="1800"/>
          </a:p>
          <a:p>
            <a:pPr marL="342900" indent="-342900">
              <a:buFontTx/>
              <a:buAutoNum type="arabicPeriod" startAt="4"/>
            </a:pPr>
            <a:r>
              <a:rPr lang="en-US" sz="1800"/>
              <a:t>PG can be used to decide which actions are worth considering in the search</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60" name="Text Box 4"/>
          <p:cNvSpPr txBox="1">
            <a:spLocks noChangeArrowheads="1"/>
          </p:cNvSpPr>
          <p:nvPr/>
        </p:nvSpPr>
        <p:spPr bwMode="auto">
          <a:xfrm>
            <a:off x="533400" y="228600"/>
            <a:ext cx="8445325" cy="400110"/>
          </a:xfrm>
          <a:prstGeom prst="rect">
            <a:avLst/>
          </a:prstGeom>
          <a:noFill/>
          <a:ln w="9525">
            <a:noFill/>
            <a:miter lim="800000"/>
            <a:headEnd/>
            <a:tailEnd/>
          </a:ln>
          <a:effectLst/>
        </p:spPr>
        <p:txBody>
          <a:bodyPr wrap="none">
            <a:spAutoFit/>
          </a:bodyPr>
          <a:lstStyle/>
          <a:p>
            <a:r>
              <a:rPr lang="en-US" sz="2000" i="1" dirty="0"/>
              <a:t>Life must be lived forward, but can only be understood backward.--Kierkegaard</a:t>
            </a:r>
            <a:r>
              <a:rPr lang="en-US" sz="2000" dirty="0"/>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a:xfrm>
            <a:off x="457200" y="304800"/>
            <a:ext cx="8305800" cy="838200"/>
          </a:xfrm>
        </p:spPr>
        <p:txBody>
          <a:bodyPr/>
          <a:lstStyle/>
          <a:p>
            <a:r>
              <a:rPr lang="en-US"/>
              <a:t>Distance of a Set of Literals</a:t>
            </a:r>
          </a:p>
        </p:txBody>
      </p:sp>
      <p:sp>
        <p:nvSpPr>
          <p:cNvPr id="971779" name="Text Box 3"/>
          <p:cNvSpPr txBox="1">
            <a:spLocks noChangeArrowheads="1"/>
          </p:cNvSpPr>
          <p:nvPr/>
        </p:nvSpPr>
        <p:spPr bwMode="auto">
          <a:xfrm>
            <a:off x="2971800" y="2895600"/>
            <a:ext cx="654050" cy="366713"/>
          </a:xfrm>
          <a:prstGeom prst="rect">
            <a:avLst/>
          </a:prstGeom>
          <a:noFill/>
          <a:ln w="9525">
            <a:noFill/>
            <a:miter lim="800000"/>
            <a:headEnd/>
            <a:tailEnd/>
          </a:ln>
          <a:effectLst/>
        </p:spPr>
        <p:txBody>
          <a:bodyPr wrap="none">
            <a:spAutoFit/>
          </a:bodyPr>
          <a:lstStyle/>
          <a:p>
            <a:r>
              <a:rPr lang="en-US" sz="1800">
                <a:latin typeface="Arial" charset="0"/>
              </a:rPr>
              <a:t>Sum</a:t>
            </a:r>
          </a:p>
        </p:txBody>
      </p:sp>
      <p:sp>
        <p:nvSpPr>
          <p:cNvPr id="971780" name="Text Box 4"/>
          <p:cNvSpPr txBox="1">
            <a:spLocks noChangeArrowheads="1"/>
          </p:cNvSpPr>
          <p:nvPr/>
        </p:nvSpPr>
        <p:spPr bwMode="auto">
          <a:xfrm>
            <a:off x="6248400" y="2895600"/>
            <a:ext cx="1149350" cy="366713"/>
          </a:xfrm>
          <a:prstGeom prst="rect">
            <a:avLst/>
          </a:prstGeom>
          <a:noFill/>
          <a:ln w="9525">
            <a:noFill/>
            <a:miter lim="800000"/>
            <a:headEnd/>
            <a:tailEnd/>
          </a:ln>
          <a:effectLst/>
        </p:spPr>
        <p:txBody>
          <a:bodyPr wrap="none">
            <a:spAutoFit/>
          </a:bodyPr>
          <a:lstStyle/>
          <a:p>
            <a:r>
              <a:rPr lang="en-US" sz="1800">
                <a:solidFill>
                  <a:srgbClr val="3333FF"/>
                </a:solidFill>
                <a:latin typeface="Arial" charset="0"/>
              </a:rPr>
              <a:t>Set-Level</a:t>
            </a:r>
          </a:p>
        </p:txBody>
      </p:sp>
      <p:grpSp>
        <p:nvGrpSpPr>
          <p:cNvPr id="971781" name="Group 5"/>
          <p:cNvGrpSpPr>
            <a:grpSpLocks/>
          </p:cNvGrpSpPr>
          <p:nvPr/>
        </p:nvGrpSpPr>
        <p:grpSpPr bwMode="auto">
          <a:xfrm>
            <a:off x="1447800" y="3262313"/>
            <a:ext cx="6953250" cy="1355725"/>
            <a:chOff x="576" y="1671"/>
            <a:chExt cx="4380" cy="854"/>
          </a:xfrm>
        </p:grpSpPr>
        <p:sp>
          <p:nvSpPr>
            <p:cNvPr id="971782" name="Text Box 6"/>
            <p:cNvSpPr txBox="1">
              <a:spLocks noChangeArrowheads="1"/>
            </p:cNvSpPr>
            <p:nvPr/>
          </p:nvSpPr>
          <p:spPr bwMode="auto">
            <a:xfrm>
              <a:off x="576" y="2208"/>
              <a:ext cx="764" cy="231"/>
            </a:xfrm>
            <a:prstGeom prst="rect">
              <a:avLst/>
            </a:prstGeom>
            <a:noFill/>
            <a:ln w="9525">
              <a:noFill/>
              <a:miter lim="800000"/>
              <a:headEnd/>
              <a:tailEnd/>
            </a:ln>
            <a:effectLst/>
          </p:spPr>
          <p:txBody>
            <a:bodyPr wrap="none">
              <a:spAutoFit/>
            </a:bodyPr>
            <a:lstStyle/>
            <a:p>
              <a:r>
                <a:rPr lang="en-US" sz="1800">
                  <a:latin typeface="Arial" charset="0"/>
                </a:rPr>
                <a:t>Partition-k</a:t>
              </a:r>
            </a:p>
          </p:txBody>
        </p:sp>
        <p:sp>
          <p:nvSpPr>
            <p:cNvPr id="971783" name="Text Box 7"/>
            <p:cNvSpPr txBox="1">
              <a:spLocks noChangeArrowheads="1"/>
            </p:cNvSpPr>
            <p:nvPr/>
          </p:nvSpPr>
          <p:spPr bwMode="auto">
            <a:xfrm>
              <a:off x="1584" y="2208"/>
              <a:ext cx="1200" cy="231"/>
            </a:xfrm>
            <a:prstGeom prst="rect">
              <a:avLst/>
            </a:prstGeom>
            <a:noFill/>
            <a:ln w="9525">
              <a:noFill/>
              <a:miter lim="800000"/>
              <a:headEnd/>
              <a:tailEnd/>
            </a:ln>
            <a:effectLst/>
          </p:spPr>
          <p:txBody>
            <a:bodyPr>
              <a:spAutoFit/>
            </a:bodyPr>
            <a:lstStyle/>
            <a:p>
              <a:r>
                <a:rPr lang="en-US" sz="1800">
                  <a:latin typeface="Arial" charset="0"/>
                </a:rPr>
                <a:t>Adjusted Sum</a:t>
              </a:r>
            </a:p>
          </p:txBody>
        </p:sp>
        <p:sp>
          <p:nvSpPr>
            <p:cNvPr id="971784" name="Text Box 8"/>
            <p:cNvSpPr txBox="1">
              <a:spLocks noChangeArrowheads="1"/>
            </p:cNvSpPr>
            <p:nvPr/>
          </p:nvSpPr>
          <p:spPr bwMode="auto">
            <a:xfrm>
              <a:off x="2880" y="2208"/>
              <a:ext cx="624" cy="231"/>
            </a:xfrm>
            <a:prstGeom prst="rect">
              <a:avLst/>
            </a:prstGeom>
            <a:noFill/>
            <a:ln w="9525">
              <a:noFill/>
              <a:miter lim="800000"/>
              <a:headEnd/>
              <a:tailEnd/>
            </a:ln>
            <a:effectLst/>
          </p:spPr>
          <p:txBody>
            <a:bodyPr>
              <a:spAutoFit/>
            </a:bodyPr>
            <a:lstStyle/>
            <a:p>
              <a:r>
                <a:rPr lang="en-US" sz="1800">
                  <a:latin typeface="Arial" charset="0"/>
                </a:rPr>
                <a:t>Combo</a:t>
              </a:r>
            </a:p>
          </p:txBody>
        </p:sp>
        <p:sp>
          <p:nvSpPr>
            <p:cNvPr id="971785" name="Text Box 9"/>
            <p:cNvSpPr txBox="1">
              <a:spLocks noChangeArrowheads="1"/>
            </p:cNvSpPr>
            <p:nvPr/>
          </p:nvSpPr>
          <p:spPr bwMode="auto">
            <a:xfrm>
              <a:off x="4032" y="2121"/>
              <a:ext cx="924" cy="404"/>
            </a:xfrm>
            <a:prstGeom prst="rect">
              <a:avLst/>
            </a:prstGeom>
            <a:noFill/>
            <a:ln w="9525">
              <a:noFill/>
              <a:miter lim="800000"/>
              <a:headEnd/>
              <a:tailEnd/>
            </a:ln>
            <a:effectLst/>
          </p:spPr>
          <p:txBody>
            <a:bodyPr wrap="none">
              <a:spAutoFit/>
            </a:bodyPr>
            <a:lstStyle/>
            <a:p>
              <a:r>
                <a:rPr lang="en-US" sz="1800">
                  <a:solidFill>
                    <a:srgbClr val="3333FF"/>
                  </a:solidFill>
                  <a:latin typeface="Arial" charset="0"/>
                </a:rPr>
                <a:t>Set-Level</a:t>
              </a:r>
            </a:p>
            <a:p>
              <a:r>
                <a:rPr lang="en-US" sz="1800">
                  <a:solidFill>
                    <a:srgbClr val="3333FF"/>
                  </a:solidFill>
                  <a:latin typeface="Arial" charset="0"/>
                </a:rPr>
                <a:t> with memos</a:t>
              </a:r>
            </a:p>
          </p:txBody>
        </p:sp>
        <p:cxnSp>
          <p:nvCxnSpPr>
            <p:cNvPr id="971786" name="AutoShape 10"/>
            <p:cNvCxnSpPr>
              <a:cxnSpLocks noChangeShapeType="1"/>
              <a:stCxn id="971779" idx="2"/>
              <a:endCxn id="971782" idx="0"/>
            </p:cNvCxnSpPr>
            <p:nvPr/>
          </p:nvCxnSpPr>
          <p:spPr bwMode="auto">
            <a:xfrm flipH="1">
              <a:off x="958" y="1671"/>
              <a:ext cx="784" cy="537"/>
            </a:xfrm>
            <a:prstGeom prst="straightConnector1">
              <a:avLst/>
            </a:prstGeom>
            <a:noFill/>
            <a:ln w="9525">
              <a:solidFill>
                <a:schemeClr val="tx1"/>
              </a:solidFill>
              <a:round/>
              <a:headEnd/>
              <a:tailEnd type="triangle" w="med" len="med"/>
            </a:ln>
            <a:effectLst/>
          </p:spPr>
        </p:cxnSp>
        <p:cxnSp>
          <p:nvCxnSpPr>
            <p:cNvPr id="971787" name="AutoShape 11"/>
            <p:cNvCxnSpPr>
              <a:cxnSpLocks noChangeShapeType="1"/>
              <a:stCxn id="971779" idx="2"/>
              <a:endCxn id="971783" idx="0"/>
            </p:cNvCxnSpPr>
            <p:nvPr/>
          </p:nvCxnSpPr>
          <p:spPr bwMode="auto">
            <a:xfrm>
              <a:off x="1742" y="1671"/>
              <a:ext cx="442" cy="537"/>
            </a:xfrm>
            <a:prstGeom prst="straightConnector1">
              <a:avLst/>
            </a:prstGeom>
            <a:noFill/>
            <a:ln w="9525">
              <a:solidFill>
                <a:schemeClr val="tx1"/>
              </a:solidFill>
              <a:round/>
              <a:headEnd/>
              <a:tailEnd type="triangle" w="med" len="med"/>
            </a:ln>
            <a:effectLst/>
          </p:spPr>
        </p:cxnSp>
        <p:cxnSp>
          <p:nvCxnSpPr>
            <p:cNvPr id="971788" name="AutoShape 12"/>
            <p:cNvCxnSpPr>
              <a:cxnSpLocks noChangeShapeType="1"/>
              <a:stCxn id="971779" idx="2"/>
              <a:endCxn id="971784" idx="0"/>
            </p:cNvCxnSpPr>
            <p:nvPr/>
          </p:nvCxnSpPr>
          <p:spPr bwMode="auto">
            <a:xfrm>
              <a:off x="1742" y="1671"/>
              <a:ext cx="1450" cy="537"/>
            </a:xfrm>
            <a:prstGeom prst="straightConnector1">
              <a:avLst/>
            </a:prstGeom>
            <a:noFill/>
            <a:ln w="9525">
              <a:solidFill>
                <a:schemeClr val="tx1"/>
              </a:solidFill>
              <a:round/>
              <a:headEnd/>
              <a:tailEnd type="triangle" w="med" len="med"/>
            </a:ln>
            <a:effectLst/>
          </p:spPr>
        </p:cxnSp>
        <p:cxnSp>
          <p:nvCxnSpPr>
            <p:cNvPr id="971789" name="AutoShape 13"/>
            <p:cNvCxnSpPr>
              <a:cxnSpLocks noChangeShapeType="1"/>
              <a:stCxn id="971780" idx="2"/>
              <a:endCxn id="971785" idx="0"/>
            </p:cNvCxnSpPr>
            <p:nvPr/>
          </p:nvCxnSpPr>
          <p:spPr bwMode="auto">
            <a:xfrm>
              <a:off x="3962" y="1671"/>
              <a:ext cx="532" cy="450"/>
            </a:xfrm>
            <a:prstGeom prst="straightConnector1">
              <a:avLst/>
            </a:prstGeom>
            <a:noFill/>
            <a:ln w="9525">
              <a:solidFill>
                <a:schemeClr val="tx1"/>
              </a:solidFill>
              <a:round/>
              <a:headEnd/>
              <a:tailEnd type="triangle" w="med" len="med"/>
            </a:ln>
            <a:effectLst/>
          </p:spPr>
        </p:cxnSp>
        <p:cxnSp>
          <p:nvCxnSpPr>
            <p:cNvPr id="971790" name="AutoShape 14"/>
            <p:cNvCxnSpPr>
              <a:cxnSpLocks noChangeShapeType="1"/>
              <a:stCxn id="971780" idx="2"/>
              <a:endCxn id="971783" idx="0"/>
            </p:cNvCxnSpPr>
            <p:nvPr/>
          </p:nvCxnSpPr>
          <p:spPr bwMode="auto">
            <a:xfrm flipH="1">
              <a:off x="2184" y="1671"/>
              <a:ext cx="1778" cy="537"/>
            </a:xfrm>
            <a:prstGeom prst="straightConnector1">
              <a:avLst/>
            </a:prstGeom>
            <a:noFill/>
            <a:ln w="9525">
              <a:solidFill>
                <a:schemeClr val="tx1"/>
              </a:solidFill>
              <a:round/>
              <a:headEnd/>
              <a:tailEnd type="triangle" w="med" len="med"/>
            </a:ln>
            <a:effectLst/>
          </p:spPr>
        </p:cxnSp>
        <p:cxnSp>
          <p:nvCxnSpPr>
            <p:cNvPr id="971791" name="AutoShape 15"/>
            <p:cNvCxnSpPr>
              <a:cxnSpLocks noChangeShapeType="1"/>
              <a:stCxn id="971780" idx="2"/>
              <a:endCxn id="971782" idx="0"/>
            </p:cNvCxnSpPr>
            <p:nvPr/>
          </p:nvCxnSpPr>
          <p:spPr bwMode="auto">
            <a:xfrm flipH="1">
              <a:off x="958" y="1671"/>
              <a:ext cx="3004" cy="537"/>
            </a:xfrm>
            <a:prstGeom prst="straightConnector1">
              <a:avLst/>
            </a:prstGeom>
            <a:noFill/>
            <a:ln w="9525">
              <a:solidFill>
                <a:schemeClr val="tx1"/>
              </a:solidFill>
              <a:round/>
              <a:headEnd/>
              <a:tailEnd type="triangle" w="med" len="med"/>
            </a:ln>
            <a:effectLst/>
          </p:spPr>
        </p:cxnSp>
        <p:cxnSp>
          <p:nvCxnSpPr>
            <p:cNvPr id="971792" name="AutoShape 16"/>
            <p:cNvCxnSpPr>
              <a:cxnSpLocks noChangeShapeType="1"/>
              <a:stCxn id="971780" idx="2"/>
              <a:endCxn id="971784" idx="0"/>
            </p:cNvCxnSpPr>
            <p:nvPr/>
          </p:nvCxnSpPr>
          <p:spPr bwMode="auto">
            <a:xfrm flipH="1">
              <a:off x="3192" y="1671"/>
              <a:ext cx="770" cy="537"/>
            </a:xfrm>
            <a:prstGeom prst="straightConnector1">
              <a:avLst/>
            </a:prstGeom>
            <a:noFill/>
            <a:ln w="9525">
              <a:solidFill>
                <a:schemeClr val="tx1"/>
              </a:solidFill>
              <a:round/>
              <a:headEnd/>
              <a:tailEnd type="triangle" w="med" len="med"/>
            </a:ln>
            <a:effectLst/>
          </p:spPr>
        </p:cxnSp>
      </p:grpSp>
      <p:sp>
        <p:nvSpPr>
          <p:cNvPr id="971793" name="Rectangle 17"/>
          <p:cNvSpPr>
            <a:spLocks noChangeArrowheads="1"/>
          </p:cNvSpPr>
          <p:nvPr/>
        </p:nvSpPr>
        <p:spPr bwMode="auto">
          <a:xfrm>
            <a:off x="2133600" y="2590800"/>
            <a:ext cx="2397125" cy="339725"/>
          </a:xfrm>
          <a:prstGeom prst="rect">
            <a:avLst/>
          </a:prstGeom>
          <a:noFill/>
          <a:ln w="9525">
            <a:noFill/>
            <a:miter lim="800000"/>
            <a:headEnd/>
            <a:tailEnd/>
          </a:ln>
          <a:effectLst/>
        </p:spPr>
        <p:txBody>
          <a:bodyPr wrap="none">
            <a:spAutoFit/>
          </a:bodyPr>
          <a:lstStyle/>
          <a:p>
            <a:pPr eaLnBrk="0" hangingPunct="0">
              <a:lnSpc>
                <a:spcPct val="90000"/>
              </a:lnSpc>
              <a:spcBef>
                <a:spcPct val="20000"/>
              </a:spcBef>
            </a:pPr>
            <a:r>
              <a:rPr lang="en-US" sz="1800">
                <a:solidFill>
                  <a:srgbClr val="009999"/>
                </a:solidFill>
                <a:latin typeface="Arial" charset="0"/>
              </a:rPr>
              <a:t>h(S) =</a:t>
            </a:r>
            <a:r>
              <a:rPr lang="en-US" sz="1800">
                <a:latin typeface="Arial" charset="0"/>
              </a:rPr>
              <a:t> </a:t>
            </a:r>
            <a:r>
              <a:rPr kumimoji="1" lang="en-US" sz="1800">
                <a:latin typeface="Arial" charset="0"/>
                <a:sym typeface="Symbol" pitchFamily="18" charset="2"/>
              </a:rPr>
              <a:t></a:t>
            </a:r>
            <a:r>
              <a:rPr kumimoji="1" lang="en-US" sz="1800" i="1">
                <a:latin typeface="Arial" charset="0"/>
                <a:sym typeface="Symbol" pitchFamily="18" charset="2"/>
              </a:rPr>
              <a:t>pS</a:t>
            </a:r>
            <a:r>
              <a:rPr kumimoji="1" lang="en-US" sz="1800">
                <a:latin typeface="Arial" charset="0"/>
                <a:sym typeface="Symbol" pitchFamily="18" charset="2"/>
              </a:rPr>
              <a:t>  lev({</a:t>
            </a:r>
            <a:r>
              <a:rPr kumimoji="1" lang="en-US" sz="1800" i="1">
                <a:latin typeface="Arial" charset="0"/>
                <a:sym typeface="Symbol" pitchFamily="18" charset="2"/>
              </a:rPr>
              <a:t>p</a:t>
            </a:r>
            <a:r>
              <a:rPr kumimoji="1" lang="en-US" sz="1800">
                <a:latin typeface="Arial" charset="0"/>
                <a:sym typeface="Symbol" pitchFamily="18" charset="2"/>
              </a:rPr>
              <a:t>}) </a:t>
            </a:r>
          </a:p>
        </p:txBody>
      </p:sp>
      <p:sp>
        <p:nvSpPr>
          <p:cNvPr id="971794" name="Rectangle 18"/>
          <p:cNvSpPr>
            <a:spLocks noChangeArrowheads="1"/>
          </p:cNvSpPr>
          <p:nvPr/>
        </p:nvSpPr>
        <p:spPr bwMode="auto">
          <a:xfrm>
            <a:off x="6019800" y="2590800"/>
            <a:ext cx="1473200" cy="339725"/>
          </a:xfrm>
          <a:prstGeom prst="rect">
            <a:avLst/>
          </a:prstGeom>
          <a:noFill/>
          <a:ln w="9525">
            <a:noFill/>
            <a:miter lim="800000"/>
            <a:headEnd/>
            <a:tailEnd/>
          </a:ln>
          <a:effectLst/>
        </p:spPr>
        <p:txBody>
          <a:bodyPr wrap="none">
            <a:spAutoFit/>
          </a:bodyPr>
          <a:lstStyle/>
          <a:p>
            <a:pPr eaLnBrk="0" hangingPunct="0">
              <a:lnSpc>
                <a:spcPct val="90000"/>
              </a:lnSpc>
              <a:spcBef>
                <a:spcPct val="20000"/>
              </a:spcBef>
            </a:pPr>
            <a:r>
              <a:rPr lang="en-US" sz="1800">
                <a:solidFill>
                  <a:srgbClr val="009999"/>
                </a:solidFill>
                <a:latin typeface="Arial" charset="0"/>
              </a:rPr>
              <a:t>h(S) = lev(S)</a:t>
            </a:r>
          </a:p>
        </p:txBody>
      </p:sp>
      <p:sp>
        <p:nvSpPr>
          <p:cNvPr id="971795" name="Rectangle 19"/>
          <p:cNvSpPr>
            <a:spLocks noChangeArrowheads="1"/>
          </p:cNvSpPr>
          <p:nvPr/>
        </p:nvSpPr>
        <p:spPr bwMode="auto">
          <a:xfrm>
            <a:off x="2971800" y="4038600"/>
            <a:ext cx="1828800" cy="609600"/>
          </a:xfrm>
          <a:prstGeom prst="rect">
            <a:avLst/>
          </a:prstGeom>
          <a:noFill/>
          <a:ln w="38100">
            <a:solidFill>
              <a:srgbClr val="990033"/>
            </a:solidFill>
            <a:miter lim="800000"/>
            <a:headEnd/>
            <a:tailEnd/>
          </a:ln>
          <a:effectLst/>
        </p:spPr>
        <p:txBody>
          <a:bodyPr wrap="none" anchor="ctr"/>
          <a:lstStyle/>
          <a:p>
            <a:endParaRPr lang="en-US"/>
          </a:p>
        </p:txBody>
      </p:sp>
      <p:grpSp>
        <p:nvGrpSpPr>
          <p:cNvPr id="971796" name="Group 20"/>
          <p:cNvGrpSpPr>
            <a:grpSpLocks/>
          </p:cNvGrpSpPr>
          <p:nvPr/>
        </p:nvGrpSpPr>
        <p:grpSpPr bwMode="auto">
          <a:xfrm>
            <a:off x="5753100" y="1798638"/>
            <a:ext cx="1631950" cy="3487737"/>
            <a:chOff x="3624" y="1133"/>
            <a:chExt cx="1028" cy="2197"/>
          </a:xfrm>
        </p:grpSpPr>
        <p:sp>
          <p:nvSpPr>
            <p:cNvPr id="971797" name="Freeform 21"/>
            <p:cNvSpPr>
              <a:spLocks/>
            </p:cNvSpPr>
            <p:nvPr/>
          </p:nvSpPr>
          <p:spPr bwMode="auto">
            <a:xfrm>
              <a:off x="3624" y="1133"/>
              <a:ext cx="686" cy="2197"/>
            </a:xfrm>
            <a:custGeom>
              <a:avLst/>
              <a:gdLst/>
              <a:ahLst/>
              <a:cxnLst>
                <a:cxn ang="0">
                  <a:pos x="209" y="0"/>
                </a:cxn>
                <a:cxn ang="0">
                  <a:pos x="86" y="230"/>
                </a:cxn>
                <a:cxn ang="0">
                  <a:pos x="36" y="378"/>
                </a:cxn>
                <a:cxn ang="0">
                  <a:pos x="3" y="551"/>
                </a:cxn>
                <a:cxn ang="0">
                  <a:pos x="20" y="847"/>
                </a:cxn>
                <a:cxn ang="0">
                  <a:pos x="45" y="913"/>
                </a:cxn>
                <a:cxn ang="0">
                  <a:pos x="77" y="963"/>
                </a:cxn>
                <a:cxn ang="0">
                  <a:pos x="143" y="1119"/>
                </a:cxn>
                <a:cxn ang="0">
                  <a:pos x="234" y="1267"/>
                </a:cxn>
                <a:cxn ang="0">
                  <a:pos x="300" y="1399"/>
                </a:cxn>
                <a:cxn ang="0">
                  <a:pos x="357" y="1464"/>
                </a:cxn>
                <a:cxn ang="0">
                  <a:pos x="440" y="1662"/>
                </a:cxn>
                <a:cxn ang="0">
                  <a:pos x="530" y="1851"/>
                </a:cxn>
                <a:cxn ang="0">
                  <a:pos x="571" y="1934"/>
                </a:cxn>
                <a:cxn ang="0">
                  <a:pos x="629" y="2057"/>
                </a:cxn>
                <a:cxn ang="0">
                  <a:pos x="686" y="2197"/>
                </a:cxn>
              </a:cxnLst>
              <a:rect l="0" t="0" r="r" b="b"/>
              <a:pathLst>
                <a:path w="686" h="2197">
                  <a:moveTo>
                    <a:pt x="209" y="0"/>
                  </a:moveTo>
                  <a:cubicBezTo>
                    <a:pt x="171" y="76"/>
                    <a:pt x="136" y="162"/>
                    <a:pt x="86" y="230"/>
                  </a:cubicBezTo>
                  <a:cubicBezTo>
                    <a:pt x="68" y="279"/>
                    <a:pt x="60" y="332"/>
                    <a:pt x="36" y="378"/>
                  </a:cubicBezTo>
                  <a:cubicBezTo>
                    <a:pt x="25" y="436"/>
                    <a:pt x="14" y="493"/>
                    <a:pt x="3" y="551"/>
                  </a:cubicBezTo>
                  <a:cubicBezTo>
                    <a:pt x="6" y="623"/>
                    <a:pt x="0" y="755"/>
                    <a:pt x="20" y="847"/>
                  </a:cubicBezTo>
                  <a:cubicBezTo>
                    <a:pt x="23" y="862"/>
                    <a:pt x="40" y="904"/>
                    <a:pt x="45" y="913"/>
                  </a:cubicBezTo>
                  <a:cubicBezTo>
                    <a:pt x="54" y="930"/>
                    <a:pt x="77" y="963"/>
                    <a:pt x="77" y="963"/>
                  </a:cubicBezTo>
                  <a:cubicBezTo>
                    <a:pt x="90" y="1023"/>
                    <a:pt x="107" y="1070"/>
                    <a:pt x="143" y="1119"/>
                  </a:cubicBezTo>
                  <a:cubicBezTo>
                    <a:pt x="159" y="1179"/>
                    <a:pt x="190" y="1224"/>
                    <a:pt x="234" y="1267"/>
                  </a:cubicBezTo>
                  <a:cubicBezTo>
                    <a:pt x="269" y="1301"/>
                    <a:pt x="275" y="1359"/>
                    <a:pt x="300" y="1399"/>
                  </a:cubicBezTo>
                  <a:cubicBezTo>
                    <a:pt x="315" y="1424"/>
                    <a:pt x="337" y="1444"/>
                    <a:pt x="357" y="1464"/>
                  </a:cubicBezTo>
                  <a:cubicBezTo>
                    <a:pt x="384" y="1530"/>
                    <a:pt x="419" y="1594"/>
                    <a:pt x="440" y="1662"/>
                  </a:cubicBezTo>
                  <a:cubicBezTo>
                    <a:pt x="461" y="1730"/>
                    <a:pt x="476" y="1800"/>
                    <a:pt x="530" y="1851"/>
                  </a:cubicBezTo>
                  <a:cubicBezTo>
                    <a:pt x="540" y="1882"/>
                    <a:pt x="554" y="1907"/>
                    <a:pt x="571" y="1934"/>
                  </a:cubicBezTo>
                  <a:cubicBezTo>
                    <a:pt x="580" y="1978"/>
                    <a:pt x="603" y="2019"/>
                    <a:pt x="629" y="2057"/>
                  </a:cubicBezTo>
                  <a:cubicBezTo>
                    <a:pt x="640" y="2104"/>
                    <a:pt x="665" y="2152"/>
                    <a:pt x="686" y="2197"/>
                  </a:cubicBezTo>
                </a:path>
              </a:pathLst>
            </a:custGeom>
            <a:noFill/>
            <a:ln w="38100" cmpd="sng">
              <a:solidFill>
                <a:schemeClr val="tx1"/>
              </a:solidFill>
              <a:round/>
              <a:headEnd/>
              <a:tailEnd/>
            </a:ln>
            <a:effectLst/>
          </p:spPr>
          <p:txBody>
            <a:bodyPr/>
            <a:lstStyle/>
            <a:p>
              <a:endParaRPr lang="en-US"/>
            </a:p>
          </p:txBody>
        </p:sp>
        <p:sp>
          <p:nvSpPr>
            <p:cNvPr id="971798" name="Text Box 22"/>
            <p:cNvSpPr txBox="1">
              <a:spLocks noChangeArrowheads="1"/>
            </p:cNvSpPr>
            <p:nvPr/>
          </p:nvSpPr>
          <p:spPr bwMode="auto">
            <a:xfrm>
              <a:off x="3840" y="1152"/>
              <a:ext cx="812" cy="231"/>
            </a:xfrm>
            <a:prstGeom prst="rect">
              <a:avLst/>
            </a:prstGeom>
            <a:noFill/>
            <a:ln w="9525">
              <a:noFill/>
              <a:miter lim="800000"/>
              <a:headEnd/>
              <a:tailEnd/>
            </a:ln>
            <a:effectLst/>
          </p:spPr>
          <p:txBody>
            <a:bodyPr wrap="none">
              <a:spAutoFit/>
            </a:bodyPr>
            <a:lstStyle/>
            <a:p>
              <a:r>
                <a:rPr lang="en-US" sz="1800">
                  <a:solidFill>
                    <a:srgbClr val="3333FF"/>
                  </a:solidFill>
                  <a:latin typeface="Arial" charset="0"/>
                </a:rPr>
                <a:t>Admissible</a:t>
              </a:r>
            </a:p>
          </p:txBody>
        </p:sp>
      </p:grpSp>
      <p:pic>
        <p:nvPicPr>
          <p:cNvPr id="971799" name="Picture 23"/>
          <p:cNvPicPr>
            <a:picLocks noChangeAspect="1" noChangeArrowheads="1"/>
          </p:cNvPicPr>
          <p:nvPr/>
        </p:nvPicPr>
        <p:blipFill>
          <a:blip r:embed="rId3" cstate="print"/>
          <a:srcRect/>
          <a:stretch>
            <a:fillRect/>
          </a:stretch>
        </p:blipFill>
        <p:spPr bwMode="auto">
          <a:xfrm>
            <a:off x="228600" y="990600"/>
            <a:ext cx="2514600" cy="1471613"/>
          </a:xfrm>
          <a:prstGeom prst="rect">
            <a:avLst/>
          </a:prstGeom>
          <a:noFill/>
          <a:ln w="9525">
            <a:noFill/>
            <a:miter lim="800000"/>
            <a:headEnd/>
            <a:tailEnd/>
          </a:ln>
          <a:effectLst/>
        </p:spPr>
      </p:pic>
      <p:sp>
        <p:nvSpPr>
          <p:cNvPr id="971800" name="Rectangle 24"/>
          <p:cNvSpPr>
            <a:spLocks noGrp="1" noChangeArrowheads="1"/>
          </p:cNvSpPr>
          <p:nvPr>
            <p:ph type="body" idx="1"/>
          </p:nvPr>
        </p:nvSpPr>
        <p:spPr>
          <a:xfrm>
            <a:off x="457200" y="4876800"/>
            <a:ext cx="8077200" cy="1447800"/>
          </a:xfrm>
          <a:solidFill>
            <a:srgbClr val="FFFF66"/>
          </a:solidFill>
          <a:ln/>
        </p:spPr>
        <p:txBody>
          <a:bodyPr/>
          <a:lstStyle/>
          <a:p>
            <a:pPr>
              <a:lnSpc>
                <a:spcPct val="80000"/>
              </a:lnSpc>
            </a:pPr>
            <a:r>
              <a:rPr lang="en-US" sz="1800">
                <a:solidFill>
                  <a:srgbClr val="FF0066"/>
                </a:solidFill>
              </a:rPr>
              <a:t>lev(p) </a:t>
            </a:r>
            <a:r>
              <a:rPr lang="en-US" sz="1800"/>
              <a:t>:</a:t>
            </a:r>
            <a:r>
              <a:rPr lang="en-US" sz="1800">
                <a:solidFill>
                  <a:srgbClr val="FF0066"/>
                </a:solidFill>
              </a:rPr>
              <a:t> </a:t>
            </a:r>
            <a:r>
              <a:rPr lang="en-US" sz="1800">
                <a:solidFill>
                  <a:srgbClr val="020200"/>
                </a:solidFill>
              </a:rPr>
              <a:t>index of the first level at which p comes into the planning graph</a:t>
            </a:r>
          </a:p>
          <a:p>
            <a:pPr>
              <a:lnSpc>
                <a:spcPct val="80000"/>
              </a:lnSpc>
            </a:pPr>
            <a:r>
              <a:rPr lang="en-US" sz="1800">
                <a:solidFill>
                  <a:srgbClr val="FF0066"/>
                </a:solidFill>
              </a:rPr>
              <a:t>lev(S)</a:t>
            </a:r>
            <a:r>
              <a:rPr lang="en-US" sz="1800"/>
              <a:t>:</a:t>
            </a:r>
            <a:r>
              <a:rPr lang="en-US" sz="1800">
                <a:solidFill>
                  <a:srgbClr val="FF0066"/>
                </a:solidFill>
              </a:rPr>
              <a:t> </a:t>
            </a:r>
            <a:r>
              <a:rPr lang="en-US" sz="1800">
                <a:solidFill>
                  <a:srgbClr val="020200"/>
                </a:solidFill>
              </a:rPr>
              <a:t>index of the first level where all props in S appear non-mutexed. </a:t>
            </a:r>
          </a:p>
          <a:p>
            <a:pPr lvl="1">
              <a:lnSpc>
                <a:spcPct val="80000"/>
              </a:lnSpc>
            </a:pPr>
            <a:r>
              <a:rPr lang="en-US" sz="1400">
                <a:solidFill>
                  <a:srgbClr val="020200"/>
                </a:solidFill>
              </a:rPr>
              <a:t>If there is no such level, then</a:t>
            </a:r>
          </a:p>
          <a:p>
            <a:pPr lvl="2">
              <a:lnSpc>
                <a:spcPct val="85000"/>
              </a:lnSpc>
              <a:buFont typeface="Wingdings" pitchFamily="2" charset="2"/>
              <a:buNone/>
            </a:pPr>
            <a:r>
              <a:rPr lang="en-US" sz="1300">
                <a:solidFill>
                  <a:srgbClr val="020200"/>
                </a:solidFill>
              </a:rPr>
              <a:t>If the graph is grown to level off, then </a:t>
            </a:r>
            <a:r>
              <a:rPr lang="en-US" sz="1400">
                <a:solidFill>
                  <a:srgbClr val="FF3535"/>
                </a:solidFill>
                <a:latin typeface="Symbol" pitchFamily="18" charset="2"/>
              </a:rPr>
              <a:t>¥ </a:t>
            </a:r>
          </a:p>
          <a:p>
            <a:pPr lvl="2">
              <a:lnSpc>
                <a:spcPct val="85000"/>
              </a:lnSpc>
              <a:buFont typeface="Wingdings" pitchFamily="2" charset="2"/>
              <a:buNone/>
            </a:pPr>
            <a:r>
              <a:rPr lang="en-US" sz="1200">
                <a:solidFill>
                  <a:srgbClr val="020200"/>
                </a:solidFill>
              </a:rPr>
              <a:t>Else k+1 (k is the current length of the graph)</a:t>
            </a:r>
            <a:endParaRPr lang="en-US" sz="1200">
              <a:solidFill>
                <a:srgbClr val="FF0066"/>
              </a:solidFill>
            </a:endParaRPr>
          </a:p>
          <a:p>
            <a:pPr lvl="1">
              <a:lnSpc>
                <a:spcPct val="80000"/>
              </a:lnSpc>
            </a:pPr>
            <a:endParaRPr lang="en-US" sz="140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1781"/>
                                        </p:tgtEl>
                                        <p:attrNameLst>
                                          <p:attrName>style.visibility</p:attrName>
                                        </p:attrNameLst>
                                      </p:cBhvr>
                                      <p:to>
                                        <p:strVal val="visible"/>
                                      </p:to>
                                    </p:set>
                                    <p:anim calcmode="lin" valueType="num">
                                      <p:cBhvr additive="base">
                                        <p:cTn id="7" dur="500" fill="hold"/>
                                        <p:tgtEl>
                                          <p:spTgt spid="971781"/>
                                        </p:tgtEl>
                                        <p:attrNameLst>
                                          <p:attrName>ppt_x</p:attrName>
                                        </p:attrNameLst>
                                      </p:cBhvr>
                                      <p:tavLst>
                                        <p:tav tm="0">
                                          <p:val>
                                            <p:strVal val="#ppt_x"/>
                                          </p:val>
                                        </p:tav>
                                        <p:tav tm="100000">
                                          <p:val>
                                            <p:strVal val="#ppt_x"/>
                                          </p:val>
                                        </p:tav>
                                      </p:tavLst>
                                    </p:anim>
                                    <p:anim calcmode="lin" valueType="num">
                                      <p:cBhvr additive="base">
                                        <p:cTn id="8" dur="500" fill="hold"/>
                                        <p:tgtEl>
                                          <p:spTgt spid="9717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71796"/>
                                        </p:tgtEl>
                                        <p:attrNameLst>
                                          <p:attrName>style.visibility</p:attrName>
                                        </p:attrNameLst>
                                      </p:cBhvr>
                                      <p:to>
                                        <p:strVal val="visible"/>
                                      </p:to>
                                    </p:set>
                                    <p:animEffect transition="in" filter="blinds(horizontal)">
                                      <p:cBhvr>
                                        <p:cTn id="13" dur="500"/>
                                        <p:tgtEl>
                                          <p:spTgt spid="97179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71795"/>
                                        </p:tgtEl>
                                        <p:attrNameLst>
                                          <p:attrName>style.visibility</p:attrName>
                                        </p:attrNameLst>
                                      </p:cBhvr>
                                      <p:to>
                                        <p:strVal val="visible"/>
                                      </p:to>
                                    </p:set>
                                    <p:animEffect transition="in" filter="blinds(horizontal)">
                                      <p:cBhvr>
                                        <p:cTn id="18" dur="500"/>
                                        <p:tgtEl>
                                          <p:spTgt spid="97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9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123" name="Picture 3"/>
          <p:cNvPicPr>
            <a:picLocks noChangeAspect="1" noChangeArrowheads="1"/>
          </p:cNvPicPr>
          <p:nvPr/>
        </p:nvPicPr>
        <p:blipFill>
          <a:blip r:embed="rId2" cstate="print"/>
          <a:srcRect/>
          <a:stretch>
            <a:fillRect/>
          </a:stretch>
        </p:blipFill>
        <p:spPr bwMode="auto">
          <a:xfrm>
            <a:off x="381000" y="152400"/>
            <a:ext cx="8533617" cy="6438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Manipulating Transition Systems</a:t>
            </a:r>
          </a:p>
        </p:txBody>
      </p:sp>
      <p:pic>
        <p:nvPicPr>
          <p:cNvPr id="27651" name="Picture 5"/>
          <p:cNvPicPr>
            <a:picLocks noChangeAspect="1" noChangeArrowheads="1"/>
          </p:cNvPicPr>
          <p:nvPr/>
        </p:nvPicPr>
        <p:blipFill>
          <a:blip r:embed="rId3" cstate="print"/>
          <a:srcRect/>
          <a:stretch>
            <a:fillRect/>
          </a:stretch>
        </p:blipFill>
        <p:spPr bwMode="auto">
          <a:xfrm>
            <a:off x="1066800" y="1447800"/>
            <a:ext cx="6519863" cy="4914900"/>
          </a:xfrm>
          <a:prstGeom prst="rect">
            <a:avLst/>
          </a:prstGeom>
          <a:noFill/>
          <a:ln w="12700">
            <a:noFill/>
            <a:miter lim="800000"/>
            <a:headEnd/>
            <a:tailEnd/>
          </a:ln>
        </p:spPr>
      </p:pic>
      <p:sp>
        <p:nvSpPr>
          <p:cNvPr id="27652" name="Text Box 6"/>
          <p:cNvSpPr txBox="1">
            <a:spLocks noChangeArrowheads="1"/>
          </p:cNvSpPr>
          <p:nvPr/>
        </p:nvSpPr>
        <p:spPr bwMode="auto">
          <a:xfrm>
            <a:off x="5410200" y="4572000"/>
            <a:ext cx="2682875" cy="822325"/>
          </a:xfrm>
          <a:prstGeom prst="rect">
            <a:avLst/>
          </a:prstGeom>
          <a:noFill/>
          <a:ln w="12700">
            <a:noFill/>
            <a:miter lim="800000"/>
            <a:headEnd/>
            <a:tailEnd/>
          </a:ln>
        </p:spPr>
        <p:txBody>
          <a:bodyPr wrap="none">
            <a:spAutoFit/>
          </a:bodyPr>
          <a:lstStyle/>
          <a:p>
            <a:pPr eaLnBrk="0" hangingPunct="0"/>
            <a:r>
              <a:rPr lang="en-US" b="1" dirty="0" smtClean="0">
                <a:solidFill>
                  <a:srgbClr val="FE9B03"/>
                </a:solidFill>
                <a:latin typeface="CAC Futura Casual" pitchFamily="2" charset="0"/>
              </a:rPr>
              <a:t>Reachable states can</a:t>
            </a:r>
          </a:p>
          <a:p>
            <a:pPr eaLnBrk="0" hangingPunct="0"/>
            <a:r>
              <a:rPr lang="en-US" b="1" dirty="0" smtClean="0">
                <a:solidFill>
                  <a:srgbClr val="FE9B03"/>
                </a:solidFill>
                <a:latin typeface="CAC Futura Casual" pitchFamily="2" charset="0"/>
              </a:rPr>
              <a:t> be computed this way</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r>
              <a:rPr lang="en-US"/>
              <a:t/>
            </a:r>
            <a:br>
              <a:rPr lang="en-US"/>
            </a:br>
            <a:endParaRPr lang="en-US"/>
          </a:p>
        </p:txBody>
      </p:sp>
      <p:sp>
        <p:nvSpPr>
          <p:cNvPr id="975875" name="Rectangle 3"/>
          <p:cNvSpPr>
            <a:spLocks noGrp="1" noChangeArrowheads="1"/>
          </p:cNvSpPr>
          <p:nvPr>
            <p:ph type="body" sz="half" idx="1"/>
          </p:nvPr>
        </p:nvSpPr>
        <p:spPr>
          <a:xfrm>
            <a:off x="533400" y="1524000"/>
            <a:ext cx="3810000" cy="4608513"/>
          </a:xfrm>
        </p:spPr>
        <p:txBody>
          <a:bodyPr/>
          <a:lstStyle/>
          <a:p>
            <a:pPr>
              <a:lnSpc>
                <a:spcPct val="90000"/>
              </a:lnSpc>
            </a:pPr>
            <a:r>
              <a:rPr lang="en-US" sz="2100">
                <a:solidFill>
                  <a:srgbClr val="990033"/>
                </a:solidFill>
              </a:rPr>
              <a:t>Distance heuristics to estimate cost of partially ordered plans (and to select flaws)</a:t>
            </a:r>
          </a:p>
          <a:p>
            <a:pPr lvl="1">
              <a:lnSpc>
                <a:spcPct val="90000"/>
              </a:lnSpc>
            </a:pPr>
            <a:r>
              <a:rPr lang="en-US" sz="1800"/>
              <a:t>If we ignore negative interactions, then the set of open conditions can be seen as a regression state</a:t>
            </a:r>
          </a:p>
          <a:p>
            <a:pPr>
              <a:lnSpc>
                <a:spcPct val="90000"/>
              </a:lnSpc>
            </a:pPr>
            <a:r>
              <a:rPr lang="en-US" sz="2100">
                <a:solidFill>
                  <a:srgbClr val="990033"/>
                </a:solidFill>
              </a:rPr>
              <a:t>Mutexes used to detect indirect conflicts in partial plans</a:t>
            </a:r>
          </a:p>
          <a:p>
            <a:pPr lvl="1">
              <a:lnSpc>
                <a:spcPct val="90000"/>
              </a:lnSpc>
            </a:pPr>
            <a:r>
              <a:rPr lang="en-US" sz="1800"/>
              <a:t>A step threatens a link if there is a mutex between the link condition and the steps’ effect or precondition</a:t>
            </a:r>
          </a:p>
          <a:p>
            <a:pPr lvl="1">
              <a:lnSpc>
                <a:spcPct val="90000"/>
              </a:lnSpc>
            </a:pPr>
            <a:r>
              <a:rPr lang="en-US" sz="2000"/>
              <a:t>Post disjunctive precedences and use propagation to simplify</a:t>
            </a:r>
          </a:p>
        </p:txBody>
      </p:sp>
      <p:sp>
        <p:nvSpPr>
          <p:cNvPr id="975876" name="Rectangle 4"/>
          <p:cNvSpPr>
            <a:spLocks noGrp="1" noChangeArrowheads="1"/>
          </p:cNvSpPr>
          <p:nvPr>
            <p:ph type="body" sz="half" idx="2"/>
          </p:nvPr>
        </p:nvSpPr>
        <p:spPr/>
        <p:txBody>
          <a:bodyPr/>
          <a:lstStyle/>
          <a:p>
            <a:endParaRPr lang="en-US" sz="2900"/>
          </a:p>
        </p:txBody>
      </p:sp>
      <p:sp>
        <p:nvSpPr>
          <p:cNvPr id="975877" name="Rectangle 5"/>
          <p:cNvSpPr>
            <a:spLocks noChangeArrowheads="1"/>
          </p:cNvSpPr>
          <p:nvPr/>
        </p:nvSpPr>
        <p:spPr bwMode="auto">
          <a:xfrm>
            <a:off x="0" y="685800"/>
            <a:ext cx="7772400" cy="609600"/>
          </a:xfrm>
          <a:prstGeom prst="rect">
            <a:avLst/>
          </a:prstGeom>
          <a:noFill/>
          <a:ln w="9525">
            <a:noFill/>
            <a:miter lim="800000"/>
            <a:headEnd/>
            <a:tailEnd/>
          </a:ln>
          <a:effectLst/>
        </p:spPr>
        <p:txBody>
          <a:bodyPr anchor="ctr"/>
          <a:lstStyle/>
          <a:p>
            <a:pPr algn="ctr"/>
            <a:r>
              <a:rPr lang="en-US" sz="3200" dirty="0"/>
              <a:t>PG Heuristics for Partial Order Planning</a:t>
            </a:r>
          </a:p>
        </p:txBody>
      </p:sp>
      <p:pic>
        <p:nvPicPr>
          <p:cNvPr id="975878" name="Picture 6" descr="Soda-Can-in-Hand"/>
          <p:cNvPicPr>
            <a:picLocks noChangeAspect="1" noChangeArrowheads="1"/>
          </p:cNvPicPr>
          <p:nvPr/>
        </p:nvPicPr>
        <p:blipFill>
          <a:blip r:embed="rId4" cstate="print"/>
          <a:srcRect/>
          <a:stretch>
            <a:fillRect/>
          </a:stretch>
        </p:blipFill>
        <p:spPr bwMode="auto">
          <a:xfrm>
            <a:off x="7924800" y="0"/>
            <a:ext cx="1219200" cy="1042988"/>
          </a:xfrm>
          <a:prstGeom prst="rect">
            <a:avLst/>
          </a:prstGeom>
          <a:noFill/>
        </p:spPr>
      </p:pic>
      <p:pic>
        <p:nvPicPr>
          <p:cNvPr id="975879" name="Picture 7"/>
          <p:cNvPicPr>
            <a:picLocks noGrp="1" noChangeAspect="1" noChangeArrowheads="1"/>
          </p:cNvPicPr>
          <p:nvPr>
            <p:ph sz="quarter" idx="4294967295"/>
          </p:nvPr>
        </p:nvPicPr>
        <p:blipFill>
          <a:blip r:embed="rId5" cstate="print"/>
          <a:srcRect/>
          <a:stretch>
            <a:fillRect/>
          </a:stretch>
        </p:blipFill>
        <p:spPr>
          <a:xfrm>
            <a:off x="5511800" y="4013200"/>
            <a:ext cx="2641600" cy="1644650"/>
          </a:xfrm>
          <a:noFill/>
          <a:ln/>
        </p:spPr>
      </p:pic>
      <p:pic>
        <p:nvPicPr>
          <p:cNvPr id="975880" name="Picture 8"/>
          <p:cNvPicPr>
            <a:picLocks noGrp="1" noChangeAspect="1" noChangeArrowheads="1"/>
          </p:cNvPicPr>
          <p:nvPr>
            <p:ph sz="quarter" idx="4294967295"/>
          </p:nvPr>
        </p:nvPicPr>
        <p:blipFill>
          <a:blip r:embed="rId6" cstate="print"/>
          <a:srcRect/>
          <a:stretch>
            <a:fillRect/>
          </a:stretch>
        </p:blipFill>
        <p:spPr>
          <a:xfrm>
            <a:off x="5876925" y="1679575"/>
            <a:ext cx="3267075" cy="2225675"/>
          </a:xfrm>
          <a:noFill/>
          <a:ln/>
        </p:spPr>
      </p:pic>
      <p:graphicFrame>
        <p:nvGraphicFramePr>
          <p:cNvPr id="975881" name="Object 9"/>
          <p:cNvGraphicFramePr>
            <a:graphicFrameLocks noChangeAspect="1"/>
          </p:cNvGraphicFramePr>
          <p:nvPr/>
        </p:nvGraphicFramePr>
        <p:xfrm>
          <a:off x="5486400" y="6019800"/>
          <a:ext cx="2819400" cy="730250"/>
        </p:xfrm>
        <a:graphic>
          <a:graphicData uri="http://schemas.openxmlformats.org/presentationml/2006/ole">
            <p:oleObj spid="_x0000_s975881" name="Equation" r:id="rId7" imgW="1765080" imgH="457200" progId="Equation.3">
              <p:embed/>
            </p:oleObj>
          </a:graphicData>
        </a:graphic>
      </p:graphicFrame>
      <p:grpSp>
        <p:nvGrpSpPr>
          <p:cNvPr id="975882" name="Group 10"/>
          <p:cNvGrpSpPr>
            <a:grpSpLocks/>
          </p:cNvGrpSpPr>
          <p:nvPr/>
        </p:nvGrpSpPr>
        <p:grpSpPr bwMode="auto">
          <a:xfrm>
            <a:off x="6324600" y="3962400"/>
            <a:ext cx="849312" cy="1697037"/>
            <a:chOff x="3971" y="2703"/>
            <a:chExt cx="535" cy="1069"/>
          </a:xfrm>
        </p:grpSpPr>
        <p:sp>
          <p:nvSpPr>
            <p:cNvPr id="975883" name="Freeform 11"/>
            <p:cNvSpPr>
              <a:spLocks/>
            </p:cNvSpPr>
            <p:nvPr/>
          </p:nvSpPr>
          <p:spPr bwMode="auto">
            <a:xfrm>
              <a:off x="4123" y="2703"/>
              <a:ext cx="383" cy="651"/>
            </a:xfrm>
            <a:custGeom>
              <a:avLst/>
              <a:gdLst/>
              <a:ahLst/>
              <a:cxnLst>
                <a:cxn ang="0">
                  <a:pos x="141" y="0"/>
                </a:cxn>
                <a:cxn ang="0">
                  <a:pos x="58" y="28"/>
                </a:cxn>
                <a:cxn ang="0">
                  <a:pos x="20" y="84"/>
                </a:cxn>
                <a:cxn ang="0">
                  <a:pos x="58" y="307"/>
                </a:cxn>
                <a:cxn ang="0">
                  <a:pos x="141" y="409"/>
                </a:cxn>
                <a:cxn ang="0">
                  <a:pos x="169" y="456"/>
                </a:cxn>
                <a:cxn ang="0">
                  <a:pos x="197" y="474"/>
                </a:cxn>
                <a:cxn ang="0">
                  <a:pos x="234" y="558"/>
                </a:cxn>
                <a:cxn ang="0">
                  <a:pos x="243" y="586"/>
                </a:cxn>
                <a:cxn ang="0">
                  <a:pos x="271" y="595"/>
                </a:cxn>
                <a:cxn ang="0">
                  <a:pos x="327" y="632"/>
                </a:cxn>
                <a:cxn ang="0">
                  <a:pos x="383" y="651"/>
                </a:cxn>
                <a:cxn ang="0">
                  <a:pos x="374" y="437"/>
                </a:cxn>
                <a:cxn ang="0">
                  <a:pos x="336" y="316"/>
                </a:cxn>
                <a:cxn ang="0">
                  <a:pos x="141" y="0"/>
                </a:cxn>
              </a:cxnLst>
              <a:rect l="0" t="0" r="r" b="b"/>
              <a:pathLst>
                <a:path w="383" h="651">
                  <a:moveTo>
                    <a:pt x="141" y="0"/>
                  </a:moveTo>
                  <a:cubicBezTo>
                    <a:pt x="112" y="5"/>
                    <a:pt x="79" y="4"/>
                    <a:pt x="58" y="28"/>
                  </a:cubicBezTo>
                  <a:cubicBezTo>
                    <a:pt x="43" y="45"/>
                    <a:pt x="20" y="84"/>
                    <a:pt x="20" y="84"/>
                  </a:cubicBezTo>
                  <a:cubicBezTo>
                    <a:pt x="0" y="165"/>
                    <a:pt x="12" y="240"/>
                    <a:pt x="58" y="307"/>
                  </a:cubicBezTo>
                  <a:cubicBezTo>
                    <a:pt x="71" y="348"/>
                    <a:pt x="105" y="386"/>
                    <a:pt x="141" y="409"/>
                  </a:cubicBezTo>
                  <a:cubicBezTo>
                    <a:pt x="150" y="425"/>
                    <a:pt x="157" y="442"/>
                    <a:pt x="169" y="456"/>
                  </a:cubicBezTo>
                  <a:cubicBezTo>
                    <a:pt x="176" y="464"/>
                    <a:pt x="192" y="464"/>
                    <a:pt x="197" y="474"/>
                  </a:cubicBezTo>
                  <a:cubicBezTo>
                    <a:pt x="255" y="590"/>
                    <a:pt x="160" y="484"/>
                    <a:pt x="234" y="558"/>
                  </a:cubicBezTo>
                  <a:cubicBezTo>
                    <a:pt x="237" y="567"/>
                    <a:pt x="236" y="579"/>
                    <a:pt x="243" y="586"/>
                  </a:cubicBezTo>
                  <a:cubicBezTo>
                    <a:pt x="250" y="593"/>
                    <a:pt x="262" y="590"/>
                    <a:pt x="271" y="595"/>
                  </a:cubicBezTo>
                  <a:cubicBezTo>
                    <a:pt x="291" y="606"/>
                    <a:pt x="308" y="620"/>
                    <a:pt x="327" y="632"/>
                  </a:cubicBezTo>
                  <a:cubicBezTo>
                    <a:pt x="343" y="643"/>
                    <a:pt x="383" y="651"/>
                    <a:pt x="383" y="651"/>
                  </a:cubicBezTo>
                  <a:cubicBezTo>
                    <a:pt x="380" y="580"/>
                    <a:pt x="380" y="508"/>
                    <a:pt x="374" y="437"/>
                  </a:cubicBezTo>
                  <a:cubicBezTo>
                    <a:pt x="371" y="400"/>
                    <a:pt x="348" y="351"/>
                    <a:pt x="336" y="316"/>
                  </a:cubicBezTo>
                  <a:cubicBezTo>
                    <a:pt x="295" y="194"/>
                    <a:pt x="258" y="70"/>
                    <a:pt x="141" y="0"/>
                  </a:cubicBezTo>
                  <a:close/>
                </a:path>
              </a:pathLst>
            </a:custGeom>
            <a:noFill/>
            <a:ln w="28575" cmpd="sng">
              <a:solidFill>
                <a:srgbClr val="990033"/>
              </a:solidFill>
              <a:round/>
              <a:headEnd/>
              <a:tailEnd/>
            </a:ln>
            <a:effectLst/>
          </p:spPr>
          <p:txBody>
            <a:bodyPr/>
            <a:lstStyle/>
            <a:p>
              <a:endParaRPr lang="en-US"/>
            </a:p>
          </p:txBody>
        </p:sp>
        <p:sp>
          <p:nvSpPr>
            <p:cNvPr id="975884" name="Freeform 12"/>
            <p:cNvSpPr>
              <a:spLocks/>
            </p:cNvSpPr>
            <p:nvPr/>
          </p:nvSpPr>
          <p:spPr bwMode="auto">
            <a:xfrm>
              <a:off x="3971" y="2727"/>
              <a:ext cx="386" cy="1045"/>
            </a:xfrm>
            <a:custGeom>
              <a:avLst/>
              <a:gdLst/>
              <a:ahLst/>
              <a:cxnLst>
                <a:cxn ang="0">
                  <a:pos x="386" y="14"/>
                </a:cxn>
                <a:cxn ang="0">
                  <a:pos x="293" y="32"/>
                </a:cxn>
                <a:cxn ang="0">
                  <a:pos x="228" y="107"/>
                </a:cxn>
                <a:cxn ang="0">
                  <a:pos x="191" y="190"/>
                </a:cxn>
                <a:cxn ang="0">
                  <a:pos x="70" y="645"/>
                </a:cxn>
                <a:cxn ang="0">
                  <a:pos x="33" y="794"/>
                </a:cxn>
                <a:cxn ang="0">
                  <a:pos x="52" y="1017"/>
                </a:cxn>
                <a:cxn ang="0">
                  <a:pos x="135" y="1045"/>
                </a:cxn>
                <a:cxn ang="0">
                  <a:pos x="182" y="961"/>
                </a:cxn>
                <a:cxn ang="0">
                  <a:pos x="256" y="692"/>
                </a:cxn>
                <a:cxn ang="0">
                  <a:pos x="284" y="422"/>
                </a:cxn>
                <a:cxn ang="0">
                  <a:pos x="321" y="274"/>
                </a:cxn>
                <a:cxn ang="0">
                  <a:pos x="330" y="51"/>
                </a:cxn>
              </a:cxnLst>
              <a:rect l="0" t="0" r="r" b="b"/>
              <a:pathLst>
                <a:path w="386" h="1045">
                  <a:moveTo>
                    <a:pt x="386" y="14"/>
                  </a:moveTo>
                  <a:cubicBezTo>
                    <a:pt x="346" y="0"/>
                    <a:pt x="328" y="10"/>
                    <a:pt x="293" y="32"/>
                  </a:cubicBezTo>
                  <a:cubicBezTo>
                    <a:pt x="250" y="97"/>
                    <a:pt x="275" y="75"/>
                    <a:pt x="228" y="107"/>
                  </a:cubicBezTo>
                  <a:cubicBezTo>
                    <a:pt x="206" y="173"/>
                    <a:pt x="221" y="146"/>
                    <a:pt x="191" y="190"/>
                  </a:cubicBezTo>
                  <a:cubicBezTo>
                    <a:pt x="143" y="339"/>
                    <a:pt x="124" y="498"/>
                    <a:pt x="70" y="645"/>
                  </a:cubicBezTo>
                  <a:cubicBezTo>
                    <a:pt x="62" y="696"/>
                    <a:pt x="49" y="744"/>
                    <a:pt x="33" y="794"/>
                  </a:cubicBezTo>
                  <a:cubicBezTo>
                    <a:pt x="30" y="834"/>
                    <a:pt x="0" y="976"/>
                    <a:pt x="52" y="1017"/>
                  </a:cubicBezTo>
                  <a:cubicBezTo>
                    <a:pt x="69" y="1031"/>
                    <a:pt x="114" y="1038"/>
                    <a:pt x="135" y="1045"/>
                  </a:cubicBezTo>
                  <a:cubicBezTo>
                    <a:pt x="175" y="1018"/>
                    <a:pt x="166" y="1004"/>
                    <a:pt x="182" y="961"/>
                  </a:cubicBezTo>
                  <a:cubicBezTo>
                    <a:pt x="215" y="873"/>
                    <a:pt x="227" y="782"/>
                    <a:pt x="256" y="692"/>
                  </a:cubicBezTo>
                  <a:cubicBezTo>
                    <a:pt x="266" y="602"/>
                    <a:pt x="273" y="511"/>
                    <a:pt x="284" y="422"/>
                  </a:cubicBezTo>
                  <a:cubicBezTo>
                    <a:pt x="290" y="372"/>
                    <a:pt x="321" y="274"/>
                    <a:pt x="321" y="274"/>
                  </a:cubicBezTo>
                  <a:cubicBezTo>
                    <a:pt x="334" y="132"/>
                    <a:pt x="330" y="206"/>
                    <a:pt x="330" y="51"/>
                  </a:cubicBezTo>
                </a:path>
              </a:pathLst>
            </a:custGeom>
            <a:noFill/>
            <a:ln w="28575" cmpd="sng">
              <a:solidFill>
                <a:srgbClr val="990033"/>
              </a:solidFill>
              <a:round/>
              <a:headEnd/>
              <a:tailEnd/>
            </a:ln>
            <a:effectLst/>
          </p:spPr>
          <p:txBody>
            <a:bodyPr/>
            <a:lstStyle/>
            <a:p>
              <a:endParaRPr lang="en-US"/>
            </a:p>
          </p:txBody>
        </p:sp>
      </p:grpSp>
      <p:pic>
        <p:nvPicPr>
          <p:cNvPr id="975885" name="Picture 13" descr="MCj02335180000[1]"/>
          <p:cNvPicPr>
            <a:picLocks noChangeAspect="1" noChangeArrowheads="1"/>
          </p:cNvPicPr>
          <p:nvPr/>
        </p:nvPicPr>
        <p:blipFill>
          <a:blip r:embed="rId8" cstate="print"/>
          <a:srcRect/>
          <a:stretch>
            <a:fillRect/>
          </a:stretch>
        </p:blipFill>
        <p:spPr bwMode="auto">
          <a:xfrm>
            <a:off x="0" y="2286000"/>
            <a:ext cx="1285875" cy="1516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5882"/>
                                        </p:tgtEl>
                                        <p:attrNameLst>
                                          <p:attrName>style.visibility</p:attrName>
                                        </p:attrNameLst>
                                      </p:cBhvr>
                                      <p:to>
                                        <p:strVal val="visible"/>
                                      </p:to>
                                    </p:set>
                                    <p:animEffect transition="in" filter="blinds(horizontal)">
                                      <p:cBhvr>
                                        <p:cTn id="7" dur="500"/>
                                        <p:tgtEl>
                                          <p:spTgt spid="97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p:txBody>
          <a:bodyPr/>
          <a:lstStyle/>
          <a:p>
            <a:r>
              <a:rPr lang="en-US" sz="4000"/>
              <a:t>What if actions have non-uniform costs?</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a:t>Challenges in Cost Propagation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smtClean="0"/>
              <a:t>MDPs as general cases of transition systems</a:t>
            </a:r>
          </a:p>
        </p:txBody>
      </p:sp>
      <p:sp>
        <p:nvSpPr>
          <p:cNvPr id="2867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An MDP (Markov Decision Process) is a general (deterministic or non-deterministic) transition system where the states have “Rewards”</a:t>
            </a:r>
          </a:p>
          <a:p>
            <a:pPr lvl="1"/>
            <a:r>
              <a:rPr lang="en-US" smtClean="0"/>
              <a:t>In the special case, only a certain set of “goal states” will have high rewards, and everything else will have no rewards</a:t>
            </a:r>
          </a:p>
          <a:p>
            <a:pPr lvl="1"/>
            <a:r>
              <a:rPr lang="en-US" smtClean="0"/>
              <a:t>In the general case, all states can have varying amount of rewards</a:t>
            </a:r>
          </a:p>
          <a:p>
            <a:r>
              <a:rPr lang="en-US" smtClean="0"/>
              <a:t>Planning, in the context of MDPs, will be to find a “policy” (a mapping from states to actions) that has the maximal expected reward</a:t>
            </a:r>
          </a:p>
          <a:p>
            <a:r>
              <a:rPr lang="en-US" smtClean="0"/>
              <a:t>We will talk about MDPs later in the semester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Problems with transition systems</a:t>
            </a:r>
          </a:p>
        </p:txBody>
      </p:sp>
      <p:sp>
        <p:nvSpPr>
          <p:cNvPr id="2969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000" dirty="0" smtClean="0"/>
              <a:t>Transition systems are a great conceptual tool to understand the differences between the various planning problems</a:t>
            </a:r>
          </a:p>
          <a:p>
            <a:pPr>
              <a:lnSpc>
                <a:spcPct val="90000"/>
              </a:lnSpc>
            </a:pPr>
            <a:r>
              <a:rPr lang="en-US" sz="2000" dirty="0" smtClean="0"/>
              <a:t>…However direct manipulation of transition systems tends to be too cumbersome</a:t>
            </a:r>
          </a:p>
          <a:p>
            <a:pPr lvl="1">
              <a:lnSpc>
                <a:spcPct val="90000"/>
              </a:lnSpc>
            </a:pPr>
            <a:r>
              <a:rPr lang="en-US" sz="1800" dirty="0" smtClean="0"/>
              <a:t>The size of the explicit graph corresponding to a transition system is often very large</a:t>
            </a:r>
          </a:p>
          <a:p>
            <a:pPr lvl="1">
              <a:lnSpc>
                <a:spcPct val="90000"/>
              </a:lnSpc>
            </a:pPr>
            <a:r>
              <a:rPr lang="en-US" sz="1800" dirty="0" smtClean="0"/>
              <a:t>The remedy is to provide “compact” representations for transition systems</a:t>
            </a:r>
          </a:p>
          <a:p>
            <a:pPr lvl="2">
              <a:lnSpc>
                <a:spcPct val="90000"/>
              </a:lnSpc>
            </a:pPr>
            <a:r>
              <a:rPr lang="en-US" sz="1800" dirty="0" smtClean="0"/>
              <a:t>Start by explicating the structure of the “states”</a:t>
            </a:r>
          </a:p>
          <a:p>
            <a:pPr lvl="3">
              <a:lnSpc>
                <a:spcPct val="90000"/>
              </a:lnSpc>
            </a:pPr>
            <a:r>
              <a:rPr lang="en-US" sz="1800" dirty="0" smtClean="0"/>
              <a:t>e.g. states specified in terms of state variables</a:t>
            </a:r>
          </a:p>
          <a:p>
            <a:pPr lvl="2">
              <a:lnSpc>
                <a:spcPct val="90000"/>
              </a:lnSpc>
            </a:pPr>
            <a:r>
              <a:rPr lang="en-US" sz="1800" dirty="0" smtClean="0"/>
              <a:t>Represent actions not as incidence matrices but rather functions specified directly in terms of the state variables</a:t>
            </a:r>
          </a:p>
          <a:p>
            <a:pPr lvl="3">
              <a:lnSpc>
                <a:spcPct val="90000"/>
              </a:lnSpc>
            </a:pPr>
            <a:r>
              <a:rPr lang="en-US" sz="1800" dirty="0" smtClean="0"/>
              <a:t>An action will work in any state where some state variables have certain values. When it works, it will change the values of certain (other) state variables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r>
              <a:rPr lang="en-US"/>
              <a:t>State Variable Models</a:t>
            </a:r>
          </a:p>
        </p:txBody>
      </p:sp>
      <p:sp>
        <p:nvSpPr>
          <p:cNvPr id="742403" name="Rectangle 3"/>
          <p:cNvSpPr>
            <a:spLocks noGrp="1" noChangeArrowheads="1"/>
          </p:cNvSpPr>
          <p:nvPr>
            <p:ph type="body" idx="1"/>
          </p:nvPr>
        </p:nvSpPr>
        <p:spPr/>
        <p:txBody>
          <a:bodyPr/>
          <a:lstStyle/>
          <a:p>
            <a:r>
              <a:rPr lang="en-US" sz="2800"/>
              <a:t>World is made up of states which are defined in terms of state variables</a:t>
            </a:r>
          </a:p>
          <a:p>
            <a:pPr lvl="1"/>
            <a:r>
              <a:rPr lang="en-US" sz="2400"/>
              <a:t>Can be boolean (or multi-ary or continuous)</a:t>
            </a:r>
          </a:p>
          <a:p>
            <a:r>
              <a:rPr lang="en-US" sz="2800"/>
              <a:t>States are </a:t>
            </a:r>
            <a:r>
              <a:rPr lang="en-US" sz="2800" i="1"/>
              <a:t>complete assignments over state variables</a:t>
            </a:r>
            <a:endParaRPr lang="en-US" sz="2800"/>
          </a:p>
          <a:p>
            <a:pPr lvl="1"/>
            <a:r>
              <a:rPr lang="en-US" sz="2400"/>
              <a:t>So, k boolean state variables can represent how many states?</a:t>
            </a:r>
          </a:p>
          <a:p>
            <a:r>
              <a:rPr lang="en-US" sz="2800"/>
              <a:t>Actions change the values of the state variables</a:t>
            </a:r>
          </a:p>
          <a:p>
            <a:pPr lvl="1"/>
            <a:r>
              <a:rPr lang="en-US" sz="2400"/>
              <a:t>Applicability conditions of actions are also specified in terms of partial assignments over state variables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4210" name="Text Box 2"/>
          <p:cNvSpPr txBox="1">
            <a:spLocks noChangeArrowheads="1"/>
          </p:cNvSpPr>
          <p:nvPr/>
        </p:nvSpPr>
        <p:spPr bwMode="auto">
          <a:xfrm>
            <a:off x="822325" y="650875"/>
            <a:ext cx="1817688" cy="457200"/>
          </a:xfrm>
          <a:prstGeom prst="rect">
            <a:avLst/>
          </a:prstGeom>
          <a:noFill/>
          <a:ln w="9525">
            <a:noFill/>
            <a:miter lim="800000"/>
            <a:headEnd/>
            <a:tailEnd/>
          </a:ln>
          <a:effectLst/>
        </p:spPr>
        <p:txBody>
          <a:bodyPr wrap="none" lIns="91436" tIns="45718" rIns="91436" bIns="45718">
            <a:spAutoFit/>
          </a:bodyPr>
          <a:lstStyle/>
          <a:p>
            <a:r>
              <a:rPr lang="en-US"/>
              <a:t>Blocks world</a:t>
            </a:r>
          </a:p>
        </p:txBody>
      </p:sp>
      <p:sp>
        <p:nvSpPr>
          <p:cNvPr id="734211" name="Text Box 3"/>
          <p:cNvSpPr txBox="1">
            <a:spLocks noChangeArrowheads="1"/>
          </p:cNvSpPr>
          <p:nvPr/>
        </p:nvSpPr>
        <p:spPr bwMode="auto">
          <a:xfrm>
            <a:off x="838200" y="1295400"/>
            <a:ext cx="4675188" cy="581025"/>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State variables:</a:t>
            </a:r>
          </a:p>
          <a:p>
            <a:r>
              <a:rPr lang="en-US" sz="1600"/>
              <a:t>  Ontable(x) On(x,y)  Clear(x)  hand-empty  holding(x)</a:t>
            </a:r>
          </a:p>
        </p:txBody>
      </p:sp>
      <p:sp>
        <p:nvSpPr>
          <p:cNvPr id="734212" name="Text Box 4"/>
          <p:cNvSpPr txBox="1">
            <a:spLocks noChangeArrowheads="1"/>
          </p:cNvSpPr>
          <p:nvPr/>
        </p:nvSpPr>
        <p:spPr bwMode="auto">
          <a:xfrm>
            <a:off x="457200" y="5410200"/>
            <a:ext cx="40179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Stack(x,y)</a:t>
            </a:r>
          </a:p>
          <a:p>
            <a:r>
              <a:rPr lang="en-US" sz="1600"/>
              <a:t> Prec:  holding(x), clear(y)</a:t>
            </a:r>
          </a:p>
          <a:p>
            <a:r>
              <a:rPr lang="en-US" sz="1600"/>
              <a:t> eff:   on(x,y), ~cl(y), ~holding(x), hand-empty</a:t>
            </a:r>
          </a:p>
        </p:txBody>
      </p:sp>
      <p:sp>
        <p:nvSpPr>
          <p:cNvPr id="734213" name="Text Box 5"/>
          <p:cNvSpPr txBox="1">
            <a:spLocks noChangeArrowheads="1"/>
          </p:cNvSpPr>
          <p:nvPr/>
        </p:nvSpPr>
        <p:spPr bwMode="auto">
          <a:xfrm>
            <a:off x="4800600" y="5334000"/>
            <a:ext cx="4206875"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Unstack(x,y)</a:t>
            </a:r>
          </a:p>
          <a:p>
            <a:r>
              <a:rPr lang="en-US" sz="1600"/>
              <a:t> Prec:  on(x,y),hand-empty,cl(x)</a:t>
            </a:r>
          </a:p>
          <a:p>
            <a:r>
              <a:rPr lang="en-US" sz="1600"/>
              <a:t> eff:    holding(x),~clear(x),clear(y),~hand-empty</a:t>
            </a:r>
          </a:p>
        </p:txBody>
      </p:sp>
      <p:sp>
        <p:nvSpPr>
          <p:cNvPr id="734214" name="Text Box 6"/>
          <p:cNvSpPr txBox="1">
            <a:spLocks noChangeArrowheads="1"/>
          </p:cNvSpPr>
          <p:nvPr/>
        </p:nvSpPr>
        <p:spPr bwMode="auto">
          <a:xfrm>
            <a:off x="152400" y="3886200"/>
            <a:ext cx="45132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Pickup(x)</a:t>
            </a:r>
          </a:p>
          <a:p>
            <a:r>
              <a:rPr lang="en-US" sz="1600"/>
              <a:t> Prec:  hand-empty,clear(x),ontable(x)</a:t>
            </a:r>
          </a:p>
          <a:p>
            <a:r>
              <a:rPr lang="en-US" sz="1600"/>
              <a:t> eff:   holding(x),~ontable(x),~hand-empty,~Clear(x)</a:t>
            </a:r>
          </a:p>
        </p:txBody>
      </p:sp>
      <p:sp>
        <p:nvSpPr>
          <p:cNvPr id="734215" name="Text Box 7"/>
          <p:cNvSpPr txBox="1">
            <a:spLocks noChangeArrowheads="1"/>
          </p:cNvSpPr>
          <p:nvPr/>
        </p:nvSpPr>
        <p:spPr bwMode="auto">
          <a:xfrm>
            <a:off x="4953000" y="3962400"/>
            <a:ext cx="4243388"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Putdown(x)</a:t>
            </a:r>
          </a:p>
          <a:p>
            <a:r>
              <a:rPr lang="en-US" sz="1600"/>
              <a:t> Prec:  holding(x)</a:t>
            </a:r>
          </a:p>
          <a:p>
            <a:r>
              <a:rPr lang="en-US" sz="1600"/>
              <a:t> eff: Ontable(x), hand-empty,clear(x),~holding(x)</a:t>
            </a:r>
          </a:p>
        </p:txBody>
      </p:sp>
      <p:sp>
        <p:nvSpPr>
          <p:cNvPr id="734216" name="Text Box 8"/>
          <p:cNvSpPr txBox="1">
            <a:spLocks noChangeArrowheads="1"/>
          </p:cNvSpPr>
          <p:nvPr/>
        </p:nvSpPr>
        <p:spPr bwMode="auto">
          <a:xfrm>
            <a:off x="762000" y="2057400"/>
            <a:ext cx="5387975"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Initial state:</a:t>
            </a:r>
          </a:p>
          <a:p>
            <a:r>
              <a:rPr lang="en-US" sz="1600"/>
              <a:t>  Complete specification of T/F values to state variables</a:t>
            </a:r>
          </a:p>
          <a:p>
            <a:r>
              <a:rPr lang="en-US" sz="1600"/>
              <a:t>	--By convention, variables with F values are omitted</a:t>
            </a:r>
          </a:p>
        </p:txBody>
      </p:sp>
      <p:sp>
        <p:nvSpPr>
          <p:cNvPr id="734217" name="Text Box 9"/>
          <p:cNvSpPr txBox="1">
            <a:spLocks noChangeArrowheads="1"/>
          </p:cNvSpPr>
          <p:nvPr/>
        </p:nvSpPr>
        <p:spPr bwMode="auto">
          <a:xfrm>
            <a:off x="685800" y="2971800"/>
            <a:ext cx="6040438"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Goal state:</a:t>
            </a:r>
          </a:p>
          <a:p>
            <a:r>
              <a:rPr lang="en-US" sz="1600"/>
              <a:t>  A partial specification of the desired state variable/value combinations</a:t>
            </a:r>
          </a:p>
          <a:p>
            <a:r>
              <a:rPr lang="en-US" sz="1600"/>
              <a:t>       --desired values can be both positive and negative </a:t>
            </a:r>
          </a:p>
        </p:txBody>
      </p:sp>
      <p:sp>
        <p:nvSpPr>
          <p:cNvPr id="734218" name="Text Box 10"/>
          <p:cNvSpPr txBox="1">
            <a:spLocks noChangeArrowheads="1"/>
          </p:cNvSpPr>
          <p:nvPr/>
        </p:nvSpPr>
        <p:spPr bwMode="auto">
          <a:xfrm>
            <a:off x="6096000" y="304800"/>
            <a:ext cx="2857500" cy="1568450"/>
          </a:xfrm>
          <a:prstGeom prst="rect">
            <a:avLst/>
          </a:prstGeom>
          <a:solidFill>
            <a:srgbClr val="FFCCCC"/>
          </a:solidFill>
          <a:ln w="9525">
            <a:solidFill>
              <a:schemeClr val="tx1"/>
            </a:solidFill>
            <a:miter lim="800000"/>
            <a:headEnd/>
            <a:tailEnd/>
          </a:ln>
          <a:effectLst/>
        </p:spPr>
        <p:txBody>
          <a:bodyPr wrap="none" lIns="91436" tIns="45718" rIns="91436" bIns="45718">
            <a:spAutoFit/>
          </a:bodyPr>
          <a:lstStyle/>
          <a:p>
            <a:r>
              <a:rPr lang="en-US" sz="1600"/>
              <a:t>Init: </a:t>
            </a:r>
          </a:p>
          <a:p>
            <a:r>
              <a:rPr lang="en-US" sz="1600"/>
              <a:t> Ontable(A),Ontable(B),</a:t>
            </a:r>
          </a:p>
          <a:p>
            <a:r>
              <a:rPr lang="en-US" sz="1600"/>
              <a:t> Clear(A), Clear(B), hand-empty</a:t>
            </a:r>
          </a:p>
          <a:p>
            <a:endParaRPr lang="en-US" sz="1600"/>
          </a:p>
          <a:p>
            <a:r>
              <a:rPr lang="en-US" sz="1600"/>
              <a:t>Goal:</a:t>
            </a:r>
          </a:p>
          <a:p>
            <a:r>
              <a:rPr lang="en-US" sz="1600"/>
              <a:t>  ~clear(B), hand-empty</a:t>
            </a:r>
          </a:p>
        </p:txBody>
      </p:sp>
      <p:sp>
        <p:nvSpPr>
          <p:cNvPr id="734219" name="Text Box 11"/>
          <p:cNvSpPr txBox="1">
            <a:spLocks noChangeArrowheads="1"/>
          </p:cNvSpPr>
          <p:nvPr/>
        </p:nvSpPr>
        <p:spPr bwMode="auto">
          <a:xfrm>
            <a:off x="60325" y="6437313"/>
            <a:ext cx="8016875" cy="376237"/>
          </a:xfrm>
          <a:prstGeom prst="rect">
            <a:avLst/>
          </a:prstGeom>
          <a:solidFill>
            <a:srgbClr val="FF33CC"/>
          </a:solidFill>
          <a:ln w="9525">
            <a:solidFill>
              <a:srgbClr val="FF33CC"/>
            </a:solidFill>
            <a:miter lim="800000"/>
            <a:headEnd/>
            <a:tailEnd/>
          </a:ln>
          <a:effectLst/>
        </p:spPr>
        <p:txBody>
          <a:bodyPr wrap="none" lIns="91436" tIns="45718" rIns="91436" bIns="45718">
            <a:spAutoFit/>
          </a:bodyPr>
          <a:lstStyle/>
          <a:p>
            <a:r>
              <a:rPr lang="en-US" sz="1800">
                <a:latin typeface="Arial" charset="0"/>
              </a:rPr>
              <a:t>All the actions here have only positive preconditions; but this is not necessary</a:t>
            </a:r>
          </a:p>
        </p:txBody>
      </p:sp>
      <p:sp>
        <p:nvSpPr>
          <p:cNvPr id="734220" name="Text Box 12"/>
          <p:cNvSpPr txBox="1">
            <a:spLocks noChangeArrowheads="1"/>
          </p:cNvSpPr>
          <p:nvPr/>
        </p:nvSpPr>
        <p:spPr bwMode="auto">
          <a:xfrm>
            <a:off x="6705600" y="2247900"/>
            <a:ext cx="2486025" cy="1558925"/>
          </a:xfrm>
          <a:prstGeom prst="rect">
            <a:avLst/>
          </a:prstGeom>
          <a:solidFill>
            <a:srgbClr val="FFFF66"/>
          </a:solidFill>
          <a:ln w="9525">
            <a:noFill/>
            <a:miter lim="800000"/>
            <a:headEnd/>
            <a:tailEnd/>
          </a:ln>
          <a:effectLst/>
        </p:spPr>
        <p:txBody>
          <a:bodyPr>
            <a:spAutoFit/>
          </a:bodyPr>
          <a:lstStyle/>
          <a:p>
            <a:r>
              <a:rPr lang="en-US" sz="1600" b="1"/>
              <a:t>STRIPS ASSUMPTION:</a:t>
            </a:r>
          </a:p>
          <a:p>
            <a:r>
              <a:rPr lang="en-US" sz="1600" b="1"/>
              <a:t>   If an action changes</a:t>
            </a:r>
          </a:p>
          <a:p>
            <a:r>
              <a:rPr lang="en-US" sz="1600" b="1"/>
              <a:t>    a state variable, </a:t>
            </a:r>
          </a:p>
          <a:p>
            <a:r>
              <a:rPr lang="en-US" sz="1600" b="1"/>
              <a:t>     this must be explicitly</a:t>
            </a:r>
          </a:p>
          <a:p>
            <a:r>
              <a:rPr lang="en-US" sz="1600" b="1"/>
              <a:t>        mentioned in its effects</a:t>
            </a:r>
          </a:p>
        </p:txBody>
      </p:sp>
      <p:grpSp>
        <p:nvGrpSpPr>
          <p:cNvPr id="734223" name="Group 15"/>
          <p:cNvGrpSpPr>
            <a:grpSpLocks/>
          </p:cNvGrpSpPr>
          <p:nvPr/>
        </p:nvGrpSpPr>
        <p:grpSpPr bwMode="auto">
          <a:xfrm>
            <a:off x="3124200" y="0"/>
            <a:ext cx="2819400" cy="3886200"/>
            <a:chOff x="1968" y="0"/>
            <a:chExt cx="1776" cy="2448"/>
          </a:xfrm>
        </p:grpSpPr>
        <p:pic>
          <p:nvPicPr>
            <p:cNvPr id="734221" name="Picture 13"/>
            <p:cNvPicPr>
              <a:picLocks noChangeAspect="1" noChangeArrowheads="1"/>
            </p:cNvPicPr>
            <p:nvPr/>
          </p:nvPicPr>
          <p:blipFill>
            <a:blip r:embed="rId3" cstate="print"/>
            <a:srcRect/>
            <a:stretch>
              <a:fillRect/>
            </a:stretch>
          </p:blipFill>
          <p:spPr bwMode="auto">
            <a:xfrm>
              <a:off x="1968" y="0"/>
              <a:ext cx="1776" cy="1008"/>
            </a:xfrm>
            <a:prstGeom prst="rect">
              <a:avLst/>
            </a:prstGeom>
            <a:noFill/>
            <a:ln w="9525">
              <a:noFill/>
              <a:miter lim="800000"/>
              <a:headEnd/>
              <a:tailEnd/>
            </a:ln>
            <a:effectLst/>
          </p:spPr>
        </p:pic>
        <p:sp>
          <p:nvSpPr>
            <p:cNvPr id="734222" name="Line 14"/>
            <p:cNvSpPr>
              <a:spLocks noChangeShapeType="1"/>
            </p:cNvSpPr>
            <p:nvPr/>
          </p:nvSpPr>
          <p:spPr bwMode="auto">
            <a:xfrm flipV="1">
              <a:off x="2688" y="960"/>
              <a:ext cx="432" cy="1488"/>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4223"/>
                                        </p:tgtEl>
                                        <p:attrNameLst>
                                          <p:attrName>style.visibility</p:attrName>
                                        </p:attrNameLst>
                                      </p:cBhvr>
                                      <p:to>
                                        <p:strVal val="visible"/>
                                      </p:to>
                                    </p:set>
                                    <p:animEffect transition="in" filter="blinds(horizontal)">
                                      <p:cBhvr>
                                        <p:cTn id="7" dur="500"/>
                                        <p:tgtEl>
                                          <p:spTgt spid="734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22325" y="650875"/>
            <a:ext cx="1817688" cy="457200"/>
          </a:xfrm>
          <a:prstGeom prst="rect">
            <a:avLst/>
          </a:prstGeom>
          <a:noFill/>
          <a:ln w="9525">
            <a:noFill/>
            <a:miter lim="800000"/>
            <a:headEnd/>
            <a:tailEnd/>
          </a:ln>
        </p:spPr>
        <p:txBody>
          <a:bodyPr wrap="none">
            <a:spAutoFit/>
          </a:bodyPr>
          <a:lstStyle/>
          <a:p>
            <a:r>
              <a:rPr lang="en-US" smtClean="0">
                <a:solidFill>
                  <a:srgbClr val="FFFFFF"/>
                </a:solidFill>
              </a:rPr>
              <a:t>Blocks world</a:t>
            </a:r>
          </a:p>
        </p:txBody>
      </p:sp>
      <p:sp>
        <p:nvSpPr>
          <p:cNvPr id="31747" name="Text Box 3"/>
          <p:cNvSpPr txBox="1">
            <a:spLocks noChangeArrowheads="1"/>
          </p:cNvSpPr>
          <p:nvPr/>
        </p:nvSpPr>
        <p:spPr bwMode="auto">
          <a:xfrm>
            <a:off x="838200" y="1295400"/>
            <a:ext cx="4675188" cy="581025"/>
          </a:xfrm>
          <a:prstGeom prst="rect">
            <a:avLst/>
          </a:prstGeom>
          <a:noFill/>
          <a:ln w="9525">
            <a:noFill/>
            <a:miter lim="800000"/>
            <a:headEnd/>
            <a:tailEnd/>
          </a:ln>
        </p:spPr>
        <p:txBody>
          <a:bodyPr wrap="none">
            <a:spAutoFit/>
          </a:bodyPr>
          <a:lstStyle/>
          <a:p>
            <a:r>
              <a:rPr lang="en-US" sz="1600" smtClean="0">
                <a:solidFill>
                  <a:srgbClr val="FC0128"/>
                </a:solidFill>
              </a:rPr>
              <a:t>State variables:</a:t>
            </a:r>
          </a:p>
          <a:p>
            <a:r>
              <a:rPr lang="en-US" sz="1600" smtClean="0">
                <a:solidFill>
                  <a:srgbClr val="FFFFFF"/>
                </a:solidFill>
              </a:rPr>
              <a:t>  Ontable(x) On(x,y)  Clear(x)  hand-empty  holding(x)</a:t>
            </a:r>
          </a:p>
        </p:txBody>
      </p:sp>
      <p:sp>
        <p:nvSpPr>
          <p:cNvPr id="31748" name="Text Box 4"/>
          <p:cNvSpPr txBox="1">
            <a:spLocks noChangeArrowheads="1"/>
          </p:cNvSpPr>
          <p:nvPr/>
        </p:nvSpPr>
        <p:spPr bwMode="auto">
          <a:xfrm>
            <a:off x="457200" y="5410200"/>
            <a:ext cx="4017963" cy="835025"/>
          </a:xfrm>
          <a:prstGeom prst="rect">
            <a:avLst/>
          </a:prstGeom>
          <a:noFill/>
          <a:ln w="9525">
            <a:solidFill>
              <a:schemeClr val="tx1"/>
            </a:solidFill>
            <a:miter lim="800000"/>
            <a:headEnd/>
            <a:tailEnd/>
          </a:ln>
        </p:spPr>
        <p:txBody>
          <a:bodyPr wrap="none">
            <a:spAutoFit/>
          </a:bodyPr>
          <a:lstStyle/>
          <a:p>
            <a:r>
              <a:rPr lang="en-US" sz="1600" smtClean="0">
                <a:solidFill>
                  <a:srgbClr val="FC0128"/>
                </a:solidFill>
              </a:rPr>
              <a:t>Stack(x,y)</a:t>
            </a:r>
          </a:p>
          <a:p>
            <a:r>
              <a:rPr lang="en-US" sz="1600" smtClean="0">
                <a:solidFill>
                  <a:srgbClr val="FFFFFF"/>
                </a:solidFill>
              </a:rPr>
              <a:t> Prec:  holding(x), clear(y)</a:t>
            </a:r>
          </a:p>
          <a:p>
            <a:r>
              <a:rPr lang="en-US" sz="1600" smtClean="0">
                <a:solidFill>
                  <a:srgbClr val="FFFFFF"/>
                </a:solidFill>
              </a:rPr>
              <a:t> eff:   on(x,y), ~cl(y), ~holding(x), hand-empty</a:t>
            </a:r>
          </a:p>
        </p:txBody>
      </p:sp>
      <p:sp>
        <p:nvSpPr>
          <p:cNvPr id="31749" name="Text Box 5"/>
          <p:cNvSpPr txBox="1">
            <a:spLocks noChangeArrowheads="1"/>
          </p:cNvSpPr>
          <p:nvPr/>
        </p:nvSpPr>
        <p:spPr bwMode="auto">
          <a:xfrm>
            <a:off x="4800600" y="5334000"/>
            <a:ext cx="4206875" cy="835025"/>
          </a:xfrm>
          <a:prstGeom prst="rect">
            <a:avLst/>
          </a:prstGeom>
          <a:noFill/>
          <a:ln w="9525">
            <a:solidFill>
              <a:schemeClr val="tx1"/>
            </a:solidFill>
            <a:miter lim="800000"/>
            <a:headEnd/>
            <a:tailEnd/>
          </a:ln>
        </p:spPr>
        <p:txBody>
          <a:bodyPr wrap="none">
            <a:spAutoFit/>
          </a:bodyPr>
          <a:lstStyle/>
          <a:p>
            <a:r>
              <a:rPr lang="en-US" sz="1600" smtClean="0">
                <a:solidFill>
                  <a:srgbClr val="FC0128"/>
                </a:solidFill>
              </a:rPr>
              <a:t>Unstack(x,y)</a:t>
            </a:r>
          </a:p>
          <a:p>
            <a:r>
              <a:rPr lang="en-US" sz="1600" smtClean="0">
                <a:solidFill>
                  <a:srgbClr val="FFFFFF"/>
                </a:solidFill>
              </a:rPr>
              <a:t> Prec:  on(x,y),hand-empty,cl(x)</a:t>
            </a:r>
          </a:p>
          <a:p>
            <a:r>
              <a:rPr lang="en-US" sz="1600" smtClean="0">
                <a:solidFill>
                  <a:srgbClr val="FFFFFF"/>
                </a:solidFill>
              </a:rPr>
              <a:t> eff:    holding(x),~clear(x),clear(y),~hand-empty</a:t>
            </a:r>
          </a:p>
        </p:txBody>
      </p:sp>
      <p:sp>
        <p:nvSpPr>
          <p:cNvPr id="31750" name="Text Box 6"/>
          <p:cNvSpPr txBox="1">
            <a:spLocks noChangeArrowheads="1"/>
          </p:cNvSpPr>
          <p:nvPr/>
        </p:nvSpPr>
        <p:spPr bwMode="auto">
          <a:xfrm>
            <a:off x="152400" y="3886200"/>
            <a:ext cx="4513263" cy="835025"/>
          </a:xfrm>
          <a:prstGeom prst="rect">
            <a:avLst/>
          </a:prstGeom>
          <a:noFill/>
          <a:ln w="9525">
            <a:solidFill>
              <a:schemeClr val="tx1"/>
            </a:solidFill>
            <a:miter lim="800000"/>
            <a:headEnd/>
            <a:tailEnd/>
          </a:ln>
        </p:spPr>
        <p:txBody>
          <a:bodyPr wrap="none">
            <a:spAutoFit/>
          </a:bodyPr>
          <a:lstStyle/>
          <a:p>
            <a:r>
              <a:rPr lang="en-US" sz="1600" smtClean="0">
                <a:solidFill>
                  <a:srgbClr val="FC0128"/>
                </a:solidFill>
              </a:rPr>
              <a:t>Pickup(x)</a:t>
            </a:r>
          </a:p>
          <a:p>
            <a:r>
              <a:rPr lang="en-US" sz="1600" smtClean="0">
                <a:solidFill>
                  <a:srgbClr val="FFFFFF"/>
                </a:solidFill>
              </a:rPr>
              <a:t> Prec:  hand-empty,clear(x),ontable(x)</a:t>
            </a:r>
          </a:p>
          <a:p>
            <a:r>
              <a:rPr lang="en-US" sz="1600" smtClean="0">
                <a:solidFill>
                  <a:srgbClr val="FFFFFF"/>
                </a:solidFill>
              </a:rPr>
              <a:t> eff:   holding(x),~ontable(x),~hand-empty,~Clear(x)</a:t>
            </a:r>
          </a:p>
        </p:txBody>
      </p:sp>
      <p:sp>
        <p:nvSpPr>
          <p:cNvPr id="31751" name="Text Box 7"/>
          <p:cNvSpPr txBox="1">
            <a:spLocks noChangeArrowheads="1"/>
          </p:cNvSpPr>
          <p:nvPr/>
        </p:nvSpPr>
        <p:spPr bwMode="auto">
          <a:xfrm>
            <a:off x="4953000" y="3962400"/>
            <a:ext cx="4243388" cy="835025"/>
          </a:xfrm>
          <a:prstGeom prst="rect">
            <a:avLst/>
          </a:prstGeom>
          <a:noFill/>
          <a:ln w="9525">
            <a:solidFill>
              <a:schemeClr val="tx1"/>
            </a:solidFill>
            <a:miter lim="800000"/>
            <a:headEnd/>
            <a:tailEnd/>
          </a:ln>
        </p:spPr>
        <p:txBody>
          <a:bodyPr wrap="none">
            <a:spAutoFit/>
          </a:bodyPr>
          <a:lstStyle/>
          <a:p>
            <a:r>
              <a:rPr lang="en-US" sz="1600" smtClean="0">
                <a:solidFill>
                  <a:srgbClr val="FC0128"/>
                </a:solidFill>
              </a:rPr>
              <a:t>Putdown(x)</a:t>
            </a:r>
          </a:p>
          <a:p>
            <a:r>
              <a:rPr lang="en-US" sz="1600" smtClean="0">
                <a:solidFill>
                  <a:srgbClr val="FFFFFF"/>
                </a:solidFill>
              </a:rPr>
              <a:t> Prec:  holding(x)</a:t>
            </a:r>
          </a:p>
          <a:p>
            <a:r>
              <a:rPr lang="en-US" sz="1600" smtClean="0">
                <a:solidFill>
                  <a:srgbClr val="FFFFFF"/>
                </a:solidFill>
              </a:rPr>
              <a:t> eff: Ontable(x), hand-empty,clear(x),~holding(x)</a:t>
            </a:r>
          </a:p>
        </p:txBody>
      </p:sp>
      <p:sp>
        <p:nvSpPr>
          <p:cNvPr id="31752" name="Text Box 8"/>
          <p:cNvSpPr txBox="1">
            <a:spLocks noChangeArrowheads="1"/>
          </p:cNvSpPr>
          <p:nvPr/>
        </p:nvSpPr>
        <p:spPr bwMode="auto">
          <a:xfrm>
            <a:off x="762000" y="2057400"/>
            <a:ext cx="5387975" cy="825500"/>
          </a:xfrm>
          <a:prstGeom prst="rect">
            <a:avLst/>
          </a:prstGeom>
          <a:noFill/>
          <a:ln w="9525">
            <a:noFill/>
            <a:miter lim="800000"/>
            <a:headEnd/>
            <a:tailEnd/>
          </a:ln>
        </p:spPr>
        <p:txBody>
          <a:bodyPr wrap="none">
            <a:spAutoFit/>
          </a:bodyPr>
          <a:lstStyle/>
          <a:p>
            <a:r>
              <a:rPr lang="en-US" sz="1600" smtClean="0">
                <a:solidFill>
                  <a:srgbClr val="FC0128"/>
                </a:solidFill>
              </a:rPr>
              <a:t>Initial state:</a:t>
            </a:r>
          </a:p>
          <a:p>
            <a:r>
              <a:rPr lang="en-US" sz="1600" smtClean="0">
                <a:solidFill>
                  <a:srgbClr val="FFFFFF"/>
                </a:solidFill>
              </a:rPr>
              <a:t>  Complete specification of T/F values to state variables</a:t>
            </a:r>
          </a:p>
          <a:p>
            <a:r>
              <a:rPr lang="en-US" sz="1600" smtClean="0">
                <a:solidFill>
                  <a:srgbClr val="FFFFFF"/>
                </a:solidFill>
              </a:rPr>
              <a:t>	--By convention, variables with F values are omitted</a:t>
            </a:r>
          </a:p>
        </p:txBody>
      </p:sp>
      <p:sp>
        <p:nvSpPr>
          <p:cNvPr id="31753" name="Text Box 9"/>
          <p:cNvSpPr txBox="1">
            <a:spLocks noChangeArrowheads="1"/>
          </p:cNvSpPr>
          <p:nvPr/>
        </p:nvSpPr>
        <p:spPr bwMode="auto">
          <a:xfrm>
            <a:off x="685800" y="2971800"/>
            <a:ext cx="6040438" cy="581025"/>
          </a:xfrm>
          <a:prstGeom prst="rect">
            <a:avLst/>
          </a:prstGeom>
          <a:noFill/>
          <a:ln w="9525">
            <a:noFill/>
            <a:miter lim="800000"/>
            <a:headEnd/>
            <a:tailEnd/>
          </a:ln>
        </p:spPr>
        <p:txBody>
          <a:bodyPr wrap="none">
            <a:spAutoFit/>
          </a:bodyPr>
          <a:lstStyle/>
          <a:p>
            <a:r>
              <a:rPr lang="en-US" sz="1600" smtClean="0">
                <a:solidFill>
                  <a:srgbClr val="FC0128"/>
                </a:solidFill>
              </a:rPr>
              <a:t>Goal state:</a:t>
            </a:r>
          </a:p>
          <a:p>
            <a:r>
              <a:rPr lang="en-US" sz="1600" smtClean="0">
                <a:solidFill>
                  <a:srgbClr val="FFFFFF"/>
                </a:solidFill>
              </a:rPr>
              <a:t>  A partial specification of the desired state variable/value combinations</a:t>
            </a:r>
          </a:p>
        </p:txBody>
      </p:sp>
      <p:sp>
        <p:nvSpPr>
          <p:cNvPr id="31754" name="Text Box 10"/>
          <p:cNvSpPr txBox="1">
            <a:spLocks noChangeArrowheads="1"/>
          </p:cNvSpPr>
          <p:nvPr/>
        </p:nvSpPr>
        <p:spPr bwMode="auto">
          <a:xfrm>
            <a:off x="6096000" y="914400"/>
            <a:ext cx="2857500" cy="1568450"/>
          </a:xfrm>
          <a:prstGeom prst="rect">
            <a:avLst/>
          </a:prstGeom>
          <a:solidFill>
            <a:srgbClr val="000000"/>
          </a:solidFill>
          <a:ln w="9525">
            <a:solidFill>
              <a:schemeClr val="tx1"/>
            </a:solidFill>
            <a:miter lim="800000"/>
            <a:headEnd/>
            <a:tailEnd/>
          </a:ln>
        </p:spPr>
        <p:txBody>
          <a:bodyPr wrap="none">
            <a:spAutoFit/>
          </a:bodyPr>
          <a:lstStyle/>
          <a:p>
            <a:r>
              <a:rPr lang="en-US" sz="1600" smtClean="0">
                <a:solidFill>
                  <a:srgbClr val="FFFFFF"/>
                </a:solidFill>
              </a:rPr>
              <a:t>Init: </a:t>
            </a:r>
          </a:p>
          <a:p>
            <a:r>
              <a:rPr lang="en-US" sz="1600" smtClean="0">
                <a:solidFill>
                  <a:srgbClr val="FFFFFF"/>
                </a:solidFill>
              </a:rPr>
              <a:t> Ontable(A),Ontable(B),</a:t>
            </a:r>
          </a:p>
          <a:p>
            <a:r>
              <a:rPr lang="en-US" sz="1600" smtClean="0">
                <a:solidFill>
                  <a:srgbClr val="FFFFFF"/>
                </a:solidFill>
              </a:rPr>
              <a:t> Clear(A), Clear(B), hand-empty</a:t>
            </a:r>
          </a:p>
          <a:p>
            <a:endParaRPr lang="en-US" sz="1600" smtClean="0">
              <a:solidFill>
                <a:srgbClr val="FFFFFF"/>
              </a:solidFill>
            </a:endParaRPr>
          </a:p>
          <a:p>
            <a:r>
              <a:rPr lang="en-US" sz="1600" smtClean="0">
                <a:solidFill>
                  <a:srgbClr val="FFFFFF"/>
                </a:solidFill>
              </a:rPr>
              <a:t>Goal:</a:t>
            </a:r>
          </a:p>
          <a:p>
            <a:r>
              <a:rPr lang="en-US" sz="1600" smtClean="0">
                <a:solidFill>
                  <a:srgbClr val="FFFFFF"/>
                </a:solidFill>
              </a:rPr>
              <a:t>  ~clear(B), hand-empty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8/30</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Why is this more compact?</a:t>
            </a:r>
            <a:br>
              <a:rPr lang="en-US" smtClean="0"/>
            </a:br>
            <a:r>
              <a:rPr lang="en-US" smtClean="0"/>
              <a:t>(than explicit transition systems)</a:t>
            </a:r>
          </a:p>
        </p:txBody>
      </p:sp>
      <p:sp>
        <p:nvSpPr>
          <p:cNvPr id="32771" name="Rectangle 3"/>
          <p:cNvSpPr>
            <a:spLocks noGrp="1" noChangeArrowheads="1"/>
          </p:cNvSpPr>
          <p:nvPr>
            <p:ph type="body" idx="1"/>
          </p:nvPr>
        </p:nvSpPr>
        <p:spPr bwMode="auto">
          <a:xfrm>
            <a:off x="685800" y="19812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000" smtClean="0"/>
              <a:t>In explicit transition systems actions are represented as state-to-state transitions where in each action will be represented by an incidence matrix of size |S|x|S| </a:t>
            </a:r>
          </a:p>
          <a:p>
            <a:pPr>
              <a:lnSpc>
                <a:spcPct val="90000"/>
              </a:lnSpc>
            </a:pPr>
            <a:r>
              <a:rPr lang="en-US" sz="2000" smtClean="0"/>
              <a:t>In state-variable model, actions are represented only in terms of state variables whose values they care about, and whose value they affect. </a:t>
            </a:r>
          </a:p>
          <a:p>
            <a:pPr>
              <a:lnSpc>
                <a:spcPct val="90000"/>
              </a:lnSpc>
            </a:pPr>
            <a:r>
              <a:rPr lang="en-US" sz="2000" smtClean="0"/>
              <a:t>Consider a state space of 1024 states. It can be represented by log</a:t>
            </a:r>
            <a:r>
              <a:rPr lang="en-US" sz="2000" baseline="-25000" smtClean="0"/>
              <a:t>2</a:t>
            </a:r>
            <a:r>
              <a:rPr lang="en-US" sz="2000" smtClean="0"/>
              <a:t>1024=10 state variables. If an action needs variable v1 to be true and makes v7 to be false, it can be represented by just 2 bits (instead of a 1024x1024 matrix)</a:t>
            </a:r>
          </a:p>
          <a:p>
            <a:pPr lvl="1">
              <a:lnSpc>
                <a:spcPct val="90000"/>
              </a:lnSpc>
            </a:pPr>
            <a:r>
              <a:rPr lang="en-US" sz="1800" smtClean="0"/>
              <a:t>Of course, if the action has a complicated mapping from states to states, in the worst case the action rep will be just as large</a:t>
            </a:r>
          </a:p>
          <a:p>
            <a:pPr lvl="1">
              <a:lnSpc>
                <a:spcPct val="90000"/>
              </a:lnSpc>
            </a:pPr>
            <a:r>
              <a:rPr lang="en-US" sz="1800" u="sng" smtClean="0"/>
              <a:t>The assumption being made here is that the actions will have effects on a small number of state variables.</a:t>
            </a:r>
            <a:r>
              <a:rPr lang="en-US" sz="1800" smtClean="0"/>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066800" y="533400"/>
            <a:ext cx="6908800" cy="4572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t>Planning :  The big picture</a:t>
            </a:r>
          </a:p>
        </p:txBody>
      </p:sp>
      <p:sp>
        <p:nvSpPr>
          <p:cNvPr id="12291" name="Rectangle 3"/>
          <p:cNvSpPr>
            <a:spLocks noGrp="1" noChangeArrowheads="1"/>
          </p:cNvSpPr>
          <p:nvPr>
            <p:ph type="body" idx="1"/>
          </p:nvPr>
        </p:nvSpPr>
        <p:spPr bwMode="auto">
          <a:xfrm>
            <a:off x="1117600" y="1600200"/>
            <a:ext cx="6908800" cy="411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t>Synthesizing goal-directed behavior</a:t>
            </a:r>
          </a:p>
          <a:p>
            <a:r>
              <a:rPr lang="en-US" smtClean="0"/>
              <a:t>Planning involves</a:t>
            </a:r>
          </a:p>
          <a:p>
            <a:pPr lvl="1"/>
            <a:r>
              <a:rPr lang="en-US" smtClean="0"/>
              <a:t>Action selection; Handling causal dependencies</a:t>
            </a:r>
          </a:p>
          <a:p>
            <a:pPr lvl="1"/>
            <a:r>
              <a:rPr lang="en-US" smtClean="0"/>
              <a:t>Action sequencing  and handling resource allocation  </a:t>
            </a:r>
          </a:p>
          <a:p>
            <a:pPr lvl="2"/>
            <a:r>
              <a:rPr lang="en-US" smtClean="0"/>
              <a:t>typically called </a:t>
            </a:r>
            <a:r>
              <a:rPr lang="en-US" smtClean="0">
                <a:solidFill>
                  <a:schemeClr val="accent2"/>
                </a:solidFill>
              </a:rPr>
              <a:t>SCHEDULING</a:t>
            </a:r>
            <a:endParaRPr lang="en-US" smtClean="0"/>
          </a:p>
          <a:p>
            <a:pPr lvl="1"/>
            <a:r>
              <a:rPr lang="en-US" smtClean="0"/>
              <a:t>Depending on the problem, plans can be</a:t>
            </a:r>
          </a:p>
          <a:p>
            <a:pPr lvl="2"/>
            <a:r>
              <a:rPr lang="en-US" smtClean="0"/>
              <a:t>action sequences</a:t>
            </a:r>
          </a:p>
          <a:p>
            <a:pPr lvl="2"/>
            <a:r>
              <a:rPr lang="en-US" smtClean="0"/>
              <a:t>or “policies” (action trees, state-action mappings etc.)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a:xfrm>
            <a:off x="304800" y="304800"/>
            <a:ext cx="8458200" cy="1143000"/>
          </a:xfrm>
          <a:noFill/>
          <a:ln/>
        </p:spPr>
        <p:txBody>
          <a:bodyPr/>
          <a:lstStyle/>
          <a:p>
            <a:r>
              <a:rPr lang="en-US" sz="2800"/>
              <a:t>Why is STRIPS representation compact?</a:t>
            </a:r>
            <a:br>
              <a:rPr lang="en-US" sz="2800"/>
            </a:br>
            <a:r>
              <a:rPr lang="en-US" sz="2800"/>
              <a:t>(than explicit transition systems)</a:t>
            </a:r>
          </a:p>
        </p:txBody>
      </p:sp>
      <p:sp>
        <p:nvSpPr>
          <p:cNvPr id="746499" name="Rectangle 3"/>
          <p:cNvSpPr>
            <a:spLocks noGrp="1" noChangeArrowheads="1"/>
          </p:cNvSpPr>
          <p:nvPr>
            <p:ph type="body" idx="1"/>
          </p:nvPr>
        </p:nvSpPr>
        <p:spPr>
          <a:xfrm>
            <a:off x="609600" y="1676400"/>
            <a:ext cx="5486400" cy="3741738"/>
          </a:xfrm>
          <a:noFill/>
          <a:ln/>
        </p:spPr>
        <p:txBody>
          <a:bodyPr/>
          <a:lstStyle/>
          <a:p>
            <a:pPr>
              <a:lnSpc>
                <a:spcPct val="90000"/>
              </a:lnSpc>
            </a:pPr>
            <a:r>
              <a:rPr lang="en-US" sz="2000"/>
              <a:t>In explicit transition systems actions are represented as state-to-state transitions where in each action will be represented by an incidence matrix of size |S|x|S| </a:t>
            </a:r>
          </a:p>
          <a:p>
            <a:pPr>
              <a:lnSpc>
                <a:spcPct val="90000"/>
              </a:lnSpc>
            </a:pPr>
            <a:r>
              <a:rPr lang="en-US" sz="2000"/>
              <a:t>In state-variable model, actions are represented only in terms of state variables whose values they care about, and whose value they affect. </a:t>
            </a:r>
          </a:p>
          <a:p>
            <a:pPr>
              <a:lnSpc>
                <a:spcPct val="90000"/>
              </a:lnSpc>
            </a:pPr>
            <a:r>
              <a:rPr lang="en-US" sz="2000"/>
              <a:t>Consider a state space of 1024 states. It can be represented by log</a:t>
            </a:r>
            <a:r>
              <a:rPr lang="en-US" sz="2000" baseline="-25000"/>
              <a:t>2</a:t>
            </a:r>
            <a:r>
              <a:rPr lang="en-US" sz="2000"/>
              <a:t>1024=10 state variables. If an action needs variable v1 to be true and makes v7 to be false, it can be represented by just 2 bits (instead of a 1024x1024 matrix)</a:t>
            </a:r>
          </a:p>
          <a:p>
            <a:pPr lvl="1">
              <a:lnSpc>
                <a:spcPct val="90000"/>
              </a:lnSpc>
            </a:pPr>
            <a:r>
              <a:rPr lang="en-US" sz="2000"/>
              <a:t>Of course, if the action has a complicated mapping from states to states, in the worst case the action rep will be just as large</a:t>
            </a:r>
          </a:p>
          <a:p>
            <a:pPr lvl="1">
              <a:lnSpc>
                <a:spcPct val="90000"/>
              </a:lnSpc>
            </a:pPr>
            <a:r>
              <a:rPr lang="en-US" sz="2000" u="sng"/>
              <a:t>The assumption being made here is that the actions will have effects on a small number of state variables.</a:t>
            </a:r>
            <a:r>
              <a:rPr lang="en-US" sz="2000"/>
              <a:t> </a:t>
            </a:r>
          </a:p>
        </p:txBody>
      </p:sp>
      <p:sp>
        <p:nvSpPr>
          <p:cNvPr id="746500" name="Text Box 4"/>
          <p:cNvSpPr txBox="1">
            <a:spLocks noChangeArrowheads="1"/>
          </p:cNvSpPr>
          <p:nvPr/>
        </p:nvSpPr>
        <p:spPr bwMode="auto">
          <a:xfrm>
            <a:off x="7315200" y="2209800"/>
            <a:ext cx="1231900" cy="457200"/>
          </a:xfrm>
          <a:prstGeom prst="rect">
            <a:avLst/>
          </a:prstGeom>
          <a:noFill/>
          <a:ln w="9525">
            <a:noFill/>
            <a:miter lim="800000"/>
            <a:headEnd/>
            <a:tailEnd/>
          </a:ln>
          <a:effectLst/>
        </p:spPr>
        <p:txBody>
          <a:bodyPr wrap="none">
            <a:spAutoFit/>
          </a:bodyPr>
          <a:lstStyle/>
          <a:p>
            <a:r>
              <a:rPr lang="en-US"/>
              <a:t>Sit. Calc</a:t>
            </a:r>
          </a:p>
        </p:txBody>
      </p:sp>
      <p:sp>
        <p:nvSpPr>
          <p:cNvPr id="746501" name="Text Box 5"/>
          <p:cNvSpPr txBox="1">
            <a:spLocks noChangeArrowheads="1"/>
          </p:cNvSpPr>
          <p:nvPr/>
        </p:nvSpPr>
        <p:spPr bwMode="auto">
          <a:xfrm>
            <a:off x="7162800" y="3276600"/>
            <a:ext cx="1649413" cy="457200"/>
          </a:xfrm>
          <a:prstGeom prst="rect">
            <a:avLst/>
          </a:prstGeom>
          <a:noFill/>
          <a:ln w="9525">
            <a:noFill/>
            <a:miter lim="800000"/>
            <a:headEnd/>
            <a:tailEnd/>
          </a:ln>
          <a:effectLst/>
        </p:spPr>
        <p:txBody>
          <a:bodyPr wrap="none">
            <a:spAutoFit/>
          </a:bodyPr>
          <a:lstStyle/>
          <a:p>
            <a:r>
              <a:rPr lang="en-US"/>
              <a:t>STRIPS rep</a:t>
            </a:r>
          </a:p>
        </p:txBody>
      </p:sp>
      <p:sp>
        <p:nvSpPr>
          <p:cNvPr id="746502" name="Text Box 6"/>
          <p:cNvSpPr txBox="1">
            <a:spLocks noChangeArrowheads="1"/>
          </p:cNvSpPr>
          <p:nvPr/>
        </p:nvSpPr>
        <p:spPr bwMode="auto">
          <a:xfrm>
            <a:off x="7239000" y="4495800"/>
            <a:ext cx="1511300" cy="822325"/>
          </a:xfrm>
          <a:prstGeom prst="rect">
            <a:avLst/>
          </a:prstGeom>
          <a:noFill/>
          <a:ln w="9525">
            <a:noFill/>
            <a:miter lim="800000"/>
            <a:headEnd/>
            <a:tailEnd/>
          </a:ln>
          <a:effectLst/>
        </p:spPr>
        <p:txBody>
          <a:bodyPr wrap="none">
            <a:spAutoFit/>
          </a:bodyPr>
          <a:lstStyle/>
          <a:p>
            <a:r>
              <a:rPr lang="en-US"/>
              <a:t>Transition </a:t>
            </a:r>
          </a:p>
          <a:p>
            <a:r>
              <a:rPr lang="en-US"/>
              <a:t>  rep </a:t>
            </a:r>
          </a:p>
        </p:txBody>
      </p:sp>
      <p:sp>
        <p:nvSpPr>
          <p:cNvPr id="746503" name="Text Box 7"/>
          <p:cNvSpPr txBox="1">
            <a:spLocks noChangeArrowheads="1"/>
          </p:cNvSpPr>
          <p:nvPr/>
        </p:nvSpPr>
        <p:spPr bwMode="auto">
          <a:xfrm>
            <a:off x="6308725" y="2174875"/>
            <a:ext cx="827088" cy="822325"/>
          </a:xfrm>
          <a:prstGeom prst="rect">
            <a:avLst/>
          </a:prstGeom>
          <a:noFill/>
          <a:ln w="9525">
            <a:noFill/>
            <a:miter lim="800000"/>
            <a:headEnd/>
            <a:tailEnd/>
          </a:ln>
          <a:effectLst/>
        </p:spPr>
        <p:txBody>
          <a:bodyPr wrap="none">
            <a:spAutoFit/>
          </a:bodyPr>
          <a:lstStyle/>
          <a:p>
            <a:r>
              <a:rPr lang="en-US">
                <a:solidFill>
                  <a:schemeClr val="accent2"/>
                </a:solidFill>
              </a:rPr>
              <a:t>First</a:t>
            </a:r>
          </a:p>
          <a:p>
            <a:r>
              <a:rPr lang="en-US">
                <a:solidFill>
                  <a:schemeClr val="accent2"/>
                </a:solidFill>
              </a:rPr>
              <a:t>order</a:t>
            </a:r>
          </a:p>
        </p:txBody>
      </p:sp>
      <p:sp>
        <p:nvSpPr>
          <p:cNvPr id="746504" name="Text Box 8"/>
          <p:cNvSpPr txBox="1">
            <a:spLocks noChangeArrowheads="1"/>
          </p:cNvSpPr>
          <p:nvPr/>
        </p:nvSpPr>
        <p:spPr bwMode="auto">
          <a:xfrm>
            <a:off x="6248400" y="3200400"/>
            <a:ext cx="760413" cy="822325"/>
          </a:xfrm>
          <a:prstGeom prst="rect">
            <a:avLst/>
          </a:prstGeom>
          <a:noFill/>
          <a:ln w="9525">
            <a:noFill/>
            <a:miter lim="800000"/>
            <a:headEnd/>
            <a:tailEnd/>
          </a:ln>
          <a:effectLst/>
        </p:spPr>
        <p:txBody>
          <a:bodyPr wrap="none">
            <a:spAutoFit/>
          </a:bodyPr>
          <a:lstStyle/>
          <a:p>
            <a:r>
              <a:rPr lang="en-US">
                <a:solidFill>
                  <a:schemeClr val="accent2"/>
                </a:solidFill>
              </a:rPr>
              <a:t>Rel/</a:t>
            </a:r>
          </a:p>
          <a:p>
            <a:r>
              <a:rPr lang="en-US">
                <a:solidFill>
                  <a:schemeClr val="accent2"/>
                </a:solidFill>
              </a:rPr>
              <a:t>Prop</a:t>
            </a:r>
          </a:p>
        </p:txBody>
      </p:sp>
      <p:sp>
        <p:nvSpPr>
          <p:cNvPr id="746505" name="Text Box 9"/>
          <p:cNvSpPr txBox="1">
            <a:spLocks noChangeArrowheads="1"/>
          </p:cNvSpPr>
          <p:nvPr/>
        </p:nvSpPr>
        <p:spPr bwMode="auto">
          <a:xfrm>
            <a:off x="6172200" y="4495800"/>
            <a:ext cx="1096963" cy="457200"/>
          </a:xfrm>
          <a:prstGeom prst="rect">
            <a:avLst/>
          </a:prstGeom>
          <a:noFill/>
          <a:ln w="9525">
            <a:noFill/>
            <a:miter lim="800000"/>
            <a:headEnd/>
            <a:tailEnd/>
          </a:ln>
          <a:effectLst/>
        </p:spPr>
        <p:txBody>
          <a:bodyPr wrap="none">
            <a:spAutoFit/>
          </a:bodyPr>
          <a:lstStyle/>
          <a:p>
            <a:r>
              <a:rPr lang="en-US">
                <a:solidFill>
                  <a:schemeClr val="accent2"/>
                </a:solidFill>
              </a:rPr>
              <a:t>Atomic</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308100" y="306388"/>
            <a:ext cx="6954838" cy="673100"/>
          </a:xfrm>
          <a:noFill/>
          <a:ln w="12700">
            <a:miter lim="800000"/>
            <a:headEnd/>
            <a:tailEnd/>
          </a:ln>
        </p:spPr>
        <p:txBody>
          <a:bodyPr vert="horz" wrap="square" lIns="90488" tIns="44450" rIns="90488" bIns="44450" numCol="1" anchor="b" anchorCtr="0" compatLnSpc="1">
            <a:prstTxWarp prst="textNoShape">
              <a:avLst/>
            </a:prstTxWarp>
          </a:bodyPr>
          <a:lstStyle/>
          <a:p>
            <a:r>
              <a:rPr lang="en-US" smtClean="0"/>
              <a:t>State-Variable Models </a:t>
            </a:r>
          </a:p>
        </p:txBody>
      </p:sp>
      <p:sp>
        <p:nvSpPr>
          <p:cNvPr id="30723" name="Rectangle 3"/>
          <p:cNvSpPr>
            <a:spLocks noChangeArrowheads="1"/>
          </p:cNvSpPr>
          <p:nvPr/>
        </p:nvSpPr>
        <p:spPr bwMode="auto">
          <a:xfrm>
            <a:off x="377825" y="1190625"/>
            <a:ext cx="6061075" cy="2889250"/>
          </a:xfrm>
          <a:prstGeom prst="rect">
            <a:avLst/>
          </a:prstGeom>
          <a:noFill/>
          <a:ln w="12700">
            <a:noFill/>
            <a:miter lim="800000"/>
            <a:headEnd/>
            <a:tailEnd/>
          </a:ln>
        </p:spPr>
        <p:txBody>
          <a:bodyPr wrap="none" lIns="90488" tIns="44450" rIns="90488" bIns="44450">
            <a:spAutoFit/>
          </a:bodyPr>
          <a:lstStyle/>
          <a:p>
            <a:pPr eaLnBrk="0" hangingPunct="0">
              <a:buFont typeface="Monotype Sorts" pitchFamily="2" charset="2"/>
              <a:buChar char="G"/>
            </a:pPr>
            <a:r>
              <a:rPr lang="en-US" b="1" smtClean="0">
                <a:solidFill>
                  <a:srgbClr val="FE9B03"/>
                </a:solidFill>
                <a:latin typeface="Arial" charset="0"/>
              </a:rPr>
              <a:t>States are modeled in terms of (binary)</a:t>
            </a:r>
          </a:p>
          <a:p>
            <a:pPr eaLnBrk="0" hangingPunct="0"/>
            <a:r>
              <a:rPr lang="en-US" b="1" smtClean="0">
                <a:solidFill>
                  <a:srgbClr val="FE9B03"/>
                </a:solidFill>
                <a:latin typeface="Arial" charset="0"/>
              </a:rPr>
              <a:t>    state-variables</a:t>
            </a:r>
            <a:endParaRPr lang="en-US" b="1" smtClean="0">
              <a:solidFill>
                <a:srgbClr val="FFFFFF"/>
              </a:solidFill>
              <a:latin typeface="Arial" charset="0"/>
            </a:endParaRPr>
          </a:p>
          <a:p>
            <a:pPr eaLnBrk="0" hangingPunct="0"/>
            <a:r>
              <a:rPr lang="en-US" b="1" smtClean="0">
                <a:solidFill>
                  <a:srgbClr val="FFFFFF"/>
                </a:solidFill>
                <a:latin typeface="Arial" charset="0"/>
              </a:rPr>
              <a:t>      </a:t>
            </a:r>
            <a:r>
              <a:rPr lang="en-US" sz="2000" b="1" smtClean="0">
                <a:solidFill>
                  <a:srgbClr val="FFFFFF"/>
                </a:solidFill>
                <a:latin typeface="Arial" charset="0"/>
              </a:rPr>
              <a:t>-- Complete initial state, partial goal state</a:t>
            </a:r>
            <a:endParaRPr lang="en-US" b="1" smtClean="0">
              <a:solidFill>
                <a:srgbClr val="FFFFFF"/>
              </a:solidFill>
              <a:latin typeface="Arial" charset="0"/>
            </a:endParaRPr>
          </a:p>
          <a:p>
            <a:pPr eaLnBrk="0" hangingPunct="0">
              <a:buFont typeface="Monotype Sorts" pitchFamily="2" charset="2"/>
              <a:buChar char="G"/>
            </a:pPr>
            <a:r>
              <a:rPr lang="en-US" b="1" smtClean="0">
                <a:solidFill>
                  <a:srgbClr val="FE9B03"/>
                </a:solidFill>
                <a:latin typeface="Arial" charset="0"/>
              </a:rPr>
              <a:t>Actions are modeled as state</a:t>
            </a:r>
          </a:p>
          <a:p>
            <a:pPr eaLnBrk="0" hangingPunct="0"/>
            <a:r>
              <a:rPr lang="en-US" b="1" smtClean="0">
                <a:solidFill>
                  <a:srgbClr val="FE9B03"/>
                </a:solidFill>
                <a:latin typeface="Arial" charset="0"/>
              </a:rPr>
              <a:t>    transformation functions</a:t>
            </a:r>
            <a:endParaRPr lang="en-US" b="1" smtClean="0">
              <a:solidFill>
                <a:srgbClr val="FFFFFF"/>
              </a:solidFill>
              <a:latin typeface="Arial" charset="0"/>
            </a:endParaRPr>
          </a:p>
          <a:p>
            <a:pPr eaLnBrk="0" hangingPunct="0"/>
            <a:r>
              <a:rPr lang="en-US" b="1" smtClean="0">
                <a:solidFill>
                  <a:srgbClr val="FFFFFF"/>
                </a:solidFill>
                <a:latin typeface="Arial" charset="0"/>
              </a:rPr>
              <a:t>     </a:t>
            </a:r>
            <a:r>
              <a:rPr lang="en-US" sz="2000" b="1" smtClean="0">
                <a:solidFill>
                  <a:srgbClr val="FFFFFF"/>
                </a:solidFill>
                <a:latin typeface="Arial" charset="0"/>
              </a:rPr>
              <a:t>-- Syntax: ADL language (Pednault)</a:t>
            </a:r>
          </a:p>
          <a:p>
            <a:pPr eaLnBrk="0" hangingPunct="0"/>
            <a:r>
              <a:rPr lang="en-US" sz="2000" b="1" smtClean="0">
                <a:solidFill>
                  <a:srgbClr val="FFFFFF"/>
                </a:solidFill>
                <a:latin typeface="Arial" charset="0"/>
              </a:rPr>
              <a:t>      -- </a:t>
            </a:r>
            <a:r>
              <a:rPr lang="en-US" sz="2000" b="1" smtClean="0">
                <a:solidFill>
                  <a:srgbClr val="7FFF00"/>
                </a:solidFill>
                <a:latin typeface="Arial" charset="0"/>
              </a:rPr>
              <a:t>Apply(A,S) = (S \ eff(A)) + eff(A)</a:t>
            </a:r>
          </a:p>
          <a:p>
            <a:pPr eaLnBrk="0" hangingPunct="0"/>
            <a:r>
              <a:rPr lang="en-US" sz="2000" b="1" smtClean="0">
                <a:solidFill>
                  <a:srgbClr val="7FFF00"/>
                </a:solidFill>
                <a:latin typeface="Arial" charset="0"/>
              </a:rPr>
              <a:t>                      (If Precond(A) hold in S)</a:t>
            </a:r>
          </a:p>
        </p:txBody>
      </p:sp>
      <p:grpSp>
        <p:nvGrpSpPr>
          <p:cNvPr id="2" name="Group 4"/>
          <p:cNvGrpSpPr>
            <a:grpSpLocks/>
          </p:cNvGrpSpPr>
          <p:nvPr/>
        </p:nvGrpSpPr>
        <p:grpSpPr bwMode="auto">
          <a:xfrm>
            <a:off x="914400" y="4724400"/>
            <a:ext cx="2481263" cy="1654175"/>
            <a:chOff x="867" y="2966"/>
            <a:chExt cx="1593" cy="1042"/>
          </a:xfrm>
        </p:grpSpPr>
        <p:sp>
          <p:nvSpPr>
            <p:cNvPr id="30768" name="Rectangle 5"/>
            <p:cNvSpPr>
              <a:spLocks noChangeArrowheads="1"/>
            </p:cNvSpPr>
            <p:nvPr/>
          </p:nvSpPr>
          <p:spPr bwMode="auto">
            <a:xfrm>
              <a:off x="1390" y="3279"/>
              <a:ext cx="974" cy="392"/>
            </a:xfrm>
            <a:prstGeom prst="rect">
              <a:avLst/>
            </a:prstGeom>
            <a:solidFill>
              <a:schemeClr val="accent2"/>
            </a:solidFill>
            <a:ln w="12700">
              <a:solidFill>
                <a:schemeClr val="tx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69" name="Rectangle 6"/>
            <p:cNvSpPr>
              <a:spLocks noChangeArrowheads="1"/>
            </p:cNvSpPr>
            <p:nvPr/>
          </p:nvSpPr>
          <p:spPr bwMode="auto">
            <a:xfrm>
              <a:off x="1492" y="3314"/>
              <a:ext cx="905"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FFFFF"/>
                  </a:solidFill>
                  <a:latin typeface="Arial" charset="0"/>
                </a:rPr>
                <a:t>Load(o</a:t>
              </a:r>
              <a:r>
                <a:rPr lang="en-US" b="1" baseline="-25000" smtClean="0">
                  <a:solidFill>
                    <a:srgbClr val="FFFFFF"/>
                  </a:solidFill>
                  <a:latin typeface="Arial" charset="0"/>
                </a:rPr>
                <a:t>1</a:t>
              </a:r>
              <a:r>
                <a:rPr lang="en-US" b="1" smtClean="0">
                  <a:solidFill>
                    <a:srgbClr val="FFFFFF"/>
                  </a:solidFill>
                  <a:latin typeface="Arial" charset="0"/>
                </a:rPr>
                <a:t>)</a:t>
              </a:r>
            </a:p>
          </p:txBody>
        </p:sp>
        <p:sp>
          <p:nvSpPr>
            <p:cNvPr id="30770" name="Rectangle 7"/>
            <p:cNvSpPr>
              <a:spLocks noChangeArrowheads="1"/>
            </p:cNvSpPr>
            <p:nvPr/>
          </p:nvSpPr>
          <p:spPr bwMode="auto">
            <a:xfrm>
              <a:off x="1720" y="2966"/>
              <a:ext cx="612"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In(o</a:t>
              </a:r>
              <a:r>
                <a:rPr lang="en-US" b="1" baseline="-25000" smtClean="0">
                  <a:solidFill>
                    <a:srgbClr val="FAFD00"/>
                  </a:solidFill>
                  <a:latin typeface="Arial" charset="0"/>
                </a:rPr>
                <a:t>1</a:t>
              </a:r>
              <a:r>
                <a:rPr lang="en-US" b="1" smtClean="0">
                  <a:solidFill>
                    <a:srgbClr val="FAFD00"/>
                  </a:solidFill>
                  <a:latin typeface="Arial" charset="0"/>
                </a:rPr>
                <a:t>)</a:t>
              </a:r>
            </a:p>
          </p:txBody>
        </p:sp>
        <p:sp>
          <p:nvSpPr>
            <p:cNvPr id="30771" name="Rectangle 8"/>
            <p:cNvSpPr>
              <a:spLocks noChangeArrowheads="1"/>
            </p:cNvSpPr>
            <p:nvPr/>
          </p:nvSpPr>
          <p:spPr bwMode="auto">
            <a:xfrm>
              <a:off x="867" y="3722"/>
              <a:ext cx="1593"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At(o</a:t>
              </a:r>
              <a:r>
                <a:rPr lang="en-US" b="1" baseline="-25000" smtClean="0">
                  <a:solidFill>
                    <a:srgbClr val="FAFD00"/>
                  </a:solidFill>
                  <a:latin typeface="Arial" charset="0"/>
                </a:rPr>
                <a:t>1</a:t>
              </a:r>
              <a:r>
                <a:rPr lang="en-US" b="1" smtClean="0">
                  <a:solidFill>
                    <a:srgbClr val="FAFD00"/>
                  </a:solidFill>
                  <a:latin typeface="Arial" charset="0"/>
                </a:rPr>
                <a:t>,l</a:t>
              </a:r>
              <a:r>
                <a:rPr lang="en-US" b="1" baseline="-25000" smtClean="0">
                  <a:solidFill>
                    <a:srgbClr val="FAFD00"/>
                  </a:solidFill>
                  <a:latin typeface="Arial" charset="0"/>
                </a:rPr>
                <a:t>1</a:t>
              </a:r>
              <a:r>
                <a:rPr lang="en-US" b="1" smtClean="0">
                  <a:solidFill>
                    <a:srgbClr val="FAFD00"/>
                  </a:solidFill>
                  <a:latin typeface="Arial" charset="0"/>
                </a:rPr>
                <a:t>), At(R,l</a:t>
              </a:r>
              <a:r>
                <a:rPr lang="en-US" b="1" baseline="-25000" smtClean="0">
                  <a:solidFill>
                    <a:srgbClr val="FAFD00"/>
                  </a:solidFill>
                  <a:latin typeface="Arial" charset="0"/>
                </a:rPr>
                <a:t>1</a:t>
              </a:r>
              <a:r>
                <a:rPr lang="en-US" b="1" smtClean="0">
                  <a:solidFill>
                    <a:srgbClr val="FAFD00"/>
                  </a:solidFill>
                  <a:latin typeface="Arial" charset="0"/>
                </a:rPr>
                <a:t>)</a:t>
              </a:r>
            </a:p>
          </p:txBody>
        </p:sp>
      </p:grpSp>
      <p:grpSp>
        <p:nvGrpSpPr>
          <p:cNvPr id="3" name="Group 9"/>
          <p:cNvGrpSpPr>
            <a:grpSpLocks/>
          </p:cNvGrpSpPr>
          <p:nvPr/>
        </p:nvGrpSpPr>
        <p:grpSpPr bwMode="auto">
          <a:xfrm>
            <a:off x="5621338" y="4435475"/>
            <a:ext cx="3392487" cy="2130425"/>
            <a:chOff x="3984" y="2775"/>
            <a:chExt cx="2404" cy="1342"/>
          </a:xfrm>
        </p:grpSpPr>
        <p:sp>
          <p:nvSpPr>
            <p:cNvPr id="30749" name="Rectangle 10"/>
            <p:cNvSpPr>
              <a:spLocks noChangeArrowheads="1"/>
            </p:cNvSpPr>
            <p:nvPr/>
          </p:nvSpPr>
          <p:spPr bwMode="auto">
            <a:xfrm>
              <a:off x="4472" y="3831"/>
              <a:ext cx="861"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At(R,E)</a:t>
              </a:r>
            </a:p>
          </p:txBody>
        </p:sp>
        <p:sp>
          <p:nvSpPr>
            <p:cNvPr id="30750" name="Rectangle 11"/>
            <p:cNvSpPr>
              <a:spLocks noChangeArrowheads="1"/>
            </p:cNvSpPr>
            <p:nvPr/>
          </p:nvSpPr>
          <p:spPr bwMode="auto">
            <a:xfrm>
              <a:off x="4315" y="3348"/>
              <a:ext cx="802" cy="420"/>
            </a:xfrm>
            <a:prstGeom prst="rect">
              <a:avLst/>
            </a:prstGeom>
            <a:solidFill>
              <a:schemeClr val="accent2"/>
            </a:solidFill>
            <a:ln w="12700">
              <a:solidFill>
                <a:schemeClr val="tx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51" name="Rectangle 12"/>
            <p:cNvSpPr>
              <a:spLocks noChangeArrowheads="1"/>
            </p:cNvSpPr>
            <p:nvPr/>
          </p:nvSpPr>
          <p:spPr bwMode="auto">
            <a:xfrm>
              <a:off x="4416" y="3383"/>
              <a:ext cx="584"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FFFFF"/>
                  </a:solidFill>
                  <a:latin typeface="Arial" charset="0"/>
                </a:rPr>
                <a:t>Fly()</a:t>
              </a:r>
            </a:p>
          </p:txBody>
        </p:sp>
        <p:sp>
          <p:nvSpPr>
            <p:cNvPr id="30752" name="Rectangle 13"/>
            <p:cNvSpPr>
              <a:spLocks noChangeArrowheads="1"/>
            </p:cNvSpPr>
            <p:nvPr/>
          </p:nvSpPr>
          <p:spPr bwMode="auto">
            <a:xfrm>
              <a:off x="4514" y="2775"/>
              <a:ext cx="1874"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At(R,M), ¬At(R,E)</a:t>
              </a:r>
            </a:p>
          </p:txBody>
        </p:sp>
        <p:sp>
          <p:nvSpPr>
            <p:cNvPr id="30753" name="Rectangle 14"/>
            <p:cNvSpPr>
              <a:spLocks noChangeArrowheads="1"/>
            </p:cNvSpPr>
            <p:nvPr/>
          </p:nvSpPr>
          <p:spPr bwMode="auto">
            <a:xfrm>
              <a:off x="3984" y="3027"/>
              <a:ext cx="282"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Symbol" pitchFamily="18" charset="2"/>
                </a:rPr>
                <a:t></a:t>
              </a:r>
            </a:p>
          </p:txBody>
        </p:sp>
        <p:sp>
          <p:nvSpPr>
            <p:cNvPr id="30754" name="Rectangle 15"/>
            <p:cNvSpPr>
              <a:spLocks noChangeArrowheads="1"/>
            </p:cNvSpPr>
            <p:nvPr/>
          </p:nvSpPr>
          <p:spPr bwMode="auto">
            <a:xfrm>
              <a:off x="4136" y="3090"/>
              <a:ext cx="248"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x</a:t>
              </a:r>
            </a:p>
          </p:txBody>
        </p:sp>
        <p:sp>
          <p:nvSpPr>
            <p:cNvPr id="30755" name="Rectangle 16"/>
            <p:cNvSpPr>
              <a:spLocks noChangeArrowheads="1"/>
            </p:cNvSpPr>
            <p:nvPr/>
          </p:nvSpPr>
          <p:spPr bwMode="auto">
            <a:xfrm>
              <a:off x="4224" y="3027"/>
              <a:ext cx="319"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In</a:t>
              </a:r>
            </a:p>
          </p:txBody>
        </p:sp>
        <p:sp>
          <p:nvSpPr>
            <p:cNvPr id="30756" name="Rectangle 17"/>
            <p:cNvSpPr>
              <a:spLocks noChangeArrowheads="1"/>
            </p:cNvSpPr>
            <p:nvPr/>
          </p:nvSpPr>
          <p:spPr bwMode="auto">
            <a:xfrm>
              <a:off x="4443" y="3027"/>
              <a:ext cx="200"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
              </a:r>
            </a:p>
          </p:txBody>
        </p:sp>
        <p:sp>
          <p:nvSpPr>
            <p:cNvPr id="30757" name="Rectangle 18"/>
            <p:cNvSpPr>
              <a:spLocks noChangeArrowheads="1"/>
            </p:cNvSpPr>
            <p:nvPr/>
          </p:nvSpPr>
          <p:spPr bwMode="auto">
            <a:xfrm>
              <a:off x="4552" y="3027"/>
              <a:ext cx="249"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x</a:t>
              </a:r>
            </a:p>
          </p:txBody>
        </p:sp>
        <p:sp>
          <p:nvSpPr>
            <p:cNvPr id="30758" name="Rectangle 19"/>
            <p:cNvSpPr>
              <a:spLocks noChangeArrowheads="1"/>
            </p:cNvSpPr>
            <p:nvPr/>
          </p:nvSpPr>
          <p:spPr bwMode="auto">
            <a:xfrm>
              <a:off x="4683" y="3027"/>
              <a:ext cx="200"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
              </a:r>
            </a:p>
          </p:txBody>
        </p:sp>
        <p:sp>
          <p:nvSpPr>
            <p:cNvPr id="30759" name="Rectangle 20"/>
            <p:cNvSpPr>
              <a:spLocks noChangeArrowheads="1"/>
            </p:cNvSpPr>
            <p:nvPr/>
          </p:nvSpPr>
          <p:spPr bwMode="auto">
            <a:xfrm>
              <a:off x="4816" y="3003"/>
              <a:ext cx="342"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Symbol" pitchFamily="18" charset="2"/>
                </a:rPr>
                <a:t></a:t>
              </a:r>
            </a:p>
          </p:txBody>
        </p:sp>
        <p:grpSp>
          <p:nvGrpSpPr>
            <p:cNvPr id="4" name="Group 21"/>
            <p:cNvGrpSpPr>
              <a:grpSpLocks/>
            </p:cNvGrpSpPr>
            <p:nvPr/>
          </p:nvGrpSpPr>
          <p:grpSpPr bwMode="auto">
            <a:xfrm>
              <a:off x="5082" y="3026"/>
              <a:ext cx="925" cy="517"/>
              <a:chOff x="5082" y="3026"/>
              <a:chExt cx="925" cy="517"/>
            </a:xfrm>
          </p:grpSpPr>
          <p:sp>
            <p:nvSpPr>
              <p:cNvPr id="30762" name="Rectangle 22"/>
              <p:cNvSpPr>
                <a:spLocks noChangeArrowheads="1"/>
              </p:cNvSpPr>
              <p:nvPr/>
            </p:nvSpPr>
            <p:spPr bwMode="auto">
              <a:xfrm>
                <a:off x="5082" y="3027"/>
                <a:ext cx="357"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a:t>
                </a:r>
              </a:p>
            </p:txBody>
          </p:sp>
          <p:sp>
            <p:nvSpPr>
              <p:cNvPr id="30763" name="Rectangle 23"/>
              <p:cNvSpPr>
                <a:spLocks noChangeArrowheads="1"/>
              </p:cNvSpPr>
              <p:nvPr/>
            </p:nvSpPr>
            <p:spPr bwMode="auto">
              <a:xfrm>
                <a:off x="5320" y="3027"/>
                <a:ext cx="201"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
                </a:r>
              </a:p>
            </p:txBody>
          </p:sp>
          <p:sp>
            <p:nvSpPr>
              <p:cNvPr id="30764" name="Rectangle 24"/>
              <p:cNvSpPr>
                <a:spLocks noChangeArrowheads="1"/>
              </p:cNvSpPr>
              <p:nvPr/>
            </p:nvSpPr>
            <p:spPr bwMode="auto">
              <a:xfrm>
                <a:off x="5432" y="3027"/>
                <a:ext cx="248"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x</a:t>
                </a:r>
              </a:p>
            </p:txBody>
          </p:sp>
          <p:sp>
            <p:nvSpPr>
              <p:cNvPr id="30765" name="Rectangle 25"/>
              <p:cNvSpPr>
                <a:spLocks noChangeArrowheads="1"/>
              </p:cNvSpPr>
              <p:nvPr/>
            </p:nvSpPr>
            <p:spPr bwMode="auto">
              <a:xfrm>
                <a:off x="5541" y="3027"/>
                <a:ext cx="188"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t>
                </a:r>
              </a:p>
            </p:txBody>
          </p:sp>
          <p:sp>
            <p:nvSpPr>
              <p:cNvPr id="30766" name="Rectangle 26"/>
              <p:cNvSpPr>
                <a:spLocks noChangeArrowheads="1"/>
              </p:cNvSpPr>
              <p:nvPr/>
            </p:nvSpPr>
            <p:spPr bwMode="auto">
              <a:xfrm>
                <a:off x="5626" y="3027"/>
                <a:ext cx="381" cy="51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M)</a:t>
                </a:r>
              </a:p>
              <a:p>
                <a:endParaRPr lang="en-US" b="1" smtClean="0">
                  <a:solidFill>
                    <a:srgbClr val="FAFD00"/>
                  </a:solidFill>
                  <a:latin typeface="Arial" charset="0"/>
                </a:endParaRPr>
              </a:p>
            </p:txBody>
          </p:sp>
          <p:sp>
            <p:nvSpPr>
              <p:cNvPr id="30767" name="Rectangle 27"/>
              <p:cNvSpPr>
                <a:spLocks noChangeArrowheads="1"/>
              </p:cNvSpPr>
              <p:nvPr/>
            </p:nvSpPr>
            <p:spPr bwMode="auto">
              <a:xfrm>
                <a:off x="5715" y="3026"/>
                <a:ext cx="212" cy="288"/>
              </a:xfrm>
              <a:prstGeom prst="rect">
                <a:avLst/>
              </a:prstGeom>
              <a:noFill/>
              <a:ln w="12700">
                <a:no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grpSp>
        <p:sp>
          <p:nvSpPr>
            <p:cNvPr id="30761" name="Rectangle 28"/>
            <p:cNvSpPr>
              <a:spLocks noChangeArrowheads="1"/>
            </p:cNvSpPr>
            <p:nvPr/>
          </p:nvSpPr>
          <p:spPr bwMode="auto">
            <a:xfrm>
              <a:off x="5109" y="3209"/>
              <a:ext cx="1226"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&amp; ¬At(x, E)</a:t>
              </a:r>
            </a:p>
          </p:txBody>
        </p:sp>
      </p:grpSp>
      <p:grpSp>
        <p:nvGrpSpPr>
          <p:cNvPr id="5" name="Group 29"/>
          <p:cNvGrpSpPr>
            <a:grpSpLocks/>
          </p:cNvGrpSpPr>
          <p:nvPr/>
        </p:nvGrpSpPr>
        <p:grpSpPr bwMode="auto">
          <a:xfrm>
            <a:off x="3657600" y="4641850"/>
            <a:ext cx="1917700" cy="1720850"/>
            <a:chOff x="2697" y="2952"/>
            <a:chExt cx="1136" cy="1084"/>
          </a:xfrm>
        </p:grpSpPr>
        <p:sp>
          <p:nvSpPr>
            <p:cNvPr id="30745" name="Rectangle 30"/>
            <p:cNvSpPr>
              <a:spLocks noChangeArrowheads="1"/>
            </p:cNvSpPr>
            <p:nvPr/>
          </p:nvSpPr>
          <p:spPr bwMode="auto">
            <a:xfrm>
              <a:off x="2706" y="3283"/>
              <a:ext cx="1058" cy="392"/>
            </a:xfrm>
            <a:prstGeom prst="rect">
              <a:avLst/>
            </a:prstGeom>
            <a:solidFill>
              <a:schemeClr val="accent2"/>
            </a:solidFill>
            <a:ln w="12700">
              <a:solidFill>
                <a:schemeClr val="tx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46" name="Rectangle 31"/>
            <p:cNvSpPr>
              <a:spLocks noChangeArrowheads="1"/>
            </p:cNvSpPr>
            <p:nvPr/>
          </p:nvSpPr>
          <p:spPr bwMode="auto">
            <a:xfrm>
              <a:off x="2697" y="3308"/>
              <a:ext cx="1016"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FFFFF"/>
                  </a:solidFill>
                  <a:latin typeface="Arial" charset="0"/>
                </a:rPr>
                <a:t>Unload(o</a:t>
              </a:r>
              <a:r>
                <a:rPr lang="en-US" b="1" baseline="-25000" smtClean="0">
                  <a:solidFill>
                    <a:srgbClr val="FFFFFF"/>
                  </a:solidFill>
                  <a:latin typeface="Arial" charset="0"/>
                </a:rPr>
                <a:t>1</a:t>
              </a:r>
              <a:r>
                <a:rPr lang="en-US" b="1" smtClean="0">
                  <a:solidFill>
                    <a:srgbClr val="FFFFFF"/>
                  </a:solidFill>
                  <a:latin typeface="Arial" charset="0"/>
                </a:rPr>
                <a:t>)</a:t>
              </a:r>
            </a:p>
          </p:txBody>
        </p:sp>
        <p:sp>
          <p:nvSpPr>
            <p:cNvPr id="30747" name="Rectangle 32"/>
            <p:cNvSpPr>
              <a:spLocks noChangeArrowheads="1"/>
            </p:cNvSpPr>
            <p:nvPr/>
          </p:nvSpPr>
          <p:spPr bwMode="auto">
            <a:xfrm>
              <a:off x="2759" y="3750"/>
              <a:ext cx="564"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In(o</a:t>
              </a:r>
              <a:r>
                <a:rPr lang="en-US" b="1" baseline="-25000" smtClean="0">
                  <a:solidFill>
                    <a:srgbClr val="FAFD00"/>
                  </a:solidFill>
                  <a:latin typeface="Arial" charset="0"/>
                </a:rPr>
                <a:t>1</a:t>
              </a:r>
              <a:r>
                <a:rPr lang="en-US" b="1" smtClean="0">
                  <a:solidFill>
                    <a:srgbClr val="FAFD00"/>
                  </a:solidFill>
                  <a:latin typeface="Arial" charset="0"/>
                </a:rPr>
                <a:t>)</a:t>
              </a:r>
            </a:p>
          </p:txBody>
        </p:sp>
        <p:sp>
          <p:nvSpPr>
            <p:cNvPr id="30748" name="Rectangle 33"/>
            <p:cNvSpPr>
              <a:spLocks noChangeArrowheads="1"/>
            </p:cNvSpPr>
            <p:nvPr/>
          </p:nvSpPr>
          <p:spPr bwMode="auto">
            <a:xfrm>
              <a:off x="3163" y="2952"/>
              <a:ext cx="670" cy="286"/>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AFD00"/>
                  </a:solidFill>
                  <a:latin typeface="Arial" charset="0"/>
                </a:rPr>
                <a:t>¬In(o</a:t>
              </a:r>
              <a:r>
                <a:rPr lang="en-US" b="1" baseline="-25000" smtClean="0">
                  <a:solidFill>
                    <a:srgbClr val="FAFD00"/>
                  </a:solidFill>
                  <a:latin typeface="Arial" charset="0"/>
                </a:rPr>
                <a:t>1</a:t>
              </a:r>
              <a:r>
                <a:rPr lang="en-US" b="1" smtClean="0">
                  <a:solidFill>
                    <a:srgbClr val="FAFD00"/>
                  </a:solidFill>
                  <a:latin typeface="Arial" charset="0"/>
                </a:rPr>
                <a:t>)</a:t>
              </a:r>
            </a:p>
          </p:txBody>
        </p:sp>
      </p:grpSp>
      <p:sp>
        <p:nvSpPr>
          <p:cNvPr id="30727" name="Rectangle 34"/>
          <p:cNvSpPr>
            <a:spLocks noChangeArrowheads="1"/>
          </p:cNvSpPr>
          <p:nvPr/>
        </p:nvSpPr>
        <p:spPr bwMode="auto">
          <a:xfrm>
            <a:off x="6397625" y="3302000"/>
            <a:ext cx="960438" cy="454025"/>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FFFFF"/>
                </a:solidFill>
                <a:latin typeface="Arial" charset="0"/>
              </a:rPr>
              <a:t>Earth</a:t>
            </a:r>
          </a:p>
        </p:txBody>
      </p:sp>
      <p:sp>
        <p:nvSpPr>
          <p:cNvPr id="30728" name="Freeform 35"/>
          <p:cNvSpPr>
            <a:spLocks/>
          </p:cNvSpPr>
          <p:nvPr/>
        </p:nvSpPr>
        <p:spPr bwMode="auto">
          <a:xfrm>
            <a:off x="5827713" y="3182938"/>
            <a:ext cx="2284412" cy="731837"/>
          </a:xfrm>
          <a:custGeom>
            <a:avLst/>
            <a:gdLst>
              <a:gd name="T0" fmla="*/ 9 w 1619"/>
              <a:gd name="T1" fmla="*/ 303 h 461"/>
              <a:gd name="T2" fmla="*/ 37 w 1619"/>
              <a:gd name="T3" fmla="*/ 276 h 461"/>
              <a:gd name="T4" fmla="*/ 92 w 1619"/>
              <a:gd name="T5" fmla="*/ 230 h 461"/>
              <a:gd name="T6" fmla="*/ 156 w 1619"/>
              <a:gd name="T7" fmla="*/ 184 h 461"/>
              <a:gd name="T8" fmla="*/ 193 w 1619"/>
              <a:gd name="T9" fmla="*/ 174 h 461"/>
              <a:gd name="T10" fmla="*/ 230 w 1619"/>
              <a:gd name="T11" fmla="*/ 156 h 461"/>
              <a:gd name="T12" fmla="*/ 304 w 1619"/>
              <a:gd name="T13" fmla="*/ 119 h 461"/>
              <a:gd name="T14" fmla="*/ 349 w 1619"/>
              <a:gd name="T15" fmla="*/ 101 h 461"/>
              <a:gd name="T16" fmla="*/ 405 w 1619"/>
              <a:gd name="T17" fmla="*/ 73 h 461"/>
              <a:gd name="T18" fmla="*/ 478 w 1619"/>
              <a:gd name="T19" fmla="*/ 37 h 461"/>
              <a:gd name="T20" fmla="*/ 515 w 1619"/>
              <a:gd name="T21" fmla="*/ 27 h 461"/>
              <a:gd name="T22" fmla="*/ 598 w 1619"/>
              <a:gd name="T23" fmla="*/ 9 h 461"/>
              <a:gd name="T24" fmla="*/ 635 w 1619"/>
              <a:gd name="T25" fmla="*/ 0 h 461"/>
              <a:gd name="T26" fmla="*/ 690 w 1619"/>
              <a:gd name="T27" fmla="*/ 0 h 461"/>
              <a:gd name="T28" fmla="*/ 727 w 1619"/>
              <a:gd name="T29" fmla="*/ 0 h 461"/>
              <a:gd name="T30" fmla="*/ 800 w 1619"/>
              <a:gd name="T31" fmla="*/ 0 h 461"/>
              <a:gd name="T32" fmla="*/ 837 w 1619"/>
              <a:gd name="T33" fmla="*/ 9 h 461"/>
              <a:gd name="T34" fmla="*/ 956 w 1619"/>
              <a:gd name="T35" fmla="*/ 46 h 461"/>
              <a:gd name="T36" fmla="*/ 1012 w 1619"/>
              <a:gd name="T37" fmla="*/ 73 h 461"/>
              <a:gd name="T38" fmla="*/ 1159 w 1619"/>
              <a:gd name="T39" fmla="*/ 128 h 461"/>
              <a:gd name="T40" fmla="*/ 1195 w 1619"/>
              <a:gd name="T41" fmla="*/ 147 h 461"/>
              <a:gd name="T42" fmla="*/ 1278 w 1619"/>
              <a:gd name="T43" fmla="*/ 202 h 461"/>
              <a:gd name="T44" fmla="*/ 1324 w 1619"/>
              <a:gd name="T45" fmla="*/ 220 h 461"/>
              <a:gd name="T46" fmla="*/ 1389 w 1619"/>
              <a:gd name="T47" fmla="*/ 266 h 461"/>
              <a:gd name="T48" fmla="*/ 1425 w 1619"/>
              <a:gd name="T49" fmla="*/ 285 h 461"/>
              <a:gd name="T50" fmla="*/ 1471 w 1619"/>
              <a:gd name="T51" fmla="*/ 322 h 461"/>
              <a:gd name="T52" fmla="*/ 1527 w 1619"/>
              <a:gd name="T53" fmla="*/ 358 h 461"/>
              <a:gd name="T54" fmla="*/ 1563 w 1619"/>
              <a:gd name="T55" fmla="*/ 386 h 461"/>
              <a:gd name="T56" fmla="*/ 1600 w 1619"/>
              <a:gd name="T57" fmla="*/ 414 h 461"/>
              <a:gd name="T58" fmla="*/ 1609 w 1619"/>
              <a:gd name="T59" fmla="*/ 441 h 461"/>
              <a:gd name="T60" fmla="*/ 1563 w 1619"/>
              <a:gd name="T61" fmla="*/ 460 h 461"/>
              <a:gd name="T62" fmla="*/ 1527 w 1619"/>
              <a:gd name="T63" fmla="*/ 460 h 461"/>
              <a:gd name="T64" fmla="*/ 1481 w 1619"/>
              <a:gd name="T65" fmla="*/ 460 h 461"/>
              <a:gd name="T66" fmla="*/ 1444 w 1619"/>
              <a:gd name="T67" fmla="*/ 450 h 461"/>
              <a:gd name="T68" fmla="*/ 1407 w 1619"/>
              <a:gd name="T69" fmla="*/ 450 h 461"/>
              <a:gd name="T70" fmla="*/ 1361 w 1619"/>
              <a:gd name="T71" fmla="*/ 450 h 461"/>
              <a:gd name="T72" fmla="*/ 1315 w 1619"/>
              <a:gd name="T73" fmla="*/ 450 h 461"/>
              <a:gd name="T74" fmla="*/ 1232 w 1619"/>
              <a:gd name="T75" fmla="*/ 460 h 461"/>
              <a:gd name="T76" fmla="*/ 1195 w 1619"/>
              <a:gd name="T77" fmla="*/ 460 h 461"/>
              <a:gd name="T78" fmla="*/ 1159 w 1619"/>
              <a:gd name="T79" fmla="*/ 460 h 461"/>
              <a:gd name="T80" fmla="*/ 1094 w 1619"/>
              <a:gd name="T81" fmla="*/ 450 h 461"/>
              <a:gd name="T82" fmla="*/ 1039 w 1619"/>
              <a:gd name="T83" fmla="*/ 441 h 461"/>
              <a:gd name="T84" fmla="*/ 1002 w 1619"/>
              <a:gd name="T85" fmla="*/ 432 h 461"/>
              <a:gd name="T86" fmla="*/ 956 w 1619"/>
              <a:gd name="T87" fmla="*/ 423 h 461"/>
              <a:gd name="T88" fmla="*/ 901 w 1619"/>
              <a:gd name="T89" fmla="*/ 423 h 461"/>
              <a:gd name="T90" fmla="*/ 837 w 1619"/>
              <a:gd name="T91" fmla="*/ 414 h 461"/>
              <a:gd name="T92" fmla="*/ 763 w 1619"/>
              <a:gd name="T93" fmla="*/ 404 h 461"/>
              <a:gd name="T94" fmla="*/ 727 w 1619"/>
              <a:gd name="T95" fmla="*/ 395 h 461"/>
              <a:gd name="T96" fmla="*/ 635 w 1619"/>
              <a:gd name="T97" fmla="*/ 377 h 461"/>
              <a:gd name="T98" fmla="*/ 579 w 1619"/>
              <a:gd name="T99" fmla="*/ 368 h 461"/>
              <a:gd name="T100" fmla="*/ 543 w 1619"/>
              <a:gd name="T101" fmla="*/ 368 h 461"/>
              <a:gd name="T102" fmla="*/ 497 w 1619"/>
              <a:gd name="T103" fmla="*/ 368 h 461"/>
              <a:gd name="T104" fmla="*/ 405 w 1619"/>
              <a:gd name="T105" fmla="*/ 358 h 461"/>
              <a:gd name="T106" fmla="*/ 368 w 1619"/>
              <a:gd name="T107" fmla="*/ 349 h 461"/>
              <a:gd name="T108" fmla="*/ 285 w 1619"/>
              <a:gd name="T109" fmla="*/ 349 h 461"/>
              <a:gd name="T110" fmla="*/ 230 w 1619"/>
              <a:gd name="T111" fmla="*/ 349 h 461"/>
              <a:gd name="T112" fmla="*/ 175 w 1619"/>
              <a:gd name="T113" fmla="*/ 349 h 461"/>
              <a:gd name="T114" fmla="*/ 138 w 1619"/>
              <a:gd name="T115" fmla="*/ 349 h 461"/>
              <a:gd name="T116" fmla="*/ 101 w 1619"/>
              <a:gd name="T117" fmla="*/ 340 h 461"/>
              <a:gd name="T118" fmla="*/ 55 w 1619"/>
              <a:gd name="T119" fmla="*/ 340 h 461"/>
              <a:gd name="T120" fmla="*/ 18 w 1619"/>
              <a:gd name="T121" fmla="*/ 340 h 461"/>
              <a:gd name="T122" fmla="*/ 0 w 1619"/>
              <a:gd name="T123" fmla="*/ 322 h 4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9"/>
              <a:gd name="T187" fmla="*/ 0 h 461"/>
              <a:gd name="T188" fmla="*/ 1619 w 1619"/>
              <a:gd name="T189" fmla="*/ 461 h 4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9" h="461">
                <a:moveTo>
                  <a:pt x="0" y="322"/>
                </a:moveTo>
                <a:lnTo>
                  <a:pt x="9" y="303"/>
                </a:lnTo>
                <a:lnTo>
                  <a:pt x="28" y="294"/>
                </a:lnTo>
                <a:lnTo>
                  <a:pt x="37" y="276"/>
                </a:lnTo>
                <a:lnTo>
                  <a:pt x="74" y="248"/>
                </a:lnTo>
                <a:lnTo>
                  <a:pt x="92" y="230"/>
                </a:lnTo>
                <a:lnTo>
                  <a:pt x="138" y="193"/>
                </a:lnTo>
                <a:lnTo>
                  <a:pt x="156" y="184"/>
                </a:lnTo>
                <a:lnTo>
                  <a:pt x="175" y="184"/>
                </a:lnTo>
                <a:lnTo>
                  <a:pt x="193" y="174"/>
                </a:lnTo>
                <a:lnTo>
                  <a:pt x="212" y="156"/>
                </a:lnTo>
                <a:lnTo>
                  <a:pt x="230" y="156"/>
                </a:lnTo>
                <a:lnTo>
                  <a:pt x="285" y="128"/>
                </a:lnTo>
                <a:lnTo>
                  <a:pt x="304" y="119"/>
                </a:lnTo>
                <a:lnTo>
                  <a:pt x="322" y="110"/>
                </a:lnTo>
                <a:lnTo>
                  <a:pt x="349" y="101"/>
                </a:lnTo>
                <a:lnTo>
                  <a:pt x="386" y="82"/>
                </a:lnTo>
                <a:lnTo>
                  <a:pt x="405" y="73"/>
                </a:lnTo>
                <a:lnTo>
                  <a:pt x="423" y="64"/>
                </a:lnTo>
                <a:lnTo>
                  <a:pt x="478" y="37"/>
                </a:lnTo>
                <a:lnTo>
                  <a:pt x="497" y="37"/>
                </a:lnTo>
                <a:lnTo>
                  <a:pt x="515" y="27"/>
                </a:lnTo>
                <a:lnTo>
                  <a:pt x="533" y="27"/>
                </a:lnTo>
                <a:lnTo>
                  <a:pt x="598" y="9"/>
                </a:lnTo>
                <a:lnTo>
                  <a:pt x="616" y="9"/>
                </a:lnTo>
                <a:lnTo>
                  <a:pt x="635" y="0"/>
                </a:lnTo>
                <a:lnTo>
                  <a:pt x="653" y="0"/>
                </a:lnTo>
                <a:lnTo>
                  <a:pt x="690" y="0"/>
                </a:lnTo>
                <a:lnTo>
                  <a:pt x="708" y="0"/>
                </a:lnTo>
                <a:lnTo>
                  <a:pt x="727" y="0"/>
                </a:lnTo>
                <a:lnTo>
                  <a:pt x="782" y="0"/>
                </a:lnTo>
                <a:lnTo>
                  <a:pt x="800" y="0"/>
                </a:lnTo>
                <a:lnTo>
                  <a:pt x="818" y="9"/>
                </a:lnTo>
                <a:lnTo>
                  <a:pt x="837" y="9"/>
                </a:lnTo>
                <a:lnTo>
                  <a:pt x="929" y="37"/>
                </a:lnTo>
                <a:lnTo>
                  <a:pt x="956" y="46"/>
                </a:lnTo>
                <a:lnTo>
                  <a:pt x="975" y="55"/>
                </a:lnTo>
                <a:lnTo>
                  <a:pt x="1012" y="73"/>
                </a:lnTo>
                <a:lnTo>
                  <a:pt x="1030" y="82"/>
                </a:lnTo>
                <a:lnTo>
                  <a:pt x="1159" y="128"/>
                </a:lnTo>
                <a:lnTo>
                  <a:pt x="1177" y="138"/>
                </a:lnTo>
                <a:lnTo>
                  <a:pt x="1195" y="147"/>
                </a:lnTo>
                <a:lnTo>
                  <a:pt x="1223" y="165"/>
                </a:lnTo>
                <a:lnTo>
                  <a:pt x="1278" y="202"/>
                </a:lnTo>
                <a:lnTo>
                  <a:pt x="1297" y="211"/>
                </a:lnTo>
                <a:lnTo>
                  <a:pt x="1324" y="220"/>
                </a:lnTo>
                <a:lnTo>
                  <a:pt x="1343" y="230"/>
                </a:lnTo>
                <a:lnTo>
                  <a:pt x="1389" y="266"/>
                </a:lnTo>
                <a:lnTo>
                  <a:pt x="1407" y="276"/>
                </a:lnTo>
                <a:lnTo>
                  <a:pt x="1425" y="285"/>
                </a:lnTo>
                <a:lnTo>
                  <a:pt x="1444" y="303"/>
                </a:lnTo>
                <a:lnTo>
                  <a:pt x="1471" y="322"/>
                </a:lnTo>
                <a:lnTo>
                  <a:pt x="1508" y="349"/>
                </a:lnTo>
                <a:lnTo>
                  <a:pt x="1527" y="358"/>
                </a:lnTo>
                <a:lnTo>
                  <a:pt x="1545" y="368"/>
                </a:lnTo>
                <a:lnTo>
                  <a:pt x="1563" y="386"/>
                </a:lnTo>
                <a:lnTo>
                  <a:pt x="1591" y="395"/>
                </a:lnTo>
                <a:lnTo>
                  <a:pt x="1600" y="414"/>
                </a:lnTo>
                <a:lnTo>
                  <a:pt x="1618" y="423"/>
                </a:lnTo>
                <a:lnTo>
                  <a:pt x="1609" y="441"/>
                </a:lnTo>
                <a:lnTo>
                  <a:pt x="1591" y="450"/>
                </a:lnTo>
                <a:lnTo>
                  <a:pt x="1563" y="460"/>
                </a:lnTo>
                <a:lnTo>
                  <a:pt x="1545" y="460"/>
                </a:lnTo>
                <a:lnTo>
                  <a:pt x="1527" y="460"/>
                </a:lnTo>
                <a:lnTo>
                  <a:pt x="1508" y="460"/>
                </a:lnTo>
                <a:lnTo>
                  <a:pt x="1481" y="460"/>
                </a:lnTo>
                <a:lnTo>
                  <a:pt x="1462" y="460"/>
                </a:lnTo>
                <a:lnTo>
                  <a:pt x="1444" y="450"/>
                </a:lnTo>
                <a:lnTo>
                  <a:pt x="1425" y="450"/>
                </a:lnTo>
                <a:lnTo>
                  <a:pt x="1407" y="450"/>
                </a:lnTo>
                <a:lnTo>
                  <a:pt x="1379" y="450"/>
                </a:lnTo>
                <a:lnTo>
                  <a:pt x="1361" y="450"/>
                </a:lnTo>
                <a:lnTo>
                  <a:pt x="1333" y="450"/>
                </a:lnTo>
                <a:lnTo>
                  <a:pt x="1315" y="450"/>
                </a:lnTo>
                <a:lnTo>
                  <a:pt x="1269" y="450"/>
                </a:lnTo>
                <a:lnTo>
                  <a:pt x="1232" y="460"/>
                </a:lnTo>
                <a:lnTo>
                  <a:pt x="1214" y="460"/>
                </a:lnTo>
                <a:lnTo>
                  <a:pt x="1195" y="460"/>
                </a:lnTo>
                <a:lnTo>
                  <a:pt x="1177" y="460"/>
                </a:lnTo>
                <a:lnTo>
                  <a:pt x="1159" y="460"/>
                </a:lnTo>
                <a:lnTo>
                  <a:pt x="1122" y="460"/>
                </a:lnTo>
                <a:lnTo>
                  <a:pt x="1094" y="450"/>
                </a:lnTo>
                <a:lnTo>
                  <a:pt x="1076" y="450"/>
                </a:lnTo>
                <a:lnTo>
                  <a:pt x="1039" y="441"/>
                </a:lnTo>
                <a:lnTo>
                  <a:pt x="1021" y="441"/>
                </a:lnTo>
                <a:lnTo>
                  <a:pt x="1002" y="432"/>
                </a:lnTo>
                <a:lnTo>
                  <a:pt x="975" y="432"/>
                </a:lnTo>
                <a:lnTo>
                  <a:pt x="956" y="423"/>
                </a:lnTo>
                <a:lnTo>
                  <a:pt x="920" y="423"/>
                </a:lnTo>
                <a:lnTo>
                  <a:pt x="901" y="423"/>
                </a:lnTo>
                <a:lnTo>
                  <a:pt x="855" y="414"/>
                </a:lnTo>
                <a:lnTo>
                  <a:pt x="837" y="414"/>
                </a:lnTo>
                <a:lnTo>
                  <a:pt x="818" y="414"/>
                </a:lnTo>
                <a:lnTo>
                  <a:pt x="763" y="404"/>
                </a:lnTo>
                <a:lnTo>
                  <a:pt x="745" y="404"/>
                </a:lnTo>
                <a:lnTo>
                  <a:pt x="727" y="395"/>
                </a:lnTo>
                <a:lnTo>
                  <a:pt x="662" y="377"/>
                </a:lnTo>
                <a:lnTo>
                  <a:pt x="635" y="377"/>
                </a:lnTo>
                <a:lnTo>
                  <a:pt x="616" y="377"/>
                </a:lnTo>
                <a:lnTo>
                  <a:pt x="579" y="368"/>
                </a:lnTo>
                <a:lnTo>
                  <a:pt x="561" y="368"/>
                </a:lnTo>
                <a:lnTo>
                  <a:pt x="543" y="368"/>
                </a:lnTo>
                <a:lnTo>
                  <a:pt x="515" y="368"/>
                </a:lnTo>
                <a:lnTo>
                  <a:pt x="497" y="368"/>
                </a:lnTo>
                <a:lnTo>
                  <a:pt x="478" y="358"/>
                </a:lnTo>
                <a:lnTo>
                  <a:pt x="405" y="358"/>
                </a:lnTo>
                <a:lnTo>
                  <a:pt x="386" y="358"/>
                </a:lnTo>
                <a:lnTo>
                  <a:pt x="368" y="349"/>
                </a:lnTo>
                <a:lnTo>
                  <a:pt x="340" y="349"/>
                </a:lnTo>
                <a:lnTo>
                  <a:pt x="285" y="349"/>
                </a:lnTo>
                <a:lnTo>
                  <a:pt x="267" y="349"/>
                </a:lnTo>
                <a:lnTo>
                  <a:pt x="230" y="349"/>
                </a:lnTo>
                <a:lnTo>
                  <a:pt x="212" y="349"/>
                </a:lnTo>
                <a:lnTo>
                  <a:pt x="175" y="349"/>
                </a:lnTo>
                <a:lnTo>
                  <a:pt x="156" y="349"/>
                </a:lnTo>
                <a:lnTo>
                  <a:pt x="138" y="349"/>
                </a:lnTo>
                <a:lnTo>
                  <a:pt x="120" y="349"/>
                </a:lnTo>
                <a:lnTo>
                  <a:pt x="101" y="340"/>
                </a:lnTo>
                <a:lnTo>
                  <a:pt x="83" y="340"/>
                </a:lnTo>
                <a:lnTo>
                  <a:pt x="55" y="340"/>
                </a:lnTo>
                <a:lnTo>
                  <a:pt x="37" y="340"/>
                </a:lnTo>
                <a:lnTo>
                  <a:pt x="18" y="340"/>
                </a:lnTo>
                <a:lnTo>
                  <a:pt x="0" y="340"/>
                </a:lnTo>
                <a:lnTo>
                  <a:pt x="0" y="322"/>
                </a:lnTo>
              </a:path>
            </a:pathLst>
          </a:custGeom>
          <a:solidFill>
            <a:srgbClr val="282900"/>
          </a:solidFill>
          <a:ln w="12700" cap="rnd" cmpd="sng">
            <a:solidFill>
              <a:srgbClr val="282900"/>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30729" name="AutoShape 36"/>
          <p:cNvSpPr>
            <a:spLocks noChangeArrowheads="1"/>
          </p:cNvSpPr>
          <p:nvPr/>
        </p:nvSpPr>
        <p:spPr bwMode="auto">
          <a:xfrm>
            <a:off x="6392863" y="2852738"/>
            <a:ext cx="350837" cy="352425"/>
          </a:xfrm>
          <a:prstGeom prst="cube">
            <a:avLst>
              <a:gd name="adj" fmla="val 24995"/>
            </a:avLst>
          </a:prstGeom>
          <a:solidFill>
            <a:srgbClr val="7FFF00"/>
          </a:solidFill>
          <a:ln w="12700">
            <a:solidFill>
              <a:schemeClr val="tx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30" name="AutoShape 37"/>
          <p:cNvSpPr>
            <a:spLocks noChangeArrowheads="1"/>
          </p:cNvSpPr>
          <p:nvPr/>
        </p:nvSpPr>
        <p:spPr bwMode="auto">
          <a:xfrm>
            <a:off x="7007225" y="2889250"/>
            <a:ext cx="352425" cy="352425"/>
          </a:xfrm>
          <a:prstGeom prst="cube">
            <a:avLst>
              <a:gd name="adj" fmla="val 24995"/>
            </a:avLst>
          </a:prstGeom>
          <a:solidFill>
            <a:schemeClr val="folHlink"/>
          </a:solidFill>
          <a:ln w="12700">
            <a:solidFill>
              <a:schemeClr val="tx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31" name="Freeform 38"/>
          <p:cNvSpPr>
            <a:spLocks/>
          </p:cNvSpPr>
          <p:nvPr/>
        </p:nvSpPr>
        <p:spPr bwMode="auto">
          <a:xfrm>
            <a:off x="7462838" y="2606675"/>
            <a:ext cx="644525" cy="969963"/>
          </a:xfrm>
          <a:custGeom>
            <a:avLst/>
            <a:gdLst>
              <a:gd name="T0" fmla="*/ 19 w 456"/>
              <a:gd name="T1" fmla="*/ 472 h 611"/>
              <a:gd name="T2" fmla="*/ 57 w 456"/>
              <a:gd name="T3" fmla="*/ 472 h 611"/>
              <a:gd name="T4" fmla="*/ 95 w 456"/>
              <a:gd name="T5" fmla="*/ 437 h 611"/>
              <a:gd name="T6" fmla="*/ 123 w 456"/>
              <a:gd name="T7" fmla="*/ 368 h 611"/>
              <a:gd name="T8" fmla="*/ 142 w 456"/>
              <a:gd name="T9" fmla="*/ 322 h 611"/>
              <a:gd name="T10" fmla="*/ 142 w 456"/>
              <a:gd name="T11" fmla="*/ 253 h 611"/>
              <a:gd name="T12" fmla="*/ 152 w 456"/>
              <a:gd name="T13" fmla="*/ 195 h 611"/>
              <a:gd name="T14" fmla="*/ 152 w 456"/>
              <a:gd name="T15" fmla="*/ 149 h 611"/>
              <a:gd name="T16" fmla="*/ 161 w 456"/>
              <a:gd name="T17" fmla="*/ 104 h 611"/>
              <a:gd name="T18" fmla="*/ 170 w 456"/>
              <a:gd name="T19" fmla="*/ 46 h 611"/>
              <a:gd name="T20" fmla="*/ 190 w 456"/>
              <a:gd name="T21" fmla="*/ 0 h 611"/>
              <a:gd name="T22" fmla="*/ 247 w 456"/>
              <a:gd name="T23" fmla="*/ 23 h 611"/>
              <a:gd name="T24" fmla="*/ 265 w 456"/>
              <a:gd name="T25" fmla="*/ 80 h 611"/>
              <a:gd name="T26" fmla="*/ 275 w 456"/>
              <a:gd name="T27" fmla="*/ 138 h 611"/>
              <a:gd name="T28" fmla="*/ 285 w 456"/>
              <a:gd name="T29" fmla="*/ 184 h 611"/>
              <a:gd name="T30" fmla="*/ 294 w 456"/>
              <a:gd name="T31" fmla="*/ 230 h 611"/>
              <a:gd name="T32" fmla="*/ 303 w 456"/>
              <a:gd name="T33" fmla="*/ 276 h 611"/>
              <a:gd name="T34" fmla="*/ 303 w 456"/>
              <a:gd name="T35" fmla="*/ 322 h 611"/>
              <a:gd name="T36" fmla="*/ 313 w 456"/>
              <a:gd name="T37" fmla="*/ 380 h 611"/>
              <a:gd name="T38" fmla="*/ 323 w 456"/>
              <a:gd name="T39" fmla="*/ 426 h 611"/>
              <a:gd name="T40" fmla="*/ 332 w 456"/>
              <a:gd name="T41" fmla="*/ 472 h 611"/>
              <a:gd name="T42" fmla="*/ 370 w 456"/>
              <a:gd name="T43" fmla="*/ 495 h 611"/>
              <a:gd name="T44" fmla="*/ 408 w 456"/>
              <a:gd name="T45" fmla="*/ 495 h 611"/>
              <a:gd name="T46" fmla="*/ 446 w 456"/>
              <a:gd name="T47" fmla="*/ 495 h 611"/>
              <a:gd name="T48" fmla="*/ 446 w 456"/>
              <a:gd name="T49" fmla="*/ 541 h 611"/>
              <a:gd name="T50" fmla="*/ 408 w 456"/>
              <a:gd name="T51" fmla="*/ 587 h 611"/>
              <a:gd name="T52" fmla="*/ 370 w 456"/>
              <a:gd name="T53" fmla="*/ 610 h 611"/>
              <a:gd name="T54" fmla="*/ 303 w 456"/>
              <a:gd name="T55" fmla="*/ 610 h 611"/>
              <a:gd name="T56" fmla="*/ 247 w 456"/>
              <a:gd name="T57" fmla="*/ 610 h 611"/>
              <a:gd name="T58" fmla="*/ 208 w 456"/>
              <a:gd name="T59" fmla="*/ 599 h 611"/>
              <a:gd name="T60" fmla="*/ 170 w 456"/>
              <a:gd name="T61" fmla="*/ 599 h 611"/>
              <a:gd name="T62" fmla="*/ 123 w 456"/>
              <a:gd name="T63" fmla="*/ 576 h 611"/>
              <a:gd name="T64" fmla="*/ 75 w 456"/>
              <a:gd name="T65" fmla="*/ 564 h 611"/>
              <a:gd name="T66" fmla="*/ 38 w 456"/>
              <a:gd name="T67" fmla="*/ 541 h 611"/>
              <a:gd name="T68" fmla="*/ 0 w 456"/>
              <a:gd name="T69" fmla="*/ 519 h 611"/>
              <a:gd name="T70" fmla="*/ 19 w 456"/>
              <a:gd name="T71" fmla="*/ 483 h 6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611"/>
              <a:gd name="T110" fmla="*/ 456 w 456"/>
              <a:gd name="T111" fmla="*/ 611 h 6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611">
                <a:moveTo>
                  <a:pt x="0" y="472"/>
                </a:moveTo>
                <a:lnTo>
                  <a:pt x="19" y="472"/>
                </a:lnTo>
                <a:lnTo>
                  <a:pt x="38" y="472"/>
                </a:lnTo>
                <a:lnTo>
                  <a:pt x="57" y="472"/>
                </a:lnTo>
                <a:lnTo>
                  <a:pt x="75" y="448"/>
                </a:lnTo>
                <a:lnTo>
                  <a:pt x="95" y="437"/>
                </a:lnTo>
                <a:lnTo>
                  <a:pt x="113" y="403"/>
                </a:lnTo>
                <a:lnTo>
                  <a:pt x="123" y="368"/>
                </a:lnTo>
                <a:lnTo>
                  <a:pt x="133" y="346"/>
                </a:lnTo>
                <a:lnTo>
                  <a:pt x="142" y="322"/>
                </a:lnTo>
                <a:lnTo>
                  <a:pt x="142" y="288"/>
                </a:lnTo>
                <a:lnTo>
                  <a:pt x="142" y="253"/>
                </a:lnTo>
                <a:lnTo>
                  <a:pt x="152" y="219"/>
                </a:lnTo>
                <a:lnTo>
                  <a:pt x="152" y="195"/>
                </a:lnTo>
                <a:lnTo>
                  <a:pt x="152" y="173"/>
                </a:lnTo>
                <a:lnTo>
                  <a:pt x="152" y="149"/>
                </a:lnTo>
                <a:lnTo>
                  <a:pt x="152" y="127"/>
                </a:lnTo>
                <a:lnTo>
                  <a:pt x="161" y="104"/>
                </a:lnTo>
                <a:lnTo>
                  <a:pt x="161" y="80"/>
                </a:lnTo>
                <a:lnTo>
                  <a:pt x="170" y="46"/>
                </a:lnTo>
                <a:lnTo>
                  <a:pt x="181" y="23"/>
                </a:lnTo>
                <a:lnTo>
                  <a:pt x="190" y="0"/>
                </a:lnTo>
                <a:lnTo>
                  <a:pt x="228" y="0"/>
                </a:lnTo>
                <a:lnTo>
                  <a:pt x="247" y="23"/>
                </a:lnTo>
                <a:lnTo>
                  <a:pt x="256" y="46"/>
                </a:lnTo>
                <a:lnTo>
                  <a:pt x="265" y="80"/>
                </a:lnTo>
                <a:lnTo>
                  <a:pt x="275" y="115"/>
                </a:lnTo>
                <a:lnTo>
                  <a:pt x="275" y="138"/>
                </a:lnTo>
                <a:lnTo>
                  <a:pt x="285" y="162"/>
                </a:lnTo>
                <a:lnTo>
                  <a:pt x="285" y="184"/>
                </a:lnTo>
                <a:lnTo>
                  <a:pt x="294" y="207"/>
                </a:lnTo>
                <a:lnTo>
                  <a:pt x="294" y="230"/>
                </a:lnTo>
                <a:lnTo>
                  <a:pt x="294" y="253"/>
                </a:lnTo>
                <a:lnTo>
                  <a:pt x="303" y="276"/>
                </a:lnTo>
                <a:lnTo>
                  <a:pt x="303" y="299"/>
                </a:lnTo>
                <a:lnTo>
                  <a:pt x="303" y="322"/>
                </a:lnTo>
                <a:lnTo>
                  <a:pt x="303" y="357"/>
                </a:lnTo>
                <a:lnTo>
                  <a:pt x="313" y="380"/>
                </a:lnTo>
                <a:lnTo>
                  <a:pt x="323" y="403"/>
                </a:lnTo>
                <a:lnTo>
                  <a:pt x="323" y="426"/>
                </a:lnTo>
                <a:lnTo>
                  <a:pt x="332" y="448"/>
                </a:lnTo>
                <a:lnTo>
                  <a:pt x="332" y="472"/>
                </a:lnTo>
                <a:lnTo>
                  <a:pt x="351" y="495"/>
                </a:lnTo>
                <a:lnTo>
                  <a:pt x="370" y="495"/>
                </a:lnTo>
                <a:lnTo>
                  <a:pt x="389" y="495"/>
                </a:lnTo>
                <a:lnTo>
                  <a:pt x="408" y="495"/>
                </a:lnTo>
                <a:lnTo>
                  <a:pt x="427" y="495"/>
                </a:lnTo>
                <a:lnTo>
                  <a:pt x="446" y="495"/>
                </a:lnTo>
                <a:lnTo>
                  <a:pt x="455" y="519"/>
                </a:lnTo>
                <a:lnTo>
                  <a:pt x="446" y="541"/>
                </a:lnTo>
                <a:lnTo>
                  <a:pt x="427" y="564"/>
                </a:lnTo>
                <a:lnTo>
                  <a:pt x="408" y="587"/>
                </a:lnTo>
                <a:lnTo>
                  <a:pt x="389" y="599"/>
                </a:lnTo>
                <a:lnTo>
                  <a:pt x="370" y="610"/>
                </a:lnTo>
                <a:lnTo>
                  <a:pt x="342" y="610"/>
                </a:lnTo>
                <a:lnTo>
                  <a:pt x="303" y="610"/>
                </a:lnTo>
                <a:lnTo>
                  <a:pt x="265" y="610"/>
                </a:lnTo>
                <a:lnTo>
                  <a:pt x="247" y="610"/>
                </a:lnTo>
                <a:lnTo>
                  <a:pt x="228" y="610"/>
                </a:lnTo>
                <a:lnTo>
                  <a:pt x="208" y="599"/>
                </a:lnTo>
                <a:lnTo>
                  <a:pt x="190" y="599"/>
                </a:lnTo>
                <a:lnTo>
                  <a:pt x="170" y="599"/>
                </a:lnTo>
                <a:lnTo>
                  <a:pt x="142" y="587"/>
                </a:lnTo>
                <a:lnTo>
                  <a:pt x="123" y="576"/>
                </a:lnTo>
                <a:lnTo>
                  <a:pt x="95" y="564"/>
                </a:lnTo>
                <a:lnTo>
                  <a:pt x="75" y="564"/>
                </a:lnTo>
                <a:lnTo>
                  <a:pt x="57" y="552"/>
                </a:lnTo>
                <a:lnTo>
                  <a:pt x="38" y="541"/>
                </a:lnTo>
                <a:lnTo>
                  <a:pt x="19" y="530"/>
                </a:lnTo>
                <a:lnTo>
                  <a:pt x="0" y="519"/>
                </a:lnTo>
                <a:lnTo>
                  <a:pt x="0" y="495"/>
                </a:lnTo>
                <a:lnTo>
                  <a:pt x="19" y="483"/>
                </a:lnTo>
                <a:lnTo>
                  <a:pt x="0" y="472"/>
                </a:lnTo>
              </a:path>
            </a:pathLst>
          </a:custGeom>
          <a:solidFill>
            <a:schemeClr val="accent1"/>
          </a:solidFill>
          <a:ln w="12700" cap="rnd" cmpd="sng">
            <a:solidFill>
              <a:schemeClr val="tx1"/>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30732" name="Freeform 39"/>
          <p:cNvSpPr>
            <a:spLocks/>
          </p:cNvSpPr>
          <p:nvPr/>
        </p:nvSpPr>
        <p:spPr bwMode="auto">
          <a:xfrm>
            <a:off x="7593013" y="3575050"/>
            <a:ext cx="363537" cy="206375"/>
          </a:xfrm>
          <a:custGeom>
            <a:avLst/>
            <a:gdLst>
              <a:gd name="T0" fmla="*/ 73 w 258"/>
              <a:gd name="T1" fmla="*/ 0 h 130"/>
              <a:gd name="T2" fmla="*/ 55 w 258"/>
              <a:gd name="T3" fmla="*/ 9 h 130"/>
              <a:gd name="T4" fmla="*/ 37 w 258"/>
              <a:gd name="T5" fmla="*/ 19 h 130"/>
              <a:gd name="T6" fmla="*/ 27 w 258"/>
              <a:gd name="T7" fmla="*/ 37 h 130"/>
              <a:gd name="T8" fmla="*/ 9 w 258"/>
              <a:gd name="T9" fmla="*/ 46 h 130"/>
              <a:gd name="T10" fmla="*/ 0 w 258"/>
              <a:gd name="T11" fmla="*/ 65 h 130"/>
              <a:gd name="T12" fmla="*/ 0 w 258"/>
              <a:gd name="T13" fmla="*/ 83 h 130"/>
              <a:gd name="T14" fmla="*/ 9 w 258"/>
              <a:gd name="T15" fmla="*/ 101 h 130"/>
              <a:gd name="T16" fmla="*/ 46 w 258"/>
              <a:gd name="T17" fmla="*/ 111 h 130"/>
              <a:gd name="T18" fmla="*/ 73 w 258"/>
              <a:gd name="T19" fmla="*/ 120 h 130"/>
              <a:gd name="T20" fmla="*/ 92 w 258"/>
              <a:gd name="T21" fmla="*/ 120 h 130"/>
              <a:gd name="T22" fmla="*/ 129 w 258"/>
              <a:gd name="T23" fmla="*/ 129 h 130"/>
              <a:gd name="T24" fmla="*/ 156 w 258"/>
              <a:gd name="T25" fmla="*/ 129 h 130"/>
              <a:gd name="T26" fmla="*/ 175 w 258"/>
              <a:gd name="T27" fmla="*/ 120 h 130"/>
              <a:gd name="T28" fmla="*/ 202 w 258"/>
              <a:gd name="T29" fmla="*/ 120 h 130"/>
              <a:gd name="T30" fmla="*/ 221 w 258"/>
              <a:gd name="T31" fmla="*/ 120 h 130"/>
              <a:gd name="T32" fmla="*/ 248 w 258"/>
              <a:gd name="T33" fmla="*/ 111 h 130"/>
              <a:gd name="T34" fmla="*/ 257 w 258"/>
              <a:gd name="T35" fmla="*/ 92 h 130"/>
              <a:gd name="T36" fmla="*/ 248 w 258"/>
              <a:gd name="T37" fmla="*/ 74 h 130"/>
              <a:gd name="T38" fmla="*/ 230 w 258"/>
              <a:gd name="T39" fmla="*/ 65 h 130"/>
              <a:gd name="T40" fmla="*/ 211 w 258"/>
              <a:gd name="T41" fmla="*/ 46 h 130"/>
              <a:gd name="T42" fmla="*/ 175 w 258"/>
              <a:gd name="T43" fmla="*/ 46 h 130"/>
              <a:gd name="T44" fmla="*/ 156 w 258"/>
              <a:gd name="T45" fmla="*/ 37 h 130"/>
              <a:gd name="T46" fmla="*/ 147 w 258"/>
              <a:gd name="T47" fmla="*/ 19 h 130"/>
              <a:gd name="T48" fmla="*/ 175 w 258"/>
              <a:gd name="T49" fmla="*/ 28 h 130"/>
              <a:gd name="T50" fmla="*/ 193 w 258"/>
              <a:gd name="T51" fmla="*/ 37 h 130"/>
              <a:gd name="T52" fmla="*/ 211 w 258"/>
              <a:gd name="T53" fmla="*/ 55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130"/>
              <a:gd name="T83" fmla="*/ 258 w 258"/>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130">
                <a:moveTo>
                  <a:pt x="73" y="0"/>
                </a:moveTo>
                <a:lnTo>
                  <a:pt x="55" y="9"/>
                </a:lnTo>
                <a:lnTo>
                  <a:pt x="37" y="19"/>
                </a:lnTo>
                <a:lnTo>
                  <a:pt x="27" y="37"/>
                </a:lnTo>
                <a:lnTo>
                  <a:pt x="9" y="46"/>
                </a:lnTo>
                <a:lnTo>
                  <a:pt x="0" y="65"/>
                </a:lnTo>
                <a:lnTo>
                  <a:pt x="0" y="83"/>
                </a:lnTo>
                <a:lnTo>
                  <a:pt x="9" y="101"/>
                </a:lnTo>
                <a:lnTo>
                  <a:pt x="46" y="111"/>
                </a:lnTo>
                <a:lnTo>
                  <a:pt x="73" y="120"/>
                </a:lnTo>
                <a:lnTo>
                  <a:pt x="92" y="120"/>
                </a:lnTo>
                <a:lnTo>
                  <a:pt x="129" y="129"/>
                </a:lnTo>
                <a:lnTo>
                  <a:pt x="156" y="129"/>
                </a:lnTo>
                <a:lnTo>
                  <a:pt x="175" y="120"/>
                </a:lnTo>
                <a:lnTo>
                  <a:pt x="202" y="120"/>
                </a:lnTo>
                <a:lnTo>
                  <a:pt x="221" y="120"/>
                </a:lnTo>
                <a:lnTo>
                  <a:pt x="248" y="111"/>
                </a:lnTo>
                <a:lnTo>
                  <a:pt x="257" y="92"/>
                </a:lnTo>
                <a:lnTo>
                  <a:pt x="248" y="74"/>
                </a:lnTo>
                <a:lnTo>
                  <a:pt x="230" y="65"/>
                </a:lnTo>
                <a:lnTo>
                  <a:pt x="211" y="46"/>
                </a:lnTo>
                <a:lnTo>
                  <a:pt x="175" y="46"/>
                </a:lnTo>
                <a:lnTo>
                  <a:pt x="156" y="37"/>
                </a:lnTo>
                <a:lnTo>
                  <a:pt x="147" y="19"/>
                </a:lnTo>
                <a:lnTo>
                  <a:pt x="175" y="28"/>
                </a:lnTo>
                <a:lnTo>
                  <a:pt x="193" y="37"/>
                </a:lnTo>
                <a:lnTo>
                  <a:pt x="211" y="55"/>
                </a:lnTo>
              </a:path>
            </a:pathLst>
          </a:custGeom>
          <a:solidFill>
            <a:schemeClr val="accent2"/>
          </a:solidFill>
          <a:ln w="12700" cap="rnd" cmpd="sng">
            <a:solidFill>
              <a:schemeClr val="tx1"/>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30733" name="Freeform 40"/>
          <p:cNvSpPr>
            <a:spLocks/>
          </p:cNvSpPr>
          <p:nvPr/>
        </p:nvSpPr>
        <p:spPr bwMode="auto">
          <a:xfrm>
            <a:off x="6664325" y="1177925"/>
            <a:ext cx="1104900" cy="788988"/>
          </a:xfrm>
          <a:custGeom>
            <a:avLst/>
            <a:gdLst>
              <a:gd name="T0" fmla="*/ 55 w 783"/>
              <a:gd name="T1" fmla="*/ 101 h 497"/>
              <a:gd name="T2" fmla="*/ 92 w 783"/>
              <a:gd name="T3" fmla="*/ 147 h 497"/>
              <a:gd name="T4" fmla="*/ 138 w 783"/>
              <a:gd name="T5" fmla="*/ 183 h 497"/>
              <a:gd name="T6" fmla="*/ 193 w 783"/>
              <a:gd name="T7" fmla="*/ 220 h 497"/>
              <a:gd name="T8" fmla="*/ 276 w 783"/>
              <a:gd name="T9" fmla="*/ 248 h 497"/>
              <a:gd name="T10" fmla="*/ 322 w 783"/>
              <a:gd name="T11" fmla="*/ 266 h 497"/>
              <a:gd name="T12" fmla="*/ 368 w 783"/>
              <a:gd name="T13" fmla="*/ 275 h 497"/>
              <a:gd name="T14" fmla="*/ 405 w 783"/>
              <a:gd name="T15" fmla="*/ 285 h 497"/>
              <a:gd name="T16" fmla="*/ 478 w 783"/>
              <a:gd name="T17" fmla="*/ 285 h 497"/>
              <a:gd name="T18" fmla="*/ 515 w 783"/>
              <a:gd name="T19" fmla="*/ 275 h 497"/>
              <a:gd name="T20" fmla="*/ 570 w 783"/>
              <a:gd name="T21" fmla="*/ 257 h 497"/>
              <a:gd name="T22" fmla="*/ 607 w 783"/>
              <a:gd name="T23" fmla="*/ 229 h 497"/>
              <a:gd name="T24" fmla="*/ 644 w 783"/>
              <a:gd name="T25" fmla="*/ 193 h 497"/>
              <a:gd name="T26" fmla="*/ 680 w 783"/>
              <a:gd name="T27" fmla="*/ 156 h 497"/>
              <a:gd name="T28" fmla="*/ 699 w 783"/>
              <a:gd name="T29" fmla="*/ 110 h 497"/>
              <a:gd name="T30" fmla="*/ 736 w 783"/>
              <a:gd name="T31" fmla="*/ 64 h 497"/>
              <a:gd name="T32" fmla="*/ 754 w 783"/>
              <a:gd name="T33" fmla="*/ 27 h 497"/>
              <a:gd name="T34" fmla="*/ 782 w 783"/>
              <a:gd name="T35" fmla="*/ 18 h 497"/>
              <a:gd name="T36" fmla="*/ 782 w 783"/>
              <a:gd name="T37" fmla="*/ 73 h 497"/>
              <a:gd name="T38" fmla="*/ 782 w 783"/>
              <a:gd name="T39" fmla="*/ 110 h 497"/>
              <a:gd name="T40" fmla="*/ 772 w 783"/>
              <a:gd name="T41" fmla="*/ 156 h 497"/>
              <a:gd name="T42" fmla="*/ 754 w 783"/>
              <a:gd name="T43" fmla="*/ 202 h 497"/>
              <a:gd name="T44" fmla="*/ 726 w 783"/>
              <a:gd name="T45" fmla="*/ 266 h 497"/>
              <a:gd name="T46" fmla="*/ 699 w 783"/>
              <a:gd name="T47" fmla="*/ 321 h 497"/>
              <a:gd name="T48" fmla="*/ 671 w 783"/>
              <a:gd name="T49" fmla="*/ 358 h 497"/>
              <a:gd name="T50" fmla="*/ 634 w 783"/>
              <a:gd name="T51" fmla="*/ 404 h 497"/>
              <a:gd name="T52" fmla="*/ 588 w 783"/>
              <a:gd name="T53" fmla="*/ 441 h 497"/>
              <a:gd name="T54" fmla="*/ 552 w 783"/>
              <a:gd name="T55" fmla="*/ 469 h 497"/>
              <a:gd name="T56" fmla="*/ 506 w 783"/>
              <a:gd name="T57" fmla="*/ 487 h 497"/>
              <a:gd name="T58" fmla="*/ 451 w 783"/>
              <a:gd name="T59" fmla="*/ 496 h 497"/>
              <a:gd name="T60" fmla="*/ 395 w 783"/>
              <a:gd name="T61" fmla="*/ 496 h 497"/>
              <a:gd name="T62" fmla="*/ 359 w 783"/>
              <a:gd name="T63" fmla="*/ 496 h 497"/>
              <a:gd name="T64" fmla="*/ 294 w 783"/>
              <a:gd name="T65" fmla="*/ 487 h 497"/>
              <a:gd name="T66" fmla="*/ 248 w 783"/>
              <a:gd name="T67" fmla="*/ 478 h 497"/>
              <a:gd name="T68" fmla="*/ 175 w 783"/>
              <a:gd name="T69" fmla="*/ 441 h 497"/>
              <a:gd name="T70" fmla="*/ 129 w 783"/>
              <a:gd name="T71" fmla="*/ 413 h 497"/>
              <a:gd name="T72" fmla="*/ 101 w 783"/>
              <a:gd name="T73" fmla="*/ 386 h 497"/>
              <a:gd name="T74" fmla="*/ 64 w 783"/>
              <a:gd name="T75" fmla="*/ 349 h 497"/>
              <a:gd name="T76" fmla="*/ 37 w 783"/>
              <a:gd name="T77" fmla="*/ 294 h 497"/>
              <a:gd name="T78" fmla="*/ 9 w 783"/>
              <a:gd name="T79" fmla="*/ 257 h 497"/>
              <a:gd name="T80" fmla="*/ 0 w 783"/>
              <a:gd name="T81" fmla="*/ 220 h 497"/>
              <a:gd name="T82" fmla="*/ 0 w 783"/>
              <a:gd name="T83" fmla="*/ 165 h 497"/>
              <a:gd name="T84" fmla="*/ 18 w 783"/>
              <a:gd name="T85" fmla="*/ 128 h 497"/>
              <a:gd name="T86" fmla="*/ 46 w 783"/>
              <a:gd name="T87" fmla="*/ 82 h 4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3"/>
              <a:gd name="T133" fmla="*/ 0 h 497"/>
              <a:gd name="T134" fmla="*/ 783 w 783"/>
              <a:gd name="T135" fmla="*/ 497 h 4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3" h="497">
                <a:moveTo>
                  <a:pt x="46" y="82"/>
                </a:moveTo>
                <a:lnTo>
                  <a:pt x="55" y="101"/>
                </a:lnTo>
                <a:lnTo>
                  <a:pt x="74" y="119"/>
                </a:lnTo>
                <a:lnTo>
                  <a:pt x="92" y="147"/>
                </a:lnTo>
                <a:lnTo>
                  <a:pt x="120" y="174"/>
                </a:lnTo>
                <a:lnTo>
                  <a:pt x="138" y="183"/>
                </a:lnTo>
                <a:lnTo>
                  <a:pt x="175" y="211"/>
                </a:lnTo>
                <a:lnTo>
                  <a:pt x="193" y="220"/>
                </a:lnTo>
                <a:lnTo>
                  <a:pt x="211" y="229"/>
                </a:lnTo>
                <a:lnTo>
                  <a:pt x="276" y="248"/>
                </a:lnTo>
                <a:lnTo>
                  <a:pt x="303" y="257"/>
                </a:lnTo>
                <a:lnTo>
                  <a:pt x="322" y="266"/>
                </a:lnTo>
                <a:lnTo>
                  <a:pt x="349" y="275"/>
                </a:lnTo>
                <a:lnTo>
                  <a:pt x="368" y="275"/>
                </a:lnTo>
                <a:lnTo>
                  <a:pt x="386" y="285"/>
                </a:lnTo>
                <a:lnTo>
                  <a:pt x="405" y="285"/>
                </a:lnTo>
                <a:lnTo>
                  <a:pt x="423" y="285"/>
                </a:lnTo>
                <a:lnTo>
                  <a:pt x="478" y="285"/>
                </a:lnTo>
                <a:lnTo>
                  <a:pt x="497" y="285"/>
                </a:lnTo>
                <a:lnTo>
                  <a:pt x="515" y="275"/>
                </a:lnTo>
                <a:lnTo>
                  <a:pt x="552" y="266"/>
                </a:lnTo>
                <a:lnTo>
                  <a:pt x="570" y="257"/>
                </a:lnTo>
                <a:lnTo>
                  <a:pt x="588" y="248"/>
                </a:lnTo>
                <a:lnTo>
                  <a:pt x="607" y="229"/>
                </a:lnTo>
                <a:lnTo>
                  <a:pt x="625" y="220"/>
                </a:lnTo>
                <a:lnTo>
                  <a:pt x="644" y="193"/>
                </a:lnTo>
                <a:lnTo>
                  <a:pt x="662" y="183"/>
                </a:lnTo>
                <a:lnTo>
                  <a:pt x="680" y="156"/>
                </a:lnTo>
                <a:lnTo>
                  <a:pt x="680" y="137"/>
                </a:lnTo>
                <a:lnTo>
                  <a:pt x="699" y="110"/>
                </a:lnTo>
                <a:lnTo>
                  <a:pt x="717" y="101"/>
                </a:lnTo>
                <a:lnTo>
                  <a:pt x="736" y="64"/>
                </a:lnTo>
                <a:lnTo>
                  <a:pt x="745" y="46"/>
                </a:lnTo>
                <a:lnTo>
                  <a:pt x="754" y="27"/>
                </a:lnTo>
                <a:lnTo>
                  <a:pt x="772" y="0"/>
                </a:lnTo>
                <a:lnTo>
                  <a:pt x="782" y="18"/>
                </a:lnTo>
                <a:lnTo>
                  <a:pt x="782" y="46"/>
                </a:lnTo>
                <a:lnTo>
                  <a:pt x="782" y="73"/>
                </a:lnTo>
                <a:lnTo>
                  <a:pt x="782" y="92"/>
                </a:lnTo>
                <a:lnTo>
                  <a:pt x="782" y="110"/>
                </a:lnTo>
                <a:lnTo>
                  <a:pt x="782" y="137"/>
                </a:lnTo>
                <a:lnTo>
                  <a:pt x="772" y="156"/>
                </a:lnTo>
                <a:lnTo>
                  <a:pt x="763" y="183"/>
                </a:lnTo>
                <a:lnTo>
                  <a:pt x="754" y="202"/>
                </a:lnTo>
                <a:lnTo>
                  <a:pt x="754" y="220"/>
                </a:lnTo>
                <a:lnTo>
                  <a:pt x="726" y="266"/>
                </a:lnTo>
                <a:lnTo>
                  <a:pt x="726" y="285"/>
                </a:lnTo>
                <a:lnTo>
                  <a:pt x="699" y="321"/>
                </a:lnTo>
                <a:lnTo>
                  <a:pt x="690" y="340"/>
                </a:lnTo>
                <a:lnTo>
                  <a:pt x="671" y="358"/>
                </a:lnTo>
                <a:lnTo>
                  <a:pt x="662" y="377"/>
                </a:lnTo>
                <a:lnTo>
                  <a:pt x="634" y="404"/>
                </a:lnTo>
                <a:lnTo>
                  <a:pt x="607" y="432"/>
                </a:lnTo>
                <a:lnTo>
                  <a:pt x="588" y="441"/>
                </a:lnTo>
                <a:lnTo>
                  <a:pt x="570" y="450"/>
                </a:lnTo>
                <a:lnTo>
                  <a:pt x="552" y="469"/>
                </a:lnTo>
                <a:lnTo>
                  <a:pt x="524" y="478"/>
                </a:lnTo>
                <a:lnTo>
                  <a:pt x="506" y="487"/>
                </a:lnTo>
                <a:lnTo>
                  <a:pt x="469" y="487"/>
                </a:lnTo>
                <a:lnTo>
                  <a:pt x="451" y="496"/>
                </a:lnTo>
                <a:lnTo>
                  <a:pt x="414" y="496"/>
                </a:lnTo>
                <a:lnTo>
                  <a:pt x="395" y="496"/>
                </a:lnTo>
                <a:lnTo>
                  <a:pt x="377" y="496"/>
                </a:lnTo>
                <a:lnTo>
                  <a:pt x="359" y="496"/>
                </a:lnTo>
                <a:lnTo>
                  <a:pt x="313" y="487"/>
                </a:lnTo>
                <a:lnTo>
                  <a:pt x="294" y="487"/>
                </a:lnTo>
                <a:lnTo>
                  <a:pt x="267" y="478"/>
                </a:lnTo>
                <a:lnTo>
                  <a:pt x="248" y="478"/>
                </a:lnTo>
                <a:lnTo>
                  <a:pt x="193" y="450"/>
                </a:lnTo>
                <a:lnTo>
                  <a:pt x="175" y="441"/>
                </a:lnTo>
                <a:lnTo>
                  <a:pt x="156" y="432"/>
                </a:lnTo>
                <a:lnTo>
                  <a:pt x="129" y="413"/>
                </a:lnTo>
                <a:lnTo>
                  <a:pt x="110" y="404"/>
                </a:lnTo>
                <a:lnTo>
                  <a:pt x="101" y="386"/>
                </a:lnTo>
                <a:lnTo>
                  <a:pt x="83" y="377"/>
                </a:lnTo>
                <a:lnTo>
                  <a:pt x="64" y="349"/>
                </a:lnTo>
                <a:lnTo>
                  <a:pt x="55" y="331"/>
                </a:lnTo>
                <a:lnTo>
                  <a:pt x="37" y="294"/>
                </a:lnTo>
                <a:lnTo>
                  <a:pt x="18" y="275"/>
                </a:lnTo>
                <a:lnTo>
                  <a:pt x="9" y="257"/>
                </a:lnTo>
                <a:lnTo>
                  <a:pt x="9" y="239"/>
                </a:lnTo>
                <a:lnTo>
                  <a:pt x="0" y="220"/>
                </a:lnTo>
                <a:lnTo>
                  <a:pt x="0" y="193"/>
                </a:lnTo>
                <a:lnTo>
                  <a:pt x="0" y="165"/>
                </a:lnTo>
                <a:lnTo>
                  <a:pt x="9" y="147"/>
                </a:lnTo>
                <a:lnTo>
                  <a:pt x="18" y="128"/>
                </a:lnTo>
                <a:lnTo>
                  <a:pt x="37" y="110"/>
                </a:lnTo>
                <a:lnTo>
                  <a:pt x="46" y="82"/>
                </a:lnTo>
              </a:path>
            </a:pathLst>
          </a:custGeom>
          <a:solidFill>
            <a:srgbClr val="EAEC5E"/>
          </a:solidFill>
          <a:ln w="12700" cap="rnd" cmpd="sng">
            <a:solidFill>
              <a:schemeClr val="tx1"/>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30734" name="AutoShape 41"/>
          <p:cNvSpPr>
            <a:spLocks noChangeArrowheads="1"/>
          </p:cNvSpPr>
          <p:nvPr/>
        </p:nvSpPr>
        <p:spPr bwMode="auto">
          <a:xfrm>
            <a:off x="6870700" y="1147763"/>
            <a:ext cx="350838" cy="352425"/>
          </a:xfrm>
          <a:prstGeom prst="cube">
            <a:avLst>
              <a:gd name="adj" fmla="val 24995"/>
            </a:avLst>
          </a:prstGeom>
          <a:solidFill>
            <a:srgbClr val="7FFF00"/>
          </a:solidFill>
          <a:ln w="12700">
            <a:solidFill>
              <a:schemeClr val="tx1"/>
            </a:solidFill>
            <a:prstDash val="dash"/>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35" name="AutoShape 42"/>
          <p:cNvSpPr>
            <a:spLocks noChangeArrowheads="1"/>
          </p:cNvSpPr>
          <p:nvPr/>
        </p:nvSpPr>
        <p:spPr bwMode="auto">
          <a:xfrm>
            <a:off x="7318375" y="1079500"/>
            <a:ext cx="350838" cy="352425"/>
          </a:xfrm>
          <a:prstGeom prst="cube">
            <a:avLst>
              <a:gd name="adj" fmla="val 24995"/>
            </a:avLst>
          </a:prstGeom>
          <a:solidFill>
            <a:schemeClr val="folHlink"/>
          </a:solidFill>
          <a:ln w="12700">
            <a:solidFill>
              <a:schemeClr val="tx1"/>
            </a:solidFill>
            <a:prstDash val="dash"/>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36" name="Rectangle 43"/>
          <p:cNvSpPr>
            <a:spLocks noChangeArrowheads="1"/>
          </p:cNvSpPr>
          <p:nvPr/>
        </p:nvSpPr>
        <p:spPr bwMode="auto">
          <a:xfrm>
            <a:off x="6305550" y="3271838"/>
            <a:ext cx="960438" cy="454025"/>
          </a:xfrm>
          <a:prstGeom prst="rect">
            <a:avLst/>
          </a:prstGeom>
          <a:noFill/>
          <a:ln w="12700">
            <a:noFill/>
            <a:miter lim="800000"/>
            <a:headEnd/>
            <a:tailEnd/>
          </a:ln>
        </p:spPr>
        <p:txBody>
          <a:bodyPr wrap="none" lIns="90488" tIns="44450" rIns="90488" bIns="44450">
            <a:spAutoFit/>
          </a:bodyPr>
          <a:lstStyle/>
          <a:p>
            <a:pPr eaLnBrk="0" hangingPunct="0"/>
            <a:r>
              <a:rPr lang="en-US" b="1" smtClean="0">
                <a:solidFill>
                  <a:srgbClr val="FFFFFF"/>
                </a:solidFill>
                <a:latin typeface="Arial" charset="0"/>
              </a:rPr>
              <a:t>Earth</a:t>
            </a:r>
          </a:p>
        </p:txBody>
      </p:sp>
      <p:sp>
        <p:nvSpPr>
          <p:cNvPr id="30737" name="Rectangle 44"/>
          <p:cNvSpPr>
            <a:spLocks noChangeArrowheads="1"/>
          </p:cNvSpPr>
          <p:nvPr/>
        </p:nvSpPr>
        <p:spPr bwMode="auto">
          <a:xfrm>
            <a:off x="5626100" y="3879850"/>
            <a:ext cx="2695575" cy="363538"/>
          </a:xfrm>
          <a:prstGeom prst="rect">
            <a:avLst/>
          </a:prstGeom>
          <a:noFill/>
          <a:ln w="12700">
            <a:noFill/>
            <a:miter lim="800000"/>
            <a:headEnd/>
            <a:tailEnd/>
          </a:ln>
        </p:spPr>
        <p:txBody>
          <a:bodyPr wrap="none" lIns="90488" tIns="44450" rIns="90488" bIns="44450">
            <a:spAutoFit/>
          </a:bodyPr>
          <a:lstStyle/>
          <a:p>
            <a:pPr eaLnBrk="0" hangingPunct="0"/>
            <a:r>
              <a:rPr lang="en-US" sz="1800" b="1" smtClean="0">
                <a:solidFill>
                  <a:srgbClr val="FFFFFF"/>
                </a:solidFill>
                <a:latin typeface="Arial" charset="0"/>
              </a:rPr>
              <a:t>At(A,E), At(B,E),At(R,E)</a:t>
            </a:r>
          </a:p>
        </p:txBody>
      </p:sp>
      <p:sp>
        <p:nvSpPr>
          <p:cNvPr id="30738" name="Rectangle 45"/>
          <p:cNvSpPr>
            <a:spLocks noChangeArrowheads="1"/>
          </p:cNvSpPr>
          <p:nvPr/>
        </p:nvSpPr>
        <p:spPr bwMode="auto">
          <a:xfrm>
            <a:off x="7185025" y="1951038"/>
            <a:ext cx="1870075" cy="638175"/>
          </a:xfrm>
          <a:prstGeom prst="rect">
            <a:avLst/>
          </a:prstGeom>
          <a:noFill/>
          <a:ln w="12700">
            <a:noFill/>
            <a:miter lim="800000"/>
            <a:headEnd/>
            <a:tailEnd/>
          </a:ln>
        </p:spPr>
        <p:txBody>
          <a:bodyPr wrap="none" lIns="90488" tIns="44450" rIns="90488" bIns="44450">
            <a:spAutoFit/>
          </a:bodyPr>
          <a:lstStyle/>
          <a:p>
            <a:pPr eaLnBrk="0" hangingPunct="0"/>
            <a:r>
              <a:rPr lang="en-US" sz="1800" b="1" smtClean="0">
                <a:solidFill>
                  <a:srgbClr val="FFFFFF"/>
                </a:solidFill>
                <a:latin typeface="Arial" charset="0"/>
              </a:rPr>
              <a:t>At(A,M),At(B,M)</a:t>
            </a:r>
          </a:p>
          <a:p>
            <a:pPr eaLnBrk="0" hangingPunct="0"/>
            <a:r>
              <a:rPr lang="en-US" sz="1800" b="1" smtClean="0">
                <a:solidFill>
                  <a:srgbClr val="FFFFFF"/>
                </a:solidFill>
                <a:latin typeface="Arial" charset="0"/>
              </a:rPr>
              <a:t>¬In(A), ¬In(B)</a:t>
            </a:r>
          </a:p>
        </p:txBody>
      </p:sp>
      <p:sp>
        <p:nvSpPr>
          <p:cNvPr id="30739" name="AutoShape 46"/>
          <p:cNvSpPr>
            <a:spLocks noChangeArrowheads="1"/>
          </p:cNvSpPr>
          <p:nvPr/>
        </p:nvSpPr>
        <p:spPr bwMode="auto">
          <a:xfrm flipH="1">
            <a:off x="1143000" y="4495800"/>
            <a:ext cx="798513" cy="338138"/>
          </a:xfrm>
          <a:prstGeom prst="wedgeRoundRectCallout">
            <a:avLst>
              <a:gd name="adj1" fmla="val -41671"/>
              <a:gd name="adj2" fmla="val 66667"/>
              <a:gd name="adj3" fmla="val 16667"/>
            </a:avLst>
          </a:prstGeom>
          <a:solidFill>
            <a:schemeClr val="bg2"/>
          </a:solidFill>
          <a:ln w="12700">
            <a:solidFill>
              <a:schemeClr val="tx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40" name="Rectangle 47"/>
          <p:cNvSpPr>
            <a:spLocks noChangeArrowheads="1"/>
          </p:cNvSpPr>
          <p:nvPr/>
        </p:nvSpPr>
        <p:spPr bwMode="auto">
          <a:xfrm>
            <a:off x="1143000" y="4495800"/>
            <a:ext cx="942975" cy="363538"/>
          </a:xfrm>
          <a:prstGeom prst="rect">
            <a:avLst/>
          </a:prstGeom>
          <a:noFill/>
          <a:ln w="12700">
            <a:noFill/>
            <a:miter lim="800000"/>
            <a:headEnd/>
            <a:tailEnd/>
          </a:ln>
        </p:spPr>
        <p:txBody>
          <a:bodyPr wrap="none" lIns="90488" tIns="44450" rIns="90488" bIns="44450">
            <a:spAutoFit/>
          </a:bodyPr>
          <a:lstStyle/>
          <a:p>
            <a:pPr eaLnBrk="0" hangingPunct="0"/>
            <a:r>
              <a:rPr lang="en-US" sz="1800" b="1" smtClean="0">
                <a:solidFill>
                  <a:srgbClr val="FFFFFF"/>
                </a:solidFill>
                <a:latin typeface="Arial" charset="0"/>
              </a:rPr>
              <a:t>Effects</a:t>
            </a:r>
          </a:p>
        </p:txBody>
      </p:sp>
      <p:grpSp>
        <p:nvGrpSpPr>
          <p:cNvPr id="6" name="Group 48"/>
          <p:cNvGrpSpPr>
            <a:grpSpLocks/>
          </p:cNvGrpSpPr>
          <p:nvPr/>
        </p:nvGrpSpPr>
        <p:grpSpPr bwMode="auto">
          <a:xfrm>
            <a:off x="228600" y="5486400"/>
            <a:ext cx="739775" cy="509588"/>
            <a:chOff x="200" y="3463"/>
            <a:chExt cx="1133" cy="321"/>
          </a:xfrm>
        </p:grpSpPr>
        <p:sp>
          <p:nvSpPr>
            <p:cNvPr id="30743" name="AutoShape 49"/>
            <p:cNvSpPr>
              <a:spLocks noChangeArrowheads="1"/>
            </p:cNvSpPr>
            <p:nvPr/>
          </p:nvSpPr>
          <p:spPr bwMode="auto">
            <a:xfrm flipH="1">
              <a:off x="232" y="3463"/>
              <a:ext cx="1018" cy="268"/>
            </a:xfrm>
            <a:prstGeom prst="wedgeRoundRectCallout">
              <a:avLst>
                <a:gd name="adj1" fmla="val -41671"/>
                <a:gd name="adj2" fmla="val 66667"/>
                <a:gd name="adj3" fmla="val 16667"/>
              </a:avLst>
            </a:prstGeom>
            <a:solidFill>
              <a:schemeClr val="bg2"/>
            </a:solidFill>
            <a:ln w="12700">
              <a:solidFill>
                <a:schemeClr val="tx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30744" name="Rectangle 50"/>
            <p:cNvSpPr>
              <a:spLocks noChangeArrowheads="1"/>
            </p:cNvSpPr>
            <p:nvPr/>
          </p:nvSpPr>
          <p:spPr bwMode="auto">
            <a:xfrm>
              <a:off x="200" y="3508"/>
              <a:ext cx="1133" cy="229"/>
            </a:xfrm>
            <a:prstGeom prst="rect">
              <a:avLst/>
            </a:prstGeom>
            <a:noFill/>
            <a:ln w="12700">
              <a:noFill/>
              <a:miter lim="800000"/>
              <a:headEnd/>
              <a:tailEnd/>
            </a:ln>
          </p:spPr>
          <p:txBody>
            <a:bodyPr wrap="none" lIns="90488" tIns="44450" rIns="90488" bIns="44450">
              <a:spAutoFit/>
            </a:bodyPr>
            <a:lstStyle/>
            <a:p>
              <a:pPr eaLnBrk="0" hangingPunct="0"/>
              <a:r>
                <a:rPr lang="en-US" sz="1800" b="1" smtClean="0">
                  <a:solidFill>
                    <a:srgbClr val="FFFFFF"/>
                  </a:solidFill>
                  <a:latin typeface="Arial" charset="0"/>
                </a:rPr>
                <a:t>Prec.</a:t>
              </a:r>
            </a:p>
          </p:txBody>
        </p:sp>
      </p:grpSp>
      <p:sp>
        <p:nvSpPr>
          <p:cNvPr id="30742" name="Rectangle 51"/>
          <p:cNvSpPr>
            <a:spLocks noChangeArrowheads="1"/>
          </p:cNvSpPr>
          <p:nvPr/>
        </p:nvSpPr>
        <p:spPr bwMode="auto">
          <a:xfrm rot="-5400000">
            <a:off x="7343776" y="3021012"/>
            <a:ext cx="919162" cy="271463"/>
          </a:xfrm>
          <a:prstGeom prst="rect">
            <a:avLst/>
          </a:prstGeom>
          <a:noFill/>
          <a:ln w="12700">
            <a:noFill/>
            <a:miter lim="800000"/>
            <a:headEnd/>
            <a:tailEnd/>
          </a:ln>
        </p:spPr>
        <p:txBody>
          <a:bodyPr wrap="none" lIns="90488" tIns="44450" rIns="90488" bIns="44450">
            <a:spAutoFit/>
          </a:bodyPr>
          <a:lstStyle/>
          <a:p>
            <a:pPr eaLnBrk="0" hangingPunct="0"/>
            <a:r>
              <a:rPr lang="en-US" sz="1200" b="1" smtClean="0">
                <a:solidFill>
                  <a:srgbClr val="063DE8"/>
                </a:solidFill>
                <a:latin typeface="Arial" charset="0"/>
              </a:rPr>
              <a:t>Appolo 13</a:t>
            </a:r>
          </a:p>
        </p:txBody>
      </p:sp>
    </p:spTree>
  </p:cSld>
  <p:clrMapOvr>
    <a:masterClrMapping/>
  </p:clrMapOvr>
  <p:transition advTm="98217"/>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304800" y="304800"/>
            <a:ext cx="8382000" cy="838200"/>
          </a:xfrm>
          <a:noFill/>
          <a:ln>
            <a:miter lim="800000"/>
            <a:headEnd/>
            <a:tailEnd/>
          </a:ln>
        </p:spPr>
        <p:txBody>
          <a:bodyPr vert="horz" wrap="square" lIns="91440" tIns="45720" rIns="91440" bIns="45720" numCol="1" anchor="t" anchorCtr="0" compatLnSpc="1">
            <a:prstTxWarp prst="textNoShape">
              <a:avLst/>
            </a:prstTxWarp>
          </a:bodyPr>
          <a:lstStyle/>
          <a:p>
            <a:r>
              <a:rPr lang="en-US" smtClean="0"/>
              <a:t>Some notes on action representation</a:t>
            </a:r>
          </a:p>
        </p:txBody>
      </p:sp>
      <p:sp>
        <p:nvSpPr>
          <p:cNvPr id="33795" name="Rectangle 3"/>
          <p:cNvSpPr>
            <a:spLocks noGrp="1" noChangeArrowheads="1"/>
          </p:cNvSpPr>
          <p:nvPr>
            <p:ph type="body" idx="1"/>
          </p:nvPr>
        </p:nvSpPr>
        <p:spPr bwMode="auto">
          <a:xfrm>
            <a:off x="304800" y="1600200"/>
            <a:ext cx="69088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solidFill>
                  <a:srgbClr val="DC0081"/>
                </a:solidFill>
              </a:rPr>
              <a:t>STRIPS Assumption</a:t>
            </a:r>
            <a:r>
              <a:rPr lang="en-US" sz="2000" smtClean="0"/>
              <a:t>: Actions must specify all the state variables whose values they change...</a:t>
            </a:r>
          </a:p>
          <a:p>
            <a:r>
              <a:rPr lang="en-US" sz="2000" smtClean="0"/>
              <a:t>No disjunction allowed in effects</a:t>
            </a:r>
            <a:r>
              <a:rPr lang="en-US" smtClean="0"/>
              <a:t> </a:t>
            </a:r>
          </a:p>
          <a:p>
            <a:pPr lvl="1"/>
            <a:r>
              <a:rPr lang="en-US" smtClean="0"/>
              <a:t>Conditional effects are NOT disjunctive</a:t>
            </a:r>
          </a:p>
          <a:p>
            <a:pPr lvl="2"/>
            <a:r>
              <a:rPr lang="en-US" smtClean="0"/>
              <a:t>(antecedent refers to the previous state  &amp; consequent refers to the next state)</a:t>
            </a:r>
          </a:p>
          <a:p>
            <a:r>
              <a:rPr lang="en-US" sz="2000" smtClean="0"/>
              <a:t>Quantification is over finite universes</a:t>
            </a:r>
            <a:endParaRPr lang="en-US" smtClean="0"/>
          </a:p>
          <a:p>
            <a:pPr lvl="1"/>
            <a:r>
              <a:rPr lang="en-US" smtClean="0"/>
              <a:t>essentially syntactic sugaring</a:t>
            </a:r>
          </a:p>
          <a:p>
            <a:r>
              <a:rPr lang="en-US" sz="2000" smtClean="0"/>
              <a:t>All actions can be compiled down to a canonical representation where preconditions and effects are propositional</a:t>
            </a:r>
            <a:r>
              <a:rPr lang="en-US" smtClean="0"/>
              <a:t> </a:t>
            </a:r>
          </a:p>
          <a:p>
            <a:pPr lvl="1"/>
            <a:r>
              <a:rPr lang="en-US" smtClean="0"/>
              <a:t>Exponential blow-up may occur (e.g removing conditional effects) </a:t>
            </a:r>
          </a:p>
          <a:p>
            <a:pPr lvl="2"/>
            <a:r>
              <a:rPr lang="en-US" smtClean="0">
                <a:solidFill>
                  <a:schemeClr val="tx2"/>
                </a:solidFill>
                <a:latin typeface="Calligraph421 BT"/>
              </a:rPr>
              <a:t>We will assume the canonical representation</a:t>
            </a:r>
            <a:endParaRPr lang="en-US" smtClean="0"/>
          </a:p>
        </p:txBody>
      </p:sp>
      <p:pic>
        <p:nvPicPr>
          <p:cNvPr id="33796" name="Picture 4"/>
          <p:cNvPicPr>
            <a:picLocks noChangeAspect="1" noChangeArrowheads="1"/>
          </p:cNvPicPr>
          <p:nvPr/>
        </p:nvPicPr>
        <p:blipFill>
          <a:blip r:embed="rId3" cstate="print"/>
          <a:srcRect/>
          <a:stretch>
            <a:fillRect/>
          </a:stretch>
        </p:blipFill>
        <p:spPr bwMode="auto">
          <a:xfrm>
            <a:off x="7467600" y="3276600"/>
            <a:ext cx="1165225" cy="3048000"/>
          </a:xfrm>
          <a:prstGeom prst="rect">
            <a:avLst/>
          </a:prstGeom>
          <a:noFill/>
          <a:ln w="12700">
            <a:noFill/>
            <a:miter lim="800000"/>
            <a:headEnd/>
            <a:tailEnd/>
          </a:ln>
        </p:spPr>
      </p:pic>
      <p:sp>
        <p:nvSpPr>
          <p:cNvPr id="33797" name="AutoShape 5"/>
          <p:cNvSpPr>
            <a:spLocks noChangeArrowheads="1"/>
          </p:cNvSpPr>
          <p:nvPr/>
        </p:nvSpPr>
        <p:spPr bwMode="auto">
          <a:xfrm>
            <a:off x="7772400" y="2667000"/>
            <a:ext cx="609600" cy="457200"/>
          </a:xfrm>
          <a:prstGeom prst="downArrow">
            <a:avLst>
              <a:gd name="adj1" fmla="val 50000"/>
              <a:gd name="adj2" fmla="val 25000"/>
            </a:avLst>
          </a:prstGeom>
          <a:noFill/>
          <a:ln w="12700">
            <a:solidFill>
              <a:schemeClr val="accent1"/>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pic>
        <p:nvPicPr>
          <p:cNvPr id="33798" name="Picture 6"/>
          <p:cNvPicPr>
            <a:picLocks noChangeAspect="1" noChangeArrowheads="1"/>
          </p:cNvPicPr>
          <p:nvPr/>
        </p:nvPicPr>
        <p:blipFill>
          <a:blip r:embed="rId4" cstate="print"/>
          <a:srcRect/>
          <a:stretch>
            <a:fillRect/>
          </a:stretch>
        </p:blipFill>
        <p:spPr bwMode="auto">
          <a:xfrm>
            <a:off x="7315200" y="1600200"/>
            <a:ext cx="1371600" cy="8620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smtClean="0"/>
              <a:t>Pros &amp; Cons of Compiling to Canonical Action Representation (Added)</a:t>
            </a:r>
          </a:p>
        </p:txBody>
      </p:sp>
      <p:sp>
        <p:nvSpPr>
          <p:cNvPr id="34819" name="Rectangle 3"/>
          <p:cNvSpPr>
            <a:spLocks noGrp="1" noChangeArrowheads="1"/>
          </p:cNvSpPr>
          <p:nvPr>
            <p:ph type="body" idx="1"/>
          </p:nvPr>
        </p:nvSpPr>
        <p:spPr bwMode="auto">
          <a:xfrm>
            <a:off x="457200" y="14478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800" smtClean="0"/>
              <a:t>As mentioned, it is possible to compile down ADL actions into STRIPS actions</a:t>
            </a:r>
          </a:p>
          <a:p>
            <a:pPr lvl="1">
              <a:lnSpc>
                <a:spcPct val="80000"/>
              </a:lnSpc>
            </a:pPr>
            <a:r>
              <a:rPr lang="en-US" sz="1600" smtClean="0"/>
              <a:t>Quantification is written as conjunctions/disjunctions over finite universes</a:t>
            </a:r>
          </a:p>
          <a:p>
            <a:pPr lvl="1">
              <a:lnSpc>
                <a:spcPct val="80000"/>
              </a:lnSpc>
            </a:pPr>
            <a:r>
              <a:rPr lang="en-US" sz="1600" smtClean="0"/>
              <a:t>Actions with conditional effects are compiled into multiple (exponentially more) actions without conditional effects</a:t>
            </a:r>
          </a:p>
          <a:p>
            <a:pPr lvl="1">
              <a:lnSpc>
                <a:spcPct val="80000"/>
              </a:lnSpc>
            </a:pPr>
            <a:r>
              <a:rPr lang="en-US" sz="1600" smtClean="0"/>
              <a:t>Actions with disjunctive effects are compiled into multiple actions, each of which take one of the disjuncts as their preconditions</a:t>
            </a:r>
          </a:p>
          <a:p>
            <a:pPr lvl="1">
              <a:lnSpc>
                <a:spcPct val="80000"/>
              </a:lnSpc>
            </a:pPr>
            <a:r>
              <a:rPr lang="en-US" sz="1600" smtClean="0"/>
              <a:t>(Domain axioms can be compiled down into the individual effects of the actions; so all actions satisfy STRIPS assumption)</a:t>
            </a:r>
          </a:p>
          <a:p>
            <a:pPr>
              <a:lnSpc>
                <a:spcPct val="80000"/>
              </a:lnSpc>
            </a:pPr>
            <a:r>
              <a:rPr lang="en-US" sz="1800" smtClean="0"/>
              <a:t>Compilation is not always a win-win.</a:t>
            </a:r>
          </a:p>
          <a:p>
            <a:pPr lvl="1">
              <a:lnSpc>
                <a:spcPct val="80000"/>
              </a:lnSpc>
            </a:pPr>
            <a:r>
              <a:rPr lang="en-US" sz="1600" smtClean="0"/>
              <a:t>By compiling down to canonical form, we can concentrate on highly efficient planning for canonical actions</a:t>
            </a:r>
          </a:p>
          <a:p>
            <a:pPr lvl="2">
              <a:lnSpc>
                <a:spcPct val="80000"/>
              </a:lnSpc>
            </a:pPr>
            <a:r>
              <a:rPr lang="en-US" sz="1600" smtClean="0"/>
              <a:t>However, often compilation leads to an exponential blowup and makes it harder to exploit the structure of the domain</a:t>
            </a:r>
          </a:p>
          <a:p>
            <a:pPr lvl="1">
              <a:lnSpc>
                <a:spcPct val="80000"/>
              </a:lnSpc>
            </a:pPr>
            <a:r>
              <a:rPr lang="en-US" sz="1600" smtClean="0"/>
              <a:t>By leaving actions in non-canonical form, we can often do more compact encoding of the domains </a:t>
            </a:r>
            <a:r>
              <a:rPr lang="en-US" sz="1600" u="sng" smtClean="0"/>
              <a:t>as well as more efficient search</a:t>
            </a:r>
          </a:p>
          <a:p>
            <a:pPr lvl="2">
              <a:lnSpc>
                <a:spcPct val="80000"/>
              </a:lnSpc>
            </a:pPr>
            <a:r>
              <a:rPr lang="en-US" sz="1600" smtClean="0"/>
              <a:t>However, we will have to continually extend planning algorithms to handle these representations</a:t>
            </a:r>
          </a:p>
          <a:p>
            <a:pPr>
              <a:lnSpc>
                <a:spcPct val="80000"/>
              </a:lnSpc>
              <a:buFont typeface="Monotype Sorts" pitchFamily="2" charset="2"/>
              <a:buNone/>
            </a:pPr>
            <a:r>
              <a:rPr lang="en-US" sz="1800" smtClean="0">
                <a:solidFill>
                  <a:srgbClr val="7FFF00"/>
                </a:solidFill>
              </a:rPr>
              <a:t>The basic tradeoff here is akin to the RISC vs. SISC tradeoff.. </a:t>
            </a:r>
          </a:p>
          <a:p>
            <a:pPr lvl="2">
              <a:lnSpc>
                <a:spcPct val="80000"/>
              </a:lnSpc>
              <a:buFontTx/>
              <a:buNone/>
            </a:pPr>
            <a:r>
              <a:rPr lang="en-US" sz="1600" smtClean="0">
                <a:solidFill>
                  <a:srgbClr val="7FFF00"/>
                </a:solidFill>
              </a:rPr>
              <a:t>And we will re-visit it again when we consider compiling planning problems themselves down into other combinatorial substrates such as CSP, ILP, SAT etc..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Boolean vs. Multi-valued fluents </a:t>
            </a:r>
          </a:p>
        </p:txBody>
      </p:sp>
      <p:sp>
        <p:nvSpPr>
          <p:cNvPr id="3584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800" smtClean="0"/>
              <a:t>The state variables (“fluents”) in the “factored” representations can be either boolean or multi-valued</a:t>
            </a:r>
          </a:p>
          <a:p>
            <a:pPr lvl="1">
              <a:lnSpc>
                <a:spcPct val="80000"/>
              </a:lnSpc>
            </a:pPr>
            <a:r>
              <a:rPr lang="en-US" sz="1600" smtClean="0"/>
              <a:t>Most planners have conventionally used boolean fluents</a:t>
            </a:r>
          </a:p>
          <a:p>
            <a:pPr>
              <a:lnSpc>
                <a:spcPct val="80000"/>
              </a:lnSpc>
            </a:pPr>
            <a:r>
              <a:rPr lang="en-US" sz="1800" smtClean="0"/>
              <a:t>Many domains are sometimes more compactly and naturally represented in terms of multi-valued variables. </a:t>
            </a:r>
          </a:p>
          <a:p>
            <a:pPr>
              <a:lnSpc>
                <a:spcPct val="80000"/>
              </a:lnSpc>
            </a:pPr>
            <a:r>
              <a:rPr lang="en-US" sz="1800" smtClean="0"/>
              <a:t>Given a multi-valued state-variable representation, it is easy to compile it down to a boolean state-variable representation.</a:t>
            </a:r>
          </a:p>
          <a:p>
            <a:pPr lvl="1">
              <a:lnSpc>
                <a:spcPct val="80000"/>
              </a:lnSpc>
            </a:pPr>
            <a:r>
              <a:rPr lang="en-US" sz="1600" smtClean="0"/>
              <a:t>Each D-domain multi-valued fluent gets translated to D boolean variables of the form “fluent-has-the-value-v”</a:t>
            </a:r>
          </a:p>
          <a:p>
            <a:pPr lvl="1">
              <a:lnSpc>
                <a:spcPct val="80000"/>
              </a:lnSpc>
            </a:pPr>
            <a:r>
              <a:rPr lang="en-US" sz="1600" smtClean="0"/>
              <a:t>Complete conversion should also put in a domain axiom to the effect that only one of those D boolean variables can be true in any state </a:t>
            </a:r>
          </a:p>
          <a:p>
            <a:pPr lvl="2">
              <a:lnSpc>
                <a:spcPct val="80000"/>
              </a:lnSpc>
            </a:pPr>
            <a:r>
              <a:rPr lang="en-US" sz="1600" smtClean="0"/>
              <a:t>Unfortunately, since ordinary STRIPS representation doesn’t allow domain axioms, this piece of information is omitted during conversion (forcing planners to figure this out through costly search failures)</a:t>
            </a:r>
          </a:p>
          <a:p>
            <a:pPr>
              <a:lnSpc>
                <a:spcPct val="80000"/>
              </a:lnSpc>
            </a:pPr>
            <a:r>
              <a:rPr lang="en-US" sz="1800" smtClean="0"/>
              <a:t>Conversion from boolean to multi-valued representation is trickier. </a:t>
            </a:r>
          </a:p>
          <a:p>
            <a:pPr lvl="1">
              <a:lnSpc>
                <a:spcPct val="80000"/>
              </a:lnSpc>
            </a:pPr>
            <a:r>
              <a:rPr lang="en-US" sz="1600" smtClean="0"/>
              <a:t>Need to find “cliques” of boolean variables where no more than one variable in the clique can be true at the same time; and convert that clique into a multi-valued state variable. </a:t>
            </a:r>
          </a:p>
          <a:p>
            <a:pPr lvl="1">
              <a:lnSpc>
                <a:spcPct val="80000"/>
              </a:lnSpc>
            </a:pPr>
            <a:endParaRPr lang="en-US" sz="1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r>
              <a:rPr lang="en-US"/>
              <a:t>Deterministic Planning</a:t>
            </a:r>
          </a:p>
        </p:txBody>
      </p:sp>
      <p:sp>
        <p:nvSpPr>
          <p:cNvPr id="730115" name="Rectangle 3"/>
          <p:cNvSpPr>
            <a:spLocks noGrp="1" noChangeArrowheads="1"/>
          </p:cNvSpPr>
          <p:nvPr>
            <p:ph type="body" idx="1"/>
          </p:nvPr>
        </p:nvSpPr>
        <p:spPr/>
        <p:txBody>
          <a:bodyPr/>
          <a:lstStyle/>
          <a:p>
            <a:pPr>
              <a:lnSpc>
                <a:spcPct val="80000"/>
              </a:lnSpc>
            </a:pPr>
            <a:r>
              <a:rPr lang="en-US" sz="2800"/>
              <a:t>Given an initial state I, a goal state G and a set of actions </a:t>
            </a:r>
            <a:r>
              <a:rPr lang="en-US" sz="2800" b="1"/>
              <a:t>A</a:t>
            </a:r>
            <a:r>
              <a:rPr lang="en-US" sz="2800"/>
              <a:t>:{a1…an}</a:t>
            </a:r>
          </a:p>
          <a:p>
            <a:pPr>
              <a:lnSpc>
                <a:spcPct val="80000"/>
              </a:lnSpc>
            </a:pPr>
            <a:r>
              <a:rPr lang="en-US" sz="2800"/>
              <a:t>Find a sequence of actions that when applied from the initial state will lead the agent to the goal state.</a:t>
            </a:r>
          </a:p>
          <a:p>
            <a:pPr>
              <a:lnSpc>
                <a:spcPct val="80000"/>
              </a:lnSpc>
            </a:pPr>
            <a:r>
              <a:rPr lang="en-US" sz="2800"/>
              <a:t>Qn: Why is this not just a search problem (with actions being operators?)</a:t>
            </a:r>
          </a:p>
          <a:p>
            <a:pPr lvl="1">
              <a:lnSpc>
                <a:spcPct val="80000"/>
              </a:lnSpc>
            </a:pPr>
            <a:r>
              <a:rPr lang="en-US" sz="2400">
                <a:solidFill>
                  <a:srgbClr val="DE0677"/>
                </a:solidFill>
              </a:rPr>
              <a:t>Answer: We have “factored” representations of states and actions. </a:t>
            </a:r>
          </a:p>
          <a:p>
            <a:pPr lvl="2">
              <a:lnSpc>
                <a:spcPct val="80000"/>
              </a:lnSpc>
            </a:pPr>
            <a:r>
              <a:rPr lang="en-US" sz="2000">
                <a:solidFill>
                  <a:srgbClr val="DE0677"/>
                </a:solidFill>
              </a:rPr>
              <a:t>And we can use this internal structure to our advantage in </a:t>
            </a:r>
          </a:p>
          <a:p>
            <a:pPr lvl="3">
              <a:lnSpc>
                <a:spcPct val="80000"/>
              </a:lnSpc>
            </a:pPr>
            <a:r>
              <a:rPr lang="en-US" sz="1800">
                <a:solidFill>
                  <a:srgbClr val="DE0677"/>
                </a:solidFill>
              </a:rPr>
              <a:t>Formulating the search (forward/backward/insideout)</a:t>
            </a:r>
          </a:p>
          <a:p>
            <a:pPr lvl="3">
              <a:lnSpc>
                <a:spcPct val="80000"/>
              </a:lnSpc>
            </a:pPr>
            <a:r>
              <a:rPr lang="en-US" sz="1800">
                <a:solidFill>
                  <a:srgbClr val="DE0677"/>
                </a:solidFill>
              </a:rPr>
              <a:t>deriving more powerful heuristics etc.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noFill/>
          <a:ln/>
        </p:spPr>
        <p:txBody>
          <a:bodyPr/>
          <a:lstStyle/>
          <a:p>
            <a:r>
              <a:rPr lang="en-US"/>
              <a:t>Problems with transition systems</a:t>
            </a:r>
          </a:p>
        </p:txBody>
      </p:sp>
      <p:sp>
        <p:nvSpPr>
          <p:cNvPr id="732163" name="Rectangle 3"/>
          <p:cNvSpPr>
            <a:spLocks noGrp="1" noChangeArrowheads="1"/>
          </p:cNvSpPr>
          <p:nvPr>
            <p:ph type="body" idx="1"/>
          </p:nvPr>
        </p:nvSpPr>
        <p:spPr>
          <a:noFill/>
          <a:ln/>
        </p:spPr>
        <p:txBody>
          <a:bodyPr/>
          <a:lstStyle/>
          <a:p>
            <a:pPr>
              <a:lnSpc>
                <a:spcPct val="90000"/>
              </a:lnSpc>
            </a:pPr>
            <a:r>
              <a:rPr lang="en-US" sz="2000"/>
              <a:t>Transition systems are a great conceptual tool to understand the differences between the various planning problems</a:t>
            </a:r>
          </a:p>
          <a:p>
            <a:pPr>
              <a:lnSpc>
                <a:spcPct val="90000"/>
              </a:lnSpc>
            </a:pPr>
            <a:r>
              <a:rPr lang="en-US" sz="2000"/>
              <a:t>…However direct manipulation of transition systems tends to be too cumbersome</a:t>
            </a:r>
          </a:p>
          <a:p>
            <a:pPr lvl="1">
              <a:lnSpc>
                <a:spcPct val="90000"/>
              </a:lnSpc>
            </a:pPr>
            <a:r>
              <a:rPr lang="en-US" sz="2000"/>
              <a:t>The size of the explicit graph corresponding to a transition system is often very large (see Homework 1 problem 1)</a:t>
            </a:r>
          </a:p>
          <a:p>
            <a:pPr lvl="1">
              <a:lnSpc>
                <a:spcPct val="90000"/>
              </a:lnSpc>
            </a:pPr>
            <a:r>
              <a:rPr lang="en-US" sz="2000"/>
              <a:t>The remedy is to provide “compact” representations for transition systems</a:t>
            </a:r>
          </a:p>
          <a:p>
            <a:pPr lvl="2">
              <a:lnSpc>
                <a:spcPct val="90000"/>
              </a:lnSpc>
            </a:pPr>
            <a:r>
              <a:rPr lang="en-US" sz="2000"/>
              <a:t>Start by explicating the structure of the “states”</a:t>
            </a:r>
          </a:p>
          <a:p>
            <a:pPr lvl="3">
              <a:lnSpc>
                <a:spcPct val="90000"/>
              </a:lnSpc>
            </a:pPr>
            <a:r>
              <a:rPr lang="en-US"/>
              <a:t>e.g. states specified in terms of state variables</a:t>
            </a:r>
          </a:p>
          <a:p>
            <a:pPr lvl="2">
              <a:lnSpc>
                <a:spcPct val="90000"/>
              </a:lnSpc>
            </a:pPr>
            <a:r>
              <a:rPr lang="en-US" sz="2000"/>
              <a:t>Represent actions not as incidence matrices but rather functions specified directly in terms of the state variables</a:t>
            </a:r>
          </a:p>
          <a:p>
            <a:pPr lvl="3">
              <a:lnSpc>
                <a:spcPct val="90000"/>
              </a:lnSpc>
            </a:pPr>
            <a:r>
              <a:rPr lang="en-US"/>
              <a:t>An action will work in any state where some state variables have certain values. When it works, it will change the values of certain (other) state variables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sz="4000"/>
              <a:t>What do we lose with STRIPS actions?</a:t>
            </a:r>
          </a:p>
        </p:txBody>
      </p:sp>
      <p:sp>
        <p:nvSpPr>
          <p:cNvPr id="736259" name="Rectangle 3"/>
          <p:cNvSpPr>
            <a:spLocks noGrp="1" noChangeArrowheads="1"/>
          </p:cNvSpPr>
          <p:nvPr>
            <p:ph type="body" sz="half" idx="1"/>
          </p:nvPr>
        </p:nvSpPr>
        <p:spPr>
          <a:xfrm>
            <a:off x="685800" y="1981200"/>
            <a:ext cx="3814763" cy="4114800"/>
          </a:xfrm>
        </p:spPr>
        <p:txBody>
          <a:bodyPr/>
          <a:lstStyle/>
          <a:p>
            <a:pPr>
              <a:lnSpc>
                <a:spcPct val="80000"/>
              </a:lnSpc>
            </a:pPr>
            <a:r>
              <a:rPr lang="en-US" sz="2400" dirty="0"/>
              <a:t>Need to write all effects explicitly</a:t>
            </a:r>
          </a:p>
          <a:p>
            <a:pPr lvl="1">
              <a:lnSpc>
                <a:spcPct val="80000"/>
              </a:lnSpc>
            </a:pPr>
            <a:r>
              <a:rPr lang="en-US" sz="2000" dirty="0"/>
              <a:t>Can’t depend on derived effects</a:t>
            </a:r>
          </a:p>
          <a:p>
            <a:pPr>
              <a:lnSpc>
                <a:spcPct val="80000"/>
              </a:lnSpc>
            </a:pPr>
            <a:r>
              <a:rPr lang="en-US" sz="2400" dirty="0"/>
              <a:t>Leads to loss of modularity</a:t>
            </a:r>
          </a:p>
          <a:p>
            <a:pPr lvl="1">
              <a:lnSpc>
                <a:spcPct val="80000"/>
              </a:lnSpc>
            </a:pPr>
            <a:r>
              <a:rPr lang="en-US" sz="2000" dirty="0"/>
              <a:t>Instead of saying “Clear” holds when nothing is “On” the block, we have to write Clear effects everywhere</a:t>
            </a:r>
          </a:p>
          <a:p>
            <a:pPr lvl="1">
              <a:lnSpc>
                <a:spcPct val="80000"/>
              </a:lnSpc>
            </a:pPr>
            <a:r>
              <a:rPr lang="en-US" sz="2000" dirty="0"/>
              <a:t>If now the blocks become bigger and can hold two other blocks, you will have to rewrite all the action descriptions</a:t>
            </a:r>
          </a:p>
          <a:p>
            <a:pPr>
              <a:lnSpc>
                <a:spcPct val="80000"/>
              </a:lnSpc>
              <a:buFontTx/>
              <a:buNone/>
            </a:pPr>
            <a:endParaRPr lang="en-US" sz="2400" dirty="0"/>
          </a:p>
        </p:txBody>
      </p:sp>
      <p:sp>
        <p:nvSpPr>
          <p:cNvPr id="736260" name="Rectangle 4"/>
          <p:cNvSpPr>
            <a:spLocks noGrp="1" noChangeArrowheads="1"/>
          </p:cNvSpPr>
          <p:nvPr>
            <p:ph type="body" sz="half" idx="2"/>
          </p:nvPr>
        </p:nvSpPr>
        <p:spPr>
          <a:xfrm>
            <a:off x="4643438" y="1981200"/>
            <a:ext cx="3814762" cy="4114800"/>
          </a:xfrm>
        </p:spPr>
        <p:txBody>
          <a:bodyPr/>
          <a:lstStyle/>
          <a:p>
            <a:pPr>
              <a:lnSpc>
                <a:spcPct val="80000"/>
              </a:lnSpc>
            </a:pPr>
            <a:r>
              <a:rPr lang="en-US" sz="2400"/>
              <a:t>Then again, state-variable (STRIPS) model is a step-up from the even more low-level “State Transition model”</a:t>
            </a:r>
          </a:p>
          <a:p>
            <a:pPr>
              <a:lnSpc>
                <a:spcPct val="80000"/>
              </a:lnSpc>
            </a:pPr>
            <a:r>
              <a:rPr lang="en-US" sz="2400"/>
              <a:t>Where actions are just mappings from States to States (and so must be seen as SXS matrices)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669925" y="727075"/>
            <a:ext cx="1708150" cy="457200"/>
          </a:xfrm>
          <a:prstGeom prst="rect">
            <a:avLst/>
          </a:prstGeom>
          <a:noFill/>
          <a:ln w="9525">
            <a:noFill/>
            <a:miter lim="800000"/>
            <a:headEnd/>
            <a:tailEnd/>
          </a:ln>
          <a:effectLst/>
        </p:spPr>
        <p:txBody>
          <a:bodyPr wrap="none" lIns="91436" tIns="45718" rIns="91436" bIns="45718">
            <a:spAutoFit/>
          </a:bodyPr>
          <a:lstStyle/>
          <a:p>
            <a:r>
              <a:rPr lang="en-US"/>
              <a:t>Progression:</a:t>
            </a:r>
          </a:p>
        </p:txBody>
      </p:sp>
      <p:sp>
        <p:nvSpPr>
          <p:cNvPr id="738307" name="Text Box 3"/>
          <p:cNvSpPr txBox="1">
            <a:spLocks noChangeArrowheads="1"/>
          </p:cNvSpPr>
          <p:nvPr/>
        </p:nvSpPr>
        <p:spPr bwMode="auto">
          <a:xfrm>
            <a:off x="3505200" y="304800"/>
            <a:ext cx="4968875" cy="1812925"/>
          </a:xfrm>
          <a:prstGeom prst="rect">
            <a:avLst/>
          </a:prstGeom>
          <a:solidFill>
            <a:srgbClr val="FFCCCC"/>
          </a:solidFill>
          <a:ln w="9525">
            <a:solidFill>
              <a:schemeClr val="tx1"/>
            </a:solidFill>
            <a:miter lim="800000"/>
            <a:headEnd/>
            <a:tailEnd/>
          </a:ln>
          <a:effectLst/>
        </p:spPr>
        <p:txBody>
          <a:bodyPr wrap="none" lIns="91436" tIns="45718" rIns="91436" bIns="45718">
            <a:spAutoFit/>
          </a:bodyPr>
          <a:lstStyle/>
          <a:p>
            <a:r>
              <a:rPr lang="en-US" sz="1600"/>
              <a:t>An action A can be applied to state S iff the preconditions </a:t>
            </a:r>
          </a:p>
          <a:p>
            <a:r>
              <a:rPr lang="en-US" sz="1600"/>
              <a:t>  are satisfied in the current state</a:t>
            </a:r>
          </a:p>
          <a:p>
            <a:r>
              <a:rPr lang="en-US" sz="1600"/>
              <a:t>The resulting state  S’ is computed as follows:</a:t>
            </a:r>
          </a:p>
          <a:p>
            <a:r>
              <a:rPr lang="en-US" sz="1600"/>
              <a:t>  --every variable that occurs in the actions effects</a:t>
            </a:r>
          </a:p>
          <a:p>
            <a:r>
              <a:rPr lang="en-US" sz="1600"/>
              <a:t>     gets the value that the action said it should have</a:t>
            </a:r>
          </a:p>
          <a:p>
            <a:r>
              <a:rPr lang="en-US" sz="1600"/>
              <a:t>  --every other variable gets the value it had in the </a:t>
            </a:r>
          </a:p>
          <a:p>
            <a:r>
              <a:rPr lang="en-US" sz="1600"/>
              <a:t>     state S where the action is applied</a:t>
            </a:r>
          </a:p>
        </p:txBody>
      </p:sp>
      <p:sp>
        <p:nvSpPr>
          <p:cNvPr id="738308" name="Rectangle 4"/>
          <p:cNvSpPr>
            <a:spLocks noChangeArrowheads="1"/>
          </p:cNvSpPr>
          <p:nvPr/>
        </p:nvSpPr>
        <p:spPr bwMode="auto">
          <a:xfrm>
            <a:off x="914400" y="3352800"/>
            <a:ext cx="1219200" cy="1803400"/>
          </a:xfrm>
          <a:prstGeom prst="rect">
            <a:avLst/>
          </a:prstGeom>
          <a:noFill/>
          <a:ln w="9525">
            <a:noFill/>
            <a:miter lim="800000"/>
            <a:headEnd/>
            <a:tailEnd/>
          </a:ln>
          <a:effectLst/>
        </p:spPr>
        <p:txBody>
          <a:bodyPr lIns="91436" tIns="45718" rIns="91436" bIns="45718">
            <a:spAutoFit/>
          </a:bodyPr>
          <a:lstStyle/>
          <a:p>
            <a:pPr>
              <a:spcBef>
                <a:spcPct val="50000"/>
              </a:spcBef>
            </a:pPr>
            <a:r>
              <a:rPr lang="en-US" sz="1600"/>
              <a:t>Ontable(A)</a:t>
            </a:r>
          </a:p>
          <a:p>
            <a:pPr>
              <a:spcBef>
                <a:spcPct val="50000"/>
              </a:spcBef>
            </a:pPr>
            <a:r>
              <a:rPr lang="en-US" sz="1600"/>
              <a:t>Ontable(B),</a:t>
            </a:r>
          </a:p>
          <a:p>
            <a:pPr>
              <a:spcBef>
                <a:spcPct val="50000"/>
              </a:spcBef>
            </a:pPr>
            <a:r>
              <a:rPr lang="en-US" sz="1600"/>
              <a:t> Clear(A)</a:t>
            </a:r>
          </a:p>
          <a:p>
            <a:pPr>
              <a:spcBef>
                <a:spcPct val="50000"/>
              </a:spcBef>
            </a:pPr>
            <a:r>
              <a:rPr lang="en-US" sz="1600"/>
              <a:t>Clear(B)</a:t>
            </a:r>
          </a:p>
          <a:p>
            <a:pPr>
              <a:spcBef>
                <a:spcPct val="50000"/>
              </a:spcBef>
            </a:pPr>
            <a:r>
              <a:rPr lang="en-US" sz="1600"/>
              <a:t> hand-empty</a:t>
            </a:r>
          </a:p>
        </p:txBody>
      </p:sp>
      <p:sp>
        <p:nvSpPr>
          <p:cNvPr id="738309" name="Oval 5"/>
          <p:cNvSpPr>
            <a:spLocks noChangeArrowheads="1"/>
          </p:cNvSpPr>
          <p:nvPr/>
        </p:nvSpPr>
        <p:spPr bwMode="auto">
          <a:xfrm>
            <a:off x="838200" y="2789238"/>
            <a:ext cx="1219200" cy="3276600"/>
          </a:xfrm>
          <a:prstGeom prst="ellipse">
            <a:avLst/>
          </a:prstGeom>
          <a:noFill/>
          <a:ln w="9525">
            <a:solidFill>
              <a:schemeClr val="tx1"/>
            </a:solidFill>
            <a:round/>
            <a:headEnd/>
            <a:tailEnd/>
          </a:ln>
          <a:effectLst/>
        </p:spPr>
        <p:txBody>
          <a:bodyPr wrap="none" anchor="ctr"/>
          <a:lstStyle/>
          <a:p>
            <a:endParaRPr lang="en-US"/>
          </a:p>
        </p:txBody>
      </p:sp>
      <p:sp>
        <p:nvSpPr>
          <p:cNvPr id="738310" name="Line 6"/>
          <p:cNvSpPr>
            <a:spLocks noChangeShapeType="1"/>
          </p:cNvSpPr>
          <p:nvPr/>
        </p:nvSpPr>
        <p:spPr bwMode="auto">
          <a:xfrm flipV="1">
            <a:off x="2057400" y="3581400"/>
            <a:ext cx="2057400" cy="381000"/>
          </a:xfrm>
          <a:prstGeom prst="line">
            <a:avLst/>
          </a:prstGeom>
          <a:noFill/>
          <a:ln w="9525">
            <a:solidFill>
              <a:schemeClr val="tx1"/>
            </a:solidFill>
            <a:round/>
            <a:headEnd/>
            <a:tailEnd type="triangle" w="med" len="med"/>
          </a:ln>
          <a:effectLst/>
        </p:spPr>
        <p:txBody>
          <a:bodyPr/>
          <a:lstStyle/>
          <a:p>
            <a:endParaRPr lang="en-US"/>
          </a:p>
        </p:txBody>
      </p:sp>
      <p:sp>
        <p:nvSpPr>
          <p:cNvPr id="738311" name="Rectangle 7"/>
          <p:cNvSpPr>
            <a:spLocks noChangeArrowheads="1"/>
          </p:cNvSpPr>
          <p:nvPr/>
        </p:nvSpPr>
        <p:spPr bwMode="auto">
          <a:xfrm>
            <a:off x="4419600" y="2667000"/>
            <a:ext cx="1447800" cy="2170113"/>
          </a:xfrm>
          <a:prstGeom prst="rect">
            <a:avLst/>
          </a:prstGeom>
          <a:noFill/>
          <a:ln w="9525">
            <a:noFill/>
            <a:miter lim="800000"/>
            <a:headEnd/>
            <a:tailEnd/>
          </a:ln>
          <a:effectLst/>
        </p:spPr>
        <p:txBody>
          <a:bodyPr lIns="91436" tIns="45718" rIns="91436" bIns="45718">
            <a:spAutoFit/>
          </a:bodyPr>
          <a:lstStyle/>
          <a:p>
            <a:pPr>
              <a:spcBef>
                <a:spcPct val="50000"/>
              </a:spcBef>
            </a:pPr>
            <a:r>
              <a:rPr lang="en-US" sz="1600">
                <a:solidFill>
                  <a:srgbClr val="FF0066"/>
                </a:solidFill>
              </a:rPr>
              <a:t>holding(A)</a:t>
            </a:r>
          </a:p>
          <a:p>
            <a:pPr>
              <a:spcBef>
                <a:spcPct val="50000"/>
              </a:spcBef>
            </a:pPr>
            <a:r>
              <a:rPr lang="en-US" sz="1600">
                <a:solidFill>
                  <a:srgbClr val="FF0066"/>
                </a:solidFill>
              </a:rPr>
              <a:t>~Clear(A)</a:t>
            </a:r>
          </a:p>
          <a:p>
            <a:pPr>
              <a:spcBef>
                <a:spcPct val="50000"/>
              </a:spcBef>
            </a:pPr>
            <a:r>
              <a:rPr lang="en-US" sz="1600"/>
              <a:t>~</a:t>
            </a:r>
            <a:r>
              <a:rPr lang="en-US" sz="1600">
                <a:solidFill>
                  <a:srgbClr val="FF0066"/>
                </a:solidFill>
              </a:rPr>
              <a:t>Ontable(A)</a:t>
            </a:r>
          </a:p>
          <a:p>
            <a:pPr>
              <a:spcBef>
                <a:spcPct val="50000"/>
              </a:spcBef>
            </a:pPr>
            <a:r>
              <a:rPr lang="en-US" sz="1600"/>
              <a:t>Ontable(B),</a:t>
            </a:r>
          </a:p>
          <a:p>
            <a:pPr>
              <a:spcBef>
                <a:spcPct val="50000"/>
              </a:spcBef>
            </a:pPr>
            <a:r>
              <a:rPr lang="en-US" sz="1600"/>
              <a:t>  Clear(B)</a:t>
            </a:r>
          </a:p>
          <a:p>
            <a:pPr>
              <a:spcBef>
                <a:spcPct val="50000"/>
              </a:spcBef>
            </a:pPr>
            <a:r>
              <a:rPr lang="en-US" sz="1600"/>
              <a:t>~</a:t>
            </a:r>
            <a:r>
              <a:rPr lang="en-US" sz="1600">
                <a:solidFill>
                  <a:srgbClr val="FF0066"/>
                </a:solidFill>
              </a:rPr>
              <a:t>handempty</a:t>
            </a:r>
          </a:p>
        </p:txBody>
      </p:sp>
      <p:sp>
        <p:nvSpPr>
          <p:cNvPr id="738312" name="Oval 8"/>
          <p:cNvSpPr>
            <a:spLocks noChangeArrowheads="1"/>
          </p:cNvSpPr>
          <p:nvPr/>
        </p:nvSpPr>
        <p:spPr bwMode="auto">
          <a:xfrm>
            <a:off x="4267200" y="2209800"/>
            <a:ext cx="1524000" cy="3048000"/>
          </a:xfrm>
          <a:prstGeom prst="ellipse">
            <a:avLst/>
          </a:prstGeom>
          <a:noFill/>
          <a:ln w="9525">
            <a:solidFill>
              <a:schemeClr val="tx1"/>
            </a:solidFill>
            <a:round/>
            <a:headEnd/>
            <a:tailEnd/>
          </a:ln>
          <a:effectLst/>
        </p:spPr>
        <p:txBody>
          <a:bodyPr wrap="none" anchor="ctr"/>
          <a:lstStyle/>
          <a:p>
            <a:endParaRPr lang="en-US"/>
          </a:p>
        </p:txBody>
      </p:sp>
      <p:sp>
        <p:nvSpPr>
          <p:cNvPr id="738313" name="Text Box 9"/>
          <p:cNvSpPr txBox="1">
            <a:spLocks noChangeArrowheads="1"/>
          </p:cNvSpPr>
          <p:nvPr/>
        </p:nvSpPr>
        <p:spPr bwMode="auto">
          <a:xfrm>
            <a:off x="2438400" y="3276600"/>
            <a:ext cx="1454150"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Pickup(A)</a:t>
            </a:r>
          </a:p>
        </p:txBody>
      </p:sp>
      <p:sp>
        <p:nvSpPr>
          <p:cNvPr id="738314" name="Line 10"/>
          <p:cNvSpPr>
            <a:spLocks noChangeShapeType="1"/>
          </p:cNvSpPr>
          <p:nvPr/>
        </p:nvSpPr>
        <p:spPr bwMode="auto">
          <a:xfrm>
            <a:off x="1981200" y="5257800"/>
            <a:ext cx="4343400" cy="457200"/>
          </a:xfrm>
          <a:prstGeom prst="line">
            <a:avLst/>
          </a:prstGeom>
          <a:noFill/>
          <a:ln w="9525">
            <a:solidFill>
              <a:schemeClr val="tx1"/>
            </a:solidFill>
            <a:round/>
            <a:headEnd/>
            <a:tailEnd type="triangle" w="med" len="med"/>
          </a:ln>
          <a:effectLst/>
        </p:spPr>
        <p:txBody>
          <a:bodyPr/>
          <a:lstStyle/>
          <a:p>
            <a:endParaRPr lang="en-US"/>
          </a:p>
        </p:txBody>
      </p:sp>
      <p:sp>
        <p:nvSpPr>
          <p:cNvPr id="738315" name="Text Box 11"/>
          <p:cNvSpPr txBox="1">
            <a:spLocks noChangeArrowheads="1"/>
          </p:cNvSpPr>
          <p:nvPr/>
        </p:nvSpPr>
        <p:spPr bwMode="auto">
          <a:xfrm>
            <a:off x="2819400" y="4953000"/>
            <a:ext cx="1436688"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Pickup(B)</a:t>
            </a:r>
          </a:p>
        </p:txBody>
      </p:sp>
      <p:sp>
        <p:nvSpPr>
          <p:cNvPr id="738316" name="Oval 12"/>
          <p:cNvSpPr>
            <a:spLocks noChangeArrowheads="1"/>
          </p:cNvSpPr>
          <p:nvPr/>
        </p:nvSpPr>
        <p:spPr bwMode="auto">
          <a:xfrm>
            <a:off x="6324600" y="3886200"/>
            <a:ext cx="1676400" cy="2895600"/>
          </a:xfrm>
          <a:prstGeom prst="ellipse">
            <a:avLst/>
          </a:prstGeom>
          <a:noFill/>
          <a:ln w="9525">
            <a:solidFill>
              <a:schemeClr val="tx1"/>
            </a:solidFill>
            <a:round/>
            <a:headEnd/>
            <a:tailEnd/>
          </a:ln>
          <a:effectLst/>
        </p:spPr>
        <p:txBody>
          <a:bodyPr wrap="none" anchor="ctr"/>
          <a:lstStyle/>
          <a:p>
            <a:endParaRPr lang="en-US"/>
          </a:p>
        </p:txBody>
      </p:sp>
      <p:sp>
        <p:nvSpPr>
          <p:cNvPr id="738317" name="Rectangle 13"/>
          <p:cNvSpPr>
            <a:spLocks noChangeArrowheads="1"/>
          </p:cNvSpPr>
          <p:nvPr/>
        </p:nvSpPr>
        <p:spPr bwMode="auto">
          <a:xfrm>
            <a:off x="6553200" y="4267200"/>
            <a:ext cx="1447800" cy="2170113"/>
          </a:xfrm>
          <a:prstGeom prst="rect">
            <a:avLst/>
          </a:prstGeom>
          <a:noFill/>
          <a:ln w="9525">
            <a:noFill/>
            <a:miter lim="800000"/>
            <a:headEnd/>
            <a:tailEnd/>
          </a:ln>
          <a:effectLst/>
        </p:spPr>
        <p:txBody>
          <a:bodyPr lIns="91436" tIns="45718" rIns="91436" bIns="45718">
            <a:spAutoFit/>
          </a:bodyPr>
          <a:lstStyle/>
          <a:p>
            <a:pPr>
              <a:spcBef>
                <a:spcPct val="50000"/>
              </a:spcBef>
            </a:pPr>
            <a:r>
              <a:rPr lang="en-US" sz="1600"/>
              <a:t>holding(B)</a:t>
            </a:r>
          </a:p>
          <a:p>
            <a:pPr>
              <a:spcBef>
                <a:spcPct val="50000"/>
              </a:spcBef>
            </a:pPr>
            <a:r>
              <a:rPr lang="en-US" sz="1600"/>
              <a:t>~Clear(B)</a:t>
            </a:r>
          </a:p>
          <a:p>
            <a:pPr>
              <a:spcBef>
                <a:spcPct val="50000"/>
              </a:spcBef>
            </a:pPr>
            <a:r>
              <a:rPr lang="en-US" sz="1600"/>
              <a:t>~Ontable(B)</a:t>
            </a:r>
          </a:p>
          <a:p>
            <a:pPr>
              <a:spcBef>
                <a:spcPct val="50000"/>
              </a:spcBef>
            </a:pPr>
            <a:r>
              <a:rPr lang="en-US" sz="1600"/>
              <a:t>Ontable(A),</a:t>
            </a:r>
          </a:p>
          <a:p>
            <a:pPr>
              <a:spcBef>
                <a:spcPct val="50000"/>
              </a:spcBef>
            </a:pPr>
            <a:r>
              <a:rPr lang="en-US" sz="1600"/>
              <a:t>  Clear(A)</a:t>
            </a:r>
          </a:p>
          <a:p>
            <a:pPr>
              <a:spcBef>
                <a:spcPct val="50000"/>
              </a:spcBef>
            </a:pPr>
            <a:r>
              <a:rPr lang="en-US" sz="1600"/>
              <a:t>~handempty</a:t>
            </a:r>
          </a:p>
        </p:txBody>
      </p:sp>
      <p:sp>
        <p:nvSpPr>
          <p:cNvPr id="738318" name="Text Box 14"/>
          <p:cNvSpPr txBox="1">
            <a:spLocks noChangeArrowheads="1"/>
          </p:cNvSpPr>
          <p:nvPr/>
        </p:nvSpPr>
        <p:spPr bwMode="auto">
          <a:xfrm>
            <a:off x="6705600" y="2247900"/>
            <a:ext cx="2486025" cy="1558925"/>
          </a:xfrm>
          <a:prstGeom prst="rect">
            <a:avLst/>
          </a:prstGeom>
          <a:solidFill>
            <a:srgbClr val="FFFF66"/>
          </a:solidFill>
          <a:ln w="9525">
            <a:noFill/>
            <a:miter lim="800000"/>
            <a:headEnd/>
            <a:tailEnd/>
          </a:ln>
          <a:effectLst/>
        </p:spPr>
        <p:txBody>
          <a:bodyPr>
            <a:spAutoFit/>
          </a:bodyPr>
          <a:lstStyle/>
          <a:p>
            <a:r>
              <a:rPr lang="en-US" sz="1600" b="1"/>
              <a:t>STRIPS ASSUMPTION:</a:t>
            </a:r>
          </a:p>
          <a:p>
            <a:r>
              <a:rPr lang="en-US" sz="1600" b="1"/>
              <a:t>   If an action changes</a:t>
            </a:r>
          </a:p>
          <a:p>
            <a:r>
              <a:rPr lang="en-US" sz="1600" b="1"/>
              <a:t>    a state variable, </a:t>
            </a:r>
          </a:p>
          <a:p>
            <a:r>
              <a:rPr lang="en-US" sz="1600" b="1"/>
              <a:t>     this must be explicitly</a:t>
            </a:r>
          </a:p>
          <a:p>
            <a:r>
              <a:rPr lang="en-US" sz="1600" b="1"/>
              <a:t>        mentioned in its effects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r>
              <a:rPr lang="en-US"/>
              <a:t>Generic (progression) planner</a:t>
            </a:r>
          </a:p>
        </p:txBody>
      </p:sp>
      <p:sp>
        <p:nvSpPr>
          <p:cNvPr id="740355" name="Rectangle 3"/>
          <p:cNvSpPr>
            <a:spLocks noGrp="1" noChangeArrowheads="1"/>
          </p:cNvSpPr>
          <p:nvPr>
            <p:ph type="body" idx="1"/>
          </p:nvPr>
        </p:nvSpPr>
        <p:spPr/>
        <p:txBody>
          <a:bodyPr/>
          <a:lstStyle/>
          <a:p>
            <a:pPr>
              <a:lnSpc>
                <a:spcPct val="90000"/>
              </a:lnSpc>
            </a:pPr>
            <a:r>
              <a:rPr lang="en-US" sz="2800"/>
              <a:t>Goal test(S,</a:t>
            </a:r>
            <a:r>
              <a:rPr lang="en-US" sz="2800" i="1"/>
              <a:t>G</a:t>
            </a:r>
            <a:r>
              <a:rPr lang="en-US" sz="2800"/>
              <a:t>)—check if every state variable in S, that is mentioned in G, has the value that G gives it.</a:t>
            </a:r>
          </a:p>
          <a:p>
            <a:pPr>
              <a:lnSpc>
                <a:spcPct val="90000"/>
              </a:lnSpc>
            </a:pPr>
            <a:r>
              <a:rPr lang="en-US" sz="2800"/>
              <a:t>Child generator(S</a:t>
            </a:r>
            <a:r>
              <a:rPr lang="en-US" sz="2800" i="1"/>
              <a:t>,A</a:t>
            </a:r>
            <a:r>
              <a:rPr lang="en-US" sz="2800"/>
              <a:t>)</a:t>
            </a:r>
            <a:endParaRPr lang="en-US" sz="2800" i="1"/>
          </a:p>
          <a:p>
            <a:pPr lvl="1">
              <a:lnSpc>
                <a:spcPct val="90000"/>
              </a:lnSpc>
            </a:pPr>
            <a:r>
              <a:rPr lang="en-US" sz="2400"/>
              <a:t>For each action a in </a:t>
            </a:r>
            <a:r>
              <a:rPr lang="en-US" sz="2400" i="1"/>
              <a:t>A</a:t>
            </a:r>
            <a:r>
              <a:rPr lang="en-US" sz="2400"/>
              <a:t> do</a:t>
            </a:r>
          </a:p>
          <a:p>
            <a:pPr lvl="2">
              <a:lnSpc>
                <a:spcPct val="90000"/>
              </a:lnSpc>
            </a:pPr>
            <a:r>
              <a:rPr lang="en-US" sz="2000"/>
              <a:t>If every variable mentioned in Prec(a) has the same value in it and S</a:t>
            </a:r>
          </a:p>
          <a:p>
            <a:pPr lvl="3">
              <a:lnSpc>
                <a:spcPct val="90000"/>
              </a:lnSpc>
            </a:pPr>
            <a:r>
              <a:rPr lang="en-US" sz="1800"/>
              <a:t>Then return Progress(S,a) as one of the children of S</a:t>
            </a:r>
          </a:p>
          <a:p>
            <a:pPr lvl="4">
              <a:lnSpc>
                <a:spcPct val="90000"/>
              </a:lnSpc>
            </a:pPr>
            <a:r>
              <a:rPr lang="en-US" sz="1800"/>
              <a:t>Progress(S,A) is a state S’ where each state variable v has value  v[Eff(a)]if it is mentioned in Eff(a) and has the value v[S] otherwise </a:t>
            </a:r>
          </a:p>
          <a:p>
            <a:pPr>
              <a:lnSpc>
                <a:spcPct val="90000"/>
              </a:lnSpc>
            </a:pPr>
            <a:r>
              <a:rPr lang="en-US" sz="2800"/>
              <a:t>Search starts from the initial state</a:t>
            </a:r>
          </a:p>
          <a:p>
            <a:pPr lvl="1">
              <a:lnSpc>
                <a:spcPct val="90000"/>
              </a:lnSpc>
              <a:buFontTx/>
              <a:buNone/>
            </a:pPr>
            <a:endParaRPr 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smtClean="0"/>
              <a:t>Domain-Independent vs. Domain Specific vs. Domain Customized</a:t>
            </a:r>
          </a:p>
        </p:txBody>
      </p:sp>
      <p:sp>
        <p:nvSpPr>
          <p:cNvPr id="1331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000" smtClean="0"/>
              <a:t>Domain independent planners only expect as input the description of the actions (in terms of their preconditions and effects), and the description of the goals to be achieved</a:t>
            </a:r>
          </a:p>
          <a:p>
            <a:r>
              <a:rPr lang="en-US" sz="2000" smtClean="0"/>
              <a:t>Domain dependent planners make use of additional knowledge beyond action and goal specification </a:t>
            </a:r>
          </a:p>
          <a:p>
            <a:pPr lvl="1"/>
            <a:r>
              <a:rPr lang="en-US" sz="1800" smtClean="0"/>
              <a:t>Domain dependent planners may either be stand alone programs written specifically for that domain OR domain independent planners customized to a specific domain</a:t>
            </a:r>
          </a:p>
          <a:p>
            <a:pPr lvl="1"/>
            <a:r>
              <a:rPr lang="en-US" sz="1800" smtClean="0"/>
              <a:t>In the case of domain-customized planners, the additional knowledge they exploit can come in </a:t>
            </a:r>
            <a:r>
              <a:rPr lang="en-US" sz="1800" i="1" smtClean="0"/>
              <a:t>many </a:t>
            </a:r>
            <a:r>
              <a:rPr lang="en-US" sz="1800" smtClean="0"/>
              <a:t> varieties (declarative control rules or procedural directives on which search choices to try and in what order)</a:t>
            </a:r>
          </a:p>
          <a:p>
            <a:pPr lvl="1"/>
            <a:r>
              <a:rPr lang="en-US" sz="1800" smtClean="0"/>
              <a:t>The additional knowledge can either be input manually or in some cases, be learned automatically</a:t>
            </a:r>
          </a:p>
        </p:txBody>
      </p:sp>
      <p:sp>
        <p:nvSpPr>
          <p:cNvPr id="13316" name="Text Box 4"/>
          <p:cNvSpPr txBox="1">
            <a:spLocks noChangeArrowheads="1"/>
          </p:cNvSpPr>
          <p:nvPr/>
        </p:nvSpPr>
        <p:spPr bwMode="auto">
          <a:xfrm>
            <a:off x="2971800" y="5867400"/>
            <a:ext cx="5535613" cy="822325"/>
          </a:xfrm>
          <a:prstGeom prst="rect">
            <a:avLst/>
          </a:prstGeom>
          <a:noFill/>
          <a:ln w="12700">
            <a:noFill/>
            <a:miter lim="800000"/>
            <a:headEnd/>
            <a:tailEnd/>
          </a:ln>
        </p:spPr>
        <p:txBody>
          <a:bodyPr wrap="none">
            <a:spAutoFit/>
          </a:bodyPr>
          <a:lstStyle/>
          <a:p>
            <a:pPr eaLnBrk="0" hangingPunct="0"/>
            <a:r>
              <a:rPr lang="en-US" b="1" smtClean="0">
                <a:solidFill>
                  <a:srgbClr val="FE9B03"/>
                </a:solidFill>
                <a:latin typeface="CAC Futura Casual" pitchFamily="2" charset="0"/>
              </a:rPr>
              <a:t>Unless noted otherwise, we will be talking about </a:t>
            </a:r>
          </a:p>
          <a:p>
            <a:pPr eaLnBrk="0" hangingPunct="0"/>
            <a:r>
              <a:rPr lang="en-US" b="1" smtClean="0">
                <a:solidFill>
                  <a:srgbClr val="FE9B03"/>
                </a:solidFill>
                <a:latin typeface="CAC Futura Casual" pitchFamily="2" charset="0"/>
              </a:rPr>
              <a:t> domain-independent planning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8561" name="Picture 17"/>
          <p:cNvPicPr>
            <a:picLocks noChangeAspect="1" noChangeArrowheads="1"/>
          </p:cNvPicPr>
          <p:nvPr/>
        </p:nvPicPr>
        <p:blipFill>
          <a:blip r:embed="rId3" cstate="print"/>
          <a:srcRect/>
          <a:stretch>
            <a:fillRect/>
          </a:stretch>
        </p:blipFill>
        <p:spPr bwMode="auto">
          <a:xfrm>
            <a:off x="4986940" y="457201"/>
            <a:ext cx="3987197" cy="2819399"/>
          </a:xfrm>
          <a:prstGeom prst="rect">
            <a:avLst/>
          </a:prstGeom>
          <a:noFill/>
          <a:ln w="9525">
            <a:solidFill>
              <a:srgbClr val="000000"/>
            </a:solidFill>
            <a:miter lim="800000"/>
            <a:headEnd/>
            <a:tailEnd/>
          </a:ln>
          <a:effectLst/>
        </p:spPr>
      </p:pic>
      <p:sp>
        <p:nvSpPr>
          <p:cNvPr id="748546" name="Text Box 2"/>
          <p:cNvSpPr txBox="1">
            <a:spLocks noChangeArrowheads="1"/>
          </p:cNvSpPr>
          <p:nvPr/>
        </p:nvSpPr>
        <p:spPr bwMode="auto">
          <a:xfrm>
            <a:off x="7467600" y="0"/>
            <a:ext cx="1622425" cy="457200"/>
          </a:xfrm>
          <a:prstGeom prst="rect">
            <a:avLst/>
          </a:prstGeom>
          <a:noFill/>
          <a:ln w="9525">
            <a:noFill/>
            <a:miter lim="800000"/>
            <a:headEnd/>
            <a:tailEnd/>
          </a:ln>
          <a:effectLst/>
        </p:spPr>
        <p:txBody>
          <a:bodyPr wrap="none" lIns="91436" tIns="45718" rIns="91436" bIns="45718">
            <a:spAutoFit/>
          </a:bodyPr>
          <a:lstStyle/>
          <a:p>
            <a:r>
              <a:rPr lang="en-US" dirty="0"/>
              <a:t>Regression:</a:t>
            </a:r>
          </a:p>
        </p:txBody>
      </p:sp>
      <p:sp>
        <p:nvSpPr>
          <p:cNvPr id="748547" name="Text Box 3"/>
          <p:cNvSpPr txBox="1">
            <a:spLocks noChangeArrowheads="1"/>
          </p:cNvSpPr>
          <p:nvPr/>
        </p:nvSpPr>
        <p:spPr bwMode="auto">
          <a:xfrm>
            <a:off x="0" y="0"/>
            <a:ext cx="5029200" cy="3524250"/>
          </a:xfrm>
          <a:prstGeom prst="rect">
            <a:avLst/>
          </a:prstGeom>
          <a:solidFill>
            <a:srgbClr val="FFCCCC"/>
          </a:solidFill>
          <a:ln w="9525">
            <a:solidFill>
              <a:schemeClr val="tx1"/>
            </a:solidFill>
            <a:miter lim="800000"/>
            <a:headEnd/>
            <a:tailEnd/>
          </a:ln>
          <a:effectLst/>
        </p:spPr>
        <p:txBody>
          <a:bodyPr lIns="91436" tIns="45718" rIns="91436" bIns="45718">
            <a:spAutoFit/>
          </a:bodyPr>
          <a:lstStyle/>
          <a:p>
            <a:r>
              <a:rPr lang="en-US" sz="1600"/>
              <a:t>A state S can be regressed over an action A</a:t>
            </a:r>
          </a:p>
          <a:p>
            <a:r>
              <a:rPr lang="en-US" sz="1600"/>
              <a:t>  (or A is applied in the backward direction to S)</a:t>
            </a:r>
          </a:p>
          <a:p>
            <a:r>
              <a:rPr lang="en-US" sz="1600"/>
              <a:t>Iff:</a:t>
            </a:r>
          </a:p>
          <a:p>
            <a:r>
              <a:rPr lang="en-US" sz="1600"/>
              <a:t>  </a:t>
            </a:r>
            <a:r>
              <a:rPr lang="en-US" sz="1600">
                <a:solidFill>
                  <a:srgbClr val="0000FF"/>
                </a:solidFill>
              </a:rPr>
              <a:t>--There is no variable v such that v is given different </a:t>
            </a:r>
          </a:p>
          <a:p>
            <a:r>
              <a:rPr lang="en-US" sz="1600">
                <a:solidFill>
                  <a:srgbClr val="0000FF"/>
                </a:solidFill>
              </a:rPr>
              <a:t>      values by the effects of A and the state S</a:t>
            </a:r>
          </a:p>
          <a:p>
            <a:r>
              <a:rPr lang="en-US" sz="1600">
                <a:solidFill>
                  <a:srgbClr val="0000FF"/>
                </a:solidFill>
              </a:rPr>
              <a:t>  --There is at least one variable v’ such that v’ is given</a:t>
            </a:r>
          </a:p>
          <a:p>
            <a:r>
              <a:rPr lang="en-US" sz="1600">
                <a:solidFill>
                  <a:srgbClr val="0000FF"/>
                </a:solidFill>
              </a:rPr>
              <a:t>      the same value by the effects of A as well as state S</a:t>
            </a:r>
          </a:p>
          <a:p>
            <a:r>
              <a:rPr lang="en-US" sz="1600"/>
              <a:t>The resulting state S’ is computed as follows:</a:t>
            </a:r>
          </a:p>
          <a:p>
            <a:r>
              <a:rPr lang="en-US" sz="1600"/>
              <a:t>  </a:t>
            </a:r>
            <a:r>
              <a:rPr lang="en-US" sz="1600">
                <a:solidFill>
                  <a:srgbClr val="006600"/>
                </a:solidFill>
              </a:rPr>
              <a:t>-- every variable that occurs in S, </a:t>
            </a:r>
            <a:r>
              <a:rPr lang="en-US" sz="1600" i="1">
                <a:solidFill>
                  <a:srgbClr val="006600"/>
                </a:solidFill>
              </a:rPr>
              <a:t>and does not occur</a:t>
            </a:r>
            <a:r>
              <a:rPr lang="en-US" sz="1600">
                <a:solidFill>
                  <a:srgbClr val="006600"/>
                </a:solidFill>
              </a:rPr>
              <a:t> in</a:t>
            </a:r>
          </a:p>
          <a:p>
            <a:r>
              <a:rPr lang="en-US" sz="1600">
                <a:solidFill>
                  <a:srgbClr val="006600"/>
                </a:solidFill>
              </a:rPr>
              <a:t>     the effects of A will be copied over to S’ with its </a:t>
            </a:r>
          </a:p>
          <a:p>
            <a:r>
              <a:rPr lang="en-US" sz="1600">
                <a:solidFill>
                  <a:srgbClr val="006600"/>
                </a:solidFill>
              </a:rPr>
              <a:t>     value as in S</a:t>
            </a:r>
          </a:p>
          <a:p>
            <a:r>
              <a:rPr lang="en-US" sz="1600">
                <a:solidFill>
                  <a:srgbClr val="006600"/>
                </a:solidFill>
              </a:rPr>
              <a:t>  -- every variable that occurs in the precondition list of</a:t>
            </a:r>
          </a:p>
          <a:p>
            <a:r>
              <a:rPr lang="en-US" sz="1600">
                <a:solidFill>
                  <a:srgbClr val="006600"/>
                </a:solidFill>
              </a:rPr>
              <a:t>     A will be copied over to S’ with the value it has in</a:t>
            </a:r>
          </a:p>
          <a:p>
            <a:r>
              <a:rPr lang="en-US" sz="1600">
                <a:solidFill>
                  <a:srgbClr val="006600"/>
                </a:solidFill>
              </a:rPr>
              <a:t>     in the precondition list</a:t>
            </a:r>
          </a:p>
        </p:txBody>
      </p:sp>
      <p:sp>
        <p:nvSpPr>
          <p:cNvPr id="748548" name="Rectangle 4"/>
          <p:cNvSpPr>
            <a:spLocks noChangeArrowheads="1"/>
          </p:cNvSpPr>
          <p:nvPr/>
        </p:nvSpPr>
        <p:spPr bwMode="auto">
          <a:xfrm>
            <a:off x="6096000" y="4724400"/>
            <a:ext cx="1208088" cy="581025"/>
          </a:xfrm>
          <a:prstGeom prst="rect">
            <a:avLst/>
          </a:prstGeom>
          <a:noFill/>
          <a:ln w="9525">
            <a:noFill/>
            <a:miter lim="800000"/>
            <a:headEnd/>
            <a:tailEnd/>
          </a:ln>
          <a:effectLst/>
        </p:spPr>
        <p:txBody>
          <a:bodyPr wrap="none" lIns="91436" tIns="45718" rIns="91436" bIns="45718">
            <a:spAutoFit/>
          </a:bodyPr>
          <a:lstStyle/>
          <a:p>
            <a:r>
              <a:rPr lang="en-US" sz="1600"/>
              <a:t> ~clear(B)</a:t>
            </a:r>
          </a:p>
          <a:p>
            <a:r>
              <a:rPr lang="en-US" sz="1600"/>
              <a:t> hand-empty</a:t>
            </a:r>
          </a:p>
        </p:txBody>
      </p:sp>
      <p:sp>
        <p:nvSpPr>
          <p:cNvPr id="748549" name="Oval 5"/>
          <p:cNvSpPr>
            <a:spLocks noChangeArrowheads="1"/>
          </p:cNvSpPr>
          <p:nvPr/>
        </p:nvSpPr>
        <p:spPr bwMode="auto">
          <a:xfrm>
            <a:off x="5943600" y="4419600"/>
            <a:ext cx="1524000" cy="1143000"/>
          </a:xfrm>
          <a:prstGeom prst="ellipse">
            <a:avLst/>
          </a:prstGeom>
          <a:noFill/>
          <a:ln w="9525">
            <a:solidFill>
              <a:schemeClr val="tx1"/>
            </a:solidFill>
            <a:round/>
            <a:headEnd/>
            <a:tailEnd/>
          </a:ln>
          <a:effectLst/>
        </p:spPr>
        <p:txBody>
          <a:bodyPr wrap="none" anchor="ctr"/>
          <a:lstStyle/>
          <a:p>
            <a:endParaRPr lang="en-US"/>
          </a:p>
        </p:txBody>
      </p:sp>
      <p:sp>
        <p:nvSpPr>
          <p:cNvPr id="748550" name="Line 6"/>
          <p:cNvSpPr>
            <a:spLocks noChangeShapeType="1"/>
          </p:cNvSpPr>
          <p:nvPr/>
        </p:nvSpPr>
        <p:spPr bwMode="auto">
          <a:xfrm flipH="1" flipV="1">
            <a:off x="2590800" y="4648200"/>
            <a:ext cx="3352800" cy="228600"/>
          </a:xfrm>
          <a:prstGeom prst="line">
            <a:avLst/>
          </a:prstGeom>
          <a:noFill/>
          <a:ln w="9525">
            <a:solidFill>
              <a:schemeClr val="tx1"/>
            </a:solidFill>
            <a:round/>
            <a:headEnd/>
            <a:tailEnd type="triangle" w="med" len="med"/>
          </a:ln>
          <a:effectLst/>
        </p:spPr>
        <p:txBody>
          <a:bodyPr/>
          <a:lstStyle/>
          <a:p>
            <a:endParaRPr lang="en-US"/>
          </a:p>
        </p:txBody>
      </p:sp>
      <p:sp>
        <p:nvSpPr>
          <p:cNvPr id="748551" name="Text Box 7"/>
          <p:cNvSpPr txBox="1">
            <a:spLocks noChangeArrowheads="1"/>
          </p:cNvSpPr>
          <p:nvPr/>
        </p:nvSpPr>
        <p:spPr bwMode="auto">
          <a:xfrm>
            <a:off x="4098925" y="4308475"/>
            <a:ext cx="1692275"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Putdown(A)</a:t>
            </a:r>
          </a:p>
        </p:txBody>
      </p:sp>
      <p:sp>
        <p:nvSpPr>
          <p:cNvPr id="748552" name="Line 8"/>
          <p:cNvSpPr>
            <a:spLocks noChangeShapeType="1"/>
          </p:cNvSpPr>
          <p:nvPr/>
        </p:nvSpPr>
        <p:spPr bwMode="auto">
          <a:xfrm flipH="1">
            <a:off x="2971800" y="5486400"/>
            <a:ext cx="3276600" cy="381000"/>
          </a:xfrm>
          <a:prstGeom prst="line">
            <a:avLst/>
          </a:prstGeom>
          <a:noFill/>
          <a:ln w="9525">
            <a:solidFill>
              <a:schemeClr val="tx1"/>
            </a:solidFill>
            <a:round/>
            <a:headEnd/>
            <a:tailEnd type="triangle" w="med" len="med"/>
          </a:ln>
          <a:effectLst/>
        </p:spPr>
        <p:txBody>
          <a:bodyPr/>
          <a:lstStyle/>
          <a:p>
            <a:endParaRPr lang="en-US"/>
          </a:p>
        </p:txBody>
      </p:sp>
      <p:sp>
        <p:nvSpPr>
          <p:cNvPr id="748553" name="Text Box 9"/>
          <p:cNvSpPr txBox="1">
            <a:spLocks noChangeArrowheads="1"/>
          </p:cNvSpPr>
          <p:nvPr/>
        </p:nvSpPr>
        <p:spPr bwMode="auto">
          <a:xfrm>
            <a:off x="4343400" y="5181600"/>
            <a:ext cx="1563688"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Stack(A,B)</a:t>
            </a:r>
            <a:endParaRPr lang="en-US"/>
          </a:p>
        </p:txBody>
      </p:sp>
      <p:sp>
        <p:nvSpPr>
          <p:cNvPr id="748554" name="Rectangle 10"/>
          <p:cNvSpPr>
            <a:spLocks noChangeArrowheads="1"/>
          </p:cNvSpPr>
          <p:nvPr/>
        </p:nvSpPr>
        <p:spPr bwMode="auto">
          <a:xfrm>
            <a:off x="1143000" y="4343400"/>
            <a:ext cx="1139825" cy="581025"/>
          </a:xfrm>
          <a:prstGeom prst="rect">
            <a:avLst/>
          </a:prstGeom>
          <a:noFill/>
          <a:ln w="9525">
            <a:noFill/>
            <a:miter lim="800000"/>
            <a:headEnd/>
            <a:tailEnd/>
          </a:ln>
          <a:effectLst/>
        </p:spPr>
        <p:txBody>
          <a:bodyPr wrap="none" lIns="91436" tIns="45718" rIns="91436" bIns="45718">
            <a:spAutoFit/>
          </a:bodyPr>
          <a:lstStyle/>
          <a:p>
            <a:r>
              <a:rPr lang="en-US" sz="1600"/>
              <a:t> ~clear(B)</a:t>
            </a:r>
          </a:p>
          <a:p>
            <a:r>
              <a:rPr lang="en-US" sz="1600"/>
              <a:t> holding(A)</a:t>
            </a:r>
          </a:p>
        </p:txBody>
      </p:sp>
      <p:sp>
        <p:nvSpPr>
          <p:cNvPr id="748555" name="Oval 11"/>
          <p:cNvSpPr>
            <a:spLocks noChangeArrowheads="1"/>
          </p:cNvSpPr>
          <p:nvPr/>
        </p:nvSpPr>
        <p:spPr bwMode="auto">
          <a:xfrm>
            <a:off x="1066800" y="4038600"/>
            <a:ext cx="1524000" cy="1143000"/>
          </a:xfrm>
          <a:prstGeom prst="ellipse">
            <a:avLst/>
          </a:prstGeom>
          <a:noFill/>
          <a:ln w="9525">
            <a:solidFill>
              <a:schemeClr val="tx1"/>
            </a:solidFill>
            <a:round/>
            <a:headEnd/>
            <a:tailEnd/>
          </a:ln>
          <a:effectLst/>
        </p:spPr>
        <p:txBody>
          <a:bodyPr wrap="none" anchor="ctr"/>
          <a:lstStyle/>
          <a:p>
            <a:endParaRPr lang="en-US"/>
          </a:p>
        </p:txBody>
      </p:sp>
      <p:sp>
        <p:nvSpPr>
          <p:cNvPr id="748556" name="Rectangle 12"/>
          <p:cNvSpPr>
            <a:spLocks noChangeArrowheads="1"/>
          </p:cNvSpPr>
          <p:nvPr/>
        </p:nvSpPr>
        <p:spPr bwMode="auto">
          <a:xfrm>
            <a:off x="1676400" y="5638800"/>
            <a:ext cx="1139825" cy="581025"/>
          </a:xfrm>
          <a:prstGeom prst="rect">
            <a:avLst/>
          </a:prstGeom>
          <a:noFill/>
          <a:ln w="9525">
            <a:noFill/>
            <a:miter lim="800000"/>
            <a:headEnd/>
            <a:tailEnd/>
          </a:ln>
          <a:effectLst/>
        </p:spPr>
        <p:txBody>
          <a:bodyPr wrap="none" lIns="91436" tIns="45718" rIns="91436" bIns="45718">
            <a:spAutoFit/>
          </a:bodyPr>
          <a:lstStyle/>
          <a:p>
            <a:r>
              <a:rPr lang="en-US" sz="1600"/>
              <a:t> holding(A)</a:t>
            </a:r>
          </a:p>
          <a:p>
            <a:r>
              <a:rPr lang="en-US" sz="1600"/>
              <a:t> clear(B)</a:t>
            </a:r>
          </a:p>
        </p:txBody>
      </p:sp>
      <p:sp>
        <p:nvSpPr>
          <p:cNvPr id="748557" name="Oval 13"/>
          <p:cNvSpPr>
            <a:spLocks noChangeArrowheads="1"/>
          </p:cNvSpPr>
          <p:nvPr/>
        </p:nvSpPr>
        <p:spPr bwMode="auto">
          <a:xfrm>
            <a:off x="1447800" y="5334000"/>
            <a:ext cx="1524000" cy="1143000"/>
          </a:xfrm>
          <a:prstGeom prst="ellipse">
            <a:avLst/>
          </a:prstGeom>
          <a:noFill/>
          <a:ln w="9525">
            <a:solidFill>
              <a:schemeClr val="tx1"/>
            </a:solidFill>
            <a:round/>
            <a:headEnd/>
            <a:tailEnd/>
          </a:ln>
          <a:effectLst/>
        </p:spPr>
        <p:txBody>
          <a:bodyPr wrap="none" anchor="ctr"/>
          <a:lstStyle/>
          <a:p>
            <a:endParaRPr lang="en-US"/>
          </a:p>
        </p:txBody>
      </p:sp>
      <p:sp>
        <p:nvSpPr>
          <p:cNvPr id="748558" name="Line 14"/>
          <p:cNvSpPr>
            <a:spLocks noChangeShapeType="1"/>
          </p:cNvSpPr>
          <p:nvPr/>
        </p:nvSpPr>
        <p:spPr bwMode="auto">
          <a:xfrm flipH="1">
            <a:off x="5105400" y="5562600"/>
            <a:ext cx="1905000" cy="990600"/>
          </a:xfrm>
          <a:prstGeom prst="line">
            <a:avLst/>
          </a:prstGeom>
          <a:noFill/>
          <a:ln w="9525">
            <a:solidFill>
              <a:schemeClr val="tx1"/>
            </a:solidFill>
            <a:round/>
            <a:headEnd/>
            <a:tailEnd type="triangle" w="med" len="med"/>
          </a:ln>
          <a:effectLst/>
        </p:spPr>
        <p:txBody>
          <a:bodyPr/>
          <a:lstStyle/>
          <a:p>
            <a:endParaRPr lang="en-US"/>
          </a:p>
        </p:txBody>
      </p:sp>
      <p:sp>
        <p:nvSpPr>
          <p:cNvPr id="748559" name="Text Box 15"/>
          <p:cNvSpPr txBox="1">
            <a:spLocks noChangeArrowheads="1"/>
          </p:cNvSpPr>
          <p:nvPr/>
        </p:nvSpPr>
        <p:spPr bwMode="auto">
          <a:xfrm>
            <a:off x="5638800" y="5867400"/>
            <a:ext cx="1944688"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Putdown(B)??</a:t>
            </a:r>
          </a:p>
        </p:txBody>
      </p:sp>
      <p:sp>
        <p:nvSpPr>
          <p:cNvPr id="748560" name="Text Box 16"/>
          <p:cNvSpPr txBox="1">
            <a:spLocks noChangeArrowheads="1"/>
          </p:cNvSpPr>
          <p:nvPr/>
        </p:nvSpPr>
        <p:spPr bwMode="auto">
          <a:xfrm>
            <a:off x="7277792" y="3200400"/>
            <a:ext cx="1866208" cy="1744063"/>
          </a:xfrm>
          <a:prstGeom prst="rect">
            <a:avLst/>
          </a:prstGeom>
          <a:solidFill>
            <a:srgbClr val="F1F1AD"/>
          </a:solidFill>
          <a:ln w="9525">
            <a:noFill/>
            <a:miter lim="800000"/>
            <a:headEnd/>
            <a:tailEnd/>
          </a:ln>
          <a:effectLst/>
        </p:spPr>
        <p:txBody>
          <a:bodyPr wrap="none" lIns="91436" tIns="45718" rIns="91436" bIns="45718">
            <a:spAutoFit/>
          </a:bodyPr>
          <a:lstStyle/>
          <a:p>
            <a:r>
              <a:rPr lang="en-US" sz="1400">
                <a:latin typeface="Arial" charset="0"/>
              </a:rPr>
              <a:t>Termination test:</a:t>
            </a:r>
          </a:p>
          <a:p>
            <a:r>
              <a:rPr lang="en-US" sz="1400">
                <a:latin typeface="Arial" charset="0"/>
              </a:rPr>
              <a:t>  Stop when the state</a:t>
            </a:r>
          </a:p>
          <a:p>
            <a:r>
              <a:rPr lang="en-US" sz="1400">
                <a:latin typeface="Arial" charset="0"/>
              </a:rPr>
              <a:t> s’ is  </a:t>
            </a:r>
            <a:r>
              <a:rPr lang="en-US" sz="1400" i="1" u="sng">
                <a:latin typeface="Arial" charset="0"/>
              </a:rPr>
              <a:t>entailed by</a:t>
            </a:r>
            <a:r>
              <a:rPr lang="en-US" sz="1400">
                <a:latin typeface="Arial" charset="0"/>
              </a:rPr>
              <a:t> the</a:t>
            </a:r>
          </a:p>
          <a:p>
            <a:r>
              <a:rPr lang="en-US" sz="1400">
                <a:latin typeface="Arial" charset="0"/>
              </a:rPr>
              <a:t>  initial state s</a:t>
            </a:r>
            <a:r>
              <a:rPr lang="en-US" sz="1400" baseline="-25000">
                <a:latin typeface="Arial" charset="0"/>
              </a:rPr>
              <a:t>I</a:t>
            </a:r>
          </a:p>
          <a:p>
            <a:r>
              <a:rPr lang="en-US" sz="1400" baseline="-25000">
                <a:latin typeface="Arial" charset="0"/>
              </a:rPr>
              <a:t> </a:t>
            </a:r>
          </a:p>
          <a:p>
            <a:r>
              <a:rPr lang="en-US" sz="1400" i="1">
                <a:latin typeface="Arial" charset="0"/>
              </a:rPr>
              <a:t>*Same entailment dir</a:t>
            </a:r>
          </a:p>
          <a:p>
            <a:r>
              <a:rPr lang="en-US" sz="1400" i="1">
                <a:latin typeface="Arial" charset="0"/>
              </a:rPr>
              <a:t>  as before..</a:t>
            </a:r>
          </a:p>
          <a:p>
            <a:endParaRPr lang="en-US" sz="14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547"/>
                                        </p:tgtEl>
                                        <p:attrNameLst>
                                          <p:attrName>style.visibility</p:attrName>
                                        </p:attrNameLst>
                                      </p:cBhvr>
                                      <p:to>
                                        <p:strVal val="visible"/>
                                      </p:to>
                                    </p:set>
                                    <p:animEffect transition="in" filter="blinds(horizontal)">
                                      <p:cBhvr>
                                        <p:cTn id="7" dur="500"/>
                                        <p:tgtEl>
                                          <p:spTgt spid="7485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8560"/>
                                        </p:tgtEl>
                                        <p:attrNameLst>
                                          <p:attrName>style.visibility</p:attrName>
                                        </p:attrNameLst>
                                      </p:cBhvr>
                                      <p:to>
                                        <p:strVal val="visible"/>
                                      </p:to>
                                    </p:set>
                                    <p:animEffect transition="in" filter="blinds(horizontal)">
                                      <p:cBhvr>
                                        <p:cTn id="12" dur="500"/>
                                        <p:tgtEl>
                                          <p:spTgt spid="748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animBg="1"/>
      <p:bldP spid="74856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r>
              <a:rPr lang="en-US" sz="4000"/>
              <a:t>Interpreting progression and regression in the transition graph</a:t>
            </a:r>
          </a:p>
        </p:txBody>
      </p:sp>
      <p:sp>
        <p:nvSpPr>
          <p:cNvPr id="990211" name="Rectangle 3"/>
          <p:cNvSpPr>
            <a:spLocks noGrp="1" noChangeArrowheads="1"/>
          </p:cNvSpPr>
          <p:nvPr>
            <p:ph type="body" idx="1"/>
          </p:nvPr>
        </p:nvSpPr>
        <p:spPr/>
        <p:txBody>
          <a:bodyPr/>
          <a:lstStyle/>
          <a:p>
            <a:r>
              <a:rPr lang="en-US" sz="2800"/>
              <a:t>In the transition graph (corresponding to the atomic model)</a:t>
            </a:r>
          </a:p>
          <a:p>
            <a:pPr lvl="1"/>
            <a:r>
              <a:rPr lang="en-US" sz="2400"/>
              <a:t>progression search corresponds to finding a single path</a:t>
            </a:r>
          </a:p>
          <a:p>
            <a:pPr lvl="1"/>
            <a:r>
              <a:rPr lang="en-US" sz="2400"/>
              <a:t>Regression search corresponds to simultaneously starting from multiple states (all of which satisfy the goal conditions), and effectively searching in parallel until one of the paths reaches the initial state</a:t>
            </a:r>
          </a:p>
          <a:p>
            <a:pPr lvl="2"/>
            <a:r>
              <a:rPr lang="en-US" sz="2000"/>
              <a:t>Alternately, you can see regression as searching in the space of sets of states, with the termination condition being that </a:t>
            </a:r>
            <a:r>
              <a:rPr lang="en-US" sz="2000" i="1"/>
              <a:t>any</a:t>
            </a:r>
            <a:r>
              <a:rPr lang="en-US" sz="2000"/>
              <a:t> of the states is an initial state.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lstStyle/>
          <a:p>
            <a:r>
              <a:rPr lang="en-US" sz="4000"/>
              <a:t>Progression vs. Regression</a:t>
            </a:r>
            <a:br>
              <a:rPr lang="en-US" sz="4000"/>
            </a:br>
            <a:r>
              <a:rPr lang="en-US" sz="4000"/>
              <a:t>The never ending war.. Part 1</a:t>
            </a:r>
          </a:p>
        </p:txBody>
      </p:sp>
      <p:sp>
        <p:nvSpPr>
          <p:cNvPr id="754691" name="Rectangle 3"/>
          <p:cNvSpPr>
            <a:spLocks noGrp="1" noChangeArrowheads="1"/>
          </p:cNvSpPr>
          <p:nvPr>
            <p:ph type="body" sz="half" idx="1"/>
          </p:nvPr>
        </p:nvSpPr>
        <p:spPr>
          <a:xfrm>
            <a:off x="685800" y="1981200"/>
            <a:ext cx="3814763" cy="1454150"/>
          </a:xfrm>
        </p:spPr>
        <p:txBody>
          <a:bodyPr/>
          <a:lstStyle/>
          <a:p>
            <a:pPr>
              <a:lnSpc>
                <a:spcPct val="80000"/>
              </a:lnSpc>
            </a:pPr>
            <a:r>
              <a:rPr lang="en-US" sz="2000"/>
              <a:t>Progression has higher branching factor</a:t>
            </a:r>
          </a:p>
          <a:p>
            <a:pPr>
              <a:lnSpc>
                <a:spcPct val="80000"/>
              </a:lnSpc>
            </a:pPr>
            <a:r>
              <a:rPr lang="en-US" sz="2000"/>
              <a:t>Progression searches in the space of complete (and consistent) states</a:t>
            </a:r>
          </a:p>
        </p:txBody>
      </p:sp>
      <p:sp>
        <p:nvSpPr>
          <p:cNvPr id="754692" name="Rectangle 4"/>
          <p:cNvSpPr>
            <a:spLocks noGrp="1" noChangeArrowheads="1"/>
          </p:cNvSpPr>
          <p:nvPr>
            <p:ph type="body" sz="half" idx="2"/>
          </p:nvPr>
        </p:nvSpPr>
        <p:spPr>
          <a:xfrm>
            <a:off x="4643438" y="1981200"/>
            <a:ext cx="3814762" cy="1801813"/>
          </a:xfrm>
        </p:spPr>
        <p:txBody>
          <a:bodyPr/>
          <a:lstStyle/>
          <a:p>
            <a:pPr>
              <a:lnSpc>
                <a:spcPct val="90000"/>
              </a:lnSpc>
            </a:pPr>
            <a:r>
              <a:rPr lang="en-US" sz="2000"/>
              <a:t>Regression has lower branching factor</a:t>
            </a:r>
          </a:p>
          <a:p>
            <a:pPr>
              <a:lnSpc>
                <a:spcPct val="90000"/>
              </a:lnSpc>
            </a:pPr>
            <a:r>
              <a:rPr lang="en-US" sz="2000"/>
              <a:t>Regression searches in the space of </a:t>
            </a:r>
            <a:r>
              <a:rPr lang="en-US" sz="2000" i="1"/>
              <a:t>partial states</a:t>
            </a:r>
            <a:endParaRPr lang="en-US" sz="2000"/>
          </a:p>
          <a:p>
            <a:pPr lvl="1">
              <a:lnSpc>
                <a:spcPct val="90000"/>
              </a:lnSpc>
            </a:pPr>
            <a:r>
              <a:rPr lang="en-US" sz="1800"/>
              <a:t>There are 3</a:t>
            </a:r>
            <a:r>
              <a:rPr lang="en-US" sz="1800" baseline="30000"/>
              <a:t>n </a:t>
            </a:r>
            <a:r>
              <a:rPr lang="en-US" sz="1800"/>
              <a:t>partial states (as against 2</a:t>
            </a:r>
            <a:r>
              <a:rPr lang="en-US" sz="1800" baseline="30000"/>
              <a:t>n</a:t>
            </a:r>
            <a:r>
              <a:rPr lang="en-US" sz="1800"/>
              <a:t> complete states)</a:t>
            </a:r>
          </a:p>
          <a:p>
            <a:pPr>
              <a:lnSpc>
                <a:spcPct val="90000"/>
              </a:lnSpc>
            </a:pPr>
            <a:endParaRPr lang="en-US" sz="2000"/>
          </a:p>
        </p:txBody>
      </p:sp>
      <p:pic>
        <p:nvPicPr>
          <p:cNvPr id="754693" name="Picture 5"/>
          <p:cNvPicPr>
            <a:picLocks noChangeAspect="1" noChangeArrowheads="1"/>
          </p:cNvPicPr>
          <p:nvPr/>
        </p:nvPicPr>
        <p:blipFill>
          <a:blip r:embed="rId3" cstate="print"/>
          <a:srcRect/>
          <a:stretch>
            <a:fillRect/>
          </a:stretch>
        </p:blipFill>
        <p:spPr bwMode="auto">
          <a:xfrm>
            <a:off x="5257800" y="4953000"/>
            <a:ext cx="3486150" cy="1373188"/>
          </a:xfrm>
          <a:prstGeom prst="rect">
            <a:avLst/>
          </a:prstGeom>
          <a:noFill/>
          <a:ln w="9525">
            <a:noFill/>
            <a:miter lim="800000"/>
            <a:headEnd/>
            <a:tailEnd/>
          </a:ln>
          <a:effectLst/>
        </p:spPr>
      </p:pic>
      <p:pic>
        <p:nvPicPr>
          <p:cNvPr id="754694" name="Picture 6"/>
          <p:cNvPicPr>
            <a:picLocks noChangeAspect="1" noChangeArrowheads="1"/>
          </p:cNvPicPr>
          <p:nvPr/>
        </p:nvPicPr>
        <p:blipFill>
          <a:blip r:embed="rId4" cstate="print"/>
          <a:srcRect/>
          <a:stretch>
            <a:fillRect/>
          </a:stretch>
        </p:blipFill>
        <p:spPr bwMode="auto">
          <a:xfrm>
            <a:off x="381000" y="4267200"/>
            <a:ext cx="3679825" cy="2352675"/>
          </a:xfrm>
          <a:prstGeom prst="rect">
            <a:avLst/>
          </a:prstGeom>
          <a:noFill/>
          <a:ln w="9525">
            <a:noFill/>
            <a:miter lim="800000"/>
            <a:headEnd/>
            <a:tailEnd/>
          </a:ln>
          <a:effectLst/>
        </p:spPr>
      </p:pic>
      <p:sp>
        <p:nvSpPr>
          <p:cNvPr id="754695" name="Text Box 7"/>
          <p:cNvSpPr txBox="1">
            <a:spLocks noChangeArrowheads="1"/>
          </p:cNvSpPr>
          <p:nvPr/>
        </p:nvSpPr>
        <p:spPr bwMode="auto">
          <a:xfrm>
            <a:off x="3124200" y="3708400"/>
            <a:ext cx="4348163" cy="730250"/>
          </a:xfrm>
          <a:prstGeom prst="rect">
            <a:avLst/>
          </a:prstGeom>
          <a:solidFill>
            <a:srgbClr val="F1F1AD"/>
          </a:solidFill>
          <a:ln w="9525">
            <a:noFill/>
            <a:miter lim="800000"/>
            <a:headEnd/>
            <a:tailEnd/>
          </a:ln>
          <a:effectLst/>
        </p:spPr>
        <p:txBody>
          <a:bodyPr wrap="none">
            <a:spAutoFit/>
          </a:bodyPr>
          <a:lstStyle/>
          <a:p>
            <a:r>
              <a:rPr lang="en-US" sz="1400">
                <a:latin typeface="Arial" charset="0"/>
              </a:rPr>
              <a:t>You can also do bidirectional search</a:t>
            </a:r>
          </a:p>
          <a:p>
            <a:r>
              <a:rPr lang="en-US" sz="1400">
                <a:latin typeface="Arial" charset="0"/>
              </a:rPr>
              <a:t>  stop when a (leaf) state in the progression tree</a:t>
            </a:r>
          </a:p>
          <a:p>
            <a:r>
              <a:rPr lang="en-US" sz="1400">
                <a:latin typeface="Arial" charset="0"/>
              </a:rPr>
              <a:t>   entails a (leaf) state (formula) in the regression tree</a:t>
            </a:r>
          </a:p>
        </p:txBody>
      </p:sp>
      <p:sp>
        <p:nvSpPr>
          <p:cNvPr id="754696" name="Line 8"/>
          <p:cNvSpPr>
            <a:spLocks noChangeShapeType="1"/>
          </p:cNvSpPr>
          <p:nvPr/>
        </p:nvSpPr>
        <p:spPr bwMode="auto">
          <a:xfrm flipH="1">
            <a:off x="3886200" y="4572000"/>
            <a:ext cx="838200" cy="609600"/>
          </a:xfrm>
          <a:prstGeom prst="line">
            <a:avLst/>
          </a:prstGeom>
          <a:noFill/>
          <a:ln w="9525">
            <a:solidFill>
              <a:schemeClr val="tx1"/>
            </a:solidFill>
            <a:round/>
            <a:headEnd/>
            <a:tailEnd type="triangle" w="med" len="med"/>
          </a:ln>
          <a:effectLst/>
        </p:spPr>
        <p:txBody>
          <a:bodyPr/>
          <a:lstStyle/>
          <a:p>
            <a:endParaRPr lang="en-US"/>
          </a:p>
        </p:txBody>
      </p:sp>
      <p:sp>
        <p:nvSpPr>
          <p:cNvPr id="754697" name="Line 9"/>
          <p:cNvSpPr>
            <a:spLocks noChangeShapeType="1"/>
          </p:cNvSpPr>
          <p:nvPr/>
        </p:nvSpPr>
        <p:spPr bwMode="auto">
          <a:xfrm>
            <a:off x="4800600" y="4572000"/>
            <a:ext cx="609600" cy="457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4692">
                                            <p:txEl>
                                              <p:pRg st="0" end="0"/>
                                            </p:txEl>
                                          </p:spTgt>
                                        </p:tgtEl>
                                        <p:attrNameLst>
                                          <p:attrName>style.visibility</p:attrName>
                                        </p:attrNameLst>
                                      </p:cBhvr>
                                      <p:to>
                                        <p:strVal val="visible"/>
                                      </p:to>
                                    </p:set>
                                    <p:animEffect transition="in" filter="blinds(horizontal)">
                                      <p:cBhvr>
                                        <p:cTn id="7" dur="500"/>
                                        <p:tgtEl>
                                          <p:spTgt spid="754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4692">
                                            <p:txEl>
                                              <p:pRg st="1" end="1"/>
                                            </p:txEl>
                                          </p:spTgt>
                                        </p:tgtEl>
                                        <p:attrNameLst>
                                          <p:attrName>style.visibility</p:attrName>
                                        </p:attrNameLst>
                                      </p:cBhvr>
                                      <p:to>
                                        <p:strVal val="visible"/>
                                      </p:to>
                                    </p:set>
                                    <p:animEffect transition="in" filter="blinds(horizontal)">
                                      <p:cBhvr>
                                        <p:cTn id="12" dur="500"/>
                                        <p:tgtEl>
                                          <p:spTgt spid="754692">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54692">
                                            <p:txEl>
                                              <p:pRg st="2" end="2"/>
                                            </p:txEl>
                                          </p:spTgt>
                                        </p:tgtEl>
                                        <p:attrNameLst>
                                          <p:attrName>style.visibility</p:attrName>
                                        </p:attrNameLst>
                                      </p:cBhvr>
                                      <p:to>
                                        <p:strVal val="visible"/>
                                      </p:to>
                                    </p:set>
                                    <p:animEffect transition="in" filter="blinds(horizontal)">
                                      <p:cBhvr>
                                        <p:cTn id="15" dur="500"/>
                                        <p:tgtEl>
                                          <p:spTgt spid="754692">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54691">
                                            <p:txEl>
                                              <p:pRg st="0" end="0"/>
                                            </p:txEl>
                                          </p:spTgt>
                                        </p:tgtEl>
                                        <p:attrNameLst>
                                          <p:attrName>style.visibility</p:attrName>
                                        </p:attrNameLst>
                                      </p:cBhvr>
                                      <p:to>
                                        <p:strVal val="visible"/>
                                      </p:to>
                                    </p:set>
                                    <p:animEffect transition="in" filter="blinds(horizontal)">
                                      <p:cBhvr>
                                        <p:cTn id="18" dur="500"/>
                                        <p:tgtEl>
                                          <p:spTgt spid="75469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54691">
                                            <p:txEl>
                                              <p:pRg st="1" end="1"/>
                                            </p:txEl>
                                          </p:spTgt>
                                        </p:tgtEl>
                                        <p:attrNameLst>
                                          <p:attrName>style.visibility</p:attrName>
                                        </p:attrNameLst>
                                      </p:cBhvr>
                                      <p:to>
                                        <p:strVal val="visible"/>
                                      </p:to>
                                    </p:set>
                                    <p:animEffect transition="in" filter="blinds(horizontal)">
                                      <p:cBhvr>
                                        <p:cTn id="23" dur="500"/>
                                        <p:tgtEl>
                                          <p:spTgt spid="75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build="p"/>
      <p:bldP spid="75469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r>
              <a:rPr lang="en-US"/>
              <a:t>Regression vs. Reversibility</a:t>
            </a:r>
          </a:p>
        </p:txBody>
      </p:sp>
      <p:sp>
        <p:nvSpPr>
          <p:cNvPr id="752643" name="Rectangle 3"/>
          <p:cNvSpPr>
            <a:spLocks noGrp="1" noChangeArrowheads="1"/>
          </p:cNvSpPr>
          <p:nvPr>
            <p:ph type="body" idx="1"/>
          </p:nvPr>
        </p:nvSpPr>
        <p:spPr/>
        <p:txBody>
          <a:bodyPr/>
          <a:lstStyle/>
          <a:p>
            <a:pPr>
              <a:lnSpc>
                <a:spcPct val="80000"/>
              </a:lnSpc>
            </a:pPr>
            <a:r>
              <a:rPr lang="en-US" sz="2400"/>
              <a:t>Notice that regression doesn’t require that the actions are reversible in the real world </a:t>
            </a:r>
          </a:p>
          <a:p>
            <a:pPr lvl="1">
              <a:lnSpc>
                <a:spcPct val="80000"/>
              </a:lnSpc>
            </a:pPr>
            <a:r>
              <a:rPr lang="en-US" sz="2000"/>
              <a:t>We only think of actions in the reverse direction during simulation</a:t>
            </a:r>
          </a:p>
          <a:p>
            <a:pPr lvl="1">
              <a:lnSpc>
                <a:spcPct val="80000"/>
              </a:lnSpc>
            </a:pPr>
            <a:r>
              <a:rPr lang="en-US" sz="2000"/>
              <a:t>…just as we think of them in terms of their individual effects during partial order planning</a:t>
            </a:r>
          </a:p>
          <a:p>
            <a:pPr>
              <a:lnSpc>
                <a:spcPct val="80000"/>
              </a:lnSpc>
            </a:pPr>
            <a:r>
              <a:rPr lang="en-US" sz="2400"/>
              <a:t>Normal blocks world is reversible (if you don’t like the effects of stack(A,B), you can do unstack(A,B)). However, if the blocks world has a “bomb” the table action, then normally, there won’t be a way to reverse the effects of that action. </a:t>
            </a:r>
          </a:p>
          <a:p>
            <a:pPr lvl="1">
              <a:lnSpc>
                <a:spcPct val="80000"/>
              </a:lnSpc>
            </a:pPr>
            <a:r>
              <a:rPr lang="en-US" sz="2000"/>
              <a:t>But even with that action we can do regression</a:t>
            </a:r>
          </a:p>
          <a:p>
            <a:pPr lvl="1">
              <a:lnSpc>
                <a:spcPct val="80000"/>
              </a:lnSpc>
            </a:pPr>
            <a:r>
              <a:rPr lang="en-US" sz="2000"/>
              <a:t>For example we can reason that the best way to make table go-away is to add “Bomb” action into the plan as the last action</a:t>
            </a:r>
          </a:p>
          <a:p>
            <a:pPr lvl="2">
              <a:lnSpc>
                <a:spcPct val="80000"/>
              </a:lnSpc>
            </a:pPr>
            <a:r>
              <a:rPr lang="en-US" sz="1800"/>
              <a:t>..although it might also make </a:t>
            </a:r>
            <a:r>
              <a:rPr lang="en-US" sz="1800" i="1"/>
              <a:t>you </a:t>
            </a:r>
            <a:r>
              <a:rPr lang="en-US" sz="1800"/>
              <a:t> go away </a:t>
            </a:r>
            <a:r>
              <a:rPr lang="en-US" sz="1800">
                <a:sym typeface="Wingdings" pitchFamily="2" charset="2"/>
              </a:rPr>
              <a:t></a:t>
            </a:r>
            <a:endParaRPr lang="en-US" sz="180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304800" y="0"/>
            <a:ext cx="8534400" cy="1143000"/>
          </a:xfrm>
        </p:spPr>
        <p:txBody>
          <a:bodyPr/>
          <a:lstStyle/>
          <a:p>
            <a:r>
              <a:rPr lang="en-US" sz="4000"/>
              <a:t>On the asymmetry of init/goal states</a:t>
            </a:r>
          </a:p>
        </p:txBody>
      </p:sp>
      <p:sp>
        <p:nvSpPr>
          <p:cNvPr id="750595" name="Rectangle 3"/>
          <p:cNvSpPr>
            <a:spLocks noGrp="1" noChangeArrowheads="1"/>
          </p:cNvSpPr>
          <p:nvPr>
            <p:ph type="body" idx="1"/>
          </p:nvPr>
        </p:nvSpPr>
        <p:spPr>
          <a:xfrm>
            <a:off x="457200" y="1066800"/>
            <a:ext cx="8229600" cy="5562600"/>
          </a:xfrm>
        </p:spPr>
        <p:txBody>
          <a:bodyPr/>
          <a:lstStyle/>
          <a:p>
            <a:pPr>
              <a:lnSpc>
                <a:spcPct val="80000"/>
              </a:lnSpc>
            </a:pPr>
            <a:r>
              <a:rPr lang="en-US" sz="1800">
                <a:solidFill>
                  <a:srgbClr val="25DE06"/>
                </a:solidFill>
              </a:rPr>
              <a:t>Goal state is partial</a:t>
            </a:r>
          </a:p>
          <a:p>
            <a:pPr lvl="1">
              <a:lnSpc>
                <a:spcPct val="80000"/>
              </a:lnSpc>
            </a:pPr>
            <a:r>
              <a:rPr lang="en-US" sz="1600">
                <a:solidFill>
                  <a:srgbClr val="25DE06"/>
                </a:solidFill>
              </a:rPr>
              <a:t>It is a (seemingly) good thing </a:t>
            </a:r>
          </a:p>
          <a:p>
            <a:pPr lvl="2">
              <a:lnSpc>
                <a:spcPct val="80000"/>
              </a:lnSpc>
            </a:pPr>
            <a:r>
              <a:rPr lang="en-US" sz="1400">
                <a:solidFill>
                  <a:srgbClr val="25DE06"/>
                </a:solidFill>
              </a:rPr>
              <a:t>if only m of the k state variables are mentioned in a goal specification, then upto 2</a:t>
            </a:r>
            <a:r>
              <a:rPr lang="en-US" sz="1400" baseline="30000">
                <a:solidFill>
                  <a:srgbClr val="25DE06"/>
                </a:solidFill>
              </a:rPr>
              <a:t>k-m</a:t>
            </a:r>
            <a:r>
              <a:rPr lang="en-US" sz="1400" baseline="-25000">
                <a:solidFill>
                  <a:srgbClr val="25DE06"/>
                </a:solidFill>
              </a:rPr>
              <a:t> </a:t>
            </a:r>
            <a:r>
              <a:rPr lang="en-US" sz="1400">
                <a:solidFill>
                  <a:srgbClr val="25DE06"/>
                </a:solidFill>
              </a:rPr>
              <a:t>complete state of the world can satisfy our goals!</a:t>
            </a:r>
          </a:p>
          <a:p>
            <a:pPr lvl="2">
              <a:lnSpc>
                <a:spcPct val="80000"/>
              </a:lnSpc>
            </a:pPr>
            <a:r>
              <a:rPr lang="en-US" sz="1400">
                <a:solidFill>
                  <a:srgbClr val="25DE06"/>
                </a:solidFill>
              </a:rPr>
              <a:t>..I say “seeming” because sometimes a more complete goal state may provide hints to the agent as to what the plan should be </a:t>
            </a:r>
          </a:p>
          <a:p>
            <a:pPr lvl="3">
              <a:lnSpc>
                <a:spcPct val="80000"/>
              </a:lnSpc>
            </a:pPr>
            <a:r>
              <a:rPr lang="en-US" sz="1200">
                <a:solidFill>
                  <a:srgbClr val="25DE06"/>
                </a:solidFill>
              </a:rPr>
              <a:t>In the blocks world example, if we also state that On(A,B) as part of the goal (in addition to ~Clear(B)&amp;hand-empty) then it would be quite easy to see what the plan should be..</a:t>
            </a:r>
          </a:p>
          <a:p>
            <a:pPr>
              <a:lnSpc>
                <a:spcPct val="80000"/>
              </a:lnSpc>
            </a:pPr>
            <a:r>
              <a:rPr lang="en-US" sz="1800">
                <a:solidFill>
                  <a:srgbClr val="FF0000"/>
                </a:solidFill>
              </a:rPr>
              <a:t>Initial State is complete</a:t>
            </a:r>
          </a:p>
          <a:p>
            <a:pPr lvl="1">
              <a:lnSpc>
                <a:spcPct val="80000"/>
              </a:lnSpc>
            </a:pPr>
            <a:r>
              <a:rPr lang="en-US" sz="1600">
                <a:solidFill>
                  <a:srgbClr val="FF0000"/>
                </a:solidFill>
              </a:rPr>
              <a:t>If initial state is partial, then we have “partial observability” (i.e., the agent doesn’t know where it is!)</a:t>
            </a:r>
          </a:p>
          <a:p>
            <a:pPr lvl="2">
              <a:lnSpc>
                <a:spcPct val="80000"/>
              </a:lnSpc>
            </a:pPr>
            <a:r>
              <a:rPr lang="en-US" sz="1400">
                <a:solidFill>
                  <a:srgbClr val="FF0000"/>
                </a:solidFill>
              </a:rPr>
              <a:t>If only m of the k state variables are known, then the agent is in one of 2</a:t>
            </a:r>
            <a:r>
              <a:rPr lang="en-US" sz="1400" baseline="30000">
                <a:solidFill>
                  <a:srgbClr val="FF0000"/>
                </a:solidFill>
              </a:rPr>
              <a:t>k-m</a:t>
            </a:r>
            <a:r>
              <a:rPr lang="en-US" sz="1400">
                <a:solidFill>
                  <a:srgbClr val="FF0000"/>
                </a:solidFill>
              </a:rPr>
              <a:t> states!</a:t>
            </a:r>
          </a:p>
          <a:p>
            <a:pPr lvl="2">
              <a:lnSpc>
                <a:spcPct val="80000"/>
              </a:lnSpc>
            </a:pPr>
            <a:r>
              <a:rPr lang="en-US" sz="1400">
                <a:solidFill>
                  <a:srgbClr val="FF0000"/>
                </a:solidFill>
              </a:rPr>
              <a:t>In such cases, the agent needs a plan that will take it from </a:t>
            </a:r>
            <a:r>
              <a:rPr lang="en-US" sz="1400" i="1">
                <a:solidFill>
                  <a:srgbClr val="FF0000"/>
                </a:solidFill>
              </a:rPr>
              <a:t>any of these state</a:t>
            </a:r>
            <a:r>
              <a:rPr lang="en-US" sz="1400">
                <a:solidFill>
                  <a:srgbClr val="FF0000"/>
                </a:solidFill>
              </a:rPr>
              <a:t>s</a:t>
            </a:r>
            <a:r>
              <a:rPr lang="en-US" sz="1400" i="1">
                <a:solidFill>
                  <a:srgbClr val="FF0000"/>
                </a:solidFill>
              </a:rPr>
              <a:t> </a:t>
            </a:r>
            <a:r>
              <a:rPr lang="en-US" sz="1400">
                <a:solidFill>
                  <a:srgbClr val="FF0000"/>
                </a:solidFill>
              </a:rPr>
              <a:t>to a goal state</a:t>
            </a:r>
          </a:p>
          <a:p>
            <a:pPr lvl="3">
              <a:lnSpc>
                <a:spcPct val="80000"/>
              </a:lnSpc>
            </a:pPr>
            <a:r>
              <a:rPr lang="en-US" sz="1200">
                <a:solidFill>
                  <a:srgbClr val="FF0000"/>
                </a:solidFill>
              </a:rPr>
              <a:t>Either this could be a single sequence of actions that works in all states (e.g. bomb in the toilet problem)</a:t>
            </a:r>
          </a:p>
          <a:p>
            <a:pPr lvl="3">
              <a:lnSpc>
                <a:spcPct val="80000"/>
              </a:lnSpc>
            </a:pPr>
            <a:r>
              <a:rPr lang="en-US" sz="1200">
                <a:solidFill>
                  <a:srgbClr val="FF0000"/>
                </a:solidFill>
              </a:rPr>
              <a:t>Or this could be “conditional plan” that does some limited sensing and based on that decides what action to do </a:t>
            </a:r>
          </a:p>
          <a:p>
            <a:pPr lvl="2">
              <a:lnSpc>
                <a:spcPct val="80000"/>
              </a:lnSpc>
            </a:pPr>
            <a:r>
              <a:rPr lang="en-US" sz="1400">
                <a:solidFill>
                  <a:srgbClr val="FF0000"/>
                </a:solidFill>
              </a:rPr>
              <a:t>..More on all this during the third class</a:t>
            </a:r>
          </a:p>
          <a:p>
            <a:pPr>
              <a:lnSpc>
                <a:spcPct val="80000"/>
              </a:lnSpc>
            </a:pPr>
            <a:r>
              <a:rPr lang="en-US" sz="1800">
                <a:solidFill>
                  <a:srgbClr val="0000FF"/>
                </a:solidFill>
              </a:rPr>
              <a:t>Because of the asymmetry between init and goal states, progression is in the space of complete states, while regression is in the space of “partial” states (sets of states). Specifically, for k state variables, there are 2</a:t>
            </a:r>
            <a:r>
              <a:rPr lang="en-US" sz="1800" baseline="30000">
                <a:solidFill>
                  <a:srgbClr val="0000FF"/>
                </a:solidFill>
              </a:rPr>
              <a:t>k</a:t>
            </a:r>
            <a:r>
              <a:rPr lang="en-US" sz="1800">
                <a:solidFill>
                  <a:srgbClr val="0000FF"/>
                </a:solidFill>
              </a:rPr>
              <a:t> complete states and 3</a:t>
            </a:r>
            <a:r>
              <a:rPr lang="en-US" sz="1800" baseline="30000">
                <a:solidFill>
                  <a:srgbClr val="0000FF"/>
                </a:solidFill>
              </a:rPr>
              <a:t>k</a:t>
            </a:r>
            <a:r>
              <a:rPr lang="en-US" sz="1800">
                <a:solidFill>
                  <a:srgbClr val="0000FF"/>
                </a:solidFill>
              </a:rPr>
              <a:t> “partial” states </a:t>
            </a:r>
          </a:p>
          <a:p>
            <a:pPr lvl="1">
              <a:lnSpc>
                <a:spcPct val="80000"/>
              </a:lnSpc>
            </a:pPr>
            <a:r>
              <a:rPr lang="en-US" sz="1600">
                <a:solidFill>
                  <a:srgbClr val="0000FF"/>
                </a:solidFill>
              </a:rPr>
              <a:t>(a state variable may be present positively, present negatively or not present at all in the goal specification!)</a:t>
            </a:r>
          </a:p>
          <a:p>
            <a:pPr lvl="2">
              <a:lnSpc>
                <a:spcPct val="80000"/>
              </a:lnSpc>
            </a:pPr>
            <a:endParaRPr lang="en-US" sz="1400">
              <a:solidFill>
                <a:srgbClr val="0000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r>
              <a:rPr lang="en-US" sz="4000"/>
              <a:t>Planning vs. Search: What is the difference? </a:t>
            </a:r>
          </a:p>
        </p:txBody>
      </p:sp>
      <p:sp>
        <p:nvSpPr>
          <p:cNvPr id="744451" name="Rectangle 3"/>
          <p:cNvSpPr>
            <a:spLocks noGrp="1" noChangeArrowheads="1"/>
          </p:cNvSpPr>
          <p:nvPr>
            <p:ph type="body" idx="1"/>
          </p:nvPr>
        </p:nvSpPr>
        <p:spPr>
          <a:xfrm>
            <a:off x="457200" y="1600200"/>
            <a:ext cx="8229600" cy="5105400"/>
          </a:xfrm>
        </p:spPr>
        <p:txBody>
          <a:bodyPr/>
          <a:lstStyle/>
          <a:p>
            <a:pPr>
              <a:lnSpc>
                <a:spcPct val="80000"/>
              </a:lnSpc>
            </a:pPr>
            <a:r>
              <a:rPr lang="en-US" sz="1800"/>
              <a:t>Search assumes that there is a child-generator and goal-test functions which know how to make sense of the states and generate new states</a:t>
            </a:r>
          </a:p>
          <a:p>
            <a:pPr>
              <a:lnSpc>
                <a:spcPct val="80000"/>
              </a:lnSpc>
            </a:pPr>
            <a:r>
              <a:rPr lang="en-US" sz="1800"/>
              <a:t>Planning makes the </a:t>
            </a:r>
            <a:r>
              <a:rPr lang="en-US" sz="1800" i="1"/>
              <a:t>additional </a:t>
            </a:r>
            <a:r>
              <a:rPr lang="en-US" sz="1800"/>
              <a:t> assumption that the states can be represented in terms of state variables and their values</a:t>
            </a:r>
          </a:p>
          <a:p>
            <a:pPr lvl="1">
              <a:lnSpc>
                <a:spcPct val="80000"/>
              </a:lnSpc>
            </a:pPr>
            <a:r>
              <a:rPr lang="en-US" sz="1600"/>
              <a:t>Initial and goal states are specified in terms of assignments over state variables</a:t>
            </a:r>
          </a:p>
          <a:p>
            <a:pPr lvl="2">
              <a:lnSpc>
                <a:spcPct val="80000"/>
              </a:lnSpc>
            </a:pPr>
            <a:r>
              <a:rPr lang="en-US" sz="1400"/>
              <a:t>Which means goal-test doesn’t have to be a blackbox procedure</a:t>
            </a:r>
          </a:p>
          <a:p>
            <a:pPr lvl="1">
              <a:lnSpc>
                <a:spcPct val="80000"/>
              </a:lnSpc>
            </a:pPr>
            <a:r>
              <a:rPr lang="en-US" sz="1600"/>
              <a:t>That the actions modify these state variable values </a:t>
            </a:r>
          </a:p>
          <a:p>
            <a:pPr lvl="2">
              <a:lnSpc>
                <a:spcPct val="80000"/>
              </a:lnSpc>
            </a:pPr>
            <a:r>
              <a:rPr lang="en-US" sz="1400"/>
              <a:t>The preconditions and effects of the actions are in terms of partial assignments over state variables</a:t>
            </a:r>
          </a:p>
          <a:p>
            <a:pPr lvl="1">
              <a:lnSpc>
                <a:spcPct val="80000"/>
              </a:lnSpc>
            </a:pPr>
            <a:r>
              <a:rPr lang="en-US" sz="1600"/>
              <a:t>Given these assumptions certain generic goal-test and child-generator functions can be written</a:t>
            </a:r>
          </a:p>
          <a:p>
            <a:pPr lvl="2">
              <a:lnSpc>
                <a:spcPct val="80000"/>
              </a:lnSpc>
            </a:pPr>
            <a:r>
              <a:rPr lang="en-US" sz="1400"/>
              <a:t>Specifically, we discussed one Child-generator called “Progression”, another called “Regression” and a third called “Partial-order” </a:t>
            </a:r>
          </a:p>
          <a:p>
            <a:pPr>
              <a:lnSpc>
                <a:spcPct val="80000"/>
              </a:lnSpc>
            </a:pPr>
            <a:r>
              <a:rPr lang="en-US" sz="1800">
                <a:solidFill>
                  <a:srgbClr val="FF33CC"/>
                </a:solidFill>
              </a:rPr>
              <a:t>Notice that the additional assumptions made by planning do not change the search algorithms (A*, IDDFS etc)—they only change the child-generator and goal-test functions</a:t>
            </a:r>
          </a:p>
          <a:p>
            <a:pPr lvl="1">
              <a:lnSpc>
                <a:spcPct val="80000"/>
              </a:lnSpc>
            </a:pPr>
            <a:r>
              <a:rPr lang="en-US" sz="1600">
                <a:solidFill>
                  <a:srgbClr val="FF33CC"/>
                </a:solidFill>
              </a:rPr>
              <a:t>In particular, search still happens in terms of search nodes that have parent pointers etc. </a:t>
            </a:r>
          </a:p>
          <a:p>
            <a:pPr lvl="2">
              <a:lnSpc>
                <a:spcPct val="80000"/>
              </a:lnSpc>
            </a:pPr>
            <a:r>
              <a:rPr lang="en-US" sz="1400">
                <a:solidFill>
                  <a:srgbClr val="FF33CC"/>
                </a:solidFill>
              </a:rPr>
              <a:t>The “state” part of the search node will correspond to</a:t>
            </a:r>
          </a:p>
          <a:p>
            <a:pPr lvl="3">
              <a:lnSpc>
                <a:spcPct val="80000"/>
              </a:lnSpc>
            </a:pPr>
            <a:r>
              <a:rPr lang="en-US" sz="1200">
                <a:solidFill>
                  <a:srgbClr val="FF33CC"/>
                </a:solidFill>
              </a:rPr>
              <a:t>“Complete state variable assignments” in the case of progression</a:t>
            </a:r>
          </a:p>
          <a:p>
            <a:pPr lvl="3">
              <a:lnSpc>
                <a:spcPct val="80000"/>
              </a:lnSpc>
            </a:pPr>
            <a:r>
              <a:rPr lang="en-US" sz="1200">
                <a:solidFill>
                  <a:srgbClr val="FF33CC"/>
                </a:solidFill>
              </a:rPr>
              <a:t>“Partial state variable assignments” in the case of regression</a:t>
            </a:r>
          </a:p>
          <a:p>
            <a:pPr lvl="3">
              <a:lnSpc>
                <a:spcPct val="80000"/>
              </a:lnSpc>
            </a:pPr>
            <a:r>
              <a:rPr lang="en-US" sz="1200">
                <a:solidFill>
                  <a:srgbClr val="FF33CC"/>
                </a:solidFill>
              </a:rPr>
              <a:t>“A collection of steps, orderings, causal commitments and open-conditions in the case of partial order planning</a:t>
            </a:r>
          </a:p>
          <a:p>
            <a:pPr lvl="2">
              <a:lnSpc>
                <a:spcPct val="80000"/>
              </a:lnSpc>
              <a:buFontTx/>
              <a:buNone/>
            </a:pPr>
            <a:endParaRPr lang="en-US" sz="1400">
              <a:solidFill>
                <a:srgbClr val="FF33CC"/>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bwMode="auto">
          <a:xfrm>
            <a:off x="990600" y="152400"/>
            <a:ext cx="6908800" cy="381000"/>
          </a:xfrm>
          <a:noFill/>
          <a:ln>
            <a:miter lim="800000"/>
            <a:headEnd/>
            <a:tailEnd/>
          </a:ln>
        </p:spPr>
        <p:txBody>
          <a:bodyPr vert="horz" wrap="square" lIns="91440" tIns="45720" rIns="91440" bIns="45720" numCol="1" anchor="t" anchorCtr="0" compatLnSpc="1">
            <a:prstTxWarp prst="textNoShape">
              <a:avLst/>
            </a:prstTxWarp>
          </a:bodyPr>
          <a:lstStyle/>
          <a:p>
            <a:r>
              <a:rPr lang="en-US" sz="2400"/>
              <a:t>Checking correctness of a plan:</a:t>
            </a:r>
            <a:br>
              <a:rPr lang="en-US" sz="2400"/>
            </a:br>
            <a:r>
              <a:rPr lang="en-US" sz="2400"/>
              <a:t>The State-based approaches</a:t>
            </a:r>
          </a:p>
        </p:txBody>
      </p:sp>
      <p:sp>
        <p:nvSpPr>
          <p:cNvPr id="674819" name="Rectangle 3"/>
          <p:cNvSpPr>
            <a:spLocks noGrp="1" noChangeArrowheads="1"/>
          </p:cNvSpPr>
          <p:nvPr>
            <p:ph type="body" idx="1"/>
          </p:nvPr>
        </p:nvSpPr>
        <p:spPr bwMode="auto">
          <a:xfrm>
            <a:off x="381000" y="1143000"/>
            <a:ext cx="8305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000">
                <a:solidFill>
                  <a:srgbClr val="DC0081"/>
                </a:solidFill>
              </a:rPr>
              <a:t>Progression Proof:</a:t>
            </a:r>
            <a:r>
              <a:rPr lang="en-US" sz="2000"/>
              <a:t> Progress the initial state over the  action sequence, and see if the goals are present in the result</a:t>
            </a:r>
          </a:p>
        </p:txBody>
      </p:sp>
      <p:grpSp>
        <p:nvGrpSpPr>
          <p:cNvPr id="2" name="Group 4"/>
          <p:cNvGrpSpPr>
            <a:grpSpLocks/>
          </p:cNvGrpSpPr>
          <p:nvPr/>
        </p:nvGrpSpPr>
        <p:grpSpPr bwMode="auto">
          <a:xfrm>
            <a:off x="1295400" y="2057400"/>
            <a:ext cx="6002338" cy="1725613"/>
            <a:chOff x="672" y="1296"/>
            <a:chExt cx="3781" cy="1087"/>
          </a:xfrm>
        </p:grpSpPr>
        <p:grpSp>
          <p:nvGrpSpPr>
            <p:cNvPr id="3" name="Group 5"/>
            <p:cNvGrpSpPr>
              <a:grpSpLocks/>
            </p:cNvGrpSpPr>
            <p:nvPr/>
          </p:nvGrpSpPr>
          <p:grpSpPr bwMode="auto">
            <a:xfrm>
              <a:off x="672" y="1296"/>
              <a:ext cx="613" cy="1087"/>
              <a:chOff x="422" y="1380"/>
              <a:chExt cx="613" cy="1087"/>
            </a:xfrm>
          </p:grpSpPr>
          <p:sp>
            <p:nvSpPr>
              <p:cNvPr id="674822" name="Oval 6"/>
              <p:cNvSpPr>
                <a:spLocks noChangeArrowheads="1"/>
              </p:cNvSpPr>
              <p:nvPr/>
            </p:nvSpPr>
            <p:spPr bwMode="auto">
              <a:xfrm>
                <a:off x="422" y="1380"/>
                <a:ext cx="613" cy="1087"/>
              </a:xfrm>
              <a:prstGeom prst="ellipse">
                <a:avLst/>
              </a:prstGeom>
              <a:solidFill>
                <a:schemeClr val="bg2"/>
              </a:solidFill>
              <a:ln w="12700">
                <a:solidFill>
                  <a:schemeClr val="tx1"/>
                </a:solidFill>
                <a:round/>
                <a:headEnd/>
                <a:tailEnd/>
              </a:ln>
              <a:effectLst/>
            </p:spPr>
            <p:txBody>
              <a:bodyPr wrap="none" anchor="ctr"/>
              <a:lstStyle/>
              <a:p>
                <a:endParaRPr lang="en-US"/>
              </a:p>
            </p:txBody>
          </p:sp>
          <p:sp>
            <p:nvSpPr>
              <p:cNvPr id="674823" name="Rectangle 7"/>
              <p:cNvSpPr>
                <a:spLocks noChangeArrowheads="1"/>
              </p:cNvSpPr>
              <p:nvPr/>
            </p:nvSpPr>
            <p:spPr bwMode="auto">
              <a:xfrm>
                <a:off x="432" y="1632"/>
                <a:ext cx="602" cy="575"/>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At(A,E)</a:t>
                </a:r>
              </a:p>
              <a:p>
                <a:r>
                  <a:rPr lang="en-US" sz="1800">
                    <a:solidFill>
                      <a:schemeClr val="tx1"/>
                    </a:solidFill>
                    <a:latin typeface="Arial" charset="0"/>
                  </a:rPr>
                  <a:t>At(R,E)</a:t>
                </a:r>
              </a:p>
              <a:p>
                <a:r>
                  <a:rPr lang="en-US" sz="1800">
                    <a:solidFill>
                      <a:schemeClr val="tx1"/>
                    </a:solidFill>
                    <a:latin typeface="Arial" charset="0"/>
                  </a:rPr>
                  <a:t>At(B,E)</a:t>
                </a:r>
              </a:p>
            </p:txBody>
          </p:sp>
        </p:grpSp>
        <p:grpSp>
          <p:nvGrpSpPr>
            <p:cNvPr id="4" name="Group 8"/>
            <p:cNvGrpSpPr>
              <a:grpSpLocks/>
            </p:cNvGrpSpPr>
            <p:nvPr/>
          </p:nvGrpSpPr>
          <p:grpSpPr bwMode="auto">
            <a:xfrm>
              <a:off x="1440" y="1701"/>
              <a:ext cx="658" cy="277"/>
              <a:chOff x="1488" y="1776"/>
              <a:chExt cx="658" cy="277"/>
            </a:xfrm>
          </p:grpSpPr>
          <p:sp>
            <p:nvSpPr>
              <p:cNvPr id="674825" name="Rectangle 9"/>
              <p:cNvSpPr>
                <a:spLocks noChangeArrowheads="1"/>
              </p:cNvSpPr>
              <p:nvPr/>
            </p:nvSpPr>
            <p:spPr bwMode="auto">
              <a:xfrm>
                <a:off x="1488" y="1776"/>
                <a:ext cx="635" cy="268"/>
              </a:xfrm>
              <a:prstGeom prst="rect">
                <a:avLst/>
              </a:prstGeom>
              <a:solidFill>
                <a:srgbClr val="DC0081"/>
              </a:solidFill>
              <a:ln w="12700">
                <a:solidFill>
                  <a:schemeClr val="tx1"/>
                </a:solidFill>
                <a:miter lim="800000"/>
                <a:headEnd/>
                <a:tailEnd/>
              </a:ln>
              <a:effectLst/>
            </p:spPr>
            <p:txBody>
              <a:bodyPr wrap="none" anchor="ctr"/>
              <a:lstStyle/>
              <a:p>
                <a:endParaRPr lang="en-US"/>
              </a:p>
            </p:txBody>
          </p:sp>
          <p:sp>
            <p:nvSpPr>
              <p:cNvPr id="674826" name="Rectangle 10"/>
              <p:cNvSpPr>
                <a:spLocks noChangeArrowheads="1"/>
              </p:cNvSpPr>
              <p:nvPr/>
            </p:nvSpPr>
            <p:spPr bwMode="auto">
              <a:xfrm>
                <a:off x="1488" y="1824"/>
                <a:ext cx="658" cy="229"/>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Load(A)</a:t>
                </a:r>
              </a:p>
            </p:txBody>
          </p:sp>
        </p:grpSp>
        <p:grpSp>
          <p:nvGrpSpPr>
            <p:cNvPr id="5" name="Group 11"/>
            <p:cNvGrpSpPr>
              <a:grpSpLocks/>
            </p:cNvGrpSpPr>
            <p:nvPr/>
          </p:nvGrpSpPr>
          <p:grpSpPr bwMode="auto">
            <a:xfrm>
              <a:off x="1344" y="1344"/>
              <a:ext cx="821" cy="250"/>
              <a:chOff x="720" y="432"/>
              <a:chExt cx="821" cy="250"/>
            </a:xfrm>
          </p:grpSpPr>
          <p:sp>
            <p:nvSpPr>
              <p:cNvPr id="674828" name="AutoShape 12"/>
              <p:cNvSpPr>
                <a:spLocks noChangeArrowheads="1"/>
              </p:cNvSpPr>
              <p:nvPr/>
            </p:nvSpPr>
            <p:spPr bwMode="auto">
              <a:xfrm>
                <a:off x="768" y="432"/>
                <a:ext cx="757" cy="250"/>
              </a:xfrm>
              <a:prstGeom prst="homePlate">
                <a:avLst>
                  <a:gd name="adj" fmla="val 100933"/>
                </a:avLst>
              </a:prstGeom>
              <a:solidFill>
                <a:schemeClr val="bg2"/>
              </a:solidFill>
              <a:ln w="12700">
                <a:solidFill>
                  <a:schemeClr val="tx1"/>
                </a:solidFill>
                <a:miter lim="800000"/>
                <a:headEnd/>
                <a:tailEnd/>
              </a:ln>
              <a:effectLst/>
            </p:spPr>
            <p:txBody>
              <a:bodyPr wrap="none" anchor="ctr"/>
              <a:lstStyle/>
              <a:p>
                <a:endParaRPr lang="en-US"/>
              </a:p>
            </p:txBody>
          </p:sp>
          <p:sp>
            <p:nvSpPr>
              <p:cNvPr id="674829" name="Rectangle 13"/>
              <p:cNvSpPr>
                <a:spLocks noChangeArrowheads="1"/>
              </p:cNvSpPr>
              <p:nvPr/>
            </p:nvSpPr>
            <p:spPr bwMode="auto">
              <a:xfrm>
                <a:off x="720" y="432"/>
                <a:ext cx="821" cy="229"/>
              </a:xfrm>
              <a:prstGeom prst="rect">
                <a:avLst/>
              </a:prstGeom>
              <a:noFill/>
              <a:ln w="12700">
                <a:noFill/>
                <a:miter lim="800000"/>
                <a:headEnd/>
                <a:tailEnd/>
              </a:ln>
              <a:effectLst/>
            </p:spPr>
            <p:txBody>
              <a:bodyPr lIns="90488" tIns="44450" rIns="90488" bIns="44450">
                <a:spAutoFit/>
              </a:bodyPr>
              <a:lstStyle/>
              <a:p>
                <a:r>
                  <a:rPr lang="en-US" sz="1800">
                    <a:solidFill>
                      <a:schemeClr val="tx2"/>
                    </a:solidFill>
                    <a:latin typeface="Arial" charset="0"/>
                  </a:rPr>
                  <a:t>progress</a:t>
                </a:r>
                <a:endParaRPr lang="en-US" sz="1800">
                  <a:solidFill>
                    <a:schemeClr val="tx1"/>
                  </a:solidFill>
                  <a:latin typeface="Arial" charset="0"/>
                </a:endParaRPr>
              </a:p>
            </p:txBody>
          </p:sp>
        </p:grpSp>
        <p:grpSp>
          <p:nvGrpSpPr>
            <p:cNvPr id="6" name="Group 14"/>
            <p:cNvGrpSpPr>
              <a:grpSpLocks/>
            </p:cNvGrpSpPr>
            <p:nvPr/>
          </p:nvGrpSpPr>
          <p:grpSpPr bwMode="auto">
            <a:xfrm>
              <a:off x="3072" y="1701"/>
              <a:ext cx="658" cy="277"/>
              <a:chOff x="1488" y="1776"/>
              <a:chExt cx="658" cy="277"/>
            </a:xfrm>
          </p:grpSpPr>
          <p:sp>
            <p:nvSpPr>
              <p:cNvPr id="674831" name="Rectangle 15"/>
              <p:cNvSpPr>
                <a:spLocks noChangeArrowheads="1"/>
              </p:cNvSpPr>
              <p:nvPr/>
            </p:nvSpPr>
            <p:spPr bwMode="auto">
              <a:xfrm>
                <a:off x="1488" y="1776"/>
                <a:ext cx="635" cy="268"/>
              </a:xfrm>
              <a:prstGeom prst="rect">
                <a:avLst/>
              </a:prstGeom>
              <a:solidFill>
                <a:srgbClr val="DC0081"/>
              </a:solidFill>
              <a:ln w="12700">
                <a:solidFill>
                  <a:schemeClr val="tx1"/>
                </a:solidFill>
                <a:miter lim="800000"/>
                <a:headEnd/>
                <a:tailEnd/>
              </a:ln>
              <a:effectLst/>
            </p:spPr>
            <p:txBody>
              <a:bodyPr wrap="none" anchor="ctr"/>
              <a:lstStyle/>
              <a:p>
                <a:endParaRPr lang="en-US"/>
              </a:p>
            </p:txBody>
          </p:sp>
          <p:sp>
            <p:nvSpPr>
              <p:cNvPr id="674832" name="Rectangle 16"/>
              <p:cNvSpPr>
                <a:spLocks noChangeArrowheads="1"/>
              </p:cNvSpPr>
              <p:nvPr/>
            </p:nvSpPr>
            <p:spPr bwMode="auto">
              <a:xfrm>
                <a:off x="1488" y="1824"/>
                <a:ext cx="658" cy="229"/>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Load(B)</a:t>
                </a:r>
              </a:p>
            </p:txBody>
          </p:sp>
        </p:grpSp>
        <p:grpSp>
          <p:nvGrpSpPr>
            <p:cNvPr id="7" name="Group 17"/>
            <p:cNvGrpSpPr>
              <a:grpSpLocks/>
            </p:cNvGrpSpPr>
            <p:nvPr/>
          </p:nvGrpSpPr>
          <p:grpSpPr bwMode="auto">
            <a:xfrm>
              <a:off x="2208" y="1296"/>
              <a:ext cx="613" cy="1087"/>
              <a:chOff x="2208" y="1296"/>
              <a:chExt cx="613" cy="1087"/>
            </a:xfrm>
          </p:grpSpPr>
          <p:sp>
            <p:nvSpPr>
              <p:cNvPr id="674834" name="Oval 18"/>
              <p:cNvSpPr>
                <a:spLocks noChangeArrowheads="1"/>
              </p:cNvSpPr>
              <p:nvPr/>
            </p:nvSpPr>
            <p:spPr bwMode="auto">
              <a:xfrm>
                <a:off x="2208" y="1296"/>
                <a:ext cx="613" cy="1087"/>
              </a:xfrm>
              <a:prstGeom prst="ellipse">
                <a:avLst/>
              </a:prstGeom>
              <a:solidFill>
                <a:schemeClr val="bg2"/>
              </a:solidFill>
              <a:ln w="12700">
                <a:solidFill>
                  <a:schemeClr val="tx2"/>
                </a:solidFill>
                <a:prstDash val="dash"/>
                <a:round/>
                <a:headEnd/>
                <a:tailEnd/>
              </a:ln>
              <a:effectLst/>
            </p:spPr>
            <p:txBody>
              <a:bodyPr wrap="none" anchor="ctr"/>
              <a:lstStyle/>
              <a:p>
                <a:endParaRPr lang="en-US"/>
              </a:p>
            </p:txBody>
          </p:sp>
          <p:sp>
            <p:nvSpPr>
              <p:cNvPr id="674835" name="Rectangle 19"/>
              <p:cNvSpPr>
                <a:spLocks noChangeArrowheads="1"/>
              </p:cNvSpPr>
              <p:nvPr/>
            </p:nvSpPr>
            <p:spPr bwMode="auto">
              <a:xfrm>
                <a:off x="2208" y="1584"/>
                <a:ext cx="602" cy="575"/>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At(B,E)</a:t>
                </a:r>
              </a:p>
              <a:p>
                <a:r>
                  <a:rPr lang="en-US" sz="1800">
                    <a:solidFill>
                      <a:schemeClr val="tx1"/>
                    </a:solidFill>
                    <a:latin typeface="Arial" charset="0"/>
                  </a:rPr>
                  <a:t>At(R,E)</a:t>
                </a:r>
              </a:p>
              <a:p>
                <a:r>
                  <a:rPr lang="en-US" sz="1800">
                    <a:solidFill>
                      <a:schemeClr val="tx1"/>
                    </a:solidFill>
                    <a:latin typeface="Arial" charset="0"/>
                  </a:rPr>
                  <a:t>  In(A)</a:t>
                </a:r>
              </a:p>
            </p:txBody>
          </p:sp>
        </p:grpSp>
        <p:grpSp>
          <p:nvGrpSpPr>
            <p:cNvPr id="8" name="Group 20"/>
            <p:cNvGrpSpPr>
              <a:grpSpLocks/>
            </p:cNvGrpSpPr>
            <p:nvPr/>
          </p:nvGrpSpPr>
          <p:grpSpPr bwMode="auto">
            <a:xfrm>
              <a:off x="3840" y="1296"/>
              <a:ext cx="613" cy="1087"/>
              <a:chOff x="3840" y="1296"/>
              <a:chExt cx="613" cy="1087"/>
            </a:xfrm>
          </p:grpSpPr>
          <p:sp>
            <p:nvSpPr>
              <p:cNvPr id="674837" name="Oval 21"/>
              <p:cNvSpPr>
                <a:spLocks noChangeArrowheads="1"/>
              </p:cNvSpPr>
              <p:nvPr/>
            </p:nvSpPr>
            <p:spPr bwMode="auto">
              <a:xfrm>
                <a:off x="3840" y="1296"/>
                <a:ext cx="613" cy="1087"/>
              </a:xfrm>
              <a:prstGeom prst="ellipse">
                <a:avLst/>
              </a:prstGeom>
              <a:solidFill>
                <a:schemeClr val="bg2"/>
              </a:solidFill>
              <a:ln w="12700">
                <a:solidFill>
                  <a:schemeClr val="tx2"/>
                </a:solidFill>
                <a:prstDash val="dash"/>
                <a:round/>
                <a:headEnd/>
                <a:tailEnd/>
              </a:ln>
              <a:effectLst/>
            </p:spPr>
            <p:txBody>
              <a:bodyPr wrap="none" anchor="ctr"/>
              <a:lstStyle/>
              <a:p>
                <a:endParaRPr lang="en-US"/>
              </a:p>
            </p:txBody>
          </p:sp>
          <p:sp>
            <p:nvSpPr>
              <p:cNvPr id="674838" name="Rectangle 22"/>
              <p:cNvSpPr>
                <a:spLocks noChangeArrowheads="1"/>
              </p:cNvSpPr>
              <p:nvPr/>
            </p:nvSpPr>
            <p:spPr bwMode="auto">
              <a:xfrm>
                <a:off x="3840" y="1584"/>
                <a:ext cx="602" cy="575"/>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  </a:t>
                </a:r>
                <a:r>
                  <a:rPr lang="en-US" sz="1800">
                    <a:solidFill>
                      <a:schemeClr val="accent2"/>
                    </a:solidFill>
                    <a:latin typeface="Arial" charset="0"/>
                  </a:rPr>
                  <a:t>In(A)</a:t>
                </a:r>
                <a:endParaRPr lang="en-US" sz="1800">
                  <a:solidFill>
                    <a:schemeClr val="tx1"/>
                  </a:solidFill>
                  <a:latin typeface="Arial" charset="0"/>
                </a:endParaRPr>
              </a:p>
              <a:p>
                <a:r>
                  <a:rPr lang="en-US" sz="1800">
                    <a:solidFill>
                      <a:schemeClr val="tx1"/>
                    </a:solidFill>
                    <a:latin typeface="Arial" charset="0"/>
                  </a:rPr>
                  <a:t>At(R,E)</a:t>
                </a:r>
              </a:p>
              <a:p>
                <a:r>
                  <a:rPr lang="en-US" sz="1800">
                    <a:solidFill>
                      <a:schemeClr val="tx1"/>
                    </a:solidFill>
                    <a:latin typeface="Arial" charset="0"/>
                  </a:rPr>
                  <a:t>  </a:t>
                </a:r>
                <a:r>
                  <a:rPr lang="en-US" sz="1800">
                    <a:solidFill>
                      <a:schemeClr val="accent2"/>
                    </a:solidFill>
                    <a:latin typeface="Arial" charset="0"/>
                  </a:rPr>
                  <a:t>In(B)</a:t>
                </a:r>
                <a:endParaRPr lang="en-US" sz="1800">
                  <a:solidFill>
                    <a:schemeClr val="tx1"/>
                  </a:solidFill>
                  <a:latin typeface="Arial" charset="0"/>
                </a:endParaRPr>
              </a:p>
            </p:txBody>
          </p:sp>
        </p:grpSp>
        <p:grpSp>
          <p:nvGrpSpPr>
            <p:cNvPr id="9" name="Group 23"/>
            <p:cNvGrpSpPr>
              <a:grpSpLocks/>
            </p:cNvGrpSpPr>
            <p:nvPr/>
          </p:nvGrpSpPr>
          <p:grpSpPr bwMode="auto">
            <a:xfrm>
              <a:off x="3024" y="1344"/>
              <a:ext cx="821" cy="250"/>
              <a:chOff x="720" y="432"/>
              <a:chExt cx="821" cy="250"/>
            </a:xfrm>
          </p:grpSpPr>
          <p:sp>
            <p:nvSpPr>
              <p:cNvPr id="674840" name="AutoShape 24"/>
              <p:cNvSpPr>
                <a:spLocks noChangeArrowheads="1"/>
              </p:cNvSpPr>
              <p:nvPr/>
            </p:nvSpPr>
            <p:spPr bwMode="auto">
              <a:xfrm>
                <a:off x="768" y="432"/>
                <a:ext cx="757" cy="250"/>
              </a:xfrm>
              <a:prstGeom prst="homePlate">
                <a:avLst>
                  <a:gd name="adj" fmla="val 100933"/>
                </a:avLst>
              </a:prstGeom>
              <a:solidFill>
                <a:schemeClr val="bg2"/>
              </a:solidFill>
              <a:ln w="12700">
                <a:solidFill>
                  <a:schemeClr val="tx1"/>
                </a:solidFill>
                <a:miter lim="800000"/>
                <a:headEnd/>
                <a:tailEnd/>
              </a:ln>
              <a:effectLst/>
            </p:spPr>
            <p:txBody>
              <a:bodyPr wrap="none" anchor="ctr"/>
              <a:lstStyle/>
              <a:p>
                <a:endParaRPr lang="en-US"/>
              </a:p>
            </p:txBody>
          </p:sp>
          <p:sp>
            <p:nvSpPr>
              <p:cNvPr id="674841" name="Rectangle 25"/>
              <p:cNvSpPr>
                <a:spLocks noChangeArrowheads="1"/>
              </p:cNvSpPr>
              <p:nvPr/>
            </p:nvSpPr>
            <p:spPr bwMode="auto">
              <a:xfrm>
                <a:off x="720" y="432"/>
                <a:ext cx="821" cy="229"/>
              </a:xfrm>
              <a:prstGeom prst="rect">
                <a:avLst/>
              </a:prstGeom>
              <a:noFill/>
              <a:ln w="12700">
                <a:noFill/>
                <a:miter lim="800000"/>
                <a:headEnd/>
                <a:tailEnd/>
              </a:ln>
              <a:effectLst/>
            </p:spPr>
            <p:txBody>
              <a:bodyPr lIns="90488" tIns="44450" rIns="90488" bIns="44450">
                <a:spAutoFit/>
              </a:bodyPr>
              <a:lstStyle/>
              <a:p>
                <a:r>
                  <a:rPr lang="en-US" sz="1800">
                    <a:solidFill>
                      <a:schemeClr val="tx2"/>
                    </a:solidFill>
                    <a:latin typeface="Arial" charset="0"/>
                  </a:rPr>
                  <a:t>progress</a:t>
                </a:r>
                <a:endParaRPr lang="en-US" sz="1800">
                  <a:solidFill>
                    <a:schemeClr val="tx1"/>
                  </a:solidFill>
                  <a:latin typeface="Arial" charset="0"/>
                </a:endParaRPr>
              </a:p>
            </p:txBody>
          </p:sp>
        </p:grpSp>
      </p:grpSp>
      <p:sp>
        <p:nvSpPr>
          <p:cNvPr id="674842" name="Rectangle 26"/>
          <p:cNvSpPr>
            <a:spLocks noChangeArrowheads="1"/>
          </p:cNvSpPr>
          <p:nvPr/>
        </p:nvSpPr>
        <p:spPr bwMode="auto">
          <a:xfrm>
            <a:off x="457200" y="3886200"/>
            <a:ext cx="8305800" cy="11430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pitchFamily="2" charset="2"/>
              <a:buChar char="G"/>
            </a:pPr>
            <a:r>
              <a:rPr lang="en-US" sz="2000">
                <a:solidFill>
                  <a:srgbClr val="DC0081"/>
                </a:solidFill>
                <a:latin typeface="Arial" charset="0"/>
              </a:rPr>
              <a:t>Regression Proof:</a:t>
            </a:r>
            <a:r>
              <a:rPr lang="en-US" sz="2000">
                <a:solidFill>
                  <a:schemeClr val="tx1"/>
                </a:solidFill>
                <a:latin typeface="Arial" charset="0"/>
              </a:rPr>
              <a:t> Regress the goal state over the action sequence, and see if the initial state subsumes the result</a:t>
            </a:r>
          </a:p>
        </p:txBody>
      </p:sp>
      <p:grpSp>
        <p:nvGrpSpPr>
          <p:cNvPr id="10" name="Group 27"/>
          <p:cNvGrpSpPr>
            <a:grpSpLocks/>
          </p:cNvGrpSpPr>
          <p:nvPr/>
        </p:nvGrpSpPr>
        <p:grpSpPr bwMode="auto">
          <a:xfrm>
            <a:off x="2286000" y="4800600"/>
            <a:ext cx="1277938" cy="396875"/>
            <a:chOff x="4112" y="2545"/>
            <a:chExt cx="805" cy="250"/>
          </a:xfrm>
        </p:grpSpPr>
        <p:sp>
          <p:nvSpPr>
            <p:cNvPr id="674844" name="AutoShape 28"/>
            <p:cNvSpPr>
              <a:spLocks noChangeArrowheads="1"/>
            </p:cNvSpPr>
            <p:nvPr/>
          </p:nvSpPr>
          <p:spPr bwMode="auto">
            <a:xfrm flipH="1">
              <a:off x="4112" y="2545"/>
              <a:ext cx="671" cy="250"/>
            </a:xfrm>
            <a:prstGeom prst="homePlate">
              <a:avLst>
                <a:gd name="adj" fmla="val 89467"/>
              </a:avLst>
            </a:prstGeom>
            <a:solidFill>
              <a:schemeClr val="bg2"/>
            </a:solidFill>
            <a:ln w="12700">
              <a:solidFill>
                <a:schemeClr val="tx1"/>
              </a:solidFill>
              <a:miter lim="800000"/>
              <a:headEnd/>
              <a:tailEnd/>
            </a:ln>
            <a:effectLst/>
          </p:spPr>
          <p:txBody>
            <a:bodyPr wrap="none" anchor="ctr"/>
            <a:lstStyle/>
            <a:p>
              <a:endParaRPr lang="en-US"/>
            </a:p>
          </p:txBody>
        </p:sp>
        <p:sp>
          <p:nvSpPr>
            <p:cNvPr id="674845" name="Rectangle 29"/>
            <p:cNvSpPr>
              <a:spLocks noChangeArrowheads="1"/>
            </p:cNvSpPr>
            <p:nvPr/>
          </p:nvSpPr>
          <p:spPr bwMode="auto">
            <a:xfrm>
              <a:off x="4189" y="2558"/>
              <a:ext cx="728" cy="229"/>
            </a:xfrm>
            <a:prstGeom prst="rect">
              <a:avLst/>
            </a:prstGeom>
            <a:noFill/>
            <a:ln w="12700">
              <a:noFill/>
              <a:miter lim="800000"/>
              <a:headEnd/>
              <a:tailEnd/>
            </a:ln>
            <a:effectLst/>
          </p:spPr>
          <p:txBody>
            <a:bodyPr lIns="90488" tIns="44450" rIns="90488" bIns="44450">
              <a:spAutoFit/>
            </a:bodyPr>
            <a:lstStyle/>
            <a:p>
              <a:r>
                <a:rPr lang="en-US" sz="1800">
                  <a:solidFill>
                    <a:schemeClr val="tx2"/>
                  </a:solidFill>
                  <a:latin typeface="Arial" charset="0"/>
                </a:rPr>
                <a:t>regress</a:t>
              </a:r>
              <a:endParaRPr lang="en-US" sz="1800">
                <a:solidFill>
                  <a:schemeClr val="tx1"/>
                </a:solidFill>
                <a:latin typeface="Arial" charset="0"/>
              </a:endParaRPr>
            </a:p>
          </p:txBody>
        </p:sp>
      </p:grpSp>
      <p:grpSp>
        <p:nvGrpSpPr>
          <p:cNvPr id="11" name="Group 30"/>
          <p:cNvGrpSpPr>
            <a:grpSpLocks/>
          </p:cNvGrpSpPr>
          <p:nvPr/>
        </p:nvGrpSpPr>
        <p:grpSpPr bwMode="auto">
          <a:xfrm>
            <a:off x="1143000" y="4648200"/>
            <a:ext cx="973138" cy="1725613"/>
            <a:chOff x="422" y="1380"/>
            <a:chExt cx="613" cy="1087"/>
          </a:xfrm>
        </p:grpSpPr>
        <p:sp>
          <p:nvSpPr>
            <p:cNvPr id="674847" name="Oval 31"/>
            <p:cNvSpPr>
              <a:spLocks noChangeArrowheads="1"/>
            </p:cNvSpPr>
            <p:nvPr/>
          </p:nvSpPr>
          <p:spPr bwMode="auto">
            <a:xfrm>
              <a:off x="422" y="1380"/>
              <a:ext cx="613" cy="1087"/>
            </a:xfrm>
            <a:prstGeom prst="ellipse">
              <a:avLst/>
            </a:prstGeom>
            <a:solidFill>
              <a:schemeClr val="bg2"/>
            </a:solidFill>
            <a:ln w="12700">
              <a:solidFill>
                <a:schemeClr val="tx1"/>
              </a:solidFill>
              <a:round/>
              <a:headEnd/>
              <a:tailEnd/>
            </a:ln>
            <a:effectLst/>
          </p:spPr>
          <p:txBody>
            <a:bodyPr wrap="none" anchor="ctr"/>
            <a:lstStyle/>
            <a:p>
              <a:endParaRPr lang="en-US"/>
            </a:p>
          </p:txBody>
        </p:sp>
        <p:sp>
          <p:nvSpPr>
            <p:cNvPr id="674848" name="Rectangle 32"/>
            <p:cNvSpPr>
              <a:spLocks noChangeArrowheads="1"/>
            </p:cNvSpPr>
            <p:nvPr/>
          </p:nvSpPr>
          <p:spPr bwMode="auto">
            <a:xfrm>
              <a:off x="432" y="1632"/>
              <a:ext cx="602" cy="575"/>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At(A,E)</a:t>
              </a:r>
            </a:p>
            <a:p>
              <a:r>
                <a:rPr lang="en-US" sz="1800">
                  <a:solidFill>
                    <a:schemeClr val="tx1"/>
                  </a:solidFill>
                  <a:latin typeface="Arial" charset="0"/>
                </a:rPr>
                <a:t>At(R,E)</a:t>
              </a:r>
            </a:p>
            <a:p>
              <a:r>
                <a:rPr lang="en-US" sz="1800">
                  <a:solidFill>
                    <a:schemeClr val="tx1"/>
                  </a:solidFill>
                  <a:latin typeface="Arial" charset="0"/>
                </a:rPr>
                <a:t>At(B,E)</a:t>
              </a:r>
            </a:p>
          </p:txBody>
        </p:sp>
      </p:grpSp>
      <p:grpSp>
        <p:nvGrpSpPr>
          <p:cNvPr id="12" name="Group 33"/>
          <p:cNvGrpSpPr>
            <a:grpSpLocks/>
          </p:cNvGrpSpPr>
          <p:nvPr/>
        </p:nvGrpSpPr>
        <p:grpSpPr bwMode="auto">
          <a:xfrm>
            <a:off x="2362200" y="5291138"/>
            <a:ext cx="1044575" cy="439737"/>
            <a:chOff x="1488" y="1776"/>
            <a:chExt cx="658" cy="277"/>
          </a:xfrm>
        </p:grpSpPr>
        <p:sp>
          <p:nvSpPr>
            <p:cNvPr id="674850" name="Rectangle 34"/>
            <p:cNvSpPr>
              <a:spLocks noChangeArrowheads="1"/>
            </p:cNvSpPr>
            <p:nvPr/>
          </p:nvSpPr>
          <p:spPr bwMode="auto">
            <a:xfrm>
              <a:off x="1488" y="1776"/>
              <a:ext cx="635" cy="268"/>
            </a:xfrm>
            <a:prstGeom prst="rect">
              <a:avLst/>
            </a:prstGeom>
            <a:solidFill>
              <a:srgbClr val="DC0081"/>
            </a:solidFill>
            <a:ln w="12700">
              <a:solidFill>
                <a:schemeClr val="tx1"/>
              </a:solidFill>
              <a:miter lim="800000"/>
              <a:headEnd/>
              <a:tailEnd/>
            </a:ln>
            <a:effectLst/>
          </p:spPr>
          <p:txBody>
            <a:bodyPr wrap="none" anchor="ctr"/>
            <a:lstStyle/>
            <a:p>
              <a:endParaRPr lang="en-US"/>
            </a:p>
          </p:txBody>
        </p:sp>
        <p:sp>
          <p:nvSpPr>
            <p:cNvPr id="674851" name="Rectangle 35"/>
            <p:cNvSpPr>
              <a:spLocks noChangeArrowheads="1"/>
            </p:cNvSpPr>
            <p:nvPr/>
          </p:nvSpPr>
          <p:spPr bwMode="auto">
            <a:xfrm>
              <a:off x="1488" y="1824"/>
              <a:ext cx="658" cy="229"/>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Load(A)</a:t>
              </a:r>
            </a:p>
          </p:txBody>
        </p:sp>
      </p:grpSp>
      <p:grpSp>
        <p:nvGrpSpPr>
          <p:cNvPr id="13" name="Group 36"/>
          <p:cNvGrpSpPr>
            <a:grpSpLocks/>
          </p:cNvGrpSpPr>
          <p:nvPr/>
        </p:nvGrpSpPr>
        <p:grpSpPr bwMode="auto">
          <a:xfrm>
            <a:off x="4953000" y="5291138"/>
            <a:ext cx="1044575" cy="439737"/>
            <a:chOff x="1488" y="1776"/>
            <a:chExt cx="658" cy="277"/>
          </a:xfrm>
        </p:grpSpPr>
        <p:sp>
          <p:nvSpPr>
            <p:cNvPr id="674853" name="Rectangle 37"/>
            <p:cNvSpPr>
              <a:spLocks noChangeArrowheads="1"/>
            </p:cNvSpPr>
            <p:nvPr/>
          </p:nvSpPr>
          <p:spPr bwMode="auto">
            <a:xfrm>
              <a:off x="1488" y="1776"/>
              <a:ext cx="635" cy="268"/>
            </a:xfrm>
            <a:prstGeom prst="rect">
              <a:avLst/>
            </a:prstGeom>
            <a:solidFill>
              <a:srgbClr val="DC0081"/>
            </a:solidFill>
            <a:ln w="12700">
              <a:solidFill>
                <a:schemeClr val="tx1"/>
              </a:solidFill>
              <a:miter lim="800000"/>
              <a:headEnd/>
              <a:tailEnd/>
            </a:ln>
            <a:effectLst/>
          </p:spPr>
          <p:txBody>
            <a:bodyPr wrap="none" anchor="ctr"/>
            <a:lstStyle/>
            <a:p>
              <a:endParaRPr lang="en-US"/>
            </a:p>
          </p:txBody>
        </p:sp>
        <p:sp>
          <p:nvSpPr>
            <p:cNvPr id="674854" name="Rectangle 38"/>
            <p:cNvSpPr>
              <a:spLocks noChangeArrowheads="1"/>
            </p:cNvSpPr>
            <p:nvPr/>
          </p:nvSpPr>
          <p:spPr bwMode="auto">
            <a:xfrm>
              <a:off x="1488" y="1824"/>
              <a:ext cx="658" cy="229"/>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Load(B)</a:t>
              </a:r>
            </a:p>
          </p:txBody>
        </p:sp>
      </p:grpSp>
      <p:grpSp>
        <p:nvGrpSpPr>
          <p:cNvPr id="14" name="Group 39"/>
          <p:cNvGrpSpPr>
            <a:grpSpLocks/>
          </p:cNvGrpSpPr>
          <p:nvPr/>
        </p:nvGrpSpPr>
        <p:grpSpPr bwMode="auto">
          <a:xfrm>
            <a:off x="3581400" y="4648200"/>
            <a:ext cx="973138" cy="1725613"/>
            <a:chOff x="2208" y="1296"/>
            <a:chExt cx="613" cy="1087"/>
          </a:xfrm>
        </p:grpSpPr>
        <p:sp>
          <p:nvSpPr>
            <p:cNvPr id="674856" name="Oval 40"/>
            <p:cNvSpPr>
              <a:spLocks noChangeArrowheads="1"/>
            </p:cNvSpPr>
            <p:nvPr/>
          </p:nvSpPr>
          <p:spPr bwMode="auto">
            <a:xfrm>
              <a:off x="2208" y="1296"/>
              <a:ext cx="613" cy="1087"/>
            </a:xfrm>
            <a:prstGeom prst="ellipse">
              <a:avLst/>
            </a:prstGeom>
            <a:solidFill>
              <a:schemeClr val="bg2"/>
            </a:solidFill>
            <a:ln w="12700">
              <a:solidFill>
                <a:schemeClr val="tx2"/>
              </a:solidFill>
              <a:prstDash val="dash"/>
              <a:round/>
              <a:headEnd/>
              <a:tailEnd/>
            </a:ln>
            <a:effectLst/>
          </p:spPr>
          <p:txBody>
            <a:bodyPr wrap="none" anchor="ctr"/>
            <a:lstStyle/>
            <a:p>
              <a:endParaRPr lang="en-US"/>
            </a:p>
          </p:txBody>
        </p:sp>
        <p:sp>
          <p:nvSpPr>
            <p:cNvPr id="674857" name="Rectangle 41"/>
            <p:cNvSpPr>
              <a:spLocks noChangeArrowheads="1"/>
            </p:cNvSpPr>
            <p:nvPr/>
          </p:nvSpPr>
          <p:spPr bwMode="auto">
            <a:xfrm>
              <a:off x="2208" y="1584"/>
              <a:ext cx="602" cy="575"/>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At(B,E)</a:t>
              </a:r>
            </a:p>
            <a:p>
              <a:r>
                <a:rPr lang="en-US" sz="1800">
                  <a:solidFill>
                    <a:schemeClr val="tx1"/>
                  </a:solidFill>
                  <a:latin typeface="Arial" charset="0"/>
                </a:rPr>
                <a:t>At(R,E)</a:t>
              </a:r>
            </a:p>
            <a:p>
              <a:r>
                <a:rPr lang="en-US" sz="1800">
                  <a:solidFill>
                    <a:schemeClr val="tx1"/>
                  </a:solidFill>
                  <a:latin typeface="Arial" charset="0"/>
                </a:rPr>
                <a:t>  In(A)</a:t>
              </a:r>
            </a:p>
          </p:txBody>
        </p:sp>
      </p:grpSp>
      <p:grpSp>
        <p:nvGrpSpPr>
          <p:cNvPr id="15" name="Group 42"/>
          <p:cNvGrpSpPr>
            <a:grpSpLocks/>
          </p:cNvGrpSpPr>
          <p:nvPr/>
        </p:nvGrpSpPr>
        <p:grpSpPr bwMode="auto">
          <a:xfrm>
            <a:off x="6172200" y="4648200"/>
            <a:ext cx="973138" cy="1725613"/>
            <a:chOff x="3840" y="1296"/>
            <a:chExt cx="613" cy="1087"/>
          </a:xfrm>
        </p:grpSpPr>
        <p:sp>
          <p:nvSpPr>
            <p:cNvPr id="674859" name="Oval 43"/>
            <p:cNvSpPr>
              <a:spLocks noChangeArrowheads="1"/>
            </p:cNvSpPr>
            <p:nvPr/>
          </p:nvSpPr>
          <p:spPr bwMode="auto">
            <a:xfrm>
              <a:off x="3840" y="1296"/>
              <a:ext cx="613" cy="1087"/>
            </a:xfrm>
            <a:prstGeom prst="ellipse">
              <a:avLst/>
            </a:prstGeom>
            <a:solidFill>
              <a:schemeClr val="bg2"/>
            </a:solidFill>
            <a:ln w="12700">
              <a:solidFill>
                <a:schemeClr val="tx2"/>
              </a:solidFill>
              <a:prstDash val="dash"/>
              <a:round/>
              <a:headEnd/>
              <a:tailEnd/>
            </a:ln>
            <a:effectLst/>
          </p:spPr>
          <p:txBody>
            <a:bodyPr wrap="none" anchor="ctr"/>
            <a:lstStyle/>
            <a:p>
              <a:endParaRPr lang="en-US"/>
            </a:p>
          </p:txBody>
        </p:sp>
        <p:sp>
          <p:nvSpPr>
            <p:cNvPr id="674860" name="Rectangle 44"/>
            <p:cNvSpPr>
              <a:spLocks noChangeArrowheads="1"/>
            </p:cNvSpPr>
            <p:nvPr/>
          </p:nvSpPr>
          <p:spPr bwMode="auto">
            <a:xfrm>
              <a:off x="3840" y="1584"/>
              <a:ext cx="522" cy="402"/>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  In(A)</a:t>
              </a:r>
            </a:p>
            <a:p>
              <a:r>
                <a:rPr lang="en-US" sz="1800">
                  <a:solidFill>
                    <a:schemeClr val="tx1"/>
                  </a:solidFill>
                  <a:latin typeface="Arial" charset="0"/>
                </a:rPr>
                <a:t>  In(B)</a:t>
              </a:r>
            </a:p>
          </p:txBody>
        </p:sp>
      </p:grpSp>
      <p:grpSp>
        <p:nvGrpSpPr>
          <p:cNvPr id="16" name="Group 45"/>
          <p:cNvGrpSpPr>
            <a:grpSpLocks/>
          </p:cNvGrpSpPr>
          <p:nvPr/>
        </p:nvGrpSpPr>
        <p:grpSpPr bwMode="auto">
          <a:xfrm>
            <a:off x="4876800" y="4800600"/>
            <a:ext cx="1277938" cy="396875"/>
            <a:chOff x="4112" y="2545"/>
            <a:chExt cx="805" cy="250"/>
          </a:xfrm>
        </p:grpSpPr>
        <p:sp>
          <p:nvSpPr>
            <p:cNvPr id="674862" name="AutoShape 46"/>
            <p:cNvSpPr>
              <a:spLocks noChangeArrowheads="1"/>
            </p:cNvSpPr>
            <p:nvPr/>
          </p:nvSpPr>
          <p:spPr bwMode="auto">
            <a:xfrm flipH="1">
              <a:off x="4112" y="2545"/>
              <a:ext cx="671" cy="250"/>
            </a:xfrm>
            <a:prstGeom prst="homePlate">
              <a:avLst>
                <a:gd name="adj" fmla="val 89467"/>
              </a:avLst>
            </a:prstGeom>
            <a:solidFill>
              <a:schemeClr val="bg2"/>
            </a:solidFill>
            <a:ln w="12700">
              <a:solidFill>
                <a:schemeClr val="tx1"/>
              </a:solidFill>
              <a:miter lim="800000"/>
              <a:headEnd/>
              <a:tailEnd/>
            </a:ln>
            <a:effectLst/>
          </p:spPr>
          <p:txBody>
            <a:bodyPr wrap="none" anchor="ctr"/>
            <a:lstStyle/>
            <a:p>
              <a:endParaRPr lang="en-US"/>
            </a:p>
          </p:txBody>
        </p:sp>
        <p:sp>
          <p:nvSpPr>
            <p:cNvPr id="674863" name="Rectangle 47"/>
            <p:cNvSpPr>
              <a:spLocks noChangeArrowheads="1"/>
            </p:cNvSpPr>
            <p:nvPr/>
          </p:nvSpPr>
          <p:spPr bwMode="auto">
            <a:xfrm>
              <a:off x="4189" y="2558"/>
              <a:ext cx="728" cy="229"/>
            </a:xfrm>
            <a:prstGeom prst="rect">
              <a:avLst/>
            </a:prstGeom>
            <a:noFill/>
            <a:ln w="12700">
              <a:noFill/>
              <a:miter lim="800000"/>
              <a:headEnd/>
              <a:tailEnd/>
            </a:ln>
            <a:effectLst/>
          </p:spPr>
          <p:txBody>
            <a:bodyPr lIns="90488" tIns="44450" rIns="90488" bIns="44450">
              <a:spAutoFit/>
            </a:bodyPr>
            <a:lstStyle/>
            <a:p>
              <a:r>
                <a:rPr lang="en-US" sz="1800">
                  <a:solidFill>
                    <a:schemeClr val="tx2"/>
                  </a:solidFill>
                  <a:latin typeface="Arial" charset="0"/>
                </a:rPr>
                <a:t>regress</a:t>
              </a:r>
              <a:endParaRPr lang="en-US" sz="1800">
                <a:solidFill>
                  <a:schemeClr val="tx1"/>
                </a:solidFill>
                <a:latin typeface="Arial"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bwMode="auto">
          <a:xfrm>
            <a:off x="990600" y="457200"/>
            <a:ext cx="6908800" cy="381000"/>
          </a:xfrm>
          <a:noFill/>
          <a:ln w="12700">
            <a:miter lim="800000"/>
            <a:headEnd/>
            <a:tailEnd/>
          </a:ln>
        </p:spPr>
        <p:txBody>
          <a:bodyPr vert="horz" wrap="square" lIns="90488" tIns="44450" rIns="90488" bIns="44450" numCol="1" anchor="b" anchorCtr="0" compatLnSpc="1">
            <a:prstTxWarp prst="textNoShape">
              <a:avLst/>
            </a:prstTxWarp>
          </a:bodyPr>
          <a:lstStyle/>
          <a:p>
            <a:r>
              <a:rPr lang="en-US" sz="2400"/>
              <a:t>Checking correctness of a plan:</a:t>
            </a:r>
            <a:br>
              <a:rPr lang="en-US" sz="2400"/>
            </a:br>
            <a:r>
              <a:rPr lang="en-US" sz="2400"/>
              <a:t>The Causal Approach</a:t>
            </a:r>
          </a:p>
        </p:txBody>
      </p:sp>
      <p:sp>
        <p:nvSpPr>
          <p:cNvPr id="675843" name="Rectangle 3"/>
          <p:cNvSpPr>
            <a:spLocks noGrp="1" noChangeArrowheads="1"/>
          </p:cNvSpPr>
          <p:nvPr>
            <p:ph type="body" idx="1"/>
          </p:nvPr>
        </p:nvSpPr>
        <p:spPr bwMode="auto">
          <a:xfrm>
            <a:off x="381000" y="914400"/>
            <a:ext cx="8763000" cy="762000"/>
          </a:xfrm>
          <a:noFill/>
          <a:ln w="12700">
            <a:miter lim="800000"/>
            <a:headEnd/>
            <a:tailEnd/>
          </a:ln>
        </p:spPr>
        <p:txBody>
          <a:bodyPr vert="horz" wrap="square" lIns="90488" tIns="44450" rIns="90488" bIns="44450" numCol="1" anchor="t" anchorCtr="0" compatLnSpc="1">
            <a:prstTxWarp prst="textNoShape">
              <a:avLst/>
            </a:prstTxWarp>
          </a:bodyPr>
          <a:lstStyle/>
          <a:p>
            <a:r>
              <a:rPr lang="en-US" sz="2000" dirty="0">
                <a:solidFill>
                  <a:srgbClr val="DC0081"/>
                </a:solidFill>
              </a:rPr>
              <a:t>Causal Proof:</a:t>
            </a:r>
            <a:r>
              <a:rPr lang="en-US" sz="2000" dirty="0"/>
              <a:t> Check if each of the goals and preconditions of the action are </a:t>
            </a:r>
          </a:p>
          <a:p>
            <a:pPr lvl="2"/>
            <a:r>
              <a:rPr lang="en-US" sz="1800" dirty="0">
                <a:solidFill>
                  <a:srgbClr val="7FFF00"/>
                </a:solidFill>
              </a:rPr>
              <a:t>“established” : There is a preceding step that gives it</a:t>
            </a:r>
          </a:p>
          <a:p>
            <a:pPr lvl="2"/>
            <a:r>
              <a:rPr lang="en-US" sz="1800" dirty="0">
                <a:solidFill>
                  <a:srgbClr val="7FFF00"/>
                </a:solidFill>
              </a:rPr>
              <a:t>“</a:t>
            </a:r>
            <a:r>
              <a:rPr lang="en-US" sz="1800" dirty="0" err="1">
                <a:solidFill>
                  <a:srgbClr val="7FFF00"/>
                </a:solidFill>
              </a:rPr>
              <a:t>unclobbered</a:t>
            </a:r>
            <a:r>
              <a:rPr lang="en-US" sz="1800" dirty="0">
                <a:solidFill>
                  <a:srgbClr val="7FFF00"/>
                </a:solidFill>
              </a:rPr>
              <a:t>”:  No possibly intervening step deletes it </a:t>
            </a:r>
          </a:p>
          <a:p>
            <a:pPr lvl="3"/>
            <a:r>
              <a:rPr lang="en-US" sz="1600" dirty="0">
                <a:solidFill>
                  <a:schemeClr val="tx2"/>
                </a:solidFill>
              </a:rPr>
              <a:t>Or for every preceding step that deletes it,  there exists another step that precedes the conditions and follows the </a:t>
            </a:r>
            <a:r>
              <a:rPr lang="en-US" sz="1600" dirty="0" err="1">
                <a:solidFill>
                  <a:schemeClr val="tx2"/>
                </a:solidFill>
              </a:rPr>
              <a:t>deleter</a:t>
            </a:r>
            <a:r>
              <a:rPr lang="en-US" sz="1600" dirty="0">
                <a:solidFill>
                  <a:schemeClr val="tx2"/>
                </a:solidFill>
              </a:rPr>
              <a:t> </a:t>
            </a:r>
            <a:r>
              <a:rPr lang="en-US" sz="1600" dirty="0" smtClean="0">
                <a:solidFill>
                  <a:schemeClr val="tx2"/>
                </a:solidFill>
              </a:rPr>
              <a:t>&amp; adds </a:t>
            </a:r>
            <a:r>
              <a:rPr lang="en-US" sz="1600" dirty="0">
                <a:solidFill>
                  <a:schemeClr val="tx2"/>
                </a:solidFill>
              </a:rPr>
              <a:t>it back</a:t>
            </a:r>
            <a:r>
              <a:rPr lang="en-US" dirty="0">
                <a:solidFill>
                  <a:schemeClr val="tx2"/>
                </a:solidFill>
              </a:rPr>
              <a:t>.</a:t>
            </a:r>
            <a:r>
              <a:rPr lang="en-US" dirty="0">
                <a:solidFill>
                  <a:schemeClr val="accent1"/>
                </a:solidFill>
              </a:rPr>
              <a:t> </a:t>
            </a:r>
          </a:p>
          <a:p>
            <a:pPr>
              <a:buFont typeface="Monotype Sorts" pitchFamily="2" charset="2"/>
              <a:buNone/>
            </a:pPr>
            <a:r>
              <a:rPr lang="en-US" sz="2000" dirty="0"/>
              <a:t>Causal proof is</a:t>
            </a:r>
            <a:r>
              <a:rPr lang="en-US" sz="2000" dirty="0">
                <a:solidFill>
                  <a:srgbClr val="7FFF00"/>
                </a:solidFill>
              </a:rPr>
              <a:t> </a:t>
            </a:r>
          </a:p>
          <a:p>
            <a:pPr lvl="1"/>
            <a:r>
              <a:rPr lang="en-US" sz="1800" dirty="0">
                <a:solidFill>
                  <a:schemeClr val="accent1"/>
                </a:solidFill>
              </a:rPr>
              <a:t>“local” (checks correctness one condition at a time)</a:t>
            </a:r>
          </a:p>
          <a:p>
            <a:pPr lvl="1"/>
            <a:r>
              <a:rPr lang="en-US" sz="1800" dirty="0">
                <a:solidFill>
                  <a:schemeClr val="accent1"/>
                </a:solidFill>
              </a:rPr>
              <a:t>“state-less” (does not need to know the states preceding actions)</a:t>
            </a:r>
          </a:p>
          <a:p>
            <a:pPr lvl="2"/>
            <a:r>
              <a:rPr lang="en-US" sz="1800" dirty="0">
                <a:solidFill>
                  <a:schemeClr val="tx2"/>
                </a:solidFill>
              </a:rPr>
              <a:t>Easy to extend to </a:t>
            </a:r>
            <a:r>
              <a:rPr lang="en-US" sz="1800" i="1" dirty="0">
                <a:solidFill>
                  <a:schemeClr val="tx2"/>
                </a:solidFill>
              </a:rPr>
              <a:t>durative </a:t>
            </a:r>
            <a:r>
              <a:rPr lang="en-US" sz="1800" dirty="0">
                <a:solidFill>
                  <a:schemeClr val="tx2"/>
                </a:solidFill>
              </a:rPr>
              <a:t> actions</a:t>
            </a:r>
            <a:endParaRPr lang="en-US" sz="1800" dirty="0">
              <a:solidFill>
                <a:schemeClr val="accent1"/>
              </a:solidFill>
            </a:endParaRPr>
          </a:p>
          <a:p>
            <a:pPr lvl="1"/>
            <a:r>
              <a:rPr lang="en-US" sz="1800" dirty="0">
                <a:solidFill>
                  <a:schemeClr val="accent1"/>
                </a:solidFill>
              </a:rPr>
              <a:t>“incremental” with respect to action insertion</a:t>
            </a:r>
          </a:p>
          <a:p>
            <a:pPr lvl="2"/>
            <a:r>
              <a:rPr lang="en-US" sz="1800" dirty="0">
                <a:solidFill>
                  <a:schemeClr val="tx2"/>
                </a:solidFill>
              </a:rPr>
              <a:t>Great for </a:t>
            </a:r>
            <a:r>
              <a:rPr lang="en-US" sz="1800" dirty="0" err="1">
                <a:solidFill>
                  <a:schemeClr val="tx2"/>
                </a:solidFill>
              </a:rPr>
              <a:t>replanning</a:t>
            </a:r>
            <a:endParaRPr lang="en-US" sz="1800" dirty="0">
              <a:solidFill>
                <a:srgbClr val="7FFF00"/>
              </a:solidFill>
            </a:endParaRPr>
          </a:p>
        </p:txBody>
      </p:sp>
      <p:sp>
        <p:nvSpPr>
          <p:cNvPr id="675844" name="Text Box 4"/>
          <p:cNvSpPr txBox="1">
            <a:spLocks noChangeArrowheads="1"/>
          </p:cNvSpPr>
          <p:nvPr/>
        </p:nvSpPr>
        <p:spPr bwMode="auto">
          <a:xfrm>
            <a:off x="7908925" y="112713"/>
            <a:ext cx="971550" cy="366712"/>
          </a:xfrm>
          <a:prstGeom prst="rect">
            <a:avLst/>
          </a:prstGeom>
          <a:noFill/>
          <a:ln w="12700">
            <a:noFill/>
            <a:miter lim="800000"/>
            <a:headEnd/>
            <a:tailEnd/>
          </a:ln>
          <a:effectLst/>
        </p:spPr>
        <p:txBody>
          <a:bodyPr wrap="none">
            <a:spAutoFit/>
          </a:bodyPr>
          <a:lstStyle/>
          <a:p>
            <a:r>
              <a:rPr lang="en-US" sz="1800">
                <a:latin typeface="Arial" charset="0"/>
              </a:rPr>
              <a:t>Contd..</a:t>
            </a:r>
          </a:p>
        </p:txBody>
      </p:sp>
      <p:grpSp>
        <p:nvGrpSpPr>
          <p:cNvPr id="2" name="Group 5"/>
          <p:cNvGrpSpPr>
            <a:grpSpLocks/>
          </p:cNvGrpSpPr>
          <p:nvPr/>
        </p:nvGrpSpPr>
        <p:grpSpPr bwMode="auto">
          <a:xfrm>
            <a:off x="2362200" y="4495800"/>
            <a:ext cx="6556375" cy="2119313"/>
            <a:chOff x="960" y="2496"/>
            <a:chExt cx="4130" cy="1335"/>
          </a:xfrm>
        </p:grpSpPr>
        <p:sp>
          <p:nvSpPr>
            <p:cNvPr id="675846" name="Rectangle 6"/>
            <p:cNvSpPr>
              <a:spLocks noChangeArrowheads="1"/>
            </p:cNvSpPr>
            <p:nvPr/>
          </p:nvSpPr>
          <p:spPr bwMode="auto">
            <a:xfrm>
              <a:off x="3360" y="2928"/>
              <a:ext cx="635" cy="268"/>
            </a:xfrm>
            <a:prstGeom prst="rect">
              <a:avLst/>
            </a:prstGeom>
            <a:solidFill>
              <a:srgbClr val="DC0081"/>
            </a:solidFill>
            <a:ln w="12700">
              <a:solidFill>
                <a:schemeClr val="tx1"/>
              </a:solidFill>
              <a:miter lim="800000"/>
              <a:headEnd/>
              <a:tailEnd/>
            </a:ln>
            <a:effectLst/>
          </p:spPr>
          <p:txBody>
            <a:bodyPr wrap="none" anchor="ctr"/>
            <a:lstStyle/>
            <a:p>
              <a:endParaRPr lang="en-US"/>
            </a:p>
          </p:txBody>
        </p:sp>
        <p:sp>
          <p:nvSpPr>
            <p:cNvPr id="675847" name="Rectangle 7"/>
            <p:cNvSpPr>
              <a:spLocks noChangeArrowheads="1"/>
            </p:cNvSpPr>
            <p:nvPr/>
          </p:nvSpPr>
          <p:spPr bwMode="auto">
            <a:xfrm>
              <a:off x="3360" y="2976"/>
              <a:ext cx="658" cy="229"/>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Load(B)</a:t>
              </a:r>
            </a:p>
          </p:txBody>
        </p:sp>
        <p:sp>
          <p:nvSpPr>
            <p:cNvPr id="675848" name="Rectangle 8"/>
            <p:cNvSpPr>
              <a:spLocks noChangeArrowheads="1"/>
            </p:cNvSpPr>
            <p:nvPr/>
          </p:nvSpPr>
          <p:spPr bwMode="auto">
            <a:xfrm>
              <a:off x="2112" y="2928"/>
              <a:ext cx="635" cy="268"/>
            </a:xfrm>
            <a:prstGeom prst="rect">
              <a:avLst/>
            </a:prstGeom>
            <a:solidFill>
              <a:srgbClr val="DC0081"/>
            </a:solidFill>
            <a:ln w="12700">
              <a:solidFill>
                <a:schemeClr val="tx1"/>
              </a:solidFill>
              <a:miter lim="800000"/>
              <a:headEnd/>
              <a:tailEnd/>
            </a:ln>
            <a:effectLst/>
          </p:spPr>
          <p:txBody>
            <a:bodyPr wrap="none" anchor="ctr"/>
            <a:lstStyle/>
            <a:p>
              <a:endParaRPr lang="en-US"/>
            </a:p>
          </p:txBody>
        </p:sp>
        <p:sp>
          <p:nvSpPr>
            <p:cNvPr id="675849" name="Rectangle 9"/>
            <p:cNvSpPr>
              <a:spLocks noChangeArrowheads="1"/>
            </p:cNvSpPr>
            <p:nvPr/>
          </p:nvSpPr>
          <p:spPr bwMode="auto">
            <a:xfrm>
              <a:off x="2112" y="2976"/>
              <a:ext cx="658" cy="229"/>
            </a:xfrm>
            <a:prstGeom prst="rect">
              <a:avLst/>
            </a:prstGeom>
            <a:noFill/>
            <a:ln w="12700">
              <a:noFill/>
              <a:miter lim="800000"/>
              <a:headEnd/>
              <a:tailEnd/>
            </a:ln>
            <a:effectLst/>
          </p:spPr>
          <p:txBody>
            <a:bodyPr wrap="none" lIns="90488" tIns="44450" rIns="90488" bIns="44450">
              <a:spAutoFit/>
            </a:bodyPr>
            <a:lstStyle/>
            <a:p>
              <a:r>
                <a:rPr lang="en-US" sz="1800">
                  <a:solidFill>
                    <a:schemeClr val="tx1"/>
                  </a:solidFill>
                  <a:latin typeface="Arial" charset="0"/>
                </a:rPr>
                <a:t>Load(A)</a:t>
              </a:r>
            </a:p>
          </p:txBody>
        </p:sp>
        <p:sp>
          <p:nvSpPr>
            <p:cNvPr id="675850" name="Text Box 10"/>
            <p:cNvSpPr txBox="1">
              <a:spLocks noChangeArrowheads="1"/>
            </p:cNvSpPr>
            <p:nvPr/>
          </p:nvSpPr>
          <p:spPr bwMode="auto">
            <a:xfrm>
              <a:off x="4646" y="2567"/>
              <a:ext cx="444" cy="231"/>
            </a:xfrm>
            <a:prstGeom prst="rect">
              <a:avLst/>
            </a:prstGeom>
            <a:noFill/>
            <a:ln w="12700">
              <a:noFill/>
              <a:miter lim="800000"/>
              <a:headEnd/>
              <a:tailEnd/>
            </a:ln>
            <a:effectLst/>
          </p:spPr>
          <p:txBody>
            <a:bodyPr wrap="none">
              <a:spAutoFit/>
            </a:bodyPr>
            <a:lstStyle/>
            <a:p>
              <a:r>
                <a:rPr lang="en-US" sz="1800">
                  <a:solidFill>
                    <a:schemeClr val="accent2"/>
                  </a:solidFill>
                  <a:latin typeface="Arial" charset="0"/>
                </a:rPr>
                <a:t>In(A)</a:t>
              </a:r>
            </a:p>
          </p:txBody>
        </p:sp>
        <p:sp>
          <p:nvSpPr>
            <p:cNvPr id="675851" name="Text Box 11"/>
            <p:cNvSpPr txBox="1">
              <a:spLocks noChangeArrowheads="1"/>
            </p:cNvSpPr>
            <p:nvPr/>
          </p:nvSpPr>
          <p:spPr bwMode="auto">
            <a:xfrm>
              <a:off x="4646" y="3095"/>
              <a:ext cx="444" cy="231"/>
            </a:xfrm>
            <a:prstGeom prst="rect">
              <a:avLst/>
            </a:prstGeom>
            <a:noFill/>
            <a:ln w="12700">
              <a:noFill/>
              <a:miter lim="800000"/>
              <a:headEnd/>
              <a:tailEnd/>
            </a:ln>
            <a:effectLst/>
          </p:spPr>
          <p:txBody>
            <a:bodyPr wrap="none">
              <a:spAutoFit/>
            </a:bodyPr>
            <a:lstStyle/>
            <a:p>
              <a:r>
                <a:rPr lang="en-US" sz="1800">
                  <a:solidFill>
                    <a:schemeClr val="accent2"/>
                  </a:solidFill>
                  <a:latin typeface="Arial" charset="0"/>
                </a:rPr>
                <a:t>In(B)</a:t>
              </a:r>
            </a:p>
          </p:txBody>
        </p:sp>
        <p:sp>
          <p:nvSpPr>
            <p:cNvPr id="675852" name="Text Box 12"/>
            <p:cNvSpPr txBox="1">
              <a:spLocks noChangeArrowheads="1"/>
            </p:cNvSpPr>
            <p:nvPr/>
          </p:nvSpPr>
          <p:spPr bwMode="auto">
            <a:xfrm>
              <a:off x="3302" y="3239"/>
              <a:ext cx="604" cy="231"/>
            </a:xfrm>
            <a:prstGeom prst="rect">
              <a:avLst/>
            </a:prstGeom>
            <a:noFill/>
            <a:ln w="12700">
              <a:noFill/>
              <a:miter lim="800000"/>
              <a:headEnd/>
              <a:tailEnd/>
            </a:ln>
            <a:effectLst/>
          </p:spPr>
          <p:txBody>
            <a:bodyPr wrap="none">
              <a:spAutoFit/>
            </a:bodyPr>
            <a:lstStyle/>
            <a:p>
              <a:r>
                <a:rPr lang="en-US" sz="1800">
                  <a:solidFill>
                    <a:schemeClr val="accent2"/>
                  </a:solidFill>
                  <a:latin typeface="Arial" charset="0"/>
                </a:rPr>
                <a:t>At(B,E)</a:t>
              </a:r>
            </a:p>
          </p:txBody>
        </p:sp>
        <p:sp>
          <p:nvSpPr>
            <p:cNvPr id="675853" name="Text Box 13"/>
            <p:cNvSpPr txBox="1">
              <a:spLocks noChangeArrowheads="1"/>
            </p:cNvSpPr>
            <p:nvPr/>
          </p:nvSpPr>
          <p:spPr bwMode="auto">
            <a:xfrm>
              <a:off x="3312" y="3456"/>
              <a:ext cx="604" cy="231"/>
            </a:xfrm>
            <a:prstGeom prst="rect">
              <a:avLst/>
            </a:prstGeom>
            <a:noFill/>
            <a:ln w="12700">
              <a:noFill/>
              <a:miter lim="800000"/>
              <a:headEnd/>
              <a:tailEnd/>
            </a:ln>
            <a:effectLst/>
          </p:spPr>
          <p:txBody>
            <a:bodyPr wrap="none">
              <a:spAutoFit/>
            </a:bodyPr>
            <a:lstStyle/>
            <a:p>
              <a:r>
                <a:rPr lang="en-US" sz="1800">
                  <a:solidFill>
                    <a:schemeClr val="accent2"/>
                  </a:solidFill>
                  <a:latin typeface="Arial" charset="0"/>
                </a:rPr>
                <a:t>At(R,E)</a:t>
              </a:r>
            </a:p>
          </p:txBody>
        </p:sp>
        <p:sp>
          <p:nvSpPr>
            <p:cNvPr id="675854" name="Text Box 14"/>
            <p:cNvSpPr txBox="1">
              <a:spLocks noChangeArrowheads="1"/>
            </p:cNvSpPr>
            <p:nvPr/>
          </p:nvSpPr>
          <p:spPr bwMode="auto">
            <a:xfrm>
              <a:off x="2102" y="3239"/>
              <a:ext cx="604" cy="231"/>
            </a:xfrm>
            <a:prstGeom prst="rect">
              <a:avLst/>
            </a:prstGeom>
            <a:noFill/>
            <a:ln w="12700">
              <a:noFill/>
              <a:miter lim="800000"/>
              <a:headEnd/>
              <a:tailEnd/>
            </a:ln>
            <a:effectLst/>
          </p:spPr>
          <p:txBody>
            <a:bodyPr wrap="none">
              <a:spAutoFit/>
            </a:bodyPr>
            <a:lstStyle/>
            <a:p>
              <a:r>
                <a:rPr lang="en-US" sz="1800">
                  <a:solidFill>
                    <a:schemeClr val="accent2"/>
                  </a:solidFill>
                  <a:latin typeface="Arial" charset="0"/>
                </a:rPr>
                <a:t>At(A,E)</a:t>
              </a:r>
            </a:p>
          </p:txBody>
        </p:sp>
        <p:sp>
          <p:nvSpPr>
            <p:cNvPr id="675855" name="Text Box 15"/>
            <p:cNvSpPr txBox="1">
              <a:spLocks noChangeArrowheads="1"/>
            </p:cNvSpPr>
            <p:nvPr/>
          </p:nvSpPr>
          <p:spPr bwMode="auto">
            <a:xfrm>
              <a:off x="2112" y="3456"/>
              <a:ext cx="604" cy="231"/>
            </a:xfrm>
            <a:prstGeom prst="rect">
              <a:avLst/>
            </a:prstGeom>
            <a:noFill/>
            <a:ln w="12700">
              <a:noFill/>
              <a:miter lim="800000"/>
              <a:headEnd/>
              <a:tailEnd/>
            </a:ln>
            <a:effectLst/>
          </p:spPr>
          <p:txBody>
            <a:bodyPr wrap="none">
              <a:spAutoFit/>
            </a:bodyPr>
            <a:lstStyle/>
            <a:p>
              <a:r>
                <a:rPr lang="en-US" sz="1800">
                  <a:solidFill>
                    <a:schemeClr val="accent2"/>
                  </a:solidFill>
                  <a:latin typeface="Arial" charset="0"/>
                </a:rPr>
                <a:t>At(R,E)</a:t>
              </a:r>
            </a:p>
          </p:txBody>
        </p:sp>
        <p:sp>
          <p:nvSpPr>
            <p:cNvPr id="675856" name="Text Box 16"/>
            <p:cNvSpPr txBox="1">
              <a:spLocks noChangeArrowheads="1"/>
            </p:cNvSpPr>
            <p:nvPr/>
          </p:nvSpPr>
          <p:spPr bwMode="auto">
            <a:xfrm>
              <a:off x="960" y="3024"/>
              <a:ext cx="604" cy="231"/>
            </a:xfrm>
            <a:prstGeom prst="rect">
              <a:avLst/>
            </a:prstGeom>
            <a:noFill/>
            <a:ln w="12700">
              <a:noFill/>
              <a:miter lim="800000"/>
              <a:headEnd/>
              <a:tailEnd/>
            </a:ln>
            <a:effectLst/>
          </p:spPr>
          <p:txBody>
            <a:bodyPr wrap="none">
              <a:spAutoFit/>
            </a:bodyPr>
            <a:lstStyle/>
            <a:p>
              <a:r>
                <a:rPr lang="en-US" sz="1800">
                  <a:solidFill>
                    <a:schemeClr val="tx1"/>
                  </a:solidFill>
                  <a:latin typeface="Arial" charset="0"/>
                </a:rPr>
                <a:t>At(A,E)</a:t>
              </a:r>
            </a:p>
          </p:txBody>
        </p:sp>
        <p:sp>
          <p:nvSpPr>
            <p:cNvPr id="675857" name="Text Box 17"/>
            <p:cNvSpPr txBox="1">
              <a:spLocks noChangeArrowheads="1"/>
            </p:cNvSpPr>
            <p:nvPr/>
          </p:nvSpPr>
          <p:spPr bwMode="auto">
            <a:xfrm>
              <a:off x="960" y="3312"/>
              <a:ext cx="604" cy="231"/>
            </a:xfrm>
            <a:prstGeom prst="rect">
              <a:avLst/>
            </a:prstGeom>
            <a:noFill/>
            <a:ln w="12700">
              <a:noFill/>
              <a:miter lim="800000"/>
              <a:headEnd/>
              <a:tailEnd/>
            </a:ln>
            <a:effectLst/>
          </p:spPr>
          <p:txBody>
            <a:bodyPr wrap="none">
              <a:spAutoFit/>
            </a:bodyPr>
            <a:lstStyle/>
            <a:p>
              <a:r>
                <a:rPr lang="en-US" sz="1800">
                  <a:solidFill>
                    <a:schemeClr val="tx1"/>
                  </a:solidFill>
                  <a:latin typeface="Arial" charset="0"/>
                </a:rPr>
                <a:t>At(B,E)</a:t>
              </a:r>
            </a:p>
          </p:txBody>
        </p:sp>
        <p:sp>
          <p:nvSpPr>
            <p:cNvPr id="675858" name="Text Box 18"/>
            <p:cNvSpPr txBox="1">
              <a:spLocks noChangeArrowheads="1"/>
            </p:cNvSpPr>
            <p:nvPr/>
          </p:nvSpPr>
          <p:spPr bwMode="auto">
            <a:xfrm>
              <a:off x="960" y="3600"/>
              <a:ext cx="604" cy="231"/>
            </a:xfrm>
            <a:prstGeom prst="rect">
              <a:avLst/>
            </a:prstGeom>
            <a:noFill/>
            <a:ln w="12700">
              <a:noFill/>
              <a:miter lim="800000"/>
              <a:headEnd/>
              <a:tailEnd/>
            </a:ln>
            <a:effectLst/>
          </p:spPr>
          <p:txBody>
            <a:bodyPr wrap="none">
              <a:spAutoFit/>
            </a:bodyPr>
            <a:lstStyle/>
            <a:p>
              <a:r>
                <a:rPr lang="en-US" sz="1800">
                  <a:solidFill>
                    <a:schemeClr val="tx1"/>
                  </a:solidFill>
                  <a:latin typeface="Arial" charset="0"/>
                </a:rPr>
                <a:t>At(R,E)</a:t>
              </a:r>
            </a:p>
          </p:txBody>
        </p:sp>
        <p:sp>
          <p:nvSpPr>
            <p:cNvPr id="675859" name="Text Box 19"/>
            <p:cNvSpPr txBox="1">
              <a:spLocks noChangeArrowheads="1"/>
            </p:cNvSpPr>
            <p:nvPr/>
          </p:nvSpPr>
          <p:spPr bwMode="auto">
            <a:xfrm>
              <a:off x="2294" y="2711"/>
              <a:ext cx="444" cy="231"/>
            </a:xfrm>
            <a:prstGeom prst="rect">
              <a:avLst/>
            </a:prstGeom>
            <a:noFill/>
            <a:ln w="12700">
              <a:noFill/>
              <a:miter lim="800000"/>
              <a:headEnd/>
              <a:tailEnd/>
            </a:ln>
            <a:effectLst/>
          </p:spPr>
          <p:txBody>
            <a:bodyPr wrap="none">
              <a:spAutoFit/>
            </a:bodyPr>
            <a:lstStyle/>
            <a:p>
              <a:r>
                <a:rPr lang="en-US" sz="1800">
                  <a:solidFill>
                    <a:schemeClr val="tx1"/>
                  </a:solidFill>
                  <a:latin typeface="Arial" charset="0"/>
                </a:rPr>
                <a:t>In(A)</a:t>
              </a:r>
            </a:p>
          </p:txBody>
        </p:sp>
        <p:sp>
          <p:nvSpPr>
            <p:cNvPr id="675860" name="Text Box 20"/>
            <p:cNvSpPr txBox="1">
              <a:spLocks noChangeArrowheads="1"/>
            </p:cNvSpPr>
            <p:nvPr/>
          </p:nvSpPr>
          <p:spPr bwMode="auto">
            <a:xfrm>
              <a:off x="2208" y="2496"/>
              <a:ext cx="688" cy="231"/>
            </a:xfrm>
            <a:prstGeom prst="rect">
              <a:avLst/>
            </a:prstGeom>
            <a:noFill/>
            <a:ln w="12700">
              <a:noFill/>
              <a:miter lim="800000"/>
              <a:headEnd/>
              <a:tailEnd/>
            </a:ln>
            <a:effectLst/>
          </p:spPr>
          <p:txBody>
            <a:bodyPr wrap="none">
              <a:spAutoFit/>
            </a:bodyPr>
            <a:lstStyle/>
            <a:p>
              <a:r>
                <a:rPr lang="en-US" sz="1800">
                  <a:solidFill>
                    <a:schemeClr val="tx1"/>
                  </a:solidFill>
                  <a:latin typeface="Arial" charset="0"/>
                </a:rPr>
                <a:t>~At(A,E)</a:t>
              </a:r>
            </a:p>
          </p:txBody>
        </p:sp>
        <p:sp>
          <p:nvSpPr>
            <p:cNvPr id="675861" name="Text Box 21"/>
            <p:cNvSpPr txBox="1">
              <a:spLocks noChangeArrowheads="1"/>
            </p:cNvSpPr>
            <p:nvPr/>
          </p:nvSpPr>
          <p:spPr bwMode="auto">
            <a:xfrm>
              <a:off x="3552" y="2736"/>
              <a:ext cx="444" cy="231"/>
            </a:xfrm>
            <a:prstGeom prst="rect">
              <a:avLst/>
            </a:prstGeom>
            <a:noFill/>
            <a:ln w="12700">
              <a:noFill/>
              <a:miter lim="800000"/>
              <a:headEnd/>
              <a:tailEnd/>
            </a:ln>
            <a:effectLst/>
          </p:spPr>
          <p:txBody>
            <a:bodyPr wrap="none">
              <a:spAutoFit/>
            </a:bodyPr>
            <a:lstStyle/>
            <a:p>
              <a:r>
                <a:rPr lang="en-US" sz="1800">
                  <a:solidFill>
                    <a:schemeClr val="tx1"/>
                  </a:solidFill>
                  <a:latin typeface="Arial" charset="0"/>
                </a:rPr>
                <a:t>In(B)</a:t>
              </a:r>
            </a:p>
          </p:txBody>
        </p:sp>
        <p:sp>
          <p:nvSpPr>
            <p:cNvPr id="675862" name="Text Box 22"/>
            <p:cNvSpPr txBox="1">
              <a:spLocks noChangeArrowheads="1"/>
            </p:cNvSpPr>
            <p:nvPr/>
          </p:nvSpPr>
          <p:spPr bwMode="auto">
            <a:xfrm>
              <a:off x="3360" y="2544"/>
              <a:ext cx="688" cy="231"/>
            </a:xfrm>
            <a:prstGeom prst="rect">
              <a:avLst/>
            </a:prstGeom>
            <a:noFill/>
            <a:ln w="12700">
              <a:noFill/>
              <a:miter lim="800000"/>
              <a:headEnd/>
              <a:tailEnd/>
            </a:ln>
            <a:effectLst/>
          </p:spPr>
          <p:txBody>
            <a:bodyPr wrap="none">
              <a:spAutoFit/>
            </a:bodyPr>
            <a:lstStyle/>
            <a:p>
              <a:r>
                <a:rPr lang="en-US" sz="1800">
                  <a:solidFill>
                    <a:schemeClr val="tx1"/>
                  </a:solidFill>
                  <a:latin typeface="Arial" charset="0"/>
                </a:rPr>
                <a:t>~At(B,E)</a:t>
              </a:r>
            </a:p>
          </p:txBody>
        </p:sp>
        <p:sp>
          <p:nvSpPr>
            <p:cNvPr id="675863" name="Line 23"/>
            <p:cNvSpPr>
              <a:spLocks noChangeShapeType="1"/>
            </p:cNvSpPr>
            <p:nvPr/>
          </p:nvSpPr>
          <p:spPr bwMode="auto">
            <a:xfrm>
              <a:off x="2736" y="3072"/>
              <a:ext cx="624" cy="0"/>
            </a:xfrm>
            <a:prstGeom prst="line">
              <a:avLst/>
            </a:prstGeom>
            <a:noFill/>
            <a:ln w="28575">
              <a:solidFill>
                <a:srgbClr val="DC0081"/>
              </a:solidFill>
              <a:round/>
              <a:headEnd/>
              <a:tailEnd type="triangle" w="med" len="med"/>
            </a:ln>
            <a:effectLst/>
          </p:spPr>
          <p:txBody>
            <a:bodyPr wrap="none" anchor="ctr"/>
            <a:lstStyle/>
            <a:p>
              <a:endParaRPr lang="en-US"/>
            </a:p>
          </p:txBody>
        </p:sp>
        <p:cxnSp>
          <p:nvCxnSpPr>
            <p:cNvPr id="675864" name="AutoShape 24"/>
            <p:cNvCxnSpPr>
              <a:cxnSpLocks noChangeShapeType="1"/>
              <a:stCxn id="675861" idx="3"/>
              <a:endCxn id="675851" idx="1"/>
            </p:cNvCxnSpPr>
            <p:nvPr/>
          </p:nvCxnSpPr>
          <p:spPr bwMode="auto">
            <a:xfrm>
              <a:off x="3996" y="2852"/>
              <a:ext cx="650" cy="359"/>
            </a:xfrm>
            <a:prstGeom prst="curvedConnector3">
              <a:avLst>
                <a:gd name="adj1" fmla="val 50000"/>
              </a:avLst>
            </a:prstGeom>
            <a:noFill/>
            <a:ln w="12700">
              <a:solidFill>
                <a:schemeClr val="tx2"/>
              </a:solidFill>
              <a:round/>
              <a:headEnd/>
              <a:tailEnd type="triangle" w="med" len="med"/>
            </a:ln>
            <a:effectLst/>
          </p:spPr>
        </p:cxnSp>
        <p:cxnSp>
          <p:nvCxnSpPr>
            <p:cNvPr id="675865" name="AutoShape 25"/>
            <p:cNvCxnSpPr>
              <a:cxnSpLocks noChangeShapeType="1"/>
              <a:stCxn id="675859" idx="3"/>
              <a:endCxn id="675850" idx="1"/>
            </p:cNvCxnSpPr>
            <p:nvPr/>
          </p:nvCxnSpPr>
          <p:spPr bwMode="auto">
            <a:xfrm flipV="1">
              <a:off x="2738" y="2683"/>
              <a:ext cx="1908" cy="144"/>
            </a:xfrm>
            <a:prstGeom prst="curvedConnector3">
              <a:avLst>
                <a:gd name="adj1" fmla="val 50000"/>
              </a:avLst>
            </a:prstGeom>
            <a:noFill/>
            <a:ln w="12700">
              <a:solidFill>
                <a:schemeClr val="tx2"/>
              </a:solidFill>
              <a:round/>
              <a:headEnd/>
              <a:tailEnd type="triangle" w="med" len="med"/>
            </a:ln>
            <a:effectLst/>
          </p:spPr>
        </p:cxnSp>
        <p:cxnSp>
          <p:nvCxnSpPr>
            <p:cNvPr id="675866" name="AutoShape 26"/>
            <p:cNvCxnSpPr>
              <a:cxnSpLocks noChangeShapeType="1"/>
              <a:stCxn id="675856" idx="3"/>
              <a:endCxn id="675854" idx="1"/>
            </p:cNvCxnSpPr>
            <p:nvPr/>
          </p:nvCxnSpPr>
          <p:spPr bwMode="auto">
            <a:xfrm>
              <a:off x="1564" y="3140"/>
              <a:ext cx="538" cy="215"/>
            </a:xfrm>
            <a:prstGeom prst="curvedConnector3">
              <a:avLst>
                <a:gd name="adj1" fmla="val 50000"/>
              </a:avLst>
            </a:prstGeom>
            <a:noFill/>
            <a:ln w="12700">
              <a:solidFill>
                <a:schemeClr val="tx2"/>
              </a:solidFill>
              <a:round/>
              <a:headEnd/>
              <a:tailEnd type="triangle" w="med" len="med"/>
            </a:ln>
            <a:effectLst/>
          </p:spPr>
        </p:cxnSp>
        <p:cxnSp>
          <p:nvCxnSpPr>
            <p:cNvPr id="675867" name="AutoShape 27"/>
            <p:cNvCxnSpPr>
              <a:cxnSpLocks noChangeShapeType="1"/>
              <a:stCxn id="675857" idx="3"/>
              <a:endCxn id="675852" idx="1"/>
            </p:cNvCxnSpPr>
            <p:nvPr/>
          </p:nvCxnSpPr>
          <p:spPr bwMode="auto">
            <a:xfrm flipV="1">
              <a:off x="1564" y="3355"/>
              <a:ext cx="1738" cy="73"/>
            </a:xfrm>
            <a:prstGeom prst="curvedConnector3">
              <a:avLst>
                <a:gd name="adj1" fmla="val 50000"/>
              </a:avLst>
            </a:prstGeom>
            <a:noFill/>
            <a:ln w="12700">
              <a:solidFill>
                <a:schemeClr val="tx2"/>
              </a:solidFill>
              <a:round/>
              <a:headEnd/>
              <a:tailEnd type="triangle" w="med" len="med"/>
            </a:ln>
            <a:effectLst/>
          </p:spPr>
        </p:cxnSp>
        <p:cxnSp>
          <p:nvCxnSpPr>
            <p:cNvPr id="675868" name="AutoShape 28"/>
            <p:cNvCxnSpPr>
              <a:cxnSpLocks noChangeShapeType="1"/>
              <a:stCxn id="675858" idx="3"/>
              <a:endCxn id="675855" idx="1"/>
            </p:cNvCxnSpPr>
            <p:nvPr/>
          </p:nvCxnSpPr>
          <p:spPr bwMode="auto">
            <a:xfrm flipV="1">
              <a:off x="1564" y="3572"/>
              <a:ext cx="548" cy="144"/>
            </a:xfrm>
            <a:prstGeom prst="curvedConnector3">
              <a:avLst>
                <a:gd name="adj1" fmla="val 50000"/>
              </a:avLst>
            </a:prstGeom>
            <a:noFill/>
            <a:ln w="12700">
              <a:solidFill>
                <a:schemeClr val="tx2"/>
              </a:solidFill>
              <a:round/>
              <a:headEnd/>
              <a:tailEnd type="triangle" w="med" len="med"/>
            </a:ln>
            <a:effectLst/>
          </p:spPr>
        </p:cxnSp>
        <p:cxnSp>
          <p:nvCxnSpPr>
            <p:cNvPr id="675869" name="AutoShape 29"/>
            <p:cNvCxnSpPr>
              <a:cxnSpLocks noChangeShapeType="1"/>
              <a:stCxn id="675858" idx="3"/>
              <a:endCxn id="675853" idx="1"/>
            </p:cNvCxnSpPr>
            <p:nvPr/>
          </p:nvCxnSpPr>
          <p:spPr bwMode="auto">
            <a:xfrm flipV="1">
              <a:off x="1564" y="3572"/>
              <a:ext cx="1748" cy="144"/>
            </a:xfrm>
            <a:prstGeom prst="curvedConnector3">
              <a:avLst>
                <a:gd name="adj1" fmla="val 50000"/>
              </a:avLst>
            </a:prstGeom>
            <a:noFill/>
            <a:ln w="12700">
              <a:solidFill>
                <a:schemeClr val="tx2"/>
              </a:solidFill>
              <a:round/>
              <a:headEnd/>
              <a:tailEnd type="triangle" w="med" len="med"/>
            </a:ln>
            <a:effectLst/>
          </p:spPr>
        </p:cxnSp>
      </p:grpSp>
    </p:spTree>
  </p:cSld>
  <p:clrMapOvr>
    <a:masterClrMapping/>
  </p:clrMapOvr>
  <p:transition advTm="10675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Plan Space Planning: Terminology</a:t>
            </a:r>
          </a:p>
        </p:txBody>
      </p:sp>
      <p:sp>
        <p:nvSpPr>
          <p:cNvPr id="68505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000"/>
              <a:t>Step: a step in the partial plan—which is bound to a specific action</a:t>
            </a:r>
          </a:p>
          <a:p>
            <a:pPr>
              <a:lnSpc>
                <a:spcPct val="90000"/>
              </a:lnSpc>
            </a:pPr>
            <a:r>
              <a:rPr lang="en-US" sz="2000"/>
              <a:t>Orderings: s1&lt;s2  s1 must precede s2</a:t>
            </a:r>
          </a:p>
          <a:p>
            <a:pPr>
              <a:lnSpc>
                <a:spcPct val="90000"/>
              </a:lnSpc>
            </a:pPr>
            <a:r>
              <a:rPr lang="en-US" sz="2000"/>
              <a:t>Open Conditions: preconditions of the steps (including goal step)</a:t>
            </a:r>
          </a:p>
          <a:p>
            <a:pPr>
              <a:lnSpc>
                <a:spcPct val="90000"/>
              </a:lnSpc>
            </a:pPr>
            <a:r>
              <a:rPr lang="en-US" sz="2000"/>
              <a:t>Causal Link (s1—p—s2): a commitment that the condition p, needed at s2 will be made true by s1</a:t>
            </a:r>
          </a:p>
          <a:p>
            <a:pPr lvl="1">
              <a:lnSpc>
                <a:spcPct val="90000"/>
              </a:lnSpc>
            </a:pPr>
            <a:r>
              <a:rPr lang="en-US" sz="1800"/>
              <a:t>Requires s1 to “cause” p </a:t>
            </a:r>
          </a:p>
          <a:p>
            <a:pPr lvl="2">
              <a:lnSpc>
                <a:spcPct val="90000"/>
              </a:lnSpc>
            </a:pPr>
            <a:r>
              <a:rPr lang="en-US" sz="1800"/>
              <a:t>Either have an effect p</a:t>
            </a:r>
          </a:p>
          <a:p>
            <a:pPr lvl="2">
              <a:lnSpc>
                <a:spcPct val="90000"/>
              </a:lnSpc>
            </a:pPr>
            <a:r>
              <a:rPr lang="en-US" sz="1800"/>
              <a:t>Or have a conditional effect p which is FORCED to happen</a:t>
            </a:r>
          </a:p>
          <a:p>
            <a:pPr lvl="3">
              <a:lnSpc>
                <a:spcPct val="90000"/>
              </a:lnSpc>
            </a:pPr>
            <a:r>
              <a:rPr lang="en-US" sz="1800"/>
              <a:t>By adding a secondary precondition to S1</a:t>
            </a:r>
          </a:p>
          <a:p>
            <a:pPr>
              <a:lnSpc>
                <a:spcPct val="90000"/>
              </a:lnSpc>
            </a:pPr>
            <a:r>
              <a:rPr lang="en-US" sz="2000"/>
              <a:t>Unsafe Link: (s1—p—s2; s3) if s3 can come between s1 and s2 and undo p (has an effect that deletes p). </a:t>
            </a:r>
          </a:p>
          <a:p>
            <a:pPr>
              <a:lnSpc>
                <a:spcPct val="90000"/>
              </a:lnSpc>
            </a:pPr>
            <a:r>
              <a:rPr lang="en-US" sz="2000"/>
              <a:t>Empty Plan: { S:{I,G}; O:{I&lt;G}, OC:{g1@G;g2@G..}, CL:{}; US:{}}</a:t>
            </a:r>
          </a:p>
          <a:p>
            <a:pPr>
              <a:lnSpc>
                <a:spcPct val="90000"/>
              </a:lnSpc>
            </a:pPr>
            <a:endParaRPr lang="en-US" sz="2000"/>
          </a:p>
          <a:p>
            <a:pPr>
              <a:lnSpc>
                <a:spcPct val="90000"/>
              </a:lnSpc>
            </a:pPr>
            <a:endParaRPr 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1219200" y="0"/>
            <a:ext cx="7620000" cy="692150"/>
          </a:xfrm>
          <a:noFill/>
          <a:ln>
            <a:miter lim="800000"/>
            <a:headEnd/>
            <a:tailEnd/>
          </a:ln>
        </p:spPr>
        <p:txBody>
          <a:bodyPr vert="horz" wrap="square" lIns="90488" tIns="44450" rIns="90488" bIns="44450" numCol="1" anchor="b" anchorCtr="0" compatLnSpc="1">
            <a:prstTxWarp prst="textNoShape">
              <a:avLst/>
            </a:prstTxWarp>
          </a:bodyPr>
          <a:lstStyle/>
          <a:p>
            <a:r>
              <a:rPr lang="en-US" sz="3200" smtClean="0"/>
              <a:t>The Many Complexities of Planning</a:t>
            </a:r>
            <a:endParaRPr lang="en-US" sz="3200" smtClean="0">
              <a:solidFill>
                <a:schemeClr val="accent1"/>
              </a:solidFill>
            </a:endParaRPr>
          </a:p>
        </p:txBody>
      </p:sp>
      <p:grpSp>
        <p:nvGrpSpPr>
          <p:cNvPr id="2" name="Group 24"/>
          <p:cNvGrpSpPr>
            <a:grpSpLocks/>
          </p:cNvGrpSpPr>
          <p:nvPr/>
        </p:nvGrpSpPr>
        <p:grpSpPr bwMode="auto">
          <a:xfrm>
            <a:off x="2500313" y="1295400"/>
            <a:ext cx="3505200" cy="1371600"/>
            <a:chOff x="2205" y="670"/>
            <a:chExt cx="1966" cy="858"/>
          </a:xfrm>
        </p:grpSpPr>
        <p:sp>
          <p:nvSpPr>
            <p:cNvPr id="14373" name="Freeform 25"/>
            <p:cNvSpPr>
              <a:spLocks/>
            </p:cNvSpPr>
            <p:nvPr/>
          </p:nvSpPr>
          <p:spPr bwMode="auto">
            <a:xfrm>
              <a:off x="2209" y="674"/>
              <a:ext cx="1958" cy="850"/>
            </a:xfrm>
            <a:custGeom>
              <a:avLst/>
              <a:gdLst>
                <a:gd name="T0" fmla="*/ 174 w 1958"/>
                <a:gd name="T1" fmla="*/ 241 h 850"/>
                <a:gd name="T2" fmla="*/ 309 w 1958"/>
                <a:gd name="T3" fmla="*/ 150 h 850"/>
                <a:gd name="T4" fmla="*/ 343 w 1958"/>
                <a:gd name="T5" fmla="*/ 133 h 850"/>
                <a:gd name="T6" fmla="*/ 426 w 1958"/>
                <a:gd name="T7" fmla="*/ 92 h 850"/>
                <a:gd name="T8" fmla="*/ 485 w 1958"/>
                <a:gd name="T9" fmla="*/ 66 h 850"/>
                <a:gd name="T10" fmla="*/ 560 w 1958"/>
                <a:gd name="T11" fmla="*/ 50 h 850"/>
                <a:gd name="T12" fmla="*/ 635 w 1958"/>
                <a:gd name="T13" fmla="*/ 25 h 850"/>
                <a:gd name="T14" fmla="*/ 702 w 1958"/>
                <a:gd name="T15" fmla="*/ 8 h 850"/>
                <a:gd name="T16" fmla="*/ 1054 w 1958"/>
                <a:gd name="T17" fmla="*/ 8 h 850"/>
                <a:gd name="T18" fmla="*/ 1196 w 1958"/>
                <a:gd name="T19" fmla="*/ 25 h 850"/>
                <a:gd name="T20" fmla="*/ 1280 w 1958"/>
                <a:gd name="T21" fmla="*/ 50 h 850"/>
                <a:gd name="T22" fmla="*/ 1363 w 1958"/>
                <a:gd name="T23" fmla="*/ 66 h 850"/>
                <a:gd name="T24" fmla="*/ 1622 w 1958"/>
                <a:gd name="T25" fmla="*/ 182 h 850"/>
                <a:gd name="T26" fmla="*/ 1655 w 1958"/>
                <a:gd name="T27" fmla="*/ 216 h 850"/>
                <a:gd name="T28" fmla="*/ 1689 w 1958"/>
                <a:gd name="T29" fmla="*/ 282 h 850"/>
                <a:gd name="T30" fmla="*/ 1722 w 1958"/>
                <a:gd name="T31" fmla="*/ 341 h 850"/>
                <a:gd name="T32" fmla="*/ 1890 w 1958"/>
                <a:gd name="T33" fmla="*/ 549 h 850"/>
                <a:gd name="T34" fmla="*/ 1923 w 1958"/>
                <a:gd name="T35" fmla="*/ 583 h 850"/>
                <a:gd name="T36" fmla="*/ 1957 w 1958"/>
                <a:gd name="T37" fmla="*/ 624 h 850"/>
                <a:gd name="T38" fmla="*/ 1881 w 1958"/>
                <a:gd name="T39" fmla="*/ 724 h 850"/>
                <a:gd name="T40" fmla="*/ 1848 w 1958"/>
                <a:gd name="T41" fmla="*/ 749 h 850"/>
                <a:gd name="T42" fmla="*/ 1790 w 1958"/>
                <a:gd name="T43" fmla="*/ 774 h 850"/>
                <a:gd name="T44" fmla="*/ 1664 w 1958"/>
                <a:gd name="T45" fmla="*/ 799 h 850"/>
                <a:gd name="T46" fmla="*/ 1630 w 1958"/>
                <a:gd name="T47" fmla="*/ 783 h 850"/>
                <a:gd name="T48" fmla="*/ 1596 w 1958"/>
                <a:gd name="T49" fmla="*/ 757 h 850"/>
                <a:gd name="T50" fmla="*/ 1547 w 1958"/>
                <a:gd name="T51" fmla="*/ 715 h 850"/>
                <a:gd name="T52" fmla="*/ 1488 w 1958"/>
                <a:gd name="T53" fmla="*/ 658 h 850"/>
                <a:gd name="T54" fmla="*/ 1288 w 1958"/>
                <a:gd name="T55" fmla="*/ 558 h 850"/>
                <a:gd name="T56" fmla="*/ 1246 w 1958"/>
                <a:gd name="T57" fmla="*/ 549 h 850"/>
                <a:gd name="T58" fmla="*/ 1204 w 1958"/>
                <a:gd name="T59" fmla="*/ 549 h 850"/>
                <a:gd name="T60" fmla="*/ 1153 w 1958"/>
                <a:gd name="T61" fmla="*/ 566 h 850"/>
                <a:gd name="T62" fmla="*/ 961 w 1958"/>
                <a:gd name="T63" fmla="*/ 683 h 850"/>
                <a:gd name="T64" fmla="*/ 919 w 1958"/>
                <a:gd name="T65" fmla="*/ 715 h 850"/>
                <a:gd name="T66" fmla="*/ 877 w 1958"/>
                <a:gd name="T67" fmla="*/ 741 h 850"/>
                <a:gd name="T68" fmla="*/ 836 w 1958"/>
                <a:gd name="T69" fmla="*/ 783 h 850"/>
                <a:gd name="T70" fmla="*/ 611 w 1958"/>
                <a:gd name="T71" fmla="*/ 849 h 850"/>
                <a:gd name="T72" fmla="*/ 535 w 1958"/>
                <a:gd name="T73" fmla="*/ 832 h 850"/>
                <a:gd name="T74" fmla="*/ 459 w 1958"/>
                <a:gd name="T75" fmla="*/ 807 h 850"/>
                <a:gd name="T76" fmla="*/ 125 w 1958"/>
                <a:gd name="T77" fmla="*/ 624 h 850"/>
                <a:gd name="T78" fmla="*/ 67 w 1958"/>
                <a:gd name="T79" fmla="*/ 574 h 850"/>
                <a:gd name="T80" fmla="*/ 33 w 1958"/>
                <a:gd name="T81" fmla="*/ 541 h 850"/>
                <a:gd name="T82" fmla="*/ 0 w 1958"/>
                <a:gd name="T83" fmla="*/ 507 h 850"/>
                <a:gd name="T84" fmla="*/ 8 w 1958"/>
                <a:gd name="T85" fmla="*/ 441 h 850"/>
                <a:gd name="T86" fmla="*/ 50 w 1958"/>
                <a:gd name="T87" fmla="*/ 407 h 850"/>
                <a:gd name="T88" fmla="*/ 75 w 1958"/>
                <a:gd name="T89" fmla="*/ 366 h 850"/>
                <a:gd name="T90" fmla="*/ 84 w 1958"/>
                <a:gd name="T91" fmla="*/ 332 h 8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8"/>
                <a:gd name="T139" fmla="*/ 0 h 850"/>
                <a:gd name="T140" fmla="*/ 1958 w 1958"/>
                <a:gd name="T141" fmla="*/ 850 h 8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8" h="850">
                  <a:moveTo>
                    <a:pt x="84" y="349"/>
                  </a:moveTo>
                  <a:lnTo>
                    <a:pt x="174" y="241"/>
                  </a:lnTo>
                  <a:lnTo>
                    <a:pt x="191" y="233"/>
                  </a:lnTo>
                  <a:lnTo>
                    <a:pt x="309" y="150"/>
                  </a:lnTo>
                  <a:lnTo>
                    <a:pt x="326" y="142"/>
                  </a:lnTo>
                  <a:lnTo>
                    <a:pt x="343" y="133"/>
                  </a:lnTo>
                  <a:lnTo>
                    <a:pt x="384" y="108"/>
                  </a:lnTo>
                  <a:lnTo>
                    <a:pt x="426" y="92"/>
                  </a:lnTo>
                  <a:lnTo>
                    <a:pt x="451" y="83"/>
                  </a:lnTo>
                  <a:lnTo>
                    <a:pt x="485" y="66"/>
                  </a:lnTo>
                  <a:lnTo>
                    <a:pt x="518" y="58"/>
                  </a:lnTo>
                  <a:lnTo>
                    <a:pt x="560" y="50"/>
                  </a:lnTo>
                  <a:lnTo>
                    <a:pt x="594" y="34"/>
                  </a:lnTo>
                  <a:lnTo>
                    <a:pt x="635" y="25"/>
                  </a:lnTo>
                  <a:lnTo>
                    <a:pt x="669" y="8"/>
                  </a:lnTo>
                  <a:lnTo>
                    <a:pt x="702" y="8"/>
                  </a:lnTo>
                  <a:lnTo>
                    <a:pt x="744" y="0"/>
                  </a:lnTo>
                  <a:lnTo>
                    <a:pt x="1054" y="8"/>
                  </a:lnTo>
                  <a:lnTo>
                    <a:pt x="1153" y="17"/>
                  </a:lnTo>
                  <a:lnTo>
                    <a:pt x="1196" y="25"/>
                  </a:lnTo>
                  <a:lnTo>
                    <a:pt x="1229" y="34"/>
                  </a:lnTo>
                  <a:lnTo>
                    <a:pt x="1280" y="50"/>
                  </a:lnTo>
                  <a:lnTo>
                    <a:pt x="1322" y="58"/>
                  </a:lnTo>
                  <a:lnTo>
                    <a:pt x="1363" y="66"/>
                  </a:lnTo>
                  <a:lnTo>
                    <a:pt x="1596" y="174"/>
                  </a:lnTo>
                  <a:lnTo>
                    <a:pt x="1622" y="182"/>
                  </a:lnTo>
                  <a:lnTo>
                    <a:pt x="1647" y="199"/>
                  </a:lnTo>
                  <a:lnTo>
                    <a:pt x="1655" y="216"/>
                  </a:lnTo>
                  <a:lnTo>
                    <a:pt x="1664" y="249"/>
                  </a:lnTo>
                  <a:lnTo>
                    <a:pt x="1689" y="282"/>
                  </a:lnTo>
                  <a:lnTo>
                    <a:pt x="1706" y="307"/>
                  </a:lnTo>
                  <a:lnTo>
                    <a:pt x="1722" y="341"/>
                  </a:lnTo>
                  <a:lnTo>
                    <a:pt x="1873" y="524"/>
                  </a:lnTo>
                  <a:lnTo>
                    <a:pt x="1890" y="549"/>
                  </a:lnTo>
                  <a:lnTo>
                    <a:pt x="1915" y="566"/>
                  </a:lnTo>
                  <a:lnTo>
                    <a:pt x="1923" y="583"/>
                  </a:lnTo>
                  <a:lnTo>
                    <a:pt x="1940" y="599"/>
                  </a:lnTo>
                  <a:lnTo>
                    <a:pt x="1957" y="624"/>
                  </a:lnTo>
                  <a:lnTo>
                    <a:pt x="1915" y="699"/>
                  </a:lnTo>
                  <a:lnTo>
                    <a:pt x="1881" y="724"/>
                  </a:lnTo>
                  <a:lnTo>
                    <a:pt x="1864" y="732"/>
                  </a:lnTo>
                  <a:lnTo>
                    <a:pt x="1848" y="749"/>
                  </a:lnTo>
                  <a:lnTo>
                    <a:pt x="1807" y="774"/>
                  </a:lnTo>
                  <a:lnTo>
                    <a:pt x="1790" y="774"/>
                  </a:lnTo>
                  <a:lnTo>
                    <a:pt x="1773" y="783"/>
                  </a:lnTo>
                  <a:lnTo>
                    <a:pt x="1664" y="799"/>
                  </a:lnTo>
                  <a:lnTo>
                    <a:pt x="1647" y="791"/>
                  </a:lnTo>
                  <a:lnTo>
                    <a:pt x="1630" y="783"/>
                  </a:lnTo>
                  <a:lnTo>
                    <a:pt x="1613" y="766"/>
                  </a:lnTo>
                  <a:lnTo>
                    <a:pt x="1596" y="757"/>
                  </a:lnTo>
                  <a:lnTo>
                    <a:pt x="1572" y="732"/>
                  </a:lnTo>
                  <a:lnTo>
                    <a:pt x="1547" y="715"/>
                  </a:lnTo>
                  <a:lnTo>
                    <a:pt x="1522" y="683"/>
                  </a:lnTo>
                  <a:lnTo>
                    <a:pt x="1488" y="658"/>
                  </a:lnTo>
                  <a:lnTo>
                    <a:pt x="1313" y="566"/>
                  </a:lnTo>
                  <a:lnTo>
                    <a:pt x="1288" y="558"/>
                  </a:lnTo>
                  <a:lnTo>
                    <a:pt x="1271" y="549"/>
                  </a:lnTo>
                  <a:lnTo>
                    <a:pt x="1246" y="549"/>
                  </a:lnTo>
                  <a:lnTo>
                    <a:pt x="1229" y="549"/>
                  </a:lnTo>
                  <a:lnTo>
                    <a:pt x="1204" y="549"/>
                  </a:lnTo>
                  <a:lnTo>
                    <a:pt x="1179" y="549"/>
                  </a:lnTo>
                  <a:lnTo>
                    <a:pt x="1153" y="566"/>
                  </a:lnTo>
                  <a:lnTo>
                    <a:pt x="978" y="666"/>
                  </a:lnTo>
                  <a:lnTo>
                    <a:pt x="961" y="683"/>
                  </a:lnTo>
                  <a:lnTo>
                    <a:pt x="944" y="699"/>
                  </a:lnTo>
                  <a:lnTo>
                    <a:pt x="919" y="715"/>
                  </a:lnTo>
                  <a:lnTo>
                    <a:pt x="894" y="732"/>
                  </a:lnTo>
                  <a:lnTo>
                    <a:pt x="877" y="741"/>
                  </a:lnTo>
                  <a:lnTo>
                    <a:pt x="853" y="774"/>
                  </a:lnTo>
                  <a:lnTo>
                    <a:pt x="836" y="783"/>
                  </a:lnTo>
                  <a:lnTo>
                    <a:pt x="643" y="849"/>
                  </a:lnTo>
                  <a:lnTo>
                    <a:pt x="611" y="849"/>
                  </a:lnTo>
                  <a:lnTo>
                    <a:pt x="577" y="841"/>
                  </a:lnTo>
                  <a:lnTo>
                    <a:pt x="535" y="832"/>
                  </a:lnTo>
                  <a:lnTo>
                    <a:pt x="501" y="815"/>
                  </a:lnTo>
                  <a:lnTo>
                    <a:pt x="459" y="807"/>
                  </a:lnTo>
                  <a:lnTo>
                    <a:pt x="417" y="791"/>
                  </a:lnTo>
                  <a:lnTo>
                    <a:pt x="125" y="624"/>
                  </a:lnTo>
                  <a:lnTo>
                    <a:pt x="92" y="599"/>
                  </a:lnTo>
                  <a:lnTo>
                    <a:pt x="67" y="574"/>
                  </a:lnTo>
                  <a:lnTo>
                    <a:pt x="50" y="558"/>
                  </a:lnTo>
                  <a:lnTo>
                    <a:pt x="33" y="541"/>
                  </a:lnTo>
                  <a:lnTo>
                    <a:pt x="16" y="532"/>
                  </a:lnTo>
                  <a:lnTo>
                    <a:pt x="0" y="507"/>
                  </a:lnTo>
                  <a:lnTo>
                    <a:pt x="0" y="458"/>
                  </a:lnTo>
                  <a:lnTo>
                    <a:pt x="8" y="441"/>
                  </a:lnTo>
                  <a:lnTo>
                    <a:pt x="33" y="416"/>
                  </a:lnTo>
                  <a:lnTo>
                    <a:pt x="50" y="407"/>
                  </a:lnTo>
                  <a:lnTo>
                    <a:pt x="59" y="390"/>
                  </a:lnTo>
                  <a:lnTo>
                    <a:pt x="75" y="366"/>
                  </a:lnTo>
                  <a:lnTo>
                    <a:pt x="84" y="349"/>
                  </a:lnTo>
                  <a:lnTo>
                    <a:pt x="84" y="332"/>
                  </a:lnTo>
                  <a:lnTo>
                    <a:pt x="84" y="349"/>
                  </a:lnTo>
                </a:path>
              </a:pathLst>
            </a:custGeom>
            <a:solidFill>
              <a:srgbClr val="282900"/>
            </a:solidFill>
            <a:ln w="127000" cap="rnd">
              <a:noFill/>
              <a:round/>
              <a:headEnd/>
              <a:tailEnd/>
            </a:ln>
          </p:spPr>
          <p:txBody>
            <a:bodyPr/>
            <a:lstStyle/>
            <a:p>
              <a:pPr eaLnBrk="0" hangingPunct="0"/>
              <a:endParaRPr lang="en-US" b="1" smtClean="0">
                <a:solidFill>
                  <a:srgbClr val="FE9B03"/>
                </a:solidFill>
                <a:latin typeface="CAC Futura Casual" pitchFamily="2" charset="0"/>
              </a:endParaRPr>
            </a:p>
          </p:txBody>
        </p:sp>
        <p:sp>
          <p:nvSpPr>
            <p:cNvPr id="14374" name="Freeform 26"/>
            <p:cNvSpPr>
              <a:spLocks/>
            </p:cNvSpPr>
            <p:nvPr/>
          </p:nvSpPr>
          <p:spPr bwMode="auto">
            <a:xfrm>
              <a:off x="2205" y="670"/>
              <a:ext cx="1966" cy="858"/>
            </a:xfrm>
            <a:custGeom>
              <a:avLst/>
              <a:gdLst>
                <a:gd name="T0" fmla="*/ 176 w 1966"/>
                <a:gd name="T1" fmla="*/ 244 h 858"/>
                <a:gd name="T2" fmla="*/ 311 w 1966"/>
                <a:gd name="T3" fmla="*/ 151 h 858"/>
                <a:gd name="T4" fmla="*/ 345 w 1966"/>
                <a:gd name="T5" fmla="*/ 135 h 858"/>
                <a:gd name="T6" fmla="*/ 428 w 1966"/>
                <a:gd name="T7" fmla="*/ 93 h 858"/>
                <a:gd name="T8" fmla="*/ 487 w 1966"/>
                <a:gd name="T9" fmla="*/ 67 h 858"/>
                <a:gd name="T10" fmla="*/ 562 w 1966"/>
                <a:gd name="T11" fmla="*/ 50 h 858"/>
                <a:gd name="T12" fmla="*/ 638 w 1966"/>
                <a:gd name="T13" fmla="*/ 25 h 858"/>
                <a:gd name="T14" fmla="*/ 705 w 1966"/>
                <a:gd name="T15" fmla="*/ 8 h 858"/>
                <a:gd name="T16" fmla="*/ 1058 w 1966"/>
                <a:gd name="T17" fmla="*/ 8 h 858"/>
                <a:gd name="T18" fmla="*/ 1201 w 1966"/>
                <a:gd name="T19" fmla="*/ 25 h 858"/>
                <a:gd name="T20" fmla="*/ 1285 w 1966"/>
                <a:gd name="T21" fmla="*/ 50 h 858"/>
                <a:gd name="T22" fmla="*/ 1369 w 1966"/>
                <a:gd name="T23" fmla="*/ 67 h 858"/>
                <a:gd name="T24" fmla="*/ 1630 w 1966"/>
                <a:gd name="T25" fmla="*/ 185 h 858"/>
                <a:gd name="T26" fmla="*/ 1663 w 1966"/>
                <a:gd name="T27" fmla="*/ 219 h 858"/>
                <a:gd name="T28" fmla="*/ 1696 w 1966"/>
                <a:gd name="T29" fmla="*/ 286 h 858"/>
                <a:gd name="T30" fmla="*/ 1729 w 1966"/>
                <a:gd name="T31" fmla="*/ 345 h 858"/>
                <a:gd name="T32" fmla="*/ 1898 w 1966"/>
                <a:gd name="T33" fmla="*/ 554 h 858"/>
                <a:gd name="T34" fmla="*/ 1931 w 1966"/>
                <a:gd name="T35" fmla="*/ 588 h 858"/>
                <a:gd name="T36" fmla="*/ 1965 w 1966"/>
                <a:gd name="T37" fmla="*/ 630 h 858"/>
                <a:gd name="T38" fmla="*/ 1889 w 1966"/>
                <a:gd name="T39" fmla="*/ 731 h 858"/>
                <a:gd name="T40" fmla="*/ 1856 w 1966"/>
                <a:gd name="T41" fmla="*/ 756 h 858"/>
                <a:gd name="T42" fmla="*/ 1797 w 1966"/>
                <a:gd name="T43" fmla="*/ 781 h 858"/>
                <a:gd name="T44" fmla="*/ 1671 w 1966"/>
                <a:gd name="T45" fmla="*/ 807 h 858"/>
                <a:gd name="T46" fmla="*/ 1638 w 1966"/>
                <a:gd name="T47" fmla="*/ 790 h 858"/>
                <a:gd name="T48" fmla="*/ 1604 w 1966"/>
                <a:gd name="T49" fmla="*/ 764 h 858"/>
                <a:gd name="T50" fmla="*/ 1554 w 1966"/>
                <a:gd name="T51" fmla="*/ 722 h 858"/>
                <a:gd name="T52" fmla="*/ 1495 w 1966"/>
                <a:gd name="T53" fmla="*/ 664 h 858"/>
                <a:gd name="T54" fmla="*/ 1293 w 1966"/>
                <a:gd name="T55" fmla="*/ 563 h 858"/>
                <a:gd name="T56" fmla="*/ 1251 w 1966"/>
                <a:gd name="T57" fmla="*/ 554 h 858"/>
                <a:gd name="T58" fmla="*/ 1209 w 1966"/>
                <a:gd name="T59" fmla="*/ 554 h 858"/>
                <a:gd name="T60" fmla="*/ 1158 w 1966"/>
                <a:gd name="T61" fmla="*/ 571 h 858"/>
                <a:gd name="T62" fmla="*/ 966 w 1966"/>
                <a:gd name="T63" fmla="*/ 689 h 858"/>
                <a:gd name="T64" fmla="*/ 924 w 1966"/>
                <a:gd name="T65" fmla="*/ 722 h 858"/>
                <a:gd name="T66" fmla="*/ 882 w 1966"/>
                <a:gd name="T67" fmla="*/ 748 h 858"/>
                <a:gd name="T68" fmla="*/ 840 w 1966"/>
                <a:gd name="T69" fmla="*/ 790 h 858"/>
                <a:gd name="T70" fmla="*/ 613 w 1966"/>
                <a:gd name="T71" fmla="*/ 857 h 858"/>
                <a:gd name="T72" fmla="*/ 537 w 1966"/>
                <a:gd name="T73" fmla="*/ 840 h 858"/>
                <a:gd name="T74" fmla="*/ 461 w 1966"/>
                <a:gd name="T75" fmla="*/ 815 h 858"/>
                <a:gd name="T76" fmla="*/ 126 w 1966"/>
                <a:gd name="T77" fmla="*/ 630 h 858"/>
                <a:gd name="T78" fmla="*/ 67 w 1966"/>
                <a:gd name="T79" fmla="*/ 579 h 858"/>
                <a:gd name="T80" fmla="*/ 33 w 1966"/>
                <a:gd name="T81" fmla="*/ 546 h 858"/>
                <a:gd name="T82" fmla="*/ 0 w 1966"/>
                <a:gd name="T83" fmla="*/ 512 h 858"/>
                <a:gd name="T84" fmla="*/ 8 w 1966"/>
                <a:gd name="T85" fmla="*/ 446 h 858"/>
                <a:gd name="T86" fmla="*/ 50 w 1966"/>
                <a:gd name="T87" fmla="*/ 412 h 858"/>
                <a:gd name="T88" fmla="*/ 75 w 1966"/>
                <a:gd name="T89" fmla="*/ 370 h 858"/>
                <a:gd name="T90" fmla="*/ 84 w 1966"/>
                <a:gd name="T91" fmla="*/ 336 h 8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6"/>
                <a:gd name="T139" fmla="*/ 0 h 858"/>
                <a:gd name="T140" fmla="*/ 1966 w 1966"/>
                <a:gd name="T141" fmla="*/ 858 h 8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6" h="858">
                  <a:moveTo>
                    <a:pt x="84" y="353"/>
                  </a:moveTo>
                  <a:lnTo>
                    <a:pt x="176" y="244"/>
                  </a:lnTo>
                  <a:lnTo>
                    <a:pt x="193" y="236"/>
                  </a:lnTo>
                  <a:lnTo>
                    <a:pt x="311" y="151"/>
                  </a:lnTo>
                  <a:lnTo>
                    <a:pt x="328" y="143"/>
                  </a:lnTo>
                  <a:lnTo>
                    <a:pt x="345" y="135"/>
                  </a:lnTo>
                  <a:lnTo>
                    <a:pt x="386" y="109"/>
                  </a:lnTo>
                  <a:lnTo>
                    <a:pt x="428" y="93"/>
                  </a:lnTo>
                  <a:lnTo>
                    <a:pt x="453" y="84"/>
                  </a:lnTo>
                  <a:lnTo>
                    <a:pt x="487" y="67"/>
                  </a:lnTo>
                  <a:lnTo>
                    <a:pt x="520" y="59"/>
                  </a:lnTo>
                  <a:lnTo>
                    <a:pt x="562" y="50"/>
                  </a:lnTo>
                  <a:lnTo>
                    <a:pt x="596" y="34"/>
                  </a:lnTo>
                  <a:lnTo>
                    <a:pt x="638" y="25"/>
                  </a:lnTo>
                  <a:lnTo>
                    <a:pt x="672" y="8"/>
                  </a:lnTo>
                  <a:lnTo>
                    <a:pt x="705" y="8"/>
                  </a:lnTo>
                  <a:lnTo>
                    <a:pt x="747" y="0"/>
                  </a:lnTo>
                  <a:lnTo>
                    <a:pt x="1058" y="8"/>
                  </a:lnTo>
                  <a:lnTo>
                    <a:pt x="1158" y="17"/>
                  </a:lnTo>
                  <a:lnTo>
                    <a:pt x="1201" y="25"/>
                  </a:lnTo>
                  <a:lnTo>
                    <a:pt x="1234" y="34"/>
                  </a:lnTo>
                  <a:lnTo>
                    <a:pt x="1285" y="50"/>
                  </a:lnTo>
                  <a:lnTo>
                    <a:pt x="1327" y="59"/>
                  </a:lnTo>
                  <a:lnTo>
                    <a:pt x="1369" y="67"/>
                  </a:lnTo>
                  <a:lnTo>
                    <a:pt x="1604" y="177"/>
                  </a:lnTo>
                  <a:lnTo>
                    <a:pt x="1630" y="185"/>
                  </a:lnTo>
                  <a:lnTo>
                    <a:pt x="1654" y="202"/>
                  </a:lnTo>
                  <a:lnTo>
                    <a:pt x="1663" y="219"/>
                  </a:lnTo>
                  <a:lnTo>
                    <a:pt x="1671" y="252"/>
                  </a:lnTo>
                  <a:lnTo>
                    <a:pt x="1696" y="286"/>
                  </a:lnTo>
                  <a:lnTo>
                    <a:pt x="1713" y="311"/>
                  </a:lnTo>
                  <a:lnTo>
                    <a:pt x="1729" y="345"/>
                  </a:lnTo>
                  <a:lnTo>
                    <a:pt x="1881" y="529"/>
                  </a:lnTo>
                  <a:lnTo>
                    <a:pt x="1898" y="554"/>
                  </a:lnTo>
                  <a:lnTo>
                    <a:pt x="1923" y="571"/>
                  </a:lnTo>
                  <a:lnTo>
                    <a:pt x="1931" y="588"/>
                  </a:lnTo>
                  <a:lnTo>
                    <a:pt x="1948" y="605"/>
                  </a:lnTo>
                  <a:lnTo>
                    <a:pt x="1965" y="630"/>
                  </a:lnTo>
                  <a:lnTo>
                    <a:pt x="1923" y="706"/>
                  </a:lnTo>
                  <a:lnTo>
                    <a:pt x="1889" y="731"/>
                  </a:lnTo>
                  <a:lnTo>
                    <a:pt x="1872" y="739"/>
                  </a:lnTo>
                  <a:lnTo>
                    <a:pt x="1856" y="756"/>
                  </a:lnTo>
                  <a:lnTo>
                    <a:pt x="1814" y="781"/>
                  </a:lnTo>
                  <a:lnTo>
                    <a:pt x="1797" y="781"/>
                  </a:lnTo>
                  <a:lnTo>
                    <a:pt x="1780" y="790"/>
                  </a:lnTo>
                  <a:lnTo>
                    <a:pt x="1671" y="807"/>
                  </a:lnTo>
                  <a:lnTo>
                    <a:pt x="1654" y="798"/>
                  </a:lnTo>
                  <a:lnTo>
                    <a:pt x="1638" y="790"/>
                  </a:lnTo>
                  <a:lnTo>
                    <a:pt x="1621" y="773"/>
                  </a:lnTo>
                  <a:lnTo>
                    <a:pt x="1604" y="764"/>
                  </a:lnTo>
                  <a:lnTo>
                    <a:pt x="1579" y="739"/>
                  </a:lnTo>
                  <a:lnTo>
                    <a:pt x="1554" y="722"/>
                  </a:lnTo>
                  <a:lnTo>
                    <a:pt x="1529" y="689"/>
                  </a:lnTo>
                  <a:lnTo>
                    <a:pt x="1495" y="664"/>
                  </a:lnTo>
                  <a:lnTo>
                    <a:pt x="1318" y="571"/>
                  </a:lnTo>
                  <a:lnTo>
                    <a:pt x="1293" y="563"/>
                  </a:lnTo>
                  <a:lnTo>
                    <a:pt x="1276" y="554"/>
                  </a:lnTo>
                  <a:lnTo>
                    <a:pt x="1251" y="554"/>
                  </a:lnTo>
                  <a:lnTo>
                    <a:pt x="1234" y="554"/>
                  </a:lnTo>
                  <a:lnTo>
                    <a:pt x="1209" y="554"/>
                  </a:lnTo>
                  <a:lnTo>
                    <a:pt x="1184" y="554"/>
                  </a:lnTo>
                  <a:lnTo>
                    <a:pt x="1158" y="571"/>
                  </a:lnTo>
                  <a:lnTo>
                    <a:pt x="983" y="672"/>
                  </a:lnTo>
                  <a:lnTo>
                    <a:pt x="966" y="689"/>
                  </a:lnTo>
                  <a:lnTo>
                    <a:pt x="949" y="706"/>
                  </a:lnTo>
                  <a:lnTo>
                    <a:pt x="924" y="722"/>
                  </a:lnTo>
                  <a:lnTo>
                    <a:pt x="899" y="739"/>
                  </a:lnTo>
                  <a:lnTo>
                    <a:pt x="882" y="748"/>
                  </a:lnTo>
                  <a:lnTo>
                    <a:pt x="857" y="781"/>
                  </a:lnTo>
                  <a:lnTo>
                    <a:pt x="840" y="790"/>
                  </a:lnTo>
                  <a:lnTo>
                    <a:pt x="646" y="857"/>
                  </a:lnTo>
                  <a:lnTo>
                    <a:pt x="613" y="857"/>
                  </a:lnTo>
                  <a:lnTo>
                    <a:pt x="579" y="849"/>
                  </a:lnTo>
                  <a:lnTo>
                    <a:pt x="537" y="840"/>
                  </a:lnTo>
                  <a:lnTo>
                    <a:pt x="503" y="823"/>
                  </a:lnTo>
                  <a:lnTo>
                    <a:pt x="461" y="815"/>
                  </a:lnTo>
                  <a:lnTo>
                    <a:pt x="420" y="798"/>
                  </a:lnTo>
                  <a:lnTo>
                    <a:pt x="126" y="630"/>
                  </a:lnTo>
                  <a:lnTo>
                    <a:pt x="92" y="605"/>
                  </a:lnTo>
                  <a:lnTo>
                    <a:pt x="67" y="579"/>
                  </a:lnTo>
                  <a:lnTo>
                    <a:pt x="50" y="563"/>
                  </a:lnTo>
                  <a:lnTo>
                    <a:pt x="33" y="546"/>
                  </a:lnTo>
                  <a:lnTo>
                    <a:pt x="16" y="537"/>
                  </a:lnTo>
                  <a:lnTo>
                    <a:pt x="0" y="512"/>
                  </a:lnTo>
                  <a:lnTo>
                    <a:pt x="0" y="462"/>
                  </a:lnTo>
                  <a:lnTo>
                    <a:pt x="8" y="446"/>
                  </a:lnTo>
                  <a:lnTo>
                    <a:pt x="33" y="421"/>
                  </a:lnTo>
                  <a:lnTo>
                    <a:pt x="50" y="412"/>
                  </a:lnTo>
                  <a:lnTo>
                    <a:pt x="59" y="395"/>
                  </a:lnTo>
                  <a:lnTo>
                    <a:pt x="75" y="370"/>
                  </a:lnTo>
                  <a:lnTo>
                    <a:pt x="84" y="353"/>
                  </a:lnTo>
                  <a:lnTo>
                    <a:pt x="84" y="336"/>
                  </a:lnTo>
                  <a:lnTo>
                    <a:pt x="84" y="353"/>
                  </a:lnTo>
                </a:path>
              </a:pathLst>
            </a:custGeom>
            <a:noFill/>
            <a:ln w="12700" cap="rnd" cmpd="sng">
              <a:solidFill>
                <a:srgbClr val="FFFFFF"/>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grpSp>
      <p:grpSp>
        <p:nvGrpSpPr>
          <p:cNvPr id="3" name="Group 27"/>
          <p:cNvGrpSpPr>
            <a:grpSpLocks/>
          </p:cNvGrpSpPr>
          <p:nvPr/>
        </p:nvGrpSpPr>
        <p:grpSpPr bwMode="auto">
          <a:xfrm>
            <a:off x="3575050" y="4775200"/>
            <a:ext cx="1636713" cy="1589088"/>
            <a:chOff x="2868" y="2047"/>
            <a:chExt cx="1159" cy="1001"/>
          </a:xfrm>
        </p:grpSpPr>
        <p:sp>
          <p:nvSpPr>
            <p:cNvPr id="14363" name="Rectangle 28"/>
            <p:cNvSpPr>
              <a:spLocks noChangeArrowheads="1"/>
            </p:cNvSpPr>
            <p:nvPr/>
          </p:nvSpPr>
          <p:spPr bwMode="auto">
            <a:xfrm>
              <a:off x="2885" y="2408"/>
              <a:ext cx="470" cy="538"/>
            </a:xfrm>
            <a:prstGeom prst="rect">
              <a:avLst/>
            </a:prstGeom>
            <a:solidFill>
              <a:srgbClr val="DC0081"/>
            </a:solidFill>
            <a:ln w="12700">
              <a:solidFill>
                <a:srgbClr val="FFFFFF"/>
              </a:solidFill>
              <a:miter lim="800000"/>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64" name="Oval 29"/>
            <p:cNvSpPr>
              <a:spLocks noChangeArrowheads="1"/>
            </p:cNvSpPr>
            <p:nvPr/>
          </p:nvSpPr>
          <p:spPr bwMode="auto">
            <a:xfrm>
              <a:off x="2868" y="2047"/>
              <a:ext cx="503" cy="344"/>
            </a:xfrm>
            <a:prstGeom prst="ellipse">
              <a:avLst/>
            </a:prstGeom>
            <a:solidFill>
              <a:srgbClr val="FE9B03"/>
            </a:solid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65" name="Oval 30"/>
            <p:cNvSpPr>
              <a:spLocks noChangeArrowheads="1"/>
            </p:cNvSpPr>
            <p:nvPr/>
          </p:nvSpPr>
          <p:spPr bwMode="auto">
            <a:xfrm>
              <a:off x="2968" y="2963"/>
              <a:ext cx="101" cy="83"/>
            </a:xfrm>
            <a:prstGeom prst="ellipse">
              <a:avLst/>
            </a:prstGeom>
            <a:no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66" name="Oval 31"/>
            <p:cNvSpPr>
              <a:spLocks noChangeArrowheads="1"/>
            </p:cNvSpPr>
            <p:nvPr/>
          </p:nvSpPr>
          <p:spPr bwMode="auto">
            <a:xfrm>
              <a:off x="3155" y="2964"/>
              <a:ext cx="101" cy="84"/>
            </a:xfrm>
            <a:prstGeom prst="ellipse">
              <a:avLst/>
            </a:prstGeom>
            <a:no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67" name="Oval 32"/>
            <p:cNvSpPr>
              <a:spLocks noChangeArrowheads="1"/>
            </p:cNvSpPr>
            <p:nvPr/>
          </p:nvSpPr>
          <p:spPr bwMode="auto">
            <a:xfrm>
              <a:off x="2977" y="2182"/>
              <a:ext cx="75" cy="16"/>
            </a:xfrm>
            <a:prstGeom prst="ellipse">
              <a:avLst/>
            </a:prstGeom>
            <a:solidFill>
              <a:srgbClr val="063DE8"/>
            </a:solid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68" name="Oval 33"/>
            <p:cNvSpPr>
              <a:spLocks noChangeArrowheads="1"/>
            </p:cNvSpPr>
            <p:nvPr/>
          </p:nvSpPr>
          <p:spPr bwMode="auto">
            <a:xfrm>
              <a:off x="3198" y="2183"/>
              <a:ext cx="75" cy="17"/>
            </a:xfrm>
            <a:prstGeom prst="ellipse">
              <a:avLst/>
            </a:prstGeom>
            <a:solidFill>
              <a:srgbClr val="063DE8"/>
            </a:solid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69" name="AutoShape 34"/>
            <p:cNvSpPr>
              <a:spLocks noChangeArrowheads="1"/>
            </p:cNvSpPr>
            <p:nvPr/>
          </p:nvSpPr>
          <p:spPr bwMode="auto">
            <a:xfrm>
              <a:off x="3061" y="2299"/>
              <a:ext cx="134" cy="25"/>
            </a:xfrm>
            <a:prstGeom prst="roundRect">
              <a:avLst>
                <a:gd name="adj" fmla="val 12190"/>
              </a:avLst>
            </a:prstGeom>
            <a:no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70" name="Line 35"/>
            <p:cNvSpPr>
              <a:spLocks noChangeShapeType="1"/>
            </p:cNvSpPr>
            <p:nvPr/>
          </p:nvSpPr>
          <p:spPr bwMode="auto">
            <a:xfrm>
              <a:off x="3271" y="2552"/>
              <a:ext cx="369" cy="168"/>
            </a:xfrm>
            <a:prstGeom prst="line">
              <a:avLst/>
            </a:prstGeom>
            <a:no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71" name="Line 36"/>
            <p:cNvSpPr>
              <a:spLocks noChangeShapeType="1"/>
            </p:cNvSpPr>
            <p:nvPr/>
          </p:nvSpPr>
          <p:spPr bwMode="auto">
            <a:xfrm flipV="1">
              <a:off x="3674" y="2628"/>
              <a:ext cx="353" cy="100"/>
            </a:xfrm>
            <a:prstGeom prst="line">
              <a:avLst/>
            </a:prstGeom>
            <a:no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4372" name="Line 37"/>
            <p:cNvSpPr>
              <a:spLocks noChangeShapeType="1"/>
            </p:cNvSpPr>
            <p:nvPr/>
          </p:nvSpPr>
          <p:spPr bwMode="auto">
            <a:xfrm>
              <a:off x="3665" y="2728"/>
              <a:ext cx="162" cy="168"/>
            </a:xfrm>
            <a:prstGeom prst="line">
              <a:avLst/>
            </a:prstGeom>
            <a:noFill/>
            <a:ln w="12700">
              <a:solidFill>
                <a:srgbClr val="FFFFFF"/>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grpSp>
      <p:sp>
        <p:nvSpPr>
          <p:cNvPr id="14341" name="Rectangle 38"/>
          <p:cNvSpPr>
            <a:spLocks noChangeArrowheads="1"/>
          </p:cNvSpPr>
          <p:nvPr/>
        </p:nvSpPr>
        <p:spPr bwMode="auto">
          <a:xfrm>
            <a:off x="3186113" y="1752600"/>
            <a:ext cx="1733550" cy="3937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FFFFF"/>
                </a:solidFill>
                <a:latin typeface="Arial" charset="0"/>
              </a:rPr>
              <a:t>Environment</a:t>
            </a:r>
          </a:p>
        </p:txBody>
      </p:sp>
      <p:sp>
        <p:nvSpPr>
          <p:cNvPr id="14342" name="Rectangle 39"/>
          <p:cNvSpPr>
            <a:spLocks noChangeArrowheads="1"/>
          </p:cNvSpPr>
          <p:nvPr/>
        </p:nvSpPr>
        <p:spPr bwMode="auto">
          <a:xfrm rot="-3767990">
            <a:off x="4976019" y="4153694"/>
            <a:ext cx="928688" cy="3937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FFFFF"/>
                </a:solidFill>
                <a:latin typeface="Arial" charset="0"/>
              </a:rPr>
              <a:t>action</a:t>
            </a:r>
          </a:p>
        </p:txBody>
      </p:sp>
      <p:sp>
        <p:nvSpPr>
          <p:cNvPr id="14343" name="Rectangle 40"/>
          <p:cNvSpPr>
            <a:spLocks noChangeArrowheads="1"/>
          </p:cNvSpPr>
          <p:nvPr/>
        </p:nvSpPr>
        <p:spPr bwMode="auto">
          <a:xfrm rot="-5636813">
            <a:off x="1119188" y="3209925"/>
            <a:ext cx="1479550" cy="3937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FFFFF"/>
                </a:solidFill>
                <a:latin typeface="Arial" charset="0"/>
              </a:rPr>
              <a:t>perception</a:t>
            </a:r>
          </a:p>
        </p:txBody>
      </p:sp>
      <p:sp>
        <p:nvSpPr>
          <p:cNvPr id="14344" name="Freeform 41"/>
          <p:cNvSpPr>
            <a:spLocks/>
          </p:cNvSpPr>
          <p:nvPr/>
        </p:nvSpPr>
        <p:spPr bwMode="auto">
          <a:xfrm>
            <a:off x="3700463" y="4208463"/>
            <a:ext cx="865187" cy="601662"/>
          </a:xfrm>
          <a:custGeom>
            <a:avLst/>
            <a:gdLst>
              <a:gd name="T0" fmla="*/ 511 w 614"/>
              <a:gd name="T1" fmla="*/ 315 h 379"/>
              <a:gd name="T2" fmla="*/ 530 w 614"/>
              <a:gd name="T3" fmla="*/ 314 h 379"/>
              <a:gd name="T4" fmla="*/ 549 w 614"/>
              <a:gd name="T5" fmla="*/ 310 h 379"/>
              <a:gd name="T6" fmla="*/ 567 w 614"/>
              <a:gd name="T7" fmla="*/ 305 h 379"/>
              <a:gd name="T8" fmla="*/ 582 w 614"/>
              <a:gd name="T9" fmla="*/ 297 h 379"/>
              <a:gd name="T10" fmla="*/ 596 w 614"/>
              <a:gd name="T11" fmla="*/ 287 h 379"/>
              <a:gd name="T12" fmla="*/ 605 w 614"/>
              <a:gd name="T13" fmla="*/ 276 h 379"/>
              <a:gd name="T14" fmla="*/ 611 w 614"/>
              <a:gd name="T15" fmla="*/ 265 h 379"/>
              <a:gd name="T16" fmla="*/ 613 w 614"/>
              <a:gd name="T17" fmla="*/ 252 h 379"/>
              <a:gd name="T18" fmla="*/ 613 w 614"/>
              <a:gd name="T19" fmla="*/ 64 h 379"/>
              <a:gd name="T20" fmla="*/ 611 w 614"/>
              <a:gd name="T21" fmla="*/ 51 h 379"/>
              <a:gd name="T22" fmla="*/ 605 w 614"/>
              <a:gd name="T23" fmla="*/ 40 h 379"/>
              <a:gd name="T24" fmla="*/ 596 w 614"/>
              <a:gd name="T25" fmla="*/ 28 h 379"/>
              <a:gd name="T26" fmla="*/ 582 w 614"/>
              <a:gd name="T27" fmla="*/ 19 h 379"/>
              <a:gd name="T28" fmla="*/ 567 w 614"/>
              <a:gd name="T29" fmla="*/ 11 h 379"/>
              <a:gd name="T30" fmla="*/ 549 w 614"/>
              <a:gd name="T31" fmla="*/ 5 h 379"/>
              <a:gd name="T32" fmla="*/ 530 w 614"/>
              <a:gd name="T33" fmla="*/ 1 h 379"/>
              <a:gd name="T34" fmla="*/ 511 w 614"/>
              <a:gd name="T35" fmla="*/ 0 h 379"/>
              <a:gd name="T36" fmla="*/ 102 w 614"/>
              <a:gd name="T37" fmla="*/ 0 h 379"/>
              <a:gd name="T38" fmla="*/ 82 w 614"/>
              <a:gd name="T39" fmla="*/ 1 h 379"/>
              <a:gd name="T40" fmla="*/ 63 w 614"/>
              <a:gd name="T41" fmla="*/ 5 h 379"/>
              <a:gd name="T42" fmla="*/ 45 w 614"/>
              <a:gd name="T43" fmla="*/ 11 h 379"/>
              <a:gd name="T44" fmla="*/ 30 w 614"/>
              <a:gd name="T45" fmla="*/ 19 h 379"/>
              <a:gd name="T46" fmla="*/ 17 w 614"/>
              <a:gd name="T47" fmla="*/ 28 h 379"/>
              <a:gd name="T48" fmla="*/ 8 w 614"/>
              <a:gd name="T49" fmla="*/ 40 h 379"/>
              <a:gd name="T50" fmla="*/ 1 w 614"/>
              <a:gd name="T51" fmla="*/ 51 h 379"/>
              <a:gd name="T52" fmla="*/ 0 w 614"/>
              <a:gd name="T53" fmla="*/ 64 h 379"/>
              <a:gd name="T54" fmla="*/ 0 w 614"/>
              <a:gd name="T55" fmla="*/ 252 h 379"/>
              <a:gd name="T56" fmla="*/ 1 w 614"/>
              <a:gd name="T57" fmla="*/ 265 h 379"/>
              <a:gd name="T58" fmla="*/ 8 w 614"/>
              <a:gd name="T59" fmla="*/ 276 h 379"/>
              <a:gd name="T60" fmla="*/ 17 w 614"/>
              <a:gd name="T61" fmla="*/ 287 h 379"/>
              <a:gd name="T62" fmla="*/ 30 w 614"/>
              <a:gd name="T63" fmla="*/ 297 h 379"/>
              <a:gd name="T64" fmla="*/ 45 w 614"/>
              <a:gd name="T65" fmla="*/ 305 h 379"/>
              <a:gd name="T66" fmla="*/ 63 w 614"/>
              <a:gd name="T67" fmla="*/ 310 h 379"/>
              <a:gd name="T68" fmla="*/ 82 w 614"/>
              <a:gd name="T69" fmla="*/ 314 h 379"/>
              <a:gd name="T70" fmla="*/ 102 w 614"/>
              <a:gd name="T71" fmla="*/ 315 h 379"/>
              <a:gd name="T72" fmla="*/ 50 w 614"/>
              <a:gd name="T73" fmla="*/ 378 h 379"/>
              <a:gd name="T74" fmla="*/ 153 w 614"/>
              <a:gd name="T75" fmla="*/ 315 h 379"/>
              <a:gd name="T76" fmla="*/ 511 w 614"/>
              <a:gd name="T77" fmla="*/ 315 h 3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4"/>
              <a:gd name="T118" fmla="*/ 0 h 379"/>
              <a:gd name="T119" fmla="*/ 614 w 614"/>
              <a:gd name="T120" fmla="*/ 379 h 3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4" h="379">
                <a:moveTo>
                  <a:pt x="511" y="315"/>
                </a:moveTo>
                <a:lnTo>
                  <a:pt x="530" y="314"/>
                </a:lnTo>
                <a:lnTo>
                  <a:pt x="549" y="310"/>
                </a:lnTo>
                <a:lnTo>
                  <a:pt x="567" y="305"/>
                </a:lnTo>
                <a:lnTo>
                  <a:pt x="582" y="297"/>
                </a:lnTo>
                <a:lnTo>
                  <a:pt x="596" y="287"/>
                </a:lnTo>
                <a:lnTo>
                  <a:pt x="605" y="276"/>
                </a:lnTo>
                <a:lnTo>
                  <a:pt x="611" y="265"/>
                </a:lnTo>
                <a:lnTo>
                  <a:pt x="613" y="252"/>
                </a:lnTo>
                <a:lnTo>
                  <a:pt x="613" y="64"/>
                </a:lnTo>
                <a:lnTo>
                  <a:pt x="611" y="51"/>
                </a:lnTo>
                <a:lnTo>
                  <a:pt x="605" y="40"/>
                </a:lnTo>
                <a:lnTo>
                  <a:pt x="596" y="28"/>
                </a:lnTo>
                <a:lnTo>
                  <a:pt x="582" y="19"/>
                </a:lnTo>
                <a:lnTo>
                  <a:pt x="567" y="11"/>
                </a:lnTo>
                <a:lnTo>
                  <a:pt x="549" y="5"/>
                </a:lnTo>
                <a:lnTo>
                  <a:pt x="530" y="1"/>
                </a:lnTo>
                <a:lnTo>
                  <a:pt x="511" y="0"/>
                </a:lnTo>
                <a:lnTo>
                  <a:pt x="102" y="0"/>
                </a:lnTo>
                <a:lnTo>
                  <a:pt x="82" y="1"/>
                </a:lnTo>
                <a:lnTo>
                  <a:pt x="63" y="5"/>
                </a:lnTo>
                <a:lnTo>
                  <a:pt x="45" y="11"/>
                </a:lnTo>
                <a:lnTo>
                  <a:pt x="30" y="19"/>
                </a:lnTo>
                <a:lnTo>
                  <a:pt x="17" y="28"/>
                </a:lnTo>
                <a:lnTo>
                  <a:pt x="8" y="40"/>
                </a:lnTo>
                <a:lnTo>
                  <a:pt x="1" y="51"/>
                </a:lnTo>
                <a:lnTo>
                  <a:pt x="0" y="64"/>
                </a:lnTo>
                <a:lnTo>
                  <a:pt x="0" y="252"/>
                </a:lnTo>
                <a:lnTo>
                  <a:pt x="1" y="265"/>
                </a:lnTo>
                <a:lnTo>
                  <a:pt x="8" y="276"/>
                </a:lnTo>
                <a:lnTo>
                  <a:pt x="17" y="287"/>
                </a:lnTo>
                <a:lnTo>
                  <a:pt x="30" y="297"/>
                </a:lnTo>
                <a:lnTo>
                  <a:pt x="45" y="305"/>
                </a:lnTo>
                <a:lnTo>
                  <a:pt x="63" y="310"/>
                </a:lnTo>
                <a:lnTo>
                  <a:pt x="82" y="314"/>
                </a:lnTo>
                <a:lnTo>
                  <a:pt x="102" y="315"/>
                </a:lnTo>
                <a:lnTo>
                  <a:pt x="50" y="378"/>
                </a:lnTo>
                <a:lnTo>
                  <a:pt x="153" y="315"/>
                </a:lnTo>
                <a:lnTo>
                  <a:pt x="511" y="315"/>
                </a:lnTo>
              </a:path>
            </a:pathLst>
          </a:custGeom>
          <a:noFill/>
          <a:ln w="12700" cap="rnd" cmpd="sng">
            <a:solidFill>
              <a:srgbClr val="FFFFFF"/>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14345" name="Rectangle 42"/>
          <p:cNvSpPr>
            <a:spLocks noChangeArrowheads="1"/>
          </p:cNvSpPr>
          <p:nvPr/>
        </p:nvSpPr>
        <p:spPr bwMode="auto">
          <a:xfrm>
            <a:off x="3749675" y="4241800"/>
            <a:ext cx="885825" cy="3937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FFFFF"/>
                </a:solidFill>
                <a:latin typeface="Arial" charset="0"/>
              </a:rPr>
              <a:t>Goals</a:t>
            </a:r>
          </a:p>
        </p:txBody>
      </p:sp>
      <p:grpSp>
        <p:nvGrpSpPr>
          <p:cNvPr id="4" name="Group 43"/>
          <p:cNvGrpSpPr>
            <a:grpSpLocks/>
          </p:cNvGrpSpPr>
          <p:nvPr/>
        </p:nvGrpSpPr>
        <p:grpSpPr bwMode="auto">
          <a:xfrm>
            <a:off x="1585913" y="1752600"/>
            <a:ext cx="1905000" cy="3962400"/>
            <a:chOff x="1765" y="1020"/>
            <a:chExt cx="1057" cy="1306"/>
          </a:xfrm>
        </p:grpSpPr>
        <p:sp>
          <p:nvSpPr>
            <p:cNvPr id="14360" name="Freeform 44"/>
            <p:cNvSpPr>
              <a:spLocks/>
            </p:cNvSpPr>
            <p:nvPr/>
          </p:nvSpPr>
          <p:spPr bwMode="auto">
            <a:xfrm>
              <a:off x="1765" y="1020"/>
              <a:ext cx="921" cy="1277"/>
            </a:xfrm>
            <a:custGeom>
              <a:avLst/>
              <a:gdLst>
                <a:gd name="T0" fmla="*/ 478 w 921"/>
                <a:gd name="T1" fmla="*/ 67 h 1277"/>
                <a:gd name="T2" fmla="*/ 461 w 921"/>
                <a:gd name="T3" fmla="*/ 42 h 1277"/>
                <a:gd name="T4" fmla="*/ 436 w 921"/>
                <a:gd name="T5" fmla="*/ 34 h 1277"/>
                <a:gd name="T6" fmla="*/ 378 w 921"/>
                <a:gd name="T7" fmla="*/ 0 h 1277"/>
                <a:gd name="T8" fmla="*/ 353 w 921"/>
                <a:gd name="T9" fmla="*/ 0 h 1277"/>
                <a:gd name="T10" fmla="*/ 336 w 921"/>
                <a:gd name="T11" fmla="*/ 0 h 1277"/>
                <a:gd name="T12" fmla="*/ 319 w 921"/>
                <a:gd name="T13" fmla="*/ 0 h 1277"/>
                <a:gd name="T14" fmla="*/ 294 w 921"/>
                <a:gd name="T15" fmla="*/ 8 h 1277"/>
                <a:gd name="T16" fmla="*/ 277 w 921"/>
                <a:gd name="T17" fmla="*/ 17 h 1277"/>
                <a:gd name="T18" fmla="*/ 235 w 921"/>
                <a:gd name="T19" fmla="*/ 42 h 1277"/>
                <a:gd name="T20" fmla="*/ 219 w 921"/>
                <a:gd name="T21" fmla="*/ 67 h 1277"/>
                <a:gd name="T22" fmla="*/ 202 w 921"/>
                <a:gd name="T23" fmla="*/ 76 h 1277"/>
                <a:gd name="T24" fmla="*/ 143 w 921"/>
                <a:gd name="T25" fmla="*/ 151 h 1277"/>
                <a:gd name="T26" fmla="*/ 134 w 921"/>
                <a:gd name="T27" fmla="*/ 168 h 1277"/>
                <a:gd name="T28" fmla="*/ 118 w 921"/>
                <a:gd name="T29" fmla="*/ 185 h 1277"/>
                <a:gd name="T30" fmla="*/ 109 w 921"/>
                <a:gd name="T31" fmla="*/ 202 h 1277"/>
                <a:gd name="T32" fmla="*/ 92 w 921"/>
                <a:gd name="T33" fmla="*/ 227 h 1277"/>
                <a:gd name="T34" fmla="*/ 59 w 921"/>
                <a:gd name="T35" fmla="*/ 303 h 1277"/>
                <a:gd name="T36" fmla="*/ 50 w 921"/>
                <a:gd name="T37" fmla="*/ 319 h 1277"/>
                <a:gd name="T38" fmla="*/ 42 w 921"/>
                <a:gd name="T39" fmla="*/ 344 h 1277"/>
                <a:gd name="T40" fmla="*/ 42 w 921"/>
                <a:gd name="T41" fmla="*/ 361 h 1277"/>
                <a:gd name="T42" fmla="*/ 33 w 921"/>
                <a:gd name="T43" fmla="*/ 386 h 1277"/>
                <a:gd name="T44" fmla="*/ 25 w 921"/>
                <a:gd name="T45" fmla="*/ 411 h 1277"/>
                <a:gd name="T46" fmla="*/ 17 w 921"/>
                <a:gd name="T47" fmla="*/ 428 h 1277"/>
                <a:gd name="T48" fmla="*/ 17 w 921"/>
                <a:gd name="T49" fmla="*/ 445 h 1277"/>
                <a:gd name="T50" fmla="*/ 0 w 921"/>
                <a:gd name="T51" fmla="*/ 579 h 1277"/>
                <a:gd name="T52" fmla="*/ 0 w 921"/>
                <a:gd name="T53" fmla="*/ 596 h 1277"/>
                <a:gd name="T54" fmla="*/ 0 w 921"/>
                <a:gd name="T55" fmla="*/ 621 h 1277"/>
                <a:gd name="T56" fmla="*/ 0 w 921"/>
                <a:gd name="T57" fmla="*/ 647 h 1277"/>
                <a:gd name="T58" fmla="*/ 0 w 921"/>
                <a:gd name="T59" fmla="*/ 672 h 1277"/>
                <a:gd name="T60" fmla="*/ 25 w 921"/>
                <a:gd name="T61" fmla="*/ 781 h 1277"/>
                <a:gd name="T62" fmla="*/ 33 w 921"/>
                <a:gd name="T63" fmla="*/ 806 h 1277"/>
                <a:gd name="T64" fmla="*/ 42 w 921"/>
                <a:gd name="T65" fmla="*/ 823 h 1277"/>
                <a:gd name="T66" fmla="*/ 50 w 921"/>
                <a:gd name="T67" fmla="*/ 848 h 1277"/>
                <a:gd name="T68" fmla="*/ 59 w 921"/>
                <a:gd name="T69" fmla="*/ 865 h 1277"/>
                <a:gd name="T70" fmla="*/ 101 w 921"/>
                <a:gd name="T71" fmla="*/ 941 h 1277"/>
                <a:gd name="T72" fmla="*/ 109 w 921"/>
                <a:gd name="T73" fmla="*/ 958 h 1277"/>
                <a:gd name="T74" fmla="*/ 134 w 921"/>
                <a:gd name="T75" fmla="*/ 983 h 1277"/>
                <a:gd name="T76" fmla="*/ 151 w 921"/>
                <a:gd name="T77" fmla="*/ 1000 h 1277"/>
                <a:gd name="T78" fmla="*/ 168 w 921"/>
                <a:gd name="T79" fmla="*/ 1025 h 1277"/>
                <a:gd name="T80" fmla="*/ 261 w 921"/>
                <a:gd name="T81" fmla="*/ 1092 h 1277"/>
                <a:gd name="T82" fmla="*/ 286 w 921"/>
                <a:gd name="T83" fmla="*/ 1117 h 1277"/>
                <a:gd name="T84" fmla="*/ 303 w 921"/>
                <a:gd name="T85" fmla="*/ 1134 h 1277"/>
                <a:gd name="T86" fmla="*/ 345 w 921"/>
                <a:gd name="T87" fmla="*/ 1150 h 1277"/>
                <a:gd name="T88" fmla="*/ 370 w 921"/>
                <a:gd name="T89" fmla="*/ 1159 h 1277"/>
                <a:gd name="T90" fmla="*/ 537 w 921"/>
                <a:gd name="T91" fmla="*/ 1234 h 1277"/>
                <a:gd name="T92" fmla="*/ 562 w 921"/>
                <a:gd name="T93" fmla="*/ 1243 h 1277"/>
                <a:gd name="T94" fmla="*/ 579 w 921"/>
                <a:gd name="T95" fmla="*/ 1251 h 1277"/>
                <a:gd name="T96" fmla="*/ 596 w 921"/>
                <a:gd name="T97" fmla="*/ 1251 h 1277"/>
                <a:gd name="T98" fmla="*/ 613 w 921"/>
                <a:gd name="T99" fmla="*/ 1260 h 1277"/>
                <a:gd name="T100" fmla="*/ 630 w 921"/>
                <a:gd name="T101" fmla="*/ 1260 h 1277"/>
                <a:gd name="T102" fmla="*/ 722 w 921"/>
                <a:gd name="T103" fmla="*/ 1268 h 1277"/>
                <a:gd name="T104" fmla="*/ 747 w 921"/>
                <a:gd name="T105" fmla="*/ 1268 h 1277"/>
                <a:gd name="T106" fmla="*/ 764 w 921"/>
                <a:gd name="T107" fmla="*/ 1276 h 1277"/>
                <a:gd name="T108" fmla="*/ 815 w 921"/>
                <a:gd name="T109" fmla="*/ 1268 h 1277"/>
                <a:gd name="T110" fmla="*/ 832 w 921"/>
                <a:gd name="T111" fmla="*/ 1268 h 1277"/>
                <a:gd name="T112" fmla="*/ 890 w 921"/>
                <a:gd name="T113" fmla="*/ 1260 h 1277"/>
                <a:gd name="T114" fmla="*/ 920 w 921"/>
                <a:gd name="T115" fmla="*/ 1253 h 12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1"/>
                <a:gd name="T175" fmla="*/ 0 h 1277"/>
                <a:gd name="T176" fmla="*/ 921 w 921"/>
                <a:gd name="T177" fmla="*/ 1277 h 12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1" h="1277">
                  <a:moveTo>
                    <a:pt x="478" y="67"/>
                  </a:moveTo>
                  <a:lnTo>
                    <a:pt x="461" y="42"/>
                  </a:lnTo>
                  <a:lnTo>
                    <a:pt x="436" y="34"/>
                  </a:lnTo>
                  <a:lnTo>
                    <a:pt x="378" y="0"/>
                  </a:lnTo>
                  <a:lnTo>
                    <a:pt x="353" y="0"/>
                  </a:lnTo>
                  <a:lnTo>
                    <a:pt x="336" y="0"/>
                  </a:lnTo>
                  <a:lnTo>
                    <a:pt x="319" y="0"/>
                  </a:lnTo>
                  <a:lnTo>
                    <a:pt x="294" y="8"/>
                  </a:lnTo>
                  <a:lnTo>
                    <a:pt x="277" y="17"/>
                  </a:lnTo>
                  <a:lnTo>
                    <a:pt x="235" y="42"/>
                  </a:lnTo>
                  <a:lnTo>
                    <a:pt x="219" y="67"/>
                  </a:lnTo>
                  <a:lnTo>
                    <a:pt x="202" y="76"/>
                  </a:lnTo>
                  <a:lnTo>
                    <a:pt x="143" y="151"/>
                  </a:lnTo>
                  <a:lnTo>
                    <a:pt x="134" y="168"/>
                  </a:lnTo>
                  <a:lnTo>
                    <a:pt x="118" y="185"/>
                  </a:lnTo>
                  <a:lnTo>
                    <a:pt x="109" y="202"/>
                  </a:lnTo>
                  <a:lnTo>
                    <a:pt x="92" y="227"/>
                  </a:lnTo>
                  <a:lnTo>
                    <a:pt x="59" y="303"/>
                  </a:lnTo>
                  <a:lnTo>
                    <a:pt x="50" y="319"/>
                  </a:lnTo>
                  <a:lnTo>
                    <a:pt x="42" y="344"/>
                  </a:lnTo>
                  <a:lnTo>
                    <a:pt x="42" y="361"/>
                  </a:lnTo>
                  <a:lnTo>
                    <a:pt x="33" y="386"/>
                  </a:lnTo>
                  <a:lnTo>
                    <a:pt x="25" y="411"/>
                  </a:lnTo>
                  <a:lnTo>
                    <a:pt x="17" y="428"/>
                  </a:lnTo>
                  <a:lnTo>
                    <a:pt x="17" y="445"/>
                  </a:lnTo>
                  <a:lnTo>
                    <a:pt x="0" y="579"/>
                  </a:lnTo>
                  <a:lnTo>
                    <a:pt x="0" y="596"/>
                  </a:lnTo>
                  <a:lnTo>
                    <a:pt x="0" y="621"/>
                  </a:lnTo>
                  <a:lnTo>
                    <a:pt x="0" y="647"/>
                  </a:lnTo>
                  <a:lnTo>
                    <a:pt x="0" y="672"/>
                  </a:lnTo>
                  <a:lnTo>
                    <a:pt x="25" y="781"/>
                  </a:lnTo>
                  <a:lnTo>
                    <a:pt x="33" y="806"/>
                  </a:lnTo>
                  <a:lnTo>
                    <a:pt x="42" y="823"/>
                  </a:lnTo>
                  <a:lnTo>
                    <a:pt x="50" y="848"/>
                  </a:lnTo>
                  <a:lnTo>
                    <a:pt x="59" y="865"/>
                  </a:lnTo>
                  <a:lnTo>
                    <a:pt x="101" y="941"/>
                  </a:lnTo>
                  <a:lnTo>
                    <a:pt x="109" y="958"/>
                  </a:lnTo>
                  <a:lnTo>
                    <a:pt x="134" y="983"/>
                  </a:lnTo>
                  <a:lnTo>
                    <a:pt x="151" y="1000"/>
                  </a:lnTo>
                  <a:lnTo>
                    <a:pt x="168" y="1025"/>
                  </a:lnTo>
                  <a:lnTo>
                    <a:pt x="261" y="1092"/>
                  </a:lnTo>
                  <a:lnTo>
                    <a:pt x="286" y="1117"/>
                  </a:lnTo>
                  <a:lnTo>
                    <a:pt x="303" y="1134"/>
                  </a:lnTo>
                  <a:lnTo>
                    <a:pt x="345" y="1150"/>
                  </a:lnTo>
                  <a:lnTo>
                    <a:pt x="370" y="1159"/>
                  </a:lnTo>
                  <a:lnTo>
                    <a:pt x="537" y="1234"/>
                  </a:lnTo>
                  <a:lnTo>
                    <a:pt x="562" y="1243"/>
                  </a:lnTo>
                  <a:lnTo>
                    <a:pt x="579" y="1251"/>
                  </a:lnTo>
                  <a:lnTo>
                    <a:pt x="596" y="1251"/>
                  </a:lnTo>
                  <a:lnTo>
                    <a:pt x="613" y="1260"/>
                  </a:lnTo>
                  <a:lnTo>
                    <a:pt x="630" y="1260"/>
                  </a:lnTo>
                  <a:lnTo>
                    <a:pt x="722" y="1268"/>
                  </a:lnTo>
                  <a:lnTo>
                    <a:pt x="747" y="1268"/>
                  </a:lnTo>
                  <a:lnTo>
                    <a:pt x="764" y="1276"/>
                  </a:lnTo>
                  <a:lnTo>
                    <a:pt x="815" y="1268"/>
                  </a:lnTo>
                  <a:lnTo>
                    <a:pt x="832" y="1268"/>
                  </a:lnTo>
                  <a:lnTo>
                    <a:pt x="890" y="1260"/>
                  </a:lnTo>
                  <a:lnTo>
                    <a:pt x="920" y="1253"/>
                  </a:lnTo>
                </a:path>
              </a:pathLst>
            </a:custGeom>
            <a:noFill/>
            <a:ln w="50800" cap="rnd" cmpd="sng">
              <a:solidFill>
                <a:srgbClr val="FAFD00"/>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14361" name="Freeform 45"/>
            <p:cNvSpPr>
              <a:spLocks/>
            </p:cNvSpPr>
            <p:nvPr/>
          </p:nvSpPr>
          <p:spPr bwMode="auto">
            <a:xfrm>
              <a:off x="2644" y="2229"/>
              <a:ext cx="178" cy="97"/>
            </a:xfrm>
            <a:custGeom>
              <a:avLst/>
              <a:gdLst>
                <a:gd name="T0" fmla="*/ 177 w 178"/>
                <a:gd name="T1" fmla="*/ 8 h 97"/>
                <a:gd name="T2" fmla="*/ 0 w 178"/>
                <a:gd name="T3" fmla="*/ 0 h 97"/>
                <a:gd name="T4" fmla="*/ 23 w 178"/>
                <a:gd name="T5" fmla="*/ 96 h 97"/>
                <a:gd name="T6" fmla="*/ 177 w 178"/>
                <a:gd name="T7" fmla="*/ 8 h 97"/>
                <a:gd name="T8" fmla="*/ 0 60000 65536"/>
                <a:gd name="T9" fmla="*/ 0 60000 65536"/>
                <a:gd name="T10" fmla="*/ 0 60000 65536"/>
                <a:gd name="T11" fmla="*/ 0 60000 65536"/>
                <a:gd name="T12" fmla="*/ 0 w 178"/>
                <a:gd name="T13" fmla="*/ 0 h 97"/>
                <a:gd name="T14" fmla="*/ 178 w 178"/>
                <a:gd name="T15" fmla="*/ 97 h 97"/>
              </a:gdLst>
              <a:ahLst/>
              <a:cxnLst>
                <a:cxn ang="T8">
                  <a:pos x="T0" y="T1"/>
                </a:cxn>
                <a:cxn ang="T9">
                  <a:pos x="T2" y="T3"/>
                </a:cxn>
                <a:cxn ang="T10">
                  <a:pos x="T4" y="T5"/>
                </a:cxn>
                <a:cxn ang="T11">
                  <a:pos x="T6" y="T7"/>
                </a:cxn>
              </a:cxnLst>
              <a:rect l="T12" t="T13" r="T14" b="T15"/>
              <a:pathLst>
                <a:path w="178" h="97">
                  <a:moveTo>
                    <a:pt x="177" y="8"/>
                  </a:moveTo>
                  <a:lnTo>
                    <a:pt x="0" y="0"/>
                  </a:lnTo>
                  <a:lnTo>
                    <a:pt x="23" y="96"/>
                  </a:lnTo>
                  <a:lnTo>
                    <a:pt x="177" y="8"/>
                  </a:lnTo>
                </a:path>
              </a:pathLst>
            </a:custGeom>
            <a:noFill/>
            <a:ln w="12700" cap="rnd" cmpd="sng">
              <a:solidFill>
                <a:srgbClr val="FAFD00"/>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14362" name="Freeform 46"/>
            <p:cNvSpPr>
              <a:spLocks/>
            </p:cNvSpPr>
            <p:nvPr/>
          </p:nvSpPr>
          <p:spPr bwMode="auto">
            <a:xfrm>
              <a:off x="2644" y="2229"/>
              <a:ext cx="171" cy="90"/>
            </a:xfrm>
            <a:custGeom>
              <a:avLst/>
              <a:gdLst>
                <a:gd name="T0" fmla="*/ 170 w 171"/>
                <a:gd name="T1" fmla="*/ 7 h 90"/>
                <a:gd name="T2" fmla="*/ 0 w 171"/>
                <a:gd name="T3" fmla="*/ 0 h 90"/>
                <a:gd name="T4" fmla="*/ 22 w 171"/>
                <a:gd name="T5" fmla="*/ 89 h 90"/>
                <a:gd name="T6" fmla="*/ 170 w 171"/>
                <a:gd name="T7" fmla="*/ 7 h 90"/>
                <a:gd name="T8" fmla="*/ 0 60000 65536"/>
                <a:gd name="T9" fmla="*/ 0 60000 65536"/>
                <a:gd name="T10" fmla="*/ 0 60000 65536"/>
                <a:gd name="T11" fmla="*/ 0 60000 65536"/>
                <a:gd name="T12" fmla="*/ 0 w 171"/>
                <a:gd name="T13" fmla="*/ 0 h 90"/>
                <a:gd name="T14" fmla="*/ 171 w 171"/>
                <a:gd name="T15" fmla="*/ 90 h 90"/>
              </a:gdLst>
              <a:ahLst/>
              <a:cxnLst>
                <a:cxn ang="T8">
                  <a:pos x="T0" y="T1"/>
                </a:cxn>
                <a:cxn ang="T9">
                  <a:pos x="T2" y="T3"/>
                </a:cxn>
                <a:cxn ang="T10">
                  <a:pos x="T4" y="T5"/>
                </a:cxn>
                <a:cxn ang="T11">
                  <a:pos x="T6" y="T7"/>
                </a:cxn>
              </a:cxnLst>
              <a:rect l="T12" t="T13" r="T14" b="T15"/>
              <a:pathLst>
                <a:path w="171" h="90">
                  <a:moveTo>
                    <a:pt x="170" y="7"/>
                  </a:moveTo>
                  <a:lnTo>
                    <a:pt x="0" y="0"/>
                  </a:lnTo>
                  <a:lnTo>
                    <a:pt x="22" y="89"/>
                  </a:lnTo>
                  <a:lnTo>
                    <a:pt x="170" y="7"/>
                  </a:lnTo>
                </a:path>
              </a:pathLst>
            </a:custGeom>
            <a:solidFill>
              <a:srgbClr val="FAFD00"/>
            </a:solidFill>
            <a:ln w="25400" cap="rnd">
              <a:noFill/>
              <a:round/>
              <a:headEnd/>
              <a:tailEnd/>
            </a:ln>
          </p:spPr>
          <p:txBody>
            <a:bodyPr/>
            <a:lstStyle/>
            <a:p>
              <a:pPr eaLnBrk="0" hangingPunct="0"/>
              <a:endParaRPr lang="en-US" b="1" smtClean="0">
                <a:solidFill>
                  <a:srgbClr val="FE9B03"/>
                </a:solidFill>
                <a:latin typeface="CAC Futura Casual" pitchFamily="2" charset="0"/>
              </a:endParaRPr>
            </a:p>
          </p:txBody>
        </p:sp>
      </p:grpSp>
      <p:grpSp>
        <p:nvGrpSpPr>
          <p:cNvPr id="5" name="Group 47"/>
          <p:cNvGrpSpPr>
            <a:grpSpLocks/>
          </p:cNvGrpSpPr>
          <p:nvPr/>
        </p:nvGrpSpPr>
        <p:grpSpPr bwMode="auto">
          <a:xfrm>
            <a:off x="4176713" y="2362200"/>
            <a:ext cx="2133600" cy="3200400"/>
            <a:chOff x="3395" y="1439"/>
            <a:chExt cx="863" cy="1094"/>
          </a:xfrm>
        </p:grpSpPr>
        <p:sp>
          <p:nvSpPr>
            <p:cNvPr id="14357" name="Freeform 48"/>
            <p:cNvSpPr>
              <a:spLocks/>
            </p:cNvSpPr>
            <p:nvPr/>
          </p:nvSpPr>
          <p:spPr bwMode="auto">
            <a:xfrm>
              <a:off x="3395" y="1569"/>
              <a:ext cx="831" cy="964"/>
            </a:xfrm>
            <a:custGeom>
              <a:avLst/>
              <a:gdLst>
                <a:gd name="T0" fmla="*/ 0 w 831"/>
                <a:gd name="T1" fmla="*/ 963 h 964"/>
                <a:gd name="T2" fmla="*/ 150 w 831"/>
                <a:gd name="T3" fmla="*/ 946 h 964"/>
                <a:gd name="T4" fmla="*/ 175 w 831"/>
                <a:gd name="T5" fmla="*/ 946 h 964"/>
                <a:gd name="T6" fmla="*/ 201 w 831"/>
                <a:gd name="T7" fmla="*/ 946 h 964"/>
                <a:gd name="T8" fmla="*/ 226 w 831"/>
                <a:gd name="T9" fmla="*/ 938 h 964"/>
                <a:gd name="T10" fmla="*/ 243 w 831"/>
                <a:gd name="T11" fmla="*/ 938 h 964"/>
                <a:gd name="T12" fmla="*/ 268 w 831"/>
                <a:gd name="T13" fmla="*/ 929 h 964"/>
                <a:gd name="T14" fmla="*/ 285 w 831"/>
                <a:gd name="T15" fmla="*/ 921 h 964"/>
                <a:gd name="T16" fmla="*/ 302 w 831"/>
                <a:gd name="T17" fmla="*/ 913 h 964"/>
                <a:gd name="T18" fmla="*/ 386 w 831"/>
                <a:gd name="T19" fmla="*/ 862 h 964"/>
                <a:gd name="T20" fmla="*/ 419 w 831"/>
                <a:gd name="T21" fmla="*/ 845 h 964"/>
                <a:gd name="T22" fmla="*/ 445 w 831"/>
                <a:gd name="T23" fmla="*/ 820 h 964"/>
                <a:gd name="T24" fmla="*/ 470 w 831"/>
                <a:gd name="T25" fmla="*/ 803 h 964"/>
                <a:gd name="T26" fmla="*/ 571 w 831"/>
                <a:gd name="T27" fmla="*/ 702 h 964"/>
                <a:gd name="T28" fmla="*/ 579 w 831"/>
                <a:gd name="T29" fmla="*/ 677 h 964"/>
                <a:gd name="T30" fmla="*/ 596 w 831"/>
                <a:gd name="T31" fmla="*/ 669 h 964"/>
                <a:gd name="T32" fmla="*/ 604 w 831"/>
                <a:gd name="T33" fmla="*/ 643 h 964"/>
                <a:gd name="T34" fmla="*/ 621 w 831"/>
                <a:gd name="T35" fmla="*/ 618 h 964"/>
                <a:gd name="T36" fmla="*/ 638 w 831"/>
                <a:gd name="T37" fmla="*/ 601 h 964"/>
                <a:gd name="T38" fmla="*/ 646 w 831"/>
                <a:gd name="T39" fmla="*/ 585 h 964"/>
                <a:gd name="T40" fmla="*/ 663 w 831"/>
                <a:gd name="T41" fmla="*/ 560 h 964"/>
                <a:gd name="T42" fmla="*/ 730 w 831"/>
                <a:gd name="T43" fmla="*/ 400 h 964"/>
                <a:gd name="T44" fmla="*/ 746 w 831"/>
                <a:gd name="T45" fmla="*/ 358 h 964"/>
                <a:gd name="T46" fmla="*/ 763 w 831"/>
                <a:gd name="T47" fmla="*/ 316 h 964"/>
                <a:gd name="T48" fmla="*/ 772 w 831"/>
                <a:gd name="T49" fmla="*/ 291 h 964"/>
                <a:gd name="T50" fmla="*/ 780 w 831"/>
                <a:gd name="T51" fmla="*/ 274 h 964"/>
                <a:gd name="T52" fmla="*/ 788 w 831"/>
                <a:gd name="T53" fmla="*/ 249 h 964"/>
                <a:gd name="T54" fmla="*/ 822 w 831"/>
                <a:gd name="T55" fmla="*/ 89 h 964"/>
                <a:gd name="T56" fmla="*/ 830 w 831"/>
                <a:gd name="T57" fmla="*/ 64 h 964"/>
                <a:gd name="T58" fmla="*/ 830 w 831"/>
                <a:gd name="T59" fmla="*/ 47 h 964"/>
                <a:gd name="T60" fmla="*/ 808 w 831"/>
                <a:gd name="T61" fmla="*/ 0 h 9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1"/>
                <a:gd name="T94" fmla="*/ 0 h 964"/>
                <a:gd name="T95" fmla="*/ 831 w 831"/>
                <a:gd name="T96" fmla="*/ 964 h 9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1" h="964">
                  <a:moveTo>
                    <a:pt x="0" y="963"/>
                  </a:moveTo>
                  <a:lnTo>
                    <a:pt x="150" y="946"/>
                  </a:lnTo>
                  <a:lnTo>
                    <a:pt x="175" y="946"/>
                  </a:lnTo>
                  <a:lnTo>
                    <a:pt x="201" y="946"/>
                  </a:lnTo>
                  <a:lnTo>
                    <a:pt x="226" y="938"/>
                  </a:lnTo>
                  <a:lnTo>
                    <a:pt x="243" y="938"/>
                  </a:lnTo>
                  <a:lnTo>
                    <a:pt x="268" y="929"/>
                  </a:lnTo>
                  <a:lnTo>
                    <a:pt x="285" y="921"/>
                  </a:lnTo>
                  <a:lnTo>
                    <a:pt x="302" y="913"/>
                  </a:lnTo>
                  <a:lnTo>
                    <a:pt x="386" y="862"/>
                  </a:lnTo>
                  <a:lnTo>
                    <a:pt x="419" y="845"/>
                  </a:lnTo>
                  <a:lnTo>
                    <a:pt x="445" y="820"/>
                  </a:lnTo>
                  <a:lnTo>
                    <a:pt x="470" y="803"/>
                  </a:lnTo>
                  <a:lnTo>
                    <a:pt x="571" y="702"/>
                  </a:lnTo>
                  <a:lnTo>
                    <a:pt x="579" y="677"/>
                  </a:lnTo>
                  <a:lnTo>
                    <a:pt x="596" y="669"/>
                  </a:lnTo>
                  <a:lnTo>
                    <a:pt x="604" y="643"/>
                  </a:lnTo>
                  <a:lnTo>
                    <a:pt x="621" y="618"/>
                  </a:lnTo>
                  <a:lnTo>
                    <a:pt x="638" y="601"/>
                  </a:lnTo>
                  <a:lnTo>
                    <a:pt x="646" y="585"/>
                  </a:lnTo>
                  <a:lnTo>
                    <a:pt x="663" y="560"/>
                  </a:lnTo>
                  <a:lnTo>
                    <a:pt x="730" y="400"/>
                  </a:lnTo>
                  <a:lnTo>
                    <a:pt x="746" y="358"/>
                  </a:lnTo>
                  <a:lnTo>
                    <a:pt x="763" y="316"/>
                  </a:lnTo>
                  <a:lnTo>
                    <a:pt x="772" y="291"/>
                  </a:lnTo>
                  <a:lnTo>
                    <a:pt x="780" y="274"/>
                  </a:lnTo>
                  <a:lnTo>
                    <a:pt x="788" y="249"/>
                  </a:lnTo>
                  <a:lnTo>
                    <a:pt x="822" y="89"/>
                  </a:lnTo>
                  <a:lnTo>
                    <a:pt x="830" y="64"/>
                  </a:lnTo>
                  <a:lnTo>
                    <a:pt x="830" y="47"/>
                  </a:lnTo>
                  <a:lnTo>
                    <a:pt x="808" y="0"/>
                  </a:lnTo>
                </a:path>
              </a:pathLst>
            </a:custGeom>
            <a:noFill/>
            <a:ln w="50800" cap="rnd" cmpd="sng">
              <a:solidFill>
                <a:srgbClr val="FC0128"/>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14358" name="Freeform 49"/>
            <p:cNvSpPr>
              <a:spLocks/>
            </p:cNvSpPr>
            <p:nvPr/>
          </p:nvSpPr>
          <p:spPr bwMode="auto">
            <a:xfrm>
              <a:off x="4141" y="1439"/>
              <a:ext cx="117" cy="175"/>
            </a:xfrm>
            <a:custGeom>
              <a:avLst/>
              <a:gdLst>
                <a:gd name="T0" fmla="*/ 0 w 117"/>
                <a:gd name="T1" fmla="*/ 0 h 175"/>
                <a:gd name="T2" fmla="*/ 26 w 117"/>
                <a:gd name="T3" fmla="*/ 174 h 175"/>
                <a:gd name="T4" fmla="*/ 116 w 117"/>
                <a:gd name="T5" fmla="*/ 131 h 175"/>
                <a:gd name="T6" fmla="*/ 0 w 117"/>
                <a:gd name="T7" fmla="*/ 0 h 175"/>
                <a:gd name="T8" fmla="*/ 0 60000 65536"/>
                <a:gd name="T9" fmla="*/ 0 60000 65536"/>
                <a:gd name="T10" fmla="*/ 0 60000 65536"/>
                <a:gd name="T11" fmla="*/ 0 60000 65536"/>
                <a:gd name="T12" fmla="*/ 0 w 117"/>
                <a:gd name="T13" fmla="*/ 0 h 175"/>
                <a:gd name="T14" fmla="*/ 117 w 117"/>
                <a:gd name="T15" fmla="*/ 175 h 175"/>
              </a:gdLst>
              <a:ahLst/>
              <a:cxnLst>
                <a:cxn ang="T8">
                  <a:pos x="T0" y="T1"/>
                </a:cxn>
                <a:cxn ang="T9">
                  <a:pos x="T2" y="T3"/>
                </a:cxn>
                <a:cxn ang="T10">
                  <a:pos x="T4" y="T5"/>
                </a:cxn>
                <a:cxn ang="T11">
                  <a:pos x="T6" y="T7"/>
                </a:cxn>
              </a:cxnLst>
              <a:rect l="T12" t="T13" r="T14" b="T15"/>
              <a:pathLst>
                <a:path w="117" h="175">
                  <a:moveTo>
                    <a:pt x="0" y="0"/>
                  </a:moveTo>
                  <a:lnTo>
                    <a:pt x="26" y="174"/>
                  </a:lnTo>
                  <a:lnTo>
                    <a:pt x="116" y="131"/>
                  </a:lnTo>
                  <a:lnTo>
                    <a:pt x="0" y="0"/>
                  </a:lnTo>
                </a:path>
              </a:pathLst>
            </a:custGeom>
            <a:noFill/>
            <a:ln w="12700" cap="rnd" cmpd="sng">
              <a:solidFill>
                <a:srgbClr val="FC0128"/>
              </a:solidFill>
              <a:prstDash val="solid"/>
              <a:round/>
              <a:headEnd type="none" w="med" len="med"/>
              <a:tailEnd type="none" w="med" len="med"/>
            </a:ln>
          </p:spPr>
          <p:txBody>
            <a:bodyPr/>
            <a:lstStyle/>
            <a:p>
              <a:pPr eaLnBrk="0" hangingPunct="0"/>
              <a:endParaRPr lang="en-US" b="1" smtClean="0">
                <a:solidFill>
                  <a:srgbClr val="FE9B03"/>
                </a:solidFill>
                <a:latin typeface="CAC Futura Casual" pitchFamily="2" charset="0"/>
              </a:endParaRPr>
            </a:p>
          </p:txBody>
        </p:sp>
        <p:sp>
          <p:nvSpPr>
            <p:cNvPr id="14359" name="Freeform 50"/>
            <p:cNvSpPr>
              <a:spLocks/>
            </p:cNvSpPr>
            <p:nvPr/>
          </p:nvSpPr>
          <p:spPr bwMode="auto">
            <a:xfrm>
              <a:off x="4141" y="1439"/>
              <a:ext cx="110" cy="168"/>
            </a:xfrm>
            <a:custGeom>
              <a:avLst/>
              <a:gdLst>
                <a:gd name="T0" fmla="*/ 0 w 110"/>
                <a:gd name="T1" fmla="*/ 0 h 168"/>
                <a:gd name="T2" fmla="*/ 24 w 110"/>
                <a:gd name="T3" fmla="*/ 167 h 168"/>
                <a:gd name="T4" fmla="*/ 109 w 110"/>
                <a:gd name="T5" fmla="*/ 126 h 168"/>
                <a:gd name="T6" fmla="*/ 0 w 110"/>
                <a:gd name="T7" fmla="*/ 0 h 168"/>
                <a:gd name="T8" fmla="*/ 0 60000 65536"/>
                <a:gd name="T9" fmla="*/ 0 60000 65536"/>
                <a:gd name="T10" fmla="*/ 0 60000 65536"/>
                <a:gd name="T11" fmla="*/ 0 60000 65536"/>
                <a:gd name="T12" fmla="*/ 0 w 110"/>
                <a:gd name="T13" fmla="*/ 0 h 168"/>
                <a:gd name="T14" fmla="*/ 110 w 110"/>
                <a:gd name="T15" fmla="*/ 168 h 168"/>
              </a:gdLst>
              <a:ahLst/>
              <a:cxnLst>
                <a:cxn ang="T8">
                  <a:pos x="T0" y="T1"/>
                </a:cxn>
                <a:cxn ang="T9">
                  <a:pos x="T2" y="T3"/>
                </a:cxn>
                <a:cxn ang="T10">
                  <a:pos x="T4" y="T5"/>
                </a:cxn>
                <a:cxn ang="T11">
                  <a:pos x="T6" y="T7"/>
                </a:cxn>
              </a:cxnLst>
              <a:rect l="T12" t="T13" r="T14" b="T15"/>
              <a:pathLst>
                <a:path w="110" h="168">
                  <a:moveTo>
                    <a:pt x="0" y="0"/>
                  </a:moveTo>
                  <a:lnTo>
                    <a:pt x="24" y="167"/>
                  </a:lnTo>
                  <a:lnTo>
                    <a:pt x="109" y="126"/>
                  </a:lnTo>
                  <a:lnTo>
                    <a:pt x="0" y="0"/>
                  </a:lnTo>
                </a:path>
              </a:pathLst>
            </a:custGeom>
            <a:solidFill>
              <a:srgbClr val="FC0128"/>
            </a:solidFill>
            <a:ln w="25400" cap="rnd">
              <a:noFill/>
              <a:round/>
              <a:headEnd/>
              <a:tailEnd/>
            </a:ln>
          </p:spPr>
          <p:txBody>
            <a:bodyPr/>
            <a:lstStyle/>
            <a:p>
              <a:pPr eaLnBrk="0" hangingPunct="0"/>
              <a:endParaRPr lang="en-US" b="1" smtClean="0">
                <a:solidFill>
                  <a:srgbClr val="FE9B03"/>
                </a:solidFill>
                <a:latin typeface="CAC Futura Casual" pitchFamily="2" charset="0"/>
              </a:endParaRPr>
            </a:p>
          </p:txBody>
        </p:sp>
      </p:grpSp>
      <p:sp>
        <p:nvSpPr>
          <p:cNvPr id="14348" name="Rectangle 51"/>
          <p:cNvSpPr>
            <a:spLocks noChangeArrowheads="1"/>
          </p:cNvSpPr>
          <p:nvPr/>
        </p:nvSpPr>
        <p:spPr bwMode="auto">
          <a:xfrm>
            <a:off x="4786313" y="1143000"/>
            <a:ext cx="2020887" cy="3937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E9B03"/>
                </a:solidFill>
                <a:latin typeface="CAC Futura Casual" pitchFamily="2" charset="0"/>
              </a:rPr>
              <a:t>(Static vs. </a:t>
            </a:r>
            <a:r>
              <a:rPr lang="en-US" sz="2000" b="1" smtClean="0">
                <a:solidFill>
                  <a:srgbClr val="FAFD00"/>
                </a:solidFill>
                <a:latin typeface="CAC Futura Casual" pitchFamily="2" charset="0"/>
              </a:rPr>
              <a:t>Dynamic</a:t>
            </a:r>
            <a:r>
              <a:rPr lang="en-US" sz="2000" b="1" smtClean="0">
                <a:solidFill>
                  <a:srgbClr val="FE9B03"/>
                </a:solidFill>
                <a:latin typeface="CAC Futura Casual" pitchFamily="2" charset="0"/>
              </a:rPr>
              <a:t>)</a:t>
            </a:r>
            <a:endParaRPr lang="en-US" sz="2000" b="1" smtClean="0">
              <a:solidFill>
                <a:srgbClr val="FE9B03"/>
              </a:solidFill>
              <a:latin typeface="Arial" charset="0"/>
            </a:endParaRPr>
          </a:p>
        </p:txBody>
      </p:sp>
      <p:sp>
        <p:nvSpPr>
          <p:cNvPr id="14349" name="Rectangle 52"/>
          <p:cNvSpPr>
            <a:spLocks noChangeArrowheads="1"/>
          </p:cNvSpPr>
          <p:nvPr/>
        </p:nvSpPr>
        <p:spPr bwMode="auto">
          <a:xfrm>
            <a:off x="5700713" y="1676400"/>
            <a:ext cx="2112962" cy="6985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E9B03"/>
                </a:solidFill>
                <a:latin typeface="CAC Futura Casual" pitchFamily="2" charset="0"/>
              </a:rPr>
              <a:t>(Observable vs.</a:t>
            </a:r>
          </a:p>
          <a:p>
            <a:pPr eaLnBrk="0" hangingPunct="0"/>
            <a:r>
              <a:rPr lang="en-US" sz="2000" b="1" smtClean="0">
                <a:solidFill>
                  <a:srgbClr val="FE9B03"/>
                </a:solidFill>
                <a:latin typeface="CAC Futura Casual" pitchFamily="2" charset="0"/>
              </a:rPr>
              <a:t> </a:t>
            </a:r>
            <a:r>
              <a:rPr lang="en-US" sz="2000" b="1" smtClean="0">
                <a:solidFill>
                  <a:srgbClr val="FAFD00"/>
                </a:solidFill>
                <a:latin typeface="CAC Futura Casual" pitchFamily="2" charset="0"/>
              </a:rPr>
              <a:t>Partially Observable</a:t>
            </a:r>
            <a:r>
              <a:rPr lang="en-US" sz="2000" b="1" smtClean="0">
                <a:solidFill>
                  <a:srgbClr val="FE9B03"/>
                </a:solidFill>
                <a:latin typeface="CAC Futura Casual" pitchFamily="2" charset="0"/>
              </a:rPr>
              <a:t>)</a:t>
            </a:r>
            <a:endParaRPr lang="en-US" sz="2000" b="1" smtClean="0">
              <a:solidFill>
                <a:srgbClr val="FE9B03"/>
              </a:solidFill>
              <a:latin typeface="Arial" charset="0"/>
            </a:endParaRPr>
          </a:p>
        </p:txBody>
      </p:sp>
      <p:sp>
        <p:nvSpPr>
          <p:cNvPr id="14350" name="Rectangle 53"/>
          <p:cNvSpPr>
            <a:spLocks noChangeArrowheads="1"/>
          </p:cNvSpPr>
          <p:nvPr/>
        </p:nvSpPr>
        <p:spPr bwMode="auto">
          <a:xfrm>
            <a:off x="290513" y="3200400"/>
            <a:ext cx="1292225" cy="6985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E9B03"/>
                </a:solidFill>
                <a:latin typeface="CAC Futura Casual" pitchFamily="2" charset="0"/>
              </a:rPr>
              <a:t>(perfect vs. </a:t>
            </a:r>
          </a:p>
          <a:p>
            <a:pPr eaLnBrk="0" hangingPunct="0"/>
            <a:r>
              <a:rPr lang="en-US" sz="2000" b="1" smtClean="0">
                <a:solidFill>
                  <a:srgbClr val="FAFD00"/>
                </a:solidFill>
                <a:latin typeface="CAC Futura Casual" pitchFamily="2" charset="0"/>
              </a:rPr>
              <a:t>Imperfect</a:t>
            </a:r>
            <a:r>
              <a:rPr lang="en-US" sz="2000" b="1" smtClean="0">
                <a:solidFill>
                  <a:srgbClr val="FE9B03"/>
                </a:solidFill>
                <a:latin typeface="CAC Futura Casual" pitchFamily="2" charset="0"/>
              </a:rPr>
              <a:t>)</a:t>
            </a:r>
          </a:p>
        </p:txBody>
      </p:sp>
      <p:sp>
        <p:nvSpPr>
          <p:cNvPr id="14351" name="Rectangle 54"/>
          <p:cNvSpPr>
            <a:spLocks noChangeArrowheads="1"/>
          </p:cNvSpPr>
          <p:nvPr/>
        </p:nvSpPr>
        <p:spPr bwMode="auto">
          <a:xfrm>
            <a:off x="5700713" y="4495800"/>
            <a:ext cx="1822450" cy="6985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E9B03"/>
                </a:solidFill>
                <a:latin typeface="CAC Futura Casual" pitchFamily="2" charset="0"/>
              </a:rPr>
              <a:t>(Deterministic vs. </a:t>
            </a:r>
          </a:p>
          <a:p>
            <a:pPr eaLnBrk="0" hangingPunct="0"/>
            <a:r>
              <a:rPr lang="en-US" sz="2000" b="1" smtClean="0">
                <a:solidFill>
                  <a:srgbClr val="FE9B03"/>
                </a:solidFill>
                <a:latin typeface="CAC Futura Casual" pitchFamily="2" charset="0"/>
              </a:rPr>
              <a:t> </a:t>
            </a:r>
            <a:r>
              <a:rPr lang="en-US" sz="2000" b="1" smtClean="0">
                <a:solidFill>
                  <a:srgbClr val="FAFD00"/>
                </a:solidFill>
                <a:latin typeface="CAC Futura Casual" pitchFamily="2" charset="0"/>
              </a:rPr>
              <a:t>Stochastic</a:t>
            </a:r>
            <a:r>
              <a:rPr lang="en-US" sz="2000" b="1" smtClean="0">
                <a:solidFill>
                  <a:srgbClr val="FE9B03"/>
                </a:solidFill>
                <a:latin typeface="CAC Futura Casual" pitchFamily="2" charset="0"/>
              </a:rPr>
              <a:t>)</a:t>
            </a:r>
          </a:p>
        </p:txBody>
      </p:sp>
      <p:sp>
        <p:nvSpPr>
          <p:cNvPr id="14352" name="Rectangle 55"/>
          <p:cNvSpPr>
            <a:spLocks noChangeArrowheads="1"/>
          </p:cNvSpPr>
          <p:nvPr/>
        </p:nvSpPr>
        <p:spPr bwMode="auto">
          <a:xfrm>
            <a:off x="5105400" y="5900738"/>
            <a:ext cx="2506663" cy="3937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FFFFF"/>
                </a:solidFill>
                <a:latin typeface="Arial" charset="0"/>
              </a:rPr>
              <a:t>What action next?  </a:t>
            </a:r>
          </a:p>
        </p:txBody>
      </p:sp>
      <p:sp>
        <p:nvSpPr>
          <p:cNvPr id="14353" name="Rectangle 56"/>
          <p:cNvSpPr>
            <a:spLocks noChangeArrowheads="1"/>
          </p:cNvSpPr>
          <p:nvPr/>
        </p:nvSpPr>
        <p:spPr bwMode="auto">
          <a:xfrm>
            <a:off x="6005513" y="3581400"/>
            <a:ext cx="1897062" cy="701675"/>
          </a:xfrm>
          <a:prstGeom prst="rect">
            <a:avLst/>
          </a:prstGeom>
          <a:noFill/>
          <a:ln w="12700">
            <a:noFill/>
            <a:miter lim="800000"/>
            <a:headEnd/>
            <a:tailEnd/>
          </a:ln>
        </p:spPr>
        <p:txBody>
          <a:bodyPr wrap="none">
            <a:spAutoFit/>
          </a:bodyPr>
          <a:lstStyle/>
          <a:p>
            <a:pPr eaLnBrk="0" hangingPunct="0"/>
            <a:r>
              <a:rPr lang="en-US" sz="2000" b="1" smtClean="0">
                <a:solidFill>
                  <a:srgbClr val="FE9B03"/>
                </a:solidFill>
                <a:latin typeface="CAC Futura Casual" pitchFamily="2" charset="0"/>
              </a:rPr>
              <a:t>(Instantaneous vs. </a:t>
            </a:r>
          </a:p>
          <a:p>
            <a:pPr eaLnBrk="0" hangingPunct="0"/>
            <a:r>
              <a:rPr lang="en-US" sz="2000" b="1" smtClean="0">
                <a:solidFill>
                  <a:srgbClr val="FE9B03"/>
                </a:solidFill>
                <a:latin typeface="CAC Futura Casual" pitchFamily="2" charset="0"/>
              </a:rPr>
              <a:t> </a:t>
            </a:r>
            <a:r>
              <a:rPr lang="en-US" sz="2000" b="1" smtClean="0">
                <a:solidFill>
                  <a:srgbClr val="FAFD00"/>
                </a:solidFill>
                <a:latin typeface="CAC Futura Casual" pitchFamily="2" charset="0"/>
              </a:rPr>
              <a:t>Durative</a:t>
            </a:r>
            <a:r>
              <a:rPr lang="en-US" sz="2000" b="1" smtClean="0">
                <a:solidFill>
                  <a:srgbClr val="FE9B03"/>
                </a:solidFill>
                <a:latin typeface="CAC Futura Casual" pitchFamily="2" charset="0"/>
              </a:rPr>
              <a:t>)</a:t>
            </a:r>
          </a:p>
        </p:txBody>
      </p:sp>
      <p:sp>
        <p:nvSpPr>
          <p:cNvPr id="14354" name="Rectangle 57"/>
          <p:cNvSpPr>
            <a:spLocks noChangeArrowheads="1"/>
          </p:cNvSpPr>
          <p:nvPr/>
        </p:nvSpPr>
        <p:spPr bwMode="auto">
          <a:xfrm>
            <a:off x="2805113" y="3429000"/>
            <a:ext cx="1887537"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smtClean="0">
                <a:solidFill>
                  <a:srgbClr val="FE9B03"/>
                </a:solidFill>
                <a:latin typeface="CAC Futura Casual" pitchFamily="2" charset="0"/>
              </a:rPr>
              <a:t>(Full vs. </a:t>
            </a:r>
          </a:p>
          <a:p>
            <a:pPr algn="ctr" eaLnBrk="0" hangingPunct="0"/>
            <a:r>
              <a:rPr lang="en-US" sz="2000" b="1" smtClean="0">
                <a:solidFill>
                  <a:srgbClr val="FAFD00"/>
                </a:solidFill>
                <a:latin typeface="CAC Futura Casual" pitchFamily="2" charset="0"/>
              </a:rPr>
              <a:t>Partial satisfaction</a:t>
            </a:r>
            <a:r>
              <a:rPr lang="en-US" sz="2000" b="1" smtClean="0">
                <a:solidFill>
                  <a:srgbClr val="FE9B03"/>
                </a:solidFill>
                <a:latin typeface="CAC Futura Casual" pitchFamily="2" charset="0"/>
              </a:rPr>
              <a:t>)</a:t>
            </a:r>
            <a:endParaRPr lang="en-US" sz="2000" b="1" smtClean="0">
              <a:solidFill>
                <a:srgbClr val="FE9B03"/>
              </a:solidFill>
              <a:latin typeface="Arial" charset="0"/>
            </a:endParaRPr>
          </a:p>
        </p:txBody>
      </p:sp>
      <p:sp>
        <p:nvSpPr>
          <p:cNvPr id="14355" name="Text Box 58"/>
          <p:cNvSpPr txBox="1">
            <a:spLocks noChangeArrowheads="1"/>
          </p:cNvSpPr>
          <p:nvPr/>
        </p:nvSpPr>
        <p:spPr bwMode="auto">
          <a:xfrm rot="-2597457">
            <a:off x="6802438" y="5775325"/>
            <a:ext cx="2341562" cy="457200"/>
          </a:xfrm>
          <a:prstGeom prst="rect">
            <a:avLst/>
          </a:prstGeom>
          <a:noFill/>
          <a:ln w="12700">
            <a:noFill/>
            <a:miter lim="800000"/>
            <a:headEnd/>
            <a:tailEnd/>
          </a:ln>
        </p:spPr>
        <p:txBody>
          <a:bodyPr wrap="none">
            <a:spAutoFit/>
          </a:bodyPr>
          <a:lstStyle/>
          <a:p>
            <a:pPr eaLnBrk="0" hangingPunct="0"/>
            <a:r>
              <a:rPr lang="en-US" b="1" smtClean="0">
                <a:solidFill>
                  <a:srgbClr val="7FFF00"/>
                </a:solidFill>
                <a:latin typeface="CAC Futura Casual" pitchFamily="2" charset="0"/>
              </a:rPr>
              <a:t>The $$$$$$ Question</a:t>
            </a:r>
            <a:endParaRPr lang="en-US" b="1" smtClean="0">
              <a:solidFill>
                <a:srgbClr val="FE9B03"/>
              </a:solidFill>
              <a:latin typeface="CAC Futura Casual" pitchFamily="2" charset="0"/>
            </a:endParaRPr>
          </a:p>
        </p:txBody>
      </p:sp>
      <p:sp>
        <p:nvSpPr>
          <p:cNvPr id="14356" name="Rectangle 60"/>
          <p:cNvSpPr>
            <a:spLocks noChangeArrowheads="1"/>
          </p:cNvSpPr>
          <p:nvPr/>
        </p:nvSpPr>
        <p:spPr bwMode="auto">
          <a:xfrm>
            <a:off x="3048000" y="838200"/>
            <a:ext cx="2509838" cy="393700"/>
          </a:xfrm>
          <a:prstGeom prst="rect">
            <a:avLst/>
          </a:prstGeom>
          <a:noFill/>
          <a:ln w="12700">
            <a:noFill/>
            <a:miter lim="800000"/>
            <a:headEnd/>
            <a:tailEnd/>
          </a:ln>
        </p:spPr>
        <p:txBody>
          <a:bodyPr wrap="none" lIns="90488" tIns="44450" rIns="90488" bIns="44450">
            <a:spAutoFit/>
          </a:bodyPr>
          <a:lstStyle/>
          <a:p>
            <a:pPr eaLnBrk="0" hangingPunct="0"/>
            <a:r>
              <a:rPr lang="en-US" sz="2000" b="1" smtClean="0">
                <a:solidFill>
                  <a:srgbClr val="FE9B03"/>
                </a:solidFill>
                <a:latin typeface="CAC Futura Casual" pitchFamily="2" charset="0"/>
              </a:rPr>
              <a:t>(Discrete vs. Continuous)</a:t>
            </a:r>
            <a:endParaRPr lang="en-US" sz="2000" b="1" smtClean="0">
              <a:solidFill>
                <a:srgbClr val="FE9B03"/>
              </a:solidFill>
              <a:latin typeface="Arial" charset="0"/>
            </a:endParaRPr>
          </a:p>
        </p:txBody>
      </p:sp>
    </p:spTree>
  </p:cSld>
  <p:clrMapOvr>
    <a:masterClrMapping/>
  </p:clrMapOvr>
  <p:transition advTm="99616"/>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bwMode="auto">
          <a:xfrm>
            <a:off x="685800" y="457200"/>
            <a:ext cx="7772400" cy="609600"/>
          </a:xfrm>
          <a:noFill/>
          <a:ln>
            <a:miter lim="800000"/>
            <a:headEnd/>
            <a:tailEnd/>
          </a:ln>
        </p:spPr>
        <p:txBody>
          <a:bodyPr vert="horz" wrap="square" lIns="91440" tIns="45720" rIns="91440" bIns="45720" numCol="1" anchor="t" anchorCtr="0" compatLnSpc="1">
            <a:prstTxWarp prst="textNoShape">
              <a:avLst/>
            </a:prstTxWarp>
          </a:bodyPr>
          <a:lstStyle/>
          <a:p>
            <a:r>
              <a:rPr lang="en-US" sz="2400"/>
              <a:t>Partial plan representation</a:t>
            </a:r>
          </a:p>
        </p:txBody>
      </p:sp>
      <p:sp>
        <p:nvSpPr>
          <p:cNvPr id="686083" name="Text Box 3"/>
          <p:cNvSpPr txBox="1">
            <a:spLocks noChangeArrowheads="1"/>
          </p:cNvSpPr>
          <p:nvPr/>
        </p:nvSpPr>
        <p:spPr bwMode="auto">
          <a:xfrm>
            <a:off x="304800" y="1431925"/>
            <a:ext cx="3727450" cy="3019425"/>
          </a:xfrm>
          <a:prstGeom prst="rect">
            <a:avLst/>
          </a:prstGeom>
          <a:noFill/>
          <a:ln w="9525">
            <a:noFill/>
            <a:miter lim="800000"/>
            <a:headEnd/>
            <a:tailEnd/>
          </a:ln>
          <a:effectLst/>
        </p:spPr>
        <p:txBody>
          <a:bodyPr wrap="none">
            <a:spAutoFit/>
          </a:bodyPr>
          <a:lstStyle/>
          <a:p>
            <a:pPr eaLnBrk="1" hangingPunct="1"/>
            <a:r>
              <a:rPr lang="en-US" sz="2000" b="0" i="1">
                <a:solidFill>
                  <a:schemeClr val="tx1"/>
                </a:solidFill>
                <a:latin typeface="Times New Roman" pitchFamily="18" charset="0"/>
              </a:rPr>
              <a:t>P = (A,O,L,OC,UL)</a:t>
            </a:r>
          </a:p>
          <a:p>
            <a:pPr eaLnBrk="1" hangingPunct="1"/>
            <a:r>
              <a:rPr lang="en-US" sz="2000" b="0" i="1">
                <a:solidFill>
                  <a:schemeClr val="tx1"/>
                </a:solidFill>
                <a:latin typeface="Times New Roman" pitchFamily="18" charset="0"/>
              </a:rPr>
              <a:t>A</a:t>
            </a:r>
            <a:r>
              <a:rPr lang="en-US" sz="2000" b="0">
                <a:solidFill>
                  <a:schemeClr val="tx1"/>
                </a:solidFill>
                <a:latin typeface="Times New Roman" pitchFamily="18" charset="0"/>
              </a:rPr>
              <a:t>:       </a:t>
            </a:r>
            <a:r>
              <a:rPr lang="en-US" sz="1800" b="0">
                <a:solidFill>
                  <a:schemeClr val="tx1"/>
                </a:solidFill>
                <a:latin typeface="Times New Roman" pitchFamily="18" charset="0"/>
              </a:rPr>
              <a:t>set of action steps in the plan </a:t>
            </a:r>
          </a:p>
          <a:p>
            <a:pPr eaLnBrk="1" hangingPunct="1"/>
            <a:r>
              <a:rPr lang="en-US" sz="1800" b="0">
                <a:solidFill>
                  <a:schemeClr val="tx1"/>
                </a:solidFill>
                <a:latin typeface="Times New Roman" pitchFamily="18" charset="0"/>
              </a:rPr>
              <a:t>           S</a:t>
            </a:r>
            <a:r>
              <a:rPr lang="en-US" sz="1800" b="0" baseline="-25000">
                <a:solidFill>
                  <a:schemeClr val="tx1"/>
                </a:solidFill>
                <a:latin typeface="Times New Roman" pitchFamily="18" charset="0"/>
              </a:rPr>
              <a:t>0 </a:t>
            </a:r>
            <a:r>
              <a:rPr lang="en-US" sz="1800" b="0">
                <a:solidFill>
                  <a:schemeClr val="tx1"/>
                </a:solidFill>
                <a:latin typeface="Times New Roman" pitchFamily="18" charset="0"/>
              </a:rPr>
              <a:t>,S</a:t>
            </a:r>
            <a:r>
              <a:rPr lang="en-US" sz="1800" b="0" baseline="-25000">
                <a:solidFill>
                  <a:schemeClr val="tx1"/>
                </a:solidFill>
                <a:latin typeface="Times New Roman" pitchFamily="18" charset="0"/>
              </a:rPr>
              <a:t>1 </a:t>
            </a:r>
            <a:r>
              <a:rPr lang="en-US" sz="1800" b="0">
                <a:solidFill>
                  <a:schemeClr val="tx1"/>
                </a:solidFill>
                <a:latin typeface="Times New Roman" pitchFamily="18" charset="0"/>
              </a:rPr>
              <a:t>,S</a:t>
            </a:r>
            <a:r>
              <a:rPr lang="en-US" sz="1800" b="0" baseline="-25000">
                <a:solidFill>
                  <a:schemeClr val="tx1"/>
                </a:solidFill>
                <a:latin typeface="Times New Roman" pitchFamily="18" charset="0"/>
              </a:rPr>
              <a:t>2 </a:t>
            </a:r>
            <a:r>
              <a:rPr lang="en-US" sz="1800" b="0">
                <a:solidFill>
                  <a:schemeClr val="tx1"/>
                </a:solidFill>
                <a:latin typeface="Times New Roman" pitchFamily="18" charset="0"/>
              </a:rPr>
              <a:t>…,S</a:t>
            </a:r>
            <a:r>
              <a:rPr lang="en-US" sz="1800" b="0" baseline="-25000">
                <a:solidFill>
                  <a:schemeClr val="tx1"/>
                </a:solidFill>
                <a:latin typeface="Times New Roman" pitchFamily="18" charset="0"/>
              </a:rPr>
              <a:t>inf </a:t>
            </a:r>
            <a:endParaRPr lang="en-US" sz="1800" b="0">
              <a:solidFill>
                <a:schemeClr val="tx1"/>
              </a:solidFill>
              <a:latin typeface="Times New Roman" pitchFamily="18" charset="0"/>
            </a:endParaRPr>
          </a:p>
          <a:p>
            <a:pPr eaLnBrk="1" hangingPunct="1"/>
            <a:r>
              <a:rPr lang="en-US" sz="2000" b="0" i="1">
                <a:solidFill>
                  <a:schemeClr val="tx1"/>
                </a:solidFill>
                <a:latin typeface="Times New Roman" pitchFamily="18" charset="0"/>
              </a:rPr>
              <a:t>O</a:t>
            </a:r>
            <a:r>
              <a:rPr lang="en-US" sz="2000" b="0">
                <a:solidFill>
                  <a:schemeClr val="tx1"/>
                </a:solidFill>
                <a:latin typeface="Times New Roman" pitchFamily="18" charset="0"/>
              </a:rPr>
              <a:t>:      </a:t>
            </a:r>
            <a:r>
              <a:rPr lang="en-US" sz="1800" b="0">
                <a:solidFill>
                  <a:schemeClr val="tx1"/>
                </a:solidFill>
                <a:latin typeface="Times New Roman" pitchFamily="18" charset="0"/>
              </a:rPr>
              <a:t>set of action ordering S</a:t>
            </a:r>
            <a:r>
              <a:rPr lang="en-US" sz="1800" b="0" baseline="-25000">
                <a:solidFill>
                  <a:schemeClr val="tx1"/>
                </a:solidFill>
                <a:latin typeface="Times New Roman" pitchFamily="18" charset="0"/>
              </a:rPr>
              <a:t>i </a:t>
            </a:r>
            <a:r>
              <a:rPr lang="en-US" sz="1800" b="0">
                <a:solidFill>
                  <a:schemeClr val="tx1"/>
                </a:solidFill>
                <a:latin typeface="Times New Roman" pitchFamily="18" charset="0"/>
              </a:rPr>
              <a:t>&lt; S</a:t>
            </a:r>
            <a:r>
              <a:rPr lang="en-US" sz="1800" b="0" baseline="-25000">
                <a:solidFill>
                  <a:schemeClr val="tx1"/>
                </a:solidFill>
                <a:latin typeface="Times New Roman" pitchFamily="18" charset="0"/>
              </a:rPr>
              <a:t>j </a:t>
            </a:r>
            <a:r>
              <a:rPr lang="en-US" sz="1800" b="0">
                <a:solidFill>
                  <a:schemeClr val="tx1"/>
                </a:solidFill>
                <a:latin typeface="Times New Roman" pitchFamily="18" charset="0"/>
              </a:rPr>
              <a:t>,…</a:t>
            </a:r>
          </a:p>
          <a:p>
            <a:pPr eaLnBrk="1" hangingPunct="1"/>
            <a:r>
              <a:rPr lang="en-US" sz="2000" b="0" i="1">
                <a:solidFill>
                  <a:schemeClr val="tx1"/>
                </a:solidFill>
                <a:latin typeface="Times New Roman" pitchFamily="18" charset="0"/>
              </a:rPr>
              <a:t>L</a:t>
            </a:r>
            <a:r>
              <a:rPr lang="en-US" sz="1800" b="0">
                <a:solidFill>
                  <a:schemeClr val="tx1"/>
                </a:solidFill>
                <a:latin typeface="Times New Roman" pitchFamily="18" charset="0"/>
              </a:rPr>
              <a:t>:       set of causal links                     </a:t>
            </a:r>
          </a:p>
          <a:p>
            <a:pPr eaLnBrk="1" hangingPunct="1"/>
            <a:r>
              <a:rPr lang="en-US" sz="2000" b="0" i="1">
                <a:solidFill>
                  <a:schemeClr val="tx1"/>
                </a:solidFill>
                <a:latin typeface="Times New Roman" pitchFamily="18" charset="0"/>
              </a:rPr>
              <a:t>OC</a:t>
            </a:r>
            <a:r>
              <a:rPr lang="en-US" sz="2000" b="0">
                <a:solidFill>
                  <a:schemeClr val="tx1"/>
                </a:solidFill>
                <a:latin typeface="Times New Roman" pitchFamily="18" charset="0"/>
              </a:rPr>
              <a:t>:    </a:t>
            </a:r>
            <a:r>
              <a:rPr lang="en-US" sz="1800" b="0">
                <a:solidFill>
                  <a:schemeClr val="tx1"/>
                </a:solidFill>
                <a:latin typeface="Times New Roman" pitchFamily="18" charset="0"/>
              </a:rPr>
              <a:t>set of open conditions </a:t>
            </a:r>
          </a:p>
          <a:p>
            <a:pPr eaLnBrk="1" hangingPunct="1"/>
            <a:r>
              <a:rPr lang="en-US" sz="1800" b="0">
                <a:solidFill>
                  <a:schemeClr val="tx1"/>
                </a:solidFill>
                <a:latin typeface="Times New Roman" pitchFamily="18" charset="0"/>
              </a:rPr>
              <a:t>          (subgoals remain to be satisfied)</a:t>
            </a:r>
          </a:p>
          <a:p>
            <a:pPr eaLnBrk="1" hangingPunct="1"/>
            <a:r>
              <a:rPr lang="en-US" sz="2000" b="0" i="1">
                <a:solidFill>
                  <a:schemeClr val="tx1"/>
                </a:solidFill>
                <a:latin typeface="Times New Roman" pitchFamily="18" charset="0"/>
              </a:rPr>
              <a:t>UL</a:t>
            </a:r>
            <a:r>
              <a:rPr lang="en-US" sz="2000" b="0">
                <a:solidFill>
                  <a:schemeClr val="tx1"/>
                </a:solidFill>
                <a:latin typeface="Times New Roman" pitchFamily="18" charset="0"/>
              </a:rPr>
              <a:t>:    </a:t>
            </a:r>
            <a:r>
              <a:rPr lang="en-US" sz="1800" b="0">
                <a:solidFill>
                  <a:schemeClr val="tx1"/>
                </a:solidFill>
                <a:latin typeface="Times New Roman" pitchFamily="18" charset="0"/>
              </a:rPr>
              <a:t>set of unsafe links                     </a:t>
            </a:r>
          </a:p>
          <a:p>
            <a:pPr eaLnBrk="1" hangingPunct="1"/>
            <a:r>
              <a:rPr lang="en-US" sz="1800" b="0">
                <a:solidFill>
                  <a:schemeClr val="tx1"/>
                </a:solidFill>
                <a:latin typeface="Times New Roman" pitchFamily="18" charset="0"/>
              </a:rPr>
              <a:t>          where p is deleted by some </a:t>
            </a:r>
          </a:p>
          <a:p>
            <a:pPr eaLnBrk="1" hangingPunct="1"/>
            <a:r>
              <a:rPr lang="en-US" sz="1800" b="0">
                <a:solidFill>
                  <a:schemeClr val="tx1"/>
                </a:solidFill>
                <a:latin typeface="Times New Roman" pitchFamily="18" charset="0"/>
              </a:rPr>
              <a:t>          action S</a:t>
            </a:r>
            <a:r>
              <a:rPr lang="en-US" sz="1800" b="0" baseline="-25000">
                <a:solidFill>
                  <a:schemeClr val="tx1"/>
                </a:solidFill>
                <a:latin typeface="Times New Roman" pitchFamily="18" charset="0"/>
              </a:rPr>
              <a:t>k</a:t>
            </a:r>
          </a:p>
        </p:txBody>
      </p:sp>
      <p:grpSp>
        <p:nvGrpSpPr>
          <p:cNvPr id="2" name="Group 4"/>
          <p:cNvGrpSpPr>
            <a:grpSpLocks/>
          </p:cNvGrpSpPr>
          <p:nvPr/>
        </p:nvGrpSpPr>
        <p:grpSpPr bwMode="auto">
          <a:xfrm>
            <a:off x="2743200" y="2574925"/>
            <a:ext cx="1174750" cy="473075"/>
            <a:chOff x="1488" y="2112"/>
            <a:chExt cx="710" cy="298"/>
          </a:xfrm>
        </p:grpSpPr>
        <p:sp>
          <p:nvSpPr>
            <p:cNvPr id="686085" name="Line 5"/>
            <p:cNvSpPr>
              <a:spLocks noChangeShapeType="1"/>
            </p:cNvSpPr>
            <p:nvPr/>
          </p:nvSpPr>
          <p:spPr bwMode="auto">
            <a:xfrm>
              <a:off x="1728" y="2304"/>
              <a:ext cx="229" cy="0"/>
            </a:xfrm>
            <a:prstGeom prst="line">
              <a:avLst/>
            </a:prstGeom>
            <a:noFill/>
            <a:ln w="9525">
              <a:solidFill>
                <a:schemeClr val="tx1"/>
              </a:solidFill>
              <a:round/>
              <a:headEnd/>
              <a:tailEnd type="arrow" w="med" len="med"/>
            </a:ln>
            <a:effectLst/>
          </p:spPr>
          <p:txBody>
            <a:bodyPr/>
            <a:lstStyle/>
            <a:p>
              <a:endParaRPr lang="en-US"/>
            </a:p>
          </p:txBody>
        </p:sp>
        <p:sp>
          <p:nvSpPr>
            <p:cNvPr id="686086" name="Text Box 6"/>
            <p:cNvSpPr txBox="1">
              <a:spLocks noChangeArrowheads="1"/>
            </p:cNvSpPr>
            <p:nvPr/>
          </p:nvSpPr>
          <p:spPr bwMode="auto">
            <a:xfrm>
              <a:off x="1728" y="2112"/>
              <a:ext cx="173" cy="212"/>
            </a:xfrm>
            <a:prstGeom prst="rect">
              <a:avLst/>
            </a:prstGeom>
            <a:noFill/>
            <a:ln w="9525">
              <a:noFill/>
              <a:miter lim="800000"/>
              <a:headEnd/>
              <a:tailEnd/>
            </a:ln>
            <a:effectLst/>
          </p:spPr>
          <p:txBody>
            <a:bodyPr wrap="none">
              <a:spAutoFit/>
            </a:bodyPr>
            <a:lstStyle/>
            <a:p>
              <a:pPr eaLnBrk="1" hangingPunct="1"/>
              <a:r>
                <a:rPr lang="en-US" sz="1600" b="0">
                  <a:solidFill>
                    <a:schemeClr val="tx1"/>
                  </a:solidFill>
                  <a:latin typeface="Times New Roman" pitchFamily="18" charset="0"/>
                </a:rPr>
                <a:t>p</a:t>
              </a:r>
            </a:p>
          </p:txBody>
        </p:sp>
        <p:sp>
          <p:nvSpPr>
            <p:cNvPr id="686087" name="Text Box 7"/>
            <p:cNvSpPr txBox="1">
              <a:spLocks noChangeArrowheads="1"/>
            </p:cNvSpPr>
            <p:nvPr/>
          </p:nvSpPr>
          <p:spPr bwMode="auto">
            <a:xfrm>
              <a:off x="1488" y="2160"/>
              <a:ext cx="234" cy="250"/>
            </a:xfrm>
            <a:prstGeom prst="rect">
              <a:avLst/>
            </a:prstGeom>
            <a:noFill/>
            <a:ln w="9525">
              <a:noFill/>
              <a:miter lim="800000"/>
              <a:headEnd/>
              <a:tailEnd/>
            </a:ln>
            <a:effectLst/>
          </p:spPr>
          <p:txBody>
            <a:bodyPr>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i</a:t>
              </a:r>
            </a:p>
          </p:txBody>
        </p:sp>
        <p:sp>
          <p:nvSpPr>
            <p:cNvPr id="686088" name="Text Box 8"/>
            <p:cNvSpPr txBox="1">
              <a:spLocks noChangeArrowheads="1"/>
            </p:cNvSpPr>
            <p:nvPr/>
          </p:nvSpPr>
          <p:spPr bwMode="auto">
            <a:xfrm>
              <a:off x="1974" y="2160"/>
              <a:ext cx="224" cy="250"/>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j</a:t>
              </a:r>
            </a:p>
          </p:txBody>
        </p:sp>
      </p:grpSp>
      <p:grpSp>
        <p:nvGrpSpPr>
          <p:cNvPr id="3" name="Group 9"/>
          <p:cNvGrpSpPr>
            <a:grpSpLocks/>
          </p:cNvGrpSpPr>
          <p:nvPr/>
        </p:nvGrpSpPr>
        <p:grpSpPr bwMode="auto">
          <a:xfrm>
            <a:off x="3048000" y="3429000"/>
            <a:ext cx="1174750" cy="473075"/>
            <a:chOff x="1488" y="2112"/>
            <a:chExt cx="710" cy="298"/>
          </a:xfrm>
        </p:grpSpPr>
        <p:sp>
          <p:nvSpPr>
            <p:cNvPr id="686090" name="Line 10"/>
            <p:cNvSpPr>
              <a:spLocks noChangeShapeType="1"/>
            </p:cNvSpPr>
            <p:nvPr/>
          </p:nvSpPr>
          <p:spPr bwMode="auto">
            <a:xfrm>
              <a:off x="1728" y="2304"/>
              <a:ext cx="229" cy="0"/>
            </a:xfrm>
            <a:prstGeom prst="line">
              <a:avLst/>
            </a:prstGeom>
            <a:noFill/>
            <a:ln w="9525">
              <a:solidFill>
                <a:schemeClr val="tx1"/>
              </a:solidFill>
              <a:round/>
              <a:headEnd/>
              <a:tailEnd type="arrow" w="med" len="med"/>
            </a:ln>
            <a:effectLst/>
          </p:spPr>
          <p:txBody>
            <a:bodyPr/>
            <a:lstStyle/>
            <a:p>
              <a:endParaRPr lang="en-US"/>
            </a:p>
          </p:txBody>
        </p:sp>
        <p:sp>
          <p:nvSpPr>
            <p:cNvPr id="686091" name="Text Box 11"/>
            <p:cNvSpPr txBox="1">
              <a:spLocks noChangeArrowheads="1"/>
            </p:cNvSpPr>
            <p:nvPr/>
          </p:nvSpPr>
          <p:spPr bwMode="auto">
            <a:xfrm>
              <a:off x="1728" y="2112"/>
              <a:ext cx="173" cy="212"/>
            </a:xfrm>
            <a:prstGeom prst="rect">
              <a:avLst/>
            </a:prstGeom>
            <a:noFill/>
            <a:ln w="9525">
              <a:noFill/>
              <a:miter lim="800000"/>
              <a:headEnd/>
              <a:tailEnd/>
            </a:ln>
            <a:effectLst/>
          </p:spPr>
          <p:txBody>
            <a:bodyPr wrap="none">
              <a:spAutoFit/>
            </a:bodyPr>
            <a:lstStyle/>
            <a:p>
              <a:pPr eaLnBrk="1" hangingPunct="1"/>
              <a:r>
                <a:rPr lang="en-US" sz="1600" b="0">
                  <a:solidFill>
                    <a:schemeClr val="tx1"/>
                  </a:solidFill>
                  <a:latin typeface="Times New Roman" pitchFamily="18" charset="0"/>
                </a:rPr>
                <a:t>p</a:t>
              </a:r>
            </a:p>
          </p:txBody>
        </p:sp>
        <p:sp>
          <p:nvSpPr>
            <p:cNvPr id="686092" name="Text Box 12"/>
            <p:cNvSpPr txBox="1">
              <a:spLocks noChangeArrowheads="1"/>
            </p:cNvSpPr>
            <p:nvPr/>
          </p:nvSpPr>
          <p:spPr bwMode="auto">
            <a:xfrm>
              <a:off x="1488" y="2160"/>
              <a:ext cx="234" cy="250"/>
            </a:xfrm>
            <a:prstGeom prst="rect">
              <a:avLst/>
            </a:prstGeom>
            <a:noFill/>
            <a:ln w="9525">
              <a:noFill/>
              <a:miter lim="800000"/>
              <a:headEnd/>
              <a:tailEnd/>
            </a:ln>
            <a:effectLst/>
          </p:spPr>
          <p:txBody>
            <a:bodyPr>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i</a:t>
              </a:r>
            </a:p>
          </p:txBody>
        </p:sp>
        <p:sp>
          <p:nvSpPr>
            <p:cNvPr id="686093" name="Text Box 13"/>
            <p:cNvSpPr txBox="1">
              <a:spLocks noChangeArrowheads="1"/>
            </p:cNvSpPr>
            <p:nvPr/>
          </p:nvSpPr>
          <p:spPr bwMode="auto">
            <a:xfrm>
              <a:off x="1974" y="2160"/>
              <a:ext cx="224" cy="250"/>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j</a:t>
              </a:r>
            </a:p>
          </p:txBody>
        </p:sp>
      </p:grpSp>
      <p:sp>
        <p:nvSpPr>
          <p:cNvPr id="686094" name="Rectangle 14"/>
          <p:cNvSpPr>
            <a:spLocks noChangeArrowheads="1"/>
          </p:cNvSpPr>
          <p:nvPr/>
        </p:nvSpPr>
        <p:spPr bwMode="auto">
          <a:xfrm>
            <a:off x="8243888" y="3022600"/>
            <a:ext cx="579437" cy="490538"/>
          </a:xfrm>
          <a:prstGeom prst="rect">
            <a:avLst/>
          </a:prstGeom>
          <a:noFill/>
          <a:ln w="9525">
            <a:solidFill>
              <a:schemeClr val="tx1"/>
            </a:solidFill>
            <a:miter lim="800000"/>
            <a:headEnd/>
            <a:tailEnd/>
          </a:ln>
          <a:effectLst/>
        </p:spPr>
        <p:txBody>
          <a:bodyPr wrap="none" anchor="ctr"/>
          <a:lstStyle/>
          <a:p>
            <a:endParaRPr lang="en-US"/>
          </a:p>
        </p:txBody>
      </p:sp>
      <p:sp>
        <p:nvSpPr>
          <p:cNvPr id="686095" name="Rectangle 15"/>
          <p:cNvSpPr>
            <a:spLocks noChangeArrowheads="1"/>
          </p:cNvSpPr>
          <p:nvPr/>
        </p:nvSpPr>
        <p:spPr bwMode="auto">
          <a:xfrm>
            <a:off x="4648200" y="3022600"/>
            <a:ext cx="579438" cy="490538"/>
          </a:xfrm>
          <a:prstGeom prst="rect">
            <a:avLst/>
          </a:prstGeom>
          <a:noFill/>
          <a:ln w="9525">
            <a:solidFill>
              <a:schemeClr val="tx1"/>
            </a:solidFill>
            <a:miter lim="800000"/>
            <a:headEnd/>
            <a:tailEnd/>
          </a:ln>
          <a:effectLst/>
        </p:spPr>
        <p:txBody>
          <a:bodyPr wrap="none" anchor="ctr"/>
          <a:lstStyle/>
          <a:p>
            <a:endParaRPr lang="en-US"/>
          </a:p>
        </p:txBody>
      </p:sp>
      <p:sp>
        <p:nvSpPr>
          <p:cNvPr id="686096" name="Rectangle 16"/>
          <p:cNvSpPr>
            <a:spLocks noChangeArrowheads="1"/>
          </p:cNvSpPr>
          <p:nvPr/>
        </p:nvSpPr>
        <p:spPr bwMode="auto">
          <a:xfrm>
            <a:off x="5924550" y="2181225"/>
            <a:ext cx="579438" cy="490538"/>
          </a:xfrm>
          <a:prstGeom prst="rect">
            <a:avLst/>
          </a:prstGeom>
          <a:noFill/>
          <a:ln w="9525">
            <a:solidFill>
              <a:schemeClr val="tx1"/>
            </a:solidFill>
            <a:miter lim="800000"/>
            <a:headEnd/>
            <a:tailEnd/>
          </a:ln>
          <a:effectLst/>
        </p:spPr>
        <p:txBody>
          <a:bodyPr wrap="none" anchor="ctr"/>
          <a:lstStyle/>
          <a:p>
            <a:endParaRPr lang="en-US"/>
          </a:p>
        </p:txBody>
      </p:sp>
      <p:sp>
        <p:nvSpPr>
          <p:cNvPr id="686097" name="Rectangle 17"/>
          <p:cNvSpPr>
            <a:spLocks noChangeArrowheads="1"/>
          </p:cNvSpPr>
          <p:nvPr/>
        </p:nvSpPr>
        <p:spPr bwMode="auto">
          <a:xfrm>
            <a:off x="7142163" y="2181225"/>
            <a:ext cx="579437" cy="490538"/>
          </a:xfrm>
          <a:prstGeom prst="rect">
            <a:avLst/>
          </a:prstGeom>
          <a:noFill/>
          <a:ln w="9525">
            <a:solidFill>
              <a:schemeClr val="tx1"/>
            </a:solidFill>
            <a:miter lim="800000"/>
            <a:headEnd/>
            <a:tailEnd/>
          </a:ln>
          <a:effectLst/>
        </p:spPr>
        <p:txBody>
          <a:bodyPr wrap="none" anchor="ctr"/>
          <a:lstStyle/>
          <a:p>
            <a:endParaRPr lang="en-US"/>
          </a:p>
        </p:txBody>
      </p:sp>
      <p:sp>
        <p:nvSpPr>
          <p:cNvPr id="686098" name="Rectangle 18"/>
          <p:cNvSpPr>
            <a:spLocks noChangeArrowheads="1"/>
          </p:cNvSpPr>
          <p:nvPr/>
        </p:nvSpPr>
        <p:spPr bwMode="auto">
          <a:xfrm>
            <a:off x="6272213" y="3441700"/>
            <a:ext cx="579437" cy="490538"/>
          </a:xfrm>
          <a:prstGeom prst="rect">
            <a:avLst/>
          </a:prstGeom>
          <a:noFill/>
          <a:ln w="9525">
            <a:solidFill>
              <a:schemeClr val="tx1"/>
            </a:solidFill>
            <a:miter lim="800000"/>
            <a:headEnd/>
            <a:tailEnd/>
          </a:ln>
          <a:effectLst/>
        </p:spPr>
        <p:txBody>
          <a:bodyPr wrap="none" anchor="ctr"/>
          <a:lstStyle/>
          <a:p>
            <a:endParaRPr lang="en-US"/>
          </a:p>
        </p:txBody>
      </p:sp>
      <p:cxnSp>
        <p:nvCxnSpPr>
          <p:cNvPr id="686099" name="AutoShape 19"/>
          <p:cNvCxnSpPr>
            <a:cxnSpLocks noChangeShapeType="1"/>
            <a:stCxn id="686097" idx="3"/>
            <a:endCxn id="686094" idx="1"/>
          </p:cNvCxnSpPr>
          <p:nvPr/>
        </p:nvCxnSpPr>
        <p:spPr bwMode="auto">
          <a:xfrm>
            <a:off x="7721600" y="2427288"/>
            <a:ext cx="522288" cy="839787"/>
          </a:xfrm>
          <a:prstGeom prst="straightConnector1">
            <a:avLst/>
          </a:prstGeom>
          <a:noFill/>
          <a:ln w="9525">
            <a:solidFill>
              <a:schemeClr val="tx1"/>
            </a:solidFill>
            <a:round/>
            <a:headEnd/>
            <a:tailEnd type="triangle" w="med" len="med"/>
          </a:ln>
          <a:effectLst/>
        </p:spPr>
      </p:cxnSp>
      <p:sp>
        <p:nvSpPr>
          <p:cNvPr id="686100" name="Text Box 20"/>
          <p:cNvSpPr txBox="1">
            <a:spLocks noChangeArrowheads="1"/>
          </p:cNvSpPr>
          <p:nvPr/>
        </p:nvSpPr>
        <p:spPr bwMode="auto">
          <a:xfrm>
            <a:off x="4694238" y="3105150"/>
            <a:ext cx="407987"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0</a:t>
            </a:r>
          </a:p>
        </p:txBody>
      </p:sp>
      <p:sp>
        <p:nvSpPr>
          <p:cNvPr id="686101" name="Rectangle 21"/>
          <p:cNvSpPr>
            <a:spLocks noChangeArrowheads="1"/>
          </p:cNvSpPr>
          <p:nvPr/>
        </p:nvSpPr>
        <p:spPr bwMode="auto">
          <a:xfrm>
            <a:off x="6040438" y="2251075"/>
            <a:ext cx="407987"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1</a:t>
            </a:r>
          </a:p>
        </p:txBody>
      </p:sp>
      <p:sp>
        <p:nvSpPr>
          <p:cNvPr id="686102" name="Rectangle 22"/>
          <p:cNvSpPr>
            <a:spLocks noChangeArrowheads="1"/>
          </p:cNvSpPr>
          <p:nvPr/>
        </p:nvSpPr>
        <p:spPr bwMode="auto">
          <a:xfrm>
            <a:off x="6388100" y="3497263"/>
            <a:ext cx="407988"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2</a:t>
            </a:r>
          </a:p>
        </p:txBody>
      </p:sp>
      <p:sp>
        <p:nvSpPr>
          <p:cNvPr id="686103" name="Rectangle 23"/>
          <p:cNvSpPr>
            <a:spLocks noChangeArrowheads="1"/>
          </p:cNvSpPr>
          <p:nvPr/>
        </p:nvSpPr>
        <p:spPr bwMode="auto">
          <a:xfrm>
            <a:off x="7296150" y="2251075"/>
            <a:ext cx="407988"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3</a:t>
            </a:r>
          </a:p>
        </p:txBody>
      </p:sp>
      <p:sp>
        <p:nvSpPr>
          <p:cNvPr id="686104" name="Rectangle 24"/>
          <p:cNvSpPr>
            <a:spLocks noChangeArrowheads="1"/>
          </p:cNvSpPr>
          <p:nvPr/>
        </p:nvSpPr>
        <p:spPr bwMode="auto">
          <a:xfrm>
            <a:off x="8359775" y="3092450"/>
            <a:ext cx="509588"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inf</a:t>
            </a:r>
          </a:p>
        </p:txBody>
      </p:sp>
      <p:sp>
        <p:nvSpPr>
          <p:cNvPr id="686105" name="Text Box 25"/>
          <p:cNvSpPr txBox="1">
            <a:spLocks noChangeArrowheads="1"/>
          </p:cNvSpPr>
          <p:nvPr/>
        </p:nvSpPr>
        <p:spPr bwMode="auto">
          <a:xfrm>
            <a:off x="6629400" y="1981200"/>
            <a:ext cx="311150" cy="396875"/>
          </a:xfrm>
          <a:prstGeom prst="rect">
            <a:avLst/>
          </a:prstGeom>
          <a:noFill/>
          <a:ln w="9525">
            <a:noFill/>
            <a:miter lim="800000"/>
            <a:headEnd/>
            <a:tailEnd/>
          </a:ln>
          <a:effectLst/>
        </p:spPr>
        <p:txBody>
          <a:bodyPr wrap="none">
            <a:spAutoFit/>
          </a:bodyPr>
          <a:lstStyle/>
          <a:p>
            <a:pPr eaLnBrk="1" hangingPunct="1"/>
            <a:r>
              <a:rPr lang="en-US" sz="2000" b="0">
                <a:solidFill>
                  <a:srgbClr val="FF0000"/>
                </a:solidFill>
                <a:latin typeface="Times New Roman" pitchFamily="18" charset="0"/>
              </a:rPr>
              <a:t>p</a:t>
            </a:r>
          </a:p>
        </p:txBody>
      </p:sp>
      <p:sp>
        <p:nvSpPr>
          <p:cNvPr id="686106" name="Text Box 26"/>
          <p:cNvSpPr txBox="1">
            <a:spLocks noChangeArrowheads="1"/>
          </p:cNvSpPr>
          <p:nvPr/>
        </p:nvSpPr>
        <p:spPr bwMode="auto">
          <a:xfrm>
            <a:off x="6858000" y="3657600"/>
            <a:ext cx="449263" cy="396875"/>
          </a:xfrm>
          <a:prstGeom prst="rect">
            <a:avLst/>
          </a:prstGeom>
          <a:noFill/>
          <a:ln w="9525">
            <a:noFill/>
            <a:miter lim="800000"/>
            <a:headEnd/>
            <a:tailEnd/>
          </a:ln>
          <a:effectLst/>
        </p:spPr>
        <p:txBody>
          <a:bodyPr wrap="none">
            <a:spAutoFit/>
          </a:bodyPr>
          <a:lstStyle/>
          <a:p>
            <a:pPr eaLnBrk="1" hangingPunct="1"/>
            <a:r>
              <a:rPr lang="en-US" sz="2000" b="0">
                <a:solidFill>
                  <a:srgbClr val="FF0000"/>
                </a:solidFill>
                <a:latin typeface="Times New Roman" pitchFamily="18" charset="0"/>
              </a:rPr>
              <a:t>~p</a:t>
            </a:r>
          </a:p>
        </p:txBody>
      </p:sp>
      <p:sp>
        <p:nvSpPr>
          <p:cNvPr id="686107" name="Rectangle 27"/>
          <p:cNvSpPr>
            <a:spLocks noChangeArrowheads="1"/>
          </p:cNvSpPr>
          <p:nvPr/>
        </p:nvSpPr>
        <p:spPr bwMode="auto">
          <a:xfrm>
            <a:off x="7759700" y="2286000"/>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1</a:t>
            </a:r>
          </a:p>
        </p:txBody>
      </p:sp>
      <p:sp>
        <p:nvSpPr>
          <p:cNvPr id="686108" name="Rectangle 28"/>
          <p:cNvSpPr>
            <a:spLocks noChangeArrowheads="1"/>
          </p:cNvSpPr>
          <p:nvPr/>
        </p:nvSpPr>
        <p:spPr bwMode="auto">
          <a:xfrm>
            <a:off x="7431088" y="2895600"/>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2</a:t>
            </a:r>
          </a:p>
        </p:txBody>
      </p:sp>
      <p:sp>
        <p:nvSpPr>
          <p:cNvPr id="686109" name="Rectangle 29"/>
          <p:cNvSpPr>
            <a:spLocks noChangeArrowheads="1"/>
          </p:cNvSpPr>
          <p:nvPr/>
        </p:nvSpPr>
        <p:spPr bwMode="auto">
          <a:xfrm>
            <a:off x="6858000" y="3260725"/>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2</a:t>
            </a:r>
          </a:p>
        </p:txBody>
      </p:sp>
      <p:sp>
        <p:nvSpPr>
          <p:cNvPr id="686110" name="Text Box 30"/>
          <p:cNvSpPr txBox="1">
            <a:spLocks noChangeArrowheads="1"/>
          </p:cNvSpPr>
          <p:nvPr/>
        </p:nvSpPr>
        <p:spPr bwMode="auto">
          <a:xfrm>
            <a:off x="5808663" y="3386138"/>
            <a:ext cx="506412" cy="7016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oc</a:t>
            </a:r>
            <a:r>
              <a:rPr lang="en-US" sz="2000" b="0" baseline="-25000">
                <a:solidFill>
                  <a:schemeClr val="tx1"/>
                </a:solidFill>
                <a:latin typeface="Times New Roman" pitchFamily="18" charset="0"/>
              </a:rPr>
              <a:t>1</a:t>
            </a:r>
          </a:p>
          <a:p>
            <a:pPr eaLnBrk="1" hangingPunct="1"/>
            <a:r>
              <a:rPr lang="en-US" sz="2000" b="0">
                <a:solidFill>
                  <a:schemeClr val="tx1"/>
                </a:solidFill>
                <a:latin typeface="Times New Roman" pitchFamily="18" charset="0"/>
              </a:rPr>
              <a:t>oc</a:t>
            </a:r>
            <a:r>
              <a:rPr lang="en-US" sz="2000" b="0" baseline="-25000">
                <a:solidFill>
                  <a:schemeClr val="tx1"/>
                </a:solidFill>
                <a:latin typeface="Times New Roman" pitchFamily="18" charset="0"/>
              </a:rPr>
              <a:t>2</a:t>
            </a:r>
          </a:p>
        </p:txBody>
      </p:sp>
      <p:sp>
        <p:nvSpPr>
          <p:cNvPr id="686111" name="Oval 31"/>
          <p:cNvSpPr>
            <a:spLocks noChangeArrowheads="1"/>
          </p:cNvSpPr>
          <p:nvPr/>
        </p:nvSpPr>
        <p:spPr bwMode="auto">
          <a:xfrm>
            <a:off x="8069263" y="2041525"/>
            <a:ext cx="115887" cy="22415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12" name="Text Box 32"/>
          <p:cNvSpPr txBox="1">
            <a:spLocks noChangeArrowheads="1"/>
          </p:cNvSpPr>
          <p:nvPr/>
        </p:nvSpPr>
        <p:spPr bwMode="auto">
          <a:xfrm>
            <a:off x="7721600" y="1676400"/>
            <a:ext cx="13208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G={g</a:t>
            </a:r>
            <a:r>
              <a:rPr lang="en-US" sz="2000" b="0" baseline="-25000">
                <a:solidFill>
                  <a:schemeClr val="tx1"/>
                </a:solidFill>
                <a:latin typeface="Times New Roman" pitchFamily="18" charset="0"/>
              </a:rPr>
              <a:t>1 </a:t>
            </a:r>
            <a:r>
              <a:rPr lang="en-US" sz="2000" b="0">
                <a:solidFill>
                  <a:schemeClr val="tx1"/>
                </a:solidFill>
                <a:latin typeface="Times New Roman" pitchFamily="18" charset="0"/>
              </a:rPr>
              <a:t>,g</a:t>
            </a:r>
            <a:r>
              <a:rPr lang="en-US" sz="2000" b="0" baseline="-25000">
                <a:solidFill>
                  <a:schemeClr val="tx1"/>
                </a:solidFill>
                <a:latin typeface="Times New Roman" pitchFamily="18" charset="0"/>
              </a:rPr>
              <a:t>2 </a:t>
            </a:r>
            <a:r>
              <a:rPr lang="en-US" sz="2000" b="0">
                <a:solidFill>
                  <a:schemeClr val="tx1"/>
                </a:solidFill>
                <a:latin typeface="Times New Roman" pitchFamily="18" charset="0"/>
              </a:rPr>
              <a:t>}</a:t>
            </a:r>
            <a:endParaRPr lang="en-US" sz="2000" b="0" baseline="-25000">
              <a:solidFill>
                <a:schemeClr val="tx1"/>
              </a:solidFill>
              <a:latin typeface="Times New Roman" pitchFamily="18" charset="0"/>
            </a:endParaRPr>
          </a:p>
        </p:txBody>
      </p:sp>
      <p:sp>
        <p:nvSpPr>
          <p:cNvPr id="686113" name="Oval 33"/>
          <p:cNvSpPr>
            <a:spLocks noChangeArrowheads="1"/>
          </p:cNvSpPr>
          <p:nvPr/>
        </p:nvSpPr>
        <p:spPr bwMode="auto">
          <a:xfrm>
            <a:off x="5286375" y="2041525"/>
            <a:ext cx="115888" cy="22415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14" name="Text Box 34"/>
          <p:cNvSpPr txBox="1">
            <a:spLocks noChangeArrowheads="1"/>
          </p:cNvSpPr>
          <p:nvPr/>
        </p:nvSpPr>
        <p:spPr bwMode="auto">
          <a:xfrm>
            <a:off x="4938713" y="1676400"/>
            <a:ext cx="1220787"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I={q</a:t>
            </a:r>
            <a:r>
              <a:rPr lang="en-US" sz="2000" b="0" baseline="-25000">
                <a:solidFill>
                  <a:schemeClr val="tx1"/>
                </a:solidFill>
                <a:latin typeface="Times New Roman" pitchFamily="18" charset="0"/>
              </a:rPr>
              <a:t>1 </a:t>
            </a:r>
            <a:r>
              <a:rPr lang="en-US" sz="2000" b="0">
                <a:solidFill>
                  <a:schemeClr val="tx1"/>
                </a:solidFill>
                <a:latin typeface="Times New Roman" pitchFamily="18" charset="0"/>
              </a:rPr>
              <a:t>,q</a:t>
            </a:r>
            <a:r>
              <a:rPr lang="en-US" sz="2000" b="0" baseline="-25000">
                <a:solidFill>
                  <a:schemeClr val="tx1"/>
                </a:solidFill>
                <a:latin typeface="Times New Roman" pitchFamily="18" charset="0"/>
              </a:rPr>
              <a:t>2 </a:t>
            </a:r>
            <a:r>
              <a:rPr lang="en-US" sz="2000" b="0">
                <a:solidFill>
                  <a:schemeClr val="tx1"/>
                </a:solidFill>
                <a:latin typeface="Times New Roman" pitchFamily="18" charset="0"/>
              </a:rPr>
              <a:t>}</a:t>
            </a:r>
            <a:endParaRPr lang="en-US" sz="2000" b="0" baseline="-25000">
              <a:solidFill>
                <a:schemeClr val="tx1"/>
              </a:solidFill>
              <a:latin typeface="Times New Roman" pitchFamily="18" charset="0"/>
            </a:endParaRPr>
          </a:p>
        </p:txBody>
      </p:sp>
      <p:sp>
        <p:nvSpPr>
          <p:cNvPr id="686115" name="Rectangle 35"/>
          <p:cNvSpPr>
            <a:spLocks noChangeArrowheads="1"/>
          </p:cNvSpPr>
          <p:nvPr/>
        </p:nvSpPr>
        <p:spPr bwMode="auto">
          <a:xfrm>
            <a:off x="5410200" y="2133600"/>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q</a:t>
            </a:r>
            <a:r>
              <a:rPr lang="en-US" sz="2000" b="0" baseline="-25000">
                <a:solidFill>
                  <a:schemeClr val="tx1"/>
                </a:solidFill>
                <a:latin typeface="Times New Roman" pitchFamily="18" charset="0"/>
              </a:rPr>
              <a:t>1</a:t>
            </a:r>
          </a:p>
        </p:txBody>
      </p:sp>
      <p:sp>
        <p:nvSpPr>
          <p:cNvPr id="686116" name="Line 36"/>
          <p:cNvSpPr>
            <a:spLocks noChangeShapeType="1"/>
          </p:cNvSpPr>
          <p:nvPr/>
        </p:nvSpPr>
        <p:spPr bwMode="auto">
          <a:xfrm flipH="1">
            <a:off x="4572000" y="1371600"/>
            <a:ext cx="0" cy="3276600"/>
          </a:xfrm>
          <a:prstGeom prst="line">
            <a:avLst/>
          </a:prstGeom>
          <a:noFill/>
          <a:ln w="28575">
            <a:solidFill>
              <a:schemeClr val="tx1"/>
            </a:solidFill>
            <a:round/>
            <a:headEnd/>
            <a:tailEnd/>
          </a:ln>
          <a:effectLst/>
        </p:spPr>
        <p:txBody>
          <a:bodyPr/>
          <a:lstStyle/>
          <a:p>
            <a:endParaRPr lang="en-US"/>
          </a:p>
        </p:txBody>
      </p:sp>
      <p:sp>
        <p:nvSpPr>
          <p:cNvPr id="686117" name="Text Box 37"/>
          <p:cNvSpPr txBox="1">
            <a:spLocks noChangeArrowheads="1"/>
          </p:cNvSpPr>
          <p:nvPr/>
        </p:nvSpPr>
        <p:spPr bwMode="auto">
          <a:xfrm>
            <a:off x="593725" y="4891088"/>
            <a:ext cx="6694488" cy="1311275"/>
          </a:xfrm>
          <a:prstGeom prst="rect">
            <a:avLst/>
          </a:prstGeom>
          <a:noFill/>
          <a:ln w="9525">
            <a:noFill/>
            <a:miter lim="800000"/>
            <a:headEnd/>
            <a:tailEnd/>
          </a:ln>
          <a:effectLst/>
        </p:spPr>
        <p:txBody>
          <a:bodyPr wrap="none">
            <a:spAutoFit/>
          </a:bodyPr>
          <a:lstStyle/>
          <a:p>
            <a:pPr eaLnBrk="1" hangingPunct="1"/>
            <a:r>
              <a:rPr lang="en-US" sz="2000" u="sng">
                <a:solidFill>
                  <a:schemeClr val="tx1"/>
                </a:solidFill>
                <a:latin typeface="Times New Roman" pitchFamily="18" charset="0"/>
              </a:rPr>
              <a:t>Flaw: </a:t>
            </a:r>
            <a:r>
              <a:rPr lang="en-US" sz="2000">
                <a:solidFill>
                  <a:schemeClr val="tx1"/>
                </a:solidFill>
                <a:latin typeface="Times New Roman" pitchFamily="18" charset="0"/>
              </a:rPr>
              <a:t>Open condition OR unsafe link</a:t>
            </a:r>
          </a:p>
          <a:p>
            <a:pPr eaLnBrk="1" hangingPunct="1"/>
            <a:r>
              <a:rPr lang="en-US" sz="2000" u="sng">
                <a:solidFill>
                  <a:schemeClr val="tx1"/>
                </a:solidFill>
                <a:latin typeface="Times New Roman" pitchFamily="18" charset="0"/>
              </a:rPr>
              <a:t>Solution plan: </a:t>
            </a:r>
            <a:r>
              <a:rPr lang="en-US" sz="2000">
                <a:solidFill>
                  <a:schemeClr val="tx1"/>
                </a:solidFill>
                <a:latin typeface="Times New Roman" pitchFamily="18" charset="0"/>
              </a:rPr>
              <a:t>A partial plan with no remaining flaw </a:t>
            </a:r>
          </a:p>
          <a:p>
            <a:pPr eaLnBrk="1" hangingPunct="1">
              <a:buFontTx/>
              <a:buChar char="•"/>
            </a:pPr>
            <a:r>
              <a:rPr lang="en-US" sz="2000" b="0">
                <a:solidFill>
                  <a:schemeClr val="tx1"/>
                </a:solidFill>
                <a:latin typeface="Times New Roman" pitchFamily="18" charset="0"/>
              </a:rPr>
              <a:t>	Every open condition must be satisfied by some action</a:t>
            </a:r>
          </a:p>
          <a:p>
            <a:pPr eaLnBrk="1" hangingPunct="1">
              <a:buFontTx/>
              <a:buChar char="•"/>
            </a:pPr>
            <a:r>
              <a:rPr lang="en-US" sz="2000" b="0">
                <a:solidFill>
                  <a:schemeClr val="tx1"/>
                </a:solidFill>
                <a:latin typeface="Times New Roman" pitchFamily="18" charset="0"/>
              </a:rPr>
              <a:t>	No unsafe links should exist (i.e. the plan is consistent)</a:t>
            </a:r>
          </a:p>
        </p:txBody>
      </p:sp>
      <p:sp>
        <p:nvSpPr>
          <p:cNvPr id="686118" name="Text Box 38"/>
          <p:cNvSpPr txBox="1">
            <a:spLocks noChangeArrowheads="1"/>
          </p:cNvSpPr>
          <p:nvPr/>
        </p:nvSpPr>
        <p:spPr bwMode="auto">
          <a:xfrm>
            <a:off x="80963" y="103188"/>
            <a:ext cx="2308225" cy="457200"/>
          </a:xfrm>
          <a:prstGeom prst="rect">
            <a:avLst/>
          </a:prstGeom>
          <a:noFill/>
          <a:ln w="9525">
            <a:noFill/>
            <a:miter lim="800000"/>
            <a:headEnd/>
            <a:tailEnd/>
          </a:ln>
          <a:effectLst/>
        </p:spPr>
        <p:txBody>
          <a:bodyPr wrap="none">
            <a:spAutoFit/>
          </a:bodyPr>
          <a:lstStyle/>
          <a:p>
            <a:pPr eaLnBrk="1" hangingPunct="1"/>
            <a:r>
              <a:rPr lang="en-US" b="0" i="1" u="sng">
                <a:solidFill>
                  <a:schemeClr val="tx1"/>
                </a:solidFill>
                <a:latin typeface="Times New Roman" pitchFamily="18" charset="0"/>
              </a:rPr>
              <a:t>POP background</a:t>
            </a:r>
          </a:p>
        </p:txBody>
      </p:sp>
      <p:cxnSp>
        <p:nvCxnSpPr>
          <p:cNvPr id="686119" name="AutoShape 39"/>
          <p:cNvCxnSpPr>
            <a:cxnSpLocks noChangeShapeType="1"/>
            <a:stCxn id="686096" idx="3"/>
            <a:endCxn id="686097" idx="1"/>
          </p:cNvCxnSpPr>
          <p:nvPr/>
        </p:nvCxnSpPr>
        <p:spPr bwMode="auto">
          <a:xfrm>
            <a:off x="6503988" y="2427288"/>
            <a:ext cx="638175" cy="0"/>
          </a:xfrm>
          <a:prstGeom prst="straightConnector1">
            <a:avLst/>
          </a:prstGeom>
          <a:noFill/>
          <a:ln w="9525">
            <a:solidFill>
              <a:schemeClr val="tx1"/>
            </a:solidFill>
            <a:round/>
            <a:headEnd/>
            <a:tailEnd type="triangle" w="med" len="med"/>
          </a:ln>
          <a:effectLst/>
        </p:spPr>
      </p:cxnSp>
      <p:cxnSp>
        <p:nvCxnSpPr>
          <p:cNvPr id="686120" name="AutoShape 40"/>
          <p:cNvCxnSpPr>
            <a:cxnSpLocks noChangeShapeType="1"/>
            <a:stCxn id="686098" idx="3"/>
            <a:endCxn id="686111" idx="2"/>
          </p:cNvCxnSpPr>
          <p:nvPr/>
        </p:nvCxnSpPr>
        <p:spPr bwMode="auto">
          <a:xfrm flipV="1">
            <a:off x="6851650" y="3162300"/>
            <a:ext cx="1217613" cy="525463"/>
          </a:xfrm>
          <a:prstGeom prst="curvedConnector3">
            <a:avLst>
              <a:gd name="adj1" fmla="val 55801"/>
            </a:avLst>
          </a:prstGeom>
          <a:noFill/>
          <a:ln w="9525">
            <a:solidFill>
              <a:schemeClr val="tx1"/>
            </a:solidFill>
            <a:round/>
            <a:headEnd/>
            <a:tailEnd type="triangle" w="med" len="med"/>
          </a:ln>
          <a:effectLst/>
        </p:spPr>
      </p:cxnSp>
      <p:cxnSp>
        <p:nvCxnSpPr>
          <p:cNvPr id="686121" name="AutoShape 41"/>
          <p:cNvCxnSpPr>
            <a:cxnSpLocks noChangeShapeType="1"/>
            <a:stCxn id="686095" idx="3"/>
            <a:endCxn id="686096" idx="1"/>
          </p:cNvCxnSpPr>
          <p:nvPr/>
        </p:nvCxnSpPr>
        <p:spPr bwMode="auto">
          <a:xfrm flipV="1">
            <a:off x="5227638" y="2427288"/>
            <a:ext cx="696912" cy="841375"/>
          </a:xfrm>
          <a:prstGeom prst="curvedConnector3">
            <a:avLst>
              <a:gd name="adj1" fmla="val 49884"/>
            </a:avLst>
          </a:prstGeom>
          <a:noFill/>
          <a:ln w="9525">
            <a:solidFill>
              <a:schemeClr val="tx1"/>
            </a:solidFill>
            <a:round/>
            <a:headEnd/>
            <a:tailEnd type="triangle" w="med" len="med"/>
          </a:ln>
          <a:effectLst/>
        </p:spPr>
      </p:cxnSp>
      <p:sp>
        <p:nvSpPr>
          <p:cNvPr id="686122" name="Rectangle 42"/>
          <p:cNvSpPr>
            <a:spLocks noChangeArrowheads="1"/>
          </p:cNvSpPr>
          <p:nvPr/>
        </p:nvSpPr>
        <p:spPr bwMode="auto">
          <a:xfrm>
            <a:off x="0" y="1371600"/>
            <a:ext cx="9144000" cy="3276600"/>
          </a:xfrm>
          <a:prstGeom prst="rect">
            <a:avLst/>
          </a:prstGeom>
          <a:noFill/>
          <a:ln w="2857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bwMode="auto">
          <a:xfrm>
            <a:off x="685800" y="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400"/>
              <a:t>Algorithm</a:t>
            </a:r>
          </a:p>
        </p:txBody>
      </p:sp>
      <p:sp>
        <p:nvSpPr>
          <p:cNvPr id="688131" name="Text Box 3"/>
          <p:cNvSpPr txBox="1">
            <a:spLocks noChangeArrowheads="1"/>
          </p:cNvSpPr>
          <p:nvPr/>
        </p:nvSpPr>
        <p:spPr bwMode="auto">
          <a:xfrm>
            <a:off x="304800" y="1431925"/>
            <a:ext cx="3922713" cy="3571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1</a:t>
            </a:r>
            <a:r>
              <a:rPr lang="en-US" sz="2000" b="0" i="1">
                <a:solidFill>
                  <a:schemeClr val="tx1"/>
                </a:solidFill>
                <a:latin typeface="Times New Roman" pitchFamily="18" charset="0"/>
              </a:rPr>
              <a:t>. </a:t>
            </a:r>
            <a:r>
              <a:rPr lang="en-US" sz="1800" b="0" i="1">
                <a:solidFill>
                  <a:schemeClr val="tx1"/>
                </a:solidFill>
                <a:latin typeface="Times New Roman" pitchFamily="18" charset="0"/>
              </a:rPr>
              <a:t>Let P </a:t>
            </a:r>
            <a:r>
              <a:rPr lang="en-US" sz="1800" b="0">
                <a:solidFill>
                  <a:schemeClr val="tx1"/>
                </a:solidFill>
                <a:latin typeface="Times New Roman" pitchFamily="18" charset="0"/>
              </a:rPr>
              <a:t>be an initial plan</a:t>
            </a:r>
          </a:p>
          <a:p>
            <a:pPr eaLnBrk="1" hangingPunct="1"/>
            <a:r>
              <a:rPr lang="en-US" sz="1800" b="0">
                <a:solidFill>
                  <a:schemeClr val="tx1"/>
                </a:solidFill>
                <a:latin typeface="Times New Roman" pitchFamily="18" charset="0"/>
              </a:rPr>
              <a:t>2</a:t>
            </a:r>
            <a:r>
              <a:rPr lang="en-US" sz="1800" b="0" i="1">
                <a:solidFill>
                  <a:schemeClr val="tx1"/>
                </a:solidFill>
                <a:latin typeface="Times New Roman" pitchFamily="18" charset="0"/>
              </a:rPr>
              <a:t>. </a:t>
            </a:r>
            <a:r>
              <a:rPr lang="en-US" sz="1800" b="0" i="1" u="sng">
                <a:solidFill>
                  <a:srgbClr val="FF0000"/>
                </a:solidFill>
                <a:latin typeface="Times New Roman" pitchFamily="18" charset="0"/>
              </a:rPr>
              <a:t>Flaw Selection</a:t>
            </a:r>
            <a:r>
              <a:rPr lang="en-US" sz="1800" b="0">
                <a:solidFill>
                  <a:schemeClr val="tx1"/>
                </a:solidFill>
                <a:latin typeface="Times New Roman" pitchFamily="18" charset="0"/>
              </a:rPr>
              <a:t>: Choose a flaw f (</a:t>
            </a:r>
            <a:r>
              <a:rPr lang="en-US" sz="1400" b="0">
                <a:solidFill>
                  <a:schemeClr val="tx1"/>
                </a:solidFill>
                <a:latin typeface="Times New Roman" pitchFamily="18" charset="0"/>
              </a:rPr>
              <a:t>either </a:t>
            </a:r>
          </a:p>
          <a:p>
            <a:pPr eaLnBrk="1" hangingPunct="1"/>
            <a:r>
              <a:rPr lang="en-US" sz="1400" b="0">
                <a:solidFill>
                  <a:schemeClr val="tx1"/>
                </a:solidFill>
                <a:latin typeface="Times New Roman" pitchFamily="18" charset="0"/>
              </a:rPr>
              <a:t>open condition or unsafe link</a:t>
            </a:r>
            <a:r>
              <a:rPr lang="en-US" sz="1800" b="0">
                <a:solidFill>
                  <a:schemeClr val="tx1"/>
                </a:solidFill>
                <a:latin typeface="Times New Roman" pitchFamily="18" charset="0"/>
              </a:rPr>
              <a:t>)</a:t>
            </a:r>
          </a:p>
          <a:p>
            <a:pPr eaLnBrk="1" hangingPunct="1"/>
            <a:r>
              <a:rPr lang="en-US" sz="1800" b="0">
                <a:solidFill>
                  <a:schemeClr val="tx1"/>
                </a:solidFill>
                <a:latin typeface="Times New Roman" pitchFamily="18" charset="0"/>
              </a:rPr>
              <a:t>3. </a:t>
            </a:r>
            <a:r>
              <a:rPr lang="en-US" sz="1800" b="0" i="1" u="sng">
                <a:solidFill>
                  <a:srgbClr val="FF0000"/>
                </a:solidFill>
                <a:latin typeface="Times New Roman" pitchFamily="18" charset="0"/>
              </a:rPr>
              <a:t>Flaw resolution</a:t>
            </a:r>
            <a:r>
              <a:rPr lang="en-US" sz="1800" b="0">
                <a:solidFill>
                  <a:schemeClr val="tx1"/>
                </a:solidFill>
                <a:latin typeface="Times New Roman" pitchFamily="18" charset="0"/>
              </a:rPr>
              <a:t>:</a:t>
            </a:r>
          </a:p>
          <a:p>
            <a:pPr eaLnBrk="1" hangingPunct="1">
              <a:buFontTx/>
              <a:buChar char="•"/>
            </a:pPr>
            <a:r>
              <a:rPr lang="en-US" sz="1800" b="0" i="1">
                <a:solidFill>
                  <a:schemeClr val="tx1"/>
                </a:solidFill>
                <a:latin typeface="Times New Roman" pitchFamily="18" charset="0"/>
              </a:rPr>
              <a:t> </a:t>
            </a:r>
            <a:r>
              <a:rPr lang="en-US" sz="1600" b="0" i="1">
                <a:solidFill>
                  <a:schemeClr val="tx1"/>
                </a:solidFill>
                <a:latin typeface="Times New Roman" pitchFamily="18" charset="0"/>
              </a:rPr>
              <a:t>If  f is an open condition</a:t>
            </a:r>
            <a:r>
              <a:rPr lang="en-US" sz="1600" b="0">
                <a:solidFill>
                  <a:schemeClr val="tx1"/>
                </a:solidFill>
                <a:latin typeface="Times New Roman" pitchFamily="18" charset="0"/>
              </a:rPr>
              <a:t>, </a:t>
            </a:r>
          </a:p>
          <a:p>
            <a:pPr eaLnBrk="1" hangingPunct="1"/>
            <a:r>
              <a:rPr lang="en-US" sz="1600" b="0">
                <a:solidFill>
                  <a:schemeClr val="tx1"/>
                </a:solidFill>
                <a:latin typeface="Times New Roman" pitchFamily="18" charset="0"/>
              </a:rPr>
              <a:t>       </a:t>
            </a:r>
            <a:r>
              <a:rPr lang="en-US" sz="1600" b="0" i="1" u="sng">
                <a:solidFill>
                  <a:schemeClr val="tx1"/>
                </a:solidFill>
                <a:latin typeface="Times New Roman" pitchFamily="18" charset="0"/>
              </a:rPr>
              <a:t>choose</a:t>
            </a:r>
            <a:r>
              <a:rPr lang="en-US" sz="1600" b="0">
                <a:solidFill>
                  <a:schemeClr val="tx1"/>
                </a:solidFill>
                <a:latin typeface="Times New Roman" pitchFamily="18" charset="0"/>
              </a:rPr>
              <a:t> an action </a:t>
            </a:r>
            <a:r>
              <a:rPr lang="en-US" sz="1600" b="0" i="1">
                <a:solidFill>
                  <a:schemeClr val="tx1"/>
                </a:solidFill>
                <a:latin typeface="Times New Roman" pitchFamily="18" charset="0"/>
              </a:rPr>
              <a:t>S </a:t>
            </a:r>
            <a:r>
              <a:rPr lang="en-US" sz="1600" b="0">
                <a:solidFill>
                  <a:schemeClr val="tx1"/>
                </a:solidFill>
                <a:latin typeface="Times New Roman" pitchFamily="18" charset="0"/>
              </a:rPr>
              <a:t>that achieves </a:t>
            </a:r>
            <a:r>
              <a:rPr lang="en-US" sz="1600" b="0" i="1">
                <a:solidFill>
                  <a:schemeClr val="tx1"/>
                </a:solidFill>
                <a:latin typeface="Times New Roman" pitchFamily="18" charset="0"/>
              </a:rPr>
              <a:t>f</a:t>
            </a:r>
          </a:p>
          <a:p>
            <a:pPr eaLnBrk="1" hangingPunct="1">
              <a:buFontTx/>
              <a:buChar char="•"/>
            </a:pPr>
            <a:r>
              <a:rPr lang="en-US" sz="1600" b="0" i="1">
                <a:solidFill>
                  <a:schemeClr val="tx1"/>
                </a:solidFill>
                <a:latin typeface="Times New Roman" pitchFamily="18" charset="0"/>
              </a:rPr>
              <a:t> If f is an unsafe link</a:t>
            </a:r>
            <a:r>
              <a:rPr lang="en-US" sz="1600" b="0">
                <a:solidFill>
                  <a:schemeClr val="tx1"/>
                </a:solidFill>
                <a:latin typeface="Times New Roman" pitchFamily="18" charset="0"/>
              </a:rPr>
              <a:t>, </a:t>
            </a:r>
          </a:p>
          <a:p>
            <a:pPr eaLnBrk="1" hangingPunct="1"/>
            <a:r>
              <a:rPr lang="en-US" sz="1600" b="0">
                <a:solidFill>
                  <a:schemeClr val="tx1"/>
                </a:solidFill>
                <a:latin typeface="Times New Roman" pitchFamily="18" charset="0"/>
              </a:rPr>
              <a:t>       </a:t>
            </a:r>
            <a:r>
              <a:rPr lang="en-US" sz="1600" b="0" i="1" u="sng">
                <a:solidFill>
                  <a:schemeClr val="tx1"/>
                </a:solidFill>
                <a:latin typeface="Times New Roman" pitchFamily="18" charset="0"/>
              </a:rPr>
              <a:t>choose</a:t>
            </a:r>
            <a:r>
              <a:rPr lang="en-US" sz="1600" b="0">
                <a:solidFill>
                  <a:schemeClr val="tx1"/>
                </a:solidFill>
                <a:latin typeface="Times New Roman" pitchFamily="18" charset="0"/>
              </a:rPr>
              <a:t>  promotion or demotion</a:t>
            </a:r>
          </a:p>
          <a:p>
            <a:pPr eaLnBrk="1" hangingPunct="1">
              <a:buFontTx/>
              <a:buChar char="•"/>
            </a:pPr>
            <a:r>
              <a:rPr lang="en-US" sz="1600" b="0" i="1">
                <a:solidFill>
                  <a:schemeClr val="tx1"/>
                </a:solidFill>
                <a:latin typeface="Times New Roman" pitchFamily="18" charset="0"/>
              </a:rPr>
              <a:t> Update P</a:t>
            </a:r>
          </a:p>
          <a:p>
            <a:pPr eaLnBrk="1" hangingPunct="1">
              <a:buFontTx/>
              <a:buChar char="•"/>
            </a:pPr>
            <a:r>
              <a:rPr lang="en-US" sz="1800" b="0" i="1">
                <a:solidFill>
                  <a:schemeClr val="tx1"/>
                </a:solidFill>
                <a:latin typeface="Times New Roman" pitchFamily="18" charset="0"/>
              </a:rPr>
              <a:t> </a:t>
            </a:r>
            <a:r>
              <a:rPr lang="en-US" sz="1600" b="0" i="1">
                <a:solidFill>
                  <a:schemeClr val="tx1"/>
                </a:solidFill>
                <a:latin typeface="Times New Roman" pitchFamily="18" charset="0"/>
              </a:rPr>
              <a:t>Return</a:t>
            </a:r>
            <a:r>
              <a:rPr lang="en-US" sz="1600" b="0">
                <a:solidFill>
                  <a:schemeClr val="tx1"/>
                </a:solidFill>
                <a:latin typeface="Times New Roman" pitchFamily="18" charset="0"/>
              </a:rPr>
              <a:t> NULL if no resolution exist</a:t>
            </a:r>
          </a:p>
          <a:p>
            <a:pPr eaLnBrk="1" hangingPunct="1"/>
            <a:r>
              <a:rPr lang="en-US" sz="1800" b="0">
                <a:solidFill>
                  <a:schemeClr val="tx1"/>
                </a:solidFill>
                <a:latin typeface="Times New Roman" pitchFamily="18" charset="0"/>
              </a:rPr>
              <a:t>4. </a:t>
            </a:r>
            <a:r>
              <a:rPr lang="en-US" sz="1800" b="0" i="1">
                <a:solidFill>
                  <a:schemeClr val="tx1"/>
                </a:solidFill>
                <a:latin typeface="Times New Roman" pitchFamily="18" charset="0"/>
              </a:rPr>
              <a:t>If</a:t>
            </a:r>
            <a:r>
              <a:rPr lang="en-US" sz="1800" b="0">
                <a:solidFill>
                  <a:schemeClr val="tx1"/>
                </a:solidFill>
                <a:latin typeface="Times New Roman" pitchFamily="18" charset="0"/>
              </a:rPr>
              <a:t> there is no flaw left, </a:t>
            </a:r>
            <a:r>
              <a:rPr lang="en-US" sz="1800" b="0" i="1">
                <a:solidFill>
                  <a:schemeClr val="tx1"/>
                </a:solidFill>
                <a:latin typeface="Times New Roman" pitchFamily="18" charset="0"/>
              </a:rPr>
              <a:t>return</a:t>
            </a:r>
            <a:r>
              <a:rPr lang="en-US" sz="1800" b="0">
                <a:solidFill>
                  <a:schemeClr val="tx1"/>
                </a:solidFill>
                <a:latin typeface="Times New Roman" pitchFamily="18" charset="0"/>
              </a:rPr>
              <a:t> P</a:t>
            </a:r>
          </a:p>
          <a:p>
            <a:pPr eaLnBrk="1" hangingPunct="1"/>
            <a:r>
              <a:rPr lang="en-US" sz="1800" b="0">
                <a:solidFill>
                  <a:schemeClr val="tx1"/>
                </a:solidFill>
                <a:latin typeface="Times New Roman" pitchFamily="18" charset="0"/>
              </a:rPr>
              <a:t>    </a:t>
            </a:r>
            <a:r>
              <a:rPr lang="en-US" sz="1800" b="0" i="1">
                <a:solidFill>
                  <a:schemeClr val="tx1"/>
                </a:solidFill>
                <a:latin typeface="Times New Roman" pitchFamily="18" charset="0"/>
              </a:rPr>
              <a:t>else</a:t>
            </a:r>
            <a:r>
              <a:rPr lang="en-US" sz="1800" b="0">
                <a:solidFill>
                  <a:schemeClr val="tx1"/>
                </a:solidFill>
                <a:latin typeface="Times New Roman" pitchFamily="18" charset="0"/>
              </a:rPr>
              <a:t> </a:t>
            </a:r>
            <a:r>
              <a:rPr lang="en-US" sz="1800" b="0" i="1">
                <a:solidFill>
                  <a:schemeClr val="tx1"/>
                </a:solidFill>
                <a:latin typeface="Times New Roman" pitchFamily="18" charset="0"/>
              </a:rPr>
              <a:t>go to</a:t>
            </a:r>
            <a:r>
              <a:rPr lang="en-US" sz="1800" b="0">
                <a:solidFill>
                  <a:schemeClr val="tx1"/>
                </a:solidFill>
                <a:latin typeface="Times New Roman" pitchFamily="18" charset="0"/>
              </a:rPr>
              <a:t> 2.</a:t>
            </a:r>
          </a:p>
          <a:p>
            <a:pPr eaLnBrk="1" hangingPunct="1"/>
            <a:r>
              <a:rPr lang="en-US" sz="1800" b="0">
                <a:solidFill>
                  <a:schemeClr val="tx1"/>
                </a:solidFill>
                <a:latin typeface="Times New Roman" pitchFamily="18" charset="0"/>
              </a:rPr>
              <a:t>           </a:t>
            </a:r>
          </a:p>
        </p:txBody>
      </p:sp>
      <p:sp>
        <p:nvSpPr>
          <p:cNvPr id="688132" name="Rectangle 4"/>
          <p:cNvSpPr>
            <a:spLocks noChangeArrowheads="1"/>
          </p:cNvSpPr>
          <p:nvPr/>
        </p:nvSpPr>
        <p:spPr bwMode="auto">
          <a:xfrm>
            <a:off x="8243888" y="3632200"/>
            <a:ext cx="579437" cy="490538"/>
          </a:xfrm>
          <a:prstGeom prst="rect">
            <a:avLst/>
          </a:prstGeom>
          <a:noFill/>
          <a:ln w="9525">
            <a:solidFill>
              <a:schemeClr val="tx1"/>
            </a:solidFill>
            <a:miter lim="800000"/>
            <a:headEnd/>
            <a:tailEnd/>
          </a:ln>
          <a:effectLst/>
        </p:spPr>
        <p:txBody>
          <a:bodyPr wrap="none" anchor="ctr"/>
          <a:lstStyle/>
          <a:p>
            <a:endParaRPr lang="en-US"/>
          </a:p>
        </p:txBody>
      </p:sp>
      <p:sp>
        <p:nvSpPr>
          <p:cNvPr id="688133" name="Rectangle 5"/>
          <p:cNvSpPr>
            <a:spLocks noChangeArrowheads="1"/>
          </p:cNvSpPr>
          <p:nvPr/>
        </p:nvSpPr>
        <p:spPr bwMode="auto">
          <a:xfrm>
            <a:off x="4648200" y="3632200"/>
            <a:ext cx="579438" cy="490538"/>
          </a:xfrm>
          <a:prstGeom prst="rect">
            <a:avLst/>
          </a:prstGeom>
          <a:noFill/>
          <a:ln w="9525">
            <a:solidFill>
              <a:schemeClr val="tx1"/>
            </a:solidFill>
            <a:miter lim="800000"/>
            <a:headEnd/>
            <a:tailEnd/>
          </a:ln>
          <a:effectLst/>
        </p:spPr>
        <p:txBody>
          <a:bodyPr wrap="none" anchor="ctr"/>
          <a:lstStyle/>
          <a:p>
            <a:endParaRPr lang="en-US"/>
          </a:p>
        </p:txBody>
      </p:sp>
      <p:sp>
        <p:nvSpPr>
          <p:cNvPr id="688134" name="Rectangle 6"/>
          <p:cNvSpPr>
            <a:spLocks noChangeArrowheads="1"/>
          </p:cNvSpPr>
          <p:nvPr/>
        </p:nvSpPr>
        <p:spPr bwMode="auto">
          <a:xfrm>
            <a:off x="5924550" y="2790825"/>
            <a:ext cx="579438" cy="490538"/>
          </a:xfrm>
          <a:prstGeom prst="rect">
            <a:avLst/>
          </a:prstGeom>
          <a:noFill/>
          <a:ln w="9525">
            <a:solidFill>
              <a:schemeClr val="tx1"/>
            </a:solidFill>
            <a:miter lim="800000"/>
            <a:headEnd/>
            <a:tailEnd/>
          </a:ln>
          <a:effectLst/>
        </p:spPr>
        <p:txBody>
          <a:bodyPr wrap="none" anchor="ctr"/>
          <a:lstStyle/>
          <a:p>
            <a:endParaRPr lang="en-US"/>
          </a:p>
        </p:txBody>
      </p:sp>
      <p:sp>
        <p:nvSpPr>
          <p:cNvPr id="688135" name="Rectangle 7"/>
          <p:cNvSpPr>
            <a:spLocks noChangeArrowheads="1"/>
          </p:cNvSpPr>
          <p:nvPr/>
        </p:nvSpPr>
        <p:spPr bwMode="auto">
          <a:xfrm>
            <a:off x="7142163" y="2790825"/>
            <a:ext cx="579437" cy="490538"/>
          </a:xfrm>
          <a:prstGeom prst="rect">
            <a:avLst/>
          </a:prstGeom>
          <a:noFill/>
          <a:ln w="9525">
            <a:solidFill>
              <a:schemeClr val="tx1"/>
            </a:solidFill>
            <a:miter lim="800000"/>
            <a:headEnd/>
            <a:tailEnd/>
          </a:ln>
          <a:effectLst/>
        </p:spPr>
        <p:txBody>
          <a:bodyPr wrap="none" anchor="ctr"/>
          <a:lstStyle/>
          <a:p>
            <a:endParaRPr lang="en-US"/>
          </a:p>
        </p:txBody>
      </p:sp>
      <p:sp>
        <p:nvSpPr>
          <p:cNvPr id="688136" name="Rectangle 8"/>
          <p:cNvSpPr>
            <a:spLocks noChangeArrowheads="1"/>
          </p:cNvSpPr>
          <p:nvPr/>
        </p:nvSpPr>
        <p:spPr bwMode="auto">
          <a:xfrm>
            <a:off x="6272213" y="4051300"/>
            <a:ext cx="579437" cy="490538"/>
          </a:xfrm>
          <a:prstGeom prst="rect">
            <a:avLst/>
          </a:prstGeom>
          <a:noFill/>
          <a:ln w="9525">
            <a:solidFill>
              <a:schemeClr val="tx1"/>
            </a:solidFill>
            <a:miter lim="800000"/>
            <a:headEnd/>
            <a:tailEnd/>
          </a:ln>
          <a:effectLst/>
        </p:spPr>
        <p:txBody>
          <a:bodyPr wrap="none" anchor="ctr"/>
          <a:lstStyle/>
          <a:p>
            <a:endParaRPr lang="en-US"/>
          </a:p>
        </p:txBody>
      </p:sp>
      <p:cxnSp>
        <p:nvCxnSpPr>
          <p:cNvPr id="688137" name="AutoShape 9"/>
          <p:cNvCxnSpPr>
            <a:cxnSpLocks noChangeShapeType="1"/>
            <a:stCxn id="688135" idx="3"/>
            <a:endCxn id="688132" idx="1"/>
          </p:cNvCxnSpPr>
          <p:nvPr/>
        </p:nvCxnSpPr>
        <p:spPr bwMode="auto">
          <a:xfrm>
            <a:off x="7721600" y="3036888"/>
            <a:ext cx="522288" cy="839787"/>
          </a:xfrm>
          <a:prstGeom prst="straightConnector1">
            <a:avLst/>
          </a:prstGeom>
          <a:noFill/>
          <a:ln w="9525">
            <a:solidFill>
              <a:schemeClr val="tx1"/>
            </a:solidFill>
            <a:round/>
            <a:headEnd/>
            <a:tailEnd type="triangle" w="med" len="med"/>
          </a:ln>
          <a:effectLst/>
        </p:spPr>
      </p:cxnSp>
      <p:sp>
        <p:nvSpPr>
          <p:cNvPr id="688138" name="Text Box 10"/>
          <p:cNvSpPr txBox="1">
            <a:spLocks noChangeArrowheads="1"/>
          </p:cNvSpPr>
          <p:nvPr/>
        </p:nvSpPr>
        <p:spPr bwMode="auto">
          <a:xfrm>
            <a:off x="4694238" y="3714750"/>
            <a:ext cx="407987"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0</a:t>
            </a:r>
          </a:p>
        </p:txBody>
      </p:sp>
      <p:sp>
        <p:nvSpPr>
          <p:cNvPr id="688139" name="Rectangle 11"/>
          <p:cNvSpPr>
            <a:spLocks noChangeArrowheads="1"/>
          </p:cNvSpPr>
          <p:nvPr/>
        </p:nvSpPr>
        <p:spPr bwMode="auto">
          <a:xfrm>
            <a:off x="6040438" y="2860675"/>
            <a:ext cx="407987"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1</a:t>
            </a:r>
          </a:p>
        </p:txBody>
      </p:sp>
      <p:sp>
        <p:nvSpPr>
          <p:cNvPr id="688140" name="Rectangle 12"/>
          <p:cNvSpPr>
            <a:spLocks noChangeArrowheads="1"/>
          </p:cNvSpPr>
          <p:nvPr/>
        </p:nvSpPr>
        <p:spPr bwMode="auto">
          <a:xfrm>
            <a:off x="6388100" y="4106863"/>
            <a:ext cx="407988"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2</a:t>
            </a:r>
          </a:p>
        </p:txBody>
      </p:sp>
      <p:sp>
        <p:nvSpPr>
          <p:cNvPr id="688141" name="Rectangle 13"/>
          <p:cNvSpPr>
            <a:spLocks noChangeArrowheads="1"/>
          </p:cNvSpPr>
          <p:nvPr/>
        </p:nvSpPr>
        <p:spPr bwMode="auto">
          <a:xfrm>
            <a:off x="7296150" y="2860675"/>
            <a:ext cx="407988"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3</a:t>
            </a:r>
          </a:p>
        </p:txBody>
      </p:sp>
      <p:sp>
        <p:nvSpPr>
          <p:cNvPr id="688142" name="Rectangle 14"/>
          <p:cNvSpPr>
            <a:spLocks noChangeArrowheads="1"/>
          </p:cNvSpPr>
          <p:nvPr/>
        </p:nvSpPr>
        <p:spPr bwMode="auto">
          <a:xfrm>
            <a:off x="8329613" y="1279525"/>
            <a:ext cx="509587" cy="396875"/>
          </a:xfrm>
          <a:prstGeom prst="rect">
            <a:avLst/>
          </a:prstGeom>
          <a:noFill/>
          <a:ln w="9525">
            <a:noFill/>
            <a:miter lim="800000"/>
            <a:headEnd/>
            <a:tailEnd/>
          </a:ln>
          <a:effectLst/>
        </p:spPr>
        <p:txBody>
          <a:bodyPr>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inf</a:t>
            </a:r>
          </a:p>
        </p:txBody>
      </p:sp>
      <p:sp>
        <p:nvSpPr>
          <p:cNvPr id="688143" name="Text Box 15"/>
          <p:cNvSpPr txBox="1">
            <a:spLocks noChangeArrowheads="1"/>
          </p:cNvSpPr>
          <p:nvPr/>
        </p:nvSpPr>
        <p:spPr bwMode="auto">
          <a:xfrm>
            <a:off x="6678613" y="2651125"/>
            <a:ext cx="31115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p</a:t>
            </a:r>
          </a:p>
        </p:txBody>
      </p:sp>
      <p:sp>
        <p:nvSpPr>
          <p:cNvPr id="688144" name="Text Box 16"/>
          <p:cNvSpPr txBox="1">
            <a:spLocks noChangeArrowheads="1"/>
          </p:cNvSpPr>
          <p:nvPr/>
        </p:nvSpPr>
        <p:spPr bwMode="auto">
          <a:xfrm>
            <a:off x="6851650" y="4318000"/>
            <a:ext cx="449263"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~p</a:t>
            </a:r>
          </a:p>
        </p:txBody>
      </p:sp>
      <p:sp>
        <p:nvSpPr>
          <p:cNvPr id="688145" name="Rectangle 17"/>
          <p:cNvSpPr>
            <a:spLocks noChangeArrowheads="1"/>
          </p:cNvSpPr>
          <p:nvPr/>
        </p:nvSpPr>
        <p:spPr bwMode="auto">
          <a:xfrm>
            <a:off x="7837488" y="3000375"/>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1</a:t>
            </a:r>
          </a:p>
        </p:txBody>
      </p:sp>
      <p:sp>
        <p:nvSpPr>
          <p:cNvPr id="688146" name="Rectangle 18"/>
          <p:cNvSpPr>
            <a:spLocks noChangeArrowheads="1"/>
          </p:cNvSpPr>
          <p:nvPr/>
        </p:nvSpPr>
        <p:spPr bwMode="auto">
          <a:xfrm>
            <a:off x="7683500" y="3794125"/>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2</a:t>
            </a:r>
          </a:p>
        </p:txBody>
      </p:sp>
      <p:sp>
        <p:nvSpPr>
          <p:cNvPr id="688147" name="Rectangle 19"/>
          <p:cNvSpPr>
            <a:spLocks noChangeArrowheads="1"/>
          </p:cNvSpPr>
          <p:nvPr/>
        </p:nvSpPr>
        <p:spPr bwMode="auto">
          <a:xfrm>
            <a:off x="6858000" y="3870325"/>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2</a:t>
            </a:r>
          </a:p>
        </p:txBody>
      </p:sp>
      <p:sp>
        <p:nvSpPr>
          <p:cNvPr id="688148" name="Text Box 20"/>
          <p:cNvSpPr txBox="1">
            <a:spLocks noChangeArrowheads="1"/>
          </p:cNvSpPr>
          <p:nvPr/>
        </p:nvSpPr>
        <p:spPr bwMode="auto">
          <a:xfrm>
            <a:off x="5808663" y="3995738"/>
            <a:ext cx="506412" cy="7016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oc</a:t>
            </a:r>
            <a:r>
              <a:rPr lang="en-US" sz="2000" b="0" baseline="-25000">
                <a:solidFill>
                  <a:schemeClr val="tx1"/>
                </a:solidFill>
                <a:latin typeface="Times New Roman" pitchFamily="18" charset="0"/>
              </a:rPr>
              <a:t>1</a:t>
            </a:r>
          </a:p>
          <a:p>
            <a:pPr eaLnBrk="1" hangingPunct="1"/>
            <a:r>
              <a:rPr lang="en-US" sz="2000" b="0">
                <a:solidFill>
                  <a:schemeClr val="tx1"/>
                </a:solidFill>
                <a:latin typeface="Times New Roman" pitchFamily="18" charset="0"/>
              </a:rPr>
              <a:t>oc</a:t>
            </a:r>
            <a:r>
              <a:rPr lang="en-US" sz="2000" b="0" baseline="-25000">
                <a:solidFill>
                  <a:schemeClr val="tx1"/>
                </a:solidFill>
                <a:latin typeface="Times New Roman" pitchFamily="18" charset="0"/>
              </a:rPr>
              <a:t>2</a:t>
            </a:r>
          </a:p>
        </p:txBody>
      </p:sp>
      <p:sp>
        <p:nvSpPr>
          <p:cNvPr id="688149" name="Rectangle 21"/>
          <p:cNvSpPr>
            <a:spLocks noChangeArrowheads="1"/>
          </p:cNvSpPr>
          <p:nvPr/>
        </p:nvSpPr>
        <p:spPr bwMode="auto">
          <a:xfrm>
            <a:off x="5562600" y="2803525"/>
            <a:ext cx="393700"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q</a:t>
            </a:r>
            <a:r>
              <a:rPr lang="en-US" sz="2000" b="0" baseline="-25000">
                <a:solidFill>
                  <a:schemeClr val="tx1"/>
                </a:solidFill>
                <a:latin typeface="Times New Roman" pitchFamily="18" charset="0"/>
              </a:rPr>
              <a:t>1</a:t>
            </a:r>
          </a:p>
        </p:txBody>
      </p:sp>
      <p:sp>
        <p:nvSpPr>
          <p:cNvPr id="688150" name="Rectangle 22"/>
          <p:cNvSpPr>
            <a:spLocks noChangeArrowheads="1"/>
          </p:cNvSpPr>
          <p:nvPr/>
        </p:nvSpPr>
        <p:spPr bwMode="auto">
          <a:xfrm>
            <a:off x="0" y="1295400"/>
            <a:ext cx="4343400" cy="3695700"/>
          </a:xfrm>
          <a:prstGeom prst="rect">
            <a:avLst/>
          </a:prstGeom>
          <a:noFill/>
          <a:ln w="28575">
            <a:solidFill>
              <a:schemeClr val="tx1"/>
            </a:solidFill>
            <a:miter lim="800000"/>
            <a:headEnd/>
            <a:tailEnd/>
          </a:ln>
          <a:effectLst/>
        </p:spPr>
        <p:txBody>
          <a:bodyPr wrap="none" anchor="ctr"/>
          <a:lstStyle/>
          <a:p>
            <a:endParaRPr lang="en-US"/>
          </a:p>
        </p:txBody>
      </p:sp>
      <p:sp>
        <p:nvSpPr>
          <p:cNvPr id="688151" name="Text Box 23"/>
          <p:cNvSpPr txBox="1">
            <a:spLocks noChangeArrowheads="1"/>
          </p:cNvSpPr>
          <p:nvPr/>
        </p:nvSpPr>
        <p:spPr bwMode="auto">
          <a:xfrm>
            <a:off x="593725" y="5105400"/>
            <a:ext cx="6042025" cy="1585913"/>
          </a:xfrm>
          <a:prstGeom prst="rect">
            <a:avLst/>
          </a:prstGeom>
          <a:noFill/>
          <a:ln w="9525">
            <a:noFill/>
            <a:miter lim="800000"/>
            <a:headEnd/>
            <a:tailEnd/>
          </a:ln>
          <a:effectLst/>
        </p:spPr>
        <p:txBody>
          <a:bodyPr wrap="none">
            <a:spAutoFit/>
          </a:bodyPr>
          <a:lstStyle/>
          <a:p>
            <a:pPr eaLnBrk="1" hangingPunct="1"/>
            <a:r>
              <a:rPr lang="en-US" sz="2000" u="sng">
                <a:solidFill>
                  <a:schemeClr val="tx1"/>
                </a:solidFill>
                <a:latin typeface="Times New Roman" pitchFamily="18" charset="0"/>
              </a:rPr>
              <a:t>Choice points</a:t>
            </a:r>
          </a:p>
          <a:p>
            <a:pPr eaLnBrk="1" hangingPunct="1">
              <a:buFontTx/>
              <a:buChar char="•"/>
            </a:pPr>
            <a:r>
              <a:rPr lang="en-US" sz="2000" b="0">
                <a:solidFill>
                  <a:schemeClr val="tx1"/>
                </a:solidFill>
                <a:latin typeface="Times New Roman" pitchFamily="18" charset="0"/>
              </a:rPr>
              <a:t>     Flaw selection </a:t>
            </a:r>
            <a:r>
              <a:rPr lang="en-US" sz="1800" b="0" i="1">
                <a:solidFill>
                  <a:schemeClr val="tx1"/>
                </a:solidFill>
                <a:latin typeface="Times New Roman" pitchFamily="18" charset="0"/>
              </a:rPr>
              <a:t>(open condition? unsafe link?)</a:t>
            </a:r>
          </a:p>
          <a:p>
            <a:pPr eaLnBrk="1" hangingPunct="1">
              <a:buFontTx/>
              <a:buChar char="•"/>
            </a:pPr>
            <a:r>
              <a:rPr lang="en-US" sz="2000" b="0">
                <a:solidFill>
                  <a:schemeClr val="tx1"/>
                </a:solidFill>
                <a:latin typeface="Times New Roman" pitchFamily="18" charset="0"/>
              </a:rPr>
              <a:t>     Flaw resolution </a:t>
            </a:r>
            <a:r>
              <a:rPr lang="en-US" sz="1800" b="0" i="1">
                <a:solidFill>
                  <a:schemeClr val="tx1"/>
                </a:solidFill>
                <a:latin typeface="Times New Roman" pitchFamily="18" charset="0"/>
              </a:rPr>
              <a:t>(how to select (rank) partial plan?)</a:t>
            </a:r>
            <a:r>
              <a:rPr lang="en-US" sz="2000" b="0">
                <a:solidFill>
                  <a:schemeClr val="tx1"/>
                </a:solidFill>
                <a:latin typeface="Times New Roman" pitchFamily="18" charset="0"/>
              </a:rPr>
              <a:t> </a:t>
            </a:r>
          </a:p>
          <a:p>
            <a:pPr lvl="2" eaLnBrk="1" hangingPunct="1">
              <a:buFontTx/>
              <a:buChar char="•"/>
            </a:pPr>
            <a:r>
              <a:rPr lang="en-US" sz="2000" b="0">
                <a:solidFill>
                  <a:schemeClr val="tx1"/>
                </a:solidFill>
                <a:latin typeface="Times New Roman" pitchFamily="18" charset="0"/>
              </a:rPr>
              <a:t> establishment (</a:t>
            </a:r>
            <a:r>
              <a:rPr lang="en-US" sz="1800" b="0">
                <a:solidFill>
                  <a:schemeClr val="tx1"/>
                </a:solidFill>
                <a:latin typeface="Times New Roman" pitchFamily="18" charset="0"/>
              </a:rPr>
              <a:t>Action selection)  (backtrack point)</a:t>
            </a:r>
          </a:p>
          <a:p>
            <a:pPr lvl="2" eaLnBrk="1" hangingPunct="1">
              <a:buFontTx/>
              <a:buChar char="•"/>
            </a:pPr>
            <a:r>
              <a:rPr lang="en-US" sz="1800" b="0">
                <a:solidFill>
                  <a:schemeClr val="tx1"/>
                </a:solidFill>
                <a:latin typeface="Times New Roman" pitchFamily="18" charset="0"/>
              </a:rPr>
              <a:t> Unsafe link resolution (backtrack point)</a:t>
            </a:r>
          </a:p>
        </p:txBody>
      </p:sp>
      <p:sp>
        <p:nvSpPr>
          <p:cNvPr id="688152" name="Rectangle 24"/>
          <p:cNvSpPr>
            <a:spLocks noChangeArrowheads="1"/>
          </p:cNvSpPr>
          <p:nvPr/>
        </p:nvSpPr>
        <p:spPr bwMode="auto">
          <a:xfrm>
            <a:off x="6530975" y="1279525"/>
            <a:ext cx="579438" cy="414338"/>
          </a:xfrm>
          <a:prstGeom prst="rect">
            <a:avLst/>
          </a:prstGeom>
          <a:noFill/>
          <a:ln w="9525">
            <a:solidFill>
              <a:schemeClr val="tx1"/>
            </a:solidFill>
            <a:miter lim="800000"/>
            <a:headEnd/>
            <a:tailEnd/>
          </a:ln>
          <a:effectLst/>
        </p:spPr>
        <p:txBody>
          <a:bodyPr wrap="none" anchor="ctr"/>
          <a:lstStyle/>
          <a:p>
            <a:endParaRPr lang="en-US"/>
          </a:p>
        </p:txBody>
      </p:sp>
      <p:sp>
        <p:nvSpPr>
          <p:cNvPr id="688153" name="Text Box 25"/>
          <p:cNvSpPr txBox="1">
            <a:spLocks noChangeArrowheads="1"/>
          </p:cNvSpPr>
          <p:nvPr/>
        </p:nvSpPr>
        <p:spPr bwMode="auto">
          <a:xfrm>
            <a:off x="6577013" y="1285875"/>
            <a:ext cx="407987"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0</a:t>
            </a:r>
          </a:p>
        </p:txBody>
      </p:sp>
      <p:sp>
        <p:nvSpPr>
          <p:cNvPr id="688154" name="Rectangle 26"/>
          <p:cNvSpPr>
            <a:spLocks noChangeArrowheads="1"/>
          </p:cNvSpPr>
          <p:nvPr/>
        </p:nvSpPr>
        <p:spPr bwMode="auto">
          <a:xfrm>
            <a:off x="8305800" y="3657600"/>
            <a:ext cx="509588" cy="3968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S</a:t>
            </a:r>
            <a:r>
              <a:rPr lang="en-US" sz="2000" b="0" baseline="-25000">
                <a:solidFill>
                  <a:schemeClr val="tx1"/>
                </a:solidFill>
                <a:latin typeface="Times New Roman" pitchFamily="18" charset="0"/>
              </a:rPr>
              <a:t>inf</a:t>
            </a:r>
          </a:p>
        </p:txBody>
      </p:sp>
      <p:sp>
        <p:nvSpPr>
          <p:cNvPr id="688155" name="Rectangle 27"/>
          <p:cNvSpPr>
            <a:spLocks noChangeArrowheads="1"/>
          </p:cNvSpPr>
          <p:nvPr/>
        </p:nvSpPr>
        <p:spPr bwMode="auto">
          <a:xfrm>
            <a:off x="8253413" y="1279525"/>
            <a:ext cx="579437" cy="414338"/>
          </a:xfrm>
          <a:prstGeom prst="rect">
            <a:avLst/>
          </a:prstGeom>
          <a:noFill/>
          <a:ln w="9525">
            <a:solidFill>
              <a:schemeClr val="tx1"/>
            </a:solidFill>
            <a:miter lim="800000"/>
            <a:headEnd/>
            <a:tailEnd/>
          </a:ln>
          <a:effectLst/>
        </p:spPr>
        <p:txBody>
          <a:bodyPr wrap="none" anchor="ctr"/>
          <a:lstStyle/>
          <a:p>
            <a:endParaRPr lang="en-US"/>
          </a:p>
        </p:txBody>
      </p:sp>
      <p:sp>
        <p:nvSpPr>
          <p:cNvPr id="688156" name="Rectangle 28"/>
          <p:cNvSpPr>
            <a:spLocks noChangeArrowheads="1"/>
          </p:cNvSpPr>
          <p:nvPr/>
        </p:nvSpPr>
        <p:spPr bwMode="auto">
          <a:xfrm>
            <a:off x="7924800" y="1050925"/>
            <a:ext cx="393700" cy="701675"/>
          </a:xfrm>
          <a:prstGeom prst="rect">
            <a:avLst/>
          </a:prstGeom>
          <a:noFill/>
          <a:ln w="9525">
            <a:noFill/>
            <a:miter lim="800000"/>
            <a:headEnd/>
            <a:tailEnd/>
          </a:ln>
          <a:effectLst/>
        </p:spPr>
        <p:txBody>
          <a:bodyPr wrap="none">
            <a:spAutoFit/>
          </a:bodyPr>
          <a:lstStyle/>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1</a:t>
            </a:r>
          </a:p>
          <a:p>
            <a:pPr eaLnBrk="1" hangingPunct="1"/>
            <a:r>
              <a:rPr lang="en-US" sz="2000" b="0">
                <a:solidFill>
                  <a:schemeClr val="tx1"/>
                </a:solidFill>
                <a:latin typeface="Times New Roman" pitchFamily="18" charset="0"/>
              </a:rPr>
              <a:t>g</a:t>
            </a:r>
            <a:r>
              <a:rPr lang="en-US" sz="2000" b="0" baseline="-25000">
                <a:solidFill>
                  <a:schemeClr val="tx1"/>
                </a:solidFill>
                <a:latin typeface="Times New Roman" pitchFamily="18" charset="0"/>
              </a:rPr>
              <a:t>2</a:t>
            </a:r>
          </a:p>
        </p:txBody>
      </p:sp>
      <p:sp>
        <p:nvSpPr>
          <p:cNvPr id="688157" name="Text Box 29"/>
          <p:cNvSpPr txBox="1">
            <a:spLocks noChangeArrowheads="1"/>
          </p:cNvSpPr>
          <p:nvPr/>
        </p:nvSpPr>
        <p:spPr bwMode="auto">
          <a:xfrm>
            <a:off x="4708525" y="1181100"/>
            <a:ext cx="1473200" cy="366713"/>
          </a:xfrm>
          <a:prstGeom prst="rect">
            <a:avLst/>
          </a:prstGeom>
          <a:noFill/>
          <a:ln w="9525">
            <a:noFill/>
            <a:miter lim="800000"/>
            <a:headEnd/>
            <a:tailEnd/>
          </a:ln>
          <a:effectLst/>
        </p:spPr>
        <p:txBody>
          <a:bodyPr wrap="none">
            <a:spAutoFit/>
          </a:bodyPr>
          <a:lstStyle/>
          <a:p>
            <a:pPr eaLnBrk="1" hangingPunct="1"/>
            <a:r>
              <a:rPr lang="en-US" sz="1800" b="0">
                <a:solidFill>
                  <a:schemeClr val="tx1"/>
                </a:solidFill>
                <a:latin typeface="Times New Roman" pitchFamily="18" charset="0"/>
              </a:rPr>
              <a:t>1. Initial plan:</a:t>
            </a:r>
          </a:p>
        </p:txBody>
      </p:sp>
      <p:sp>
        <p:nvSpPr>
          <p:cNvPr id="688158" name="Line 30"/>
          <p:cNvSpPr>
            <a:spLocks noChangeShapeType="1"/>
          </p:cNvSpPr>
          <p:nvPr/>
        </p:nvSpPr>
        <p:spPr bwMode="auto">
          <a:xfrm>
            <a:off x="4343400" y="1905000"/>
            <a:ext cx="4800600" cy="0"/>
          </a:xfrm>
          <a:prstGeom prst="line">
            <a:avLst/>
          </a:prstGeom>
          <a:noFill/>
          <a:ln w="9525">
            <a:solidFill>
              <a:schemeClr val="tx1"/>
            </a:solidFill>
            <a:prstDash val="dash"/>
            <a:round/>
            <a:headEnd/>
            <a:tailEnd/>
          </a:ln>
          <a:effectLst/>
        </p:spPr>
        <p:txBody>
          <a:bodyPr/>
          <a:lstStyle/>
          <a:p>
            <a:endParaRPr lang="en-US"/>
          </a:p>
        </p:txBody>
      </p:sp>
      <p:sp>
        <p:nvSpPr>
          <p:cNvPr id="688159" name="Rectangle 31"/>
          <p:cNvSpPr>
            <a:spLocks noChangeArrowheads="1"/>
          </p:cNvSpPr>
          <p:nvPr/>
        </p:nvSpPr>
        <p:spPr bwMode="auto">
          <a:xfrm>
            <a:off x="4724400" y="1981200"/>
            <a:ext cx="4141788" cy="366713"/>
          </a:xfrm>
          <a:prstGeom prst="rect">
            <a:avLst/>
          </a:prstGeom>
          <a:noFill/>
          <a:ln w="9525">
            <a:noFill/>
            <a:miter lim="800000"/>
            <a:headEnd/>
            <a:tailEnd/>
          </a:ln>
          <a:effectLst/>
        </p:spPr>
        <p:txBody>
          <a:bodyPr wrap="none">
            <a:spAutoFit/>
          </a:bodyPr>
          <a:lstStyle/>
          <a:p>
            <a:pPr eaLnBrk="1" hangingPunct="1"/>
            <a:r>
              <a:rPr lang="en-US" sz="1800" b="0">
                <a:solidFill>
                  <a:schemeClr val="tx1"/>
                </a:solidFill>
                <a:latin typeface="Times New Roman" pitchFamily="18" charset="0"/>
              </a:rPr>
              <a:t>2. Plan refinement </a:t>
            </a:r>
            <a:r>
              <a:rPr lang="en-US" sz="1400" b="0">
                <a:solidFill>
                  <a:schemeClr val="tx1"/>
                </a:solidFill>
                <a:latin typeface="Times New Roman" pitchFamily="18" charset="0"/>
              </a:rPr>
              <a:t>(flaw selection and resolution):</a:t>
            </a:r>
          </a:p>
        </p:txBody>
      </p:sp>
      <p:sp>
        <p:nvSpPr>
          <p:cNvPr id="688160" name="Text Box 32"/>
          <p:cNvSpPr txBox="1">
            <a:spLocks noChangeArrowheads="1"/>
          </p:cNvSpPr>
          <p:nvPr/>
        </p:nvSpPr>
        <p:spPr bwMode="auto">
          <a:xfrm>
            <a:off x="80963" y="103188"/>
            <a:ext cx="2308225" cy="457200"/>
          </a:xfrm>
          <a:prstGeom prst="rect">
            <a:avLst/>
          </a:prstGeom>
          <a:noFill/>
          <a:ln w="9525">
            <a:noFill/>
            <a:miter lim="800000"/>
            <a:headEnd/>
            <a:tailEnd/>
          </a:ln>
          <a:effectLst/>
        </p:spPr>
        <p:txBody>
          <a:bodyPr wrap="none">
            <a:spAutoFit/>
          </a:bodyPr>
          <a:lstStyle/>
          <a:p>
            <a:pPr eaLnBrk="1" hangingPunct="1"/>
            <a:r>
              <a:rPr lang="en-US" b="0" i="1" u="sng">
                <a:solidFill>
                  <a:schemeClr val="tx1"/>
                </a:solidFill>
                <a:latin typeface="Times New Roman" pitchFamily="18" charset="0"/>
              </a:rPr>
              <a:t>POP background</a:t>
            </a:r>
          </a:p>
        </p:txBody>
      </p:sp>
      <p:cxnSp>
        <p:nvCxnSpPr>
          <p:cNvPr id="688161" name="AutoShape 33"/>
          <p:cNvCxnSpPr>
            <a:cxnSpLocks noChangeShapeType="1"/>
            <a:stCxn id="688136" idx="3"/>
            <a:endCxn id="688132" idx="1"/>
          </p:cNvCxnSpPr>
          <p:nvPr/>
        </p:nvCxnSpPr>
        <p:spPr bwMode="auto">
          <a:xfrm flipV="1">
            <a:off x="6851650" y="3878263"/>
            <a:ext cx="1392238" cy="419100"/>
          </a:xfrm>
          <a:prstGeom prst="curvedConnector3">
            <a:avLst>
              <a:gd name="adj1" fmla="val 49944"/>
            </a:avLst>
          </a:prstGeom>
          <a:noFill/>
          <a:ln w="9525">
            <a:solidFill>
              <a:schemeClr val="tx1"/>
            </a:solidFill>
            <a:round/>
            <a:headEnd/>
            <a:tailEnd type="triangle" w="med" len="med"/>
          </a:ln>
          <a:effectLst/>
        </p:spPr>
      </p:cxnSp>
      <p:cxnSp>
        <p:nvCxnSpPr>
          <p:cNvPr id="688162" name="AutoShape 34"/>
          <p:cNvCxnSpPr>
            <a:cxnSpLocks noChangeShapeType="1"/>
            <a:stCxn id="688134" idx="3"/>
            <a:endCxn id="688135" idx="1"/>
          </p:cNvCxnSpPr>
          <p:nvPr/>
        </p:nvCxnSpPr>
        <p:spPr bwMode="auto">
          <a:xfrm>
            <a:off x="6503988" y="3036888"/>
            <a:ext cx="638175" cy="0"/>
          </a:xfrm>
          <a:prstGeom prst="straightConnector1">
            <a:avLst/>
          </a:prstGeom>
          <a:noFill/>
          <a:ln w="9525">
            <a:solidFill>
              <a:schemeClr val="tx1"/>
            </a:solidFill>
            <a:round/>
            <a:headEnd/>
            <a:tailEnd type="triangle" w="med" len="med"/>
          </a:ln>
          <a:effectLst/>
        </p:spPr>
      </p:cxnSp>
      <p:sp>
        <p:nvSpPr>
          <p:cNvPr id="688163" name="Rectangle 35"/>
          <p:cNvSpPr>
            <a:spLocks noChangeArrowheads="1"/>
          </p:cNvSpPr>
          <p:nvPr/>
        </p:nvSpPr>
        <p:spPr bwMode="auto">
          <a:xfrm>
            <a:off x="4343400" y="1066800"/>
            <a:ext cx="4800600" cy="3924300"/>
          </a:xfrm>
          <a:prstGeom prst="rect">
            <a:avLst/>
          </a:prstGeom>
          <a:noFill/>
          <a:ln w="2857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Example Problem</a:t>
            </a:r>
          </a:p>
        </p:txBody>
      </p:sp>
      <p:sp>
        <p:nvSpPr>
          <p:cNvPr id="716804" name="Text Box 4"/>
          <p:cNvSpPr txBox="1">
            <a:spLocks noChangeArrowheads="1"/>
          </p:cNvSpPr>
          <p:nvPr/>
        </p:nvSpPr>
        <p:spPr bwMode="auto">
          <a:xfrm>
            <a:off x="2286000" y="2514600"/>
            <a:ext cx="184150" cy="457200"/>
          </a:xfrm>
          <a:prstGeom prst="rect">
            <a:avLst/>
          </a:prstGeom>
          <a:noFill/>
          <a:ln w="12700">
            <a:noFill/>
            <a:miter lim="800000"/>
            <a:headEnd/>
            <a:tailEnd/>
          </a:ln>
          <a:effectLst/>
        </p:spPr>
        <p:txBody>
          <a:bodyPr wrap="none">
            <a:spAutoFit/>
          </a:bodyPr>
          <a:lstStyle/>
          <a:p>
            <a:endParaRPr lang="en-US"/>
          </a:p>
        </p:txBody>
      </p:sp>
      <p:sp>
        <p:nvSpPr>
          <p:cNvPr id="716805" name="Text Box 5"/>
          <p:cNvSpPr txBox="1">
            <a:spLocks noChangeArrowheads="1"/>
          </p:cNvSpPr>
          <p:nvPr/>
        </p:nvSpPr>
        <p:spPr bwMode="auto">
          <a:xfrm>
            <a:off x="3962400" y="990600"/>
            <a:ext cx="5035550" cy="825500"/>
          </a:xfrm>
          <a:prstGeom prst="rect">
            <a:avLst/>
          </a:prstGeom>
          <a:noFill/>
          <a:ln w="12700">
            <a:noFill/>
            <a:miter lim="800000"/>
            <a:headEnd/>
            <a:tailEnd/>
          </a:ln>
          <a:effectLst/>
        </p:spPr>
        <p:txBody>
          <a:bodyPr wrap="none">
            <a:spAutoFit/>
          </a:bodyPr>
          <a:lstStyle/>
          <a:p>
            <a:r>
              <a:rPr lang="en-US" sz="1600"/>
              <a:t>Goals: p,q     Actions:  A1 takes m and gives p and ~n</a:t>
            </a:r>
          </a:p>
          <a:p>
            <a:r>
              <a:rPr lang="en-US" sz="1600"/>
              <a:t>                                     A2 takes n and gives q</a:t>
            </a:r>
          </a:p>
          <a:p>
            <a:r>
              <a:rPr lang="en-US" sz="1600"/>
              <a:t>Init: m,n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Handling Conditional Effects </a:t>
            </a:r>
          </a:p>
        </p:txBody>
      </p:sp>
      <p:sp>
        <p:nvSpPr>
          <p:cNvPr id="7147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Conditional effects don’t change the progression much at all</a:t>
            </a:r>
          </a:p>
          <a:p>
            <a:pPr lvl="1"/>
            <a:r>
              <a:rPr lang="en-US"/>
              <a:t>Why? (because the state in which the operator is being applied is </a:t>
            </a:r>
            <a:r>
              <a:rPr lang="en-US" i="1"/>
              <a:t>known</a:t>
            </a:r>
            <a:r>
              <a:rPr lang="en-US"/>
              <a:t>. So you know whether or not the conditional effect actually happens)</a:t>
            </a:r>
          </a:p>
          <a:p>
            <a:r>
              <a:rPr lang="en-US"/>
              <a:t>Handling conditional effects in regression planning introduces “secondary” preconditions</a:t>
            </a:r>
          </a:p>
          <a:p>
            <a:pPr lvl="1"/>
            <a:r>
              <a:rPr lang="en-US"/>
              <a:t>Consider regressing goals {P,Q} over an action A with two conditional effects: R=&gt;P; J=&gt;~Q</a:t>
            </a:r>
          </a:p>
          <a:p>
            <a:pPr lvl="1"/>
            <a:r>
              <a:rPr lang="en-US"/>
              <a:t>What happens if A has two more effects: U=&gt; P; N=&gt;~Q</a:t>
            </a:r>
          </a:p>
          <a:p>
            <a:pPr lvl="1"/>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228600" y="4572000"/>
            <a:ext cx="9050338" cy="1371600"/>
            <a:chOff x="144" y="2880"/>
            <a:chExt cx="5701" cy="864"/>
          </a:xfrm>
        </p:grpSpPr>
        <p:sp>
          <p:nvSpPr>
            <p:cNvPr id="16421" name="Oval 8"/>
            <p:cNvSpPr>
              <a:spLocks noChangeArrowheads="1"/>
            </p:cNvSpPr>
            <p:nvPr/>
          </p:nvSpPr>
          <p:spPr bwMode="auto">
            <a:xfrm>
              <a:off x="144" y="2880"/>
              <a:ext cx="5568" cy="864"/>
            </a:xfrm>
            <a:prstGeom prst="ellipse">
              <a:avLst/>
            </a:prstGeom>
            <a:solidFill>
              <a:schemeClr val="folHlink"/>
            </a:solidFill>
            <a:ln w="12700">
              <a:solidFill>
                <a:srgbClr val="7FFF00"/>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6422" name="Text Box 2"/>
            <p:cNvSpPr txBox="1">
              <a:spLocks noChangeArrowheads="1"/>
            </p:cNvSpPr>
            <p:nvPr/>
          </p:nvSpPr>
          <p:spPr bwMode="auto">
            <a:xfrm>
              <a:off x="432" y="3130"/>
              <a:ext cx="512" cy="233"/>
            </a:xfrm>
            <a:prstGeom prst="rect">
              <a:avLst/>
            </a:prstGeom>
            <a:noFill/>
            <a:ln w="12700">
              <a:noFill/>
              <a:miter lim="800000"/>
              <a:headEnd/>
              <a:tailEnd/>
            </a:ln>
          </p:spPr>
          <p:txBody>
            <a:bodyPr wrap="none">
              <a:spAutoFit/>
            </a:bodyPr>
            <a:lstStyle/>
            <a:p>
              <a:pPr eaLnBrk="0" hangingPunct="0"/>
              <a:r>
                <a:rPr lang="en-US" sz="1800" b="1" dirty="0" smtClean="0">
                  <a:solidFill>
                    <a:srgbClr val="FE9B03"/>
                  </a:solidFill>
                  <a:latin typeface="CAC Futura Casual" pitchFamily="2" charset="0"/>
                </a:rPr>
                <a:t>Static</a:t>
              </a:r>
            </a:p>
          </p:txBody>
        </p:sp>
        <p:sp>
          <p:nvSpPr>
            <p:cNvPr id="16423" name="Text Box 3"/>
            <p:cNvSpPr txBox="1">
              <a:spLocks noChangeArrowheads="1"/>
            </p:cNvSpPr>
            <p:nvPr/>
          </p:nvSpPr>
          <p:spPr bwMode="auto">
            <a:xfrm>
              <a:off x="1440" y="3106"/>
              <a:ext cx="1037" cy="233"/>
            </a:xfrm>
            <a:prstGeom prst="rect">
              <a:avLst/>
            </a:prstGeom>
            <a:noFill/>
            <a:ln w="12700">
              <a:noFill/>
              <a:miter lim="800000"/>
              <a:headEnd/>
              <a:tailEnd/>
            </a:ln>
          </p:spPr>
          <p:txBody>
            <a:bodyPr wrap="none">
              <a:spAutoFit/>
            </a:bodyPr>
            <a:lstStyle/>
            <a:p>
              <a:pPr eaLnBrk="0" hangingPunct="0"/>
              <a:r>
                <a:rPr lang="en-US" sz="1800" b="1" dirty="0" smtClean="0">
                  <a:solidFill>
                    <a:srgbClr val="FE9B03"/>
                  </a:solidFill>
                  <a:latin typeface="CAC Futura Casual" pitchFamily="2" charset="0"/>
                </a:rPr>
                <a:t>Deterministic</a:t>
              </a:r>
            </a:p>
          </p:txBody>
        </p:sp>
        <p:sp>
          <p:nvSpPr>
            <p:cNvPr id="16424" name="Text Box 4"/>
            <p:cNvSpPr txBox="1">
              <a:spLocks noChangeArrowheads="1"/>
            </p:cNvSpPr>
            <p:nvPr/>
          </p:nvSpPr>
          <p:spPr bwMode="auto">
            <a:xfrm>
              <a:off x="2736" y="3154"/>
              <a:ext cx="761" cy="250"/>
            </a:xfrm>
            <a:prstGeom prst="rect">
              <a:avLst/>
            </a:prstGeom>
            <a:noFill/>
            <a:ln w="12700">
              <a:noFill/>
              <a:miter lim="800000"/>
              <a:headEnd/>
              <a:tailEnd/>
            </a:ln>
          </p:spPr>
          <p:txBody>
            <a:bodyPr wrap="none">
              <a:spAutoFit/>
            </a:bodyPr>
            <a:lstStyle/>
            <a:p>
              <a:pPr eaLnBrk="0" hangingPunct="0"/>
              <a:r>
                <a:rPr lang="en-US" sz="2000" b="1" dirty="0" smtClean="0">
                  <a:solidFill>
                    <a:srgbClr val="FE9B03"/>
                  </a:solidFill>
                  <a:latin typeface="CAC Futura Casual" pitchFamily="2" charset="0"/>
                </a:rPr>
                <a:t>Observable</a:t>
              </a:r>
            </a:p>
          </p:txBody>
        </p:sp>
        <p:sp>
          <p:nvSpPr>
            <p:cNvPr id="16425" name="Text Box 6"/>
            <p:cNvSpPr txBox="1">
              <a:spLocks noChangeArrowheads="1"/>
            </p:cNvSpPr>
            <p:nvPr/>
          </p:nvSpPr>
          <p:spPr bwMode="auto">
            <a:xfrm>
              <a:off x="3792" y="3154"/>
              <a:ext cx="1102" cy="233"/>
            </a:xfrm>
            <a:prstGeom prst="rect">
              <a:avLst/>
            </a:prstGeom>
            <a:noFill/>
            <a:ln w="12700">
              <a:noFill/>
              <a:miter lim="800000"/>
              <a:headEnd/>
              <a:tailEnd/>
            </a:ln>
          </p:spPr>
          <p:txBody>
            <a:bodyPr wrap="none">
              <a:spAutoFit/>
            </a:bodyPr>
            <a:lstStyle/>
            <a:p>
              <a:pPr eaLnBrk="0" hangingPunct="0"/>
              <a:r>
                <a:rPr lang="en-US" sz="1800" b="1" dirty="0" smtClean="0">
                  <a:solidFill>
                    <a:srgbClr val="FE9B03"/>
                  </a:solidFill>
                  <a:latin typeface="CAC Futura Casual" pitchFamily="2" charset="0"/>
                </a:rPr>
                <a:t>Instantaneous</a:t>
              </a:r>
            </a:p>
          </p:txBody>
        </p:sp>
        <p:sp>
          <p:nvSpPr>
            <p:cNvPr id="16426" name="Text Box 7"/>
            <p:cNvSpPr txBox="1">
              <a:spLocks noChangeArrowheads="1"/>
            </p:cNvSpPr>
            <p:nvPr/>
          </p:nvSpPr>
          <p:spPr bwMode="auto">
            <a:xfrm>
              <a:off x="4800" y="3154"/>
              <a:ext cx="1045" cy="233"/>
            </a:xfrm>
            <a:prstGeom prst="rect">
              <a:avLst/>
            </a:prstGeom>
            <a:noFill/>
            <a:ln w="12700">
              <a:noFill/>
              <a:miter lim="800000"/>
              <a:headEnd/>
              <a:tailEnd/>
            </a:ln>
          </p:spPr>
          <p:txBody>
            <a:bodyPr wrap="none">
              <a:spAutoFit/>
            </a:bodyPr>
            <a:lstStyle/>
            <a:p>
              <a:pPr eaLnBrk="0" hangingPunct="0"/>
              <a:r>
                <a:rPr lang="en-US" sz="1800" b="1" dirty="0" smtClean="0">
                  <a:solidFill>
                    <a:srgbClr val="FE9B03"/>
                  </a:solidFill>
                  <a:latin typeface="CAC Futura Casual" pitchFamily="2" charset="0"/>
                </a:rPr>
                <a:t>Propositional</a:t>
              </a:r>
            </a:p>
          </p:txBody>
        </p:sp>
        <p:sp>
          <p:nvSpPr>
            <p:cNvPr id="16427" name="Text Box 9"/>
            <p:cNvSpPr txBox="1">
              <a:spLocks noChangeArrowheads="1"/>
            </p:cNvSpPr>
            <p:nvPr/>
          </p:nvSpPr>
          <p:spPr bwMode="auto">
            <a:xfrm>
              <a:off x="2256" y="3360"/>
              <a:ext cx="1865" cy="365"/>
            </a:xfrm>
            <a:prstGeom prst="rect">
              <a:avLst/>
            </a:prstGeom>
            <a:noFill/>
            <a:ln w="12700">
              <a:noFill/>
              <a:miter lim="800000"/>
              <a:headEnd/>
              <a:tailEnd/>
            </a:ln>
          </p:spPr>
          <p:txBody>
            <a:bodyPr wrap="none">
              <a:spAutoFit/>
            </a:bodyPr>
            <a:lstStyle/>
            <a:p>
              <a:pPr eaLnBrk="0" hangingPunct="0"/>
              <a:r>
                <a:rPr lang="en-US" sz="3200" b="1" smtClean="0">
                  <a:solidFill>
                    <a:srgbClr val="7FFF00"/>
                  </a:solidFill>
                  <a:latin typeface="CAC Futura Casual" pitchFamily="2" charset="0"/>
                </a:rPr>
                <a:t>“Classical Planning”</a:t>
              </a:r>
            </a:p>
          </p:txBody>
        </p:sp>
      </p:grpSp>
      <p:grpSp>
        <p:nvGrpSpPr>
          <p:cNvPr id="3" name="Group 41"/>
          <p:cNvGrpSpPr>
            <a:grpSpLocks/>
          </p:cNvGrpSpPr>
          <p:nvPr/>
        </p:nvGrpSpPr>
        <p:grpSpPr bwMode="auto">
          <a:xfrm>
            <a:off x="379413" y="609600"/>
            <a:ext cx="1182687" cy="4267200"/>
            <a:chOff x="239" y="384"/>
            <a:chExt cx="745" cy="2688"/>
          </a:xfrm>
        </p:grpSpPr>
        <p:sp>
          <p:nvSpPr>
            <p:cNvPr id="16418" name="Text Box 10"/>
            <p:cNvSpPr txBox="1">
              <a:spLocks noChangeArrowheads="1"/>
            </p:cNvSpPr>
            <p:nvPr/>
          </p:nvSpPr>
          <p:spPr bwMode="auto">
            <a:xfrm>
              <a:off x="384" y="384"/>
              <a:ext cx="600" cy="250"/>
            </a:xfrm>
            <a:prstGeom prst="rect">
              <a:avLst/>
            </a:prstGeom>
            <a:noFill/>
            <a:ln w="12700">
              <a:noFill/>
              <a:miter lim="800000"/>
              <a:headEnd/>
              <a:tailEnd/>
            </a:ln>
          </p:spPr>
          <p:txBody>
            <a:bodyPr wrap="none">
              <a:spAutoFit/>
            </a:bodyPr>
            <a:lstStyle/>
            <a:p>
              <a:pPr eaLnBrk="0" hangingPunct="0"/>
              <a:r>
                <a:rPr lang="en-US" sz="2000" b="1" smtClean="0">
                  <a:solidFill>
                    <a:srgbClr val="FAFD00"/>
                  </a:solidFill>
                  <a:latin typeface="CAC Futura Casual" pitchFamily="2" charset="0"/>
                </a:rPr>
                <a:t>Dynamic</a:t>
              </a:r>
            </a:p>
          </p:txBody>
        </p:sp>
        <p:sp>
          <p:nvSpPr>
            <p:cNvPr id="16419" name="Line 12"/>
            <p:cNvSpPr>
              <a:spLocks noChangeShapeType="1"/>
            </p:cNvSpPr>
            <p:nvPr/>
          </p:nvSpPr>
          <p:spPr bwMode="auto">
            <a:xfrm flipH="1">
              <a:off x="576" y="576"/>
              <a:ext cx="96" cy="2496"/>
            </a:xfrm>
            <a:prstGeom prst="line">
              <a:avLst/>
            </a:prstGeom>
            <a:noFill/>
            <a:ln w="12700">
              <a:solidFill>
                <a:schemeClr val="tx2"/>
              </a:solidFill>
              <a:round/>
              <a:headEnd type="oval" w="med" len="med"/>
              <a:tailEnd type="triangle" w="med" len="med"/>
            </a:ln>
          </p:spPr>
          <p:txBody>
            <a:bodyPr wrap="none" anchor="ctr"/>
            <a:lstStyle/>
            <a:p>
              <a:pPr eaLnBrk="0" hangingPunct="0"/>
              <a:endParaRPr lang="en-US" b="1" smtClean="0">
                <a:solidFill>
                  <a:srgbClr val="FE9B03"/>
                </a:solidFill>
                <a:latin typeface="CAC Futura Casual" pitchFamily="2" charset="0"/>
              </a:endParaRPr>
            </a:p>
          </p:txBody>
        </p:sp>
        <p:sp>
          <p:nvSpPr>
            <p:cNvPr id="16420" name="Text Box 15"/>
            <p:cNvSpPr txBox="1">
              <a:spLocks noChangeArrowheads="1"/>
            </p:cNvSpPr>
            <p:nvPr/>
          </p:nvSpPr>
          <p:spPr bwMode="auto">
            <a:xfrm rot="-5339048">
              <a:off x="-20" y="2130"/>
              <a:ext cx="922" cy="404"/>
            </a:xfrm>
            <a:prstGeom prst="rect">
              <a:avLst/>
            </a:prstGeom>
            <a:noFill/>
            <a:ln w="12700">
              <a:noFill/>
              <a:miter lim="800000"/>
              <a:headEnd/>
              <a:tailEnd/>
            </a:ln>
          </p:spPr>
          <p:txBody>
            <a:bodyPr>
              <a:spAutoFit/>
            </a:bodyPr>
            <a:lstStyle/>
            <a:p>
              <a:pPr eaLnBrk="0" hangingPunct="0"/>
              <a:r>
                <a:rPr lang="en-US" sz="1800" b="1" smtClean="0">
                  <a:solidFill>
                    <a:srgbClr val="DC0081"/>
                  </a:solidFill>
                  <a:latin typeface="CAC Futura Casual" pitchFamily="2" charset="0"/>
                </a:rPr>
                <a:t>Replanning/</a:t>
              </a:r>
            </a:p>
            <a:p>
              <a:pPr eaLnBrk="0" hangingPunct="0"/>
              <a:r>
                <a:rPr lang="en-US" sz="1800" b="1" smtClean="0">
                  <a:solidFill>
                    <a:srgbClr val="DC0081"/>
                  </a:solidFill>
                  <a:latin typeface="CAC Futura Casual" pitchFamily="2" charset="0"/>
                </a:rPr>
                <a:t>Situated Plans</a:t>
              </a:r>
            </a:p>
          </p:txBody>
        </p:sp>
      </p:grpSp>
      <p:grpSp>
        <p:nvGrpSpPr>
          <p:cNvPr id="4" name="Group 38"/>
          <p:cNvGrpSpPr>
            <a:grpSpLocks/>
          </p:cNvGrpSpPr>
          <p:nvPr/>
        </p:nvGrpSpPr>
        <p:grpSpPr bwMode="auto">
          <a:xfrm>
            <a:off x="6096000" y="609600"/>
            <a:ext cx="955675" cy="4038600"/>
            <a:chOff x="3840" y="384"/>
            <a:chExt cx="602" cy="2544"/>
          </a:xfrm>
        </p:grpSpPr>
        <p:sp>
          <p:nvSpPr>
            <p:cNvPr id="16415" name="Text Box 19"/>
            <p:cNvSpPr txBox="1">
              <a:spLocks noChangeArrowheads="1"/>
            </p:cNvSpPr>
            <p:nvPr/>
          </p:nvSpPr>
          <p:spPr bwMode="auto">
            <a:xfrm>
              <a:off x="3840" y="384"/>
              <a:ext cx="602" cy="258"/>
            </a:xfrm>
            <a:prstGeom prst="rect">
              <a:avLst/>
            </a:prstGeom>
            <a:solidFill>
              <a:schemeClr val="folHlink"/>
            </a:solidFill>
            <a:ln w="12700">
              <a:solidFill>
                <a:schemeClr val="folHlink"/>
              </a:solidFill>
              <a:miter lim="800000"/>
              <a:headEnd/>
              <a:tailEnd/>
            </a:ln>
          </p:spPr>
          <p:txBody>
            <a:bodyPr wrap="none">
              <a:spAutoFit/>
            </a:bodyPr>
            <a:lstStyle/>
            <a:p>
              <a:pPr eaLnBrk="0" hangingPunct="0"/>
              <a:r>
                <a:rPr lang="en-US" sz="2000" b="1" smtClean="0">
                  <a:solidFill>
                    <a:srgbClr val="FE9B03"/>
                  </a:solidFill>
                  <a:latin typeface="CAC Futura Casual" pitchFamily="2" charset="0"/>
                </a:rPr>
                <a:t>Durative</a:t>
              </a:r>
            </a:p>
          </p:txBody>
        </p:sp>
        <p:sp>
          <p:nvSpPr>
            <p:cNvPr id="16416" name="Text Box 20"/>
            <p:cNvSpPr txBox="1">
              <a:spLocks noChangeArrowheads="1"/>
            </p:cNvSpPr>
            <p:nvPr/>
          </p:nvSpPr>
          <p:spPr bwMode="auto">
            <a:xfrm rot="-5339048">
              <a:off x="3581" y="1987"/>
              <a:ext cx="922" cy="404"/>
            </a:xfrm>
            <a:prstGeom prst="rect">
              <a:avLst/>
            </a:prstGeom>
            <a:noFill/>
            <a:ln w="12700">
              <a:noFill/>
              <a:miter lim="800000"/>
              <a:headEnd/>
              <a:tailEnd/>
            </a:ln>
          </p:spPr>
          <p:txBody>
            <a:bodyPr>
              <a:spAutoFit/>
            </a:bodyPr>
            <a:lstStyle/>
            <a:p>
              <a:pPr algn="ctr" eaLnBrk="0" hangingPunct="0"/>
              <a:r>
                <a:rPr lang="en-US" sz="1800" b="1" smtClean="0">
                  <a:solidFill>
                    <a:srgbClr val="DC0081"/>
                  </a:solidFill>
                  <a:latin typeface="CAC Futura Casual" pitchFamily="2" charset="0"/>
                </a:rPr>
                <a:t>Temporal Reasoning</a:t>
              </a:r>
            </a:p>
          </p:txBody>
        </p:sp>
        <p:sp>
          <p:nvSpPr>
            <p:cNvPr id="16417" name="Line 21"/>
            <p:cNvSpPr>
              <a:spLocks noChangeShapeType="1"/>
            </p:cNvSpPr>
            <p:nvPr/>
          </p:nvSpPr>
          <p:spPr bwMode="auto">
            <a:xfrm flipH="1">
              <a:off x="4032" y="576"/>
              <a:ext cx="144" cy="2352"/>
            </a:xfrm>
            <a:prstGeom prst="line">
              <a:avLst/>
            </a:prstGeom>
            <a:noFill/>
            <a:ln w="12700">
              <a:solidFill>
                <a:schemeClr val="tx2"/>
              </a:solidFill>
              <a:round/>
              <a:headEnd type="oval" w="med" len="med"/>
              <a:tailEnd type="triangle" w="med" len="med"/>
            </a:ln>
          </p:spPr>
          <p:txBody>
            <a:bodyPr wrap="none" anchor="ctr"/>
            <a:lstStyle/>
            <a:p>
              <a:pPr eaLnBrk="0" hangingPunct="0"/>
              <a:endParaRPr lang="en-US" b="1" smtClean="0">
                <a:solidFill>
                  <a:srgbClr val="FE9B03"/>
                </a:solidFill>
                <a:latin typeface="CAC Futura Casual" pitchFamily="2" charset="0"/>
              </a:endParaRPr>
            </a:p>
          </p:txBody>
        </p:sp>
      </p:grpSp>
      <p:grpSp>
        <p:nvGrpSpPr>
          <p:cNvPr id="5" name="Group 37"/>
          <p:cNvGrpSpPr>
            <a:grpSpLocks/>
          </p:cNvGrpSpPr>
          <p:nvPr/>
        </p:nvGrpSpPr>
        <p:grpSpPr bwMode="auto">
          <a:xfrm>
            <a:off x="7543800" y="685800"/>
            <a:ext cx="1230313" cy="4038600"/>
            <a:chOff x="4752" y="432"/>
            <a:chExt cx="775" cy="2544"/>
          </a:xfrm>
        </p:grpSpPr>
        <p:sp>
          <p:nvSpPr>
            <p:cNvPr id="16412" name="Text Box 22"/>
            <p:cNvSpPr txBox="1">
              <a:spLocks noChangeArrowheads="1"/>
            </p:cNvSpPr>
            <p:nvPr/>
          </p:nvSpPr>
          <p:spPr bwMode="auto">
            <a:xfrm>
              <a:off x="4752" y="432"/>
              <a:ext cx="775" cy="258"/>
            </a:xfrm>
            <a:prstGeom prst="rect">
              <a:avLst/>
            </a:prstGeom>
            <a:solidFill>
              <a:schemeClr val="folHlink"/>
            </a:solidFill>
            <a:ln w="12700">
              <a:solidFill>
                <a:schemeClr val="folHlink"/>
              </a:solidFill>
              <a:miter lim="800000"/>
              <a:headEnd/>
              <a:tailEnd/>
            </a:ln>
          </p:spPr>
          <p:txBody>
            <a:bodyPr wrap="none">
              <a:spAutoFit/>
            </a:bodyPr>
            <a:lstStyle/>
            <a:p>
              <a:pPr eaLnBrk="0" hangingPunct="0"/>
              <a:r>
                <a:rPr lang="en-US" sz="2000" b="1" smtClean="0">
                  <a:solidFill>
                    <a:srgbClr val="FE9B03"/>
                  </a:solidFill>
                  <a:latin typeface="CAC Futura Casual" pitchFamily="2" charset="0"/>
                </a:rPr>
                <a:t>Continuous</a:t>
              </a:r>
            </a:p>
          </p:txBody>
        </p:sp>
        <p:sp>
          <p:nvSpPr>
            <p:cNvPr id="16413" name="Line 23"/>
            <p:cNvSpPr>
              <a:spLocks noChangeShapeType="1"/>
            </p:cNvSpPr>
            <p:nvPr/>
          </p:nvSpPr>
          <p:spPr bwMode="auto">
            <a:xfrm flipH="1">
              <a:off x="4992" y="672"/>
              <a:ext cx="96" cy="2304"/>
            </a:xfrm>
            <a:prstGeom prst="line">
              <a:avLst/>
            </a:prstGeom>
            <a:noFill/>
            <a:ln w="12700">
              <a:solidFill>
                <a:schemeClr val="tx2"/>
              </a:solidFill>
              <a:round/>
              <a:headEnd type="oval" w="med" len="med"/>
              <a:tailEnd type="triangle" w="med" len="med"/>
            </a:ln>
          </p:spPr>
          <p:txBody>
            <a:bodyPr wrap="none" anchor="ctr"/>
            <a:lstStyle/>
            <a:p>
              <a:pPr eaLnBrk="0" hangingPunct="0"/>
              <a:endParaRPr lang="en-US" b="1" smtClean="0">
                <a:solidFill>
                  <a:srgbClr val="FE9B03"/>
                </a:solidFill>
                <a:latin typeface="CAC Futura Casual" pitchFamily="2" charset="0"/>
              </a:endParaRPr>
            </a:p>
          </p:txBody>
        </p:sp>
        <p:sp>
          <p:nvSpPr>
            <p:cNvPr id="16414" name="Text Box 24"/>
            <p:cNvSpPr txBox="1">
              <a:spLocks noChangeArrowheads="1"/>
            </p:cNvSpPr>
            <p:nvPr/>
          </p:nvSpPr>
          <p:spPr bwMode="auto">
            <a:xfrm rot="-5339048">
              <a:off x="4372" y="1916"/>
              <a:ext cx="1355" cy="404"/>
            </a:xfrm>
            <a:prstGeom prst="rect">
              <a:avLst/>
            </a:prstGeom>
            <a:noFill/>
            <a:ln w="12700">
              <a:noFill/>
              <a:miter lim="800000"/>
              <a:headEnd/>
              <a:tailEnd/>
            </a:ln>
          </p:spPr>
          <p:txBody>
            <a:bodyPr>
              <a:spAutoFit/>
            </a:bodyPr>
            <a:lstStyle/>
            <a:p>
              <a:pPr algn="ctr" eaLnBrk="0" hangingPunct="0"/>
              <a:r>
                <a:rPr lang="en-US" sz="1800" b="1" smtClean="0">
                  <a:solidFill>
                    <a:srgbClr val="DC0081"/>
                  </a:solidFill>
                  <a:latin typeface="CAC Futura Casual" pitchFamily="2" charset="0"/>
                </a:rPr>
                <a:t>Numeric Constraint reasoning   (LP/ILP)</a:t>
              </a:r>
            </a:p>
          </p:txBody>
        </p:sp>
      </p:grpSp>
      <p:grpSp>
        <p:nvGrpSpPr>
          <p:cNvPr id="6" name="Group 46"/>
          <p:cNvGrpSpPr>
            <a:grpSpLocks/>
          </p:cNvGrpSpPr>
          <p:nvPr/>
        </p:nvGrpSpPr>
        <p:grpSpPr bwMode="auto">
          <a:xfrm>
            <a:off x="2209800" y="609600"/>
            <a:ext cx="1141413" cy="4038600"/>
            <a:chOff x="1392" y="384"/>
            <a:chExt cx="719" cy="2544"/>
          </a:xfrm>
        </p:grpSpPr>
        <p:sp>
          <p:nvSpPr>
            <p:cNvPr id="16409" name="Text Box 25"/>
            <p:cNvSpPr txBox="1">
              <a:spLocks noChangeArrowheads="1"/>
            </p:cNvSpPr>
            <p:nvPr/>
          </p:nvSpPr>
          <p:spPr bwMode="auto">
            <a:xfrm>
              <a:off x="1392" y="384"/>
              <a:ext cx="719" cy="250"/>
            </a:xfrm>
            <a:prstGeom prst="rect">
              <a:avLst/>
            </a:prstGeom>
            <a:noFill/>
            <a:ln w="12700">
              <a:noFill/>
              <a:miter lim="800000"/>
              <a:headEnd/>
              <a:tailEnd/>
            </a:ln>
          </p:spPr>
          <p:txBody>
            <a:bodyPr wrap="none">
              <a:spAutoFit/>
            </a:bodyPr>
            <a:lstStyle/>
            <a:p>
              <a:pPr eaLnBrk="0" hangingPunct="0"/>
              <a:r>
                <a:rPr lang="en-US" sz="2000" b="1" smtClean="0">
                  <a:solidFill>
                    <a:srgbClr val="FAFD00"/>
                  </a:solidFill>
                  <a:latin typeface="CAC Futura Casual" pitchFamily="2" charset="0"/>
                </a:rPr>
                <a:t>Stochastic</a:t>
              </a:r>
            </a:p>
          </p:txBody>
        </p:sp>
        <p:sp>
          <p:nvSpPr>
            <p:cNvPr id="16410" name="Line 26"/>
            <p:cNvSpPr>
              <a:spLocks noChangeShapeType="1"/>
            </p:cNvSpPr>
            <p:nvPr/>
          </p:nvSpPr>
          <p:spPr bwMode="auto">
            <a:xfrm>
              <a:off x="1776" y="576"/>
              <a:ext cx="0" cy="2352"/>
            </a:xfrm>
            <a:prstGeom prst="line">
              <a:avLst/>
            </a:prstGeom>
            <a:noFill/>
            <a:ln w="12700">
              <a:solidFill>
                <a:schemeClr val="tx2"/>
              </a:solidFill>
              <a:round/>
              <a:headEnd type="oval" w="med" len="med"/>
              <a:tailEnd type="triangle" w="med" len="med"/>
            </a:ln>
          </p:spPr>
          <p:txBody>
            <a:bodyPr wrap="none" anchor="ctr"/>
            <a:lstStyle/>
            <a:p>
              <a:pPr eaLnBrk="0" hangingPunct="0"/>
              <a:endParaRPr lang="en-US" b="1" smtClean="0">
                <a:solidFill>
                  <a:srgbClr val="FE9B03"/>
                </a:solidFill>
                <a:latin typeface="CAC Futura Casual" pitchFamily="2" charset="0"/>
              </a:endParaRPr>
            </a:p>
          </p:txBody>
        </p:sp>
        <p:sp>
          <p:nvSpPr>
            <p:cNvPr id="16411" name="Text Box 27"/>
            <p:cNvSpPr txBox="1">
              <a:spLocks noChangeArrowheads="1"/>
            </p:cNvSpPr>
            <p:nvPr/>
          </p:nvSpPr>
          <p:spPr bwMode="auto">
            <a:xfrm rot="-5339048">
              <a:off x="809" y="1543"/>
              <a:ext cx="1839" cy="577"/>
            </a:xfrm>
            <a:prstGeom prst="rect">
              <a:avLst/>
            </a:prstGeom>
            <a:noFill/>
            <a:ln w="12700">
              <a:noFill/>
              <a:miter lim="800000"/>
              <a:headEnd/>
              <a:tailEnd/>
            </a:ln>
          </p:spPr>
          <p:txBody>
            <a:bodyPr>
              <a:spAutoFit/>
            </a:bodyPr>
            <a:lstStyle/>
            <a:p>
              <a:pPr algn="ctr" eaLnBrk="0" hangingPunct="0"/>
              <a:r>
                <a:rPr lang="en-US" sz="1800" b="1" smtClean="0">
                  <a:solidFill>
                    <a:srgbClr val="DC0081"/>
                  </a:solidFill>
                  <a:latin typeface="CAC Futura Casual" pitchFamily="2" charset="0"/>
                </a:rPr>
                <a:t>Contingent/Conformant Plans, Interleaved execution MDP Policies</a:t>
              </a:r>
            </a:p>
          </p:txBody>
        </p:sp>
      </p:grpSp>
      <p:grpSp>
        <p:nvGrpSpPr>
          <p:cNvPr id="7" name="Group 42"/>
          <p:cNvGrpSpPr>
            <a:grpSpLocks/>
          </p:cNvGrpSpPr>
          <p:nvPr/>
        </p:nvGrpSpPr>
        <p:grpSpPr bwMode="auto">
          <a:xfrm>
            <a:off x="2819400" y="914400"/>
            <a:ext cx="2057400" cy="3657600"/>
            <a:chOff x="1776" y="576"/>
            <a:chExt cx="1296" cy="2304"/>
          </a:xfrm>
        </p:grpSpPr>
        <p:sp>
          <p:nvSpPr>
            <p:cNvPr id="16405" name="Line 28"/>
            <p:cNvSpPr>
              <a:spLocks noChangeShapeType="1"/>
            </p:cNvSpPr>
            <p:nvPr/>
          </p:nvSpPr>
          <p:spPr bwMode="auto">
            <a:xfrm>
              <a:off x="1776" y="576"/>
              <a:ext cx="480" cy="864"/>
            </a:xfrm>
            <a:prstGeom prst="line">
              <a:avLst/>
            </a:prstGeom>
            <a:noFill/>
            <a:ln w="12700">
              <a:solidFill>
                <a:schemeClr val="tx2"/>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6406" name="Line 29"/>
            <p:cNvSpPr>
              <a:spLocks noChangeShapeType="1"/>
            </p:cNvSpPr>
            <p:nvPr/>
          </p:nvSpPr>
          <p:spPr bwMode="auto">
            <a:xfrm flipV="1">
              <a:off x="2256" y="768"/>
              <a:ext cx="816" cy="672"/>
            </a:xfrm>
            <a:prstGeom prst="line">
              <a:avLst/>
            </a:prstGeom>
            <a:noFill/>
            <a:ln w="12700">
              <a:solidFill>
                <a:schemeClr val="tx2"/>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6407" name="Line 30"/>
            <p:cNvSpPr>
              <a:spLocks noChangeShapeType="1"/>
            </p:cNvSpPr>
            <p:nvPr/>
          </p:nvSpPr>
          <p:spPr bwMode="auto">
            <a:xfrm>
              <a:off x="2256" y="1440"/>
              <a:ext cx="48" cy="1440"/>
            </a:xfrm>
            <a:prstGeom prst="line">
              <a:avLst/>
            </a:prstGeom>
            <a:noFill/>
            <a:ln w="12700">
              <a:solidFill>
                <a:schemeClr val="tx2"/>
              </a:solidFill>
              <a:round/>
              <a:headEnd type="diamond" w="med" len="med"/>
              <a:tailEnd type="triangle" w="med" len="med"/>
            </a:ln>
          </p:spPr>
          <p:txBody>
            <a:bodyPr wrap="none" anchor="ctr"/>
            <a:lstStyle/>
            <a:p>
              <a:pPr eaLnBrk="0" hangingPunct="0"/>
              <a:endParaRPr lang="en-US" b="1" smtClean="0">
                <a:solidFill>
                  <a:srgbClr val="FE9B03"/>
                </a:solidFill>
                <a:latin typeface="CAC Futura Casual" pitchFamily="2" charset="0"/>
              </a:endParaRPr>
            </a:p>
          </p:txBody>
        </p:sp>
        <p:sp>
          <p:nvSpPr>
            <p:cNvPr id="16408" name="Text Box 31"/>
            <p:cNvSpPr txBox="1">
              <a:spLocks noChangeArrowheads="1"/>
            </p:cNvSpPr>
            <p:nvPr/>
          </p:nvSpPr>
          <p:spPr bwMode="auto">
            <a:xfrm rot="-5339048">
              <a:off x="1622" y="2023"/>
              <a:ext cx="1115" cy="231"/>
            </a:xfrm>
            <a:prstGeom prst="rect">
              <a:avLst/>
            </a:prstGeom>
            <a:noFill/>
            <a:ln w="12700">
              <a:noFill/>
              <a:miter lim="800000"/>
              <a:headEnd/>
              <a:tailEnd/>
            </a:ln>
          </p:spPr>
          <p:txBody>
            <a:bodyPr>
              <a:spAutoFit/>
            </a:bodyPr>
            <a:lstStyle/>
            <a:p>
              <a:pPr algn="ctr" eaLnBrk="0" hangingPunct="0"/>
              <a:r>
                <a:rPr lang="en-US" sz="1800" b="1" smtClean="0">
                  <a:solidFill>
                    <a:srgbClr val="FFFFFF"/>
                  </a:solidFill>
                  <a:latin typeface="CAC Futura Casual" pitchFamily="2" charset="0"/>
                </a:rPr>
                <a:t>POMDP Policies</a:t>
              </a:r>
            </a:p>
          </p:txBody>
        </p:sp>
      </p:grpSp>
      <p:grpSp>
        <p:nvGrpSpPr>
          <p:cNvPr id="8" name="Group 44"/>
          <p:cNvGrpSpPr>
            <a:grpSpLocks/>
          </p:cNvGrpSpPr>
          <p:nvPr/>
        </p:nvGrpSpPr>
        <p:grpSpPr bwMode="auto">
          <a:xfrm>
            <a:off x="4267200" y="609600"/>
            <a:ext cx="1284288" cy="3962400"/>
            <a:chOff x="2688" y="384"/>
            <a:chExt cx="809" cy="2496"/>
          </a:xfrm>
        </p:grpSpPr>
        <p:sp>
          <p:nvSpPr>
            <p:cNvPr id="16402" name="Text Box 16"/>
            <p:cNvSpPr txBox="1">
              <a:spLocks noChangeArrowheads="1"/>
            </p:cNvSpPr>
            <p:nvPr/>
          </p:nvSpPr>
          <p:spPr bwMode="auto">
            <a:xfrm>
              <a:off x="2736" y="384"/>
              <a:ext cx="761" cy="442"/>
            </a:xfrm>
            <a:prstGeom prst="rect">
              <a:avLst/>
            </a:prstGeom>
            <a:noFill/>
            <a:ln w="12700">
              <a:noFill/>
              <a:miter lim="800000"/>
              <a:headEnd/>
              <a:tailEnd/>
            </a:ln>
          </p:spPr>
          <p:txBody>
            <a:bodyPr wrap="none">
              <a:spAutoFit/>
            </a:bodyPr>
            <a:lstStyle/>
            <a:p>
              <a:pPr eaLnBrk="0" hangingPunct="0"/>
              <a:r>
                <a:rPr lang="en-US" sz="2000" b="1" smtClean="0">
                  <a:solidFill>
                    <a:srgbClr val="FAFD00"/>
                  </a:solidFill>
                  <a:latin typeface="CAC Futura Casual" pitchFamily="2" charset="0"/>
                </a:rPr>
                <a:t>Partially</a:t>
              </a:r>
            </a:p>
            <a:p>
              <a:pPr eaLnBrk="0" hangingPunct="0"/>
              <a:r>
                <a:rPr lang="en-US" sz="2000" b="1" smtClean="0">
                  <a:solidFill>
                    <a:srgbClr val="FAFD00"/>
                  </a:solidFill>
                  <a:latin typeface="CAC Futura Casual" pitchFamily="2" charset="0"/>
                </a:rPr>
                <a:t>Observable</a:t>
              </a:r>
            </a:p>
          </p:txBody>
        </p:sp>
        <p:sp>
          <p:nvSpPr>
            <p:cNvPr id="16403" name="Line 17"/>
            <p:cNvSpPr>
              <a:spLocks noChangeShapeType="1"/>
            </p:cNvSpPr>
            <p:nvPr/>
          </p:nvSpPr>
          <p:spPr bwMode="auto">
            <a:xfrm flipH="1">
              <a:off x="3072" y="768"/>
              <a:ext cx="0" cy="2112"/>
            </a:xfrm>
            <a:prstGeom prst="line">
              <a:avLst/>
            </a:prstGeom>
            <a:noFill/>
            <a:ln w="12700">
              <a:solidFill>
                <a:schemeClr val="tx2"/>
              </a:solidFill>
              <a:round/>
              <a:headEnd type="oval" w="med" len="med"/>
              <a:tailEnd type="triangle" w="med" len="med"/>
            </a:ln>
          </p:spPr>
          <p:txBody>
            <a:bodyPr wrap="none" anchor="ctr"/>
            <a:lstStyle/>
            <a:p>
              <a:pPr eaLnBrk="0" hangingPunct="0"/>
              <a:endParaRPr lang="en-US" b="1" smtClean="0">
                <a:solidFill>
                  <a:srgbClr val="FE9B03"/>
                </a:solidFill>
                <a:latin typeface="CAC Futura Casual" pitchFamily="2" charset="0"/>
              </a:endParaRPr>
            </a:p>
          </p:txBody>
        </p:sp>
        <p:sp>
          <p:nvSpPr>
            <p:cNvPr id="16404" name="Text Box 18"/>
            <p:cNvSpPr txBox="1">
              <a:spLocks noChangeArrowheads="1"/>
            </p:cNvSpPr>
            <p:nvPr/>
          </p:nvSpPr>
          <p:spPr bwMode="auto">
            <a:xfrm rot="-5339048">
              <a:off x="2070" y="1768"/>
              <a:ext cx="1640" cy="404"/>
            </a:xfrm>
            <a:prstGeom prst="rect">
              <a:avLst/>
            </a:prstGeom>
            <a:noFill/>
            <a:ln w="12700">
              <a:noFill/>
              <a:miter lim="800000"/>
              <a:headEnd/>
              <a:tailEnd/>
            </a:ln>
          </p:spPr>
          <p:txBody>
            <a:bodyPr>
              <a:spAutoFit/>
            </a:bodyPr>
            <a:lstStyle/>
            <a:p>
              <a:pPr algn="ctr" eaLnBrk="0" hangingPunct="0"/>
              <a:r>
                <a:rPr lang="en-US" sz="1800" b="1" smtClean="0">
                  <a:solidFill>
                    <a:srgbClr val="DC0081"/>
                  </a:solidFill>
                  <a:latin typeface="CAC Futura Casual" pitchFamily="2" charset="0"/>
                </a:rPr>
                <a:t>Contingent/Conformant Plans, Interleaved execution</a:t>
              </a:r>
            </a:p>
          </p:txBody>
        </p:sp>
      </p:grpSp>
      <p:grpSp>
        <p:nvGrpSpPr>
          <p:cNvPr id="9" name="Group 45"/>
          <p:cNvGrpSpPr>
            <a:grpSpLocks/>
          </p:cNvGrpSpPr>
          <p:nvPr/>
        </p:nvGrpSpPr>
        <p:grpSpPr bwMode="auto">
          <a:xfrm>
            <a:off x="2819400" y="914400"/>
            <a:ext cx="3810000" cy="3657600"/>
            <a:chOff x="1776" y="576"/>
            <a:chExt cx="2400" cy="2304"/>
          </a:xfrm>
        </p:grpSpPr>
        <p:sp>
          <p:nvSpPr>
            <p:cNvPr id="16398" name="Line 34"/>
            <p:cNvSpPr>
              <a:spLocks noChangeShapeType="1"/>
            </p:cNvSpPr>
            <p:nvPr/>
          </p:nvSpPr>
          <p:spPr bwMode="auto">
            <a:xfrm>
              <a:off x="3408" y="1632"/>
              <a:ext cx="48" cy="1248"/>
            </a:xfrm>
            <a:prstGeom prst="line">
              <a:avLst/>
            </a:prstGeom>
            <a:noFill/>
            <a:ln w="12700">
              <a:solidFill>
                <a:schemeClr val="tx2"/>
              </a:solidFill>
              <a:round/>
              <a:headEnd type="oval" w="med" len="med"/>
              <a:tailEnd type="triangle" w="med" len="med"/>
            </a:ln>
          </p:spPr>
          <p:txBody>
            <a:bodyPr wrap="none" anchor="ctr"/>
            <a:lstStyle/>
            <a:p>
              <a:pPr eaLnBrk="0" hangingPunct="0"/>
              <a:endParaRPr lang="en-US" b="1" smtClean="0">
                <a:solidFill>
                  <a:srgbClr val="FE9B03"/>
                </a:solidFill>
                <a:latin typeface="CAC Futura Casual" pitchFamily="2" charset="0"/>
              </a:endParaRPr>
            </a:p>
          </p:txBody>
        </p:sp>
        <p:sp>
          <p:nvSpPr>
            <p:cNvPr id="16399" name="Line 32"/>
            <p:cNvSpPr>
              <a:spLocks noChangeShapeType="1"/>
            </p:cNvSpPr>
            <p:nvPr/>
          </p:nvSpPr>
          <p:spPr bwMode="auto">
            <a:xfrm>
              <a:off x="1776" y="576"/>
              <a:ext cx="1632" cy="1056"/>
            </a:xfrm>
            <a:prstGeom prst="line">
              <a:avLst/>
            </a:prstGeom>
            <a:noFill/>
            <a:ln w="12700">
              <a:solidFill>
                <a:schemeClr val="tx2"/>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6400" name="Line 33"/>
            <p:cNvSpPr>
              <a:spLocks noChangeShapeType="1"/>
            </p:cNvSpPr>
            <p:nvPr/>
          </p:nvSpPr>
          <p:spPr bwMode="auto">
            <a:xfrm flipV="1">
              <a:off x="3408" y="576"/>
              <a:ext cx="768" cy="1056"/>
            </a:xfrm>
            <a:prstGeom prst="line">
              <a:avLst/>
            </a:prstGeom>
            <a:noFill/>
            <a:ln w="12700">
              <a:solidFill>
                <a:schemeClr val="tx2"/>
              </a:solidFill>
              <a:round/>
              <a:headEnd/>
              <a:tailEnd/>
            </a:ln>
          </p:spPr>
          <p:txBody>
            <a:bodyPr wrap="none" anchor="ctr"/>
            <a:lstStyle/>
            <a:p>
              <a:pPr eaLnBrk="0" hangingPunct="0"/>
              <a:endParaRPr lang="en-US" b="1" smtClean="0">
                <a:solidFill>
                  <a:srgbClr val="FE9B03"/>
                </a:solidFill>
                <a:latin typeface="CAC Futura Casual" pitchFamily="2" charset="0"/>
              </a:endParaRPr>
            </a:p>
          </p:txBody>
        </p:sp>
        <p:sp>
          <p:nvSpPr>
            <p:cNvPr id="16401" name="Text Box 35"/>
            <p:cNvSpPr txBox="1">
              <a:spLocks noChangeArrowheads="1"/>
            </p:cNvSpPr>
            <p:nvPr/>
          </p:nvSpPr>
          <p:spPr bwMode="auto">
            <a:xfrm rot="-5339048">
              <a:off x="2860" y="2037"/>
              <a:ext cx="1115" cy="404"/>
            </a:xfrm>
            <a:prstGeom prst="rect">
              <a:avLst/>
            </a:prstGeom>
            <a:noFill/>
            <a:ln w="12700">
              <a:noFill/>
              <a:miter lim="800000"/>
              <a:headEnd/>
              <a:tailEnd/>
            </a:ln>
          </p:spPr>
          <p:txBody>
            <a:bodyPr>
              <a:spAutoFit/>
            </a:bodyPr>
            <a:lstStyle/>
            <a:p>
              <a:pPr algn="ctr" eaLnBrk="0" hangingPunct="0"/>
              <a:r>
                <a:rPr lang="en-US" sz="1800" b="1" smtClean="0">
                  <a:solidFill>
                    <a:srgbClr val="FFFFFF"/>
                  </a:solidFill>
                  <a:latin typeface="CAC Futura Casual" pitchFamily="2" charset="0"/>
                </a:rPr>
                <a:t>Semi-MDP Policies</a:t>
              </a:r>
            </a:p>
          </p:txBody>
        </p:sp>
      </p:grpSp>
      <p:sp>
        <p:nvSpPr>
          <p:cNvPr id="16394" name="Line 47"/>
          <p:cNvSpPr>
            <a:spLocks noChangeShapeType="1"/>
          </p:cNvSpPr>
          <p:nvPr/>
        </p:nvSpPr>
        <p:spPr bwMode="auto">
          <a:xfrm>
            <a:off x="6629400" y="914400"/>
            <a:ext cx="609600" cy="1219200"/>
          </a:xfrm>
          <a:prstGeom prst="line">
            <a:avLst/>
          </a:prstGeom>
          <a:noFill/>
          <a:ln w="12700">
            <a:solidFill>
              <a:schemeClr val="tx1"/>
            </a:solidFill>
            <a:round/>
            <a:headEnd/>
            <a:tailEnd/>
          </a:ln>
        </p:spPr>
        <p:txBody>
          <a:bodyPr/>
          <a:lstStyle/>
          <a:p>
            <a:pPr eaLnBrk="0" hangingPunct="0"/>
            <a:endParaRPr lang="en-US" b="1" smtClean="0">
              <a:solidFill>
                <a:srgbClr val="FE9B03"/>
              </a:solidFill>
              <a:latin typeface="CAC Futura Casual" pitchFamily="2" charset="0"/>
            </a:endParaRPr>
          </a:p>
        </p:txBody>
      </p:sp>
      <p:sp>
        <p:nvSpPr>
          <p:cNvPr id="16395" name="Line 48"/>
          <p:cNvSpPr>
            <a:spLocks noChangeShapeType="1"/>
          </p:cNvSpPr>
          <p:nvPr/>
        </p:nvSpPr>
        <p:spPr bwMode="auto">
          <a:xfrm flipH="1">
            <a:off x="7239000" y="1066800"/>
            <a:ext cx="762000" cy="1066800"/>
          </a:xfrm>
          <a:prstGeom prst="line">
            <a:avLst/>
          </a:prstGeom>
          <a:noFill/>
          <a:ln w="19050">
            <a:solidFill>
              <a:schemeClr val="tx1"/>
            </a:solidFill>
            <a:round/>
            <a:headEnd/>
            <a:tailEnd/>
          </a:ln>
        </p:spPr>
        <p:txBody>
          <a:bodyPr/>
          <a:lstStyle/>
          <a:p>
            <a:pPr eaLnBrk="0" hangingPunct="0"/>
            <a:endParaRPr lang="en-US" b="1" smtClean="0">
              <a:solidFill>
                <a:srgbClr val="FE9B03"/>
              </a:solidFill>
              <a:latin typeface="CAC Futura Casual" pitchFamily="2" charset="0"/>
            </a:endParaRPr>
          </a:p>
        </p:txBody>
      </p:sp>
      <p:sp>
        <p:nvSpPr>
          <p:cNvPr id="16396" name="Line 49"/>
          <p:cNvSpPr>
            <a:spLocks noChangeShapeType="1"/>
          </p:cNvSpPr>
          <p:nvPr/>
        </p:nvSpPr>
        <p:spPr bwMode="auto">
          <a:xfrm flipH="1">
            <a:off x="7162800" y="2133600"/>
            <a:ext cx="76200" cy="2514600"/>
          </a:xfrm>
          <a:prstGeom prst="line">
            <a:avLst/>
          </a:prstGeom>
          <a:noFill/>
          <a:ln w="12700">
            <a:solidFill>
              <a:schemeClr val="tx1"/>
            </a:solidFill>
            <a:round/>
            <a:headEnd/>
            <a:tailEnd type="triangle" w="med" len="med"/>
          </a:ln>
        </p:spPr>
        <p:txBody>
          <a:bodyPr/>
          <a:lstStyle/>
          <a:p>
            <a:pPr eaLnBrk="0" hangingPunct="0"/>
            <a:endParaRPr lang="en-US" b="1" smtClean="0">
              <a:solidFill>
                <a:srgbClr val="FE9B03"/>
              </a:solidFill>
              <a:latin typeface="CAC Futura Casual" pitchFamily="2" charset="0"/>
            </a:endParaRPr>
          </a:p>
        </p:txBody>
      </p:sp>
      <p:sp>
        <p:nvSpPr>
          <p:cNvPr id="16397" name="Text Box 55"/>
          <p:cNvSpPr txBox="1">
            <a:spLocks noChangeArrowheads="1"/>
          </p:cNvSpPr>
          <p:nvPr/>
        </p:nvSpPr>
        <p:spPr bwMode="auto">
          <a:xfrm rot="-5339048">
            <a:off x="6103144" y="3039269"/>
            <a:ext cx="2151062" cy="641350"/>
          </a:xfrm>
          <a:prstGeom prst="rect">
            <a:avLst/>
          </a:prstGeom>
          <a:noFill/>
          <a:ln w="12700">
            <a:noFill/>
            <a:miter lim="800000"/>
            <a:headEnd/>
            <a:tailEnd/>
          </a:ln>
        </p:spPr>
        <p:txBody>
          <a:bodyPr>
            <a:spAutoFit/>
          </a:bodyPr>
          <a:lstStyle/>
          <a:p>
            <a:pPr algn="ctr" eaLnBrk="0" hangingPunct="0"/>
            <a:r>
              <a:rPr lang="en-US" sz="1800" b="1" smtClean="0">
                <a:solidFill>
                  <a:srgbClr val="DC0081"/>
                </a:solidFill>
                <a:latin typeface="CAC Futura Casual" pitchFamily="2" charset="0"/>
              </a:rPr>
              <a:t>Metric-Temporal Planning</a:t>
            </a:r>
          </a:p>
        </p:txBody>
      </p:sp>
      <p:sp>
        <p:nvSpPr>
          <p:cNvPr id="44" name="TextBox 43"/>
          <p:cNvSpPr txBox="1"/>
          <p:nvPr/>
        </p:nvSpPr>
        <p:spPr>
          <a:xfrm>
            <a:off x="3505200" y="6172200"/>
            <a:ext cx="3258264" cy="461665"/>
          </a:xfrm>
          <a:prstGeom prst="rect">
            <a:avLst/>
          </a:prstGeom>
          <a:noFill/>
        </p:spPr>
        <p:txBody>
          <a:bodyPr wrap="none" rtlCol="0">
            <a:spAutoFit/>
          </a:bodyPr>
          <a:lstStyle/>
          <a:p>
            <a:r>
              <a:rPr lang="en-US" dirty="0" smtClean="0"/>
              <a:t>A compilation substrate..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397"/>
                                        </p:tgtEl>
                                        <p:attrNameLst>
                                          <p:attrName>style.visibility</p:attrName>
                                        </p:attrNameLst>
                                      </p:cBhvr>
                                      <p:to>
                                        <p:strVal val="visible"/>
                                      </p:to>
                                    </p:set>
                                    <p:animEffect transition="in" filter="blinds(horizontal)">
                                      <p:cBhvr>
                                        <p:cTn id="43" dur="500"/>
                                        <p:tgtEl>
                                          <p:spTgt spid="1639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396"/>
                                        </p:tgtEl>
                                        <p:attrNameLst>
                                          <p:attrName>style.visibility</p:attrName>
                                        </p:attrNameLst>
                                      </p:cBhvr>
                                      <p:to>
                                        <p:strVal val="visible"/>
                                      </p:to>
                                    </p:set>
                                    <p:animEffect transition="in" filter="blinds(horizontal)">
                                      <p:cBhvr>
                                        <p:cTn id="46" dur="500"/>
                                        <p:tgtEl>
                                          <p:spTgt spid="1639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394"/>
                                        </p:tgtEl>
                                        <p:attrNameLst>
                                          <p:attrName>style.visibility</p:attrName>
                                        </p:attrNameLst>
                                      </p:cBhvr>
                                      <p:to>
                                        <p:strVal val="visible"/>
                                      </p:to>
                                    </p:set>
                                    <p:animEffect transition="in" filter="blinds(horizontal)">
                                      <p:cBhvr>
                                        <p:cTn id="49" dur="500"/>
                                        <p:tgtEl>
                                          <p:spTgt spid="1639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395"/>
                                        </p:tgtEl>
                                        <p:attrNameLst>
                                          <p:attrName>style.visibility</p:attrName>
                                        </p:attrNameLst>
                                      </p:cBhvr>
                                      <p:to>
                                        <p:strVal val="visible"/>
                                      </p:to>
                                    </p:set>
                                    <p:animEffect transition="in" filter="blinds(horizontal)">
                                      <p:cBhvr>
                                        <p:cTn id="52" dur="500"/>
                                        <p:tgtEl>
                                          <p:spTgt spid="1639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blinds(horizontal)">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5" grpId="0" animBg="1"/>
      <p:bldP spid="16396" grpId="0" animBg="1"/>
      <p:bldP spid="16397"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a:t>Handling “lifted” actions</a:t>
            </a:r>
            <a:br>
              <a:rPr lang="en-US" sz="3200"/>
            </a:br>
            <a:r>
              <a:rPr lang="en-US" sz="3200"/>
              <a:t>(action schemas)</a:t>
            </a:r>
          </a:p>
        </p:txBody>
      </p:sp>
      <p:sp>
        <p:nvSpPr>
          <p:cNvPr id="71577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Progression doesn’t change much!</a:t>
            </a:r>
          </a:p>
          <a:p>
            <a:pPr lvl="1"/>
            <a:r>
              <a:rPr lang="en-US"/>
              <a:t>You can generate all the applicable groundings of the operator</a:t>
            </a:r>
          </a:p>
          <a:p>
            <a:r>
              <a:rPr lang="en-US" sz="2000"/>
              <a:t>Regression changes—can be less committed!</a:t>
            </a:r>
          </a:p>
          <a:p>
            <a:pPr lvl="1"/>
            <a:r>
              <a:rPr lang="en-US" sz="1800"/>
              <a:t>Consider regressing a goal state {P(a),Q(b)} over an action schema A with effects P(x) and ~Q(y)</a:t>
            </a:r>
          </a:p>
          <a:p>
            <a:pPr lvl="1"/>
            <a:r>
              <a:rPr lang="en-US" sz="1800"/>
              <a:t>What happens if the effects were U(x)=&gt;P(x) and M(y)=&gt;~Q(y)</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fld id="{68FB32BE-C4D1-4ACC-9921-0CE159599460}" type="slidenum">
              <a:rPr lang="en-US"/>
              <a:pPr/>
              <a:t>51</a:t>
            </a:fld>
            <a:endParaRPr lang="en-US"/>
          </a:p>
        </p:txBody>
      </p:sp>
      <p:sp>
        <p:nvSpPr>
          <p:cNvPr id="779266" name="Rectangle 2"/>
          <p:cNvSpPr>
            <a:spLocks noGrp="1" noChangeArrowheads="1"/>
          </p:cNvSpPr>
          <p:nvPr>
            <p:ph type="title"/>
          </p:nvPr>
        </p:nvSpPr>
        <p:spPr>
          <a:noFill/>
          <a:ln/>
        </p:spPr>
        <p:txBody>
          <a:bodyPr/>
          <a:lstStyle/>
          <a:p>
            <a:r>
              <a:rPr lang="en-US" sz="4000"/>
              <a:t>Handling “lifted” actions</a:t>
            </a:r>
            <a:br>
              <a:rPr lang="en-US" sz="4000"/>
            </a:br>
            <a:r>
              <a:rPr lang="en-US" sz="4000"/>
              <a:t>(action schemas)</a:t>
            </a:r>
          </a:p>
        </p:txBody>
      </p:sp>
      <p:sp>
        <p:nvSpPr>
          <p:cNvPr id="779267" name="Rectangle 3"/>
          <p:cNvSpPr>
            <a:spLocks noGrp="1" noChangeArrowheads="1"/>
          </p:cNvSpPr>
          <p:nvPr>
            <p:ph type="body" idx="1"/>
          </p:nvPr>
        </p:nvSpPr>
        <p:spPr>
          <a:noFill/>
          <a:ln/>
        </p:spPr>
        <p:txBody>
          <a:bodyPr/>
          <a:lstStyle/>
          <a:p>
            <a:r>
              <a:rPr lang="en-US" sz="2000"/>
              <a:t>Progression doesn’t change much!</a:t>
            </a:r>
          </a:p>
          <a:p>
            <a:pPr lvl="1"/>
            <a:r>
              <a:rPr lang="en-US"/>
              <a:t>You can generate all the applicable groundings of the operator</a:t>
            </a:r>
          </a:p>
          <a:p>
            <a:r>
              <a:rPr lang="en-US" sz="2000"/>
              <a:t>Regression changes—can be less committed!</a:t>
            </a:r>
          </a:p>
          <a:p>
            <a:pPr lvl="1"/>
            <a:r>
              <a:rPr lang="en-US"/>
              <a:t>Consider regressing a goal state {P(a),Q(b)} over an action schema A with effects P(x) and ~Q(y)</a:t>
            </a:r>
          </a:p>
          <a:p>
            <a:pPr lvl="1"/>
            <a:r>
              <a:rPr lang="en-US"/>
              <a:t>What happens if the effects were U(x)=&gt;P(x) and M(y)=&gt;~Q(y)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3"/>
          <p:cNvSpPr>
            <a:spLocks noGrp="1"/>
          </p:cNvSpPr>
          <p:nvPr>
            <p:ph type="sldNum" sz="quarter" idx="4294967295"/>
          </p:nvPr>
        </p:nvSpPr>
        <p:spPr>
          <a:xfrm>
            <a:off x="6553200" y="6245225"/>
            <a:ext cx="2133600" cy="476250"/>
          </a:xfrm>
          <a:prstGeom prst="rect">
            <a:avLst/>
          </a:prstGeom>
        </p:spPr>
        <p:txBody>
          <a:bodyPr/>
          <a:lstStyle/>
          <a:p>
            <a:fld id="{2C6985E3-B9C8-4F78-B106-BBF6A9A7B1A1}" type="slidenum">
              <a:rPr lang="en-US"/>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3"/>
          <p:cNvSpPr>
            <a:spLocks noGrp="1"/>
          </p:cNvSpPr>
          <p:nvPr>
            <p:ph type="sldNum" sz="quarter" idx="4294967295"/>
          </p:nvPr>
        </p:nvSpPr>
        <p:spPr>
          <a:xfrm>
            <a:off x="6553200" y="6245225"/>
            <a:ext cx="2133600" cy="476250"/>
          </a:xfrm>
          <a:prstGeom prst="rect">
            <a:avLst/>
          </a:prstGeom>
        </p:spPr>
        <p:txBody>
          <a:bodyPr/>
          <a:lstStyle/>
          <a:p>
            <a:fld id="{E81630CE-DB64-484B-ABB4-DA6A7628B2F4}" type="slidenum">
              <a:rPr lang="en-US"/>
              <a:pPr/>
              <a:t>53</a:t>
            </a:fld>
            <a:endParaRPr lang="en-US"/>
          </a:p>
        </p:txBody>
      </p:sp>
      <p:graphicFrame>
        <p:nvGraphicFramePr>
          <p:cNvPr id="781373" name="Group 61"/>
          <p:cNvGraphicFramePr>
            <a:graphicFrameLocks noGrp="1"/>
          </p:cNvGraphicFramePr>
          <p:nvPr/>
        </p:nvGraphicFramePr>
        <p:xfrm>
          <a:off x="76200" y="5257800"/>
          <a:ext cx="9220200" cy="1479550"/>
        </p:xfrm>
        <a:graphic>
          <a:graphicData uri="http://schemas.openxmlformats.org/drawingml/2006/table">
            <a:tbl>
              <a:tblPr/>
              <a:tblGrid>
                <a:gridCol w="9220200"/>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A. Peot, </a:t>
                      </a:r>
                      <a:r>
                        <a:rPr kumimoji="0" lang="en-US" sz="1200" b="0" i="0" u="none" strike="noStrike" cap="none" normalizeH="0" baseline="0" smtClean="0">
                          <a:ln>
                            <a:noFill/>
                          </a:ln>
                          <a:solidFill>
                            <a:schemeClr val="tx1"/>
                          </a:solidFill>
                          <a:effectLst/>
                          <a:latin typeface="Arial" charset="0"/>
                          <a:hlinkClick r:id="rId4"/>
                        </a:rPr>
                        <a:t>David E. Smith</a:t>
                      </a:r>
                      <a:r>
                        <a:rPr kumimoji="0" lang="en-US" sz="1200" b="0" i="0" u="none" strike="noStrike" cap="none" normalizeH="0" baseline="0" smtClean="0">
                          <a:ln>
                            <a:noFill/>
                          </a:ln>
                          <a:solidFill>
                            <a:schemeClr val="tx1"/>
                          </a:solidFill>
                          <a:effectLst/>
                          <a:latin typeface="Arial" charset="0"/>
                        </a:rPr>
                        <a:t>: Threat-Removal Strategies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 for Partial-Order Planning. </a:t>
                      </a:r>
                      <a:r>
                        <a:rPr kumimoji="0" lang="en-US" sz="1200" b="0" i="0" u="none" strike="noStrike" cap="none" normalizeH="0" baseline="0" smtClean="0">
                          <a:ln>
                            <a:noFill/>
                          </a:ln>
                          <a:solidFill>
                            <a:schemeClr val="tx1"/>
                          </a:solidFill>
                          <a:effectLst/>
                          <a:latin typeface="Arial" charset="0"/>
                          <a:hlinkClick r:id="rId5"/>
                        </a:rPr>
                        <a:t>AAAI 1993</a:t>
                      </a:r>
                      <a:r>
                        <a:rPr kumimoji="0" lang="en-US" sz="12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hlinkClick r:id="rId4"/>
                        </a:rPr>
                        <a:t>David E. Smith</a:t>
                      </a:r>
                      <a:r>
                        <a:rPr kumimoji="0" lang="en-US" sz="1200" b="0" i="0" u="none" strike="noStrike" cap="none" normalizeH="0" baseline="0" smtClean="0">
                          <a:ln>
                            <a:noFill/>
                          </a:ln>
                          <a:solidFill>
                            <a:schemeClr val="tx1"/>
                          </a:solidFill>
                          <a:effectLst/>
                          <a:latin typeface="Arial" charset="0"/>
                        </a:rPr>
                        <a:t>, Mark A. Peot: Postponing Threats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Partial-Order Planning. </a:t>
                      </a:r>
                      <a:r>
                        <a:rPr kumimoji="0" lang="en-US" sz="1200" b="0" i="0" u="none" strike="noStrike" cap="none" normalizeH="0" baseline="0" smtClean="0">
                          <a:ln>
                            <a:noFill/>
                          </a:ln>
                          <a:solidFill>
                            <a:schemeClr val="tx1"/>
                          </a:solidFill>
                          <a:effectLst/>
                          <a:latin typeface="Arial" charset="0"/>
                          <a:hlinkClick r:id="rId6"/>
                        </a:rPr>
                        <a:t>AAAI 1993</a:t>
                      </a:r>
                      <a:r>
                        <a:rPr kumimoji="0" lang="en-US" sz="1200" b="0" i="0" u="none" strike="noStrike" cap="none" normalizeH="0" baseline="0" smtClean="0">
                          <a:ln>
                            <a:noFill/>
                          </a:ln>
                          <a:solidFill>
                            <a:schemeClr val="tx1"/>
                          </a:solidFill>
                          <a:effectLst/>
                          <a:latin typeface="Arial" charset="0"/>
                        </a:rPr>
                        <a:t>: 500-506</a:t>
                      </a:r>
                    </a:p>
                  </a:txBody>
                  <a:tcPr anchor="ct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6553200" y="6245225"/>
            <a:ext cx="2133600" cy="476250"/>
          </a:xfrm>
          <a:prstGeom prst="rect">
            <a:avLst/>
          </a:prstGeom>
        </p:spPr>
        <p:txBody>
          <a:bodyPr/>
          <a:lstStyle/>
          <a:p>
            <a:fld id="{2AF5E766-E5B7-48E7-9387-B147DA9A25FC}" type="slidenum">
              <a:rPr lang="en-US"/>
              <a:pPr/>
              <a:t>54</a:t>
            </a:fld>
            <a:endParaRPr lang="en-US"/>
          </a:p>
        </p:txBody>
      </p:sp>
      <p:sp>
        <p:nvSpPr>
          <p:cNvPr id="782364" name="Rectangle 28"/>
          <p:cNvSpPr>
            <a:spLocks noChangeArrowheads="1"/>
          </p:cNvSpPr>
          <p:nvPr/>
        </p:nvSpPr>
        <p:spPr bwMode="auto">
          <a:xfrm>
            <a:off x="304800" y="6157913"/>
            <a:ext cx="3854450" cy="457200"/>
          </a:xfrm>
          <a:prstGeom prst="rect">
            <a:avLst/>
          </a:prstGeom>
          <a:noFill/>
          <a:ln w="9525">
            <a:noFill/>
            <a:miter lim="800000"/>
            <a:headEnd/>
            <a:tailEnd/>
          </a:ln>
          <a:effectLst/>
        </p:spPr>
        <p:txBody>
          <a:bodyPr wrap="none" anchor="ctr">
            <a:spAutoFit/>
          </a:bodyPr>
          <a:lstStyle/>
          <a:p>
            <a:pPr eaLnBrk="1" hangingPunct="1"/>
            <a:r>
              <a:rPr lang="en-US" sz="1200" b="0">
                <a:solidFill>
                  <a:schemeClr val="tx1"/>
                </a:solidFill>
                <a:latin typeface="Arial" charset="0"/>
              </a:rPr>
              <a:t>Atif M. Memon, </a:t>
            </a:r>
            <a:r>
              <a:rPr lang="en-US" sz="1200" b="0">
                <a:solidFill>
                  <a:schemeClr val="tx1"/>
                </a:solidFill>
                <a:latin typeface="Arial" charset="0"/>
                <a:hlinkClick r:id="rId4"/>
              </a:rPr>
              <a:t>Martha E. Pollack</a:t>
            </a:r>
            <a:r>
              <a:rPr lang="en-US" sz="1200" b="0">
                <a:solidFill>
                  <a:schemeClr val="tx1"/>
                </a:solidFill>
                <a:latin typeface="Arial" charset="0"/>
              </a:rPr>
              <a:t>, </a:t>
            </a:r>
            <a:r>
              <a:rPr lang="en-US" sz="1200" b="0">
                <a:solidFill>
                  <a:schemeClr val="tx1"/>
                </a:solidFill>
                <a:latin typeface="Arial" charset="0"/>
                <a:hlinkClick r:id="rId5"/>
              </a:rPr>
              <a:t>Mary Lou Soffa</a:t>
            </a:r>
            <a:r>
              <a:rPr lang="en-US" sz="1200" b="0">
                <a:solidFill>
                  <a:schemeClr val="tx1"/>
                </a:solidFill>
                <a:latin typeface="Arial" charset="0"/>
              </a:rPr>
              <a:t>: </a:t>
            </a:r>
          </a:p>
          <a:p>
            <a:pPr eaLnBrk="1" hangingPunct="1"/>
            <a:r>
              <a:rPr lang="en-US" sz="1200" b="0">
                <a:solidFill>
                  <a:schemeClr val="tx1"/>
                </a:solidFill>
                <a:latin typeface="Arial" charset="0"/>
              </a:rPr>
              <a:t>Plan Generation for GUI Testing. </a:t>
            </a:r>
            <a:r>
              <a:rPr lang="en-US" sz="1200" b="0">
                <a:solidFill>
                  <a:schemeClr val="tx1"/>
                </a:solidFill>
                <a:latin typeface="Arial" charset="0"/>
                <a:hlinkClick r:id="rId6"/>
              </a:rPr>
              <a:t>AIPS 2000</a:t>
            </a:r>
            <a:r>
              <a:rPr lang="en-US" sz="1200" b="0">
                <a:solidFill>
                  <a:schemeClr val="tx1"/>
                </a:solidFill>
                <a:latin typeface="Arial" charset="0"/>
              </a:rPr>
              <a:t>: 226-235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3"/>
          <p:cNvSpPr>
            <a:spLocks noGrp="1"/>
          </p:cNvSpPr>
          <p:nvPr>
            <p:ph type="sldNum" sz="quarter" idx="4294967295"/>
          </p:nvPr>
        </p:nvSpPr>
        <p:spPr>
          <a:xfrm>
            <a:off x="6553200" y="6245225"/>
            <a:ext cx="2133600" cy="476250"/>
          </a:xfrm>
          <a:prstGeom prst="rect">
            <a:avLst/>
          </a:prstGeom>
        </p:spPr>
        <p:txBody>
          <a:bodyPr/>
          <a:lstStyle/>
          <a:p>
            <a:fld id="{2FE4047D-70EE-49EA-9B16-B0EA8C8C8883}" type="slidenum">
              <a:rPr lang="en-US"/>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3"/>
          <p:cNvSpPr>
            <a:spLocks noGrp="1"/>
          </p:cNvSpPr>
          <p:nvPr>
            <p:ph type="sldNum" sz="quarter" idx="4294967295"/>
          </p:nvPr>
        </p:nvSpPr>
        <p:spPr>
          <a:xfrm>
            <a:off x="6553200" y="6245225"/>
            <a:ext cx="2133600" cy="476250"/>
          </a:xfrm>
          <a:prstGeom prst="rect">
            <a:avLst/>
          </a:prstGeom>
        </p:spPr>
        <p:txBody>
          <a:bodyPr/>
          <a:lstStyle/>
          <a:p>
            <a:fld id="{0E66B2A6-7D77-4795-A058-E929BE61DBC5}" type="slidenum">
              <a:rPr lang="en-US"/>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228600" y="152400"/>
            <a:ext cx="8458200" cy="1143000"/>
          </a:xfrm>
        </p:spPr>
        <p:txBody>
          <a:bodyPr/>
          <a:lstStyle/>
          <a:p>
            <a:r>
              <a:rPr lang="en-US" sz="4000"/>
              <a:t>Relevance, Rechabililty &amp; Heuristics</a:t>
            </a:r>
          </a:p>
        </p:txBody>
      </p:sp>
      <p:sp>
        <p:nvSpPr>
          <p:cNvPr id="777219" name="Rectangle 3"/>
          <p:cNvSpPr>
            <a:spLocks noGrp="1" noChangeArrowheads="1"/>
          </p:cNvSpPr>
          <p:nvPr>
            <p:ph type="body" sz="half" idx="1"/>
          </p:nvPr>
        </p:nvSpPr>
        <p:spPr>
          <a:xfrm>
            <a:off x="685800" y="3505200"/>
            <a:ext cx="3814763" cy="2590800"/>
          </a:xfrm>
        </p:spPr>
        <p:txBody>
          <a:bodyPr/>
          <a:lstStyle/>
          <a:p>
            <a:pPr>
              <a:lnSpc>
                <a:spcPct val="80000"/>
              </a:lnSpc>
            </a:pPr>
            <a:r>
              <a:rPr lang="en-US" sz="1800"/>
              <a:t>Progression takes “applicability” of actions into account</a:t>
            </a:r>
          </a:p>
          <a:p>
            <a:pPr lvl="1">
              <a:lnSpc>
                <a:spcPct val="80000"/>
              </a:lnSpc>
            </a:pPr>
            <a:r>
              <a:rPr lang="en-US" sz="1600"/>
              <a:t>Specifically, it guarantees that every state in its search queue is </a:t>
            </a:r>
            <a:r>
              <a:rPr lang="en-US" sz="1600" i="1"/>
              <a:t>reachable</a:t>
            </a:r>
          </a:p>
          <a:p>
            <a:pPr>
              <a:lnSpc>
                <a:spcPct val="80000"/>
              </a:lnSpc>
            </a:pPr>
            <a:r>
              <a:rPr lang="en-US" sz="1800"/>
              <a:t>..but has no idea whether the states are </a:t>
            </a:r>
            <a:r>
              <a:rPr lang="en-US" sz="1800" i="1"/>
              <a:t>relevant </a:t>
            </a:r>
            <a:r>
              <a:rPr lang="en-US" sz="1800"/>
              <a:t>(constitute progress towards top-level goals)</a:t>
            </a:r>
          </a:p>
          <a:p>
            <a:pPr>
              <a:lnSpc>
                <a:spcPct val="80000"/>
              </a:lnSpc>
            </a:pPr>
            <a:r>
              <a:rPr lang="en-US" sz="1800">
                <a:solidFill>
                  <a:srgbClr val="0000FF"/>
                </a:solidFill>
              </a:rPr>
              <a:t>SO, heuristics for progression need to help it estimate the “relevance” of the states in the search queue </a:t>
            </a:r>
          </a:p>
        </p:txBody>
      </p:sp>
      <p:sp>
        <p:nvSpPr>
          <p:cNvPr id="777220" name="Rectangle 4"/>
          <p:cNvSpPr>
            <a:spLocks noGrp="1" noChangeArrowheads="1"/>
          </p:cNvSpPr>
          <p:nvPr>
            <p:ph type="body" sz="half" idx="2"/>
          </p:nvPr>
        </p:nvSpPr>
        <p:spPr>
          <a:xfrm>
            <a:off x="4648200" y="3276600"/>
            <a:ext cx="4038600" cy="3048000"/>
          </a:xfrm>
        </p:spPr>
        <p:txBody>
          <a:bodyPr/>
          <a:lstStyle/>
          <a:p>
            <a:pPr>
              <a:lnSpc>
                <a:spcPct val="80000"/>
              </a:lnSpc>
            </a:pPr>
            <a:r>
              <a:rPr lang="en-US" sz="1800"/>
              <a:t>Regression takes “relevance” of actions into account</a:t>
            </a:r>
          </a:p>
          <a:p>
            <a:pPr lvl="1">
              <a:lnSpc>
                <a:spcPct val="80000"/>
              </a:lnSpc>
            </a:pPr>
            <a:r>
              <a:rPr lang="en-US" sz="1600"/>
              <a:t>Specifically, it makes sure that every state in its search queue is relevant</a:t>
            </a:r>
          </a:p>
          <a:p>
            <a:pPr>
              <a:lnSpc>
                <a:spcPct val="80000"/>
              </a:lnSpc>
            </a:pPr>
            <a:r>
              <a:rPr lang="en-US" sz="1800"/>
              <a:t>.. But has not idea whether the states (more accurately, state sets) in its search queue are </a:t>
            </a:r>
            <a:r>
              <a:rPr lang="en-US" sz="1800" i="1"/>
              <a:t>reachable</a:t>
            </a:r>
          </a:p>
          <a:p>
            <a:pPr>
              <a:lnSpc>
                <a:spcPct val="80000"/>
              </a:lnSpc>
            </a:pPr>
            <a:r>
              <a:rPr lang="en-US" sz="1800">
                <a:solidFill>
                  <a:srgbClr val="0000FF"/>
                </a:solidFill>
              </a:rPr>
              <a:t>SO, heuristics for regression need to help it estimate the “reachability” of the states in the search queue</a:t>
            </a:r>
            <a:r>
              <a:rPr lang="en-US" sz="1800"/>
              <a:t> </a:t>
            </a:r>
          </a:p>
        </p:txBody>
      </p:sp>
      <p:sp>
        <p:nvSpPr>
          <p:cNvPr id="777221" name="Text Box 5"/>
          <p:cNvSpPr txBox="1">
            <a:spLocks noChangeArrowheads="1"/>
          </p:cNvSpPr>
          <p:nvPr/>
        </p:nvSpPr>
        <p:spPr bwMode="auto">
          <a:xfrm>
            <a:off x="974725" y="1255713"/>
            <a:ext cx="7613650" cy="2014537"/>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solidFill>
                  <a:srgbClr val="0000FF"/>
                </a:solidFill>
                <a:latin typeface="Arial" charset="0"/>
              </a:rPr>
              <a:t>Reachability:</a:t>
            </a:r>
            <a:r>
              <a:rPr lang="en-US" sz="1800">
                <a:latin typeface="Arial" charset="0"/>
              </a:rPr>
              <a:t> Given a problem [I,G], a (partial) state S is called </a:t>
            </a:r>
            <a:r>
              <a:rPr lang="en-US" sz="1800" u="sng">
                <a:latin typeface="Arial" charset="0"/>
              </a:rPr>
              <a:t>reachable </a:t>
            </a:r>
          </a:p>
          <a:p>
            <a:r>
              <a:rPr lang="en-US" sz="1800">
                <a:latin typeface="Arial" charset="0"/>
              </a:rPr>
              <a:t>  if there is a sequence [a</a:t>
            </a:r>
            <a:r>
              <a:rPr lang="en-US" sz="1800" baseline="-25000">
                <a:latin typeface="Arial" charset="0"/>
              </a:rPr>
              <a:t>1</a:t>
            </a:r>
            <a:r>
              <a:rPr lang="en-US" sz="1800">
                <a:latin typeface="Arial" charset="0"/>
              </a:rPr>
              <a:t>,a</a:t>
            </a:r>
            <a:r>
              <a:rPr lang="en-US" sz="1800" baseline="-25000">
                <a:latin typeface="Arial" charset="0"/>
              </a:rPr>
              <a:t>2</a:t>
            </a:r>
            <a:r>
              <a:rPr lang="en-US" sz="1800">
                <a:latin typeface="Arial" charset="0"/>
              </a:rPr>
              <a:t>,…,a</a:t>
            </a:r>
            <a:r>
              <a:rPr lang="en-US" sz="1800" baseline="-25000">
                <a:latin typeface="Arial" charset="0"/>
              </a:rPr>
              <a:t>k</a:t>
            </a:r>
            <a:r>
              <a:rPr lang="en-US" sz="1800">
                <a:latin typeface="Arial" charset="0"/>
              </a:rPr>
              <a:t>] of actions which when executed</a:t>
            </a:r>
          </a:p>
          <a:p>
            <a:r>
              <a:rPr lang="en-US" sz="1800">
                <a:latin typeface="Arial" charset="0"/>
              </a:rPr>
              <a:t>  from state I will lead to a state where S holds</a:t>
            </a:r>
          </a:p>
          <a:p>
            <a:r>
              <a:rPr lang="en-US" sz="1800">
                <a:solidFill>
                  <a:srgbClr val="0000FF"/>
                </a:solidFill>
                <a:latin typeface="Arial" charset="0"/>
              </a:rPr>
              <a:t>Relevance:</a:t>
            </a:r>
            <a:r>
              <a:rPr lang="en-US" sz="1800">
                <a:latin typeface="Arial" charset="0"/>
              </a:rPr>
              <a:t> Given a problem [I,G], a state S is called </a:t>
            </a:r>
            <a:r>
              <a:rPr lang="en-US" sz="1800" u="sng">
                <a:latin typeface="Arial" charset="0"/>
              </a:rPr>
              <a:t>relevant </a:t>
            </a:r>
            <a:endParaRPr lang="en-US" sz="1800">
              <a:latin typeface="Arial" charset="0"/>
            </a:endParaRPr>
          </a:p>
          <a:p>
            <a:r>
              <a:rPr lang="en-US" sz="1800">
                <a:latin typeface="Arial" charset="0"/>
              </a:rPr>
              <a:t>if there is a sequence [a1,a2,…,ak] of actions which when executed</a:t>
            </a:r>
          </a:p>
          <a:p>
            <a:r>
              <a:rPr lang="en-US" sz="1800">
                <a:latin typeface="Arial" charset="0"/>
              </a:rPr>
              <a:t>from S will lead to a state satisfying </a:t>
            </a:r>
          </a:p>
          <a:p>
            <a:r>
              <a:rPr lang="en-US" sz="1800">
                <a:latin typeface="Arial" charset="0"/>
              </a:rPr>
              <a:t>               </a:t>
            </a:r>
            <a:r>
              <a:rPr lang="en-US" sz="1800">
                <a:solidFill>
                  <a:srgbClr val="FF33CC"/>
                </a:solidFill>
                <a:latin typeface="Arial" charset="0"/>
              </a:rPr>
              <a:t>(Relevance is Reachability from goal state)</a:t>
            </a:r>
          </a:p>
        </p:txBody>
      </p:sp>
      <p:sp>
        <p:nvSpPr>
          <p:cNvPr id="777222" name="Text Box 6"/>
          <p:cNvSpPr txBox="1">
            <a:spLocks noChangeArrowheads="1"/>
          </p:cNvSpPr>
          <p:nvPr/>
        </p:nvSpPr>
        <p:spPr bwMode="auto">
          <a:xfrm>
            <a:off x="1676400" y="6216650"/>
            <a:ext cx="6280150" cy="641350"/>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latin typeface="Arial" charset="0"/>
              </a:rPr>
              <a:t>Since relevance is nothing but reachability from goal state,</a:t>
            </a:r>
          </a:p>
          <a:p>
            <a:r>
              <a:rPr lang="en-US" sz="1800">
                <a:latin typeface="Arial" charset="0"/>
              </a:rPr>
              <a:t>   reachability analysis can form the basis for good heuristics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79266" name="Text Box 2"/>
          <p:cNvSpPr txBox="1">
            <a:spLocks noChangeArrowheads="1"/>
          </p:cNvSpPr>
          <p:nvPr/>
        </p:nvSpPr>
        <p:spPr bwMode="auto">
          <a:xfrm>
            <a:off x="822325" y="53975"/>
            <a:ext cx="5803900" cy="914400"/>
          </a:xfrm>
          <a:prstGeom prst="rect">
            <a:avLst/>
          </a:prstGeom>
          <a:noFill/>
          <a:ln w="9525">
            <a:noFill/>
            <a:miter lim="800000"/>
            <a:headEnd/>
            <a:tailEnd/>
          </a:ln>
          <a:effectLst/>
        </p:spPr>
        <p:txBody>
          <a:bodyPr wrap="none" lIns="91436" tIns="45718" rIns="91436" bIns="45718">
            <a:spAutoFit/>
          </a:bodyPr>
          <a:lstStyle/>
          <a:p>
            <a:r>
              <a:rPr lang="en-US" sz="5400"/>
              <a:t>Subgoal interactions</a:t>
            </a:r>
          </a:p>
        </p:txBody>
      </p:sp>
      <p:sp>
        <p:nvSpPr>
          <p:cNvPr id="779267" name="Text Box 3"/>
          <p:cNvSpPr txBox="1">
            <a:spLocks noChangeArrowheads="1"/>
          </p:cNvSpPr>
          <p:nvPr/>
        </p:nvSpPr>
        <p:spPr bwMode="auto">
          <a:xfrm>
            <a:off x="0" y="1295400"/>
            <a:ext cx="8513763" cy="3257550"/>
          </a:xfrm>
          <a:prstGeom prst="rect">
            <a:avLst/>
          </a:prstGeom>
          <a:noFill/>
          <a:ln w="9525">
            <a:noFill/>
            <a:miter lim="800000"/>
            <a:headEnd/>
            <a:tailEnd/>
          </a:ln>
          <a:effectLst/>
        </p:spPr>
        <p:txBody>
          <a:bodyPr wrap="none" lIns="91436" tIns="45718" rIns="91436" bIns="45718">
            <a:spAutoFit/>
          </a:bodyPr>
          <a:lstStyle/>
          <a:p>
            <a:r>
              <a:rPr lang="en-US"/>
              <a:t>Suppose we have a set of subgoals G</a:t>
            </a:r>
            <a:r>
              <a:rPr lang="en-US" baseline="-25000"/>
              <a:t>1</a:t>
            </a:r>
            <a:r>
              <a:rPr lang="en-US"/>
              <a:t>,….G</a:t>
            </a:r>
            <a:r>
              <a:rPr lang="en-US" baseline="-25000"/>
              <a:t>n </a:t>
            </a:r>
          </a:p>
          <a:p>
            <a:r>
              <a:rPr lang="en-US"/>
              <a:t>Suppose the length of the shortest plan for achieving </a:t>
            </a:r>
          </a:p>
          <a:p>
            <a:r>
              <a:rPr lang="en-US"/>
              <a:t>the subgoals in isolation is </a:t>
            </a:r>
            <a:r>
              <a:rPr lang="en-US" i="1"/>
              <a:t>l</a:t>
            </a:r>
            <a:r>
              <a:rPr lang="en-US" i="1" baseline="-25000"/>
              <a:t>1</a:t>
            </a:r>
            <a:r>
              <a:rPr lang="en-US" i="1"/>
              <a:t>,….l</a:t>
            </a:r>
            <a:r>
              <a:rPr lang="en-US" i="1" baseline="-25000"/>
              <a:t>n</a:t>
            </a:r>
            <a:r>
              <a:rPr lang="en-US" i="1"/>
              <a:t> </a:t>
            </a:r>
          </a:p>
          <a:p>
            <a:r>
              <a:rPr lang="en-US"/>
              <a:t>We want to know what is the length of the shortest plan for </a:t>
            </a:r>
          </a:p>
          <a:p>
            <a:r>
              <a:rPr lang="en-US"/>
              <a:t>  achieving the n subgoals together</a:t>
            </a:r>
            <a:r>
              <a:rPr lang="en-US" i="1"/>
              <a:t>, l</a:t>
            </a:r>
            <a:r>
              <a:rPr lang="en-US" i="1" baseline="-25000"/>
              <a:t>1…n</a:t>
            </a:r>
          </a:p>
          <a:p>
            <a:endParaRPr lang="en-US" i="1" baseline="-25000"/>
          </a:p>
          <a:p>
            <a:r>
              <a:rPr lang="en-US" i="1" baseline="-25000"/>
              <a:t>          </a:t>
            </a:r>
            <a:r>
              <a:rPr lang="en-US"/>
              <a:t>If subgoals are independent:                          </a:t>
            </a:r>
            <a:r>
              <a:rPr lang="en-US" i="1"/>
              <a:t>l</a:t>
            </a:r>
            <a:r>
              <a:rPr lang="en-US" i="1" baseline="-25000"/>
              <a:t>1..n</a:t>
            </a:r>
            <a:r>
              <a:rPr lang="en-US" i="1"/>
              <a:t> =  l</a:t>
            </a:r>
            <a:r>
              <a:rPr lang="en-US" i="1" baseline="-25000"/>
              <a:t>1</a:t>
            </a:r>
            <a:r>
              <a:rPr lang="en-US" i="1"/>
              <a:t>+l</a:t>
            </a:r>
            <a:r>
              <a:rPr lang="en-US" i="1" baseline="-25000"/>
              <a:t>2</a:t>
            </a:r>
            <a:r>
              <a:rPr lang="en-US" i="1"/>
              <a:t>+…+l</a:t>
            </a:r>
            <a:r>
              <a:rPr lang="en-US" i="1" baseline="-25000"/>
              <a:t>n </a:t>
            </a:r>
            <a:r>
              <a:rPr lang="en-US" i="1"/>
              <a:t> </a:t>
            </a:r>
          </a:p>
          <a:p>
            <a:r>
              <a:rPr lang="en-US" i="1"/>
              <a:t>       </a:t>
            </a:r>
            <a:r>
              <a:rPr lang="en-US"/>
              <a:t>If subgoals have +ve interactions alone:</a:t>
            </a:r>
            <a:r>
              <a:rPr lang="en-US" i="1"/>
              <a:t>       l</a:t>
            </a:r>
            <a:r>
              <a:rPr lang="en-US" i="1" baseline="-25000"/>
              <a:t>1..n</a:t>
            </a:r>
            <a:r>
              <a:rPr lang="en-US" i="1"/>
              <a:t> &lt;  l</a:t>
            </a:r>
            <a:r>
              <a:rPr lang="en-US" i="1" baseline="-25000"/>
              <a:t>1</a:t>
            </a:r>
            <a:r>
              <a:rPr lang="en-US" i="1"/>
              <a:t>+l</a:t>
            </a:r>
            <a:r>
              <a:rPr lang="en-US" i="1" baseline="-25000"/>
              <a:t>2</a:t>
            </a:r>
            <a:r>
              <a:rPr lang="en-US" i="1"/>
              <a:t>+…+l</a:t>
            </a:r>
            <a:r>
              <a:rPr lang="en-US" i="1" baseline="-25000"/>
              <a:t>n</a:t>
            </a:r>
            <a:r>
              <a:rPr lang="en-US" i="1"/>
              <a:t> </a:t>
            </a:r>
          </a:p>
          <a:p>
            <a:r>
              <a:rPr lang="en-US" i="1"/>
              <a:t>       </a:t>
            </a:r>
            <a:r>
              <a:rPr lang="en-US"/>
              <a:t>If subgoals have -ve interactions alone:        </a:t>
            </a:r>
            <a:r>
              <a:rPr lang="en-US" i="1"/>
              <a:t>l</a:t>
            </a:r>
            <a:r>
              <a:rPr lang="en-US" i="1" baseline="-25000"/>
              <a:t>1..n</a:t>
            </a:r>
            <a:r>
              <a:rPr lang="en-US" i="1"/>
              <a:t> &gt;  l</a:t>
            </a:r>
            <a:r>
              <a:rPr lang="en-US" i="1" baseline="-25000"/>
              <a:t>1</a:t>
            </a:r>
            <a:r>
              <a:rPr lang="en-US" i="1"/>
              <a:t>+l</a:t>
            </a:r>
            <a:r>
              <a:rPr lang="en-US" i="1" baseline="-25000"/>
              <a:t>2</a:t>
            </a:r>
            <a:r>
              <a:rPr lang="en-US" i="1"/>
              <a:t>+…+l</a:t>
            </a:r>
            <a:r>
              <a:rPr lang="en-US" i="1" baseline="-25000"/>
              <a:t>n</a:t>
            </a:r>
            <a:r>
              <a:rPr lang="en-US" i="1"/>
              <a:t> </a:t>
            </a:r>
          </a:p>
        </p:txBody>
      </p:sp>
      <p:sp>
        <p:nvSpPr>
          <p:cNvPr id="779268" name="Text Box 4"/>
          <p:cNvSpPr txBox="1">
            <a:spLocks noChangeArrowheads="1"/>
          </p:cNvSpPr>
          <p:nvPr/>
        </p:nvSpPr>
        <p:spPr bwMode="auto">
          <a:xfrm>
            <a:off x="365125" y="5065713"/>
            <a:ext cx="8497888" cy="1465262"/>
          </a:xfrm>
          <a:prstGeom prst="rect">
            <a:avLst/>
          </a:prstGeom>
          <a:solidFill>
            <a:srgbClr val="F1F1AD"/>
          </a:solidFill>
          <a:ln w="9525">
            <a:noFill/>
            <a:miter lim="800000"/>
            <a:headEnd/>
            <a:tailEnd/>
          </a:ln>
          <a:effectLst/>
        </p:spPr>
        <p:txBody>
          <a:bodyPr wrap="none">
            <a:spAutoFit/>
          </a:bodyPr>
          <a:lstStyle/>
          <a:p>
            <a:r>
              <a:rPr lang="en-US" sz="1800">
                <a:latin typeface="Arial" charset="0"/>
              </a:rPr>
              <a:t>If you made “independence” assumption, and added up the individual costs of</a:t>
            </a:r>
          </a:p>
          <a:p>
            <a:r>
              <a:rPr lang="en-US" sz="1800">
                <a:latin typeface="Arial" charset="0"/>
              </a:rPr>
              <a:t>  subgoals, then your resultant heuristic will be</a:t>
            </a:r>
          </a:p>
          <a:p>
            <a:r>
              <a:rPr lang="en-US" sz="1800">
                <a:latin typeface="Arial" charset="0"/>
              </a:rPr>
              <a:t>             </a:t>
            </a:r>
            <a:r>
              <a:rPr lang="en-US" sz="1800">
                <a:latin typeface="Arial" charset="0"/>
                <a:sym typeface="Wingdings" pitchFamily="2" charset="2"/>
              </a:rPr>
              <a:t>perfect if the goals are actually independent</a:t>
            </a:r>
          </a:p>
          <a:p>
            <a:r>
              <a:rPr lang="en-US" sz="1800">
                <a:latin typeface="Arial" charset="0"/>
                <a:sym typeface="Wingdings" pitchFamily="2" charset="2"/>
              </a:rPr>
              <a:t>             inadmissible (over-estimating) if the goals have +ve interactions</a:t>
            </a:r>
          </a:p>
          <a:p>
            <a:r>
              <a:rPr lang="en-US" sz="1800">
                <a:latin typeface="Arial" charset="0"/>
                <a:sym typeface="Wingdings" pitchFamily="2" charset="2"/>
              </a:rPr>
              <a:t>             un-informed (hugely under-estimating) if the goals have –ve interactions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en-US" sz="3200"/>
              <a:t>We have figured out how to scale synthesis..</a:t>
            </a:r>
          </a:p>
        </p:txBody>
      </p:sp>
      <p:sp>
        <p:nvSpPr>
          <p:cNvPr id="856067" name="Rectangle 3"/>
          <p:cNvSpPr>
            <a:spLocks noGrp="1" noChangeArrowheads="1"/>
          </p:cNvSpPr>
          <p:nvPr>
            <p:ph type="body" sz="half" idx="1"/>
          </p:nvPr>
        </p:nvSpPr>
        <p:spPr>
          <a:xfrm>
            <a:off x="381000" y="1447800"/>
            <a:ext cx="2971800" cy="4608513"/>
          </a:xfrm>
          <a:solidFill>
            <a:srgbClr val="FFFFCC"/>
          </a:solidFill>
          <a:ln w="3175">
            <a:solidFill>
              <a:schemeClr val="tx1"/>
            </a:solidFill>
          </a:ln>
        </p:spPr>
        <p:txBody>
          <a:bodyPr/>
          <a:lstStyle/>
          <a:p>
            <a:pPr>
              <a:lnSpc>
                <a:spcPct val="90000"/>
              </a:lnSpc>
            </a:pPr>
            <a:r>
              <a:rPr lang="en-US" sz="2400"/>
              <a:t>Before, planning algorithms could synthesize about 6 – 10 action plans in minutes</a:t>
            </a:r>
          </a:p>
          <a:p>
            <a:pPr>
              <a:lnSpc>
                <a:spcPct val="90000"/>
              </a:lnSpc>
            </a:pPr>
            <a:r>
              <a:rPr lang="en-US" sz="2500"/>
              <a:t>Significant scale-up in the last 6-7 years</a:t>
            </a:r>
            <a:endParaRPr lang="en-US" sz="3000"/>
          </a:p>
          <a:p>
            <a:pPr lvl="1">
              <a:lnSpc>
                <a:spcPct val="90000"/>
              </a:lnSpc>
            </a:pPr>
            <a:r>
              <a:rPr lang="en-US" sz="2600"/>
              <a:t>Now, we can synthesize 100 action plans in seconds.</a:t>
            </a:r>
          </a:p>
          <a:p>
            <a:pPr>
              <a:lnSpc>
                <a:spcPct val="90000"/>
              </a:lnSpc>
            </a:pPr>
            <a:endParaRPr lang="en-US" sz="2400"/>
          </a:p>
        </p:txBody>
      </p:sp>
      <p:sp>
        <p:nvSpPr>
          <p:cNvPr id="856068" name="Rectangle 4"/>
          <p:cNvSpPr>
            <a:spLocks noGrp="1" noChangeArrowheads="1"/>
          </p:cNvSpPr>
          <p:nvPr>
            <p:ph type="body" sz="half" idx="2"/>
          </p:nvPr>
        </p:nvSpPr>
        <p:spPr>
          <a:xfrm>
            <a:off x="4679950" y="2859088"/>
            <a:ext cx="3810000" cy="4608512"/>
          </a:xfrm>
        </p:spPr>
        <p:txBody>
          <a:bodyPr/>
          <a:lstStyle/>
          <a:p>
            <a:endParaRPr lang="en-US" sz="2900"/>
          </a:p>
        </p:txBody>
      </p:sp>
      <p:grpSp>
        <p:nvGrpSpPr>
          <p:cNvPr id="856069" name="Group 5"/>
          <p:cNvGrpSpPr>
            <a:grpSpLocks/>
          </p:cNvGrpSpPr>
          <p:nvPr/>
        </p:nvGrpSpPr>
        <p:grpSpPr bwMode="auto">
          <a:xfrm>
            <a:off x="3395663" y="1335088"/>
            <a:ext cx="5748337" cy="3763962"/>
            <a:chOff x="2139" y="0"/>
            <a:chExt cx="3621" cy="2371"/>
          </a:xfrm>
        </p:grpSpPr>
        <p:pic>
          <p:nvPicPr>
            <p:cNvPr id="856070" name="Picture 6" descr="oldgraph"/>
            <p:cNvPicPr>
              <a:picLocks noChangeAspect="1" noChangeArrowheads="1"/>
            </p:cNvPicPr>
            <p:nvPr/>
          </p:nvPicPr>
          <p:blipFill>
            <a:blip r:embed="rId4" cstate="print"/>
            <a:srcRect/>
            <a:stretch>
              <a:fillRect/>
            </a:stretch>
          </p:blipFill>
          <p:spPr bwMode="auto">
            <a:xfrm>
              <a:off x="2139" y="0"/>
              <a:ext cx="3621" cy="2371"/>
            </a:xfrm>
            <a:prstGeom prst="rect">
              <a:avLst/>
            </a:prstGeom>
            <a:noFill/>
          </p:spPr>
        </p:pic>
        <p:pic>
          <p:nvPicPr>
            <p:cNvPr id="856071" name="Picture 7"/>
            <p:cNvPicPr>
              <a:picLocks noChangeAspect="1" noChangeArrowheads="1"/>
            </p:cNvPicPr>
            <p:nvPr/>
          </p:nvPicPr>
          <p:blipFill>
            <a:blip r:embed="rId5" cstate="print"/>
            <a:srcRect/>
            <a:stretch>
              <a:fillRect/>
            </a:stretch>
          </p:blipFill>
          <p:spPr bwMode="auto">
            <a:xfrm>
              <a:off x="4848" y="132"/>
              <a:ext cx="738" cy="636"/>
            </a:xfrm>
            <a:prstGeom prst="rect">
              <a:avLst/>
            </a:prstGeom>
            <a:noFill/>
            <a:ln w="9525">
              <a:noFill/>
              <a:miter lim="800000"/>
              <a:headEnd/>
              <a:tailEnd/>
            </a:ln>
            <a:effectLst/>
          </p:spPr>
        </p:pic>
      </p:grpSp>
      <p:grpSp>
        <p:nvGrpSpPr>
          <p:cNvPr id="856072" name="Group 8"/>
          <p:cNvGrpSpPr>
            <a:grpSpLocks/>
          </p:cNvGrpSpPr>
          <p:nvPr/>
        </p:nvGrpSpPr>
        <p:grpSpPr bwMode="auto">
          <a:xfrm>
            <a:off x="3429000" y="1335088"/>
            <a:ext cx="5715000" cy="3962400"/>
            <a:chOff x="2160" y="-48"/>
            <a:chExt cx="3600" cy="2496"/>
          </a:xfrm>
        </p:grpSpPr>
        <p:pic>
          <p:nvPicPr>
            <p:cNvPr id="856073" name="Picture 9" descr="newGraph"/>
            <p:cNvPicPr>
              <a:picLocks noChangeAspect="1" noChangeArrowheads="1"/>
            </p:cNvPicPr>
            <p:nvPr/>
          </p:nvPicPr>
          <p:blipFill>
            <a:blip r:embed="rId6" cstate="print"/>
            <a:srcRect/>
            <a:stretch>
              <a:fillRect/>
            </a:stretch>
          </p:blipFill>
          <p:spPr bwMode="auto">
            <a:xfrm>
              <a:off x="2160" y="-48"/>
              <a:ext cx="3600" cy="2496"/>
            </a:xfrm>
            <a:prstGeom prst="rect">
              <a:avLst/>
            </a:prstGeom>
            <a:noFill/>
          </p:spPr>
        </p:pic>
        <p:sp>
          <p:nvSpPr>
            <p:cNvPr id="856074" name="Text Box 10"/>
            <p:cNvSpPr txBox="1">
              <a:spLocks noChangeArrowheads="1"/>
            </p:cNvSpPr>
            <p:nvPr/>
          </p:nvSpPr>
          <p:spPr bwMode="auto">
            <a:xfrm>
              <a:off x="4608" y="1680"/>
              <a:ext cx="1022" cy="328"/>
            </a:xfrm>
            <a:prstGeom prst="rect">
              <a:avLst/>
            </a:prstGeom>
            <a:solidFill>
              <a:srgbClr val="99CCFF"/>
            </a:solidFill>
            <a:ln w="3175">
              <a:solidFill>
                <a:schemeClr val="tx1"/>
              </a:solidFill>
              <a:miter lim="800000"/>
              <a:headEnd/>
              <a:tailEnd/>
            </a:ln>
            <a:effectLst/>
          </p:spPr>
          <p:txBody>
            <a:bodyPr wrap="none" lIns="91403" tIns="45702" rIns="91403" bIns="45702">
              <a:spAutoFit/>
            </a:bodyPr>
            <a:lstStyle/>
            <a:p>
              <a:r>
                <a:rPr lang="en-US" sz="1400"/>
                <a:t>Realistic encodings </a:t>
              </a:r>
            </a:p>
            <a:p>
              <a:r>
                <a:rPr lang="en-US" sz="1400"/>
                <a:t>of Munich airport!</a:t>
              </a:r>
            </a:p>
          </p:txBody>
        </p:sp>
      </p:grpSp>
      <p:sp>
        <p:nvSpPr>
          <p:cNvPr id="856075" name="Text Box 11"/>
          <p:cNvSpPr txBox="1">
            <a:spLocks noChangeArrowheads="1"/>
          </p:cNvSpPr>
          <p:nvPr/>
        </p:nvSpPr>
        <p:spPr bwMode="auto">
          <a:xfrm>
            <a:off x="304800" y="5759450"/>
            <a:ext cx="8839200" cy="831850"/>
          </a:xfrm>
          <a:prstGeom prst="rect">
            <a:avLst/>
          </a:prstGeom>
          <a:solidFill>
            <a:schemeClr val="bg1"/>
          </a:solidFill>
          <a:ln w="38100">
            <a:solidFill>
              <a:schemeClr val="tx2"/>
            </a:solidFill>
            <a:miter lim="800000"/>
            <a:headEnd/>
            <a:tailEnd/>
          </a:ln>
          <a:effectLst/>
        </p:spPr>
        <p:txBody>
          <a:bodyPr lIns="91403" tIns="45702" rIns="91403" bIns="45702">
            <a:spAutoFit/>
          </a:bodyPr>
          <a:lstStyle/>
          <a:p>
            <a:r>
              <a:rPr lang="en-US" sz="2300" b="1">
                <a:solidFill>
                  <a:srgbClr val="800000"/>
                </a:solidFill>
                <a:latin typeface="Helvetica" pitchFamily="34" charset="0"/>
              </a:rPr>
              <a:t>The primary revolution</a:t>
            </a:r>
            <a:r>
              <a:rPr lang="en-US" sz="2300">
                <a:solidFill>
                  <a:srgbClr val="800000"/>
                </a:solidFill>
                <a:latin typeface="Helvetica" pitchFamily="34" charset="0"/>
              </a:rPr>
              <a:t> in planning in the recent years has been </a:t>
            </a:r>
            <a:r>
              <a:rPr lang="en-US" sz="2300" b="1">
                <a:solidFill>
                  <a:srgbClr val="800000"/>
                </a:solidFill>
                <a:latin typeface="Helvetica" pitchFamily="34" charset="0"/>
              </a:rPr>
              <a:t>methods to</a:t>
            </a:r>
            <a:r>
              <a:rPr lang="en-US" sz="2300">
                <a:solidFill>
                  <a:srgbClr val="800000"/>
                </a:solidFill>
                <a:latin typeface="Helvetica" pitchFamily="34" charset="0"/>
              </a:rPr>
              <a:t> scale up plan synthesis</a:t>
            </a:r>
          </a:p>
        </p:txBody>
      </p:sp>
      <p:sp>
        <p:nvSpPr>
          <p:cNvPr id="856076" name="Text Box 12"/>
          <p:cNvSpPr txBox="1">
            <a:spLocks noChangeArrowheads="1"/>
          </p:cNvSpPr>
          <p:nvPr/>
        </p:nvSpPr>
        <p:spPr bwMode="auto">
          <a:xfrm>
            <a:off x="5029200" y="1066800"/>
            <a:ext cx="3711575" cy="457200"/>
          </a:xfrm>
          <a:prstGeom prst="rect">
            <a:avLst/>
          </a:prstGeom>
          <a:solidFill>
            <a:srgbClr val="FFCC00"/>
          </a:solidFill>
          <a:ln w="9525">
            <a:noFill/>
            <a:miter lim="800000"/>
            <a:headEnd/>
            <a:tailEnd/>
          </a:ln>
          <a:effectLst/>
        </p:spPr>
        <p:txBody>
          <a:bodyPr wrap="none" lIns="91403" tIns="45702" rIns="91403" bIns="45702">
            <a:spAutoFit/>
          </a:bodyPr>
          <a:lstStyle/>
          <a:p>
            <a:r>
              <a:rPr lang="en-US"/>
              <a:t>Problem is Search Control!!!</a:t>
            </a:r>
          </a:p>
        </p:txBody>
      </p:sp>
      <p:sp>
        <p:nvSpPr>
          <p:cNvPr id="856077" name="Rectangle 13"/>
          <p:cNvSpPr>
            <a:spLocks noChangeArrowheads="1"/>
          </p:cNvSpPr>
          <p:nvPr/>
        </p:nvSpPr>
        <p:spPr bwMode="auto">
          <a:xfrm>
            <a:off x="762000" y="0"/>
            <a:ext cx="7793038" cy="685800"/>
          </a:xfrm>
          <a:prstGeom prst="rect">
            <a:avLst/>
          </a:prstGeom>
          <a:noFill/>
          <a:ln w="9525">
            <a:noFill/>
            <a:miter lim="800000"/>
            <a:headEnd/>
            <a:tailEnd/>
          </a:ln>
          <a:effectLst/>
        </p:spPr>
        <p:txBody>
          <a:bodyPr lIns="91432" tIns="45716" rIns="91432" bIns="45716" anchor="b"/>
          <a:lstStyle/>
          <a:p>
            <a:r>
              <a:rPr lang="en-US" sz="3200">
                <a:solidFill>
                  <a:schemeClr val="tx2"/>
                </a:solidFill>
              </a:rPr>
              <a:t>Scalability was the big bottle-neck…</a:t>
            </a:r>
          </a:p>
        </p:txBody>
      </p:sp>
    </p:spTree>
    <p:custDataLst>
      <p:tags r:id="rId1"/>
    </p:custDataLst>
  </p:cSld>
  <p:clrMapOvr>
    <a:masterClrMapping/>
  </p:clrMapOvr>
  <p:transition advTm="1474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56072"/>
                                        </p:tgtEl>
                                        <p:attrNameLst>
                                          <p:attrName>style.visibility</p:attrName>
                                        </p:attrNameLst>
                                      </p:cBhvr>
                                      <p:to>
                                        <p:strVal val="visible"/>
                                      </p:to>
                                    </p:set>
                                    <p:animEffect transition="in" filter="dissolve">
                                      <p:cBhvr>
                                        <p:cTn id="7" dur="500"/>
                                        <p:tgtEl>
                                          <p:spTgt spid="856072"/>
                                        </p:tgtEl>
                                      </p:cBhvr>
                                    </p:animEffect>
                                  </p:childTnLst>
                                </p:cTn>
                              </p:par>
                              <p:par>
                                <p:cTn id="8" presetID="3" presetClass="entr" presetSubtype="10" fill="hold" nodeType="withEffect">
                                  <p:stCondLst>
                                    <p:cond delay="0"/>
                                  </p:stCondLst>
                                  <p:childTnLst>
                                    <p:set>
                                      <p:cBhvr>
                                        <p:cTn id="9" dur="1" fill="hold">
                                          <p:stCondLst>
                                            <p:cond delay="0"/>
                                          </p:stCondLst>
                                        </p:cTn>
                                        <p:tgtEl>
                                          <p:spTgt spid="856067">
                                            <p:txEl>
                                              <p:pRg st="1" end="1"/>
                                            </p:txEl>
                                          </p:spTgt>
                                        </p:tgtEl>
                                        <p:attrNameLst>
                                          <p:attrName>style.visibility</p:attrName>
                                        </p:attrNameLst>
                                      </p:cBhvr>
                                      <p:to>
                                        <p:strVal val="visible"/>
                                      </p:to>
                                    </p:set>
                                    <p:animEffect transition="in" filter="blinds(horizontal)">
                                      <p:cBhvr>
                                        <p:cTn id="10" dur="500"/>
                                        <p:tgtEl>
                                          <p:spTgt spid="85606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56067">
                                            <p:txEl>
                                              <p:pRg st="2" end="2"/>
                                            </p:txEl>
                                          </p:spTgt>
                                        </p:tgtEl>
                                        <p:attrNameLst>
                                          <p:attrName>style.visibility</p:attrName>
                                        </p:attrNameLst>
                                      </p:cBhvr>
                                      <p:to>
                                        <p:strVal val="visible"/>
                                      </p:to>
                                    </p:set>
                                    <p:animEffect transition="in" filter="blinds(horizontal)">
                                      <p:cBhvr>
                                        <p:cTn id="13" dur="500"/>
                                        <p:tgtEl>
                                          <p:spTgt spid="85606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56066"/>
                                        </p:tgtEl>
                                        <p:attrNameLst>
                                          <p:attrName>style.visibility</p:attrName>
                                        </p:attrNameLst>
                                      </p:cBhvr>
                                      <p:to>
                                        <p:strVal val="visible"/>
                                      </p:to>
                                    </p:set>
                                    <p:animEffect transition="in" filter="blinds(horizontal)">
                                      <p:cBhvr>
                                        <p:cTn id="16" dur="500"/>
                                        <p:tgtEl>
                                          <p:spTgt spid="85606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56075"/>
                                        </p:tgtEl>
                                        <p:attrNameLst>
                                          <p:attrName>style.visibility</p:attrName>
                                        </p:attrNameLst>
                                      </p:cBhvr>
                                      <p:to>
                                        <p:strVal val="visible"/>
                                      </p:to>
                                    </p:set>
                                    <p:animEffect transition="in" filter="dissolve">
                                      <p:cBhvr>
                                        <p:cTn id="21" dur="500"/>
                                        <p:tgtEl>
                                          <p:spTgt spid="856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p:bldP spid="85607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State of the Field</a:t>
            </a:r>
          </a:p>
        </p:txBody>
      </p:sp>
      <p:sp>
        <p:nvSpPr>
          <p:cNvPr id="1741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Automated Planning, as a subfield of AI, is as old as AI</a:t>
            </a:r>
          </a:p>
          <a:p>
            <a:r>
              <a:rPr lang="en-US" smtClean="0"/>
              <a:t>The area has become very “active” for the last several years</a:t>
            </a:r>
          </a:p>
          <a:p>
            <a:pPr lvl="1"/>
            <a:r>
              <a:rPr lang="en-US" smtClean="0"/>
              <a:t>Papers appear in AAAI; IJCAI; AIJ; JAIR; as well as AIPS, ECP which have merged to become ICAPS</a:t>
            </a:r>
          </a:p>
          <a:p>
            <a:pPr lvl="1"/>
            <a:r>
              <a:rPr lang="en-US" smtClean="0"/>
              <a:t>Tremendous strides in deterministic plan synthesis</a:t>
            </a:r>
          </a:p>
          <a:p>
            <a:pPr lvl="2"/>
            <a:r>
              <a:rPr lang="en-US" smtClean="0"/>
              <a:t>Bi-annual Intl. Planning Competitions</a:t>
            </a:r>
          </a:p>
          <a:p>
            <a:pPr lvl="1"/>
            <a:r>
              <a:rPr lang="en-US" smtClean="0"/>
              <a:t>Current interest is in exploiting the insights from deterministic planning techniques to other planning scenarios. </a:t>
            </a:r>
          </a:p>
          <a:p>
            <a:pPr lvl="2">
              <a:buFontTx/>
              <a:buNone/>
            </a:pPr>
            <a:endParaRPr lang="en-US"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58114" name="Line 2"/>
          <p:cNvSpPr>
            <a:spLocks noChangeShapeType="1"/>
          </p:cNvSpPr>
          <p:nvPr/>
        </p:nvSpPr>
        <p:spPr bwMode="auto">
          <a:xfrm>
            <a:off x="609600" y="762000"/>
            <a:ext cx="0" cy="3429000"/>
          </a:xfrm>
          <a:prstGeom prst="line">
            <a:avLst/>
          </a:prstGeom>
          <a:noFill/>
          <a:ln w="9525">
            <a:solidFill>
              <a:schemeClr val="tx1"/>
            </a:solidFill>
            <a:round/>
            <a:headEnd/>
            <a:tailEnd/>
          </a:ln>
          <a:effectLst/>
        </p:spPr>
        <p:txBody>
          <a:bodyPr/>
          <a:lstStyle/>
          <a:p>
            <a:endParaRPr lang="en-US"/>
          </a:p>
        </p:txBody>
      </p:sp>
      <p:sp>
        <p:nvSpPr>
          <p:cNvPr id="858115" name="Line 3"/>
          <p:cNvSpPr>
            <a:spLocks noChangeShapeType="1"/>
          </p:cNvSpPr>
          <p:nvPr/>
        </p:nvSpPr>
        <p:spPr bwMode="auto">
          <a:xfrm>
            <a:off x="304800" y="3962400"/>
            <a:ext cx="4953000" cy="0"/>
          </a:xfrm>
          <a:prstGeom prst="line">
            <a:avLst/>
          </a:prstGeom>
          <a:noFill/>
          <a:ln w="9525">
            <a:solidFill>
              <a:schemeClr val="tx1"/>
            </a:solidFill>
            <a:round/>
            <a:headEnd/>
            <a:tailEnd/>
          </a:ln>
          <a:effectLst/>
        </p:spPr>
        <p:txBody>
          <a:bodyPr/>
          <a:lstStyle/>
          <a:p>
            <a:endParaRPr lang="en-US"/>
          </a:p>
        </p:txBody>
      </p:sp>
      <p:sp>
        <p:nvSpPr>
          <p:cNvPr id="858116" name="Line 4"/>
          <p:cNvSpPr>
            <a:spLocks noChangeShapeType="1"/>
          </p:cNvSpPr>
          <p:nvPr/>
        </p:nvSpPr>
        <p:spPr bwMode="auto">
          <a:xfrm>
            <a:off x="1143000" y="3886200"/>
            <a:ext cx="0" cy="228600"/>
          </a:xfrm>
          <a:prstGeom prst="line">
            <a:avLst/>
          </a:prstGeom>
          <a:noFill/>
          <a:ln w="9525">
            <a:solidFill>
              <a:schemeClr val="tx1"/>
            </a:solidFill>
            <a:round/>
            <a:headEnd/>
            <a:tailEnd/>
          </a:ln>
          <a:effectLst/>
        </p:spPr>
        <p:txBody>
          <a:bodyPr/>
          <a:lstStyle/>
          <a:p>
            <a:endParaRPr lang="en-US"/>
          </a:p>
        </p:txBody>
      </p:sp>
      <p:sp>
        <p:nvSpPr>
          <p:cNvPr id="858117" name="Line 5"/>
          <p:cNvSpPr>
            <a:spLocks noChangeShapeType="1"/>
          </p:cNvSpPr>
          <p:nvPr/>
        </p:nvSpPr>
        <p:spPr bwMode="auto">
          <a:xfrm>
            <a:off x="2362200" y="3810000"/>
            <a:ext cx="0" cy="228600"/>
          </a:xfrm>
          <a:prstGeom prst="line">
            <a:avLst/>
          </a:prstGeom>
          <a:noFill/>
          <a:ln w="9525">
            <a:solidFill>
              <a:schemeClr val="tx1"/>
            </a:solidFill>
            <a:round/>
            <a:headEnd/>
            <a:tailEnd/>
          </a:ln>
          <a:effectLst/>
        </p:spPr>
        <p:txBody>
          <a:bodyPr/>
          <a:lstStyle/>
          <a:p>
            <a:endParaRPr lang="en-US"/>
          </a:p>
        </p:txBody>
      </p:sp>
      <p:sp>
        <p:nvSpPr>
          <p:cNvPr id="858118" name="Line 6"/>
          <p:cNvSpPr>
            <a:spLocks noChangeShapeType="1"/>
          </p:cNvSpPr>
          <p:nvPr/>
        </p:nvSpPr>
        <p:spPr bwMode="auto">
          <a:xfrm>
            <a:off x="3429000" y="3886200"/>
            <a:ext cx="0" cy="228600"/>
          </a:xfrm>
          <a:prstGeom prst="line">
            <a:avLst/>
          </a:prstGeom>
          <a:noFill/>
          <a:ln w="9525">
            <a:solidFill>
              <a:schemeClr val="tx1"/>
            </a:solidFill>
            <a:round/>
            <a:headEnd/>
            <a:tailEnd/>
          </a:ln>
          <a:effectLst/>
        </p:spPr>
        <p:txBody>
          <a:bodyPr/>
          <a:lstStyle/>
          <a:p>
            <a:endParaRPr lang="en-US"/>
          </a:p>
        </p:txBody>
      </p:sp>
      <p:sp>
        <p:nvSpPr>
          <p:cNvPr id="858119" name="Line 7"/>
          <p:cNvSpPr>
            <a:spLocks noChangeShapeType="1"/>
          </p:cNvSpPr>
          <p:nvPr/>
        </p:nvSpPr>
        <p:spPr bwMode="auto">
          <a:xfrm>
            <a:off x="4648200" y="3886200"/>
            <a:ext cx="0" cy="228600"/>
          </a:xfrm>
          <a:prstGeom prst="line">
            <a:avLst/>
          </a:prstGeom>
          <a:noFill/>
          <a:ln w="9525">
            <a:solidFill>
              <a:schemeClr val="tx1"/>
            </a:solidFill>
            <a:round/>
            <a:headEnd/>
            <a:tailEnd/>
          </a:ln>
          <a:effectLst/>
        </p:spPr>
        <p:txBody>
          <a:bodyPr/>
          <a:lstStyle/>
          <a:p>
            <a:endParaRPr lang="en-US"/>
          </a:p>
        </p:txBody>
      </p:sp>
      <p:sp>
        <p:nvSpPr>
          <p:cNvPr id="858120" name="Text Box 8"/>
          <p:cNvSpPr txBox="1">
            <a:spLocks noChangeArrowheads="1"/>
          </p:cNvSpPr>
          <p:nvPr/>
        </p:nvSpPr>
        <p:spPr bwMode="auto">
          <a:xfrm>
            <a:off x="1050925" y="4151313"/>
            <a:ext cx="123190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set-difference</a:t>
            </a:r>
            <a:endParaRPr lang="en-US" sz="1800">
              <a:latin typeface="Arial" charset="0"/>
            </a:endParaRPr>
          </a:p>
        </p:txBody>
      </p:sp>
      <p:sp>
        <p:nvSpPr>
          <p:cNvPr id="858121" name="Text Box 9"/>
          <p:cNvSpPr txBox="1">
            <a:spLocks noChangeArrowheads="1"/>
          </p:cNvSpPr>
          <p:nvPr/>
        </p:nvSpPr>
        <p:spPr bwMode="auto">
          <a:xfrm>
            <a:off x="2209800" y="4114800"/>
            <a:ext cx="420688"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C</a:t>
            </a:r>
            <a:endParaRPr lang="en-US" sz="1800">
              <a:latin typeface="Arial" charset="0"/>
            </a:endParaRPr>
          </a:p>
        </p:txBody>
      </p:sp>
      <p:sp>
        <p:nvSpPr>
          <p:cNvPr id="858122" name="Text Box 10"/>
          <p:cNvSpPr txBox="1">
            <a:spLocks noChangeArrowheads="1"/>
          </p:cNvSpPr>
          <p:nvPr/>
        </p:nvSpPr>
        <p:spPr bwMode="auto">
          <a:xfrm>
            <a:off x="3200400" y="4267200"/>
            <a:ext cx="412750"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P</a:t>
            </a:r>
            <a:endParaRPr lang="en-US" sz="1800">
              <a:latin typeface="Arial" charset="0"/>
            </a:endParaRPr>
          </a:p>
        </p:txBody>
      </p:sp>
      <p:sp>
        <p:nvSpPr>
          <p:cNvPr id="858123" name="Text Box 11"/>
          <p:cNvSpPr txBox="1">
            <a:spLocks noChangeArrowheads="1"/>
          </p:cNvSpPr>
          <p:nvPr/>
        </p:nvSpPr>
        <p:spPr bwMode="auto">
          <a:xfrm>
            <a:off x="4419600" y="4191000"/>
            <a:ext cx="369888"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30000">
                <a:latin typeface="Arial" charset="0"/>
              </a:rPr>
              <a:t>*</a:t>
            </a:r>
            <a:endParaRPr lang="en-US" sz="1800">
              <a:latin typeface="Arial" charset="0"/>
            </a:endParaRPr>
          </a:p>
        </p:txBody>
      </p:sp>
      <p:sp>
        <p:nvSpPr>
          <p:cNvPr id="858124" name="Text Box 12"/>
          <p:cNvSpPr txBox="1">
            <a:spLocks noChangeArrowheads="1"/>
          </p:cNvSpPr>
          <p:nvPr/>
        </p:nvSpPr>
        <p:spPr bwMode="auto">
          <a:xfrm>
            <a:off x="1203325" y="4227513"/>
            <a:ext cx="184150" cy="366712"/>
          </a:xfrm>
          <a:prstGeom prst="rect">
            <a:avLst/>
          </a:prstGeom>
          <a:noFill/>
          <a:ln w="9525">
            <a:noFill/>
            <a:miter lim="800000"/>
            <a:headEnd/>
            <a:tailEnd/>
          </a:ln>
          <a:effectLst/>
        </p:spPr>
        <p:txBody>
          <a:bodyPr wrap="none" lIns="91436" tIns="45718" rIns="91436" bIns="45718">
            <a:spAutoFit/>
          </a:bodyPr>
          <a:lstStyle/>
          <a:p>
            <a:endParaRPr lang="en-US" sz="1800">
              <a:latin typeface="Arial" charset="0"/>
            </a:endParaRPr>
          </a:p>
        </p:txBody>
      </p:sp>
      <p:sp>
        <p:nvSpPr>
          <p:cNvPr id="858125" name="Text Box 13"/>
          <p:cNvSpPr txBox="1">
            <a:spLocks noChangeArrowheads="1"/>
          </p:cNvSpPr>
          <p:nvPr/>
        </p:nvSpPr>
        <p:spPr bwMode="auto">
          <a:xfrm>
            <a:off x="533400" y="4191000"/>
            <a:ext cx="184150" cy="366713"/>
          </a:xfrm>
          <a:prstGeom prst="rect">
            <a:avLst/>
          </a:prstGeom>
          <a:noFill/>
          <a:ln w="9525">
            <a:noFill/>
            <a:miter lim="800000"/>
            <a:headEnd/>
            <a:tailEnd/>
          </a:ln>
          <a:effectLst/>
        </p:spPr>
        <p:txBody>
          <a:bodyPr wrap="none" lIns="91436" tIns="45718" rIns="91436" bIns="45718">
            <a:spAutoFit/>
          </a:bodyPr>
          <a:lstStyle/>
          <a:p>
            <a:endParaRPr lang="en-US" sz="1800">
              <a:latin typeface="Arial" charset="0"/>
            </a:endParaRPr>
          </a:p>
        </p:txBody>
      </p:sp>
      <p:sp>
        <p:nvSpPr>
          <p:cNvPr id="858126" name="Text Box 14"/>
          <p:cNvSpPr txBox="1">
            <a:spLocks noChangeArrowheads="1"/>
          </p:cNvSpPr>
          <p:nvPr/>
        </p:nvSpPr>
        <p:spPr bwMode="auto">
          <a:xfrm>
            <a:off x="457200" y="4191000"/>
            <a:ext cx="395288"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0</a:t>
            </a:r>
            <a:endParaRPr lang="en-US" sz="1800">
              <a:latin typeface="Arial" charset="0"/>
            </a:endParaRPr>
          </a:p>
        </p:txBody>
      </p:sp>
      <p:sp>
        <p:nvSpPr>
          <p:cNvPr id="858127" name="Freeform 15"/>
          <p:cNvSpPr>
            <a:spLocks/>
          </p:cNvSpPr>
          <p:nvPr/>
        </p:nvSpPr>
        <p:spPr bwMode="auto">
          <a:xfrm>
            <a:off x="628650" y="485775"/>
            <a:ext cx="4391025" cy="3448050"/>
          </a:xfrm>
          <a:custGeom>
            <a:avLst/>
            <a:gdLst/>
            <a:ahLst/>
            <a:cxnLst>
              <a:cxn ang="0">
                <a:pos x="0" y="2172"/>
              </a:cxn>
              <a:cxn ang="0">
                <a:pos x="270" y="2100"/>
              </a:cxn>
              <a:cxn ang="0">
                <a:pos x="390" y="2076"/>
              </a:cxn>
              <a:cxn ang="0">
                <a:pos x="420" y="2070"/>
              </a:cxn>
              <a:cxn ang="0">
                <a:pos x="552" y="2028"/>
              </a:cxn>
              <a:cxn ang="0">
                <a:pos x="672" y="1980"/>
              </a:cxn>
              <a:cxn ang="0">
                <a:pos x="834" y="1902"/>
              </a:cxn>
              <a:cxn ang="0">
                <a:pos x="1026" y="1770"/>
              </a:cxn>
              <a:cxn ang="0">
                <a:pos x="1170" y="1686"/>
              </a:cxn>
              <a:cxn ang="0">
                <a:pos x="1212" y="1656"/>
              </a:cxn>
              <a:cxn ang="0">
                <a:pos x="1398" y="1524"/>
              </a:cxn>
              <a:cxn ang="0">
                <a:pos x="1470" y="1470"/>
              </a:cxn>
              <a:cxn ang="0">
                <a:pos x="1506" y="1440"/>
              </a:cxn>
              <a:cxn ang="0">
                <a:pos x="1632" y="1380"/>
              </a:cxn>
              <a:cxn ang="0">
                <a:pos x="1800" y="1284"/>
              </a:cxn>
              <a:cxn ang="0">
                <a:pos x="2292" y="924"/>
              </a:cxn>
              <a:cxn ang="0">
                <a:pos x="2334" y="888"/>
              </a:cxn>
              <a:cxn ang="0">
                <a:pos x="2418" y="780"/>
              </a:cxn>
              <a:cxn ang="0">
                <a:pos x="2448" y="720"/>
              </a:cxn>
              <a:cxn ang="0">
                <a:pos x="2466" y="702"/>
              </a:cxn>
              <a:cxn ang="0">
                <a:pos x="2520" y="612"/>
              </a:cxn>
              <a:cxn ang="0">
                <a:pos x="2544" y="576"/>
              </a:cxn>
              <a:cxn ang="0">
                <a:pos x="2592" y="480"/>
              </a:cxn>
              <a:cxn ang="0">
                <a:pos x="2634" y="378"/>
              </a:cxn>
              <a:cxn ang="0">
                <a:pos x="2682" y="252"/>
              </a:cxn>
              <a:cxn ang="0">
                <a:pos x="2730" y="120"/>
              </a:cxn>
              <a:cxn ang="0">
                <a:pos x="2742" y="60"/>
              </a:cxn>
              <a:cxn ang="0">
                <a:pos x="2766" y="0"/>
              </a:cxn>
            </a:cxnLst>
            <a:rect l="0" t="0" r="r" b="b"/>
            <a:pathLst>
              <a:path w="2766" h="2172">
                <a:moveTo>
                  <a:pt x="0" y="2172"/>
                </a:moveTo>
                <a:cubicBezTo>
                  <a:pt x="89" y="2142"/>
                  <a:pt x="179" y="2123"/>
                  <a:pt x="270" y="2100"/>
                </a:cubicBezTo>
                <a:cubicBezTo>
                  <a:pt x="310" y="2090"/>
                  <a:pt x="350" y="2084"/>
                  <a:pt x="390" y="2076"/>
                </a:cubicBezTo>
                <a:cubicBezTo>
                  <a:pt x="400" y="2074"/>
                  <a:pt x="420" y="2070"/>
                  <a:pt x="420" y="2070"/>
                </a:cubicBezTo>
                <a:cubicBezTo>
                  <a:pt x="461" y="2050"/>
                  <a:pt x="509" y="2044"/>
                  <a:pt x="552" y="2028"/>
                </a:cubicBezTo>
                <a:cubicBezTo>
                  <a:pt x="592" y="2014"/>
                  <a:pt x="632" y="1996"/>
                  <a:pt x="672" y="1980"/>
                </a:cubicBezTo>
                <a:cubicBezTo>
                  <a:pt x="726" y="1958"/>
                  <a:pt x="780" y="1916"/>
                  <a:pt x="834" y="1902"/>
                </a:cubicBezTo>
                <a:cubicBezTo>
                  <a:pt x="898" y="1859"/>
                  <a:pt x="960" y="1809"/>
                  <a:pt x="1026" y="1770"/>
                </a:cubicBezTo>
                <a:cubicBezTo>
                  <a:pt x="1071" y="1744"/>
                  <a:pt x="1132" y="1724"/>
                  <a:pt x="1170" y="1686"/>
                </a:cubicBezTo>
                <a:cubicBezTo>
                  <a:pt x="1217" y="1639"/>
                  <a:pt x="1157" y="1695"/>
                  <a:pt x="1212" y="1656"/>
                </a:cubicBezTo>
                <a:cubicBezTo>
                  <a:pt x="1274" y="1612"/>
                  <a:pt x="1328" y="1559"/>
                  <a:pt x="1398" y="1524"/>
                </a:cubicBezTo>
                <a:cubicBezTo>
                  <a:pt x="1418" y="1498"/>
                  <a:pt x="1441" y="1484"/>
                  <a:pt x="1470" y="1470"/>
                </a:cubicBezTo>
                <a:cubicBezTo>
                  <a:pt x="1502" y="1454"/>
                  <a:pt x="1475" y="1462"/>
                  <a:pt x="1506" y="1440"/>
                </a:cubicBezTo>
                <a:cubicBezTo>
                  <a:pt x="1543" y="1414"/>
                  <a:pt x="1588" y="1391"/>
                  <a:pt x="1632" y="1380"/>
                </a:cubicBezTo>
                <a:cubicBezTo>
                  <a:pt x="1684" y="1341"/>
                  <a:pt x="1747" y="1322"/>
                  <a:pt x="1800" y="1284"/>
                </a:cubicBezTo>
                <a:cubicBezTo>
                  <a:pt x="1965" y="1166"/>
                  <a:pt x="2147" y="1069"/>
                  <a:pt x="2292" y="924"/>
                </a:cubicBezTo>
                <a:cubicBezTo>
                  <a:pt x="2305" y="911"/>
                  <a:pt x="2322" y="902"/>
                  <a:pt x="2334" y="888"/>
                </a:cubicBezTo>
                <a:cubicBezTo>
                  <a:pt x="2364" y="855"/>
                  <a:pt x="2389" y="814"/>
                  <a:pt x="2418" y="780"/>
                </a:cubicBezTo>
                <a:cubicBezTo>
                  <a:pt x="2433" y="762"/>
                  <a:pt x="2434" y="739"/>
                  <a:pt x="2448" y="720"/>
                </a:cubicBezTo>
                <a:cubicBezTo>
                  <a:pt x="2453" y="713"/>
                  <a:pt x="2461" y="709"/>
                  <a:pt x="2466" y="702"/>
                </a:cubicBezTo>
                <a:cubicBezTo>
                  <a:pt x="2487" y="673"/>
                  <a:pt x="2502" y="642"/>
                  <a:pt x="2520" y="612"/>
                </a:cubicBezTo>
                <a:cubicBezTo>
                  <a:pt x="2527" y="600"/>
                  <a:pt x="2544" y="576"/>
                  <a:pt x="2544" y="576"/>
                </a:cubicBezTo>
                <a:cubicBezTo>
                  <a:pt x="2553" y="539"/>
                  <a:pt x="2570" y="510"/>
                  <a:pt x="2592" y="480"/>
                </a:cubicBezTo>
                <a:cubicBezTo>
                  <a:pt x="2601" y="445"/>
                  <a:pt x="2618" y="411"/>
                  <a:pt x="2634" y="378"/>
                </a:cubicBezTo>
                <a:cubicBezTo>
                  <a:pt x="2643" y="334"/>
                  <a:pt x="2666" y="294"/>
                  <a:pt x="2682" y="252"/>
                </a:cubicBezTo>
                <a:cubicBezTo>
                  <a:pt x="2698" y="208"/>
                  <a:pt x="2709" y="162"/>
                  <a:pt x="2730" y="120"/>
                </a:cubicBezTo>
                <a:cubicBezTo>
                  <a:pt x="2731" y="112"/>
                  <a:pt x="2737" y="71"/>
                  <a:pt x="2742" y="60"/>
                </a:cubicBezTo>
                <a:cubicBezTo>
                  <a:pt x="2751" y="40"/>
                  <a:pt x="2766" y="24"/>
                  <a:pt x="2766" y="0"/>
                </a:cubicBezTo>
              </a:path>
            </a:pathLst>
          </a:custGeom>
          <a:noFill/>
          <a:ln w="38100" cmpd="sng">
            <a:solidFill>
              <a:srgbClr val="009900"/>
            </a:solidFill>
            <a:round/>
            <a:headEnd/>
            <a:tailEnd/>
          </a:ln>
          <a:effectLst/>
        </p:spPr>
        <p:txBody>
          <a:bodyPr/>
          <a:lstStyle/>
          <a:p>
            <a:endParaRPr lang="en-US"/>
          </a:p>
        </p:txBody>
      </p:sp>
      <p:sp>
        <p:nvSpPr>
          <p:cNvPr id="858128" name="Text Box 16"/>
          <p:cNvSpPr txBox="1">
            <a:spLocks noChangeArrowheads="1"/>
          </p:cNvSpPr>
          <p:nvPr/>
        </p:nvSpPr>
        <p:spPr bwMode="auto">
          <a:xfrm>
            <a:off x="3962400" y="2133600"/>
            <a:ext cx="2025650" cy="641350"/>
          </a:xfrm>
          <a:prstGeom prst="rect">
            <a:avLst/>
          </a:prstGeom>
          <a:noFill/>
          <a:ln w="9525">
            <a:noFill/>
            <a:miter lim="800000"/>
            <a:headEnd/>
            <a:tailEnd/>
          </a:ln>
          <a:effectLst/>
        </p:spPr>
        <p:txBody>
          <a:bodyPr wrap="none" lIns="91436" tIns="45718" rIns="91436" bIns="45718">
            <a:spAutoFit/>
          </a:bodyPr>
          <a:lstStyle/>
          <a:p>
            <a:r>
              <a:rPr lang="en-US" sz="1800">
                <a:solidFill>
                  <a:srgbClr val="009900"/>
                </a:solidFill>
                <a:latin typeface="Arial" charset="0"/>
              </a:rPr>
              <a:t>Cost of computing</a:t>
            </a:r>
          </a:p>
          <a:p>
            <a:r>
              <a:rPr lang="en-US" sz="1800">
                <a:solidFill>
                  <a:srgbClr val="009900"/>
                </a:solidFill>
                <a:latin typeface="Arial" charset="0"/>
              </a:rPr>
              <a:t> the heuristic</a:t>
            </a:r>
          </a:p>
        </p:txBody>
      </p:sp>
      <p:sp>
        <p:nvSpPr>
          <p:cNvPr id="858129" name="Freeform 17"/>
          <p:cNvSpPr>
            <a:spLocks/>
          </p:cNvSpPr>
          <p:nvPr/>
        </p:nvSpPr>
        <p:spPr bwMode="auto">
          <a:xfrm>
            <a:off x="666750" y="666750"/>
            <a:ext cx="4486275" cy="3114675"/>
          </a:xfrm>
          <a:custGeom>
            <a:avLst/>
            <a:gdLst/>
            <a:ahLst/>
            <a:cxnLst>
              <a:cxn ang="0">
                <a:pos x="0" y="0"/>
              </a:cxn>
              <a:cxn ang="0">
                <a:pos x="42" y="84"/>
              </a:cxn>
              <a:cxn ang="0">
                <a:pos x="78" y="144"/>
              </a:cxn>
              <a:cxn ang="0">
                <a:pos x="144" y="258"/>
              </a:cxn>
              <a:cxn ang="0">
                <a:pos x="186" y="348"/>
              </a:cxn>
              <a:cxn ang="0">
                <a:pos x="234" y="432"/>
              </a:cxn>
              <a:cxn ang="0">
                <a:pos x="330" y="588"/>
              </a:cxn>
              <a:cxn ang="0">
                <a:pos x="366" y="666"/>
              </a:cxn>
              <a:cxn ang="0">
                <a:pos x="648" y="1080"/>
              </a:cxn>
              <a:cxn ang="0">
                <a:pos x="780" y="1188"/>
              </a:cxn>
              <a:cxn ang="0">
                <a:pos x="864" y="1248"/>
              </a:cxn>
              <a:cxn ang="0">
                <a:pos x="1050" y="1380"/>
              </a:cxn>
              <a:cxn ang="0">
                <a:pos x="1170" y="1452"/>
              </a:cxn>
              <a:cxn ang="0">
                <a:pos x="1206" y="1476"/>
              </a:cxn>
              <a:cxn ang="0">
                <a:pos x="1278" y="1524"/>
              </a:cxn>
              <a:cxn ang="0">
                <a:pos x="1368" y="1578"/>
              </a:cxn>
              <a:cxn ang="0">
                <a:pos x="1596" y="1680"/>
              </a:cxn>
              <a:cxn ang="0">
                <a:pos x="1758" y="1734"/>
              </a:cxn>
              <a:cxn ang="0">
                <a:pos x="1956" y="1806"/>
              </a:cxn>
              <a:cxn ang="0">
                <a:pos x="2058" y="1830"/>
              </a:cxn>
              <a:cxn ang="0">
                <a:pos x="2352" y="1920"/>
              </a:cxn>
              <a:cxn ang="0">
                <a:pos x="2712" y="1950"/>
              </a:cxn>
              <a:cxn ang="0">
                <a:pos x="2826" y="1962"/>
              </a:cxn>
            </a:cxnLst>
            <a:rect l="0" t="0" r="r" b="b"/>
            <a:pathLst>
              <a:path w="2826" h="1962">
                <a:moveTo>
                  <a:pt x="0" y="0"/>
                </a:moveTo>
                <a:cubicBezTo>
                  <a:pt x="12" y="47"/>
                  <a:pt x="2" y="17"/>
                  <a:pt x="42" y="84"/>
                </a:cubicBezTo>
                <a:cubicBezTo>
                  <a:pt x="59" y="113"/>
                  <a:pt x="50" y="125"/>
                  <a:pt x="78" y="144"/>
                </a:cubicBezTo>
                <a:cubicBezTo>
                  <a:pt x="92" y="187"/>
                  <a:pt x="124" y="218"/>
                  <a:pt x="144" y="258"/>
                </a:cubicBezTo>
                <a:cubicBezTo>
                  <a:pt x="159" y="288"/>
                  <a:pt x="167" y="320"/>
                  <a:pt x="186" y="348"/>
                </a:cubicBezTo>
                <a:cubicBezTo>
                  <a:pt x="194" y="379"/>
                  <a:pt x="212" y="410"/>
                  <a:pt x="234" y="432"/>
                </a:cubicBezTo>
                <a:cubicBezTo>
                  <a:pt x="252" y="485"/>
                  <a:pt x="299" y="542"/>
                  <a:pt x="330" y="588"/>
                </a:cubicBezTo>
                <a:cubicBezTo>
                  <a:pt x="345" y="611"/>
                  <a:pt x="351" y="642"/>
                  <a:pt x="366" y="666"/>
                </a:cubicBezTo>
                <a:cubicBezTo>
                  <a:pt x="454" y="807"/>
                  <a:pt x="528" y="960"/>
                  <a:pt x="648" y="1080"/>
                </a:cubicBezTo>
                <a:cubicBezTo>
                  <a:pt x="690" y="1122"/>
                  <a:pt x="726" y="1161"/>
                  <a:pt x="780" y="1188"/>
                </a:cubicBezTo>
                <a:cubicBezTo>
                  <a:pt x="801" y="1220"/>
                  <a:pt x="834" y="1225"/>
                  <a:pt x="864" y="1248"/>
                </a:cubicBezTo>
                <a:cubicBezTo>
                  <a:pt x="925" y="1294"/>
                  <a:pt x="985" y="1340"/>
                  <a:pt x="1050" y="1380"/>
                </a:cubicBezTo>
                <a:cubicBezTo>
                  <a:pt x="1091" y="1405"/>
                  <a:pt x="1124" y="1437"/>
                  <a:pt x="1170" y="1452"/>
                </a:cubicBezTo>
                <a:cubicBezTo>
                  <a:pt x="1193" y="1487"/>
                  <a:pt x="1167" y="1457"/>
                  <a:pt x="1206" y="1476"/>
                </a:cubicBezTo>
                <a:cubicBezTo>
                  <a:pt x="1234" y="1490"/>
                  <a:pt x="1250" y="1515"/>
                  <a:pt x="1278" y="1524"/>
                </a:cubicBezTo>
                <a:cubicBezTo>
                  <a:pt x="1304" y="1550"/>
                  <a:pt x="1336" y="1560"/>
                  <a:pt x="1368" y="1578"/>
                </a:cubicBezTo>
                <a:cubicBezTo>
                  <a:pt x="1439" y="1618"/>
                  <a:pt x="1515" y="1660"/>
                  <a:pt x="1596" y="1680"/>
                </a:cubicBezTo>
                <a:cubicBezTo>
                  <a:pt x="1634" y="1705"/>
                  <a:pt x="1713" y="1728"/>
                  <a:pt x="1758" y="1734"/>
                </a:cubicBezTo>
                <a:cubicBezTo>
                  <a:pt x="1825" y="1756"/>
                  <a:pt x="1891" y="1782"/>
                  <a:pt x="1956" y="1806"/>
                </a:cubicBezTo>
                <a:cubicBezTo>
                  <a:pt x="1988" y="1818"/>
                  <a:pt x="2025" y="1820"/>
                  <a:pt x="2058" y="1830"/>
                </a:cubicBezTo>
                <a:cubicBezTo>
                  <a:pt x="2156" y="1860"/>
                  <a:pt x="2251" y="1900"/>
                  <a:pt x="2352" y="1920"/>
                </a:cubicBezTo>
                <a:cubicBezTo>
                  <a:pt x="2470" y="1944"/>
                  <a:pt x="2593" y="1946"/>
                  <a:pt x="2712" y="1950"/>
                </a:cubicBezTo>
                <a:cubicBezTo>
                  <a:pt x="2749" y="1962"/>
                  <a:pt x="2787" y="1962"/>
                  <a:pt x="2826" y="1962"/>
                </a:cubicBezTo>
              </a:path>
            </a:pathLst>
          </a:custGeom>
          <a:noFill/>
          <a:ln w="38100" cmpd="sng">
            <a:solidFill>
              <a:srgbClr val="FF3300"/>
            </a:solidFill>
            <a:round/>
            <a:headEnd/>
            <a:tailEnd/>
          </a:ln>
          <a:effectLst/>
        </p:spPr>
        <p:txBody>
          <a:bodyPr/>
          <a:lstStyle/>
          <a:p>
            <a:endParaRPr lang="en-US"/>
          </a:p>
        </p:txBody>
      </p:sp>
      <p:sp>
        <p:nvSpPr>
          <p:cNvPr id="858130" name="Text Box 18"/>
          <p:cNvSpPr txBox="1">
            <a:spLocks noChangeArrowheads="1"/>
          </p:cNvSpPr>
          <p:nvPr/>
        </p:nvSpPr>
        <p:spPr bwMode="auto">
          <a:xfrm>
            <a:off x="3962400" y="2971800"/>
            <a:ext cx="1962150" cy="641350"/>
          </a:xfrm>
          <a:prstGeom prst="rect">
            <a:avLst/>
          </a:prstGeom>
          <a:noFill/>
          <a:ln w="9525">
            <a:noFill/>
            <a:miter lim="800000"/>
            <a:headEnd/>
            <a:tailEnd/>
          </a:ln>
          <a:effectLst/>
        </p:spPr>
        <p:txBody>
          <a:bodyPr wrap="none" lIns="91436" tIns="45718" rIns="91436" bIns="45718">
            <a:spAutoFit/>
          </a:bodyPr>
          <a:lstStyle/>
          <a:p>
            <a:r>
              <a:rPr lang="en-US" sz="1800">
                <a:solidFill>
                  <a:srgbClr val="FF3300"/>
                </a:solidFill>
                <a:latin typeface="Arial" charset="0"/>
              </a:rPr>
              <a:t>Cost of searching</a:t>
            </a:r>
          </a:p>
          <a:p>
            <a:r>
              <a:rPr lang="en-US" sz="1800">
                <a:solidFill>
                  <a:srgbClr val="FF3300"/>
                </a:solidFill>
                <a:latin typeface="Arial" charset="0"/>
              </a:rPr>
              <a:t> with the heuristic</a:t>
            </a:r>
          </a:p>
        </p:txBody>
      </p:sp>
      <p:sp>
        <p:nvSpPr>
          <p:cNvPr id="858131" name="Freeform 19"/>
          <p:cNvSpPr>
            <a:spLocks/>
          </p:cNvSpPr>
          <p:nvPr/>
        </p:nvSpPr>
        <p:spPr bwMode="auto">
          <a:xfrm>
            <a:off x="666750" y="180975"/>
            <a:ext cx="4162425" cy="2509838"/>
          </a:xfrm>
          <a:custGeom>
            <a:avLst/>
            <a:gdLst/>
            <a:ahLst/>
            <a:cxnLst>
              <a:cxn ang="0">
                <a:pos x="0" y="78"/>
              </a:cxn>
              <a:cxn ang="0">
                <a:pos x="24" y="168"/>
              </a:cxn>
              <a:cxn ang="0">
                <a:pos x="66" y="234"/>
              </a:cxn>
              <a:cxn ang="0">
                <a:pos x="138" y="342"/>
              </a:cxn>
              <a:cxn ang="0">
                <a:pos x="162" y="360"/>
              </a:cxn>
              <a:cxn ang="0">
                <a:pos x="180" y="396"/>
              </a:cxn>
              <a:cxn ang="0">
                <a:pos x="222" y="456"/>
              </a:cxn>
              <a:cxn ang="0">
                <a:pos x="252" y="504"/>
              </a:cxn>
              <a:cxn ang="0">
                <a:pos x="300" y="618"/>
              </a:cxn>
              <a:cxn ang="0">
                <a:pos x="342" y="678"/>
              </a:cxn>
              <a:cxn ang="0">
                <a:pos x="468" y="858"/>
              </a:cxn>
              <a:cxn ang="0">
                <a:pos x="492" y="900"/>
              </a:cxn>
              <a:cxn ang="0">
                <a:pos x="564" y="990"/>
              </a:cxn>
              <a:cxn ang="0">
                <a:pos x="630" y="1056"/>
              </a:cxn>
              <a:cxn ang="0">
                <a:pos x="738" y="1158"/>
              </a:cxn>
              <a:cxn ang="0">
                <a:pos x="864" y="1290"/>
              </a:cxn>
              <a:cxn ang="0">
                <a:pos x="1014" y="1434"/>
              </a:cxn>
              <a:cxn ang="0">
                <a:pos x="1068" y="1476"/>
              </a:cxn>
              <a:cxn ang="0">
                <a:pos x="1170" y="1554"/>
              </a:cxn>
              <a:cxn ang="0">
                <a:pos x="1266" y="1578"/>
              </a:cxn>
              <a:cxn ang="0">
                <a:pos x="1428" y="1560"/>
              </a:cxn>
              <a:cxn ang="0">
                <a:pos x="1536" y="1488"/>
              </a:cxn>
              <a:cxn ang="0">
                <a:pos x="1638" y="1422"/>
              </a:cxn>
              <a:cxn ang="0">
                <a:pos x="1752" y="1332"/>
              </a:cxn>
              <a:cxn ang="0">
                <a:pos x="1830" y="1254"/>
              </a:cxn>
              <a:cxn ang="0">
                <a:pos x="1908" y="1140"/>
              </a:cxn>
              <a:cxn ang="0">
                <a:pos x="1932" y="1104"/>
              </a:cxn>
              <a:cxn ang="0">
                <a:pos x="1974" y="990"/>
              </a:cxn>
              <a:cxn ang="0">
                <a:pos x="2040" y="822"/>
              </a:cxn>
              <a:cxn ang="0">
                <a:pos x="2082" y="786"/>
              </a:cxn>
              <a:cxn ang="0">
                <a:pos x="2136" y="726"/>
              </a:cxn>
              <a:cxn ang="0">
                <a:pos x="2190" y="684"/>
              </a:cxn>
              <a:cxn ang="0">
                <a:pos x="2268" y="606"/>
              </a:cxn>
              <a:cxn ang="0">
                <a:pos x="2310" y="558"/>
              </a:cxn>
              <a:cxn ang="0">
                <a:pos x="2370" y="486"/>
              </a:cxn>
              <a:cxn ang="0">
                <a:pos x="2424" y="396"/>
              </a:cxn>
              <a:cxn ang="0">
                <a:pos x="2460" y="270"/>
              </a:cxn>
              <a:cxn ang="0">
                <a:pos x="2568" y="84"/>
              </a:cxn>
              <a:cxn ang="0">
                <a:pos x="2616" y="18"/>
              </a:cxn>
              <a:cxn ang="0">
                <a:pos x="2622" y="0"/>
              </a:cxn>
            </a:cxnLst>
            <a:rect l="0" t="0" r="r" b="b"/>
            <a:pathLst>
              <a:path w="2622" h="1581">
                <a:moveTo>
                  <a:pt x="0" y="78"/>
                </a:moveTo>
                <a:cubicBezTo>
                  <a:pt x="10" y="107"/>
                  <a:pt x="13" y="139"/>
                  <a:pt x="24" y="168"/>
                </a:cubicBezTo>
                <a:cubicBezTo>
                  <a:pt x="33" y="193"/>
                  <a:pt x="51" y="212"/>
                  <a:pt x="66" y="234"/>
                </a:cubicBezTo>
                <a:cubicBezTo>
                  <a:pt x="91" y="269"/>
                  <a:pt x="114" y="306"/>
                  <a:pt x="138" y="342"/>
                </a:cubicBezTo>
                <a:cubicBezTo>
                  <a:pt x="144" y="350"/>
                  <a:pt x="155" y="353"/>
                  <a:pt x="162" y="360"/>
                </a:cubicBezTo>
                <a:cubicBezTo>
                  <a:pt x="179" y="377"/>
                  <a:pt x="170" y="376"/>
                  <a:pt x="180" y="396"/>
                </a:cubicBezTo>
                <a:cubicBezTo>
                  <a:pt x="216" y="467"/>
                  <a:pt x="179" y="384"/>
                  <a:pt x="222" y="456"/>
                </a:cubicBezTo>
                <a:cubicBezTo>
                  <a:pt x="256" y="513"/>
                  <a:pt x="211" y="463"/>
                  <a:pt x="252" y="504"/>
                </a:cubicBezTo>
                <a:cubicBezTo>
                  <a:pt x="261" y="541"/>
                  <a:pt x="283" y="583"/>
                  <a:pt x="300" y="618"/>
                </a:cubicBezTo>
                <a:cubicBezTo>
                  <a:pt x="311" y="640"/>
                  <a:pt x="331" y="656"/>
                  <a:pt x="342" y="678"/>
                </a:cubicBezTo>
                <a:cubicBezTo>
                  <a:pt x="375" y="744"/>
                  <a:pt x="420" y="801"/>
                  <a:pt x="468" y="858"/>
                </a:cubicBezTo>
                <a:cubicBezTo>
                  <a:pt x="485" y="878"/>
                  <a:pt x="477" y="877"/>
                  <a:pt x="492" y="900"/>
                </a:cubicBezTo>
                <a:cubicBezTo>
                  <a:pt x="513" y="933"/>
                  <a:pt x="541" y="959"/>
                  <a:pt x="564" y="990"/>
                </a:cubicBezTo>
                <a:cubicBezTo>
                  <a:pt x="572" y="1014"/>
                  <a:pt x="606" y="1048"/>
                  <a:pt x="630" y="1056"/>
                </a:cubicBezTo>
                <a:cubicBezTo>
                  <a:pt x="665" y="1091"/>
                  <a:pt x="696" y="1130"/>
                  <a:pt x="738" y="1158"/>
                </a:cubicBezTo>
                <a:cubicBezTo>
                  <a:pt x="771" y="1207"/>
                  <a:pt x="822" y="1248"/>
                  <a:pt x="864" y="1290"/>
                </a:cubicBezTo>
                <a:cubicBezTo>
                  <a:pt x="913" y="1339"/>
                  <a:pt x="956" y="1395"/>
                  <a:pt x="1014" y="1434"/>
                </a:cubicBezTo>
                <a:cubicBezTo>
                  <a:pt x="1030" y="1458"/>
                  <a:pt x="1044" y="1461"/>
                  <a:pt x="1068" y="1476"/>
                </a:cubicBezTo>
                <a:cubicBezTo>
                  <a:pt x="1104" y="1499"/>
                  <a:pt x="1135" y="1530"/>
                  <a:pt x="1170" y="1554"/>
                </a:cubicBezTo>
                <a:cubicBezTo>
                  <a:pt x="1192" y="1569"/>
                  <a:pt x="1240" y="1573"/>
                  <a:pt x="1266" y="1578"/>
                </a:cubicBezTo>
                <a:cubicBezTo>
                  <a:pt x="1299" y="1576"/>
                  <a:pt x="1385" y="1581"/>
                  <a:pt x="1428" y="1560"/>
                </a:cubicBezTo>
                <a:cubicBezTo>
                  <a:pt x="1468" y="1540"/>
                  <a:pt x="1500" y="1513"/>
                  <a:pt x="1536" y="1488"/>
                </a:cubicBezTo>
                <a:cubicBezTo>
                  <a:pt x="1568" y="1465"/>
                  <a:pt x="1606" y="1446"/>
                  <a:pt x="1638" y="1422"/>
                </a:cubicBezTo>
                <a:cubicBezTo>
                  <a:pt x="1676" y="1393"/>
                  <a:pt x="1713" y="1361"/>
                  <a:pt x="1752" y="1332"/>
                </a:cubicBezTo>
                <a:cubicBezTo>
                  <a:pt x="1777" y="1314"/>
                  <a:pt x="1800" y="1276"/>
                  <a:pt x="1830" y="1254"/>
                </a:cubicBezTo>
                <a:cubicBezTo>
                  <a:pt x="1841" y="1220"/>
                  <a:pt x="1887" y="1168"/>
                  <a:pt x="1908" y="1140"/>
                </a:cubicBezTo>
                <a:cubicBezTo>
                  <a:pt x="1917" y="1128"/>
                  <a:pt x="1932" y="1104"/>
                  <a:pt x="1932" y="1104"/>
                </a:cubicBezTo>
                <a:cubicBezTo>
                  <a:pt x="1940" y="1064"/>
                  <a:pt x="1959" y="1028"/>
                  <a:pt x="1974" y="990"/>
                </a:cubicBezTo>
                <a:cubicBezTo>
                  <a:pt x="1997" y="933"/>
                  <a:pt x="2012" y="877"/>
                  <a:pt x="2040" y="822"/>
                </a:cubicBezTo>
                <a:cubicBezTo>
                  <a:pt x="2046" y="811"/>
                  <a:pt x="2074" y="793"/>
                  <a:pt x="2082" y="786"/>
                </a:cubicBezTo>
                <a:cubicBezTo>
                  <a:pt x="2125" y="748"/>
                  <a:pt x="2088" y="774"/>
                  <a:pt x="2136" y="726"/>
                </a:cubicBezTo>
                <a:cubicBezTo>
                  <a:pt x="2152" y="710"/>
                  <a:pt x="2174" y="700"/>
                  <a:pt x="2190" y="684"/>
                </a:cubicBezTo>
                <a:cubicBezTo>
                  <a:pt x="2217" y="657"/>
                  <a:pt x="2236" y="627"/>
                  <a:pt x="2268" y="606"/>
                </a:cubicBezTo>
                <a:cubicBezTo>
                  <a:pt x="2296" y="564"/>
                  <a:pt x="2280" y="578"/>
                  <a:pt x="2310" y="558"/>
                </a:cubicBezTo>
                <a:cubicBezTo>
                  <a:pt x="2332" y="514"/>
                  <a:pt x="2316" y="540"/>
                  <a:pt x="2370" y="486"/>
                </a:cubicBezTo>
                <a:cubicBezTo>
                  <a:pt x="2389" y="467"/>
                  <a:pt x="2406" y="420"/>
                  <a:pt x="2424" y="396"/>
                </a:cubicBezTo>
                <a:cubicBezTo>
                  <a:pt x="2438" y="355"/>
                  <a:pt x="2436" y="306"/>
                  <a:pt x="2460" y="270"/>
                </a:cubicBezTo>
                <a:cubicBezTo>
                  <a:pt x="2473" y="203"/>
                  <a:pt x="2520" y="132"/>
                  <a:pt x="2568" y="84"/>
                </a:cubicBezTo>
                <a:cubicBezTo>
                  <a:pt x="2576" y="61"/>
                  <a:pt x="2597" y="31"/>
                  <a:pt x="2616" y="18"/>
                </a:cubicBezTo>
                <a:cubicBezTo>
                  <a:pt x="2618" y="12"/>
                  <a:pt x="2622" y="0"/>
                  <a:pt x="2622" y="0"/>
                </a:cubicBezTo>
              </a:path>
            </a:pathLst>
          </a:custGeom>
          <a:noFill/>
          <a:ln w="38100" cmpd="sng">
            <a:solidFill>
              <a:srgbClr val="3333CC"/>
            </a:solidFill>
            <a:round/>
            <a:headEnd/>
            <a:tailEnd/>
          </a:ln>
          <a:effectLst/>
        </p:spPr>
        <p:txBody>
          <a:bodyPr/>
          <a:lstStyle/>
          <a:p>
            <a:endParaRPr lang="en-US"/>
          </a:p>
        </p:txBody>
      </p:sp>
      <p:sp>
        <p:nvSpPr>
          <p:cNvPr id="858132" name="Text Box 20"/>
          <p:cNvSpPr txBox="1">
            <a:spLocks noChangeArrowheads="1"/>
          </p:cNvSpPr>
          <p:nvPr/>
        </p:nvSpPr>
        <p:spPr bwMode="auto">
          <a:xfrm>
            <a:off x="1371600" y="838200"/>
            <a:ext cx="2063750" cy="641350"/>
          </a:xfrm>
          <a:prstGeom prst="rect">
            <a:avLst/>
          </a:prstGeom>
          <a:noFill/>
          <a:ln w="9525">
            <a:noFill/>
            <a:miter lim="800000"/>
            <a:headEnd/>
            <a:tailEnd/>
          </a:ln>
          <a:effectLst/>
        </p:spPr>
        <p:txBody>
          <a:bodyPr wrap="none" lIns="91436" tIns="45718" rIns="91436" bIns="45718">
            <a:spAutoFit/>
          </a:bodyPr>
          <a:lstStyle/>
          <a:p>
            <a:r>
              <a:rPr lang="en-US" sz="1800">
                <a:solidFill>
                  <a:schemeClr val="folHlink"/>
                </a:solidFill>
                <a:latin typeface="Arial" charset="0"/>
              </a:rPr>
              <a:t>Total cost</a:t>
            </a:r>
          </a:p>
          <a:p>
            <a:r>
              <a:rPr lang="en-US" sz="1800">
                <a:solidFill>
                  <a:schemeClr val="folHlink"/>
                </a:solidFill>
                <a:latin typeface="Arial" charset="0"/>
              </a:rPr>
              <a:t> incurred in search</a:t>
            </a:r>
          </a:p>
        </p:txBody>
      </p:sp>
      <p:sp>
        <p:nvSpPr>
          <p:cNvPr id="858133" name="Freeform 21"/>
          <p:cNvSpPr>
            <a:spLocks/>
          </p:cNvSpPr>
          <p:nvPr/>
        </p:nvSpPr>
        <p:spPr bwMode="auto">
          <a:xfrm>
            <a:off x="2628900" y="2714625"/>
            <a:ext cx="2200275" cy="2543175"/>
          </a:xfrm>
          <a:custGeom>
            <a:avLst/>
            <a:gdLst/>
            <a:ahLst/>
            <a:cxnLst>
              <a:cxn ang="0">
                <a:pos x="36" y="0"/>
              </a:cxn>
              <a:cxn ang="0">
                <a:pos x="0" y="204"/>
              </a:cxn>
              <a:cxn ang="0">
                <a:pos x="30" y="498"/>
              </a:cxn>
              <a:cxn ang="0">
                <a:pos x="108" y="660"/>
              </a:cxn>
              <a:cxn ang="0">
                <a:pos x="174" y="810"/>
              </a:cxn>
              <a:cxn ang="0">
                <a:pos x="510" y="1260"/>
              </a:cxn>
              <a:cxn ang="0">
                <a:pos x="708" y="1380"/>
              </a:cxn>
              <a:cxn ang="0">
                <a:pos x="1152" y="1578"/>
              </a:cxn>
              <a:cxn ang="0">
                <a:pos x="1296" y="1602"/>
              </a:cxn>
              <a:cxn ang="0">
                <a:pos x="1386" y="1596"/>
              </a:cxn>
            </a:cxnLst>
            <a:rect l="0" t="0" r="r" b="b"/>
            <a:pathLst>
              <a:path w="1386" h="1602">
                <a:moveTo>
                  <a:pt x="36" y="0"/>
                </a:moveTo>
                <a:cubicBezTo>
                  <a:pt x="26" y="68"/>
                  <a:pt x="9" y="135"/>
                  <a:pt x="0" y="204"/>
                </a:cubicBezTo>
                <a:cubicBezTo>
                  <a:pt x="5" y="289"/>
                  <a:pt x="2" y="409"/>
                  <a:pt x="30" y="498"/>
                </a:cubicBezTo>
                <a:cubicBezTo>
                  <a:pt x="49" y="558"/>
                  <a:pt x="79" y="605"/>
                  <a:pt x="108" y="660"/>
                </a:cubicBezTo>
                <a:cubicBezTo>
                  <a:pt x="134" y="708"/>
                  <a:pt x="146" y="764"/>
                  <a:pt x="174" y="810"/>
                </a:cubicBezTo>
                <a:cubicBezTo>
                  <a:pt x="273" y="971"/>
                  <a:pt x="364" y="1135"/>
                  <a:pt x="510" y="1260"/>
                </a:cubicBezTo>
                <a:cubicBezTo>
                  <a:pt x="574" y="1315"/>
                  <a:pt x="637" y="1337"/>
                  <a:pt x="708" y="1380"/>
                </a:cubicBezTo>
                <a:cubicBezTo>
                  <a:pt x="833" y="1455"/>
                  <a:pt x="1013" y="1543"/>
                  <a:pt x="1152" y="1578"/>
                </a:cubicBezTo>
                <a:cubicBezTo>
                  <a:pt x="1199" y="1590"/>
                  <a:pt x="1248" y="1592"/>
                  <a:pt x="1296" y="1602"/>
                </a:cubicBezTo>
                <a:cubicBezTo>
                  <a:pt x="1374" y="1596"/>
                  <a:pt x="1344" y="1596"/>
                  <a:pt x="1386" y="1596"/>
                </a:cubicBezTo>
              </a:path>
            </a:pathLst>
          </a:custGeom>
          <a:noFill/>
          <a:ln w="9525" cap="flat">
            <a:solidFill>
              <a:schemeClr val="tx1"/>
            </a:solidFill>
            <a:prstDash val="dash"/>
            <a:round/>
            <a:headEnd type="arrow" w="med" len="med"/>
            <a:tailEnd type="none" w="med" len="med"/>
          </a:ln>
          <a:effectLst/>
        </p:spPr>
        <p:txBody>
          <a:bodyPr/>
          <a:lstStyle/>
          <a:p>
            <a:endParaRPr lang="en-US"/>
          </a:p>
        </p:txBody>
      </p:sp>
      <p:sp>
        <p:nvSpPr>
          <p:cNvPr id="858134" name="Text Box 22"/>
          <p:cNvSpPr txBox="1">
            <a:spLocks noChangeArrowheads="1"/>
          </p:cNvSpPr>
          <p:nvPr/>
        </p:nvSpPr>
        <p:spPr bwMode="auto">
          <a:xfrm>
            <a:off x="4648200" y="4724400"/>
            <a:ext cx="4495800" cy="2047875"/>
          </a:xfrm>
          <a:prstGeom prst="rect">
            <a:avLst/>
          </a:prstGeom>
          <a:solidFill>
            <a:srgbClr val="DDDDDD"/>
          </a:solidFill>
          <a:ln w="9525">
            <a:noFill/>
            <a:miter lim="800000"/>
            <a:headEnd/>
            <a:tailEnd/>
          </a:ln>
          <a:effectLst/>
        </p:spPr>
        <p:txBody>
          <a:bodyPr lIns="91436" tIns="45718" rIns="91436" bIns="45718">
            <a:spAutoFit/>
          </a:bodyPr>
          <a:lstStyle/>
          <a:p>
            <a:r>
              <a:rPr lang="en-US" sz="1600">
                <a:latin typeface="Arial" charset="0"/>
              </a:rPr>
              <a:t>Not always clear where the total minimum occurs</a:t>
            </a:r>
          </a:p>
          <a:p>
            <a:pPr>
              <a:buFontTx/>
              <a:buChar char="•"/>
            </a:pPr>
            <a:r>
              <a:rPr lang="en-US" sz="1600">
                <a:latin typeface="Arial" charset="0"/>
              </a:rPr>
              <a:t>  Old wisdom was that the global min was closer to cheaper heuristics</a:t>
            </a:r>
          </a:p>
          <a:p>
            <a:pPr>
              <a:buFontTx/>
              <a:buChar char="•"/>
            </a:pPr>
            <a:r>
              <a:rPr lang="en-US" sz="1600">
                <a:latin typeface="Arial" charset="0"/>
              </a:rPr>
              <a:t> Current insights are that it may well be far from the cheaper heuristics for many problems</a:t>
            </a:r>
          </a:p>
          <a:p>
            <a:pPr lvl="1">
              <a:buFontTx/>
              <a:buChar char="•"/>
            </a:pPr>
            <a:r>
              <a:rPr lang="en-US" sz="1600">
                <a:latin typeface="Arial" charset="0"/>
              </a:rPr>
              <a:t>   E.g. Pattern databases for 8-puzzle </a:t>
            </a:r>
          </a:p>
          <a:p>
            <a:pPr lvl="1">
              <a:buFontTx/>
              <a:buChar char="•"/>
            </a:pPr>
            <a:r>
              <a:rPr lang="en-US" sz="1600">
                <a:latin typeface="Arial" charset="0"/>
              </a:rPr>
              <a:t>    Plan graph heuristics for planning</a:t>
            </a:r>
          </a:p>
        </p:txBody>
      </p:sp>
      <p:sp>
        <p:nvSpPr>
          <p:cNvPr id="858135" name="Text Box 23"/>
          <p:cNvSpPr txBox="1">
            <a:spLocks noChangeArrowheads="1"/>
          </p:cNvSpPr>
          <p:nvPr/>
        </p:nvSpPr>
        <p:spPr bwMode="auto">
          <a:xfrm>
            <a:off x="5334000" y="304800"/>
            <a:ext cx="3752850" cy="2014538"/>
          </a:xfrm>
          <a:prstGeom prst="rect">
            <a:avLst/>
          </a:prstGeom>
          <a:noFill/>
          <a:ln w="9525">
            <a:noFill/>
            <a:miter lim="800000"/>
            <a:headEnd/>
            <a:tailEnd/>
          </a:ln>
          <a:effectLst/>
        </p:spPr>
        <p:txBody>
          <a:bodyPr wrap="none" lIns="91436" tIns="45718" rIns="91436" bIns="45718">
            <a:spAutoFit/>
          </a:bodyPr>
          <a:lstStyle/>
          <a:p>
            <a:r>
              <a:rPr lang="en-US" sz="1800">
                <a:solidFill>
                  <a:schemeClr val="tx2"/>
                </a:solidFill>
                <a:latin typeface="Arial" charset="0"/>
              </a:rPr>
              <a:t>Scalability came from sophisticated</a:t>
            </a:r>
          </a:p>
          <a:p>
            <a:r>
              <a:rPr lang="en-US" sz="1800">
                <a:solidFill>
                  <a:schemeClr val="tx2"/>
                </a:solidFill>
                <a:latin typeface="Arial" charset="0"/>
              </a:rPr>
              <a:t> reachability heuristics based on </a:t>
            </a:r>
          </a:p>
          <a:p>
            <a:r>
              <a:rPr lang="en-US" sz="1800">
                <a:solidFill>
                  <a:schemeClr val="tx2"/>
                </a:solidFill>
                <a:latin typeface="Arial" charset="0"/>
              </a:rPr>
              <a:t> planning graphs..</a:t>
            </a:r>
          </a:p>
          <a:p>
            <a:endParaRPr lang="en-US" sz="1800">
              <a:solidFill>
                <a:schemeClr val="tx2"/>
              </a:solidFill>
              <a:latin typeface="Arial" charset="0"/>
            </a:endParaRPr>
          </a:p>
          <a:p>
            <a:r>
              <a:rPr lang="en-US" sz="1800">
                <a:solidFill>
                  <a:schemeClr val="folHlink"/>
                </a:solidFill>
                <a:latin typeface="Arial" charset="0"/>
              </a:rPr>
              <a:t>  ..and not from any hand-coded</a:t>
            </a:r>
          </a:p>
          <a:p>
            <a:r>
              <a:rPr lang="en-US" sz="1800">
                <a:solidFill>
                  <a:schemeClr val="folHlink"/>
                </a:solidFill>
                <a:latin typeface="Arial" charset="0"/>
              </a:rPr>
              <a:t>             domain-specific </a:t>
            </a:r>
          </a:p>
          <a:p>
            <a:r>
              <a:rPr lang="en-US" sz="1800">
                <a:solidFill>
                  <a:schemeClr val="folHlink"/>
                </a:solidFill>
                <a:latin typeface="Arial" charset="0"/>
              </a:rPr>
              <a:t>                 control knoweldge</a:t>
            </a:r>
          </a:p>
        </p:txBody>
      </p:sp>
      <p:sp>
        <p:nvSpPr>
          <p:cNvPr id="858136" name="Text Box 24"/>
          <p:cNvSpPr txBox="1">
            <a:spLocks noChangeArrowheads="1"/>
          </p:cNvSpPr>
          <p:nvPr/>
        </p:nvSpPr>
        <p:spPr bwMode="auto">
          <a:xfrm>
            <a:off x="228600" y="6096000"/>
            <a:ext cx="3956050"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“Optimistic projection of achievability”</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0"/>
            <a:ext cx="8001000" cy="1143000"/>
          </a:xfrm>
        </p:spPr>
        <p:txBody>
          <a:bodyPr/>
          <a:lstStyle/>
          <a:p>
            <a:r>
              <a:rPr lang="en-US"/>
              <a:t>Planning Graph and Projection</a:t>
            </a:r>
          </a:p>
        </p:txBody>
      </p:sp>
      <p:sp>
        <p:nvSpPr>
          <p:cNvPr id="861187" name="Rectangle 3"/>
          <p:cNvSpPr>
            <a:spLocks noGrp="1" noChangeArrowheads="1"/>
          </p:cNvSpPr>
          <p:nvPr>
            <p:ph type="body" idx="1"/>
          </p:nvPr>
        </p:nvSpPr>
        <p:spPr>
          <a:xfrm>
            <a:off x="228600" y="1676400"/>
            <a:ext cx="4267200" cy="4114800"/>
          </a:xfrm>
        </p:spPr>
        <p:txBody>
          <a:bodyPr/>
          <a:lstStyle/>
          <a:p>
            <a:r>
              <a:rPr lang="en-US" sz="2400"/>
              <a:t>Envelope of Progression Tree (Relaxed Progression)</a:t>
            </a:r>
          </a:p>
          <a:p>
            <a:pPr lvl="1"/>
            <a:r>
              <a:rPr lang="en-US" sz="2400"/>
              <a:t>Proposition lists: Union of states at k</a:t>
            </a:r>
            <a:r>
              <a:rPr lang="en-US" sz="2400" baseline="30000"/>
              <a:t>th</a:t>
            </a:r>
            <a:r>
              <a:rPr lang="en-US" sz="2400"/>
              <a:t> level</a:t>
            </a:r>
          </a:p>
          <a:p>
            <a:pPr lvl="1"/>
            <a:r>
              <a:rPr lang="en-US" sz="2400"/>
              <a:t>Mutex: Subsets of literals that cannot be part of any legal state </a:t>
            </a:r>
          </a:p>
          <a:p>
            <a:r>
              <a:rPr lang="en-US" sz="2800"/>
              <a:t>Lowerbound reachability information</a:t>
            </a:r>
            <a:endParaRPr lang="en-US" sz="2800" u="sng"/>
          </a:p>
        </p:txBody>
      </p:sp>
      <p:sp>
        <p:nvSpPr>
          <p:cNvPr id="861188" name="Text Box 4"/>
          <p:cNvSpPr txBox="1">
            <a:spLocks noChangeArrowheads="1"/>
          </p:cNvSpPr>
          <p:nvPr/>
        </p:nvSpPr>
        <p:spPr bwMode="auto">
          <a:xfrm>
            <a:off x="76200" y="6400800"/>
            <a:ext cx="4921250" cy="366713"/>
          </a:xfrm>
          <a:prstGeom prst="rect">
            <a:avLst/>
          </a:prstGeom>
          <a:noFill/>
          <a:ln w="9525">
            <a:noFill/>
            <a:miter lim="800000"/>
            <a:headEnd/>
            <a:tailEnd/>
          </a:ln>
          <a:effectLst/>
        </p:spPr>
        <p:txBody>
          <a:bodyPr wrap="none" lIns="91408" tIns="45704" rIns="91408" bIns="45704">
            <a:spAutoFit/>
          </a:bodyPr>
          <a:lstStyle/>
          <a:p>
            <a:r>
              <a:rPr lang="en-US" sz="1800">
                <a:latin typeface="Arial" charset="0"/>
              </a:rPr>
              <a:t>[Blum&amp;Furst, 1995] [ECP, 1997][AI Mag, 2007]</a:t>
            </a:r>
          </a:p>
        </p:txBody>
      </p:sp>
      <p:grpSp>
        <p:nvGrpSpPr>
          <p:cNvPr id="861189" name="Group 5"/>
          <p:cNvGrpSpPr>
            <a:grpSpLocks/>
          </p:cNvGrpSpPr>
          <p:nvPr/>
        </p:nvGrpSpPr>
        <p:grpSpPr bwMode="auto">
          <a:xfrm>
            <a:off x="6324600" y="1143000"/>
            <a:ext cx="914400" cy="3429000"/>
            <a:chOff x="3984" y="720"/>
            <a:chExt cx="576" cy="2160"/>
          </a:xfrm>
        </p:grpSpPr>
        <p:sp>
          <p:nvSpPr>
            <p:cNvPr id="861190" name="Oval 6"/>
            <p:cNvSpPr>
              <a:spLocks noChangeArrowheads="1"/>
            </p:cNvSpPr>
            <p:nvPr/>
          </p:nvSpPr>
          <p:spPr bwMode="auto">
            <a:xfrm>
              <a:off x="3984" y="720"/>
              <a:ext cx="576" cy="1920"/>
            </a:xfrm>
            <a:prstGeom prst="ellipse">
              <a:avLst/>
            </a:prstGeom>
            <a:noFill/>
            <a:ln w="28575">
              <a:solidFill>
                <a:srgbClr val="3333FF"/>
              </a:solidFill>
              <a:round/>
              <a:headEnd/>
              <a:tailEnd/>
            </a:ln>
            <a:effectLst/>
          </p:spPr>
          <p:txBody>
            <a:bodyPr wrap="none" lIns="91408" tIns="45704" rIns="91408" bIns="45704" anchor="ctr"/>
            <a:lstStyle/>
            <a:p>
              <a:pPr algn="ctr"/>
              <a:endParaRPr lang="en-US" sz="1800">
                <a:solidFill>
                  <a:srgbClr val="990033"/>
                </a:solidFill>
                <a:latin typeface="Arial" charset="0"/>
              </a:endParaRPr>
            </a:p>
          </p:txBody>
        </p:sp>
        <p:sp>
          <p:nvSpPr>
            <p:cNvPr id="861191" name="AutoShape 7"/>
            <p:cNvSpPr>
              <a:spLocks noChangeArrowheads="1"/>
            </p:cNvSpPr>
            <p:nvPr/>
          </p:nvSpPr>
          <p:spPr bwMode="auto">
            <a:xfrm>
              <a:off x="4176" y="2640"/>
              <a:ext cx="192" cy="240"/>
            </a:xfrm>
            <a:prstGeom prst="downArrow">
              <a:avLst>
                <a:gd name="adj1" fmla="val 50000"/>
                <a:gd name="adj2" fmla="val 31250"/>
              </a:avLst>
            </a:prstGeom>
            <a:noFill/>
            <a:ln w="28575">
              <a:solidFill>
                <a:srgbClr val="3333FF"/>
              </a:solidFill>
              <a:miter lim="800000"/>
              <a:headEnd/>
              <a:tailEnd/>
            </a:ln>
            <a:effectLst/>
          </p:spPr>
          <p:txBody>
            <a:bodyPr vert="eaVert" wrap="none" anchor="ctr"/>
            <a:lstStyle/>
            <a:p>
              <a:endParaRPr lang="en-US"/>
            </a:p>
          </p:txBody>
        </p:sp>
      </p:grpSp>
      <p:grpSp>
        <p:nvGrpSpPr>
          <p:cNvPr id="861192" name="Group 8"/>
          <p:cNvGrpSpPr>
            <a:grpSpLocks/>
          </p:cNvGrpSpPr>
          <p:nvPr/>
        </p:nvGrpSpPr>
        <p:grpSpPr bwMode="auto">
          <a:xfrm>
            <a:off x="5426075" y="990600"/>
            <a:ext cx="3489325" cy="3962400"/>
            <a:chOff x="3418" y="624"/>
            <a:chExt cx="2198" cy="2496"/>
          </a:xfrm>
        </p:grpSpPr>
        <p:sp>
          <p:nvSpPr>
            <p:cNvPr id="861193" name="Line 9"/>
            <p:cNvSpPr>
              <a:spLocks noChangeShapeType="1"/>
            </p:cNvSpPr>
            <p:nvPr/>
          </p:nvSpPr>
          <p:spPr bwMode="auto">
            <a:xfrm>
              <a:off x="5280" y="3120"/>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194" name="Oval 10"/>
            <p:cNvSpPr>
              <a:spLocks noChangeArrowheads="1"/>
            </p:cNvSpPr>
            <p:nvPr/>
          </p:nvSpPr>
          <p:spPr bwMode="auto">
            <a:xfrm>
              <a:off x="3418" y="1536"/>
              <a:ext cx="288" cy="352"/>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p:txBody>
        </p:sp>
        <p:sp>
          <p:nvSpPr>
            <p:cNvPr id="861195" name="Oval 11"/>
            <p:cNvSpPr>
              <a:spLocks noChangeArrowheads="1"/>
            </p:cNvSpPr>
            <p:nvPr/>
          </p:nvSpPr>
          <p:spPr bwMode="auto">
            <a:xfrm>
              <a:off x="4138" y="1008"/>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a:t>
              </a:r>
            </a:p>
          </p:txBody>
        </p:sp>
        <p:sp>
          <p:nvSpPr>
            <p:cNvPr id="861196" name="Oval 12"/>
            <p:cNvSpPr>
              <a:spLocks noChangeArrowheads="1"/>
            </p:cNvSpPr>
            <p:nvPr/>
          </p:nvSpPr>
          <p:spPr bwMode="auto">
            <a:xfrm>
              <a:off x="4138" y="1536"/>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pr</a:t>
              </a:r>
            </a:p>
          </p:txBody>
        </p:sp>
        <p:sp>
          <p:nvSpPr>
            <p:cNvPr id="861197" name="Oval 13"/>
            <p:cNvSpPr>
              <a:spLocks noChangeArrowheads="1"/>
            </p:cNvSpPr>
            <p:nvPr/>
          </p:nvSpPr>
          <p:spPr bwMode="auto">
            <a:xfrm>
              <a:off x="4138" y="2064"/>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a:t>
              </a:r>
            </a:p>
          </p:txBody>
        </p:sp>
        <p:cxnSp>
          <p:nvCxnSpPr>
            <p:cNvPr id="861198" name="AutoShape 14"/>
            <p:cNvCxnSpPr>
              <a:cxnSpLocks noChangeShapeType="1"/>
              <a:stCxn id="861194" idx="6"/>
              <a:endCxn id="861195" idx="2"/>
            </p:cNvCxnSpPr>
            <p:nvPr/>
          </p:nvCxnSpPr>
          <p:spPr bwMode="auto">
            <a:xfrm flipV="1">
              <a:off x="3706" y="1152"/>
              <a:ext cx="432" cy="560"/>
            </a:xfrm>
            <a:prstGeom prst="straightConnector1">
              <a:avLst/>
            </a:prstGeom>
            <a:noFill/>
            <a:ln w="9525">
              <a:solidFill>
                <a:schemeClr val="tx1"/>
              </a:solidFill>
              <a:round/>
              <a:headEnd/>
              <a:tailEnd type="triangle" w="med" len="med"/>
            </a:ln>
            <a:effectLst/>
          </p:spPr>
        </p:cxnSp>
        <p:cxnSp>
          <p:nvCxnSpPr>
            <p:cNvPr id="861199" name="AutoShape 15"/>
            <p:cNvCxnSpPr>
              <a:cxnSpLocks noChangeShapeType="1"/>
              <a:stCxn id="861194" idx="6"/>
              <a:endCxn id="861196" idx="2"/>
            </p:cNvCxnSpPr>
            <p:nvPr/>
          </p:nvCxnSpPr>
          <p:spPr bwMode="auto">
            <a:xfrm flipV="1">
              <a:off x="3706" y="1680"/>
              <a:ext cx="432" cy="32"/>
            </a:xfrm>
            <a:prstGeom prst="straightConnector1">
              <a:avLst/>
            </a:prstGeom>
            <a:noFill/>
            <a:ln w="9525">
              <a:solidFill>
                <a:schemeClr val="tx1"/>
              </a:solidFill>
              <a:round/>
              <a:headEnd/>
              <a:tailEnd type="triangle" w="med" len="med"/>
            </a:ln>
            <a:effectLst/>
          </p:spPr>
        </p:cxnSp>
        <p:cxnSp>
          <p:nvCxnSpPr>
            <p:cNvPr id="861200" name="AutoShape 16"/>
            <p:cNvCxnSpPr>
              <a:cxnSpLocks noChangeShapeType="1"/>
              <a:stCxn id="861194" idx="6"/>
              <a:endCxn id="861197" idx="2"/>
            </p:cNvCxnSpPr>
            <p:nvPr/>
          </p:nvCxnSpPr>
          <p:spPr bwMode="auto">
            <a:xfrm>
              <a:off x="3706" y="1712"/>
              <a:ext cx="432" cy="496"/>
            </a:xfrm>
            <a:prstGeom prst="straightConnector1">
              <a:avLst/>
            </a:prstGeom>
            <a:noFill/>
            <a:ln w="9525">
              <a:solidFill>
                <a:schemeClr val="tx1"/>
              </a:solidFill>
              <a:round/>
              <a:headEnd/>
              <a:tailEnd type="triangle" w="med" len="med"/>
            </a:ln>
            <a:effectLst/>
          </p:spPr>
        </p:cxnSp>
        <p:sp>
          <p:nvSpPr>
            <p:cNvPr id="861201" name="Oval 17"/>
            <p:cNvSpPr>
              <a:spLocks noChangeArrowheads="1"/>
            </p:cNvSpPr>
            <p:nvPr/>
          </p:nvSpPr>
          <p:spPr bwMode="auto">
            <a:xfrm>
              <a:off x="4906" y="624"/>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pqr</a:t>
              </a:r>
            </a:p>
          </p:txBody>
        </p:sp>
        <p:sp>
          <p:nvSpPr>
            <p:cNvPr id="861202" name="Oval 18"/>
            <p:cNvSpPr>
              <a:spLocks noChangeArrowheads="1"/>
            </p:cNvSpPr>
            <p:nvPr/>
          </p:nvSpPr>
          <p:spPr bwMode="auto">
            <a:xfrm>
              <a:off x="4906" y="960"/>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a:t>
              </a:r>
            </a:p>
          </p:txBody>
        </p:sp>
        <p:sp>
          <p:nvSpPr>
            <p:cNvPr id="861203" name="Oval 19"/>
            <p:cNvSpPr>
              <a:spLocks noChangeArrowheads="1"/>
            </p:cNvSpPr>
            <p:nvPr/>
          </p:nvSpPr>
          <p:spPr bwMode="auto">
            <a:xfrm>
              <a:off x="4906" y="1296"/>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pqs</a:t>
              </a:r>
            </a:p>
          </p:txBody>
        </p:sp>
        <p:cxnSp>
          <p:nvCxnSpPr>
            <p:cNvPr id="861204" name="AutoShape 20"/>
            <p:cNvCxnSpPr>
              <a:cxnSpLocks noChangeShapeType="1"/>
              <a:stCxn id="861195" idx="6"/>
              <a:endCxn id="861201" idx="2"/>
            </p:cNvCxnSpPr>
            <p:nvPr/>
          </p:nvCxnSpPr>
          <p:spPr bwMode="auto">
            <a:xfrm flipV="1">
              <a:off x="4426" y="768"/>
              <a:ext cx="480" cy="384"/>
            </a:xfrm>
            <a:prstGeom prst="straightConnector1">
              <a:avLst/>
            </a:prstGeom>
            <a:noFill/>
            <a:ln w="9525">
              <a:solidFill>
                <a:schemeClr val="tx1"/>
              </a:solidFill>
              <a:round/>
              <a:headEnd/>
              <a:tailEnd type="triangle" w="med" len="med"/>
            </a:ln>
            <a:effectLst/>
          </p:spPr>
        </p:cxnSp>
        <p:cxnSp>
          <p:nvCxnSpPr>
            <p:cNvPr id="861205" name="AutoShape 21"/>
            <p:cNvCxnSpPr>
              <a:cxnSpLocks noChangeShapeType="1"/>
              <a:stCxn id="861195" idx="6"/>
              <a:endCxn id="861202" idx="2"/>
            </p:cNvCxnSpPr>
            <p:nvPr/>
          </p:nvCxnSpPr>
          <p:spPr bwMode="auto">
            <a:xfrm flipV="1">
              <a:off x="4426" y="1104"/>
              <a:ext cx="480" cy="48"/>
            </a:xfrm>
            <a:prstGeom prst="straightConnector1">
              <a:avLst/>
            </a:prstGeom>
            <a:noFill/>
            <a:ln w="9525">
              <a:solidFill>
                <a:schemeClr val="tx1"/>
              </a:solidFill>
              <a:round/>
              <a:headEnd/>
              <a:tailEnd type="triangle" w="med" len="med"/>
            </a:ln>
            <a:effectLst/>
          </p:spPr>
        </p:cxnSp>
        <p:cxnSp>
          <p:nvCxnSpPr>
            <p:cNvPr id="861206" name="AutoShape 22"/>
            <p:cNvCxnSpPr>
              <a:cxnSpLocks noChangeShapeType="1"/>
              <a:stCxn id="861195" idx="6"/>
              <a:endCxn id="861203" idx="2"/>
            </p:cNvCxnSpPr>
            <p:nvPr/>
          </p:nvCxnSpPr>
          <p:spPr bwMode="auto">
            <a:xfrm>
              <a:off x="4426" y="1152"/>
              <a:ext cx="480" cy="288"/>
            </a:xfrm>
            <a:prstGeom prst="straightConnector1">
              <a:avLst/>
            </a:prstGeom>
            <a:noFill/>
            <a:ln w="9525">
              <a:solidFill>
                <a:schemeClr val="tx1"/>
              </a:solidFill>
              <a:round/>
              <a:headEnd/>
              <a:tailEnd type="triangle" w="med" len="med"/>
            </a:ln>
            <a:effectLst/>
          </p:spPr>
        </p:cxnSp>
        <p:sp>
          <p:nvSpPr>
            <p:cNvPr id="861207" name="Oval 23"/>
            <p:cNvSpPr>
              <a:spLocks noChangeArrowheads="1"/>
            </p:cNvSpPr>
            <p:nvPr/>
          </p:nvSpPr>
          <p:spPr bwMode="auto">
            <a:xfrm>
              <a:off x="4954" y="1680"/>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psq</a:t>
              </a:r>
            </a:p>
          </p:txBody>
        </p:sp>
        <p:sp>
          <p:nvSpPr>
            <p:cNvPr id="861208" name="Oval 24"/>
            <p:cNvSpPr>
              <a:spLocks noChangeArrowheads="1"/>
            </p:cNvSpPr>
            <p:nvPr/>
          </p:nvSpPr>
          <p:spPr bwMode="auto">
            <a:xfrm>
              <a:off x="4954" y="2016"/>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a:t>
              </a:r>
            </a:p>
          </p:txBody>
        </p:sp>
        <p:sp>
          <p:nvSpPr>
            <p:cNvPr id="861209" name="Oval 25"/>
            <p:cNvSpPr>
              <a:spLocks noChangeArrowheads="1"/>
            </p:cNvSpPr>
            <p:nvPr/>
          </p:nvSpPr>
          <p:spPr bwMode="auto">
            <a:xfrm>
              <a:off x="4954" y="2352"/>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pst</a:t>
              </a:r>
            </a:p>
          </p:txBody>
        </p:sp>
        <p:cxnSp>
          <p:nvCxnSpPr>
            <p:cNvPr id="861210" name="AutoShape 26"/>
            <p:cNvCxnSpPr>
              <a:cxnSpLocks noChangeShapeType="1"/>
              <a:stCxn id="861197" idx="6"/>
              <a:endCxn id="861207" idx="2"/>
            </p:cNvCxnSpPr>
            <p:nvPr/>
          </p:nvCxnSpPr>
          <p:spPr bwMode="auto">
            <a:xfrm flipV="1">
              <a:off x="4426" y="1824"/>
              <a:ext cx="528" cy="384"/>
            </a:xfrm>
            <a:prstGeom prst="straightConnector1">
              <a:avLst/>
            </a:prstGeom>
            <a:noFill/>
            <a:ln w="9525">
              <a:solidFill>
                <a:schemeClr val="tx1"/>
              </a:solidFill>
              <a:round/>
              <a:headEnd/>
              <a:tailEnd type="triangle" w="med" len="med"/>
            </a:ln>
            <a:effectLst/>
          </p:spPr>
        </p:cxnSp>
        <p:cxnSp>
          <p:nvCxnSpPr>
            <p:cNvPr id="861211" name="AutoShape 27"/>
            <p:cNvCxnSpPr>
              <a:cxnSpLocks noChangeShapeType="1"/>
              <a:stCxn id="861197" idx="6"/>
              <a:endCxn id="861208" idx="2"/>
            </p:cNvCxnSpPr>
            <p:nvPr/>
          </p:nvCxnSpPr>
          <p:spPr bwMode="auto">
            <a:xfrm flipV="1">
              <a:off x="4426" y="2160"/>
              <a:ext cx="528" cy="48"/>
            </a:xfrm>
            <a:prstGeom prst="straightConnector1">
              <a:avLst/>
            </a:prstGeom>
            <a:noFill/>
            <a:ln w="9525">
              <a:solidFill>
                <a:schemeClr val="tx1"/>
              </a:solidFill>
              <a:round/>
              <a:headEnd/>
              <a:tailEnd type="triangle" w="med" len="med"/>
            </a:ln>
            <a:effectLst/>
          </p:spPr>
        </p:cxnSp>
        <p:cxnSp>
          <p:nvCxnSpPr>
            <p:cNvPr id="861212" name="AutoShape 28"/>
            <p:cNvCxnSpPr>
              <a:cxnSpLocks noChangeShapeType="1"/>
              <a:stCxn id="861197" idx="6"/>
              <a:endCxn id="861209" idx="2"/>
            </p:cNvCxnSpPr>
            <p:nvPr/>
          </p:nvCxnSpPr>
          <p:spPr bwMode="auto">
            <a:xfrm>
              <a:off x="4426" y="2208"/>
              <a:ext cx="528" cy="288"/>
            </a:xfrm>
            <a:prstGeom prst="straightConnector1">
              <a:avLst/>
            </a:prstGeom>
            <a:noFill/>
            <a:ln w="9525">
              <a:solidFill>
                <a:schemeClr val="tx1"/>
              </a:solidFill>
              <a:round/>
              <a:headEnd/>
              <a:tailEnd type="triangle" w="med" len="med"/>
            </a:ln>
            <a:effectLst/>
          </p:spPr>
        </p:cxnSp>
        <p:sp>
          <p:nvSpPr>
            <p:cNvPr id="861213" name="Text Box 29"/>
            <p:cNvSpPr txBox="1">
              <a:spLocks noChangeArrowheads="1"/>
            </p:cNvSpPr>
            <p:nvPr/>
          </p:nvSpPr>
          <p:spPr bwMode="auto">
            <a:xfrm>
              <a:off x="3648" y="1178"/>
              <a:ext cx="343" cy="298"/>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14" name="Text Box 30"/>
            <p:cNvSpPr txBox="1">
              <a:spLocks noChangeArrowheads="1"/>
            </p:cNvSpPr>
            <p:nvPr/>
          </p:nvSpPr>
          <p:spPr bwMode="auto">
            <a:xfrm>
              <a:off x="3835" y="1392"/>
              <a:ext cx="342" cy="298"/>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15" name="Text Box 31"/>
            <p:cNvSpPr txBox="1">
              <a:spLocks noChangeArrowheads="1"/>
            </p:cNvSpPr>
            <p:nvPr/>
          </p:nvSpPr>
          <p:spPr bwMode="auto">
            <a:xfrm>
              <a:off x="3898" y="1728"/>
              <a:ext cx="343" cy="298"/>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16" name="Text Box 32"/>
            <p:cNvSpPr txBox="1">
              <a:spLocks noChangeArrowheads="1"/>
            </p:cNvSpPr>
            <p:nvPr/>
          </p:nvSpPr>
          <p:spPr bwMode="auto">
            <a:xfrm>
              <a:off x="4363" y="720"/>
              <a:ext cx="342" cy="300"/>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17" name="Text Box 33"/>
            <p:cNvSpPr txBox="1">
              <a:spLocks noChangeArrowheads="1"/>
            </p:cNvSpPr>
            <p:nvPr/>
          </p:nvSpPr>
          <p:spPr bwMode="auto">
            <a:xfrm>
              <a:off x="4570" y="864"/>
              <a:ext cx="343" cy="298"/>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18" name="Text Box 34"/>
            <p:cNvSpPr txBox="1">
              <a:spLocks noChangeArrowheads="1"/>
            </p:cNvSpPr>
            <p:nvPr/>
          </p:nvSpPr>
          <p:spPr bwMode="auto">
            <a:xfrm>
              <a:off x="4618" y="1104"/>
              <a:ext cx="343" cy="299"/>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19" name="Text Box 35"/>
            <p:cNvSpPr txBox="1">
              <a:spLocks noChangeArrowheads="1"/>
            </p:cNvSpPr>
            <p:nvPr/>
          </p:nvSpPr>
          <p:spPr bwMode="auto">
            <a:xfrm>
              <a:off x="4522" y="1680"/>
              <a:ext cx="343" cy="299"/>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20" name="Text Box 36"/>
            <p:cNvSpPr txBox="1">
              <a:spLocks noChangeArrowheads="1"/>
            </p:cNvSpPr>
            <p:nvPr/>
          </p:nvSpPr>
          <p:spPr bwMode="auto">
            <a:xfrm>
              <a:off x="4666" y="1872"/>
              <a:ext cx="342" cy="299"/>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21" name="Text Box 37"/>
            <p:cNvSpPr txBox="1">
              <a:spLocks noChangeArrowheads="1"/>
            </p:cNvSpPr>
            <p:nvPr/>
          </p:nvSpPr>
          <p:spPr bwMode="auto">
            <a:xfrm>
              <a:off x="4666" y="2160"/>
              <a:ext cx="342" cy="299"/>
            </a:xfrm>
            <a:prstGeom prst="rect">
              <a:avLst/>
            </a:prstGeom>
            <a:noFill/>
            <a:ln w="9525">
              <a:noFill/>
              <a:miter lim="800000"/>
              <a:headEnd/>
              <a:tailEnd/>
            </a:ln>
            <a:effectLst/>
          </p:spPr>
          <p:txBody>
            <a:bodyPr wrap="none" lIns="91408" tIns="45704" rIns="91408" bIns="45704">
              <a:spAutoFit/>
            </a:bodyPr>
            <a:lstStyle/>
            <a:p>
              <a:r>
                <a:rPr lang="en-US"/>
                <a:t>A4</a:t>
              </a:r>
            </a:p>
          </p:txBody>
        </p:sp>
        <p:sp>
          <p:nvSpPr>
            <p:cNvPr id="861222" name="Line 38"/>
            <p:cNvSpPr>
              <a:spLocks noChangeShapeType="1"/>
            </p:cNvSpPr>
            <p:nvPr/>
          </p:nvSpPr>
          <p:spPr bwMode="auto">
            <a:xfrm>
              <a:off x="5194" y="768"/>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3" name="Line 39"/>
            <p:cNvSpPr>
              <a:spLocks noChangeShapeType="1"/>
            </p:cNvSpPr>
            <p:nvPr/>
          </p:nvSpPr>
          <p:spPr bwMode="auto">
            <a:xfrm flipV="1">
              <a:off x="5194" y="624"/>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4" name="Line 40"/>
            <p:cNvSpPr>
              <a:spLocks noChangeShapeType="1"/>
            </p:cNvSpPr>
            <p:nvPr/>
          </p:nvSpPr>
          <p:spPr bwMode="auto">
            <a:xfrm>
              <a:off x="5194" y="768"/>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5" name="Line 41"/>
            <p:cNvSpPr>
              <a:spLocks noChangeShapeType="1"/>
            </p:cNvSpPr>
            <p:nvPr/>
          </p:nvSpPr>
          <p:spPr bwMode="auto">
            <a:xfrm>
              <a:off x="5194" y="1152"/>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6" name="Line 42"/>
            <p:cNvSpPr>
              <a:spLocks noChangeShapeType="1"/>
            </p:cNvSpPr>
            <p:nvPr/>
          </p:nvSpPr>
          <p:spPr bwMode="auto">
            <a:xfrm flipV="1">
              <a:off x="5194" y="1008"/>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7" name="Line 43"/>
            <p:cNvSpPr>
              <a:spLocks noChangeShapeType="1"/>
            </p:cNvSpPr>
            <p:nvPr/>
          </p:nvSpPr>
          <p:spPr bwMode="auto">
            <a:xfrm>
              <a:off x="5194" y="1152"/>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8" name="Line 44"/>
            <p:cNvSpPr>
              <a:spLocks noChangeShapeType="1"/>
            </p:cNvSpPr>
            <p:nvPr/>
          </p:nvSpPr>
          <p:spPr bwMode="auto">
            <a:xfrm>
              <a:off x="5194" y="1488"/>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9" name="Line 45"/>
            <p:cNvSpPr>
              <a:spLocks noChangeShapeType="1"/>
            </p:cNvSpPr>
            <p:nvPr/>
          </p:nvSpPr>
          <p:spPr bwMode="auto">
            <a:xfrm flipV="1">
              <a:off x="5194" y="1344"/>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0" name="Line 46"/>
            <p:cNvSpPr>
              <a:spLocks noChangeShapeType="1"/>
            </p:cNvSpPr>
            <p:nvPr/>
          </p:nvSpPr>
          <p:spPr bwMode="auto">
            <a:xfrm>
              <a:off x="5194" y="1488"/>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1" name="Line 47"/>
            <p:cNvSpPr>
              <a:spLocks noChangeShapeType="1"/>
            </p:cNvSpPr>
            <p:nvPr/>
          </p:nvSpPr>
          <p:spPr bwMode="auto">
            <a:xfrm>
              <a:off x="5242" y="1872"/>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2" name="Line 48"/>
            <p:cNvSpPr>
              <a:spLocks noChangeShapeType="1"/>
            </p:cNvSpPr>
            <p:nvPr/>
          </p:nvSpPr>
          <p:spPr bwMode="auto">
            <a:xfrm flipV="1">
              <a:off x="5242" y="1728"/>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3" name="Line 49"/>
            <p:cNvSpPr>
              <a:spLocks noChangeShapeType="1"/>
            </p:cNvSpPr>
            <p:nvPr/>
          </p:nvSpPr>
          <p:spPr bwMode="auto">
            <a:xfrm>
              <a:off x="5242" y="1872"/>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4" name="Line 50"/>
            <p:cNvSpPr>
              <a:spLocks noChangeShapeType="1"/>
            </p:cNvSpPr>
            <p:nvPr/>
          </p:nvSpPr>
          <p:spPr bwMode="auto">
            <a:xfrm>
              <a:off x="5242" y="2208"/>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5" name="Line 51"/>
            <p:cNvSpPr>
              <a:spLocks noChangeShapeType="1"/>
            </p:cNvSpPr>
            <p:nvPr/>
          </p:nvSpPr>
          <p:spPr bwMode="auto">
            <a:xfrm flipV="1">
              <a:off x="5242" y="2064"/>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6" name="Line 52"/>
            <p:cNvSpPr>
              <a:spLocks noChangeShapeType="1"/>
            </p:cNvSpPr>
            <p:nvPr/>
          </p:nvSpPr>
          <p:spPr bwMode="auto">
            <a:xfrm>
              <a:off x="5242" y="2208"/>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7" name="Line 53"/>
            <p:cNvSpPr>
              <a:spLocks noChangeShapeType="1"/>
            </p:cNvSpPr>
            <p:nvPr/>
          </p:nvSpPr>
          <p:spPr bwMode="auto">
            <a:xfrm>
              <a:off x="5242" y="2496"/>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8" name="Line 54"/>
            <p:cNvSpPr>
              <a:spLocks noChangeShapeType="1"/>
            </p:cNvSpPr>
            <p:nvPr/>
          </p:nvSpPr>
          <p:spPr bwMode="auto">
            <a:xfrm flipV="1">
              <a:off x="5242" y="2352"/>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9" name="Line 55"/>
            <p:cNvSpPr>
              <a:spLocks noChangeShapeType="1"/>
            </p:cNvSpPr>
            <p:nvPr/>
          </p:nvSpPr>
          <p:spPr bwMode="auto">
            <a:xfrm>
              <a:off x="5242" y="2496"/>
              <a:ext cx="288" cy="192"/>
            </a:xfrm>
            <a:prstGeom prst="line">
              <a:avLst/>
            </a:prstGeom>
            <a:noFill/>
            <a:ln w="9525">
              <a:solidFill>
                <a:schemeClr val="tx1"/>
              </a:solidFill>
              <a:prstDash val="sysDot"/>
              <a:round/>
              <a:headEnd/>
              <a:tailEnd type="triangle" w="med" len="med"/>
            </a:ln>
            <a:effectLst/>
          </p:spPr>
          <p:txBody>
            <a:bodyPr/>
            <a:lstStyle/>
            <a:p>
              <a:endParaRPr lang="en-US"/>
            </a:p>
          </p:txBody>
        </p:sp>
      </p:grpSp>
      <p:grpSp>
        <p:nvGrpSpPr>
          <p:cNvPr id="861240" name="Group 56"/>
          <p:cNvGrpSpPr>
            <a:grpSpLocks/>
          </p:cNvGrpSpPr>
          <p:nvPr/>
        </p:nvGrpSpPr>
        <p:grpSpPr bwMode="auto">
          <a:xfrm>
            <a:off x="5334000" y="4648200"/>
            <a:ext cx="3657600" cy="1920875"/>
            <a:chOff x="4845" y="3981"/>
            <a:chExt cx="3323" cy="1645"/>
          </a:xfrm>
        </p:grpSpPr>
        <p:sp>
          <p:nvSpPr>
            <p:cNvPr id="861241" name="Oval 57"/>
            <p:cNvSpPr>
              <a:spLocks noChangeArrowheads="1"/>
            </p:cNvSpPr>
            <p:nvPr/>
          </p:nvSpPr>
          <p:spPr bwMode="auto">
            <a:xfrm>
              <a:off x="4845" y="4013"/>
              <a:ext cx="554" cy="1436"/>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a:p>
              <a:pPr algn="ctr"/>
              <a:endParaRPr lang="en-US"/>
            </a:p>
            <a:p>
              <a:pPr algn="ctr"/>
              <a:endParaRPr lang="en-US"/>
            </a:p>
            <a:p>
              <a:pPr algn="ctr"/>
              <a:endParaRPr lang="en-US"/>
            </a:p>
          </p:txBody>
        </p:sp>
        <p:sp>
          <p:nvSpPr>
            <p:cNvPr id="861242" name="Oval 58"/>
            <p:cNvSpPr>
              <a:spLocks noChangeArrowheads="1"/>
            </p:cNvSpPr>
            <p:nvPr/>
          </p:nvSpPr>
          <p:spPr bwMode="auto">
            <a:xfrm>
              <a:off x="6022" y="3981"/>
              <a:ext cx="554" cy="1500"/>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a:p>
              <a:pPr algn="ctr"/>
              <a:r>
                <a:rPr lang="en-US"/>
                <a:t>q</a:t>
              </a:r>
            </a:p>
            <a:p>
              <a:pPr algn="ctr"/>
              <a:r>
                <a:rPr lang="en-US"/>
                <a:t>r</a:t>
              </a:r>
            </a:p>
            <a:p>
              <a:pPr algn="ctr"/>
              <a:r>
                <a:rPr lang="en-US"/>
                <a:t>s</a:t>
              </a:r>
            </a:p>
          </p:txBody>
        </p:sp>
        <p:sp>
          <p:nvSpPr>
            <p:cNvPr id="861243" name="Oval 59"/>
            <p:cNvSpPr>
              <a:spLocks noChangeArrowheads="1"/>
            </p:cNvSpPr>
            <p:nvPr/>
          </p:nvSpPr>
          <p:spPr bwMode="auto">
            <a:xfrm>
              <a:off x="7129" y="3981"/>
              <a:ext cx="554" cy="1500"/>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a:p>
              <a:pPr algn="ctr"/>
              <a:r>
                <a:rPr lang="en-US"/>
                <a:t>q</a:t>
              </a:r>
            </a:p>
            <a:p>
              <a:pPr algn="ctr"/>
              <a:r>
                <a:rPr lang="en-US"/>
                <a:t>r</a:t>
              </a:r>
            </a:p>
            <a:p>
              <a:pPr algn="ctr"/>
              <a:r>
                <a:rPr lang="en-US"/>
                <a:t>s</a:t>
              </a:r>
            </a:p>
            <a:p>
              <a:pPr algn="ctr"/>
              <a:r>
                <a:rPr lang="en-US"/>
                <a:t>t</a:t>
              </a:r>
            </a:p>
          </p:txBody>
        </p:sp>
        <p:sp>
          <p:nvSpPr>
            <p:cNvPr id="861244" name="Text Box 60"/>
            <p:cNvSpPr txBox="1">
              <a:spLocks noChangeArrowheads="1"/>
            </p:cNvSpPr>
            <p:nvPr/>
          </p:nvSpPr>
          <p:spPr bwMode="auto">
            <a:xfrm>
              <a:off x="5468" y="4307"/>
              <a:ext cx="494" cy="406"/>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45" name="Text Box 61"/>
            <p:cNvSpPr txBox="1">
              <a:spLocks noChangeArrowheads="1"/>
            </p:cNvSpPr>
            <p:nvPr/>
          </p:nvSpPr>
          <p:spPr bwMode="auto">
            <a:xfrm>
              <a:off x="5468" y="4633"/>
              <a:ext cx="494" cy="406"/>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46" name="Text Box 62"/>
            <p:cNvSpPr txBox="1">
              <a:spLocks noChangeArrowheads="1"/>
            </p:cNvSpPr>
            <p:nvPr/>
          </p:nvSpPr>
          <p:spPr bwMode="auto">
            <a:xfrm>
              <a:off x="5468" y="5025"/>
              <a:ext cx="494" cy="406"/>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47" name="Text Box 63"/>
            <p:cNvSpPr txBox="1">
              <a:spLocks noChangeArrowheads="1"/>
            </p:cNvSpPr>
            <p:nvPr/>
          </p:nvSpPr>
          <p:spPr bwMode="auto">
            <a:xfrm>
              <a:off x="6576" y="4242"/>
              <a:ext cx="494" cy="406"/>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48" name="Text Box 64"/>
            <p:cNvSpPr txBox="1">
              <a:spLocks noChangeArrowheads="1"/>
            </p:cNvSpPr>
            <p:nvPr/>
          </p:nvSpPr>
          <p:spPr bwMode="auto">
            <a:xfrm>
              <a:off x="6576" y="4633"/>
              <a:ext cx="494" cy="406"/>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49" name="Text Box 65"/>
            <p:cNvSpPr txBox="1">
              <a:spLocks noChangeArrowheads="1"/>
            </p:cNvSpPr>
            <p:nvPr/>
          </p:nvSpPr>
          <p:spPr bwMode="auto">
            <a:xfrm>
              <a:off x="6576" y="4959"/>
              <a:ext cx="494" cy="406"/>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50" name="Text Box 66"/>
            <p:cNvSpPr txBox="1">
              <a:spLocks noChangeArrowheads="1"/>
            </p:cNvSpPr>
            <p:nvPr/>
          </p:nvSpPr>
          <p:spPr bwMode="auto">
            <a:xfrm>
              <a:off x="6554" y="5220"/>
              <a:ext cx="494" cy="406"/>
            </a:xfrm>
            <a:prstGeom prst="rect">
              <a:avLst/>
            </a:prstGeom>
            <a:noFill/>
            <a:ln w="9525">
              <a:noFill/>
              <a:miter lim="800000"/>
              <a:headEnd/>
              <a:tailEnd/>
            </a:ln>
            <a:effectLst/>
          </p:spPr>
          <p:txBody>
            <a:bodyPr wrap="none" lIns="91408" tIns="45704" rIns="91408" bIns="45704">
              <a:spAutoFit/>
            </a:bodyPr>
            <a:lstStyle/>
            <a:p>
              <a:r>
                <a:rPr lang="en-US"/>
                <a:t>A4</a:t>
              </a:r>
            </a:p>
          </p:txBody>
        </p:sp>
        <p:sp>
          <p:nvSpPr>
            <p:cNvPr id="861251" name="Line 67"/>
            <p:cNvSpPr>
              <a:spLocks noChangeShapeType="1"/>
            </p:cNvSpPr>
            <p:nvPr/>
          </p:nvSpPr>
          <p:spPr bwMode="auto">
            <a:xfrm>
              <a:off x="7683" y="4503"/>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2" name="Line 68"/>
            <p:cNvSpPr>
              <a:spLocks noChangeShapeType="1"/>
            </p:cNvSpPr>
            <p:nvPr/>
          </p:nvSpPr>
          <p:spPr bwMode="auto">
            <a:xfrm>
              <a:off x="7683" y="4698"/>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3" name="Line 69"/>
            <p:cNvSpPr>
              <a:spLocks noChangeShapeType="1"/>
            </p:cNvSpPr>
            <p:nvPr/>
          </p:nvSpPr>
          <p:spPr bwMode="auto">
            <a:xfrm>
              <a:off x="7683" y="4894"/>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4" name="Line 70"/>
            <p:cNvSpPr>
              <a:spLocks noChangeShapeType="1"/>
            </p:cNvSpPr>
            <p:nvPr/>
          </p:nvSpPr>
          <p:spPr bwMode="auto">
            <a:xfrm>
              <a:off x="7683" y="5155"/>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5" name="Line 71"/>
            <p:cNvSpPr>
              <a:spLocks noChangeShapeType="1"/>
            </p:cNvSpPr>
            <p:nvPr/>
          </p:nvSpPr>
          <p:spPr bwMode="auto">
            <a:xfrm>
              <a:off x="5191" y="4437"/>
              <a:ext cx="346" cy="783"/>
            </a:xfrm>
            <a:prstGeom prst="line">
              <a:avLst/>
            </a:prstGeom>
            <a:noFill/>
            <a:ln w="9525">
              <a:solidFill>
                <a:schemeClr val="tx1"/>
              </a:solidFill>
              <a:round/>
              <a:headEnd/>
              <a:tailEnd type="triangle" w="med" len="med"/>
            </a:ln>
            <a:effectLst/>
          </p:spPr>
          <p:txBody>
            <a:bodyPr/>
            <a:lstStyle/>
            <a:p>
              <a:endParaRPr lang="en-US"/>
            </a:p>
          </p:txBody>
        </p:sp>
        <p:sp>
          <p:nvSpPr>
            <p:cNvPr id="861256" name="Line 72"/>
            <p:cNvSpPr>
              <a:spLocks noChangeShapeType="1"/>
            </p:cNvSpPr>
            <p:nvPr/>
          </p:nvSpPr>
          <p:spPr bwMode="auto">
            <a:xfrm>
              <a:off x="5191" y="4437"/>
              <a:ext cx="346" cy="392"/>
            </a:xfrm>
            <a:prstGeom prst="line">
              <a:avLst/>
            </a:prstGeom>
            <a:noFill/>
            <a:ln w="9525">
              <a:solidFill>
                <a:schemeClr val="tx1"/>
              </a:solidFill>
              <a:round/>
              <a:headEnd/>
              <a:tailEnd type="triangle" w="med" len="med"/>
            </a:ln>
            <a:effectLst/>
          </p:spPr>
          <p:txBody>
            <a:bodyPr/>
            <a:lstStyle/>
            <a:p>
              <a:endParaRPr lang="en-US"/>
            </a:p>
          </p:txBody>
        </p:sp>
        <p:sp>
          <p:nvSpPr>
            <p:cNvPr id="861257" name="Line 73"/>
            <p:cNvSpPr>
              <a:spLocks noChangeShapeType="1"/>
            </p:cNvSpPr>
            <p:nvPr/>
          </p:nvSpPr>
          <p:spPr bwMode="auto">
            <a:xfrm>
              <a:off x="5191" y="4437"/>
              <a:ext cx="277" cy="66"/>
            </a:xfrm>
            <a:prstGeom prst="line">
              <a:avLst/>
            </a:prstGeom>
            <a:noFill/>
            <a:ln w="9525">
              <a:solidFill>
                <a:schemeClr val="tx1"/>
              </a:solidFill>
              <a:round/>
              <a:headEnd/>
              <a:tailEnd type="triangle" w="med" len="med"/>
            </a:ln>
            <a:effectLst/>
          </p:spPr>
          <p:txBody>
            <a:bodyPr/>
            <a:lstStyle/>
            <a:p>
              <a:endParaRPr lang="en-US"/>
            </a:p>
          </p:txBody>
        </p:sp>
        <p:sp>
          <p:nvSpPr>
            <p:cNvPr id="861258" name="Line 74"/>
            <p:cNvSpPr>
              <a:spLocks noChangeShapeType="1"/>
            </p:cNvSpPr>
            <p:nvPr/>
          </p:nvSpPr>
          <p:spPr bwMode="auto">
            <a:xfrm flipV="1">
              <a:off x="5191" y="4307"/>
              <a:ext cx="969" cy="65"/>
            </a:xfrm>
            <a:prstGeom prst="line">
              <a:avLst/>
            </a:prstGeom>
            <a:noFill/>
            <a:ln w="9525" cap="rnd">
              <a:solidFill>
                <a:schemeClr val="tx1"/>
              </a:solidFill>
              <a:prstDash val="sysDot"/>
              <a:round/>
              <a:headEnd/>
              <a:tailEnd/>
            </a:ln>
            <a:effectLst/>
          </p:spPr>
          <p:txBody>
            <a:bodyPr/>
            <a:lstStyle/>
            <a:p>
              <a:endParaRPr lang="en-US"/>
            </a:p>
          </p:txBody>
        </p:sp>
        <p:sp>
          <p:nvSpPr>
            <p:cNvPr id="861259" name="Line 75"/>
            <p:cNvSpPr>
              <a:spLocks noChangeShapeType="1"/>
            </p:cNvSpPr>
            <p:nvPr/>
          </p:nvSpPr>
          <p:spPr bwMode="auto">
            <a:xfrm>
              <a:off x="5883" y="4503"/>
              <a:ext cx="347" cy="65"/>
            </a:xfrm>
            <a:prstGeom prst="line">
              <a:avLst/>
            </a:prstGeom>
            <a:noFill/>
            <a:ln w="9525">
              <a:solidFill>
                <a:schemeClr val="tx1"/>
              </a:solidFill>
              <a:round/>
              <a:headEnd/>
              <a:tailEnd type="triangle" w="med" len="med"/>
            </a:ln>
            <a:effectLst/>
          </p:spPr>
          <p:txBody>
            <a:bodyPr/>
            <a:lstStyle/>
            <a:p>
              <a:endParaRPr lang="en-US"/>
            </a:p>
          </p:txBody>
        </p:sp>
        <p:sp>
          <p:nvSpPr>
            <p:cNvPr id="861260" name="Line 76"/>
            <p:cNvSpPr>
              <a:spLocks noChangeShapeType="1"/>
            </p:cNvSpPr>
            <p:nvPr/>
          </p:nvSpPr>
          <p:spPr bwMode="auto">
            <a:xfrm>
              <a:off x="5883" y="4829"/>
              <a:ext cx="347" cy="65"/>
            </a:xfrm>
            <a:prstGeom prst="line">
              <a:avLst/>
            </a:prstGeom>
            <a:noFill/>
            <a:ln w="9525">
              <a:solidFill>
                <a:schemeClr val="tx1"/>
              </a:solidFill>
              <a:round/>
              <a:headEnd/>
              <a:tailEnd type="triangle" w="med" len="med"/>
            </a:ln>
            <a:effectLst/>
          </p:spPr>
          <p:txBody>
            <a:bodyPr/>
            <a:lstStyle/>
            <a:p>
              <a:endParaRPr lang="en-US"/>
            </a:p>
          </p:txBody>
        </p:sp>
        <p:sp>
          <p:nvSpPr>
            <p:cNvPr id="861261" name="Line 77"/>
            <p:cNvSpPr>
              <a:spLocks noChangeShapeType="1"/>
            </p:cNvSpPr>
            <p:nvPr/>
          </p:nvSpPr>
          <p:spPr bwMode="auto">
            <a:xfrm>
              <a:off x="5953" y="5220"/>
              <a:ext cx="277" cy="0"/>
            </a:xfrm>
            <a:prstGeom prst="line">
              <a:avLst/>
            </a:prstGeom>
            <a:noFill/>
            <a:ln w="9525">
              <a:solidFill>
                <a:schemeClr val="tx1"/>
              </a:solidFill>
              <a:round/>
              <a:headEnd/>
              <a:tailEnd type="triangle" w="med" len="med"/>
            </a:ln>
            <a:effectLst/>
          </p:spPr>
          <p:txBody>
            <a:bodyPr/>
            <a:lstStyle/>
            <a:p>
              <a:endParaRPr lang="en-US"/>
            </a:p>
          </p:txBody>
        </p:sp>
        <p:sp>
          <p:nvSpPr>
            <p:cNvPr id="861262" name="Line 78"/>
            <p:cNvSpPr>
              <a:spLocks noChangeShapeType="1"/>
            </p:cNvSpPr>
            <p:nvPr/>
          </p:nvSpPr>
          <p:spPr bwMode="auto">
            <a:xfrm>
              <a:off x="6368" y="4307"/>
              <a:ext cx="277" cy="130"/>
            </a:xfrm>
            <a:prstGeom prst="line">
              <a:avLst/>
            </a:prstGeom>
            <a:noFill/>
            <a:ln w="9525">
              <a:solidFill>
                <a:schemeClr val="tx1"/>
              </a:solidFill>
              <a:round/>
              <a:headEnd/>
              <a:tailEnd type="triangle" w="med" len="med"/>
            </a:ln>
            <a:effectLst/>
          </p:spPr>
          <p:txBody>
            <a:bodyPr/>
            <a:lstStyle/>
            <a:p>
              <a:endParaRPr lang="en-US"/>
            </a:p>
          </p:txBody>
        </p:sp>
        <p:sp>
          <p:nvSpPr>
            <p:cNvPr id="861263" name="Line 79"/>
            <p:cNvSpPr>
              <a:spLocks noChangeShapeType="1"/>
            </p:cNvSpPr>
            <p:nvPr/>
          </p:nvSpPr>
          <p:spPr bwMode="auto">
            <a:xfrm>
              <a:off x="6368" y="4307"/>
              <a:ext cx="277" cy="457"/>
            </a:xfrm>
            <a:prstGeom prst="line">
              <a:avLst/>
            </a:prstGeom>
            <a:noFill/>
            <a:ln w="9525">
              <a:solidFill>
                <a:schemeClr val="tx1"/>
              </a:solidFill>
              <a:round/>
              <a:headEnd/>
              <a:tailEnd type="triangle" w="med" len="med"/>
            </a:ln>
            <a:effectLst/>
          </p:spPr>
          <p:txBody>
            <a:bodyPr/>
            <a:lstStyle/>
            <a:p>
              <a:endParaRPr lang="en-US"/>
            </a:p>
          </p:txBody>
        </p:sp>
        <p:sp>
          <p:nvSpPr>
            <p:cNvPr id="861264" name="Line 80"/>
            <p:cNvSpPr>
              <a:spLocks noChangeShapeType="1"/>
            </p:cNvSpPr>
            <p:nvPr/>
          </p:nvSpPr>
          <p:spPr bwMode="auto">
            <a:xfrm>
              <a:off x="6368" y="4307"/>
              <a:ext cx="277" cy="848"/>
            </a:xfrm>
            <a:prstGeom prst="line">
              <a:avLst/>
            </a:prstGeom>
            <a:noFill/>
            <a:ln w="9525">
              <a:solidFill>
                <a:schemeClr val="tx1"/>
              </a:solidFill>
              <a:round/>
              <a:headEnd/>
              <a:tailEnd type="triangle" w="med" len="med"/>
            </a:ln>
            <a:effectLst/>
          </p:spPr>
          <p:txBody>
            <a:bodyPr/>
            <a:lstStyle/>
            <a:p>
              <a:endParaRPr lang="en-US"/>
            </a:p>
          </p:txBody>
        </p:sp>
        <p:sp>
          <p:nvSpPr>
            <p:cNvPr id="861265" name="Line 81"/>
            <p:cNvSpPr>
              <a:spLocks noChangeShapeType="1"/>
            </p:cNvSpPr>
            <p:nvPr/>
          </p:nvSpPr>
          <p:spPr bwMode="auto">
            <a:xfrm>
              <a:off x="6368" y="5220"/>
              <a:ext cx="277" cy="196"/>
            </a:xfrm>
            <a:prstGeom prst="line">
              <a:avLst/>
            </a:prstGeom>
            <a:noFill/>
            <a:ln w="9525">
              <a:solidFill>
                <a:schemeClr val="tx1"/>
              </a:solidFill>
              <a:round/>
              <a:headEnd/>
              <a:tailEnd type="triangle" w="med" len="med"/>
            </a:ln>
            <a:effectLst/>
          </p:spPr>
          <p:txBody>
            <a:bodyPr/>
            <a:lstStyle/>
            <a:p>
              <a:endParaRPr lang="en-US"/>
            </a:p>
          </p:txBody>
        </p:sp>
        <p:sp>
          <p:nvSpPr>
            <p:cNvPr id="861266" name="Line 82"/>
            <p:cNvSpPr>
              <a:spLocks noChangeShapeType="1"/>
            </p:cNvSpPr>
            <p:nvPr/>
          </p:nvSpPr>
          <p:spPr bwMode="auto">
            <a:xfrm flipV="1">
              <a:off x="6991" y="5351"/>
              <a:ext cx="346" cy="65"/>
            </a:xfrm>
            <a:prstGeom prst="line">
              <a:avLst/>
            </a:prstGeom>
            <a:noFill/>
            <a:ln w="9525">
              <a:solidFill>
                <a:schemeClr val="tx1"/>
              </a:solidFill>
              <a:round/>
              <a:headEnd/>
              <a:tailEnd type="triangle" w="med" len="med"/>
            </a:ln>
            <a:effectLst/>
          </p:spPr>
          <p:txBody>
            <a:bodyPr/>
            <a:lstStyle/>
            <a:p>
              <a:endParaRPr lang="en-US"/>
            </a:p>
          </p:txBody>
        </p:sp>
        <p:sp>
          <p:nvSpPr>
            <p:cNvPr id="861267" name="Line 83"/>
            <p:cNvSpPr>
              <a:spLocks noChangeShapeType="1"/>
            </p:cNvSpPr>
            <p:nvPr/>
          </p:nvSpPr>
          <p:spPr bwMode="auto">
            <a:xfrm flipV="1">
              <a:off x="6991" y="5090"/>
              <a:ext cx="346" cy="65"/>
            </a:xfrm>
            <a:prstGeom prst="line">
              <a:avLst/>
            </a:prstGeom>
            <a:noFill/>
            <a:ln w="9525">
              <a:solidFill>
                <a:schemeClr val="tx1"/>
              </a:solidFill>
              <a:round/>
              <a:headEnd/>
              <a:tailEnd type="triangle" w="med" len="med"/>
            </a:ln>
            <a:effectLst/>
          </p:spPr>
          <p:txBody>
            <a:bodyPr/>
            <a:lstStyle/>
            <a:p>
              <a:endParaRPr lang="en-US"/>
            </a:p>
          </p:txBody>
        </p:sp>
        <p:sp>
          <p:nvSpPr>
            <p:cNvPr id="861268" name="Line 84"/>
            <p:cNvSpPr>
              <a:spLocks noChangeShapeType="1"/>
            </p:cNvSpPr>
            <p:nvPr/>
          </p:nvSpPr>
          <p:spPr bwMode="auto">
            <a:xfrm flipV="1">
              <a:off x="6991" y="4764"/>
              <a:ext cx="346" cy="65"/>
            </a:xfrm>
            <a:prstGeom prst="line">
              <a:avLst/>
            </a:prstGeom>
            <a:noFill/>
            <a:ln w="9525">
              <a:solidFill>
                <a:schemeClr val="tx1"/>
              </a:solidFill>
              <a:round/>
              <a:headEnd/>
              <a:tailEnd type="triangle" w="med" len="med"/>
            </a:ln>
            <a:effectLst/>
          </p:spPr>
          <p:txBody>
            <a:bodyPr/>
            <a:lstStyle/>
            <a:p>
              <a:endParaRPr lang="en-US"/>
            </a:p>
          </p:txBody>
        </p:sp>
        <p:sp>
          <p:nvSpPr>
            <p:cNvPr id="861269" name="Line 85"/>
            <p:cNvSpPr>
              <a:spLocks noChangeShapeType="1"/>
            </p:cNvSpPr>
            <p:nvPr/>
          </p:nvSpPr>
          <p:spPr bwMode="auto">
            <a:xfrm>
              <a:off x="6991" y="4437"/>
              <a:ext cx="277" cy="0"/>
            </a:xfrm>
            <a:prstGeom prst="line">
              <a:avLst/>
            </a:prstGeom>
            <a:noFill/>
            <a:ln w="9525">
              <a:solidFill>
                <a:schemeClr val="tx1"/>
              </a:solidFill>
              <a:round/>
              <a:headEnd/>
              <a:tailEnd type="triangle" w="med" len="med"/>
            </a:ln>
            <a:effectLst/>
          </p:spPr>
          <p:txBody>
            <a:bodyPr/>
            <a:lstStyle/>
            <a:p>
              <a:endParaRPr lang="en-US"/>
            </a:p>
          </p:txBody>
        </p:sp>
        <p:sp>
          <p:nvSpPr>
            <p:cNvPr id="861270" name="Line 86"/>
            <p:cNvSpPr>
              <a:spLocks noChangeShapeType="1"/>
            </p:cNvSpPr>
            <p:nvPr/>
          </p:nvSpPr>
          <p:spPr bwMode="auto">
            <a:xfrm flipV="1">
              <a:off x="6368" y="4176"/>
              <a:ext cx="969" cy="131"/>
            </a:xfrm>
            <a:prstGeom prst="line">
              <a:avLst/>
            </a:prstGeom>
            <a:noFill/>
            <a:ln w="9525" cap="rnd">
              <a:solidFill>
                <a:schemeClr val="tx1"/>
              </a:solidFill>
              <a:prstDash val="sysDot"/>
              <a:round/>
              <a:headEnd/>
              <a:tailEnd/>
            </a:ln>
            <a:effectLst/>
          </p:spPr>
          <p:txBody>
            <a:bodyPr/>
            <a:lstStyle/>
            <a:p>
              <a:endParaRPr lang="en-US"/>
            </a:p>
          </p:txBody>
        </p:sp>
        <p:sp>
          <p:nvSpPr>
            <p:cNvPr id="861271" name="Line 87"/>
            <p:cNvSpPr>
              <a:spLocks noChangeShapeType="1"/>
            </p:cNvSpPr>
            <p:nvPr/>
          </p:nvSpPr>
          <p:spPr bwMode="auto">
            <a:xfrm flipV="1">
              <a:off x="6368" y="4503"/>
              <a:ext cx="969" cy="130"/>
            </a:xfrm>
            <a:prstGeom prst="line">
              <a:avLst/>
            </a:prstGeom>
            <a:noFill/>
            <a:ln w="9525" cap="rnd">
              <a:solidFill>
                <a:schemeClr val="tx1"/>
              </a:solidFill>
              <a:prstDash val="sysDot"/>
              <a:round/>
              <a:headEnd/>
              <a:tailEnd/>
            </a:ln>
            <a:effectLst/>
          </p:spPr>
          <p:txBody>
            <a:bodyPr/>
            <a:lstStyle/>
            <a:p>
              <a:endParaRPr lang="en-US"/>
            </a:p>
          </p:txBody>
        </p:sp>
        <p:sp>
          <p:nvSpPr>
            <p:cNvPr id="861272" name="Line 88"/>
            <p:cNvSpPr>
              <a:spLocks noChangeShapeType="1"/>
            </p:cNvSpPr>
            <p:nvPr/>
          </p:nvSpPr>
          <p:spPr bwMode="auto">
            <a:xfrm flipV="1">
              <a:off x="6368" y="4764"/>
              <a:ext cx="969" cy="130"/>
            </a:xfrm>
            <a:prstGeom prst="line">
              <a:avLst/>
            </a:prstGeom>
            <a:noFill/>
            <a:ln w="9525" cap="rnd">
              <a:solidFill>
                <a:schemeClr val="tx1"/>
              </a:solidFill>
              <a:prstDash val="sysDot"/>
              <a:round/>
              <a:headEnd/>
              <a:tailEnd/>
            </a:ln>
            <a:effectLst/>
          </p:spPr>
          <p:txBody>
            <a:bodyPr/>
            <a:lstStyle/>
            <a:p>
              <a:endParaRPr lang="en-US"/>
            </a:p>
          </p:txBody>
        </p:sp>
        <p:sp>
          <p:nvSpPr>
            <p:cNvPr id="861273" name="Line 89"/>
            <p:cNvSpPr>
              <a:spLocks noChangeShapeType="1"/>
            </p:cNvSpPr>
            <p:nvPr/>
          </p:nvSpPr>
          <p:spPr bwMode="auto">
            <a:xfrm flipV="1">
              <a:off x="6368" y="5090"/>
              <a:ext cx="969" cy="130"/>
            </a:xfrm>
            <a:prstGeom prst="line">
              <a:avLst/>
            </a:prstGeom>
            <a:noFill/>
            <a:ln w="9525" cap="rnd">
              <a:solidFill>
                <a:schemeClr val="tx1"/>
              </a:solidFill>
              <a:prstDash val="sysDot"/>
              <a:round/>
              <a:headEnd/>
              <a:tailEnd/>
            </a:ln>
            <a:effectLst/>
          </p:spPr>
          <p:txBody>
            <a:bodyPr/>
            <a:lstStyle/>
            <a:p>
              <a:endParaRPr lang="en-US"/>
            </a:p>
          </p:txBody>
        </p:sp>
        <p:sp>
          <p:nvSpPr>
            <p:cNvPr id="861274" name="Freeform 90"/>
            <p:cNvSpPr>
              <a:spLocks/>
            </p:cNvSpPr>
            <p:nvPr/>
          </p:nvSpPr>
          <p:spPr bwMode="auto">
            <a:xfrm>
              <a:off x="6093" y="4636"/>
              <a:ext cx="164" cy="265"/>
            </a:xfrm>
            <a:custGeom>
              <a:avLst/>
              <a:gdLst/>
              <a:ahLst/>
              <a:cxnLst>
                <a:cxn ang="0">
                  <a:pos x="95" y="0"/>
                </a:cxn>
                <a:cxn ang="0">
                  <a:pos x="95" y="167"/>
                </a:cxn>
                <a:cxn ang="0">
                  <a:pos x="114" y="195"/>
                </a:cxn>
              </a:cxnLst>
              <a:rect l="0" t="0" r="r" b="b"/>
              <a:pathLst>
                <a:path w="114" h="195">
                  <a:moveTo>
                    <a:pt x="95" y="0"/>
                  </a:moveTo>
                  <a:cubicBezTo>
                    <a:pt x="0" y="23"/>
                    <a:pt x="29" y="122"/>
                    <a:pt x="95" y="167"/>
                  </a:cubicBezTo>
                  <a:cubicBezTo>
                    <a:pt x="101" y="176"/>
                    <a:pt x="114" y="195"/>
                    <a:pt x="114" y="195"/>
                  </a:cubicBezTo>
                </a:path>
              </a:pathLst>
            </a:custGeom>
            <a:noFill/>
            <a:ln w="57150" cmpd="sng">
              <a:solidFill>
                <a:srgbClr val="990033"/>
              </a:solidFill>
              <a:round/>
              <a:headEnd/>
              <a:tailEnd/>
            </a:ln>
            <a:effectLst/>
          </p:spPr>
          <p:txBody>
            <a:bodyPr/>
            <a:lstStyle/>
            <a:p>
              <a:endParaRPr lang="en-US"/>
            </a:p>
          </p:txBody>
        </p:sp>
      </p:grpSp>
      <p:grpSp>
        <p:nvGrpSpPr>
          <p:cNvPr id="861275" name="Group 91"/>
          <p:cNvGrpSpPr>
            <a:grpSpLocks/>
          </p:cNvGrpSpPr>
          <p:nvPr/>
        </p:nvGrpSpPr>
        <p:grpSpPr bwMode="auto">
          <a:xfrm>
            <a:off x="762000" y="4724400"/>
            <a:ext cx="7743825" cy="1562100"/>
            <a:chOff x="480" y="2976"/>
            <a:chExt cx="4878" cy="984"/>
          </a:xfrm>
        </p:grpSpPr>
        <p:pic>
          <p:nvPicPr>
            <p:cNvPr id="861276" name="Picture 92" descr="light%2520bulb">
              <a:hlinkClick r:id="rId4"/>
            </p:cNvPr>
            <p:cNvPicPr>
              <a:picLocks noChangeAspect="1" noChangeArrowheads="1"/>
            </p:cNvPicPr>
            <p:nvPr/>
          </p:nvPicPr>
          <p:blipFill>
            <a:blip r:embed="rId5" cstate="print"/>
            <a:srcRect/>
            <a:stretch>
              <a:fillRect/>
            </a:stretch>
          </p:blipFill>
          <p:spPr bwMode="auto">
            <a:xfrm>
              <a:off x="480" y="2976"/>
              <a:ext cx="976" cy="984"/>
            </a:xfrm>
            <a:prstGeom prst="rect">
              <a:avLst/>
            </a:prstGeom>
            <a:noFill/>
            <a:ln>
              <a:noFill/>
            </a:ln>
          </p:spPr>
        </p:pic>
        <p:sp>
          <p:nvSpPr>
            <p:cNvPr id="861277" name="Text Box 93"/>
            <p:cNvSpPr txBox="1">
              <a:spLocks noChangeArrowheads="1"/>
            </p:cNvSpPr>
            <p:nvPr/>
          </p:nvSpPr>
          <p:spPr bwMode="auto">
            <a:xfrm>
              <a:off x="1430" y="3241"/>
              <a:ext cx="3928" cy="538"/>
            </a:xfrm>
            <a:prstGeom prst="rect">
              <a:avLst/>
            </a:prstGeom>
            <a:solidFill>
              <a:srgbClr val="FFFF66"/>
            </a:solidFill>
            <a:ln w="9525">
              <a:noFill/>
              <a:miter lim="800000"/>
              <a:headEnd/>
              <a:tailEnd/>
            </a:ln>
            <a:effectLst/>
          </p:spPr>
          <p:txBody>
            <a:bodyPr wrap="none" lIns="91408" tIns="45704" rIns="91408" bIns="45704">
              <a:spAutoFit/>
            </a:bodyPr>
            <a:lstStyle/>
            <a:p>
              <a:r>
                <a:rPr lang="en-US">
                  <a:latin typeface="Arial" charset="0"/>
                </a:rPr>
                <a:t>Planning Graphs can be used as the basis for</a:t>
              </a:r>
            </a:p>
            <a:p>
              <a:r>
                <a:rPr lang="en-US">
                  <a:solidFill>
                    <a:srgbClr val="3333FF"/>
                  </a:solidFill>
                  <a:latin typeface="Arial" charset="0"/>
                </a:rPr>
                <a:t>heuristics</a:t>
              </a:r>
              <a:r>
                <a:rPr lang="en-US">
                  <a:latin typeface="Arial" charset="0"/>
                </a:rPr>
                <a:t>! </a:t>
              </a:r>
            </a:p>
          </p:txBody>
        </p:sp>
      </p:grpSp>
      <p:pic>
        <p:nvPicPr>
          <p:cNvPr id="861278" name="Picture 94"/>
          <p:cNvPicPr>
            <a:picLocks noChangeAspect="1" noChangeArrowheads="1"/>
          </p:cNvPicPr>
          <p:nvPr/>
        </p:nvPicPr>
        <p:blipFill>
          <a:blip r:embed="rId6" cstate="print"/>
          <a:srcRect/>
          <a:stretch>
            <a:fillRect/>
          </a:stretch>
        </p:blipFill>
        <p:spPr bwMode="auto">
          <a:xfrm>
            <a:off x="3725863" y="850900"/>
            <a:ext cx="2436812" cy="962025"/>
          </a:xfrm>
          <a:prstGeom prst="rect">
            <a:avLst/>
          </a:prstGeom>
          <a:solidFill>
            <a:srgbClr val="FFFFCC"/>
          </a:solidFill>
          <a:ln w="9525" algn="ctr">
            <a:noFill/>
            <a:miter lim="800000"/>
            <a:headEnd/>
            <a:tailEnd/>
          </a:ln>
          <a:effectLst/>
        </p:spPr>
      </p:pic>
    </p:spTree>
    <p:custDataLst>
      <p:tags r:id="rId1"/>
    </p:custDataLst>
  </p:cSld>
  <p:clrMapOvr>
    <a:masterClrMapping/>
  </p:clrMapOvr>
  <p:transition advTm="2083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1192"/>
                                        </p:tgtEl>
                                        <p:attrNameLst>
                                          <p:attrName>style.visibility</p:attrName>
                                        </p:attrNameLst>
                                      </p:cBhvr>
                                      <p:to>
                                        <p:strVal val="visible"/>
                                      </p:to>
                                    </p:set>
                                    <p:animEffect transition="in" filter="blinds(horizontal)">
                                      <p:cBhvr>
                                        <p:cTn id="7" dur="500"/>
                                        <p:tgtEl>
                                          <p:spTgt spid="8611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1240"/>
                                        </p:tgtEl>
                                        <p:attrNameLst>
                                          <p:attrName>style.visibility</p:attrName>
                                        </p:attrNameLst>
                                      </p:cBhvr>
                                      <p:to>
                                        <p:strVal val="visible"/>
                                      </p:to>
                                    </p:set>
                                    <p:animEffect transition="in" filter="blinds(horizontal)">
                                      <p:cBhvr>
                                        <p:cTn id="12" dur="500"/>
                                        <p:tgtEl>
                                          <p:spTgt spid="8612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61189"/>
                                        </p:tgtEl>
                                        <p:attrNameLst>
                                          <p:attrName>style.visibility</p:attrName>
                                        </p:attrNameLst>
                                      </p:cBhvr>
                                      <p:to>
                                        <p:strVal val="visible"/>
                                      </p:to>
                                    </p:set>
                                    <p:animEffect transition="in" filter="blinds(horizontal)">
                                      <p:cBhvr>
                                        <p:cTn id="17" dur="500"/>
                                        <p:tgtEl>
                                          <p:spTgt spid="8611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1187">
                                            <p:txEl>
                                              <p:pRg st="0" end="0"/>
                                            </p:txEl>
                                          </p:spTgt>
                                        </p:tgtEl>
                                        <p:attrNameLst>
                                          <p:attrName>style.visibility</p:attrName>
                                        </p:attrNameLst>
                                      </p:cBhvr>
                                      <p:to>
                                        <p:strVal val="visible"/>
                                      </p:to>
                                    </p:set>
                                    <p:animEffect transition="in" filter="blinds(horizontal)">
                                      <p:cBhvr>
                                        <p:cTn id="22" dur="500"/>
                                        <p:tgtEl>
                                          <p:spTgt spid="861187">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61187">
                                            <p:txEl>
                                              <p:pRg st="1" end="1"/>
                                            </p:txEl>
                                          </p:spTgt>
                                        </p:tgtEl>
                                        <p:attrNameLst>
                                          <p:attrName>style.visibility</p:attrName>
                                        </p:attrNameLst>
                                      </p:cBhvr>
                                      <p:to>
                                        <p:strVal val="visible"/>
                                      </p:to>
                                    </p:set>
                                    <p:animEffect transition="in" filter="blinds(horizontal)">
                                      <p:cBhvr>
                                        <p:cTn id="25" dur="500"/>
                                        <p:tgtEl>
                                          <p:spTgt spid="861187">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61187">
                                            <p:txEl>
                                              <p:pRg st="2" end="2"/>
                                            </p:txEl>
                                          </p:spTgt>
                                        </p:tgtEl>
                                        <p:attrNameLst>
                                          <p:attrName>style.visibility</p:attrName>
                                        </p:attrNameLst>
                                      </p:cBhvr>
                                      <p:to>
                                        <p:strVal val="visible"/>
                                      </p:to>
                                    </p:set>
                                    <p:animEffect transition="in" filter="blinds(horizontal)">
                                      <p:cBhvr>
                                        <p:cTn id="28" dur="500"/>
                                        <p:tgtEl>
                                          <p:spTgt spid="86118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61187">
                                            <p:txEl>
                                              <p:pRg st="3" end="3"/>
                                            </p:txEl>
                                          </p:spTgt>
                                        </p:tgtEl>
                                        <p:attrNameLst>
                                          <p:attrName>style.visibility</p:attrName>
                                        </p:attrNameLst>
                                      </p:cBhvr>
                                      <p:to>
                                        <p:strVal val="visible"/>
                                      </p:to>
                                    </p:set>
                                    <p:animEffect transition="in" filter="blinds(horizontal)">
                                      <p:cBhvr>
                                        <p:cTn id="33" dur="500"/>
                                        <p:tgtEl>
                                          <p:spTgt spid="86118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861275"/>
                                        </p:tgtEl>
                                        <p:attrNameLst>
                                          <p:attrName>style.visibility</p:attrName>
                                        </p:attrNameLst>
                                      </p:cBhvr>
                                      <p:to>
                                        <p:strVal val="visible"/>
                                      </p:to>
                                    </p:set>
                                    <p:animEffect transition="in" filter="fade">
                                      <p:cBhvr>
                                        <p:cTn id="38" dur="800" decel="100000"/>
                                        <p:tgtEl>
                                          <p:spTgt spid="861275"/>
                                        </p:tgtEl>
                                      </p:cBhvr>
                                    </p:animEffect>
                                    <p:anim calcmode="lin" valueType="num">
                                      <p:cBhvr>
                                        <p:cTn id="39" dur="800" decel="100000" fill="hold"/>
                                        <p:tgtEl>
                                          <p:spTgt spid="861275"/>
                                        </p:tgtEl>
                                        <p:attrNameLst>
                                          <p:attrName>style.rotation</p:attrName>
                                        </p:attrNameLst>
                                      </p:cBhvr>
                                      <p:tavLst>
                                        <p:tav tm="0">
                                          <p:val>
                                            <p:fltVal val="-90"/>
                                          </p:val>
                                        </p:tav>
                                        <p:tav tm="100000">
                                          <p:val>
                                            <p:fltVal val="0"/>
                                          </p:val>
                                        </p:tav>
                                      </p:tavLst>
                                    </p:anim>
                                    <p:anim calcmode="lin" valueType="num">
                                      <p:cBhvr>
                                        <p:cTn id="40" dur="800" decel="100000" fill="hold"/>
                                        <p:tgtEl>
                                          <p:spTgt spid="861275"/>
                                        </p:tgtEl>
                                        <p:attrNameLst>
                                          <p:attrName>ppt_x</p:attrName>
                                        </p:attrNameLst>
                                      </p:cBhvr>
                                      <p:tavLst>
                                        <p:tav tm="0">
                                          <p:val>
                                            <p:strVal val="#ppt_x+0.4"/>
                                          </p:val>
                                        </p:tav>
                                        <p:tav tm="100000">
                                          <p:val>
                                            <p:strVal val="#ppt_x-0.05"/>
                                          </p:val>
                                        </p:tav>
                                      </p:tavLst>
                                    </p:anim>
                                    <p:anim calcmode="lin" valueType="num">
                                      <p:cBhvr>
                                        <p:cTn id="41" dur="800" decel="100000" fill="hold"/>
                                        <p:tgtEl>
                                          <p:spTgt spid="861275"/>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861275"/>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86127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609600" y="0"/>
            <a:ext cx="7772400" cy="1143000"/>
          </a:xfrm>
        </p:spPr>
        <p:txBody>
          <a:bodyPr/>
          <a:lstStyle/>
          <a:p>
            <a:r>
              <a:rPr lang="en-US"/>
              <a:t>Planning Graph Basics</a:t>
            </a:r>
          </a:p>
        </p:txBody>
      </p:sp>
      <p:sp>
        <p:nvSpPr>
          <p:cNvPr id="783363" name="Rectangle 3"/>
          <p:cNvSpPr>
            <a:spLocks noGrp="1" noChangeArrowheads="1"/>
          </p:cNvSpPr>
          <p:nvPr>
            <p:ph type="body" idx="1"/>
          </p:nvPr>
        </p:nvSpPr>
        <p:spPr>
          <a:xfrm>
            <a:off x="4876800" y="1143000"/>
            <a:ext cx="4267200" cy="4114800"/>
          </a:xfrm>
        </p:spPr>
        <p:txBody>
          <a:bodyPr/>
          <a:lstStyle/>
          <a:p>
            <a:pPr lvl="1"/>
            <a:r>
              <a:rPr lang="en-US" sz="2000"/>
              <a:t>Envelope of Progression Tree (Relaxed Progression)</a:t>
            </a:r>
          </a:p>
          <a:p>
            <a:pPr lvl="2"/>
            <a:r>
              <a:rPr lang="en-US" sz="1800"/>
              <a:t>Linear vs. Exponential Growth</a:t>
            </a:r>
          </a:p>
          <a:p>
            <a:pPr lvl="1"/>
            <a:r>
              <a:rPr lang="en-US" sz="2000"/>
              <a:t>Reachable states correspond to subsets of proposition lists</a:t>
            </a:r>
          </a:p>
          <a:p>
            <a:pPr lvl="3"/>
            <a:r>
              <a:rPr lang="en-US"/>
              <a:t>BUT not all subsets are states</a:t>
            </a:r>
          </a:p>
          <a:p>
            <a:pPr lvl="2"/>
            <a:r>
              <a:rPr lang="en-US">
                <a:solidFill>
                  <a:srgbClr val="FF33CC"/>
                </a:solidFill>
              </a:rPr>
              <a:t>Can be used for estimating non-reachability</a:t>
            </a:r>
          </a:p>
          <a:p>
            <a:pPr lvl="3"/>
            <a:r>
              <a:rPr lang="en-US">
                <a:solidFill>
                  <a:srgbClr val="FF33CC"/>
                </a:solidFill>
              </a:rPr>
              <a:t>If a state S is not a subset of k</a:t>
            </a:r>
            <a:r>
              <a:rPr lang="en-US" baseline="30000">
                <a:solidFill>
                  <a:srgbClr val="FF33CC"/>
                </a:solidFill>
              </a:rPr>
              <a:t>th</a:t>
            </a:r>
            <a:r>
              <a:rPr lang="en-US">
                <a:solidFill>
                  <a:srgbClr val="FF33CC"/>
                </a:solidFill>
              </a:rPr>
              <a:t> level prop list, then it is definitely not reachable in k steps</a:t>
            </a:r>
          </a:p>
          <a:p>
            <a:pPr lvl="2">
              <a:buFontTx/>
              <a:buNone/>
            </a:pPr>
            <a:endParaRPr lang="en-US">
              <a:solidFill>
                <a:srgbClr val="FF33CC"/>
              </a:solidFill>
            </a:endParaRPr>
          </a:p>
        </p:txBody>
      </p:sp>
      <p:sp>
        <p:nvSpPr>
          <p:cNvPr id="783364" name="Oval 4"/>
          <p:cNvSpPr>
            <a:spLocks noChangeArrowheads="1"/>
          </p:cNvSpPr>
          <p:nvPr/>
        </p:nvSpPr>
        <p:spPr bwMode="auto">
          <a:xfrm>
            <a:off x="930275" y="2743200"/>
            <a:ext cx="457200" cy="558800"/>
          </a:xfrm>
          <a:prstGeom prst="ellipse">
            <a:avLst/>
          </a:prstGeom>
          <a:noFill/>
          <a:ln w="9525">
            <a:solidFill>
              <a:schemeClr val="tx1"/>
            </a:solidFill>
            <a:round/>
            <a:headEnd/>
            <a:tailEnd/>
          </a:ln>
          <a:effectLst/>
        </p:spPr>
        <p:txBody>
          <a:bodyPr wrap="none" lIns="91436" tIns="45718" rIns="91436" bIns="45718" anchor="ctr"/>
          <a:lstStyle/>
          <a:p>
            <a:pPr algn="ctr"/>
            <a:r>
              <a:rPr lang="en-US"/>
              <a:t>p</a:t>
            </a:r>
          </a:p>
        </p:txBody>
      </p:sp>
      <p:sp>
        <p:nvSpPr>
          <p:cNvPr id="783365" name="Oval 5"/>
          <p:cNvSpPr>
            <a:spLocks noChangeArrowheads="1"/>
          </p:cNvSpPr>
          <p:nvPr/>
        </p:nvSpPr>
        <p:spPr bwMode="auto">
          <a:xfrm>
            <a:off x="2073275" y="19050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783366" name="Oval 6"/>
          <p:cNvSpPr>
            <a:spLocks noChangeArrowheads="1"/>
          </p:cNvSpPr>
          <p:nvPr/>
        </p:nvSpPr>
        <p:spPr bwMode="auto">
          <a:xfrm>
            <a:off x="2073275" y="2743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pr</a:t>
            </a:r>
          </a:p>
        </p:txBody>
      </p:sp>
      <p:sp>
        <p:nvSpPr>
          <p:cNvPr id="783367" name="Oval 7"/>
          <p:cNvSpPr>
            <a:spLocks noChangeArrowheads="1"/>
          </p:cNvSpPr>
          <p:nvPr/>
        </p:nvSpPr>
        <p:spPr bwMode="auto">
          <a:xfrm>
            <a:off x="2073275" y="3581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cxnSp>
        <p:nvCxnSpPr>
          <p:cNvPr id="783368" name="AutoShape 8"/>
          <p:cNvCxnSpPr>
            <a:cxnSpLocks noChangeShapeType="1"/>
            <a:stCxn id="783364" idx="6"/>
            <a:endCxn id="783365" idx="2"/>
          </p:cNvCxnSpPr>
          <p:nvPr/>
        </p:nvCxnSpPr>
        <p:spPr bwMode="auto">
          <a:xfrm flipV="1">
            <a:off x="1387475" y="2133600"/>
            <a:ext cx="685800" cy="889000"/>
          </a:xfrm>
          <a:prstGeom prst="straightConnector1">
            <a:avLst/>
          </a:prstGeom>
          <a:noFill/>
          <a:ln w="9525">
            <a:solidFill>
              <a:schemeClr val="tx1"/>
            </a:solidFill>
            <a:round/>
            <a:headEnd/>
            <a:tailEnd type="triangle" w="med" len="med"/>
          </a:ln>
          <a:effectLst/>
        </p:spPr>
      </p:cxnSp>
      <p:cxnSp>
        <p:nvCxnSpPr>
          <p:cNvPr id="783369" name="AutoShape 9"/>
          <p:cNvCxnSpPr>
            <a:cxnSpLocks noChangeShapeType="1"/>
            <a:stCxn id="783364" idx="6"/>
            <a:endCxn id="783366" idx="2"/>
          </p:cNvCxnSpPr>
          <p:nvPr/>
        </p:nvCxnSpPr>
        <p:spPr bwMode="auto">
          <a:xfrm flipV="1">
            <a:off x="1387475" y="2971800"/>
            <a:ext cx="685800" cy="50800"/>
          </a:xfrm>
          <a:prstGeom prst="straightConnector1">
            <a:avLst/>
          </a:prstGeom>
          <a:noFill/>
          <a:ln w="9525">
            <a:solidFill>
              <a:schemeClr val="tx1"/>
            </a:solidFill>
            <a:round/>
            <a:headEnd/>
            <a:tailEnd type="triangle" w="med" len="med"/>
          </a:ln>
          <a:effectLst/>
        </p:spPr>
      </p:cxnSp>
      <p:cxnSp>
        <p:nvCxnSpPr>
          <p:cNvPr id="783370" name="AutoShape 10"/>
          <p:cNvCxnSpPr>
            <a:cxnSpLocks noChangeShapeType="1"/>
            <a:stCxn id="783364" idx="6"/>
            <a:endCxn id="783367" idx="2"/>
          </p:cNvCxnSpPr>
          <p:nvPr/>
        </p:nvCxnSpPr>
        <p:spPr bwMode="auto">
          <a:xfrm>
            <a:off x="1387475" y="3022600"/>
            <a:ext cx="685800" cy="787400"/>
          </a:xfrm>
          <a:prstGeom prst="straightConnector1">
            <a:avLst/>
          </a:prstGeom>
          <a:noFill/>
          <a:ln w="9525">
            <a:solidFill>
              <a:schemeClr val="tx1"/>
            </a:solidFill>
            <a:round/>
            <a:headEnd/>
            <a:tailEnd type="triangle" w="med" len="med"/>
          </a:ln>
          <a:effectLst/>
        </p:spPr>
      </p:cxnSp>
      <p:sp>
        <p:nvSpPr>
          <p:cNvPr id="783371" name="Oval 11"/>
          <p:cNvSpPr>
            <a:spLocks noChangeArrowheads="1"/>
          </p:cNvSpPr>
          <p:nvPr/>
        </p:nvSpPr>
        <p:spPr bwMode="auto">
          <a:xfrm>
            <a:off x="3292475" y="1295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pqr</a:t>
            </a:r>
          </a:p>
        </p:txBody>
      </p:sp>
      <p:sp>
        <p:nvSpPr>
          <p:cNvPr id="783372" name="Oval 12"/>
          <p:cNvSpPr>
            <a:spLocks noChangeArrowheads="1"/>
          </p:cNvSpPr>
          <p:nvPr/>
        </p:nvSpPr>
        <p:spPr bwMode="auto">
          <a:xfrm>
            <a:off x="3292475" y="1828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783373" name="Oval 13"/>
          <p:cNvSpPr>
            <a:spLocks noChangeArrowheads="1"/>
          </p:cNvSpPr>
          <p:nvPr/>
        </p:nvSpPr>
        <p:spPr bwMode="auto">
          <a:xfrm>
            <a:off x="3292475" y="2362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pqs</a:t>
            </a:r>
          </a:p>
        </p:txBody>
      </p:sp>
      <p:cxnSp>
        <p:nvCxnSpPr>
          <p:cNvPr id="783374" name="AutoShape 14"/>
          <p:cNvCxnSpPr>
            <a:cxnSpLocks noChangeShapeType="1"/>
            <a:stCxn id="783365" idx="6"/>
            <a:endCxn id="783371" idx="2"/>
          </p:cNvCxnSpPr>
          <p:nvPr/>
        </p:nvCxnSpPr>
        <p:spPr bwMode="auto">
          <a:xfrm flipV="1">
            <a:off x="2530475" y="1524000"/>
            <a:ext cx="762000" cy="609600"/>
          </a:xfrm>
          <a:prstGeom prst="straightConnector1">
            <a:avLst/>
          </a:prstGeom>
          <a:noFill/>
          <a:ln w="9525">
            <a:solidFill>
              <a:schemeClr val="tx1"/>
            </a:solidFill>
            <a:round/>
            <a:headEnd/>
            <a:tailEnd type="triangle" w="med" len="med"/>
          </a:ln>
          <a:effectLst/>
        </p:spPr>
      </p:cxnSp>
      <p:cxnSp>
        <p:nvCxnSpPr>
          <p:cNvPr id="783375" name="AutoShape 15"/>
          <p:cNvCxnSpPr>
            <a:cxnSpLocks noChangeShapeType="1"/>
            <a:stCxn id="783365" idx="6"/>
            <a:endCxn id="783372" idx="2"/>
          </p:cNvCxnSpPr>
          <p:nvPr/>
        </p:nvCxnSpPr>
        <p:spPr bwMode="auto">
          <a:xfrm flipV="1">
            <a:off x="2530475" y="2057400"/>
            <a:ext cx="762000" cy="76200"/>
          </a:xfrm>
          <a:prstGeom prst="straightConnector1">
            <a:avLst/>
          </a:prstGeom>
          <a:noFill/>
          <a:ln w="9525">
            <a:solidFill>
              <a:schemeClr val="tx1"/>
            </a:solidFill>
            <a:round/>
            <a:headEnd/>
            <a:tailEnd type="triangle" w="med" len="med"/>
          </a:ln>
          <a:effectLst/>
        </p:spPr>
      </p:cxnSp>
      <p:cxnSp>
        <p:nvCxnSpPr>
          <p:cNvPr id="783376" name="AutoShape 16"/>
          <p:cNvCxnSpPr>
            <a:cxnSpLocks noChangeShapeType="1"/>
            <a:stCxn id="783365" idx="6"/>
            <a:endCxn id="783373" idx="2"/>
          </p:cNvCxnSpPr>
          <p:nvPr/>
        </p:nvCxnSpPr>
        <p:spPr bwMode="auto">
          <a:xfrm>
            <a:off x="2530475" y="2133600"/>
            <a:ext cx="762000" cy="457200"/>
          </a:xfrm>
          <a:prstGeom prst="straightConnector1">
            <a:avLst/>
          </a:prstGeom>
          <a:noFill/>
          <a:ln w="9525">
            <a:solidFill>
              <a:schemeClr val="tx1"/>
            </a:solidFill>
            <a:round/>
            <a:headEnd/>
            <a:tailEnd type="triangle" w="med" len="med"/>
          </a:ln>
          <a:effectLst/>
        </p:spPr>
      </p:cxnSp>
      <p:sp>
        <p:nvSpPr>
          <p:cNvPr id="783377" name="Oval 17"/>
          <p:cNvSpPr>
            <a:spLocks noChangeArrowheads="1"/>
          </p:cNvSpPr>
          <p:nvPr/>
        </p:nvSpPr>
        <p:spPr bwMode="auto">
          <a:xfrm>
            <a:off x="838200" y="4991100"/>
            <a:ext cx="609600" cy="16764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endParaRPr lang="en-US">
              <a:solidFill>
                <a:srgbClr val="990033"/>
              </a:solidFill>
            </a:endParaRPr>
          </a:p>
          <a:p>
            <a:pPr algn="ctr"/>
            <a:endParaRPr lang="en-US">
              <a:solidFill>
                <a:srgbClr val="990033"/>
              </a:solidFill>
            </a:endParaRPr>
          </a:p>
          <a:p>
            <a:pPr algn="ctr"/>
            <a:endParaRPr lang="en-US">
              <a:solidFill>
                <a:srgbClr val="990033"/>
              </a:solidFill>
            </a:endParaRPr>
          </a:p>
        </p:txBody>
      </p:sp>
      <p:sp>
        <p:nvSpPr>
          <p:cNvPr id="783378" name="Oval 18"/>
          <p:cNvSpPr>
            <a:spLocks noChangeArrowheads="1"/>
          </p:cNvSpPr>
          <p:nvPr/>
        </p:nvSpPr>
        <p:spPr bwMode="auto">
          <a:xfrm>
            <a:off x="3368675" y="2971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psq</a:t>
            </a:r>
          </a:p>
        </p:txBody>
      </p:sp>
      <p:sp>
        <p:nvSpPr>
          <p:cNvPr id="783379" name="Oval 19"/>
          <p:cNvSpPr>
            <a:spLocks noChangeArrowheads="1"/>
          </p:cNvSpPr>
          <p:nvPr/>
        </p:nvSpPr>
        <p:spPr bwMode="auto">
          <a:xfrm>
            <a:off x="3368675" y="3505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sp>
        <p:nvSpPr>
          <p:cNvPr id="783380" name="Oval 20"/>
          <p:cNvSpPr>
            <a:spLocks noChangeArrowheads="1"/>
          </p:cNvSpPr>
          <p:nvPr/>
        </p:nvSpPr>
        <p:spPr bwMode="auto">
          <a:xfrm>
            <a:off x="3368675" y="40386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pst</a:t>
            </a:r>
          </a:p>
        </p:txBody>
      </p:sp>
      <p:cxnSp>
        <p:nvCxnSpPr>
          <p:cNvPr id="783381" name="AutoShape 21"/>
          <p:cNvCxnSpPr>
            <a:cxnSpLocks noChangeShapeType="1"/>
            <a:stCxn id="783367" idx="6"/>
            <a:endCxn id="783378" idx="2"/>
          </p:cNvCxnSpPr>
          <p:nvPr/>
        </p:nvCxnSpPr>
        <p:spPr bwMode="auto">
          <a:xfrm flipV="1">
            <a:off x="2530475" y="3200400"/>
            <a:ext cx="838200" cy="609600"/>
          </a:xfrm>
          <a:prstGeom prst="straightConnector1">
            <a:avLst/>
          </a:prstGeom>
          <a:noFill/>
          <a:ln w="9525">
            <a:solidFill>
              <a:schemeClr val="tx1"/>
            </a:solidFill>
            <a:round/>
            <a:headEnd/>
            <a:tailEnd type="triangle" w="med" len="med"/>
          </a:ln>
          <a:effectLst/>
        </p:spPr>
      </p:cxnSp>
      <p:cxnSp>
        <p:nvCxnSpPr>
          <p:cNvPr id="783382" name="AutoShape 22"/>
          <p:cNvCxnSpPr>
            <a:cxnSpLocks noChangeShapeType="1"/>
            <a:stCxn id="783367" idx="6"/>
            <a:endCxn id="783379" idx="2"/>
          </p:cNvCxnSpPr>
          <p:nvPr/>
        </p:nvCxnSpPr>
        <p:spPr bwMode="auto">
          <a:xfrm flipV="1">
            <a:off x="2530475" y="3733800"/>
            <a:ext cx="838200" cy="76200"/>
          </a:xfrm>
          <a:prstGeom prst="straightConnector1">
            <a:avLst/>
          </a:prstGeom>
          <a:noFill/>
          <a:ln w="9525">
            <a:solidFill>
              <a:schemeClr val="tx1"/>
            </a:solidFill>
            <a:round/>
            <a:headEnd/>
            <a:tailEnd type="triangle" w="med" len="med"/>
          </a:ln>
          <a:effectLst/>
        </p:spPr>
      </p:cxnSp>
      <p:cxnSp>
        <p:nvCxnSpPr>
          <p:cNvPr id="783383" name="AutoShape 23"/>
          <p:cNvCxnSpPr>
            <a:cxnSpLocks noChangeShapeType="1"/>
            <a:stCxn id="783367" idx="6"/>
            <a:endCxn id="783380" idx="2"/>
          </p:cNvCxnSpPr>
          <p:nvPr/>
        </p:nvCxnSpPr>
        <p:spPr bwMode="auto">
          <a:xfrm>
            <a:off x="2530475" y="3810000"/>
            <a:ext cx="838200" cy="457200"/>
          </a:xfrm>
          <a:prstGeom prst="straightConnector1">
            <a:avLst/>
          </a:prstGeom>
          <a:noFill/>
          <a:ln w="9525">
            <a:solidFill>
              <a:schemeClr val="tx1"/>
            </a:solidFill>
            <a:round/>
            <a:headEnd/>
            <a:tailEnd type="triangle" w="med" len="med"/>
          </a:ln>
          <a:effectLst/>
        </p:spPr>
      </p:cxnSp>
      <p:sp>
        <p:nvSpPr>
          <p:cNvPr id="783384" name="Oval 24"/>
          <p:cNvSpPr>
            <a:spLocks noChangeArrowheads="1"/>
          </p:cNvSpPr>
          <p:nvPr/>
        </p:nvSpPr>
        <p:spPr bwMode="auto">
          <a:xfrm>
            <a:off x="21336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p:txBody>
      </p:sp>
      <p:sp>
        <p:nvSpPr>
          <p:cNvPr id="783385" name="Oval 25"/>
          <p:cNvSpPr>
            <a:spLocks noChangeArrowheads="1"/>
          </p:cNvSpPr>
          <p:nvPr/>
        </p:nvSpPr>
        <p:spPr bwMode="auto">
          <a:xfrm>
            <a:off x="33528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a:p>
            <a:pPr algn="ctr"/>
            <a:r>
              <a:rPr lang="en-US">
                <a:solidFill>
                  <a:srgbClr val="990033"/>
                </a:solidFill>
              </a:rPr>
              <a:t>t</a:t>
            </a:r>
          </a:p>
        </p:txBody>
      </p:sp>
      <p:sp>
        <p:nvSpPr>
          <p:cNvPr id="783386" name="Text Box 26"/>
          <p:cNvSpPr txBox="1">
            <a:spLocks noChangeArrowheads="1"/>
          </p:cNvSpPr>
          <p:nvPr/>
        </p:nvSpPr>
        <p:spPr bwMode="auto">
          <a:xfrm>
            <a:off x="1295400" y="2174875"/>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783387" name="Text Box 27"/>
          <p:cNvSpPr txBox="1">
            <a:spLocks noChangeArrowheads="1"/>
          </p:cNvSpPr>
          <p:nvPr/>
        </p:nvSpPr>
        <p:spPr bwMode="auto">
          <a:xfrm>
            <a:off x="1592263" y="25146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783388" name="Text Box 28"/>
          <p:cNvSpPr txBox="1">
            <a:spLocks noChangeArrowheads="1"/>
          </p:cNvSpPr>
          <p:nvPr/>
        </p:nvSpPr>
        <p:spPr bwMode="auto">
          <a:xfrm>
            <a:off x="1692275" y="30480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783389" name="Text Box 29"/>
          <p:cNvSpPr txBox="1">
            <a:spLocks noChangeArrowheads="1"/>
          </p:cNvSpPr>
          <p:nvPr/>
        </p:nvSpPr>
        <p:spPr bwMode="auto">
          <a:xfrm>
            <a:off x="2430463" y="14478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783390" name="Text Box 30"/>
          <p:cNvSpPr txBox="1">
            <a:spLocks noChangeArrowheads="1"/>
          </p:cNvSpPr>
          <p:nvPr/>
        </p:nvSpPr>
        <p:spPr bwMode="auto">
          <a:xfrm>
            <a:off x="2759075" y="16764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783391" name="Text Box 31"/>
          <p:cNvSpPr txBox="1">
            <a:spLocks noChangeArrowheads="1"/>
          </p:cNvSpPr>
          <p:nvPr/>
        </p:nvSpPr>
        <p:spPr bwMode="auto">
          <a:xfrm>
            <a:off x="2835275" y="20574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783392" name="Text Box 32"/>
          <p:cNvSpPr txBox="1">
            <a:spLocks noChangeArrowheads="1"/>
          </p:cNvSpPr>
          <p:nvPr/>
        </p:nvSpPr>
        <p:spPr bwMode="auto">
          <a:xfrm>
            <a:off x="2682875" y="29718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783393" name="Text Box 33"/>
          <p:cNvSpPr txBox="1">
            <a:spLocks noChangeArrowheads="1"/>
          </p:cNvSpPr>
          <p:nvPr/>
        </p:nvSpPr>
        <p:spPr bwMode="auto">
          <a:xfrm>
            <a:off x="2911475" y="32766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783394" name="Text Box 34"/>
          <p:cNvSpPr txBox="1">
            <a:spLocks noChangeArrowheads="1"/>
          </p:cNvSpPr>
          <p:nvPr/>
        </p:nvSpPr>
        <p:spPr bwMode="auto">
          <a:xfrm>
            <a:off x="2911475" y="3733800"/>
            <a:ext cx="557213" cy="457200"/>
          </a:xfrm>
          <a:prstGeom prst="rect">
            <a:avLst/>
          </a:prstGeom>
          <a:noFill/>
          <a:ln w="9525">
            <a:noFill/>
            <a:miter lim="800000"/>
            <a:headEnd/>
            <a:tailEnd/>
          </a:ln>
          <a:effectLst/>
        </p:spPr>
        <p:txBody>
          <a:bodyPr wrap="none" lIns="91436" tIns="45718" rIns="91436" bIns="45718">
            <a:spAutoFit/>
          </a:bodyPr>
          <a:lstStyle/>
          <a:p>
            <a:r>
              <a:rPr lang="en-US"/>
              <a:t>A4</a:t>
            </a:r>
          </a:p>
        </p:txBody>
      </p:sp>
      <p:sp>
        <p:nvSpPr>
          <p:cNvPr id="783395" name="Text Box 35"/>
          <p:cNvSpPr txBox="1">
            <a:spLocks noChangeArrowheads="1"/>
          </p:cNvSpPr>
          <p:nvPr/>
        </p:nvSpPr>
        <p:spPr bwMode="auto">
          <a:xfrm>
            <a:off x="1524000" y="5334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783396" name="Text Box 36"/>
          <p:cNvSpPr txBox="1">
            <a:spLocks noChangeArrowheads="1"/>
          </p:cNvSpPr>
          <p:nvPr/>
        </p:nvSpPr>
        <p:spPr bwMode="auto">
          <a:xfrm>
            <a:off x="15240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783397" name="Text Box 37"/>
          <p:cNvSpPr txBox="1">
            <a:spLocks noChangeArrowheads="1"/>
          </p:cNvSpPr>
          <p:nvPr/>
        </p:nvSpPr>
        <p:spPr bwMode="auto">
          <a:xfrm>
            <a:off x="1524000" y="61722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783398" name="Text Box 38"/>
          <p:cNvSpPr txBox="1">
            <a:spLocks noChangeArrowheads="1"/>
          </p:cNvSpPr>
          <p:nvPr/>
        </p:nvSpPr>
        <p:spPr bwMode="auto">
          <a:xfrm>
            <a:off x="2743200" y="52578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783399" name="Text Box 39"/>
          <p:cNvSpPr txBox="1">
            <a:spLocks noChangeArrowheads="1"/>
          </p:cNvSpPr>
          <p:nvPr/>
        </p:nvSpPr>
        <p:spPr bwMode="auto">
          <a:xfrm>
            <a:off x="27432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783400" name="Text Box 40"/>
          <p:cNvSpPr txBox="1">
            <a:spLocks noChangeArrowheads="1"/>
          </p:cNvSpPr>
          <p:nvPr/>
        </p:nvSpPr>
        <p:spPr bwMode="auto">
          <a:xfrm>
            <a:off x="2743200" y="6096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783401" name="Text Box 41"/>
          <p:cNvSpPr txBox="1">
            <a:spLocks noChangeArrowheads="1"/>
          </p:cNvSpPr>
          <p:nvPr/>
        </p:nvSpPr>
        <p:spPr bwMode="auto">
          <a:xfrm>
            <a:off x="2719388" y="6400800"/>
            <a:ext cx="557212"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A4</a:t>
            </a:r>
          </a:p>
        </p:txBody>
      </p:sp>
      <p:sp>
        <p:nvSpPr>
          <p:cNvPr id="783402" name="Line 42"/>
          <p:cNvSpPr>
            <a:spLocks noChangeShapeType="1"/>
          </p:cNvSpPr>
          <p:nvPr/>
        </p:nvSpPr>
        <p:spPr bwMode="auto">
          <a:xfrm>
            <a:off x="3749675" y="1524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3" name="Line 43"/>
          <p:cNvSpPr>
            <a:spLocks noChangeShapeType="1"/>
          </p:cNvSpPr>
          <p:nvPr/>
        </p:nvSpPr>
        <p:spPr bwMode="auto">
          <a:xfrm flipV="1">
            <a:off x="3749675" y="1295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4" name="Line 44"/>
          <p:cNvSpPr>
            <a:spLocks noChangeShapeType="1"/>
          </p:cNvSpPr>
          <p:nvPr/>
        </p:nvSpPr>
        <p:spPr bwMode="auto">
          <a:xfrm>
            <a:off x="3749675" y="1524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5" name="Line 45"/>
          <p:cNvSpPr>
            <a:spLocks noChangeShapeType="1"/>
          </p:cNvSpPr>
          <p:nvPr/>
        </p:nvSpPr>
        <p:spPr bwMode="auto">
          <a:xfrm>
            <a:off x="3749675" y="2133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6" name="Line 46"/>
          <p:cNvSpPr>
            <a:spLocks noChangeShapeType="1"/>
          </p:cNvSpPr>
          <p:nvPr/>
        </p:nvSpPr>
        <p:spPr bwMode="auto">
          <a:xfrm flipV="1">
            <a:off x="3749675" y="1905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7" name="Line 47"/>
          <p:cNvSpPr>
            <a:spLocks noChangeShapeType="1"/>
          </p:cNvSpPr>
          <p:nvPr/>
        </p:nvSpPr>
        <p:spPr bwMode="auto">
          <a:xfrm>
            <a:off x="3749675" y="2133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8" name="Line 48"/>
          <p:cNvSpPr>
            <a:spLocks noChangeShapeType="1"/>
          </p:cNvSpPr>
          <p:nvPr/>
        </p:nvSpPr>
        <p:spPr bwMode="auto">
          <a:xfrm>
            <a:off x="3749675" y="2667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9" name="Line 49"/>
          <p:cNvSpPr>
            <a:spLocks noChangeShapeType="1"/>
          </p:cNvSpPr>
          <p:nvPr/>
        </p:nvSpPr>
        <p:spPr bwMode="auto">
          <a:xfrm flipV="1">
            <a:off x="3749675" y="2438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0" name="Line 50"/>
          <p:cNvSpPr>
            <a:spLocks noChangeShapeType="1"/>
          </p:cNvSpPr>
          <p:nvPr/>
        </p:nvSpPr>
        <p:spPr bwMode="auto">
          <a:xfrm>
            <a:off x="3749675" y="2667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1" name="Line 51"/>
          <p:cNvSpPr>
            <a:spLocks noChangeShapeType="1"/>
          </p:cNvSpPr>
          <p:nvPr/>
        </p:nvSpPr>
        <p:spPr bwMode="auto">
          <a:xfrm>
            <a:off x="3825875" y="3276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2" name="Line 52"/>
          <p:cNvSpPr>
            <a:spLocks noChangeShapeType="1"/>
          </p:cNvSpPr>
          <p:nvPr/>
        </p:nvSpPr>
        <p:spPr bwMode="auto">
          <a:xfrm flipV="1">
            <a:off x="3825875" y="3048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3" name="Line 53"/>
          <p:cNvSpPr>
            <a:spLocks noChangeShapeType="1"/>
          </p:cNvSpPr>
          <p:nvPr/>
        </p:nvSpPr>
        <p:spPr bwMode="auto">
          <a:xfrm>
            <a:off x="3825875" y="3276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4" name="Line 54"/>
          <p:cNvSpPr>
            <a:spLocks noChangeShapeType="1"/>
          </p:cNvSpPr>
          <p:nvPr/>
        </p:nvSpPr>
        <p:spPr bwMode="auto">
          <a:xfrm>
            <a:off x="3825875" y="3810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5" name="Line 55"/>
          <p:cNvSpPr>
            <a:spLocks noChangeShapeType="1"/>
          </p:cNvSpPr>
          <p:nvPr/>
        </p:nvSpPr>
        <p:spPr bwMode="auto">
          <a:xfrm flipV="1">
            <a:off x="3825875" y="3581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6" name="Line 56"/>
          <p:cNvSpPr>
            <a:spLocks noChangeShapeType="1"/>
          </p:cNvSpPr>
          <p:nvPr/>
        </p:nvSpPr>
        <p:spPr bwMode="auto">
          <a:xfrm>
            <a:off x="3825875" y="3810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7" name="Line 57"/>
          <p:cNvSpPr>
            <a:spLocks noChangeShapeType="1"/>
          </p:cNvSpPr>
          <p:nvPr/>
        </p:nvSpPr>
        <p:spPr bwMode="auto">
          <a:xfrm>
            <a:off x="3825875" y="42672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8" name="Line 58"/>
          <p:cNvSpPr>
            <a:spLocks noChangeShapeType="1"/>
          </p:cNvSpPr>
          <p:nvPr/>
        </p:nvSpPr>
        <p:spPr bwMode="auto">
          <a:xfrm flipV="1">
            <a:off x="3825875" y="40386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9" name="Line 59"/>
          <p:cNvSpPr>
            <a:spLocks noChangeShapeType="1"/>
          </p:cNvSpPr>
          <p:nvPr/>
        </p:nvSpPr>
        <p:spPr bwMode="auto">
          <a:xfrm>
            <a:off x="3825875" y="42672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20" name="Line 60"/>
          <p:cNvSpPr>
            <a:spLocks noChangeShapeType="1"/>
          </p:cNvSpPr>
          <p:nvPr/>
        </p:nvSpPr>
        <p:spPr bwMode="auto">
          <a:xfrm>
            <a:off x="3886200" y="5257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1" name="Line 61"/>
          <p:cNvSpPr>
            <a:spLocks noChangeShapeType="1"/>
          </p:cNvSpPr>
          <p:nvPr/>
        </p:nvSpPr>
        <p:spPr bwMode="auto">
          <a:xfrm>
            <a:off x="3962400" y="5562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2" name="Line 62"/>
          <p:cNvSpPr>
            <a:spLocks noChangeShapeType="1"/>
          </p:cNvSpPr>
          <p:nvPr/>
        </p:nvSpPr>
        <p:spPr bwMode="auto">
          <a:xfrm>
            <a:off x="3962400" y="57912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3" name="Line 63"/>
          <p:cNvSpPr>
            <a:spLocks noChangeShapeType="1"/>
          </p:cNvSpPr>
          <p:nvPr/>
        </p:nvSpPr>
        <p:spPr bwMode="auto">
          <a:xfrm>
            <a:off x="3962400" y="6019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4" name="Line 64"/>
          <p:cNvSpPr>
            <a:spLocks noChangeShapeType="1"/>
          </p:cNvSpPr>
          <p:nvPr/>
        </p:nvSpPr>
        <p:spPr bwMode="auto">
          <a:xfrm>
            <a:off x="3962400" y="6324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5" name="Line 65"/>
          <p:cNvSpPr>
            <a:spLocks noChangeShapeType="1"/>
          </p:cNvSpPr>
          <p:nvPr/>
        </p:nvSpPr>
        <p:spPr bwMode="auto">
          <a:xfrm>
            <a:off x="1219200" y="5486400"/>
            <a:ext cx="381000" cy="914400"/>
          </a:xfrm>
          <a:prstGeom prst="line">
            <a:avLst/>
          </a:prstGeom>
          <a:noFill/>
          <a:ln w="9525">
            <a:solidFill>
              <a:srgbClr val="990033"/>
            </a:solidFill>
            <a:round/>
            <a:headEnd/>
            <a:tailEnd type="triangle" w="med" len="med"/>
          </a:ln>
          <a:effectLst/>
        </p:spPr>
        <p:txBody>
          <a:bodyPr/>
          <a:lstStyle/>
          <a:p>
            <a:endParaRPr lang="en-US"/>
          </a:p>
        </p:txBody>
      </p:sp>
      <p:sp>
        <p:nvSpPr>
          <p:cNvPr id="783426" name="Line 66"/>
          <p:cNvSpPr>
            <a:spLocks noChangeShapeType="1"/>
          </p:cNvSpPr>
          <p:nvPr/>
        </p:nvSpPr>
        <p:spPr bwMode="auto">
          <a:xfrm>
            <a:off x="1219200" y="5486400"/>
            <a:ext cx="381000" cy="457200"/>
          </a:xfrm>
          <a:prstGeom prst="line">
            <a:avLst/>
          </a:prstGeom>
          <a:noFill/>
          <a:ln w="9525">
            <a:solidFill>
              <a:srgbClr val="990033"/>
            </a:solidFill>
            <a:round/>
            <a:headEnd/>
            <a:tailEnd type="triangle" w="med" len="med"/>
          </a:ln>
          <a:effectLst/>
        </p:spPr>
        <p:txBody>
          <a:bodyPr/>
          <a:lstStyle/>
          <a:p>
            <a:endParaRPr lang="en-US"/>
          </a:p>
        </p:txBody>
      </p:sp>
      <p:sp>
        <p:nvSpPr>
          <p:cNvPr id="783427" name="Line 67"/>
          <p:cNvSpPr>
            <a:spLocks noChangeShapeType="1"/>
          </p:cNvSpPr>
          <p:nvPr/>
        </p:nvSpPr>
        <p:spPr bwMode="auto">
          <a:xfrm>
            <a:off x="1219200" y="5486400"/>
            <a:ext cx="304800" cy="76200"/>
          </a:xfrm>
          <a:prstGeom prst="line">
            <a:avLst/>
          </a:prstGeom>
          <a:noFill/>
          <a:ln w="9525">
            <a:solidFill>
              <a:srgbClr val="990033"/>
            </a:solidFill>
            <a:round/>
            <a:headEnd/>
            <a:tailEnd type="triangle" w="med" len="med"/>
          </a:ln>
          <a:effectLst/>
        </p:spPr>
        <p:txBody>
          <a:bodyPr/>
          <a:lstStyle/>
          <a:p>
            <a:endParaRPr lang="en-US"/>
          </a:p>
        </p:txBody>
      </p:sp>
      <p:sp>
        <p:nvSpPr>
          <p:cNvPr id="783428" name="Line 68"/>
          <p:cNvSpPr>
            <a:spLocks noChangeShapeType="1"/>
          </p:cNvSpPr>
          <p:nvPr/>
        </p:nvSpPr>
        <p:spPr bwMode="auto">
          <a:xfrm flipV="1">
            <a:off x="1219200" y="5334000"/>
            <a:ext cx="1066800" cy="76200"/>
          </a:xfrm>
          <a:prstGeom prst="line">
            <a:avLst/>
          </a:prstGeom>
          <a:noFill/>
          <a:ln w="9525" cap="rnd">
            <a:solidFill>
              <a:srgbClr val="990033"/>
            </a:solidFill>
            <a:prstDash val="sysDot"/>
            <a:round/>
            <a:headEnd/>
            <a:tailEnd/>
          </a:ln>
          <a:effectLst/>
        </p:spPr>
        <p:txBody>
          <a:bodyPr/>
          <a:lstStyle/>
          <a:p>
            <a:endParaRPr lang="en-US"/>
          </a:p>
        </p:txBody>
      </p:sp>
      <p:sp>
        <p:nvSpPr>
          <p:cNvPr id="783429" name="Line 69"/>
          <p:cNvSpPr>
            <a:spLocks noChangeShapeType="1"/>
          </p:cNvSpPr>
          <p:nvPr/>
        </p:nvSpPr>
        <p:spPr bwMode="auto">
          <a:xfrm>
            <a:off x="1981200" y="5562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0" name="Line 70"/>
          <p:cNvSpPr>
            <a:spLocks noChangeShapeType="1"/>
          </p:cNvSpPr>
          <p:nvPr/>
        </p:nvSpPr>
        <p:spPr bwMode="auto">
          <a:xfrm>
            <a:off x="1981200" y="5943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1" name="Line 71"/>
          <p:cNvSpPr>
            <a:spLocks noChangeShapeType="1"/>
          </p:cNvSpPr>
          <p:nvPr/>
        </p:nvSpPr>
        <p:spPr bwMode="auto">
          <a:xfrm>
            <a:off x="2057400" y="6400800"/>
            <a:ext cx="304800" cy="0"/>
          </a:xfrm>
          <a:prstGeom prst="line">
            <a:avLst/>
          </a:prstGeom>
          <a:noFill/>
          <a:ln w="9525">
            <a:solidFill>
              <a:srgbClr val="990033"/>
            </a:solidFill>
            <a:round/>
            <a:headEnd/>
            <a:tailEnd type="triangle" w="med" len="med"/>
          </a:ln>
          <a:effectLst/>
        </p:spPr>
        <p:txBody>
          <a:bodyPr/>
          <a:lstStyle/>
          <a:p>
            <a:endParaRPr lang="en-US"/>
          </a:p>
        </p:txBody>
      </p:sp>
      <p:sp>
        <p:nvSpPr>
          <p:cNvPr id="783432" name="Line 72"/>
          <p:cNvSpPr>
            <a:spLocks noChangeShapeType="1"/>
          </p:cNvSpPr>
          <p:nvPr/>
        </p:nvSpPr>
        <p:spPr bwMode="auto">
          <a:xfrm>
            <a:off x="2514600" y="5334000"/>
            <a:ext cx="304800" cy="152400"/>
          </a:xfrm>
          <a:prstGeom prst="line">
            <a:avLst/>
          </a:prstGeom>
          <a:noFill/>
          <a:ln w="9525">
            <a:solidFill>
              <a:srgbClr val="990033"/>
            </a:solidFill>
            <a:round/>
            <a:headEnd/>
            <a:tailEnd type="triangle" w="med" len="med"/>
          </a:ln>
          <a:effectLst/>
        </p:spPr>
        <p:txBody>
          <a:bodyPr/>
          <a:lstStyle/>
          <a:p>
            <a:endParaRPr lang="en-US"/>
          </a:p>
        </p:txBody>
      </p:sp>
      <p:sp>
        <p:nvSpPr>
          <p:cNvPr id="783433" name="Line 73"/>
          <p:cNvSpPr>
            <a:spLocks noChangeShapeType="1"/>
          </p:cNvSpPr>
          <p:nvPr/>
        </p:nvSpPr>
        <p:spPr bwMode="auto">
          <a:xfrm>
            <a:off x="2514600" y="5334000"/>
            <a:ext cx="304800" cy="533400"/>
          </a:xfrm>
          <a:prstGeom prst="line">
            <a:avLst/>
          </a:prstGeom>
          <a:noFill/>
          <a:ln w="9525">
            <a:solidFill>
              <a:srgbClr val="990033"/>
            </a:solidFill>
            <a:round/>
            <a:headEnd/>
            <a:tailEnd type="triangle" w="med" len="med"/>
          </a:ln>
          <a:effectLst/>
        </p:spPr>
        <p:txBody>
          <a:bodyPr/>
          <a:lstStyle/>
          <a:p>
            <a:endParaRPr lang="en-US"/>
          </a:p>
        </p:txBody>
      </p:sp>
      <p:sp>
        <p:nvSpPr>
          <p:cNvPr id="783434" name="Line 74"/>
          <p:cNvSpPr>
            <a:spLocks noChangeShapeType="1"/>
          </p:cNvSpPr>
          <p:nvPr/>
        </p:nvSpPr>
        <p:spPr bwMode="auto">
          <a:xfrm>
            <a:off x="2514600" y="5334000"/>
            <a:ext cx="304800" cy="990600"/>
          </a:xfrm>
          <a:prstGeom prst="line">
            <a:avLst/>
          </a:prstGeom>
          <a:noFill/>
          <a:ln w="9525">
            <a:solidFill>
              <a:srgbClr val="990033"/>
            </a:solidFill>
            <a:round/>
            <a:headEnd/>
            <a:tailEnd type="triangle" w="med" len="med"/>
          </a:ln>
          <a:effectLst/>
        </p:spPr>
        <p:txBody>
          <a:bodyPr/>
          <a:lstStyle/>
          <a:p>
            <a:endParaRPr lang="en-US"/>
          </a:p>
        </p:txBody>
      </p:sp>
      <p:sp>
        <p:nvSpPr>
          <p:cNvPr id="783435" name="Line 75"/>
          <p:cNvSpPr>
            <a:spLocks noChangeShapeType="1"/>
          </p:cNvSpPr>
          <p:nvPr/>
        </p:nvSpPr>
        <p:spPr bwMode="auto">
          <a:xfrm>
            <a:off x="2514600" y="6400800"/>
            <a:ext cx="304800" cy="228600"/>
          </a:xfrm>
          <a:prstGeom prst="line">
            <a:avLst/>
          </a:prstGeom>
          <a:noFill/>
          <a:ln w="9525">
            <a:solidFill>
              <a:srgbClr val="990033"/>
            </a:solidFill>
            <a:round/>
            <a:headEnd/>
            <a:tailEnd type="triangle" w="med" len="med"/>
          </a:ln>
          <a:effectLst/>
        </p:spPr>
        <p:txBody>
          <a:bodyPr/>
          <a:lstStyle/>
          <a:p>
            <a:endParaRPr lang="en-US"/>
          </a:p>
        </p:txBody>
      </p:sp>
      <p:sp>
        <p:nvSpPr>
          <p:cNvPr id="783436" name="Line 76"/>
          <p:cNvSpPr>
            <a:spLocks noChangeShapeType="1"/>
          </p:cNvSpPr>
          <p:nvPr/>
        </p:nvSpPr>
        <p:spPr bwMode="auto">
          <a:xfrm flipV="1">
            <a:off x="3200400" y="65532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7" name="Line 77"/>
          <p:cNvSpPr>
            <a:spLocks noChangeShapeType="1"/>
          </p:cNvSpPr>
          <p:nvPr/>
        </p:nvSpPr>
        <p:spPr bwMode="auto">
          <a:xfrm flipV="1">
            <a:off x="3200400" y="6248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8" name="Line 78"/>
          <p:cNvSpPr>
            <a:spLocks noChangeShapeType="1"/>
          </p:cNvSpPr>
          <p:nvPr/>
        </p:nvSpPr>
        <p:spPr bwMode="auto">
          <a:xfrm flipV="1">
            <a:off x="3200400" y="5867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9" name="Line 79"/>
          <p:cNvSpPr>
            <a:spLocks noChangeShapeType="1"/>
          </p:cNvSpPr>
          <p:nvPr/>
        </p:nvSpPr>
        <p:spPr bwMode="auto">
          <a:xfrm>
            <a:off x="3200400" y="5486400"/>
            <a:ext cx="304800" cy="0"/>
          </a:xfrm>
          <a:prstGeom prst="line">
            <a:avLst/>
          </a:prstGeom>
          <a:noFill/>
          <a:ln w="9525">
            <a:solidFill>
              <a:srgbClr val="990033"/>
            </a:solidFill>
            <a:round/>
            <a:headEnd/>
            <a:tailEnd type="triangle" w="med" len="med"/>
          </a:ln>
          <a:effectLst/>
        </p:spPr>
        <p:txBody>
          <a:bodyPr/>
          <a:lstStyle/>
          <a:p>
            <a:endParaRPr lang="en-US"/>
          </a:p>
        </p:txBody>
      </p:sp>
      <p:sp>
        <p:nvSpPr>
          <p:cNvPr id="783440" name="Line 80"/>
          <p:cNvSpPr>
            <a:spLocks noChangeShapeType="1"/>
          </p:cNvSpPr>
          <p:nvPr/>
        </p:nvSpPr>
        <p:spPr bwMode="auto">
          <a:xfrm flipV="1">
            <a:off x="2514600" y="5181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783441" name="Line 81"/>
          <p:cNvSpPr>
            <a:spLocks noChangeShapeType="1"/>
          </p:cNvSpPr>
          <p:nvPr/>
        </p:nvSpPr>
        <p:spPr bwMode="auto">
          <a:xfrm flipV="1">
            <a:off x="2514600" y="5562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783442" name="Line 82"/>
          <p:cNvSpPr>
            <a:spLocks noChangeShapeType="1"/>
          </p:cNvSpPr>
          <p:nvPr/>
        </p:nvSpPr>
        <p:spPr bwMode="auto">
          <a:xfrm flipV="1">
            <a:off x="2514600" y="5867400"/>
            <a:ext cx="1066800" cy="152400"/>
          </a:xfrm>
          <a:prstGeom prst="line">
            <a:avLst/>
          </a:prstGeom>
          <a:noFill/>
          <a:ln w="9525" cap="rnd">
            <a:noFill/>
            <a:prstDash val="sysDot"/>
            <a:round/>
            <a:headEnd/>
            <a:tailEnd/>
          </a:ln>
          <a:effectLst/>
        </p:spPr>
        <p:txBody>
          <a:bodyPr/>
          <a:lstStyle/>
          <a:p>
            <a:endParaRPr lang="en-US"/>
          </a:p>
        </p:txBody>
      </p:sp>
      <p:sp>
        <p:nvSpPr>
          <p:cNvPr id="783443" name="Line 83"/>
          <p:cNvSpPr>
            <a:spLocks noChangeShapeType="1"/>
          </p:cNvSpPr>
          <p:nvPr/>
        </p:nvSpPr>
        <p:spPr bwMode="auto">
          <a:xfrm flipV="1">
            <a:off x="2514600" y="62484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783444" name="Text Box 84"/>
          <p:cNvSpPr txBox="1">
            <a:spLocks noChangeArrowheads="1"/>
          </p:cNvSpPr>
          <p:nvPr/>
        </p:nvSpPr>
        <p:spPr bwMode="auto">
          <a:xfrm>
            <a:off x="7543800" y="6491288"/>
            <a:ext cx="141605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[ECP, 1997]</a:t>
            </a:r>
          </a:p>
        </p:txBody>
      </p:sp>
      <p:grpSp>
        <p:nvGrpSpPr>
          <p:cNvPr id="783445" name="Group 85"/>
          <p:cNvGrpSpPr>
            <a:grpSpLocks/>
          </p:cNvGrpSpPr>
          <p:nvPr/>
        </p:nvGrpSpPr>
        <p:grpSpPr bwMode="auto">
          <a:xfrm>
            <a:off x="1905000" y="1447800"/>
            <a:ext cx="914400" cy="3429000"/>
            <a:chOff x="3984" y="720"/>
            <a:chExt cx="576" cy="2160"/>
          </a:xfrm>
        </p:grpSpPr>
        <p:sp>
          <p:nvSpPr>
            <p:cNvPr id="783446" name="Oval 86"/>
            <p:cNvSpPr>
              <a:spLocks noChangeArrowheads="1"/>
            </p:cNvSpPr>
            <p:nvPr/>
          </p:nvSpPr>
          <p:spPr bwMode="auto">
            <a:xfrm>
              <a:off x="3984" y="720"/>
              <a:ext cx="576" cy="1920"/>
            </a:xfrm>
            <a:prstGeom prst="ellipse">
              <a:avLst/>
            </a:prstGeom>
            <a:noFill/>
            <a:ln w="28575">
              <a:solidFill>
                <a:srgbClr val="3333FF"/>
              </a:solidFill>
              <a:round/>
              <a:headEnd/>
              <a:tailEnd/>
            </a:ln>
            <a:effectLst/>
          </p:spPr>
          <p:txBody>
            <a:bodyPr wrap="none" lIns="91436" tIns="45718" rIns="91436" bIns="45718" anchor="ctr"/>
            <a:lstStyle/>
            <a:p>
              <a:pPr algn="ctr"/>
              <a:endParaRPr lang="en-US" sz="1800">
                <a:solidFill>
                  <a:srgbClr val="990033"/>
                </a:solidFill>
                <a:latin typeface="Arial" charset="0"/>
              </a:endParaRPr>
            </a:p>
          </p:txBody>
        </p:sp>
        <p:sp>
          <p:nvSpPr>
            <p:cNvPr id="783447" name="AutoShape 87"/>
            <p:cNvSpPr>
              <a:spLocks noChangeArrowheads="1"/>
            </p:cNvSpPr>
            <p:nvPr/>
          </p:nvSpPr>
          <p:spPr bwMode="auto">
            <a:xfrm>
              <a:off x="4176" y="2640"/>
              <a:ext cx="192" cy="240"/>
            </a:xfrm>
            <a:prstGeom prst="downArrow">
              <a:avLst>
                <a:gd name="adj1" fmla="val 50000"/>
                <a:gd name="adj2" fmla="val 31250"/>
              </a:avLst>
            </a:prstGeom>
            <a:noFill/>
            <a:ln w="28575">
              <a:solidFill>
                <a:srgbClr val="3333FF"/>
              </a:solidFill>
              <a:miter lim="800000"/>
              <a:headEnd/>
              <a:tailEnd/>
            </a:ln>
            <a:effectLst/>
          </p:spPr>
          <p:txBody>
            <a:bodyPr vert="eaVert"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3365"/>
                                        </p:tgtEl>
                                        <p:attrNameLst>
                                          <p:attrName>style.visibility</p:attrName>
                                        </p:attrNameLst>
                                      </p:cBhvr>
                                      <p:to>
                                        <p:strVal val="visible"/>
                                      </p:to>
                                    </p:set>
                                    <p:animEffect transition="in" filter="dissolve">
                                      <p:cBhvr>
                                        <p:cTn id="7" dur="500"/>
                                        <p:tgtEl>
                                          <p:spTgt spid="7833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3366"/>
                                        </p:tgtEl>
                                        <p:attrNameLst>
                                          <p:attrName>style.visibility</p:attrName>
                                        </p:attrNameLst>
                                      </p:cBhvr>
                                      <p:to>
                                        <p:strVal val="visible"/>
                                      </p:to>
                                    </p:set>
                                    <p:animEffect transition="in" filter="dissolve">
                                      <p:cBhvr>
                                        <p:cTn id="10" dur="500"/>
                                        <p:tgtEl>
                                          <p:spTgt spid="7833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3367"/>
                                        </p:tgtEl>
                                        <p:attrNameLst>
                                          <p:attrName>style.visibility</p:attrName>
                                        </p:attrNameLst>
                                      </p:cBhvr>
                                      <p:to>
                                        <p:strVal val="visible"/>
                                      </p:to>
                                    </p:set>
                                    <p:animEffect transition="in" filter="dissolve">
                                      <p:cBhvr>
                                        <p:cTn id="13" dur="500"/>
                                        <p:tgtEl>
                                          <p:spTgt spid="783367"/>
                                        </p:tgtEl>
                                      </p:cBhvr>
                                    </p:animEffect>
                                  </p:childTnLst>
                                </p:cTn>
                              </p:par>
                              <p:par>
                                <p:cTn id="14" presetID="9" presetClass="entr" presetSubtype="0" fill="hold" nodeType="withEffect">
                                  <p:stCondLst>
                                    <p:cond delay="0"/>
                                  </p:stCondLst>
                                  <p:childTnLst>
                                    <p:set>
                                      <p:cBhvr>
                                        <p:cTn id="15" dur="1" fill="hold">
                                          <p:stCondLst>
                                            <p:cond delay="0"/>
                                          </p:stCondLst>
                                        </p:cTn>
                                        <p:tgtEl>
                                          <p:spTgt spid="783368"/>
                                        </p:tgtEl>
                                        <p:attrNameLst>
                                          <p:attrName>style.visibility</p:attrName>
                                        </p:attrNameLst>
                                      </p:cBhvr>
                                      <p:to>
                                        <p:strVal val="visible"/>
                                      </p:to>
                                    </p:set>
                                    <p:animEffect transition="in" filter="dissolve">
                                      <p:cBhvr>
                                        <p:cTn id="16" dur="500"/>
                                        <p:tgtEl>
                                          <p:spTgt spid="783368"/>
                                        </p:tgtEl>
                                      </p:cBhvr>
                                    </p:animEffect>
                                  </p:childTnLst>
                                </p:cTn>
                              </p:par>
                              <p:par>
                                <p:cTn id="17" presetID="9" presetClass="entr" presetSubtype="0" fill="hold" nodeType="withEffect">
                                  <p:stCondLst>
                                    <p:cond delay="0"/>
                                  </p:stCondLst>
                                  <p:childTnLst>
                                    <p:set>
                                      <p:cBhvr>
                                        <p:cTn id="18" dur="1" fill="hold">
                                          <p:stCondLst>
                                            <p:cond delay="0"/>
                                          </p:stCondLst>
                                        </p:cTn>
                                        <p:tgtEl>
                                          <p:spTgt spid="783369"/>
                                        </p:tgtEl>
                                        <p:attrNameLst>
                                          <p:attrName>style.visibility</p:attrName>
                                        </p:attrNameLst>
                                      </p:cBhvr>
                                      <p:to>
                                        <p:strVal val="visible"/>
                                      </p:to>
                                    </p:set>
                                    <p:animEffect transition="in" filter="dissolve">
                                      <p:cBhvr>
                                        <p:cTn id="19" dur="500"/>
                                        <p:tgtEl>
                                          <p:spTgt spid="783369"/>
                                        </p:tgtEl>
                                      </p:cBhvr>
                                    </p:animEffect>
                                  </p:childTnLst>
                                </p:cTn>
                              </p:par>
                              <p:par>
                                <p:cTn id="20" presetID="9" presetClass="entr" presetSubtype="0" fill="hold" nodeType="withEffect">
                                  <p:stCondLst>
                                    <p:cond delay="0"/>
                                  </p:stCondLst>
                                  <p:childTnLst>
                                    <p:set>
                                      <p:cBhvr>
                                        <p:cTn id="21" dur="1" fill="hold">
                                          <p:stCondLst>
                                            <p:cond delay="0"/>
                                          </p:stCondLst>
                                        </p:cTn>
                                        <p:tgtEl>
                                          <p:spTgt spid="783370"/>
                                        </p:tgtEl>
                                        <p:attrNameLst>
                                          <p:attrName>style.visibility</p:attrName>
                                        </p:attrNameLst>
                                      </p:cBhvr>
                                      <p:to>
                                        <p:strVal val="visible"/>
                                      </p:to>
                                    </p:set>
                                    <p:animEffect transition="in" filter="dissolve">
                                      <p:cBhvr>
                                        <p:cTn id="22" dur="500"/>
                                        <p:tgtEl>
                                          <p:spTgt spid="78337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83386"/>
                                        </p:tgtEl>
                                        <p:attrNameLst>
                                          <p:attrName>style.visibility</p:attrName>
                                        </p:attrNameLst>
                                      </p:cBhvr>
                                      <p:to>
                                        <p:strVal val="visible"/>
                                      </p:to>
                                    </p:set>
                                    <p:animEffect transition="in" filter="dissolve">
                                      <p:cBhvr>
                                        <p:cTn id="25" dur="500"/>
                                        <p:tgtEl>
                                          <p:spTgt spid="78338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83387"/>
                                        </p:tgtEl>
                                        <p:attrNameLst>
                                          <p:attrName>style.visibility</p:attrName>
                                        </p:attrNameLst>
                                      </p:cBhvr>
                                      <p:to>
                                        <p:strVal val="visible"/>
                                      </p:to>
                                    </p:set>
                                    <p:animEffect transition="in" filter="dissolve">
                                      <p:cBhvr>
                                        <p:cTn id="28" dur="500"/>
                                        <p:tgtEl>
                                          <p:spTgt spid="78338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83388"/>
                                        </p:tgtEl>
                                        <p:attrNameLst>
                                          <p:attrName>style.visibility</p:attrName>
                                        </p:attrNameLst>
                                      </p:cBhvr>
                                      <p:to>
                                        <p:strVal val="visible"/>
                                      </p:to>
                                    </p:set>
                                    <p:animEffect transition="in" filter="dissolve">
                                      <p:cBhvr>
                                        <p:cTn id="31" dur="500"/>
                                        <p:tgtEl>
                                          <p:spTgt spid="78338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83395"/>
                                        </p:tgtEl>
                                        <p:attrNameLst>
                                          <p:attrName>style.visibility</p:attrName>
                                        </p:attrNameLst>
                                      </p:cBhvr>
                                      <p:to>
                                        <p:strVal val="visible"/>
                                      </p:to>
                                    </p:set>
                                    <p:animEffect transition="in" filter="dissolve">
                                      <p:cBhvr>
                                        <p:cTn id="34" dur="500"/>
                                        <p:tgtEl>
                                          <p:spTgt spid="78339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83396"/>
                                        </p:tgtEl>
                                        <p:attrNameLst>
                                          <p:attrName>style.visibility</p:attrName>
                                        </p:attrNameLst>
                                      </p:cBhvr>
                                      <p:to>
                                        <p:strVal val="visible"/>
                                      </p:to>
                                    </p:set>
                                    <p:animEffect transition="in" filter="dissolve">
                                      <p:cBhvr>
                                        <p:cTn id="37" dur="500"/>
                                        <p:tgtEl>
                                          <p:spTgt spid="78339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83397"/>
                                        </p:tgtEl>
                                        <p:attrNameLst>
                                          <p:attrName>style.visibility</p:attrName>
                                        </p:attrNameLst>
                                      </p:cBhvr>
                                      <p:to>
                                        <p:strVal val="visible"/>
                                      </p:to>
                                    </p:set>
                                    <p:animEffect transition="in" filter="dissolve">
                                      <p:cBhvr>
                                        <p:cTn id="40" dur="500"/>
                                        <p:tgtEl>
                                          <p:spTgt spid="78339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83425"/>
                                        </p:tgtEl>
                                        <p:attrNameLst>
                                          <p:attrName>style.visibility</p:attrName>
                                        </p:attrNameLst>
                                      </p:cBhvr>
                                      <p:to>
                                        <p:strVal val="visible"/>
                                      </p:to>
                                    </p:set>
                                    <p:animEffect transition="in" filter="dissolve">
                                      <p:cBhvr>
                                        <p:cTn id="43" dur="500"/>
                                        <p:tgtEl>
                                          <p:spTgt spid="7834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83426"/>
                                        </p:tgtEl>
                                        <p:attrNameLst>
                                          <p:attrName>style.visibility</p:attrName>
                                        </p:attrNameLst>
                                      </p:cBhvr>
                                      <p:to>
                                        <p:strVal val="visible"/>
                                      </p:to>
                                    </p:set>
                                    <p:animEffect transition="in" filter="dissolve">
                                      <p:cBhvr>
                                        <p:cTn id="46" dur="500"/>
                                        <p:tgtEl>
                                          <p:spTgt spid="78342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83427"/>
                                        </p:tgtEl>
                                        <p:attrNameLst>
                                          <p:attrName>style.visibility</p:attrName>
                                        </p:attrNameLst>
                                      </p:cBhvr>
                                      <p:to>
                                        <p:strVal val="visible"/>
                                      </p:to>
                                    </p:set>
                                    <p:animEffect transition="in" filter="dissolve">
                                      <p:cBhvr>
                                        <p:cTn id="49" dur="500"/>
                                        <p:tgtEl>
                                          <p:spTgt spid="78342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83428"/>
                                        </p:tgtEl>
                                        <p:attrNameLst>
                                          <p:attrName>style.visibility</p:attrName>
                                        </p:attrNameLst>
                                      </p:cBhvr>
                                      <p:to>
                                        <p:strVal val="visible"/>
                                      </p:to>
                                    </p:set>
                                    <p:animEffect transition="in" filter="dissolve">
                                      <p:cBhvr>
                                        <p:cTn id="52" dur="500"/>
                                        <p:tgtEl>
                                          <p:spTgt spid="78342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83429"/>
                                        </p:tgtEl>
                                        <p:attrNameLst>
                                          <p:attrName>style.visibility</p:attrName>
                                        </p:attrNameLst>
                                      </p:cBhvr>
                                      <p:to>
                                        <p:strVal val="visible"/>
                                      </p:to>
                                    </p:set>
                                    <p:animEffect transition="in" filter="dissolve">
                                      <p:cBhvr>
                                        <p:cTn id="55" dur="500"/>
                                        <p:tgtEl>
                                          <p:spTgt spid="78342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83430"/>
                                        </p:tgtEl>
                                        <p:attrNameLst>
                                          <p:attrName>style.visibility</p:attrName>
                                        </p:attrNameLst>
                                      </p:cBhvr>
                                      <p:to>
                                        <p:strVal val="visible"/>
                                      </p:to>
                                    </p:set>
                                    <p:animEffect transition="in" filter="dissolve">
                                      <p:cBhvr>
                                        <p:cTn id="58" dur="500"/>
                                        <p:tgtEl>
                                          <p:spTgt spid="78343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783431"/>
                                        </p:tgtEl>
                                        <p:attrNameLst>
                                          <p:attrName>style.visibility</p:attrName>
                                        </p:attrNameLst>
                                      </p:cBhvr>
                                      <p:to>
                                        <p:strVal val="visible"/>
                                      </p:to>
                                    </p:set>
                                    <p:animEffect transition="in" filter="dissolve">
                                      <p:cBhvr>
                                        <p:cTn id="61" dur="500"/>
                                        <p:tgtEl>
                                          <p:spTgt spid="78343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783384"/>
                                        </p:tgtEl>
                                        <p:attrNameLst>
                                          <p:attrName>style.visibility</p:attrName>
                                        </p:attrNameLst>
                                      </p:cBhvr>
                                      <p:to>
                                        <p:strVal val="visible"/>
                                      </p:to>
                                    </p:set>
                                    <p:animEffect transition="in" filter="dissolve">
                                      <p:cBhvr>
                                        <p:cTn id="64" dur="500"/>
                                        <p:tgtEl>
                                          <p:spTgt spid="78338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783371"/>
                                        </p:tgtEl>
                                        <p:attrNameLst>
                                          <p:attrName>style.visibility</p:attrName>
                                        </p:attrNameLst>
                                      </p:cBhvr>
                                      <p:to>
                                        <p:strVal val="visible"/>
                                      </p:to>
                                    </p:set>
                                    <p:animEffect transition="in" filter="dissolve">
                                      <p:cBhvr>
                                        <p:cTn id="69" dur="500"/>
                                        <p:tgtEl>
                                          <p:spTgt spid="78337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83372"/>
                                        </p:tgtEl>
                                        <p:attrNameLst>
                                          <p:attrName>style.visibility</p:attrName>
                                        </p:attrNameLst>
                                      </p:cBhvr>
                                      <p:to>
                                        <p:strVal val="visible"/>
                                      </p:to>
                                    </p:set>
                                    <p:animEffect transition="in" filter="dissolve">
                                      <p:cBhvr>
                                        <p:cTn id="72" dur="500"/>
                                        <p:tgtEl>
                                          <p:spTgt spid="783372"/>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783373"/>
                                        </p:tgtEl>
                                        <p:attrNameLst>
                                          <p:attrName>style.visibility</p:attrName>
                                        </p:attrNameLst>
                                      </p:cBhvr>
                                      <p:to>
                                        <p:strVal val="visible"/>
                                      </p:to>
                                    </p:set>
                                    <p:animEffect transition="in" filter="dissolve">
                                      <p:cBhvr>
                                        <p:cTn id="75" dur="500"/>
                                        <p:tgtEl>
                                          <p:spTgt spid="783373"/>
                                        </p:tgtEl>
                                      </p:cBhvr>
                                    </p:animEffect>
                                  </p:childTnLst>
                                </p:cTn>
                              </p:par>
                              <p:par>
                                <p:cTn id="76" presetID="9" presetClass="entr" presetSubtype="0" fill="hold" nodeType="withEffect">
                                  <p:stCondLst>
                                    <p:cond delay="0"/>
                                  </p:stCondLst>
                                  <p:childTnLst>
                                    <p:set>
                                      <p:cBhvr>
                                        <p:cTn id="77" dur="1" fill="hold">
                                          <p:stCondLst>
                                            <p:cond delay="0"/>
                                          </p:stCondLst>
                                        </p:cTn>
                                        <p:tgtEl>
                                          <p:spTgt spid="783374"/>
                                        </p:tgtEl>
                                        <p:attrNameLst>
                                          <p:attrName>style.visibility</p:attrName>
                                        </p:attrNameLst>
                                      </p:cBhvr>
                                      <p:to>
                                        <p:strVal val="visible"/>
                                      </p:to>
                                    </p:set>
                                    <p:animEffect transition="in" filter="dissolve">
                                      <p:cBhvr>
                                        <p:cTn id="78" dur="500"/>
                                        <p:tgtEl>
                                          <p:spTgt spid="783374"/>
                                        </p:tgtEl>
                                      </p:cBhvr>
                                    </p:animEffect>
                                  </p:childTnLst>
                                </p:cTn>
                              </p:par>
                              <p:par>
                                <p:cTn id="79" presetID="9" presetClass="entr" presetSubtype="0" fill="hold" nodeType="withEffect">
                                  <p:stCondLst>
                                    <p:cond delay="0"/>
                                  </p:stCondLst>
                                  <p:childTnLst>
                                    <p:set>
                                      <p:cBhvr>
                                        <p:cTn id="80" dur="1" fill="hold">
                                          <p:stCondLst>
                                            <p:cond delay="0"/>
                                          </p:stCondLst>
                                        </p:cTn>
                                        <p:tgtEl>
                                          <p:spTgt spid="783375"/>
                                        </p:tgtEl>
                                        <p:attrNameLst>
                                          <p:attrName>style.visibility</p:attrName>
                                        </p:attrNameLst>
                                      </p:cBhvr>
                                      <p:to>
                                        <p:strVal val="visible"/>
                                      </p:to>
                                    </p:set>
                                    <p:animEffect transition="in" filter="dissolve">
                                      <p:cBhvr>
                                        <p:cTn id="81" dur="500"/>
                                        <p:tgtEl>
                                          <p:spTgt spid="783375"/>
                                        </p:tgtEl>
                                      </p:cBhvr>
                                    </p:animEffect>
                                  </p:childTnLst>
                                </p:cTn>
                              </p:par>
                              <p:par>
                                <p:cTn id="82" presetID="9" presetClass="entr" presetSubtype="0" fill="hold" nodeType="withEffect">
                                  <p:stCondLst>
                                    <p:cond delay="0"/>
                                  </p:stCondLst>
                                  <p:childTnLst>
                                    <p:set>
                                      <p:cBhvr>
                                        <p:cTn id="83" dur="1" fill="hold">
                                          <p:stCondLst>
                                            <p:cond delay="0"/>
                                          </p:stCondLst>
                                        </p:cTn>
                                        <p:tgtEl>
                                          <p:spTgt spid="783376"/>
                                        </p:tgtEl>
                                        <p:attrNameLst>
                                          <p:attrName>style.visibility</p:attrName>
                                        </p:attrNameLst>
                                      </p:cBhvr>
                                      <p:to>
                                        <p:strVal val="visible"/>
                                      </p:to>
                                    </p:set>
                                    <p:animEffect transition="in" filter="dissolve">
                                      <p:cBhvr>
                                        <p:cTn id="84" dur="500"/>
                                        <p:tgtEl>
                                          <p:spTgt spid="783376"/>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783378"/>
                                        </p:tgtEl>
                                        <p:attrNameLst>
                                          <p:attrName>style.visibility</p:attrName>
                                        </p:attrNameLst>
                                      </p:cBhvr>
                                      <p:to>
                                        <p:strVal val="visible"/>
                                      </p:to>
                                    </p:set>
                                    <p:animEffect transition="in" filter="dissolve">
                                      <p:cBhvr>
                                        <p:cTn id="87" dur="500"/>
                                        <p:tgtEl>
                                          <p:spTgt spid="783378"/>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783379"/>
                                        </p:tgtEl>
                                        <p:attrNameLst>
                                          <p:attrName>style.visibility</p:attrName>
                                        </p:attrNameLst>
                                      </p:cBhvr>
                                      <p:to>
                                        <p:strVal val="visible"/>
                                      </p:to>
                                    </p:set>
                                    <p:animEffect transition="in" filter="dissolve">
                                      <p:cBhvr>
                                        <p:cTn id="90" dur="500"/>
                                        <p:tgtEl>
                                          <p:spTgt spid="78337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783380"/>
                                        </p:tgtEl>
                                        <p:attrNameLst>
                                          <p:attrName>style.visibility</p:attrName>
                                        </p:attrNameLst>
                                      </p:cBhvr>
                                      <p:to>
                                        <p:strVal val="visible"/>
                                      </p:to>
                                    </p:set>
                                    <p:animEffect transition="in" filter="dissolve">
                                      <p:cBhvr>
                                        <p:cTn id="93" dur="500"/>
                                        <p:tgtEl>
                                          <p:spTgt spid="783380"/>
                                        </p:tgtEl>
                                      </p:cBhvr>
                                    </p:animEffect>
                                  </p:childTnLst>
                                </p:cTn>
                              </p:par>
                              <p:par>
                                <p:cTn id="94" presetID="9" presetClass="entr" presetSubtype="0" fill="hold" nodeType="withEffect">
                                  <p:stCondLst>
                                    <p:cond delay="0"/>
                                  </p:stCondLst>
                                  <p:childTnLst>
                                    <p:set>
                                      <p:cBhvr>
                                        <p:cTn id="95" dur="1" fill="hold">
                                          <p:stCondLst>
                                            <p:cond delay="0"/>
                                          </p:stCondLst>
                                        </p:cTn>
                                        <p:tgtEl>
                                          <p:spTgt spid="783381"/>
                                        </p:tgtEl>
                                        <p:attrNameLst>
                                          <p:attrName>style.visibility</p:attrName>
                                        </p:attrNameLst>
                                      </p:cBhvr>
                                      <p:to>
                                        <p:strVal val="visible"/>
                                      </p:to>
                                    </p:set>
                                    <p:animEffect transition="in" filter="dissolve">
                                      <p:cBhvr>
                                        <p:cTn id="96" dur="500"/>
                                        <p:tgtEl>
                                          <p:spTgt spid="783381"/>
                                        </p:tgtEl>
                                      </p:cBhvr>
                                    </p:animEffect>
                                  </p:childTnLst>
                                </p:cTn>
                              </p:par>
                              <p:par>
                                <p:cTn id="97" presetID="9" presetClass="entr" presetSubtype="0" fill="hold" nodeType="withEffect">
                                  <p:stCondLst>
                                    <p:cond delay="0"/>
                                  </p:stCondLst>
                                  <p:childTnLst>
                                    <p:set>
                                      <p:cBhvr>
                                        <p:cTn id="98" dur="1" fill="hold">
                                          <p:stCondLst>
                                            <p:cond delay="0"/>
                                          </p:stCondLst>
                                        </p:cTn>
                                        <p:tgtEl>
                                          <p:spTgt spid="783382"/>
                                        </p:tgtEl>
                                        <p:attrNameLst>
                                          <p:attrName>style.visibility</p:attrName>
                                        </p:attrNameLst>
                                      </p:cBhvr>
                                      <p:to>
                                        <p:strVal val="visible"/>
                                      </p:to>
                                    </p:set>
                                    <p:animEffect transition="in" filter="dissolve">
                                      <p:cBhvr>
                                        <p:cTn id="99" dur="500"/>
                                        <p:tgtEl>
                                          <p:spTgt spid="783382"/>
                                        </p:tgtEl>
                                      </p:cBhvr>
                                    </p:animEffect>
                                  </p:childTnLst>
                                </p:cTn>
                              </p:par>
                              <p:par>
                                <p:cTn id="100" presetID="9" presetClass="entr" presetSubtype="0" fill="hold" nodeType="withEffect">
                                  <p:stCondLst>
                                    <p:cond delay="0"/>
                                  </p:stCondLst>
                                  <p:childTnLst>
                                    <p:set>
                                      <p:cBhvr>
                                        <p:cTn id="101" dur="1" fill="hold">
                                          <p:stCondLst>
                                            <p:cond delay="0"/>
                                          </p:stCondLst>
                                        </p:cTn>
                                        <p:tgtEl>
                                          <p:spTgt spid="783383"/>
                                        </p:tgtEl>
                                        <p:attrNameLst>
                                          <p:attrName>style.visibility</p:attrName>
                                        </p:attrNameLst>
                                      </p:cBhvr>
                                      <p:to>
                                        <p:strVal val="visible"/>
                                      </p:to>
                                    </p:set>
                                    <p:animEffect transition="in" filter="dissolve">
                                      <p:cBhvr>
                                        <p:cTn id="102" dur="500"/>
                                        <p:tgtEl>
                                          <p:spTgt spid="783383"/>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783385"/>
                                        </p:tgtEl>
                                        <p:attrNameLst>
                                          <p:attrName>style.visibility</p:attrName>
                                        </p:attrNameLst>
                                      </p:cBhvr>
                                      <p:to>
                                        <p:strVal val="visible"/>
                                      </p:to>
                                    </p:set>
                                    <p:animEffect transition="in" filter="dissolve">
                                      <p:cBhvr>
                                        <p:cTn id="105" dur="500"/>
                                        <p:tgtEl>
                                          <p:spTgt spid="783385"/>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783389"/>
                                        </p:tgtEl>
                                        <p:attrNameLst>
                                          <p:attrName>style.visibility</p:attrName>
                                        </p:attrNameLst>
                                      </p:cBhvr>
                                      <p:to>
                                        <p:strVal val="visible"/>
                                      </p:to>
                                    </p:set>
                                    <p:animEffect transition="in" filter="dissolve">
                                      <p:cBhvr>
                                        <p:cTn id="108" dur="500"/>
                                        <p:tgtEl>
                                          <p:spTgt spid="783389"/>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783390"/>
                                        </p:tgtEl>
                                        <p:attrNameLst>
                                          <p:attrName>style.visibility</p:attrName>
                                        </p:attrNameLst>
                                      </p:cBhvr>
                                      <p:to>
                                        <p:strVal val="visible"/>
                                      </p:to>
                                    </p:set>
                                    <p:animEffect transition="in" filter="dissolve">
                                      <p:cBhvr>
                                        <p:cTn id="111" dur="500"/>
                                        <p:tgtEl>
                                          <p:spTgt spid="783390"/>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783391"/>
                                        </p:tgtEl>
                                        <p:attrNameLst>
                                          <p:attrName>style.visibility</p:attrName>
                                        </p:attrNameLst>
                                      </p:cBhvr>
                                      <p:to>
                                        <p:strVal val="visible"/>
                                      </p:to>
                                    </p:set>
                                    <p:animEffect transition="in" filter="dissolve">
                                      <p:cBhvr>
                                        <p:cTn id="114" dur="500"/>
                                        <p:tgtEl>
                                          <p:spTgt spid="783391"/>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783392"/>
                                        </p:tgtEl>
                                        <p:attrNameLst>
                                          <p:attrName>style.visibility</p:attrName>
                                        </p:attrNameLst>
                                      </p:cBhvr>
                                      <p:to>
                                        <p:strVal val="visible"/>
                                      </p:to>
                                    </p:set>
                                    <p:animEffect transition="in" filter="dissolve">
                                      <p:cBhvr>
                                        <p:cTn id="117" dur="500"/>
                                        <p:tgtEl>
                                          <p:spTgt spid="783392"/>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783393"/>
                                        </p:tgtEl>
                                        <p:attrNameLst>
                                          <p:attrName>style.visibility</p:attrName>
                                        </p:attrNameLst>
                                      </p:cBhvr>
                                      <p:to>
                                        <p:strVal val="visible"/>
                                      </p:to>
                                    </p:set>
                                    <p:animEffect transition="in" filter="dissolve">
                                      <p:cBhvr>
                                        <p:cTn id="120" dur="500"/>
                                        <p:tgtEl>
                                          <p:spTgt spid="783393"/>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783394"/>
                                        </p:tgtEl>
                                        <p:attrNameLst>
                                          <p:attrName>style.visibility</p:attrName>
                                        </p:attrNameLst>
                                      </p:cBhvr>
                                      <p:to>
                                        <p:strVal val="visible"/>
                                      </p:to>
                                    </p:set>
                                    <p:animEffect transition="in" filter="dissolve">
                                      <p:cBhvr>
                                        <p:cTn id="123" dur="500"/>
                                        <p:tgtEl>
                                          <p:spTgt spid="783394"/>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783398"/>
                                        </p:tgtEl>
                                        <p:attrNameLst>
                                          <p:attrName>style.visibility</p:attrName>
                                        </p:attrNameLst>
                                      </p:cBhvr>
                                      <p:to>
                                        <p:strVal val="visible"/>
                                      </p:to>
                                    </p:set>
                                    <p:animEffect transition="in" filter="dissolve">
                                      <p:cBhvr>
                                        <p:cTn id="126" dur="500"/>
                                        <p:tgtEl>
                                          <p:spTgt spid="783398"/>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783399"/>
                                        </p:tgtEl>
                                        <p:attrNameLst>
                                          <p:attrName>style.visibility</p:attrName>
                                        </p:attrNameLst>
                                      </p:cBhvr>
                                      <p:to>
                                        <p:strVal val="visible"/>
                                      </p:to>
                                    </p:set>
                                    <p:animEffect transition="in" filter="dissolve">
                                      <p:cBhvr>
                                        <p:cTn id="129" dur="500"/>
                                        <p:tgtEl>
                                          <p:spTgt spid="783399"/>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783400"/>
                                        </p:tgtEl>
                                        <p:attrNameLst>
                                          <p:attrName>style.visibility</p:attrName>
                                        </p:attrNameLst>
                                      </p:cBhvr>
                                      <p:to>
                                        <p:strVal val="visible"/>
                                      </p:to>
                                    </p:set>
                                    <p:animEffect transition="in" filter="dissolve">
                                      <p:cBhvr>
                                        <p:cTn id="132" dur="500"/>
                                        <p:tgtEl>
                                          <p:spTgt spid="783400"/>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783432"/>
                                        </p:tgtEl>
                                        <p:attrNameLst>
                                          <p:attrName>style.visibility</p:attrName>
                                        </p:attrNameLst>
                                      </p:cBhvr>
                                      <p:to>
                                        <p:strVal val="visible"/>
                                      </p:to>
                                    </p:set>
                                    <p:animEffect transition="in" filter="dissolve">
                                      <p:cBhvr>
                                        <p:cTn id="135" dur="500"/>
                                        <p:tgtEl>
                                          <p:spTgt spid="783432"/>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783433"/>
                                        </p:tgtEl>
                                        <p:attrNameLst>
                                          <p:attrName>style.visibility</p:attrName>
                                        </p:attrNameLst>
                                      </p:cBhvr>
                                      <p:to>
                                        <p:strVal val="visible"/>
                                      </p:to>
                                    </p:set>
                                    <p:animEffect transition="in" filter="dissolve">
                                      <p:cBhvr>
                                        <p:cTn id="138" dur="500"/>
                                        <p:tgtEl>
                                          <p:spTgt spid="783433"/>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783434"/>
                                        </p:tgtEl>
                                        <p:attrNameLst>
                                          <p:attrName>style.visibility</p:attrName>
                                        </p:attrNameLst>
                                      </p:cBhvr>
                                      <p:to>
                                        <p:strVal val="visible"/>
                                      </p:to>
                                    </p:set>
                                    <p:animEffect transition="in" filter="dissolve">
                                      <p:cBhvr>
                                        <p:cTn id="141" dur="500"/>
                                        <p:tgtEl>
                                          <p:spTgt spid="783434"/>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783435"/>
                                        </p:tgtEl>
                                        <p:attrNameLst>
                                          <p:attrName>style.visibility</p:attrName>
                                        </p:attrNameLst>
                                      </p:cBhvr>
                                      <p:to>
                                        <p:strVal val="visible"/>
                                      </p:to>
                                    </p:set>
                                    <p:animEffect transition="in" filter="dissolve">
                                      <p:cBhvr>
                                        <p:cTn id="144" dur="500"/>
                                        <p:tgtEl>
                                          <p:spTgt spid="783435"/>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783436"/>
                                        </p:tgtEl>
                                        <p:attrNameLst>
                                          <p:attrName>style.visibility</p:attrName>
                                        </p:attrNameLst>
                                      </p:cBhvr>
                                      <p:to>
                                        <p:strVal val="visible"/>
                                      </p:to>
                                    </p:set>
                                    <p:animEffect transition="in" filter="dissolve">
                                      <p:cBhvr>
                                        <p:cTn id="147" dur="500"/>
                                        <p:tgtEl>
                                          <p:spTgt spid="783436"/>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783437"/>
                                        </p:tgtEl>
                                        <p:attrNameLst>
                                          <p:attrName>style.visibility</p:attrName>
                                        </p:attrNameLst>
                                      </p:cBhvr>
                                      <p:to>
                                        <p:strVal val="visible"/>
                                      </p:to>
                                    </p:set>
                                    <p:animEffect transition="in" filter="dissolve">
                                      <p:cBhvr>
                                        <p:cTn id="150" dur="500"/>
                                        <p:tgtEl>
                                          <p:spTgt spid="783437"/>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83438"/>
                                        </p:tgtEl>
                                        <p:attrNameLst>
                                          <p:attrName>style.visibility</p:attrName>
                                        </p:attrNameLst>
                                      </p:cBhvr>
                                      <p:to>
                                        <p:strVal val="visible"/>
                                      </p:to>
                                    </p:set>
                                    <p:animEffect transition="in" filter="dissolve">
                                      <p:cBhvr>
                                        <p:cTn id="153" dur="500"/>
                                        <p:tgtEl>
                                          <p:spTgt spid="783438"/>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783439"/>
                                        </p:tgtEl>
                                        <p:attrNameLst>
                                          <p:attrName>style.visibility</p:attrName>
                                        </p:attrNameLst>
                                      </p:cBhvr>
                                      <p:to>
                                        <p:strVal val="visible"/>
                                      </p:to>
                                    </p:set>
                                    <p:animEffect transition="in" filter="dissolve">
                                      <p:cBhvr>
                                        <p:cTn id="156" dur="500"/>
                                        <p:tgtEl>
                                          <p:spTgt spid="783439"/>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783440"/>
                                        </p:tgtEl>
                                        <p:attrNameLst>
                                          <p:attrName>style.visibility</p:attrName>
                                        </p:attrNameLst>
                                      </p:cBhvr>
                                      <p:to>
                                        <p:strVal val="visible"/>
                                      </p:to>
                                    </p:set>
                                    <p:animEffect transition="in" filter="dissolve">
                                      <p:cBhvr>
                                        <p:cTn id="159" dur="500"/>
                                        <p:tgtEl>
                                          <p:spTgt spid="783440"/>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783441"/>
                                        </p:tgtEl>
                                        <p:attrNameLst>
                                          <p:attrName>style.visibility</p:attrName>
                                        </p:attrNameLst>
                                      </p:cBhvr>
                                      <p:to>
                                        <p:strVal val="visible"/>
                                      </p:to>
                                    </p:set>
                                    <p:animEffect transition="in" filter="dissolve">
                                      <p:cBhvr>
                                        <p:cTn id="162" dur="500"/>
                                        <p:tgtEl>
                                          <p:spTgt spid="783441"/>
                                        </p:tgtEl>
                                      </p:cBhvr>
                                    </p:animEffect>
                                  </p:childTnLst>
                                </p:cTn>
                              </p:par>
                              <p:par>
                                <p:cTn id="163" presetID="9" presetClass="entr" presetSubtype="0" fill="hold" grpId="0" nodeType="withEffect" nodePh="1">
                                  <p:stCondLst>
                                    <p:cond delay="0"/>
                                  </p:stCondLst>
                                  <p:endCondLst>
                                    <p:cond evt="begin" delay="0">
                                      <p:tn val="163"/>
                                    </p:cond>
                                  </p:endCondLst>
                                  <p:childTnLst>
                                    <p:set>
                                      <p:cBhvr>
                                        <p:cTn id="164" dur="1" fill="hold">
                                          <p:stCondLst>
                                            <p:cond delay="0"/>
                                          </p:stCondLst>
                                        </p:cTn>
                                        <p:tgtEl>
                                          <p:spTgt spid="783442"/>
                                        </p:tgtEl>
                                        <p:attrNameLst>
                                          <p:attrName>style.visibility</p:attrName>
                                        </p:attrNameLst>
                                      </p:cBhvr>
                                      <p:to>
                                        <p:strVal val="visible"/>
                                      </p:to>
                                    </p:set>
                                    <p:animEffect transition="in" filter="dissolve">
                                      <p:cBhvr>
                                        <p:cTn id="165" dur="500"/>
                                        <p:tgtEl>
                                          <p:spTgt spid="783442"/>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783443"/>
                                        </p:tgtEl>
                                        <p:attrNameLst>
                                          <p:attrName>style.visibility</p:attrName>
                                        </p:attrNameLst>
                                      </p:cBhvr>
                                      <p:to>
                                        <p:strVal val="visible"/>
                                      </p:to>
                                    </p:set>
                                    <p:animEffect transition="in" filter="dissolve">
                                      <p:cBhvr>
                                        <p:cTn id="168" dur="500"/>
                                        <p:tgtEl>
                                          <p:spTgt spid="783443"/>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783401"/>
                                        </p:tgtEl>
                                        <p:attrNameLst>
                                          <p:attrName>style.visibility</p:attrName>
                                        </p:attrNameLst>
                                      </p:cBhvr>
                                      <p:to>
                                        <p:strVal val="visible"/>
                                      </p:to>
                                    </p:set>
                                    <p:animEffect transition="in" filter="dissolve">
                                      <p:cBhvr>
                                        <p:cTn id="171" dur="500"/>
                                        <p:tgtEl>
                                          <p:spTgt spid="783401"/>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783402"/>
                                        </p:tgtEl>
                                        <p:attrNameLst>
                                          <p:attrName>style.visibility</p:attrName>
                                        </p:attrNameLst>
                                      </p:cBhvr>
                                      <p:to>
                                        <p:strVal val="visible"/>
                                      </p:to>
                                    </p:set>
                                    <p:animEffect transition="in" filter="dissolve">
                                      <p:cBhvr>
                                        <p:cTn id="176" dur="500"/>
                                        <p:tgtEl>
                                          <p:spTgt spid="783402"/>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783403"/>
                                        </p:tgtEl>
                                        <p:attrNameLst>
                                          <p:attrName>style.visibility</p:attrName>
                                        </p:attrNameLst>
                                      </p:cBhvr>
                                      <p:to>
                                        <p:strVal val="visible"/>
                                      </p:to>
                                    </p:set>
                                    <p:animEffect transition="in" filter="dissolve">
                                      <p:cBhvr>
                                        <p:cTn id="179" dur="500"/>
                                        <p:tgtEl>
                                          <p:spTgt spid="783403"/>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783404"/>
                                        </p:tgtEl>
                                        <p:attrNameLst>
                                          <p:attrName>style.visibility</p:attrName>
                                        </p:attrNameLst>
                                      </p:cBhvr>
                                      <p:to>
                                        <p:strVal val="visible"/>
                                      </p:to>
                                    </p:set>
                                    <p:animEffect transition="in" filter="dissolve">
                                      <p:cBhvr>
                                        <p:cTn id="182" dur="500"/>
                                        <p:tgtEl>
                                          <p:spTgt spid="783404"/>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783405"/>
                                        </p:tgtEl>
                                        <p:attrNameLst>
                                          <p:attrName>style.visibility</p:attrName>
                                        </p:attrNameLst>
                                      </p:cBhvr>
                                      <p:to>
                                        <p:strVal val="visible"/>
                                      </p:to>
                                    </p:set>
                                    <p:animEffect transition="in" filter="dissolve">
                                      <p:cBhvr>
                                        <p:cTn id="185" dur="500"/>
                                        <p:tgtEl>
                                          <p:spTgt spid="783405"/>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783406"/>
                                        </p:tgtEl>
                                        <p:attrNameLst>
                                          <p:attrName>style.visibility</p:attrName>
                                        </p:attrNameLst>
                                      </p:cBhvr>
                                      <p:to>
                                        <p:strVal val="visible"/>
                                      </p:to>
                                    </p:set>
                                    <p:animEffect transition="in" filter="dissolve">
                                      <p:cBhvr>
                                        <p:cTn id="188" dur="500"/>
                                        <p:tgtEl>
                                          <p:spTgt spid="783406"/>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783407"/>
                                        </p:tgtEl>
                                        <p:attrNameLst>
                                          <p:attrName>style.visibility</p:attrName>
                                        </p:attrNameLst>
                                      </p:cBhvr>
                                      <p:to>
                                        <p:strVal val="visible"/>
                                      </p:to>
                                    </p:set>
                                    <p:animEffect transition="in" filter="dissolve">
                                      <p:cBhvr>
                                        <p:cTn id="191" dur="500"/>
                                        <p:tgtEl>
                                          <p:spTgt spid="783407"/>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783408"/>
                                        </p:tgtEl>
                                        <p:attrNameLst>
                                          <p:attrName>style.visibility</p:attrName>
                                        </p:attrNameLst>
                                      </p:cBhvr>
                                      <p:to>
                                        <p:strVal val="visible"/>
                                      </p:to>
                                    </p:set>
                                    <p:animEffect transition="in" filter="dissolve">
                                      <p:cBhvr>
                                        <p:cTn id="194" dur="500"/>
                                        <p:tgtEl>
                                          <p:spTgt spid="783408"/>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783409"/>
                                        </p:tgtEl>
                                        <p:attrNameLst>
                                          <p:attrName>style.visibility</p:attrName>
                                        </p:attrNameLst>
                                      </p:cBhvr>
                                      <p:to>
                                        <p:strVal val="visible"/>
                                      </p:to>
                                    </p:set>
                                    <p:animEffect transition="in" filter="dissolve">
                                      <p:cBhvr>
                                        <p:cTn id="197" dur="500"/>
                                        <p:tgtEl>
                                          <p:spTgt spid="783409"/>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783410"/>
                                        </p:tgtEl>
                                        <p:attrNameLst>
                                          <p:attrName>style.visibility</p:attrName>
                                        </p:attrNameLst>
                                      </p:cBhvr>
                                      <p:to>
                                        <p:strVal val="visible"/>
                                      </p:to>
                                    </p:set>
                                    <p:animEffect transition="in" filter="dissolve">
                                      <p:cBhvr>
                                        <p:cTn id="200" dur="500"/>
                                        <p:tgtEl>
                                          <p:spTgt spid="783410"/>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783411"/>
                                        </p:tgtEl>
                                        <p:attrNameLst>
                                          <p:attrName>style.visibility</p:attrName>
                                        </p:attrNameLst>
                                      </p:cBhvr>
                                      <p:to>
                                        <p:strVal val="visible"/>
                                      </p:to>
                                    </p:set>
                                    <p:animEffect transition="in" filter="dissolve">
                                      <p:cBhvr>
                                        <p:cTn id="203" dur="500"/>
                                        <p:tgtEl>
                                          <p:spTgt spid="783411"/>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783412"/>
                                        </p:tgtEl>
                                        <p:attrNameLst>
                                          <p:attrName>style.visibility</p:attrName>
                                        </p:attrNameLst>
                                      </p:cBhvr>
                                      <p:to>
                                        <p:strVal val="visible"/>
                                      </p:to>
                                    </p:set>
                                    <p:animEffect transition="in" filter="dissolve">
                                      <p:cBhvr>
                                        <p:cTn id="206" dur="500"/>
                                        <p:tgtEl>
                                          <p:spTgt spid="783412"/>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783413"/>
                                        </p:tgtEl>
                                        <p:attrNameLst>
                                          <p:attrName>style.visibility</p:attrName>
                                        </p:attrNameLst>
                                      </p:cBhvr>
                                      <p:to>
                                        <p:strVal val="visible"/>
                                      </p:to>
                                    </p:set>
                                    <p:animEffect transition="in" filter="dissolve">
                                      <p:cBhvr>
                                        <p:cTn id="209" dur="500"/>
                                        <p:tgtEl>
                                          <p:spTgt spid="783413"/>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783414"/>
                                        </p:tgtEl>
                                        <p:attrNameLst>
                                          <p:attrName>style.visibility</p:attrName>
                                        </p:attrNameLst>
                                      </p:cBhvr>
                                      <p:to>
                                        <p:strVal val="visible"/>
                                      </p:to>
                                    </p:set>
                                    <p:animEffect transition="in" filter="dissolve">
                                      <p:cBhvr>
                                        <p:cTn id="212" dur="500"/>
                                        <p:tgtEl>
                                          <p:spTgt spid="783414"/>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783415"/>
                                        </p:tgtEl>
                                        <p:attrNameLst>
                                          <p:attrName>style.visibility</p:attrName>
                                        </p:attrNameLst>
                                      </p:cBhvr>
                                      <p:to>
                                        <p:strVal val="visible"/>
                                      </p:to>
                                    </p:set>
                                    <p:animEffect transition="in" filter="dissolve">
                                      <p:cBhvr>
                                        <p:cTn id="215" dur="500"/>
                                        <p:tgtEl>
                                          <p:spTgt spid="783415"/>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783416"/>
                                        </p:tgtEl>
                                        <p:attrNameLst>
                                          <p:attrName>style.visibility</p:attrName>
                                        </p:attrNameLst>
                                      </p:cBhvr>
                                      <p:to>
                                        <p:strVal val="visible"/>
                                      </p:to>
                                    </p:set>
                                    <p:animEffect transition="in" filter="dissolve">
                                      <p:cBhvr>
                                        <p:cTn id="218" dur="500"/>
                                        <p:tgtEl>
                                          <p:spTgt spid="783416"/>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783417"/>
                                        </p:tgtEl>
                                        <p:attrNameLst>
                                          <p:attrName>style.visibility</p:attrName>
                                        </p:attrNameLst>
                                      </p:cBhvr>
                                      <p:to>
                                        <p:strVal val="visible"/>
                                      </p:to>
                                    </p:set>
                                    <p:animEffect transition="in" filter="dissolve">
                                      <p:cBhvr>
                                        <p:cTn id="221" dur="500"/>
                                        <p:tgtEl>
                                          <p:spTgt spid="783417"/>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783418"/>
                                        </p:tgtEl>
                                        <p:attrNameLst>
                                          <p:attrName>style.visibility</p:attrName>
                                        </p:attrNameLst>
                                      </p:cBhvr>
                                      <p:to>
                                        <p:strVal val="visible"/>
                                      </p:to>
                                    </p:set>
                                    <p:animEffect transition="in" filter="dissolve">
                                      <p:cBhvr>
                                        <p:cTn id="224" dur="500"/>
                                        <p:tgtEl>
                                          <p:spTgt spid="783418"/>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783419"/>
                                        </p:tgtEl>
                                        <p:attrNameLst>
                                          <p:attrName>style.visibility</p:attrName>
                                        </p:attrNameLst>
                                      </p:cBhvr>
                                      <p:to>
                                        <p:strVal val="visible"/>
                                      </p:to>
                                    </p:set>
                                    <p:animEffect transition="in" filter="dissolve">
                                      <p:cBhvr>
                                        <p:cTn id="227" dur="500"/>
                                        <p:tgtEl>
                                          <p:spTgt spid="783419"/>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783420"/>
                                        </p:tgtEl>
                                        <p:attrNameLst>
                                          <p:attrName>style.visibility</p:attrName>
                                        </p:attrNameLst>
                                      </p:cBhvr>
                                      <p:to>
                                        <p:strVal val="visible"/>
                                      </p:to>
                                    </p:set>
                                    <p:animEffect transition="in" filter="dissolve">
                                      <p:cBhvr>
                                        <p:cTn id="230" dur="500"/>
                                        <p:tgtEl>
                                          <p:spTgt spid="783420"/>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783421"/>
                                        </p:tgtEl>
                                        <p:attrNameLst>
                                          <p:attrName>style.visibility</p:attrName>
                                        </p:attrNameLst>
                                      </p:cBhvr>
                                      <p:to>
                                        <p:strVal val="visible"/>
                                      </p:to>
                                    </p:set>
                                    <p:animEffect transition="in" filter="dissolve">
                                      <p:cBhvr>
                                        <p:cTn id="233" dur="500"/>
                                        <p:tgtEl>
                                          <p:spTgt spid="783421"/>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783422"/>
                                        </p:tgtEl>
                                        <p:attrNameLst>
                                          <p:attrName>style.visibility</p:attrName>
                                        </p:attrNameLst>
                                      </p:cBhvr>
                                      <p:to>
                                        <p:strVal val="visible"/>
                                      </p:to>
                                    </p:set>
                                    <p:animEffect transition="in" filter="dissolve">
                                      <p:cBhvr>
                                        <p:cTn id="236" dur="500"/>
                                        <p:tgtEl>
                                          <p:spTgt spid="783422"/>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783423"/>
                                        </p:tgtEl>
                                        <p:attrNameLst>
                                          <p:attrName>style.visibility</p:attrName>
                                        </p:attrNameLst>
                                      </p:cBhvr>
                                      <p:to>
                                        <p:strVal val="visible"/>
                                      </p:to>
                                    </p:set>
                                    <p:animEffect transition="in" filter="dissolve">
                                      <p:cBhvr>
                                        <p:cTn id="239" dur="500"/>
                                        <p:tgtEl>
                                          <p:spTgt spid="783423"/>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783424"/>
                                        </p:tgtEl>
                                        <p:attrNameLst>
                                          <p:attrName>style.visibility</p:attrName>
                                        </p:attrNameLst>
                                      </p:cBhvr>
                                      <p:to>
                                        <p:strVal val="visible"/>
                                      </p:to>
                                    </p:set>
                                    <p:animEffect transition="in" filter="dissolve">
                                      <p:cBhvr>
                                        <p:cTn id="242" dur="500"/>
                                        <p:tgtEl>
                                          <p:spTgt spid="783424"/>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783445"/>
                                        </p:tgtEl>
                                        <p:attrNameLst>
                                          <p:attrName>style.visibility</p:attrName>
                                        </p:attrNameLst>
                                      </p:cBhvr>
                                      <p:to>
                                        <p:strVal val="visible"/>
                                      </p:to>
                                    </p:set>
                                    <p:animEffect transition="in" filter="blinds(horizontal)">
                                      <p:cBhvr>
                                        <p:cTn id="247" dur="500"/>
                                        <p:tgtEl>
                                          <p:spTgt spid="783445"/>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783445"/>
                                        </p:tgtEl>
                                        <p:attrNameLst>
                                          <p:attrName>style.visibility</p:attrName>
                                        </p:attrNameLst>
                                      </p:cBhvr>
                                      <p:to>
                                        <p:strVal val="visible"/>
                                      </p:to>
                                    </p:set>
                                    <p:animEffect transition="in" filter="blinds(horizontal)">
                                      <p:cBhvr>
                                        <p:cTn id="252" dur="500"/>
                                        <p:tgtEl>
                                          <p:spTgt spid="783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5" grpId="0" animBg="1"/>
      <p:bldP spid="783366" grpId="0" animBg="1"/>
      <p:bldP spid="783367" grpId="0" animBg="1"/>
      <p:bldP spid="783371" grpId="0" animBg="1"/>
      <p:bldP spid="783372" grpId="0" animBg="1"/>
      <p:bldP spid="783373" grpId="0" animBg="1"/>
      <p:bldP spid="783378" grpId="0" animBg="1"/>
      <p:bldP spid="783379" grpId="0" animBg="1"/>
      <p:bldP spid="783380" grpId="0" animBg="1"/>
      <p:bldP spid="783384" grpId="0" animBg="1"/>
      <p:bldP spid="783385" grpId="0" animBg="1"/>
      <p:bldP spid="783386" grpId="0"/>
      <p:bldP spid="783387" grpId="0"/>
      <p:bldP spid="783388" grpId="0"/>
      <p:bldP spid="783389" grpId="0"/>
      <p:bldP spid="783390" grpId="0"/>
      <p:bldP spid="783391" grpId="0"/>
      <p:bldP spid="783392" grpId="0"/>
      <p:bldP spid="783393" grpId="0"/>
      <p:bldP spid="783394" grpId="0"/>
      <p:bldP spid="783395" grpId="0"/>
      <p:bldP spid="783396" grpId="0"/>
      <p:bldP spid="783397" grpId="0"/>
      <p:bldP spid="783398" grpId="0"/>
      <p:bldP spid="783399" grpId="0"/>
      <p:bldP spid="783400" grpId="0"/>
      <p:bldP spid="783401" grpId="0"/>
      <p:bldP spid="783402" grpId="0" animBg="1"/>
      <p:bldP spid="783403" grpId="0" animBg="1"/>
      <p:bldP spid="783404" grpId="0" animBg="1"/>
      <p:bldP spid="783405" grpId="0" animBg="1"/>
      <p:bldP spid="783406" grpId="0" animBg="1"/>
      <p:bldP spid="783407" grpId="0" animBg="1"/>
      <p:bldP spid="783408" grpId="0" animBg="1"/>
      <p:bldP spid="783409" grpId="0" animBg="1"/>
      <p:bldP spid="783410" grpId="0" animBg="1"/>
      <p:bldP spid="783411" grpId="0" animBg="1"/>
      <p:bldP spid="783412" grpId="0" animBg="1"/>
      <p:bldP spid="783413" grpId="0" animBg="1"/>
      <p:bldP spid="783414" grpId="0" animBg="1"/>
      <p:bldP spid="783415" grpId="0" animBg="1"/>
      <p:bldP spid="783416" grpId="0" animBg="1"/>
      <p:bldP spid="783417" grpId="0" animBg="1"/>
      <p:bldP spid="783418" grpId="0" animBg="1"/>
      <p:bldP spid="783419" grpId="0" animBg="1"/>
      <p:bldP spid="783420" grpId="0" animBg="1"/>
      <p:bldP spid="783421" grpId="0" animBg="1"/>
      <p:bldP spid="783422" grpId="0" animBg="1"/>
      <p:bldP spid="783423" grpId="0" animBg="1"/>
      <p:bldP spid="783424" grpId="0" animBg="1"/>
      <p:bldP spid="783425" grpId="0" animBg="1"/>
      <p:bldP spid="783426" grpId="0" animBg="1"/>
      <p:bldP spid="783427" grpId="0" animBg="1"/>
      <p:bldP spid="783428" grpId="0" animBg="1"/>
      <p:bldP spid="783429" grpId="0" animBg="1"/>
      <p:bldP spid="783430" grpId="0" animBg="1"/>
      <p:bldP spid="783431" grpId="0" animBg="1"/>
      <p:bldP spid="783432" grpId="0" animBg="1"/>
      <p:bldP spid="783433" grpId="0" animBg="1"/>
      <p:bldP spid="783434" grpId="0" animBg="1"/>
      <p:bldP spid="783435" grpId="0" animBg="1"/>
      <p:bldP spid="783436" grpId="0" animBg="1"/>
      <p:bldP spid="783437" grpId="0" animBg="1"/>
      <p:bldP spid="783438" grpId="0" animBg="1"/>
      <p:bldP spid="783439" grpId="0" animBg="1"/>
      <p:bldP spid="783440" grpId="0" animBg="1"/>
      <p:bldP spid="783441" grpId="0" animBg="1"/>
      <p:bldP spid="783442" grpId="0" animBg="1"/>
      <p:bldP spid="78344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09600" y="0"/>
            <a:ext cx="7772400" cy="1143000"/>
          </a:xfrm>
        </p:spPr>
        <p:txBody>
          <a:bodyPr/>
          <a:lstStyle/>
          <a:p>
            <a:r>
              <a:rPr lang="en-US" sz="4000"/>
              <a:t>Reachability through progression</a:t>
            </a:r>
          </a:p>
        </p:txBody>
      </p:sp>
      <p:sp>
        <p:nvSpPr>
          <p:cNvPr id="894979" name="Oval 3"/>
          <p:cNvSpPr>
            <a:spLocks noChangeArrowheads="1"/>
          </p:cNvSpPr>
          <p:nvPr/>
        </p:nvSpPr>
        <p:spPr bwMode="auto">
          <a:xfrm>
            <a:off x="930275" y="2743200"/>
            <a:ext cx="457200" cy="558800"/>
          </a:xfrm>
          <a:prstGeom prst="ellipse">
            <a:avLst/>
          </a:prstGeom>
          <a:noFill/>
          <a:ln w="9525">
            <a:solidFill>
              <a:schemeClr val="tx1"/>
            </a:solidFill>
            <a:round/>
            <a:headEnd/>
            <a:tailEnd/>
          </a:ln>
          <a:effectLst/>
        </p:spPr>
        <p:txBody>
          <a:bodyPr wrap="none" lIns="91436" tIns="45718" rIns="91436" bIns="45718" anchor="ctr"/>
          <a:lstStyle/>
          <a:p>
            <a:pPr algn="ctr"/>
            <a:r>
              <a:rPr lang="en-US"/>
              <a:t>p</a:t>
            </a:r>
          </a:p>
        </p:txBody>
      </p:sp>
      <p:sp>
        <p:nvSpPr>
          <p:cNvPr id="894980" name="Oval 4"/>
          <p:cNvSpPr>
            <a:spLocks noChangeArrowheads="1"/>
          </p:cNvSpPr>
          <p:nvPr/>
        </p:nvSpPr>
        <p:spPr bwMode="auto">
          <a:xfrm>
            <a:off x="2073275" y="19050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4981" name="Oval 5"/>
          <p:cNvSpPr>
            <a:spLocks noChangeArrowheads="1"/>
          </p:cNvSpPr>
          <p:nvPr/>
        </p:nvSpPr>
        <p:spPr bwMode="auto">
          <a:xfrm>
            <a:off x="2073275" y="2743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pr</a:t>
            </a:r>
          </a:p>
        </p:txBody>
      </p:sp>
      <p:sp>
        <p:nvSpPr>
          <p:cNvPr id="894982" name="Oval 6"/>
          <p:cNvSpPr>
            <a:spLocks noChangeArrowheads="1"/>
          </p:cNvSpPr>
          <p:nvPr/>
        </p:nvSpPr>
        <p:spPr bwMode="auto">
          <a:xfrm>
            <a:off x="2073275" y="3581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cxnSp>
        <p:nvCxnSpPr>
          <p:cNvPr id="894983" name="AutoShape 7"/>
          <p:cNvCxnSpPr>
            <a:cxnSpLocks noChangeShapeType="1"/>
            <a:stCxn id="894979" idx="6"/>
            <a:endCxn id="894980" idx="2"/>
          </p:cNvCxnSpPr>
          <p:nvPr/>
        </p:nvCxnSpPr>
        <p:spPr bwMode="auto">
          <a:xfrm flipV="1">
            <a:off x="1387475" y="2133600"/>
            <a:ext cx="685800" cy="889000"/>
          </a:xfrm>
          <a:prstGeom prst="straightConnector1">
            <a:avLst/>
          </a:prstGeom>
          <a:noFill/>
          <a:ln w="9525">
            <a:solidFill>
              <a:schemeClr val="tx1"/>
            </a:solidFill>
            <a:round/>
            <a:headEnd/>
            <a:tailEnd type="triangle" w="med" len="med"/>
          </a:ln>
          <a:effectLst/>
        </p:spPr>
      </p:cxnSp>
      <p:cxnSp>
        <p:nvCxnSpPr>
          <p:cNvPr id="894984" name="AutoShape 8"/>
          <p:cNvCxnSpPr>
            <a:cxnSpLocks noChangeShapeType="1"/>
            <a:stCxn id="894979" idx="6"/>
            <a:endCxn id="894981" idx="2"/>
          </p:cNvCxnSpPr>
          <p:nvPr/>
        </p:nvCxnSpPr>
        <p:spPr bwMode="auto">
          <a:xfrm flipV="1">
            <a:off x="1387475" y="2971800"/>
            <a:ext cx="685800" cy="50800"/>
          </a:xfrm>
          <a:prstGeom prst="straightConnector1">
            <a:avLst/>
          </a:prstGeom>
          <a:noFill/>
          <a:ln w="9525">
            <a:solidFill>
              <a:schemeClr val="tx1"/>
            </a:solidFill>
            <a:round/>
            <a:headEnd/>
            <a:tailEnd type="triangle" w="med" len="med"/>
          </a:ln>
          <a:effectLst/>
        </p:spPr>
      </p:cxnSp>
      <p:cxnSp>
        <p:nvCxnSpPr>
          <p:cNvPr id="894985" name="AutoShape 9"/>
          <p:cNvCxnSpPr>
            <a:cxnSpLocks noChangeShapeType="1"/>
            <a:stCxn id="894979" idx="6"/>
            <a:endCxn id="894982" idx="2"/>
          </p:cNvCxnSpPr>
          <p:nvPr/>
        </p:nvCxnSpPr>
        <p:spPr bwMode="auto">
          <a:xfrm>
            <a:off x="1387475" y="3022600"/>
            <a:ext cx="685800" cy="787400"/>
          </a:xfrm>
          <a:prstGeom prst="straightConnector1">
            <a:avLst/>
          </a:prstGeom>
          <a:noFill/>
          <a:ln w="9525">
            <a:solidFill>
              <a:schemeClr val="tx1"/>
            </a:solidFill>
            <a:round/>
            <a:headEnd/>
            <a:tailEnd type="triangle" w="med" len="med"/>
          </a:ln>
          <a:effectLst/>
        </p:spPr>
      </p:cxnSp>
      <p:sp>
        <p:nvSpPr>
          <p:cNvPr id="894986" name="Oval 10"/>
          <p:cNvSpPr>
            <a:spLocks noChangeArrowheads="1"/>
          </p:cNvSpPr>
          <p:nvPr/>
        </p:nvSpPr>
        <p:spPr bwMode="auto">
          <a:xfrm>
            <a:off x="3292475" y="1295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pqr</a:t>
            </a:r>
          </a:p>
        </p:txBody>
      </p:sp>
      <p:sp>
        <p:nvSpPr>
          <p:cNvPr id="894987" name="Oval 11"/>
          <p:cNvSpPr>
            <a:spLocks noChangeArrowheads="1"/>
          </p:cNvSpPr>
          <p:nvPr/>
        </p:nvSpPr>
        <p:spPr bwMode="auto">
          <a:xfrm>
            <a:off x="3292475" y="1828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4988" name="Oval 12"/>
          <p:cNvSpPr>
            <a:spLocks noChangeArrowheads="1"/>
          </p:cNvSpPr>
          <p:nvPr/>
        </p:nvSpPr>
        <p:spPr bwMode="auto">
          <a:xfrm>
            <a:off x="3292475" y="2362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pqs</a:t>
            </a:r>
          </a:p>
        </p:txBody>
      </p:sp>
      <p:cxnSp>
        <p:nvCxnSpPr>
          <p:cNvPr id="894989" name="AutoShape 13"/>
          <p:cNvCxnSpPr>
            <a:cxnSpLocks noChangeShapeType="1"/>
            <a:stCxn id="894980" idx="6"/>
            <a:endCxn id="894986" idx="2"/>
          </p:cNvCxnSpPr>
          <p:nvPr/>
        </p:nvCxnSpPr>
        <p:spPr bwMode="auto">
          <a:xfrm flipV="1">
            <a:off x="2530475" y="1524000"/>
            <a:ext cx="762000" cy="609600"/>
          </a:xfrm>
          <a:prstGeom prst="straightConnector1">
            <a:avLst/>
          </a:prstGeom>
          <a:noFill/>
          <a:ln w="9525">
            <a:solidFill>
              <a:schemeClr val="tx1"/>
            </a:solidFill>
            <a:round/>
            <a:headEnd/>
            <a:tailEnd type="triangle" w="med" len="med"/>
          </a:ln>
          <a:effectLst/>
        </p:spPr>
      </p:cxnSp>
      <p:cxnSp>
        <p:nvCxnSpPr>
          <p:cNvPr id="894990" name="AutoShape 14"/>
          <p:cNvCxnSpPr>
            <a:cxnSpLocks noChangeShapeType="1"/>
            <a:stCxn id="894980" idx="6"/>
            <a:endCxn id="894987" idx="2"/>
          </p:cNvCxnSpPr>
          <p:nvPr/>
        </p:nvCxnSpPr>
        <p:spPr bwMode="auto">
          <a:xfrm flipV="1">
            <a:off x="2530475" y="2057400"/>
            <a:ext cx="762000" cy="76200"/>
          </a:xfrm>
          <a:prstGeom prst="straightConnector1">
            <a:avLst/>
          </a:prstGeom>
          <a:noFill/>
          <a:ln w="9525">
            <a:solidFill>
              <a:schemeClr val="tx1"/>
            </a:solidFill>
            <a:round/>
            <a:headEnd/>
            <a:tailEnd type="triangle" w="med" len="med"/>
          </a:ln>
          <a:effectLst/>
        </p:spPr>
      </p:cxnSp>
      <p:cxnSp>
        <p:nvCxnSpPr>
          <p:cNvPr id="894991" name="AutoShape 15"/>
          <p:cNvCxnSpPr>
            <a:cxnSpLocks noChangeShapeType="1"/>
            <a:stCxn id="894980" idx="6"/>
            <a:endCxn id="894988" idx="2"/>
          </p:cNvCxnSpPr>
          <p:nvPr/>
        </p:nvCxnSpPr>
        <p:spPr bwMode="auto">
          <a:xfrm>
            <a:off x="2530475" y="2133600"/>
            <a:ext cx="762000" cy="457200"/>
          </a:xfrm>
          <a:prstGeom prst="straightConnector1">
            <a:avLst/>
          </a:prstGeom>
          <a:noFill/>
          <a:ln w="9525">
            <a:solidFill>
              <a:schemeClr val="tx1"/>
            </a:solidFill>
            <a:round/>
            <a:headEnd/>
            <a:tailEnd type="triangle" w="med" len="med"/>
          </a:ln>
          <a:effectLst/>
        </p:spPr>
      </p:cxnSp>
      <p:sp>
        <p:nvSpPr>
          <p:cNvPr id="894992" name="Oval 16"/>
          <p:cNvSpPr>
            <a:spLocks noChangeArrowheads="1"/>
          </p:cNvSpPr>
          <p:nvPr/>
        </p:nvSpPr>
        <p:spPr bwMode="auto">
          <a:xfrm>
            <a:off x="3368675" y="2971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psq</a:t>
            </a:r>
          </a:p>
        </p:txBody>
      </p:sp>
      <p:sp>
        <p:nvSpPr>
          <p:cNvPr id="894993" name="Oval 17"/>
          <p:cNvSpPr>
            <a:spLocks noChangeArrowheads="1"/>
          </p:cNvSpPr>
          <p:nvPr/>
        </p:nvSpPr>
        <p:spPr bwMode="auto">
          <a:xfrm>
            <a:off x="3368675" y="3505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sp>
        <p:nvSpPr>
          <p:cNvPr id="894994" name="Oval 18"/>
          <p:cNvSpPr>
            <a:spLocks noChangeArrowheads="1"/>
          </p:cNvSpPr>
          <p:nvPr/>
        </p:nvSpPr>
        <p:spPr bwMode="auto">
          <a:xfrm>
            <a:off x="3368675" y="40386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pst</a:t>
            </a:r>
          </a:p>
        </p:txBody>
      </p:sp>
      <p:cxnSp>
        <p:nvCxnSpPr>
          <p:cNvPr id="894995" name="AutoShape 19"/>
          <p:cNvCxnSpPr>
            <a:cxnSpLocks noChangeShapeType="1"/>
            <a:stCxn id="894982" idx="6"/>
            <a:endCxn id="894992" idx="2"/>
          </p:cNvCxnSpPr>
          <p:nvPr/>
        </p:nvCxnSpPr>
        <p:spPr bwMode="auto">
          <a:xfrm flipV="1">
            <a:off x="2530475" y="3200400"/>
            <a:ext cx="838200" cy="609600"/>
          </a:xfrm>
          <a:prstGeom prst="straightConnector1">
            <a:avLst/>
          </a:prstGeom>
          <a:noFill/>
          <a:ln w="9525">
            <a:solidFill>
              <a:schemeClr val="tx1"/>
            </a:solidFill>
            <a:round/>
            <a:headEnd/>
            <a:tailEnd type="triangle" w="med" len="med"/>
          </a:ln>
          <a:effectLst/>
        </p:spPr>
      </p:cxnSp>
      <p:cxnSp>
        <p:nvCxnSpPr>
          <p:cNvPr id="894996" name="AutoShape 20"/>
          <p:cNvCxnSpPr>
            <a:cxnSpLocks noChangeShapeType="1"/>
            <a:stCxn id="894982" idx="6"/>
            <a:endCxn id="894993" idx="2"/>
          </p:cNvCxnSpPr>
          <p:nvPr/>
        </p:nvCxnSpPr>
        <p:spPr bwMode="auto">
          <a:xfrm flipV="1">
            <a:off x="2530475" y="3733800"/>
            <a:ext cx="838200" cy="76200"/>
          </a:xfrm>
          <a:prstGeom prst="straightConnector1">
            <a:avLst/>
          </a:prstGeom>
          <a:noFill/>
          <a:ln w="9525">
            <a:solidFill>
              <a:schemeClr val="tx1"/>
            </a:solidFill>
            <a:round/>
            <a:headEnd/>
            <a:tailEnd type="triangle" w="med" len="med"/>
          </a:ln>
          <a:effectLst/>
        </p:spPr>
      </p:cxnSp>
      <p:cxnSp>
        <p:nvCxnSpPr>
          <p:cNvPr id="894997" name="AutoShape 21"/>
          <p:cNvCxnSpPr>
            <a:cxnSpLocks noChangeShapeType="1"/>
            <a:stCxn id="894982" idx="6"/>
            <a:endCxn id="894994" idx="2"/>
          </p:cNvCxnSpPr>
          <p:nvPr/>
        </p:nvCxnSpPr>
        <p:spPr bwMode="auto">
          <a:xfrm>
            <a:off x="2530475" y="3810000"/>
            <a:ext cx="838200" cy="457200"/>
          </a:xfrm>
          <a:prstGeom prst="straightConnector1">
            <a:avLst/>
          </a:prstGeom>
          <a:noFill/>
          <a:ln w="9525">
            <a:solidFill>
              <a:schemeClr val="tx1"/>
            </a:solidFill>
            <a:round/>
            <a:headEnd/>
            <a:tailEnd type="triangle" w="med" len="med"/>
          </a:ln>
          <a:effectLst/>
        </p:spPr>
      </p:cxnSp>
      <p:sp>
        <p:nvSpPr>
          <p:cNvPr id="894998" name="Text Box 22"/>
          <p:cNvSpPr txBox="1">
            <a:spLocks noChangeArrowheads="1"/>
          </p:cNvSpPr>
          <p:nvPr/>
        </p:nvSpPr>
        <p:spPr bwMode="auto">
          <a:xfrm>
            <a:off x="1295400" y="2174875"/>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4999" name="Text Box 23"/>
          <p:cNvSpPr txBox="1">
            <a:spLocks noChangeArrowheads="1"/>
          </p:cNvSpPr>
          <p:nvPr/>
        </p:nvSpPr>
        <p:spPr bwMode="auto">
          <a:xfrm>
            <a:off x="1592263" y="25146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5000" name="Text Box 24"/>
          <p:cNvSpPr txBox="1">
            <a:spLocks noChangeArrowheads="1"/>
          </p:cNvSpPr>
          <p:nvPr/>
        </p:nvSpPr>
        <p:spPr bwMode="auto">
          <a:xfrm>
            <a:off x="1692275" y="30480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5001" name="Text Box 25"/>
          <p:cNvSpPr txBox="1">
            <a:spLocks noChangeArrowheads="1"/>
          </p:cNvSpPr>
          <p:nvPr/>
        </p:nvSpPr>
        <p:spPr bwMode="auto">
          <a:xfrm>
            <a:off x="2430463" y="14478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5002" name="Text Box 26"/>
          <p:cNvSpPr txBox="1">
            <a:spLocks noChangeArrowheads="1"/>
          </p:cNvSpPr>
          <p:nvPr/>
        </p:nvSpPr>
        <p:spPr bwMode="auto">
          <a:xfrm>
            <a:off x="2759075" y="16764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5003" name="Text Box 27"/>
          <p:cNvSpPr txBox="1">
            <a:spLocks noChangeArrowheads="1"/>
          </p:cNvSpPr>
          <p:nvPr/>
        </p:nvSpPr>
        <p:spPr bwMode="auto">
          <a:xfrm>
            <a:off x="2835275" y="20574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5004" name="Text Box 28"/>
          <p:cNvSpPr txBox="1">
            <a:spLocks noChangeArrowheads="1"/>
          </p:cNvSpPr>
          <p:nvPr/>
        </p:nvSpPr>
        <p:spPr bwMode="auto">
          <a:xfrm>
            <a:off x="2682875" y="29718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5005" name="Text Box 29"/>
          <p:cNvSpPr txBox="1">
            <a:spLocks noChangeArrowheads="1"/>
          </p:cNvSpPr>
          <p:nvPr/>
        </p:nvSpPr>
        <p:spPr bwMode="auto">
          <a:xfrm>
            <a:off x="2911475" y="32766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5006" name="Text Box 30"/>
          <p:cNvSpPr txBox="1">
            <a:spLocks noChangeArrowheads="1"/>
          </p:cNvSpPr>
          <p:nvPr/>
        </p:nvSpPr>
        <p:spPr bwMode="auto">
          <a:xfrm>
            <a:off x="2911475" y="3733800"/>
            <a:ext cx="557213" cy="457200"/>
          </a:xfrm>
          <a:prstGeom prst="rect">
            <a:avLst/>
          </a:prstGeom>
          <a:noFill/>
          <a:ln w="9525">
            <a:noFill/>
            <a:miter lim="800000"/>
            <a:headEnd/>
            <a:tailEnd/>
          </a:ln>
          <a:effectLst/>
        </p:spPr>
        <p:txBody>
          <a:bodyPr wrap="none" lIns="91436" tIns="45718" rIns="91436" bIns="45718">
            <a:spAutoFit/>
          </a:bodyPr>
          <a:lstStyle/>
          <a:p>
            <a:r>
              <a:rPr lang="en-US"/>
              <a:t>A4</a:t>
            </a:r>
          </a:p>
        </p:txBody>
      </p:sp>
      <p:sp>
        <p:nvSpPr>
          <p:cNvPr id="895007" name="Line 31"/>
          <p:cNvSpPr>
            <a:spLocks noChangeShapeType="1"/>
          </p:cNvSpPr>
          <p:nvPr/>
        </p:nvSpPr>
        <p:spPr bwMode="auto">
          <a:xfrm>
            <a:off x="3749675" y="1524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08" name="Line 32"/>
          <p:cNvSpPr>
            <a:spLocks noChangeShapeType="1"/>
          </p:cNvSpPr>
          <p:nvPr/>
        </p:nvSpPr>
        <p:spPr bwMode="auto">
          <a:xfrm flipV="1">
            <a:off x="3749675" y="1295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09" name="Line 33"/>
          <p:cNvSpPr>
            <a:spLocks noChangeShapeType="1"/>
          </p:cNvSpPr>
          <p:nvPr/>
        </p:nvSpPr>
        <p:spPr bwMode="auto">
          <a:xfrm>
            <a:off x="3749675" y="1524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0" name="Line 34"/>
          <p:cNvSpPr>
            <a:spLocks noChangeShapeType="1"/>
          </p:cNvSpPr>
          <p:nvPr/>
        </p:nvSpPr>
        <p:spPr bwMode="auto">
          <a:xfrm>
            <a:off x="3749675" y="2133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1" name="Line 35"/>
          <p:cNvSpPr>
            <a:spLocks noChangeShapeType="1"/>
          </p:cNvSpPr>
          <p:nvPr/>
        </p:nvSpPr>
        <p:spPr bwMode="auto">
          <a:xfrm flipV="1">
            <a:off x="3749675" y="1905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2" name="Line 36"/>
          <p:cNvSpPr>
            <a:spLocks noChangeShapeType="1"/>
          </p:cNvSpPr>
          <p:nvPr/>
        </p:nvSpPr>
        <p:spPr bwMode="auto">
          <a:xfrm>
            <a:off x="3749675" y="2133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3" name="Line 37"/>
          <p:cNvSpPr>
            <a:spLocks noChangeShapeType="1"/>
          </p:cNvSpPr>
          <p:nvPr/>
        </p:nvSpPr>
        <p:spPr bwMode="auto">
          <a:xfrm>
            <a:off x="3749675" y="2667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4" name="Line 38"/>
          <p:cNvSpPr>
            <a:spLocks noChangeShapeType="1"/>
          </p:cNvSpPr>
          <p:nvPr/>
        </p:nvSpPr>
        <p:spPr bwMode="auto">
          <a:xfrm flipV="1">
            <a:off x="3749675" y="2438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5" name="Line 39"/>
          <p:cNvSpPr>
            <a:spLocks noChangeShapeType="1"/>
          </p:cNvSpPr>
          <p:nvPr/>
        </p:nvSpPr>
        <p:spPr bwMode="auto">
          <a:xfrm>
            <a:off x="3749675" y="2667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6" name="Line 40"/>
          <p:cNvSpPr>
            <a:spLocks noChangeShapeType="1"/>
          </p:cNvSpPr>
          <p:nvPr/>
        </p:nvSpPr>
        <p:spPr bwMode="auto">
          <a:xfrm>
            <a:off x="3825875" y="3276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7" name="Line 41"/>
          <p:cNvSpPr>
            <a:spLocks noChangeShapeType="1"/>
          </p:cNvSpPr>
          <p:nvPr/>
        </p:nvSpPr>
        <p:spPr bwMode="auto">
          <a:xfrm flipV="1">
            <a:off x="3825875" y="3048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8" name="Line 42"/>
          <p:cNvSpPr>
            <a:spLocks noChangeShapeType="1"/>
          </p:cNvSpPr>
          <p:nvPr/>
        </p:nvSpPr>
        <p:spPr bwMode="auto">
          <a:xfrm>
            <a:off x="3825875" y="3276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9" name="Line 43"/>
          <p:cNvSpPr>
            <a:spLocks noChangeShapeType="1"/>
          </p:cNvSpPr>
          <p:nvPr/>
        </p:nvSpPr>
        <p:spPr bwMode="auto">
          <a:xfrm>
            <a:off x="3825875" y="3810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0" name="Line 44"/>
          <p:cNvSpPr>
            <a:spLocks noChangeShapeType="1"/>
          </p:cNvSpPr>
          <p:nvPr/>
        </p:nvSpPr>
        <p:spPr bwMode="auto">
          <a:xfrm flipV="1">
            <a:off x="3825875" y="3581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1" name="Line 45"/>
          <p:cNvSpPr>
            <a:spLocks noChangeShapeType="1"/>
          </p:cNvSpPr>
          <p:nvPr/>
        </p:nvSpPr>
        <p:spPr bwMode="auto">
          <a:xfrm>
            <a:off x="3825875" y="3810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2" name="Line 46"/>
          <p:cNvSpPr>
            <a:spLocks noChangeShapeType="1"/>
          </p:cNvSpPr>
          <p:nvPr/>
        </p:nvSpPr>
        <p:spPr bwMode="auto">
          <a:xfrm>
            <a:off x="3825875" y="42672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3" name="Line 47"/>
          <p:cNvSpPr>
            <a:spLocks noChangeShapeType="1"/>
          </p:cNvSpPr>
          <p:nvPr/>
        </p:nvSpPr>
        <p:spPr bwMode="auto">
          <a:xfrm flipV="1">
            <a:off x="3825875" y="40386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4" name="Line 48"/>
          <p:cNvSpPr>
            <a:spLocks noChangeShapeType="1"/>
          </p:cNvSpPr>
          <p:nvPr/>
        </p:nvSpPr>
        <p:spPr bwMode="auto">
          <a:xfrm>
            <a:off x="3825875" y="42672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5" name="Text Box 49"/>
          <p:cNvSpPr txBox="1">
            <a:spLocks noChangeArrowheads="1"/>
          </p:cNvSpPr>
          <p:nvPr/>
        </p:nvSpPr>
        <p:spPr bwMode="auto">
          <a:xfrm>
            <a:off x="7543800" y="6491288"/>
            <a:ext cx="141605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[ECP, 1997]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4980"/>
                                        </p:tgtEl>
                                        <p:attrNameLst>
                                          <p:attrName>style.visibility</p:attrName>
                                        </p:attrNameLst>
                                      </p:cBhvr>
                                      <p:to>
                                        <p:strVal val="visible"/>
                                      </p:to>
                                    </p:set>
                                    <p:animEffect transition="in" filter="dissolve">
                                      <p:cBhvr>
                                        <p:cTn id="7" dur="500"/>
                                        <p:tgtEl>
                                          <p:spTgt spid="8949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4981"/>
                                        </p:tgtEl>
                                        <p:attrNameLst>
                                          <p:attrName>style.visibility</p:attrName>
                                        </p:attrNameLst>
                                      </p:cBhvr>
                                      <p:to>
                                        <p:strVal val="visible"/>
                                      </p:to>
                                    </p:set>
                                    <p:animEffect transition="in" filter="dissolve">
                                      <p:cBhvr>
                                        <p:cTn id="10" dur="500"/>
                                        <p:tgtEl>
                                          <p:spTgt spid="89498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94982"/>
                                        </p:tgtEl>
                                        <p:attrNameLst>
                                          <p:attrName>style.visibility</p:attrName>
                                        </p:attrNameLst>
                                      </p:cBhvr>
                                      <p:to>
                                        <p:strVal val="visible"/>
                                      </p:to>
                                    </p:set>
                                    <p:animEffect transition="in" filter="dissolve">
                                      <p:cBhvr>
                                        <p:cTn id="13" dur="500"/>
                                        <p:tgtEl>
                                          <p:spTgt spid="894982"/>
                                        </p:tgtEl>
                                      </p:cBhvr>
                                    </p:animEffect>
                                  </p:childTnLst>
                                </p:cTn>
                              </p:par>
                              <p:par>
                                <p:cTn id="14" presetID="9" presetClass="entr" presetSubtype="0" fill="hold" nodeType="withEffect">
                                  <p:stCondLst>
                                    <p:cond delay="0"/>
                                  </p:stCondLst>
                                  <p:childTnLst>
                                    <p:set>
                                      <p:cBhvr>
                                        <p:cTn id="15" dur="1" fill="hold">
                                          <p:stCondLst>
                                            <p:cond delay="0"/>
                                          </p:stCondLst>
                                        </p:cTn>
                                        <p:tgtEl>
                                          <p:spTgt spid="894983"/>
                                        </p:tgtEl>
                                        <p:attrNameLst>
                                          <p:attrName>style.visibility</p:attrName>
                                        </p:attrNameLst>
                                      </p:cBhvr>
                                      <p:to>
                                        <p:strVal val="visible"/>
                                      </p:to>
                                    </p:set>
                                    <p:animEffect transition="in" filter="dissolve">
                                      <p:cBhvr>
                                        <p:cTn id="16" dur="500"/>
                                        <p:tgtEl>
                                          <p:spTgt spid="894983"/>
                                        </p:tgtEl>
                                      </p:cBhvr>
                                    </p:animEffect>
                                  </p:childTnLst>
                                </p:cTn>
                              </p:par>
                              <p:par>
                                <p:cTn id="17" presetID="9" presetClass="entr" presetSubtype="0" fill="hold" nodeType="withEffect">
                                  <p:stCondLst>
                                    <p:cond delay="0"/>
                                  </p:stCondLst>
                                  <p:childTnLst>
                                    <p:set>
                                      <p:cBhvr>
                                        <p:cTn id="18" dur="1" fill="hold">
                                          <p:stCondLst>
                                            <p:cond delay="0"/>
                                          </p:stCondLst>
                                        </p:cTn>
                                        <p:tgtEl>
                                          <p:spTgt spid="894984"/>
                                        </p:tgtEl>
                                        <p:attrNameLst>
                                          <p:attrName>style.visibility</p:attrName>
                                        </p:attrNameLst>
                                      </p:cBhvr>
                                      <p:to>
                                        <p:strVal val="visible"/>
                                      </p:to>
                                    </p:set>
                                    <p:animEffect transition="in" filter="dissolve">
                                      <p:cBhvr>
                                        <p:cTn id="19" dur="500"/>
                                        <p:tgtEl>
                                          <p:spTgt spid="894984"/>
                                        </p:tgtEl>
                                      </p:cBhvr>
                                    </p:animEffect>
                                  </p:childTnLst>
                                </p:cTn>
                              </p:par>
                              <p:par>
                                <p:cTn id="20" presetID="9" presetClass="entr" presetSubtype="0" fill="hold" nodeType="withEffect">
                                  <p:stCondLst>
                                    <p:cond delay="0"/>
                                  </p:stCondLst>
                                  <p:childTnLst>
                                    <p:set>
                                      <p:cBhvr>
                                        <p:cTn id="21" dur="1" fill="hold">
                                          <p:stCondLst>
                                            <p:cond delay="0"/>
                                          </p:stCondLst>
                                        </p:cTn>
                                        <p:tgtEl>
                                          <p:spTgt spid="894985"/>
                                        </p:tgtEl>
                                        <p:attrNameLst>
                                          <p:attrName>style.visibility</p:attrName>
                                        </p:attrNameLst>
                                      </p:cBhvr>
                                      <p:to>
                                        <p:strVal val="visible"/>
                                      </p:to>
                                    </p:set>
                                    <p:animEffect transition="in" filter="dissolve">
                                      <p:cBhvr>
                                        <p:cTn id="22" dur="500"/>
                                        <p:tgtEl>
                                          <p:spTgt spid="8949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94998"/>
                                        </p:tgtEl>
                                        <p:attrNameLst>
                                          <p:attrName>style.visibility</p:attrName>
                                        </p:attrNameLst>
                                      </p:cBhvr>
                                      <p:to>
                                        <p:strVal val="visible"/>
                                      </p:to>
                                    </p:set>
                                    <p:animEffect transition="in" filter="dissolve">
                                      <p:cBhvr>
                                        <p:cTn id="25" dur="500"/>
                                        <p:tgtEl>
                                          <p:spTgt spid="89499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4999"/>
                                        </p:tgtEl>
                                        <p:attrNameLst>
                                          <p:attrName>style.visibility</p:attrName>
                                        </p:attrNameLst>
                                      </p:cBhvr>
                                      <p:to>
                                        <p:strVal val="visible"/>
                                      </p:to>
                                    </p:set>
                                    <p:animEffect transition="in" filter="dissolve">
                                      <p:cBhvr>
                                        <p:cTn id="28" dur="500"/>
                                        <p:tgtEl>
                                          <p:spTgt spid="89499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95000"/>
                                        </p:tgtEl>
                                        <p:attrNameLst>
                                          <p:attrName>style.visibility</p:attrName>
                                        </p:attrNameLst>
                                      </p:cBhvr>
                                      <p:to>
                                        <p:strVal val="visible"/>
                                      </p:to>
                                    </p:set>
                                    <p:animEffect transition="in" filter="dissolve">
                                      <p:cBhvr>
                                        <p:cTn id="31" dur="500"/>
                                        <p:tgtEl>
                                          <p:spTgt spid="89500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94986"/>
                                        </p:tgtEl>
                                        <p:attrNameLst>
                                          <p:attrName>style.visibility</p:attrName>
                                        </p:attrNameLst>
                                      </p:cBhvr>
                                      <p:to>
                                        <p:strVal val="visible"/>
                                      </p:to>
                                    </p:set>
                                    <p:animEffect transition="in" filter="dissolve">
                                      <p:cBhvr>
                                        <p:cTn id="36" dur="500"/>
                                        <p:tgtEl>
                                          <p:spTgt spid="89498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94987"/>
                                        </p:tgtEl>
                                        <p:attrNameLst>
                                          <p:attrName>style.visibility</p:attrName>
                                        </p:attrNameLst>
                                      </p:cBhvr>
                                      <p:to>
                                        <p:strVal val="visible"/>
                                      </p:to>
                                    </p:set>
                                    <p:animEffect transition="in" filter="dissolve">
                                      <p:cBhvr>
                                        <p:cTn id="39" dur="500"/>
                                        <p:tgtEl>
                                          <p:spTgt spid="89498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94988"/>
                                        </p:tgtEl>
                                        <p:attrNameLst>
                                          <p:attrName>style.visibility</p:attrName>
                                        </p:attrNameLst>
                                      </p:cBhvr>
                                      <p:to>
                                        <p:strVal val="visible"/>
                                      </p:to>
                                    </p:set>
                                    <p:animEffect transition="in" filter="dissolve">
                                      <p:cBhvr>
                                        <p:cTn id="42" dur="500"/>
                                        <p:tgtEl>
                                          <p:spTgt spid="894988"/>
                                        </p:tgtEl>
                                      </p:cBhvr>
                                    </p:animEffect>
                                  </p:childTnLst>
                                </p:cTn>
                              </p:par>
                              <p:par>
                                <p:cTn id="43" presetID="9" presetClass="entr" presetSubtype="0" fill="hold" nodeType="withEffect">
                                  <p:stCondLst>
                                    <p:cond delay="0"/>
                                  </p:stCondLst>
                                  <p:childTnLst>
                                    <p:set>
                                      <p:cBhvr>
                                        <p:cTn id="44" dur="1" fill="hold">
                                          <p:stCondLst>
                                            <p:cond delay="0"/>
                                          </p:stCondLst>
                                        </p:cTn>
                                        <p:tgtEl>
                                          <p:spTgt spid="894989"/>
                                        </p:tgtEl>
                                        <p:attrNameLst>
                                          <p:attrName>style.visibility</p:attrName>
                                        </p:attrNameLst>
                                      </p:cBhvr>
                                      <p:to>
                                        <p:strVal val="visible"/>
                                      </p:to>
                                    </p:set>
                                    <p:animEffect transition="in" filter="dissolve">
                                      <p:cBhvr>
                                        <p:cTn id="45" dur="500"/>
                                        <p:tgtEl>
                                          <p:spTgt spid="894989"/>
                                        </p:tgtEl>
                                      </p:cBhvr>
                                    </p:animEffect>
                                  </p:childTnLst>
                                </p:cTn>
                              </p:par>
                              <p:par>
                                <p:cTn id="46" presetID="9" presetClass="entr" presetSubtype="0" fill="hold" nodeType="withEffect">
                                  <p:stCondLst>
                                    <p:cond delay="0"/>
                                  </p:stCondLst>
                                  <p:childTnLst>
                                    <p:set>
                                      <p:cBhvr>
                                        <p:cTn id="47" dur="1" fill="hold">
                                          <p:stCondLst>
                                            <p:cond delay="0"/>
                                          </p:stCondLst>
                                        </p:cTn>
                                        <p:tgtEl>
                                          <p:spTgt spid="894990"/>
                                        </p:tgtEl>
                                        <p:attrNameLst>
                                          <p:attrName>style.visibility</p:attrName>
                                        </p:attrNameLst>
                                      </p:cBhvr>
                                      <p:to>
                                        <p:strVal val="visible"/>
                                      </p:to>
                                    </p:set>
                                    <p:animEffect transition="in" filter="dissolve">
                                      <p:cBhvr>
                                        <p:cTn id="48" dur="500"/>
                                        <p:tgtEl>
                                          <p:spTgt spid="894990"/>
                                        </p:tgtEl>
                                      </p:cBhvr>
                                    </p:animEffect>
                                  </p:childTnLst>
                                </p:cTn>
                              </p:par>
                              <p:par>
                                <p:cTn id="49" presetID="9" presetClass="entr" presetSubtype="0" fill="hold" nodeType="withEffect">
                                  <p:stCondLst>
                                    <p:cond delay="0"/>
                                  </p:stCondLst>
                                  <p:childTnLst>
                                    <p:set>
                                      <p:cBhvr>
                                        <p:cTn id="50" dur="1" fill="hold">
                                          <p:stCondLst>
                                            <p:cond delay="0"/>
                                          </p:stCondLst>
                                        </p:cTn>
                                        <p:tgtEl>
                                          <p:spTgt spid="894991"/>
                                        </p:tgtEl>
                                        <p:attrNameLst>
                                          <p:attrName>style.visibility</p:attrName>
                                        </p:attrNameLst>
                                      </p:cBhvr>
                                      <p:to>
                                        <p:strVal val="visible"/>
                                      </p:to>
                                    </p:set>
                                    <p:animEffect transition="in" filter="dissolve">
                                      <p:cBhvr>
                                        <p:cTn id="51" dur="500"/>
                                        <p:tgtEl>
                                          <p:spTgt spid="89499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894992"/>
                                        </p:tgtEl>
                                        <p:attrNameLst>
                                          <p:attrName>style.visibility</p:attrName>
                                        </p:attrNameLst>
                                      </p:cBhvr>
                                      <p:to>
                                        <p:strVal val="visible"/>
                                      </p:to>
                                    </p:set>
                                    <p:animEffect transition="in" filter="dissolve">
                                      <p:cBhvr>
                                        <p:cTn id="54" dur="500"/>
                                        <p:tgtEl>
                                          <p:spTgt spid="89499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894993"/>
                                        </p:tgtEl>
                                        <p:attrNameLst>
                                          <p:attrName>style.visibility</p:attrName>
                                        </p:attrNameLst>
                                      </p:cBhvr>
                                      <p:to>
                                        <p:strVal val="visible"/>
                                      </p:to>
                                    </p:set>
                                    <p:animEffect transition="in" filter="dissolve">
                                      <p:cBhvr>
                                        <p:cTn id="57" dur="500"/>
                                        <p:tgtEl>
                                          <p:spTgt spid="89499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894994"/>
                                        </p:tgtEl>
                                        <p:attrNameLst>
                                          <p:attrName>style.visibility</p:attrName>
                                        </p:attrNameLst>
                                      </p:cBhvr>
                                      <p:to>
                                        <p:strVal val="visible"/>
                                      </p:to>
                                    </p:set>
                                    <p:animEffect transition="in" filter="dissolve">
                                      <p:cBhvr>
                                        <p:cTn id="60" dur="500"/>
                                        <p:tgtEl>
                                          <p:spTgt spid="894994"/>
                                        </p:tgtEl>
                                      </p:cBhvr>
                                    </p:animEffect>
                                  </p:childTnLst>
                                </p:cTn>
                              </p:par>
                              <p:par>
                                <p:cTn id="61" presetID="9" presetClass="entr" presetSubtype="0" fill="hold" nodeType="withEffect">
                                  <p:stCondLst>
                                    <p:cond delay="0"/>
                                  </p:stCondLst>
                                  <p:childTnLst>
                                    <p:set>
                                      <p:cBhvr>
                                        <p:cTn id="62" dur="1" fill="hold">
                                          <p:stCondLst>
                                            <p:cond delay="0"/>
                                          </p:stCondLst>
                                        </p:cTn>
                                        <p:tgtEl>
                                          <p:spTgt spid="894995"/>
                                        </p:tgtEl>
                                        <p:attrNameLst>
                                          <p:attrName>style.visibility</p:attrName>
                                        </p:attrNameLst>
                                      </p:cBhvr>
                                      <p:to>
                                        <p:strVal val="visible"/>
                                      </p:to>
                                    </p:set>
                                    <p:animEffect transition="in" filter="dissolve">
                                      <p:cBhvr>
                                        <p:cTn id="63" dur="500"/>
                                        <p:tgtEl>
                                          <p:spTgt spid="894995"/>
                                        </p:tgtEl>
                                      </p:cBhvr>
                                    </p:animEffect>
                                  </p:childTnLst>
                                </p:cTn>
                              </p:par>
                              <p:par>
                                <p:cTn id="64" presetID="9" presetClass="entr" presetSubtype="0" fill="hold" nodeType="withEffect">
                                  <p:stCondLst>
                                    <p:cond delay="0"/>
                                  </p:stCondLst>
                                  <p:childTnLst>
                                    <p:set>
                                      <p:cBhvr>
                                        <p:cTn id="65" dur="1" fill="hold">
                                          <p:stCondLst>
                                            <p:cond delay="0"/>
                                          </p:stCondLst>
                                        </p:cTn>
                                        <p:tgtEl>
                                          <p:spTgt spid="894996"/>
                                        </p:tgtEl>
                                        <p:attrNameLst>
                                          <p:attrName>style.visibility</p:attrName>
                                        </p:attrNameLst>
                                      </p:cBhvr>
                                      <p:to>
                                        <p:strVal val="visible"/>
                                      </p:to>
                                    </p:set>
                                    <p:animEffect transition="in" filter="dissolve">
                                      <p:cBhvr>
                                        <p:cTn id="66" dur="500"/>
                                        <p:tgtEl>
                                          <p:spTgt spid="894996"/>
                                        </p:tgtEl>
                                      </p:cBhvr>
                                    </p:animEffect>
                                  </p:childTnLst>
                                </p:cTn>
                              </p:par>
                              <p:par>
                                <p:cTn id="67" presetID="9" presetClass="entr" presetSubtype="0" fill="hold" nodeType="withEffect">
                                  <p:stCondLst>
                                    <p:cond delay="0"/>
                                  </p:stCondLst>
                                  <p:childTnLst>
                                    <p:set>
                                      <p:cBhvr>
                                        <p:cTn id="68" dur="1" fill="hold">
                                          <p:stCondLst>
                                            <p:cond delay="0"/>
                                          </p:stCondLst>
                                        </p:cTn>
                                        <p:tgtEl>
                                          <p:spTgt spid="894997"/>
                                        </p:tgtEl>
                                        <p:attrNameLst>
                                          <p:attrName>style.visibility</p:attrName>
                                        </p:attrNameLst>
                                      </p:cBhvr>
                                      <p:to>
                                        <p:strVal val="visible"/>
                                      </p:to>
                                    </p:set>
                                    <p:animEffect transition="in" filter="dissolve">
                                      <p:cBhvr>
                                        <p:cTn id="69" dur="500"/>
                                        <p:tgtEl>
                                          <p:spTgt spid="89499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95001"/>
                                        </p:tgtEl>
                                        <p:attrNameLst>
                                          <p:attrName>style.visibility</p:attrName>
                                        </p:attrNameLst>
                                      </p:cBhvr>
                                      <p:to>
                                        <p:strVal val="visible"/>
                                      </p:to>
                                    </p:set>
                                    <p:animEffect transition="in" filter="dissolve">
                                      <p:cBhvr>
                                        <p:cTn id="72" dur="500"/>
                                        <p:tgtEl>
                                          <p:spTgt spid="89500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895002"/>
                                        </p:tgtEl>
                                        <p:attrNameLst>
                                          <p:attrName>style.visibility</p:attrName>
                                        </p:attrNameLst>
                                      </p:cBhvr>
                                      <p:to>
                                        <p:strVal val="visible"/>
                                      </p:to>
                                    </p:set>
                                    <p:animEffect transition="in" filter="dissolve">
                                      <p:cBhvr>
                                        <p:cTn id="75" dur="500"/>
                                        <p:tgtEl>
                                          <p:spTgt spid="89500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895003"/>
                                        </p:tgtEl>
                                        <p:attrNameLst>
                                          <p:attrName>style.visibility</p:attrName>
                                        </p:attrNameLst>
                                      </p:cBhvr>
                                      <p:to>
                                        <p:strVal val="visible"/>
                                      </p:to>
                                    </p:set>
                                    <p:animEffect transition="in" filter="dissolve">
                                      <p:cBhvr>
                                        <p:cTn id="78" dur="500"/>
                                        <p:tgtEl>
                                          <p:spTgt spid="89500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895004"/>
                                        </p:tgtEl>
                                        <p:attrNameLst>
                                          <p:attrName>style.visibility</p:attrName>
                                        </p:attrNameLst>
                                      </p:cBhvr>
                                      <p:to>
                                        <p:strVal val="visible"/>
                                      </p:to>
                                    </p:set>
                                    <p:animEffect transition="in" filter="dissolve">
                                      <p:cBhvr>
                                        <p:cTn id="81" dur="500"/>
                                        <p:tgtEl>
                                          <p:spTgt spid="895004"/>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895005"/>
                                        </p:tgtEl>
                                        <p:attrNameLst>
                                          <p:attrName>style.visibility</p:attrName>
                                        </p:attrNameLst>
                                      </p:cBhvr>
                                      <p:to>
                                        <p:strVal val="visible"/>
                                      </p:to>
                                    </p:set>
                                    <p:animEffect transition="in" filter="dissolve">
                                      <p:cBhvr>
                                        <p:cTn id="84" dur="500"/>
                                        <p:tgtEl>
                                          <p:spTgt spid="89500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895006"/>
                                        </p:tgtEl>
                                        <p:attrNameLst>
                                          <p:attrName>style.visibility</p:attrName>
                                        </p:attrNameLst>
                                      </p:cBhvr>
                                      <p:to>
                                        <p:strVal val="visible"/>
                                      </p:to>
                                    </p:set>
                                    <p:animEffect transition="in" filter="dissolve">
                                      <p:cBhvr>
                                        <p:cTn id="87" dur="500"/>
                                        <p:tgtEl>
                                          <p:spTgt spid="89500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895007"/>
                                        </p:tgtEl>
                                        <p:attrNameLst>
                                          <p:attrName>style.visibility</p:attrName>
                                        </p:attrNameLst>
                                      </p:cBhvr>
                                      <p:to>
                                        <p:strVal val="visible"/>
                                      </p:to>
                                    </p:set>
                                    <p:animEffect transition="in" filter="dissolve">
                                      <p:cBhvr>
                                        <p:cTn id="92" dur="500"/>
                                        <p:tgtEl>
                                          <p:spTgt spid="89500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895008"/>
                                        </p:tgtEl>
                                        <p:attrNameLst>
                                          <p:attrName>style.visibility</p:attrName>
                                        </p:attrNameLst>
                                      </p:cBhvr>
                                      <p:to>
                                        <p:strVal val="visible"/>
                                      </p:to>
                                    </p:set>
                                    <p:animEffect transition="in" filter="dissolve">
                                      <p:cBhvr>
                                        <p:cTn id="95" dur="500"/>
                                        <p:tgtEl>
                                          <p:spTgt spid="89500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895009"/>
                                        </p:tgtEl>
                                        <p:attrNameLst>
                                          <p:attrName>style.visibility</p:attrName>
                                        </p:attrNameLst>
                                      </p:cBhvr>
                                      <p:to>
                                        <p:strVal val="visible"/>
                                      </p:to>
                                    </p:set>
                                    <p:animEffect transition="in" filter="dissolve">
                                      <p:cBhvr>
                                        <p:cTn id="98" dur="500"/>
                                        <p:tgtEl>
                                          <p:spTgt spid="895009"/>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95010"/>
                                        </p:tgtEl>
                                        <p:attrNameLst>
                                          <p:attrName>style.visibility</p:attrName>
                                        </p:attrNameLst>
                                      </p:cBhvr>
                                      <p:to>
                                        <p:strVal val="visible"/>
                                      </p:to>
                                    </p:set>
                                    <p:animEffect transition="in" filter="dissolve">
                                      <p:cBhvr>
                                        <p:cTn id="101" dur="500"/>
                                        <p:tgtEl>
                                          <p:spTgt spid="89501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895011"/>
                                        </p:tgtEl>
                                        <p:attrNameLst>
                                          <p:attrName>style.visibility</p:attrName>
                                        </p:attrNameLst>
                                      </p:cBhvr>
                                      <p:to>
                                        <p:strVal val="visible"/>
                                      </p:to>
                                    </p:set>
                                    <p:animEffect transition="in" filter="dissolve">
                                      <p:cBhvr>
                                        <p:cTn id="104" dur="500"/>
                                        <p:tgtEl>
                                          <p:spTgt spid="895011"/>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895012"/>
                                        </p:tgtEl>
                                        <p:attrNameLst>
                                          <p:attrName>style.visibility</p:attrName>
                                        </p:attrNameLst>
                                      </p:cBhvr>
                                      <p:to>
                                        <p:strVal val="visible"/>
                                      </p:to>
                                    </p:set>
                                    <p:animEffect transition="in" filter="dissolve">
                                      <p:cBhvr>
                                        <p:cTn id="107" dur="500"/>
                                        <p:tgtEl>
                                          <p:spTgt spid="895012"/>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895013"/>
                                        </p:tgtEl>
                                        <p:attrNameLst>
                                          <p:attrName>style.visibility</p:attrName>
                                        </p:attrNameLst>
                                      </p:cBhvr>
                                      <p:to>
                                        <p:strVal val="visible"/>
                                      </p:to>
                                    </p:set>
                                    <p:animEffect transition="in" filter="dissolve">
                                      <p:cBhvr>
                                        <p:cTn id="110" dur="500"/>
                                        <p:tgtEl>
                                          <p:spTgt spid="895013"/>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895014"/>
                                        </p:tgtEl>
                                        <p:attrNameLst>
                                          <p:attrName>style.visibility</p:attrName>
                                        </p:attrNameLst>
                                      </p:cBhvr>
                                      <p:to>
                                        <p:strVal val="visible"/>
                                      </p:to>
                                    </p:set>
                                    <p:animEffect transition="in" filter="dissolve">
                                      <p:cBhvr>
                                        <p:cTn id="113" dur="500"/>
                                        <p:tgtEl>
                                          <p:spTgt spid="895014"/>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895015"/>
                                        </p:tgtEl>
                                        <p:attrNameLst>
                                          <p:attrName>style.visibility</p:attrName>
                                        </p:attrNameLst>
                                      </p:cBhvr>
                                      <p:to>
                                        <p:strVal val="visible"/>
                                      </p:to>
                                    </p:set>
                                    <p:animEffect transition="in" filter="dissolve">
                                      <p:cBhvr>
                                        <p:cTn id="116" dur="500"/>
                                        <p:tgtEl>
                                          <p:spTgt spid="895015"/>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895016"/>
                                        </p:tgtEl>
                                        <p:attrNameLst>
                                          <p:attrName>style.visibility</p:attrName>
                                        </p:attrNameLst>
                                      </p:cBhvr>
                                      <p:to>
                                        <p:strVal val="visible"/>
                                      </p:to>
                                    </p:set>
                                    <p:animEffect transition="in" filter="dissolve">
                                      <p:cBhvr>
                                        <p:cTn id="119" dur="500"/>
                                        <p:tgtEl>
                                          <p:spTgt spid="89501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895017"/>
                                        </p:tgtEl>
                                        <p:attrNameLst>
                                          <p:attrName>style.visibility</p:attrName>
                                        </p:attrNameLst>
                                      </p:cBhvr>
                                      <p:to>
                                        <p:strVal val="visible"/>
                                      </p:to>
                                    </p:set>
                                    <p:animEffect transition="in" filter="dissolve">
                                      <p:cBhvr>
                                        <p:cTn id="122" dur="500"/>
                                        <p:tgtEl>
                                          <p:spTgt spid="895017"/>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895018"/>
                                        </p:tgtEl>
                                        <p:attrNameLst>
                                          <p:attrName>style.visibility</p:attrName>
                                        </p:attrNameLst>
                                      </p:cBhvr>
                                      <p:to>
                                        <p:strVal val="visible"/>
                                      </p:to>
                                    </p:set>
                                    <p:animEffect transition="in" filter="dissolve">
                                      <p:cBhvr>
                                        <p:cTn id="125" dur="500"/>
                                        <p:tgtEl>
                                          <p:spTgt spid="895018"/>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895019"/>
                                        </p:tgtEl>
                                        <p:attrNameLst>
                                          <p:attrName>style.visibility</p:attrName>
                                        </p:attrNameLst>
                                      </p:cBhvr>
                                      <p:to>
                                        <p:strVal val="visible"/>
                                      </p:to>
                                    </p:set>
                                    <p:animEffect transition="in" filter="dissolve">
                                      <p:cBhvr>
                                        <p:cTn id="128" dur="500"/>
                                        <p:tgtEl>
                                          <p:spTgt spid="895019"/>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895020"/>
                                        </p:tgtEl>
                                        <p:attrNameLst>
                                          <p:attrName>style.visibility</p:attrName>
                                        </p:attrNameLst>
                                      </p:cBhvr>
                                      <p:to>
                                        <p:strVal val="visible"/>
                                      </p:to>
                                    </p:set>
                                    <p:animEffect transition="in" filter="dissolve">
                                      <p:cBhvr>
                                        <p:cTn id="131" dur="500"/>
                                        <p:tgtEl>
                                          <p:spTgt spid="895020"/>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895021"/>
                                        </p:tgtEl>
                                        <p:attrNameLst>
                                          <p:attrName>style.visibility</p:attrName>
                                        </p:attrNameLst>
                                      </p:cBhvr>
                                      <p:to>
                                        <p:strVal val="visible"/>
                                      </p:to>
                                    </p:set>
                                    <p:animEffect transition="in" filter="dissolve">
                                      <p:cBhvr>
                                        <p:cTn id="134" dur="500"/>
                                        <p:tgtEl>
                                          <p:spTgt spid="895021"/>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895022"/>
                                        </p:tgtEl>
                                        <p:attrNameLst>
                                          <p:attrName>style.visibility</p:attrName>
                                        </p:attrNameLst>
                                      </p:cBhvr>
                                      <p:to>
                                        <p:strVal val="visible"/>
                                      </p:to>
                                    </p:set>
                                    <p:animEffect transition="in" filter="dissolve">
                                      <p:cBhvr>
                                        <p:cTn id="137" dur="500"/>
                                        <p:tgtEl>
                                          <p:spTgt spid="895022"/>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895023"/>
                                        </p:tgtEl>
                                        <p:attrNameLst>
                                          <p:attrName>style.visibility</p:attrName>
                                        </p:attrNameLst>
                                      </p:cBhvr>
                                      <p:to>
                                        <p:strVal val="visible"/>
                                      </p:to>
                                    </p:set>
                                    <p:animEffect transition="in" filter="dissolve">
                                      <p:cBhvr>
                                        <p:cTn id="140" dur="500"/>
                                        <p:tgtEl>
                                          <p:spTgt spid="895023"/>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895024"/>
                                        </p:tgtEl>
                                        <p:attrNameLst>
                                          <p:attrName>style.visibility</p:attrName>
                                        </p:attrNameLst>
                                      </p:cBhvr>
                                      <p:to>
                                        <p:strVal val="visible"/>
                                      </p:to>
                                    </p:set>
                                    <p:animEffect transition="in" filter="dissolve">
                                      <p:cBhvr>
                                        <p:cTn id="143" dur="500"/>
                                        <p:tgtEl>
                                          <p:spTgt spid="895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0" grpId="0" animBg="1"/>
      <p:bldP spid="894981" grpId="0" animBg="1"/>
      <p:bldP spid="894982" grpId="0" animBg="1"/>
      <p:bldP spid="894986" grpId="0" animBg="1"/>
      <p:bldP spid="894987" grpId="0" animBg="1"/>
      <p:bldP spid="894988" grpId="0" animBg="1"/>
      <p:bldP spid="894992" grpId="0" animBg="1"/>
      <p:bldP spid="894993" grpId="0" animBg="1"/>
      <p:bldP spid="894994" grpId="0" animBg="1"/>
      <p:bldP spid="894998" grpId="0"/>
      <p:bldP spid="894999" grpId="0"/>
      <p:bldP spid="895000" grpId="0"/>
      <p:bldP spid="895001" grpId="0"/>
      <p:bldP spid="895002" grpId="0"/>
      <p:bldP spid="895003" grpId="0"/>
      <p:bldP spid="895004" grpId="0"/>
      <p:bldP spid="895005" grpId="0"/>
      <p:bldP spid="895006" grpId="0"/>
      <p:bldP spid="895007" grpId="0" animBg="1"/>
      <p:bldP spid="895008" grpId="0" animBg="1"/>
      <p:bldP spid="895009" grpId="0" animBg="1"/>
      <p:bldP spid="895010" grpId="0" animBg="1"/>
      <p:bldP spid="895011" grpId="0" animBg="1"/>
      <p:bldP spid="895012" grpId="0" animBg="1"/>
      <p:bldP spid="895013" grpId="0" animBg="1"/>
      <p:bldP spid="895014" grpId="0" animBg="1"/>
      <p:bldP spid="895015" grpId="0" animBg="1"/>
      <p:bldP spid="895016" grpId="0" animBg="1"/>
      <p:bldP spid="895017" grpId="0" animBg="1"/>
      <p:bldP spid="895018" grpId="0" animBg="1"/>
      <p:bldP spid="895019" grpId="0" animBg="1"/>
      <p:bldP spid="895020" grpId="0" animBg="1"/>
      <p:bldP spid="895021" grpId="0" animBg="1"/>
      <p:bldP spid="895022" grpId="0" animBg="1"/>
      <p:bldP spid="895023" grpId="0" animBg="1"/>
      <p:bldP spid="89502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609600" y="0"/>
            <a:ext cx="7772400" cy="1143000"/>
          </a:xfrm>
        </p:spPr>
        <p:txBody>
          <a:bodyPr/>
          <a:lstStyle/>
          <a:p>
            <a:r>
              <a:rPr lang="en-US"/>
              <a:t>Planning Graph Basics</a:t>
            </a:r>
          </a:p>
        </p:txBody>
      </p:sp>
      <p:sp>
        <p:nvSpPr>
          <p:cNvPr id="897027" name="Rectangle 3"/>
          <p:cNvSpPr>
            <a:spLocks noGrp="1" noChangeArrowheads="1"/>
          </p:cNvSpPr>
          <p:nvPr>
            <p:ph type="body" idx="1"/>
          </p:nvPr>
        </p:nvSpPr>
        <p:spPr>
          <a:xfrm>
            <a:off x="4876800" y="1143000"/>
            <a:ext cx="4267200" cy="4114800"/>
          </a:xfrm>
        </p:spPr>
        <p:txBody>
          <a:bodyPr/>
          <a:lstStyle/>
          <a:p>
            <a:pPr lvl="1"/>
            <a:r>
              <a:rPr lang="en-US" sz="2000"/>
              <a:t>Envelope of Progression Tree (Relaxed Progression)</a:t>
            </a:r>
          </a:p>
          <a:p>
            <a:pPr lvl="2"/>
            <a:r>
              <a:rPr lang="en-US" sz="1800"/>
              <a:t>Linear vs. Exponential Growth</a:t>
            </a:r>
          </a:p>
          <a:p>
            <a:pPr lvl="1"/>
            <a:r>
              <a:rPr lang="en-US" sz="2000"/>
              <a:t>Reachable states correspond to subsets of proposition lists</a:t>
            </a:r>
          </a:p>
          <a:p>
            <a:pPr lvl="3"/>
            <a:r>
              <a:rPr lang="en-US"/>
              <a:t>BUT not all subsets are states</a:t>
            </a:r>
          </a:p>
          <a:p>
            <a:pPr lvl="2"/>
            <a:r>
              <a:rPr lang="en-US">
                <a:solidFill>
                  <a:srgbClr val="FF33CC"/>
                </a:solidFill>
              </a:rPr>
              <a:t>Can be used for estimating non-reachability</a:t>
            </a:r>
          </a:p>
          <a:p>
            <a:pPr lvl="3"/>
            <a:r>
              <a:rPr lang="en-US">
                <a:solidFill>
                  <a:srgbClr val="FF33CC"/>
                </a:solidFill>
              </a:rPr>
              <a:t>If a state S is not a subset of k</a:t>
            </a:r>
            <a:r>
              <a:rPr lang="en-US" baseline="30000">
                <a:solidFill>
                  <a:srgbClr val="FF33CC"/>
                </a:solidFill>
              </a:rPr>
              <a:t>th</a:t>
            </a:r>
            <a:r>
              <a:rPr lang="en-US">
                <a:solidFill>
                  <a:srgbClr val="FF33CC"/>
                </a:solidFill>
              </a:rPr>
              <a:t> level prop list, then it is definitely not reachable in k steps</a:t>
            </a:r>
          </a:p>
          <a:p>
            <a:pPr lvl="2">
              <a:buFontTx/>
              <a:buNone/>
            </a:pPr>
            <a:endParaRPr lang="en-US">
              <a:solidFill>
                <a:srgbClr val="FF33CC"/>
              </a:solidFill>
            </a:endParaRPr>
          </a:p>
        </p:txBody>
      </p:sp>
      <p:sp>
        <p:nvSpPr>
          <p:cNvPr id="897028" name="Oval 4"/>
          <p:cNvSpPr>
            <a:spLocks noChangeArrowheads="1"/>
          </p:cNvSpPr>
          <p:nvPr/>
        </p:nvSpPr>
        <p:spPr bwMode="auto">
          <a:xfrm>
            <a:off x="930275" y="2743200"/>
            <a:ext cx="457200" cy="558800"/>
          </a:xfrm>
          <a:prstGeom prst="ellipse">
            <a:avLst/>
          </a:prstGeom>
          <a:noFill/>
          <a:ln w="9525">
            <a:solidFill>
              <a:schemeClr val="tx1"/>
            </a:solidFill>
            <a:round/>
            <a:headEnd/>
            <a:tailEnd/>
          </a:ln>
          <a:effectLst/>
        </p:spPr>
        <p:txBody>
          <a:bodyPr wrap="none" lIns="91436" tIns="45718" rIns="91436" bIns="45718" anchor="ctr"/>
          <a:lstStyle/>
          <a:p>
            <a:pPr algn="ctr"/>
            <a:r>
              <a:rPr lang="en-US"/>
              <a:t>p</a:t>
            </a:r>
          </a:p>
        </p:txBody>
      </p:sp>
      <p:sp>
        <p:nvSpPr>
          <p:cNvPr id="897029" name="Oval 5"/>
          <p:cNvSpPr>
            <a:spLocks noChangeArrowheads="1"/>
          </p:cNvSpPr>
          <p:nvPr/>
        </p:nvSpPr>
        <p:spPr bwMode="auto">
          <a:xfrm>
            <a:off x="2073275" y="19050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7030" name="Oval 6"/>
          <p:cNvSpPr>
            <a:spLocks noChangeArrowheads="1"/>
          </p:cNvSpPr>
          <p:nvPr/>
        </p:nvSpPr>
        <p:spPr bwMode="auto">
          <a:xfrm>
            <a:off x="2073275" y="2743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pr</a:t>
            </a:r>
          </a:p>
        </p:txBody>
      </p:sp>
      <p:sp>
        <p:nvSpPr>
          <p:cNvPr id="897031" name="Oval 7"/>
          <p:cNvSpPr>
            <a:spLocks noChangeArrowheads="1"/>
          </p:cNvSpPr>
          <p:nvPr/>
        </p:nvSpPr>
        <p:spPr bwMode="auto">
          <a:xfrm>
            <a:off x="2073275" y="3581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cxnSp>
        <p:nvCxnSpPr>
          <p:cNvPr id="897032" name="AutoShape 8"/>
          <p:cNvCxnSpPr>
            <a:cxnSpLocks noChangeShapeType="1"/>
            <a:stCxn id="897028" idx="6"/>
            <a:endCxn id="897029" idx="2"/>
          </p:cNvCxnSpPr>
          <p:nvPr/>
        </p:nvCxnSpPr>
        <p:spPr bwMode="auto">
          <a:xfrm flipV="1">
            <a:off x="1387475" y="2133600"/>
            <a:ext cx="685800" cy="889000"/>
          </a:xfrm>
          <a:prstGeom prst="straightConnector1">
            <a:avLst/>
          </a:prstGeom>
          <a:noFill/>
          <a:ln w="9525">
            <a:solidFill>
              <a:schemeClr val="tx1"/>
            </a:solidFill>
            <a:round/>
            <a:headEnd/>
            <a:tailEnd type="triangle" w="med" len="med"/>
          </a:ln>
          <a:effectLst/>
        </p:spPr>
      </p:cxnSp>
      <p:cxnSp>
        <p:nvCxnSpPr>
          <p:cNvPr id="897033" name="AutoShape 9"/>
          <p:cNvCxnSpPr>
            <a:cxnSpLocks noChangeShapeType="1"/>
            <a:stCxn id="897028" idx="6"/>
            <a:endCxn id="897030" idx="2"/>
          </p:cNvCxnSpPr>
          <p:nvPr/>
        </p:nvCxnSpPr>
        <p:spPr bwMode="auto">
          <a:xfrm flipV="1">
            <a:off x="1387475" y="2971800"/>
            <a:ext cx="685800" cy="50800"/>
          </a:xfrm>
          <a:prstGeom prst="straightConnector1">
            <a:avLst/>
          </a:prstGeom>
          <a:noFill/>
          <a:ln w="9525">
            <a:solidFill>
              <a:schemeClr val="tx1"/>
            </a:solidFill>
            <a:round/>
            <a:headEnd/>
            <a:tailEnd type="triangle" w="med" len="med"/>
          </a:ln>
          <a:effectLst/>
        </p:spPr>
      </p:cxnSp>
      <p:cxnSp>
        <p:nvCxnSpPr>
          <p:cNvPr id="897034" name="AutoShape 10"/>
          <p:cNvCxnSpPr>
            <a:cxnSpLocks noChangeShapeType="1"/>
            <a:stCxn id="897028" idx="6"/>
            <a:endCxn id="897031" idx="2"/>
          </p:cNvCxnSpPr>
          <p:nvPr/>
        </p:nvCxnSpPr>
        <p:spPr bwMode="auto">
          <a:xfrm>
            <a:off x="1387475" y="3022600"/>
            <a:ext cx="685800" cy="787400"/>
          </a:xfrm>
          <a:prstGeom prst="straightConnector1">
            <a:avLst/>
          </a:prstGeom>
          <a:noFill/>
          <a:ln w="9525">
            <a:solidFill>
              <a:schemeClr val="tx1"/>
            </a:solidFill>
            <a:round/>
            <a:headEnd/>
            <a:tailEnd type="triangle" w="med" len="med"/>
          </a:ln>
          <a:effectLst/>
        </p:spPr>
      </p:cxnSp>
      <p:sp>
        <p:nvSpPr>
          <p:cNvPr id="897035" name="Oval 11"/>
          <p:cNvSpPr>
            <a:spLocks noChangeArrowheads="1"/>
          </p:cNvSpPr>
          <p:nvPr/>
        </p:nvSpPr>
        <p:spPr bwMode="auto">
          <a:xfrm>
            <a:off x="3292475" y="1295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pqr</a:t>
            </a:r>
          </a:p>
        </p:txBody>
      </p:sp>
      <p:sp>
        <p:nvSpPr>
          <p:cNvPr id="897036" name="Oval 12"/>
          <p:cNvSpPr>
            <a:spLocks noChangeArrowheads="1"/>
          </p:cNvSpPr>
          <p:nvPr/>
        </p:nvSpPr>
        <p:spPr bwMode="auto">
          <a:xfrm>
            <a:off x="3292475" y="1828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7037" name="Oval 13"/>
          <p:cNvSpPr>
            <a:spLocks noChangeArrowheads="1"/>
          </p:cNvSpPr>
          <p:nvPr/>
        </p:nvSpPr>
        <p:spPr bwMode="auto">
          <a:xfrm>
            <a:off x="3292475" y="2362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pqs</a:t>
            </a:r>
          </a:p>
        </p:txBody>
      </p:sp>
      <p:cxnSp>
        <p:nvCxnSpPr>
          <p:cNvPr id="897038" name="AutoShape 14"/>
          <p:cNvCxnSpPr>
            <a:cxnSpLocks noChangeShapeType="1"/>
            <a:stCxn id="897029" idx="6"/>
            <a:endCxn id="897035" idx="2"/>
          </p:cNvCxnSpPr>
          <p:nvPr/>
        </p:nvCxnSpPr>
        <p:spPr bwMode="auto">
          <a:xfrm flipV="1">
            <a:off x="2530475" y="1524000"/>
            <a:ext cx="762000" cy="609600"/>
          </a:xfrm>
          <a:prstGeom prst="straightConnector1">
            <a:avLst/>
          </a:prstGeom>
          <a:noFill/>
          <a:ln w="9525">
            <a:solidFill>
              <a:schemeClr val="tx1"/>
            </a:solidFill>
            <a:round/>
            <a:headEnd/>
            <a:tailEnd type="triangle" w="med" len="med"/>
          </a:ln>
          <a:effectLst/>
        </p:spPr>
      </p:cxnSp>
      <p:cxnSp>
        <p:nvCxnSpPr>
          <p:cNvPr id="897039" name="AutoShape 15"/>
          <p:cNvCxnSpPr>
            <a:cxnSpLocks noChangeShapeType="1"/>
            <a:stCxn id="897029" idx="6"/>
            <a:endCxn id="897036" idx="2"/>
          </p:cNvCxnSpPr>
          <p:nvPr/>
        </p:nvCxnSpPr>
        <p:spPr bwMode="auto">
          <a:xfrm flipV="1">
            <a:off x="2530475" y="2057400"/>
            <a:ext cx="762000" cy="76200"/>
          </a:xfrm>
          <a:prstGeom prst="straightConnector1">
            <a:avLst/>
          </a:prstGeom>
          <a:noFill/>
          <a:ln w="9525">
            <a:solidFill>
              <a:schemeClr val="tx1"/>
            </a:solidFill>
            <a:round/>
            <a:headEnd/>
            <a:tailEnd type="triangle" w="med" len="med"/>
          </a:ln>
          <a:effectLst/>
        </p:spPr>
      </p:cxnSp>
      <p:cxnSp>
        <p:nvCxnSpPr>
          <p:cNvPr id="897040" name="AutoShape 16"/>
          <p:cNvCxnSpPr>
            <a:cxnSpLocks noChangeShapeType="1"/>
            <a:stCxn id="897029" idx="6"/>
            <a:endCxn id="897037" idx="2"/>
          </p:cNvCxnSpPr>
          <p:nvPr/>
        </p:nvCxnSpPr>
        <p:spPr bwMode="auto">
          <a:xfrm>
            <a:off x="2530475" y="2133600"/>
            <a:ext cx="762000" cy="457200"/>
          </a:xfrm>
          <a:prstGeom prst="straightConnector1">
            <a:avLst/>
          </a:prstGeom>
          <a:noFill/>
          <a:ln w="9525">
            <a:solidFill>
              <a:schemeClr val="tx1"/>
            </a:solidFill>
            <a:round/>
            <a:headEnd/>
            <a:tailEnd type="triangle" w="med" len="med"/>
          </a:ln>
          <a:effectLst/>
        </p:spPr>
      </p:cxnSp>
      <p:sp>
        <p:nvSpPr>
          <p:cNvPr id="897041" name="Oval 17"/>
          <p:cNvSpPr>
            <a:spLocks noChangeArrowheads="1"/>
          </p:cNvSpPr>
          <p:nvPr/>
        </p:nvSpPr>
        <p:spPr bwMode="auto">
          <a:xfrm>
            <a:off x="838200" y="4991100"/>
            <a:ext cx="609600" cy="16764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endParaRPr lang="en-US">
              <a:solidFill>
                <a:srgbClr val="990033"/>
              </a:solidFill>
            </a:endParaRPr>
          </a:p>
          <a:p>
            <a:pPr algn="ctr"/>
            <a:endParaRPr lang="en-US">
              <a:solidFill>
                <a:srgbClr val="990033"/>
              </a:solidFill>
            </a:endParaRPr>
          </a:p>
          <a:p>
            <a:pPr algn="ctr"/>
            <a:endParaRPr lang="en-US">
              <a:solidFill>
                <a:srgbClr val="990033"/>
              </a:solidFill>
            </a:endParaRPr>
          </a:p>
        </p:txBody>
      </p:sp>
      <p:sp>
        <p:nvSpPr>
          <p:cNvPr id="897042" name="Oval 18"/>
          <p:cNvSpPr>
            <a:spLocks noChangeArrowheads="1"/>
          </p:cNvSpPr>
          <p:nvPr/>
        </p:nvSpPr>
        <p:spPr bwMode="auto">
          <a:xfrm>
            <a:off x="3368675" y="2971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psq</a:t>
            </a:r>
          </a:p>
        </p:txBody>
      </p:sp>
      <p:sp>
        <p:nvSpPr>
          <p:cNvPr id="897043" name="Oval 19"/>
          <p:cNvSpPr>
            <a:spLocks noChangeArrowheads="1"/>
          </p:cNvSpPr>
          <p:nvPr/>
        </p:nvSpPr>
        <p:spPr bwMode="auto">
          <a:xfrm>
            <a:off x="3368675" y="3505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sp>
        <p:nvSpPr>
          <p:cNvPr id="897044" name="Oval 20"/>
          <p:cNvSpPr>
            <a:spLocks noChangeArrowheads="1"/>
          </p:cNvSpPr>
          <p:nvPr/>
        </p:nvSpPr>
        <p:spPr bwMode="auto">
          <a:xfrm>
            <a:off x="3368675" y="40386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pst</a:t>
            </a:r>
          </a:p>
        </p:txBody>
      </p:sp>
      <p:cxnSp>
        <p:nvCxnSpPr>
          <p:cNvPr id="897045" name="AutoShape 21"/>
          <p:cNvCxnSpPr>
            <a:cxnSpLocks noChangeShapeType="1"/>
            <a:stCxn id="897031" idx="6"/>
            <a:endCxn id="897042" idx="2"/>
          </p:cNvCxnSpPr>
          <p:nvPr/>
        </p:nvCxnSpPr>
        <p:spPr bwMode="auto">
          <a:xfrm flipV="1">
            <a:off x="2530475" y="3200400"/>
            <a:ext cx="838200" cy="609600"/>
          </a:xfrm>
          <a:prstGeom prst="straightConnector1">
            <a:avLst/>
          </a:prstGeom>
          <a:noFill/>
          <a:ln w="9525">
            <a:solidFill>
              <a:schemeClr val="tx1"/>
            </a:solidFill>
            <a:round/>
            <a:headEnd/>
            <a:tailEnd type="triangle" w="med" len="med"/>
          </a:ln>
          <a:effectLst/>
        </p:spPr>
      </p:cxnSp>
      <p:cxnSp>
        <p:nvCxnSpPr>
          <p:cNvPr id="897046" name="AutoShape 22"/>
          <p:cNvCxnSpPr>
            <a:cxnSpLocks noChangeShapeType="1"/>
            <a:stCxn id="897031" idx="6"/>
            <a:endCxn id="897043" idx="2"/>
          </p:cNvCxnSpPr>
          <p:nvPr/>
        </p:nvCxnSpPr>
        <p:spPr bwMode="auto">
          <a:xfrm flipV="1">
            <a:off x="2530475" y="3733800"/>
            <a:ext cx="838200" cy="76200"/>
          </a:xfrm>
          <a:prstGeom prst="straightConnector1">
            <a:avLst/>
          </a:prstGeom>
          <a:noFill/>
          <a:ln w="9525">
            <a:solidFill>
              <a:schemeClr val="tx1"/>
            </a:solidFill>
            <a:round/>
            <a:headEnd/>
            <a:tailEnd type="triangle" w="med" len="med"/>
          </a:ln>
          <a:effectLst/>
        </p:spPr>
      </p:cxnSp>
      <p:cxnSp>
        <p:nvCxnSpPr>
          <p:cNvPr id="897047" name="AutoShape 23"/>
          <p:cNvCxnSpPr>
            <a:cxnSpLocks noChangeShapeType="1"/>
            <a:stCxn id="897031" idx="6"/>
            <a:endCxn id="897044" idx="2"/>
          </p:cNvCxnSpPr>
          <p:nvPr/>
        </p:nvCxnSpPr>
        <p:spPr bwMode="auto">
          <a:xfrm>
            <a:off x="2530475" y="3810000"/>
            <a:ext cx="838200" cy="457200"/>
          </a:xfrm>
          <a:prstGeom prst="straightConnector1">
            <a:avLst/>
          </a:prstGeom>
          <a:noFill/>
          <a:ln w="9525">
            <a:solidFill>
              <a:schemeClr val="tx1"/>
            </a:solidFill>
            <a:round/>
            <a:headEnd/>
            <a:tailEnd type="triangle" w="med" len="med"/>
          </a:ln>
          <a:effectLst/>
        </p:spPr>
      </p:cxnSp>
      <p:sp>
        <p:nvSpPr>
          <p:cNvPr id="897048" name="Oval 24"/>
          <p:cNvSpPr>
            <a:spLocks noChangeArrowheads="1"/>
          </p:cNvSpPr>
          <p:nvPr/>
        </p:nvSpPr>
        <p:spPr bwMode="auto">
          <a:xfrm>
            <a:off x="21336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p:txBody>
      </p:sp>
      <p:sp>
        <p:nvSpPr>
          <p:cNvPr id="897049" name="Oval 25"/>
          <p:cNvSpPr>
            <a:spLocks noChangeArrowheads="1"/>
          </p:cNvSpPr>
          <p:nvPr/>
        </p:nvSpPr>
        <p:spPr bwMode="auto">
          <a:xfrm>
            <a:off x="33528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a:p>
            <a:pPr algn="ctr"/>
            <a:r>
              <a:rPr lang="en-US">
                <a:solidFill>
                  <a:srgbClr val="990033"/>
                </a:solidFill>
              </a:rPr>
              <a:t>t</a:t>
            </a:r>
          </a:p>
        </p:txBody>
      </p:sp>
      <p:sp>
        <p:nvSpPr>
          <p:cNvPr id="897050" name="Text Box 26"/>
          <p:cNvSpPr txBox="1">
            <a:spLocks noChangeArrowheads="1"/>
          </p:cNvSpPr>
          <p:nvPr/>
        </p:nvSpPr>
        <p:spPr bwMode="auto">
          <a:xfrm>
            <a:off x="1295400" y="2174875"/>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7051" name="Text Box 27"/>
          <p:cNvSpPr txBox="1">
            <a:spLocks noChangeArrowheads="1"/>
          </p:cNvSpPr>
          <p:nvPr/>
        </p:nvSpPr>
        <p:spPr bwMode="auto">
          <a:xfrm>
            <a:off x="1592263" y="25146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7052" name="Text Box 28"/>
          <p:cNvSpPr txBox="1">
            <a:spLocks noChangeArrowheads="1"/>
          </p:cNvSpPr>
          <p:nvPr/>
        </p:nvSpPr>
        <p:spPr bwMode="auto">
          <a:xfrm>
            <a:off x="1692275" y="30480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7053" name="Text Box 29"/>
          <p:cNvSpPr txBox="1">
            <a:spLocks noChangeArrowheads="1"/>
          </p:cNvSpPr>
          <p:nvPr/>
        </p:nvSpPr>
        <p:spPr bwMode="auto">
          <a:xfrm>
            <a:off x="2430463" y="14478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7054" name="Text Box 30"/>
          <p:cNvSpPr txBox="1">
            <a:spLocks noChangeArrowheads="1"/>
          </p:cNvSpPr>
          <p:nvPr/>
        </p:nvSpPr>
        <p:spPr bwMode="auto">
          <a:xfrm>
            <a:off x="2759075" y="16764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7055" name="Text Box 31"/>
          <p:cNvSpPr txBox="1">
            <a:spLocks noChangeArrowheads="1"/>
          </p:cNvSpPr>
          <p:nvPr/>
        </p:nvSpPr>
        <p:spPr bwMode="auto">
          <a:xfrm>
            <a:off x="2835275" y="20574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7056" name="Text Box 32"/>
          <p:cNvSpPr txBox="1">
            <a:spLocks noChangeArrowheads="1"/>
          </p:cNvSpPr>
          <p:nvPr/>
        </p:nvSpPr>
        <p:spPr bwMode="auto">
          <a:xfrm>
            <a:off x="2682875" y="29718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7057" name="Text Box 33"/>
          <p:cNvSpPr txBox="1">
            <a:spLocks noChangeArrowheads="1"/>
          </p:cNvSpPr>
          <p:nvPr/>
        </p:nvSpPr>
        <p:spPr bwMode="auto">
          <a:xfrm>
            <a:off x="2911475" y="32766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7058" name="Text Box 34"/>
          <p:cNvSpPr txBox="1">
            <a:spLocks noChangeArrowheads="1"/>
          </p:cNvSpPr>
          <p:nvPr/>
        </p:nvSpPr>
        <p:spPr bwMode="auto">
          <a:xfrm>
            <a:off x="2911475" y="3733800"/>
            <a:ext cx="557213" cy="457200"/>
          </a:xfrm>
          <a:prstGeom prst="rect">
            <a:avLst/>
          </a:prstGeom>
          <a:noFill/>
          <a:ln w="9525">
            <a:noFill/>
            <a:miter lim="800000"/>
            <a:headEnd/>
            <a:tailEnd/>
          </a:ln>
          <a:effectLst/>
        </p:spPr>
        <p:txBody>
          <a:bodyPr wrap="none" lIns="91436" tIns="45718" rIns="91436" bIns="45718">
            <a:spAutoFit/>
          </a:bodyPr>
          <a:lstStyle/>
          <a:p>
            <a:r>
              <a:rPr lang="en-US"/>
              <a:t>A4</a:t>
            </a:r>
          </a:p>
        </p:txBody>
      </p:sp>
      <p:sp>
        <p:nvSpPr>
          <p:cNvPr id="897059" name="Text Box 35"/>
          <p:cNvSpPr txBox="1">
            <a:spLocks noChangeArrowheads="1"/>
          </p:cNvSpPr>
          <p:nvPr/>
        </p:nvSpPr>
        <p:spPr bwMode="auto">
          <a:xfrm>
            <a:off x="1524000" y="5334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897060" name="Text Box 36"/>
          <p:cNvSpPr txBox="1">
            <a:spLocks noChangeArrowheads="1"/>
          </p:cNvSpPr>
          <p:nvPr/>
        </p:nvSpPr>
        <p:spPr bwMode="auto">
          <a:xfrm>
            <a:off x="15240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897061" name="Text Box 37"/>
          <p:cNvSpPr txBox="1">
            <a:spLocks noChangeArrowheads="1"/>
          </p:cNvSpPr>
          <p:nvPr/>
        </p:nvSpPr>
        <p:spPr bwMode="auto">
          <a:xfrm>
            <a:off x="1524000" y="61722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897062" name="Text Box 38"/>
          <p:cNvSpPr txBox="1">
            <a:spLocks noChangeArrowheads="1"/>
          </p:cNvSpPr>
          <p:nvPr/>
        </p:nvSpPr>
        <p:spPr bwMode="auto">
          <a:xfrm>
            <a:off x="2743200" y="52578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897063" name="Text Box 39"/>
          <p:cNvSpPr txBox="1">
            <a:spLocks noChangeArrowheads="1"/>
          </p:cNvSpPr>
          <p:nvPr/>
        </p:nvSpPr>
        <p:spPr bwMode="auto">
          <a:xfrm>
            <a:off x="27432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897064" name="Text Box 40"/>
          <p:cNvSpPr txBox="1">
            <a:spLocks noChangeArrowheads="1"/>
          </p:cNvSpPr>
          <p:nvPr/>
        </p:nvSpPr>
        <p:spPr bwMode="auto">
          <a:xfrm>
            <a:off x="2743200" y="6096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897065" name="Text Box 41"/>
          <p:cNvSpPr txBox="1">
            <a:spLocks noChangeArrowheads="1"/>
          </p:cNvSpPr>
          <p:nvPr/>
        </p:nvSpPr>
        <p:spPr bwMode="auto">
          <a:xfrm>
            <a:off x="2719388" y="6400800"/>
            <a:ext cx="557212"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A4</a:t>
            </a:r>
          </a:p>
        </p:txBody>
      </p:sp>
      <p:sp>
        <p:nvSpPr>
          <p:cNvPr id="897066" name="Line 42"/>
          <p:cNvSpPr>
            <a:spLocks noChangeShapeType="1"/>
          </p:cNvSpPr>
          <p:nvPr/>
        </p:nvSpPr>
        <p:spPr bwMode="auto">
          <a:xfrm>
            <a:off x="3749675" y="1524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67" name="Line 43"/>
          <p:cNvSpPr>
            <a:spLocks noChangeShapeType="1"/>
          </p:cNvSpPr>
          <p:nvPr/>
        </p:nvSpPr>
        <p:spPr bwMode="auto">
          <a:xfrm flipV="1">
            <a:off x="3749675" y="1295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68" name="Line 44"/>
          <p:cNvSpPr>
            <a:spLocks noChangeShapeType="1"/>
          </p:cNvSpPr>
          <p:nvPr/>
        </p:nvSpPr>
        <p:spPr bwMode="auto">
          <a:xfrm>
            <a:off x="3749675" y="1524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69" name="Line 45"/>
          <p:cNvSpPr>
            <a:spLocks noChangeShapeType="1"/>
          </p:cNvSpPr>
          <p:nvPr/>
        </p:nvSpPr>
        <p:spPr bwMode="auto">
          <a:xfrm>
            <a:off x="3749675" y="2133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0" name="Line 46"/>
          <p:cNvSpPr>
            <a:spLocks noChangeShapeType="1"/>
          </p:cNvSpPr>
          <p:nvPr/>
        </p:nvSpPr>
        <p:spPr bwMode="auto">
          <a:xfrm flipV="1">
            <a:off x="3749675" y="1905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1" name="Line 47"/>
          <p:cNvSpPr>
            <a:spLocks noChangeShapeType="1"/>
          </p:cNvSpPr>
          <p:nvPr/>
        </p:nvSpPr>
        <p:spPr bwMode="auto">
          <a:xfrm>
            <a:off x="3749675" y="2133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2" name="Line 48"/>
          <p:cNvSpPr>
            <a:spLocks noChangeShapeType="1"/>
          </p:cNvSpPr>
          <p:nvPr/>
        </p:nvSpPr>
        <p:spPr bwMode="auto">
          <a:xfrm>
            <a:off x="3749675" y="2667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3" name="Line 49"/>
          <p:cNvSpPr>
            <a:spLocks noChangeShapeType="1"/>
          </p:cNvSpPr>
          <p:nvPr/>
        </p:nvSpPr>
        <p:spPr bwMode="auto">
          <a:xfrm flipV="1">
            <a:off x="3749675" y="2438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4" name="Line 50"/>
          <p:cNvSpPr>
            <a:spLocks noChangeShapeType="1"/>
          </p:cNvSpPr>
          <p:nvPr/>
        </p:nvSpPr>
        <p:spPr bwMode="auto">
          <a:xfrm>
            <a:off x="3749675" y="2667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5" name="Line 51"/>
          <p:cNvSpPr>
            <a:spLocks noChangeShapeType="1"/>
          </p:cNvSpPr>
          <p:nvPr/>
        </p:nvSpPr>
        <p:spPr bwMode="auto">
          <a:xfrm>
            <a:off x="3825875" y="3276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6" name="Line 52"/>
          <p:cNvSpPr>
            <a:spLocks noChangeShapeType="1"/>
          </p:cNvSpPr>
          <p:nvPr/>
        </p:nvSpPr>
        <p:spPr bwMode="auto">
          <a:xfrm flipV="1">
            <a:off x="3825875" y="3048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7" name="Line 53"/>
          <p:cNvSpPr>
            <a:spLocks noChangeShapeType="1"/>
          </p:cNvSpPr>
          <p:nvPr/>
        </p:nvSpPr>
        <p:spPr bwMode="auto">
          <a:xfrm>
            <a:off x="3825875" y="3276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8" name="Line 54"/>
          <p:cNvSpPr>
            <a:spLocks noChangeShapeType="1"/>
          </p:cNvSpPr>
          <p:nvPr/>
        </p:nvSpPr>
        <p:spPr bwMode="auto">
          <a:xfrm>
            <a:off x="3825875" y="3810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9" name="Line 55"/>
          <p:cNvSpPr>
            <a:spLocks noChangeShapeType="1"/>
          </p:cNvSpPr>
          <p:nvPr/>
        </p:nvSpPr>
        <p:spPr bwMode="auto">
          <a:xfrm flipV="1">
            <a:off x="3825875" y="3581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0" name="Line 56"/>
          <p:cNvSpPr>
            <a:spLocks noChangeShapeType="1"/>
          </p:cNvSpPr>
          <p:nvPr/>
        </p:nvSpPr>
        <p:spPr bwMode="auto">
          <a:xfrm>
            <a:off x="3825875" y="3810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1" name="Line 57"/>
          <p:cNvSpPr>
            <a:spLocks noChangeShapeType="1"/>
          </p:cNvSpPr>
          <p:nvPr/>
        </p:nvSpPr>
        <p:spPr bwMode="auto">
          <a:xfrm>
            <a:off x="3825875" y="42672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2" name="Line 58"/>
          <p:cNvSpPr>
            <a:spLocks noChangeShapeType="1"/>
          </p:cNvSpPr>
          <p:nvPr/>
        </p:nvSpPr>
        <p:spPr bwMode="auto">
          <a:xfrm flipV="1">
            <a:off x="3825875" y="40386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3" name="Line 59"/>
          <p:cNvSpPr>
            <a:spLocks noChangeShapeType="1"/>
          </p:cNvSpPr>
          <p:nvPr/>
        </p:nvSpPr>
        <p:spPr bwMode="auto">
          <a:xfrm>
            <a:off x="3825875" y="42672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4" name="Line 60"/>
          <p:cNvSpPr>
            <a:spLocks noChangeShapeType="1"/>
          </p:cNvSpPr>
          <p:nvPr/>
        </p:nvSpPr>
        <p:spPr bwMode="auto">
          <a:xfrm>
            <a:off x="3886200" y="5257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5" name="Line 61"/>
          <p:cNvSpPr>
            <a:spLocks noChangeShapeType="1"/>
          </p:cNvSpPr>
          <p:nvPr/>
        </p:nvSpPr>
        <p:spPr bwMode="auto">
          <a:xfrm>
            <a:off x="3962400" y="5562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6" name="Line 62"/>
          <p:cNvSpPr>
            <a:spLocks noChangeShapeType="1"/>
          </p:cNvSpPr>
          <p:nvPr/>
        </p:nvSpPr>
        <p:spPr bwMode="auto">
          <a:xfrm>
            <a:off x="3962400" y="57912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7" name="Line 63"/>
          <p:cNvSpPr>
            <a:spLocks noChangeShapeType="1"/>
          </p:cNvSpPr>
          <p:nvPr/>
        </p:nvSpPr>
        <p:spPr bwMode="auto">
          <a:xfrm>
            <a:off x="3962400" y="6019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8" name="Line 64"/>
          <p:cNvSpPr>
            <a:spLocks noChangeShapeType="1"/>
          </p:cNvSpPr>
          <p:nvPr/>
        </p:nvSpPr>
        <p:spPr bwMode="auto">
          <a:xfrm>
            <a:off x="3962400" y="6324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9" name="Line 65"/>
          <p:cNvSpPr>
            <a:spLocks noChangeShapeType="1"/>
          </p:cNvSpPr>
          <p:nvPr/>
        </p:nvSpPr>
        <p:spPr bwMode="auto">
          <a:xfrm>
            <a:off x="1219200" y="5486400"/>
            <a:ext cx="381000" cy="914400"/>
          </a:xfrm>
          <a:prstGeom prst="line">
            <a:avLst/>
          </a:prstGeom>
          <a:noFill/>
          <a:ln w="9525">
            <a:solidFill>
              <a:srgbClr val="990033"/>
            </a:solidFill>
            <a:round/>
            <a:headEnd/>
            <a:tailEnd type="triangle" w="med" len="med"/>
          </a:ln>
          <a:effectLst/>
        </p:spPr>
        <p:txBody>
          <a:bodyPr/>
          <a:lstStyle/>
          <a:p>
            <a:endParaRPr lang="en-US"/>
          </a:p>
        </p:txBody>
      </p:sp>
      <p:sp>
        <p:nvSpPr>
          <p:cNvPr id="897090" name="Line 66"/>
          <p:cNvSpPr>
            <a:spLocks noChangeShapeType="1"/>
          </p:cNvSpPr>
          <p:nvPr/>
        </p:nvSpPr>
        <p:spPr bwMode="auto">
          <a:xfrm>
            <a:off x="1219200" y="5486400"/>
            <a:ext cx="381000" cy="457200"/>
          </a:xfrm>
          <a:prstGeom prst="line">
            <a:avLst/>
          </a:prstGeom>
          <a:noFill/>
          <a:ln w="9525">
            <a:solidFill>
              <a:srgbClr val="990033"/>
            </a:solidFill>
            <a:round/>
            <a:headEnd/>
            <a:tailEnd type="triangle" w="med" len="med"/>
          </a:ln>
          <a:effectLst/>
        </p:spPr>
        <p:txBody>
          <a:bodyPr/>
          <a:lstStyle/>
          <a:p>
            <a:endParaRPr lang="en-US"/>
          </a:p>
        </p:txBody>
      </p:sp>
      <p:sp>
        <p:nvSpPr>
          <p:cNvPr id="897091" name="Line 67"/>
          <p:cNvSpPr>
            <a:spLocks noChangeShapeType="1"/>
          </p:cNvSpPr>
          <p:nvPr/>
        </p:nvSpPr>
        <p:spPr bwMode="auto">
          <a:xfrm>
            <a:off x="1219200" y="5486400"/>
            <a:ext cx="304800" cy="76200"/>
          </a:xfrm>
          <a:prstGeom prst="line">
            <a:avLst/>
          </a:prstGeom>
          <a:noFill/>
          <a:ln w="9525">
            <a:solidFill>
              <a:srgbClr val="990033"/>
            </a:solidFill>
            <a:round/>
            <a:headEnd/>
            <a:tailEnd type="triangle" w="med" len="med"/>
          </a:ln>
          <a:effectLst/>
        </p:spPr>
        <p:txBody>
          <a:bodyPr/>
          <a:lstStyle/>
          <a:p>
            <a:endParaRPr lang="en-US"/>
          </a:p>
        </p:txBody>
      </p:sp>
      <p:sp>
        <p:nvSpPr>
          <p:cNvPr id="897092" name="Line 68"/>
          <p:cNvSpPr>
            <a:spLocks noChangeShapeType="1"/>
          </p:cNvSpPr>
          <p:nvPr/>
        </p:nvSpPr>
        <p:spPr bwMode="auto">
          <a:xfrm flipV="1">
            <a:off x="1219200" y="5334000"/>
            <a:ext cx="1066800" cy="76200"/>
          </a:xfrm>
          <a:prstGeom prst="line">
            <a:avLst/>
          </a:prstGeom>
          <a:noFill/>
          <a:ln w="9525" cap="rnd">
            <a:solidFill>
              <a:srgbClr val="990033"/>
            </a:solidFill>
            <a:prstDash val="sysDot"/>
            <a:round/>
            <a:headEnd/>
            <a:tailEnd/>
          </a:ln>
          <a:effectLst/>
        </p:spPr>
        <p:txBody>
          <a:bodyPr/>
          <a:lstStyle/>
          <a:p>
            <a:endParaRPr lang="en-US"/>
          </a:p>
        </p:txBody>
      </p:sp>
      <p:sp>
        <p:nvSpPr>
          <p:cNvPr id="897093" name="Line 69"/>
          <p:cNvSpPr>
            <a:spLocks noChangeShapeType="1"/>
          </p:cNvSpPr>
          <p:nvPr/>
        </p:nvSpPr>
        <p:spPr bwMode="auto">
          <a:xfrm>
            <a:off x="1981200" y="5562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094" name="Line 70"/>
          <p:cNvSpPr>
            <a:spLocks noChangeShapeType="1"/>
          </p:cNvSpPr>
          <p:nvPr/>
        </p:nvSpPr>
        <p:spPr bwMode="auto">
          <a:xfrm>
            <a:off x="1981200" y="5943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095" name="Line 71"/>
          <p:cNvSpPr>
            <a:spLocks noChangeShapeType="1"/>
          </p:cNvSpPr>
          <p:nvPr/>
        </p:nvSpPr>
        <p:spPr bwMode="auto">
          <a:xfrm>
            <a:off x="2057400" y="6400800"/>
            <a:ext cx="304800" cy="0"/>
          </a:xfrm>
          <a:prstGeom prst="line">
            <a:avLst/>
          </a:prstGeom>
          <a:noFill/>
          <a:ln w="9525">
            <a:solidFill>
              <a:srgbClr val="990033"/>
            </a:solidFill>
            <a:round/>
            <a:headEnd/>
            <a:tailEnd type="triangle" w="med" len="med"/>
          </a:ln>
          <a:effectLst/>
        </p:spPr>
        <p:txBody>
          <a:bodyPr/>
          <a:lstStyle/>
          <a:p>
            <a:endParaRPr lang="en-US"/>
          </a:p>
        </p:txBody>
      </p:sp>
      <p:sp>
        <p:nvSpPr>
          <p:cNvPr id="897096" name="Line 72"/>
          <p:cNvSpPr>
            <a:spLocks noChangeShapeType="1"/>
          </p:cNvSpPr>
          <p:nvPr/>
        </p:nvSpPr>
        <p:spPr bwMode="auto">
          <a:xfrm>
            <a:off x="2514600" y="5334000"/>
            <a:ext cx="304800" cy="152400"/>
          </a:xfrm>
          <a:prstGeom prst="line">
            <a:avLst/>
          </a:prstGeom>
          <a:noFill/>
          <a:ln w="9525">
            <a:solidFill>
              <a:srgbClr val="990033"/>
            </a:solidFill>
            <a:round/>
            <a:headEnd/>
            <a:tailEnd type="triangle" w="med" len="med"/>
          </a:ln>
          <a:effectLst/>
        </p:spPr>
        <p:txBody>
          <a:bodyPr/>
          <a:lstStyle/>
          <a:p>
            <a:endParaRPr lang="en-US"/>
          </a:p>
        </p:txBody>
      </p:sp>
      <p:sp>
        <p:nvSpPr>
          <p:cNvPr id="897097" name="Line 73"/>
          <p:cNvSpPr>
            <a:spLocks noChangeShapeType="1"/>
          </p:cNvSpPr>
          <p:nvPr/>
        </p:nvSpPr>
        <p:spPr bwMode="auto">
          <a:xfrm>
            <a:off x="2514600" y="5334000"/>
            <a:ext cx="304800" cy="533400"/>
          </a:xfrm>
          <a:prstGeom prst="line">
            <a:avLst/>
          </a:prstGeom>
          <a:noFill/>
          <a:ln w="9525">
            <a:solidFill>
              <a:srgbClr val="990033"/>
            </a:solidFill>
            <a:round/>
            <a:headEnd/>
            <a:tailEnd type="triangle" w="med" len="med"/>
          </a:ln>
          <a:effectLst/>
        </p:spPr>
        <p:txBody>
          <a:bodyPr/>
          <a:lstStyle/>
          <a:p>
            <a:endParaRPr lang="en-US"/>
          </a:p>
        </p:txBody>
      </p:sp>
      <p:sp>
        <p:nvSpPr>
          <p:cNvPr id="897098" name="Line 74"/>
          <p:cNvSpPr>
            <a:spLocks noChangeShapeType="1"/>
          </p:cNvSpPr>
          <p:nvPr/>
        </p:nvSpPr>
        <p:spPr bwMode="auto">
          <a:xfrm>
            <a:off x="2514600" y="5334000"/>
            <a:ext cx="304800" cy="990600"/>
          </a:xfrm>
          <a:prstGeom prst="line">
            <a:avLst/>
          </a:prstGeom>
          <a:noFill/>
          <a:ln w="9525">
            <a:solidFill>
              <a:srgbClr val="990033"/>
            </a:solidFill>
            <a:round/>
            <a:headEnd/>
            <a:tailEnd type="triangle" w="med" len="med"/>
          </a:ln>
          <a:effectLst/>
        </p:spPr>
        <p:txBody>
          <a:bodyPr/>
          <a:lstStyle/>
          <a:p>
            <a:endParaRPr lang="en-US"/>
          </a:p>
        </p:txBody>
      </p:sp>
      <p:sp>
        <p:nvSpPr>
          <p:cNvPr id="897099" name="Line 75"/>
          <p:cNvSpPr>
            <a:spLocks noChangeShapeType="1"/>
          </p:cNvSpPr>
          <p:nvPr/>
        </p:nvSpPr>
        <p:spPr bwMode="auto">
          <a:xfrm>
            <a:off x="2514600" y="6400800"/>
            <a:ext cx="304800" cy="228600"/>
          </a:xfrm>
          <a:prstGeom prst="line">
            <a:avLst/>
          </a:prstGeom>
          <a:noFill/>
          <a:ln w="9525">
            <a:solidFill>
              <a:srgbClr val="990033"/>
            </a:solidFill>
            <a:round/>
            <a:headEnd/>
            <a:tailEnd type="triangle" w="med" len="med"/>
          </a:ln>
          <a:effectLst/>
        </p:spPr>
        <p:txBody>
          <a:bodyPr/>
          <a:lstStyle/>
          <a:p>
            <a:endParaRPr lang="en-US"/>
          </a:p>
        </p:txBody>
      </p:sp>
      <p:sp>
        <p:nvSpPr>
          <p:cNvPr id="897100" name="Line 76"/>
          <p:cNvSpPr>
            <a:spLocks noChangeShapeType="1"/>
          </p:cNvSpPr>
          <p:nvPr/>
        </p:nvSpPr>
        <p:spPr bwMode="auto">
          <a:xfrm flipV="1">
            <a:off x="3200400" y="65532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101" name="Line 77"/>
          <p:cNvSpPr>
            <a:spLocks noChangeShapeType="1"/>
          </p:cNvSpPr>
          <p:nvPr/>
        </p:nvSpPr>
        <p:spPr bwMode="auto">
          <a:xfrm flipV="1">
            <a:off x="3200400" y="6248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102" name="Line 78"/>
          <p:cNvSpPr>
            <a:spLocks noChangeShapeType="1"/>
          </p:cNvSpPr>
          <p:nvPr/>
        </p:nvSpPr>
        <p:spPr bwMode="auto">
          <a:xfrm flipV="1">
            <a:off x="3200400" y="5867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103" name="Line 79"/>
          <p:cNvSpPr>
            <a:spLocks noChangeShapeType="1"/>
          </p:cNvSpPr>
          <p:nvPr/>
        </p:nvSpPr>
        <p:spPr bwMode="auto">
          <a:xfrm>
            <a:off x="3200400" y="5486400"/>
            <a:ext cx="304800" cy="0"/>
          </a:xfrm>
          <a:prstGeom prst="line">
            <a:avLst/>
          </a:prstGeom>
          <a:noFill/>
          <a:ln w="9525">
            <a:solidFill>
              <a:srgbClr val="990033"/>
            </a:solidFill>
            <a:round/>
            <a:headEnd/>
            <a:tailEnd type="triangle" w="med" len="med"/>
          </a:ln>
          <a:effectLst/>
        </p:spPr>
        <p:txBody>
          <a:bodyPr/>
          <a:lstStyle/>
          <a:p>
            <a:endParaRPr lang="en-US"/>
          </a:p>
        </p:txBody>
      </p:sp>
      <p:sp>
        <p:nvSpPr>
          <p:cNvPr id="897104" name="Line 80"/>
          <p:cNvSpPr>
            <a:spLocks noChangeShapeType="1"/>
          </p:cNvSpPr>
          <p:nvPr/>
        </p:nvSpPr>
        <p:spPr bwMode="auto">
          <a:xfrm flipV="1">
            <a:off x="2514600" y="5181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897105" name="Line 81"/>
          <p:cNvSpPr>
            <a:spLocks noChangeShapeType="1"/>
          </p:cNvSpPr>
          <p:nvPr/>
        </p:nvSpPr>
        <p:spPr bwMode="auto">
          <a:xfrm flipV="1">
            <a:off x="2514600" y="5562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897106" name="Line 82"/>
          <p:cNvSpPr>
            <a:spLocks noChangeShapeType="1"/>
          </p:cNvSpPr>
          <p:nvPr/>
        </p:nvSpPr>
        <p:spPr bwMode="auto">
          <a:xfrm flipV="1">
            <a:off x="2514600" y="5867400"/>
            <a:ext cx="1066800" cy="152400"/>
          </a:xfrm>
          <a:prstGeom prst="line">
            <a:avLst/>
          </a:prstGeom>
          <a:noFill/>
          <a:ln w="9525" cap="rnd">
            <a:noFill/>
            <a:prstDash val="sysDot"/>
            <a:round/>
            <a:headEnd/>
            <a:tailEnd/>
          </a:ln>
          <a:effectLst/>
        </p:spPr>
        <p:txBody>
          <a:bodyPr/>
          <a:lstStyle/>
          <a:p>
            <a:endParaRPr lang="en-US"/>
          </a:p>
        </p:txBody>
      </p:sp>
      <p:sp>
        <p:nvSpPr>
          <p:cNvPr id="897107" name="Line 83"/>
          <p:cNvSpPr>
            <a:spLocks noChangeShapeType="1"/>
          </p:cNvSpPr>
          <p:nvPr/>
        </p:nvSpPr>
        <p:spPr bwMode="auto">
          <a:xfrm flipV="1">
            <a:off x="2514600" y="62484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897108" name="Text Box 84"/>
          <p:cNvSpPr txBox="1">
            <a:spLocks noChangeArrowheads="1"/>
          </p:cNvSpPr>
          <p:nvPr/>
        </p:nvSpPr>
        <p:spPr bwMode="auto">
          <a:xfrm>
            <a:off x="7543800" y="6491288"/>
            <a:ext cx="141605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[ECP, 1997]</a:t>
            </a:r>
          </a:p>
        </p:txBody>
      </p:sp>
      <p:grpSp>
        <p:nvGrpSpPr>
          <p:cNvPr id="897109" name="Group 85"/>
          <p:cNvGrpSpPr>
            <a:grpSpLocks/>
          </p:cNvGrpSpPr>
          <p:nvPr/>
        </p:nvGrpSpPr>
        <p:grpSpPr bwMode="auto">
          <a:xfrm>
            <a:off x="1905000" y="1447800"/>
            <a:ext cx="914400" cy="3429000"/>
            <a:chOff x="3984" y="720"/>
            <a:chExt cx="576" cy="2160"/>
          </a:xfrm>
        </p:grpSpPr>
        <p:sp>
          <p:nvSpPr>
            <p:cNvPr id="897110" name="Oval 86"/>
            <p:cNvSpPr>
              <a:spLocks noChangeArrowheads="1"/>
            </p:cNvSpPr>
            <p:nvPr/>
          </p:nvSpPr>
          <p:spPr bwMode="auto">
            <a:xfrm>
              <a:off x="3984" y="720"/>
              <a:ext cx="576" cy="1920"/>
            </a:xfrm>
            <a:prstGeom prst="ellipse">
              <a:avLst/>
            </a:prstGeom>
            <a:noFill/>
            <a:ln w="28575">
              <a:solidFill>
                <a:srgbClr val="3333FF"/>
              </a:solidFill>
              <a:round/>
              <a:headEnd/>
              <a:tailEnd/>
            </a:ln>
            <a:effectLst/>
          </p:spPr>
          <p:txBody>
            <a:bodyPr wrap="none" lIns="91436" tIns="45718" rIns="91436" bIns="45718" anchor="ctr"/>
            <a:lstStyle/>
            <a:p>
              <a:pPr algn="ctr"/>
              <a:endParaRPr lang="en-US" sz="1800">
                <a:solidFill>
                  <a:srgbClr val="990033"/>
                </a:solidFill>
                <a:latin typeface="Arial" charset="0"/>
              </a:endParaRPr>
            </a:p>
          </p:txBody>
        </p:sp>
        <p:sp>
          <p:nvSpPr>
            <p:cNvPr id="897111" name="AutoShape 87"/>
            <p:cNvSpPr>
              <a:spLocks noChangeArrowheads="1"/>
            </p:cNvSpPr>
            <p:nvPr/>
          </p:nvSpPr>
          <p:spPr bwMode="auto">
            <a:xfrm>
              <a:off x="4176" y="2640"/>
              <a:ext cx="192" cy="240"/>
            </a:xfrm>
            <a:prstGeom prst="downArrow">
              <a:avLst>
                <a:gd name="adj1" fmla="val 50000"/>
                <a:gd name="adj2" fmla="val 31250"/>
              </a:avLst>
            </a:prstGeom>
            <a:noFill/>
            <a:ln w="28575">
              <a:solidFill>
                <a:srgbClr val="3333FF"/>
              </a:solidFill>
              <a:miter lim="800000"/>
              <a:headEnd/>
              <a:tailEnd/>
            </a:ln>
            <a:effectLst/>
          </p:spPr>
          <p:txBody>
            <a:bodyPr vert="eaVert"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9"/>
                                        </p:tgtEl>
                                        <p:attrNameLst>
                                          <p:attrName>style.visibility</p:attrName>
                                        </p:attrNameLst>
                                      </p:cBhvr>
                                      <p:to>
                                        <p:strVal val="visible"/>
                                      </p:to>
                                    </p:set>
                                    <p:animEffect transition="in" filter="dissolve">
                                      <p:cBhvr>
                                        <p:cTn id="7" dur="500"/>
                                        <p:tgtEl>
                                          <p:spTgt spid="8970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7030"/>
                                        </p:tgtEl>
                                        <p:attrNameLst>
                                          <p:attrName>style.visibility</p:attrName>
                                        </p:attrNameLst>
                                      </p:cBhvr>
                                      <p:to>
                                        <p:strVal val="visible"/>
                                      </p:to>
                                    </p:set>
                                    <p:animEffect transition="in" filter="dissolve">
                                      <p:cBhvr>
                                        <p:cTn id="10" dur="500"/>
                                        <p:tgtEl>
                                          <p:spTgt spid="8970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97031"/>
                                        </p:tgtEl>
                                        <p:attrNameLst>
                                          <p:attrName>style.visibility</p:attrName>
                                        </p:attrNameLst>
                                      </p:cBhvr>
                                      <p:to>
                                        <p:strVal val="visible"/>
                                      </p:to>
                                    </p:set>
                                    <p:animEffect transition="in" filter="dissolve">
                                      <p:cBhvr>
                                        <p:cTn id="13" dur="500"/>
                                        <p:tgtEl>
                                          <p:spTgt spid="897031"/>
                                        </p:tgtEl>
                                      </p:cBhvr>
                                    </p:animEffect>
                                  </p:childTnLst>
                                </p:cTn>
                              </p:par>
                              <p:par>
                                <p:cTn id="14" presetID="9" presetClass="entr" presetSubtype="0" fill="hold" nodeType="withEffect">
                                  <p:stCondLst>
                                    <p:cond delay="0"/>
                                  </p:stCondLst>
                                  <p:childTnLst>
                                    <p:set>
                                      <p:cBhvr>
                                        <p:cTn id="15" dur="1" fill="hold">
                                          <p:stCondLst>
                                            <p:cond delay="0"/>
                                          </p:stCondLst>
                                        </p:cTn>
                                        <p:tgtEl>
                                          <p:spTgt spid="897032"/>
                                        </p:tgtEl>
                                        <p:attrNameLst>
                                          <p:attrName>style.visibility</p:attrName>
                                        </p:attrNameLst>
                                      </p:cBhvr>
                                      <p:to>
                                        <p:strVal val="visible"/>
                                      </p:to>
                                    </p:set>
                                    <p:animEffect transition="in" filter="dissolve">
                                      <p:cBhvr>
                                        <p:cTn id="16" dur="500"/>
                                        <p:tgtEl>
                                          <p:spTgt spid="897032"/>
                                        </p:tgtEl>
                                      </p:cBhvr>
                                    </p:animEffect>
                                  </p:childTnLst>
                                </p:cTn>
                              </p:par>
                              <p:par>
                                <p:cTn id="17" presetID="9" presetClass="entr" presetSubtype="0" fill="hold" nodeType="withEffect">
                                  <p:stCondLst>
                                    <p:cond delay="0"/>
                                  </p:stCondLst>
                                  <p:childTnLst>
                                    <p:set>
                                      <p:cBhvr>
                                        <p:cTn id="18" dur="1" fill="hold">
                                          <p:stCondLst>
                                            <p:cond delay="0"/>
                                          </p:stCondLst>
                                        </p:cTn>
                                        <p:tgtEl>
                                          <p:spTgt spid="897033"/>
                                        </p:tgtEl>
                                        <p:attrNameLst>
                                          <p:attrName>style.visibility</p:attrName>
                                        </p:attrNameLst>
                                      </p:cBhvr>
                                      <p:to>
                                        <p:strVal val="visible"/>
                                      </p:to>
                                    </p:set>
                                    <p:animEffect transition="in" filter="dissolve">
                                      <p:cBhvr>
                                        <p:cTn id="19" dur="500"/>
                                        <p:tgtEl>
                                          <p:spTgt spid="897033"/>
                                        </p:tgtEl>
                                      </p:cBhvr>
                                    </p:animEffect>
                                  </p:childTnLst>
                                </p:cTn>
                              </p:par>
                              <p:par>
                                <p:cTn id="20" presetID="9" presetClass="entr" presetSubtype="0" fill="hold" nodeType="withEffect">
                                  <p:stCondLst>
                                    <p:cond delay="0"/>
                                  </p:stCondLst>
                                  <p:childTnLst>
                                    <p:set>
                                      <p:cBhvr>
                                        <p:cTn id="21" dur="1" fill="hold">
                                          <p:stCondLst>
                                            <p:cond delay="0"/>
                                          </p:stCondLst>
                                        </p:cTn>
                                        <p:tgtEl>
                                          <p:spTgt spid="897034"/>
                                        </p:tgtEl>
                                        <p:attrNameLst>
                                          <p:attrName>style.visibility</p:attrName>
                                        </p:attrNameLst>
                                      </p:cBhvr>
                                      <p:to>
                                        <p:strVal val="visible"/>
                                      </p:to>
                                    </p:set>
                                    <p:animEffect transition="in" filter="dissolve">
                                      <p:cBhvr>
                                        <p:cTn id="22" dur="500"/>
                                        <p:tgtEl>
                                          <p:spTgt spid="89703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97050"/>
                                        </p:tgtEl>
                                        <p:attrNameLst>
                                          <p:attrName>style.visibility</p:attrName>
                                        </p:attrNameLst>
                                      </p:cBhvr>
                                      <p:to>
                                        <p:strVal val="visible"/>
                                      </p:to>
                                    </p:set>
                                    <p:animEffect transition="in" filter="dissolve">
                                      <p:cBhvr>
                                        <p:cTn id="25" dur="500"/>
                                        <p:tgtEl>
                                          <p:spTgt spid="89705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7051"/>
                                        </p:tgtEl>
                                        <p:attrNameLst>
                                          <p:attrName>style.visibility</p:attrName>
                                        </p:attrNameLst>
                                      </p:cBhvr>
                                      <p:to>
                                        <p:strVal val="visible"/>
                                      </p:to>
                                    </p:set>
                                    <p:animEffect transition="in" filter="dissolve">
                                      <p:cBhvr>
                                        <p:cTn id="28" dur="500"/>
                                        <p:tgtEl>
                                          <p:spTgt spid="8970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97052"/>
                                        </p:tgtEl>
                                        <p:attrNameLst>
                                          <p:attrName>style.visibility</p:attrName>
                                        </p:attrNameLst>
                                      </p:cBhvr>
                                      <p:to>
                                        <p:strVal val="visible"/>
                                      </p:to>
                                    </p:set>
                                    <p:animEffect transition="in" filter="dissolve">
                                      <p:cBhvr>
                                        <p:cTn id="31" dur="500"/>
                                        <p:tgtEl>
                                          <p:spTgt spid="8970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97059"/>
                                        </p:tgtEl>
                                        <p:attrNameLst>
                                          <p:attrName>style.visibility</p:attrName>
                                        </p:attrNameLst>
                                      </p:cBhvr>
                                      <p:to>
                                        <p:strVal val="visible"/>
                                      </p:to>
                                    </p:set>
                                    <p:animEffect transition="in" filter="dissolve">
                                      <p:cBhvr>
                                        <p:cTn id="34" dur="500"/>
                                        <p:tgtEl>
                                          <p:spTgt spid="89705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97060"/>
                                        </p:tgtEl>
                                        <p:attrNameLst>
                                          <p:attrName>style.visibility</p:attrName>
                                        </p:attrNameLst>
                                      </p:cBhvr>
                                      <p:to>
                                        <p:strVal val="visible"/>
                                      </p:to>
                                    </p:set>
                                    <p:animEffect transition="in" filter="dissolve">
                                      <p:cBhvr>
                                        <p:cTn id="37" dur="500"/>
                                        <p:tgtEl>
                                          <p:spTgt spid="89706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97061"/>
                                        </p:tgtEl>
                                        <p:attrNameLst>
                                          <p:attrName>style.visibility</p:attrName>
                                        </p:attrNameLst>
                                      </p:cBhvr>
                                      <p:to>
                                        <p:strVal val="visible"/>
                                      </p:to>
                                    </p:set>
                                    <p:animEffect transition="in" filter="dissolve">
                                      <p:cBhvr>
                                        <p:cTn id="40" dur="500"/>
                                        <p:tgtEl>
                                          <p:spTgt spid="89706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897089"/>
                                        </p:tgtEl>
                                        <p:attrNameLst>
                                          <p:attrName>style.visibility</p:attrName>
                                        </p:attrNameLst>
                                      </p:cBhvr>
                                      <p:to>
                                        <p:strVal val="visible"/>
                                      </p:to>
                                    </p:set>
                                    <p:animEffect transition="in" filter="dissolve">
                                      <p:cBhvr>
                                        <p:cTn id="43" dur="500"/>
                                        <p:tgtEl>
                                          <p:spTgt spid="89708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97090"/>
                                        </p:tgtEl>
                                        <p:attrNameLst>
                                          <p:attrName>style.visibility</p:attrName>
                                        </p:attrNameLst>
                                      </p:cBhvr>
                                      <p:to>
                                        <p:strVal val="visible"/>
                                      </p:to>
                                    </p:set>
                                    <p:animEffect transition="in" filter="dissolve">
                                      <p:cBhvr>
                                        <p:cTn id="46" dur="500"/>
                                        <p:tgtEl>
                                          <p:spTgt spid="89709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97091"/>
                                        </p:tgtEl>
                                        <p:attrNameLst>
                                          <p:attrName>style.visibility</p:attrName>
                                        </p:attrNameLst>
                                      </p:cBhvr>
                                      <p:to>
                                        <p:strVal val="visible"/>
                                      </p:to>
                                    </p:set>
                                    <p:animEffect transition="in" filter="dissolve">
                                      <p:cBhvr>
                                        <p:cTn id="49" dur="500"/>
                                        <p:tgtEl>
                                          <p:spTgt spid="89709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897092"/>
                                        </p:tgtEl>
                                        <p:attrNameLst>
                                          <p:attrName>style.visibility</p:attrName>
                                        </p:attrNameLst>
                                      </p:cBhvr>
                                      <p:to>
                                        <p:strVal val="visible"/>
                                      </p:to>
                                    </p:set>
                                    <p:animEffect transition="in" filter="dissolve">
                                      <p:cBhvr>
                                        <p:cTn id="52" dur="500"/>
                                        <p:tgtEl>
                                          <p:spTgt spid="89709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97093"/>
                                        </p:tgtEl>
                                        <p:attrNameLst>
                                          <p:attrName>style.visibility</p:attrName>
                                        </p:attrNameLst>
                                      </p:cBhvr>
                                      <p:to>
                                        <p:strVal val="visible"/>
                                      </p:to>
                                    </p:set>
                                    <p:animEffect transition="in" filter="dissolve">
                                      <p:cBhvr>
                                        <p:cTn id="55" dur="500"/>
                                        <p:tgtEl>
                                          <p:spTgt spid="89709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97094"/>
                                        </p:tgtEl>
                                        <p:attrNameLst>
                                          <p:attrName>style.visibility</p:attrName>
                                        </p:attrNameLst>
                                      </p:cBhvr>
                                      <p:to>
                                        <p:strVal val="visible"/>
                                      </p:to>
                                    </p:set>
                                    <p:animEffect transition="in" filter="dissolve">
                                      <p:cBhvr>
                                        <p:cTn id="58" dur="500"/>
                                        <p:tgtEl>
                                          <p:spTgt spid="89709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897095"/>
                                        </p:tgtEl>
                                        <p:attrNameLst>
                                          <p:attrName>style.visibility</p:attrName>
                                        </p:attrNameLst>
                                      </p:cBhvr>
                                      <p:to>
                                        <p:strVal val="visible"/>
                                      </p:to>
                                    </p:set>
                                    <p:animEffect transition="in" filter="dissolve">
                                      <p:cBhvr>
                                        <p:cTn id="61" dur="500"/>
                                        <p:tgtEl>
                                          <p:spTgt spid="89709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897048"/>
                                        </p:tgtEl>
                                        <p:attrNameLst>
                                          <p:attrName>style.visibility</p:attrName>
                                        </p:attrNameLst>
                                      </p:cBhvr>
                                      <p:to>
                                        <p:strVal val="visible"/>
                                      </p:to>
                                    </p:set>
                                    <p:animEffect transition="in" filter="dissolve">
                                      <p:cBhvr>
                                        <p:cTn id="64" dur="500"/>
                                        <p:tgtEl>
                                          <p:spTgt spid="89704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97035"/>
                                        </p:tgtEl>
                                        <p:attrNameLst>
                                          <p:attrName>style.visibility</p:attrName>
                                        </p:attrNameLst>
                                      </p:cBhvr>
                                      <p:to>
                                        <p:strVal val="visible"/>
                                      </p:to>
                                    </p:set>
                                    <p:animEffect transition="in" filter="dissolve">
                                      <p:cBhvr>
                                        <p:cTn id="69" dur="500"/>
                                        <p:tgtEl>
                                          <p:spTgt spid="89703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97036"/>
                                        </p:tgtEl>
                                        <p:attrNameLst>
                                          <p:attrName>style.visibility</p:attrName>
                                        </p:attrNameLst>
                                      </p:cBhvr>
                                      <p:to>
                                        <p:strVal val="visible"/>
                                      </p:to>
                                    </p:set>
                                    <p:animEffect transition="in" filter="dissolve">
                                      <p:cBhvr>
                                        <p:cTn id="72" dur="500"/>
                                        <p:tgtEl>
                                          <p:spTgt spid="89703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897037"/>
                                        </p:tgtEl>
                                        <p:attrNameLst>
                                          <p:attrName>style.visibility</p:attrName>
                                        </p:attrNameLst>
                                      </p:cBhvr>
                                      <p:to>
                                        <p:strVal val="visible"/>
                                      </p:to>
                                    </p:set>
                                    <p:animEffect transition="in" filter="dissolve">
                                      <p:cBhvr>
                                        <p:cTn id="75" dur="500"/>
                                        <p:tgtEl>
                                          <p:spTgt spid="897037"/>
                                        </p:tgtEl>
                                      </p:cBhvr>
                                    </p:animEffect>
                                  </p:childTnLst>
                                </p:cTn>
                              </p:par>
                              <p:par>
                                <p:cTn id="76" presetID="9" presetClass="entr" presetSubtype="0" fill="hold" nodeType="withEffect">
                                  <p:stCondLst>
                                    <p:cond delay="0"/>
                                  </p:stCondLst>
                                  <p:childTnLst>
                                    <p:set>
                                      <p:cBhvr>
                                        <p:cTn id="77" dur="1" fill="hold">
                                          <p:stCondLst>
                                            <p:cond delay="0"/>
                                          </p:stCondLst>
                                        </p:cTn>
                                        <p:tgtEl>
                                          <p:spTgt spid="897038"/>
                                        </p:tgtEl>
                                        <p:attrNameLst>
                                          <p:attrName>style.visibility</p:attrName>
                                        </p:attrNameLst>
                                      </p:cBhvr>
                                      <p:to>
                                        <p:strVal val="visible"/>
                                      </p:to>
                                    </p:set>
                                    <p:animEffect transition="in" filter="dissolve">
                                      <p:cBhvr>
                                        <p:cTn id="78" dur="500"/>
                                        <p:tgtEl>
                                          <p:spTgt spid="897038"/>
                                        </p:tgtEl>
                                      </p:cBhvr>
                                    </p:animEffect>
                                  </p:childTnLst>
                                </p:cTn>
                              </p:par>
                              <p:par>
                                <p:cTn id="79" presetID="9" presetClass="entr" presetSubtype="0" fill="hold" nodeType="withEffect">
                                  <p:stCondLst>
                                    <p:cond delay="0"/>
                                  </p:stCondLst>
                                  <p:childTnLst>
                                    <p:set>
                                      <p:cBhvr>
                                        <p:cTn id="80" dur="1" fill="hold">
                                          <p:stCondLst>
                                            <p:cond delay="0"/>
                                          </p:stCondLst>
                                        </p:cTn>
                                        <p:tgtEl>
                                          <p:spTgt spid="897039"/>
                                        </p:tgtEl>
                                        <p:attrNameLst>
                                          <p:attrName>style.visibility</p:attrName>
                                        </p:attrNameLst>
                                      </p:cBhvr>
                                      <p:to>
                                        <p:strVal val="visible"/>
                                      </p:to>
                                    </p:set>
                                    <p:animEffect transition="in" filter="dissolve">
                                      <p:cBhvr>
                                        <p:cTn id="81" dur="500"/>
                                        <p:tgtEl>
                                          <p:spTgt spid="897039"/>
                                        </p:tgtEl>
                                      </p:cBhvr>
                                    </p:animEffect>
                                  </p:childTnLst>
                                </p:cTn>
                              </p:par>
                              <p:par>
                                <p:cTn id="82" presetID="9" presetClass="entr" presetSubtype="0" fill="hold" nodeType="withEffect">
                                  <p:stCondLst>
                                    <p:cond delay="0"/>
                                  </p:stCondLst>
                                  <p:childTnLst>
                                    <p:set>
                                      <p:cBhvr>
                                        <p:cTn id="83" dur="1" fill="hold">
                                          <p:stCondLst>
                                            <p:cond delay="0"/>
                                          </p:stCondLst>
                                        </p:cTn>
                                        <p:tgtEl>
                                          <p:spTgt spid="897040"/>
                                        </p:tgtEl>
                                        <p:attrNameLst>
                                          <p:attrName>style.visibility</p:attrName>
                                        </p:attrNameLst>
                                      </p:cBhvr>
                                      <p:to>
                                        <p:strVal val="visible"/>
                                      </p:to>
                                    </p:set>
                                    <p:animEffect transition="in" filter="dissolve">
                                      <p:cBhvr>
                                        <p:cTn id="84" dur="500"/>
                                        <p:tgtEl>
                                          <p:spTgt spid="89704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897042"/>
                                        </p:tgtEl>
                                        <p:attrNameLst>
                                          <p:attrName>style.visibility</p:attrName>
                                        </p:attrNameLst>
                                      </p:cBhvr>
                                      <p:to>
                                        <p:strVal val="visible"/>
                                      </p:to>
                                    </p:set>
                                    <p:animEffect transition="in" filter="dissolve">
                                      <p:cBhvr>
                                        <p:cTn id="87" dur="500"/>
                                        <p:tgtEl>
                                          <p:spTgt spid="897042"/>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897043"/>
                                        </p:tgtEl>
                                        <p:attrNameLst>
                                          <p:attrName>style.visibility</p:attrName>
                                        </p:attrNameLst>
                                      </p:cBhvr>
                                      <p:to>
                                        <p:strVal val="visible"/>
                                      </p:to>
                                    </p:set>
                                    <p:animEffect transition="in" filter="dissolve">
                                      <p:cBhvr>
                                        <p:cTn id="90" dur="500"/>
                                        <p:tgtEl>
                                          <p:spTgt spid="897043"/>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897044"/>
                                        </p:tgtEl>
                                        <p:attrNameLst>
                                          <p:attrName>style.visibility</p:attrName>
                                        </p:attrNameLst>
                                      </p:cBhvr>
                                      <p:to>
                                        <p:strVal val="visible"/>
                                      </p:to>
                                    </p:set>
                                    <p:animEffect transition="in" filter="dissolve">
                                      <p:cBhvr>
                                        <p:cTn id="93" dur="500"/>
                                        <p:tgtEl>
                                          <p:spTgt spid="897044"/>
                                        </p:tgtEl>
                                      </p:cBhvr>
                                    </p:animEffect>
                                  </p:childTnLst>
                                </p:cTn>
                              </p:par>
                              <p:par>
                                <p:cTn id="94" presetID="9" presetClass="entr" presetSubtype="0" fill="hold" nodeType="withEffect">
                                  <p:stCondLst>
                                    <p:cond delay="0"/>
                                  </p:stCondLst>
                                  <p:childTnLst>
                                    <p:set>
                                      <p:cBhvr>
                                        <p:cTn id="95" dur="1" fill="hold">
                                          <p:stCondLst>
                                            <p:cond delay="0"/>
                                          </p:stCondLst>
                                        </p:cTn>
                                        <p:tgtEl>
                                          <p:spTgt spid="897045"/>
                                        </p:tgtEl>
                                        <p:attrNameLst>
                                          <p:attrName>style.visibility</p:attrName>
                                        </p:attrNameLst>
                                      </p:cBhvr>
                                      <p:to>
                                        <p:strVal val="visible"/>
                                      </p:to>
                                    </p:set>
                                    <p:animEffect transition="in" filter="dissolve">
                                      <p:cBhvr>
                                        <p:cTn id="96" dur="500"/>
                                        <p:tgtEl>
                                          <p:spTgt spid="897045"/>
                                        </p:tgtEl>
                                      </p:cBhvr>
                                    </p:animEffect>
                                  </p:childTnLst>
                                </p:cTn>
                              </p:par>
                              <p:par>
                                <p:cTn id="97" presetID="9" presetClass="entr" presetSubtype="0" fill="hold" nodeType="withEffect">
                                  <p:stCondLst>
                                    <p:cond delay="0"/>
                                  </p:stCondLst>
                                  <p:childTnLst>
                                    <p:set>
                                      <p:cBhvr>
                                        <p:cTn id="98" dur="1" fill="hold">
                                          <p:stCondLst>
                                            <p:cond delay="0"/>
                                          </p:stCondLst>
                                        </p:cTn>
                                        <p:tgtEl>
                                          <p:spTgt spid="897046"/>
                                        </p:tgtEl>
                                        <p:attrNameLst>
                                          <p:attrName>style.visibility</p:attrName>
                                        </p:attrNameLst>
                                      </p:cBhvr>
                                      <p:to>
                                        <p:strVal val="visible"/>
                                      </p:to>
                                    </p:set>
                                    <p:animEffect transition="in" filter="dissolve">
                                      <p:cBhvr>
                                        <p:cTn id="99" dur="500"/>
                                        <p:tgtEl>
                                          <p:spTgt spid="897046"/>
                                        </p:tgtEl>
                                      </p:cBhvr>
                                    </p:animEffect>
                                  </p:childTnLst>
                                </p:cTn>
                              </p:par>
                              <p:par>
                                <p:cTn id="100" presetID="9" presetClass="entr" presetSubtype="0" fill="hold" nodeType="withEffect">
                                  <p:stCondLst>
                                    <p:cond delay="0"/>
                                  </p:stCondLst>
                                  <p:childTnLst>
                                    <p:set>
                                      <p:cBhvr>
                                        <p:cTn id="101" dur="1" fill="hold">
                                          <p:stCondLst>
                                            <p:cond delay="0"/>
                                          </p:stCondLst>
                                        </p:cTn>
                                        <p:tgtEl>
                                          <p:spTgt spid="897047"/>
                                        </p:tgtEl>
                                        <p:attrNameLst>
                                          <p:attrName>style.visibility</p:attrName>
                                        </p:attrNameLst>
                                      </p:cBhvr>
                                      <p:to>
                                        <p:strVal val="visible"/>
                                      </p:to>
                                    </p:set>
                                    <p:animEffect transition="in" filter="dissolve">
                                      <p:cBhvr>
                                        <p:cTn id="102" dur="500"/>
                                        <p:tgtEl>
                                          <p:spTgt spid="89704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897049"/>
                                        </p:tgtEl>
                                        <p:attrNameLst>
                                          <p:attrName>style.visibility</p:attrName>
                                        </p:attrNameLst>
                                      </p:cBhvr>
                                      <p:to>
                                        <p:strVal val="visible"/>
                                      </p:to>
                                    </p:set>
                                    <p:animEffect transition="in" filter="dissolve">
                                      <p:cBhvr>
                                        <p:cTn id="105" dur="500"/>
                                        <p:tgtEl>
                                          <p:spTgt spid="897049"/>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897053"/>
                                        </p:tgtEl>
                                        <p:attrNameLst>
                                          <p:attrName>style.visibility</p:attrName>
                                        </p:attrNameLst>
                                      </p:cBhvr>
                                      <p:to>
                                        <p:strVal val="visible"/>
                                      </p:to>
                                    </p:set>
                                    <p:animEffect transition="in" filter="dissolve">
                                      <p:cBhvr>
                                        <p:cTn id="108" dur="500"/>
                                        <p:tgtEl>
                                          <p:spTgt spid="89705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897054"/>
                                        </p:tgtEl>
                                        <p:attrNameLst>
                                          <p:attrName>style.visibility</p:attrName>
                                        </p:attrNameLst>
                                      </p:cBhvr>
                                      <p:to>
                                        <p:strVal val="visible"/>
                                      </p:to>
                                    </p:set>
                                    <p:animEffect transition="in" filter="dissolve">
                                      <p:cBhvr>
                                        <p:cTn id="111" dur="500"/>
                                        <p:tgtEl>
                                          <p:spTgt spid="897054"/>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897055"/>
                                        </p:tgtEl>
                                        <p:attrNameLst>
                                          <p:attrName>style.visibility</p:attrName>
                                        </p:attrNameLst>
                                      </p:cBhvr>
                                      <p:to>
                                        <p:strVal val="visible"/>
                                      </p:to>
                                    </p:set>
                                    <p:animEffect transition="in" filter="dissolve">
                                      <p:cBhvr>
                                        <p:cTn id="114" dur="500"/>
                                        <p:tgtEl>
                                          <p:spTgt spid="897055"/>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897056"/>
                                        </p:tgtEl>
                                        <p:attrNameLst>
                                          <p:attrName>style.visibility</p:attrName>
                                        </p:attrNameLst>
                                      </p:cBhvr>
                                      <p:to>
                                        <p:strVal val="visible"/>
                                      </p:to>
                                    </p:set>
                                    <p:animEffect transition="in" filter="dissolve">
                                      <p:cBhvr>
                                        <p:cTn id="117" dur="500"/>
                                        <p:tgtEl>
                                          <p:spTgt spid="897056"/>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897057"/>
                                        </p:tgtEl>
                                        <p:attrNameLst>
                                          <p:attrName>style.visibility</p:attrName>
                                        </p:attrNameLst>
                                      </p:cBhvr>
                                      <p:to>
                                        <p:strVal val="visible"/>
                                      </p:to>
                                    </p:set>
                                    <p:animEffect transition="in" filter="dissolve">
                                      <p:cBhvr>
                                        <p:cTn id="120" dur="500"/>
                                        <p:tgtEl>
                                          <p:spTgt spid="897057"/>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897058"/>
                                        </p:tgtEl>
                                        <p:attrNameLst>
                                          <p:attrName>style.visibility</p:attrName>
                                        </p:attrNameLst>
                                      </p:cBhvr>
                                      <p:to>
                                        <p:strVal val="visible"/>
                                      </p:to>
                                    </p:set>
                                    <p:animEffect transition="in" filter="dissolve">
                                      <p:cBhvr>
                                        <p:cTn id="123" dur="500"/>
                                        <p:tgtEl>
                                          <p:spTgt spid="897058"/>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897062"/>
                                        </p:tgtEl>
                                        <p:attrNameLst>
                                          <p:attrName>style.visibility</p:attrName>
                                        </p:attrNameLst>
                                      </p:cBhvr>
                                      <p:to>
                                        <p:strVal val="visible"/>
                                      </p:to>
                                    </p:set>
                                    <p:animEffect transition="in" filter="dissolve">
                                      <p:cBhvr>
                                        <p:cTn id="126" dur="500"/>
                                        <p:tgtEl>
                                          <p:spTgt spid="897062"/>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897063"/>
                                        </p:tgtEl>
                                        <p:attrNameLst>
                                          <p:attrName>style.visibility</p:attrName>
                                        </p:attrNameLst>
                                      </p:cBhvr>
                                      <p:to>
                                        <p:strVal val="visible"/>
                                      </p:to>
                                    </p:set>
                                    <p:animEffect transition="in" filter="dissolve">
                                      <p:cBhvr>
                                        <p:cTn id="129" dur="500"/>
                                        <p:tgtEl>
                                          <p:spTgt spid="897063"/>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897064"/>
                                        </p:tgtEl>
                                        <p:attrNameLst>
                                          <p:attrName>style.visibility</p:attrName>
                                        </p:attrNameLst>
                                      </p:cBhvr>
                                      <p:to>
                                        <p:strVal val="visible"/>
                                      </p:to>
                                    </p:set>
                                    <p:animEffect transition="in" filter="dissolve">
                                      <p:cBhvr>
                                        <p:cTn id="132" dur="500"/>
                                        <p:tgtEl>
                                          <p:spTgt spid="897064"/>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897096"/>
                                        </p:tgtEl>
                                        <p:attrNameLst>
                                          <p:attrName>style.visibility</p:attrName>
                                        </p:attrNameLst>
                                      </p:cBhvr>
                                      <p:to>
                                        <p:strVal val="visible"/>
                                      </p:to>
                                    </p:set>
                                    <p:animEffect transition="in" filter="dissolve">
                                      <p:cBhvr>
                                        <p:cTn id="135" dur="500"/>
                                        <p:tgtEl>
                                          <p:spTgt spid="897096"/>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897097"/>
                                        </p:tgtEl>
                                        <p:attrNameLst>
                                          <p:attrName>style.visibility</p:attrName>
                                        </p:attrNameLst>
                                      </p:cBhvr>
                                      <p:to>
                                        <p:strVal val="visible"/>
                                      </p:to>
                                    </p:set>
                                    <p:animEffect transition="in" filter="dissolve">
                                      <p:cBhvr>
                                        <p:cTn id="138" dur="500"/>
                                        <p:tgtEl>
                                          <p:spTgt spid="897097"/>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897098"/>
                                        </p:tgtEl>
                                        <p:attrNameLst>
                                          <p:attrName>style.visibility</p:attrName>
                                        </p:attrNameLst>
                                      </p:cBhvr>
                                      <p:to>
                                        <p:strVal val="visible"/>
                                      </p:to>
                                    </p:set>
                                    <p:animEffect transition="in" filter="dissolve">
                                      <p:cBhvr>
                                        <p:cTn id="141" dur="500"/>
                                        <p:tgtEl>
                                          <p:spTgt spid="897098"/>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897099"/>
                                        </p:tgtEl>
                                        <p:attrNameLst>
                                          <p:attrName>style.visibility</p:attrName>
                                        </p:attrNameLst>
                                      </p:cBhvr>
                                      <p:to>
                                        <p:strVal val="visible"/>
                                      </p:to>
                                    </p:set>
                                    <p:animEffect transition="in" filter="dissolve">
                                      <p:cBhvr>
                                        <p:cTn id="144" dur="500"/>
                                        <p:tgtEl>
                                          <p:spTgt spid="897099"/>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897100"/>
                                        </p:tgtEl>
                                        <p:attrNameLst>
                                          <p:attrName>style.visibility</p:attrName>
                                        </p:attrNameLst>
                                      </p:cBhvr>
                                      <p:to>
                                        <p:strVal val="visible"/>
                                      </p:to>
                                    </p:set>
                                    <p:animEffect transition="in" filter="dissolve">
                                      <p:cBhvr>
                                        <p:cTn id="147" dur="500"/>
                                        <p:tgtEl>
                                          <p:spTgt spid="897100"/>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897101"/>
                                        </p:tgtEl>
                                        <p:attrNameLst>
                                          <p:attrName>style.visibility</p:attrName>
                                        </p:attrNameLst>
                                      </p:cBhvr>
                                      <p:to>
                                        <p:strVal val="visible"/>
                                      </p:to>
                                    </p:set>
                                    <p:animEffect transition="in" filter="dissolve">
                                      <p:cBhvr>
                                        <p:cTn id="150" dur="500"/>
                                        <p:tgtEl>
                                          <p:spTgt spid="897101"/>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897102"/>
                                        </p:tgtEl>
                                        <p:attrNameLst>
                                          <p:attrName>style.visibility</p:attrName>
                                        </p:attrNameLst>
                                      </p:cBhvr>
                                      <p:to>
                                        <p:strVal val="visible"/>
                                      </p:to>
                                    </p:set>
                                    <p:animEffect transition="in" filter="dissolve">
                                      <p:cBhvr>
                                        <p:cTn id="153" dur="500"/>
                                        <p:tgtEl>
                                          <p:spTgt spid="897102"/>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897103"/>
                                        </p:tgtEl>
                                        <p:attrNameLst>
                                          <p:attrName>style.visibility</p:attrName>
                                        </p:attrNameLst>
                                      </p:cBhvr>
                                      <p:to>
                                        <p:strVal val="visible"/>
                                      </p:to>
                                    </p:set>
                                    <p:animEffect transition="in" filter="dissolve">
                                      <p:cBhvr>
                                        <p:cTn id="156" dur="500"/>
                                        <p:tgtEl>
                                          <p:spTgt spid="897103"/>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897104"/>
                                        </p:tgtEl>
                                        <p:attrNameLst>
                                          <p:attrName>style.visibility</p:attrName>
                                        </p:attrNameLst>
                                      </p:cBhvr>
                                      <p:to>
                                        <p:strVal val="visible"/>
                                      </p:to>
                                    </p:set>
                                    <p:animEffect transition="in" filter="dissolve">
                                      <p:cBhvr>
                                        <p:cTn id="159" dur="500"/>
                                        <p:tgtEl>
                                          <p:spTgt spid="897104"/>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897105"/>
                                        </p:tgtEl>
                                        <p:attrNameLst>
                                          <p:attrName>style.visibility</p:attrName>
                                        </p:attrNameLst>
                                      </p:cBhvr>
                                      <p:to>
                                        <p:strVal val="visible"/>
                                      </p:to>
                                    </p:set>
                                    <p:animEffect transition="in" filter="dissolve">
                                      <p:cBhvr>
                                        <p:cTn id="162" dur="500"/>
                                        <p:tgtEl>
                                          <p:spTgt spid="897105"/>
                                        </p:tgtEl>
                                      </p:cBhvr>
                                    </p:animEffect>
                                  </p:childTnLst>
                                </p:cTn>
                              </p:par>
                              <p:par>
                                <p:cTn id="163" presetID="9" presetClass="entr" presetSubtype="0" fill="hold" grpId="0" nodeType="withEffect" nodePh="1">
                                  <p:stCondLst>
                                    <p:cond delay="0"/>
                                  </p:stCondLst>
                                  <p:endCondLst>
                                    <p:cond evt="begin" delay="0">
                                      <p:tn val="163"/>
                                    </p:cond>
                                  </p:endCondLst>
                                  <p:childTnLst>
                                    <p:set>
                                      <p:cBhvr>
                                        <p:cTn id="164" dur="1" fill="hold">
                                          <p:stCondLst>
                                            <p:cond delay="0"/>
                                          </p:stCondLst>
                                        </p:cTn>
                                        <p:tgtEl>
                                          <p:spTgt spid="897106"/>
                                        </p:tgtEl>
                                        <p:attrNameLst>
                                          <p:attrName>style.visibility</p:attrName>
                                        </p:attrNameLst>
                                      </p:cBhvr>
                                      <p:to>
                                        <p:strVal val="visible"/>
                                      </p:to>
                                    </p:set>
                                    <p:animEffect transition="in" filter="dissolve">
                                      <p:cBhvr>
                                        <p:cTn id="165" dur="500"/>
                                        <p:tgtEl>
                                          <p:spTgt spid="897106"/>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897107"/>
                                        </p:tgtEl>
                                        <p:attrNameLst>
                                          <p:attrName>style.visibility</p:attrName>
                                        </p:attrNameLst>
                                      </p:cBhvr>
                                      <p:to>
                                        <p:strVal val="visible"/>
                                      </p:to>
                                    </p:set>
                                    <p:animEffect transition="in" filter="dissolve">
                                      <p:cBhvr>
                                        <p:cTn id="168" dur="500"/>
                                        <p:tgtEl>
                                          <p:spTgt spid="897107"/>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897065"/>
                                        </p:tgtEl>
                                        <p:attrNameLst>
                                          <p:attrName>style.visibility</p:attrName>
                                        </p:attrNameLst>
                                      </p:cBhvr>
                                      <p:to>
                                        <p:strVal val="visible"/>
                                      </p:to>
                                    </p:set>
                                    <p:animEffect transition="in" filter="dissolve">
                                      <p:cBhvr>
                                        <p:cTn id="171" dur="500"/>
                                        <p:tgtEl>
                                          <p:spTgt spid="897065"/>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897066"/>
                                        </p:tgtEl>
                                        <p:attrNameLst>
                                          <p:attrName>style.visibility</p:attrName>
                                        </p:attrNameLst>
                                      </p:cBhvr>
                                      <p:to>
                                        <p:strVal val="visible"/>
                                      </p:to>
                                    </p:set>
                                    <p:animEffect transition="in" filter="dissolve">
                                      <p:cBhvr>
                                        <p:cTn id="176" dur="500"/>
                                        <p:tgtEl>
                                          <p:spTgt spid="897066"/>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897067"/>
                                        </p:tgtEl>
                                        <p:attrNameLst>
                                          <p:attrName>style.visibility</p:attrName>
                                        </p:attrNameLst>
                                      </p:cBhvr>
                                      <p:to>
                                        <p:strVal val="visible"/>
                                      </p:to>
                                    </p:set>
                                    <p:animEffect transition="in" filter="dissolve">
                                      <p:cBhvr>
                                        <p:cTn id="179" dur="500"/>
                                        <p:tgtEl>
                                          <p:spTgt spid="897067"/>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897068"/>
                                        </p:tgtEl>
                                        <p:attrNameLst>
                                          <p:attrName>style.visibility</p:attrName>
                                        </p:attrNameLst>
                                      </p:cBhvr>
                                      <p:to>
                                        <p:strVal val="visible"/>
                                      </p:to>
                                    </p:set>
                                    <p:animEffect transition="in" filter="dissolve">
                                      <p:cBhvr>
                                        <p:cTn id="182" dur="500"/>
                                        <p:tgtEl>
                                          <p:spTgt spid="897068"/>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897069"/>
                                        </p:tgtEl>
                                        <p:attrNameLst>
                                          <p:attrName>style.visibility</p:attrName>
                                        </p:attrNameLst>
                                      </p:cBhvr>
                                      <p:to>
                                        <p:strVal val="visible"/>
                                      </p:to>
                                    </p:set>
                                    <p:animEffect transition="in" filter="dissolve">
                                      <p:cBhvr>
                                        <p:cTn id="185" dur="500"/>
                                        <p:tgtEl>
                                          <p:spTgt spid="897069"/>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897070"/>
                                        </p:tgtEl>
                                        <p:attrNameLst>
                                          <p:attrName>style.visibility</p:attrName>
                                        </p:attrNameLst>
                                      </p:cBhvr>
                                      <p:to>
                                        <p:strVal val="visible"/>
                                      </p:to>
                                    </p:set>
                                    <p:animEffect transition="in" filter="dissolve">
                                      <p:cBhvr>
                                        <p:cTn id="188" dur="500"/>
                                        <p:tgtEl>
                                          <p:spTgt spid="897070"/>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897071"/>
                                        </p:tgtEl>
                                        <p:attrNameLst>
                                          <p:attrName>style.visibility</p:attrName>
                                        </p:attrNameLst>
                                      </p:cBhvr>
                                      <p:to>
                                        <p:strVal val="visible"/>
                                      </p:to>
                                    </p:set>
                                    <p:animEffect transition="in" filter="dissolve">
                                      <p:cBhvr>
                                        <p:cTn id="191" dur="500"/>
                                        <p:tgtEl>
                                          <p:spTgt spid="897071"/>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897072"/>
                                        </p:tgtEl>
                                        <p:attrNameLst>
                                          <p:attrName>style.visibility</p:attrName>
                                        </p:attrNameLst>
                                      </p:cBhvr>
                                      <p:to>
                                        <p:strVal val="visible"/>
                                      </p:to>
                                    </p:set>
                                    <p:animEffect transition="in" filter="dissolve">
                                      <p:cBhvr>
                                        <p:cTn id="194" dur="500"/>
                                        <p:tgtEl>
                                          <p:spTgt spid="897072"/>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897073"/>
                                        </p:tgtEl>
                                        <p:attrNameLst>
                                          <p:attrName>style.visibility</p:attrName>
                                        </p:attrNameLst>
                                      </p:cBhvr>
                                      <p:to>
                                        <p:strVal val="visible"/>
                                      </p:to>
                                    </p:set>
                                    <p:animEffect transition="in" filter="dissolve">
                                      <p:cBhvr>
                                        <p:cTn id="197" dur="500"/>
                                        <p:tgtEl>
                                          <p:spTgt spid="897073"/>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897074"/>
                                        </p:tgtEl>
                                        <p:attrNameLst>
                                          <p:attrName>style.visibility</p:attrName>
                                        </p:attrNameLst>
                                      </p:cBhvr>
                                      <p:to>
                                        <p:strVal val="visible"/>
                                      </p:to>
                                    </p:set>
                                    <p:animEffect transition="in" filter="dissolve">
                                      <p:cBhvr>
                                        <p:cTn id="200" dur="500"/>
                                        <p:tgtEl>
                                          <p:spTgt spid="897074"/>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897075"/>
                                        </p:tgtEl>
                                        <p:attrNameLst>
                                          <p:attrName>style.visibility</p:attrName>
                                        </p:attrNameLst>
                                      </p:cBhvr>
                                      <p:to>
                                        <p:strVal val="visible"/>
                                      </p:to>
                                    </p:set>
                                    <p:animEffect transition="in" filter="dissolve">
                                      <p:cBhvr>
                                        <p:cTn id="203" dur="500"/>
                                        <p:tgtEl>
                                          <p:spTgt spid="897075"/>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897076"/>
                                        </p:tgtEl>
                                        <p:attrNameLst>
                                          <p:attrName>style.visibility</p:attrName>
                                        </p:attrNameLst>
                                      </p:cBhvr>
                                      <p:to>
                                        <p:strVal val="visible"/>
                                      </p:to>
                                    </p:set>
                                    <p:animEffect transition="in" filter="dissolve">
                                      <p:cBhvr>
                                        <p:cTn id="206" dur="500"/>
                                        <p:tgtEl>
                                          <p:spTgt spid="897076"/>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897077"/>
                                        </p:tgtEl>
                                        <p:attrNameLst>
                                          <p:attrName>style.visibility</p:attrName>
                                        </p:attrNameLst>
                                      </p:cBhvr>
                                      <p:to>
                                        <p:strVal val="visible"/>
                                      </p:to>
                                    </p:set>
                                    <p:animEffect transition="in" filter="dissolve">
                                      <p:cBhvr>
                                        <p:cTn id="209" dur="500"/>
                                        <p:tgtEl>
                                          <p:spTgt spid="897077"/>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897078"/>
                                        </p:tgtEl>
                                        <p:attrNameLst>
                                          <p:attrName>style.visibility</p:attrName>
                                        </p:attrNameLst>
                                      </p:cBhvr>
                                      <p:to>
                                        <p:strVal val="visible"/>
                                      </p:to>
                                    </p:set>
                                    <p:animEffect transition="in" filter="dissolve">
                                      <p:cBhvr>
                                        <p:cTn id="212" dur="500"/>
                                        <p:tgtEl>
                                          <p:spTgt spid="897078"/>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897079"/>
                                        </p:tgtEl>
                                        <p:attrNameLst>
                                          <p:attrName>style.visibility</p:attrName>
                                        </p:attrNameLst>
                                      </p:cBhvr>
                                      <p:to>
                                        <p:strVal val="visible"/>
                                      </p:to>
                                    </p:set>
                                    <p:animEffect transition="in" filter="dissolve">
                                      <p:cBhvr>
                                        <p:cTn id="215" dur="500"/>
                                        <p:tgtEl>
                                          <p:spTgt spid="897079"/>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897080"/>
                                        </p:tgtEl>
                                        <p:attrNameLst>
                                          <p:attrName>style.visibility</p:attrName>
                                        </p:attrNameLst>
                                      </p:cBhvr>
                                      <p:to>
                                        <p:strVal val="visible"/>
                                      </p:to>
                                    </p:set>
                                    <p:animEffect transition="in" filter="dissolve">
                                      <p:cBhvr>
                                        <p:cTn id="218" dur="500"/>
                                        <p:tgtEl>
                                          <p:spTgt spid="897080"/>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897081"/>
                                        </p:tgtEl>
                                        <p:attrNameLst>
                                          <p:attrName>style.visibility</p:attrName>
                                        </p:attrNameLst>
                                      </p:cBhvr>
                                      <p:to>
                                        <p:strVal val="visible"/>
                                      </p:to>
                                    </p:set>
                                    <p:animEffect transition="in" filter="dissolve">
                                      <p:cBhvr>
                                        <p:cTn id="221" dur="500"/>
                                        <p:tgtEl>
                                          <p:spTgt spid="897081"/>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897082"/>
                                        </p:tgtEl>
                                        <p:attrNameLst>
                                          <p:attrName>style.visibility</p:attrName>
                                        </p:attrNameLst>
                                      </p:cBhvr>
                                      <p:to>
                                        <p:strVal val="visible"/>
                                      </p:to>
                                    </p:set>
                                    <p:animEffect transition="in" filter="dissolve">
                                      <p:cBhvr>
                                        <p:cTn id="224" dur="500"/>
                                        <p:tgtEl>
                                          <p:spTgt spid="897082"/>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897083"/>
                                        </p:tgtEl>
                                        <p:attrNameLst>
                                          <p:attrName>style.visibility</p:attrName>
                                        </p:attrNameLst>
                                      </p:cBhvr>
                                      <p:to>
                                        <p:strVal val="visible"/>
                                      </p:to>
                                    </p:set>
                                    <p:animEffect transition="in" filter="dissolve">
                                      <p:cBhvr>
                                        <p:cTn id="227" dur="500"/>
                                        <p:tgtEl>
                                          <p:spTgt spid="897083"/>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897084"/>
                                        </p:tgtEl>
                                        <p:attrNameLst>
                                          <p:attrName>style.visibility</p:attrName>
                                        </p:attrNameLst>
                                      </p:cBhvr>
                                      <p:to>
                                        <p:strVal val="visible"/>
                                      </p:to>
                                    </p:set>
                                    <p:animEffect transition="in" filter="dissolve">
                                      <p:cBhvr>
                                        <p:cTn id="230" dur="500"/>
                                        <p:tgtEl>
                                          <p:spTgt spid="897084"/>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897085"/>
                                        </p:tgtEl>
                                        <p:attrNameLst>
                                          <p:attrName>style.visibility</p:attrName>
                                        </p:attrNameLst>
                                      </p:cBhvr>
                                      <p:to>
                                        <p:strVal val="visible"/>
                                      </p:to>
                                    </p:set>
                                    <p:animEffect transition="in" filter="dissolve">
                                      <p:cBhvr>
                                        <p:cTn id="233" dur="500"/>
                                        <p:tgtEl>
                                          <p:spTgt spid="897085"/>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897086"/>
                                        </p:tgtEl>
                                        <p:attrNameLst>
                                          <p:attrName>style.visibility</p:attrName>
                                        </p:attrNameLst>
                                      </p:cBhvr>
                                      <p:to>
                                        <p:strVal val="visible"/>
                                      </p:to>
                                    </p:set>
                                    <p:animEffect transition="in" filter="dissolve">
                                      <p:cBhvr>
                                        <p:cTn id="236" dur="500"/>
                                        <p:tgtEl>
                                          <p:spTgt spid="897086"/>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897087"/>
                                        </p:tgtEl>
                                        <p:attrNameLst>
                                          <p:attrName>style.visibility</p:attrName>
                                        </p:attrNameLst>
                                      </p:cBhvr>
                                      <p:to>
                                        <p:strVal val="visible"/>
                                      </p:to>
                                    </p:set>
                                    <p:animEffect transition="in" filter="dissolve">
                                      <p:cBhvr>
                                        <p:cTn id="239" dur="500"/>
                                        <p:tgtEl>
                                          <p:spTgt spid="897087"/>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897088"/>
                                        </p:tgtEl>
                                        <p:attrNameLst>
                                          <p:attrName>style.visibility</p:attrName>
                                        </p:attrNameLst>
                                      </p:cBhvr>
                                      <p:to>
                                        <p:strVal val="visible"/>
                                      </p:to>
                                    </p:set>
                                    <p:animEffect transition="in" filter="dissolve">
                                      <p:cBhvr>
                                        <p:cTn id="242" dur="500"/>
                                        <p:tgtEl>
                                          <p:spTgt spid="897088"/>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897109"/>
                                        </p:tgtEl>
                                        <p:attrNameLst>
                                          <p:attrName>style.visibility</p:attrName>
                                        </p:attrNameLst>
                                      </p:cBhvr>
                                      <p:to>
                                        <p:strVal val="visible"/>
                                      </p:to>
                                    </p:set>
                                    <p:animEffect transition="in" filter="blinds(horizontal)">
                                      <p:cBhvr>
                                        <p:cTn id="247" dur="500"/>
                                        <p:tgtEl>
                                          <p:spTgt spid="897109"/>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897109"/>
                                        </p:tgtEl>
                                        <p:attrNameLst>
                                          <p:attrName>style.visibility</p:attrName>
                                        </p:attrNameLst>
                                      </p:cBhvr>
                                      <p:to>
                                        <p:strVal val="visible"/>
                                      </p:to>
                                    </p:set>
                                    <p:animEffect transition="in" filter="blinds(horizontal)">
                                      <p:cBhvr>
                                        <p:cTn id="252" dur="500"/>
                                        <p:tgtEl>
                                          <p:spTgt spid="89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9" grpId="0" animBg="1"/>
      <p:bldP spid="897030" grpId="0" animBg="1"/>
      <p:bldP spid="897031" grpId="0" animBg="1"/>
      <p:bldP spid="897035" grpId="0" animBg="1"/>
      <p:bldP spid="897036" grpId="0" animBg="1"/>
      <p:bldP spid="897037" grpId="0" animBg="1"/>
      <p:bldP spid="897042" grpId="0" animBg="1"/>
      <p:bldP spid="897043" grpId="0" animBg="1"/>
      <p:bldP spid="897044" grpId="0" animBg="1"/>
      <p:bldP spid="897048" grpId="0" animBg="1"/>
      <p:bldP spid="897049" grpId="0" animBg="1"/>
      <p:bldP spid="897050" grpId="0"/>
      <p:bldP spid="897051" grpId="0"/>
      <p:bldP spid="897052" grpId="0"/>
      <p:bldP spid="897053" grpId="0"/>
      <p:bldP spid="897054" grpId="0"/>
      <p:bldP spid="897055" grpId="0"/>
      <p:bldP spid="897056" grpId="0"/>
      <p:bldP spid="897057" grpId="0"/>
      <p:bldP spid="897058" grpId="0"/>
      <p:bldP spid="897059" grpId="0"/>
      <p:bldP spid="897060" grpId="0"/>
      <p:bldP spid="897061" grpId="0"/>
      <p:bldP spid="897062" grpId="0"/>
      <p:bldP spid="897063" grpId="0"/>
      <p:bldP spid="897064" grpId="0"/>
      <p:bldP spid="897065" grpId="0"/>
      <p:bldP spid="897066" grpId="0" animBg="1"/>
      <p:bldP spid="897067" grpId="0" animBg="1"/>
      <p:bldP spid="897068" grpId="0" animBg="1"/>
      <p:bldP spid="897069" grpId="0" animBg="1"/>
      <p:bldP spid="897070" grpId="0" animBg="1"/>
      <p:bldP spid="897071" grpId="0" animBg="1"/>
      <p:bldP spid="897072" grpId="0" animBg="1"/>
      <p:bldP spid="897073" grpId="0" animBg="1"/>
      <p:bldP spid="897074" grpId="0" animBg="1"/>
      <p:bldP spid="897075" grpId="0" animBg="1"/>
      <p:bldP spid="897076" grpId="0" animBg="1"/>
      <p:bldP spid="897077" grpId="0" animBg="1"/>
      <p:bldP spid="897078" grpId="0" animBg="1"/>
      <p:bldP spid="897079" grpId="0" animBg="1"/>
      <p:bldP spid="897080" grpId="0" animBg="1"/>
      <p:bldP spid="897081" grpId="0" animBg="1"/>
      <p:bldP spid="897082" grpId="0" animBg="1"/>
      <p:bldP spid="897083" grpId="0" animBg="1"/>
      <p:bldP spid="897084" grpId="0" animBg="1"/>
      <p:bldP spid="897085" grpId="0" animBg="1"/>
      <p:bldP spid="897086" grpId="0" animBg="1"/>
      <p:bldP spid="897087" grpId="0" animBg="1"/>
      <p:bldP spid="897088" grpId="0" animBg="1"/>
      <p:bldP spid="897089" grpId="0" animBg="1"/>
      <p:bldP spid="897090" grpId="0" animBg="1"/>
      <p:bldP spid="897091" grpId="0" animBg="1"/>
      <p:bldP spid="897092" grpId="0" animBg="1"/>
      <p:bldP spid="897093" grpId="0" animBg="1"/>
      <p:bldP spid="897094" grpId="0" animBg="1"/>
      <p:bldP spid="897095" grpId="0" animBg="1"/>
      <p:bldP spid="897096" grpId="0" animBg="1"/>
      <p:bldP spid="897097" grpId="0" animBg="1"/>
      <p:bldP spid="897098" grpId="0" animBg="1"/>
      <p:bldP spid="897099" grpId="0" animBg="1"/>
      <p:bldP spid="897100" grpId="0" animBg="1"/>
      <p:bldP spid="897101" grpId="0" animBg="1"/>
      <p:bldP spid="897102" grpId="0" animBg="1"/>
      <p:bldP spid="897103" grpId="0" animBg="1"/>
      <p:bldP spid="897104" grpId="0" animBg="1"/>
      <p:bldP spid="897105" grpId="0" animBg="1"/>
      <p:bldP spid="897106" grpId="0" animBg="1"/>
      <p:bldP spid="897107"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t>Scalability of Planning</a:t>
            </a:r>
          </a:p>
        </p:txBody>
      </p:sp>
      <p:sp>
        <p:nvSpPr>
          <p:cNvPr id="901123" name="Rectangle 3"/>
          <p:cNvSpPr>
            <a:spLocks noGrp="1" noChangeArrowheads="1"/>
          </p:cNvSpPr>
          <p:nvPr>
            <p:ph type="body" idx="1"/>
          </p:nvPr>
        </p:nvSpPr>
        <p:spPr>
          <a:xfrm>
            <a:off x="228600" y="1143000"/>
            <a:ext cx="3124200" cy="1295400"/>
          </a:xfrm>
          <a:solidFill>
            <a:srgbClr val="FFFFCC"/>
          </a:solidFill>
          <a:ln w="3175">
            <a:solidFill>
              <a:schemeClr val="tx1"/>
            </a:solidFill>
          </a:ln>
        </p:spPr>
        <p:txBody>
          <a:bodyPr/>
          <a:lstStyle/>
          <a:p>
            <a:pPr>
              <a:lnSpc>
                <a:spcPct val="90000"/>
              </a:lnSpc>
            </a:pPr>
            <a:r>
              <a:rPr lang="en-US" sz="1800"/>
              <a:t>Before, planning algorithms could synthesize about 6 – 10 action plans in minutes</a:t>
            </a:r>
          </a:p>
        </p:txBody>
      </p:sp>
      <p:grpSp>
        <p:nvGrpSpPr>
          <p:cNvPr id="901124" name="Group 4"/>
          <p:cNvGrpSpPr>
            <a:grpSpLocks/>
          </p:cNvGrpSpPr>
          <p:nvPr/>
        </p:nvGrpSpPr>
        <p:grpSpPr bwMode="auto">
          <a:xfrm>
            <a:off x="3395663" y="0"/>
            <a:ext cx="5748337" cy="3763963"/>
            <a:chOff x="2139" y="0"/>
            <a:chExt cx="3621" cy="2371"/>
          </a:xfrm>
        </p:grpSpPr>
        <p:pic>
          <p:nvPicPr>
            <p:cNvPr id="901125" name="Picture 5" descr="oldgraph"/>
            <p:cNvPicPr>
              <a:picLocks noChangeAspect="1" noChangeArrowheads="1"/>
            </p:cNvPicPr>
            <p:nvPr/>
          </p:nvPicPr>
          <p:blipFill>
            <a:blip r:embed="rId4" cstate="print"/>
            <a:srcRect/>
            <a:stretch>
              <a:fillRect/>
            </a:stretch>
          </p:blipFill>
          <p:spPr bwMode="auto">
            <a:xfrm>
              <a:off x="2139" y="0"/>
              <a:ext cx="3621" cy="2371"/>
            </a:xfrm>
            <a:prstGeom prst="rect">
              <a:avLst/>
            </a:prstGeom>
            <a:noFill/>
          </p:spPr>
        </p:pic>
        <p:pic>
          <p:nvPicPr>
            <p:cNvPr id="901126" name="Picture 6"/>
            <p:cNvPicPr>
              <a:picLocks noChangeAspect="1" noChangeArrowheads="1"/>
            </p:cNvPicPr>
            <p:nvPr/>
          </p:nvPicPr>
          <p:blipFill>
            <a:blip r:embed="rId5" cstate="print"/>
            <a:srcRect/>
            <a:stretch>
              <a:fillRect/>
            </a:stretch>
          </p:blipFill>
          <p:spPr bwMode="auto">
            <a:xfrm>
              <a:off x="4848" y="132"/>
              <a:ext cx="738" cy="636"/>
            </a:xfrm>
            <a:prstGeom prst="rect">
              <a:avLst/>
            </a:prstGeom>
            <a:noFill/>
            <a:ln w="9525">
              <a:noFill/>
              <a:miter lim="800000"/>
              <a:headEnd/>
              <a:tailEnd/>
            </a:ln>
            <a:effectLst/>
          </p:spPr>
        </p:pic>
      </p:grpSp>
      <p:sp>
        <p:nvSpPr>
          <p:cNvPr id="901127" name="Rectangle 7"/>
          <p:cNvSpPr>
            <a:spLocks noChangeArrowheads="1"/>
          </p:cNvSpPr>
          <p:nvPr/>
        </p:nvSpPr>
        <p:spPr bwMode="auto">
          <a:xfrm>
            <a:off x="185738" y="2644775"/>
            <a:ext cx="3382962" cy="1371600"/>
          </a:xfrm>
          <a:prstGeom prst="rect">
            <a:avLst/>
          </a:prstGeom>
          <a:solidFill>
            <a:srgbClr val="FFFFCC"/>
          </a:solidFill>
          <a:ln w="3175">
            <a:solidFill>
              <a:schemeClr val="tx1"/>
            </a:solidFill>
            <a:miter lim="800000"/>
            <a:headEnd/>
            <a:tailEnd/>
          </a:ln>
          <a:effectLst/>
        </p:spPr>
        <p:txBody>
          <a:bodyPr lIns="91412" tIns="45707" rIns="91412" bIns="45707"/>
          <a:lstStyle/>
          <a:p>
            <a:pPr marL="342900" indent="-342900">
              <a:lnSpc>
                <a:spcPct val="90000"/>
              </a:lnSpc>
              <a:spcBef>
                <a:spcPct val="20000"/>
              </a:spcBef>
              <a:buClr>
                <a:srgbClr val="990033"/>
              </a:buClr>
              <a:buFont typeface="Wingdings" pitchFamily="2" charset="2"/>
              <a:buChar char="§"/>
            </a:pPr>
            <a:r>
              <a:rPr lang="en-US" sz="1800">
                <a:latin typeface="Tahoma" pitchFamily="34" charset="0"/>
              </a:rPr>
              <a:t>Significant scale-up in the</a:t>
            </a:r>
          </a:p>
          <a:p>
            <a:pPr marL="342900" indent="-342900">
              <a:lnSpc>
                <a:spcPct val="90000"/>
              </a:lnSpc>
              <a:spcBef>
                <a:spcPct val="20000"/>
              </a:spcBef>
              <a:buClr>
                <a:srgbClr val="990033"/>
              </a:buClr>
              <a:buFont typeface="Wingdings" pitchFamily="2" charset="2"/>
              <a:buNone/>
            </a:pPr>
            <a:r>
              <a:rPr lang="en-US" sz="1800">
                <a:latin typeface="Tahoma" pitchFamily="34" charset="0"/>
              </a:rPr>
              <a:t>      last 6-7 years</a:t>
            </a:r>
          </a:p>
          <a:p>
            <a:pPr marL="742950" lvl="1" indent="-285750">
              <a:lnSpc>
                <a:spcPct val="90000"/>
              </a:lnSpc>
              <a:spcBef>
                <a:spcPct val="20000"/>
              </a:spcBef>
              <a:buClr>
                <a:srgbClr val="990033"/>
              </a:buClr>
              <a:buFont typeface="Wingdings" pitchFamily="2" charset="2"/>
              <a:buChar char="§"/>
            </a:pPr>
            <a:r>
              <a:rPr lang="en-US" sz="1700">
                <a:latin typeface="Tahoma" pitchFamily="34" charset="0"/>
              </a:rPr>
              <a:t>Now, we can synthesize 100 action plans in seconds.</a:t>
            </a:r>
          </a:p>
        </p:txBody>
      </p:sp>
      <p:grpSp>
        <p:nvGrpSpPr>
          <p:cNvPr id="901128" name="Group 8"/>
          <p:cNvGrpSpPr>
            <a:grpSpLocks/>
          </p:cNvGrpSpPr>
          <p:nvPr/>
        </p:nvGrpSpPr>
        <p:grpSpPr bwMode="auto">
          <a:xfrm>
            <a:off x="3429000" y="-76200"/>
            <a:ext cx="5715000" cy="3962400"/>
            <a:chOff x="2160" y="-48"/>
            <a:chExt cx="3600" cy="2496"/>
          </a:xfrm>
        </p:grpSpPr>
        <p:pic>
          <p:nvPicPr>
            <p:cNvPr id="901129" name="Picture 9" descr="newGraph"/>
            <p:cNvPicPr>
              <a:picLocks noChangeAspect="1" noChangeArrowheads="1"/>
            </p:cNvPicPr>
            <p:nvPr/>
          </p:nvPicPr>
          <p:blipFill>
            <a:blip r:embed="rId6" cstate="print"/>
            <a:srcRect/>
            <a:stretch>
              <a:fillRect/>
            </a:stretch>
          </p:blipFill>
          <p:spPr bwMode="auto">
            <a:xfrm>
              <a:off x="2160" y="-48"/>
              <a:ext cx="3600" cy="2496"/>
            </a:xfrm>
            <a:prstGeom prst="rect">
              <a:avLst/>
            </a:prstGeom>
            <a:noFill/>
          </p:spPr>
        </p:pic>
        <p:sp>
          <p:nvSpPr>
            <p:cNvPr id="901130" name="Text Box 10"/>
            <p:cNvSpPr txBox="1">
              <a:spLocks noChangeArrowheads="1"/>
            </p:cNvSpPr>
            <p:nvPr/>
          </p:nvSpPr>
          <p:spPr bwMode="auto">
            <a:xfrm>
              <a:off x="4608" y="1680"/>
              <a:ext cx="1022" cy="328"/>
            </a:xfrm>
            <a:prstGeom prst="rect">
              <a:avLst/>
            </a:prstGeom>
            <a:solidFill>
              <a:srgbClr val="99CCFF"/>
            </a:solidFill>
            <a:ln w="3175">
              <a:solidFill>
                <a:schemeClr val="tx1"/>
              </a:solidFill>
              <a:miter lim="800000"/>
              <a:headEnd/>
              <a:tailEnd/>
            </a:ln>
            <a:effectLst/>
          </p:spPr>
          <p:txBody>
            <a:bodyPr wrap="none" lIns="91412" tIns="45707" rIns="91412" bIns="45707">
              <a:spAutoFit/>
            </a:bodyPr>
            <a:lstStyle/>
            <a:p>
              <a:r>
                <a:rPr lang="en-US" sz="1400"/>
                <a:t>Realistic encodings </a:t>
              </a:r>
            </a:p>
            <a:p>
              <a:r>
                <a:rPr lang="en-US" sz="1400"/>
                <a:t>of Munich airport!</a:t>
              </a:r>
            </a:p>
          </p:txBody>
        </p:sp>
      </p:grpSp>
      <p:sp>
        <p:nvSpPr>
          <p:cNvPr id="901131" name="Text Box 11"/>
          <p:cNvSpPr txBox="1">
            <a:spLocks noChangeArrowheads="1"/>
          </p:cNvSpPr>
          <p:nvPr/>
        </p:nvSpPr>
        <p:spPr bwMode="auto">
          <a:xfrm>
            <a:off x="396875" y="5167313"/>
            <a:ext cx="8455025" cy="1144587"/>
          </a:xfrm>
          <a:prstGeom prst="rect">
            <a:avLst/>
          </a:prstGeom>
          <a:noFill/>
          <a:ln w="9525">
            <a:noFill/>
            <a:miter lim="800000"/>
            <a:headEnd/>
            <a:tailEnd/>
          </a:ln>
          <a:effectLst/>
        </p:spPr>
        <p:txBody>
          <a:bodyPr lIns="91412" tIns="45707" rIns="91412" bIns="45707">
            <a:spAutoFit/>
          </a:bodyPr>
          <a:lstStyle/>
          <a:p>
            <a:r>
              <a:rPr lang="en-US" sz="2300" b="1">
                <a:solidFill>
                  <a:srgbClr val="800000"/>
                </a:solidFill>
                <a:latin typeface="Helvetica" pitchFamily="34" charset="0"/>
              </a:rPr>
              <a:t>The primary revolution</a:t>
            </a:r>
            <a:r>
              <a:rPr lang="en-US" sz="2300">
                <a:solidFill>
                  <a:srgbClr val="800000"/>
                </a:solidFill>
                <a:latin typeface="Helvetica" pitchFamily="34" charset="0"/>
              </a:rPr>
              <a:t> in planning in the recent years has been </a:t>
            </a:r>
            <a:r>
              <a:rPr lang="en-US" sz="2300" b="1">
                <a:solidFill>
                  <a:srgbClr val="800000"/>
                </a:solidFill>
                <a:latin typeface="Helvetica" pitchFamily="34" charset="0"/>
              </a:rPr>
              <a:t>domain-independent heuristics</a:t>
            </a:r>
            <a:r>
              <a:rPr lang="en-US" sz="2300">
                <a:solidFill>
                  <a:srgbClr val="800000"/>
                </a:solidFill>
                <a:latin typeface="Helvetica" pitchFamily="34" charset="0"/>
              </a:rPr>
              <a:t> to scale up plan synthesis</a:t>
            </a:r>
          </a:p>
        </p:txBody>
      </p:sp>
      <p:sp>
        <p:nvSpPr>
          <p:cNvPr id="901132" name="Text Box 12"/>
          <p:cNvSpPr txBox="1">
            <a:spLocks noChangeArrowheads="1"/>
          </p:cNvSpPr>
          <p:nvPr/>
        </p:nvSpPr>
        <p:spPr bwMode="auto">
          <a:xfrm>
            <a:off x="4708525" y="4114800"/>
            <a:ext cx="3711575" cy="457200"/>
          </a:xfrm>
          <a:prstGeom prst="rect">
            <a:avLst/>
          </a:prstGeom>
          <a:solidFill>
            <a:srgbClr val="FFCC00"/>
          </a:solidFill>
          <a:ln w="9525">
            <a:noFill/>
            <a:miter lim="800000"/>
            <a:headEnd/>
            <a:tailEnd/>
          </a:ln>
          <a:effectLst/>
        </p:spPr>
        <p:txBody>
          <a:bodyPr wrap="none" lIns="91412" tIns="45707" rIns="91412" bIns="45707">
            <a:spAutoFit/>
          </a:bodyPr>
          <a:lstStyle/>
          <a:p>
            <a:r>
              <a:rPr lang="en-US"/>
              <a:t>Problem is Search Control!!!</a:t>
            </a:r>
          </a:p>
        </p:txBody>
      </p:sp>
      <p:sp>
        <p:nvSpPr>
          <p:cNvPr id="901133" name="Text Box 13"/>
          <p:cNvSpPr txBox="1">
            <a:spLocks noChangeArrowheads="1"/>
          </p:cNvSpPr>
          <p:nvPr/>
        </p:nvSpPr>
        <p:spPr bwMode="auto">
          <a:xfrm>
            <a:off x="3414713" y="6118225"/>
            <a:ext cx="5313362" cy="457200"/>
          </a:xfrm>
          <a:prstGeom prst="rect">
            <a:avLst/>
          </a:prstGeom>
          <a:noFill/>
          <a:ln w="9525" algn="ctr">
            <a:noFill/>
            <a:miter lim="800000"/>
            <a:headEnd/>
            <a:tailEnd/>
          </a:ln>
          <a:effectLst/>
        </p:spPr>
        <p:txBody>
          <a:bodyPr wrap="none" lIns="91417" tIns="45709" rIns="91417" bIns="45709">
            <a:spAutoFit/>
          </a:bodyPr>
          <a:lstStyle/>
          <a:p>
            <a:pPr algn="ctr"/>
            <a:r>
              <a:rPr lang="en-US">
                <a:solidFill>
                  <a:srgbClr val="008000"/>
                </a:solidFill>
                <a:ea typeface="SimSun" pitchFamily="2" charset="-122"/>
                <a:cs typeface="Times New Roman" pitchFamily="18" charset="0"/>
              </a:rPr>
              <a:t>…and now for a ring-side retrospective </a:t>
            </a:r>
            <a:r>
              <a:rPr lang="en-US">
                <a:solidFill>
                  <a:srgbClr val="008000"/>
                </a:solidFill>
                <a:ea typeface="SimSun" pitchFamily="2" charset="-122"/>
                <a:cs typeface="Times New Roman" pitchFamily="18" charset="0"/>
                <a:sym typeface="Wingdings" pitchFamily="2" charset="2"/>
              </a:rPr>
              <a:t></a:t>
            </a:r>
            <a:endParaRPr lang="en-US">
              <a:solidFill>
                <a:srgbClr val="008000"/>
              </a:solidFill>
              <a:ea typeface="SimSun" pitchFamily="2" charset="-122"/>
              <a:cs typeface="Times New Roman" pitchFamily="18" charset="0"/>
            </a:endParaRPr>
          </a:p>
        </p:txBody>
      </p:sp>
    </p:spTree>
    <p:custDataLst>
      <p:tags r:id="rId1"/>
    </p:custDataLst>
  </p:cSld>
  <p:clrMapOvr>
    <a:masterClrMapping/>
  </p:clrMapOvr>
  <p:transition advTm="1474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27"/>
                                        </p:tgtEl>
                                        <p:attrNameLst>
                                          <p:attrName>style.visibility</p:attrName>
                                        </p:attrNameLst>
                                      </p:cBhvr>
                                      <p:to>
                                        <p:strVal val="visible"/>
                                      </p:to>
                                    </p:set>
                                    <p:anim calcmode="lin" valueType="num">
                                      <p:cBhvr additive="base">
                                        <p:cTn id="7" dur="500" fill="hold"/>
                                        <p:tgtEl>
                                          <p:spTgt spid="901127"/>
                                        </p:tgtEl>
                                        <p:attrNameLst>
                                          <p:attrName>ppt_x</p:attrName>
                                        </p:attrNameLst>
                                      </p:cBhvr>
                                      <p:tavLst>
                                        <p:tav tm="0">
                                          <p:val>
                                            <p:strVal val="#ppt_x"/>
                                          </p:val>
                                        </p:tav>
                                        <p:tav tm="100000">
                                          <p:val>
                                            <p:strVal val="#ppt_x"/>
                                          </p:val>
                                        </p:tav>
                                      </p:tavLst>
                                    </p:anim>
                                    <p:anim calcmode="lin" valueType="num">
                                      <p:cBhvr additive="base">
                                        <p:cTn id="8" dur="500" fill="hold"/>
                                        <p:tgtEl>
                                          <p:spTgt spid="901127"/>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901128"/>
                                        </p:tgtEl>
                                        <p:attrNameLst>
                                          <p:attrName>style.visibility</p:attrName>
                                        </p:attrNameLst>
                                      </p:cBhvr>
                                      <p:to>
                                        <p:strVal val="visible"/>
                                      </p:to>
                                    </p:set>
                                    <p:animEffect transition="in" filter="diamond(in)">
                                      <p:cBhvr>
                                        <p:cTn id="11" dur="2000"/>
                                        <p:tgtEl>
                                          <p:spTgt spid="901128"/>
                                        </p:tgtEl>
                                      </p:cBhvr>
                                    </p:animEffec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0"/>
                                          </p:stCondLst>
                                        </p:cTn>
                                        <p:tgtEl>
                                          <p:spTgt spid="901123">
                                            <p:txEl>
                                              <p:pRg st="0" end="0"/>
                                            </p:txEl>
                                          </p:spTgt>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0"/>
                                  </p:stCondLst>
                                  <p:childTnLst>
                                    <p:set>
                                      <p:cBhvr>
                                        <p:cTn id="17" dur="1" fill="hold">
                                          <p:stCondLst>
                                            <p:cond delay="0"/>
                                          </p:stCondLst>
                                        </p:cTn>
                                        <p:tgtEl>
                                          <p:spTgt spid="901123">
                                            <p:bg/>
                                          </p:spTgt>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901131"/>
                                        </p:tgtEl>
                                        <p:attrNameLst>
                                          <p:attrName>style.visibility</p:attrName>
                                        </p:attrNameLst>
                                      </p:cBhvr>
                                      <p:to>
                                        <p:strVal val="visible"/>
                                      </p:to>
                                    </p:set>
                                    <p:anim calcmode="lin" valueType="num">
                                      <p:cBhvr additive="base">
                                        <p:cTn id="20" dur="500" fill="hold"/>
                                        <p:tgtEl>
                                          <p:spTgt spid="901131"/>
                                        </p:tgtEl>
                                        <p:attrNameLst>
                                          <p:attrName>ppt_x</p:attrName>
                                        </p:attrNameLst>
                                      </p:cBhvr>
                                      <p:tavLst>
                                        <p:tav tm="0">
                                          <p:val>
                                            <p:strVal val="#ppt_x"/>
                                          </p:val>
                                        </p:tav>
                                        <p:tav tm="100000">
                                          <p:val>
                                            <p:strVal val="#ppt_x"/>
                                          </p:val>
                                        </p:tav>
                                      </p:tavLst>
                                    </p:anim>
                                    <p:anim calcmode="lin" valueType="num">
                                      <p:cBhvr additive="base">
                                        <p:cTn id="21" dur="500" fill="hold"/>
                                        <p:tgtEl>
                                          <p:spTgt spid="901131"/>
                                        </p:tgtEl>
                                        <p:attrNameLst>
                                          <p:attrName>ppt_y</p:attrName>
                                        </p:attrNameLst>
                                      </p:cBhvr>
                                      <p:tavLst>
                                        <p:tav tm="0">
                                          <p:val>
                                            <p:strVal val="1+#ppt_h/2"/>
                                          </p:val>
                                        </p:tav>
                                        <p:tav tm="100000">
                                          <p:val>
                                            <p:strVal val="#ppt_y"/>
                                          </p:val>
                                        </p:tav>
                                      </p:tavLst>
                                    </p:anim>
                                  </p:childTnLst>
                                </p:cTn>
                              </p:par>
                              <p:par>
                                <p:cTn id="22" presetID="2" presetClass="exit" presetSubtype="4" fill="hold" grpId="0" nodeType="withEffect">
                                  <p:stCondLst>
                                    <p:cond delay="0"/>
                                  </p:stCondLst>
                                  <p:childTnLst>
                                    <p:anim calcmode="lin" valueType="num">
                                      <p:cBhvr additive="base">
                                        <p:cTn id="23" dur="500"/>
                                        <p:tgtEl>
                                          <p:spTgt spid="901132"/>
                                        </p:tgtEl>
                                        <p:attrNameLst>
                                          <p:attrName>ppt_x</p:attrName>
                                        </p:attrNameLst>
                                      </p:cBhvr>
                                      <p:tavLst>
                                        <p:tav tm="0">
                                          <p:val>
                                            <p:strVal val="ppt_x"/>
                                          </p:val>
                                        </p:tav>
                                        <p:tav tm="100000">
                                          <p:val>
                                            <p:strVal val="ppt_x"/>
                                          </p:val>
                                        </p:tav>
                                      </p:tavLst>
                                    </p:anim>
                                    <p:anim calcmode="lin" valueType="num">
                                      <p:cBhvr additive="base">
                                        <p:cTn id="24" dur="500"/>
                                        <p:tgtEl>
                                          <p:spTgt spid="901132"/>
                                        </p:tgtEl>
                                        <p:attrNameLst>
                                          <p:attrName>ppt_y</p:attrName>
                                        </p:attrNameLst>
                                      </p:cBhvr>
                                      <p:tavLst>
                                        <p:tav tm="0">
                                          <p:val>
                                            <p:strVal val="ppt_y"/>
                                          </p:val>
                                        </p:tav>
                                        <p:tav tm="100000">
                                          <p:val>
                                            <p:strVal val="1+ppt_h/2"/>
                                          </p:val>
                                        </p:tav>
                                      </p:tavLst>
                                    </p:anim>
                                    <p:set>
                                      <p:cBhvr>
                                        <p:cTn id="25" dur="1" fill="hold">
                                          <p:stCondLst>
                                            <p:cond delay="499"/>
                                          </p:stCondLst>
                                        </p:cTn>
                                        <p:tgtEl>
                                          <p:spTgt spid="901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3" grpId="0" build="p" animBg="1"/>
      <p:bldP spid="901127" grpId="0" animBg="1"/>
      <p:bldP spid="901131" grpId="0"/>
      <p:bldP spid="90113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3170" name="Picture 2"/>
          <p:cNvPicPr>
            <a:picLocks noChangeAspect="1" noChangeArrowheads="1"/>
          </p:cNvPicPr>
          <p:nvPr/>
        </p:nvPicPr>
        <p:blipFill>
          <a:blip r:embed="rId4" cstate="print"/>
          <a:srcRect/>
          <a:stretch>
            <a:fillRect/>
          </a:stretch>
        </p:blipFill>
        <p:spPr bwMode="auto">
          <a:xfrm>
            <a:off x="228600" y="0"/>
            <a:ext cx="8534400" cy="6797675"/>
          </a:xfrm>
          <a:prstGeom prst="rect">
            <a:avLst/>
          </a:prstGeom>
          <a:noFill/>
          <a:ln w="9525">
            <a:solidFill>
              <a:schemeClr val="bg1"/>
            </a:solidFill>
            <a:miter lim="800000"/>
            <a:headEnd/>
            <a:tailEnd/>
          </a:ln>
          <a:effectLst/>
        </p:spPr>
      </p:pic>
      <p:sp>
        <p:nvSpPr>
          <p:cNvPr id="903171" name="Text Box 3"/>
          <p:cNvSpPr txBox="1">
            <a:spLocks noChangeArrowheads="1"/>
          </p:cNvSpPr>
          <p:nvPr/>
        </p:nvSpPr>
        <p:spPr bwMode="auto">
          <a:xfrm>
            <a:off x="5546725" y="1865313"/>
            <a:ext cx="2736850" cy="641350"/>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Don’t look at curved lines</a:t>
            </a:r>
          </a:p>
          <a:p>
            <a:r>
              <a:rPr lang="en-US" sz="1800">
                <a:latin typeface="Arial" charset="0"/>
              </a:rPr>
              <a:t>  for now… </a:t>
            </a:r>
          </a:p>
        </p:txBody>
      </p:sp>
      <p:sp>
        <p:nvSpPr>
          <p:cNvPr id="903172" name="Rectangle 4"/>
          <p:cNvSpPr>
            <a:spLocks noChangeArrowheads="1"/>
          </p:cNvSpPr>
          <p:nvPr/>
        </p:nvSpPr>
        <p:spPr bwMode="auto">
          <a:xfrm>
            <a:off x="2057400" y="3810000"/>
            <a:ext cx="2895600" cy="1600200"/>
          </a:xfrm>
          <a:prstGeom prst="rect">
            <a:avLst/>
          </a:prstGeom>
          <a:solidFill>
            <a:schemeClr val="bg1"/>
          </a:solidFill>
          <a:ln w="9525">
            <a:noFill/>
            <a:miter lim="800000"/>
            <a:headEnd/>
            <a:tailEnd/>
          </a:ln>
          <a:effectLst/>
        </p:spPr>
        <p:txBody>
          <a:bodyPr wrap="none" anchor="ctr"/>
          <a:lstStyle/>
          <a:p>
            <a:endParaRPr lang="en-US"/>
          </a:p>
        </p:txBody>
      </p:sp>
      <p:sp>
        <p:nvSpPr>
          <p:cNvPr id="903173" name="Rectangle 5"/>
          <p:cNvSpPr>
            <a:spLocks noChangeArrowheads="1"/>
          </p:cNvSpPr>
          <p:nvPr/>
        </p:nvSpPr>
        <p:spPr bwMode="auto">
          <a:xfrm>
            <a:off x="4953000" y="3810000"/>
            <a:ext cx="2895600" cy="1600200"/>
          </a:xfrm>
          <a:prstGeom prst="rect">
            <a:avLst/>
          </a:prstGeom>
          <a:solidFill>
            <a:schemeClr val="bg1"/>
          </a:solidFill>
          <a:ln w="76200">
            <a:solidFill>
              <a:schemeClr val="bg1"/>
            </a:solidFill>
            <a:miter lim="800000"/>
            <a:headEnd/>
            <a:tailEnd/>
          </a:ln>
          <a:effectLst/>
        </p:spPr>
        <p:txBody>
          <a:bodyPr wrap="none" anchor="ctr"/>
          <a:lstStyle/>
          <a:p>
            <a:endParaRPr lang="en-US"/>
          </a:p>
        </p:txBody>
      </p:sp>
      <p:sp>
        <p:nvSpPr>
          <p:cNvPr id="903174" name="Rectangle 6"/>
          <p:cNvSpPr>
            <a:spLocks noChangeArrowheads="1"/>
          </p:cNvSpPr>
          <p:nvPr/>
        </p:nvSpPr>
        <p:spPr bwMode="auto">
          <a:xfrm>
            <a:off x="1143000" y="1295400"/>
            <a:ext cx="6629400" cy="2286000"/>
          </a:xfrm>
          <a:prstGeom prst="rect">
            <a:avLst/>
          </a:prstGeom>
          <a:solidFill>
            <a:schemeClr val="accent1"/>
          </a:solidFill>
          <a:ln w="9525">
            <a:solidFill>
              <a:schemeClr val="tx1"/>
            </a:solidFill>
            <a:miter lim="800000"/>
            <a:headEnd/>
            <a:tailEnd/>
          </a:ln>
          <a:effectLst/>
        </p:spPr>
        <p:txBody>
          <a:bodyPr wrap="none" lIns="91436" tIns="45718" rIns="91436" bIns="45718" anchor="ctr"/>
          <a:lstStyle/>
          <a:p>
            <a:pPr algn="ctr"/>
            <a:endParaRPr lang="en-US" sz="1800">
              <a:latin typeface="Arial" charset="0"/>
            </a:endParaRPr>
          </a:p>
        </p:txBody>
      </p:sp>
      <p:grpSp>
        <p:nvGrpSpPr>
          <p:cNvPr id="903175" name="Group 7"/>
          <p:cNvGrpSpPr>
            <a:grpSpLocks/>
          </p:cNvGrpSpPr>
          <p:nvPr/>
        </p:nvGrpSpPr>
        <p:grpSpPr bwMode="auto">
          <a:xfrm>
            <a:off x="2133600" y="1295400"/>
            <a:ext cx="2057400" cy="2286000"/>
            <a:chOff x="1344" y="816"/>
            <a:chExt cx="1296" cy="1440"/>
          </a:xfrm>
        </p:grpSpPr>
        <p:sp>
          <p:nvSpPr>
            <p:cNvPr id="903176" name="Oval 8"/>
            <p:cNvSpPr>
              <a:spLocks noChangeArrowheads="1"/>
            </p:cNvSpPr>
            <p:nvPr/>
          </p:nvSpPr>
          <p:spPr bwMode="auto">
            <a:xfrm>
              <a:off x="2016" y="1632"/>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03177" name="Oval 9"/>
            <p:cNvSpPr>
              <a:spLocks noChangeArrowheads="1"/>
            </p:cNvSpPr>
            <p:nvPr/>
          </p:nvSpPr>
          <p:spPr bwMode="auto">
            <a:xfrm>
              <a:off x="20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03178" name="AutoShape 10"/>
            <p:cNvCxnSpPr>
              <a:cxnSpLocks noChangeShapeType="1"/>
              <a:stCxn id="903195" idx="6"/>
              <a:endCxn id="903176" idx="2"/>
            </p:cNvCxnSpPr>
            <p:nvPr/>
          </p:nvCxnSpPr>
          <p:spPr bwMode="auto">
            <a:xfrm>
              <a:off x="1440" y="1416"/>
              <a:ext cx="576" cy="528"/>
            </a:xfrm>
            <a:prstGeom prst="straightConnector1">
              <a:avLst/>
            </a:prstGeom>
            <a:noFill/>
            <a:ln w="9525">
              <a:solidFill>
                <a:schemeClr val="tx1"/>
              </a:solidFill>
              <a:round/>
              <a:headEnd/>
              <a:tailEnd type="triangle" w="med" len="med"/>
            </a:ln>
            <a:effectLst/>
          </p:spPr>
        </p:cxnSp>
        <p:cxnSp>
          <p:nvCxnSpPr>
            <p:cNvPr id="903179" name="AutoShape 11"/>
            <p:cNvCxnSpPr>
              <a:cxnSpLocks noChangeShapeType="1"/>
              <a:stCxn id="903195" idx="6"/>
              <a:endCxn id="903177" idx="2"/>
            </p:cNvCxnSpPr>
            <p:nvPr/>
          </p:nvCxnSpPr>
          <p:spPr bwMode="auto">
            <a:xfrm flipV="1">
              <a:off x="1440" y="1128"/>
              <a:ext cx="576" cy="288"/>
            </a:xfrm>
            <a:prstGeom prst="straightConnector1">
              <a:avLst/>
            </a:prstGeom>
            <a:noFill/>
            <a:ln w="9525">
              <a:solidFill>
                <a:schemeClr val="tx1"/>
              </a:solidFill>
              <a:round/>
              <a:headEnd/>
              <a:tailEnd type="triangle" w="med" len="med"/>
            </a:ln>
            <a:effectLst/>
          </p:spPr>
        </p:cxnSp>
        <p:sp>
          <p:nvSpPr>
            <p:cNvPr id="903180" name="Text Box 12"/>
            <p:cNvSpPr txBox="1">
              <a:spLocks noChangeArrowheads="1"/>
            </p:cNvSpPr>
            <p:nvPr/>
          </p:nvSpPr>
          <p:spPr bwMode="auto">
            <a:xfrm>
              <a:off x="1536" y="1008"/>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03181" name="Text Box 13"/>
            <p:cNvSpPr txBox="1">
              <a:spLocks noChangeArrowheads="1"/>
            </p:cNvSpPr>
            <p:nvPr/>
          </p:nvSpPr>
          <p:spPr bwMode="auto">
            <a:xfrm>
              <a:off x="1344" y="177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nvGrpSpPr>
          <p:cNvPr id="903182" name="Group 14"/>
          <p:cNvGrpSpPr>
            <a:grpSpLocks/>
          </p:cNvGrpSpPr>
          <p:nvPr/>
        </p:nvGrpSpPr>
        <p:grpSpPr bwMode="auto">
          <a:xfrm>
            <a:off x="4038600" y="1295400"/>
            <a:ext cx="2133600" cy="2362200"/>
            <a:chOff x="2544" y="816"/>
            <a:chExt cx="1344" cy="1488"/>
          </a:xfrm>
        </p:grpSpPr>
        <p:sp>
          <p:nvSpPr>
            <p:cNvPr id="903183" name="Text Box 15"/>
            <p:cNvSpPr txBox="1">
              <a:spLocks noChangeArrowheads="1"/>
            </p:cNvSpPr>
            <p:nvPr/>
          </p:nvSpPr>
          <p:spPr bwMode="auto">
            <a:xfrm>
              <a:off x="2544" y="129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nvGrpSpPr>
            <p:cNvPr id="903184" name="Group 16"/>
            <p:cNvGrpSpPr>
              <a:grpSpLocks/>
            </p:cNvGrpSpPr>
            <p:nvPr/>
          </p:nvGrpSpPr>
          <p:grpSpPr bwMode="auto">
            <a:xfrm>
              <a:off x="2640" y="816"/>
              <a:ext cx="1248" cy="1488"/>
              <a:chOff x="2640" y="816"/>
              <a:chExt cx="1248" cy="1488"/>
            </a:xfrm>
          </p:grpSpPr>
          <p:sp>
            <p:nvSpPr>
              <p:cNvPr id="903185" name="Oval 17"/>
              <p:cNvSpPr>
                <a:spLocks noChangeArrowheads="1"/>
              </p:cNvSpPr>
              <p:nvPr/>
            </p:nvSpPr>
            <p:spPr bwMode="auto">
              <a:xfrm>
                <a:off x="32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03186" name="AutoShape 18"/>
              <p:cNvCxnSpPr>
                <a:cxnSpLocks noChangeShapeType="1"/>
                <a:stCxn id="903177" idx="6"/>
                <a:endCxn id="903185" idx="2"/>
              </p:cNvCxnSpPr>
              <p:nvPr/>
            </p:nvCxnSpPr>
            <p:spPr bwMode="auto">
              <a:xfrm>
                <a:off x="2640" y="1128"/>
                <a:ext cx="576" cy="0"/>
              </a:xfrm>
              <a:prstGeom prst="straightConnector1">
                <a:avLst/>
              </a:prstGeom>
              <a:noFill/>
              <a:ln w="9525">
                <a:solidFill>
                  <a:schemeClr val="tx1"/>
                </a:solidFill>
                <a:round/>
                <a:headEnd/>
                <a:tailEnd type="triangle" w="med" len="med"/>
              </a:ln>
              <a:effectLst/>
            </p:spPr>
          </p:cxnSp>
          <p:sp>
            <p:nvSpPr>
              <p:cNvPr id="903187" name="Text Box 19"/>
              <p:cNvSpPr txBox="1">
                <a:spLocks noChangeArrowheads="1"/>
              </p:cNvSpPr>
              <p:nvPr/>
            </p:nvSpPr>
            <p:spPr bwMode="auto">
              <a:xfrm>
                <a:off x="2736" y="912"/>
                <a:ext cx="42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bake</a:t>
                </a:r>
              </a:p>
            </p:txBody>
          </p:sp>
          <p:sp>
            <p:nvSpPr>
              <p:cNvPr id="903188" name="Oval 20"/>
              <p:cNvSpPr>
                <a:spLocks noChangeArrowheads="1"/>
              </p:cNvSpPr>
              <p:nvPr/>
            </p:nvSpPr>
            <p:spPr bwMode="auto">
              <a:xfrm>
                <a:off x="3264" y="1248"/>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03189" name="Oval 21"/>
              <p:cNvSpPr>
                <a:spLocks noChangeArrowheads="1"/>
              </p:cNvSpPr>
              <p:nvPr/>
            </p:nvSpPr>
            <p:spPr bwMode="auto">
              <a:xfrm>
                <a:off x="3264" y="1680"/>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03190" name="AutoShape 22"/>
              <p:cNvCxnSpPr>
                <a:cxnSpLocks noChangeShapeType="1"/>
                <a:stCxn id="903177" idx="6"/>
                <a:endCxn id="903188" idx="2"/>
              </p:cNvCxnSpPr>
              <p:nvPr/>
            </p:nvCxnSpPr>
            <p:spPr bwMode="auto">
              <a:xfrm>
                <a:off x="2640" y="1128"/>
                <a:ext cx="624" cy="432"/>
              </a:xfrm>
              <a:prstGeom prst="straightConnector1">
                <a:avLst/>
              </a:prstGeom>
              <a:noFill/>
              <a:ln w="9525">
                <a:solidFill>
                  <a:schemeClr val="tx1"/>
                </a:solidFill>
                <a:round/>
                <a:headEnd/>
                <a:tailEnd type="triangle" w="med" len="med"/>
              </a:ln>
              <a:effectLst/>
            </p:spPr>
          </p:cxnSp>
          <p:cxnSp>
            <p:nvCxnSpPr>
              <p:cNvPr id="903191" name="AutoShape 23"/>
              <p:cNvCxnSpPr>
                <a:cxnSpLocks noChangeShapeType="1"/>
                <a:stCxn id="903176" idx="6"/>
                <a:endCxn id="903189" idx="2"/>
              </p:cNvCxnSpPr>
              <p:nvPr/>
            </p:nvCxnSpPr>
            <p:spPr bwMode="auto">
              <a:xfrm>
                <a:off x="2640" y="1944"/>
                <a:ext cx="624" cy="48"/>
              </a:xfrm>
              <a:prstGeom prst="straightConnector1">
                <a:avLst/>
              </a:prstGeom>
              <a:noFill/>
              <a:ln w="9525">
                <a:solidFill>
                  <a:schemeClr val="tx1"/>
                </a:solidFill>
                <a:round/>
                <a:headEnd/>
                <a:tailEnd type="triangle" w="med" len="med"/>
              </a:ln>
              <a:effectLst/>
            </p:spPr>
          </p:cxnSp>
          <p:cxnSp>
            <p:nvCxnSpPr>
              <p:cNvPr id="903192" name="AutoShape 24"/>
              <p:cNvCxnSpPr>
                <a:cxnSpLocks noChangeShapeType="1"/>
                <a:stCxn id="903176" idx="6"/>
                <a:endCxn id="903188" idx="2"/>
              </p:cNvCxnSpPr>
              <p:nvPr/>
            </p:nvCxnSpPr>
            <p:spPr bwMode="auto">
              <a:xfrm flipV="1">
                <a:off x="2640" y="1560"/>
                <a:ext cx="624" cy="384"/>
              </a:xfrm>
              <a:prstGeom prst="straightConnector1">
                <a:avLst/>
              </a:prstGeom>
              <a:noFill/>
              <a:ln w="9525">
                <a:solidFill>
                  <a:schemeClr val="tx1"/>
                </a:solidFill>
                <a:round/>
                <a:headEnd/>
                <a:tailEnd type="triangle" w="med" len="med"/>
              </a:ln>
              <a:effectLst/>
            </p:spPr>
          </p:cxnSp>
          <p:sp>
            <p:nvSpPr>
              <p:cNvPr id="903193" name="Text Box 25"/>
              <p:cNvSpPr txBox="1">
                <a:spLocks noChangeArrowheads="1"/>
              </p:cNvSpPr>
              <p:nvPr/>
            </p:nvSpPr>
            <p:spPr bwMode="auto">
              <a:xfrm>
                <a:off x="2736" y="1584"/>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03194" name="Text Box 26"/>
              <p:cNvSpPr txBox="1">
                <a:spLocks noChangeArrowheads="1"/>
              </p:cNvSpPr>
              <p:nvPr/>
            </p:nvSpPr>
            <p:spPr bwMode="auto">
              <a:xfrm>
                <a:off x="2688" y="1968"/>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sp>
        <p:nvSpPr>
          <p:cNvPr id="903195" name="Oval 27"/>
          <p:cNvSpPr>
            <a:spLocks noChangeArrowheads="1"/>
          </p:cNvSpPr>
          <p:nvPr/>
        </p:nvSpPr>
        <p:spPr bwMode="auto">
          <a:xfrm>
            <a:off x="1295400" y="1752600"/>
            <a:ext cx="990600" cy="990600"/>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03196" name="Text Box 28"/>
          <p:cNvSpPr txBox="1">
            <a:spLocks noChangeArrowheads="1"/>
          </p:cNvSpPr>
          <p:nvPr/>
        </p:nvSpPr>
        <p:spPr bwMode="auto">
          <a:xfrm>
            <a:off x="412750" y="533400"/>
            <a:ext cx="8731250" cy="366713"/>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Graph has leveled off, when the prop list has not changed from the previous iteration</a:t>
            </a:r>
          </a:p>
        </p:txBody>
      </p:sp>
      <p:sp>
        <p:nvSpPr>
          <p:cNvPr id="903197" name="Rectangle 29"/>
          <p:cNvSpPr>
            <a:spLocks noChangeArrowheads="1"/>
          </p:cNvSpPr>
          <p:nvPr/>
        </p:nvSpPr>
        <p:spPr bwMode="auto">
          <a:xfrm>
            <a:off x="1219200" y="5486400"/>
            <a:ext cx="6553200" cy="1066800"/>
          </a:xfrm>
          <a:prstGeom prst="rect">
            <a:avLst/>
          </a:prstGeom>
          <a:solidFill>
            <a:schemeClr val="bg1"/>
          </a:solidFill>
          <a:ln w="9525">
            <a:solidFill>
              <a:schemeClr val="bg1"/>
            </a:solidFill>
            <a:miter lim="800000"/>
            <a:headEnd/>
            <a:tailEnd/>
          </a:ln>
          <a:effectLst/>
        </p:spPr>
        <p:txBody>
          <a:bodyPr wrap="none" lIns="91436" tIns="45718" rIns="91436" bIns="45718" anchor="ctr"/>
          <a:lstStyle/>
          <a:p>
            <a:pPr algn="ctr"/>
            <a:r>
              <a:rPr lang="en-US" sz="1800">
                <a:latin typeface="Arial" charset="0"/>
              </a:rPr>
              <a:t>The note that the graph has leveled off now since the last two </a:t>
            </a:r>
          </a:p>
          <a:p>
            <a:pPr algn="ctr"/>
            <a:r>
              <a:rPr lang="en-US" sz="1800">
                <a:latin typeface="Arial" charset="0"/>
              </a:rPr>
              <a:t>Prop lists are the same (we could actually have stopped at the</a:t>
            </a:r>
          </a:p>
          <a:p>
            <a:pPr algn="ctr"/>
            <a:r>
              <a:rPr lang="en-US" sz="1800">
                <a:latin typeface="Arial" charset="0"/>
              </a:rPr>
              <a:t>Previous level since we already have all possible literals by step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03172"/>
                                        </p:tgtEl>
                                      </p:cBhvr>
                                    </p:animEffect>
                                    <p:set>
                                      <p:cBhvr>
                                        <p:cTn id="7" dur="1" fill="hold">
                                          <p:stCondLst>
                                            <p:cond delay="499"/>
                                          </p:stCondLst>
                                        </p:cTn>
                                        <p:tgtEl>
                                          <p:spTgt spid="90317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03173"/>
                                        </p:tgtEl>
                                      </p:cBhvr>
                                    </p:animEffect>
                                    <p:set>
                                      <p:cBhvr>
                                        <p:cTn id="12" dur="1" fill="hold">
                                          <p:stCondLst>
                                            <p:cond delay="499"/>
                                          </p:stCondLst>
                                        </p:cTn>
                                        <p:tgtEl>
                                          <p:spTgt spid="9031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3174"/>
                                        </p:tgtEl>
                                        <p:attrNameLst>
                                          <p:attrName>style.visibility</p:attrName>
                                        </p:attrNameLst>
                                      </p:cBhvr>
                                      <p:to>
                                        <p:strVal val="visible"/>
                                      </p:to>
                                    </p:set>
                                    <p:animEffect transition="in" filter="blinds(horizontal)">
                                      <p:cBhvr>
                                        <p:cTn id="17" dur="500"/>
                                        <p:tgtEl>
                                          <p:spTgt spid="9031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03195"/>
                                        </p:tgtEl>
                                        <p:attrNameLst>
                                          <p:attrName>style.visibility</p:attrName>
                                        </p:attrNameLst>
                                      </p:cBhvr>
                                      <p:to>
                                        <p:strVal val="visible"/>
                                      </p:to>
                                    </p:set>
                                    <p:animEffect transition="in" filter="blinds(horizontal)">
                                      <p:cBhvr>
                                        <p:cTn id="22" dur="500"/>
                                        <p:tgtEl>
                                          <p:spTgt spid="90319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03175"/>
                                        </p:tgtEl>
                                        <p:attrNameLst>
                                          <p:attrName>style.visibility</p:attrName>
                                        </p:attrNameLst>
                                      </p:cBhvr>
                                      <p:to>
                                        <p:strVal val="visible"/>
                                      </p:to>
                                    </p:set>
                                    <p:animEffect transition="in" filter="blinds(horizontal)">
                                      <p:cBhvr>
                                        <p:cTn id="27" dur="500"/>
                                        <p:tgtEl>
                                          <p:spTgt spid="9031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03182"/>
                                        </p:tgtEl>
                                        <p:attrNameLst>
                                          <p:attrName>style.visibility</p:attrName>
                                        </p:attrNameLst>
                                      </p:cBhvr>
                                      <p:to>
                                        <p:strVal val="visible"/>
                                      </p:to>
                                    </p:set>
                                    <p:animEffect transition="in" filter="blinds(horizontal)">
                                      <p:cBhvr>
                                        <p:cTn id="32" dur="500"/>
                                        <p:tgtEl>
                                          <p:spTgt spid="90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2" grpId="0" animBg="1"/>
      <p:bldP spid="903173" grpId="0" animBg="1"/>
      <p:bldP spid="903174" grpId="0" animBg="1"/>
      <p:bldP spid="903195"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5218" name="Text Box 2"/>
          <p:cNvSpPr txBox="1">
            <a:spLocks noChangeArrowheads="1"/>
          </p:cNvSpPr>
          <p:nvPr/>
        </p:nvSpPr>
        <p:spPr bwMode="auto">
          <a:xfrm>
            <a:off x="822325" y="650875"/>
            <a:ext cx="1817688" cy="457200"/>
          </a:xfrm>
          <a:prstGeom prst="rect">
            <a:avLst/>
          </a:prstGeom>
          <a:noFill/>
          <a:ln w="9525">
            <a:noFill/>
            <a:miter lim="800000"/>
            <a:headEnd/>
            <a:tailEnd/>
          </a:ln>
          <a:effectLst/>
        </p:spPr>
        <p:txBody>
          <a:bodyPr wrap="none" lIns="91436" tIns="45718" rIns="91436" bIns="45718">
            <a:spAutoFit/>
          </a:bodyPr>
          <a:lstStyle/>
          <a:p>
            <a:r>
              <a:rPr lang="en-US"/>
              <a:t>Blocks world</a:t>
            </a:r>
          </a:p>
        </p:txBody>
      </p:sp>
      <p:sp>
        <p:nvSpPr>
          <p:cNvPr id="905219" name="Text Box 3"/>
          <p:cNvSpPr txBox="1">
            <a:spLocks noChangeArrowheads="1"/>
          </p:cNvSpPr>
          <p:nvPr/>
        </p:nvSpPr>
        <p:spPr bwMode="auto">
          <a:xfrm>
            <a:off x="838200" y="1295400"/>
            <a:ext cx="4675188" cy="581025"/>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State variables:</a:t>
            </a:r>
          </a:p>
          <a:p>
            <a:r>
              <a:rPr lang="en-US" sz="1600"/>
              <a:t>  Ontable(x) On(x,y)  Clear(x)  hand-empty  holding(x)</a:t>
            </a:r>
          </a:p>
        </p:txBody>
      </p:sp>
      <p:sp>
        <p:nvSpPr>
          <p:cNvPr id="905220" name="Text Box 4"/>
          <p:cNvSpPr txBox="1">
            <a:spLocks noChangeArrowheads="1"/>
          </p:cNvSpPr>
          <p:nvPr/>
        </p:nvSpPr>
        <p:spPr bwMode="auto">
          <a:xfrm>
            <a:off x="457200" y="5410200"/>
            <a:ext cx="40179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Stack(x,y)</a:t>
            </a:r>
          </a:p>
          <a:p>
            <a:r>
              <a:rPr lang="en-US" sz="1600"/>
              <a:t> Prec:  holding(x), clear(y)</a:t>
            </a:r>
          </a:p>
          <a:p>
            <a:r>
              <a:rPr lang="en-US" sz="1600"/>
              <a:t> eff:   on(x,y), ~cl(y), ~holding(x), hand-empty</a:t>
            </a:r>
          </a:p>
        </p:txBody>
      </p:sp>
      <p:sp>
        <p:nvSpPr>
          <p:cNvPr id="905221" name="Text Box 5"/>
          <p:cNvSpPr txBox="1">
            <a:spLocks noChangeArrowheads="1"/>
          </p:cNvSpPr>
          <p:nvPr/>
        </p:nvSpPr>
        <p:spPr bwMode="auto">
          <a:xfrm>
            <a:off x="4800600" y="5334000"/>
            <a:ext cx="4206875"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Unstack(x,y)</a:t>
            </a:r>
          </a:p>
          <a:p>
            <a:r>
              <a:rPr lang="en-US" sz="1600"/>
              <a:t> Prec:  on(x,y),hand-empty,cl(x)</a:t>
            </a:r>
          </a:p>
          <a:p>
            <a:r>
              <a:rPr lang="en-US" sz="1600"/>
              <a:t> eff:    holding(x),~clear(x),clear(y),~hand-empty</a:t>
            </a:r>
          </a:p>
        </p:txBody>
      </p:sp>
      <p:sp>
        <p:nvSpPr>
          <p:cNvPr id="905222" name="Text Box 6"/>
          <p:cNvSpPr txBox="1">
            <a:spLocks noChangeArrowheads="1"/>
          </p:cNvSpPr>
          <p:nvPr/>
        </p:nvSpPr>
        <p:spPr bwMode="auto">
          <a:xfrm>
            <a:off x="152400" y="3886200"/>
            <a:ext cx="45132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Pickup(x)</a:t>
            </a:r>
          </a:p>
          <a:p>
            <a:r>
              <a:rPr lang="en-US" sz="1600"/>
              <a:t> Prec:  hand-empty,clear(x),ontable(x)</a:t>
            </a:r>
          </a:p>
          <a:p>
            <a:r>
              <a:rPr lang="en-US" sz="1600"/>
              <a:t> eff:   holding(x),~ontable(x),~hand-empty,~Clear(x)</a:t>
            </a:r>
          </a:p>
        </p:txBody>
      </p:sp>
      <p:sp>
        <p:nvSpPr>
          <p:cNvPr id="905223" name="Text Box 7"/>
          <p:cNvSpPr txBox="1">
            <a:spLocks noChangeArrowheads="1"/>
          </p:cNvSpPr>
          <p:nvPr/>
        </p:nvSpPr>
        <p:spPr bwMode="auto">
          <a:xfrm>
            <a:off x="4953000" y="3962400"/>
            <a:ext cx="4243388"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Putdown(x)</a:t>
            </a:r>
          </a:p>
          <a:p>
            <a:r>
              <a:rPr lang="en-US" sz="1600"/>
              <a:t> Prec:  holding(x)</a:t>
            </a:r>
          </a:p>
          <a:p>
            <a:r>
              <a:rPr lang="en-US" sz="1600"/>
              <a:t> eff: Ontable(x), hand-empty,clear(x),~holding(x)</a:t>
            </a:r>
          </a:p>
        </p:txBody>
      </p:sp>
      <p:sp>
        <p:nvSpPr>
          <p:cNvPr id="905224" name="Text Box 8"/>
          <p:cNvSpPr txBox="1">
            <a:spLocks noChangeArrowheads="1"/>
          </p:cNvSpPr>
          <p:nvPr/>
        </p:nvSpPr>
        <p:spPr bwMode="auto">
          <a:xfrm>
            <a:off x="762000" y="2057400"/>
            <a:ext cx="5387975"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Initial state:</a:t>
            </a:r>
          </a:p>
          <a:p>
            <a:r>
              <a:rPr lang="en-US" sz="1600"/>
              <a:t>  Complete specification of T/F values to state variables</a:t>
            </a:r>
          </a:p>
          <a:p>
            <a:r>
              <a:rPr lang="en-US" sz="1600"/>
              <a:t>	--By convention, variables with F values are omitted</a:t>
            </a:r>
          </a:p>
        </p:txBody>
      </p:sp>
      <p:sp>
        <p:nvSpPr>
          <p:cNvPr id="905225" name="Text Box 9"/>
          <p:cNvSpPr txBox="1">
            <a:spLocks noChangeArrowheads="1"/>
          </p:cNvSpPr>
          <p:nvPr/>
        </p:nvSpPr>
        <p:spPr bwMode="auto">
          <a:xfrm>
            <a:off x="685800" y="2971800"/>
            <a:ext cx="6040438"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Goal state:</a:t>
            </a:r>
          </a:p>
          <a:p>
            <a:r>
              <a:rPr lang="en-US" sz="1600"/>
              <a:t>  A partial specification of the desired state variable/value combinations</a:t>
            </a:r>
          </a:p>
          <a:p>
            <a:r>
              <a:rPr lang="en-US" sz="1600"/>
              <a:t>       --desired values can be both positive and negative </a:t>
            </a:r>
          </a:p>
        </p:txBody>
      </p:sp>
      <p:sp>
        <p:nvSpPr>
          <p:cNvPr id="905226" name="Text Box 10"/>
          <p:cNvSpPr txBox="1">
            <a:spLocks noChangeArrowheads="1"/>
          </p:cNvSpPr>
          <p:nvPr/>
        </p:nvSpPr>
        <p:spPr bwMode="auto">
          <a:xfrm>
            <a:off x="6096000" y="914400"/>
            <a:ext cx="2857500" cy="1568450"/>
          </a:xfrm>
          <a:prstGeom prst="rect">
            <a:avLst/>
          </a:prstGeom>
          <a:solidFill>
            <a:srgbClr val="FFCCCC"/>
          </a:solidFill>
          <a:ln w="9525">
            <a:solidFill>
              <a:schemeClr val="tx1"/>
            </a:solidFill>
            <a:miter lim="800000"/>
            <a:headEnd/>
            <a:tailEnd/>
          </a:ln>
          <a:effectLst/>
        </p:spPr>
        <p:txBody>
          <a:bodyPr wrap="none" lIns="91436" tIns="45718" rIns="91436" bIns="45718">
            <a:spAutoFit/>
          </a:bodyPr>
          <a:lstStyle/>
          <a:p>
            <a:r>
              <a:rPr lang="en-US" sz="1600"/>
              <a:t>Init: </a:t>
            </a:r>
          </a:p>
          <a:p>
            <a:r>
              <a:rPr lang="en-US" sz="1600"/>
              <a:t> Ontable(A),Ontable(B),</a:t>
            </a:r>
          </a:p>
          <a:p>
            <a:r>
              <a:rPr lang="en-US" sz="1600"/>
              <a:t> Clear(A), Clear(B), hand-empty</a:t>
            </a:r>
          </a:p>
          <a:p>
            <a:endParaRPr lang="en-US" sz="1600"/>
          </a:p>
          <a:p>
            <a:r>
              <a:rPr lang="en-US" sz="1600"/>
              <a:t>Goal:</a:t>
            </a:r>
          </a:p>
          <a:p>
            <a:r>
              <a:rPr lang="en-US" sz="1600"/>
              <a:t>  ~clear(B), hand-empty</a:t>
            </a:r>
          </a:p>
        </p:txBody>
      </p:sp>
      <p:sp>
        <p:nvSpPr>
          <p:cNvPr id="905227" name="Text Box 11"/>
          <p:cNvSpPr txBox="1">
            <a:spLocks noChangeArrowheads="1"/>
          </p:cNvSpPr>
          <p:nvPr/>
        </p:nvSpPr>
        <p:spPr bwMode="auto">
          <a:xfrm>
            <a:off x="60325" y="6437313"/>
            <a:ext cx="8016875" cy="376237"/>
          </a:xfrm>
          <a:prstGeom prst="rect">
            <a:avLst/>
          </a:prstGeom>
          <a:solidFill>
            <a:srgbClr val="FF33CC"/>
          </a:solidFill>
          <a:ln w="9525">
            <a:solidFill>
              <a:srgbClr val="FF33CC"/>
            </a:solidFill>
            <a:miter lim="800000"/>
            <a:headEnd/>
            <a:tailEnd/>
          </a:ln>
          <a:effectLst/>
        </p:spPr>
        <p:txBody>
          <a:bodyPr wrap="none" lIns="91436" tIns="45718" rIns="91436" bIns="45718">
            <a:spAutoFit/>
          </a:bodyPr>
          <a:lstStyle/>
          <a:p>
            <a:r>
              <a:rPr lang="en-US" sz="1800">
                <a:latin typeface="Arial" charset="0"/>
              </a:rPr>
              <a:t>All the actions here have only positive preconditions; but this is not necessary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7266"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7267"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7268"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7269"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7270"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7271"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Pick-A</a:t>
            </a:r>
          </a:p>
        </p:txBody>
      </p:sp>
      <p:sp>
        <p:nvSpPr>
          <p:cNvPr id="907272"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Pick-B</a:t>
            </a:r>
          </a:p>
        </p:txBody>
      </p:sp>
      <p:sp>
        <p:nvSpPr>
          <p:cNvPr id="907273"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7274"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7275"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7276"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7277"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7278"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h-A</a:t>
            </a:r>
          </a:p>
        </p:txBody>
      </p:sp>
      <p:sp>
        <p:nvSpPr>
          <p:cNvPr id="907279"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h-B</a:t>
            </a:r>
          </a:p>
        </p:txBody>
      </p:sp>
      <p:sp>
        <p:nvSpPr>
          <p:cNvPr id="907280"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7281"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cxnSp>
        <p:nvCxnSpPr>
          <p:cNvPr id="907282" name="AutoShape 18"/>
          <p:cNvCxnSpPr>
            <a:cxnSpLocks noChangeShapeType="1"/>
            <a:stCxn id="907266" idx="3"/>
            <a:endCxn id="907271"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07283" name="AutoShape 19"/>
          <p:cNvCxnSpPr>
            <a:cxnSpLocks noChangeShapeType="1"/>
            <a:stCxn id="907267" idx="3"/>
            <a:endCxn id="907272"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07284" name="AutoShape 20"/>
          <p:cNvCxnSpPr>
            <a:cxnSpLocks noChangeShapeType="1"/>
            <a:stCxn id="907268" idx="3"/>
            <a:endCxn id="907271"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07285" name="AutoShape 21"/>
          <p:cNvCxnSpPr>
            <a:cxnSpLocks noChangeShapeType="1"/>
            <a:stCxn id="907269" idx="3"/>
            <a:endCxn id="907272"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07286" name="AutoShape 22"/>
          <p:cNvCxnSpPr>
            <a:cxnSpLocks noChangeShapeType="1"/>
            <a:stCxn id="907270" idx="3"/>
            <a:endCxn id="907271"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07287" name="AutoShape 23"/>
          <p:cNvCxnSpPr>
            <a:cxnSpLocks noChangeShapeType="1"/>
            <a:stCxn id="907270" idx="3"/>
            <a:endCxn id="907272"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07288" name="AutoShape 24"/>
          <p:cNvCxnSpPr>
            <a:cxnSpLocks noChangeShapeType="1"/>
            <a:stCxn id="907271" idx="3"/>
            <a:endCxn id="907278"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07289" name="AutoShape 25"/>
          <p:cNvCxnSpPr>
            <a:cxnSpLocks noChangeShapeType="1"/>
            <a:stCxn id="907271" idx="3"/>
            <a:endCxn id="907280"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07290"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cxnSp>
        <p:nvCxnSpPr>
          <p:cNvPr id="907291" name="AutoShape 27"/>
          <p:cNvCxnSpPr>
            <a:cxnSpLocks noChangeShapeType="1"/>
            <a:stCxn id="907271" idx="3"/>
            <a:endCxn id="907290"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07292" name="AutoShape 28"/>
          <p:cNvCxnSpPr>
            <a:cxnSpLocks noChangeShapeType="1"/>
            <a:stCxn id="907272" idx="3"/>
            <a:endCxn id="907279"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07293" name="AutoShape 29"/>
          <p:cNvCxnSpPr>
            <a:cxnSpLocks noChangeShapeType="1"/>
            <a:stCxn id="907272" idx="3"/>
            <a:endCxn id="907281"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07294" name="AutoShape 30"/>
          <p:cNvCxnSpPr>
            <a:cxnSpLocks noChangeShapeType="1"/>
            <a:stCxn id="907272" idx="3"/>
            <a:endCxn id="907290"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07295" name="AutoShape 31"/>
          <p:cNvCxnSpPr>
            <a:cxnSpLocks noChangeShapeType="1"/>
            <a:stCxn id="907266" idx="3"/>
            <a:endCxn id="907273"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07296" name="AutoShape 32"/>
          <p:cNvCxnSpPr>
            <a:cxnSpLocks noChangeShapeType="1"/>
            <a:stCxn id="907267" idx="3"/>
            <a:endCxn id="907274"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07297" name="AutoShape 33"/>
          <p:cNvCxnSpPr>
            <a:cxnSpLocks noChangeShapeType="1"/>
            <a:stCxn id="907268" idx="3"/>
            <a:endCxn id="907275"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07298" name="AutoShape 34"/>
          <p:cNvCxnSpPr>
            <a:cxnSpLocks noChangeShapeType="1"/>
            <a:stCxn id="907269" idx="3"/>
            <a:endCxn id="907276"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07299" name="AutoShape 35"/>
          <p:cNvCxnSpPr>
            <a:cxnSpLocks noChangeShapeType="1"/>
            <a:stCxn id="907270" idx="3"/>
            <a:endCxn id="907277"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066800" y="533400"/>
            <a:ext cx="6908800" cy="4572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t>Planning :  The big picture</a:t>
            </a:r>
          </a:p>
        </p:txBody>
      </p:sp>
      <p:sp>
        <p:nvSpPr>
          <p:cNvPr id="12291" name="Rectangle 3"/>
          <p:cNvSpPr>
            <a:spLocks noGrp="1" noChangeArrowheads="1"/>
          </p:cNvSpPr>
          <p:nvPr>
            <p:ph type="body" idx="1"/>
          </p:nvPr>
        </p:nvSpPr>
        <p:spPr bwMode="auto">
          <a:xfrm>
            <a:off x="1117600" y="1600200"/>
            <a:ext cx="6908800" cy="411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t>Synthesizing goal-directed behavior</a:t>
            </a:r>
          </a:p>
          <a:p>
            <a:r>
              <a:rPr lang="en-US" smtClean="0"/>
              <a:t>Planning involves</a:t>
            </a:r>
          </a:p>
          <a:p>
            <a:pPr lvl="1"/>
            <a:r>
              <a:rPr lang="en-US" smtClean="0"/>
              <a:t>Action selection; Handling causal dependencies</a:t>
            </a:r>
          </a:p>
          <a:p>
            <a:pPr lvl="1"/>
            <a:r>
              <a:rPr lang="en-US" smtClean="0"/>
              <a:t>Action sequencing  and handling resource allocation  </a:t>
            </a:r>
          </a:p>
          <a:p>
            <a:pPr lvl="2"/>
            <a:r>
              <a:rPr lang="en-US" smtClean="0"/>
              <a:t>typically called </a:t>
            </a:r>
            <a:r>
              <a:rPr lang="en-US" smtClean="0">
                <a:solidFill>
                  <a:schemeClr val="accent2"/>
                </a:solidFill>
              </a:rPr>
              <a:t>SCHEDULING</a:t>
            </a:r>
            <a:endParaRPr lang="en-US" smtClean="0"/>
          </a:p>
          <a:p>
            <a:pPr lvl="1"/>
            <a:r>
              <a:rPr lang="en-US" smtClean="0"/>
              <a:t>Depending on the problem, plans can be</a:t>
            </a:r>
          </a:p>
          <a:p>
            <a:pPr lvl="2"/>
            <a:r>
              <a:rPr lang="en-US" smtClean="0"/>
              <a:t>action sequences</a:t>
            </a:r>
          </a:p>
          <a:p>
            <a:pPr lvl="2"/>
            <a:r>
              <a:rPr lang="en-US" smtClean="0"/>
              <a:t>or “policies” (action trees, state-action mappings etc.)</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Topics to be “covered”</a:t>
            </a:r>
          </a:p>
        </p:txBody>
      </p:sp>
      <p:sp>
        <p:nvSpPr>
          <p:cNvPr id="18435" name="Rectangle 3"/>
          <p:cNvSpPr>
            <a:spLocks noGrp="1" noChangeArrowheads="1"/>
          </p:cNvSpPr>
          <p:nvPr>
            <p:ph type="body" idx="1"/>
          </p:nvPr>
        </p:nvSpPr>
        <p:spPr bwMode="auto">
          <a:xfrm>
            <a:off x="457200" y="11430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800" smtClean="0"/>
              <a:t>Plan Synthesis under a variety of assumptions</a:t>
            </a:r>
          </a:p>
          <a:p>
            <a:pPr lvl="1">
              <a:lnSpc>
                <a:spcPct val="90000"/>
              </a:lnSpc>
            </a:pPr>
            <a:r>
              <a:rPr lang="en-US" smtClean="0"/>
              <a:t>Classical, Metric Temporal, Non-deterministic, Stochastic, Partially Observable…</a:t>
            </a:r>
          </a:p>
          <a:p>
            <a:pPr>
              <a:lnSpc>
                <a:spcPct val="90000"/>
              </a:lnSpc>
            </a:pPr>
            <a:r>
              <a:rPr lang="en-US" sz="2000" smtClean="0"/>
              <a:t>Plan Management</a:t>
            </a:r>
          </a:p>
          <a:p>
            <a:pPr lvl="1">
              <a:lnSpc>
                <a:spcPct val="90000"/>
              </a:lnSpc>
            </a:pPr>
            <a:r>
              <a:rPr lang="en-US" sz="1800" smtClean="0"/>
              <a:t>Reasoning with actions and plans (even if you didn’t synthesize them)</a:t>
            </a:r>
          </a:p>
          <a:p>
            <a:pPr lvl="1">
              <a:lnSpc>
                <a:spcPct val="90000"/>
              </a:lnSpc>
            </a:pPr>
            <a:r>
              <a:rPr lang="en-US" sz="1800" smtClean="0"/>
              <a:t>Execution management (Re-planning)</a:t>
            </a:r>
          </a:p>
          <a:p>
            <a:pPr>
              <a:lnSpc>
                <a:spcPct val="90000"/>
              </a:lnSpc>
            </a:pPr>
            <a:r>
              <a:rPr lang="en-US" sz="2000" smtClean="0"/>
              <a:t>State estimation and Plan Recognition</a:t>
            </a:r>
          </a:p>
          <a:p>
            <a:pPr lvl="1">
              <a:lnSpc>
                <a:spcPct val="90000"/>
              </a:lnSpc>
            </a:pPr>
            <a:r>
              <a:rPr lang="en-US" sz="1800" smtClean="0"/>
              <a:t>Estimating the current state of an agent given a sequence of actions and observations</a:t>
            </a:r>
          </a:p>
          <a:p>
            <a:pPr lvl="1">
              <a:lnSpc>
                <a:spcPct val="90000"/>
              </a:lnSpc>
            </a:pPr>
            <a:r>
              <a:rPr lang="en-US" sz="1800" smtClean="0"/>
              <a:t>Recognize the high-level goals that the agent is attempting to satisfy</a:t>
            </a:r>
          </a:p>
          <a:p>
            <a:pPr>
              <a:lnSpc>
                <a:spcPct val="90000"/>
              </a:lnSpc>
            </a:pPr>
            <a:r>
              <a:rPr lang="en-US" sz="2000" smtClean="0"/>
              <a:t>Connections to Workflows, Web services, UBICOMP etc</a:t>
            </a:r>
          </a:p>
          <a:p>
            <a:pPr>
              <a:lnSpc>
                <a:spcPct val="90000"/>
              </a:lnSpc>
              <a:buFont typeface="Monotype Sorts" pitchFamily="2" charset="2"/>
              <a:buNone/>
            </a:pPr>
            <a:endParaRPr lang="en-US" sz="200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9314"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9315"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9316"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17"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18"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19"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Pick-A</a:t>
            </a:r>
          </a:p>
        </p:txBody>
      </p:sp>
      <p:sp>
        <p:nvSpPr>
          <p:cNvPr id="909320"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Pick-B</a:t>
            </a:r>
          </a:p>
        </p:txBody>
      </p:sp>
      <p:sp>
        <p:nvSpPr>
          <p:cNvPr id="909321"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9322"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9323"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24"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25"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26"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h-A</a:t>
            </a:r>
          </a:p>
        </p:txBody>
      </p:sp>
      <p:sp>
        <p:nvSpPr>
          <p:cNvPr id="909327"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h-B</a:t>
            </a:r>
          </a:p>
        </p:txBody>
      </p:sp>
      <p:sp>
        <p:nvSpPr>
          <p:cNvPr id="909328"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29"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cxnSp>
        <p:nvCxnSpPr>
          <p:cNvPr id="909330" name="AutoShape 18"/>
          <p:cNvCxnSpPr>
            <a:cxnSpLocks noChangeShapeType="1"/>
            <a:stCxn id="909314" idx="3"/>
            <a:endCxn id="909319"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09331" name="AutoShape 19"/>
          <p:cNvCxnSpPr>
            <a:cxnSpLocks noChangeShapeType="1"/>
            <a:stCxn id="909315" idx="3"/>
            <a:endCxn id="909320"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09332" name="AutoShape 20"/>
          <p:cNvCxnSpPr>
            <a:cxnSpLocks noChangeShapeType="1"/>
            <a:stCxn id="909316" idx="3"/>
            <a:endCxn id="909319"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09333" name="AutoShape 21"/>
          <p:cNvCxnSpPr>
            <a:cxnSpLocks noChangeShapeType="1"/>
            <a:stCxn id="909317" idx="3"/>
            <a:endCxn id="909320"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09334" name="AutoShape 22"/>
          <p:cNvCxnSpPr>
            <a:cxnSpLocks noChangeShapeType="1"/>
            <a:stCxn id="909318" idx="3"/>
            <a:endCxn id="909319"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09335" name="AutoShape 23"/>
          <p:cNvCxnSpPr>
            <a:cxnSpLocks noChangeShapeType="1"/>
            <a:stCxn id="909318" idx="3"/>
            <a:endCxn id="909320"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09336" name="AutoShape 24"/>
          <p:cNvCxnSpPr>
            <a:cxnSpLocks noChangeShapeType="1"/>
            <a:stCxn id="909319" idx="3"/>
            <a:endCxn id="909326"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09337" name="AutoShape 25"/>
          <p:cNvCxnSpPr>
            <a:cxnSpLocks noChangeShapeType="1"/>
            <a:stCxn id="909319" idx="3"/>
            <a:endCxn id="909328"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09338"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cxnSp>
        <p:nvCxnSpPr>
          <p:cNvPr id="909339" name="AutoShape 27"/>
          <p:cNvCxnSpPr>
            <a:cxnSpLocks noChangeShapeType="1"/>
            <a:stCxn id="909319" idx="3"/>
            <a:endCxn id="909338"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09340" name="AutoShape 28"/>
          <p:cNvCxnSpPr>
            <a:cxnSpLocks noChangeShapeType="1"/>
            <a:stCxn id="909320" idx="3"/>
            <a:endCxn id="909327"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09341" name="AutoShape 29"/>
          <p:cNvCxnSpPr>
            <a:cxnSpLocks noChangeShapeType="1"/>
            <a:stCxn id="909320" idx="3"/>
            <a:endCxn id="909329"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09342" name="AutoShape 30"/>
          <p:cNvCxnSpPr>
            <a:cxnSpLocks noChangeShapeType="1"/>
            <a:stCxn id="909320" idx="3"/>
            <a:endCxn id="909338"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09343" name="AutoShape 31"/>
          <p:cNvCxnSpPr>
            <a:cxnSpLocks noChangeShapeType="1"/>
            <a:stCxn id="909314" idx="3"/>
            <a:endCxn id="909321"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09344" name="AutoShape 32"/>
          <p:cNvCxnSpPr>
            <a:cxnSpLocks noChangeShapeType="1"/>
            <a:stCxn id="909315" idx="3"/>
            <a:endCxn id="909322"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09345" name="AutoShape 33"/>
          <p:cNvCxnSpPr>
            <a:cxnSpLocks noChangeShapeType="1"/>
            <a:stCxn id="909316" idx="3"/>
            <a:endCxn id="909323"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09346" name="AutoShape 34"/>
          <p:cNvCxnSpPr>
            <a:cxnSpLocks noChangeShapeType="1"/>
            <a:stCxn id="909317" idx="3"/>
            <a:endCxn id="909324"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09347" name="AutoShape 35"/>
          <p:cNvCxnSpPr>
            <a:cxnSpLocks noChangeShapeType="1"/>
            <a:stCxn id="909318" idx="3"/>
            <a:endCxn id="909325"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sp>
        <p:nvSpPr>
          <p:cNvPr id="909348" name="Text Box 36"/>
          <p:cNvSpPr txBox="1">
            <a:spLocks noChangeArrowheads="1"/>
          </p:cNvSpPr>
          <p:nvPr/>
        </p:nvSpPr>
        <p:spPr bwMode="auto">
          <a:xfrm>
            <a:off x="5181600" y="304800"/>
            <a:ext cx="7921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St-A-B</a:t>
            </a:r>
          </a:p>
        </p:txBody>
      </p:sp>
      <p:sp>
        <p:nvSpPr>
          <p:cNvPr id="909349" name="Text Box 37"/>
          <p:cNvSpPr txBox="1">
            <a:spLocks noChangeArrowheads="1"/>
          </p:cNvSpPr>
          <p:nvPr/>
        </p:nvSpPr>
        <p:spPr bwMode="auto">
          <a:xfrm>
            <a:off x="5257800" y="2362200"/>
            <a:ext cx="792163"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St-B-A</a:t>
            </a:r>
          </a:p>
        </p:txBody>
      </p:sp>
      <p:sp>
        <p:nvSpPr>
          <p:cNvPr id="909350" name="Text Box 38"/>
          <p:cNvSpPr txBox="1">
            <a:spLocks noChangeArrowheads="1"/>
          </p:cNvSpPr>
          <p:nvPr/>
        </p:nvSpPr>
        <p:spPr bwMode="auto">
          <a:xfrm>
            <a:off x="5257800" y="3200400"/>
            <a:ext cx="814388"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Ptdn-A</a:t>
            </a:r>
          </a:p>
        </p:txBody>
      </p:sp>
      <p:sp>
        <p:nvSpPr>
          <p:cNvPr id="909351" name="Text Box 39"/>
          <p:cNvSpPr txBox="1">
            <a:spLocks noChangeArrowheads="1"/>
          </p:cNvSpPr>
          <p:nvPr/>
        </p:nvSpPr>
        <p:spPr bwMode="auto">
          <a:xfrm>
            <a:off x="5334000" y="4038600"/>
            <a:ext cx="814388"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Ptdn-B</a:t>
            </a:r>
          </a:p>
        </p:txBody>
      </p:sp>
      <p:cxnSp>
        <p:nvCxnSpPr>
          <p:cNvPr id="909352" name="AutoShape 40"/>
          <p:cNvCxnSpPr>
            <a:cxnSpLocks noChangeShapeType="1"/>
            <a:stCxn id="909326" idx="3"/>
            <a:endCxn id="909348" idx="1"/>
          </p:cNvCxnSpPr>
          <p:nvPr/>
        </p:nvCxnSpPr>
        <p:spPr bwMode="auto">
          <a:xfrm>
            <a:off x="3929063" y="396875"/>
            <a:ext cx="1252537" cy="80963"/>
          </a:xfrm>
          <a:prstGeom prst="straightConnector1">
            <a:avLst/>
          </a:prstGeom>
          <a:noFill/>
          <a:ln w="9525">
            <a:solidFill>
              <a:schemeClr val="tx1"/>
            </a:solidFill>
            <a:round/>
            <a:headEnd/>
            <a:tailEnd/>
          </a:ln>
          <a:effectLst/>
        </p:spPr>
      </p:cxnSp>
      <p:cxnSp>
        <p:nvCxnSpPr>
          <p:cNvPr id="909353" name="AutoShape 41"/>
          <p:cNvCxnSpPr>
            <a:cxnSpLocks noChangeShapeType="1"/>
            <a:stCxn id="909324" idx="3"/>
            <a:endCxn id="909348" idx="1"/>
          </p:cNvCxnSpPr>
          <p:nvPr/>
        </p:nvCxnSpPr>
        <p:spPr bwMode="auto">
          <a:xfrm flipV="1">
            <a:off x="3962400" y="477838"/>
            <a:ext cx="1219200" cy="4872037"/>
          </a:xfrm>
          <a:prstGeom prst="straightConnector1">
            <a:avLst/>
          </a:prstGeom>
          <a:noFill/>
          <a:ln w="9525">
            <a:solidFill>
              <a:schemeClr val="tx1"/>
            </a:solidFill>
            <a:round/>
            <a:headEnd/>
            <a:tailEnd/>
          </a:ln>
          <a:effectLst/>
        </p:spPr>
      </p:cxnSp>
      <p:cxnSp>
        <p:nvCxnSpPr>
          <p:cNvPr id="909354" name="AutoShape 42"/>
          <p:cNvCxnSpPr>
            <a:cxnSpLocks noChangeShapeType="1"/>
            <a:stCxn id="909326" idx="3"/>
            <a:endCxn id="909350" idx="1"/>
          </p:cNvCxnSpPr>
          <p:nvPr/>
        </p:nvCxnSpPr>
        <p:spPr bwMode="auto">
          <a:xfrm>
            <a:off x="3929063" y="396875"/>
            <a:ext cx="1328737" cy="2976563"/>
          </a:xfrm>
          <a:prstGeom prst="straightConnector1">
            <a:avLst/>
          </a:prstGeom>
          <a:noFill/>
          <a:ln w="9525">
            <a:solidFill>
              <a:schemeClr val="tx1"/>
            </a:solidFill>
            <a:round/>
            <a:headEnd/>
            <a:tailEnd/>
          </a:ln>
          <a:effectLst/>
        </p:spPr>
      </p:cxnSp>
      <p:cxnSp>
        <p:nvCxnSpPr>
          <p:cNvPr id="909355" name="AutoShape 43"/>
          <p:cNvCxnSpPr>
            <a:cxnSpLocks noChangeShapeType="1"/>
            <a:stCxn id="909327" idx="3"/>
            <a:endCxn id="909351" idx="1"/>
          </p:cNvCxnSpPr>
          <p:nvPr/>
        </p:nvCxnSpPr>
        <p:spPr bwMode="auto">
          <a:xfrm>
            <a:off x="3929063" y="854075"/>
            <a:ext cx="1404937" cy="3357563"/>
          </a:xfrm>
          <a:prstGeom prst="straightConnector1">
            <a:avLst/>
          </a:prstGeom>
          <a:noFill/>
          <a:ln w="9525">
            <a:solidFill>
              <a:schemeClr val="tx1"/>
            </a:solidFill>
            <a:round/>
            <a:headEnd/>
            <a:tailEnd/>
          </a:ln>
          <a:effectLst/>
        </p:spPr>
      </p:cxnSp>
      <p:sp>
        <p:nvSpPr>
          <p:cNvPr id="909356" name="Text Box 44"/>
          <p:cNvSpPr txBox="1">
            <a:spLocks noChangeArrowheads="1"/>
          </p:cNvSpPr>
          <p:nvPr/>
        </p:nvSpPr>
        <p:spPr bwMode="auto">
          <a:xfrm>
            <a:off x="5241925" y="4899025"/>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Pick-A</a:t>
            </a:r>
          </a:p>
        </p:txBody>
      </p:sp>
      <p:cxnSp>
        <p:nvCxnSpPr>
          <p:cNvPr id="909357" name="AutoShape 45"/>
          <p:cNvCxnSpPr>
            <a:cxnSpLocks noChangeShapeType="1"/>
            <a:stCxn id="909323" idx="3"/>
            <a:endCxn id="909356" idx="1"/>
          </p:cNvCxnSpPr>
          <p:nvPr/>
        </p:nvCxnSpPr>
        <p:spPr bwMode="auto">
          <a:xfrm>
            <a:off x="3962400" y="4816475"/>
            <a:ext cx="1279525" cy="255588"/>
          </a:xfrm>
          <a:prstGeom prst="straightConnector1">
            <a:avLst/>
          </a:prstGeom>
          <a:noFill/>
          <a:ln w="9525">
            <a:solidFill>
              <a:schemeClr val="tx1"/>
            </a:solidFill>
            <a:round/>
            <a:headEnd/>
            <a:tailEnd/>
          </a:ln>
          <a:effectLst/>
        </p:spPr>
      </p:cxnSp>
      <p:cxnSp>
        <p:nvCxnSpPr>
          <p:cNvPr id="909358" name="AutoShape 46"/>
          <p:cNvCxnSpPr>
            <a:cxnSpLocks noChangeShapeType="1"/>
            <a:stCxn id="909325" idx="3"/>
            <a:endCxn id="909356" idx="1"/>
          </p:cNvCxnSpPr>
          <p:nvPr/>
        </p:nvCxnSpPr>
        <p:spPr bwMode="auto">
          <a:xfrm flipV="1">
            <a:off x="3914775" y="5072063"/>
            <a:ext cx="1327150" cy="1268412"/>
          </a:xfrm>
          <a:prstGeom prst="straightConnector1">
            <a:avLst/>
          </a:prstGeom>
          <a:noFill/>
          <a:ln w="9525">
            <a:solidFill>
              <a:schemeClr val="tx1"/>
            </a:solidFill>
            <a:round/>
            <a:headEnd/>
            <a:tailEnd/>
          </a:ln>
          <a:effectLst/>
        </p:spPr>
      </p:cxnSp>
      <p:cxnSp>
        <p:nvCxnSpPr>
          <p:cNvPr id="909359" name="AutoShape 47"/>
          <p:cNvCxnSpPr>
            <a:cxnSpLocks noChangeShapeType="1"/>
            <a:stCxn id="909321" idx="3"/>
            <a:endCxn id="909356" idx="1"/>
          </p:cNvCxnSpPr>
          <p:nvPr/>
        </p:nvCxnSpPr>
        <p:spPr bwMode="auto">
          <a:xfrm>
            <a:off x="4073525" y="3105150"/>
            <a:ext cx="1168400" cy="1966913"/>
          </a:xfrm>
          <a:prstGeom prst="straightConnector1">
            <a:avLst/>
          </a:prstGeom>
          <a:noFill/>
          <a:ln w="9525">
            <a:solidFill>
              <a:schemeClr val="tx1"/>
            </a:solidFill>
            <a:round/>
            <a:headEnd/>
            <a:tailEnd/>
          </a:ln>
          <a:effectLst/>
        </p:spPr>
      </p:cxnSp>
      <p:sp>
        <p:nvSpPr>
          <p:cNvPr id="909360" name="Text Box 48"/>
          <p:cNvSpPr txBox="1">
            <a:spLocks noChangeArrowheads="1"/>
          </p:cNvSpPr>
          <p:nvPr/>
        </p:nvSpPr>
        <p:spPr bwMode="auto">
          <a:xfrm>
            <a:off x="7086600" y="32766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9361" name="Text Box 49"/>
          <p:cNvSpPr txBox="1">
            <a:spLocks noChangeArrowheads="1"/>
          </p:cNvSpPr>
          <p:nvPr/>
        </p:nvSpPr>
        <p:spPr bwMode="auto">
          <a:xfrm>
            <a:off x="7086600" y="35814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9362" name="Text Box 50"/>
          <p:cNvSpPr txBox="1">
            <a:spLocks noChangeArrowheads="1"/>
          </p:cNvSpPr>
          <p:nvPr/>
        </p:nvSpPr>
        <p:spPr bwMode="auto">
          <a:xfrm>
            <a:off x="7162800" y="47244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63" name="Text Box 51"/>
          <p:cNvSpPr txBox="1">
            <a:spLocks noChangeArrowheads="1"/>
          </p:cNvSpPr>
          <p:nvPr/>
        </p:nvSpPr>
        <p:spPr bwMode="auto">
          <a:xfrm>
            <a:off x="7162800" y="52578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64" name="Text Box 52"/>
          <p:cNvSpPr txBox="1">
            <a:spLocks noChangeArrowheads="1"/>
          </p:cNvSpPr>
          <p:nvPr/>
        </p:nvSpPr>
        <p:spPr bwMode="auto">
          <a:xfrm>
            <a:off x="7239000" y="62484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65" name="Text Box 53"/>
          <p:cNvSpPr txBox="1">
            <a:spLocks noChangeArrowheads="1"/>
          </p:cNvSpPr>
          <p:nvPr/>
        </p:nvSpPr>
        <p:spPr bwMode="auto">
          <a:xfrm>
            <a:off x="7178675" y="873125"/>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h-A</a:t>
            </a:r>
          </a:p>
        </p:txBody>
      </p:sp>
      <p:sp>
        <p:nvSpPr>
          <p:cNvPr id="909366" name="Text Box 54"/>
          <p:cNvSpPr txBox="1">
            <a:spLocks noChangeArrowheads="1"/>
          </p:cNvSpPr>
          <p:nvPr/>
        </p:nvSpPr>
        <p:spPr bwMode="auto">
          <a:xfrm>
            <a:off x="7162800" y="11430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h-B</a:t>
            </a:r>
          </a:p>
        </p:txBody>
      </p:sp>
      <p:sp>
        <p:nvSpPr>
          <p:cNvPr id="909367" name="Text Box 55"/>
          <p:cNvSpPr txBox="1">
            <a:spLocks noChangeArrowheads="1"/>
          </p:cNvSpPr>
          <p:nvPr/>
        </p:nvSpPr>
        <p:spPr bwMode="auto">
          <a:xfrm>
            <a:off x="7102475" y="1863725"/>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68" name="Text Box 56"/>
          <p:cNvSpPr txBox="1">
            <a:spLocks noChangeArrowheads="1"/>
          </p:cNvSpPr>
          <p:nvPr/>
        </p:nvSpPr>
        <p:spPr bwMode="auto">
          <a:xfrm>
            <a:off x="7102475" y="2244725"/>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69" name="Text Box 57"/>
          <p:cNvSpPr txBox="1">
            <a:spLocks noChangeArrowheads="1"/>
          </p:cNvSpPr>
          <p:nvPr/>
        </p:nvSpPr>
        <p:spPr bwMode="auto">
          <a:xfrm>
            <a:off x="7178675" y="2930525"/>
            <a:ext cx="528638"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70" name="Text Box 58"/>
          <p:cNvSpPr txBox="1">
            <a:spLocks noChangeArrowheads="1"/>
          </p:cNvSpPr>
          <p:nvPr/>
        </p:nvSpPr>
        <p:spPr bwMode="auto">
          <a:xfrm>
            <a:off x="7086600" y="228600"/>
            <a:ext cx="8159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on-A-B</a:t>
            </a:r>
          </a:p>
        </p:txBody>
      </p:sp>
      <p:sp>
        <p:nvSpPr>
          <p:cNvPr id="909371" name="Text Box 59"/>
          <p:cNvSpPr txBox="1">
            <a:spLocks noChangeArrowheads="1"/>
          </p:cNvSpPr>
          <p:nvPr/>
        </p:nvSpPr>
        <p:spPr bwMode="auto">
          <a:xfrm>
            <a:off x="7086600" y="533400"/>
            <a:ext cx="8159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on-B-A</a:t>
            </a:r>
          </a:p>
        </p:txBody>
      </p:sp>
      <p:cxnSp>
        <p:nvCxnSpPr>
          <p:cNvPr id="909372" name="AutoShape 60"/>
          <p:cNvCxnSpPr>
            <a:cxnSpLocks noChangeShapeType="1"/>
            <a:stCxn id="909348" idx="3"/>
            <a:endCxn id="909370" idx="1"/>
          </p:cNvCxnSpPr>
          <p:nvPr/>
        </p:nvCxnSpPr>
        <p:spPr bwMode="auto">
          <a:xfrm flipV="1">
            <a:off x="5973763" y="396875"/>
            <a:ext cx="1112837" cy="80963"/>
          </a:xfrm>
          <a:prstGeom prst="straightConnector1">
            <a:avLst/>
          </a:prstGeom>
          <a:noFill/>
          <a:ln w="9525">
            <a:solidFill>
              <a:schemeClr val="tx1"/>
            </a:solidFill>
            <a:round/>
            <a:headEnd/>
            <a:tailEnd/>
          </a:ln>
          <a:effectLst/>
        </p:spPr>
      </p:cxnSp>
      <p:cxnSp>
        <p:nvCxnSpPr>
          <p:cNvPr id="909373" name="AutoShape 61"/>
          <p:cNvCxnSpPr>
            <a:cxnSpLocks noChangeShapeType="1"/>
            <a:stCxn id="909348" idx="3"/>
            <a:endCxn id="909368" idx="1"/>
          </p:cNvCxnSpPr>
          <p:nvPr/>
        </p:nvCxnSpPr>
        <p:spPr bwMode="auto">
          <a:xfrm>
            <a:off x="5973763" y="477838"/>
            <a:ext cx="1128712" cy="1935162"/>
          </a:xfrm>
          <a:prstGeom prst="straightConnector1">
            <a:avLst/>
          </a:prstGeom>
          <a:noFill/>
          <a:ln w="9525">
            <a:solidFill>
              <a:schemeClr val="tx1"/>
            </a:solidFill>
            <a:round/>
            <a:headEnd/>
            <a:tailEnd/>
          </a:ln>
          <a:effectLst/>
        </p:spPr>
      </p:cxnSp>
      <p:cxnSp>
        <p:nvCxnSpPr>
          <p:cNvPr id="909374" name="AutoShape 62"/>
          <p:cNvCxnSpPr>
            <a:cxnSpLocks noChangeShapeType="1"/>
            <a:stCxn id="909348" idx="3"/>
            <a:endCxn id="909364" idx="1"/>
          </p:cNvCxnSpPr>
          <p:nvPr/>
        </p:nvCxnSpPr>
        <p:spPr bwMode="auto">
          <a:xfrm>
            <a:off x="5973763" y="477838"/>
            <a:ext cx="1265237" cy="5938837"/>
          </a:xfrm>
          <a:prstGeom prst="straightConnector1">
            <a:avLst/>
          </a:prstGeom>
          <a:noFill/>
          <a:ln w="9525">
            <a:solidFill>
              <a:schemeClr val="tx1"/>
            </a:solidFill>
            <a:round/>
            <a:headEnd/>
            <a:tailEnd/>
          </a:ln>
          <a:effectLst/>
        </p:spPr>
      </p:cxnSp>
      <p:cxnSp>
        <p:nvCxnSpPr>
          <p:cNvPr id="909375" name="AutoShape 63"/>
          <p:cNvCxnSpPr>
            <a:cxnSpLocks noChangeShapeType="1"/>
            <a:stCxn id="909349" idx="3"/>
            <a:endCxn id="909371" idx="1"/>
          </p:cNvCxnSpPr>
          <p:nvPr/>
        </p:nvCxnSpPr>
        <p:spPr bwMode="auto">
          <a:xfrm flipV="1">
            <a:off x="6049963" y="701675"/>
            <a:ext cx="1036637" cy="1833563"/>
          </a:xfrm>
          <a:prstGeom prst="straightConnector1">
            <a:avLst/>
          </a:prstGeom>
          <a:noFill/>
          <a:ln w="9525">
            <a:solidFill>
              <a:schemeClr val="tx1"/>
            </a:solidFill>
            <a:round/>
            <a:headEnd/>
            <a:tailEnd/>
          </a:ln>
          <a:effectLst/>
        </p:spPr>
      </p:cxnSp>
      <p:cxnSp>
        <p:nvCxnSpPr>
          <p:cNvPr id="909376" name="AutoShape 64"/>
          <p:cNvCxnSpPr>
            <a:cxnSpLocks noChangeShapeType="1"/>
            <a:stCxn id="909349" idx="3"/>
            <a:endCxn id="909364" idx="1"/>
          </p:cNvCxnSpPr>
          <p:nvPr/>
        </p:nvCxnSpPr>
        <p:spPr bwMode="auto">
          <a:xfrm>
            <a:off x="6049963" y="2535238"/>
            <a:ext cx="1189037" cy="3881437"/>
          </a:xfrm>
          <a:prstGeom prst="straightConnector1">
            <a:avLst/>
          </a:prstGeom>
          <a:noFill/>
          <a:ln w="9525">
            <a:solidFill>
              <a:schemeClr val="tx1"/>
            </a:solidFill>
            <a:round/>
            <a:headEnd/>
            <a:tailEnd/>
          </a:ln>
          <a:effectLst/>
        </p:spPr>
      </p:cxnSp>
      <p:cxnSp>
        <p:nvCxnSpPr>
          <p:cNvPr id="909377" name="AutoShape 65"/>
          <p:cNvCxnSpPr>
            <a:cxnSpLocks noChangeShapeType="1"/>
            <a:stCxn id="909325" idx="3"/>
            <a:endCxn id="909364" idx="1"/>
          </p:cNvCxnSpPr>
          <p:nvPr/>
        </p:nvCxnSpPr>
        <p:spPr bwMode="auto">
          <a:xfrm>
            <a:off x="3914775" y="6340475"/>
            <a:ext cx="3324225" cy="76200"/>
          </a:xfrm>
          <a:prstGeom prst="straightConnector1">
            <a:avLst/>
          </a:prstGeom>
          <a:noFill/>
          <a:ln w="9525">
            <a:solidFill>
              <a:schemeClr val="tx1"/>
            </a:solidFill>
            <a:prstDash val="sysDot"/>
            <a:round/>
            <a:headEnd/>
            <a:tailEnd/>
          </a:ln>
          <a:effectLst/>
        </p:spPr>
      </p:cxnSp>
      <p:cxnSp>
        <p:nvCxnSpPr>
          <p:cNvPr id="909378" name="AutoShape 66"/>
          <p:cNvCxnSpPr>
            <a:cxnSpLocks noChangeShapeType="1"/>
            <a:stCxn id="909326" idx="3"/>
            <a:endCxn id="909365" idx="1"/>
          </p:cNvCxnSpPr>
          <p:nvPr/>
        </p:nvCxnSpPr>
        <p:spPr bwMode="auto">
          <a:xfrm>
            <a:off x="3929063" y="396875"/>
            <a:ext cx="3249612" cy="644525"/>
          </a:xfrm>
          <a:prstGeom prst="straightConnector1">
            <a:avLst/>
          </a:prstGeom>
          <a:noFill/>
          <a:ln w="9525">
            <a:solidFill>
              <a:schemeClr val="tx1"/>
            </a:solidFill>
            <a:prstDash val="sysDot"/>
            <a:round/>
            <a:headEnd/>
            <a:tailEnd/>
          </a:ln>
          <a:effectLst/>
        </p:spPr>
      </p:cxnSp>
      <p:cxnSp>
        <p:nvCxnSpPr>
          <p:cNvPr id="909379" name="AutoShape 67"/>
          <p:cNvCxnSpPr>
            <a:cxnSpLocks noChangeShapeType="1"/>
            <a:stCxn id="909350" idx="3"/>
            <a:endCxn id="909360" idx="1"/>
          </p:cNvCxnSpPr>
          <p:nvPr/>
        </p:nvCxnSpPr>
        <p:spPr bwMode="auto">
          <a:xfrm>
            <a:off x="6072188" y="3373438"/>
            <a:ext cx="1014412" cy="71437"/>
          </a:xfrm>
          <a:prstGeom prst="straightConnector1">
            <a:avLst/>
          </a:prstGeom>
          <a:noFill/>
          <a:ln w="9525">
            <a:solidFill>
              <a:schemeClr val="tx1"/>
            </a:solidFill>
            <a:round/>
            <a:headEnd/>
            <a:tailEnd/>
          </a:ln>
          <a:effectLst/>
        </p:spPr>
      </p:cxnSp>
      <p:cxnSp>
        <p:nvCxnSpPr>
          <p:cNvPr id="909380" name="AutoShape 68"/>
          <p:cNvCxnSpPr>
            <a:cxnSpLocks noChangeShapeType="1"/>
            <a:stCxn id="909327" idx="3"/>
            <a:endCxn id="909366" idx="1"/>
          </p:cNvCxnSpPr>
          <p:nvPr/>
        </p:nvCxnSpPr>
        <p:spPr bwMode="auto">
          <a:xfrm>
            <a:off x="3929063" y="854075"/>
            <a:ext cx="3233737" cy="457200"/>
          </a:xfrm>
          <a:prstGeom prst="straightConnector1">
            <a:avLst/>
          </a:prstGeom>
          <a:noFill/>
          <a:ln w="9525">
            <a:solidFill>
              <a:schemeClr val="tx1"/>
            </a:solidFill>
            <a:prstDash val="sysDot"/>
            <a:round/>
            <a:headEnd/>
            <a:tailEnd/>
          </a:ln>
          <a:effectLst/>
        </p:spPr>
      </p:cxnSp>
      <p:cxnSp>
        <p:nvCxnSpPr>
          <p:cNvPr id="909381" name="AutoShape 69"/>
          <p:cNvCxnSpPr>
            <a:cxnSpLocks noChangeShapeType="1"/>
            <a:stCxn id="909351" idx="3"/>
            <a:endCxn id="909361" idx="1"/>
          </p:cNvCxnSpPr>
          <p:nvPr/>
        </p:nvCxnSpPr>
        <p:spPr bwMode="auto">
          <a:xfrm flipV="1">
            <a:off x="6148388" y="3749675"/>
            <a:ext cx="938212" cy="461963"/>
          </a:xfrm>
          <a:prstGeom prst="straightConnector1">
            <a:avLst/>
          </a:prstGeom>
          <a:noFill/>
          <a:ln w="9525">
            <a:solidFill>
              <a:schemeClr val="tx1"/>
            </a:solidFill>
            <a:round/>
            <a:headEnd/>
            <a:tailEnd/>
          </a:ln>
          <a:effectLst/>
        </p:spPr>
      </p:cxnSp>
      <p:cxnSp>
        <p:nvCxnSpPr>
          <p:cNvPr id="909382" name="AutoShape 70"/>
          <p:cNvCxnSpPr>
            <a:cxnSpLocks noChangeShapeType="1"/>
            <a:stCxn id="909329" idx="3"/>
            <a:endCxn id="909368" idx="1"/>
          </p:cNvCxnSpPr>
          <p:nvPr/>
        </p:nvCxnSpPr>
        <p:spPr bwMode="auto">
          <a:xfrm>
            <a:off x="4005263" y="2073275"/>
            <a:ext cx="3097212" cy="339725"/>
          </a:xfrm>
          <a:prstGeom prst="straightConnector1">
            <a:avLst/>
          </a:prstGeom>
          <a:noFill/>
          <a:ln w="9525">
            <a:solidFill>
              <a:schemeClr val="tx1"/>
            </a:solidFill>
            <a:prstDash val="sysDot"/>
            <a:round/>
            <a:headEnd/>
            <a:tailEnd/>
          </a:ln>
          <a:effectLst/>
        </p:spPr>
      </p:cxnSp>
      <p:cxnSp>
        <p:nvCxnSpPr>
          <p:cNvPr id="909383" name="AutoShape 71"/>
          <p:cNvCxnSpPr>
            <a:cxnSpLocks noChangeShapeType="1"/>
            <a:stCxn id="909349" idx="3"/>
          </p:cNvCxnSpPr>
          <p:nvPr/>
        </p:nvCxnSpPr>
        <p:spPr bwMode="auto">
          <a:xfrm>
            <a:off x="6049963" y="2535238"/>
            <a:ext cx="1085850" cy="182562"/>
          </a:xfrm>
          <a:prstGeom prst="straightConnector1">
            <a:avLst/>
          </a:prstGeom>
          <a:noFill/>
          <a:ln w="9525">
            <a:solidFill>
              <a:schemeClr val="tx1"/>
            </a:solidFill>
            <a:round/>
            <a:headEnd/>
            <a:tailEnd/>
          </a:ln>
          <a:effectLst/>
        </p:spPr>
      </p:cxnSp>
      <p:sp>
        <p:nvSpPr>
          <p:cNvPr id="909384" name="Text Box 72"/>
          <p:cNvSpPr txBox="1">
            <a:spLocks noChangeArrowheads="1"/>
          </p:cNvSpPr>
          <p:nvPr/>
        </p:nvSpPr>
        <p:spPr bwMode="auto">
          <a:xfrm>
            <a:off x="5257800" y="5943600"/>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Pick-B</a:t>
            </a:r>
          </a:p>
        </p:txBody>
      </p:sp>
      <p:cxnSp>
        <p:nvCxnSpPr>
          <p:cNvPr id="909385" name="AutoShape 73"/>
          <p:cNvCxnSpPr>
            <a:cxnSpLocks noChangeShapeType="1"/>
            <a:stCxn id="909356" idx="3"/>
            <a:endCxn id="909365" idx="1"/>
          </p:cNvCxnSpPr>
          <p:nvPr/>
        </p:nvCxnSpPr>
        <p:spPr bwMode="auto">
          <a:xfrm flipV="1">
            <a:off x="6021388" y="1041400"/>
            <a:ext cx="1157287" cy="4030663"/>
          </a:xfrm>
          <a:prstGeom prst="straightConnector1">
            <a:avLst/>
          </a:prstGeom>
          <a:noFill/>
          <a:ln w="9525">
            <a:solidFill>
              <a:schemeClr val="tx1"/>
            </a:solidFill>
            <a:round/>
            <a:headEnd/>
            <a:tailEnd/>
          </a:ln>
          <a:effectLst/>
        </p:spPr>
      </p:cxnSp>
      <p:cxnSp>
        <p:nvCxnSpPr>
          <p:cNvPr id="909386" name="AutoShape 74"/>
          <p:cNvCxnSpPr>
            <a:cxnSpLocks noChangeShapeType="1"/>
            <a:stCxn id="909384" idx="3"/>
            <a:endCxn id="909366" idx="1"/>
          </p:cNvCxnSpPr>
          <p:nvPr/>
        </p:nvCxnSpPr>
        <p:spPr bwMode="auto">
          <a:xfrm flipV="1">
            <a:off x="6037263" y="1311275"/>
            <a:ext cx="1125537" cy="4805363"/>
          </a:xfrm>
          <a:prstGeom prst="straightConnector1">
            <a:avLst/>
          </a:prstGeom>
          <a:noFill/>
          <a:ln w="9525">
            <a:solidFill>
              <a:schemeClr val="tx1"/>
            </a:solidFill>
            <a:round/>
            <a:headEnd/>
            <a:tailEnd/>
          </a:ln>
          <a:effectLst/>
        </p:spPr>
      </p:cxnSp>
      <p:cxnSp>
        <p:nvCxnSpPr>
          <p:cNvPr id="909387" name="AutoShape 75"/>
          <p:cNvCxnSpPr>
            <a:cxnSpLocks noChangeShapeType="1"/>
            <a:stCxn id="909350" idx="3"/>
            <a:endCxn id="909362" idx="1"/>
          </p:cNvCxnSpPr>
          <p:nvPr/>
        </p:nvCxnSpPr>
        <p:spPr bwMode="auto">
          <a:xfrm>
            <a:off x="6072188" y="3373438"/>
            <a:ext cx="1090612" cy="1519237"/>
          </a:xfrm>
          <a:prstGeom prst="straightConnector1">
            <a:avLst/>
          </a:prstGeom>
          <a:noFill/>
          <a:ln w="9525">
            <a:solidFill>
              <a:schemeClr val="tx1"/>
            </a:solidFill>
            <a:round/>
            <a:headEnd/>
            <a:tailEnd/>
          </a:ln>
          <a:effectLst/>
        </p:spPr>
      </p:cxnSp>
      <p:cxnSp>
        <p:nvCxnSpPr>
          <p:cNvPr id="909388" name="AutoShape 76"/>
          <p:cNvCxnSpPr>
            <a:cxnSpLocks noChangeShapeType="1"/>
            <a:stCxn id="909351" idx="3"/>
            <a:endCxn id="909363" idx="1"/>
          </p:cNvCxnSpPr>
          <p:nvPr/>
        </p:nvCxnSpPr>
        <p:spPr bwMode="auto">
          <a:xfrm>
            <a:off x="6148388" y="4211638"/>
            <a:ext cx="1014412" cy="1214437"/>
          </a:xfrm>
          <a:prstGeom prst="straightConnector1">
            <a:avLst/>
          </a:prstGeom>
          <a:noFill/>
          <a:ln w="9525">
            <a:solidFill>
              <a:schemeClr val="tx1"/>
            </a:solidFill>
            <a:round/>
            <a:headEnd/>
            <a:tailEnd/>
          </a:ln>
          <a:effectLst/>
        </p:spPr>
      </p:cxnSp>
      <p:cxnSp>
        <p:nvCxnSpPr>
          <p:cNvPr id="909389" name="AutoShape 77"/>
          <p:cNvCxnSpPr>
            <a:cxnSpLocks noChangeShapeType="1"/>
            <a:stCxn id="909350" idx="3"/>
            <a:endCxn id="909364" idx="1"/>
          </p:cNvCxnSpPr>
          <p:nvPr/>
        </p:nvCxnSpPr>
        <p:spPr bwMode="auto">
          <a:xfrm>
            <a:off x="6072188" y="3373438"/>
            <a:ext cx="1166812" cy="3043237"/>
          </a:xfrm>
          <a:prstGeom prst="straightConnector1">
            <a:avLst/>
          </a:prstGeom>
          <a:noFill/>
          <a:ln w="9525">
            <a:solidFill>
              <a:schemeClr val="tx1"/>
            </a:solidFill>
            <a:round/>
            <a:headEnd/>
            <a:tailEnd/>
          </a:ln>
          <a:effectLst/>
        </p:spPr>
      </p:cxnSp>
      <p:cxnSp>
        <p:nvCxnSpPr>
          <p:cNvPr id="909390" name="AutoShape 78"/>
          <p:cNvCxnSpPr>
            <a:cxnSpLocks noChangeShapeType="1"/>
            <a:stCxn id="909351" idx="3"/>
            <a:endCxn id="909364" idx="1"/>
          </p:cNvCxnSpPr>
          <p:nvPr/>
        </p:nvCxnSpPr>
        <p:spPr bwMode="auto">
          <a:xfrm>
            <a:off x="6148388" y="4211638"/>
            <a:ext cx="1090612" cy="2205037"/>
          </a:xfrm>
          <a:prstGeom prst="straightConnector1">
            <a:avLst/>
          </a:prstGeom>
          <a:noFill/>
          <a:ln w="9525">
            <a:solidFill>
              <a:schemeClr val="tx1"/>
            </a:solidFill>
            <a:round/>
            <a:headEnd/>
            <a:tailEnd/>
          </a:ln>
          <a:effectLst/>
        </p:spPr>
      </p:cxnSp>
      <p:cxnSp>
        <p:nvCxnSpPr>
          <p:cNvPr id="909391" name="AutoShape 79"/>
          <p:cNvCxnSpPr>
            <a:cxnSpLocks noChangeShapeType="1"/>
            <a:stCxn id="909338" idx="3"/>
            <a:endCxn id="909369" idx="1"/>
          </p:cNvCxnSpPr>
          <p:nvPr/>
        </p:nvCxnSpPr>
        <p:spPr bwMode="auto">
          <a:xfrm>
            <a:off x="3957638" y="2759075"/>
            <a:ext cx="3221037" cy="339725"/>
          </a:xfrm>
          <a:prstGeom prst="straightConnector1">
            <a:avLst/>
          </a:prstGeom>
          <a:noFill/>
          <a:ln w="9525">
            <a:solidFill>
              <a:schemeClr val="tx1"/>
            </a:solidFill>
            <a:prstDash val="sysDot"/>
            <a:round/>
            <a:headEnd/>
            <a:tailEnd/>
          </a:ln>
          <a:effectLst/>
        </p:spPr>
      </p:cxnSp>
      <p:cxnSp>
        <p:nvCxnSpPr>
          <p:cNvPr id="909392" name="AutoShape 80"/>
          <p:cNvCxnSpPr>
            <a:cxnSpLocks noChangeShapeType="1"/>
            <a:stCxn id="909356" idx="3"/>
            <a:endCxn id="909369" idx="1"/>
          </p:cNvCxnSpPr>
          <p:nvPr/>
        </p:nvCxnSpPr>
        <p:spPr bwMode="auto">
          <a:xfrm flipV="1">
            <a:off x="6021388" y="3098800"/>
            <a:ext cx="1157287" cy="1973263"/>
          </a:xfrm>
          <a:prstGeom prst="straightConnector1">
            <a:avLst/>
          </a:prstGeom>
          <a:noFill/>
          <a:ln w="9525">
            <a:solidFill>
              <a:schemeClr val="tx1"/>
            </a:solidFill>
            <a:round/>
            <a:headEnd/>
            <a:tailEnd/>
          </a:ln>
          <a:effectLst/>
        </p:spPr>
      </p:cxnSp>
      <p:cxnSp>
        <p:nvCxnSpPr>
          <p:cNvPr id="909393" name="AutoShape 81"/>
          <p:cNvCxnSpPr>
            <a:cxnSpLocks noChangeShapeType="1"/>
            <a:stCxn id="909384" idx="3"/>
            <a:endCxn id="909369" idx="1"/>
          </p:cNvCxnSpPr>
          <p:nvPr/>
        </p:nvCxnSpPr>
        <p:spPr bwMode="auto">
          <a:xfrm flipV="1">
            <a:off x="6037263" y="3098800"/>
            <a:ext cx="1141412" cy="3017838"/>
          </a:xfrm>
          <a:prstGeom prst="straightConnector1">
            <a:avLst/>
          </a:prstGeom>
          <a:noFill/>
          <a:ln w="9525">
            <a:solidFill>
              <a:schemeClr val="tx1"/>
            </a:solidFill>
            <a:round/>
            <a:headEnd/>
            <a:tailEnd/>
          </a:ln>
          <a:effectLst/>
        </p:spPr>
      </p:cxnSp>
      <p:cxnSp>
        <p:nvCxnSpPr>
          <p:cNvPr id="909394" name="AutoShape 82"/>
          <p:cNvCxnSpPr>
            <a:cxnSpLocks noChangeShapeType="1"/>
            <a:endCxn id="909367" idx="1"/>
          </p:cNvCxnSpPr>
          <p:nvPr/>
        </p:nvCxnSpPr>
        <p:spPr bwMode="auto">
          <a:xfrm flipV="1">
            <a:off x="6019800" y="2032000"/>
            <a:ext cx="1082675" cy="2997200"/>
          </a:xfrm>
          <a:prstGeom prst="straightConnector1">
            <a:avLst/>
          </a:prstGeom>
          <a:noFill/>
          <a:ln w="9525">
            <a:solidFill>
              <a:schemeClr val="tx1"/>
            </a:solidFill>
            <a:round/>
            <a:headEnd/>
            <a:tailEnd/>
          </a:ln>
          <a:effectLst/>
        </p:spPr>
      </p:cxnSp>
      <p:cxnSp>
        <p:nvCxnSpPr>
          <p:cNvPr id="909395" name="AutoShape 83"/>
          <p:cNvCxnSpPr>
            <a:cxnSpLocks noChangeShapeType="1"/>
            <a:stCxn id="909384" idx="3"/>
            <a:endCxn id="909368" idx="1"/>
          </p:cNvCxnSpPr>
          <p:nvPr/>
        </p:nvCxnSpPr>
        <p:spPr bwMode="auto">
          <a:xfrm flipV="1">
            <a:off x="6037263" y="2413000"/>
            <a:ext cx="1065212" cy="3703638"/>
          </a:xfrm>
          <a:prstGeom prst="straightConnector1">
            <a:avLst/>
          </a:prstGeom>
          <a:noFill/>
          <a:ln w="9525">
            <a:solidFill>
              <a:schemeClr val="tx1"/>
            </a:solidFill>
            <a:round/>
            <a:headEnd/>
            <a:tailEnd/>
          </a:ln>
          <a:effectLst/>
        </p:spPr>
      </p:cxn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11362" name="Text Box 2"/>
          <p:cNvSpPr txBox="1">
            <a:spLocks noChangeArrowheads="1"/>
          </p:cNvSpPr>
          <p:nvPr/>
        </p:nvSpPr>
        <p:spPr bwMode="auto">
          <a:xfrm>
            <a:off x="974725" y="422275"/>
            <a:ext cx="7664450" cy="457200"/>
          </a:xfrm>
          <a:prstGeom prst="rect">
            <a:avLst/>
          </a:prstGeom>
          <a:noFill/>
          <a:ln w="9525">
            <a:noFill/>
            <a:miter lim="800000"/>
            <a:headEnd/>
            <a:tailEnd/>
          </a:ln>
          <a:effectLst/>
        </p:spPr>
        <p:txBody>
          <a:bodyPr wrap="none" lIns="91436" tIns="45718" rIns="91436" bIns="45718">
            <a:spAutoFit/>
          </a:bodyPr>
          <a:lstStyle/>
          <a:p>
            <a:r>
              <a:rPr lang="en-US"/>
              <a:t>Estimating the cost of achieving individual literals (subgoals)</a:t>
            </a:r>
          </a:p>
        </p:txBody>
      </p:sp>
      <p:sp>
        <p:nvSpPr>
          <p:cNvPr id="911363" name="Text Box 3"/>
          <p:cNvSpPr txBox="1">
            <a:spLocks noChangeArrowheads="1"/>
          </p:cNvSpPr>
          <p:nvPr/>
        </p:nvSpPr>
        <p:spPr bwMode="auto">
          <a:xfrm>
            <a:off x="990600" y="990600"/>
            <a:ext cx="7289800" cy="5035550"/>
          </a:xfrm>
          <a:prstGeom prst="rect">
            <a:avLst/>
          </a:prstGeom>
          <a:noFill/>
          <a:ln w="9525">
            <a:noFill/>
            <a:miter lim="800000"/>
            <a:headEnd/>
            <a:tailEnd/>
          </a:ln>
          <a:effectLst/>
        </p:spPr>
        <p:txBody>
          <a:bodyPr wrap="none" lIns="91436" tIns="45718" rIns="91436" bIns="45718">
            <a:spAutoFit/>
          </a:bodyPr>
          <a:lstStyle/>
          <a:p>
            <a:r>
              <a:rPr lang="en-US" sz="1800"/>
              <a:t>Idea: Unfold a data structure called “planning graph” as follows:</a:t>
            </a:r>
          </a:p>
          <a:p>
            <a:endParaRPr lang="en-US" sz="1800"/>
          </a:p>
          <a:p>
            <a:r>
              <a:rPr lang="en-US" sz="1800"/>
              <a:t> 1. Start with the initial state. This is called the zeroth level proposition list</a:t>
            </a:r>
          </a:p>
          <a:p>
            <a:r>
              <a:rPr lang="en-US" sz="1800"/>
              <a:t> 2. In the next level, called first level action list, put </a:t>
            </a:r>
            <a:r>
              <a:rPr lang="en-US" sz="1800" i="1"/>
              <a:t>all</a:t>
            </a:r>
            <a:r>
              <a:rPr lang="en-US" sz="1800"/>
              <a:t> the actions whose </a:t>
            </a:r>
          </a:p>
          <a:p>
            <a:r>
              <a:rPr lang="en-US" sz="1800"/>
              <a:t>     preconditions are true in the initial state</a:t>
            </a:r>
          </a:p>
          <a:p>
            <a:r>
              <a:rPr lang="en-US" sz="1800"/>
              <a:t>            -- Have links between actions and their preconditions</a:t>
            </a:r>
          </a:p>
          <a:p>
            <a:r>
              <a:rPr lang="en-US" sz="1800"/>
              <a:t> 3. In the next level, called first level propostion list, put:</a:t>
            </a:r>
          </a:p>
          <a:p>
            <a:r>
              <a:rPr lang="en-US" sz="1800"/>
              <a:t>        </a:t>
            </a:r>
            <a:r>
              <a:rPr lang="en-US" sz="1800" i="1"/>
              <a:t>Note: A literal appears at most once in a proposition list. </a:t>
            </a:r>
            <a:endParaRPr lang="en-US" sz="1800"/>
          </a:p>
          <a:p>
            <a:r>
              <a:rPr lang="en-US" sz="1800"/>
              <a:t>          3.1.  All the effects of all the actions in the previous level.</a:t>
            </a:r>
          </a:p>
          <a:p>
            <a:r>
              <a:rPr lang="en-US" sz="1800"/>
              <a:t>                  Links the effects to the respective actions.</a:t>
            </a:r>
          </a:p>
          <a:p>
            <a:r>
              <a:rPr lang="en-US" sz="1800"/>
              <a:t>                  (If multiple actions give a particular effect, have multiple</a:t>
            </a:r>
          </a:p>
          <a:p>
            <a:r>
              <a:rPr lang="en-US" sz="1800"/>
              <a:t>                      links to that effect from all those actions)</a:t>
            </a:r>
          </a:p>
          <a:p>
            <a:r>
              <a:rPr lang="en-US" sz="1800"/>
              <a:t>          3.2.  All the conditions in the previous proposition list (in this case</a:t>
            </a:r>
          </a:p>
          <a:p>
            <a:r>
              <a:rPr lang="en-US" sz="1800"/>
              <a:t>                   zeroth proposition list).</a:t>
            </a:r>
          </a:p>
          <a:p>
            <a:r>
              <a:rPr lang="en-US" sz="1800"/>
              <a:t>                  Put </a:t>
            </a:r>
            <a:r>
              <a:rPr lang="en-US" sz="1800" i="1"/>
              <a:t>persistence </a:t>
            </a:r>
            <a:r>
              <a:rPr lang="en-US" sz="1800"/>
              <a:t> links between the corresponding literals in the </a:t>
            </a:r>
          </a:p>
          <a:p>
            <a:r>
              <a:rPr lang="en-US" sz="1800"/>
              <a:t>                   previous proposition list and the current proposition list.</a:t>
            </a:r>
          </a:p>
          <a:p>
            <a:r>
              <a:rPr lang="en-US" sz="1800"/>
              <a:t>*4. Repeat steps 2 and 3 until there is no difference between two consecutive </a:t>
            </a:r>
          </a:p>
          <a:p>
            <a:r>
              <a:rPr lang="en-US" sz="1800"/>
              <a:t>      proposition lists. At that point the graph is said to have </a:t>
            </a:r>
            <a:r>
              <a:rPr lang="en-US" sz="1800" i="1"/>
              <a:t>“leveled off”</a:t>
            </a:r>
            <a:r>
              <a:rPr lang="en-US" sz="1800"/>
              <a:t>  </a:t>
            </a:r>
          </a:p>
        </p:txBody>
      </p:sp>
      <p:sp>
        <p:nvSpPr>
          <p:cNvPr id="911364" name="Text Box 4"/>
          <p:cNvSpPr txBox="1">
            <a:spLocks noChangeArrowheads="1"/>
          </p:cNvSpPr>
          <p:nvPr/>
        </p:nvSpPr>
        <p:spPr bwMode="auto">
          <a:xfrm>
            <a:off x="1584325" y="6061075"/>
            <a:ext cx="6740525" cy="457200"/>
          </a:xfrm>
          <a:prstGeom prst="rect">
            <a:avLst/>
          </a:prstGeom>
          <a:noFill/>
          <a:ln w="9525">
            <a:noFill/>
            <a:miter lim="800000"/>
            <a:headEnd/>
            <a:tailEnd/>
          </a:ln>
          <a:effectLst/>
        </p:spPr>
        <p:txBody>
          <a:bodyPr wrap="none" lIns="91436" tIns="45718" rIns="91436" bIns="45718">
            <a:spAutoFit/>
          </a:bodyPr>
          <a:lstStyle/>
          <a:p>
            <a:r>
              <a:rPr lang="en-US"/>
              <a:t>The next 2 slides show this expansion upto two levels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988162" name="Picture 2" descr="planChapter"/>
          <p:cNvPicPr>
            <a:picLocks noChangeAspect="1" noChangeArrowheads="1"/>
          </p:cNvPicPr>
          <p:nvPr/>
        </p:nvPicPr>
        <p:blipFill>
          <a:blip r:embed="rId4" cstate="print"/>
          <a:srcRect/>
          <a:stretch>
            <a:fillRect/>
          </a:stretch>
        </p:blipFill>
        <p:spPr bwMode="auto">
          <a:xfrm>
            <a:off x="0" y="0"/>
            <a:ext cx="7162800" cy="6477000"/>
          </a:xfrm>
          <a:prstGeom prst="rect">
            <a:avLst/>
          </a:prstGeom>
          <a:noFill/>
        </p:spPr>
      </p:pic>
      <p:sp>
        <p:nvSpPr>
          <p:cNvPr id="988163" name="Rectangle 3"/>
          <p:cNvSpPr>
            <a:spLocks noChangeArrowheads="1"/>
          </p:cNvSpPr>
          <p:nvPr/>
        </p:nvSpPr>
        <p:spPr bwMode="auto">
          <a:xfrm>
            <a:off x="3429000" y="2590800"/>
            <a:ext cx="55626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988164" name="Picture 4" descr="biblio"/>
          <p:cNvPicPr>
            <a:picLocks noChangeAspect="1" noChangeArrowheads="1"/>
          </p:cNvPicPr>
          <p:nvPr/>
        </p:nvPicPr>
        <p:blipFill>
          <a:blip r:embed="rId5" cstate="print"/>
          <a:srcRect/>
          <a:stretch>
            <a:fillRect/>
          </a:stretch>
        </p:blipFill>
        <p:spPr bwMode="auto">
          <a:xfrm>
            <a:off x="3429000" y="2819400"/>
            <a:ext cx="5562600" cy="1219200"/>
          </a:xfrm>
          <a:prstGeom prst="rect">
            <a:avLst/>
          </a:prstGeom>
          <a:noFill/>
        </p:spPr>
      </p:pic>
    </p:spTree>
    <p:custDataLst>
      <p:tags r:id="rId1"/>
    </p:custDataLst>
  </p:cSld>
  <p:clrMapOvr>
    <a:masterClrMapping/>
  </p:clrMapOvr>
  <p:transition advTm="219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163"/>
                                        </p:tgtEl>
                                        <p:attrNameLst>
                                          <p:attrName>style.visibility</p:attrName>
                                        </p:attrNameLst>
                                      </p:cBhvr>
                                      <p:to>
                                        <p:strVal val="visible"/>
                                      </p:to>
                                    </p:set>
                                    <p:anim calcmode="lin" valueType="num">
                                      <p:cBhvr additive="base">
                                        <p:cTn id="7" dur="500" fill="hold"/>
                                        <p:tgtEl>
                                          <p:spTgt spid="988163"/>
                                        </p:tgtEl>
                                        <p:attrNameLst>
                                          <p:attrName>ppt_x</p:attrName>
                                        </p:attrNameLst>
                                      </p:cBhvr>
                                      <p:tavLst>
                                        <p:tav tm="0">
                                          <p:val>
                                            <p:strVal val="#ppt_x"/>
                                          </p:val>
                                        </p:tav>
                                        <p:tav tm="100000">
                                          <p:val>
                                            <p:strVal val="#ppt_x"/>
                                          </p:val>
                                        </p:tav>
                                      </p:tavLst>
                                    </p:anim>
                                    <p:anim calcmode="lin" valueType="num">
                                      <p:cBhvr additive="base">
                                        <p:cTn id="8" dur="500" fill="hold"/>
                                        <p:tgtEl>
                                          <p:spTgt spid="9881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88164"/>
                                        </p:tgtEl>
                                        <p:attrNameLst>
                                          <p:attrName>style.visibility</p:attrName>
                                        </p:attrNameLst>
                                      </p:cBhvr>
                                      <p:to>
                                        <p:strVal val="visible"/>
                                      </p:to>
                                    </p:set>
                                    <p:anim calcmode="lin" valueType="num">
                                      <p:cBhvr additive="base">
                                        <p:cTn id="11" dur="500" fill="hold"/>
                                        <p:tgtEl>
                                          <p:spTgt spid="988164"/>
                                        </p:tgtEl>
                                        <p:attrNameLst>
                                          <p:attrName>ppt_x</p:attrName>
                                        </p:attrNameLst>
                                      </p:cBhvr>
                                      <p:tavLst>
                                        <p:tav tm="0">
                                          <p:val>
                                            <p:strVal val="#ppt_x"/>
                                          </p:val>
                                        </p:tav>
                                        <p:tav tm="100000">
                                          <p:val>
                                            <p:strVal val="#ppt_x"/>
                                          </p:val>
                                        </p:tav>
                                      </p:tavLst>
                                    </p:anim>
                                    <p:anim calcmode="lin" valueType="num">
                                      <p:cBhvr additive="base">
                                        <p:cTn id="12" dur="500" fill="hold"/>
                                        <p:tgtEl>
                                          <p:spTgt spid="988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3410" name="Text Box 2"/>
          <p:cNvSpPr txBox="1">
            <a:spLocks noChangeArrowheads="1"/>
          </p:cNvSpPr>
          <p:nvPr/>
        </p:nvSpPr>
        <p:spPr bwMode="auto">
          <a:xfrm>
            <a:off x="441325" y="498475"/>
            <a:ext cx="7808913" cy="457200"/>
          </a:xfrm>
          <a:prstGeom prst="rect">
            <a:avLst/>
          </a:prstGeom>
          <a:noFill/>
          <a:ln w="9525">
            <a:noFill/>
            <a:miter lim="800000"/>
            <a:headEnd/>
            <a:tailEnd/>
          </a:ln>
          <a:effectLst/>
        </p:spPr>
        <p:txBody>
          <a:bodyPr wrap="none" lIns="91436" tIns="45718" rIns="91436" bIns="45718">
            <a:spAutoFit/>
          </a:bodyPr>
          <a:lstStyle/>
          <a:p>
            <a:r>
              <a:rPr lang="en-US"/>
              <a:t>Using the planning graph to estimate the cost of single literals:</a:t>
            </a:r>
          </a:p>
        </p:txBody>
      </p:sp>
      <p:sp>
        <p:nvSpPr>
          <p:cNvPr id="913411" name="Text Box 3"/>
          <p:cNvSpPr txBox="1">
            <a:spLocks noChangeArrowheads="1"/>
          </p:cNvSpPr>
          <p:nvPr/>
        </p:nvSpPr>
        <p:spPr bwMode="auto">
          <a:xfrm>
            <a:off x="381000" y="1219200"/>
            <a:ext cx="8610600" cy="4760913"/>
          </a:xfrm>
          <a:prstGeom prst="rect">
            <a:avLst/>
          </a:prstGeom>
          <a:noFill/>
          <a:ln w="9525">
            <a:noFill/>
            <a:miter lim="800000"/>
            <a:headEnd/>
            <a:tailEnd/>
          </a:ln>
          <a:effectLst/>
        </p:spPr>
        <p:txBody>
          <a:bodyPr wrap="none" lIns="91436" tIns="45718" rIns="91436" bIns="45718">
            <a:spAutoFit/>
          </a:bodyPr>
          <a:lstStyle/>
          <a:p>
            <a:r>
              <a:rPr lang="en-US" sz="1800"/>
              <a:t>1. We can say that the cost of a single literal is the index of the first proposition level</a:t>
            </a:r>
          </a:p>
          <a:p>
            <a:r>
              <a:rPr lang="en-US" sz="1800"/>
              <a:t>      in which it appears. </a:t>
            </a:r>
          </a:p>
          <a:p>
            <a:r>
              <a:rPr lang="en-US" sz="1800"/>
              <a:t>          --If the literal does not appear in any of the levels in the currently expanded </a:t>
            </a:r>
          </a:p>
          <a:p>
            <a:r>
              <a:rPr lang="en-US" sz="1800"/>
              <a:t>              planning graph, then the cost of that literal is:</a:t>
            </a:r>
          </a:p>
          <a:p>
            <a:r>
              <a:rPr lang="en-US" sz="1800"/>
              <a:t>                     -- </a:t>
            </a:r>
            <a:r>
              <a:rPr lang="en-US" sz="1800" i="1"/>
              <a:t>l+1</a:t>
            </a:r>
            <a:r>
              <a:rPr lang="en-US" sz="1800"/>
              <a:t> if the graph has been expanded to </a:t>
            </a:r>
            <a:r>
              <a:rPr lang="en-US" sz="1800" i="1"/>
              <a:t>l </a:t>
            </a:r>
            <a:r>
              <a:rPr lang="en-US" sz="1800"/>
              <a:t> levels, but has not yet leveled off</a:t>
            </a:r>
          </a:p>
          <a:p>
            <a:r>
              <a:rPr lang="en-US" sz="1800"/>
              <a:t>                     -- Infinity, if the graph has been expanded </a:t>
            </a:r>
          </a:p>
          <a:p>
            <a:r>
              <a:rPr lang="en-US" sz="1800"/>
              <a:t>                                    (basically, the literal cannot be achieved from the current initial state)</a:t>
            </a:r>
          </a:p>
          <a:p>
            <a:endParaRPr lang="en-US" sz="1800"/>
          </a:p>
          <a:p>
            <a:r>
              <a:rPr lang="en-US" sz="1800"/>
              <a:t>Examples:  </a:t>
            </a:r>
          </a:p>
          <a:p>
            <a:r>
              <a:rPr lang="en-US" sz="1800"/>
              <a:t>  h({~he}) = 1   </a:t>
            </a:r>
          </a:p>
          <a:p>
            <a:r>
              <a:rPr lang="en-US" sz="1800"/>
              <a:t>  h ({On(A,B)}) = 2   </a:t>
            </a:r>
          </a:p>
          <a:p>
            <a:r>
              <a:rPr lang="en-US" sz="1800"/>
              <a:t>  h({he})= 0</a:t>
            </a:r>
          </a:p>
          <a:p>
            <a:endParaRPr lang="en-US" sz="1800"/>
          </a:p>
          <a:p>
            <a:endParaRPr lang="en-US" sz="1800"/>
          </a:p>
          <a:p>
            <a:r>
              <a:rPr lang="en-US" sz="1800"/>
              <a:t>How about sets of literals?</a:t>
            </a:r>
          </a:p>
          <a:p>
            <a:r>
              <a:rPr lang="en-US" sz="1800"/>
              <a:t>    </a:t>
            </a:r>
            <a:r>
              <a:rPr lang="en-US" sz="1800">
                <a:sym typeface="Wingdings" pitchFamily="2" charset="2"/>
              </a:rPr>
              <a:t>see next slide</a:t>
            </a:r>
          </a:p>
          <a:p>
            <a:endParaRPr lang="en-US" sz="1800"/>
          </a:p>
        </p:txBody>
      </p:sp>
      <p:pic>
        <p:nvPicPr>
          <p:cNvPr id="913412" name="Picture 4"/>
          <p:cNvPicPr>
            <a:picLocks noChangeAspect="1" noChangeArrowheads="1"/>
          </p:cNvPicPr>
          <p:nvPr/>
        </p:nvPicPr>
        <p:blipFill>
          <a:blip r:embed="rId3" cstate="print"/>
          <a:srcRect/>
          <a:stretch>
            <a:fillRect/>
          </a:stretch>
        </p:blipFill>
        <p:spPr bwMode="auto">
          <a:xfrm>
            <a:off x="4724400" y="3387725"/>
            <a:ext cx="4114800" cy="3470275"/>
          </a:xfrm>
          <a:prstGeom prst="rect">
            <a:avLst/>
          </a:prstGeom>
          <a:solidFill>
            <a:srgbClr val="F1F1AD"/>
          </a:solid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noFill/>
          <a:ln/>
        </p:spPr>
        <p:txBody>
          <a:bodyPr/>
          <a:lstStyle/>
          <a:p>
            <a:r>
              <a:rPr lang="en-US" sz="4000"/>
              <a:t>Estimating reachability of sets</a:t>
            </a:r>
          </a:p>
        </p:txBody>
      </p:sp>
      <p:sp>
        <p:nvSpPr>
          <p:cNvPr id="915459" name="Text Box 3"/>
          <p:cNvSpPr txBox="1">
            <a:spLocks noGrp="1" noChangeArrowheads="1"/>
          </p:cNvSpPr>
          <p:nvPr>
            <p:ph type="body" idx="1"/>
          </p:nvPr>
        </p:nvSpPr>
        <p:spPr>
          <a:xfrm>
            <a:off x="304800" y="1524000"/>
            <a:ext cx="8229600" cy="4525963"/>
          </a:xfrm>
          <a:noFill/>
          <a:ln/>
        </p:spPr>
        <p:txBody>
          <a:bodyPr/>
          <a:lstStyle/>
          <a:p>
            <a:pPr>
              <a:spcBef>
                <a:spcPct val="0"/>
              </a:spcBef>
              <a:buFontTx/>
              <a:buNone/>
            </a:pPr>
            <a:r>
              <a:rPr lang="en-US" sz="2400">
                <a:latin typeface="Arial Unicode MS" pitchFamily="34" charset="-128"/>
              </a:rPr>
              <a:t>We can estimate cost of a set of literals in three ways:</a:t>
            </a:r>
          </a:p>
          <a:p>
            <a:pPr lvl="1">
              <a:spcBef>
                <a:spcPct val="0"/>
              </a:spcBef>
              <a:buFontTx/>
              <a:buChar char="•"/>
            </a:pPr>
            <a:r>
              <a:rPr lang="en-US" sz="2400">
                <a:latin typeface="Arial Unicode MS" pitchFamily="34" charset="-128"/>
              </a:rPr>
              <a:t>Make independence assumption</a:t>
            </a:r>
          </a:p>
          <a:p>
            <a:pPr lvl="2">
              <a:spcBef>
                <a:spcPct val="0"/>
              </a:spcBef>
            </a:pPr>
            <a:r>
              <a:rPr lang="en-US" sz="2000">
                <a:latin typeface="Arial Unicode MS" pitchFamily="34" charset="-128"/>
              </a:rPr>
              <a:t>h</a:t>
            </a:r>
            <a:r>
              <a:rPr lang="en-US" sz="2000" baseline="-25000">
                <a:latin typeface="Arial Unicode MS" pitchFamily="34" charset="-128"/>
              </a:rPr>
              <a:t>sum</a:t>
            </a:r>
            <a:r>
              <a:rPr lang="en-US" sz="2000">
                <a:latin typeface="Arial Unicode MS" pitchFamily="34" charset="-128"/>
              </a:rPr>
              <a:t>(p,q,r)= h(p)+h(q)+h(r) </a:t>
            </a:r>
          </a:p>
          <a:p>
            <a:pPr lvl="1">
              <a:spcBef>
                <a:spcPct val="0"/>
              </a:spcBef>
              <a:buFontTx/>
              <a:buChar char="•"/>
            </a:pPr>
            <a:r>
              <a:rPr lang="en-US" sz="2400">
                <a:latin typeface="Arial Unicode MS" pitchFamily="34" charset="-128"/>
              </a:rPr>
              <a:t>  if we define the cost of a set of literals in terms of the level where they appear together</a:t>
            </a:r>
          </a:p>
          <a:p>
            <a:pPr lvl="2">
              <a:spcBef>
                <a:spcPct val="0"/>
              </a:spcBef>
            </a:pPr>
            <a:r>
              <a:rPr lang="en-US" sz="1800">
                <a:latin typeface="Arial Unicode MS" pitchFamily="34" charset="-128"/>
              </a:rPr>
              <a:t> </a:t>
            </a:r>
            <a:r>
              <a:rPr lang="en-US" sz="1800">
                <a:solidFill>
                  <a:srgbClr val="0000FF"/>
                </a:solidFill>
                <a:latin typeface="Arial Unicode MS" pitchFamily="34" charset="-128"/>
              </a:rPr>
              <a:t>h-lev({p,q,r})= The index of the first level of the PG where p,q,r appear together</a:t>
            </a:r>
          </a:p>
          <a:p>
            <a:pPr lvl="3">
              <a:spcBef>
                <a:spcPct val="0"/>
              </a:spcBef>
              <a:buFontTx/>
              <a:buChar char="•"/>
            </a:pPr>
            <a:r>
              <a:rPr lang="en-US">
                <a:latin typeface="Arial Unicode MS" pitchFamily="34" charset="-128"/>
              </a:rPr>
              <a:t>      </a:t>
            </a:r>
            <a:r>
              <a:rPr lang="en-US">
                <a:solidFill>
                  <a:schemeClr val="hlink"/>
                </a:solidFill>
                <a:latin typeface="Arial Unicode MS" pitchFamily="34" charset="-128"/>
              </a:rPr>
              <a:t>so, h({~he,h-A}) = 1 </a:t>
            </a:r>
          </a:p>
          <a:p>
            <a:pPr lvl="1">
              <a:spcBef>
                <a:spcPct val="0"/>
              </a:spcBef>
              <a:buFontTx/>
              <a:buChar char="•"/>
            </a:pPr>
            <a:r>
              <a:rPr lang="en-US" sz="2400">
                <a:latin typeface="Arial Unicode MS" pitchFamily="34" charset="-128"/>
              </a:rPr>
              <a:t>Compute the length of a “relaxed plan” to supporting all the literals in the set S, and use it as the heuristic (**) h</a:t>
            </a:r>
            <a:r>
              <a:rPr lang="en-US" sz="2400" baseline="-25000">
                <a:latin typeface="Arial Unicode MS" pitchFamily="34" charset="-128"/>
              </a:rPr>
              <a:t>relax</a:t>
            </a:r>
          </a:p>
          <a:p>
            <a:pPr>
              <a:spcBef>
                <a:spcPct val="0"/>
              </a:spcBef>
              <a:buFontTx/>
              <a:buNone/>
            </a:pPr>
            <a:endParaRPr lang="en-US" sz="2400">
              <a:latin typeface="Arial Unicode MS" pitchFamily="34" charset="-128"/>
            </a:endParaRPr>
          </a:p>
          <a:p>
            <a:pPr>
              <a:spcBef>
                <a:spcPct val="0"/>
              </a:spcBef>
              <a:buFontTx/>
              <a:buNone/>
            </a:pPr>
            <a:r>
              <a:rPr lang="en-US" sz="2400">
                <a:latin typeface="Arial Unicode MS" pitchFamily="34" charset="-128"/>
              </a:rPr>
              <a:t>     </a:t>
            </a:r>
          </a:p>
          <a:p>
            <a:pPr>
              <a:spcBef>
                <a:spcPct val="0"/>
              </a:spcBef>
              <a:buFontTx/>
              <a:buNone/>
            </a:pPr>
            <a:endParaRPr lang="en-US" sz="2400">
              <a:latin typeface="Arial Unicode MS" pitchFamily="34" charset="-128"/>
            </a:endParaRPr>
          </a:p>
        </p:txBody>
      </p:sp>
      <p:sp>
        <p:nvSpPr>
          <p:cNvPr id="915460" name="Rectangle 4"/>
          <p:cNvSpPr>
            <a:spLocks noChangeArrowheads="1"/>
          </p:cNvSpPr>
          <p:nvPr/>
        </p:nvSpPr>
        <p:spPr bwMode="auto">
          <a:xfrm>
            <a:off x="152400" y="4267200"/>
            <a:ext cx="8839200" cy="1295400"/>
          </a:xfrm>
          <a:prstGeom prst="rect">
            <a:avLst/>
          </a:prstGeom>
          <a:no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Neither h</a:t>
            </a:r>
            <a:r>
              <a:rPr lang="en-US" baseline="-25000"/>
              <a:t>lev</a:t>
            </a:r>
            <a:r>
              <a:rPr lang="en-US"/>
              <a:t> nor h</a:t>
            </a:r>
            <a:r>
              <a:rPr lang="en-US" baseline="-25000"/>
              <a:t>sum</a:t>
            </a:r>
            <a:r>
              <a:rPr lang="en-US"/>
              <a:t> work well always</a:t>
            </a:r>
          </a:p>
        </p:txBody>
      </p:sp>
      <p:sp>
        <p:nvSpPr>
          <p:cNvPr id="919555" name="Text Box 3"/>
          <p:cNvSpPr txBox="1">
            <a:spLocks noChangeArrowheads="1"/>
          </p:cNvSpPr>
          <p:nvPr/>
        </p:nvSpPr>
        <p:spPr bwMode="auto">
          <a:xfrm>
            <a:off x="3736975" y="25146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1</a:t>
            </a:r>
          </a:p>
        </p:txBody>
      </p:sp>
      <p:sp>
        <p:nvSpPr>
          <p:cNvPr id="919556" name="Text Box 4"/>
          <p:cNvSpPr txBox="1">
            <a:spLocks noChangeArrowheads="1"/>
          </p:cNvSpPr>
          <p:nvPr/>
        </p:nvSpPr>
        <p:spPr bwMode="auto">
          <a:xfrm>
            <a:off x="3736975" y="27432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2</a:t>
            </a:r>
          </a:p>
        </p:txBody>
      </p:sp>
      <p:sp>
        <p:nvSpPr>
          <p:cNvPr id="919557" name="Text Box 5"/>
          <p:cNvSpPr txBox="1">
            <a:spLocks noChangeArrowheads="1"/>
          </p:cNvSpPr>
          <p:nvPr/>
        </p:nvSpPr>
        <p:spPr bwMode="auto">
          <a:xfrm>
            <a:off x="3736975" y="29718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3</a:t>
            </a:r>
          </a:p>
        </p:txBody>
      </p:sp>
      <p:sp>
        <p:nvSpPr>
          <p:cNvPr id="919558" name="Text Box 6"/>
          <p:cNvSpPr txBox="1">
            <a:spLocks noChangeArrowheads="1"/>
          </p:cNvSpPr>
          <p:nvPr/>
        </p:nvSpPr>
        <p:spPr bwMode="auto">
          <a:xfrm>
            <a:off x="3736975" y="3657600"/>
            <a:ext cx="387350" cy="304800"/>
          </a:xfrm>
          <a:prstGeom prst="rect">
            <a:avLst/>
          </a:prstGeom>
          <a:noFill/>
          <a:ln w="9525">
            <a:noFill/>
            <a:miter lim="800000"/>
            <a:headEnd/>
            <a:tailEnd/>
          </a:ln>
          <a:effectLst/>
        </p:spPr>
        <p:txBody>
          <a:bodyPr wrap="none">
            <a:spAutoFit/>
          </a:bodyPr>
          <a:lstStyle/>
          <a:p>
            <a:r>
              <a:rPr lang="en-US" sz="1400"/>
              <a:t>p</a:t>
            </a:r>
            <a:r>
              <a:rPr lang="en-US" sz="1400" baseline="-25000"/>
              <a:t>99</a:t>
            </a:r>
          </a:p>
        </p:txBody>
      </p:sp>
      <p:sp>
        <p:nvSpPr>
          <p:cNvPr id="919559" name="Text Box 7"/>
          <p:cNvSpPr txBox="1">
            <a:spLocks noChangeArrowheads="1"/>
          </p:cNvSpPr>
          <p:nvPr/>
        </p:nvSpPr>
        <p:spPr bwMode="auto">
          <a:xfrm>
            <a:off x="3736975" y="3886200"/>
            <a:ext cx="444500" cy="304800"/>
          </a:xfrm>
          <a:prstGeom prst="rect">
            <a:avLst/>
          </a:prstGeom>
          <a:noFill/>
          <a:ln w="9525">
            <a:noFill/>
            <a:miter lim="800000"/>
            <a:headEnd/>
            <a:tailEnd/>
          </a:ln>
          <a:effectLst/>
        </p:spPr>
        <p:txBody>
          <a:bodyPr wrap="none">
            <a:spAutoFit/>
          </a:bodyPr>
          <a:lstStyle/>
          <a:p>
            <a:r>
              <a:rPr lang="en-US" sz="1400"/>
              <a:t>p</a:t>
            </a:r>
            <a:r>
              <a:rPr lang="en-US" sz="1400" baseline="-25000"/>
              <a:t>100</a:t>
            </a:r>
          </a:p>
        </p:txBody>
      </p:sp>
      <p:sp>
        <p:nvSpPr>
          <p:cNvPr id="919560" name="Oval 8"/>
          <p:cNvSpPr>
            <a:spLocks noChangeArrowheads="1"/>
          </p:cNvSpPr>
          <p:nvPr/>
        </p:nvSpPr>
        <p:spPr bwMode="auto">
          <a:xfrm>
            <a:off x="3889375" y="3352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61" name="Oval 9"/>
          <p:cNvSpPr>
            <a:spLocks noChangeArrowheads="1"/>
          </p:cNvSpPr>
          <p:nvPr/>
        </p:nvSpPr>
        <p:spPr bwMode="auto">
          <a:xfrm>
            <a:off x="3889375"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62" name="Oval 10"/>
          <p:cNvSpPr>
            <a:spLocks noChangeArrowheads="1"/>
          </p:cNvSpPr>
          <p:nvPr/>
        </p:nvSpPr>
        <p:spPr bwMode="auto">
          <a:xfrm>
            <a:off x="3889375" y="365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63" name="Rectangle 11"/>
          <p:cNvSpPr>
            <a:spLocks noChangeArrowheads="1"/>
          </p:cNvSpPr>
          <p:nvPr/>
        </p:nvSpPr>
        <p:spPr bwMode="auto">
          <a:xfrm>
            <a:off x="2214563" y="2473325"/>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B1</a:t>
            </a:r>
          </a:p>
        </p:txBody>
      </p:sp>
      <p:cxnSp>
        <p:nvCxnSpPr>
          <p:cNvPr id="919564" name="AutoShape 12"/>
          <p:cNvCxnSpPr>
            <a:cxnSpLocks noChangeShapeType="1"/>
            <a:stCxn id="919566" idx="3"/>
            <a:endCxn id="919563" idx="1"/>
          </p:cNvCxnSpPr>
          <p:nvPr/>
        </p:nvCxnSpPr>
        <p:spPr bwMode="auto">
          <a:xfrm>
            <a:off x="428625" y="2438400"/>
            <a:ext cx="1785938" cy="131763"/>
          </a:xfrm>
          <a:prstGeom prst="straightConnector1">
            <a:avLst/>
          </a:prstGeom>
          <a:noFill/>
          <a:ln w="9525">
            <a:solidFill>
              <a:schemeClr val="tx1"/>
            </a:solidFill>
            <a:round/>
            <a:headEnd/>
            <a:tailEnd type="triangle" w="med" len="med"/>
          </a:ln>
          <a:effectLst/>
        </p:spPr>
      </p:cxnSp>
      <p:cxnSp>
        <p:nvCxnSpPr>
          <p:cNvPr id="919565" name="AutoShape 13"/>
          <p:cNvCxnSpPr>
            <a:cxnSpLocks noChangeShapeType="1"/>
            <a:stCxn id="919563" idx="3"/>
            <a:endCxn id="919555" idx="1"/>
          </p:cNvCxnSpPr>
          <p:nvPr/>
        </p:nvCxnSpPr>
        <p:spPr bwMode="auto">
          <a:xfrm>
            <a:off x="2873375" y="2570163"/>
            <a:ext cx="863600" cy="96837"/>
          </a:xfrm>
          <a:prstGeom prst="straightConnector1">
            <a:avLst/>
          </a:prstGeom>
          <a:noFill/>
          <a:ln w="9525">
            <a:solidFill>
              <a:schemeClr val="tx1"/>
            </a:solidFill>
            <a:round/>
            <a:headEnd/>
            <a:tailEnd type="triangle" w="med" len="med"/>
          </a:ln>
          <a:effectLst/>
        </p:spPr>
      </p:cxnSp>
      <p:sp>
        <p:nvSpPr>
          <p:cNvPr id="919566" name="Text Box 14"/>
          <p:cNvSpPr txBox="1">
            <a:spLocks noChangeArrowheads="1"/>
          </p:cNvSpPr>
          <p:nvPr/>
        </p:nvSpPr>
        <p:spPr bwMode="auto">
          <a:xfrm>
            <a:off x="155575" y="22860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sp>
        <p:nvSpPr>
          <p:cNvPr id="919567" name="Rectangle 15"/>
          <p:cNvSpPr>
            <a:spLocks noChangeArrowheads="1"/>
          </p:cNvSpPr>
          <p:nvPr/>
        </p:nvSpPr>
        <p:spPr bwMode="auto">
          <a:xfrm>
            <a:off x="2214563" y="2743200"/>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B2</a:t>
            </a:r>
          </a:p>
        </p:txBody>
      </p:sp>
      <p:cxnSp>
        <p:nvCxnSpPr>
          <p:cNvPr id="919568" name="AutoShape 16"/>
          <p:cNvCxnSpPr>
            <a:cxnSpLocks noChangeShapeType="1"/>
            <a:stCxn id="919566" idx="3"/>
            <a:endCxn id="919567" idx="1"/>
          </p:cNvCxnSpPr>
          <p:nvPr/>
        </p:nvCxnSpPr>
        <p:spPr bwMode="auto">
          <a:xfrm>
            <a:off x="428625" y="2438400"/>
            <a:ext cx="1785938" cy="401638"/>
          </a:xfrm>
          <a:prstGeom prst="straightConnector1">
            <a:avLst/>
          </a:prstGeom>
          <a:noFill/>
          <a:ln w="9525">
            <a:solidFill>
              <a:schemeClr val="tx1"/>
            </a:solidFill>
            <a:round/>
            <a:headEnd/>
            <a:tailEnd type="triangle" w="med" len="med"/>
          </a:ln>
          <a:effectLst/>
        </p:spPr>
      </p:cxnSp>
      <p:cxnSp>
        <p:nvCxnSpPr>
          <p:cNvPr id="919569" name="AutoShape 17"/>
          <p:cNvCxnSpPr>
            <a:cxnSpLocks noChangeShapeType="1"/>
            <a:stCxn id="919567" idx="3"/>
            <a:endCxn id="919556" idx="1"/>
          </p:cNvCxnSpPr>
          <p:nvPr/>
        </p:nvCxnSpPr>
        <p:spPr bwMode="auto">
          <a:xfrm>
            <a:off x="2873375" y="2840038"/>
            <a:ext cx="863600" cy="55562"/>
          </a:xfrm>
          <a:prstGeom prst="straightConnector1">
            <a:avLst/>
          </a:prstGeom>
          <a:noFill/>
          <a:ln w="9525">
            <a:solidFill>
              <a:schemeClr val="tx1"/>
            </a:solidFill>
            <a:round/>
            <a:headEnd/>
            <a:tailEnd type="triangle" w="med" len="med"/>
          </a:ln>
          <a:effectLst/>
        </p:spPr>
      </p:cxnSp>
      <p:sp>
        <p:nvSpPr>
          <p:cNvPr id="919570" name="Rectangle 18"/>
          <p:cNvSpPr>
            <a:spLocks noChangeArrowheads="1"/>
          </p:cNvSpPr>
          <p:nvPr/>
        </p:nvSpPr>
        <p:spPr bwMode="auto">
          <a:xfrm>
            <a:off x="2214563" y="2971800"/>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B3</a:t>
            </a:r>
          </a:p>
        </p:txBody>
      </p:sp>
      <p:cxnSp>
        <p:nvCxnSpPr>
          <p:cNvPr id="919571" name="AutoShape 19"/>
          <p:cNvCxnSpPr>
            <a:cxnSpLocks noChangeShapeType="1"/>
            <a:stCxn id="919566" idx="3"/>
            <a:endCxn id="919570" idx="1"/>
          </p:cNvCxnSpPr>
          <p:nvPr/>
        </p:nvCxnSpPr>
        <p:spPr bwMode="auto">
          <a:xfrm>
            <a:off x="428625" y="2438400"/>
            <a:ext cx="1785938" cy="630238"/>
          </a:xfrm>
          <a:prstGeom prst="straightConnector1">
            <a:avLst/>
          </a:prstGeom>
          <a:noFill/>
          <a:ln w="9525">
            <a:solidFill>
              <a:schemeClr val="tx1"/>
            </a:solidFill>
            <a:round/>
            <a:headEnd/>
            <a:tailEnd type="triangle" w="med" len="med"/>
          </a:ln>
          <a:effectLst/>
        </p:spPr>
      </p:cxnSp>
      <p:cxnSp>
        <p:nvCxnSpPr>
          <p:cNvPr id="919572" name="AutoShape 20"/>
          <p:cNvCxnSpPr>
            <a:cxnSpLocks noChangeShapeType="1"/>
            <a:stCxn id="919570" idx="3"/>
            <a:endCxn id="919557" idx="1"/>
          </p:cNvCxnSpPr>
          <p:nvPr/>
        </p:nvCxnSpPr>
        <p:spPr bwMode="auto">
          <a:xfrm>
            <a:off x="2873375" y="3068638"/>
            <a:ext cx="863600" cy="55562"/>
          </a:xfrm>
          <a:prstGeom prst="straightConnector1">
            <a:avLst/>
          </a:prstGeom>
          <a:noFill/>
          <a:ln w="9525">
            <a:solidFill>
              <a:schemeClr val="tx1"/>
            </a:solidFill>
            <a:round/>
            <a:headEnd/>
            <a:tailEnd type="triangle" w="med" len="med"/>
          </a:ln>
          <a:effectLst/>
        </p:spPr>
      </p:cxnSp>
      <p:sp>
        <p:nvSpPr>
          <p:cNvPr id="919573" name="Rectangle 21"/>
          <p:cNvSpPr>
            <a:spLocks noChangeArrowheads="1"/>
          </p:cNvSpPr>
          <p:nvPr/>
        </p:nvSpPr>
        <p:spPr bwMode="auto">
          <a:xfrm>
            <a:off x="2214563" y="3686175"/>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B99</a:t>
            </a:r>
          </a:p>
        </p:txBody>
      </p:sp>
      <p:cxnSp>
        <p:nvCxnSpPr>
          <p:cNvPr id="919574" name="AutoShape 22"/>
          <p:cNvCxnSpPr>
            <a:cxnSpLocks noChangeShapeType="1"/>
            <a:stCxn id="919566" idx="3"/>
            <a:endCxn id="919573" idx="1"/>
          </p:cNvCxnSpPr>
          <p:nvPr/>
        </p:nvCxnSpPr>
        <p:spPr bwMode="auto">
          <a:xfrm>
            <a:off x="428625" y="2438400"/>
            <a:ext cx="1785938" cy="1344613"/>
          </a:xfrm>
          <a:prstGeom prst="straightConnector1">
            <a:avLst/>
          </a:prstGeom>
          <a:noFill/>
          <a:ln w="9525">
            <a:solidFill>
              <a:schemeClr val="tx1"/>
            </a:solidFill>
            <a:round/>
            <a:headEnd/>
            <a:tailEnd type="triangle" w="med" len="med"/>
          </a:ln>
          <a:effectLst/>
        </p:spPr>
      </p:cxnSp>
      <p:cxnSp>
        <p:nvCxnSpPr>
          <p:cNvPr id="919575" name="AutoShape 23"/>
          <p:cNvCxnSpPr>
            <a:cxnSpLocks noChangeShapeType="1"/>
            <a:stCxn id="919573" idx="3"/>
            <a:endCxn id="919558" idx="1"/>
          </p:cNvCxnSpPr>
          <p:nvPr/>
        </p:nvCxnSpPr>
        <p:spPr bwMode="auto">
          <a:xfrm>
            <a:off x="2873375" y="3783013"/>
            <a:ext cx="863600" cy="26987"/>
          </a:xfrm>
          <a:prstGeom prst="straightConnector1">
            <a:avLst/>
          </a:prstGeom>
          <a:noFill/>
          <a:ln w="9525">
            <a:solidFill>
              <a:schemeClr val="tx1"/>
            </a:solidFill>
            <a:round/>
            <a:headEnd/>
            <a:tailEnd type="triangle" w="med" len="med"/>
          </a:ln>
          <a:effectLst/>
        </p:spPr>
      </p:cxnSp>
      <p:sp>
        <p:nvSpPr>
          <p:cNvPr id="919576" name="Rectangle 24"/>
          <p:cNvSpPr>
            <a:spLocks noChangeArrowheads="1"/>
          </p:cNvSpPr>
          <p:nvPr/>
        </p:nvSpPr>
        <p:spPr bwMode="auto">
          <a:xfrm>
            <a:off x="2214563" y="3908425"/>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B100</a:t>
            </a:r>
          </a:p>
        </p:txBody>
      </p:sp>
      <p:cxnSp>
        <p:nvCxnSpPr>
          <p:cNvPr id="919577" name="AutoShape 25"/>
          <p:cNvCxnSpPr>
            <a:cxnSpLocks noChangeShapeType="1"/>
            <a:stCxn id="919566" idx="3"/>
            <a:endCxn id="919576" idx="1"/>
          </p:cNvCxnSpPr>
          <p:nvPr/>
        </p:nvCxnSpPr>
        <p:spPr bwMode="auto">
          <a:xfrm>
            <a:off x="428625" y="2438400"/>
            <a:ext cx="1785938" cy="1566863"/>
          </a:xfrm>
          <a:prstGeom prst="straightConnector1">
            <a:avLst/>
          </a:prstGeom>
          <a:noFill/>
          <a:ln w="9525">
            <a:solidFill>
              <a:schemeClr val="tx1"/>
            </a:solidFill>
            <a:round/>
            <a:headEnd/>
            <a:tailEnd type="triangle" w="med" len="med"/>
          </a:ln>
          <a:effectLst/>
        </p:spPr>
      </p:cxnSp>
      <p:cxnSp>
        <p:nvCxnSpPr>
          <p:cNvPr id="919578" name="AutoShape 26"/>
          <p:cNvCxnSpPr>
            <a:cxnSpLocks noChangeShapeType="1"/>
            <a:stCxn id="919576" idx="3"/>
            <a:endCxn id="919559" idx="1"/>
          </p:cNvCxnSpPr>
          <p:nvPr/>
        </p:nvCxnSpPr>
        <p:spPr bwMode="auto">
          <a:xfrm>
            <a:off x="2873375" y="4005263"/>
            <a:ext cx="863600" cy="33337"/>
          </a:xfrm>
          <a:prstGeom prst="straightConnector1">
            <a:avLst/>
          </a:prstGeom>
          <a:noFill/>
          <a:ln w="9525">
            <a:solidFill>
              <a:schemeClr val="tx1"/>
            </a:solidFill>
            <a:round/>
            <a:headEnd/>
            <a:tailEnd type="triangle" w="med" len="med"/>
          </a:ln>
          <a:effectLst/>
        </p:spPr>
      </p:cxnSp>
      <p:cxnSp>
        <p:nvCxnSpPr>
          <p:cNvPr id="919579" name="AutoShape 27"/>
          <p:cNvCxnSpPr>
            <a:cxnSpLocks noChangeShapeType="1"/>
            <a:stCxn id="919566" idx="3"/>
            <a:endCxn id="919580" idx="1"/>
          </p:cNvCxnSpPr>
          <p:nvPr/>
        </p:nvCxnSpPr>
        <p:spPr bwMode="auto">
          <a:xfrm>
            <a:off x="428625" y="2438400"/>
            <a:ext cx="3308350" cy="0"/>
          </a:xfrm>
          <a:prstGeom prst="straightConnector1">
            <a:avLst/>
          </a:prstGeom>
          <a:noFill/>
          <a:ln w="9525">
            <a:solidFill>
              <a:schemeClr val="tx1"/>
            </a:solidFill>
            <a:prstDash val="dash"/>
            <a:round/>
            <a:headEnd/>
            <a:tailEnd/>
          </a:ln>
          <a:effectLst/>
        </p:spPr>
      </p:cxnSp>
      <p:sp>
        <p:nvSpPr>
          <p:cNvPr id="919580" name="Text Box 28"/>
          <p:cNvSpPr txBox="1">
            <a:spLocks noChangeArrowheads="1"/>
          </p:cNvSpPr>
          <p:nvPr/>
        </p:nvSpPr>
        <p:spPr bwMode="auto">
          <a:xfrm>
            <a:off x="3736975" y="22860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sp>
        <p:nvSpPr>
          <p:cNvPr id="919581" name="Oval 29"/>
          <p:cNvSpPr>
            <a:spLocks noChangeArrowheads="1"/>
          </p:cNvSpPr>
          <p:nvPr/>
        </p:nvSpPr>
        <p:spPr bwMode="auto">
          <a:xfrm>
            <a:off x="2517775" y="324802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82" name="Oval 30"/>
          <p:cNvSpPr>
            <a:spLocks noChangeArrowheads="1"/>
          </p:cNvSpPr>
          <p:nvPr/>
        </p:nvSpPr>
        <p:spPr bwMode="auto">
          <a:xfrm>
            <a:off x="2517775" y="340042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83" name="Oval 31"/>
          <p:cNvSpPr>
            <a:spLocks noChangeArrowheads="1"/>
          </p:cNvSpPr>
          <p:nvPr/>
        </p:nvSpPr>
        <p:spPr bwMode="auto">
          <a:xfrm>
            <a:off x="2517775" y="355282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84" name="Text Box 32"/>
          <p:cNvSpPr txBox="1">
            <a:spLocks noChangeArrowheads="1"/>
          </p:cNvSpPr>
          <p:nvPr/>
        </p:nvSpPr>
        <p:spPr bwMode="auto">
          <a:xfrm>
            <a:off x="3646488" y="1797050"/>
            <a:ext cx="388937"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1</a:t>
            </a:r>
          </a:p>
        </p:txBody>
      </p:sp>
      <p:sp>
        <p:nvSpPr>
          <p:cNvPr id="919585" name="Text Box 33"/>
          <p:cNvSpPr txBox="1">
            <a:spLocks noChangeArrowheads="1"/>
          </p:cNvSpPr>
          <p:nvPr/>
        </p:nvSpPr>
        <p:spPr bwMode="auto">
          <a:xfrm>
            <a:off x="2286000" y="18288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A</a:t>
            </a:r>
            <a:r>
              <a:rPr lang="en-US" sz="1600" baseline="-25000"/>
              <a:t>0</a:t>
            </a:r>
          </a:p>
        </p:txBody>
      </p:sp>
      <p:sp>
        <p:nvSpPr>
          <p:cNvPr id="919586" name="Text Box 34"/>
          <p:cNvSpPr txBox="1">
            <a:spLocks noChangeArrowheads="1"/>
          </p:cNvSpPr>
          <p:nvPr/>
        </p:nvSpPr>
        <p:spPr bwMode="auto">
          <a:xfrm>
            <a:off x="155575" y="18288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0</a:t>
            </a:r>
          </a:p>
        </p:txBody>
      </p:sp>
      <p:sp>
        <p:nvSpPr>
          <p:cNvPr id="919587" name="Text Box 35"/>
          <p:cNvSpPr txBox="1">
            <a:spLocks noChangeArrowheads="1"/>
          </p:cNvSpPr>
          <p:nvPr/>
        </p:nvSpPr>
        <p:spPr bwMode="auto">
          <a:xfrm>
            <a:off x="8232775" y="49530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1</a:t>
            </a:r>
          </a:p>
        </p:txBody>
      </p:sp>
      <p:sp>
        <p:nvSpPr>
          <p:cNvPr id="919588" name="Text Box 36"/>
          <p:cNvSpPr txBox="1">
            <a:spLocks noChangeArrowheads="1"/>
          </p:cNvSpPr>
          <p:nvPr/>
        </p:nvSpPr>
        <p:spPr bwMode="auto">
          <a:xfrm>
            <a:off x="8232775" y="51816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2</a:t>
            </a:r>
          </a:p>
        </p:txBody>
      </p:sp>
      <p:sp>
        <p:nvSpPr>
          <p:cNvPr id="919589" name="Text Box 37"/>
          <p:cNvSpPr txBox="1">
            <a:spLocks noChangeArrowheads="1"/>
          </p:cNvSpPr>
          <p:nvPr/>
        </p:nvSpPr>
        <p:spPr bwMode="auto">
          <a:xfrm>
            <a:off x="8232775" y="54102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3</a:t>
            </a:r>
          </a:p>
        </p:txBody>
      </p:sp>
      <p:sp>
        <p:nvSpPr>
          <p:cNvPr id="919590" name="Text Box 38"/>
          <p:cNvSpPr txBox="1">
            <a:spLocks noChangeArrowheads="1"/>
          </p:cNvSpPr>
          <p:nvPr/>
        </p:nvSpPr>
        <p:spPr bwMode="auto">
          <a:xfrm>
            <a:off x="8232775" y="6096000"/>
            <a:ext cx="387350" cy="304800"/>
          </a:xfrm>
          <a:prstGeom prst="rect">
            <a:avLst/>
          </a:prstGeom>
          <a:noFill/>
          <a:ln w="9525">
            <a:noFill/>
            <a:miter lim="800000"/>
            <a:headEnd/>
            <a:tailEnd/>
          </a:ln>
          <a:effectLst/>
        </p:spPr>
        <p:txBody>
          <a:bodyPr wrap="none">
            <a:spAutoFit/>
          </a:bodyPr>
          <a:lstStyle/>
          <a:p>
            <a:r>
              <a:rPr lang="en-US" sz="1400"/>
              <a:t>p</a:t>
            </a:r>
            <a:r>
              <a:rPr lang="en-US" sz="1400" baseline="-25000"/>
              <a:t>99</a:t>
            </a:r>
          </a:p>
        </p:txBody>
      </p:sp>
      <p:sp>
        <p:nvSpPr>
          <p:cNvPr id="919591" name="Text Box 39"/>
          <p:cNvSpPr txBox="1">
            <a:spLocks noChangeArrowheads="1"/>
          </p:cNvSpPr>
          <p:nvPr/>
        </p:nvSpPr>
        <p:spPr bwMode="auto">
          <a:xfrm>
            <a:off x="8232775" y="6324600"/>
            <a:ext cx="444500" cy="304800"/>
          </a:xfrm>
          <a:prstGeom prst="rect">
            <a:avLst/>
          </a:prstGeom>
          <a:noFill/>
          <a:ln w="9525">
            <a:noFill/>
            <a:miter lim="800000"/>
            <a:headEnd/>
            <a:tailEnd/>
          </a:ln>
          <a:effectLst/>
        </p:spPr>
        <p:txBody>
          <a:bodyPr wrap="none">
            <a:spAutoFit/>
          </a:bodyPr>
          <a:lstStyle/>
          <a:p>
            <a:r>
              <a:rPr lang="en-US" sz="1400"/>
              <a:t>p</a:t>
            </a:r>
            <a:r>
              <a:rPr lang="en-US" sz="1400" baseline="-25000"/>
              <a:t>100</a:t>
            </a:r>
          </a:p>
        </p:txBody>
      </p:sp>
      <p:sp>
        <p:nvSpPr>
          <p:cNvPr id="919592" name="Oval 40"/>
          <p:cNvSpPr>
            <a:spLocks noChangeArrowheads="1"/>
          </p:cNvSpPr>
          <p:nvPr/>
        </p:nvSpPr>
        <p:spPr bwMode="auto">
          <a:xfrm>
            <a:off x="8385175" y="579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93" name="Oval 41"/>
          <p:cNvSpPr>
            <a:spLocks noChangeArrowheads="1"/>
          </p:cNvSpPr>
          <p:nvPr/>
        </p:nvSpPr>
        <p:spPr bwMode="auto">
          <a:xfrm>
            <a:off x="8385175" y="5943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94" name="Oval 42"/>
          <p:cNvSpPr>
            <a:spLocks noChangeArrowheads="1"/>
          </p:cNvSpPr>
          <p:nvPr/>
        </p:nvSpPr>
        <p:spPr bwMode="auto">
          <a:xfrm>
            <a:off x="8385175" y="6096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919595" name="AutoShape 43"/>
          <p:cNvCxnSpPr>
            <a:cxnSpLocks noChangeShapeType="1"/>
            <a:endCxn id="919587" idx="1"/>
          </p:cNvCxnSpPr>
          <p:nvPr/>
        </p:nvCxnSpPr>
        <p:spPr bwMode="auto">
          <a:xfrm flipV="1">
            <a:off x="7391400" y="5105400"/>
            <a:ext cx="841375" cy="381000"/>
          </a:xfrm>
          <a:prstGeom prst="straightConnector1">
            <a:avLst/>
          </a:prstGeom>
          <a:noFill/>
          <a:ln w="9525">
            <a:solidFill>
              <a:schemeClr val="tx1"/>
            </a:solidFill>
            <a:round/>
            <a:headEnd/>
            <a:tailEnd type="triangle" w="med" len="med"/>
          </a:ln>
          <a:effectLst/>
        </p:spPr>
      </p:cxnSp>
      <p:sp>
        <p:nvSpPr>
          <p:cNvPr id="919596" name="Text Box 44"/>
          <p:cNvSpPr txBox="1">
            <a:spLocks noChangeArrowheads="1"/>
          </p:cNvSpPr>
          <p:nvPr/>
        </p:nvSpPr>
        <p:spPr bwMode="auto">
          <a:xfrm>
            <a:off x="4651375" y="47244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cxnSp>
        <p:nvCxnSpPr>
          <p:cNvPr id="919597" name="AutoShape 45"/>
          <p:cNvCxnSpPr>
            <a:cxnSpLocks noChangeShapeType="1"/>
            <a:endCxn id="919588" idx="1"/>
          </p:cNvCxnSpPr>
          <p:nvPr/>
        </p:nvCxnSpPr>
        <p:spPr bwMode="auto">
          <a:xfrm flipV="1">
            <a:off x="7391400" y="5334000"/>
            <a:ext cx="841375" cy="152400"/>
          </a:xfrm>
          <a:prstGeom prst="straightConnector1">
            <a:avLst/>
          </a:prstGeom>
          <a:noFill/>
          <a:ln w="9525">
            <a:solidFill>
              <a:schemeClr val="tx1"/>
            </a:solidFill>
            <a:round/>
            <a:headEnd/>
            <a:tailEnd type="triangle" w="med" len="med"/>
          </a:ln>
          <a:effectLst/>
        </p:spPr>
      </p:cxnSp>
      <p:sp>
        <p:nvSpPr>
          <p:cNvPr id="919598" name="Rectangle 46"/>
          <p:cNvSpPr>
            <a:spLocks noChangeArrowheads="1"/>
          </p:cNvSpPr>
          <p:nvPr/>
        </p:nvSpPr>
        <p:spPr bwMode="auto">
          <a:xfrm>
            <a:off x="6710363" y="5410200"/>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a:t>
            </a:r>
          </a:p>
        </p:txBody>
      </p:sp>
      <p:cxnSp>
        <p:nvCxnSpPr>
          <p:cNvPr id="919599" name="AutoShape 47"/>
          <p:cNvCxnSpPr>
            <a:cxnSpLocks noChangeShapeType="1"/>
            <a:stCxn id="919596" idx="3"/>
            <a:endCxn id="919598" idx="1"/>
          </p:cNvCxnSpPr>
          <p:nvPr/>
        </p:nvCxnSpPr>
        <p:spPr bwMode="auto">
          <a:xfrm>
            <a:off x="4924425" y="4876800"/>
            <a:ext cx="1785938" cy="630238"/>
          </a:xfrm>
          <a:prstGeom prst="straightConnector1">
            <a:avLst/>
          </a:prstGeom>
          <a:noFill/>
          <a:ln w="9525">
            <a:solidFill>
              <a:schemeClr val="tx1"/>
            </a:solidFill>
            <a:round/>
            <a:headEnd/>
            <a:tailEnd type="triangle" w="med" len="med"/>
          </a:ln>
          <a:effectLst/>
        </p:spPr>
      </p:cxnSp>
      <p:cxnSp>
        <p:nvCxnSpPr>
          <p:cNvPr id="919600" name="AutoShape 48"/>
          <p:cNvCxnSpPr>
            <a:cxnSpLocks noChangeShapeType="1"/>
            <a:stCxn id="919598" idx="3"/>
            <a:endCxn id="919589" idx="1"/>
          </p:cNvCxnSpPr>
          <p:nvPr/>
        </p:nvCxnSpPr>
        <p:spPr bwMode="auto">
          <a:xfrm>
            <a:off x="7369175" y="5507038"/>
            <a:ext cx="863600" cy="55562"/>
          </a:xfrm>
          <a:prstGeom prst="straightConnector1">
            <a:avLst/>
          </a:prstGeom>
          <a:noFill/>
          <a:ln w="9525">
            <a:solidFill>
              <a:schemeClr val="tx1"/>
            </a:solidFill>
            <a:round/>
            <a:headEnd/>
            <a:tailEnd type="triangle" w="med" len="med"/>
          </a:ln>
          <a:effectLst/>
        </p:spPr>
      </p:cxnSp>
      <p:cxnSp>
        <p:nvCxnSpPr>
          <p:cNvPr id="919601" name="AutoShape 49"/>
          <p:cNvCxnSpPr>
            <a:cxnSpLocks noChangeShapeType="1"/>
            <a:stCxn id="919598" idx="3"/>
            <a:endCxn id="919590" idx="1"/>
          </p:cNvCxnSpPr>
          <p:nvPr/>
        </p:nvCxnSpPr>
        <p:spPr bwMode="auto">
          <a:xfrm>
            <a:off x="7369175" y="5507038"/>
            <a:ext cx="863600" cy="741362"/>
          </a:xfrm>
          <a:prstGeom prst="straightConnector1">
            <a:avLst/>
          </a:prstGeom>
          <a:noFill/>
          <a:ln w="9525">
            <a:solidFill>
              <a:schemeClr val="tx1"/>
            </a:solidFill>
            <a:round/>
            <a:headEnd/>
            <a:tailEnd type="triangle" w="med" len="med"/>
          </a:ln>
          <a:effectLst/>
        </p:spPr>
      </p:cxnSp>
      <p:cxnSp>
        <p:nvCxnSpPr>
          <p:cNvPr id="919602" name="AutoShape 50"/>
          <p:cNvCxnSpPr>
            <a:cxnSpLocks noChangeShapeType="1"/>
            <a:stCxn id="919598" idx="3"/>
            <a:endCxn id="919591" idx="1"/>
          </p:cNvCxnSpPr>
          <p:nvPr/>
        </p:nvCxnSpPr>
        <p:spPr bwMode="auto">
          <a:xfrm>
            <a:off x="7369175" y="5507038"/>
            <a:ext cx="863600" cy="969962"/>
          </a:xfrm>
          <a:prstGeom prst="straightConnector1">
            <a:avLst/>
          </a:prstGeom>
          <a:noFill/>
          <a:ln w="9525">
            <a:solidFill>
              <a:schemeClr val="tx1"/>
            </a:solidFill>
            <a:round/>
            <a:headEnd/>
            <a:tailEnd type="triangle" w="med" len="med"/>
          </a:ln>
          <a:effectLst/>
        </p:spPr>
      </p:cxnSp>
      <p:cxnSp>
        <p:nvCxnSpPr>
          <p:cNvPr id="919603" name="AutoShape 51"/>
          <p:cNvCxnSpPr>
            <a:cxnSpLocks noChangeShapeType="1"/>
            <a:stCxn id="919596" idx="3"/>
            <a:endCxn id="919604" idx="1"/>
          </p:cNvCxnSpPr>
          <p:nvPr/>
        </p:nvCxnSpPr>
        <p:spPr bwMode="auto">
          <a:xfrm>
            <a:off x="4924425" y="4876800"/>
            <a:ext cx="3308350" cy="0"/>
          </a:xfrm>
          <a:prstGeom prst="straightConnector1">
            <a:avLst/>
          </a:prstGeom>
          <a:noFill/>
          <a:ln w="9525">
            <a:solidFill>
              <a:schemeClr val="tx1"/>
            </a:solidFill>
            <a:prstDash val="dash"/>
            <a:round/>
            <a:headEnd/>
            <a:tailEnd/>
          </a:ln>
          <a:effectLst/>
        </p:spPr>
      </p:cxnSp>
      <p:sp>
        <p:nvSpPr>
          <p:cNvPr id="919604" name="Text Box 52"/>
          <p:cNvSpPr txBox="1">
            <a:spLocks noChangeArrowheads="1"/>
          </p:cNvSpPr>
          <p:nvPr/>
        </p:nvSpPr>
        <p:spPr bwMode="auto">
          <a:xfrm>
            <a:off x="8232775" y="47244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sp>
        <p:nvSpPr>
          <p:cNvPr id="919605" name="Text Box 53"/>
          <p:cNvSpPr txBox="1">
            <a:spLocks noChangeArrowheads="1"/>
          </p:cNvSpPr>
          <p:nvPr/>
        </p:nvSpPr>
        <p:spPr bwMode="auto">
          <a:xfrm>
            <a:off x="8142288" y="4235450"/>
            <a:ext cx="388937"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1</a:t>
            </a:r>
          </a:p>
        </p:txBody>
      </p:sp>
      <p:sp>
        <p:nvSpPr>
          <p:cNvPr id="919606" name="Text Box 54"/>
          <p:cNvSpPr txBox="1">
            <a:spLocks noChangeArrowheads="1"/>
          </p:cNvSpPr>
          <p:nvPr/>
        </p:nvSpPr>
        <p:spPr bwMode="auto">
          <a:xfrm>
            <a:off x="6781800" y="42672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A</a:t>
            </a:r>
            <a:r>
              <a:rPr lang="en-US" sz="1600" baseline="-25000"/>
              <a:t>0</a:t>
            </a:r>
          </a:p>
        </p:txBody>
      </p:sp>
      <p:sp>
        <p:nvSpPr>
          <p:cNvPr id="919607" name="Text Box 55"/>
          <p:cNvSpPr txBox="1">
            <a:spLocks noChangeArrowheads="1"/>
          </p:cNvSpPr>
          <p:nvPr/>
        </p:nvSpPr>
        <p:spPr bwMode="auto">
          <a:xfrm>
            <a:off x="4651375" y="42672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0</a:t>
            </a:r>
          </a:p>
        </p:txBody>
      </p:sp>
      <p:sp>
        <p:nvSpPr>
          <p:cNvPr id="919608" name="Text Box 56"/>
          <p:cNvSpPr txBox="1">
            <a:spLocks noChangeArrowheads="1"/>
          </p:cNvSpPr>
          <p:nvPr/>
        </p:nvSpPr>
        <p:spPr bwMode="auto">
          <a:xfrm>
            <a:off x="593725" y="4837113"/>
            <a:ext cx="3206750" cy="1739900"/>
          </a:xfrm>
          <a:prstGeom prst="rect">
            <a:avLst/>
          </a:prstGeom>
          <a:noFill/>
          <a:ln w="9525">
            <a:noFill/>
            <a:miter lim="800000"/>
            <a:headEnd/>
            <a:tailEnd/>
          </a:ln>
          <a:effectLst/>
        </p:spPr>
        <p:txBody>
          <a:bodyPr wrap="none">
            <a:spAutoFit/>
          </a:bodyPr>
          <a:lstStyle/>
          <a:p>
            <a:r>
              <a:rPr lang="en-US" sz="1800">
                <a:latin typeface="Arial" charset="0"/>
              </a:rPr>
              <a:t>True cost of {p</a:t>
            </a:r>
            <a:r>
              <a:rPr lang="en-US" sz="1800" baseline="-25000">
                <a:latin typeface="Arial" charset="0"/>
              </a:rPr>
              <a:t>1</a:t>
            </a:r>
            <a:r>
              <a:rPr lang="en-US" sz="1800">
                <a:latin typeface="Arial" charset="0"/>
              </a:rPr>
              <a:t>…p</a:t>
            </a:r>
            <a:r>
              <a:rPr lang="en-US" sz="1800" baseline="-25000">
                <a:latin typeface="Arial" charset="0"/>
              </a:rPr>
              <a:t>100</a:t>
            </a:r>
            <a:r>
              <a:rPr lang="en-US" sz="1800">
                <a:latin typeface="Arial" charset="0"/>
              </a:rPr>
              <a:t>} is 100</a:t>
            </a:r>
          </a:p>
          <a:p>
            <a:r>
              <a:rPr lang="en-US" sz="1800">
                <a:latin typeface="Arial" charset="0"/>
              </a:rPr>
              <a:t>  (needs 100 actions to reach)</a:t>
            </a:r>
          </a:p>
          <a:p>
            <a:r>
              <a:rPr lang="en-US" sz="1800">
                <a:latin typeface="Arial" charset="0"/>
              </a:rPr>
              <a:t>H</a:t>
            </a:r>
            <a:r>
              <a:rPr lang="en-US" sz="1800" baseline="-25000">
                <a:latin typeface="Arial" charset="0"/>
              </a:rPr>
              <a:t>lev</a:t>
            </a:r>
            <a:r>
              <a:rPr lang="en-US" sz="1800">
                <a:latin typeface="Arial" charset="0"/>
              </a:rPr>
              <a:t> says the cost is 1</a:t>
            </a:r>
          </a:p>
          <a:p>
            <a:r>
              <a:rPr lang="en-US" sz="1800">
                <a:latin typeface="Arial" charset="0"/>
              </a:rPr>
              <a:t>H</a:t>
            </a:r>
            <a:r>
              <a:rPr lang="en-US" sz="1800" baseline="-25000">
                <a:latin typeface="Arial" charset="0"/>
              </a:rPr>
              <a:t>sum</a:t>
            </a:r>
            <a:r>
              <a:rPr lang="en-US" sz="1800">
                <a:latin typeface="Arial" charset="0"/>
              </a:rPr>
              <a:t> says the cost is 100</a:t>
            </a:r>
          </a:p>
          <a:p>
            <a:endParaRPr lang="en-US" sz="1800">
              <a:latin typeface="Arial" charset="0"/>
            </a:endParaRPr>
          </a:p>
          <a:p>
            <a:r>
              <a:rPr lang="en-US" sz="1800">
                <a:solidFill>
                  <a:srgbClr val="FF33CC"/>
                </a:solidFill>
                <a:latin typeface="Arial" charset="0"/>
              </a:rPr>
              <a:t>  H</a:t>
            </a:r>
            <a:r>
              <a:rPr lang="en-US" sz="1800" baseline="-25000">
                <a:solidFill>
                  <a:srgbClr val="FF33CC"/>
                </a:solidFill>
                <a:latin typeface="Arial" charset="0"/>
              </a:rPr>
              <a:t>sum</a:t>
            </a:r>
            <a:r>
              <a:rPr lang="en-US" sz="1800">
                <a:solidFill>
                  <a:srgbClr val="FF33CC"/>
                </a:solidFill>
                <a:latin typeface="Arial" charset="0"/>
              </a:rPr>
              <a:t> better than H</a:t>
            </a:r>
            <a:r>
              <a:rPr lang="en-US" sz="1800" baseline="-25000">
                <a:solidFill>
                  <a:srgbClr val="FF33CC"/>
                </a:solidFill>
                <a:latin typeface="Arial" charset="0"/>
              </a:rPr>
              <a:t>lev</a:t>
            </a:r>
            <a:endParaRPr lang="en-US" sz="1800">
              <a:solidFill>
                <a:srgbClr val="FF33CC"/>
              </a:solidFill>
              <a:latin typeface="Arial" charset="0"/>
            </a:endParaRPr>
          </a:p>
        </p:txBody>
      </p:sp>
      <p:sp>
        <p:nvSpPr>
          <p:cNvPr id="919609" name="Line 57"/>
          <p:cNvSpPr>
            <a:spLocks noChangeShapeType="1"/>
          </p:cNvSpPr>
          <p:nvPr/>
        </p:nvSpPr>
        <p:spPr bwMode="auto">
          <a:xfrm>
            <a:off x="4419600" y="1676400"/>
            <a:ext cx="0" cy="4572000"/>
          </a:xfrm>
          <a:prstGeom prst="line">
            <a:avLst/>
          </a:prstGeom>
          <a:noFill/>
          <a:ln w="9525">
            <a:solidFill>
              <a:schemeClr val="tx1"/>
            </a:solidFill>
            <a:round/>
            <a:headEnd/>
            <a:tailEnd/>
          </a:ln>
          <a:effectLst/>
        </p:spPr>
        <p:txBody>
          <a:bodyPr/>
          <a:lstStyle/>
          <a:p>
            <a:endParaRPr lang="en-US"/>
          </a:p>
        </p:txBody>
      </p:sp>
      <p:sp>
        <p:nvSpPr>
          <p:cNvPr id="919610" name="Text Box 58"/>
          <p:cNvSpPr txBox="1">
            <a:spLocks noChangeArrowheads="1"/>
          </p:cNvSpPr>
          <p:nvPr/>
        </p:nvSpPr>
        <p:spPr bwMode="auto">
          <a:xfrm>
            <a:off x="5029200" y="2133600"/>
            <a:ext cx="3257550" cy="1739900"/>
          </a:xfrm>
          <a:prstGeom prst="rect">
            <a:avLst/>
          </a:prstGeom>
          <a:noFill/>
          <a:ln w="9525">
            <a:noFill/>
            <a:miter lim="800000"/>
            <a:headEnd/>
            <a:tailEnd/>
          </a:ln>
          <a:effectLst/>
        </p:spPr>
        <p:txBody>
          <a:bodyPr wrap="none">
            <a:spAutoFit/>
          </a:bodyPr>
          <a:lstStyle/>
          <a:p>
            <a:r>
              <a:rPr lang="en-US" sz="1800">
                <a:latin typeface="Arial" charset="0"/>
              </a:rPr>
              <a:t>True cost of {p</a:t>
            </a:r>
            <a:r>
              <a:rPr lang="en-US" sz="1800" baseline="-25000">
                <a:latin typeface="Arial" charset="0"/>
              </a:rPr>
              <a:t>1</a:t>
            </a:r>
            <a:r>
              <a:rPr lang="en-US" sz="1800">
                <a:latin typeface="Arial" charset="0"/>
              </a:rPr>
              <a:t>…p</a:t>
            </a:r>
            <a:r>
              <a:rPr lang="en-US" sz="1800" baseline="-25000">
                <a:latin typeface="Arial" charset="0"/>
              </a:rPr>
              <a:t>100</a:t>
            </a:r>
            <a:r>
              <a:rPr lang="en-US" sz="1800">
                <a:latin typeface="Arial" charset="0"/>
              </a:rPr>
              <a:t>} is 1</a:t>
            </a:r>
          </a:p>
          <a:p>
            <a:r>
              <a:rPr lang="en-US" sz="1800">
                <a:latin typeface="Arial" charset="0"/>
              </a:rPr>
              <a:t>  (needs just one action reach)</a:t>
            </a:r>
          </a:p>
          <a:p>
            <a:r>
              <a:rPr lang="en-US" sz="1800">
                <a:latin typeface="Arial" charset="0"/>
              </a:rPr>
              <a:t>H</a:t>
            </a:r>
            <a:r>
              <a:rPr lang="en-US" sz="1800" baseline="-25000">
                <a:latin typeface="Arial" charset="0"/>
              </a:rPr>
              <a:t>lev</a:t>
            </a:r>
            <a:r>
              <a:rPr lang="en-US" sz="1800">
                <a:latin typeface="Arial" charset="0"/>
              </a:rPr>
              <a:t> says the cost is 1</a:t>
            </a:r>
          </a:p>
          <a:p>
            <a:r>
              <a:rPr lang="en-US" sz="1800">
                <a:latin typeface="Arial" charset="0"/>
              </a:rPr>
              <a:t>H</a:t>
            </a:r>
            <a:r>
              <a:rPr lang="en-US" sz="1800" baseline="-25000">
                <a:latin typeface="Arial" charset="0"/>
              </a:rPr>
              <a:t>sum</a:t>
            </a:r>
            <a:r>
              <a:rPr lang="en-US" sz="1800">
                <a:latin typeface="Arial" charset="0"/>
              </a:rPr>
              <a:t> says the cost is 100</a:t>
            </a:r>
          </a:p>
          <a:p>
            <a:endParaRPr lang="en-US" sz="1800">
              <a:latin typeface="Arial" charset="0"/>
            </a:endParaRPr>
          </a:p>
          <a:p>
            <a:r>
              <a:rPr lang="en-US" sz="1800">
                <a:solidFill>
                  <a:srgbClr val="FF33CC"/>
                </a:solidFill>
                <a:latin typeface="Arial" charset="0"/>
              </a:rPr>
              <a:t>  H</a:t>
            </a:r>
            <a:r>
              <a:rPr lang="en-US" sz="1800" baseline="-25000">
                <a:solidFill>
                  <a:srgbClr val="FF33CC"/>
                </a:solidFill>
                <a:latin typeface="Arial" charset="0"/>
              </a:rPr>
              <a:t>lev</a:t>
            </a:r>
            <a:r>
              <a:rPr lang="en-US" sz="1800">
                <a:solidFill>
                  <a:srgbClr val="FF33CC"/>
                </a:solidFill>
                <a:latin typeface="Arial" charset="0"/>
              </a:rPr>
              <a:t> better than H</a:t>
            </a:r>
            <a:r>
              <a:rPr lang="en-US" sz="1800" baseline="-25000">
                <a:solidFill>
                  <a:srgbClr val="FF33CC"/>
                </a:solidFill>
                <a:latin typeface="Arial" charset="0"/>
              </a:rPr>
              <a:t>sum</a:t>
            </a:r>
            <a:endParaRPr lang="en-US" sz="1800">
              <a:solidFill>
                <a:srgbClr val="FF33CC"/>
              </a:solidFill>
              <a:latin typeface="Arial" charset="0"/>
            </a:endParaRPr>
          </a:p>
        </p:txBody>
      </p:sp>
      <p:sp>
        <p:nvSpPr>
          <p:cNvPr id="919611" name="Text Box 59"/>
          <p:cNvSpPr txBox="1">
            <a:spLocks noChangeArrowheads="1"/>
          </p:cNvSpPr>
          <p:nvPr/>
        </p:nvSpPr>
        <p:spPr bwMode="auto">
          <a:xfrm>
            <a:off x="3489325" y="6284913"/>
            <a:ext cx="3624263" cy="366712"/>
          </a:xfrm>
          <a:prstGeom prst="rect">
            <a:avLst/>
          </a:prstGeom>
          <a:solidFill>
            <a:schemeClr val="accent1"/>
          </a:solidFill>
          <a:ln w="9525">
            <a:noFill/>
            <a:miter lim="800000"/>
            <a:headEnd/>
            <a:tailEnd/>
          </a:ln>
          <a:effectLst/>
        </p:spPr>
        <p:txBody>
          <a:bodyPr wrap="none">
            <a:spAutoFit/>
          </a:bodyPr>
          <a:lstStyle/>
          <a:p>
            <a:r>
              <a:rPr lang="en-US" sz="1800">
                <a:latin typeface="Arial" charset="0"/>
              </a:rPr>
              <a:t>H</a:t>
            </a:r>
            <a:r>
              <a:rPr lang="en-US" sz="1800" baseline="-25000">
                <a:latin typeface="Arial" charset="0"/>
              </a:rPr>
              <a:t>relax</a:t>
            </a:r>
            <a:r>
              <a:rPr lang="en-US" sz="1800">
                <a:latin typeface="Arial" charset="0"/>
              </a:rPr>
              <a:t> will get it correct both times..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457200" y="304800"/>
            <a:ext cx="8229600" cy="1143000"/>
          </a:xfrm>
          <a:noFill/>
          <a:ln/>
        </p:spPr>
        <p:txBody>
          <a:bodyPr/>
          <a:lstStyle/>
          <a:p>
            <a:r>
              <a:rPr lang="en-US"/>
              <a:t>“Relaxed plan”</a:t>
            </a:r>
          </a:p>
        </p:txBody>
      </p:sp>
      <p:sp>
        <p:nvSpPr>
          <p:cNvPr id="926723" name="Rectangle 3"/>
          <p:cNvSpPr>
            <a:spLocks noGrp="1" noChangeArrowheads="1"/>
          </p:cNvSpPr>
          <p:nvPr>
            <p:ph type="body" sz="half" idx="1"/>
          </p:nvPr>
        </p:nvSpPr>
        <p:spPr>
          <a:xfrm>
            <a:off x="228600" y="1219200"/>
            <a:ext cx="4038600" cy="4525963"/>
          </a:xfrm>
          <a:noFill/>
          <a:ln/>
        </p:spPr>
        <p:txBody>
          <a:bodyPr/>
          <a:lstStyle/>
          <a:p>
            <a:pPr>
              <a:lnSpc>
                <a:spcPct val="80000"/>
              </a:lnSpc>
            </a:pPr>
            <a:r>
              <a:rPr lang="en-US" sz="2800"/>
              <a:t>Suppose you want to find a relaxed plan for supporting literals g1…gm on a k-length PG. You do it this way:</a:t>
            </a:r>
          </a:p>
          <a:p>
            <a:pPr lvl="1">
              <a:lnSpc>
                <a:spcPct val="80000"/>
              </a:lnSpc>
            </a:pPr>
            <a:r>
              <a:rPr lang="en-US" sz="2000">
                <a:solidFill>
                  <a:schemeClr val="accent2"/>
                </a:solidFill>
              </a:rPr>
              <a:t>Start at kth level. Pick an action for supporting each gi (the actions don’t have to be distinct—one can support more than one goal). Let the actions chosen be {a1…aj}</a:t>
            </a:r>
          </a:p>
          <a:p>
            <a:pPr lvl="1">
              <a:lnSpc>
                <a:spcPct val="80000"/>
              </a:lnSpc>
            </a:pPr>
            <a:r>
              <a:rPr lang="en-US" sz="2000">
                <a:solidFill>
                  <a:schemeClr val="accent2"/>
                </a:solidFill>
              </a:rPr>
              <a:t>Take the union of preconditions of a1…aj. Let these be the set p1…pv.</a:t>
            </a:r>
          </a:p>
          <a:p>
            <a:pPr lvl="1">
              <a:lnSpc>
                <a:spcPct val="80000"/>
              </a:lnSpc>
            </a:pPr>
            <a:r>
              <a:rPr lang="en-US" sz="2000">
                <a:solidFill>
                  <a:schemeClr val="accent2"/>
                </a:solidFill>
              </a:rPr>
              <a:t>Repeat the steps 1 and 2 for p1…pv—continue until you reach init prop list.</a:t>
            </a:r>
            <a:r>
              <a:rPr lang="en-US" sz="2000"/>
              <a:t> </a:t>
            </a:r>
          </a:p>
          <a:p>
            <a:pPr>
              <a:lnSpc>
                <a:spcPct val="80000"/>
              </a:lnSpc>
            </a:pPr>
            <a:r>
              <a:rPr lang="en-US" sz="2800"/>
              <a:t>The plan is called “relaxed” because you are assuming that sets of actions can be done together without negative interactions. </a:t>
            </a:r>
          </a:p>
          <a:p>
            <a:pPr lvl="2">
              <a:lnSpc>
                <a:spcPct val="80000"/>
              </a:lnSpc>
            </a:pPr>
            <a:endParaRPr lang="en-US" sz="2000">
              <a:solidFill>
                <a:srgbClr val="0000FF"/>
              </a:solidFill>
            </a:endParaRPr>
          </a:p>
        </p:txBody>
      </p:sp>
      <p:pic>
        <p:nvPicPr>
          <p:cNvPr id="926724" name="Picture 4"/>
          <p:cNvPicPr>
            <a:picLocks noGrp="1" noChangeAspect="1" noChangeArrowheads="1"/>
          </p:cNvPicPr>
          <p:nvPr>
            <p:ph sz="half" idx="2"/>
          </p:nvPr>
        </p:nvPicPr>
        <p:blipFill>
          <a:blip r:embed="rId4" cstate="print"/>
          <a:srcRect/>
          <a:stretch>
            <a:fillRect/>
          </a:stretch>
        </p:blipFill>
        <p:spPr>
          <a:xfrm>
            <a:off x="4572000" y="762000"/>
            <a:ext cx="4038600" cy="3406775"/>
          </a:xfrm>
          <a:solidFill>
            <a:srgbClr val="F1F1AD"/>
          </a:solidFill>
          <a:ln/>
        </p:spPr>
      </p:pic>
      <p:sp>
        <p:nvSpPr>
          <p:cNvPr id="926730" name="Text Box 10"/>
          <p:cNvSpPr txBox="1">
            <a:spLocks noChangeArrowheads="1"/>
          </p:cNvSpPr>
          <p:nvPr/>
        </p:nvSpPr>
        <p:spPr bwMode="auto">
          <a:xfrm>
            <a:off x="5257800" y="6324600"/>
            <a:ext cx="3140075" cy="366713"/>
          </a:xfrm>
          <a:prstGeom prst="rect">
            <a:avLst/>
          </a:prstGeom>
          <a:solidFill>
            <a:srgbClr val="F1F1AD"/>
          </a:solidFill>
          <a:ln w="9525">
            <a:noFill/>
            <a:miter lim="800000"/>
            <a:headEnd/>
            <a:tailEnd/>
          </a:ln>
          <a:effectLst/>
        </p:spPr>
        <p:txBody>
          <a:bodyPr>
            <a:spAutoFit/>
          </a:bodyPr>
          <a:lstStyle/>
          <a:p>
            <a:r>
              <a:rPr lang="en-US" sz="1800">
                <a:latin typeface="Arial" charset="0"/>
              </a:rPr>
              <a:t>No backtracking needed!</a:t>
            </a:r>
          </a:p>
        </p:txBody>
      </p:sp>
      <p:sp>
        <p:nvSpPr>
          <p:cNvPr id="926731" name="Text Box 11"/>
          <p:cNvSpPr txBox="1">
            <a:spLocks noChangeArrowheads="1"/>
          </p:cNvSpPr>
          <p:nvPr/>
        </p:nvSpPr>
        <p:spPr bwMode="auto">
          <a:xfrm>
            <a:off x="4937125" y="4913313"/>
            <a:ext cx="3816350" cy="366712"/>
          </a:xfrm>
          <a:prstGeom prst="rect">
            <a:avLst/>
          </a:prstGeom>
          <a:noFill/>
          <a:ln w="9525">
            <a:noFill/>
            <a:miter lim="800000"/>
            <a:headEnd/>
            <a:tailEnd/>
          </a:ln>
          <a:effectLst/>
        </p:spPr>
        <p:txBody>
          <a:bodyPr wrap="none">
            <a:spAutoFit/>
          </a:bodyPr>
          <a:lstStyle/>
          <a:p>
            <a:r>
              <a:rPr lang="en-US" sz="1800">
                <a:latin typeface="Arial" charset="0"/>
              </a:rPr>
              <a:t>Optimal relaxed plan is still NP-hard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Relaxed Plan Heuristics</a:t>
            </a:r>
          </a:p>
        </p:txBody>
      </p:sp>
      <p:sp>
        <p:nvSpPr>
          <p:cNvPr id="921603" name="Rectangle 3"/>
          <p:cNvSpPr>
            <a:spLocks noGrp="1" noChangeArrowheads="1"/>
          </p:cNvSpPr>
          <p:nvPr>
            <p:ph type="body" idx="1"/>
          </p:nvPr>
        </p:nvSpPr>
        <p:spPr/>
        <p:txBody>
          <a:bodyPr/>
          <a:lstStyle/>
          <a:p>
            <a:pPr>
              <a:lnSpc>
                <a:spcPct val="80000"/>
              </a:lnSpc>
            </a:pPr>
            <a:r>
              <a:rPr lang="en-US" sz="2000"/>
              <a:t>When Level does not reflect distance well, we can find a relaxed plan. </a:t>
            </a:r>
          </a:p>
          <a:p>
            <a:pPr>
              <a:lnSpc>
                <a:spcPct val="80000"/>
              </a:lnSpc>
            </a:pPr>
            <a:r>
              <a:rPr lang="en-US" sz="2000"/>
              <a:t>A relaxed plan is subgraph of the planning graph, where:</a:t>
            </a:r>
          </a:p>
          <a:p>
            <a:pPr lvl="1">
              <a:lnSpc>
                <a:spcPct val="80000"/>
              </a:lnSpc>
            </a:pPr>
            <a:r>
              <a:rPr lang="en-US" sz="2000"/>
              <a:t>Every goal proposition is supported by an action in the previous level</a:t>
            </a:r>
          </a:p>
          <a:p>
            <a:pPr lvl="1">
              <a:lnSpc>
                <a:spcPct val="80000"/>
              </a:lnSpc>
            </a:pPr>
            <a:r>
              <a:rPr lang="en-US" sz="2000"/>
              <a:t>Every action in the graph introduces its preconditions as goals in the previous level. </a:t>
            </a:r>
          </a:p>
          <a:p>
            <a:pPr lvl="2">
              <a:lnSpc>
                <a:spcPct val="80000"/>
              </a:lnSpc>
            </a:pPr>
            <a:r>
              <a:rPr lang="en-US" sz="2000"/>
              <a:t>And so they too have a supporting action in the relaxed plan</a:t>
            </a:r>
          </a:p>
          <a:p>
            <a:pPr>
              <a:lnSpc>
                <a:spcPct val="80000"/>
              </a:lnSpc>
            </a:pPr>
            <a:r>
              <a:rPr lang="en-US" sz="2000"/>
              <a:t>It is possible to find a “feasible” relaxed plan greedily (without backtracking)</a:t>
            </a:r>
          </a:p>
          <a:p>
            <a:pPr lvl="2">
              <a:lnSpc>
                <a:spcPct val="80000"/>
              </a:lnSpc>
            </a:pPr>
            <a:r>
              <a:rPr lang="en-US" sz="2000"/>
              <a:t>The greedy heuristic is </a:t>
            </a:r>
          </a:p>
          <a:p>
            <a:pPr lvl="3">
              <a:lnSpc>
                <a:spcPct val="80000"/>
              </a:lnSpc>
            </a:pPr>
            <a:r>
              <a:rPr lang="en-US"/>
              <a:t>Support goals with no-ops where possible</a:t>
            </a:r>
          </a:p>
          <a:p>
            <a:pPr lvl="3">
              <a:lnSpc>
                <a:spcPct val="80000"/>
              </a:lnSpc>
            </a:pPr>
            <a:r>
              <a:rPr lang="en-US"/>
              <a:t>Support goals with actions already chosen to support other goals where possible</a:t>
            </a:r>
          </a:p>
          <a:p>
            <a:pPr lvl="1">
              <a:lnSpc>
                <a:spcPct val="80000"/>
              </a:lnSpc>
            </a:pPr>
            <a:r>
              <a:rPr lang="en-US" sz="2000"/>
              <a:t>Relaxed Plans computed in the greedy way are not admissible, but are generally effective.</a:t>
            </a:r>
          </a:p>
          <a:p>
            <a:pPr>
              <a:lnSpc>
                <a:spcPct val="80000"/>
              </a:lnSpc>
            </a:pPr>
            <a:r>
              <a:rPr lang="en-US" sz="2000"/>
              <a:t>Optimal relaxed plans are admissible. </a:t>
            </a:r>
          </a:p>
          <a:p>
            <a:pPr lvl="1">
              <a:lnSpc>
                <a:spcPct val="80000"/>
              </a:lnSpc>
            </a:pPr>
            <a:r>
              <a:rPr lang="en-US" sz="2000"/>
              <a:t>But alas, finding the optimal relaxed plan is NP-hard</a:t>
            </a:r>
            <a:endParaRPr lang="en-US" sz="2000">
              <a:solidFill>
                <a:srgbClr val="006600"/>
              </a:solidFill>
            </a:endParaRPr>
          </a:p>
          <a:p>
            <a:pPr>
              <a:lnSpc>
                <a:spcPct val="80000"/>
              </a:lnSpc>
            </a:pPr>
            <a:endParaRPr lang="en-US" sz="2000">
              <a:solidFill>
                <a:srgbClr val="0066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8770" name="AutoShape 2"/>
          <p:cNvSpPr>
            <a:spLocks noChangeAspect="1" noChangeArrowheads="1" noTextEdit="1"/>
          </p:cNvSpPr>
          <p:nvPr/>
        </p:nvSpPr>
        <p:spPr bwMode="auto">
          <a:xfrm>
            <a:off x="685800" y="304800"/>
            <a:ext cx="7620000" cy="6427788"/>
          </a:xfrm>
          <a:prstGeom prst="rect">
            <a:avLst/>
          </a:prstGeom>
          <a:noFill/>
          <a:ln w="9525">
            <a:noFill/>
            <a:miter lim="800000"/>
            <a:headEnd/>
            <a:tailEnd/>
          </a:ln>
        </p:spPr>
        <p:txBody>
          <a:bodyPr/>
          <a:lstStyle/>
          <a:p>
            <a:endParaRPr lang="en-US"/>
          </a:p>
        </p:txBody>
      </p:sp>
      <p:sp>
        <p:nvSpPr>
          <p:cNvPr id="928771" name="Rectangle 3"/>
          <p:cNvSpPr>
            <a:spLocks noChangeArrowheads="1"/>
          </p:cNvSpPr>
          <p:nvPr/>
        </p:nvSpPr>
        <p:spPr bwMode="auto">
          <a:xfrm>
            <a:off x="688975" y="3121025"/>
            <a:ext cx="744538" cy="339725"/>
          </a:xfrm>
          <a:prstGeom prst="rect">
            <a:avLst/>
          </a:prstGeom>
          <a:solidFill>
            <a:srgbClr val="00CC99"/>
          </a:solidFill>
          <a:ln w="9525">
            <a:noFill/>
            <a:miter lim="800000"/>
            <a:headEnd/>
            <a:tailEnd/>
          </a:ln>
        </p:spPr>
        <p:txBody>
          <a:bodyPr/>
          <a:lstStyle/>
          <a:p>
            <a:endParaRPr lang="en-US"/>
          </a:p>
        </p:txBody>
      </p:sp>
      <p:sp>
        <p:nvSpPr>
          <p:cNvPr id="928772" name="Rectangle 4"/>
          <p:cNvSpPr>
            <a:spLocks noChangeArrowheads="1"/>
          </p:cNvSpPr>
          <p:nvPr/>
        </p:nvSpPr>
        <p:spPr bwMode="auto">
          <a:xfrm>
            <a:off x="782638" y="3184525"/>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73" name="Rectangle 5"/>
          <p:cNvSpPr>
            <a:spLocks noChangeArrowheads="1"/>
          </p:cNvSpPr>
          <p:nvPr/>
        </p:nvSpPr>
        <p:spPr bwMode="auto">
          <a:xfrm>
            <a:off x="1135063" y="318452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74" name="Rectangle 6"/>
          <p:cNvSpPr>
            <a:spLocks noChangeArrowheads="1"/>
          </p:cNvSpPr>
          <p:nvPr/>
        </p:nvSpPr>
        <p:spPr bwMode="auto">
          <a:xfrm>
            <a:off x="704850" y="3695700"/>
            <a:ext cx="746125" cy="341313"/>
          </a:xfrm>
          <a:prstGeom prst="rect">
            <a:avLst/>
          </a:prstGeom>
          <a:noFill/>
          <a:ln w="9525">
            <a:noFill/>
            <a:miter lim="800000"/>
            <a:headEnd/>
            <a:tailEnd/>
          </a:ln>
        </p:spPr>
        <p:txBody>
          <a:bodyPr/>
          <a:lstStyle/>
          <a:p>
            <a:endParaRPr lang="en-US"/>
          </a:p>
        </p:txBody>
      </p:sp>
      <p:sp>
        <p:nvSpPr>
          <p:cNvPr id="928775" name="Rectangle 7"/>
          <p:cNvSpPr>
            <a:spLocks noChangeArrowheads="1"/>
          </p:cNvSpPr>
          <p:nvPr/>
        </p:nvSpPr>
        <p:spPr bwMode="auto">
          <a:xfrm>
            <a:off x="798513" y="3757613"/>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76" name="Rectangle 8"/>
          <p:cNvSpPr>
            <a:spLocks noChangeArrowheads="1"/>
          </p:cNvSpPr>
          <p:nvPr/>
        </p:nvSpPr>
        <p:spPr bwMode="auto">
          <a:xfrm>
            <a:off x="1150938" y="37576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777" name="Rectangle 9"/>
          <p:cNvSpPr>
            <a:spLocks noChangeArrowheads="1"/>
          </p:cNvSpPr>
          <p:nvPr/>
        </p:nvSpPr>
        <p:spPr bwMode="auto">
          <a:xfrm>
            <a:off x="782638" y="4849813"/>
            <a:ext cx="538162" cy="339725"/>
          </a:xfrm>
          <a:prstGeom prst="rect">
            <a:avLst/>
          </a:prstGeom>
          <a:solidFill>
            <a:srgbClr val="00CC99"/>
          </a:solidFill>
          <a:ln w="9525">
            <a:noFill/>
            <a:miter lim="800000"/>
            <a:headEnd/>
            <a:tailEnd/>
          </a:ln>
        </p:spPr>
        <p:txBody>
          <a:bodyPr/>
          <a:lstStyle/>
          <a:p>
            <a:endParaRPr lang="en-US"/>
          </a:p>
        </p:txBody>
      </p:sp>
      <p:sp>
        <p:nvSpPr>
          <p:cNvPr id="928778" name="Rectangle 10"/>
          <p:cNvSpPr>
            <a:spLocks noChangeArrowheads="1"/>
          </p:cNvSpPr>
          <p:nvPr/>
        </p:nvSpPr>
        <p:spPr bwMode="auto">
          <a:xfrm>
            <a:off x="874713" y="4913313"/>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779" name="Rectangle 11"/>
          <p:cNvSpPr>
            <a:spLocks noChangeArrowheads="1"/>
          </p:cNvSpPr>
          <p:nvPr/>
        </p:nvSpPr>
        <p:spPr bwMode="auto">
          <a:xfrm>
            <a:off x="1022350" y="49133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80" name="Rectangle 12"/>
          <p:cNvSpPr>
            <a:spLocks noChangeArrowheads="1"/>
          </p:cNvSpPr>
          <p:nvPr/>
        </p:nvSpPr>
        <p:spPr bwMode="auto">
          <a:xfrm>
            <a:off x="782638" y="5387975"/>
            <a:ext cx="538162" cy="341313"/>
          </a:xfrm>
          <a:prstGeom prst="rect">
            <a:avLst/>
          </a:prstGeom>
          <a:solidFill>
            <a:srgbClr val="00CC99"/>
          </a:solidFill>
          <a:ln w="9525">
            <a:noFill/>
            <a:miter lim="800000"/>
            <a:headEnd/>
            <a:tailEnd/>
          </a:ln>
        </p:spPr>
        <p:txBody>
          <a:bodyPr/>
          <a:lstStyle/>
          <a:p>
            <a:endParaRPr lang="en-US"/>
          </a:p>
        </p:txBody>
      </p:sp>
      <p:sp>
        <p:nvSpPr>
          <p:cNvPr id="928781" name="Rectangle 13"/>
          <p:cNvSpPr>
            <a:spLocks noChangeArrowheads="1"/>
          </p:cNvSpPr>
          <p:nvPr/>
        </p:nvSpPr>
        <p:spPr bwMode="auto">
          <a:xfrm>
            <a:off x="874713" y="54514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782" name="Rectangle 14"/>
          <p:cNvSpPr>
            <a:spLocks noChangeArrowheads="1"/>
          </p:cNvSpPr>
          <p:nvPr/>
        </p:nvSpPr>
        <p:spPr bwMode="auto">
          <a:xfrm>
            <a:off x="1022350" y="54514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783" name="Rectangle 15"/>
          <p:cNvSpPr>
            <a:spLocks noChangeArrowheads="1"/>
          </p:cNvSpPr>
          <p:nvPr/>
        </p:nvSpPr>
        <p:spPr bwMode="auto">
          <a:xfrm>
            <a:off x="858838" y="6389688"/>
            <a:ext cx="414337" cy="339725"/>
          </a:xfrm>
          <a:prstGeom prst="rect">
            <a:avLst/>
          </a:prstGeom>
          <a:solidFill>
            <a:srgbClr val="00CC99"/>
          </a:solidFill>
          <a:ln w="9525">
            <a:noFill/>
            <a:miter lim="800000"/>
            <a:headEnd/>
            <a:tailEnd/>
          </a:ln>
        </p:spPr>
        <p:txBody>
          <a:bodyPr/>
          <a:lstStyle/>
          <a:p>
            <a:endParaRPr lang="en-US"/>
          </a:p>
        </p:txBody>
      </p:sp>
      <p:sp>
        <p:nvSpPr>
          <p:cNvPr id="928784" name="Rectangle 16"/>
          <p:cNvSpPr>
            <a:spLocks noChangeArrowheads="1"/>
          </p:cNvSpPr>
          <p:nvPr/>
        </p:nvSpPr>
        <p:spPr bwMode="auto">
          <a:xfrm>
            <a:off x="952500" y="645160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8785" name="Rectangle 17"/>
          <p:cNvSpPr>
            <a:spLocks noChangeArrowheads="1"/>
          </p:cNvSpPr>
          <p:nvPr/>
        </p:nvSpPr>
        <p:spPr bwMode="auto">
          <a:xfrm>
            <a:off x="2244725" y="923925"/>
            <a:ext cx="788988" cy="350838"/>
          </a:xfrm>
          <a:prstGeom prst="rect">
            <a:avLst/>
          </a:prstGeom>
          <a:solidFill>
            <a:srgbClr val="00CC99"/>
          </a:solidFill>
          <a:ln w="9525">
            <a:solidFill>
              <a:srgbClr val="000000"/>
            </a:solidFill>
            <a:miter lim="800000"/>
            <a:headEnd/>
            <a:tailEnd/>
          </a:ln>
        </p:spPr>
        <p:txBody>
          <a:bodyPr/>
          <a:lstStyle/>
          <a:p>
            <a:endParaRPr lang="en-US"/>
          </a:p>
        </p:txBody>
      </p:sp>
      <p:sp>
        <p:nvSpPr>
          <p:cNvPr id="928786" name="Rectangle 18"/>
          <p:cNvSpPr>
            <a:spLocks noChangeArrowheads="1"/>
          </p:cNvSpPr>
          <p:nvPr/>
        </p:nvSpPr>
        <p:spPr bwMode="auto">
          <a:xfrm>
            <a:off x="2341563" y="992188"/>
            <a:ext cx="5857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Pick-A</a:t>
            </a:r>
            <a:endParaRPr lang="en-US" sz="1800">
              <a:latin typeface="Arial" charset="0"/>
            </a:endParaRPr>
          </a:p>
        </p:txBody>
      </p:sp>
      <p:sp>
        <p:nvSpPr>
          <p:cNvPr id="928787" name="Rectangle 19"/>
          <p:cNvSpPr>
            <a:spLocks noChangeArrowheads="1"/>
          </p:cNvSpPr>
          <p:nvPr/>
        </p:nvSpPr>
        <p:spPr bwMode="auto">
          <a:xfrm>
            <a:off x="2260600" y="1593850"/>
            <a:ext cx="788988" cy="350838"/>
          </a:xfrm>
          <a:prstGeom prst="rect">
            <a:avLst/>
          </a:prstGeom>
          <a:noFill/>
          <a:ln w="9525">
            <a:solidFill>
              <a:srgbClr val="000000"/>
            </a:solidFill>
            <a:miter lim="800000"/>
            <a:headEnd/>
            <a:tailEnd/>
          </a:ln>
        </p:spPr>
        <p:txBody>
          <a:bodyPr/>
          <a:lstStyle/>
          <a:p>
            <a:endParaRPr lang="en-US"/>
          </a:p>
        </p:txBody>
      </p:sp>
      <p:sp>
        <p:nvSpPr>
          <p:cNvPr id="928788" name="Rectangle 20"/>
          <p:cNvSpPr>
            <a:spLocks noChangeArrowheads="1"/>
          </p:cNvSpPr>
          <p:nvPr/>
        </p:nvSpPr>
        <p:spPr bwMode="auto">
          <a:xfrm>
            <a:off x="2359025" y="1662113"/>
            <a:ext cx="585788"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Pick-B</a:t>
            </a:r>
            <a:endParaRPr lang="en-US" sz="1800">
              <a:latin typeface="Arial" charset="0"/>
            </a:endParaRPr>
          </a:p>
        </p:txBody>
      </p:sp>
      <p:sp>
        <p:nvSpPr>
          <p:cNvPr id="928789" name="Rectangle 21"/>
          <p:cNvSpPr>
            <a:spLocks noChangeArrowheads="1"/>
          </p:cNvSpPr>
          <p:nvPr/>
        </p:nvSpPr>
        <p:spPr bwMode="auto">
          <a:xfrm>
            <a:off x="3690938" y="3043238"/>
            <a:ext cx="746125" cy="342900"/>
          </a:xfrm>
          <a:prstGeom prst="rect">
            <a:avLst/>
          </a:prstGeom>
          <a:noFill/>
          <a:ln w="9525">
            <a:noFill/>
            <a:miter lim="800000"/>
            <a:headEnd/>
            <a:tailEnd/>
          </a:ln>
        </p:spPr>
        <p:txBody>
          <a:bodyPr/>
          <a:lstStyle/>
          <a:p>
            <a:endParaRPr lang="en-US"/>
          </a:p>
        </p:txBody>
      </p:sp>
      <p:sp>
        <p:nvSpPr>
          <p:cNvPr id="928790" name="Rectangle 22"/>
          <p:cNvSpPr>
            <a:spLocks noChangeArrowheads="1"/>
          </p:cNvSpPr>
          <p:nvPr/>
        </p:nvSpPr>
        <p:spPr bwMode="auto">
          <a:xfrm>
            <a:off x="3784600" y="3106738"/>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91" name="Rectangle 23"/>
          <p:cNvSpPr>
            <a:spLocks noChangeArrowheads="1"/>
          </p:cNvSpPr>
          <p:nvPr/>
        </p:nvSpPr>
        <p:spPr bwMode="auto">
          <a:xfrm>
            <a:off x="4137025" y="3106738"/>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92" name="Rectangle 24"/>
          <p:cNvSpPr>
            <a:spLocks noChangeArrowheads="1"/>
          </p:cNvSpPr>
          <p:nvPr/>
        </p:nvSpPr>
        <p:spPr bwMode="auto">
          <a:xfrm>
            <a:off x="3706813" y="3617913"/>
            <a:ext cx="746125" cy="341312"/>
          </a:xfrm>
          <a:prstGeom prst="rect">
            <a:avLst/>
          </a:prstGeom>
          <a:noFill/>
          <a:ln w="9525">
            <a:noFill/>
            <a:miter lim="800000"/>
            <a:headEnd/>
            <a:tailEnd/>
          </a:ln>
        </p:spPr>
        <p:txBody>
          <a:bodyPr/>
          <a:lstStyle/>
          <a:p>
            <a:endParaRPr lang="en-US"/>
          </a:p>
        </p:txBody>
      </p:sp>
      <p:sp>
        <p:nvSpPr>
          <p:cNvPr id="928793" name="Rectangle 25"/>
          <p:cNvSpPr>
            <a:spLocks noChangeArrowheads="1"/>
          </p:cNvSpPr>
          <p:nvPr/>
        </p:nvSpPr>
        <p:spPr bwMode="auto">
          <a:xfrm>
            <a:off x="3800475" y="3681413"/>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94" name="Rectangle 26"/>
          <p:cNvSpPr>
            <a:spLocks noChangeArrowheads="1"/>
          </p:cNvSpPr>
          <p:nvPr/>
        </p:nvSpPr>
        <p:spPr bwMode="auto">
          <a:xfrm>
            <a:off x="4152900" y="36814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795" name="Rectangle 27"/>
          <p:cNvSpPr>
            <a:spLocks noChangeArrowheads="1"/>
          </p:cNvSpPr>
          <p:nvPr/>
        </p:nvSpPr>
        <p:spPr bwMode="auto">
          <a:xfrm>
            <a:off x="3784600" y="4772025"/>
            <a:ext cx="539750" cy="342900"/>
          </a:xfrm>
          <a:prstGeom prst="rect">
            <a:avLst/>
          </a:prstGeom>
          <a:noFill/>
          <a:ln w="9525">
            <a:noFill/>
            <a:miter lim="800000"/>
            <a:headEnd/>
            <a:tailEnd/>
          </a:ln>
        </p:spPr>
        <p:txBody>
          <a:bodyPr/>
          <a:lstStyle/>
          <a:p>
            <a:endParaRPr lang="en-US"/>
          </a:p>
        </p:txBody>
      </p:sp>
      <p:sp>
        <p:nvSpPr>
          <p:cNvPr id="928796" name="Rectangle 28"/>
          <p:cNvSpPr>
            <a:spLocks noChangeArrowheads="1"/>
          </p:cNvSpPr>
          <p:nvPr/>
        </p:nvSpPr>
        <p:spPr bwMode="auto">
          <a:xfrm>
            <a:off x="3876675" y="483552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797" name="Rectangle 29"/>
          <p:cNvSpPr>
            <a:spLocks noChangeArrowheads="1"/>
          </p:cNvSpPr>
          <p:nvPr/>
        </p:nvSpPr>
        <p:spPr bwMode="auto">
          <a:xfrm>
            <a:off x="4024313" y="483552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98" name="Rectangle 30"/>
          <p:cNvSpPr>
            <a:spLocks noChangeArrowheads="1"/>
          </p:cNvSpPr>
          <p:nvPr/>
        </p:nvSpPr>
        <p:spPr bwMode="auto">
          <a:xfrm>
            <a:off x="3784600" y="5311775"/>
            <a:ext cx="538163" cy="339725"/>
          </a:xfrm>
          <a:prstGeom prst="rect">
            <a:avLst/>
          </a:prstGeom>
          <a:solidFill>
            <a:srgbClr val="00CC99"/>
          </a:solidFill>
          <a:ln w="9525">
            <a:noFill/>
            <a:miter lim="800000"/>
            <a:headEnd/>
            <a:tailEnd/>
          </a:ln>
        </p:spPr>
        <p:txBody>
          <a:bodyPr/>
          <a:lstStyle/>
          <a:p>
            <a:endParaRPr lang="en-US"/>
          </a:p>
        </p:txBody>
      </p:sp>
      <p:sp>
        <p:nvSpPr>
          <p:cNvPr id="928799" name="Rectangle 31"/>
          <p:cNvSpPr>
            <a:spLocks noChangeArrowheads="1"/>
          </p:cNvSpPr>
          <p:nvPr/>
        </p:nvSpPr>
        <p:spPr bwMode="auto">
          <a:xfrm>
            <a:off x="3876675" y="53752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800" name="Rectangle 32"/>
          <p:cNvSpPr>
            <a:spLocks noChangeArrowheads="1"/>
          </p:cNvSpPr>
          <p:nvPr/>
        </p:nvSpPr>
        <p:spPr bwMode="auto">
          <a:xfrm>
            <a:off x="4024313" y="53752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801" name="Rectangle 33"/>
          <p:cNvSpPr>
            <a:spLocks noChangeArrowheads="1"/>
          </p:cNvSpPr>
          <p:nvPr/>
        </p:nvSpPr>
        <p:spPr bwMode="auto">
          <a:xfrm>
            <a:off x="3860800" y="6311900"/>
            <a:ext cx="415925" cy="341313"/>
          </a:xfrm>
          <a:prstGeom prst="rect">
            <a:avLst/>
          </a:prstGeom>
          <a:noFill/>
          <a:ln w="9525">
            <a:noFill/>
            <a:miter lim="800000"/>
            <a:headEnd/>
            <a:tailEnd/>
          </a:ln>
        </p:spPr>
        <p:txBody>
          <a:bodyPr/>
          <a:lstStyle/>
          <a:p>
            <a:endParaRPr lang="en-US"/>
          </a:p>
        </p:txBody>
      </p:sp>
      <p:sp>
        <p:nvSpPr>
          <p:cNvPr id="928802" name="Rectangle 34"/>
          <p:cNvSpPr>
            <a:spLocks noChangeArrowheads="1"/>
          </p:cNvSpPr>
          <p:nvPr/>
        </p:nvSpPr>
        <p:spPr bwMode="auto">
          <a:xfrm>
            <a:off x="3954463" y="637540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8803" name="Rectangle 35"/>
          <p:cNvSpPr>
            <a:spLocks noChangeArrowheads="1"/>
          </p:cNvSpPr>
          <p:nvPr/>
        </p:nvSpPr>
        <p:spPr bwMode="auto">
          <a:xfrm>
            <a:off x="3784600" y="307975"/>
            <a:ext cx="504825" cy="339725"/>
          </a:xfrm>
          <a:prstGeom prst="rect">
            <a:avLst/>
          </a:prstGeom>
          <a:solidFill>
            <a:srgbClr val="00CC99"/>
          </a:solidFill>
          <a:ln w="9525">
            <a:noFill/>
            <a:miter lim="800000"/>
            <a:headEnd/>
            <a:tailEnd/>
          </a:ln>
        </p:spPr>
        <p:txBody>
          <a:bodyPr/>
          <a:lstStyle/>
          <a:p>
            <a:endParaRPr lang="en-US"/>
          </a:p>
        </p:txBody>
      </p:sp>
      <p:sp>
        <p:nvSpPr>
          <p:cNvPr id="928804" name="Rectangle 36"/>
          <p:cNvSpPr>
            <a:spLocks noChangeArrowheads="1"/>
          </p:cNvSpPr>
          <p:nvPr/>
        </p:nvSpPr>
        <p:spPr bwMode="auto">
          <a:xfrm>
            <a:off x="3876675" y="371475"/>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h-A</a:t>
            </a:r>
            <a:endParaRPr lang="en-US" sz="1800">
              <a:latin typeface="Arial" charset="0"/>
            </a:endParaRPr>
          </a:p>
        </p:txBody>
      </p:sp>
      <p:sp>
        <p:nvSpPr>
          <p:cNvPr id="928805" name="Rectangle 37"/>
          <p:cNvSpPr>
            <a:spLocks noChangeArrowheads="1"/>
          </p:cNvSpPr>
          <p:nvPr/>
        </p:nvSpPr>
        <p:spPr bwMode="auto">
          <a:xfrm>
            <a:off x="3784600" y="769938"/>
            <a:ext cx="506413" cy="341312"/>
          </a:xfrm>
          <a:prstGeom prst="rect">
            <a:avLst/>
          </a:prstGeom>
          <a:noFill/>
          <a:ln w="9525">
            <a:noFill/>
            <a:miter lim="800000"/>
            <a:headEnd/>
            <a:tailEnd/>
          </a:ln>
        </p:spPr>
        <p:txBody>
          <a:bodyPr/>
          <a:lstStyle/>
          <a:p>
            <a:endParaRPr lang="en-US"/>
          </a:p>
        </p:txBody>
      </p:sp>
      <p:sp>
        <p:nvSpPr>
          <p:cNvPr id="928806" name="Rectangle 38"/>
          <p:cNvSpPr>
            <a:spLocks noChangeArrowheads="1"/>
          </p:cNvSpPr>
          <p:nvPr/>
        </p:nvSpPr>
        <p:spPr bwMode="auto">
          <a:xfrm>
            <a:off x="3876675" y="833438"/>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h-B</a:t>
            </a:r>
            <a:endParaRPr lang="en-US" sz="1800">
              <a:latin typeface="Arial" charset="0"/>
            </a:endParaRPr>
          </a:p>
        </p:txBody>
      </p:sp>
      <p:sp>
        <p:nvSpPr>
          <p:cNvPr id="928807" name="Rectangle 39"/>
          <p:cNvSpPr>
            <a:spLocks noChangeArrowheads="1"/>
          </p:cNvSpPr>
          <p:nvPr/>
        </p:nvSpPr>
        <p:spPr bwMode="auto">
          <a:xfrm>
            <a:off x="3706813" y="1616075"/>
            <a:ext cx="660400" cy="342900"/>
          </a:xfrm>
          <a:prstGeom prst="rect">
            <a:avLst/>
          </a:prstGeom>
          <a:noFill/>
          <a:ln w="9525">
            <a:noFill/>
            <a:miter lim="800000"/>
            <a:headEnd/>
            <a:tailEnd/>
          </a:ln>
        </p:spPr>
        <p:txBody>
          <a:bodyPr/>
          <a:lstStyle/>
          <a:p>
            <a:endParaRPr lang="en-US"/>
          </a:p>
        </p:txBody>
      </p:sp>
      <p:sp>
        <p:nvSpPr>
          <p:cNvPr id="928808" name="Rectangle 40"/>
          <p:cNvSpPr>
            <a:spLocks noChangeArrowheads="1"/>
          </p:cNvSpPr>
          <p:nvPr/>
        </p:nvSpPr>
        <p:spPr bwMode="auto">
          <a:xfrm>
            <a:off x="3800475" y="1679575"/>
            <a:ext cx="11906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8809" name="Rectangle 41"/>
          <p:cNvSpPr>
            <a:spLocks noChangeArrowheads="1"/>
          </p:cNvSpPr>
          <p:nvPr/>
        </p:nvSpPr>
        <p:spPr bwMode="auto">
          <a:xfrm>
            <a:off x="3919538" y="16795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810" name="Rectangle 42"/>
          <p:cNvSpPr>
            <a:spLocks noChangeArrowheads="1"/>
          </p:cNvSpPr>
          <p:nvPr/>
        </p:nvSpPr>
        <p:spPr bwMode="auto">
          <a:xfrm>
            <a:off x="4067175" y="16795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811" name="Rectangle 43"/>
          <p:cNvSpPr>
            <a:spLocks noChangeArrowheads="1"/>
          </p:cNvSpPr>
          <p:nvPr/>
        </p:nvSpPr>
        <p:spPr bwMode="auto">
          <a:xfrm>
            <a:off x="3706813" y="2001838"/>
            <a:ext cx="660400" cy="341312"/>
          </a:xfrm>
          <a:prstGeom prst="rect">
            <a:avLst/>
          </a:prstGeom>
          <a:noFill/>
          <a:ln w="9525">
            <a:noFill/>
            <a:miter lim="800000"/>
            <a:headEnd/>
            <a:tailEnd/>
          </a:ln>
        </p:spPr>
        <p:txBody>
          <a:bodyPr/>
          <a:lstStyle/>
          <a:p>
            <a:endParaRPr lang="en-US"/>
          </a:p>
        </p:txBody>
      </p:sp>
      <p:sp>
        <p:nvSpPr>
          <p:cNvPr id="928812" name="Rectangle 44"/>
          <p:cNvSpPr>
            <a:spLocks noChangeArrowheads="1"/>
          </p:cNvSpPr>
          <p:nvPr/>
        </p:nvSpPr>
        <p:spPr bwMode="auto">
          <a:xfrm>
            <a:off x="3800475" y="2063750"/>
            <a:ext cx="11906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8813" name="Rectangle 45"/>
          <p:cNvSpPr>
            <a:spLocks noChangeArrowheads="1"/>
          </p:cNvSpPr>
          <p:nvPr/>
        </p:nvSpPr>
        <p:spPr bwMode="auto">
          <a:xfrm>
            <a:off x="3919538" y="2063750"/>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814" name="Rectangle 46"/>
          <p:cNvSpPr>
            <a:spLocks noChangeArrowheads="1"/>
          </p:cNvSpPr>
          <p:nvPr/>
        </p:nvSpPr>
        <p:spPr bwMode="auto">
          <a:xfrm>
            <a:off x="4067175" y="2063750"/>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815" name="Freeform 47"/>
          <p:cNvSpPr>
            <a:spLocks/>
          </p:cNvSpPr>
          <p:nvPr/>
        </p:nvSpPr>
        <p:spPr bwMode="auto">
          <a:xfrm>
            <a:off x="1371600" y="1068388"/>
            <a:ext cx="865188" cy="2212975"/>
          </a:xfrm>
          <a:custGeom>
            <a:avLst/>
            <a:gdLst/>
            <a:ahLst/>
            <a:cxnLst>
              <a:cxn ang="0">
                <a:pos x="0" y="1381"/>
              </a:cxn>
              <a:cxn ang="0">
                <a:pos x="34" y="1394"/>
              </a:cxn>
              <a:cxn ang="0">
                <a:pos x="545" y="13"/>
              </a:cxn>
              <a:cxn ang="0">
                <a:pos x="511" y="0"/>
              </a:cxn>
              <a:cxn ang="0">
                <a:pos x="0" y="1381"/>
              </a:cxn>
            </a:cxnLst>
            <a:rect l="0" t="0" r="r" b="b"/>
            <a:pathLst>
              <a:path w="545" h="1394">
                <a:moveTo>
                  <a:pt x="0" y="1381"/>
                </a:moveTo>
                <a:lnTo>
                  <a:pt x="34" y="1394"/>
                </a:lnTo>
                <a:lnTo>
                  <a:pt x="545" y="13"/>
                </a:lnTo>
                <a:lnTo>
                  <a:pt x="511" y="0"/>
                </a:lnTo>
                <a:lnTo>
                  <a:pt x="0" y="1381"/>
                </a:lnTo>
                <a:close/>
              </a:path>
            </a:pathLst>
          </a:custGeom>
          <a:solidFill>
            <a:srgbClr val="00CC99"/>
          </a:solidFill>
          <a:ln w="9525">
            <a:noFill/>
            <a:round/>
            <a:headEnd/>
            <a:tailEnd/>
          </a:ln>
        </p:spPr>
        <p:txBody>
          <a:bodyPr/>
          <a:lstStyle/>
          <a:p>
            <a:endParaRPr lang="en-US"/>
          </a:p>
        </p:txBody>
      </p:sp>
      <p:sp>
        <p:nvSpPr>
          <p:cNvPr id="928816" name="Line 48"/>
          <p:cNvSpPr>
            <a:spLocks noChangeShapeType="1"/>
          </p:cNvSpPr>
          <p:nvPr/>
        </p:nvSpPr>
        <p:spPr bwMode="auto">
          <a:xfrm flipV="1">
            <a:off x="1449388" y="1768475"/>
            <a:ext cx="811212" cy="2097088"/>
          </a:xfrm>
          <a:prstGeom prst="line">
            <a:avLst/>
          </a:prstGeom>
          <a:noFill/>
          <a:ln w="9525">
            <a:solidFill>
              <a:srgbClr val="000000"/>
            </a:solidFill>
            <a:round/>
            <a:headEnd/>
            <a:tailEnd/>
          </a:ln>
        </p:spPr>
        <p:txBody>
          <a:bodyPr/>
          <a:lstStyle/>
          <a:p>
            <a:endParaRPr lang="en-US"/>
          </a:p>
        </p:txBody>
      </p:sp>
      <p:sp>
        <p:nvSpPr>
          <p:cNvPr id="928817" name="Freeform 49"/>
          <p:cNvSpPr>
            <a:spLocks/>
          </p:cNvSpPr>
          <p:nvPr/>
        </p:nvSpPr>
        <p:spPr bwMode="auto">
          <a:xfrm>
            <a:off x="1293813" y="1092200"/>
            <a:ext cx="977900" cy="3933825"/>
          </a:xfrm>
          <a:custGeom>
            <a:avLst/>
            <a:gdLst/>
            <a:ahLst/>
            <a:cxnLst>
              <a:cxn ang="0">
                <a:pos x="0" y="2470"/>
              </a:cxn>
              <a:cxn ang="0">
                <a:pos x="34" y="2478"/>
              </a:cxn>
              <a:cxn ang="0">
                <a:pos x="616" y="8"/>
              </a:cxn>
              <a:cxn ang="0">
                <a:pos x="582" y="0"/>
              </a:cxn>
              <a:cxn ang="0">
                <a:pos x="0" y="2470"/>
              </a:cxn>
            </a:cxnLst>
            <a:rect l="0" t="0" r="r" b="b"/>
            <a:pathLst>
              <a:path w="616" h="2478">
                <a:moveTo>
                  <a:pt x="0" y="2470"/>
                </a:moveTo>
                <a:lnTo>
                  <a:pt x="34" y="2478"/>
                </a:lnTo>
                <a:lnTo>
                  <a:pt x="616" y="8"/>
                </a:lnTo>
                <a:lnTo>
                  <a:pt x="582" y="0"/>
                </a:lnTo>
                <a:lnTo>
                  <a:pt x="0" y="2470"/>
                </a:lnTo>
                <a:close/>
              </a:path>
            </a:pathLst>
          </a:custGeom>
          <a:solidFill>
            <a:srgbClr val="00CC99"/>
          </a:solidFill>
          <a:ln w="9525">
            <a:noFill/>
            <a:round/>
            <a:headEnd/>
            <a:tailEnd/>
          </a:ln>
        </p:spPr>
        <p:txBody>
          <a:bodyPr/>
          <a:lstStyle/>
          <a:p>
            <a:endParaRPr lang="en-US"/>
          </a:p>
        </p:txBody>
      </p:sp>
      <p:sp>
        <p:nvSpPr>
          <p:cNvPr id="928818" name="Line 50"/>
          <p:cNvSpPr>
            <a:spLocks noChangeShapeType="1"/>
          </p:cNvSpPr>
          <p:nvPr/>
        </p:nvSpPr>
        <p:spPr bwMode="auto">
          <a:xfrm flipV="1">
            <a:off x="1320800" y="1768475"/>
            <a:ext cx="939800" cy="3790950"/>
          </a:xfrm>
          <a:prstGeom prst="line">
            <a:avLst/>
          </a:prstGeom>
          <a:noFill/>
          <a:ln w="9525">
            <a:solidFill>
              <a:srgbClr val="000000"/>
            </a:solidFill>
            <a:round/>
            <a:headEnd/>
            <a:tailEnd/>
          </a:ln>
        </p:spPr>
        <p:txBody>
          <a:bodyPr/>
          <a:lstStyle/>
          <a:p>
            <a:endParaRPr lang="en-US"/>
          </a:p>
        </p:txBody>
      </p:sp>
      <p:sp>
        <p:nvSpPr>
          <p:cNvPr id="928819" name="Freeform 51"/>
          <p:cNvSpPr>
            <a:spLocks/>
          </p:cNvSpPr>
          <p:nvPr/>
        </p:nvSpPr>
        <p:spPr bwMode="auto">
          <a:xfrm>
            <a:off x="1246188" y="1093788"/>
            <a:ext cx="1027112" cy="5470525"/>
          </a:xfrm>
          <a:custGeom>
            <a:avLst/>
            <a:gdLst/>
            <a:ahLst/>
            <a:cxnLst>
              <a:cxn ang="0">
                <a:pos x="0" y="3440"/>
              </a:cxn>
              <a:cxn ang="0">
                <a:pos x="35" y="3446"/>
              </a:cxn>
              <a:cxn ang="0">
                <a:pos x="647" y="6"/>
              </a:cxn>
              <a:cxn ang="0">
                <a:pos x="612" y="0"/>
              </a:cxn>
              <a:cxn ang="0">
                <a:pos x="0" y="3440"/>
              </a:cxn>
            </a:cxnLst>
            <a:rect l="0" t="0" r="r" b="b"/>
            <a:pathLst>
              <a:path w="647" h="3446">
                <a:moveTo>
                  <a:pt x="0" y="3440"/>
                </a:moveTo>
                <a:lnTo>
                  <a:pt x="35" y="3446"/>
                </a:lnTo>
                <a:lnTo>
                  <a:pt x="647" y="6"/>
                </a:lnTo>
                <a:lnTo>
                  <a:pt x="612" y="0"/>
                </a:lnTo>
                <a:lnTo>
                  <a:pt x="0" y="3440"/>
                </a:lnTo>
                <a:close/>
              </a:path>
            </a:pathLst>
          </a:custGeom>
          <a:solidFill>
            <a:srgbClr val="00CC99"/>
          </a:solidFill>
          <a:ln w="9525">
            <a:noFill/>
            <a:round/>
            <a:headEnd/>
            <a:tailEnd/>
          </a:ln>
        </p:spPr>
        <p:txBody>
          <a:bodyPr/>
          <a:lstStyle/>
          <a:p>
            <a:endParaRPr lang="en-US"/>
          </a:p>
        </p:txBody>
      </p:sp>
      <p:sp>
        <p:nvSpPr>
          <p:cNvPr id="928820" name="Line 52"/>
          <p:cNvSpPr>
            <a:spLocks noChangeShapeType="1"/>
          </p:cNvSpPr>
          <p:nvPr/>
        </p:nvSpPr>
        <p:spPr bwMode="auto">
          <a:xfrm flipV="1">
            <a:off x="1273175" y="1768475"/>
            <a:ext cx="987425" cy="4791075"/>
          </a:xfrm>
          <a:prstGeom prst="line">
            <a:avLst/>
          </a:prstGeom>
          <a:noFill/>
          <a:ln w="9525">
            <a:solidFill>
              <a:srgbClr val="000000"/>
            </a:solidFill>
            <a:round/>
            <a:headEnd/>
            <a:tailEnd/>
          </a:ln>
        </p:spPr>
        <p:txBody>
          <a:bodyPr/>
          <a:lstStyle/>
          <a:p>
            <a:endParaRPr lang="en-US"/>
          </a:p>
        </p:txBody>
      </p:sp>
      <p:sp>
        <p:nvSpPr>
          <p:cNvPr id="928821" name="Freeform 53"/>
          <p:cNvSpPr>
            <a:spLocks/>
          </p:cNvSpPr>
          <p:nvPr/>
        </p:nvSpPr>
        <p:spPr bwMode="auto">
          <a:xfrm>
            <a:off x="3014663" y="457200"/>
            <a:ext cx="788987" cy="663575"/>
          </a:xfrm>
          <a:custGeom>
            <a:avLst/>
            <a:gdLst/>
            <a:ahLst/>
            <a:cxnLst>
              <a:cxn ang="0">
                <a:pos x="0" y="391"/>
              </a:cxn>
              <a:cxn ang="0">
                <a:pos x="23" y="418"/>
              </a:cxn>
              <a:cxn ang="0">
                <a:pos x="497" y="27"/>
              </a:cxn>
              <a:cxn ang="0">
                <a:pos x="473" y="0"/>
              </a:cxn>
              <a:cxn ang="0">
                <a:pos x="0" y="391"/>
              </a:cxn>
            </a:cxnLst>
            <a:rect l="0" t="0" r="r" b="b"/>
            <a:pathLst>
              <a:path w="497" h="418">
                <a:moveTo>
                  <a:pt x="0" y="391"/>
                </a:moveTo>
                <a:lnTo>
                  <a:pt x="23" y="418"/>
                </a:lnTo>
                <a:lnTo>
                  <a:pt x="497" y="27"/>
                </a:lnTo>
                <a:lnTo>
                  <a:pt x="473" y="0"/>
                </a:lnTo>
                <a:lnTo>
                  <a:pt x="0" y="391"/>
                </a:lnTo>
                <a:close/>
              </a:path>
            </a:pathLst>
          </a:custGeom>
          <a:solidFill>
            <a:srgbClr val="00CC99"/>
          </a:solidFill>
          <a:ln w="9525">
            <a:noFill/>
            <a:round/>
            <a:headEnd/>
            <a:tailEnd/>
          </a:ln>
        </p:spPr>
        <p:txBody>
          <a:bodyPr/>
          <a:lstStyle/>
          <a:p>
            <a:endParaRPr lang="en-US"/>
          </a:p>
        </p:txBody>
      </p:sp>
      <p:sp>
        <p:nvSpPr>
          <p:cNvPr id="928822" name="Line 54"/>
          <p:cNvSpPr>
            <a:spLocks noChangeShapeType="1"/>
          </p:cNvSpPr>
          <p:nvPr/>
        </p:nvSpPr>
        <p:spPr bwMode="auto">
          <a:xfrm>
            <a:off x="3032125" y="1098550"/>
            <a:ext cx="674688" cy="687388"/>
          </a:xfrm>
          <a:prstGeom prst="line">
            <a:avLst/>
          </a:prstGeom>
          <a:noFill/>
          <a:ln w="9525">
            <a:solidFill>
              <a:srgbClr val="000000"/>
            </a:solidFill>
            <a:round/>
            <a:headEnd/>
            <a:tailEnd/>
          </a:ln>
        </p:spPr>
        <p:txBody>
          <a:bodyPr/>
          <a:lstStyle/>
          <a:p>
            <a:endParaRPr lang="en-US"/>
          </a:p>
        </p:txBody>
      </p:sp>
      <p:sp>
        <p:nvSpPr>
          <p:cNvPr id="928823" name="Rectangle 55"/>
          <p:cNvSpPr>
            <a:spLocks noChangeArrowheads="1"/>
          </p:cNvSpPr>
          <p:nvPr/>
        </p:nvSpPr>
        <p:spPr bwMode="auto">
          <a:xfrm>
            <a:off x="3784600" y="2693988"/>
            <a:ext cx="534988" cy="341312"/>
          </a:xfrm>
          <a:prstGeom prst="rect">
            <a:avLst/>
          </a:prstGeom>
          <a:noFill/>
          <a:ln w="9525">
            <a:noFill/>
            <a:miter lim="800000"/>
            <a:headEnd/>
            <a:tailEnd/>
          </a:ln>
        </p:spPr>
        <p:txBody>
          <a:bodyPr/>
          <a:lstStyle/>
          <a:p>
            <a:endParaRPr lang="en-US"/>
          </a:p>
        </p:txBody>
      </p:sp>
      <p:sp>
        <p:nvSpPr>
          <p:cNvPr id="928824" name="Rectangle 56"/>
          <p:cNvSpPr>
            <a:spLocks noChangeArrowheads="1"/>
          </p:cNvSpPr>
          <p:nvPr/>
        </p:nvSpPr>
        <p:spPr bwMode="auto">
          <a:xfrm>
            <a:off x="3876675" y="2757488"/>
            <a:ext cx="34448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8825" name="Line 57"/>
          <p:cNvSpPr>
            <a:spLocks noChangeShapeType="1"/>
          </p:cNvSpPr>
          <p:nvPr/>
        </p:nvSpPr>
        <p:spPr bwMode="auto">
          <a:xfrm>
            <a:off x="3032125" y="1098550"/>
            <a:ext cx="752475" cy="1765300"/>
          </a:xfrm>
          <a:prstGeom prst="line">
            <a:avLst/>
          </a:prstGeom>
          <a:noFill/>
          <a:ln w="9525">
            <a:solidFill>
              <a:srgbClr val="000000"/>
            </a:solidFill>
            <a:round/>
            <a:headEnd/>
            <a:tailEnd/>
          </a:ln>
        </p:spPr>
        <p:txBody>
          <a:bodyPr/>
          <a:lstStyle/>
          <a:p>
            <a:endParaRPr lang="en-US"/>
          </a:p>
        </p:txBody>
      </p:sp>
      <p:sp>
        <p:nvSpPr>
          <p:cNvPr id="928826" name="Line 58"/>
          <p:cNvSpPr>
            <a:spLocks noChangeShapeType="1"/>
          </p:cNvSpPr>
          <p:nvPr/>
        </p:nvSpPr>
        <p:spPr bwMode="auto">
          <a:xfrm flipV="1">
            <a:off x="3048000" y="939800"/>
            <a:ext cx="736600" cy="828675"/>
          </a:xfrm>
          <a:prstGeom prst="line">
            <a:avLst/>
          </a:prstGeom>
          <a:noFill/>
          <a:ln w="9525">
            <a:solidFill>
              <a:srgbClr val="000000"/>
            </a:solidFill>
            <a:round/>
            <a:headEnd/>
            <a:tailEnd/>
          </a:ln>
        </p:spPr>
        <p:txBody>
          <a:bodyPr/>
          <a:lstStyle/>
          <a:p>
            <a:endParaRPr lang="en-US"/>
          </a:p>
        </p:txBody>
      </p:sp>
      <p:sp>
        <p:nvSpPr>
          <p:cNvPr id="928827" name="Line 59"/>
          <p:cNvSpPr>
            <a:spLocks noChangeShapeType="1"/>
          </p:cNvSpPr>
          <p:nvPr/>
        </p:nvSpPr>
        <p:spPr bwMode="auto">
          <a:xfrm>
            <a:off x="3048000" y="1768475"/>
            <a:ext cx="658813" cy="403225"/>
          </a:xfrm>
          <a:prstGeom prst="line">
            <a:avLst/>
          </a:prstGeom>
          <a:noFill/>
          <a:ln w="9525">
            <a:solidFill>
              <a:srgbClr val="000000"/>
            </a:solidFill>
            <a:round/>
            <a:headEnd/>
            <a:tailEnd/>
          </a:ln>
        </p:spPr>
        <p:txBody>
          <a:bodyPr/>
          <a:lstStyle/>
          <a:p>
            <a:endParaRPr lang="en-US"/>
          </a:p>
        </p:txBody>
      </p:sp>
      <p:sp>
        <p:nvSpPr>
          <p:cNvPr id="928828" name="Line 60"/>
          <p:cNvSpPr>
            <a:spLocks noChangeShapeType="1"/>
          </p:cNvSpPr>
          <p:nvPr/>
        </p:nvSpPr>
        <p:spPr bwMode="auto">
          <a:xfrm>
            <a:off x="3048000" y="1768475"/>
            <a:ext cx="736600" cy="1095375"/>
          </a:xfrm>
          <a:prstGeom prst="line">
            <a:avLst/>
          </a:prstGeom>
          <a:noFill/>
          <a:ln w="9525">
            <a:solidFill>
              <a:srgbClr val="000000"/>
            </a:solidFill>
            <a:round/>
            <a:headEnd/>
            <a:tailEnd/>
          </a:ln>
        </p:spPr>
        <p:txBody>
          <a:bodyPr/>
          <a:lstStyle/>
          <a:p>
            <a:endParaRPr lang="en-US"/>
          </a:p>
        </p:txBody>
      </p:sp>
      <p:grpSp>
        <p:nvGrpSpPr>
          <p:cNvPr id="928829" name="Group 61"/>
          <p:cNvGrpSpPr>
            <a:grpSpLocks/>
          </p:cNvGrpSpPr>
          <p:nvPr/>
        </p:nvGrpSpPr>
        <p:grpSpPr bwMode="auto">
          <a:xfrm>
            <a:off x="1428750" y="3209925"/>
            <a:ext cx="2259013" cy="85725"/>
            <a:chOff x="900" y="2022"/>
            <a:chExt cx="1423" cy="54"/>
          </a:xfrm>
        </p:grpSpPr>
        <p:sp>
          <p:nvSpPr>
            <p:cNvPr id="928830" name="Freeform 62"/>
            <p:cNvSpPr>
              <a:spLocks/>
            </p:cNvSpPr>
            <p:nvPr/>
          </p:nvSpPr>
          <p:spPr bwMode="auto">
            <a:xfrm>
              <a:off x="900" y="2070"/>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831" name="Freeform 63"/>
            <p:cNvSpPr>
              <a:spLocks/>
            </p:cNvSpPr>
            <p:nvPr/>
          </p:nvSpPr>
          <p:spPr bwMode="auto">
            <a:xfrm>
              <a:off x="912" y="207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2" name="Freeform 64"/>
            <p:cNvSpPr>
              <a:spLocks/>
            </p:cNvSpPr>
            <p:nvPr/>
          </p:nvSpPr>
          <p:spPr bwMode="auto">
            <a:xfrm>
              <a:off x="924" y="206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33" name="Freeform 65"/>
            <p:cNvSpPr>
              <a:spLocks/>
            </p:cNvSpPr>
            <p:nvPr/>
          </p:nvSpPr>
          <p:spPr bwMode="auto">
            <a:xfrm>
              <a:off x="936" y="206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4" name="Freeform 66"/>
            <p:cNvSpPr>
              <a:spLocks/>
            </p:cNvSpPr>
            <p:nvPr/>
          </p:nvSpPr>
          <p:spPr bwMode="auto">
            <a:xfrm>
              <a:off x="948" y="206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35" name="Freeform 67"/>
            <p:cNvSpPr>
              <a:spLocks/>
            </p:cNvSpPr>
            <p:nvPr/>
          </p:nvSpPr>
          <p:spPr bwMode="auto">
            <a:xfrm>
              <a:off x="960" y="206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6" name="Freeform 68"/>
            <p:cNvSpPr>
              <a:spLocks/>
            </p:cNvSpPr>
            <p:nvPr/>
          </p:nvSpPr>
          <p:spPr bwMode="auto">
            <a:xfrm>
              <a:off x="972" y="206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7" name="Freeform 69"/>
            <p:cNvSpPr>
              <a:spLocks/>
            </p:cNvSpPr>
            <p:nvPr/>
          </p:nvSpPr>
          <p:spPr bwMode="auto">
            <a:xfrm>
              <a:off x="985" y="206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38" name="Freeform 70"/>
            <p:cNvSpPr>
              <a:spLocks/>
            </p:cNvSpPr>
            <p:nvPr/>
          </p:nvSpPr>
          <p:spPr bwMode="auto">
            <a:xfrm>
              <a:off x="997" y="206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9" name="Freeform 71"/>
            <p:cNvSpPr>
              <a:spLocks/>
            </p:cNvSpPr>
            <p:nvPr/>
          </p:nvSpPr>
          <p:spPr bwMode="auto">
            <a:xfrm>
              <a:off x="1009" y="206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0" name="Freeform 72"/>
            <p:cNvSpPr>
              <a:spLocks/>
            </p:cNvSpPr>
            <p:nvPr/>
          </p:nvSpPr>
          <p:spPr bwMode="auto">
            <a:xfrm>
              <a:off x="1021" y="206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1" name="Freeform 73"/>
            <p:cNvSpPr>
              <a:spLocks/>
            </p:cNvSpPr>
            <p:nvPr/>
          </p:nvSpPr>
          <p:spPr bwMode="auto">
            <a:xfrm>
              <a:off x="1033" y="206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2" name="Freeform 74"/>
            <p:cNvSpPr>
              <a:spLocks/>
            </p:cNvSpPr>
            <p:nvPr/>
          </p:nvSpPr>
          <p:spPr bwMode="auto">
            <a:xfrm>
              <a:off x="1045" y="206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3" name="Freeform 75"/>
            <p:cNvSpPr>
              <a:spLocks/>
            </p:cNvSpPr>
            <p:nvPr/>
          </p:nvSpPr>
          <p:spPr bwMode="auto">
            <a:xfrm>
              <a:off x="1057" y="206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4" name="Freeform 76"/>
            <p:cNvSpPr>
              <a:spLocks/>
            </p:cNvSpPr>
            <p:nvPr/>
          </p:nvSpPr>
          <p:spPr bwMode="auto">
            <a:xfrm>
              <a:off x="1069" y="206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5" name="Freeform 77"/>
            <p:cNvSpPr>
              <a:spLocks/>
            </p:cNvSpPr>
            <p:nvPr/>
          </p:nvSpPr>
          <p:spPr bwMode="auto">
            <a:xfrm>
              <a:off x="1081" y="2064"/>
              <a:ext cx="7" cy="6"/>
            </a:xfrm>
            <a:custGeom>
              <a:avLst/>
              <a:gdLst/>
              <a:ahLst/>
              <a:cxnLst>
                <a:cxn ang="0">
                  <a:pos x="3" y="0"/>
                </a:cxn>
                <a:cxn ang="0">
                  <a:pos x="2" y="0"/>
                </a:cxn>
                <a:cxn ang="0">
                  <a:pos x="0" y="1"/>
                </a:cxn>
                <a:cxn ang="0">
                  <a:pos x="0" y="2"/>
                </a:cxn>
                <a:cxn ang="0">
                  <a:pos x="0" y="3"/>
                </a:cxn>
                <a:cxn ang="0">
                  <a:pos x="0" y="4"/>
                </a:cxn>
                <a:cxn ang="0">
                  <a:pos x="2"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2" y="0"/>
                  </a:lnTo>
                  <a:lnTo>
                    <a:pt x="0" y="1"/>
                  </a:lnTo>
                  <a:lnTo>
                    <a:pt x="0" y="2"/>
                  </a:lnTo>
                  <a:lnTo>
                    <a:pt x="0" y="3"/>
                  </a:lnTo>
                  <a:lnTo>
                    <a:pt x="0" y="4"/>
                  </a:lnTo>
                  <a:lnTo>
                    <a:pt x="2"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846" name="Freeform 78"/>
            <p:cNvSpPr>
              <a:spLocks/>
            </p:cNvSpPr>
            <p:nvPr/>
          </p:nvSpPr>
          <p:spPr bwMode="auto">
            <a:xfrm>
              <a:off x="1094" y="206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7" name="Freeform 79"/>
            <p:cNvSpPr>
              <a:spLocks/>
            </p:cNvSpPr>
            <p:nvPr/>
          </p:nvSpPr>
          <p:spPr bwMode="auto">
            <a:xfrm>
              <a:off x="1106" y="206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8" name="Freeform 80"/>
            <p:cNvSpPr>
              <a:spLocks/>
            </p:cNvSpPr>
            <p:nvPr/>
          </p:nvSpPr>
          <p:spPr bwMode="auto">
            <a:xfrm>
              <a:off x="1118" y="206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9" name="Freeform 81"/>
            <p:cNvSpPr>
              <a:spLocks/>
            </p:cNvSpPr>
            <p:nvPr/>
          </p:nvSpPr>
          <p:spPr bwMode="auto">
            <a:xfrm>
              <a:off x="1130" y="206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0" name="Freeform 82"/>
            <p:cNvSpPr>
              <a:spLocks/>
            </p:cNvSpPr>
            <p:nvPr/>
          </p:nvSpPr>
          <p:spPr bwMode="auto">
            <a:xfrm>
              <a:off x="1142" y="206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1" name="Freeform 83"/>
            <p:cNvSpPr>
              <a:spLocks/>
            </p:cNvSpPr>
            <p:nvPr/>
          </p:nvSpPr>
          <p:spPr bwMode="auto">
            <a:xfrm>
              <a:off x="1154" y="206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2" name="Freeform 84"/>
            <p:cNvSpPr>
              <a:spLocks/>
            </p:cNvSpPr>
            <p:nvPr/>
          </p:nvSpPr>
          <p:spPr bwMode="auto">
            <a:xfrm>
              <a:off x="1166" y="206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3" name="Freeform 85"/>
            <p:cNvSpPr>
              <a:spLocks/>
            </p:cNvSpPr>
            <p:nvPr/>
          </p:nvSpPr>
          <p:spPr bwMode="auto">
            <a:xfrm>
              <a:off x="1178" y="2061"/>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5" y="5"/>
                </a:cxn>
                <a:cxn ang="0">
                  <a:pos x="6" y="4"/>
                </a:cxn>
                <a:cxn ang="0">
                  <a:pos x="7" y="3"/>
                </a:cxn>
                <a:cxn ang="0">
                  <a:pos x="7" y="2"/>
                </a:cxn>
                <a:cxn ang="0">
                  <a:pos x="6" y="1"/>
                </a:cxn>
                <a:cxn ang="0">
                  <a:pos x="5"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5" y="5"/>
                  </a:lnTo>
                  <a:lnTo>
                    <a:pt x="6" y="4"/>
                  </a:lnTo>
                  <a:lnTo>
                    <a:pt x="7" y="3"/>
                  </a:lnTo>
                  <a:lnTo>
                    <a:pt x="7" y="2"/>
                  </a:lnTo>
                  <a:lnTo>
                    <a:pt x="6" y="1"/>
                  </a:lnTo>
                  <a:lnTo>
                    <a:pt x="5" y="0"/>
                  </a:lnTo>
                  <a:lnTo>
                    <a:pt x="3" y="0"/>
                  </a:lnTo>
                  <a:lnTo>
                    <a:pt x="2" y="0"/>
                  </a:lnTo>
                  <a:close/>
                </a:path>
              </a:pathLst>
            </a:custGeom>
            <a:solidFill>
              <a:srgbClr val="000000"/>
            </a:solidFill>
            <a:ln w="9525">
              <a:noFill/>
              <a:round/>
              <a:headEnd/>
              <a:tailEnd/>
            </a:ln>
          </p:spPr>
          <p:txBody>
            <a:bodyPr/>
            <a:lstStyle/>
            <a:p>
              <a:endParaRPr lang="en-US"/>
            </a:p>
          </p:txBody>
        </p:sp>
        <p:sp>
          <p:nvSpPr>
            <p:cNvPr id="928854" name="Freeform 86"/>
            <p:cNvSpPr>
              <a:spLocks/>
            </p:cNvSpPr>
            <p:nvPr/>
          </p:nvSpPr>
          <p:spPr bwMode="auto">
            <a:xfrm>
              <a:off x="1191" y="206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5" name="Freeform 87"/>
            <p:cNvSpPr>
              <a:spLocks/>
            </p:cNvSpPr>
            <p:nvPr/>
          </p:nvSpPr>
          <p:spPr bwMode="auto">
            <a:xfrm>
              <a:off x="1203" y="206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6" name="Freeform 88"/>
            <p:cNvSpPr>
              <a:spLocks/>
            </p:cNvSpPr>
            <p:nvPr/>
          </p:nvSpPr>
          <p:spPr bwMode="auto">
            <a:xfrm>
              <a:off x="1215" y="205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7" name="Freeform 89"/>
            <p:cNvSpPr>
              <a:spLocks/>
            </p:cNvSpPr>
            <p:nvPr/>
          </p:nvSpPr>
          <p:spPr bwMode="auto">
            <a:xfrm>
              <a:off x="1227" y="205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8" name="Freeform 90"/>
            <p:cNvSpPr>
              <a:spLocks/>
            </p:cNvSpPr>
            <p:nvPr/>
          </p:nvSpPr>
          <p:spPr bwMode="auto">
            <a:xfrm>
              <a:off x="1239" y="205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9" name="Freeform 91"/>
            <p:cNvSpPr>
              <a:spLocks/>
            </p:cNvSpPr>
            <p:nvPr/>
          </p:nvSpPr>
          <p:spPr bwMode="auto">
            <a:xfrm>
              <a:off x="1251" y="205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0" name="Freeform 92"/>
            <p:cNvSpPr>
              <a:spLocks/>
            </p:cNvSpPr>
            <p:nvPr/>
          </p:nvSpPr>
          <p:spPr bwMode="auto">
            <a:xfrm>
              <a:off x="1263" y="205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1" name="Freeform 93"/>
            <p:cNvSpPr>
              <a:spLocks/>
            </p:cNvSpPr>
            <p:nvPr/>
          </p:nvSpPr>
          <p:spPr bwMode="auto">
            <a:xfrm>
              <a:off x="1275" y="205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2" name="Freeform 94"/>
            <p:cNvSpPr>
              <a:spLocks/>
            </p:cNvSpPr>
            <p:nvPr/>
          </p:nvSpPr>
          <p:spPr bwMode="auto">
            <a:xfrm>
              <a:off x="1288" y="205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3" name="Freeform 95"/>
            <p:cNvSpPr>
              <a:spLocks/>
            </p:cNvSpPr>
            <p:nvPr/>
          </p:nvSpPr>
          <p:spPr bwMode="auto">
            <a:xfrm>
              <a:off x="1300" y="205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4" name="Freeform 96"/>
            <p:cNvSpPr>
              <a:spLocks/>
            </p:cNvSpPr>
            <p:nvPr/>
          </p:nvSpPr>
          <p:spPr bwMode="auto">
            <a:xfrm>
              <a:off x="1312" y="205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5" name="Freeform 97"/>
            <p:cNvSpPr>
              <a:spLocks/>
            </p:cNvSpPr>
            <p:nvPr/>
          </p:nvSpPr>
          <p:spPr bwMode="auto">
            <a:xfrm>
              <a:off x="1324" y="205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6" name="Freeform 98"/>
            <p:cNvSpPr>
              <a:spLocks/>
            </p:cNvSpPr>
            <p:nvPr/>
          </p:nvSpPr>
          <p:spPr bwMode="auto">
            <a:xfrm>
              <a:off x="1336" y="205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7" name="Freeform 99"/>
            <p:cNvSpPr>
              <a:spLocks/>
            </p:cNvSpPr>
            <p:nvPr/>
          </p:nvSpPr>
          <p:spPr bwMode="auto">
            <a:xfrm>
              <a:off x="1348" y="205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8" name="Freeform 100"/>
            <p:cNvSpPr>
              <a:spLocks/>
            </p:cNvSpPr>
            <p:nvPr/>
          </p:nvSpPr>
          <p:spPr bwMode="auto">
            <a:xfrm>
              <a:off x="1360" y="205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9" name="Freeform 101"/>
            <p:cNvSpPr>
              <a:spLocks/>
            </p:cNvSpPr>
            <p:nvPr/>
          </p:nvSpPr>
          <p:spPr bwMode="auto">
            <a:xfrm>
              <a:off x="1372" y="205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0" name="Freeform 102"/>
            <p:cNvSpPr>
              <a:spLocks/>
            </p:cNvSpPr>
            <p:nvPr/>
          </p:nvSpPr>
          <p:spPr bwMode="auto">
            <a:xfrm>
              <a:off x="1385" y="205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1" name="Freeform 103"/>
            <p:cNvSpPr>
              <a:spLocks/>
            </p:cNvSpPr>
            <p:nvPr/>
          </p:nvSpPr>
          <p:spPr bwMode="auto">
            <a:xfrm>
              <a:off x="1397" y="205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2" name="Freeform 104"/>
            <p:cNvSpPr>
              <a:spLocks/>
            </p:cNvSpPr>
            <p:nvPr/>
          </p:nvSpPr>
          <p:spPr bwMode="auto">
            <a:xfrm>
              <a:off x="1409" y="205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3" name="Freeform 105"/>
            <p:cNvSpPr>
              <a:spLocks/>
            </p:cNvSpPr>
            <p:nvPr/>
          </p:nvSpPr>
          <p:spPr bwMode="auto">
            <a:xfrm>
              <a:off x="1421" y="205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4" name="Freeform 106"/>
            <p:cNvSpPr>
              <a:spLocks/>
            </p:cNvSpPr>
            <p:nvPr/>
          </p:nvSpPr>
          <p:spPr bwMode="auto">
            <a:xfrm>
              <a:off x="1433" y="205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5" name="Freeform 107"/>
            <p:cNvSpPr>
              <a:spLocks/>
            </p:cNvSpPr>
            <p:nvPr/>
          </p:nvSpPr>
          <p:spPr bwMode="auto">
            <a:xfrm>
              <a:off x="1445" y="205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6" name="Freeform 108"/>
            <p:cNvSpPr>
              <a:spLocks/>
            </p:cNvSpPr>
            <p:nvPr/>
          </p:nvSpPr>
          <p:spPr bwMode="auto">
            <a:xfrm>
              <a:off x="1457" y="205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7" name="Freeform 109"/>
            <p:cNvSpPr>
              <a:spLocks/>
            </p:cNvSpPr>
            <p:nvPr/>
          </p:nvSpPr>
          <p:spPr bwMode="auto">
            <a:xfrm>
              <a:off x="1469" y="205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8" name="Freeform 110"/>
            <p:cNvSpPr>
              <a:spLocks/>
            </p:cNvSpPr>
            <p:nvPr/>
          </p:nvSpPr>
          <p:spPr bwMode="auto">
            <a:xfrm>
              <a:off x="1481" y="2050"/>
              <a:ext cx="7" cy="6"/>
            </a:xfrm>
            <a:custGeom>
              <a:avLst/>
              <a:gdLst/>
              <a:ahLst/>
              <a:cxnLst>
                <a:cxn ang="0">
                  <a:pos x="3" y="0"/>
                </a:cxn>
                <a:cxn ang="0">
                  <a:pos x="2" y="1"/>
                </a:cxn>
                <a:cxn ang="0">
                  <a:pos x="0" y="2"/>
                </a:cxn>
                <a:cxn ang="0">
                  <a:pos x="0" y="3"/>
                </a:cxn>
                <a:cxn ang="0">
                  <a:pos x="0" y="4"/>
                </a:cxn>
                <a:cxn ang="0">
                  <a:pos x="0" y="5"/>
                </a:cxn>
                <a:cxn ang="0">
                  <a:pos x="2"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2" y="1"/>
                  </a:lnTo>
                  <a:lnTo>
                    <a:pt x="0" y="2"/>
                  </a:lnTo>
                  <a:lnTo>
                    <a:pt x="0" y="3"/>
                  </a:lnTo>
                  <a:lnTo>
                    <a:pt x="0" y="4"/>
                  </a:lnTo>
                  <a:lnTo>
                    <a:pt x="0" y="5"/>
                  </a:lnTo>
                  <a:lnTo>
                    <a:pt x="2"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879" name="Freeform 111"/>
            <p:cNvSpPr>
              <a:spLocks/>
            </p:cNvSpPr>
            <p:nvPr/>
          </p:nvSpPr>
          <p:spPr bwMode="auto">
            <a:xfrm>
              <a:off x="1494" y="205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0" name="Freeform 112"/>
            <p:cNvSpPr>
              <a:spLocks/>
            </p:cNvSpPr>
            <p:nvPr/>
          </p:nvSpPr>
          <p:spPr bwMode="auto">
            <a:xfrm>
              <a:off x="1506" y="205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1" name="Freeform 113"/>
            <p:cNvSpPr>
              <a:spLocks/>
            </p:cNvSpPr>
            <p:nvPr/>
          </p:nvSpPr>
          <p:spPr bwMode="auto">
            <a:xfrm>
              <a:off x="1518" y="204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82" name="Freeform 114"/>
            <p:cNvSpPr>
              <a:spLocks/>
            </p:cNvSpPr>
            <p:nvPr/>
          </p:nvSpPr>
          <p:spPr bwMode="auto">
            <a:xfrm>
              <a:off x="1530" y="204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3" name="Freeform 115"/>
            <p:cNvSpPr>
              <a:spLocks/>
            </p:cNvSpPr>
            <p:nvPr/>
          </p:nvSpPr>
          <p:spPr bwMode="auto">
            <a:xfrm>
              <a:off x="1542" y="204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84" name="Freeform 116"/>
            <p:cNvSpPr>
              <a:spLocks/>
            </p:cNvSpPr>
            <p:nvPr/>
          </p:nvSpPr>
          <p:spPr bwMode="auto">
            <a:xfrm>
              <a:off x="1554" y="204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5" name="Freeform 117"/>
            <p:cNvSpPr>
              <a:spLocks/>
            </p:cNvSpPr>
            <p:nvPr/>
          </p:nvSpPr>
          <p:spPr bwMode="auto">
            <a:xfrm>
              <a:off x="1566" y="204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6" name="Freeform 118"/>
            <p:cNvSpPr>
              <a:spLocks/>
            </p:cNvSpPr>
            <p:nvPr/>
          </p:nvSpPr>
          <p:spPr bwMode="auto">
            <a:xfrm>
              <a:off x="1578" y="2047"/>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5" y="6"/>
                </a:cxn>
                <a:cxn ang="0">
                  <a:pos x="6" y="5"/>
                </a:cxn>
                <a:cxn ang="0">
                  <a:pos x="7" y="4"/>
                </a:cxn>
                <a:cxn ang="0">
                  <a:pos x="7" y="3"/>
                </a:cxn>
                <a:cxn ang="0">
                  <a:pos x="6" y="2"/>
                </a:cxn>
                <a:cxn ang="0">
                  <a:pos x="5"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5" y="6"/>
                  </a:lnTo>
                  <a:lnTo>
                    <a:pt x="6" y="5"/>
                  </a:lnTo>
                  <a:lnTo>
                    <a:pt x="7" y="4"/>
                  </a:lnTo>
                  <a:lnTo>
                    <a:pt x="7" y="3"/>
                  </a:lnTo>
                  <a:lnTo>
                    <a:pt x="6" y="2"/>
                  </a:lnTo>
                  <a:lnTo>
                    <a:pt x="5" y="1"/>
                  </a:lnTo>
                  <a:lnTo>
                    <a:pt x="3" y="0"/>
                  </a:lnTo>
                  <a:lnTo>
                    <a:pt x="2" y="0"/>
                  </a:lnTo>
                  <a:close/>
                </a:path>
              </a:pathLst>
            </a:custGeom>
            <a:solidFill>
              <a:srgbClr val="000000"/>
            </a:solidFill>
            <a:ln w="9525">
              <a:noFill/>
              <a:round/>
              <a:headEnd/>
              <a:tailEnd/>
            </a:ln>
          </p:spPr>
          <p:txBody>
            <a:bodyPr/>
            <a:lstStyle/>
            <a:p>
              <a:endParaRPr lang="en-US"/>
            </a:p>
          </p:txBody>
        </p:sp>
        <p:sp>
          <p:nvSpPr>
            <p:cNvPr id="928887" name="Freeform 119"/>
            <p:cNvSpPr>
              <a:spLocks/>
            </p:cNvSpPr>
            <p:nvPr/>
          </p:nvSpPr>
          <p:spPr bwMode="auto">
            <a:xfrm>
              <a:off x="1591" y="204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8" name="Freeform 120"/>
            <p:cNvSpPr>
              <a:spLocks/>
            </p:cNvSpPr>
            <p:nvPr/>
          </p:nvSpPr>
          <p:spPr bwMode="auto">
            <a:xfrm>
              <a:off x="1603" y="204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89" name="Freeform 121"/>
            <p:cNvSpPr>
              <a:spLocks/>
            </p:cNvSpPr>
            <p:nvPr/>
          </p:nvSpPr>
          <p:spPr bwMode="auto">
            <a:xfrm>
              <a:off x="1615" y="204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0" name="Freeform 122"/>
            <p:cNvSpPr>
              <a:spLocks/>
            </p:cNvSpPr>
            <p:nvPr/>
          </p:nvSpPr>
          <p:spPr bwMode="auto">
            <a:xfrm>
              <a:off x="1627" y="204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1" name="Freeform 123"/>
            <p:cNvSpPr>
              <a:spLocks/>
            </p:cNvSpPr>
            <p:nvPr/>
          </p:nvSpPr>
          <p:spPr bwMode="auto">
            <a:xfrm>
              <a:off x="1639" y="204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2" name="Freeform 124"/>
            <p:cNvSpPr>
              <a:spLocks/>
            </p:cNvSpPr>
            <p:nvPr/>
          </p:nvSpPr>
          <p:spPr bwMode="auto">
            <a:xfrm>
              <a:off x="1651" y="204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3" name="Freeform 125"/>
            <p:cNvSpPr>
              <a:spLocks/>
            </p:cNvSpPr>
            <p:nvPr/>
          </p:nvSpPr>
          <p:spPr bwMode="auto">
            <a:xfrm>
              <a:off x="1663" y="204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4" name="Freeform 126"/>
            <p:cNvSpPr>
              <a:spLocks/>
            </p:cNvSpPr>
            <p:nvPr/>
          </p:nvSpPr>
          <p:spPr bwMode="auto">
            <a:xfrm>
              <a:off x="1675" y="204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5" name="Freeform 127"/>
            <p:cNvSpPr>
              <a:spLocks/>
            </p:cNvSpPr>
            <p:nvPr/>
          </p:nvSpPr>
          <p:spPr bwMode="auto">
            <a:xfrm>
              <a:off x="1688" y="204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6" name="Freeform 128"/>
            <p:cNvSpPr>
              <a:spLocks/>
            </p:cNvSpPr>
            <p:nvPr/>
          </p:nvSpPr>
          <p:spPr bwMode="auto">
            <a:xfrm>
              <a:off x="1700" y="204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7" name="Freeform 129"/>
            <p:cNvSpPr>
              <a:spLocks/>
            </p:cNvSpPr>
            <p:nvPr/>
          </p:nvSpPr>
          <p:spPr bwMode="auto">
            <a:xfrm>
              <a:off x="1712" y="204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8" name="Freeform 130"/>
            <p:cNvSpPr>
              <a:spLocks/>
            </p:cNvSpPr>
            <p:nvPr/>
          </p:nvSpPr>
          <p:spPr bwMode="auto">
            <a:xfrm>
              <a:off x="1724" y="204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9" name="Freeform 131"/>
            <p:cNvSpPr>
              <a:spLocks/>
            </p:cNvSpPr>
            <p:nvPr/>
          </p:nvSpPr>
          <p:spPr bwMode="auto">
            <a:xfrm>
              <a:off x="1736" y="204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00" name="Freeform 132"/>
            <p:cNvSpPr>
              <a:spLocks/>
            </p:cNvSpPr>
            <p:nvPr/>
          </p:nvSpPr>
          <p:spPr bwMode="auto">
            <a:xfrm>
              <a:off x="1748" y="204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01" name="Freeform 133"/>
            <p:cNvSpPr>
              <a:spLocks/>
            </p:cNvSpPr>
            <p:nvPr/>
          </p:nvSpPr>
          <p:spPr bwMode="auto">
            <a:xfrm>
              <a:off x="1760" y="204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02" name="Freeform 134"/>
            <p:cNvSpPr>
              <a:spLocks/>
            </p:cNvSpPr>
            <p:nvPr/>
          </p:nvSpPr>
          <p:spPr bwMode="auto">
            <a:xfrm>
              <a:off x="1771" y="2041"/>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3" name="Freeform 135"/>
            <p:cNvSpPr>
              <a:spLocks/>
            </p:cNvSpPr>
            <p:nvPr/>
          </p:nvSpPr>
          <p:spPr bwMode="auto">
            <a:xfrm>
              <a:off x="1784" y="204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04" name="Freeform 136"/>
            <p:cNvSpPr>
              <a:spLocks/>
            </p:cNvSpPr>
            <p:nvPr/>
          </p:nvSpPr>
          <p:spPr bwMode="auto">
            <a:xfrm>
              <a:off x="1796" y="204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5" name="Freeform 137"/>
            <p:cNvSpPr>
              <a:spLocks/>
            </p:cNvSpPr>
            <p:nvPr/>
          </p:nvSpPr>
          <p:spPr bwMode="auto">
            <a:xfrm>
              <a:off x="1808" y="203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06" name="Freeform 138"/>
            <p:cNvSpPr>
              <a:spLocks/>
            </p:cNvSpPr>
            <p:nvPr/>
          </p:nvSpPr>
          <p:spPr bwMode="auto">
            <a:xfrm>
              <a:off x="1820" y="203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7" name="Freeform 139"/>
            <p:cNvSpPr>
              <a:spLocks/>
            </p:cNvSpPr>
            <p:nvPr/>
          </p:nvSpPr>
          <p:spPr bwMode="auto">
            <a:xfrm>
              <a:off x="1832" y="203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8" name="Freeform 140"/>
            <p:cNvSpPr>
              <a:spLocks/>
            </p:cNvSpPr>
            <p:nvPr/>
          </p:nvSpPr>
          <p:spPr bwMode="auto">
            <a:xfrm>
              <a:off x="1844" y="203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09" name="Freeform 141"/>
            <p:cNvSpPr>
              <a:spLocks/>
            </p:cNvSpPr>
            <p:nvPr/>
          </p:nvSpPr>
          <p:spPr bwMode="auto">
            <a:xfrm>
              <a:off x="1856" y="203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10" name="Freeform 142"/>
            <p:cNvSpPr>
              <a:spLocks/>
            </p:cNvSpPr>
            <p:nvPr/>
          </p:nvSpPr>
          <p:spPr bwMode="auto">
            <a:xfrm>
              <a:off x="1868" y="203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1" name="Freeform 143"/>
            <p:cNvSpPr>
              <a:spLocks/>
            </p:cNvSpPr>
            <p:nvPr/>
          </p:nvSpPr>
          <p:spPr bwMode="auto">
            <a:xfrm>
              <a:off x="1880" y="2037"/>
              <a:ext cx="7" cy="6"/>
            </a:xfrm>
            <a:custGeom>
              <a:avLst/>
              <a:gdLst/>
              <a:ahLst/>
              <a:cxnLst>
                <a:cxn ang="0">
                  <a:pos x="4" y="0"/>
                </a:cxn>
                <a:cxn ang="0">
                  <a:pos x="3" y="0"/>
                </a:cxn>
                <a:cxn ang="0">
                  <a:pos x="1" y="1"/>
                </a:cxn>
                <a:cxn ang="0">
                  <a:pos x="0" y="2"/>
                </a:cxn>
                <a:cxn ang="0">
                  <a:pos x="0" y="3"/>
                </a:cxn>
                <a:cxn ang="0">
                  <a:pos x="1" y="4"/>
                </a:cxn>
                <a:cxn ang="0">
                  <a:pos x="3" y="5"/>
                </a:cxn>
                <a:cxn ang="0">
                  <a:pos x="4" y="6"/>
                </a:cxn>
                <a:cxn ang="0">
                  <a:pos x="5" y="6"/>
                </a:cxn>
                <a:cxn ang="0">
                  <a:pos x="5" y="6"/>
                </a:cxn>
                <a:cxn ang="0">
                  <a:pos x="6" y="5"/>
                </a:cxn>
                <a:cxn ang="0">
                  <a:pos x="7" y="4"/>
                </a:cxn>
                <a:cxn ang="0">
                  <a:pos x="7" y="3"/>
                </a:cxn>
                <a:cxn ang="0">
                  <a:pos x="7" y="2"/>
                </a:cxn>
                <a:cxn ang="0">
                  <a:pos x="7" y="1"/>
                </a:cxn>
                <a:cxn ang="0">
                  <a:pos x="6" y="0"/>
                </a:cxn>
                <a:cxn ang="0">
                  <a:pos x="5" y="0"/>
                </a:cxn>
                <a:cxn ang="0">
                  <a:pos x="4" y="0"/>
                </a:cxn>
              </a:cxnLst>
              <a:rect l="0" t="0" r="r" b="b"/>
              <a:pathLst>
                <a:path w="7" h="6">
                  <a:moveTo>
                    <a:pt x="4" y="0"/>
                  </a:moveTo>
                  <a:lnTo>
                    <a:pt x="3" y="0"/>
                  </a:lnTo>
                  <a:lnTo>
                    <a:pt x="1" y="1"/>
                  </a:lnTo>
                  <a:lnTo>
                    <a:pt x="0" y="2"/>
                  </a:lnTo>
                  <a:lnTo>
                    <a:pt x="0" y="3"/>
                  </a:lnTo>
                  <a:lnTo>
                    <a:pt x="1" y="4"/>
                  </a:lnTo>
                  <a:lnTo>
                    <a:pt x="3" y="5"/>
                  </a:lnTo>
                  <a:lnTo>
                    <a:pt x="4" y="6"/>
                  </a:lnTo>
                  <a:lnTo>
                    <a:pt x="5" y="6"/>
                  </a:lnTo>
                  <a:lnTo>
                    <a:pt x="5" y="6"/>
                  </a:lnTo>
                  <a:lnTo>
                    <a:pt x="6" y="5"/>
                  </a:lnTo>
                  <a:lnTo>
                    <a:pt x="7" y="4"/>
                  </a:lnTo>
                  <a:lnTo>
                    <a:pt x="7" y="3"/>
                  </a:lnTo>
                  <a:lnTo>
                    <a:pt x="7" y="2"/>
                  </a:lnTo>
                  <a:lnTo>
                    <a:pt x="7" y="1"/>
                  </a:lnTo>
                  <a:lnTo>
                    <a:pt x="6" y="0"/>
                  </a:lnTo>
                  <a:lnTo>
                    <a:pt x="5" y="0"/>
                  </a:lnTo>
                  <a:lnTo>
                    <a:pt x="4" y="0"/>
                  </a:lnTo>
                  <a:close/>
                </a:path>
              </a:pathLst>
            </a:custGeom>
            <a:solidFill>
              <a:srgbClr val="000000"/>
            </a:solidFill>
            <a:ln w="9525">
              <a:noFill/>
              <a:round/>
              <a:headEnd/>
              <a:tailEnd/>
            </a:ln>
          </p:spPr>
          <p:txBody>
            <a:bodyPr/>
            <a:lstStyle/>
            <a:p>
              <a:endParaRPr lang="en-US"/>
            </a:p>
          </p:txBody>
        </p:sp>
        <p:sp>
          <p:nvSpPr>
            <p:cNvPr id="928912" name="Freeform 144"/>
            <p:cNvSpPr>
              <a:spLocks/>
            </p:cNvSpPr>
            <p:nvPr/>
          </p:nvSpPr>
          <p:spPr bwMode="auto">
            <a:xfrm>
              <a:off x="1893" y="203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3" name="Freeform 145"/>
            <p:cNvSpPr>
              <a:spLocks/>
            </p:cNvSpPr>
            <p:nvPr/>
          </p:nvSpPr>
          <p:spPr bwMode="auto">
            <a:xfrm>
              <a:off x="1905" y="203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4" name="Freeform 146"/>
            <p:cNvSpPr>
              <a:spLocks/>
            </p:cNvSpPr>
            <p:nvPr/>
          </p:nvSpPr>
          <p:spPr bwMode="auto">
            <a:xfrm>
              <a:off x="1917" y="203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15" name="Freeform 147"/>
            <p:cNvSpPr>
              <a:spLocks/>
            </p:cNvSpPr>
            <p:nvPr/>
          </p:nvSpPr>
          <p:spPr bwMode="auto">
            <a:xfrm>
              <a:off x="1929" y="203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6" name="Freeform 148"/>
            <p:cNvSpPr>
              <a:spLocks/>
            </p:cNvSpPr>
            <p:nvPr/>
          </p:nvSpPr>
          <p:spPr bwMode="auto">
            <a:xfrm>
              <a:off x="1941" y="203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17" name="Freeform 149"/>
            <p:cNvSpPr>
              <a:spLocks/>
            </p:cNvSpPr>
            <p:nvPr/>
          </p:nvSpPr>
          <p:spPr bwMode="auto">
            <a:xfrm>
              <a:off x="1953" y="203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8" name="Freeform 150"/>
            <p:cNvSpPr>
              <a:spLocks/>
            </p:cNvSpPr>
            <p:nvPr/>
          </p:nvSpPr>
          <p:spPr bwMode="auto">
            <a:xfrm>
              <a:off x="1965" y="203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9" name="Freeform 151"/>
            <p:cNvSpPr>
              <a:spLocks/>
            </p:cNvSpPr>
            <p:nvPr/>
          </p:nvSpPr>
          <p:spPr bwMode="auto">
            <a:xfrm>
              <a:off x="1977" y="2034"/>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6" y="5"/>
                </a:cxn>
                <a:cxn ang="0">
                  <a:pos x="7" y="4"/>
                </a:cxn>
                <a:cxn ang="0">
                  <a:pos x="7" y="3"/>
                </a:cxn>
                <a:cxn ang="0">
                  <a:pos x="7" y="2"/>
                </a:cxn>
                <a:cxn ang="0">
                  <a:pos x="7" y="1"/>
                </a:cxn>
                <a:cxn ang="0">
                  <a:pos x="6" y="0"/>
                </a:cxn>
                <a:cxn ang="0">
                  <a:pos x="4" y="0"/>
                </a:cxn>
                <a:cxn ang="0">
                  <a:pos x="3" y="0"/>
                </a:cxn>
              </a:cxnLst>
              <a:rect l="0" t="0" r="r" b="b"/>
              <a:pathLst>
                <a:path w="7" h="6">
                  <a:moveTo>
                    <a:pt x="3" y="0"/>
                  </a:moveTo>
                  <a:lnTo>
                    <a:pt x="2" y="0"/>
                  </a:lnTo>
                  <a:lnTo>
                    <a:pt x="1" y="1"/>
                  </a:lnTo>
                  <a:lnTo>
                    <a:pt x="0" y="2"/>
                  </a:lnTo>
                  <a:lnTo>
                    <a:pt x="0" y="3"/>
                  </a:lnTo>
                  <a:lnTo>
                    <a:pt x="1" y="4"/>
                  </a:lnTo>
                  <a:lnTo>
                    <a:pt x="2" y="5"/>
                  </a:lnTo>
                  <a:lnTo>
                    <a:pt x="3" y="6"/>
                  </a:lnTo>
                  <a:lnTo>
                    <a:pt x="4" y="6"/>
                  </a:lnTo>
                  <a:lnTo>
                    <a:pt x="4" y="6"/>
                  </a:lnTo>
                  <a:lnTo>
                    <a:pt x="6" y="5"/>
                  </a:lnTo>
                  <a:lnTo>
                    <a:pt x="7" y="4"/>
                  </a:lnTo>
                  <a:lnTo>
                    <a:pt x="7" y="3"/>
                  </a:lnTo>
                  <a:lnTo>
                    <a:pt x="7" y="2"/>
                  </a:lnTo>
                  <a:lnTo>
                    <a:pt x="7" y="1"/>
                  </a:lnTo>
                  <a:lnTo>
                    <a:pt x="6" y="0"/>
                  </a:lnTo>
                  <a:lnTo>
                    <a:pt x="4" y="0"/>
                  </a:lnTo>
                  <a:lnTo>
                    <a:pt x="3" y="0"/>
                  </a:lnTo>
                  <a:close/>
                </a:path>
              </a:pathLst>
            </a:custGeom>
            <a:solidFill>
              <a:srgbClr val="000000"/>
            </a:solidFill>
            <a:ln w="9525">
              <a:noFill/>
              <a:round/>
              <a:headEnd/>
              <a:tailEnd/>
            </a:ln>
          </p:spPr>
          <p:txBody>
            <a:bodyPr/>
            <a:lstStyle/>
            <a:p>
              <a:endParaRPr lang="en-US"/>
            </a:p>
          </p:txBody>
        </p:sp>
        <p:sp>
          <p:nvSpPr>
            <p:cNvPr id="928920" name="Freeform 152"/>
            <p:cNvSpPr>
              <a:spLocks/>
            </p:cNvSpPr>
            <p:nvPr/>
          </p:nvSpPr>
          <p:spPr bwMode="auto">
            <a:xfrm>
              <a:off x="1990" y="203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1" name="Freeform 153"/>
            <p:cNvSpPr>
              <a:spLocks/>
            </p:cNvSpPr>
            <p:nvPr/>
          </p:nvSpPr>
          <p:spPr bwMode="auto">
            <a:xfrm>
              <a:off x="2002" y="203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2" name="Freeform 154"/>
            <p:cNvSpPr>
              <a:spLocks/>
            </p:cNvSpPr>
            <p:nvPr/>
          </p:nvSpPr>
          <p:spPr bwMode="auto">
            <a:xfrm>
              <a:off x="2014" y="203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3" name="Freeform 155"/>
            <p:cNvSpPr>
              <a:spLocks/>
            </p:cNvSpPr>
            <p:nvPr/>
          </p:nvSpPr>
          <p:spPr bwMode="auto">
            <a:xfrm>
              <a:off x="2026" y="203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4" name="Freeform 156"/>
            <p:cNvSpPr>
              <a:spLocks/>
            </p:cNvSpPr>
            <p:nvPr/>
          </p:nvSpPr>
          <p:spPr bwMode="auto">
            <a:xfrm>
              <a:off x="2038" y="203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5" name="Freeform 157"/>
            <p:cNvSpPr>
              <a:spLocks/>
            </p:cNvSpPr>
            <p:nvPr/>
          </p:nvSpPr>
          <p:spPr bwMode="auto">
            <a:xfrm>
              <a:off x="2050" y="203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6" name="Freeform 158"/>
            <p:cNvSpPr>
              <a:spLocks/>
            </p:cNvSpPr>
            <p:nvPr/>
          </p:nvSpPr>
          <p:spPr bwMode="auto">
            <a:xfrm>
              <a:off x="2062" y="203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7" name="Freeform 159"/>
            <p:cNvSpPr>
              <a:spLocks/>
            </p:cNvSpPr>
            <p:nvPr/>
          </p:nvSpPr>
          <p:spPr bwMode="auto">
            <a:xfrm>
              <a:off x="2074" y="203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8" name="Freeform 160"/>
            <p:cNvSpPr>
              <a:spLocks/>
            </p:cNvSpPr>
            <p:nvPr/>
          </p:nvSpPr>
          <p:spPr bwMode="auto">
            <a:xfrm>
              <a:off x="2087" y="203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9" name="Freeform 161"/>
            <p:cNvSpPr>
              <a:spLocks/>
            </p:cNvSpPr>
            <p:nvPr/>
          </p:nvSpPr>
          <p:spPr bwMode="auto">
            <a:xfrm>
              <a:off x="2099" y="203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0" name="Freeform 162"/>
            <p:cNvSpPr>
              <a:spLocks/>
            </p:cNvSpPr>
            <p:nvPr/>
          </p:nvSpPr>
          <p:spPr bwMode="auto">
            <a:xfrm>
              <a:off x="2111" y="202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1" name="Freeform 163"/>
            <p:cNvSpPr>
              <a:spLocks/>
            </p:cNvSpPr>
            <p:nvPr/>
          </p:nvSpPr>
          <p:spPr bwMode="auto">
            <a:xfrm>
              <a:off x="2123" y="202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2" name="Freeform 164"/>
            <p:cNvSpPr>
              <a:spLocks/>
            </p:cNvSpPr>
            <p:nvPr/>
          </p:nvSpPr>
          <p:spPr bwMode="auto">
            <a:xfrm>
              <a:off x="2135" y="202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3" name="Freeform 165"/>
            <p:cNvSpPr>
              <a:spLocks/>
            </p:cNvSpPr>
            <p:nvPr/>
          </p:nvSpPr>
          <p:spPr bwMode="auto">
            <a:xfrm>
              <a:off x="2147" y="202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4" name="Freeform 166"/>
            <p:cNvSpPr>
              <a:spLocks/>
            </p:cNvSpPr>
            <p:nvPr/>
          </p:nvSpPr>
          <p:spPr bwMode="auto">
            <a:xfrm>
              <a:off x="2159" y="202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5" name="Freeform 167"/>
            <p:cNvSpPr>
              <a:spLocks/>
            </p:cNvSpPr>
            <p:nvPr/>
          </p:nvSpPr>
          <p:spPr bwMode="auto">
            <a:xfrm>
              <a:off x="2171" y="202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6" name="Freeform 168"/>
            <p:cNvSpPr>
              <a:spLocks/>
            </p:cNvSpPr>
            <p:nvPr/>
          </p:nvSpPr>
          <p:spPr bwMode="auto">
            <a:xfrm>
              <a:off x="2184" y="202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7" name="Freeform 169"/>
            <p:cNvSpPr>
              <a:spLocks/>
            </p:cNvSpPr>
            <p:nvPr/>
          </p:nvSpPr>
          <p:spPr bwMode="auto">
            <a:xfrm>
              <a:off x="2196" y="202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8" name="Freeform 170"/>
            <p:cNvSpPr>
              <a:spLocks/>
            </p:cNvSpPr>
            <p:nvPr/>
          </p:nvSpPr>
          <p:spPr bwMode="auto">
            <a:xfrm>
              <a:off x="2208" y="202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9" name="Freeform 171"/>
            <p:cNvSpPr>
              <a:spLocks/>
            </p:cNvSpPr>
            <p:nvPr/>
          </p:nvSpPr>
          <p:spPr bwMode="auto">
            <a:xfrm>
              <a:off x="2220" y="202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40" name="Freeform 172"/>
            <p:cNvSpPr>
              <a:spLocks/>
            </p:cNvSpPr>
            <p:nvPr/>
          </p:nvSpPr>
          <p:spPr bwMode="auto">
            <a:xfrm>
              <a:off x="2232" y="202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41" name="Freeform 173"/>
            <p:cNvSpPr>
              <a:spLocks/>
            </p:cNvSpPr>
            <p:nvPr/>
          </p:nvSpPr>
          <p:spPr bwMode="auto">
            <a:xfrm>
              <a:off x="2244" y="202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2" name="Freeform 174"/>
            <p:cNvSpPr>
              <a:spLocks/>
            </p:cNvSpPr>
            <p:nvPr/>
          </p:nvSpPr>
          <p:spPr bwMode="auto">
            <a:xfrm>
              <a:off x="2256" y="202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43" name="Freeform 175"/>
            <p:cNvSpPr>
              <a:spLocks/>
            </p:cNvSpPr>
            <p:nvPr/>
          </p:nvSpPr>
          <p:spPr bwMode="auto">
            <a:xfrm>
              <a:off x="2268" y="202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4" name="Freeform 176"/>
            <p:cNvSpPr>
              <a:spLocks/>
            </p:cNvSpPr>
            <p:nvPr/>
          </p:nvSpPr>
          <p:spPr bwMode="auto">
            <a:xfrm>
              <a:off x="2280" y="2023"/>
              <a:ext cx="7" cy="6"/>
            </a:xfrm>
            <a:custGeom>
              <a:avLst/>
              <a:gdLst/>
              <a:ahLst/>
              <a:cxnLst>
                <a:cxn ang="0">
                  <a:pos x="4" y="0"/>
                </a:cxn>
                <a:cxn ang="0">
                  <a:pos x="3" y="1"/>
                </a:cxn>
                <a:cxn ang="0">
                  <a:pos x="1" y="2"/>
                </a:cxn>
                <a:cxn ang="0">
                  <a:pos x="0" y="3"/>
                </a:cxn>
                <a:cxn ang="0">
                  <a:pos x="0" y="4"/>
                </a:cxn>
                <a:cxn ang="0">
                  <a:pos x="1" y="5"/>
                </a:cxn>
                <a:cxn ang="0">
                  <a:pos x="3"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3" y="1"/>
                  </a:lnTo>
                  <a:lnTo>
                    <a:pt x="1" y="2"/>
                  </a:lnTo>
                  <a:lnTo>
                    <a:pt x="0" y="3"/>
                  </a:lnTo>
                  <a:lnTo>
                    <a:pt x="0" y="4"/>
                  </a:lnTo>
                  <a:lnTo>
                    <a:pt x="1" y="5"/>
                  </a:lnTo>
                  <a:lnTo>
                    <a:pt x="3"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8945" name="Freeform 177"/>
            <p:cNvSpPr>
              <a:spLocks/>
            </p:cNvSpPr>
            <p:nvPr/>
          </p:nvSpPr>
          <p:spPr bwMode="auto">
            <a:xfrm>
              <a:off x="2293" y="202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6" name="Freeform 178"/>
            <p:cNvSpPr>
              <a:spLocks/>
            </p:cNvSpPr>
            <p:nvPr/>
          </p:nvSpPr>
          <p:spPr bwMode="auto">
            <a:xfrm>
              <a:off x="2305" y="202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7" name="Freeform 179"/>
            <p:cNvSpPr>
              <a:spLocks/>
            </p:cNvSpPr>
            <p:nvPr/>
          </p:nvSpPr>
          <p:spPr bwMode="auto">
            <a:xfrm>
              <a:off x="2317" y="202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grpSp>
      <p:grpSp>
        <p:nvGrpSpPr>
          <p:cNvPr id="928948" name="Group 180"/>
          <p:cNvGrpSpPr>
            <a:grpSpLocks/>
          </p:cNvGrpSpPr>
          <p:nvPr/>
        </p:nvGrpSpPr>
        <p:grpSpPr bwMode="auto">
          <a:xfrm>
            <a:off x="1444625" y="3783013"/>
            <a:ext cx="2259013" cy="87312"/>
            <a:chOff x="910" y="2383"/>
            <a:chExt cx="1423" cy="55"/>
          </a:xfrm>
        </p:grpSpPr>
        <p:sp>
          <p:nvSpPr>
            <p:cNvPr id="928949" name="Freeform 181"/>
            <p:cNvSpPr>
              <a:spLocks/>
            </p:cNvSpPr>
            <p:nvPr/>
          </p:nvSpPr>
          <p:spPr bwMode="auto">
            <a:xfrm>
              <a:off x="910" y="2432"/>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50" name="Freeform 182"/>
            <p:cNvSpPr>
              <a:spLocks/>
            </p:cNvSpPr>
            <p:nvPr/>
          </p:nvSpPr>
          <p:spPr bwMode="auto">
            <a:xfrm>
              <a:off x="922" y="243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1" name="Freeform 183"/>
            <p:cNvSpPr>
              <a:spLocks/>
            </p:cNvSpPr>
            <p:nvPr/>
          </p:nvSpPr>
          <p:spPr bwMode="auto">
            <a:xfrm>
              <a:off x="934" y="243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2" name="Freeform 184"/>
            <p:cNvSpPr>
              <a:spLocks/>
            </p:cNvSpPr>
            <p:nvPr/>
          </p:nvSpPr>
          <p:spPr bwMode="auto">
            <a:xfrm>
              <a:off x="946" y="243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3" name="Freeform 185"/>
            <p:cNvSpPr>
              <a:spLocks/>
            </p:cNvSpPr>
            <p:nvPr/>
          </p:nvSpPr>
          <p:spPr bwMode="auto">
            <a:xfrm>
              <a:off x="958" y="243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4" name="Freeform 186"/>
            <p:cNvSpPr>
              <a:spLocks/>
            </p:cNvSpPr>
            <p:nvPr/>
          </p:nvSpPr>
          <p:spPr bwMode="auto">
            <a:xfrm>
              <a:off x="970" y="243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5" name="Freeform 187"/>
            <p:cNvSpPr>
              <a:spLocks/>
            </p:cNvSpPr>
            <p:nvPr/>
          </p:nvSpPr>
          <p:spPr bwMode="auto">
            <a:xfrm>
              <a:off x="983" y="243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6" name="Freeform 188"/>
            <p:cNvSpPr>
              <a:spLocks/>
            </p:cNvSpPr>
            <p:nvPr/>
          </p:nvSpPr>
          <p:spPr bwMode="auto">
            <a:xfrm>
              <a:off x="995" y="242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7" name="Freeform 189"/>
            <p:cNvSpPr>
              <a:spLocks/>
            </p:cNvSpPr>
            <p:nvPr/>
          </p:nvSpPr>
          <p:spPr bwMode="auto">
            <a:xfrm>
              <a:off x="1007" y="242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8" name="Freeform 190"/>
            <p:cNvSpPr>
              <a:spLocks/>
            </p:cNvSpPr>
            <p:nvPr/>
          </p:nvSpPr>
          <p:spPr bwMode="auto">
            <a:xfrm>
              <a:off x="1019" y="242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9" name="Freeform 191"/>
            <p:cNvSpPr>
              <a:spLocks/>
            </p:cNvSpPr>
            <p:nvPr/>
          </p:nvSpPr>
          <p:spPr bwMode="auto">
            <a:xfrm>
              <a:off x="1031" y="24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0" name="Freeform 192"/>
            <p:cNvSpPr>
              <a:spLocks/>
            </p:cNvSpPr>
            <p:nvPr/>
          </p:nvSpPr>
          <p:spPr bwMode="auto">
            <a:xfrm>
              <a:off x="1043" y="24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1" name="Freeform 193"/>
            <p:cNvSpPr>
              <a:spLocks/>
            </p:cNvSpPr>
            <p:nvPr/>
          </p:nvSpPr>
          <p:spPr bwMode="auto">
            <a:xfrm>
              <a:off x="1055" y="242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2" name="Freeform 194"/>
            <p:cNvSpPr>
              <a:spLocks/>
            </p:cNvSpPr>
            <p:nvPr/>
          </p:nvSpPr>
          <p:spPr bwMode="auto">
            <a:xfrm>
              <a:off x="1067" y="242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3" name="Freeform 195"/>
            <p:cNvSpPr>
              <a:spLocks/>
            </p:cNvSpPr>
            <p:nvPr/>
          </p:nvSpPr>
          <p:spPr bwMode="auto">
            <a:xfrm>
              <a:off x="1079" y="2426"/>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4" y="6"/>
                </a:cxn>
                <a:cxn ang="0">
                  <a:pos x="4" y="6"/>
                </a:cxn>
                <a:cxn ang="0">
                  <a:pos x="5" y="6"/>
                </a:cxn>
                <a:cxn ang="0">
                  <a:pos x="6" y="5"/>
                </a:cxn>
                <a:cxn ang="0">
                  <a:pos x="7" y="4"/>
                </a:cxn>
                <a:cxn ang="0">
                  <a:pos x="7" y="3"/>
                </a:cxn>
                <a:cxn ang="0">
                  <a:pos x="6" y="2"/>
                </a:cxn>
                <a:cxn ang="0">
                  <a:pos x="5" y="1"/>
                </a:cxn>
                <a:cxn ang="0">
                  <a:pos x="4" y="0"/>
                </a:cxn>
                <a:cxn ang="0">
                  <a:pos x="2" y="0"/>
                </a:cxn>
              </a:cxnLst>
              <a:rect l="0" t="0" r="r" b="b"/>
              <a:pathLst>
                <a:path w="7" h="6">
                  <a:moveTo>
                    <a:pt x="2" y="0"/>
                  </a:moveTo>
                  <a:lnTo>
                    <a:pt x="1" y="1"/>
                  </a:lnTo>
                  <a:lnTo>
                    <a:pt x="0" y="2"/>
                  </a:lnTo>
                  <a:lnTo>
                    <a:pt x="0" y="3"/>
                  </a:lnTo>
                  <a:lnTo>
                    <a:pt x="0" y="4"/>
                  </a:lnTo>
                  <a:lnTo>
                    <a:pt x="0" y="5"/>
                  </a:lnTo>
                  <a:lnTo>
                    <a:pt x="1" y="6"/>
                  </a:lnTo>
                  <a:lnTo>
                    <a:pt x="2" y="6"/>
                  </a:lnTo>
                  <a:lnTo>
                    <a:pt x="4" y="6"/>
                  </a:lnTo>
                  <a:lnTo>
                    <a:pt x="4" y="6"/>
                  </a:lnTo>
                  <a:lnTo>
                    <a:pt x="5" y="6"/>
                  </a:lnTo>
                  <a:lnTo>
                    <a:pt x="6" y="5"/>
                  </a:lnTo>
                  <a:lnTo>
                    <a:pt x="7" y="4"/>
                  </a:lnTo>
                  <a:lnTo>
                    <a:pt x="7" y="3"/>
                  </a:lnTo>
                  <a:lnTo>
                    <a:pt x="6" y="2"/>
                  </a:lnTo>
                  <a:lnTo>
                    <a:pt x="5" y="1"/>
                  </a:lnTo>
                  <a:lnTo>
                    <a:pt x="4" y="0"/>
                  </a:lnTo>
                  <a:lnTo>
                    <a:pt x="2" y="0"/>
                  </a:lnTo>
                  <a:close/>
                </a:path>
              </a:pathLst>
            </a:custGeom>
            <a:solidFill>
              <a:srgbClr val="000000"/>
            </a:solidFill>
            <a:ln w="9525">
              <a:noFill/>
              <a:round/>
              <a:headEnd/>
              <a:tailEnd/>
            </a:ln>
          </p:spPr>
          <p:txBody>
            <a:bodyPr/>
            <a:lstStyle/>
            <a:p>
              <a:endParaRPr lang="en-US"/>
            </a:p>
          </p:txBody>
        </p:sp>
        <p:sp>
          <p:nvSpPr>
            <p:cNvPr id="928964" name="Freeform 196"/>
            <p:cNvSpPr>
              <a:spLocks/>
            </p:cNvSpPr>
            <p:nvPr/>
          </p:nvSpPr>
          <p:spPr bwMode="auto">
            <a:xfrm>
              <a:off x="1092" y="242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5" name="Freeform 197"/>
            <p:cNvSpPr>
              <a:spLocks/>
            </p:cNvSpPr>
            <p:nvPr/>
          </p:nvSpPr>
          <p:spPr bwMode="auto">
            <a:xfrm>
              <a:off x="1104" y="24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6" name="Freeform 198"/>
            <p:cNvSpPr>
              <a:spLocks/>
            </p:cNvSpPr>
            <p:nvPr/>
          </p:nvSpPr>
          <p:spPr bwMode="auto">
            <a:xfrm>
              <a:off x="1116" y="24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7" name="Freeform 199"/>
            <p:cNvSpPr>
              <a:spLocks/>
            </p:cNvSpPr>
            <p:nvPr/>
          </p:nvSpPr>
          <p:spPr bwMode="auto">
            <a:xfrm>
              <a:off x="1128" y="242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8" name="Freeform 200"/>
            <p:cNvSpPr>
              <a:spLocks/>
            </p:cNvSpPr>
            <p:nvPr/>
          </p:nvSpPr>
          <p:spPr bwMode="auto">
            <a:xfrm>
              <a:off x="1140" y="242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9" name="Freeform 201"/>
            <p:cNvSpPr>
              <a:spLocks/>
            </p:cNvSpPr>
            <p:nvPr/>
          </p:nvSpPr>
          <p:spPr bwMode="auto">
            <a:xfrm>
              <a:off x="1152" y="242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0" name="Freeform 202"/>
            <p:cNvSpPr>
              <a:spLocks/>
            </p:cNvSpPr>
            <p:nvPr/>
          </p:nvSpPr>
          <p:spPr bwMode="auto">
            <a:xfrm>
              <a:off x="1164" y="242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1" name="Freeform 203"/>
            <p:cNvSpPr>
              <a:spLocks/>
            </p:cNvSpPr>
            <p:nvPr/>
          </p:nvSpPr>
          <p:spPr bwMode="auto">
            <a:xfrm>
              <a:off x="1176" y="2423"/>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7" y="4"/>
                </a:cxn>
                <a:cxn ang="0">
                  <a:pos x="7" y="3"/>
                </a:cxn>
                <a:cxn ang="0">
                  <a:pos x="5"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7" y="4"/>
                  </a:lnTo>
                  <a:lnTo>
                    <a:pt x="7"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2" name="Freeform 204"/>
            <p:cNvSpPr>
              <a:spLocks/>
            </p:cNvSpPr>
            <p:nvPr/>
          </p:nvSpPr>
          <p:spPr bwMode="auto">
            <a:xfrm>
              <a:off x="1189" y="242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3" name="Freeform 205"/>
            <p:cNvSpPr>
              <a:spLocks/>
            </p:cNvSpPr>
            <p:nvPr/>
          </p:nvSpPr>
          <p:spPr bwMode="auto">
            <a:xfrm>
              <a:off x="1201" y="242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4" name="Freeform 206"/>
            <p:cNvSpPr>
              <a:spLocks/>
            </p:cNvSpPr>
            <p:nvPr/>
          </p:nvSpPr>
          <p:spPr bwMode="auto">
            <a:xfrm>
              <a:off x="1213" y="242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5" name="Freeform 207"/>
            <p:cNvSpPr>
              <a:spLocks/>
            </p:cNvSpPr>
            <p:nvPr/>
          </p:nvSpPr>
          <p:spPr bwMode="auto">
            <a:xfrm>
              <a:off x="1225" y="242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6" name="Freeform 208"/>
            <p:cNvSpPr>
              <a:spLocks/>
            </p:cNvSpPr>
            <p:nvPr/>
          </p:nvSpPr>
          <p:spPr bwMode="auto">
            <a:xfrm>
              <a:off x="1237" y="242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7" name="Freeform 209"/>
            <p:cNvSpPr>
              <a:spLocks/>
            </p:cNvSpPr>
            <p:nvPr/>
          </p:nvSpPr>
          <p:spPr bwMode="auto">
            <a:xfrm>
              <a:off x="1249" y="242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8" name="Freeform 210"/>
            <p:cNvSpPr>
              <a:spLocks/>
            </p:cNvSpPr>
            <p:nvPr/>
          </p:nvSpPr>
          <p:spPr bwMode="auto">
            <a:xfrm>
              <a:off x="1261" y="242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9" name="Freeform 211"/>
            <p:cNvSpPr>
              <a:spLocks/>
            </p:cNvSpPr>
            <p:nvPr/>
          </p:nvSpPr>
          <p:spPr bwMode="auto">
            <a:xfrm>
              <a:off x="1273" y="242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0" name="Freeform 212"/>
            <p:cNvSpPr>
              <a:spLocks/>
            </p:cNvSpPr>
            <p:nvPr/>
          </p:nvSpPr>
          <p:spPr bwMode="auto">
            <a:xfrm>
              <a:off x="1286" y="241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1" name="Freeform 213"/>
            <p:cNvSpPr>
              <a:spLocks/>
            </p:cNvSpPr>
            <p:nvPr/>
          </p:nvSpPr>
          <p:spPr bwMode="auto">
            <a:xfrm>
              <a:off x="1298" y="241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2" name="Freeform 214"/>
            <p:cNvSpPr>
              <a:spLocks/>
            </p:cNvSpPr>
            <p:nvPr/>
          </p:nvSpPr>
          <p:spPr bwMode="auto">
            <a:xfrm>
              <a:off x="1310" y="241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3" name="Freeform 215"/>
            <p:cNvSpPr>
              <a:spLocks/>
            </p:cNvSpPr>
            <p:nvPr/>
          </p:nvSpPr>
          <p:spPr bwMode="auto">
            <a:xfrm>
              <a:off x="1322" y="241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4" name="Freeform 216"/>
            <p:cNvSpPr>
              <a:spLocks/>
            </p:cNvSpPr>
            <p:nvPr/>
          </p:nvSpPr>
          <p:spPr bwMode="auto">
            <a:xfrm>
              <a:off x="1334" y="241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5" name="Freeform 217"/>
            <p:cNvSpPr>
              <a:spLocks/>
            </p:cNvSpPr>
            <p:nvPr/>
          </p:nvSpPr>
          <p:spPr bwMode="auto">
            <a:xfrm>
              <a:off x="1346" y="241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6" name="Freeform 218"/>
            <p:cNvSpPr>
              <a:spLocks/>
            </p:cNvSpPr>
            <p:nvPr/>
          </p:nvSpPr>
          <p:spPr bwMode="auto">
            <a:xfrm>
              <a:off x="1358" y="241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7" name="Freeform 219"/>
            <p:cNvSpPr>
              <a:spLocks/>
            </p:cNvSpPr>
            <p:nvPr/>
          </p:nvSpPr>
          <p:spPr bwMode="auto">
            <a:xfrm>
              <a:off x="1370" y="241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8" name="Freeform 220"/>
            <p:cNvSpPr>
              <a:spLocks/>
            </p:cNvSpPr>
            <p:nvPr/>
          </p:nvSpPr>
          <p:spPr bwMode="auto">
            <a:xfrm>
              <a:off x="1383" y="241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9" name="Freeform 221"/>
            <p:cNvSpPr>
              <a:spLocks/>
            </p:cNvSpPr>
            <p:nvPr/>
          </p:nvSpPr>
          <p:spPr bwMode="auto">
            <a:xfrm>
              <a:off x="1395" y="241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0" name="Freeform 222"/>
            <p:cNvSpPr>
              <a:spLocks/>
            </p:cNvSpPr>
            <p:nvPr/>
          </p:nvSpPr>
          <p:spPr bwMode="auto">
            <a:xfrm>
              <a:off x="1407" y="241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91" name="Freeform 223"/>
            <p:cNvSpPr>
              <a:spLocks/>
            </p:cNvSpPr>
            <p:nvPr/>
          </p:nvSpPr>
          <p:spPr bwMode="auto">
            <a:xfrm>
              <a:off x="1419" y="241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2" name="Freeform 224"/>
            <p:cNvSpPr>
              <a:spLocks/>
            </p:cNvSpPr>
            <p:nvPr/>
          </p:nvSpPr>
          <p:spPr bwMode="auto">
            <a:xfrm>
              <a:off x="1431" y="2413"/>
              <a:ext cx="6" cy="7"/>
            </a:xfrm>
            <a:custGeom>
              <a:avLst/>
              <a:gdLst/>
              <a:ahLst/>
              <a:cxnLst>
                <a:cxn ang="0">
                  <a:pos x="2" y="0"/>
                </a:cxn>
                <a:cxn ang="0">
                  <a:pos x="1" y="2"/>
                </a:cxn>
                <a:cxn ang="0">
                  <a:pos x="0" y="3"/>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3"/>
                </a:cxn>
                <a:cxn ang="0">
                  <a:pos x="4" y="2"/>
                </a:cxn>
                <a:cxn ang="0">
                  <a:pos x="3" y="0"/>
                </a:cxn>
                <a:cxn ang="0">
                  <a:pos x="2" y="0"/>
                </a:cxn>
              </a:cxnLst>
              <a:rect l="0" t="0" r="r" b="b"/>
              <a:pathLst>
                <a:path w="6" h="7">
                  <a:moveTo>
                    <a:pt x="2" y="0"/>
                  </a:moveTo>
                  <a:lnTo>
                    <a:pt x="1" y="2"/>
                  </a:lnTo>
                  <a:lnTo>
                    <a:pt x="0" y="3"/>
                  </a:lnTo>
                  <a:lnTo>
                    <a:pt x="0" y="4"/>
                  </a:lnTo>
                  <a:lnTo>
                    <a:pt x="0" y="5"/>
                  </a:lnTo>
                  <a:lnTo>
                    <a:pt x="0" y="6"/>
                  </a:lnTo>
                  <a:lnTo>
                    <a:pt x="1" y="7"/>
                  </a:lnTo>
                  <a:lnTo>
                    <a:pt x="2" y="7"/>
                  </a:lnTo>
                  <a:lnTo>
                    <a:pt x="3" y="7"/>
                  </a:lnTo>
                  <a:lnTo>
                    <a:pt x="3" y="7"/>
                  </a:lnTo>
                  <a:lnTo>
                    <a:pt x="4" y="7"/>
                  </a:lnTo>
                  <a:lnTo>
                    <a:pt x="5" y="6"/>
                  </a:lnTo>
                  <a:lnTo>
                    <a:pt x="6" y="5"/>
                  </a:lnTo>
                  <a:lnTo>
                    <a:pt x="6" y="4"/>
                  </a:lnTo>
                  <a:lnTo>
                    <a:pt x="5" y="3"/>
                  </a:lnTo>
                  <a:lnTo>
                    <a:pt x="4" y="2"/>
                  </a:lnTo>
                  <a:lnTo>
                    <a:pt x="3" y="0"/>
                  </a:lnTo>
                  <a:lnTo>
                    <a:pt x="2" y="0"/>
                  </a:lnTo>
                  <a:close/>
                </a:path>
              </a:pathLst>
            </a:custGeom>
            <a:solidFill>
              <a:srgbClr val="000000"/>
            </a:solidFill>
            <a:ln w="9525">
              <a:noFill/>
              <a:round/>
              <a:headEnd/>
              <a:tailEnd/>
            </a:ln>
          </p:spPr>
          <p:txBody>
            <a:bodyPr/>
            <a:lstStyle/>
            <a:p>
              <a:endParaRPr lang="en-US"/>
            </a:p>
          </p:txBody>
        </p:sp>
        <p:sp>
          <p:nvSpPr>
            <p:cNvPr id="928993" name="Freeform 225"/>
            <p:cNvSpPr>
              <a:spLocks/>
            </p:cNvSpPr>
            <p:nvPr/>
          </p:nvSpPr>
          <p:spPr bwMode="auto">
            <a:xfrm>
              <a:off x="1443" y="2413"/>
              <a:ext cx="6" cy="7"/>
            </a:xfrm>
            <a:custGeom>
              <a:avLst/>
              <a:gdLst/>
              <a:ahLst/>
              <a:cxnLst>
                <a:cxn ang="0">
                  <a:pos x="2" y="0"/>
                </a:cxn>
                <a:cxn ang="0">
                  <a:pos x="1" y="2"/>
                </a:cxn>
                <a:cxn ang="0">
                  <a:pos x="0" y="3"/>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3"/>
                </a:cxn>
                <a:cxn ang="0">
                  <a:pos x="4" y="2"/>
                </a:cxn>
                <a:cxn ang="0">
                  <a:pos x="3" y="0"/>
                </a:cxn>
                <a:cxn ang="0">
                  <a:pos x="2" y="0"/>
                </a:cxn>
              </a:cxnLst>
              <a:rect l="0" t="0" r="r" b="b"/>
              <a:pathLst>
                <a:path w="6" h="7">
                  <a:moveTo>
                    <a:pt x="2" y="0"/>
                  </a:moveTo>
                  <a:lnTo>
                    <a:pt x="1" y="2"/>
                  </a:lnTo>
                  <a:lnTo>
                    <a:pt x="0" y="3"/>
                  </a:lnTo>
                  <a:lnTo>
                    <a:pt x="0" y="4"/>
                  </a:lnTo>
                  <a:lnTo>
                    <a:pt x="0" y="5"/>
                  </a:lnTo>
                  <a:lnTo>
                    <a:pt x="0" y="6"/>
                  </a:lnTo>
                  <a:lnTo>
                    <a:pt x="1" y="7"/>
                  </a:lnTo>
                  <a:lnTo>
                    <a:pt x="2" y="7"/>
                  </a:lnTo>
                  <a:lnTo>
                    <a:pt x="3" y="7"/>
                  </a:lnTo>
                  <a:lnTo>
                    <a:pt x="3" y="7"/>
                  </a:lnTo>
                  <a:lnTo>
                    <a:pt x="4" y="7"/>
                  </a:lnTo>
                  <a:lnTo>
                    <a:pt x="5" y="6"/>
                  </a:lnTo>
                  <a:lnTo>
                    <a:pt x="6" y="5"/>
                  </a:lnTo>
                  <a:lnTo>
                    <a:pt x="6" y="4"/>
                  </a:lnTo>
                  <a:lnTo>
                    <a:pt x="5" y="3"/>
                  </a:lnTo>
                  <a:lnTo>
                    <a:pt x="4" y="2"/>
                  </a:lnTo>
                  <a:lnTo>
                    <a:pt x="3" y="0"/>
                  </a:lnTo>
                  <a:lnTo>
                    <a:pt x="2" y="0"/>
                  </a:lnTo>
                  <a:close/>
                </a:path>
              </a:pathLst>
            </a:custGeom>
            <a:solidFill>
              <a:srgbClr val="000000"/>
            </a:solidFill>
            <a:ln w="9525">
              <a:noFill/>
              <a:round/>
              <a:headEnd/>
              <a:tailEnd/>
            </a:ln>
          </p:spPr>
          <p:txBody>
            <a:bodyPr/>
            <a:lstStyle/>
            <a:p>
              <a:endParaRPr lang="en-US"/>
            </a:p>
          </p:txBody>
        </p:sp>
        <p:sp>
          <p:nvSpPr>
            <p:cNvPr id="928994" name="Freeform 226"/>
            <p:cNvSpPr>
              <a:spLocks/>
            </p:cNvSpPr>
            <p:nvPr/>
          </p:nvSpPr>
          <p:spPr bwMode="auto">
            <a:xfrm>
              <a:off x="1455" y="2413"/>
              <a:ext cx="6" cy="7"/>
            </a:xfrm>
            <a:custGeom>
              <a:avLst/>
              <a:gdLst/>
              <a:ahLst/>
              <a:cxnLst>
                <a:cxn ang="0">
                  <a:pos x="2" y="0"/>
                </a:cxn>
                <a:cxn ang="0">
                  <a:pos x="1" y="0"/>
                </a:cxn>
                <a:cxn ang="0">
                  <a:pos x="0" y="2"/>
                </a:cxn>
                <a:cxn ang="0">
                  <a:pos x="0" y="3"/>
                </a:cxn>
                <a:cxn ang="0">
                  <a:pos x="0" y="4"/>
                </a:cxn>
                <a:cxn ang="0">
                  <a:pos x="0" y="5"/>
                </a:cxn>
                <a:cxn ang="0">
                  <a:pos x="1" y="6"/>
                </a:cxn>
                <a:cxn ang="0">
                  <a:pos x="2" y="7"/>
                </a:cxn>
                <a:cxn ang="0">
                  <a:pos x="3" y="7"/>
                </a:cxn>
                <a:cxn ang="0">
                  <a:pos x="3" y="7"/>
                </a:cxn>
                <a:cxn ang="0">
                  <a:pos x="4" y="6"/>
                </a:cxn>
                <a:cxn ang="0">
                  <a:pos x="5" y="5"/>
                </a:cxn>
                <a:cxn ang="0">
                  <a:pos x="6" y="4"/>
                </a:cxn>
                <a:cxn ang="0">
                  <a:pos x="6" y="3"/>
                </a:cxn>
                <a:cxn ang="0">
                  <a:pos x="5" y="2"/>
                </a:cxn>
                <a:cxn ang="0">
                  <a:pos x="4" y="0"/>
                </a:cxn>
                <a:cxn ang="0">
                  <a:pos x="3" y="0"/>
                </a:cxn>
                <a:cxn ang="0">
                  <a:pos x="2" y="0"/>
                </a:cxn>
              </a:cxnLst>
              <a:rect l="0" t="0" r="r" b="b"/>
              <a:pathLst>
                <a:path w="6" h="7">
                  <a:moveTo>
                    <a:pt x="2" y="0"/>
                  </a:moveTo>
                  <a:lnTo>
                    <a:pt x="1" y="0"/>
                  </a:lnTo>
                  <a:lnTo>
                    <a:pt x="0" y="2"/>
                  </a:lnTo>
                  <a:lnTo>
                    <a:pt x="0" y="3"/>
                  </a:lnTo>
                  <a:lnTo>
                    <a:pt x="0" y="4"/>
                  </a:lnTo>
                  <a:lnTo>
                    <a:pt x="0" y="5"/>
                  </a:lnTo>
                  <a:lnTo>
                    <a:pt x="1" y="6"/>
                  </a:lnTo>
                  <a:lnTo>
                    <a:pt x="2" y="7"/>
                  </a:lnTo>
                  <a:lnTo>
                    <a:pt x="3" y="7"/>
                  </a:lnTo>
                  <a:lnTo>
                    <a:pt x="3" y="7"/>
                  </a:lnTo>
                  <a:lnTo>
                    <a:pt x="4" y="6"/>
                  </a:lnTo>
                  <a:lnTo>
                    <a:pt x="5" y="5"/>
                  </a:lnTo>
                  <a:lnTo>
                    <a:pt x="6" y="4"/>
                  </a:lnTo>
                  <a:lnTo>
                    <a:pt x="6" y="3"/>
                  </a:lnTo>
                  <a:lnTo>
                    <a:pt x="5" y="2"/>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5" name="Freeform 227"/>
            <p:cNvSpPr>
              <a:spLocks/>
            </p:cNvSpPr>
            <p:nvPr/>
          </p:nvSpPr>
          <p:spPr bwMode="auto">
            <a:xfrm>
              <a:off x="1467" y="2412"/>
              <a:ext cx="6" cy="7"/>
            </a:xfrm>
            <a:custGeom>
              <a:avLst/>
              <a:gdLst/>
              <a:ahLst/>
              <a:cxnLst>
                <a:cxn ang="0">
                  <a:pos x="2" y="0"/>
                </a:cxn>
                <a:cxn ang="0">
                  <a:pos x="1" y="1"/>
                </a:cxn>
                <a:cxn ang="0">
                  <a:pos x="0" y="3"/>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3"/>
                </a:cxn>
                <a:cxn ang="0">
                  <a:pos x="4" y="1"/>
                </a:cxn>
                <a:cxn ang="0">
                  <a:pos x="3" y="0"/>
                </a:cxn>
                <a:cxn ang="0">
                  <a:pos x="2" y="0"/>
                </a:cxn>
              </a:cxnLst>
              <a:rect l="0" t="0" r="r" b="b"/>
              <a:pathLst>
                <a:path w="6" h="7">
                  <a:moveTo>
                    <a:pt x="2" y="0"/>
                  </a:moveTo>
                  <a:lnTo>
                    <a:pt x="1" y="1"/>
                  </a:lnTo>
                  <a:lnTo>
                    <a:pt x="0" y="3"/>
                  </a:lnTo>
                  <a:lnTo>
                    <a:pt x="0" y="4"/>
                  </a:lnTo>
                  <a:lnTo>
                    <a:pt x="0" y="5"/>
                  </a:lnTo>
                  <a:lnTo>
                    <a:pt x="0" y="6"/>
                  </a:lnTo>
                  <a:lnTo>
                    <a:pt x="1" y="7"/>
                  </a:lnTo>
                  <a:lnTo>
                    <a:pt x="2" y="7"/>
                  </a:lnTo>
                  <a:lnTo>
                    <a:pt x="3" y="7"/>
                  </a:lnTo>
                  <a:lnTo>
                    <a:pt x="3" y="7"/>
                  </a:lnTo>
                  <a:lnTo>
                    <a:pt x="4" y="7"/>
                  </a:lnTo>
                  <a:lnTo>
                    <a:pt x="5" y="6"/>
                  </a:lnTo>
                  <a:lnTo>
                    <a:pt x="6" y="5"/>
                  </a:lnTo>
                  <a:lnTo>
                    <a:pt x="6" y="4"/>
                  </a:lnTo>
                  <a:lnTo>
                    <a:pt x="5" y="3"/>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96" name="Freeform 228"/>
            <p:cNvSpPr>
              <a:spLocks/>
            </p:cNvSpPr>
            <p:nvPr/>
          </p:nvSpPr>
          <p:spPr bwMode="auto">
            <a:xfrm>
              <a:off x="1479" y="2412"/>
              <a:ext cx="7" cy="7"/>
            </a:xfrm>
            <a:custGeom>
              <a:avLst/>
              <a:gdLst/>
              <a:ahLst/>
              <a:cxnLst>
                <a:cxn ang="0">
                  <a:pos x="2" y="0"/>
                </a:cxn>
                <a:cxn ang="0">
                  <a:pos x="1" y="0"/>
                </a:cxn>
                <a:cxn ang="0">
                  <a:pos x="0" y="1"/>
                </a:cxn>
                <a:cxn ang="0">
                  <a:pos x="0" y="3"/>
                </a:cxn>
                <a:cxn ang="0">
                  <a:pos x="0" y="4"/>
                </a:cxn>
                <a:cxn ang="0">
                  <a:pos x="0" y="5"/>
                </a:cxn>
                <a:cxn ang="0">
                  <a:pos x="1" y="6"/>
                </a:cxn>
                <a:cxn ang="0">
                  <a:pos x="2" y="7"/>
                </a:cxn>
                <a:cxn ang="0">
                  <a:pos x="4" y="7"/>
                </a:cxn>
                <a:cxn ang="0">
                  <a:pos x="4" y="7"/>
                </a:cxn>
                <a:cxn ang="0">
                  <a:pos x="5" y="6"/>
                </a:cxn>
                <a:cxn ang="0">
                  <a:pos x="6" y="5"/>
                </a:cxn>
                <a:cxn ang="0">
                  <a:pos x="7" y="4"/>
                </a:cxn>
                <a:cxn ang="0">
                  <a:pos x="7" y="3"/>
                </a:cxn>
                <a:cxn ang="0">
                  <a:pos x="6" y="1"/>
                </a:cxn>
                <a:cxn ang="0">
                  <a:pos x="5" y="0"/>
                </a:cxn>
                <a:cxn ang="0">
                  <a:pos x="4" y="0"/>
                </a:cxn>
                <a:cxn ang="0">
                  <a:pos x="2" y="0"/>
                </a:cxn>
              </a:cxnLst>
              <a:rect l="0" t="0" r="r" b="b"/>
              <a:pathLst>
                <a:path w="7" h="7">
                  <a:moveTo>
                    <a:pt x="2" y="0"/>
                  </a:moveTo>
                  <a:lnTo>
                    <a:pt x="1" y="0"/>
                  </a:lnTo>
                  <a:lnTo>
                    <a:pt x="0" y="1"/>
                  </a:lnTo>
                  <a:lnTo>
                    <a:pt x="0" y="3"/>
                  </a:lnTo>
                  <a:lnTo>
                    <a:pt x="0" y="4"/>
                  </a:lnTo>
                  <a:lnTo>
                    <a:pt x="0" y="5"/>
                  </a:lnTo>
                  <a:lnTo>
                    <a:pt x="1" y="6"/>
                  </a:lnTo>
                  <a:lnTo>
                    <a:pt x="2" y="7"/>
                  </a:lnTo>
                  <a:lnTo>
                    <a:pt x="4" y="7"/>
                  </a:lnTo>
                  <a:lnTo>
                    <a:pt x="4" y="7"/>
                  </a:lnTo>
                  <a:lnTo>
                    <a:pt x="5" y="6"/>
                  </a:lnTo>
                  <a:lnTo>
                    <a:pt x="6" y="5"/>
                  </a:lnTo>
                  <a:lnTo>
                    <a:pt x="7" y="4"/>
                  </a:lnTo>
                  <a:lnTo>
                    <a:pt x="7" y="3"/>
                  </a:lnTo>
                  <a:lnTo>
                    <a:pt x="6" y="1"/>
                  </a:lnTo>
                  <a:lnTo>
                    <a:pt x="5" y="0"/>
                  </a:lnTo>
                  <a:lnTo>
                    <a:pt x="4" y="0"/>
                  </a:lnTo>
                  <a:lnTo>
                    <a:pt x="2" y="0"/>
                  </a:lnTo>
                  <a:close/>
                </a:path>
              </a:pathLst>
            </a:custGeom>
            <a:solidFill>
              <a:srgbClr val="000000"/>
            </a:solidFill>
            <a:ln w="9525">
              <a:noFill/>
              <a:round/>
              <a:headEnd/>
              <a:tailEnd/>
            </a:ln>
          </p:spPr>
          <p:txBody>
            <a:bodyPr/>
            <a:lstStyle/>
            <a:p>
              <a:endParaRPr lang="en-US"/>
            </a:p>
          </p:txBody>
        </p:sp>
        <p:sp>
          <p:nvSpPr>
            <p:cNvPr id="928997" name="Freeform 229"/>
            <p:cNvSpPr>
              <a:spLocks/>
            </p:cNvSpPr>
            <p:nvPr/>
          </p:nvSpPr>
          <p:spPr bwMode="auto">
            <a:xfrm>
              <a:off x="1492" y="2411"/>
              <a:ext cx="6" cy="7"/>
            </a:xfrm>
            <a:custGeom>
              <a:avLst/>
              <a:gdLst/>
              <a:ahLst/>
              <a:cxnLst>
                <a:cxn ang="0">
                  <a:pos x="2" y="0"/>
                </a:cxn>
                <a:cxn ang="0">
                  <a:pos x="1" y="1"/>
                </a:cxn>
                <a:cxn ang="0">
                  <a:pos x="0" y="2"/>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2"/>
                </a:cxn>
                <a:cxn ang="0">
                  <a:pos x="4" y="1"/>
                </a:cxn>
                <a:cxn ang="0">
                  <a:pos x="3" y="0"/>
                </a:cxn>
                <a:cxn ang="0">
                  <a:pos x="2" y="0"/>
                </a:cxn>
              </a:cxnLst>
              <a:rect l="0" t="0" r="r" b="b"/>
              <a:pathLst>
                <a:path w="6" h="7">
                  <a:moveTo>
                    <a:pt x="2" y="0"/>
                  </a:moveTo>
                  <a:lnTo>
                    <a:pt x="1" y="1"/>
                  </a:lnTo>
                  <a:lnTo>
                    <a:pt x="0" y="2"/>
                  </a:lnTo>
                  <a:lnTo>
                    <a:pt x="0" y="4"/>
                  </a:lnTo>
                  <a:lnTo>
                    <a:pt x="0" y="5"/>
                  </a:lnTo>
                  <a:lnTo>
                    <a:pt x="0" y="6"/>
                  </a:lnTo>
                  <a:lnTo>
                    <a:pt x="1" y="7"/>
                  </a:lnTo>
                  <a:lnTo>
                    <a:pt x="2" y="7"/>
                  </a:lnTo>
                  <a:lnTo>
                    <a:pt x="3" y="7"/>
                  </a:lnTo>
                  <a:lnTo>
                    <a:pt x="3" y="7"/>
                  </a:lnTo>
                  <a:lnTo>
                    <a:pt x="4" y="7"/>
                  </a:lnTo>
                  <a:lnTo>
                    <a:pt x="5" y="6"/>
                  </a:lnTo>
                  <a:lnTo>
                    <a:pt x="6" y="5"/>
                  </a:lnTo>
                  <a:lnTo>
                    <a:pt x="6" y="4"/>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98" name="Freeform 230"/>
            <p:cNvSpPr>
              <a:spLocks/>
            </p:cNvSpPr>
            <p:nvPr/>
          </p:nvSpPr>
          <p:spPr bwMode="auto">
            <a:xfrm>
              <a:off x="1504" y="2411"/>
              <a:ext cx="6" cy="7"/>
            </a:xfrm>
            <a:custGeom>
              <a:avLst/>
              <a:gdLst/>
              <a:ahLst/>
              <a:cxnLst>
                <a:cxn ang="0">
                  <a:pos x="2" y="0"/>
                </a:cxn>
                <a:cxn ang="0">
                  <a:pos x="1" y="0"/>
                </a:cxn>
                <a:cxn ang="0">
                  <a:pos x="0" y="1"/>
                </a:cxn>
                <a:cxn ang="0">
                  <a:pos x="0" y="2"/>
                </a:cxn>
                <a:cxn ang="0">
                  <a:pos x="0" y="4"/>
                </a:cxn>
                <a:cxn ang="0">
                  <a:pos x="0" y="5"/>
                </a:cxn>
                <a:cxn ang="0">
                  <a:pos x="1" y="6"/>
                </a:cxn>
                <a:cxn ang="0">
                  <a:pos x="2" y="7"/>
                </a:cxn>
                <a:cxn ang="0">
                  <a:pos x="3" y="7"/>
                </a:cxn>
                <a:cxn ang="0">
                  <a:pos x="3" y="7"/>
                </a:cxn>
                <a:cxn ang="0">
                  <a:pos x="4" y="6"/>
                </a:cxn>
                <a:cxn ang="0">
                  <a:pos x="5" y="5"/>
                </a:cxn>
                <a:cxn ang="0">
                  <a:pos x="6" y="4"/>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4"/>
                  </a:lnTo>
                  <a:lnTo>
                    <a:pt x="0" y="5"/>
                  </a:lnTo>
                  <a:lnTo>
                    <a:pt x="1" y="6"/>
                  </a:lnTo>
                  <a:lnTo>
                    <a:pt x="2" y="7"/>
                  </a:lnTo>
                  <a:lnTo>
                    <a:pt x="3" y="7"/>
                  </a:lnTo>
                  <a:lnTo>
                    <a:pt x="3" y="7"/>
                  </a:lnTo>
                  <a:lnTo>
                    <a:pt x="4" y="6"/>
                  </a:lnTo>
                  <a:lnTo>
                    <a:pt x="5" y="5"/>
                  </a:lnTo>
                  <a:lnTo>
                    <a:pt x="6" y="4"/>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9" name="Freeform 231"/>
            <p:cNvSpPr>
              <a:spLocks/>
            </p:cNvSpPr>
            <p:nvPr/>
          </p:nvSpPr>
          <p:spPr bwMode="auto">
            <a:xfrm>
              <a:off x="1516" y="2411"/>
              <a:ext cx="6" cy="7"/>
            </a:xfrm>
            <a:custGeom>
              <a:avLst/>
              <a:gdLst/>
              <a:ahLst/>
              <a:cxnLst>
                <a:cxn ang="0">
                  <a:pos x="2" y="0"/>
                </a:cxn>
                <a:cxn ang="0">
                  <a:pos x="1" y="0"/>
                </a:cxn>
                <a:cxn ang="0">
                  <a:pos x="0" y="1"/>
                </a:cxn>
                <a:cxn ang="0">
                  <a:pos x="0" y="2"/>
                </a:cxn>
                <a:cxn ang="0">
                  <a:pos x="0" y="4"/>
                </a:cxn>
                <a:cxn ang="0">
                  <a:pos x="0" y="5"/>
                </a:cxn>
                <a:cxn ang="0">
                  <a:pos x="1" y="6"/>
                </a:cxn>
                <a:cxn ang="0">
                  <a:pos x="2" y="7"/>
                </a:cxn>
                <a:cxn ang="0">
                  <a:pos x="3" y="7"/>
                </a:cxn>
                <a:cxn ang="0">
                  <a:pos x="3" y="7"/>
                </a:cxn>
                <a:cxn ang="0">
                  <a:pos x="4" y="6"/>
                </a:cxn>
                <a:cxn ang="0">
                  <a:pos x="5" y="5"/>
                </a:cxn>
                <a:cxn ang="0">
                  <a:pos x="6" y="4"/>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4"/>
                  </a:lnTo>
                  <a:lnTo>
                    <a:pt x="0" y="5"/>
                  </a:lnTo>
                  <a:lnTo>
                    <a:pt x="1" y="6"/>
                  </a:lnTo>
                  <a:lnTo>
                    <a:pt x="2" y="7"/>
                  </a:lnTo>
                  <a:lnTo>
                    <a:pt x="3" y="7"/>
                  </a:lnTo>
                  <a:lnTo>
                    <a:pt x="3" y="7"/>
                  </a:lnTo>
                  <a:lnTo>
                    <a:pt x="4" y="6"/>
                  </a:lnTo>
                  <a:lnTo>
                    <a:pt x="5" y="5"/>
                  </a:lnTo>
                  <a:lnTo>
                    <a:pt x="6" y="4"/>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0" name="Freeform 232"/>
            <p:cNvSpPr>
              <a:spLocks/>
            </p:cNvSpPr>
            <p:nvPr/>
          </p:nvSpPr>
          <p:spPr bwMode="auto">
            <a:xfrm>
              <a:off x="1528" y="2410"/>
              <a:ext cx="6" cy="7"/>
            </a:xfrm>
            <a:custGeom>
              <a:avLst/>
              <a:gdLst/>
              <a:ahLst/>
              <a:cxnLst>
                <a:cxn ang="0">
                  <a:pos x="2" y="0"/>
                </a:cxn>
                <a:cxn ang="0">
                  <a:pos x="1" y="1"/>
                </a:cxn>
                <a:cxn ang="0">
                  <a:pos x="0" y="2"/>
                </a:cxn>
                <a:cxn ang="0">
                  <a:pos x="0" y="3"/>
                </a:cxn>
                <a:cxn ang="0">
                  <a:pos x="0" y="5"/>
                </a:cxn>
                <a:cxn ang="0">
                  <a:pos x="0" y="6"/>
                </a:cxn>
                <a:cxn ang="0">
                  <a:pos x="1" y="7"/>
                </a:cxn>
                <a:cxn ang="0">
                  <a:pos x="2" y="7"/>
                </a:cxn>
                <a:cxn ang="0">
                  <a:pos x="3" y="7"/>
                </a:cxn>
                <a:cxn ang="0">
                  <a:pos x="3" y="7"/>
                </a:cxn>
                <a:cxn ang="0">
                  <a:pos x="4" y="7"/>
                </a:cxn>
                <a:cxn ang="0">
                  <a:pos x="5" y="6"/>
                </a:cxn>
                <a:cxn ang="0">
                  <a:pos x="6" y="5"/>
                </a:cxn>
                <a:cxn ang="0">
                  <a:pos x="6" y="3"/>
                </a:cxn>
                <a:cxn ang="0">
                  <a:pos x="5" y="2"/>
                </a:cxn>
                <a:cxn ang="0">
                  <a:pos x="4" y="1"/>
                </a:cxn>
                <a:cxn ang="0">
                  <a:pos x="3" y="0"/>
                </a:cxn>
                <a:cxn ang="0">
                  <a:pos x="2" y="0"/>
                </a:cxn>
              </a:cxnLst>
              <a:rect l="0" t="0" r="r" b="b"/>
              <a:pathLst>
                <a:path w="6" h="7">
                  <a:moveTo>
                    <a:pt x="2" y="0"/>
                  </a:moveTo>
                  <a:lnTo>
                    <a:pt x="1" y="1"/>
                  </a:lnTo>
                  <a:lnTo>
                    <a:pt x="0" y="2"/>
                  </a:lnTo>
                  <a:lnTo>
                    <a:pt x="0" y="3"/>
                  </a:lnTo>
                  <a:lnTo>
                    <a:pt x="0" y="5"/>
                  </a:lnTo>
                  <a:lnTo>
                    <a:pt x="0" y="6"/>
                  </a:lnTo>
                  <a:lnTo>
                    <a:pt x="1" y="7"/>
                  </a:lnTo>
                  <a:lnTo>
                    <a:pt x="2" y="7"/>
                  </a:lnTo>
                  <a:lnTo>
                    <a:pt x="3" y="7"/>
                  </a:lnTo>
                  <a:lnTo>
                    <a:pt x="3" y="7"/>
                  </a:lnTo>
                  <a:lnTo>
                    <a:pt x="4" y="7"/>
                  </a:lnTo>
                  <a:lnTo>
                    <a:pt x="5" y="6"/>
                  </a:lnTo>
                  <a:lnTo>
                    <a:pt x="6" y="5"/>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1" name="Freeform 233"/>
            <p:cNvSpPr>
              <a:spLocks/>
            </p:cNvSpPr>
            <p:nvPr/>
          </p:nvSpPr>
          <p:spPr bwMode="auto">
            <a:xfrm>
              <a:off x="1540" y="2410"/>
              <a:ext cx="6" cy="7"/>
            </a:xfrm>
            <a:custGeom>
              <a:avLst/>
              <a:gdLst/>
              <a:ahLst/>
              <a:cxnLst>
                <a:cxn ang="0">
                  <a:pos x="2" y="0"/>
                </a:cxn>
                <a:cxn ang="0">
                  <a:pos x="1" y="0"/>
                </a:cxn>
                <a:cxn ang="0">
                  <a:pos x="0" y="1"/>
                </a:cxn>
                <a:cxn ang="0">
                  <a:pos x="0" y="2"/>
                </a:cxn>
                <a:cxn ang="0">
                  <a:pos x="0" y="3"/>
                </a:cxn>
                <a:cxn ang="0">
                  <a:pos x="0" y="5"/>
                </a:cxn>
                <a:cxn ang="0">
                  <a:pos x="1" y="6"/>
                </a:cxn>
                <a:cxn ang="0">
                  <a:pos x="2" y="7"/>
                </a:cxn>
                <a:cxn ang="0">
                  <a:pos x="3" y="7"/>
                </a:cxn>
                <a:cxn ang="0">
                  <a:pos x="3" y="7"/>
                </a:cxn>
                <a:cxn ang="0">
                  <a:pos x="4" y="6"/>
                </a:cxn>
                <a:cxn ang="0">
                  <a:pos x="5" y="5"/>
                </a:cxn>
                <a:cxn ang="0">
                  <a:pos x="6" y="3"/>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3"/>
                  </a:lnTo>
                  <a:lnTo>
                    <a:pt x="0" y="5"/>
                  </a:lnTo>
                  <a:lnTo>
                    <a:pt x="1" y="6"/>
                  </a:lnTo>
                  <a:lnTo>
                    <a:pt x="2" y="7"/>
                  </a:lnTo>
                  <a:lnTo>
                    <a:pt x="3" y="7"/>
                  </a:lnTo>
                  <a:lnTo>
                    <a:pt x="3" y="7"/>
                  </a:lnTo>
                  <a:lnTo>
                    <a:pt x="4" y="6"/>
                  </a:lnTo>
                  <a:lnTo>
                    <a:pt x="5" y="5"/>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2" name="Freeform 234"/>
            <p:cNvSpPr>
              <a:spLocks/>
            </p:cNvSpPr>
            <p:nvPr/>
          </p:nvSpPr>
          <p:spPr bwMode="auto">
            <a:xfrm>
              <a:off x="1552" y="2409"/>
              <a:ext cx="6" cy="7"/>
            </a:xfrm>
            <a:custGeom>
              <a:avLst/>
              <a:gdLst/>
              <a:ahLst/>
              <a:cxnLst>
                <a:cxn ang="0">
                  <a:pos x="2" y="0"/>
                </a:cxn>
                <a:cxn ang="0">
                  <a:pos x="1" y="1"/>
                </a:cxn>
                <a:cxn ang="0">
                  <a:pos x="0" y="2"/>
                </a:cxn>
                <a:cxn ang="0">
                  <a:pos x="0" y="3"/>
                </a:cxn>
                <a:cxn ang="0">
                  <a:pos x="0" y="4"/>
                </a:cxn>
                <a:cxn ang="0">
                  <a:pos x="0" y="6"/>
                </a:cxn>
                <a:cxn ang="0">
                  <a:pos x="1" y="7"/>
                </a:cxn>
                <a:cxn ang="0">
                  <a:pos x="2" y="7"/>
                </a:cxn>
                <a:cxn ang="0">
                  <a:pos x="3" y="7"/>
                </a:cxn>
                <a:cxn ang="0">
                  <a:pos x="3" y="7"/>
                </a:cxn>
                <a:cxn ang="0">
                  <a:pos x="4" y="7"/>
                </a:cxn>
                <a:cxn ang="0">
                  <a:pos x="5" y="6"/>
                </a:cxn>
                <a:cxn ang="0">
                  <a:pos x="6" y="4"/>
                </a:cxn>
                <a:cxn ang="0">
                  <a:pos x="6" y="3"/>
                </a:cxn>
                <a:cxn ang="0">
                  <a:pos x="5" y="2"/>
                </a:cxn>
                <a:cxn ang="0">
                  <a:pos x="4" y="1"/>
                </a:cxn>
                <a:cxn ang="0">
                  <a:pos x="3" y="0"/>
                </a:cxn>
                <a:cxn ang="0">
                  <a:pos x="2" y="0"/>
                </a:cxn>
              </a:cxnLst>
              <a:rect l="0" t="0" r="r" b="b"/>
              <a:pathLst>
                <a:path w="6" h="7">
                  <a:moveTo>
                    <a:pt x="2" y="0"/>
                  </a:moveTo>
                  <a:lnTo>
                    <a:pt x="1" y="1"/>
                  </a:lnTo>
                  <a:lnTo>
                    <a:pt x="0" y="2"/>
                  </a:lnTo>
                  <a:lnTo>
                    <a:pt x="0" y="3"/>
                  </a:lnTo>
                  <a:lnTo>
                    <a:pt x="0" y="4"/>
                  </a:lnTo>
                  <a:lnTo>
                    <a:pt x="0" y="6"/>
                  </a:lnTo>
                  <a:lnTo>
                    <a:pt x="1" y="7"/>
                  </a:lnTo>
                  <a:lnTo>
                    <a:pt x="2" y="7"/>
                  </a:lnTo>
                  <a:lnTo>
                    <a:pt x="3" y="7"/>
                  </a:lnTo>
                  <a:lnTo>
                    <a:pt x="3" y="7"/>
                  </a:lnTo>
                  <a:lnTo>
                    <a:pt x="4" y="7"/>
                  </a:lnTo>
                  <a:lnTo>
                    <a:pt x="5" y="6"/>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3" name="Freeform 235"/>
            <p:cNvSpPr>
              <a:spLocks/>
            </p:cNvSpPr>
            <p:nvPr/>
          </p:nvSpPr>
          <p:spPr bwMode="auto">
            <a:xfrm>
              <a:off x="1564" y="2409"/>
              <a:ext cx="6" cy="7"/>
            </a:xfrm>
            <a:custGeom>
              <a:avLst/>
              <a:gdLst/>
              <a:ahLst/>
              <a:cxnLst>
                <a:cxn ang="0">
                  <a:pos x="2" y="0"/>
                </a:cxn>
                <a:cxn ang="0">
                  <a:pos x="1" y="0"/>
                </a:cxn>
                <a:cxn ang="0">
                  <a:pos x="0" y="1"/>
                </a:cxn>
                <a:cxn ang="0">
                  <a:pos x="0" y="2"/>
                </a:cxn>
                <a:cxn ang="0">
                  <a:pos x="0" y="3"/>
                </a:cxn>
                <a:cxn ang="0">
                  <a:pos x="0" y="4"/>
                </a:cxn>
                <a:cxn ang="0">
                  <a:pos x="1" y="6"/>
                </a:cxn>
                <a:cxn ang="0">
                  <a:pos x="2" y="7"/>
                </a:cxn>
                <a:cxn ang="0">
                  <a:pos x="3" y="7"/>
                </a:cxn>
                <a:cxn ang="0">
                  <a:pos x="3" y="7"/>
                </a:cxn>
                <a:cxn ang="0">
                  <a:pos x="4" y="6"/>
                </a:cxn>
                <a:cxn ang="0">
                  <a:pos x="5" y="4"/>
                </a:cxn>
                <a:cxn ang="0">
                  <a:pos x="6" y="3"/>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3"/>
                  </a:lnTo>
                  <a:lnTo>
                    <a:pt x="0" y="4"/>
                  </a:lnTo>
                  <a:lnTo>
                    <a:pt x="1" y="6"/>
                  </a:lnTo>
                  <a:lnTo>
                    <a:pt x="2" y="7"/>
                  </a:lnTo>
                  <a:lnTo>
                    <a:pt x="3" y="7"/>
                  </a:lnTo>
                  <a:lnTo>
                    <a:pt x="3" y="7"/>
                  </a:lnTo>
                  <a:lnTo>
                    <a:pt x="4" y="6"/>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4" name="Freeform 236"/>
            <p:cNvSpPr>
              <a:spLocks/>
            </p:cNvSpPr>
            <p:nvPr/>
          </p:nvSpPr>
          <p:spPr bwMode="auto">
            <a:xfrm>
              <a:off x="1576" y="2409"/>
              <a:ext cx="7" cy="7"/>
            </a:xfrm>
            <a:custGeom>
              <a:avLst/>
              <a:gdLst/>
              <a:ahLst/>
              <a:cxnLst>
                <a:cxn ang="0">
                  <a:pos x="2" y="0"/>
                </a:cxn>
                <a:cxn ang="0">
                  <a:pos x="1" y="0"/>
                </a:cxn>
                <a:cxn ang="0">
                  <a:pos x="0" y="1"/>
                </a:cxn>
                <a:cxn ang="0">
                  <a:pos x="0" y="2"/>
                </a:cxn>
                <a:cxn ang="0">
                  <a:pos x="0" y="3"/>
                </a:cxn>
                <a:cxn ang="0">
                  <a:pos x="0" y="4"/>
                </a:cxn>
                <a:cxn ang="0">
                  <a:pos x="1" y="6"/>
                </a:cxn>
                <a:cxn ang="0">
                  <a:pos x="2" y="7"/>
                </a:cxn>
                <a:cxn ang="0">
                  <a:pos x="3" y="7"/>
                </a:cxn>
                <a:cxn ang="0">
                  <a:pos x="3" y="7"/>
                </a:cxn>
                <a:cxn ang="0">
                  <a:pos x="4" y="6"/>
                </a:cxn>
                <a:cxn ang="0">
                  <a:pos x="5" y="4"/>
                </a:cxn>
                <a:cxn ang="0">
                  <a:pos x="7" y="3"/>
                </a:cxn>
                <a:cxn ang="0">
                  <a:pos x="7" y="2"/>
                </a:cxn>
                <a:cxn ang="0">
                  <a:pos x="5" y="1"/>
                </a:cxn>
                <a:cxn ang="0">
                  <a:pos x="4" y="0"/>
                </a:cxn>
                <a:cxn ang="0">
                  <a:pos x="3" y="0"/>
                </a:cxn>
                <a:cxn ang="0">
                  <a:pos x="2" y="0"/>
                </a:cxn>
              </a:cxnLst>
              <a:rect l="0" t="0" r="r" b="b"/>
              <a:pathLst>
                <a:path w="7" h="7">
                  <a:moveTo>
                    <a:pt x="2" y="0"/>
                  </a:moveTo>
                  <a:lnTo>
                    <a:pt x="1" y="0"/>
                  </a:lnTo>
                  <a:lnTo>
                    <a:pt x="0" y="1"/>
                  </a:lnTo>
                  <a:lnTo>
                    <a:pt x="0" y="2"/>
                  </a:lnTo>
                  <a:lnTo>
                    <a:pt x="0" y="3"/>
                  </a:lnTo>
                  <a:lnTo>
                    <a:pt x="0" y="4"/>
                  </a:lnTo>
                  <a:lnTo>
                    <a:pt x="1" y="6"/>
                  </a:lnTo>
                  <a:lnTo>
                    <a:pt x="2" y="7"/>
                  </a:lnTo>
                  <a:lnTo>
                    <a:pt x="3" y="7"/>
                  </a:lnTo>
                  <a:lnTo>
                    <a:pt x="3" y="7"/>
                  </a:lnTo>
                  <a:lnTo>
                    <a:pt x="4" y="6"/>
                  </a:lnTo>
                  <a:lnTo>
                    <a:pt x="5" y="4"/>
                  </a:lnTo>
                  <a:lnTo>
                    <a:pt x="7" y="3"/>
                  </a:lnTo>
                  <a:lnTo>
                    <a:pt x="7"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5" name="Freeform 237"/>
            <p:cNvSpPr>
              <a:spLocks/>
            </p:cNvSpPr>
            <p:nvPr/>
          </p:nvSpPr>
          <p:spPr bwMode="auto">
            <a:xfrm>
              <a:off x="1589" y="2408"/>
              <a:ext cx="6" cy="7"/>
            </a:xfrm>
            <a:custGeom>
              <a:avLst/>
              <a:gdLst/>
              <a:ahLst/>
              <a:cxnLst>
                <a:cxn ang="0">
                  <a:pos x="2" y="0"/>
                </a:cxn>
                <a:cxn ang="0">
                  <a:pos x="1" y="1"/>
                </a:cxn>
                <a:cxn ang="0">
                  <a:pos x="0" y="2"/>
                </a:cxn>
                <a:cxn ang="0">
                  <a:pos x="0" y="3"/>
                </a:cxn>
                <a:cxn ang="0">
                  <a:pos x="0" y="4"/>
                </a:cxn>
                <a:cxn ang="0">
                  <a:pos x="0" y="5"/>
                </a:cxn>
                <a:cxn ang="0">
                  <a:pos x="1" y="7"/>
                </a:cxn>
                <a:cxn ang="0">
                  <a:pos x="2" y="7"/>
                </a:cxn>
                <a:cxn ang="0">
                  <a:pos x="3" y="7"/>
                </a:cxn>
                <a:cxn ang="0">
                  <a:pos x="3" y="7"/>
                </a:cxn>
                <a:cxn ang="0">
                  <a:pos x="4" y="7"/>
                </a:cxn>
                <a:cxn ang="0">
                  <a:pos x="5" y="5"/>
                </a:cxn>
                <a:cxn ang="0">
                  <a:pos x="6" y="4"/>
                </a:cxn>
                <a:cxn ang="0">
                  <a:pos x="6" y="3"/>
                </a:cxn>
                <a:cxn ang="0">
                  <a:pos x="5" y="2"/>
                </a:cxn>
                <a:cxn ang="0">
                  <a:pos x="4" y="1"/>
                </a:cxn>
                <a:cxn ang="0">
                  <a:pos x="3" y="0"/>
                </a:cxn>
                <a:cxn ang="0">
                  <a:pos x="2" y="0"/>
                </a:cxn>
              </a:cxnLst>
              <a:rect l="0" t="0" r="r" b="b"/>
              <a:pathLst>
                <a:path w="6" h="7">
                  <a:moveTo>
                    <a:pt x="2" y="0"/>
                  </a:moveTo>
                  <a:lnTo>
                    <a:pt x="1" y="1"/>
                  </a:lnTo>
                  <a:lnTo>
                    <a:pt x="0" y="2"/>
                  </a:lnTo>
                  <a:lnTo>
                    <a:pt x="0" y="3"/>
                  </a:lnTo>
                  <a:lnTo>
                    <a:pt x="0" y="4"/>
                  </a:lnTo>
                  <a:lnTo>
                    <a:pt x="0" y="5"/>
                  </a:lnTo>
                  <a:lnTo>
                    <a:pt x="1" y="7"/>
                  </a:lnTo>
                  <a:lnTo>
                    <a:pt x="2" y="7"/>
                  </a:lnTo>
                  <a:lnTo>
                    <a:pt x="3" y="7"/>
                  </a:lnTo>
                  <a:lnTo>
                    <a:pt x="3" y="7"/>
                  </a:lnTo>
                  <a:lnTo>
                    <a:pt x="4" y="7"/>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6" name="Freeform 238"/>
            <p:cNvSpPr>
              <a:spLocks/>
            </p:cNvSpPr>
            <p:nvPr/>
          </p:nvSpPr>
          <p:spPr bwMode="auto">
            <a:xfrm>
              <a:off x="1601" y="2408"/>
              <a:ext cx="6" cy="7"/>
            </a:xfrm>
            <a:custGeom>
              <a:avLst/>
              <a:gdLst/>
              <a:ahLst/>
              <a:cxnLst>
                <a:cxn ang="0">
                  <a:pos x="2" y="0"/>
                </a:cxn>
                <a:cxn ang="0">
                  <a:pos x="1" y="0"/>
                </a:cxn>
                <a:cxn ang="0">
                  <a:pos x="0" y="1"/>
                </a:cxn>
                <a:cxn ang="0">
                  <a:pos x="0" y="2"/>
                </a:cxn>
                <a:cxn ang="0">
                  <a:pos x="0" y="3"/>
                </a:cxn>
                <a:cxn ang="0">
                  <a:pos x="0" y="4"/>
                </a:cxn>
                <a:cxn ang="0">
                  <a:pos x="1" y="5"/>
                </a:cxn>
                <a:cxn ang="0">
                  <a:pos x="2" y="7"/>
                </a:cxn>
                <a:cxn ang="0">
                  <a:pos x="3" y="7"/>
                </a:cxn>
                <a:cxn ang="0">
                  <a:pos x="3" y="7"/>
                </a:cxn>
                <a:cxn ang="0">
                  <a:pos x="4" y="5"/>
                </a:cxn>
                <a:cxn ang="0">
                  <a:pos x="5" y="4"/>
                </a:cxn>
                <a:cxn ang="0">
                  <a:pos x="6" y="3"/>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3"/>
                  </a:lnTo>
                  <a:lnTo>
                    <a:pt x="0" y="4"/>
                  </a:lnTo>
                  <a:lnTo>
                    <a:pt x="1" y="5"/>
                  </a:lnTo>
                  <a:lnTo>
                    <a:pt x="2" y="7"/>
                  </a:lnTo>
                  <a:lnTo>
                    <a:pt x="3" y="7"/>
                  </a:lnTo>
                  <a:lnTo>
                    <a:pt x="3" y="7"/>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7" name="Freeform 239"/>
            <p:cNvSpPr>
              <a:spLocks/>
            </p:cNvSpPr>
            <p:nvPr/>
          </p:nvSpPr>
          <p:spPr bwMode="auto">
            <a:xfrm>
              <a:off x="1613" y="240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8" name="Freeform 240"/>
            <p:cNvSpPr>
              <a:spLocks/>
            </p:cNvSpPr>
            <p:nvPr/>
          </p:nvSpPr>
          <p:spPr bwMode="auto">
            <a:xfrm>
              <a:off x="1625" y="240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9" name="Freeform 241"/>
            <p:cNvSpPr>
              <a:spLocks/>
            </p:cNvSpPr>
            <p:nvPr/>
          </p:nvSpPr>
          <p:spPr bwMode="auto">
            <a:xfrm>
              <a:off x="1637" y="240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0" name="Freeform 242"/>
            <p:cNvSpPr>
              <a:spLocks/>
            </p:cNvSpPr>
            <p:nvPr/>
          </p:nvSpPr>
          <p:spPr bwMode="auto">
            <a:xfrm>
              <a:off x="1649" y="240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1" name="Freeform 243"/>
            <p:cNvSpPr>
              <a:spLocks/>
            </p:cNvSpPr>
            <p:nvPr/>
          </p:nvSpPr>
          <p:spPr bwMode="auto">
            <a:xfrm>
              <a:off x="1661" y="240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2" name="Freeform 244"/>
            <p:cNvSpPr>
              <a:spLocks/>
            </p:cNvSpPr>
            <p:nvPr/>
          </p:nvSpPr>
          <p:spPr bwMode="auto">
            <a:xfrm>
              <a:off x="1673" y="240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3" name="Freeform 245"/>
            <p:cNvSpPr>
              <a:spLocks/>
            </p:cNvSpPr>
            <p:nvPr/>
          </p:nvSpPr>
          <p:spPr bwMode="auto">
            <a:xfrm>
              <a:off x="1686" y="240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4" name="Freeform 246"/>
            <p:cNvSpPr>
              <a:spLocks/>
            </p:cNvSpPr>
            <p:nvPr/>
          </p:nvSpPr>
          <p:spPr bwMode="auto">
            <a:xfrm>
              <a:off x="1698" y="24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5" name="Freeform 247"/>
            <p:cNvSpPr>
              <a:spLocks/>
            </p:cNvSpPr>
            <p:nvPr/>
          </p:nvSpPr>
          <p:spPr bwMode="auto">
            <a:xfrm>
              <a:off x="1710" y="24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6" name="Freeform 248"/>
            <p:cNvSpPr>
              <a:spLocks/>
            </p:cNvSpPr>
            <p:nvPr/>
          </p:nvSpPr>
          <p:spPr bwMode="auto">
            <a:xfrm>
              <a:off x="1722" y="240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7" name="Freeform 249"/>
            <p:cNvSpPr>
              <a:spLocks/>
            </p:cNvSpPr>
            <p:nvPr/>
          </p:nvSpPr>
          <p:spPr bwMode="auto">
            <a:xfrm>
              <a:off x="1734" y="240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8" name="Freeform 250"/>
            <p:cNvSpPr>
              <a:spLocks/>
            </p:cNvSpPr>
            <p:nvPr/>
          </p:nvSpPr>
          <p:spPr bwMode="auto">
            <a:xfrm>
              <a:off x="1746" y="240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9" name="Freeform 251"/>
            <p:cNvSpPr>
              <a:spLocks/>
            </p:cNvSpPr>
            <p:nvPr/>
          </p:nvSpPr>
          <p:spPr bwMode="auto">
            <a:xfrm>
              <a:off x="1758" y="240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20" name="Freeform 252"/>
            <p:cNvSpPr>
              <a:spLocks/>
            </p:cNvSpPr>
            <p:nvPr/>
          </p:nvSpPr>
          <p:spPr bwMode="auto">
            <a:xfrm>
              <a:off x="1770" y="240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21" name="Freeform 253"/>
            <p:cNvSpPr>
              <a:spLocks/>
            </p:cNvSpPr>
            <p:nvPr/>
          </p:nvSpPr>
          <p:spPr bwMode="auto">
            <a:xfrm>
              <a:off x="1781" y="2402"/>
              <a:ext cx="8" cy="6"/>
            </a:xfrm>
            <a:custGeom>
              <a:avLst/>
              <a:gdLst/>
              <a:ahLst/>
              <a:cxnLst>
                <a:cxn ang="0">
                  <a:pos x="4" y="0"/>
                </a:cxn>
                <a:cxn ang="0">
                  <a:pos x="3" y="0"/>
                </a:cxn>
                <a:cxn ang="0">
                  <a:pos x="2" y="1"/>
                </a:cxn>
                <a:cxn ang="0">
                  <a:pos x="0" y="2"/>
                </a:cxn>
                <a:cxn ang="0">
                  <a:pos x="0" y="3"/>
                </a:cxn>
                <a:cxn ang="0">
                  <a:pos x="2" y="4"/>
                </a:cxn>
                <a:cxn ang="0">
                  <a:pos x="3" y="5"/>
                </a:cxn>
                <a:cxn ang="0">
                  <a:pos x="4" y="6"/>
                </a:cxn>
                <a:cxn ang="0">
                  <a:pos x="5" y="6"/>
                </a:cxn>
                <a:cxn ang="0">
                  <a:pos x="5" y="6"/>
                </a:cxn>
                <a:cxn ang="0">
                  <a:pos x="6" y="5"/>
                </a:cxn>
                <a:cxn ang="0">
                  <a:pos x="7" y="4"/>
                </a:cxn>
                <a:cxn ang="0">
                  <a:pos x="8" y="3"/>
                </a:cxn>
                <a:cxn ang="0">
                  <a:pos x="8" y="2"/>
                </a:cxn>
                <a:cxn ang="0">
                  <a:pos x="7" y="1"/>
                </a:cxn>
                <a:cxn ang="0">
                  <a:pos x="6" y="0"/>
                </a:cxn>
                <a:cxn ang="0">
                  <a:pos x="5" y="0"/>
                </a:cxn>
                <a:cxn ang="0">
                  <a:pos x="4" y="0"/>
                </a:cxn>
              </a:cxnLst>
              <a:rect l="0" t="0" r="r" b="b"/>
              <a:pathLst>
                <a:path w="8" h="6">
                  <a:moveTo>
                    <a:pt x="4" y="0"/>
                  </a:moveTo>
                  <a:lnTo>
                    <a:pt x="3" y="0"/>
                  </a:lnTo>
                  <a:lnTo>
                    <a:pt x="2" y="1"/>
                  </a:lnTo>
                  <a:lnTo>
                    <a:pt x="0" y="2"/>
                  </a:lnTo>
                  <a:lnTo>
                    <a:pt x="0" y="3"/>
                  </a:lnTo>
                  <a:lnTo>
                    <a:pt x="2" y="4"/>
                  </a:lnTo>
                  <a:lnTo>
                    <a:pt x="3" y="5"/>
                  </a:lnTo>
                  <a:lnTo>
                    <a:pt x="4" y="6"/>
                  </a:lnTo>
                  <a:lnTo>
                    <a:pt x="5" y="6"/>
                  </a:lnTo>
                  <a:lnTo>
                    <a:pt x="5" y="6"/>
                  </a:lnTo>
                  <a:lnTo>
                    <a:pt x="6" y="5"/>
                  </a:lnTo>
                  <a:lnTo>
                    <a:pt x="7" y="4"/>
                  </a:lnTo>
                  <a:lnTo>
                    <a:pt x="8" y="3"/>
                  </a:lnTo>
                  <a:lnTo>
                    <a:pt x="8" y="2"/>
                  </a:lnTo>
                  <a:lnTo>
                    <a:pt x="7" y="1"/>
                  </a:lnTo>
                  <a:lnTo>
                    <a:pt x="6" y="0"/>
                  </a:lnTo>
                  <a:lnTo>
                    <a:pt x="5" y="0"/>
                  </a:lnTo>
                  <a:lnTo>
                    <a:pt x="4" y="0"/>
                  </a:lnTo>
                  <a:close/>
                </a:path>
              </a:pathLst>
            </a:custGeom>
            <a:solidFill>
              <a:srgbClr val="000000"/>
            </a:solidFill>
            <a:ln w="9525">
              <a:noFill/>
              <a:round/>
              <a:headEnd/>
              <a:tailEnd/>
            </a:ln>
          </p:spPr>
          <p:txBody>
            <a:bodyPr/>
            <a:lstStyle/>
            <a:p>
              <a:endParaRPr lang="en-US"/>
            </a:p>
          </p:txBody>
        </p:sp>
        <p:sp>
          <p:nvSpPr>
            <p:cNvPr id="929022" name="Freeform 254"/>
            <p:cNvSpPr>
              <a:spLocks/>
            </p:cNvSpPr>
            <p:nvPr/>
          </p:nvSpPr>
          <p:spPr bwMode="auto">
            <a:xfrm>
              <a:off x="1794" y="240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23" name="Freeform 255"/>
            <p:cNvSpPr>
              <a:spLocks/>
            </p:cNvSpPr>
            <p:nvPr/>
          </p:nvSpPr>
          <p:spPr bwMode="auto">
            <a:xfrm>
              <a:off x="1806" y="240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4" name="Freeform 256"/>
            <p:cNvSpPr>
              <a:spLocks/>
            </p:cNvSpPr>
            <p:nvPr/>
          </p:nvSpPr>
          <p:spPr bwMode="auto">
            <a:xfrm>
              <a:off x="1818" y="240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25" name="Freeform 257"/>
            <p:cNvSpPr>
              <a:spLocks/>
            </p:cNvSpPr>
            <p:nvPr/>
          </p:nvSpPr>
          <p:spPr bwMode="auto">
            <a:xfrm>
              <a:off x="1830" y="240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6" name="Freeform 258"/>
            <p:cNvSpPr>
              <a:spLocks/>
            </p:cNvSpPr>
            <p:nvPr/>
          </p:nvSpPr>
          <p:spPr bwMode="auto">
            <a:xfrm>
              <a:off x="1842" y="240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7" name="Freeform 259"/>
            <p:cNvSpPr>
              <a:spLocks/>
            </p:cNvSpPr>
            <p:nvPr/>
          </p:nvSpPr>
          <p:spPr bwMode="auto">
            <a:xfrm>
              <a:off x="1854" y="239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28" name="Freeform 260"/>
            <p:cNvSpPr>
              <a:spLocks/>
            </p:cNvSpPr>
            <p:nvPr/>
          </p:nvSpPr>
          <p:spPr bwMode="auto">
            <a:xfrm>
              <a:off x="1866" y="239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9" name="Freeform 261"/>
            <p:cNvSpPr>
              <a:spLocks/>
            </p:cNvSpPr>
            <p:nvPr/>
          </p:nvSpPr>
          <p:spPr bwMode="auto">
            <a:xfrm>
              <a:off x="1878" y="2398"/>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5" y="6"/>
                </a:cxn>
                <a:cxn ang="0">
                  <a:pos x="5" y="6"/>
                </a:cxn>
                <a:cxn ang="0">
                  <a:pos x="6" y="6"/>
                </a:cxn>
                <a:cxn ang="0">
                  <a:pos x="7" y="5"/>
                </a:cxn>
                <a:cxn ang="0">
                  <a:pos x="7" y="4"/>
                </a:cxn>
                <a:cxn ang="0">
                  <a:pos x="7" y="3"/>
                </a:cxn>
                <a:cxn ang="0">
                  <a:pos x="7" y="2"/>
                </a:cxn>
                <a:cxn ang="0">
                  <a:pos x="6" y="1"/>
                </a:cxn>
                <a:cxn ang="0">
                  <a:pos x="5" y="0"/>
                </a:cxn>
                <a:cxn ang="0">
                  <a:pos x="3" y="0"/>
                </a:cxn>
              </a:cxnLst>
              <a:rect l="0" t="0" r="r" b="b"/>
              <a:pathLst>
                <a:path w="7" h="6">
                  <a:moveTo>
                    <a:pt x="3" y="0"/>
                  </a:moveTo>
                  <a:lnTo>
                    <a:pt x="2" y="1"/>
                  </a:lnTo>
                  <a:lnTo>
                    <a:pt x="1" y="2"/>
                  </a:lnTo>
                  <a:lnTo>
                    <a:pt x="0" y="3"/>
                  </a:lnTo>
                  <a:lnTo>
                    <a:pt x="0" y="4"/>
                  </a:lnTo>
                  <a:lnTo>
                    <a:pt x="1" y="5"/>
                  </a:lnTo>
                  <a:lnTo>
                    <a:pt x="2" y="6"/>
                  </a:lnTo>
                  <a:lnTo>
                    <a:pt x="3" y="6"/>
                  </a:lnTo>
                  <a:lnTo>
                    <a:pt x="5" y="6"/>
                  </a:lnTo>
                  <a:lnTo>
                    <a:pt x="5" y="6"/>
                  </a:lnTo>
                  <a:lnTo>
                    <a:pt x="6" y="6"/>
                  </a:lnTo>
                  <a:lnTo>
                    <a:pt x="7" y="5"/>
                  </a:lnTo>
                  <a:lnTo>
                    <a:pt x="7" y="4"/>
                  </a:lnTo>
                  <a:lnTo>
                    <a:pt x="7" y="3"/>
                  </a:lnTo>
                  <a:lnTo>
                    <a:pt x="7" y="2"/>
                  </a:lnTo>
                  <a:lnTo>
                    <a:pt x="6" y="1"/>
                  </a:lnTo>
                  <a:lnTo>
                    <a:pt x="5" y="0"/>
                  </a:lnTo>
                  <a:lnTo>
                    <a:pt x="3" y="0"/>
                  </a:lnTo>
                  <a:close/>
                </a:path>
              </a:pathLst>
            </a:custGeom>
            <a:solidFill>
              <a:srgbClr val="000000"/>
            </a:solidFill>
            <a:ln w="9525">
              <a:noFill/>
              <a:round/>
              <a:headEnd/>
              <a:tailEnd/>
            </a:ln>
          </p:spPr>
          <p:txBody>
            <a:bodyPr/>
            <a:lstStyle/>
            <a:p>
              <a:endParaRPr lang="en-US"/>
            </a:p>
          </p:txBody>
        </p:sp>
        <p:sp>
          <p:nvSpPr>
            <p:cNvPr id="929030" name="Freeform 262"/>
            <p:cNvSpPr>
              <a:spLocks/>
            </p:cNvSpPr>
            <p:nvPr/>
          </p:nvSpPr>
          <p:spPr bwMode="auto">
            <a:xfrm>
              <a:off x="1891" y="239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1" name="Freeform 263"/>
            <p:cNvSpPr>
              <a:spLocks/>
            </p:cNvSpPr>
            <p:nvPr/>
          </p:nvSpPr>
          <p:spPr bwMode="auto">
            <a:xfrm>
              <a:off x="1903" y="239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2" name="Freeform 264"/>
            <p:cNvSpPr>
              <a:spLocks/>
            </p:cNvSpPr>
            <p:nvPr/>
          </p:nvSpPr>
          <p:spPr bwMode="auto">
            <a:xfrm>
              <a:off x="1915" y="239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3" name="Freeform 265"/>
            <p:cNvSpPr>
              <a:spLocks/>
            </p:cNvSpPr>
            <p:nvPr/>
          </p:nvSpPr>
          <p:spPr bwMode="auto">
            <a:xfrm>
              <a:off x="1927" y="239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4" name="Freeform 266"/>
            <p:cNvSpPr>
              <a:spLocks/>
            </p:cNvSpPr>
            <p:nvPr/>
          </p:nvSpPr>
          <p:spPr bwMode="auto">
            <a:xfrm>
              <a:off x="1939" y="239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5" name="Freeform 267"/>
            <p:cNvSpPr>
              <a:spLocks/>
            </p:cNvSpPr>
            <p:nvPr/>
          </p:nvSpPr>
          <p:spPr bwMode="auto">
            <a:xfrm>
              <a:off x="1951" y="239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6" name="Freeform 268"/>
            <p:cNvSpPr>
              <a:spLocks/>
            </p:cNvSpPr>
            <p:nvPr/>
          </p:nvSpPr>
          <p:spPr bwMode="auto">
            <a:xfrm>
              <a:off x="1963" y="239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7" name="Freeform 269"/>
            <p:cNvSpPr>
              <a:spLocks/>
            </p:cNvSpPr>
            <p:nvPr/>
          </p:nvSpPr>
          <p:spPr bwMode="auto">
            <a:xfrm>
              <a:off x="1975" y="239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8" name="Freeform 270"/>
            <p:cNvSpPr>
              <a:spLocks/>
            </p:cNvSpPr>
            <p:nvPr/>
          </p:nvSpPr>
          <p:spPr bwMode="auto">
            <a:xfrm>
              <a:off x="1988" y="239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9" name="Freeform 271"/>
            <p:cNvSpPr>
              <a:spLocks/>
            </p:cNvSpPr>
            <p:nvPr/>
          </p:nvSpPr>
          <p:spPr bwMode="auto">
            <a:xfrm>
              <a:off x="2000" y="239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0" name="Freeform 272"/>
            <p:cNvSpPr>
              <a:spLocks/>
            </p:cNvSpPr>
            <p:nvPr/>
          </p:nvSpPr>
          <p:spPr bwMode="auto">
            <a:xfrm>
              <a:off x="2012" y="239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1" name="Freeform 273"/>
            <p:cNvSpPr>
              <a:spLocks/>
            </p:cNvSpPr>
            <p:nvPr/>
          </p:nvSpPr>
          <p:spPr bwMode="auto">
            <a:xfrm>
              <a:off x="2024" y="239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2" name="Freeform 274"/>
            <p:cNvSpPr>
              <a:spLocks/>
            </p:cNvSpPr>
            <p:nvPr/>
          </p:nvSpPr>
          <p:spPr bwMode="auto">
            <a:xfrm>
              <a:off x="2036" y="239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3" name="Freeform 275"/>
            <p:cNvSpPr>
              <a:spLocks/>
            </p:cNvSpPr>
            <p:nvPr/>
          </p:nvSpPr>
          <p:spPr bwMode="auto">
            <a:xfrm>
              <a:off x="2048" y="239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4" name="Freeform 276"/>
            <p:cNvSpPr>
              <a:spLocks/>
            </p:cNvSpPr>
            <p:nvPr/>
          </p:nvSpPr>
          <p:spPr bwMode="auto">
            <a:xfrm>
              <a:off x="2060" y="239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5" name="Freeform 277"/>
            <p:cNvSpPr>
              <a:spLocks/>
            </p:cNvSpPr>
            <p:nvPr/>
          </p:nvSpPr>
          <p:spPr bwMode="auto">
            <a:xfrm>
              <a:off x="2072" y="239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6" name="Freeform 278"/>
            <p:cNvSpPr>
              <a:spLocks/>
            </p:cNvSpPr>
            <p:nvPr/>
          </p:nvSpPr>
          <p:spPr bwMode="auto">
            <a:xfrm>
              <a:off x="2085" y="239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7" name="Freeform 279"/>
            <p:cNvSpPr>
              <a:spLocks/>
            </p:cNvSpPr>
            <p:nvPr/>
          </p:nvSpPr>
          <p:spPr bwMode="auto">
            <a:xfrm>
              <a:off x="2097" y="239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8" name="Freeform 280"/>
            <p:cNvSpPr>
              <a:spLocks/>
            </p:cNvSpPr>
            <p:nvPr/>
          </p:nvSpPr>
          <p:spPr bwMode="auto">
            <a:xfrm>
              <a:off x="2109" y="239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9" name="Freeform 281"/>
            <p:cNvSpPr>
              <a:spLocks/>
            </p:cNvSpPr>
            <p:nvPr/>
          </p:nvSpPr>
          <p:spPr bwMode="auto">
            <a:xfrm>
              <a:off x="2121" y="239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0" name="Freeform 282"/>
            <p:cNvSpPr>
              <a:spLocks/>
            </p:cNvSpPr>
            <p:nvPr/>
          </p:nvSpPr>
          <p:spPr bwMode="auto">
            <a:xfrm>
              <a:off x="2133" y="239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1" name="Freeform 283"/>
            <p:cNvSpPr>
              <a:spLocks/>
            </p:cNvSpPr>
            <p:nvPr/>
          </p:nvSpPr>
          <p:spPr bwMode="auto">
            <a:xfrm>
              <a:off x="2145" y="238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2" name="Freeform 284"/>
            <p:cNvSpPr>
              <a:spLocks/>
            </p:cNvSpPr>
            <p:nvPr/>
          </p:nvSpPr>
          <p:spPr bwMode="auto">
            <a:xfrm>
              <a:off x="2157" y="238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3" name="Freeform 285"/>
            <p:cNvSpPr>
              <a:spLocks/>
            </p:cNvSpPr>
            <p:nvPr/>
          </p:nvSpPr>
          <p:spPr bwMode="auto">
            <a:xfrm>
              <a:off x="2169" y="238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4" name="Freeform 286"/>
            <p:cNvSpPr>
              <a:spLocks/>
            </p:cNvSpPr>
            <p:nvPr/>
          </p:nvSpPr>
          <p:spPr bwMode="auto">
            <a:xfrm>
              <a:off x="2181" y="2388"/>
              <a:ext cx="7" cy="6"/>
            </a:xfrm>
            <a:custGeom>
              <a:avLst/>
              <a:gdLst/>
              <a:ahLst/>
              <a:cxnLst>
                <a:cxn ang="0">
                  <a:pos x="4" y="0"/>
                </a:cxn>
                <a:cxn ang="0">
                  <a:pos x="3" y="1"/>
                </a:cxn>
                <a:cxn ang="0">
                  <a:pos x="2" y="2"/>
                </a:cxn>
                <a:cxn ang="0">
                  <a:pos x="0" y="3"/>
                </a:cxn>
                <a:cxn ang="0">
                  <a:pos x="0" y="4"/>
                </a:cxn>
                <a:cxn ang="0">
                  <a:pos x="2" y="5"/>
                </a:cxn>
                <a:cxn ang="0">
                  <a:pos x="3"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3" y="1"/>
                  </a:lnTo>
                  <a:lnTo>
                    <a:pt x="2" y="2"/>
                  </a:lnTo>
                  <a:lnTo>
                    <a:pt x="0" y="3"/>
                  </a:lnTo>
                  <a:lnTo>
                    <a:pt x="0" y="4"/>
                  </a:lnTo>
                  <a:lnTo>
                    <a:pt x="2" y="5"/>
                  </a:lnTo>
                  <a:lnTo>
                    <a:pt x="3"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055" name="Freeform 287"/>
            <p:cNvSpPr>
              <a:spLocks/>
            </p:cNvSpPr>
            <p:nvPr/>
          </p:nvSpPr>
          <p:spPr bwMode="auto">
            <a:xfrm>
              <a:off x="2194" y="238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6" name="Freeform 288"/>
            <p:cNvSpPr>
              <a:spLocks/>
            </p:cNvSpPr>
            <p:nvPr/>
          </p:nvSpPr>
          <p:spPr bwMode="auto">
            <a:xfrm>
              <a:off x="2206" y="238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7" name="Freeform 289"/>
            <p:cNvSpPr>
              <a:spLocks/>
            </p:cNvSpPr>
            <p:nvPr/>
          </p:nvSpPr>
          <p:spPr bwMode="auto">
            <a:xfrm>
              <a:off x="2218" y="238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8" name="Freeform 290"/>
            <p:cNvSpPr>
              <a:spLocks/>
            </p:cNvSpPr>
            <p:nvPr/>
          </p:nvSpPr>
          <p:spPr bwMode="auto">
            <a:xfrm>
              <a:off x="2230" y="238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9" name="Freeform 291"/>
            <p:cNvSpPr>
              <a:spLocks/>
            </p:cNvSpPr>
            <p:nvPr/>
          </p:nvSpPr>
          <p:spPr bwMode="auto">
            <a:xfrm>
              <a:off x="2242" y="238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60" name="Freeform 292"/>
            <p:cNvSpPr>
              <a:spLocks/>
            </p:cNvSpPr>
            <p:nvPr/>
          </p:nvSpPr>
          <p:spPr bwMode="auto">
            <a:xfrm>
              <a:off x="2254" y="238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1" name="Freeform 293"/>
            <p:cNvSpPr>
              <a:spLocks/>
            </p:cNvSpPr>
            <p:nvPr/>
          </p:nvSpPr>
          <p:spPr bwMode="auto">
            <a:xfrm>
              <a:off x="2266" y="238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62" name="Freeform 294"/>
            <p:cNvSpPr>
              <a:spLocks/>
            </p:cNvSpPr>
            <p:nvPr/>
          </p:nvSpPr>
          <p:spPr bwMode="auto">
            <a:xfrm>
              <a:off x="2278" y="2385"/>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5" y="6"/>
                </a:cxn>
                <a:cxn ang="0">
                  <a:pos x="5" y="6"/>
                </a:cxn>
                <a:cxn ang="0">
                  <a:pos x="6" y="5"/>
                </a:cxn>
                <a:cxn ang="0">
                  <a:pos x="7" y="4"/>
                </a:cxn>
                <a:cxn ang="0">
                  <a:pos x="7" y="3"/>
                </a:cxn>
                <a:cxn ang="0">
                  <a:pos x="7" y="2"/>
                </a:cxn>
                <a:cxn ang="0">
                  <a:pos x="7" y="1"/>
                </a:cxn>
                <a:cxn ang="0">
                  <a:pos x="6" y="0"/>
                </a:cxn>
                <a:cxn ang="0">
                  <a:pos x="5" y="0"/>
                </a:cxn>
                <a:cxn ang="0">
                  <a:pos x="3" y="0"/>
                </a:cxn>
              </a:cxnLst>
              <a:rect l="0" t="0" r="r" b="b"/>
              <a:pathLst>
                <a:path w="7" h="6">
                  <a:moveTo>
                    <a:pt x="3" y="0"/>
                  </a:moveTo>
                  <a:lnTo>
                    <a:pt x="2" y="0"/>
                  </a:lnTo>
                  <a:lnTo>
                    <a:pt x="1" y="1"/>
                  </a:lnTo>
                  <a:lnTo>
                    <a:pt x="0" y="2"/>
                  </a:lnTo>
                  <a:lnTo>
                    <a:pt x="0" y="3"/>
                  </a:lnTo>
                  <a:lnTo>
                    <a:pt x="1" y="4"/>
                  </a:lnTo>
                  <a:lnTo>
                    <a:pt x="2" y="5"/>
                  </a:lnTo>
                  <a:lnTo>
                    <a:pt x="3" y="6"/>
                  </a:lnTo>
                  <a:lnTo>
                    <a:pt x="5" y="6"/>
                  </a:lnTo>
                  <a:lnTo>
                    <a:pt x="5" y="6"/>
                  </a:lnTo>
                  <a:lnTo>
                    <a:pt x="6" y="5"/>
                  </a:lnTo>
                  <a:lnTo>
                    <a:pt x="7" y="4"/>
                  </a:lnTo>
                  <a:lnTo>
                    <a:pt x="7" y="3"/>
                  </a:lnTo>
                  <a:lnTo>
                    <a:pt x="7" y="2"/>
                  </a:lnTo>
                  <a:lnTo>
                    <a:pt x="7" y="1"/>
                  </a:lnTo>
                  <a:lnTo>
                    <a:pt x="6" y="0"/>
                  </a:lnTo>
                  <a:lnTo>
                    <a:pt x="5" y="0"/>
                  </a:lnTo>
                  <a:lnTo>
                    <a:pt x="3" y="0"/>
                  </a:lnTo>
                  <a:close/>
                </a:path>
              </a:pathLst>
            </a:custGeom>
            <a:solidFill>
              <a:srgbClr val="000000"/>
            </a:solidFill>
            <a:ln w="9525">
              <a:noFill/>
              <a:round/>
              <a:headEnd/>
              <a:tailEnd/>
            </a:ln>
          </p:spPr>
          <p:txBody>
            <a:bodyPr/>
            <a:lstStyle/>
            <a:p>
              <a:endParaRPr lang="en-US"/>
            </a:p>
          </p:txBody>
        </p:sp>
        <p:sp>
          <p:nvSpPr>
            <p:cNvPr id="929063" name="Freeform 295"/>
            <p:cNvSpPr>
              <a:spLocks/>
            </p:cNvSpPr>
            <p:nvPr/>
          </p:nvSpPr>
          <p:spPr bwMode="auto">
            <a:xfrm>
              <a:off x="2291" y="238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64" name="Freeform 296"/>
            <p:cNvSpPr>
              <a:spLocks/>
            </p:cNvSpPr>
            <p:nvPr/>
          </p:nvSpPr>
          <p:spPr bwMode="auto">
            <a:xfrm>
              <a:off x="2303" y="238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5" name="Freeform 297"/>
            <p:cNvSpPr>
              <a:spLocks/>
            </p:cNvSpPr>
            <p:nvPr/>
          </p:nvSpPr>
          <p:spPr bwMode="auto">
            <a:xfrm>
              <a:off x="2315" y="238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6" name="Freeform 298"/>
            <p:cNvSpPr>
              <a:spLocks/>
            </p:cNvSpPr>
            <p:nvPr/>
          </p:nvSpPr>
          <p:spPr bwMode="auto">
            <a:xfrm>
              <a:off x="2327" y="238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grpSp>
      <p:grpSp>
        <p:nvGrpSpPr>
          <p:cNvPr id="929067" name="Group 299"/>
          <p:cNvGrpSpPr>
            <a:grpSpLocks/>
          </p:cNvGrpSpPr>
          <p:nvPr/>
        </p:nvGrpSpPr>
        <p:grpSpPr bwMode="auto">
          <a:xfrm>
            <a:off x="1316038" y="4938713"/>
            <a:ext cx="2471737" cy="85725"/>
            <a:chOff x="829" y="3111"/>
            <a:chExt cx="1557" cy="54"/>
          </a:xfrm>
        </p:grpSpPr>
        <p:sp>
          <p:nvSpPr>
            <p:cNvPr id="929068" name="Freeform 300"/>
            <p:cNvSpPr>
              <a:spLocks/>
            </p:cNvSpPr>
            <p:nvPr/>
          </p:nvSpPr>
          <p:spPr bwMode="auto">
            <a:xfrm>
              <a:off x="829" y="3159"/>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9" name="Freeform 301"/>
            <p:cNvSpPr>
              <a:spLocks/>
            </p:cNvSpPr>
            <p:nvPr/>
          </p:nvSpPr>
          <p:spPr bwMode="auto">
            <a:xfrm>
              <a:off x="841" y="315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4" y="6"/>
                </a:cxn>
                <a:cxn ang="0">
                  <a:pos x="5" y="5"/>
                </a:cxn>
                <a:cxn ang="0">
                  <a:pos x="6" y="4"/>
                </a:cxn>
                <a:cxn ang="0">
                  <a:pos x="6" y="3"/>
                </a:cxn>
                <a:cxn ang="0">
                  <a:pos x="6" y="2"/>
                </a:cxn>
                <a:cxn ang="0">
                  <a:pos x="6" y="1"/>
                </a:cxn>
                <a:cxn ang="0">
                  <a:pos x="5" y="0"/>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4" y="6"/>
                  </a:lnTo>
                  <a:lnTo>
                    <a:pt x="5" y="5"/>
                  </a:lnTo>
                  <a:lnTo>
                    <a:pt x="6" y="4"/>
                  </a:lnTo>
                  <a:lnTo>
                    <a:pt x="6" y="3"/>
                  </a:lnTo>
                  <a:lnTo>
                    <a:pt x="6" y="2"/>
                  </a:lnTo>
                  <a:lnTo>
                    <a:pt x="6" y="1"/>
                  </a:lnTo>
                  <a:lnTo>
                    <a:pt x="5" y="0"/>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0" name="Freeform 302"/>
            <p:cNvSpPr>
              <a:spLocks/>
            </p:cNvSpPr>
            <p:nvPr/>
          </p:nvSpPr>
          <p:spPr bwMode="auto">
            <a:xfrm>
              <a:off x="853" y="315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1" name="Freeform 303"/>
            <p:cNvSpPr>
              <a:spLocks/>
            </p:cNvSpPr>
            <p:nvPr/>
          </p:nvSpPr>
          <p:spPr bwMode="auto">
            <a:xfrm>
              <a:off x="865" y="315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2" name="Freeform 304"/>
            <p:cNvSpPr>
              <a:spLocks/>
            </p:cNvSpPr>
            <p:nvPr/>
          </p:nvSpPr>
          <p:spPr bwMode="auto">
            <a:xfrm>
              <a:off x="877" y="3158"/>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6" y="4"/>
                </a:cxn>
                <a:cxn ang="0">
                  <a:pos x="7" y="3"/>
                </a:cxn>
                <a:cxn ang="0">
                  <a:pos x="7" y="2"/>
                </a:cxn>
                <a:cxn ang="0">
                  <a:pos x="6" y="1"/>
                </a:cxn>
                <a:cxn ang="0">
                  <a:pos x="4"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4" y="5"/>
                  </a:lnTo>
                  <a:lnTo>
                    <a:pt x="6" y="4"/>
                  </a:lnTo>
                  <a:lnTo>
                    <a:pt x="7" y="3"/>
                  </a:lnTo>
                  <a:lnTo>
                    <a:pt x="7" y="2"/>
                  </a:lnTo>
                  <a:lnTo>
                    <a:pt x="6"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3" name="Freeform 305"/>
            <p:cNvSpPr>
              <a:spLocks/>
            </p:cNvSpPr>
            <p:nvPr/>
          </p:nvSpPr>
          <p:spPr bwMode="auto">
            <a:xfrm>
              <a:off x="890" y="315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4" name="Freeform 306"/>
            <p:cNvSpPr>
              <a:spLocks/>
            </p:cNvSpPr>
            <p:nvPr/>
          </p:nvSpPr>
          <p:spPr bwMode="auto">
            <a:xfrm>
              <a:off x="902" y="315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5" name="Freeform 307"/>
            <p:cNvSpPr>
              <a:spLocks/>
            </p:cNvSpPr>
            <p:nvPr/>
          </p:nvSpPr>
          <p:spPr bwMode="auto">
            <a:xfrm>
              <a:off x="914" y="315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6" name="Freeform 308"/>
            <p:cNvSpPr>
              <a:spLocks/>
            </p:cNvSpPr>
            <p:nvPr/>
          </p:nvSpPr>
          <p:spPr bwMode="auto">
            <a:xfrm>
              <a:off x="926" y="315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7" name="Freeform 309"/>
            <p:cNvSpPr>
              <a:spLocks/>
            </p:cNvSpPr>
            <p:nvPr/>
          </p:nvSpPr>
          <p:spPr bwMode="auto">
            <a:xfrm>
              <a:off x="938" y="315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8" name="Freeform 310"/>
            <p:cNvSpPr>
              <a:spLocks/>
            </p:cNvSpPr>
            <p:nvPr/>
          </p:nvSpPr>
          <p:spPr bwMode="auto">
            <a:xfrm>
              <a:off x="950" y="315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9" name="Freeform 311"/>
            <p:cNvSpPr>
              <a:spLocks/>
            </p:cNvSpPr>
            <p:nvPr/>
          </p:nvSpPr>
          <p:spPr bwMode="auto">
            <a:xfrm>
              <a:off x="962" y="315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0" name="Freeform 312"/>
            <p:cNvSpPr>
              <a:spLocks/>
            </p:cNvSpPr>
            <p:nvPr/>
          </p:nvSpPr>
          <p:spPr bwMode="auto">
            <a:xfrm>
              <a:off x="974" y="315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1" name="Freeform 313"/>
            <p:cNvSpPr>
              <a:spLocks/>
            </p:cNvSpPr>
            <p:nvPr/>
          </p:nvSpPr>
          <p:spPr bwMode="auto">
            <a:xfrm>
              <a:off x="987" y="315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2" name="Freeform 314"/>
            <p:cNvSpPr>
              <a:spLocks/>
            </p:cNvSpPr>
            <p:nvPr/>
          </p:nvSpPr>
          <p:spPr bwMode="auto">
            <a:xfrm>
              <a:off x="999" y="315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3" name="Freeform 315"/>
            <p:cNvSpPr>
              <a:spLocks/>
            </p:cNvSpPr>
            <p:nvPr/>
          </p:nvSpPr>
          <p:spPr bwMode="auto">
            <a:xfrm>
              <a:off x="1011" y="315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4" name="Freeform 316"/>
            <p:cNvSpPr>
              <a:spLocks/>
            </p:cNvSpPr>
            <p:nvPr/>
          </p:nvSpPr>
          <p:spPr bwMode="auto">
            <a:xfrm>
              <a:off x="1023" y="315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5" name="Freeform 317"/>
            <p:cNvSpPr>
              <a:spLocks/>
            </p:cNvSpPr>
            <p:nvPr/>
          </p:nvSpPr>
          <p:spPr bwMode="auto">
            <a:xfrm>
              <a:off x="1035" y="315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6" name="Freeform 318"/>
            <p:cNvSpPr>
              <a:spLocks/>
            </p:cNvSpPr>
            <p:nvPr/>
          </p:nvSpPr>
          <p:spPr bwMode="auto">
            <a:xfrm>
              <a:off x="1047" y="315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7" name="Freeform 319"/>
            <p:cNvSpPr>
              <a:spLocks/>
            </p:cNvSpPr>
            <p:nvPr/>
          </p:nvSpPr>
          <p:spPr bwMode="auto">
            <a:xfrm>
              <a:off x="1059" y="315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8" name="Freeform 320"/>
            <p:cNvSpPr>
              <a:spLocks/>
            </p:cNvSpPr>
            <p:nvPr/>
          </p:nvSpPr>
          <p:spPr bwMode="auto">
            <a:xfrm>
              <a:off x="1071" y="315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9" name="Freeform 321"/>
            <p:cNvSpPr>
              <a:spLocks/>
            </p:cNvSpPr>
            <p:nvPr/>
          </p:nvSpPr>
          <p:spPr bwMode="auto">
            <a:xfrm>
              <a:off x="1084" y="315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0" name="Freeform 322"/>
            <p:cNvSpPr>
              <a:spLocks/>
            </p:cNvSpPr>
            <p:nvPr/>
          </p:nvSpPr>
          <p:spPr bwMode="auto">
            <a:xfrm>
              <a:off x="1096" y="315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1" name="Freeform 323"/>
            <p:cNvSpPr>
              <a:spLocks/>
            </p:cNvSpPr>
            <p:nvPr/>
          </p:nvSpPr>
          <p:spPr bwMode="auto">
            <a:xfrm>
              <a:off x="1108" y="315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2" name="Freeform 324"/>
            <p:cNvSpPr>
              <a:spLocks/>
            </p:cNvSpPr>
            <p:nvPr/>
          </p:nvSpPr>
          <p:spPr bwMode="auto">
            <a:xfrm>
              <a:off x="1120" y="315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3" name="Freeform 325"/>
            <p:cNvSpPr>
              <a:spLocks/>
            </p:cNvSpPr>
            <p:nvPr/>
          </p:nvSpPr>
          <p:spPr bwMode="auto">
            <a:xfrm>
              <a:off x="1132" y="315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4" name="Freeform 326"/>
            <p:cNvSpPr>
              <a:spLocks/>
            </p:cNvSpPr>
            <p:nvPr/>
          </p:nvSpPr>
          <p:spPr bwMode="auto">
            <a:xfrm>
              <a:off x="1144" y="314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5" name="Freeform 327"/>
            <p:cNvSpPr>
              <a:spLocks/>
            </p:cNvSpPr>
            <p:nvPr/>
          </p:nvSpPr>
          <p:spPr bwMode="auto">
            <a:xfrm>
              <a:off x="1156" y="314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6" name="Freeform 328"/>
            <p:cNvSpPr>
              <a:spLocks/>
            </p:cNvSpPr>
            <p:nvPr/>
          </p:nvSpPr>
          <p:spPr bwMode="auto">
            <a:xfrm>
              <a:off x="1168" y="314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7" name="Freeform 329"/>
            <p:cNvSpPr>
              <a:spLocks/>
            </p:cNvSpPr>
            <p:nvPr/>
          </p:nvSpPr>
          <p:spPr bwMode="auto">
            <a:xfrm>
              <a:off x="1180" y="3148"/>
              <a:ext cx="7" cy="6"/>
            </a:xfrm>
            <a:custGeom>
              <a:avLst/>
              <a:gdLst/>
              <a:ahLst/>
              <a:cxnLst>
                <a:cxn ang="0">
                  <a:pos x="3" y="0"/>
                </a:cxn>
                <a:cxn ang="0">
                  <a:pos x="1" y="1"/>
                </a:cxn>
                <a:cxn ang="0">
                  <a:pos x="0" y="2"/>
                </a:cxn>
                <a:cxn ang="0">
                  <a:pos x="0" y="3"/>
                </a:cxn>
                <a:cxn ang="0">
                  <a:pos x="0" y="4"/>
                </a:cxn>
                <a:cxn ang="0">
                  <a:pos x="0" y="5"/>
                </a:cxn>
                <a:cxn ang="0">
                  <a:pos x="1"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1" y="1"/>
                  </a:lnTo>
                  <a:lnTo>
                    <a:pt x="0" y="2"/>
                  </a:lnTo>
                  <a:lnTo>
                    <a:pt x="0" y="3"/>
                  </a:lnTo>
                  <a:lnTo>
                    <a:pt x="0" y="4"/>
                  </a:lnTo>
                  <a:lnTo>
                    <a:pt x="0" y="5"/>
                  </a:lnTo>
                  <a:lnTo>
                    <a:pt x="1"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98" name="Freeform 330"/>
            <p:cNvSpPr>
              <a:spLocks/>
            </p:cNvSpPr>
            <p:nvPr/>
          </p:nvSpPr>
          <p:spPr bwMode="auto">
            <a:xfrm>
              <a:off x="1193" y="314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9" name="Freeform 331"/>
            <p:cNvSpPr>
              <a:spLocks/>
            </p:cNvSpPr>
            <p:nvPr/>
          </p:nvSpPr>
          <p:spPr bwMode="auto">
            <a:xfrm>
              <a:off x="1205" y="314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0" name="Freeform 332"/>
            <p:cNvSpPr>
              <a:spLocks/>
            </p:cNvSpPr>
            <p:nvPr/>
          </p:nvSpPr>
          <p:spPr bwMode="auto">
            <a:xfrm>
              <a:off x="1217" y="314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1" name="Freeform 333"/>
            <p:cNvSpPr>
              <a:spLocks/>
            </p:cNvSpPr>
            <p:nvPr/>
          </p:nvSpPr>
          <p:spPr bwMode="auto">
            <a:xfrm>
              <a:off x="1229" y="314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2" name="Freeform 334"/>
            <p:cNvSpPr>
              <a:spLocks/>
            </p:cNvSpPr>
            <p:nvPr/>
          </p:nvSpPr>
          <p:spPr bwMode="auto">
            <a:xfrm>
              <a:off x="1241" y="314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3" name="Freeform 335"/>
            <p:cNvSpPr>
              <a:spLocks/>
            </p:cNvSpPr>
            <p:nvPr/>
          </p:nvSpPr>
          <p:spPr bwMode="auto">
            <a:xfrm>
              <a:off x="1253" y="314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4" name="Freeform 336"/>
            <p:cNvSpPr>
              <a:spLocks/>
            </p:cNvSpPr>
            <p:nvPr/>
          </p:nvSpPr>
          <p:spPr bwMode="auto">
            <a:xfrm>
              <a:off x="1265" y="314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5" name="Freeform 337"/>
            <p:cNvSpPr>
              <a:spLocks/>
            </p:cNvSpPr>
            <p:nvPr/>
          </p:nvSpPr>
          <p:spPr bwMode="auto">
            <a:xfrm>
              <a:off x="1277" y="3145"/>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6" y="5"/>
                </a:cxn>
                <a:cxn ang="0">
                  <a:pos x="7" y="4"/>
                </a:cxn>
                <a:cxn ang="0">
                  <a:pos x="7" y="3"/>
                </a:cxn>
                <a:cxn ang="0">
                  <a:pos x="6"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6" y="5"/>
                  </a:lnTo>
                  <a:lnTo>
                    <a:pt x="7" y="4"/>
                  </a:lnTo>
                  <a:lnTo>
                    <a:pt x="7" y="3"/>
                  </a:lnTo>
                  <a:lnTo>
                    <a:pt x="6"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6" name="Freeform 338"/>
            <p:cNvSpPr>
              <a:spLocks/>
            </p:cNvSpPr>
            <p:nvPr/>
          </p:nvSpPr>
          <p:spPr bwMode="auto">
            <a:xfrm>
              <a:off x="1290" y="314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7" name="Freeform 339"/>
            <p:cNvSpPr>
              <a:spLocks/>
            </p:cNvSpPr>
            <p:nvPr/>
          </p:nvSpPr>
          <p:spPr bwMode="auto">
            <a:xfrm>
              <a:off x="1302" y="314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8" name="Freeform 340"/>
            <p:cNvSpPr>
              <a:spLocks/>
            </p:cNvSpPr>
            <p:nvPr/>
          </p:nvSpPr>
          <p:spPr bwMode="auto">
            <a:xfrm>
              <a:off x="1314" y="314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9" name="Freeform 341"/>
            <p:cNvSpPr>
              <a:spLocks/>
            </p:cNvSpPr>
            <p:nvPr/>
          </p:nvSpPr>
          <p:spPr bwMode="auto">
            <a:xfrm>
              <a:off x="1326" y="314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0" name="Freeform 342"/>
            <p:cNvSpPr>
              <a:spLocks/>
            </p:cNvSpPr>
            <p:nvPr/>
          </p:nvSpPr>
          <p:spPr bwMode="auto">
            <a:xfrm>
              <a:off x="1338" y="314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1" name="Freeform 343"/>
            <p:cNvSpPr>
              <a:spLocks/>
            </p:cNvSpPr>
            <p:nvPr/>
          </p:nvSpPr>
          <p:spPr bwMode="auto">
            <a:xfrm>
              <a:off x="1350" y="314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2" name="Freeform 344"/>
            <p:cNvSpPr>
              <a:spLocks/>
            </p:cNvSpPr>
            <p:nvPr/>
          </p:nvSpPr>
          <p:spPr bwMode="auto">
            <a:xfrm>
              <a:off x="1362" y="314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3" name="Freeform 345"/>
            <p:cNvSpPr>
              <a:spLocks/>
            </p:cNvSpPr>
            <p:nvPr/>
          </p:nvSpPr>
          <p:spPr bwMode="auto">
            <a:xfrm>
              <a:off x="1374" y="314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4" name="Freeform 346"/>
            <p:cNvSpPr>
              <a:spLocks/>
            </p:cNvSpPr>
            <p:nvPr/>
          </p:nvSpPr>
          <p:spPr bwMode="auto">
            <a:xfrm>
              <a:off x="1387" y="314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5" name="Freeform 347"/>
            <p:cNvSpPr>
              <a:spLocks/>
            </p:cNvSpPr>
            <p:nvPr/>
          </p:nvSpPr>
          <p:spPr bwMode="auto">
            <a:xfrm>
              <a:off x="1399" y="314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6" name="Freeform 348"/>
            <p:cNvSpPr>
              <a:spLocks/>
            </p:cNvSpPr>
            <p:nvPr/>
          </p:nvSpPr>
          <p:spPr bwMode="auto">
            <a:xfrm>
              <a:off x="1411" y="314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7" name="Freeform 349"/>
            <p:cNvSpPr>
              <a:spLocks/>
            </p:cNvSpPr>
            <p:nvPr/>
          </p:nvSpPr>
          <p:spPr bwMode="auto">
            <a:xfrm>
              <a:off x="1423" y="314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8" name="Freeform 350"/>
            <p:cNvSpPr>
              <a:spLocks/>
            </p:cNvSpPr>
            <p:nvPr/>
          </p:nvSpPr>
          <p:spPr bwMode="auto">
            <a:xfrm>
              <a:off x="1435" y="314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9" name="Freeform 351"/>
            <p:cNvSpPr>
              <a:spLocks/>
            </p:cNvSpPr>
            <p:nvPr/>
          </p:nvSpPr>
          <p:spPr bwMode="auto">
            <a:xfrm>
              <a:off x="1447" y="314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0" name="Freeform 352"/>
            <p:cNvSpPr>
              <a:spLocks/>
            </p:cNvSpPr>
            <p:nvPr/>
          </p:nvSpPr>
          <p:spPr bwMode="auto">
            <a:xfrm>
              <a:off x="1459" y="314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1" name="Freeform 353"/>
            <p:cNvSpPr>
              <a:spLocks/>
            </p:cNvSpPr>
            <p:nvPr/>
          </p:nvSpPr>
          <p:spPr bwMode="auto">
            <a:xfrm>
              <a:off x="1471" y="313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2" name="Freeform 354"/>
            <p:cNvSpPr>
              <a:spLocks/>
            </p:cNvSpPr>
            <p:nvPr/>
          </p:nvSpPr>
          <p:spPr bwMode="auto">
            <a:xfrm>
              <a:off x="1484" y="313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3" name="Freeform 355"/>
            <p:cNvSpPr>
              <a:spLocks/>
            </p:cNvSpPr>
            <p:nvPr/>
          </p:nvSpPr>
          <p:spPr bwMode="auto">
            <a:xfrm>
              <a:off x="1496" y="313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4" name="Freeform 356"/>
            <p:cNvSpPr>
              <a:spLocks/>
            </p:cNvSpPr>
            <p:nvPr/>
          </p:nvSpPr>
          <p:spPr bwMode="auto">
            <a:xfrm>
              <a:off x="1508" y="313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5" name="Freeform 357"/>
            <p:cNvSpPr>
              <a:spLocks/>
            </p:cNvSpPr>
            <p:nvPr/>
          </p:nvSpPr>
          <p:spPr bwMode="auto">
            <a:xfrm>
              <a:off x="1520" y="313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6" name="Freeform 358"/>
            <p:cNvSpPr>
              <a:spLocks/>
            </p:cNvSpPr>
            <p:nvPr/>
          </p:nvSpPr>
          <p:spPr bwMode="auto">
            <a:xfrm>
              <a:off x="1532" y="313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7" name="Freeform 359"/>
            <p:cNvSpPr>
              <a:spLocks/>
            </p:cNvSpPr>
            <p:nvPr/>
          </p:nvSpPr>
          <p:spPr bwMode="auto">
            <a:xfrm>
              <a:off x="1544" y="313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8" name="Freeform 360"/>
            <p:cNvSpPr>
              <a:spLocks/>
            </p:cNvSpPr>
            <p:nvPr/>
          </p:nvSpPr>
          <p:spPr bwMode="auto">
            <a:xfrm>
              <a:off x="1556" y="313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9" name="Freeform 361"/>
            <p:cNvSpPr>
              <a:spLocks/>
            </p:cNvSpPr>
            <p:nvPr/>
          </p:nvSpPr>
          <p:spPr bwMode="auto">
            <a:xfrm>
              <a:off x="1568" y="313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0" name="Freeform 362"/>
            <p:cNvSpPr>
              <a:spLocks/>
            </p:cNvSpPr>
            <p:nvPr/>
          </p:nvSpPr>
          <p:spPr bwMode="auto">
            <a:xfrm>
              <a:off x="1580" y="3136"/>
              <a:ext cx="7" cy="6"/>
            </a:xfrm>
            <a:custGeom>
              <a:avLst/>
              <a:gdLst/>
              <a:ahLst/>
              <a:cxnLst>
                <a:cxn ang="0">
                  <a:pos x="3" y="0"/>
                </a:cxn>
                <a:cxn ang="0">
                  <a:pos x="1" y="0"/>
                </a:cxn>
                <a:cxn ang="0">
                  <a:pos x="0" y="1"/>
                </a:cxn>
                <a:cxn ang="0">
                  <a:pos x="0" y="2"/>
                </a:cxn>
                <a:cxn ang="0">
                  <a:pos x="0" y="3"/>
                </a:cxn>
                <a:cxn ang="0">
                  <a:pos x="0" y="4"/>
                </a:cxn>
                <a:cxn ang="0">
                  <a:pos x="1"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1" y="0"/>
                  </a:lnTo>
                  <a:lnTo>
                    <a:pt x="0" y="1"/>
                  </a:lnTo>
                  <a:lnTo>
                    <a:pt x="0" y="2"/>
                  </a:lnTo>
                  <a:lnTo>
                    <a:pt x="0" y="3"/>
                  </a:lnTo>
                  <a:lnTo>
                    <a:pt x="0" y="4"/>
                  </a:lnTo>
                  <a:lnTo>
                    <a:pt x="1"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31" name="Freeform 363"/>
            <p:cNvSpPr>
              <a:spLocks/>
            </p:cNvSpPr>
            <p:nvPr/>
          </p:nvSpPr>
          <p:spPr bwMode="auto">
            <a:xfrm>
              <a:off x="1593" y="313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2" name="Freeform 364"/>
            <p:cNvSpPr>
              <a:spLocks/>
            </p:cNvSpPr>
            <p:nvPr/>
          </p:nvSpPr>
          <p:spPr bwMode="auto">
            <a:xfrm>
              <a:off x="1605" y="313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3" name="Freeform 365"/>
            <p:cNvSpPr>
              <a:spLocks/>
            </p:cNvSpPr>
            <p:nvPr/>
          </p:nvSpPr>
          <p:spPr bwMode="auto">
            <a:xfrm>
              <a:off x="1617" y="313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4" name="Freeform 366"/>
            <p:cNvSpPr>
              <a:spLocks/>
            </p:cNvSpPr>
            <p:nvPr/>
          </p:nvSpPr>
          <p:spPr bwMode="auto">
            <a:xfrm>
              <a:off x="1629" y="313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5" name="Freeform 367"/>
            <p:cNvSpPr>
              <a:spLocks/>
            </p:cNvSpPr>
            <p:nvPr/>
          </p:nvSpPr>
          <p:spPr bwMode="auto">
            <a:xfrm>
              <a:off x="1641" y="313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6" name="Freeform 368"/>
            <p:cNvSpPr>
              <a:spLocks/>
            </p:cNvSpPr>
            <p:nvPr/>
          </p:nvSpPr>
          <p:spPr bwMode="auto">
            <a:xfrm>
              <a:off x="1653" y="313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7" name="Freeform 369"/>
            <p:cNvSpPr>
              <a:spLocks/>
            </p:cNvSpPr>
            <p:nvPr/>
          </p:nvSpPr>
          <p:spPr bwMode="auto">
            <a:xfrm>
              <a:off x="1665" y="313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8" name="Freeform 370"/>
            <p:cNvSpPr>
              <a:spLocks/>
            </p:cNvSpPr>
            <p:nvPr/>
          </p:nvSpPr>
          <p:spPr bwMode="auto">
            <a:xfrm>
              <a:off x="1677" y="3133"/>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6" y="4"/>
                </a:cxn>
                <a:cxn ang="0">
                  <a:pos x="7" y="3"/>
                </a:cxn>
                <a:cxn ang="0">
                  <a:pos x="7" y="2"/>
                </a:cxn>
                <a:cxn ang="0">
                  <a:pos x="6" y="1"/>
                </a:cxn>
                <a:cxn ang="0">
                  <a:pos x="4"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4" y="5"/>
                  </a:lnTo>
                  <a:lnTo>
                    <a:pt x="6" y="4"/>
                  </a:lnTo>
                  <a:lnTo>
                    <a:pt x="7" y="3"/>
                  </a:lnTo>
                  <a:lnTo>
                    <a:pt x="7" y="2"/>
                  </a:lnTo>
                  <a:lnTo>
                    <a:pt x="6"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9" name="Freeform 371"/>
            <p:cNvSpPr>
              <a:spLocks/>
            </p:cNvSpPr>
            <p:nvPr/>
          </p:nvSpPr>
          <p:spPr bwMode="auto">
            <a:xfrm>
              <a:off x="1690" y="313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0" name="Freeform 372"/>
            <p:cNvSpPr>
              <a:spLocks/>
            </p:cNvSpPr>
            <p:nvPr/>
          </p:nvSpPr>
          <p:spPr bwMode="auto">
            <a:xfrm>
              <a:off x="1702" y="313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1" name="Freeform 373"/>
            <p:cNvSpPr>
              <a:spLocks/>
            </p:cNvSpPr>
            <p:nvPr/>
          </p:nvSpPr>
          <p:spPr bwMode="auto">
            <a:xfrm>
              <a:off x="1714" y="313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2" name="Freeform 374"/>
            <p:cNvSpPr>
              <a:spLocks/>
            </p:cNvSpPr>
            <p:nvPr/>
          </p:nvSpPr>
          <p:spPr bwMode="auto">
            <a:xfrm>
              <a:off x="1726" y="313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3" name="Freeform 375"/>
            <p:cNvSpPr>
              <a:spLocks/>
            </p:cNvSpPr>
            <p:nvPr/>
          </p:nvSpPr>
          <p:spPr bwMode="auto">
            <a:xfrm>
              <a:off x="1738" y="313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4" name="Freeform 376"/>
            <p:cNvSpPr>
              <a:spLocks/>
            </p:cNvSpPr>
            <p:nvPr/>
          </p:nvSpPr>
          <p:spPr bwMode="auto">
            <a:xfrm>
              <a:off x="1750" y="313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5" name="Freeform 377"/>
            <p:cNvSpPr>
              <a:spLocks/>
            </p:cNvSpPr>
            <p:nvPr/>
          </p:nvSpPr>
          <p:spPr bwMode="auto">
            <a:xfrm>
              <a:off x="1762" y="313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6" name="Freeform 378"/>
            <p:cNvSpPr>
              <a:spLocks/>
            </p:cNvSpPr>
            <p:nvPr/>
          </p:nvSpPr>
          <p:spPr bwMode="auto">
            <a:xfrm>
              <a:off x="1774" y="313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7" name="Freeform 379"/>
            <p:cNvSpPr>
              <a:spLocks/>
            </p:cNvSpPr>
            <p:nvPr/>
          </p:nvSpPr>
          <p:spPr bwMode="auto">
            <a:xfrm>
              <a:off x="1787" y="312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8" name="Freeform 380"/>
            <p:cNvSpPr>
              <a:spLocks/>
            </p:cNvSpPr>
            <p:nvPr/>
          </p:nvSpPr>
          <p:spPr bwMode="auto">
            <a:xfrm>
              <a:off x="1799" y="312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9" name="Freeform 381"/>
            <p:cNvSpPr>
              <a:spLocks/>
            </p:cNvSpPr>
            <p:nvPr/>
          </p:nvSpPr>
          <p:spPr bwMode="auto">
            <a:xfrm>
              <a:off x="1811" y="312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50" name="Freeform 382"/>
            <p:cNvSpPr>
              <a:spLocks/>
            </p:cNvSpPr>
            <p:nvPr/>
          </p:nvSpPr>
          <p:spPr bwMode="auto">
            <a:xfrm>
              <a:off x="1823" y="312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51" name="Freeform 383"/>
            <p:cNvSpPr>
              <a:spLocks/>
            </p:cNvSpPr>
            <p:nvPr/>
          </p:nvSpPr>
          <p:spPr bwMode="auto">
            <a:xfrm>
              <a:off x="1835" y="3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52" name="Freeform 384"/>
            <p:cNvSpPr>
              <a:spLocks/>
            </p:cNvSpPr>
            <p:nvPr/>
          </p:nvSpPr>
          <p:spPr bwMode="auto">
            <a:xfrm>
              <a:off x="1847" y="3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53" name="Freeform 385"/>
            <p:cNvSpPr>
              <a:spLocks/>
            </p:cNvSpPr>
            <p:nvPr/>
          </p:nvSpPr>
          <p:spPr bwMode="auto">
            <a:xfrm>
              <a:off x="1859" y="312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54" name="Freeform 386"/>
            <p:cNvSpPr>
              <a:spLocks/>
            </p:cNvSpPr>
            <p:nvPr/>
          </p:nvSpPr>
          <p:spPr bwMode="auto">
            <a:xfrm>
              <a:off x="1870" y="3127"/>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55" name="Freeform 387"/>
            <p:cNvSpPr>
              <a:spLocks/>
            </p:cNvSpPr>
            <p:nvPr/>
          </p:nvSpPr>
          <p:spPr bwMode="auto">
            <a:xfrm>
              <a:off x="1883" y="312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56" name="Freeform 388"/>
            <p:cNvSpPr>
              <a:spLocks/>
            </p:cNvSpPr>
            <p:nvPr/>
          </p:nvSpPr>
          <p:spPr bwMode="auto">
            <a:xfrm>
              <a:off x="1895" y="312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57" name="Freeform 389"/>
            <p:cNvSpPr>
              <a:spLocks/>
            </p:cNvSpPr>
            <p:nvPr/>
          </p:nvSpPr>
          <p:spPr bwMode="auto">
            <a:xfrm>
              <a:off x="1907" y="312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58" name="Freeform 390"/>
            <p:cNvSpPr>
              <a:spLocks/>
            </p:cNvSpPr>
            <p:nvPr/>
          </p:nvSpPr>
          <p:spPr bwMode="auto">
            <a:xfrm>
              <a:off x="1919" y="312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59" name="Freeform 391"/>
            <p:cNvSpPr>
              <a:spLocks/>
            </p:cNvSpPr>
            <p:nvPr/>
          </p:nvSpPr>
          <p:spPr bwMode="auto">
            <a:xfrm>
              <a:off x="1931" y="312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0" name="Freeform 392"/>
            <p:cNvSpPr>
              <a:spLocks/>
            </p:cNvSpPr>
            <p:nvPr/>
          </p:nvSpPr>
          <p:spPr bwMode="auto">
            <a:xfrm>
              <a:off x="1943" y="312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1" name="Freeform 393"/>
            <p:cNvSpPr>
              <a:spLocks/>
            </p:cNvSpPr>
            <p:nvPr/>
          </p:nvSpPr>
          <p:spPr bwMode="auto">
            <a:xfrm>
              <a:off x="1955" y="312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62" name="Freeform 394"/>
            <p:cNvSpPr>
              <a:spLocks/>
            </p:cNvSpPr>
            <p:nvPr/>
          </p:nvSpPr>
          <p:spPr bwMode="auto">
            <a:xfrm>
              <a:off x="1967" y="312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3" name="Freeform 395"/>
            <p:cNvSpPr>
              <a:spLocks/>
            </p:cNvSpPr>
            <p:nvPr/>
          </p:nvSpPr>
          <p:spPr bwMode="auto">
            <a:xfrm>
              <a:off x="1979" y="3123"/>
              <a:ext cx="7" cy="6"/>
            </a:xfrm>
            <a:custGeom>
              <a:avLst/>
              <a:gdLst/>
              <a:ahLst/>
              <a:cxnLst>
                <a:cxn ang="0">
                  <a:pos x="4" y="0"/>
                </a:cxn>
                <a:cxn ang="0">
                  <a:pos x="2" y="1"/>
                </a:cxn>
                <a:cxn ang="0">
                  <a:pos x="1" y="2"/>
                </a:cxn>
                <a:cxn ang="0">
                  <a:pos x="0" y="3"/>
                </a:cxn>
                <a:cxn ang="0">
                  <a:pos x="0" y="4"/>
                </a:cxn>
                <a:cxn ang="0">
                  <a:pos x="1" y="5"/>
                </a:cxn>
                <a:cxn ang="0">
                  <a:pos x="2"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2" y="1"/>
                  </a:lnTo>
                  <a:lnTo>
                    <a:pt x="1" y="2"/>
                  </a:lnTo>
                  <a:lnTo>
                    <a:pt x="0" y="3"/>
                  </a:lnTo>
                  <a:lnTo>
                    <a:pt x="0" y="4"/>
                  </a:lnTo>
                  <a:lnTo>
                    <a:pt x="1" y="5"/>
                  </a:lnTo>
                  <a:lnTo>
                    <a:pt x="2"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164" name="Freeform 396"/>
            <p:cNvSpPr>
              <a:spLocks/>
            </p:cNvSpPr>
            <p:nvPr/>
          </p:nvSpPr>
          <p:spPr bwMode="auto">
            <a:xfrm>
              <a:off x="1992" y="312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65" name="Freeform 397"/>
            <p:cNvSpPr>
              <a:spLocks/>
            </p:cNvSpPr>
            <p:nvPr/>
          </p:nvSpPr>
          <p:spPr bwMode="auto">
            <a:xfrm>
              <a:off x="2004" y="312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6" name="Freeform 398"/>
            <p:cNvSpPr>
              <a:spLocks/>
            </p:cNvSpPr>
            <p:nvPr/>
          </p:nvSpPr>
          <p:spPr bwMode="auto">
            <a:xfrm>
              <a:off x="2016" y="312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67" name="Freeform 399"/>
            <p:cNvSpPr>
              <a:spLocks/>
            </p:cNvSpPr>
            <p:nvPr/>
          </p:nvSpPr>
          <p:spPr bwMode="auto">
            <a:xfrm>
              <a:off x="2028" y="312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8" name="Freeform 400"/>
            <p:cNvSpPr>
              <a:spLocks/>
            </p:cNvSpPr>
            <p:nvPr/>
          </p:nvSpPr>
          <p:spPr bwMode="auto">
            <a:xfrm>
              <a:off x="2040" y="312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9" name="Freeform 401"/>
            <p:cNvSpPr>
              <a:spLocks/>
            </p:cNvSpPr>
            <p:nvPr/>
          </p:nvSpPr>
          <p:spPr bwMode="auto">
            <a:xfrm>
              <a:off x="2052" y="312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0" name="Freeform 402"/>
            <p:cNvSpPr>
              <a:spLocks/>
            </p:cNvSpPr>
            <p:nvPr/>
          </p:nvSpPr>
          <p:spPr bwMode="auto">
            <a:xfrm>
              <a:off x="2064" y="312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1" name="Freeform 403"/>
            <p:cNvSpPr>
              <a:spLocks/>
            </p:cNvSpPr>
            <p:nvPr/>
          </p:nvSpPr>
          <p:spPr bwMode="auto">
            <a:xfrm>
              <a:off x="2076" y="3120"/>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7" y="5"/>
                </a:cxn>
                <a:cxn ang="0">
                  <a:pos x="7" y="4"/>
                </a:cxn>
                <a:cxn ang="0">
                  <a:pos x="7" y="3"/>
                </a:cxn>
                <a:cxn ang="0">
                  <a:pos x="7" y="2"/>
                </a:cxn>
                <a:cxn ang="0">
                  <a:pos x="5" y="1"/>
                </a:cxn>
                <a:cxn ang="0">
                  <a:pos x="4" y="0"/>
                </a:cxn>
                <a:cxn ang="0">
                  <a:pos x="3" y="0"/>
                </a:cxn>
              </a:cxnLst>
              <a:rect l="0" t="0" r="r" b="b"/>
              <a:pathLst>
                <a:path w="7" h="6">
                  <a:moveTo>
                    <a:pt x="3" y="0"/>
                  </a:moveTo>
                  <a:lnTo>
                    <a:pt x="2" y="1"/>
                  </a:lnTo>
                  <a:lnTo>
                    <a:pt x="1" y="2"/>
                  </a:lnTo>
                  <a:lnTo>
                    <a:pt x="0" y="3"/>
                  </a:lnTo>
                  <a:lnTo>
                    <a:pt x="0" y="4"/>
                  </a:lnTo>
                  <a:lnTo>
                    <a:pt x="1" y="5"/>
                  </a:lnTo>
                  <a:lnTo>
                    <a:pt x="2" y="6"/>
                  </a:lnTo>
                  <a:lnTo>
                    <a:pt x="3" y="6"/>
                  </a:lnTo>
                  <a:lnTo>
                    <a:pt x="4" y="6"/>
                  </a:lnTo>
                  <a:lnTo>
                    <a:pt x="4" y="6"/>
                  </a:lnTo>
                  <a:lnTo>
                    <a:pt x="5" y="6"/>
                  </a:lnTo>
                  <a:lnTo>
                    <a:pt x="7" y="5"/>
                  </a:lnTo>
                  <a:lnTo>
                    <a:pt x="7" y="4"/>
                  </a:lnTo>
                  <a:lnTo>
                    <a:pt x="7" y="3"/>
                  </a:lnTo>
                  <a:lnTo>
                    <a:pt x="7"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2" name="Freeform 404"/>
            <p:cNvSpPr>
              <a:spLocks/>
            </p:cNvSpPr>
            <p:nvPr/>
          </p:nvSpPr>
          <p:spPr bwMode="auto">
            <a:xfrm>
              <a:off x="2089" y="312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3" name="Freeform 405"/>
            <p:cNvSpPr>
              <a:spLocks/>
            </p:cNvSpPr>
            <p:nvPr/>
          </p:nvSpPr>
          <p:spPr bwMode="auto">
            <a:xfrm>
              <a:off x="2101" y="312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4" name="Freeform 406"/>
            <p:cNvSpPr>
              <a:spLocks/>
            </p:cNvSpPr>
            <p:nvPr/>
          </p:nvSpPr>
          <p:spPr bwMode="auto">
            <a:xfrm>
              <a:off x="2113" y="311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5" name="Freeform 407"/>
            <p:cNvSpPr>
              <a:spLocks/>
            </p:cNvSpPr>
            <p:nvPr/>
          </p:nvSpPr>
          <p:spPr bwMode="auto">
            <a:xfrm>
              <a:off x="2125" y="311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6" name="Freeform 408"/>
            <p:cNvSpPr>
              <a:spLocks/>
            </p:cNvSpPr>
            <p:nvPr/>
          </p:nvSpPr>
          <p:spPr bwMode="auto">
            <a:xfrm>
              <a:off x="2137" y="311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7" name="Freeform 409"/>
            <p:cNvSpPr>
              <a:spLocks/>
            </p:cNvSpPr>
            <p:nvPr/>
          </p:nvSpPr>
          <p:spPr bwMode="auto">
            <a:xfrm>
              <a:off x="2149" y="311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8" name="Freeform 410"/>
            <p:cNvSpPr>
              <a:spLocks/>
            </p:cNvSpPr>
            <p:nvPr/>
          </p:nvSpPr>
          <p:spPr bwMode="auto">
            <a:xfrm>
              <a:off x="2161" y="311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9" name="Freeform 411"/>
            <p:cNvSpPr>
              <a:spLocks/>
            </p:cNvSpPr>
            <p:nvPr/>
          </p:nvSpPr>
          <p:spPr bwMode="auto">
            <a:xfrm>
              <a:off x="2173" y="311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0" name="Freeform 412"/>
            <p:cNvSpPr>
              <a:spLocks/>
            </p:cNvSpPr>
            <p:nvPr/>
          </p:nvSpPr>
          <p:spPr bwMode="auto">
            <a:xfrm>
              <a:off x="2186" y="311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1" name="Freeform 413"/>
            <p:cNvSpPr>
              <a:spLocks/>
            </p:cNvSpPr>
            <p:nvPr/>
          </p:nvSpPr>
          <p:spPr bwMode="auto">
            <a:xfrm>
              <a:off x="2198" y="311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2" name="Freeform 414"/>
            <p:cNvSpPr>
              <a:spLocks/>
            </p:cNvSpPr>
            <p:nvPr/>
          </p:nvSpPr>
          <p:spPr bwMode="auto">
            <a:xfrm>
              <a:off x="2210" y="311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3" name="Freeform 415"/>
            <p:cNvSpPr>
              <a:spLocks/>
            </p:cNvSpPr>
            <p:nvPr/>
          </p:nvSpPr>
          <p:spPr bwMode="auto">
            <a:xfrm>
              <a:off x="2222" y="311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4" name="Freeform 416"/>
            <p:cNvSpPr>
              <a:spLocks/>
            </p:cNvSpPr>
            <p:nvPr/>
          </p:nvSpPr>
          <p:spPr bwMode="auto">
            <a:xfrm>
              <a:off x="2234" y="311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5" name="Freeform 417"/>
            <p:cNvSpPr>
              <a:spLocks/>
            </p:cNvSpPr>
            <p:nvPr/>
          </p:nvSpPr>
          <p:spPr bwMode="auto">
            <a:xfrm>
              <a:off x="2246" y="311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6" name="Freeform 418"/>
            <p:cNvSpPr>
              <a:spLocks/>
            </p:cNvSpPr>
            <p:nvPr/>
          </p:nvSpPr>
          <p:spPr bwMode="auto">
            <a:xfrm>
              <a:off x="2258" y="311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7" name="Freeform 419"/>
            <p:cNvSpPr>
              <a:spLocks/>
            </p:cNvSpPr>
            <p:nvPr/>
          </p:nvSpPr>
          <p:spPr bwMode="auto">
            <a:xfrm>
              <a:off x="2270" y="311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8" name="Freeform 420"/>
            <p:cNvSpPr>
              <a:spLocks/>
            </p:cNvSpPr>
            <p:nvPr/>
          </p:nvSpPr>
          <p:spPr bwMode="auto">
            <a:xfrm>
              <a:off x="2283" y="311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9" name="Freeform 421"/>
            <p:cNvSpPr>
              <a:spLocks/>
            </p:cNvSpPr>
            <p:nvPr/>
          </p:nvSpPr>
          <p:spPr bwMode="auto">
            <a:xfrm>
              <a:off x="2295" y="311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0" name="Freeform 422"/>
            <p:cNvSpPr>
              <a:spLocks/>
            </p:cNvSpPr>
            <p:nvPr/>
          </p:nvSpPr>
          <p:spPr bwMode="auto">
            <a:xfrm>
              <a:off x="2307" y="311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91" name="Freeform 423"/>
            <p:cNvSpPr>
              <a:spLocks/>
            </p:cNvSpPr>
            <p:nvPr/>
          </p:nvSpPr>
          <p:spPr bwMode="auto">
            <a:xfrm>
              <a:off x="2319" y="311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2" name="Freeform 424"/>
            <p:cNvSpPr>
              <a:spLocks/>
            </p:cNvSpPr>
            <p:nvPr/>
          </p:nvSpPr>
          <p:spPr bwMode="auto">
            <a:xfrm>
              <a:off x="2331" y="311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3" name="Freeform 425"/>
            <p:cNvSpPr>
              <a:spLocks/>
            </p:cNvSpPr>
            <p:nvPr/>
          </p:nvSpPr>
          <p:spPr bwMode="auto">
            <a:xfrm>
              <a:off x="2343" y="311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94" name="Freeform 426"/>
            <p:cNvSpPr>
              <a:spLocks/>
            </p:cNvSpPr>
            <p:nvPr/>
          </p:nvSpPr>
          <p:spPr bwMode="auto">
            <a:xfrm>
              <a:off x="2355" y="311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5" name="Freeform 427"/>
            <p:cNvSpPr>
              <a:spLocks/>
            </p:cNvSpPr>
            <p:nvPr/>
          </p:nvSpPr>
          <p:spPr bwMode="auto">
            <a:xfrm>
              <a:off x="2367" y="311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96" name="Freeform 428"/>
            <p:cNvSpPr>
              <a:spLocks/>
            </p:cNvSpPr>
            <p:nvPr/>
          </p:nvSpPr>
          <p:spPr bwMode="auto">
            <a:xfrm>
              <a:off x="2379" y="3111"/>
              <a:ext cx="7" cy="6"/>
            </a:xfrm>
            <a:custGeom>
              <a:avLst/>
              <a:gdLst/>
              <a:ahLst/>
              <a:cxnLst>
                <a:cxn ang="0">
                  <a:pos x="4" y="0"/>
                </a:cxn>
                <a:cxn ang="0">
                  <a:pos x="2" y="1"/>
                </a:cxn>
                <a:cxn ang="0">
                  <a:pos x="1" y="2"/>
                </a:cxn>
                <a:cxn ang="0">
                  <a:pos x="0" y="3"/>
                </a:cxn>
                <a:cxn ang="0">
                  <a:pos x="0" y="4"/>
                </a:cxn>
                <a:cxn ang="0">
                  <a:pos x="1" y="5"/>
                </a:cxn>
                <a:cxn ang="0">
                  <a:pos x="2"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2" y="1"/>
                  </a:lnTo>
                  <a:lnTo>
                    <a:pt x="1" y="2"/>
                  </a:lnTo>
                  <a:lnTo>
                    <a:pt x="0" y="3"/>
                  </a:lnTo>
                  <a:lnTo>
                    <a:pt x="0" y="4"/>
                  </a:lnTo>
                  <a:lnTo>
                    <a:pt x="1" y="5"/>
                  </a:lnTo>
                  <a:lnTo>
                    <a:pt x="2"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grpSp>
      <p:grpSp>
        <p:nvGrpSpPr>
          <p:cNvPr id="929197" name="Group 429"/>
          <p:cNvGrpSpPr>
            <a:grpSpLocks/>
          </p:cNvGrpSpPr>
          <p:nvPr/>
        </p:nvGrpSpPr>
        <p:grpSpPr bwMode="auto">
          <a:xfrm>
            <a:off x="1320800" y="5453063"/>
            <a:ext cx="2465388" cy="134937"/>
            <a:chOff x="832" y="3435"/>
            <a:chExt cx="1553" cy="85"/>
          </a:xfrm>
        </p:grpSpPr>
        <p:sp>
          <p:nvSpPr>
            <p:cNvPr id="929198" name="Freeform 430"/>
            <p:cNvSpPr>
              <a:spLocks/>
            </p:cNvSpPr>
            <p:nvPr/>
          </p:nvSpPr>
          <p:spPr bwMode="auto">
            <a:xfrm>
              <a:off x="832" y="3482"/>
              <a:ext cx="36" cy="38"/>
            </a:xfrm>
            <a:custGeom>
              <a:avLst/>
              <a:gdLst/>
              <a:ahLst/>
              <a:cxnLst>
                <a:cxn ang="0">
                  <a:pos x="0" y="1"/>
                </a:cxn>
                <a:cxn ang="0">
                  <a:pos x="1" y="38"/>
                </a:cxn>
                <a:cxn ang="0">
                  <a:pos x="36" y="37"/>
                </a:cxn>
                <a:cxn ang="0">
                  <a:pos x="35" y="0"/>
                </a:cxn>
                <a:cxn ang="0">
                  <a:pos x="0" y="1"/>
                </a:cxn>
              </a:cxnLst>
              <a:rect l="0" t="0" r="r" b="b"/>
              <a:pathLst>
                <a:path w="36" h="38">
                  <a:moveTo>
                    <a:pt x="0" y="1"/>
                  </a:moveTo>
                  <a:lnTo>
                    <a:pt x="1" y="38"/>
                  </a:lnTo>
                  <a:lnTo>
                    <a:pt x="36" y="37"/>
                  </a:lnTo>
                  <a:lnTo>
                    <a:pt x="35" y="0"/>
                  </a:lnTo>
                  <a:lnTo>
                    <a:pt x="0" y="1"/>
                  </a:lnTo>
                  <a:close/>
                </a:path>
              </a:pathLst>
            </a:custGeom>
            <a:solidFill>
              <a:srgbClr val="00CC99"/>
            </a:solidFill>
            <a:ln w="9525">
              <a:noFill/>
              <a:round/>
              <a:headEnd/>
              <a:tailEnd/>
            </a:ln>
          </p:spPr>
          <p:txBody>
            <a:bodyPr/>
            <a:lstStyle/>
            <a:p>
              <a:endParaRPr lang="en-US"/>
            </a:p>
          </p:txBody>
        </p:sp>
        <p:sp>
          <p:nvSpPr>
            <p:cNvPr id="929199" name="Freeform 431"/>
            <p:cNvSpPr>
              <a:spLocks/>
            </p:cNvSpPr>
            <p:nvPr/>
          </p:nvSpPr>
          <p:spPr bwMode="auto">
            <a:xfrm>
              <a:off x="904" y="3480"/>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0" name="Freeform 432"/>
            <p:cNvSpPr>
              <a:spLocks/>
            </p:cNvSpPr>
            <p:nvPr/>
          </p:nvSpPr>
          <p:spPr bwMode="auto">
            <a:xfrm>
              <a:off x="976" y="3477"/>
              <a:ext cx="38" cy="39"/>
            </a:xfrm>
            <a:custGeom>
              <a:avLst/>
              <a:gdLst/>
              <a:ahLst/>
              <a:cxnLst>
                <a:cxn ang="0">
                  <a:pos x="0" y="2"/>
                </a:cxn>
                <a:cxn ang="0">
                  <a:pos x="1" y="39"/>
                </a:cxn>
                <a:cxn ang="0">
                  <a:pos x="38" y="37"/>
                </a:cxn>
                <a:cxn ang="0">
                  <a:pos x="37" y="0"/>
                </a:cxn>
                <a:cxn ang="0">
                  <a:pos x="0" y="2"/>
                </a:cxn>
              </a:cxnLst>
              <a:rect l="0" t="0" r="r" b="b"/>
              <a:pathLst>
                <a:path w="38" h="39">
                  <a:moveTo>
                    <a:pt x="0" y="2"/>
                  </a:moveTo>
                  <a:lnTo>
                    <a:pt x="1" y="39"/>
                  </a:lnTo>
                  <a:lnTo>
                    <a:pt x="38" y="37"/>
                  </a:lnTo>
                  <a:lnTo>
                    <a:pt x="37" y="0"/>
                  </a:lnTo>
                  <a:lnTo>
                    <a:pt x="0" y="2"/>
                  </a:lnTo>
                  <a:close/>
                </a:path>
              </a:pathLst>
            </a:custGeom>
            <a:solidFill>
              <a:srgbClr val="00CC99"/>
            </a:solidFill>
            <a:ln w="9525">
              <a:noFill/>
              <a:round/>
              <a:headEnd/>
              <a:tailEnd/>
            </a:ln>
          </p:spPr>
          <p:txBody>
            <a:bodyPr/>
            <a:lstStyle/>
            <a:p>
              <a:endParaRPr lang="en-US"/>
            </a:p>
          </p:txBody>
        </p:sp>
        <p:sp>
          <p:nvSpPr>
            <p:cNvPr id="929201" name="Freeform 433"/>
            <p:cNvSpPr>
              <a:spLocks/>
            </p:cNvSpPr>
            <p:nvPr/>
          </p:nvSpPr>
          <p:spPr bwMode="auto">
            <a:xfrm>
              <a:off x="1049" y="3475"/>
              <a:ext cx="38" cy="38"/>
            </a:xfrm>
            <a:custGeom>
              <a:avLst/>
              <a:gdLst/>
              <a:ahLst/>
              <a:cxnLst>
                <a:cxn ang="0">
                  <a:pos x="0" y="1"/>
                </a:cxn>
                <a:cxn ang="0">
                  <a:pos x="1" y="38"/>
                </a:cxn>
                <a:cxn ang="0">
                  <a:pos x="38" y="37"/>
                </a:cxn>
                <a:cxn ang="0">
                  <a:pos x="37" y="0"/>
                </a:cxn>
                <a:cxn ang="0">
                  <a:pos x="0" y="1"/>
                </a:cxn>
              </a:cxnLst>
              <a:rect l="0" t="0" r="r" b="b"/>
              <a:pathLst>
                <a:path w="38" h="38">
                  <a:moveTo>
                    <a:pt x="0" y="1"/>
                  </a:moveTo>
                  <a:lnTo>
                    <a:pt x="1" y="38"/>
                  </a:lnTo>
                  <a:lnTo>
                    <a:pt x="38" y="37"/>
                  </a:lnTo>
                  <a:lnTo>
                    <a:pt x="37" y="0"/>
                  </a:lnTo>
                  <a:lnTo>
                    <a:pt x="0" y="1"/>
                  </a:lnTo>
                  <a:close/>
                </a:path>
              </a:pathLst>
            </a:custGeom>
            <a:solidFill>
              <a:srgbClr val="00CC99"/>
            </a:solidFill>
            <a:ln w="9525">
              <a:noFill/>
              <a:round/>
              <a:headEnd/>
              <a:tailEnd/>
            </a:ln>
          </p:spPr>
          <p:txBody>
            <a:bodyPr/>
            <a:lstStyle/>
            <a:p>
              <a:endParaRPr lang="en-US"/>
            </a:p>
          </p:txBody>
        </p:sp>
        <p:sp>
          <p:nvSpPr>
            <p:cNvPr id="929202" name="Freeform 434"/>
            <p:cNvSpPr>
              <a:spLocks/>
            </p:cNvSpPr>
            <p:nvPr/>
          </p:nvSpPr>
          <p:spPr bwMode="auto">
            <a:xfrm>
              <a:off x="1122" y="3473"/>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3" name="Freeform 435"/>
            <p:cNvSpPr>
              <a:spLocks/>
            </p:cNvSpPr>
            <p:nvPr/>
          </p:nvSpPr>
          <p:spPr bwMode="auto">
            <a:xfrm>
              <a:off x="1195" y="3471"/>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4" name="Freeform 436"/>
            <p:cNvSpPr>
              <a:spLocks/>
            </p:cNvSpPr>
            <p:nvPr/>
          </p:nvSpPr>
          <p:spPr bwMode="auto">
            <a:xfrm>
              <a:off x="1267" y="3468"/>
              <a:ext cx="38" cy="39"/>
            </a:xfrm>
            <a:custGeom>
              <a:avLst/>
              <a:gdLst/>
              <a:ahLst/>
              <a:cxnLst>
                <a:cxn ang="0">
                  <a:pos x="0" y="2"/>
                </a:cxn>
                <a:cxn ang="0">
                  <a:pos x="1" y="39"/>
                </a:cxn>
                <a:cxn ang="0">
                  <a:pos x="38" y="37"/>
                </a:cxn>
                <a:cxn ang="0">
                  <a:pos x="37" y="0"/>
                </a:cxn>
                <a:cxn ang="0">
                  <a:pos x="0" y="2"/>
                </a:cxn>
              </a:cxnLst>
              <a:rect l="0" t="0" r="r" b="b"/>
              <a:pathLst>
                <a:path w="38" h="39">
                  <a:moveTo>
                    <a:pt x="0" y="2"/>
                  </a:moveTo>
                  <a:lnTo>
                    <a:pt x="1" y="39"/>
                  </a:lnTo>
                  <a:lnTo>
                    <a:pt x="38" y="37"/>
                  </a:lnTo>
                  <a:lnTo>
                    <a:pt x="37" y="0"/>
                  </a:lnTo>
                  <a:lnTo>
                    <a:pt x="0" y="2"/>
                  </a:lnTo>
                  <a:close/>
                </a:path>
              </a:pathLst>
            </a:custGeom>
            <a:solidFill>
              <a:srgbClr val="00CC99"/>
            </a:solidFill>
            <a:ln w="9525">
              <a:noFill/>
              <a:round/>
              <a:headEnd/>
              <a:tailEnd/>
            </a:ln>
          </p:spPr>
          <p:txBody>
            <a:bodyPr/>
            <a:lstStyle/>
            <a:p>
              <a:endParaRPr lang="en-US"/>
            </a:p>
          </p:txBody>
        </p:sp>
        <p:sp>
          <p:nvSpPr>
            <p:cNvPr id="929205" name="Freeform 437"/>
            <p:cNvSpPr>
              <a:spLocks/>
            </p:cNvSpPr>
            <p:nvPr/>
          </p:nvSpPr>
          <p:spPr bwMode="auto">
            <a:xfrm>
              <a:off x="1340" y="3466"/>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6" name="Freeform 438"/>
            <p:cNvSpPr>
              <a:spLocks/>
            </p:cNvSpPr>
            <p:nvPr/>
          </p:nvSpPr>
          <p:spPr bwMode="auto">
            <a:xfrm>
              <a:off x="1413" y="3464"/>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7" name="Freeform 439"/>
            <p:cNvSpPr>
              <a:spLocks/>
            </p:cNvSpPr>
            <p:nvPr/>
          </p:nvSpPr>
          <p:spPr bwMode="auto">
            <a:xfrm>
              <a:off x="1486" y="3462"/>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08" name="Freeform 440"/>
            <p:cNvSpPr>
              <a:spLocks/>
            </p:cNvSpPr>
            <p:nvPr/>
          </p:nvSpPr>
          <p:spPr bwMode="auto">
            <a:xfrm>
              <a:off x="1558" y="3459"/>
              <a:ext cx="38" cy="38"/>
            </a:xfrm>
            <a:custGeom>
              <a:avLst/>
              <a:gdLst/>
              <a:ahLst/>
              <a:cxnLst>
                <a:cxn ang="0">
                  <a:pos x="0" y="2"/>
                </a:cxn>
                <a:cxn ang="0">
                  <a:pos x="1" y="38"/>
                </a:cxn>
                <a:cxn ang="0">
                  <a:pos x="38" y="36"/>
                </a:cxn>
                <a:cxn ang="0">
                  <a:pos x="37" y="0"/>
                </a:cxn>
                <a:cxn ang="0">
                  <a:pos x="0" y="2"/>
                </a:cxn>
              </a:cxnLst>
              <a:rect l="0" t="0" r="r" b="b"/>
              <a:pathLst>
                <a:path w="38" h="38">
                  <a:moveTo>
                    <a:pt x="0" y="2"/>
                  </a:moveTo>
                  <a:lnTo>
                    <a:pt x="1" y="38"/>
                  </a:lnTo>
                  <a:lnTo>
                    <a:pt x="38" y="36"/>
                  </a:lnTo>
                  <a:lnTo>
                    <a:pt x="37" y="0"/>
                  </a:lnTo>
                  <a:lnTo>
                    <a:pt x="0" y="2"/>
                  </a:lnTo>
                  <a:close/>
                </a:path>
              </a:pathLst>
            </a:custGeom>
            <a:solidFill>
              <a:srgbClr val="00CC99"/>
            </a:solidFill>
            <a:ln w="9525">
              <a:noFill/>
              <a:round/>
              <a:headEnd/>
              <a:tailEnd/>
            </a:ln>
          </p:spPr>
          <p:txBody>
            <a:bodyPr/>
            <a:lstStyle/>
            <a:p>
              <a:endParaRPr lang="en-US"/>
            </a:p>
          </p:txBody>
        </p:sp>
        <p:sp>
          <p:nvSpPr>
            <p:cNvPr id="929209" name="Freeform 441"/>
            <p:cNvSpPr>
              <a:spLocks/>
            </p:cNvSpPr>
            <p:nvPr/>
          </p:nvSpPr>
          <p:spPr bwMode="auto">
            <a:xfrm>
              <a:off x="1631" y="3457"/>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0" name="Freeform 442"/>
            <p:cNvSpPr>
              <a:spLocks/>
            </p:cNvSpPr>
            <p:nvPr/>
          </p:nvSpPr>
          <p:spPr bwMode="auto">
            <a:xfrm>
              <a:off x="1704" y="3455"/>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1" name="Freeform 443"/>
            <p:cNvSpPr>
              <a:spLocks/>
            </p:cNvSpPr>
            <p:nvPr/>
          </p:nvSpPr>
          <p:spPr bwMode="auto">
            <a:xfrm>
              <a:off x="1776" y="3453"/>
              <a:ext cx="38" cy="37"/>
            </a:xfrm>
            <a:custGeom>
              <a:avLst/>
              <a:gdLst/>
              <a:ahLst/>
              <a:cxnLst>
                <a:cxn ang="0">
                  <a:pos x="0" y="1"/>
                </a:cxn>
                <a:cxn ang="0">
                  <a:pos x="1" y="37"/>
                </a:cxn>
                <a:cxn ang="0">
                  <a:pos x="38" y="36"/>
                </a:cxn>
                <a:cxn ang="0">
                  <a:pos x="37" y="0"/>
                </a:cxn>
                <a:cxn ang="0">
                  <a:pos x="0" y="1"/>
                </a:cxn>
              </a:cxnLst>
              <a:rect l="0" t="0" r="r" b="b"/>
              <a:pathLst>
                <a:path w="38" h="37">
                  <a:moveTo>
                    <a:pt x="0" y="1"/>
                  </a:moveTo>
                  <a:lnTo>
                    <a:pt x="1" y="37"/>
                  </a:lnTo>
                  <a:lnTo>
                    <a:pt x="38" y="36"/>
                  </a:lnTo>
                  <a:lnTo>
                    <a:pt x="37" y="0"/>
                  </a:lnTo>
                  <a:lnTo>
                    <a:pt x="0" y="1"/>
                  </a:lnTo>
                  <a:close/>
                </a:path>
              </a:pathLst>
            </a:custGeom>
            <a:solidFill>
              <a:srgbClr val="00CC99"/>
            </a:solidFill>
            <a:ln w="9525">
              <a:noFill/>
              <a:round/>
              <a:headEnd/>
              <a:tailEnd/>
            </a:ln>
          </p:spPr>
          <p:txBody>
            <a:bodyPr/>
            <a:lstStyle/>
            <a:p>
              <a:endParaRPr lang="en-US"/>
            </a:p>
          </p:txBody>
        </p:sp>
        <p:sp>
          <p:nvSpPr>
            <p:cNvPr id="929212" name="Freeform 444"/>
            <p:cNvSpPr>
              <a:spLocks/>
            </p:cNvSpPr>
            <p:nvPr/>
          </p:nvSpPr>
          <p:spPr bwMode="auto">
            <a:xfrm>
              <a:off x="1849" y="3450"/>
              <a:ext cx="38" cy="38"/>
            </a:xfrm>
            <a:custGeom>
              <a:avLst/>
              <a:gdLst/>
              <a:ahLst/>
              <a:cxnLst>
                <a:cxn ang="0">
                  <a:pos x="0" y="2"/>
                </a:cxn>
                <a:cxn ang="0">
                  <a:pos x="1" y="38"/>
                </a:cxn>
                <a:cxn ang="0">
                  <a:pos x="38" y="36"/>
                </a:cxn>
                <a:cxn ang="0">
                  <a:pos x="37" y="0"/>
                </a:cxn>
                <a:cxn ang="0">
                  <a:pos x="0" y="2"/>
                </a:cxn>
              </a:cxnLst>
              <a:rect l="0" t="0" r="r" b="b"/>
              <a:pathLst>
                <a:path w="38" h="38">
                  <a:moveTo>
                    <a:pt x="0" y="2"/>
                  </a:moveTo>
                  <a:lnTo>
                    <a:pt x="1" y="38"/>
                  </a:lnTo>
                  <a:lnTo>
                    <a:pt x="38" y="36"/>
                  </a:lnTo>
                  <a:lnTo>
                    <a:pt x="37" y="0"/>
                  </a:lnTo>
                  <a:lnTo>
                    <a:pt x="0" y="2"/>
                  </a:lnTo>
                  <a:close/>
                </a:path>
              </a:pathLst>
            </a:custGeom>
            <a:solidFill>
              <a:srgbClr val="00CC99"/>
            </a:solidFill>
            <a:ln w="9525">
              <a:noFill/>
              <a:round/>
              <a:headEnd/>
              <a:tailEnd/>
            </a:ln>
          </p:spPr>
          <p:txBody>
            <a:bodyPr/>
            <a:lstStyle/>
            <a:p>
              <a:endParaRPr lang="en-US"/>
            </a:p>
          </p:txBody>
        </p:sp>
        <p:sp>
          <p:nvSpPr>
            <p:cNvPr id="929213" name="Freeform 445"/>
            <p:cNvSpPr>
              <a:spLocks/>
            </p:cNvSpPr>
            <p:nvPr/>
          </p:nvSpPr>
          <p:spPr bwMode="auto">
            <a:xfrm>
              <a:off x="1922" y="3448"/>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4" name="Freeform 446"/>
            <p:cNvSpPr>
              <a:spLocks/>
            </p:cNvSpPr>
            <p:nvPr/>
          </p:nvSpPr>
          <p:spPr bwMode="auto">
            <a:xfrm>
              <a:off x="1995" y="3446"/>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5" name="Freeform 447"/>
            <p:cNvSpPr>
              <a:spLocks/>
            </p:cNvSpPr>
            <p:nvPr/>
          </p:nvSpPr>
          <p:spPr bwMode="auto">
            <a:xfrm>
              <a:off x="2067" y="3444"/>
              <a:ext cx="38" cy="37"/>
            </a:xfrm>
            <a:custGeom>
              <a:avLst/>
              <a:gdLst/>
              <a:ahLst/>
              <a:cxnLst>
                <a:cxn ang="0">
                  <a:pos x="0" y="1"/>
                </a:cxn>
                <a:cxn ang="0">
                  <a:pos x="1" y="37"/>
                </a:cxn>
                <a:cxn ang="0">
                  <a:pos x="38" y="36"/>
                </a:cxn>
                <a:cxn ang="0">
                  <a:pos x="37" y="0"/>
                </a:cxn>
                <a:cxn ang="0">
                  <a:pos x="0" y="1"/>
                </a:cxn>
              </a:cxnLst>
              <a:rect l="0" t="0" r="r" b="b"/>
              <a:pathLst>
                <a:path w="38" h="37">
                  <a:moveTo>
                    <a:pt x="0" y="1"/>
                  </a:moveTo>
                  <a:lnTo>
                    <a:pt x="1" y="37"/>
                  </a:lnTo>
                  <a:lnTo>
                    <a:pt x="38" y="36"/>
                  </a:lnTo>
                  <a:lnTo>
                    <a:pt x="37" y="0"/>
                  </a:lnTo>
                  <a:lnTo>
                    <a:pt x="0" y="1"/>
                  </a:lnTo>
                  <a:close/>
                </a:path>
              </a:pathLst>
            </a:custGeom>
            <a:solidFill>
              <a:srgbClr val="00CC99"/>
            </a:solidFill>
            <a:ln w="9525">
              <a:noFill/>
              <a:round/>
              <a:headEnd/>
              <a:tailEnd/>
            </a:ln>
          </p:spPr>
          <p:txBody>
            <a:bodyPr/>
            <a:lstStyle/>
            <a:p>
              <a:endParaRPr lang="en-US"/>
            </a:p>
          </p:txBody>
        </p:sp>
        <p:sp>
          <p:nvSpPr>
            <p:cNvPr id="929216" name="Freeform 448"/>
            <p:cNvSpPr>
              <a:spLocks/>
            </p:cNvSpPr>
            <p:nvPr/>
          </p:nvSpPr>
          <p:spPr bwMode="auto">
            <a:xfrm>
              <a:off x="2140" y="3441"/>
              <a:ext cx="37" cy="38"/>
            </a:xfrm>
            <a:custGeom>
              <a:avLst/>
              <a:gdLst/>
              <a:ahLst/>
              <a:cxnLst>
                <a:cxn ang="0">
                  <a:pos x="0" y="2"/>
                </a:cxn>
                <a:cxn ang="0">
                  <a:pos x="1" y="38"/>
                </a:cxn>
                <a:cxn ang="0">
                  <a:pos x="37" y="36"/>
                </a:cxn>
                <a:cxn ang="0">
                  <a:pos x="36" y="0"/>
                </a:cxn>
                <a:cxn ang="0">
                  <a:pos x="0" y="2"/>
                </a:cxn>
              </a:cxnLst>
              <a:rect l="0" t="0" r="r" b="b"/>
              <a:pathLst>
                <a:path w="37" h="38">
                  <a:moveTo>
                    <a:pt x="0" y="2"/>
                  </a:moveTo>
                  <a:lnTo>
                    <a:pt x="1" y="38"/>
                  </a:lnTo>
                  <a:lnTo>
                    <a:pt x="37" y="36"/>
                  </a:lnTo>
                  <a:lnTo>
                    <a:pt x="36" y="0"/>
                  </a:lnTo>
                  <a:lnTo>
                    <a:pt x="0" y="2"/>
                  </a:lnTo>
                  <a:close/>
                </a:path>
              </a:pathLst>
            </a:custGeom>
            <a:solidFill>
              <a:srgbClr val="00CC99"/>
            </a:solidFill>
            <a:ln w="9525">
              <a:noFill/>
              <a:round/>
              <a:headEnd/>
              <a:tailEnd/>
            </a:ln>
          </p:spPr>
          <p:txBody>
            <a:bodyPr/>
            <a:lstStyle/>
            <a:p>
              <a:endParaRPr lang="en-US"/>
            </a:p>
          </p:txBody>
        </p:sp>
        <p:sp>
          <p:nvSpPr>
            <p:cNvPr id="929217" name="Freeform 449"/>
            <p:cNvSpPr>
              <a:spLocks/>
            </p:cNvSpPr>
            <p:nvPr/>
          </p:nvSpPr>
          <p:spPr bwMode="auto">
            <a:xfrm>
              <a:off x="2213" y="3439"/>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8" name="Freeform 450"/>
            <p:cNvSpPr>
              <a:spLocks/>
            </p:cNvSpPr>
            <p:nvPr/>
          </p:nvSpPr>
          <p:spPr bwMode="auto">
            <a:xfrm>
              <a:off x="2286" y="3437"/>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9" name="Freeform 451"/>
            <p:cNvSpPr>
              <a:spLocks/>
            </p:cNvSpPr>
            <p:nvPr/>
          </p:nvSpPr>
          <p:spPr bwMode="auto">
            <a:xfrm>
              <a:off x="2358" y="3435"/>
              <a:ext cx="27" cy="37"/>
            </a:xfrm>
            <a:custGeom>
              <a:avLst/>
              <a:gdLst/>
              <a:ahLst/>
              <a:cxnLst>
                <a:cxn ang="0">
                  <a:pos x="0" y="1"/>
                </a:cxn>
                <a:cxn ang="0">
                  <a:pos x="1" y="37"/>
                </a:cxn>
                <a:cxn ang="0">
                  <a:pos x="27" y="36"/>
                </a:cxn>
                <a:cxn ang="0">
                  <a:pos x="26" y="0"/>
                </a:cxn>
                <a:cxn ang="0">
                  <a:pos x="0" y="1"/>
                </a:cxn>
              </a:cxnLst>
              <a:rect l="0" t="0" r="r" b="b"/>
              <a:pathLst>
                <a:path w="27" h="37">
                  <a:moveTo>
                    <a:pt x="0" y="1"/>
                  </a:moveTo>
                  <a:lnTo>
                    <a:pt x="1" y="37"/>
                  </a:lnTo>
                  <a:lnTo>
                    <a:pt x="27" y="36"/>
                  </a:lnTo>
                  <a:lnTo>
                    <a:pt x="26" y="0"/>
                  </a:lnTo>
                  <a:lnTo>
                    <a:pt x="0" y="1"/>
                  </a:lnTo>
                  <a:close/>
                </a:path>
              </a:pathLst>
            </a:custGeom>
            <a:solidFill>
              <a:srgbClr val="00CC99"/>
            </a:solidFill>
            <a:ln w="9525">
              <a:noFill/>
              <a:round/>
              <a:headEnd/>
              <a:tailEnd/>
            </a:ln>
          </p:spPr>
          <p:txBody>
            <a:bodyPr/>
            <a:lstStyle/>
            <a:p>
              <a:endParaRPr lang="en-US"/>
            </a:p>
          </p:txBody>
        </p:sp>
      </p:grpSp>
      <p:grpSp>
        <p:nvGrpSpPr>
          <p:cNvPr id="929220" name="Group 452"/>
          <p:cNvGrpSpPr>
            <a:grpSpLocks/>
          </p:cNvGrpSpPr>
          <p:nvPr/>
        </p:nvGrpSpPr>
        <p:grpSpPr bwMode="auto">
          <a:xfrm>
            <a:off x="1268413" y="6477000"/>
            <a:ext cx="2586037" cy="87313"/>
            <a:chOff x="799" y="4080"/>
            <a:chExt cx="1629" cy="55"/>
          </a:xfrm>
        </p:grpSpPr>
        <p:sp>
          <p:nvSpPr>
            <p:cNvPr id="929221" name="Freeform 453"/>
            <p:cNvSpPr>
              <a:spLocks/>
            </p:cNvSpPr>
            <p:nvPr/>
          </p:nvSpPr>
          <p:spPr bwMode="auto">
            <a:xfrm>
              <a:off x="799" y="4129"/>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222" name="Freeform 454"/>
            <p:cNvSpPr>
              <a:spLocks/>
            </p:cNvSpPr>
            <p:nvPr/>
          </p:nvSpPr>
          <p:spPr bwMode="auto">
            <a:xfrm>
              <a:off x="811" y="412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4" y="6"/>
                </a:cxn>
                <a:cxn ang="0">
                  <a:pos x="5" y="5"/>
                </a:cxn>
                <a:cxn ang="0">
                  <a:pos x="6" y="4"/>
                </a:cxn>
                <a:cxn ang="0">
                  <a:pos x="6" y="3"/>
                </a:cxn>
                <a:cxn ang="0">
                  <a:pos x="6" y="2"/>
                </a:cxn>
                <a:cxn ang="0">
                  <a:pos x="6" y="1"/>
                </a:cxn>
                <a:cxn ang="0">
                  <a:pos x="5" y="0"/>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4" y="6"/>
                  </a:lnTo>
                  <a:lnTo>
                    <a:pt x="5" y="5"/>
                  </a:lnTo>
                  <a:lnTo>
                    <a:pt x="6" y="4"/>
                  </a:lnTo>
                  <a:lnTo>
                    <a:pt x="6" y="3"/>
                  </a:lnTo>
                  <a:lnTo>
                    <a:pt x="6" y="2"/>
                  </a:lnTo>
                  <a:lnTo>
                    <a:pt x="6" y="1"/>
                  </a:lnTo>
                  <a:lnTo>
                    <a:pt x="5" y="0"/>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3" name="Freeform 455"/>
            <p:cNvSpPr>
              <a:spLocks/>
            </p:cNvSpPr>
            <p:nvPr/>
          </p:nvSpPr>
          <p:spPr bwMode="auto">
            <a:xfrm>
              <a:off x="823" y="412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24" name="Freeform 456"/>
            <p:cNvSpPr>
              <a:spLocks/>
            </p:cNvSpPr>
            <p:nvPr/>
          </p:nvSpPr>
          <p:spPr bwMode="auto">
            <a:xfrm>
              <a:off x="835" y="4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5" name="Freeform 457"/>
            <p:cNvSpPr>
              <a:spLocks/>
            </p:cNvSpPr>
            <p:nvPr/>
          </p:nvSpPr>
          <p:spPr bwMode="auto">
            <a:xfrm>
              <a:off x="847" y="4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6" name="Freeform 458"/>
            <p:cNvSpPr>
              <a:spLocks/>
            </p:cNvSpPr>
            <p:nvPr/>
          </p:nvSpPr>
          <p:spPr bwMode="auto">
            <a:xfrm>
              <a:off x="859" y="412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27" name="Freeform 459"/>
            <p:cNvSpPr>
              <a:spLocks/>
            </p:cNvSpPr>
            <p:nvPr/>
          </p:nvSpPr>
          <p:spPr bwMode="auto">
            <a:xfrm>
              <a:off x="871" y="412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8" name="Freeform 460"/>
            <p:cNvSpPr>
              <a:spLocks/>
            </p:cNvSpPr>
            <p:nvPr/>
          </p:nvSpPr>
          <p:spPr bwMode="auto">
            <a:xfrm>
              <a:off x="884" y="412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9" name="Freeform 461"/>
            <p:cNvSpPr>
              <a:spLocks/>
            </p:cNvSpPr>
            <p:nvPr/>
          </p:nvSpPr>
          <p:spPr bwMode="auto">
            <a:xfrm>
              <a:off x="896" y="412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0" name="Freeform 462"/>
            <p:cNvSpPr>
              <a:spLocks/>
            </p:cNvSpPr>
            <p:nvPr/>
          </p:nvSpPr>
          <p:spPr bwMode="auto">
            <a:xfrm>
              <a:off x="908" y="412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31" name="Freeform 463"/>
            <p:cNvSpPr>
              <a:spLocks/>
            </p:cNvSpPr>
            <p:nvPr/>
          </p:nvSpPr>
          <p:spPr bwMode="auto">
            <a:xfrm>
              <a:off x="920" y="41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2" name="Freeform 464"/>
            <p:cNvSpPr>
              <a:spLocks/>
            </p:cNvSpPr>
            <p:nvPr/>
          </p:nvSpPr>
          <p:spPr bwMode="auto">
            <a:xfrm>
              <a:off x="932" y="41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3" name="Freeform 465"/>
            <p:cNvSpPr>
              <a:spLocks/>
            </p:cNvSpPr>
            <p:nvPr/>
          </p:nvSpPr>
          <p:spPr bwMode="auto">
            <a:xfrm>
              <a:off x="944" y="412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34" name="Freeform 466"/>
            <p:cNvSpPr>
              <a:spLocks/>
            </p:cNvSpPr>
            <p:nvPr/>
          </p:nvSpPr>
          <p:spPr bwMode="auto">
            <a:xfrm>
              <a:off x="956" y="412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5" name="Freeform 467"/>
            <p:cNvSpPr>
              <a:spLocks/>
            </p:cNvSpPr>
            <p:nvPr/>
          </p:nvSpPr>
          <p:spPr bwMode="auto">
            <a:xfrm>
              <a:off x="968" y="412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6" name="Freeform 468"/>
            <p:cNvSpPr>
              <a:spLocks/>
            </p:cNvSpPr>
            <p:nvPr/>
          </p:nvSpPr>
          <p:spPr bwMode="auto">
            <a:xfrm>
              <a:off x="980" y="4124"/>
              <a:ext cx="7" cy="6"/>
            </a:xfrm>
            <a:custGeom>
              <a:avLst/>
              <a:gdLst/>
              <a:ahLst/>
              <a:cxnLst>
                <a:cxn ang="0">
                  <a:pos x="3" y="0"/>
                </a:cxn>
                <a:cxn ang="0">
                  <a:pos x="1" y="0"/>
                </a:cxn>
                <a:cxn ang="0">
                  <a:pos x="0" y="1"/>
                </a:cxn>
                <a:cxn ang="0">
                  <a:pos x="0" y="2"/>
                </a:cxn>
                <a:cxn ang="0">
                  <a:pos x="0" y="3"/>
                </a:cxn>
                <a:cxn ang="0">
                  <a:pos x="0" y="4"/>
                </a:cxn>
                <a:cxn ang="0">
                  <a:pos x="1"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1" y="0"/>
                  </a:lnTo>
                  <a:lnTo>
                    <a:pt x="0" y="1"/>
                  </a:lnTo>
                  <a:lnTo>
                    <a:pt x="0" y="2"/>
                  </a:lnTo>
                  <a:lnTo>
                    <a:pt x="0" y="3"/>
                  </a:lnTo>
                  <a:lnTo>
                    <a:pt x="0" y="4"/>
                  </a:lnTo>
                  <a:lnTo>
                    <a:pt x="1"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237" name="Freeform 469"/>
            <p:cNvSpPr>
              <a:spLocks/>
            </p:cNvSpPr>
            <p:nvPr/>
          </p:nvSpPr>
          <p:spPr bwMode="auto">
            <a:xfrm>
              <a:off x="993" y="412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8" name="Freeform 470"/>
            <p:cNvSpPr>
              <a:spLocks/>
            </p:cNvSpPr>
            <p:nvPr/>
          </p:nvSpPr>
          <p:spPr bwMode="auto">
            <a:xfrm>
              <a:off x="1005" y="412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39" name="Freeform 471"/>
            <p:cNvSpPr>
              <a:spLocks/>
            </p:cNvSpPr>
            <p:nvPr/>
          </p:nvSpPr>
          <p:spPr bwMode="auto">
            <a:xfrm>
              <a:off x="1017" y="412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0" name="Freeform 472"/>
            <p:cNvSpPr>
              <a:spLocks/>
            </p:cNvSpPr>
            <p:nvPr/>
          </p:nvSpPr>
          <p:spPr bwMode="auto">
            <a:xfrm>
              <a:off x="1029" y="412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1" name="Freeform 473"/>
            <p:cNvSpPr>
              <a:spLocks/>
            </p:cNvSpPr>
            <p:nvPr/>
          </p:nvSpPr>
          <p:spPr bwMode="auto">
            <a:xfrm>
              <a:off x="1041" y="412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2" name="Freeform 474"/>
            <p:cNvSpPr>
              <a:spLocks/>
            </p:cNvSpPr>
            <p:nvPr/>
          </p:nvSpPr>
          <p:spPr bwMode="auto">
            <a:xfrm>
              <a:off x="1053" y="412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3" name="Freeform 475"/>
            <p:cNvSpPr>
              <a:spLocks/>
            </p:cNvSpPr>
            <p:nvPr/>
          </p:nvSpPr>
          <p:spPr bwMode="auto">
            <a:xfrm>
              <a:off x="1065" y="412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4" name="Freeform 476"/>
            <p:cNvSpPr>
              <a:spLocks/>
            </p:cNvSpPr>
            <p:nvPr/>
          </p:nvSpPr>
          <p:spPr bwMode="auto">
            <a:xfrm>
              <a:off x="1077" y="4121"/>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6" y="4"/>
                </a:cxn>
                <a:cxn ang="0">
                  <a:pos x="7" y="3"/>
                </a:cxn>
                <a:cxn ang="0">
                  <a:pos x="7" y="2"/>
                </a:cxn>
                <a:cxn ang="0">
                  <a:pos x="6" y="1"/>
                </a:cxn>
                <a:cxn ang="0">
                  <a:pos x="4"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4" y="5"/>
                  </a:lnTo>
                  <a:lnTo>
                    <a:pt x="6" y="4"/>
                  </a:lnTo>
                  <a:lnTo>
                    <a:pt x="7" y="3"/>
                  </a:lnTo>
                  <a:lnTo>
                    <a:pt x="7" y="2"/>
                  </a:lnTo>
                  <a:lnTo>
                    <a:pt x="6"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5" name="Freeform 477"/>
            <p:cNvSpPr>
              <a:spLocks/>
            </p:cNvSpPr>
            <p:nvPr/>
          </p:nvSpPr>
          <p:spPr bwMode="auto">
            <a:xfrm>
              <a:off x="1090" y="412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6" name="Freeform 478"/>
            <p:cNvSpPr>
              <a:spLocks/>
            </p:cNvSpPr>
            <p:nvPr/>
          </p:nvSpPr>
          <p:spPr bwMode="auto">
            <a:xfrm>
              <a:off x="1102" y="412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7" name="Freeform 479"/>
            <p:cNvSpPr>
              <a:spLocks/>
            </p:cNvSpPr>
            <p:nvPr/>
          </p:nvSpPr>
          <p:spPr bwMode="auto">
            <a:xfrm>
              <a:off x="1114" y="412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8" name="Freeform 480"/>
            <p:cNvSpPr>
              <a:spLocks/>
            </p:cNvSpPr>
            <p:nvPr/>
          </p:nvSpPr>
          <p:spPr bwMode="auto">
            <a:xfrm>
              <a:off x="1126" y="411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9" name="Freeform 481"/>
            <p:cNvSpPr>
              <a:spLocks/>
            </p:cNvSpPr>
            <p:nvPr/>
          </p:nvSpPr>
          <p:spPr bwMode="auto">
            <a:xfrm>
              <a:off x="1138" y="411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0" name="Freeform 482"/>
            <p:cNvSpPr>
              <a:spLocks/>
            </p:cNvSpPr>
            <p:nvPr/>
          </p:nvSpPr>
          <p:spPr bwMode="auto">
            <a:xfrm>
              <a:off x="1150" y="411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1" name="Freeform 483"/>
            <p:cNvSpPr>
              <a:spLocks/>
            </p:cNvSpPr>
            <p:nvPr/>
          </p:nvSpPr>
          <p:spPr bwMode="auto">
            <a:xfrm>
              <a:off x="1162" y="411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2" name="Freeform 484"/>
            <p:cNvSpPr>
              <a:spLocks/>
            </p:cNvSpPr>
            <p:nvPr/>
          </p:nvSpPr>
          <p:spPr bwMode="auto">
            <a:xfrm>
              <a:off x="1174" y="411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3" name="Freeform 485"/>
            <p:cNvSpPr>
              <a:spLocks/>
            </p:cNvSpPr>
            <p:nvPr/>
          </p:nvSpPr>
          <p:spPr bwMode="auto">
            <a:xfrm>
              <a:off x="1187" y="411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4" name="Freeform 486"/>
            <p:cNvSpPr>
              <a:spLocks/>
            </p:cNvSpPr>
            <p:nvPr/>
          </p:nvSpPr>
          <p:spPr bwMode="auto">
            <a:xfrm>
              <a:off x="1199" y="411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5" name="Freeform 487"/>
            <p:cNvSpPr>
              <a:spLocks/>
            </p:cNvSpPr>
            <p:nvPr/>
          </p:nvSpPr>
          <p:spPr bwMode="auto">
            <a:xfrm>
              <a:off x="1211" y="411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6" name="Freeform 488"/>
            <p:cNvSpPr>
              <a:spLocks/>
            </p:cNvSpPr>
            <p:nvPr/>
          </p:nvSpPr>
          <p:spPr bwMode="auto">
            <a:xfrm>
              <a:off x="1223" y="411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7" name="Freeform 489"/>
            <p:cNvSpPr>
              <a:spLocks/>
            </p:cNvSpPr>
            <p:nvPr/>
          </p:nvSpPr>
          <p:spPr bwMode="auto">
            <a:xfrm>
              <a:off x="1235" y="411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8" name="Freeform 490"/>
            <p:cNvSpPr>
              <a:spLocks/>
            </p:cNvSpPr>
            <p:nvPr/>
          </p:nvSpPr>
          <p:spPr bwMode="auto">
            <a:xfrm>
              <a:off x="1247" y="411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9" name="Freeform 491"/>
            <p:cNvSpPr>
              <a:spLocks/>
            </p:cNvSpPr>
            <p:nvPr/>
          </p:nvSpPr>
          <p:spPr bwMode="auto">
            <a:xfrm>
              <a:off x="1259" y="411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0" name="Freeform 492"/>
            <p:cNvSpPr>
              <a:spLocks/>
            </p:cNvSpPr>
            <p:nvPr/>
          </p:nvSpPr>
          <p:spPr bwMode="auto">
            <a:xfrm>
              <a:off x="1271" y="411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1" name="Freeform 493"/>
            <p:cNvSpPr>
              <a:spLocks/>
            </p:cNvSpPr>
            <p:nvPr/>
          </p:nvSpPr>
          <p:spPr bwMode="auto">
            <a:xfrm>
              <a:off x="1284" y="411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2" name="Freeform 494"/>
            <p:cNvSpPr>
              <a:spLocks/>
            </p:cNvSpPr>
            <p:nvPr/>
          </p:nvSpPr>
          <p:spPr bwMode="auto">
            <a:xfrm>
              <a:off x="1296" y="411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3" name="Freeform 495"/>
            <p:cNvSpPr>
              <a:spLocks/>
            </p:cNvSpPr>
            <p:nvPr/>
          </p:nvSpPr>
          <p:spPr bwMode="auto">
            <a:xfrm>
              <a:off x="1308" y="411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4" name="Freeform 496"/>
            <p:cNvSpPr>
              <a:spLocks/>
            </p:cNvSpPr>
            <p:nvPr/>
          </p:nvSpPr>
          <p:spPr bwMode="auto">
            <a:xfrm>
              <a:off x="1320" y="411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5" name="Freeform 497"/>
            <p:cNvSpPr>
              <a:spLocks/>
            </p:cNvSpPr>
            <p:nvPr/>
          </p:nvSpPr>
          <p:spPr bwMode="auto">
            <a:xfrm>
              <a:off x="1332" y="411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6" name="Freeform 498"/>
            <p:cNvSpPr>
              <a:spLocks/>
            </p:cNvSpPr>
            <p:nvPr/>
          </p:nvSpPr>
          <p:spPr bwMode="auto">
            <a:xfrm>
              <a:off x="1344" y="411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7" name="Freeform 499"/>
            <p:cNvSpPr>
              <a:spLocks/>
            </p:cNvSpPr>
            <p:nvPr/>
          </p:nvSpPr>
          <p:spPr bwMode="auto">
            <a:xfrm>
              <a:off x="1356" y="411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8" name="Freeform 500"/>
            <p:cNvSpPr>
              <a:spLocks/>
            </p:cNvSpPr>
            <p:nvPr/>
          </p:nvSpPr>
          <p:spPr bwMode="auto">
            <a:xfrm>
              <a:off x="1368" y="411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9" name="Freeform 501"/>
            <p:cNvSpPr>
              <a:spLocks/>
            </p:cNvSpPr>
            <p:nvPr/>
          </p:nvSpPr>
          <p:spPr bwMode="auto">
            <a:xfrm>
              <a:off x="1380" y="4112"/>
              <a:ext cx="7" cy="6"/>
            </a:xfrm>
            <a:custGeom>
              <a:avLst/>
              <a:gdLst/>
              <a:ahLst/>
              <a:cxnLst>
                <a:cxn ang="0">
                  <a:pos x="3" y="0"/>
                </a:cxn>
                <a:cxn ang="0">
                  <a:pos x="1" y="0"/>
                </a:cxn>
                <a:cxn ang="0">
                  <a:pos x="0" y="1"/>
                </a:cxn>
                <a:cxn ang="0">
                  <a:pos x="0" y="2"/>
                </a:cxn>
                <a:cxn ang="0">
                  <a:pos x="0" y="3"/>
                </a:cxn>
                <a:cxn ang="0">
                  <a:pos x="0" y="4"/>
                </a:cxn>
                <a:cxn ang="0">
                  <a:pos x="1"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1" y="0"/>
                  </a:lnTo>
                  <a:lnTo>
                    <a:pt x="0" y="1"/>
                  </a:lnTo>
                  <a:lnTo>
                    <a:pt x="0" y="2"/>
                  </a:lnTo>
                  <a:lnTo>
                    <a:pt x="0" y="3"/>
                  </a:lnTo>
                  <a:lnTo>
                    <a:pt x="0" y="4"/>
                  </a:lnTo>
                  <a:lnTo>
                    <a:pt x="1"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270" name="Freeform 502"/>
            <p:cNvSpPr>
              <a:spLocks/>
            </p:cNvSpPr>
            <p:nvPr/>
          </p:nvSpPr>
          <p:spPr bwMode="auto">
            <a:xfrm>
              <a:off x="1393" y="411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1" name="Freeform 503"/>
            <p:cNvSpPr>
              <a:spLocks/>
            </p:cNvSpPr>
            <p:nvPr/>
          </p:nvSpPr>
          <p:spPr bwMode="auto">
            <a:xfrm>
              <a:off x="1405" y="411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2" name="Freeform 504"/>
            <p:cNvSpPr>
              <a:spLocks/>
            </p:cNvSpPr>
            <p:nvPr/>
          </p:nvSpPr>
          <p:spPr bwMode="auto">
            <a:xfrm>
              <a:off x="1417" y="411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3" name="Freeform 505"/>
            <p:cNvSpPr>
              <a:spLocks/>
            </p:cNvSpPr>
            <p:nvPr/>
          </p:nvSpPr>
          <p:spPr bwMode="auto">
            <a:xfrm>
              <a:off x="1429" y="411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4" name="Freeform 506"/>
            <p:cNvSpPr>
              <a:spLocks/>
            </p:cNvSpPr>
            <p:nvPr/>
          </p:nvSpPr>
          <p:spPr bwMode="auto">
            <a:xfrm>
              <a:off x="1441" y="411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5" name="Freeform 507"/>
            <p:cNvSpPr>
              <a:spLocks/>
            </p:cNvSpPr>
            <p:nvPr/>
          </p:nvSpPr>
          <p:spPr bwMode="auto">
            <a:xfrm>
              <a:off x="1453" y="411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6" name="Freeform 508"/>
            <p:cNvSpPr>
              <a:spLocks/>
            </p:cNvSpPr>
            <p:nvPr/>
          </p:nvSpPr>
          <p:spPr bwMode="auto">
            <a:xfrm>
              <a:off x="1465" y="410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7" name="Freeform 509"/>
            <p:cNvSpPr>
              <a:spLocks/>
            </p:cNvSpPr>
            <p:nvPr/>
          </p:nvSpPr>
          <p:spPr bwMode="auto">
            <a:xfrm>
              <a:off x="1477" y="4109"/>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6" y="5"/>
                </a:cxn>
                <a:cxn ang="0">
                  <a:pos x="7" y="4"/>
                </a:cxn>
                <a:cxn ang="0">
                  <a:pos x="7" y="3"/>
                </a:cxn>
                <a:cxn ang="0">
                  <a:pos x="6"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6" y="5"/>
                  </a:lnTo>
                  <a:lnTo>
                    <a:pt x="7" y="4"/>
                  </a:lnTo>
                  <a:lnTo>
                    <a:pt x="7" y="3"/>
                  </a:lnTo>
                  <a:lnTo>
                    <a:pt x="6"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8" name="Freeform 510"/>
            <p:cNvSpPr>
              <a:spLocks/>
            </p:cNvSpPr>
            <p:nvPr/>
          </p:nvSpPr>
          <p:spPr bwMode="auto">
            <a:xfrm>
              <a:off x="1490" y="410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9" name="Freeform 511"/>
            <p:cNvSpPr>
              <a:spLocks/>
            </p:cNvSpPr>
            <p:nvPr/>
          </p:nvSpPr>
          <p:spPr bwMode="auto">
            <a:xfrm>
              <a:off x="1502" y="410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0" name="Freeform 512"/>
            <p:cNvSpPr>
              <a:spLocks/>
            </p:cNvSpPr>
            <p:nvPr/>
          </p:nvSpPr>
          <p:spPr bwMode="auto">
            <a:xfrm>
              <a:off x="1514" y="410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1" name="Freeform 513"/>
            <p:cNvSpPr>
              <a:spLocks/>
            </p:cNvSpPr>
            <p:nvPr/>
          </p:nvSpPr>
          <p:spPr bwMode="auto">
            <a:xfrm>
              <a:off x="1526" y="410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2" name="Freeform 514"/>
            <p:cNvSpPr>
              <a:spLocks/>
            </p:cNvSpPr>
            <p:nvPr/>
          </p:nvSpPr>
          <p:spPr bwMode="auto">
            <a:xfrm>
              <a:off x="1538" y="410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3" name="Freeform 515"/>
            <p:cNvSpPr>
              <a:spLocks/>
            </p:cNvSpPr>
            <p:nvPr/>
          </p:nvSpPr>
          <p:spPr bwMode="auto">
            <a:xfrm>
              <a:off x="1550" y="410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4" name="Freeform 516"/>
            <p:cNvSpPr>
              <a:spLocks/>
            </p:cNvSpPr>
            <p:nvPr/>
          </p:nvSpPr>
          <p:spPr bwMode="auto">
            <a:xfrm>
              <a:off x="1562" y="410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5" name="Freeform 517"/>
            <p:cNvSpPr>
              <a:spLocks/>
            </p:cNvSpPr>
            <p:nvPr/>
          </p:nvSpPr>
          <p:spPr bwMode="auto">
            <a:xfrm>
              <a:off x="1574" y="410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6" name="Freeform 518"/>
            <p:cNvSpPr>
              <a:spLocks/>
            </p:cNvSpPr>
            <p:nvPr/>
          </p:nvSpPr>
          <p:spPr bwMode="auto">
            <a:xfrm>
              <a:off x="1587" y="410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7" name="Freeform 519"/>
            <p:cNvSpPr>
              <a:spLocks/>
            </p:cNvSpPr>
            <p:nvPr/>
          </p:nvSpPr>
          <p:spPr bwMode="auto">
            <a:xfrm>
              <a:off x="1599" y="410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8" name="Freeform 520"/>
            <p:cNvSpPr>
              <a:spLocks/>
            </p:cNvSpPr>
            <p:nvPr/>
          </p:nvSpPr>
          <p:spPr bwMode="auto">
            <a:xfrm>
              <a:off x="1611" y="410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9" name="Freeform 521"/>
            <p:cNvSpPr>
              <a:spLocks/>
            </p:cNvSpPr>
            <p:nvPr/>
          </p:nvSpPr>
          <p:spPr bwMode="auto">
            <a:xfrm>
              <a:off x="1623" y="410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0" name="Freeform 522"/>
            <p:cNvSpPr>
              <a:spLocks/>
            </p:cNvSpPr>
            <p:nvPr/>
          </p:nvSpPr>
          <p:spPr bwMode="auto">
            <a:xfrm>
              <a:off x="1635" y="41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1" name="Freeform 523"/>
            <p:cNvSpPr>
              <a:spLocks/>
            </p:cNvSpPr>
            <p:nvPr/>
          </p:nvSpPr>
          <p:spPr bwMode="auto">
            <a:xfrm>
              <a:off x="1647" y="41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2" name="Freeform 524"/>
            <p:cNvSpPr>
              <a:spLocks/>
            </p:cNvSpPr>
            <p:nvPr/>
          </p:nvSpPr>
          <p:spPr bwMode="auto">
            <a:xfrm>
              <a:off x="1659" y="410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3" name="Freeform 525"/>
            <p:cNvSpPr>
              <a:spLocks/>
            </p:cNvSpPr>
            <p:nvPr/>
          </p:nvSpPr>
          <p:spPr bwMode="auto">
            <a:xfrm>
              <a:off x="1671" y="410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4" name="Freeform 526"/>
            <p:cNvSpPr>
              <a:spLocks/>
            </p:cNvSpPr>
            <p:nvPr/>
          </p:nvSpPr>
          <p:spPr bwMode="auto">
            <a:xfrm>
              <a:off x="1684" y="410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5" name="Freeform 527"/>
            <p:cNvSpPr>
              <a:spLocks/>
            </p:cNvSpPr>
            <p:nvPr/>
          </p:nvSpPr>
          <p:spPr bwMode="auto">
            <a:xfrm>
              <a:off x="1696" y="410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6" name="Freeform 528"/>
            <p:cNvSpPr>
              <a:spLocks/>
            </p:cNvSpPr>
            <p:nvPr/>
          </p:nvSpPr>
          <p:spPr bwMode="auto">
            <a:xfrm>
              <a:off x="1708" y="410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7" name="Freeform 529"/>
            <p:cNvSpPr>
              <a:spLocks/>
            </p:cNvSpPr>
            <p:nvPr/>
          </p:nvSpPr>
          <p:spPr bwMode="auto">
            <a:xfrm>
              <a:off x="1720" y="410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8" name="Freeform 530"/>
            <p:cNvSpPr>
              <a:spLocks/>
            </p:cNvSpPr>
            <p:nvPr/>
          </p:nvSpPr>
          <p:spPr bwMode="auto">
            <a:xfrm>
              <a:off x="1732" y="410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9" name="Freeform 531"/>
            <p:cNvSpPr>
              <a:spLocks/>
            </p:cNvSpPr>
            <p:nvPr/>
          </p:nvSpPr>
          <p:spPr bwMode="auto">
            <a:xfrm>
              <a:off x="1744" y="410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0" name="Freeform 532"/>
            <p:cNvSpPr>
              <a:spLocks/>
            </p:cNvSpPr>
            <p:nvPr/>
          </p:nvSpPr>
          <p:spPr bwMode="auto">
            <a:xfrm>
              <a:off x="1756" y="410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1" name="Freeform 533"/>
            <p:cNvSpPr>
              <a:spLocks/>
            </p:cNvSpPr>
            <p:nvPr/>
          </p:nvSpPr>
          <p:spPr bwMode="auto">
            <a:xfrm>
              <a:off x="1768" y="410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2" name="Freeform 534"/>
            <p:cNvSpPr>
              <a:spLocks/>
            </p:cNvSpPr>
            <p:nvPr/>
          </p:nvSpPr>
          <p:spPr bwMode="auto">
            <a:xfrm>
              <a:off x="1780" y="4100"/>
              <a:ext cx="7" cy="6"/>
            </a:xfrm>
            <a:custGeom>
              <a:avLst/>
              <a:gdLst/>
              <a:ahLst/>
              <a:cxnLst>
                <a:cxn ang="0">
                  <a:pos x="3" y="0"/>
                </a:cxn>
                <a:cxn ang="0">
                  <a:pos x="1" y="1"/>
                </a:cxn>
                <a:cxn ang="0">
                  <a:pos x="0" y="2"/>
                </a:cxn>
                <a:cxn ang="0">
                  <a:pos x="0" y="3"/>
                </a:cxn>
                <a:cxn ang="0">
                  <a:pos x="0" y="4"/>
                </a:cxn>
                <a:cxn ang="0">
                  <a:pos x="0" y="5"/>
                </a:cxn>
                <a:cxn ang="0">
                  <a:pos x="1"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1" y="1"/>
                  </a:lnTo>
                  <a:lnTo>
                    <a:pt x="0" y="2"/>
                  </a:lnTo>
                  <a:lnTo>
                    <a:pt x="0" y="3"/>
                  </a:lnTo>
                  <a:lnTo>
                    <a:pt x="0" y="4"/>
                  </a:lnTo>
                  <a:lnTo>
                    <a:pt x="0" y="5"/>
                  </a:lnTo>
                  <a:lnTo>
                    <a:pt x="1"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03" name="Freeform 535"/>
            <p:cNvSpPr>
              <a:spLocks/>
            </p:cNvSpPr>
            <p:nvPr/>
          </p:nvSpPr>
          <p:spPr bwMode="auto">
            <a:xfrm>
              <a:off x="1793" y="410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4" name="Freeform 536"/>
            <p:cNvSpPr>
              <a:spLocks/>
            </p:cNvSpPr>
            <p:nvPr/>
          </p:nvSpPr>
          <p:spPr bwMode="auto">
            <a:xfrm>
              <a:off x="1805" y="409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5" name="Freeform 537"/>
            <p:cNvSpPr>
              <a:spLocks/>
            </p:cNvSpPr>
            <p:nvPr/>
          </p:nvSpPr>
          <p:spPr bwMode="auto">
            <a:xfrm>
              <a:off x="1817" y="409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6" name="Freeform 538"/>
            <p:cNvSpPr>
              <a:spLocks/>
            </p:cNvSpPr>
            <p:nvPr/>
          </p:nvSpPr>
          <p:spPr bwMode="auto">
            <a:xfrm>
              <a:off x="1829" y="409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7" name="Freeform 539"/>
            <p:cNvSpPr>
              <a:spLocks/>
            </p:cNvSpPr>
            <p:nvPr/>
          </p:nvSpPr>
          <p:spPr bwMode="auto">
            <a:xfrm>
              <a:off x="1841" y="409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8" name="Freeform 540"/>
            <p:cNvSpPr>
              <a:spLocks/>
            </p:cNvSpPr>
            <p:nvPr/>
          </p:nvSpPr>
          <p:spPr bwMode="auto">
            <a:xfrm>
              <a:off x="1853" y="409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9" name="Freeform 541"/>
            <p:cNvSpPr>
              <a:spLocks/>
            </p:cNvSpPr>
            <p:nvPr/>
          </p:nvSpPr>
          <p:spPr bwMode="auto">
            <a:xfrm>
              <a:off x="1865" y="409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0" name="Freeform 542"/>
            <p:cNvSpPr>
              <a:spLocks/>
            </p:cNvSpPr>
            <p:nvPr/>
          </p:nvSpPr>
          <p:spPr bwMode="auto">
            <a:xfrm>
              <a:off x="1877" y="4097"/>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6" y="5"/>
                </a:cxn>
                <a:cxn ang="0">
                  <a:pos x="7" y="4"/>
                </a:cxn>
                <a:cxn ang="0">
                  <a:pos x="7" y="3"/>
                </a:cxn>
                <a:cxn ang="0">
                  <a:pos x="6"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6" y="5"/>
                  </a:lnTo>
                  <a:lnTo>
                    <a:pt x="7" y="4"/>
                  </a:lnTo>
                  <a:lnTo>
                    <a:pt x="7" y="3"/>
                  </a:lnTo>
                  <a:lnTo>
                    <a:pt x="6"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11" name="Freeform 543"/>
            <p:cNvSpPr>
              <a:spLocks/>
            </p:cNvSpPr>
            <p:nvPr/>
          </p:nvSpPr>
          <p:spPr bwMode="auto">
            <a:xfrm>
              <a:off x="1890" y="409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2" name="Freeform 544"/>
            <p:cNvSpPr>
              <a:spLocks/>
            </p:cNvSpPr>
            <p:nvPr/>
          </p:nvSpPr>
          <p:spPr bwMode="auto">
            <a:xfrm>
              <a:off x="1902" y="409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3" name="Freeform 545"/>
            <p:cNvSpPr>
              <a:spLocks/>
            </p:cNvSpPr>
            <p:nvPr/>
          </p:nvSpPr>
          <p:spPr bwMode="auto">
            <a:xfrm>
              <a:off x="1914" y="409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14" name="Freeform 546"/>
            <p:cNvSpPr>
              <a:spLocks/>
            </p:cNvSpPr>
            <p:nvPr/>
          </p:nvSpPr>
          <p:spPr bwMode="auto">
            <a:xfrm>
              <a:off x="1926" y="409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5" name="Freeform 547"/>
            <p:cNvSpPr>
              <a:spLocks/>
            </p:cNvSpPr>
            <p:nvPr/>
          </p:nvSpPr>
          <p:spPr bwMode="auto">
            <a:xfrm>
              <a:off x="1938" y="409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16" name="Freeform 548"/>
            <p:cNvSpPr>
              <a:spLocks/>
            </p:cNvSpPr>
            <p:nvPr/>
          </p:nvSpPr>
          <p:spPr bwMode="auto">
            <a:xfrm>
              <a:off x="1949" y="4095"/>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17" name="Freeform 549"/>
            <p:cNvSpPr>
              <a:spLocks/>
            </p:cNvSpPr>
            <p:nvPr/>
          </p:nvSpPr>
          <p:spPr bwMode="auto">
            <a:xfrm>
              <a:off x="1961" y="409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18" name="Freeform 550"/>
            <p:cNvSpPr>
              <a:spLocks/>
            </p:cNvSpPr>
            <p:nvPr/>
          </p:nvSpPr>
          <p:spPr bwMode="auto">
            <a:xfrm>
              <a:off x="1973" y="409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19" name="Freeform 551"/>
            <p:cNvSpPr>
              <a:spLocks/>
            </p:cNvSpPr>
            <p:nvPr/>
          </p:nvSpPr>
          <p:spPr bwMode="auto">
            <a:xfrm>
              <a:off x="1986" y="409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20" name="Freeform 552"/>
            <p:cNvSpPr>
              <a:spLocks/>
            </p:cNvSpPr>
            <p:nvPr/>
          </p:nvSpPr>
          <p:spPr bwMode="auto">
            <a:xfrm>
              <a:off x="1998" y="409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1" name="Freeform 553"/>
            <p:cNvSpPr>
              <a:spLocks/>
            </p:cNvSpPr>
            <p:nvPr/>
          </p:nvSpPr>
          <p:spPr bwMode="auto">
            <a:xfrm>
              <a:off x="2010" y="4092"/>
              <a:ext cx="6" cy="7"/>
            </a:xfrm>
            <a:custGeom>
              <a:avLst/>
              <a:gdLst/>
              <a:ahLst/>
              <a:cxnLst>
                <a:cxn ang="0">
                  <a:pos x="3" y="0"/>
                </a:cxn>
                <a:cxn ang="0">
                  <a:pos x="2" y="2"/>
                </a:cxn>
                <a:cxn ang="0">
                  <a:pos x="1" y="3"/>
                </a:cxn>
                <a:cxn ang="0">
                  <a:pos x="0" y="4"/>
                </a:cxn>
                <a:cxn ang="0">
                  <a:pos x="0" y="5"/>
                </a:cxn>
                <a:cxn ang="0">
                  <a:pos x="1" y="6"/>
                </a:cxn>
                <a:cxn ang="0">
                  <a:pos x="2" y="7"/>
                </a:cxn>
                <a:cxn ang="0">
                  <a:pos x="3" y="7"/>
                </a:cxn>
                <a:cxn ang="0">
                  <a:pos x="4" y="7"/>
                </a:cxn>
                <a:cxn ang="0">
                  <a:pos x="4" y="7"/>
                </a:cxn>
                <a:cxn ang="0">
                  <a:pos x="5" y="7"/>
                </a:cxn>
                <a:cxn ang="0">
                  <a:pos x="6" y="6"/>
                </a:cxn>
                <a:cxn ang="0">
                  <a:pos x="6" y="5"/>
                </a:cxn>
                <a:cxn ang="0">
                  <a:pos x="6" y="4"/>
                </a:cxn>
                <a:cxn ang="0">
                  <a:pos x="6" y="3"/>
                </a:cxn>
                <a:cxn ang="0">
                  <a:pos x="5" y="2"/>
                </a:cxn>
                <a:cxn ang="0">
                  <a:pos x="4" y="0"/>
                </a:cxn>
                <a:cxn ang="0">
                  <a:pos x="3" y="0"/>
                </a:cxn>
              </a:cxnLst>
              <a:rect l="0" t="0" r="r" b="b"/>
              <a:pathLst>
                <a:path w="6" h="7">
                  <a:moveTo>
                    <a:pt x="3" y="0"/>
                  </a:moveTo>
                  <a:lnTo>
                    <a:pt x="2" y="2"/>
                  </a:lnTo>
                  <a:lnTo>
                    <a:pt x="1" y="3"/>
                  </a:lnTo>
                  <a:lnTo>
                    <a:pt x="0" y="4"/>
                  </a:lnTo>
                  <a:lnTo>
                    <a:pt x="0" y="5"/>
                  </a:lnTo>
                  <a:lnTo>
                    <a:pt x="1" y="6"/>
                  </a:lnTo>
                  <a:lnTo>
                    <a:pt x="2" y="7"/>
                  </a:lnTo>
                  <a:lnTo>
                    <a:pt x="3" y="7"/>
                  </a:lnTo>
                  <a:lnTo>
                    <a:pt x="4" y="7"/>
                  </a:lnTo>
                  <a:lnTo>
                    <a:pt x="4" y="7"/>
                  </a:lnTo>
                  <a:lnTo>
                    <a:pt x="5" y="7"/>
                  </a:lnTo>
                  <a:lnTo>
                    <a:pt x="6" y="6"/>
                  </a:lnTo>
                  <a:lnTo>
                    <a:pt x="6"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322" name="Freeform 554"/>
            <p:cNvSpPr>
              <a:spLocks/>
            </p:cNvSpPr>
            <p:nvPr/>
          </p:nvSpPr>
          <p:spPr bwMode="auto">
            <a:xfrm>
              <a:off x="2022" y="4092"/>
              <a:ext cx="6" cy="7"/>
            </a:xfrm>
            <a:custGeom>
              <a:avLst/>
              <a:gdLst/>
              <a:ahLst/>
              <a:cxnLst>
                <a:cxn ang="0">
                  <a:pos x="3" y="0"/>
                </a:cxn>
                <a:cxn ang="0">
                  <a:pos x="2" y="0"/>
                </a:cxn>
                <a:cxn ang="0">
                  <a:pos x="1" y="2"/>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2"/>
                </a:cxn>
                <a:cxn ang="0">
                  <a:pos x="5" y="0"/>
                </a:cxn>
                <a:cxn ang="0">
                  <a:pos x="4" y="0"/>
                </a:cxn>
                <a:cxn ang="0">
                  <a:pos x="3" y="0"/>
                </a:cxn>
              </a:cxnLst>
              <a:rect l="0" t="0" r="r" b="b"/>
              <a:pathLst>
                <a:path w="6" h="7">
                  <a:moveTo>
                    <a:pt x="3" y="0"/>
                  </a:moveTo>
                  <a:lnTo>
                    <a:pt x="2" y="0"/>
                  </a:lnTo>
                  <a:lnTo>
                    <a:pt x="1" y="2"/>
                  </a:lnTo>
                  <a:lnTo>
                    <a:pt x="0" y="3"/>
                  </a:lnTo>
                  <a:lnTo>
                    <a:pt x="0" y="4"/>
                  </a:lnTo>
                  <a:lnTo>
                    <a:pt x="1" y="5"/>
                  </a:lnTo>
                  <a:lnTo>
                    <a:pt x="2" y="6"/>
                  </a:lnTo>
                  <a:lnTo>
                    <a:pt x="3" y="7"/>
                  </a:lnTo>
                  <a:lnTo>
                    <a:pt x="4" y="7"/>
                  </a:lnTo>
                  <a:lnTo>
                    <a:pt x="4" y="7"/>
                  </a:lnTo>
                  <a:lnTo>
                    <a:pt x="5" y="6"/>
                  </a:lnTo>
                  <a:lnTo>
                    <a:pt x="6" y="5"/>
                  </a:lnTo>
                  <a:lnTo>
                    <a:pt x="6" y="4"/>
                  </a:lnTo>
                  <a:lnTo>
                    <a:pt x="6" y="3"/>
                  </a:lnTo>
                  <a:lnTo>
                    <a:pt x="6" y="2"/>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3" name="Freeform 555"/>
            <p:cNvSpPr>
              <a:spLocks/>
            </p:cNvSpPr>
            <p:nvPr/>
          </p:nvSpPr>
          <p:spPr bwMode="auto">
            <a:xfrm>
              <a:off x="2034" y="4092"/>
              <a:ext cx="6" cy="7"/>
            </a:xfrm>
            <a:custGeom>
              <a:avLst/>
              <a:gdLst/>
              <a:ahLst/>
              <a:cxnLst>
                <a:cxn ang="0">
                  <a:pos x="3" y="0"/>
                </a:cxn>
                <a:cxn ang="0">
                  <a:pos x="2" y="0"/>
                </a:cxn>
                <a:cxn ang="0">
                  <a:pos x="1" y="2"/>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2"/>
                </a:cxn>
                <a:cxn ang="0">
                  <a:pos x="5" y="0"/>
                </a:cxn>
                <a:cxn ang="0">
                  <a:pos x="4" y="0"/>
                </a:cxn>
                <a:cxn ang="0">
                  <a:pos x="3" y="0"/>
                </a:cxn>
              </a:cxnLst>
              <a:rect l="0" t="0" r="r" b="b"/>
              <a:pathLst>
                <a:path w="6" h="7">
                  <a:moveTo>
                    <a:pt x="3" y="0"/>
                  </a:moveTo>
                  <a:lnTo>
                    <a:pt x="2" y="0"/>
                  </a:lnTo>
                  <a:lnTo>
                    <a:pt x="1" y="2"/>
                  </a:lnTo>
                  <a:lnTo>
                    <a:pt x="0" y="3"/>
                  </a:lnTo>
                  <a:lnTo>
                    <a:pt x="0" y="4"/>
                  </a:lnTo>
                  <a:lnTo>
                    <a:pt x="1" y="5"/>
                  </a:lnTo>
                  <a:lnTo>
                    <a:pt x="2" y="6"/>
                  </a:lnTo>
                  <a:lnTo>
                    <a:pt x="3" y="7"/>
                  </a:lnTo>
                  <a:lnTo>
                    <a:pt x="4" y="7"/>
                  </a:lnTo>
                  <a:lnTo>
                    <a:pt x="4" y="7"/>
                  </a:lnTo>
                  <a:lnTo>
                    <a:pt x="5" y="6"/>
                  </a:lnTo>
                  <a:lnTo>
                    <a:pt x="6" y="5"/>
                  </a:lnTo>
                  <a:lnTo>
                    <a:pt x="6" y="4"/>
                  </a:lnTo>
                  <a:lnTo>
                    <a:pt x="6" y="3"/>
                  </a:lnTo>
                  <a:lnTo>
                    <a:pt x="6" y="2"/>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4" name="Freeform 556"/>
            <p:cNvSpPr>
              <a:spLocks/>
            </p:cNvSpPr>
            <p:nvPr/>
          </p:nvSpPr>
          <p:spPr bwMode="auto">
            <a:xfrm>
              <a:off x="2046" y="4091"/>
              <a:ext cx="6" cy="7"/>
            </a:xfrm>
            <a:custGeom>
              <a:avLst/>
              <a:gdLst/>
              <a:ahLst/>
              <a:cxnLst>
                <a:cxn ang="0">
                  <a:pos x="3" y="0"/>
                </a:cxn>
                <a:cxn ang="0">
                  <a:pos x="2" y="1"/>
                </a:cxn>
                <a:cxn ang="0">
                  <a:pos x="1" y="3"/>
                </a:cxn>
                <a:cxn ang="0">
                  <a:pos x="0" y="4"/>
                </a:cxn>
                <a:cxn ang="0">
                  <a:pos x="0" y="5"/>
                </a:cxn>
                <a:cxn ang="0">
                  <a:pos x="1" y="6"/>
                </a:cxn>
                <a:cxn ang="0">
                  <a:pos x="2" y="7"/>
                </a:cxn>
                <a:cxn ang="0">
                  <a:pos x="3" y="7"/>
                </a:cxn>
                <a:cxn ang="0">
                  <a:pos x="4" y="7"/>
                </a:cxn>
                <a:cxn ang="0">
                  <a:pos x="4" y="7"/>
                </a:cxn>
                <a:cxn ang="0">
                  <a:pos x="5" y="7"/>
                </a:cxn>
                <a:cxn ang="0">
                  <a:pos x="6" y="6"/>
                </a:cxn>
                <a:cxn ang="0">
                  <a:pos x="6" y="5"/>
                </a:cxn>
                <a:cxn ang="0">
                  <a:pos x="6" y="4"/>
                </a:cxn>
                <a:cxn ang="0">
                  <a:pos x="6" y="3"/>
                </a:cxn>
                <a:cxn ang="0">
                  <a:pos x="5" y="1"/>
                </a:cxn>
                <a:cxn ang="0">
                  <a:pos x="4" y="0"/>
                </a:cxn>
                <a:cxn ang="0">
                  <a:pos x="3" y="0"/>
                </a:cxn>
              </a:cxnLst>
              <a:rect l="0" t="0" r="r" b="b"/>
              <a:pathLst>
                <a:path w="6" h="7">
                  <a:moveTo>
                    <a:pt x="3" y="0"/>
                  </a:moveTo>
                  <a:lnTo>
                    <a:pt x="2" y="1"/>
                  </a:lnTo>
                  <a:lnTo>
                    <a:pt x="1" y="3"/>
                  </a:lnTo>
                  <a:lnTo>
                    <a:pt x="0" y="4"/>
                  </a:lnTo>
                  <a:lnTo>
                    <a:pt x="0" y="5"/>
                  </a:lnTo>
                  <a:lnTo>
                    <a:pt x="1" y="6"/>
                  </a:lnTo>
                  <a:lnTo>
                    <a:pt x="2" y="7"/>
                  </a:lnTo>
                  <a:lnTo>
                    <a:pt x="3" y="7"/>
                  </a:lnTo>
                  <a:lnTo>
                    <a:pt x="4" y="7"/>
                  </a:lnTo>
                  <a:lnTo>
                    <a:pt x="4" y="7"/>
                  </a:lnTo>
                  <a:lnTo>
                    <a:pt x="5" y="7"/>
                  </a:lnTo>
                  <a:lnTo>
                    <a:pt x="6" y="6"/>
                  </a:lnTo>
                  <a:lnTo>
                    <a:pt x="6"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25" name="Freeform 557"/>
            <p:cNvSpPr>
              <a:spLocks/>
            </p:cNvSpPr>
            <p:nvPr/>
          </p:nvSpPr>
          <p:spPr bwMode="auto">
            <a:xfrm>
              <a:off x="2058" y="4091"/>
              <a:ext cx="6" cy="7"/>
            </a:xfrm>
            <a:custGeom>
              <a:avLst/>
              <a:gdLst/>
              <a:ahLst/>
              <a:cxnLst>
                <a:cxn ang="0">
                  <a:pos x="3" y="0"/>
                </a:cxn>
                <a:cxn ang="0">
                  <a:pos x="2" y="0"/>
                </a:cxn>
                <a:cxn ang="0">
                  <a:pos x="1" y="1"/>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1"/>
                </a:cxn>
                <a:cxn ang="0">
                  <a:pos x="5" y="0"/>
                </a:cxn>
                <a:cxn ang="0">
                  <a:pos x="4" y="0"/>
                </a:cxn>
                <a:cxn ang="0">
                  <a:pos x="3" y="0"/>
                </a:cxn>
              </a:cxnLst>
              <a:rect l="0" t="0" r="r" b="b"/>
              <a:pathLst>
                <a:path w="6" h="7">
                  <a:moveTo>
                    <a:pt x="3" y="0"/>
                  </a:moveTo>
                  <a:lnTo>
                    <a:pt x="2" y="0"/>
                  </a:lnTo>
                  <a:lnTo>
                    <a:pt x="1" y="1"/>
                  </a:lnTo>
                  <a:lnTo>
                    <a:pt x="0" y="3"/>
                  </a:lnTo>
                  <a:lnTo>
                    <a:pt x="0" y="4"/>
                  </a:lnTo>
                  <a:lnTo>
                    <a:pt x="1" y="5"/>
                  </a:lnTo>
                  <a:lnTo>
                    <a:pt x="2" y="6"/>
                  </a:lnTo>
                  <a:lnTo>
                    <a:pt x="3" y="7"/>
                  </a:lnTo>
                  <a:lnTo>
                    <a:pt x="4" y="7"/>
                  </a:lnTo>
                  <a:lnTo>
                    <a:pt x="4" y="7"/>
                  </a:lnTo>
                  <a:lnTo>
                    <a:pt x="5" y="6"/>
                  </a:lnTo>
                  <a:lnTo>
                    <a:pt x="6" y="5"/>
                  </a:lnTo>
                  <a:lnTo>
                    <a:pt x="6" y="4"/>
                  </a:lnTo>
                  <a:lnTo>
                    <a:pt x="6" y="3"/>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6" name="Freeform 558"/>
            <p:cNvSpPr>
              <a:spLocks/>
            </p:cNvSpPr>
            <p:nvPr/>
          </p:nvSpPr>
          <p:spPr bwMode="auto">
            <a:xfrm>
              <a:off x="2070" y="4091"/>
              <a:ext cx="6" cy="7"/>
            </a:xfrm>
            <a:custGeom>
              <a:avLst/>
              <a:gdLst/>
              <a:ahLst/>
              <a:cxnLst>
                <a:cxn ang="0">
                  <a:pos x="3" y="0"/>
                </a:cxn>
                <a:cxn ang="0">
                  <a:pos x="2" y="0"/>
                </a:cxn>
                <a:cxn ang="0">
                  <a:pos x="1" y="1"/>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1"/>
                </a:cxn>
                <a:cxn ang="0">
                  <a:pos x="5" y="0"/>
                </a:cxn>
                <a:cxn ang="0">
                  <a:pos x="4" y="0"/>
                </a:cxn>
                <a:cxn ang="0">
                  <a:pos x="3" y="0"/>
                </a:cxn>
              </a:cxnLst>
              <a:rect l="0" t="0" r="r" b="b"/>
              <a:pathLst>
                <a:path w="6" h="7">
                  <a:moveTo>
                    <a:pt x="3" y="0"/>
                  </a:moveTo>
                  <a:lnTo>
                    <a:pt x="2" y="0"/>
                  </a:lnTo>
                  <a:lnTo>
                    <a:pt x="1" y="1"/>
                  </a:lnTo>
                  <a:lnTo>
                    <a:pt x="0" y="3"/>
                  </a:lnTo>
                  <a:lnTo>
                    <a:pt x="0" y="4"/>
                  </a:lnTo>
                  <a:lnTo>
                    <a:pt x="1" y="5"/>
                  </a:lnTo>
                  <a:lnTo>
                    <a:pt x="2" y="6"/>
                  </a:lnTo>
                  <a:lnTo>
                    <a:pt x="3" y="7"/>
                  </a:lnTo>
                  <a:lnTo>
                    <a:pt x="4" y="7"/>
                  </a:lnTo>
                  <a:lnTo>
                    <a:pt x="4" y="7"/>
                  </a:lnTo>
                  <a:lnTo>
                    <a:pt x="5" y="6"/>
                  </a:lnTo>
                  <a:lnTo>
                    <a:pt x="6" y="5"/>
                  </a:lnTo>
                  <a:lnTo>
                    <a:pt x="6" y="4"/>
                  </a:lnTo>
                  <a:lnTo>
                    <a:pt x="6" y="3"/>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7" name="Freeform 559"/>
            <p:cNvSpPr>
              <a:spLocks/>
            </p:cNvSpPr>
            <p:nvPr/>
          </p:nvSpPr>
          <p:spPr bwMode="auto">
            <a:xfrm>
              <a:off x="2083" y="4090"/>
              <a:ext cx="6" cy="7"/>
            </a:xfrm>
            <a:custGeom>
              <a:avLst/>
              <a:gdLst/>
              <a:ahLst/>
              <a:cxnLst>
                <a:cxn ang="0">
                  <a:pos x="3" y="0"/>
                </a:cxn>
                <a:cxn ang="0">
                  <a:pos x="2" y="1"/>
                </a:cxn>
                <a:cxn ang="0">
                  <a:pos x="1" y="2"/>
                </a:cxn>
                <a:cxn ang="0">
                  <a:pos x="0" y="4"/>
                </a:cxn>
                <a:cxn ang="0">
                  <a:pos x="0" y="5"/>
                </a:cxn>
                <a:cxn ang="0">
                  <a:pos x="1" y="6"/>
                </a:cxn>
                <a:cxn ang="0">
                  <a:pos x="2" y="7"/>
                </a:cxn>
                <a:cxn ang="0">
                  <a:pos x="3" y="7"/>
                </a:cxn>
                <a:cxn ang="0">
                  <a:pos x="4" y="7"/>
                </a:cxn>
                <a:cxn ang="0">
                  <a:pos x="4" y="7"/>
                </a:cxn>
                <a:cxn ang="0">
                  <a:pos x="5" y="7"/>
                </a:cxn>
                <a:cxn ang="0">
                  <a:pos x="6" y="6"/>
                </a:cxn>
                <a:cxn ang="0">
                  <a:pos x="6" y="5"/>
                </a:cxn>
                <a:cxn ang="0">
                  <a:pos x="6" y="4"/>
                </a:cxn>
                <a:cxn ang="0">
                  <a:pos x="6" y="2"/>
                </a:cxn>
                <a:cxn ang="0">
                  <a:pos x="5" y="1"/>
                </a:cxn>
                <a:cxn ang="0">
                  <a:pos x="4" y="0"/>
                </a:cxn>
                <a:cxn ang="0">
                  <a:pos x="3" y="0"/>
                </a:cxn>
              </a:cxnLst>
              <a:rect l="0" t="0" r="r" b="b"/>
              <a:pathLst>
                <a:path w="6" h="7">
                  <a:moveTo>
                    <a:pt x="3" y="0"/>
                  </a:moveTo>
                  <a:lnTo>
                    <a:pt x="2" y="1"/>
                  </a:lnTo>
                  <a:lnTo>
                    <a:pt x="1" y="2"/>
                  </a:lnTo>
                  <a:lnTo>
                    <a:pt x="0" y="4"/>
                  </a:lnTo>
                  <a:lnTo>
                    <a:pt x="0" y="5"/>
                  </a:lnTo>
                  <a:lnTo>
                    <a:pt x="1" y="6"/>
                  </a:lnTo>
                  <a:lnTo>
                    <a:pt x="2" y="7"/>
                  </a:lnTo>
                  <a:lnTo>
                    <a:pt x="3" y="7"/>
                  </a:lnTo>
                  <a:lnTo>
                    <a:pt x="4" y="7"/>
                  </a:lnTo>
                  <a:lnTo>
                    <a:pt x="4" y="7"/>
                  </a:lnTo>
                  <a:lnTo>
                    <a:pt x="5" y="7"/>
                  </a:lnTo>
                  <a:lnTo>
                    <a:pt x="6" y="6"/>
                  </a:lnTo>
                  <a:lnTo>
                    <a:pt x="6"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28" name="Freeform 560"/>
            <p:cNvSpPr>
              <a:spLocks/>
            </p:cNvSpPr>
            <p:nvPr/>
          </p:nvSpPr>
          <p:spPr bwMode="auto">
            <a:xfrm>
              <a:off x="2095" y="4090"/>
              <a:ext cx="6" cy="7"/>
            </a:xfrm>
            <a:custGeom>
              <a:avLst/>
              <a:gdLst/>
              <a:ahLst/>
              <a:cxnLst>
                <a:cxn ang="0">
                  <a:pos x="3" y="0"/>
                </a:cxn>
                <a:cxn ang="0">
                  <a:pos x="2" y="0"/>
                </a:cxn>
                <a:cxn ang="0">
                  <a:pos x="1" y="1"/>
                </a:cxn>
                <a:cxn ang="0">
                  <a:pos x="0" y="2"/>
                </a:cxn>
                <a:cxn ang="0">
                  <a:pos x="0" y="4"/>
                </a:cxn>
                <a:cxn ang="0">
                  <a:pos x="1" y="5"/>
                </a:cxn>
                <a:cxn ang="0">
                  <a:pos x="2" y="6"/>
                </a:cxn>
                <a:cxn ang="0">
                  <a:pos x="3" y="7"/>
                </a:cxn>
                <a:cxn ang="0">
                  <a:pos x="4" y="7"/>
                </a:cxn>
                <a:cxn ang="0">
                  <a:pos x="4" y="7"/>
                </a:cxn>
                <a:cxn ang="0">
                  <a:pos x="5" y="6"/>
                </a:cxn>
                <a:cxn ang="0">
                  <a:pos x="6" y="5"/>
                </a:cxn>
                <a:cxn ang="0">
                  <a:pos x="6" y="4"/>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4"/>
                  </a:lnTo>
                  <a:lnTo>
                    <a:pt x="1" y="5"/>
                  </a:lnTo>
                  <a:lnTo>
                    <a:pt x="2" y="6"/>
                  </a:lnTo>
                  <a:lnTo>
                    <a:pt x="3" y="7"/>
                  </a:lnTo>
                  <a:lnTo>
                    <a:pt x="4" y="7"/>
                  </a:lnTo>
                  <a:lnTo>
                    <a:pt x="4" y="7"/>
                  </a:lnTo>
                  <a:lnTo>
                    <a:pt x="5" y="6"/>
                  </a:lnTo>
                  <a:lnTo>
                    <a:pt x="6" y="5"/>
                  </a:lnTo>
                  <a:lnTo>
                    <a:pt x="6" y="4"/>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9" name="Freeform 561"/>
            <p:cNvSpPr>
              <a:spLocks/>
            </p:cNvSpPr>
            <p:nvPr/>
          </p:nvSpPr>
          <p:spPr bwMode="auto">
            <a:xfrm>
              <a:off x="2107" y="4089"/>
              <a:ext cx="6" cy="7"/>
            </a:xfrm>
            <a:custGeom>
              <a:avLst/>
              <a:gdLst/>
              <a:ahLst/>
              <a:cxnLst>
                <a:cxn ang="0">
                  <a:pos x="3" y="0"/>
                </a:cxn>
                <a:cxn ang="0">
                  <a:pos x="2" y="1"/>
                </a:cxn>
                <a:cxn ang="0">
                  <a:pos x="1" y="2"/>
                </a:cxn>
                <a:cxn ang="0">
                  <a:pos x="0" y="3"/>
                </a:cxn>
                <a:cxn ang="0">
                  <a:pos x="0" y="5"/>
                </a:cxn>
                <a:cxn ang="0">
                  <a:pos x="1" y="6"/>
                </a:cxn>
                <a:cxn ang="0">
                  <a:pos x="2" y="7"/>
                </a:cxn>
                <a:cxn ang="0">
                  <a:pos x="3" y="7"/>
                </a:cxn>
                <a:cxn ang="0">
                  <a:pos x="4" y="7"/>
                </a:cxn>
                <a:cxn ang="0">
                  <a:pos x="4" y="7"/>
                </a:cxn>
                <a:cxn ang="0">
                  <a:pos x="5" y="7"/>
                </a:cxn>
                <a:cxn ang="0">
                  <a:pos x="6" y="6"/>
                </a:cxn>
                <a:cxn ang="0">
                  <a:pos x="6" y="5"/>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5"/>
                  </a:lnTo>
                  <a:lnTo>
                    <a:pt x="1" y="6"/>
                  </a:lnTo>
                  <a:lnTo>
                    <a:pt x="2" y="7"/>
                  </a:lnTo>
                  <a:lnTo>
                    <a:pt x="3" y="7"/>
                  </a:lnTo>
                  <a:lnTo>
                    <a:pt x="4" y="7"/>
                  </a:lnTo>
                  <a:lnTo>
                    <a:pt x="4" y="7"/>
                  </a:lnTo>
                  <a:lnTo>
                    <a:pt x="5" y="7"/>
                  </a:lnTo>
                  <a:lnTo>
                    <a:pt x="6" y="6"/>
                  </a:lnTo>
                  <a:lnTo>
                    <a:pt x="6" y="5"/>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0" name="Freeform 562"/>
            <p:cNvSpPr>
              <a:spLocks/>
            </p:cNvSpPr>
            <p:nvPr/>
          </p:nvSpPr>
          <p:spPr bwMode="auto">
            <a:xfrm>
              <a:off x="2119" y="4089"/>
              <a:ext cx="6" cy="7"/>
            </a:xfrm>
            <a:custGeom>
              <a:avLst/>
              <a:gdLst/>
              <a:ahLst/>
              <a:cxnLst>
                <a:cxn ang="0">
                  <a:pos x="3" y="0"/>
                </a:cxn>
                <a:cxn ang="0">
                  <a:pos x="2" y="1"/>
                </a:cxn>
                <a:cxn ang="0">
                  <a:pos x="1" y="2"/>
                </a:cxn>
                <a:cxn ang="0">
                  <a:pos x="0" y="3"/>
                </a:cxn>
                <a:cxn ang="0">
                  <a:pos x="0" y="5"/>
                </a:cxn>
                <a:cxn ang="0">
                  <a:pos x="1" y="6"/>
                </a:cxn>
                <a:cxn ang="0">
                  <a:pos x="2" y="7"/>
                </a:cxn>
                <a:cxn ang="0">
                  <a:pos x="3" y="7"/>
                </a:cxn>
                <a:cxn ang="0">
                  <a:pos x="4" y="7"/>
                </a:cxn>
                <a:cxn ang="0">
                  <a:pos x="4" y="7"/>
                </a:cxn>
                <a:cxn ang="0">
                  <a:pos x="5" y="7"/>
                </a:cxn>
                <a:cxn ang="0">
                  <a:pos x="6" y="6"/>
                </a:cxn>
                <a:cxn ang="0">
                  <a:pos x="6" y="5"/>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5"/>
                  </a:lnTo>
                  <a:lnTo>
                    <a:pt x="1" y="6"/>
                  </a:lnTo>
                  <a:lnTo>
                    <a:pt x="2" y="7"/>
                  </a:lnTo>
                  <a:lnTo>
                    <a:pt x="3" y="7"/>
                  </a:lnTo>
                  <a:lnTo>
                    <a:pt x="4" y="7"/>
                  </a:lnTo>
                  <a:lnTo>
                    <a:pt x="4" y="7"/>
                  </a:lnTo>
                  <a:lnTo>
                    <a:pt x="5" y="7"/>
                  </a:lnTo>
                  <a:lnTo>
                    <a:pt x="6" y="6"/>
                  </a:lnTo>
                  <a:lnTo>
                    <a:pt x="6" y="5"/>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1" name="Freeform 563"/>
            <p:cNvSpPr>
              <a:spLocks/>
            </p:cNvSpPr>
            <p:nvPr/>
          </p:nvSpPr>
          <p:spPr bwMode="auto">
            <a:xfrm>
              <a:off x="2131" y="4089"/>
              <a:ext cx="6" cy="7"/>
            </a:xfrm>
            <a:custGeom>
              <a:avLst/>
              <a:gdLst/>
              <a:ahLst/>
              <a:cxnLst>
                <a:cxn ang="0">
                  <a:pos x="3" y="0"/>
                </a:cxn>
                <a:cxn ang="0">
                  <a:pos x="2" y="0"/>
                </a:cxn>
                <a:cxn ang="0">
                  <a:pos x="1" y="1"/>
                </a:cxn>
                <a:cxn ang="0">
                  <a:pos x="0" y="2"/>
                </a:cxn>
                <a:cxn ang="0">
                  <a:pos x="0" y="3"/>
                </a:cxn>
                <a:cxn ang="0">
                  <a:pos x="1" y="5"/>
                </a:cxn>
                <a:cxn ang="0">
                  <a:pos x="2" y="6"/>
                </a:cxn>
                <a:cxn ang="0">
                  <a:pos x="3" y="7"/>
                </a:cxn>
                <a:cxn ang="0">
                  <a:pos x="4" y="7"/>
                </a:cxn>
                <a:cxn ang="0">
                  <a:pos x="4" y="7"/>
                </a:cxn>
                <a:cxn ang="0">
                  <a:pos x="5" y="6"/>
                </a:cxn>
                <a:cxn ang="0">
                  <a:pos x="6" y="5"/>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5"/>
                  </a:lnTo>
                  <a:lnTo>
                    <a:pt x="2" y="6"/>
                  </a:lnTo>
                  <a:lnTo>
                    <a:pt x="3" y="7"/>
                  </a:lnTo>
                  <a:lnTo>
                    <a:pt x="4" y="7"/>
                  </a:lnTo>
                  <a:lnTo>
                    <a:pt x="4" y="7"/>
                  </a:lnTo>
                  <a:lnTo>
                    <a:pt x="5" y="6"/>
                  </a:lnTo>
                  <a:lnTo>
                    <a:pt x="6" y="5"/>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2" name="Freeform 564"/>
            <p:cNvSpPr>
              <a:spLocks/>
            </p:cNvSpPr>
            <p:nvPr/>
          </p:nvSpPr>
          <p:spPr bwMode="auto">
            <a:xfrm>
              <a:off x="2143" y="4088"/>
              <a:ext cx="6" cy="7"/>
            </a:xfrm>
            <a:custGeom>
              <a:avLst/>
              <a:gdLst/>
              <a:ahLst/>
              <a:cxnLst>
                <a:cxn ang="0">
                  <a:pos x="3" y="0"/>
                </a:cxn>
                <a:cxn ang="0">
                  <a:pos x="2" y="1"/>
                </a:cxn>
                <a:cxn ang="0">
                  <a:pos x="1" y="2"/>
                </a:cxn>
                <a:cxn ang="0">
                  <a:pos x="0" y="3"/>
                </a:cxn>
                <a:cxn ang="0">
                  <a:pos x="0" y="4"/>
                </a:cxn>
                <a:cxn ang="0">
                  <a:pos x="1" y="6"/>
                </a:cxn>
                <a:cxn ang="0">
                  <a:pos x="2" y="7"/>
                </a:cxn>
                <a:cxn ang="0">
                  <a:pos x="3" y="7"/>
                </a:cxn>
                <a:cxn ang="0">
                  <a:pos x="4" y="7"/>
                </a:cxn>
                <a:cxn ang="0">
                  <a:pos x="4" y="7"/>
                </a:cxn>
                <a:cxn ang="0">
                  <a:pos x="5" y="7"/>
                </a:cxn>
                <a:cxn ang="0">
                  <a:pos x="6" y="6"/>
                </a:cxn>
                <a:cxn ang="0">
                  <a:pos x="6" y="4"/>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4"/>
                  </a:lnTo>
                  <a:lnTo>
                    <a:pt x="1" y="6"/>
                  </a:lnTo>
                  <a:lnTo>
                    <a:pt x="2" y="7"/>
                  </a:lnTo>
                  <a:lnTo>
                    <a:pt x="3" y="7"/>
                  </a:lnTo>
                  <a:lnTo>
                    <a:pt x="4" y="7"/>
                  </a:lnTo>
                  <a:lnTo>
                    <a:pt x="4" y="7"/>
                  </a:lnTo>
                  <a:lnTo>
                    <a:pt x="5" y="7"/>
                  </a:lnTo>
                  <a:lnTo>
                    <a:pt x="6" y="6"/>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3" name="Freeform 565"/>
            <p:cNvSpPr>
              <a:spLocks/>
            </p:cNvSpPr>
            <p:nvPr/>
          </p:nvSpPr>
          <p:spPr bwMode="auto">
            <a:xfrm>
              <a:off x="2155" y="4088"/>
              <a:ext cx="6" cy="7"/>
            </a:xfrm>
            <a:custGeom>
              <a:avLst/>
              <a:gdLst/>
              <a:ahLst/>
              <a:cxnLst>
                <a:cxn ang="0">
                  <a:pos x="3" y="0"/>
                </a:cxn>
                <a:cxn ang="0">
                  <a:pos x="2" y="1"/>
                </a:cxn>
                <a:cxn ang="0">
                  <a:pos x="1" y="2"/>
                </a:cxn>
                <a:cxn ang="0">
                  <a:pos x="0" y="3"/>
                </a:cxn>
                <a:cxn ang="0">
                  <a:pos x="0" y="4"/>
                </a:cxn>
                <a:cxn ang="0">
                  <a:pos x="1" y="6"/>
                </a:cxn>
                <a:cxn ang="0">
                  <a:pos x="2" y="7"/>
                </a:cxn>
                <a:cxn ang="0">
                  <a:pos x="3" y="7"/>
                </a:cxn>
                <a:cxn ang="0">
                  <a:pos x="4" y="7"/>
                </a:cxn>
                <a:cxn ang="0">
                  <a:pos x="4" y="7"/>
                </a:cxn>
                <a:cxn ang="0">
                  <a:pos x="5" y="7"/>
                </a:cxn>
                <a:cxn ang="0">
                  <a:pos x="6" y="6"/>
                </a:cxn>
                <a:cxn ang="0">
                  <a:pos x="6" y="4"/>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4"/>
                  </a:lnTo>
                  <a:lnTo>
                    <a:pt x="1" y="6"/>
                  </a:lnTo>
                  <a:lnTo>
                    <a:pt x="2" y="7"/>
                  </a:lnTo>
                  <a:lnTo>
                    <a:pt x="3" y="7"/>
                  </a:lnTo>
                  <a:lnTo>
                    <a:pt x="4" y="7"/>
                  </a:lnTo>
                  <a:lnTo>
                    <a:pt x="4" y="7"/>
                  </a:lnTo>
                  <a:lnTo>
                    <a:pt x="5" y="7"/>
                  </a:lnTo>
                  <a:lnTo>
                    <a:pt x="6" y="6"/>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4" name="Freeform 566"/>
            <p:cNvSpPr>
              <a:spLocks/>
            </p:cNvSpPr>
            <p:nvPr/>
          </p:nvSpPr>
          <p:spPr bwMode="auto">
            <a:xfrm>
              <a:off x="2167" y="4088"/>
              <a:ext cx="6" cy="7"/>
            </a:xfrm>
            <a:custGeom>
              <a:avLst/>
              <a:gdLst/>
              <a:ahLst/>
              <a:cxnLst>
                <a:cxn ang="0">
                  <a:pos x="3" y="0"/>
                </a:cxn>
                <a:cxn ang="0">
                  <a:pos x="2" y="0"/>
                </a:cxn>
                <a:cxn ang="0">
                  <a:pos x="1" y="1"/>
                </a:cxn>
                <a:cxn ang="0">
                  <a:pos x="0" y="2"/>
                </a:cxn>
                <a:cxn ang="0">
                  <a:pos x="0" y="3"/>
                </a:cxn>
                <a:cxn ang="0">
                  <a:pos x="1" y="4"/>
                </a:cxn>
                <a:cxn ang="0">
                  <a:pos x="2" y="6"/>
                </a:cxn>
                <a:cxn ang="0">
                  <a:pos x="3" y="7"/>
                </a:cxn>
                <a:cxn ang="0">
                  <a:pos x="4" y="7"/>
                </a:cxn>
                <a:cxn ang="0">
                  <a:pos x="4" y="7"/>
                </a:cxn>
                <a:cxn ang="0">
                  <a:pos x="5" y="6"/>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4"/>
                  </a:lnTo>
                  <a:lnTo>
                    <a:pt x="2" y="6"/>
                  </a:lnTo>
                  <a:lnTo>
                    <a:pt x="3" y="7"/>
                  </a:lnTo>
                  <a:lnTo>
                    <a:pt x="4" y="7"/>
                  </a:lnTo>
                  <a:lnTo>
                    <a:pt x="4" y="7"/>
                  </a:lnTo>
                  <a:lnTo>
                    <a:pt x="5" y="6"/>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5" name="Freeform 567"/>
            <p:cNvSpPr>
              <a:spLocks/>
            </p:cNvSpPr>
            <p:nvPr/>
          </p:nvSpPr>
          <p:spPr bwMode="auto">
            <a:xfrm>
              <a:off x="2179" y="4087"/>
              <a:ext cx="7" cy="7"/>
            </a:xfrm>
            <a:custGeom>
              <a:avLst/>
              <a:gdLst/>
              <a:ahLst/>
              <a:cxnLst>
                <a:cxn ang="0">
                  <a:pos x="4" y="0"/>
                </a:cxn>
                <a:cxn ang="0">
                  <a:pos x="2" y="1"/>
                </a:cxn>
                <a:cxn ang="0">
                  <a:pos x="1" y="2"/>
                </a:cxn>
                <a:cxn ang="0">
                  <a:pos x="0" y="3"/>
                </a:cxn>
                <a:cxn ang="0">
                  <a:pos x="0" y="4"/>
                </a:cxn>
                <a:cxn ang="0">
                  <a:pos x="1" y="5"/>
                </a:cxn>
                <a:cxn ang="0">
                  <a:pos x="2" y="7"/>
                </a:cxn>
                <a:cxn ang="0">
                  <a:pos x="4" y="7"/>
                </a:cxn>
                <a:cxn ang="0">
                  <a:pos x="5" y="7"/>
                </a:cxn>
                <a:cxn ang="0">
                  <a:pos x="5" y="7"/>
                </a:cxn>
                <a:cxn ang="0">
                  <a:pos x="6" y="7"/>
                </a:cxn>
                <a:cxn ang="0">
                  <a:pos x="7" y="5"/>
                </a:cxn>
                <a:cxn ang="0">
                  <a:pos x="7" y="4"/>
                </a:cxn>
                <a:cxn ang="0">
                  <a:pos x="7" y="3"/>
                </a:cxn>
                <a:cxn ang="0">
                  <a:pos x="7" y="2"/>
                </a:cxn>
                <a:cxn ang="0">
                  <a:pos x="6" y="1"/>
                </a:cxn>
                <a:cxn ang="0">
                  <a:pos x="5" y="0"/>
                </a:cxn>
                <a:cxn ang="0">
                  <a:pos x="4" y="0"/>
                </a:cxn>
              </a:cxnLst>
              <a:rect l="0" t="0" r="r" b="b"/>
              <a:pathLst>
                <a:path w="7" h="7">
                  <a:moveTo>
                    <a:pt x="4" y="0"/>
                  </a:moveTo>
                  <a:lnTo>
                    <a:pt x="2" y="1"/>
                  </a:lnTo>
                  <a:lnTo>
                    <a:pt x="1" y="2"/>
                  </a:lnTo>
                  <a:lnTo>
                    <a:pt x="0" y="3"/>
                  </a:lnTo>
                  <a:lnTo>
                    <a:pt x="0" y="4"/>
                  </a:lnTo>
                  <a:lnTo>
                    <a:pt x="1" y="5"/>
                  </a:lnTo>
                  <a:lnTo>
                    <a:pt x="2" y="7"/>
                  </a:lnTo>
                  <a:lnTo>
                    <a:pt x="4" y="7"/>
                  </a:lnTo>
                  <a:lnTo>
                    <a:pt x="5" y="7"/>
                  </a:lnTo>
                  <a:lnTo>
                    <a:pt x="5" y="7"/>
                  </a:lnTo>
                  <a:lnTo>
                    <a:pt x="6" y="7"/>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336" name="Freeform 568"/>
            <p:cNvSpPr>
              <a:spLocks/>
            </p:cNvSpPr>
            <p:nvPr/>
          </p:nvSpPr>
          <p:spPr bwMode="auto">
            <a:xfrm>
              <a:off x="2192" y="4087"/>
              <a:ext cx="6" cy="7"/>
            </a:xfrm>
            <a:custGeom>
              <a:avLst/>
              <a:gdLst/>
              <a:ahLst/>
              <a:cxnLst>
                <a:cxn ang="0">
                  <a:pos x="3" y="0"/>
                </a:cxn>
                <a:cxn ang="0">
                  <a:pos x="2" y="0"/>
                </a:cxn>
                <a:cxn ang="0">
                  <a:pos x="1" y="1"/>
                </a:cxn>
                <a:cxn ang="0">
                  <a:pos x="0" y="2"/>
                </a:cxn>
                <a:cxn ang="0">
                  <a:pos x="0" y="3"/>
                </a:cxn>
                <a:cxn ang="0">
                  <a:pos x="1" y="4"/>
                </a:cxn>
                <a:cxn ang="0">
                  <a:pos x="2" y="5"/>
                </a:cxn>
                <a:cxn ang="0">
                  <a:pos x="3" y="7"/>
                </a:cxn>
                <a:cxn ang="0">
                  <a:pos x="4" y="7"/>
                </a:cxn>
                <a:cxn ang="0">
                  <a:pos x="4" y="7"/>
                </a:cxn>
                <a:cxn ang="0">
                  <a:pos x="5" y="5"/>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4"/>
                  </a:lnTo>
                  <a:lnTo>
                    <a:pt x="2" y="5"/>
                  </a:lnTo>
                  <a:lnTo>
                    <a:pt x="3" y="7"/>
                  </a:lnTo>
                  <a:lnTo>
                    <a:pt x="4" y="7"/>
                  </a:lnTo>
                  <a:lnTo>
                    <a:pt x="4" y="7"/>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7" name="Freeform 569"/>
            <p:cNvSpPr>
              <a:spLocks/>
            </p:cNvSpPr>
            <p:nvPr/>
          </p:nvSpPr>
          <p:spPr bwMode="auto">
            <a:xfrm>
              <a:off x="2204" y="4087"/>
              <a:ext cx="6" cy="7"/>
            </a:xfrm>
            <a:custGeom>
              <a:avLst/>
              <a:gdLst/>
              <a:ahLst/>
              <a:cxnLst>
                <a:cxn ang="0">
                  <a:pos x="3" y="0"/>
                </a:cxn>
                <a:cxn ang="0">
                  <a:pos x="2" y="0"/>
                </a:cxn>
                <a:cxn ang="0">
                  <a:pos x="1" y="1"/>
                </a:cxn>
                <a:cxn ang="0">
                  <a:pos x="0" y="2"/>
                </a:cxn>
                <a:cxn ang="0">
                  <a:pos x="0" y="3"/>
                </a:cxn>
                <a:cxn ang="0">
                  <a:pos x="1" y="4"/>
                </a:cxn>
                <a:cxn ang="0">
                  <a:pos x="2" y="5"/>
                </a:cxn>
                <a:cxn ang="0">
                  <a:pos x="3" y="7"/>
                </a:cxn>
                <a:cxn ang="0">
                  <a:pos x="4" y="7"/>
                </a:cxn>
                <a:cxn ang="0">
                  <a:pos x="4" y="7"/>
                </a:cxn>
                <a:cxn ang="0">
                  <a:pos x="5" y="5"/>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4"/>
                  </a:lnTo>
                  <a:lnTo>
                    <a:pt x="2" y="5"/>
                  </a:lnTo>
                  <a:lnTo>
                    <a:pt x="3" y="7"/>
                  </a:lnTo>
                  <a:lnTo>
                    <a:pt x="4" y="7"/>
                  </a:lnTo>
                  <a:lnTo>
                    <a:pt x="4" y="7"/>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8" name="Freeform 570"/>
            <p:cNvSpPr>
              <a:spLocks/>
            </p:cNvSpPr>
            <p:nvPr/>
          </p:nvSpPr>
          <p:spPr bwMode="auto">
            <a:xfrm>
              <a:off x="2216" y="408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9" name="Freeform 571"/>
            <p:cNvSpPr>
              <a:spLocks/>
            </p:cNvSpPr>
            <p:nvPr/>
          </p:nvSpPr>
          <p:spPr bwMode="auto">
            <a:xfrm>
              <a:off x="2228" y="408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0" name="Freeform 572"/>
            <p:cNvSpPr>
              <a:spLocks/>
            </p:cNvSpPr>
            <p:nvPr/>
          </p:nvSpPr>
          <p:spPr bwMode="auto">
            <a:xfrm>
              <a:off x="2240" y="408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1" name="Freeform 573"/>
            <p:cNvSpPr>
              <a:spLocks/>
            </p:cNvSpPr>
            <p:nvPr/>
          </p:nvSpPr>
          <p:spPr bwMode="auto">
            <a:xfrm>
              <a:off x="2252" y="408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2" name="Freeform 574"/>
            <p:cNvSpPr>
              <a:spLocks/>
            </p:cNvSpPr>
            <p:nvPr/>
          </p:nvSpPr>
          <p:spPr bwMode="auto">
            <a:xfrm>
              <a:off x="2264" y="408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3" name="Freeform 575"/>
            <p:cNvSpPr>
              <a:spLocks/>
            </p:cNvSpPr>
            <p:nvPr/>
          </p:nvSpPr>
          <p:spPr bwMode="auto">
            <a:xfrm>
              <a:off x="2276" y="4084"/>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7" y="5"/>
                </a:cxn>
                <a:cxn ang="0">
                  <a:pos x="7" y="4"/>
                </a:cxn>
                <a:cxn ang="0">
                  <a:pos x="7" y="3"/>
                </a:cxn>
                <a:cxn ang="0">
                  <a:pos x="7" y="2"/>
                </a:cxn>
                <a:cxn ang="0">
                  <a:pos x="5" y="1"/>
                </a:cxn>
                <a:cxn ang="0">
                  <a:pos x="4" y="0"/>
                </a:cxn>
                <a:cxn ang="0">
                  <a:pos x="3" y="0"/>
                </a:cxn>
              </a:cxnLst>
              <a:rect l="0" t="0" r="r" b="b"/>
              <a:pathLst>
                <a:path w="7" h="6">
                  <a:moveTo>
                    <a:pt x="3" y="0"/>
                  </a:moveTo>
                  <a:lnTo>
                    <a:pt x="2" y="1"/>
                  </a:lnTo>
                  <a:lnTo>
                    <a:pt x="1" y="2"/>
                  </a:lnTo>
                  <a:lnTo>
                    <a:pt x="0" y="3"/>
                  </a:lnTo>
                  <a:lnTo>
                    <a:pt x="0" y="4"/>
                  </a:lnTo>
                  <a:lnTo>
                    <a:pt x="1" y="5"/>
                  </a:lnTo>
                  <a:lnTo>
                    <a:pt x="2" y="6"/>
                  </a:lnTo>
                  <a:lnTo>
                    <a:pt x="3" y="6"/>
                  </a:lnTo>
                  <a:lnTo>
                    <a:pt x="4" y="6"/>
                  </a:lnTo>
                  <a:lnTo>
                    <a:pt x="4" y="6"/>
                  </a:lnTo>
                  <a:lnTo>
                    <a:pt x="5" y="6"/>
                  </a:lnTo>
                  <a:lnTo>
                    <a:pt x="7" y="5"/>
                  </a:lnTo>
                  <a:lnTo>
                    <a:pt x="7" y="4"/>
                  </a:lnTo>
                  <a:lnTo>
                    <a:pt x="7" y="3"/>
                  </a:lnTo>
                  <a:lnTo>
                    <a:pt x="7"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4" name="Freeform 576"/>
            <p:cNvSpPr>
              <a:spLocks/>
            </p:cNvSpPr>
            <p:nvPr/>
          </p:nvSpPr>
          <p:spPr bwMode="auto">
            <a:xfrm>
              <a:off x="2289" y="408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5" name="Freeform 577"/>
            <p:cNvSpPr>
              <a:spLocks/>
            </p:cNvSpPr>
            <p:nvPr/>
          </p:nvSpPr>
          <p:spPr bwMode="auto">
            <a:xfrm>
              <a:off x="2301" y="408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6" name="Freeform 578"/>
            <p:cNvSpPr>
              <a:spLocks/>
            </p:cNvSpPr>
            <p:nvPr/>
          </p:nvSpPr>
          <p:spPr bwMode="auto">
            <a:xfrm>
              <a:off x="2313" y="408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7" name="Freeform 579"/>
            <p:cNvSpPr>
              <a:spLocks/>
            </p:cNvSpPr>
            <p:nvPr/>
          </p:nvSpPr>
          <p:spPr bwMode="auto">
            <a:xfrm>
              <a:off x="2325" y="408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8" name="Freeform 580"/>
            <p:cNvSpPr>
              <a:spLocks/>
            </p:cNvSpPr>
            <p:nvPr/>
          </p:nvSpPr>
          <p:spPr bwMode="auto">
            <a:xfrm>
              <a:off x="2337" y="408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9" name="Freeform 581"/>
            <p:cNvSpPr>
              <a:spLocks/>
            </p:cNvSpPr>
            <p:nvPr/>
          </p:nvSpPr>
          <p:spPr bwMode="auto">
            <a:xfrm>
              <a:off x="2349" y="408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50" name="Freeform 582"/>
            <p:cNvSpPr>
              <a:spLocks/>
            </p:cNvSpPr>
            <p:nvPr/>
          </p:nvSpPr>
          <p:spPr bwMode="auto">
            <a:xfrm>
              <a:off x="2361" y="408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1" name="Freeform 583"/>
            <p:cNvSpPr>
              <a:spLocks/>
            </p:cNvSpPr>
            <p:nvPr/>
          </p:nvSpPr>
          <p:spPr bwMode="auto">
            <a:xfrm>
              <a:off x="2373" y="408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2" name="Freeform 584"/>
            <p:cNvSpPr>
              <a:spLocks/>
            </p:cNvSpPr>
            <p:nvPr/>
          </p:nvSpPr>
          <p:spPr bwMode="auto">
            <a:xfrm>
              <a:off x="2386" y="408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53" name="Freeform 585"/>
            <p:cNvSpPr>
              <a:spLocks/>
            </p:cNvSpPr>
            <p:nvPr/>
          </p:nvSpPr>
          <p:spPr bwMode="auto">
            <a:xfrm>
              <a:off x="2398" y="408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4" name="Freeform 586"/>
            <p:cNvSpPr>
              <a:spLocks/>
            </p:cNvSpPr>
            <p:nvPr/>
          </p:nvSpPr>
          <p:spPr bwMode="auto">
            <a:xfrm>
              <a:off x="2410" y="408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5" name="Freeform 587"/>
            <p:cNvSpPr>
              <a:spLocks/>
            </p:cNvSpPr>
            <p:nvPr/>
          </p:nvSpPr>
          <p:spPr bwMode="auto">
            <a:xfrm>
              <a:off x="2422" y="408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grpSp>
      <p:sp>
        <p:nvSpPr>
          <p:cNvPr id="929356" name="Rectangle 588"/>
          <p:cNvSpPr>
            <a:spLocks noChangeArrowheads="1"/>
          </p:cNvSpPr>
          <p:nvPr/>
        </p:nvSpPr>
        <p:spPr bwMode="auto">
          <a:xfrm>
            <a:off x="5554663" y="385763"/>
            <a:ext cx="801687" cy="350837"/>
          </a:xfrm>
          <a:prstGeom prst="rect">
            <a:avLst/>
          </a:prstGeom>
          <a:solidFill>
            <a:srgbClr val="00CC99"/>
          </a:solidFill>
          <a:ln w="9525">
            <a:solidFill>
              <a:srgbClr val="000000"/>
            </a:solidFill>
            <a:miter lim="800000"/>
            <a:headEnd/>
            <a:tailEnd/>
          </a:ln>
        </p:spPr>
        <p:txBody>
          <a:bodyPr/>
          <a:lstStyle/>
          <a:p>
            <a:endParaRPr lang="en-US"/>
          </a:p>
        </p:txBody>
      </p:sp>
      <p:sp>
        <p:nvSpPr>
          <p:cNvPr id="929357" name="Rectangle 589"/>
          <p:cNvSpPr>
            <a:spLocks noChangeArrowheads="1"/>
          </p:cNvSpPr>
          <p:nvPr/>
        </p:nvSpPr>
        <p:spPr bwMode="auto">
          <a:xfrm>
            <a:off x="5651500" y="452438"/>
            <a:ext cx="598488"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St-A-B</a:t>
            </a:r>
            <a:endParaRPr lang="en-US" sz="1800">
              <a:latin typeface="Arial" charset="0"/>
            </a:endParaRPr>
          </a:p>
        </p:txBody>
      </p:sp>
      <p:sp>
        <p:nvSpPr>
          <p:cNvPr id="929358" name="Rectangle 590"/>
          <p:cNvSpPr>
            <a:spLocks noChangeArrowheads="1"/>
          </p:cNvSpPr>
          <p:nvPr/>
        </p:nvSpPr>
        <p:spPr bwMode="auto">
          <a:xfrm>
            <a:off x="5630863" y="2463800"/>
            <a:ext cx="801687" cy="350838"/>
          </a:xfrm>
          <a:prstGeom prst="rect">
            <a:avLst/>
          </a:prstGeom>
          <a:noFill/>
          <a:ln w="9525">
            <a:solidFill>
              <a:srgbClr val="000000"/>
            </a:solidFill>
            <a:miter lim="800000"/>
            <a:headEnd/>
            <a:tailEnd/>
          </a:ln>
        </p:spPr>
        <p:txBody>
          <a:bodyPr/>
          <a:lstStyle/>
          <a:p>
            <a:endParaRPr lang="en-US"/>
          </a:p>
        </p:txBody>
      </p:sp>
      <p:sp>
        <p:nvSpPr>
          <p:cNvPr id="929359" name="Rectangle 591"/>
          <p:cNvSpPr>
            <a:spLocks noChangeArrowheads="1"/>
          </p:cNvSpPr>
          <p:nvPr/>
        </p:nvSpPr>
        <p:spPr bwMode="auto">
          <a:xfrm>
            <a:off x="5729288" y="2530475"/>
            <a:ext cx="5984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St-B-A</a:t>
            </a:r>
            <a:endParaRPr lang="en-US" sz="1800">
              <a:latin typeface="Arial" charset="0"/>
            </a:endParaRPr>
          </a:p>
        </p:txBody>
      </p:sp>
      <p:sp>
        <p:nvSpPr>
          <p:cNvPr id="929360" name="Rectangle 592"/>
          <p:cNvSpPr>
            <a:spLocks noChangeArrowheads="1"/>
          </p:cNvSpPr>
          <p:nvPr/>
        </p:nvSpPr>
        <p:spPr bwMode="auto">
          <a:xfrm>
            <a:off x="5630863" y="3309938"/>
            <a:ext cx="823912" cy="350837"/>
          </a:xfrm>
          <a:prstGeom prst="rect">
            <a:avLst/>
          </a:prstGeom>
          <a:noFill/>
          <a:ln w="9525">
            <a:solidFill>
              <a:srgbClr val="000000"/>
            </a:solidFill>
            <a:miter lim="800000"/>
            <a:headEnd/>
            <a:tailEnd/>
          </a:ln>
        </p:spPr>
        <p:txBody>
          <a:bodyPr/>
          <a:lstStyle/>
          <a:p>
            <a:endParaRPr lang="en-US"/>
          </a:p>
        </p:txBody>
      </p:sp>
      <p:sp>
        <p:nvSpPr>
          <p:cNvPr id="929361" name="Rectangle 593"/>
          <p:cNvSpPr>
            <a:spLocks noChangeArrowheads="1"/>
          </p:cNvSpPr>
          <p:nvPr/>
        </p:nvSpPr>
        <p:spPr bwMode="auto">
          <a:xfrm>
            <a:off x="5729288" y="3378200"/>
            <a:ext cx="417512"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Ptdn</a:t>
            </a:r>
            <a:endParaRPr lang="en-US" sz="1800">
              <a:latin typeface="Arial" charset="0"/>
            </a:endParaRPr>
          </a:p>
        </p:txBody>
      </p:sp>
      <p:sp>
        <p:nvSpPr>
          <p:cNvPr id="929362" name="Rectangle 594"/>
          <p:cNvSpPr>
            <a:spLocks noChangeArrowheads="1"/>
          </p:cNvSpPr>
          <p:nvPr/>
        </p:nvSpPr>
        <p:spPr bwMode="auto">
          <a:xfrm>
            <a:off x="6149975" y="3378200"/>
            <a:ext cx="203200"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-A</a:t>
            </a:r>
            <a:endParaRPr lang="en-US" sz="1800">
              <a:latin typeface="Arial" charset="0"/>
            </a:endParaRPr>
          </a:p>
        </p:txBody>
      </p:sp>
      <p:sp>
        <p:nvSpPr>
          <p:cNvPr id="929363" name="Rectangle 595"/>
          <p:cNvSpPr>
            <a:spLocks noChangeArrowheads="1"/>
          </p:cNvSpPr>
          <p:nvPr/>
        </p:nvSpPr>
        <p:spPr bwMode="auto">
          <a:xfrm>
            <a:off x="5708650" y="4157663"/>
            <a:ext cx="823913" cy="350837"/>
          </a:xfrm>
          <a:prstGeom prst="rect">
            <a:avLst/>
          </a:prstGeom>
          <a:noFill/>
          <a:ln w="9525">
            <a:solidFill>
              <a:srgbClr val="000000"/>
            </a:solidFill>
            <a:miter lim="800000"/>
            <a:headEnd/>
            <a:tailEnd/>
          </a:ln>
        </p:spPr>
        <p:txBody>
          <a:bodyPr/>
          <a:lstStyle/>
          <a:p>
            <a:endParaRPr lang="en-US"/>
          </a:p>
        </p:txBody>
      </p:sp>
      <p:sp>
        <p:nvSpPr>
          <p:cNvPr id="929364" name="Rectangle 596"/>
          <p:cNvSpPr>
            <a:spLocks noChangeArrowheads="1"/>
          </p:cNvSpPr>
          <p:nvPr/>
        </p:nvSpPr>
        <p:spPr bwMode="auto">
          <a:xfrm>
            <a:off x="5805488" y="4224338"/>
            <a:ext cx="417512"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Ptdn</a:t>
            </a:r>
            <a:endParaRPr lang="en-US" sz="1800">
              <a:latin typeface="Arial" charset="0"/>
            </a:endParaRPr>
          </a:p>
        </p:txBody>
      </p:sp>
      <p:sp>
        <p:nvSpPr>
          <p:cNvPr id="929365" name="Rectangle 597"/>
          <p:cNvSpPr>
            <a:spLocks noChangeArrowheads="1"/>
          </p:cNvSpPr>
          <p:nvPr/>
        </p:nvSpPr>
        <p:spPr bwMode="auto">
          <a:xfrm>
            <a:off x="6227763" y="4224338"/>
            <a:ext cx="203200"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-B</a:t>
            </a:r>
            <a:endParaRPr lang="en-US" sz="1800">
              <a:latin typeface="Arial" charset="0"/>
            </a:endParaRPr>
          </a:p>
        </p:txBody>
      </p:sp>
      <p:sp>
        <p:nvSpPr>
          <p:cNvPr id="929366" name="Freeform 598"/>
          <p:cNvSpPr>
            <a:spLocks/>
          </p:cNvSpPr>
          <p:nvPr/>
        </p:nvSpPr>
        <p:spPr bwMode="auto">
          <a:xfrm>
            <a:off x="4287838" y="449263"/>
            <a:ext cx="1268412" cy="139700"/>
          </a:xfrm>
          <a:custGeom>
            <a:avLst/>
            <a:gdLst/>
            <a:ahLst/>
            <a:cxnLst>
              <a:cxn ang="0">
                <a:pos x="2" y="0"/>
              </a:cxn>
              <a:cxn ang="0">
                <a:pos x="0" y="36"/>
              </a:cxn>
              <a:cxn ang="0">
                <a:pos x="797" y="88"/>
              </a:cxn>
              <a:cxn ang="0">
                <a:pos x="799" y="51"/>
              </a:cxn>
              <a:cxn ang="0">
                <a:pos x="2" y="0"/>
              </a:cxn>
            </a:cxnLst>
            <a:rect l="0" t="0" r="r" b="b"/>
            <a:pathLst>
              <a:path w="799" h="88">
                <a:moveTo>
                  <a:pt x="2" y="0"/>
                </a:moveTo>
                <a:lnTo>
                  <a:pt x="0" y="36"/>
                </a:lnTo>
                <a:lnTo>
                  <a:pt x="797" y="88"/>
                </a:lnTo>
                <a:lnTo>
                  <a:pt x="799" y="51"/>
                </a:lnTo>
                <a:lnTo>
                  <a:pt x="2" y="0"/>
                </a:lnTo>
                <a:close/>
              </a:path>
            </a:pathLst>
          </a:custGeom>
          <a:solidFill>
            <a:srgbClr val="00CC99"/>
          </a:solidFill>
          <a:ln w="9525">
            <a:noFill/>
            <a:round/>
            <a:headEnd/>
            <a:tailEnd/>
          </a:ln>
        </p:spPr>
        <p:txBody>
          <a:bodyPr/>
          <a:lstStyle/>
          <a:p>
            <a:endParaRPr lang="en-US"/>
          </a:p>
        </p:txBody>
      </p:sp>
      <p:sp>
        <p:nvSpPr>
          <p:cNvPr id="929367" name="Freeform 599"/>
          <p:cNvSpPr>
            <a:spLocks/>
          </p:cNvSpPr>
          <p:nvPr/>
        </p:nvSpPr>
        <p:spPr bwMode="auto">
          <a:xfrm>
            <a:off x="4295775" y="554038"/>
            <a:ext cx="1285875" cy="4935537"/>
          </a:xfrm>
          <a:custGeom>
            <a:avLst/>
            <a:gdLst/>
            <a:ahLst/>
            <a:cxnLst>
              <a:cxn ang="0">
                <a:pos x="0" y="3100"/>
              </a:cxn>
              <a:cxn ang="0">
                <a:pos x="34" y="3109"/>
              </a:cxn>
              <a:cxn ang="0">
                <a:pos x="810" y="9"/>
              </a:cxn>
              <a:cxn ang="0">
                <a:pos x="775" y="0"/>
              </a:cxn>
              <a:cxn ang="0">
                <a:pos x="0" y="3100"/>
              </a:cxn>
            </a:cxnLst>
            <a:rect l="0" t="0" r="r" b="b"/>
            <a:pathLst>
              <a:path w="810" h="3109">
                <a:moveTo>
                  <a:pt x="0" y="3100"/>
                </a:moveTo>
                <a:lnTo>
                  <a:pt x="34" y="3109"/>
                </a:lnTo>
                <a:lnTo>
                  <a:pt x="810" y="9"/>
                </a:lnTo>
                <a:lnTo>
                  <a:pt x="775" y="0"/>
                </a:lnTo>
                <a:lnTo>
                  <a:pt x="0" y="3100"/>
                </a:lnTo>
                <a:close/>
              </a:path>
            </a:pathLst>
          </a:custGeom>
          <a:solidFill>
            <a:srgbClr val="00CC99"/>
          </a:solidFill>
          <a:ln w="9525">
            <a:noFill/>
            <a:round/>
            <a:headEnd/>
            <a:tailEnd/>
          </a:ln>
        </p:spPr>
        <p:txBody>
          <a:bodyPr/>
          <a:lstStyle/>
          <a:p>
            <a:endParaRPr lang="en-US"/>
          </a:p>
        </p:txBody>
      </p:sp>
      <p:sp>
        <p:nvSpPr>
          <p:cNvPr id="929368" name="Line 600"/>
          <p:cNvSpPr>
            <a:spLocks noChangeShapeType="1"/>
          </p:cNvSpPr>
          <p:nvPr/>
        </p:nvSpPr>
        <p:spPr bwMode="auto">
          <a:xfrm>
            <a:off x="4289425" y="477838"/>
            <a:ext cx="1341438" cy="3006725"/>
          </a:xfrm>
          <a:prstGeom prst="line">
            <a:avLst/>
          </a:prstGeom>
          <a:noFill/>
          <a:ln w="9525">
            <a:solidFill>
              <a:srgbClr val="000000"/>
            </a:solidFill>
            <a:round/>
            <a:headEnd/>
            <a:tailEnd/>
          </a:ln>
        </p:spPr>
        <p:txBody>
          <a:bodyPr/>
          <a:lstStyle/>
          <a:p>
            <a:endParaRPr lang="en-US"/>
          </a:p>
        </p:txBody>
      </p:sp>
      <p:sp>
        <p:nvSpPr>
          <p:cNvPr id="929369" name="Line 601"/>
          <p:cNvSpPr>
            <a:spLocks noChangeShapeType="1"/>
          </p:cNvSpPr>
          <p:nvPr/>
        </p:nvSpPr>
        <p:spPr bwMode="auto">
          <a:xfrm>
            <a:off x="4289425" y="939800"/>
            <a:ext cx="1419225" cy="3392488"/>
          </a:xfrm>
          <a:prstGeom prst="line">
            <a:avLst/>
          </a:prstGeom>
          <a:noFill/>
          <a:ln w="9525">
            <a:solidFill>
              <a:srgbClr val="000000"/>
            </a:solidFill>
            <a:round/>
            <a:headEnd/>
            <a:tailEnd/>
          </a:ln>
        </p:spPr>
        <p:txBody>
          <a:bodyPr/>
          <a:lstStyle/>
          <a:p>
            <a:endParaRPr lang="en-US"/>
          </a:p>
        </p:txBody>
      </p:sp>
      <p:sp>
        <p:nvSpPr>
          <p:cNvPr id="929370" name="Rectangle 602"/>
          <p:cNvSpPr>
            <a:spLocks noChangeArrowheads="1"/>
          </p:cNvSpPr>
          <p:nvPr/>
        </p:nvSpPr>
        <p:spPr bwMode="auto">
          <a:xfrm>
            <a:off x="5614988" y="5026025"/>
            <a:ext cx="788987" cy="350838"/>
          </a:xfrm>
          <a:prstGeom prst="rect">
            <a:avLst/>
          </a:prstGeom>
          <a:noFill/>
          <a:ln w="9525">
            <a:solidFill>
              <a:srgbClr val="000000"/>
            </a:solidFill>
            <a:miter lim="800000"/>
            <a:headEnd/>
            <a:tailEnd/>
          </a:ln>
        </p:spPr>
        <p:txBody>
          <a:bodyPr/>
          <a:lstStyle/>
          <a:p>
            <a:endParaRPr lang="en-US"/>
          </a:p>
        </p:txBody>
      </p:sp>
      <p:sp>
        <p:nvSpPr>
          <p:cNvPr id="929371" name="Rectangle 603"/>
          <p:cNvSpPr>
            <a:spLocks noChangeArrowheads="1"/>
          </p:cNvSpPr>
          <p:nvPr/>
        </p:nvSpPr>
        <p:spPr bwMode="auto">
          <a:xfrm>
            <a:off x="5713413" y="5094288"/>
            <a:ext cx="5857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Pick-A</a:t>
            </a:r>
            <a:endParaRPr lang="en-US" sz="1800">
              <a:latin typeface="Arial" charset="0"/>
            </a:endParaRPr>
          </a:p>
        </p:txBody>
      </p:sp>
      <p:sp>
        <p:nvSpPr>
          <p:cNvPr id="929372" name="Line 604"/>
          <p:cNvSpPr>
            <a:spLocks noChangeShapeType="1"/>
          </p:cNvSpPr>
          <p:nvPr/>
        </p:nvSpPr>
        <p:spPr bwMode="auto">
          <a:xfrm>
            <a:off x="4322763" y="4943475"/>
            <a:ext cx="1292225" cy="257175"/>
          </a:xfrm>
          <a:prstGeom prst="line">
            <a:avLst/>
          </a:prstGeom>
          <a:noFill/>
          <a:ln w="9525">
            <a:solidFill>
              <a:srgbClr val="000000"/>
            </a:solidFill>
            <a:round/>
            <a:headEnd/>
            <a:tailEnd/>
          </a:ln>
        </p:spPr>
        <p:txBody>
          <a:bodyPr/>
          <a:lstStyle/>
          <a:p>
            <a:endParaRPr lang="en-US"/>
          </a:p>
        </p:txBody>
      </p:sp>
      <p:sp>
        <p:nvSpPr>
          <p:cNvPr id="929373" name="Line 605"/>
          <p:cNvSpPr>
            <a:spLocks noChangeShapeType="1"/>
          </p:cNvSpPr>
          <p:nvPr/>
        </p:nvSpPr>
        <p:spPr bwMode="auto">
          <a:xfrm flipV="1">
            <a:off x="4275138" y="5200650"/>
            <a:ext cx="1339850" cy="1281113"/>
          </a:xfrm>
          <a:prstGeom prst="line">
            <a:avLst/>
          </a:prstGeom>
          <a:noFill/>
          <a:ln w="9525">
            <a:solidFill>
              <a:srgbClr val="000000"/>
            </a:solidFill>
            <a:round/>
            <a:headEnd/>
            <a:tailEnd/>
          </a:ln>
        </p:spPr>
        <p:txBody>
          <a:bodyPr/>
          <a:lstStyle/>
          <a:p>
            <a:endParaRPr lang="en-US"/>
          </a:p>
        </p:txBody>
      </p:sp>
      <p:sp>
        <p:nvSpPr>
          <p:cNvPr id="929374" name="Line 606"/>
          <p:cNvSpPr>
            <a:spLocks noChangeShapeType="1"/>
          </p:cNvSpPr>
          <p:nvPr/>
        </p:nvSpPr>
        <p:spPr bwMode="auto">
          <a:xfrm>
            <a:off x="4435475" y="3214688"/>
            <a:ext cx="1179513" cy="1985962"/>
          </a:xfrm>
          <a:prstGeom prst="line">
            <a:avLst/>
          </a:prstGeom>
          <a:noFill/>
          <a:ln w="9525">
            <a:solidFill>
              <a:srgbClr val="000000"/>
            </a:solidFill>
            <a:round/>
            <a:headEnd/>
            <a:tailEnd/>
          </a:ln>
        </p:spPr>
        <p:txBody>
          <a:bodyPr/>
          <a:lstStyle/>
          <a:p>
            <a:endParaRPr lang="en-US"/>
          </a:p>
        </p:txBody>
      </p:sp>
      <p:sp>
        <p:nvSpPr>
          <p:cNvPr id="929375" name="Rectangle 607"/>
          <p:cNvSpPr>
            <a:spLocks noChangeArrowheads="1"/>
          </p:cNvSpPr>
          <p:nvPr/>
        </p:nvSpPr>
        <p:spPr bwMode="auto">
          <a:xfrm>
            <a:off x="7478713" y="3387725"/>
            <a:ext cx="744537" cy="341313"/>
          </a:xfrm>
          <a:prstGeom prst="rect">
            <a:avLst/>
          </a:prstGeom>
          <a:noFill/>
          <a:ln w="9525">
            <a:noFill/>
            <a:miter lim="800000"/>
            <a:headEnd/>
            <a:tailEnd/>
          </a:ln>
        </p:spPr>
        <p:txBody>
          <a:bodyPr/>
          <a:lstStyle/>
          <a:p>
            <a:endParaRPr lang="en-US"/>
          </a:p>
        </p:txBody>
      </p:sp>
      <p:sp>
        <p:nvSpPr>
          <p:cNvPr id="929376" name="Rectangle 608"/>
          <p:cNvSpPr>
            <a:spLocks noChangeArrowheads="1"/>
          </p:cNvSpPr>
          <p:nvPr/>
        </p:nvSpPr>
        <p:spPr bwMode="auto">
          <a:xfrm>
            <a:off x="7570788" y="3449638"/>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9377" name="Rectangle 609"/>
          <p:cNvSpPr>
            <a:spLocks noChangeArrowheads="1"/>
          </p:cNvSpPr>
          <p:nvPr/>
        </p:nvSpPr>
        <p:spPr bwMode="auto">
          <a:xfrm>
            <a:off x="7924800" y="3449638"/>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9378" name="Rectangle 610"/>
          <p:cNvSpPr>
            <a:spLocks noChangeArrowheads="1"/>
          </p:cNvSpPr>
          <p:nvPr/>
        </p:nvSpPr>
        <p:spPr bwMode="auto">
          <a:xfrm>
            <a:off x="7478713" y="3695700"/>
            <a:ext cx="744537" cy="341313"/>
          </a:xfrm>
          <a:prstGeom prst="rect">
            <a:avLst/>
          </a:prstGeom>
          <a:noFill/>
          <a:ln w="9525">
            <a:noFill/>
            <a:miter lim="800000"/>
            <a:headEnd/>
            <a:tailEnd/>
          </a:ln>
        </p:spPr>
        <p:txBody>
          <a:bodyPr/>
          <a:lstStyle/>
          <a:p>
            <a:endParaRPr lang="en-US"/>
          </a:p>
        </p:txBody>
      </p:sp>
      <p:sp>
        <p:nvSpPr>
          <p:cNvPr id="929379" name="Rectangle 611"/>
          <p:cNvSpPr>
            <a:spLocks noChangeArrowheads="1"/>
          </p:cNvSpPr>
          <p:nvPr/>
        </p:nvSpPr>
        <p:spPr bwMode="auto">
          <a:xfrm>
            <a:off x="7570788" y="3757613"/>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9380" name="Rectangle 612"/>
          <p:cNvSpPr>
            <a:spLocks noChangeArrowheads="1"/>
          </p:cNvSpPr>
          <p:nvPr/>
        </p:nvSpPr>
        <p:spPr bwMode="auto">
          <a:xfrm>
            <a:off x="7924800" y="37576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9381" name="Rectangle 613"/>
          <p:cNvSpPr>
            <a:spLocks noChangeArrowheads="1"/>
          </p:cNvSpPr>
          <p:nvPr/>
        </p:nvSpPr>
        <p:spPr bwMode="auto">
          <a:xfrm>
            <a:off x="7554913" y="4849813"/>
            <a:ext cx="541337" cy="341312"/>
          </a:xfrm>
          <a:prstGeom prst="rect">
            <a:avLst/>
          </a:prstGeom>
          <a:noFill/>
          <a:ln w="9525">
            <a:noFill/>
            <a:miter lim="800000"/>
            <a:headEnd/>
            <a:tailEnd/>
          </a:ln>
        </p:spPr>
        <p:txBody>
          <a:bodyPr/>
          <a:lstStyle/>
          <a:p>
            <a:endParaRPr lang="en-US"/>
          </a:p>
        </p:txBody>
      </p:sp>
      <p:sp>
        <p:nvSpPr>
          <p:cNvPr id="929382" name="Rectangle 614"/>
          <p:cNvSpPr>
            <a:spLocks noChangeArrowheads="1"/>
          </p:cNvSpPr>
          <p:nvPr/>
        </p:nvSpPr>
        <p:spPr bwMode="auto">
          <a:xfrm>
            <a:off x="7648575" y="4913313"/>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383" name="Rectangle 615"/>
          <p:cNvSpPr>
            <a:spLocks noChangeArrowheads="1"/>
          </p:cNvSpPr>
          <p:nvPr/>
        </p:nvSpPr>
        <p:spPr bwMode="auto">
          <a:xfrm>
            <a:off x="7796213" y="49133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9384" name="Rectangle 616"/>
          <p:cNvSpPr>
            <a:spLocks noChangeArrowheads="1"/>
          </p:cNvSpPr>
          <p:nvPr/>
        </p:nvSpPr>
        <p:spPr bwMode="auto">
          <a:xfrm>
            <a:off x="7554913" y="5387975"/>
            <a:ext cx="541337" cy="342900"/>
          </a:xfrm>
          <a:prstGeom prst="rect">
            <a:avLst/>
          </a:prstGeom>
          <a:noFill/>
          <a:ln w="9525">
            <a:noFill/>
            <a:miter lim="800000"/>
            <a:headEnd/>
            <a:tailEnd/>
          </a:ln>
        </p:spPr>
        <p:txBody>
          <a:bodyPr/>
          <a:lstStyle/>
          <a:p>
            <a:endParaRPr lang="en-US"/>
          </a:p>
        </p:txBody>
      </p:sp>
      <p:sp>
        <p:nvSpPr>
          <p:cNvPr id="929385" name="Rectangle 617"/>
          <p:cNvSpPr>
            <a:spLocks noChangeArrowheads="1"/>
          </p:cNvSpPr>
          <p:nvPr/>
        </p:nvSpPr>
        <p:spPr bwMode="auto">
          <a:xfrm>
            <a:off x="7648575" y="54514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386" name="Rectangle 618"/>
          <p:cNvSpPr>
            <a:spLocks noChangeArrowheads="1"/>
          </p:cNvSpPr>
          <p:nvPr/>
        </p:nvSpPr>
        <p:spPr bwMode="auto">
          <a:xfrm>
            <a:off x="7796213" y="54514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9387" name="Rectangle 619"/>
          <p:cNvSpPr>
            <a:spLocks noChangeArrowheads="1"/>
          </p:cNvSpPr>
          <p:nvPr/>
        </p:nvSpPr>
        <p:spPr bwMode="auto">
          <a:xfrm>
            <a:off x="7632700" y="6389688"/>
            <a:ext cx="412750" cy="339725"/>
          </a:xfrm>
          <a:prstGeom prst="rect">
            <a:avLst/>
          </a:prstGeom>
          <a:solidFill>
            <a:srgbClr val="00CC99"/>
          </a:solidFill>
          <a:ln w="9525">
            <a:noFill/>
            <a:miter lim="800000"/>
            <a:headEnd/>
            <a:tailEnd/>
          </a:ln>
        </p:spPr>
        <p:txBody>
          <a:bodyPr/>
          <a:lstStyle/>
          <a:p>
            <a:endParaRPr lang="en-US"/>
          </a:p>
        </p:txBody>
      </p:sp>
      <p:sp>
        <p:nvSpPr>
          <p:cNvPr id="929388" name="Rectangle 620"/>
          <p:cNvSpPr>
            <a:spLocks noChangeArrowheads="1"/>
          </p:cNvSpPr>
          <p:nvPr/>
        </p:nvSpPr>
        <p:spPr bwMode="auto">
          <a:xfrm>
            <a:off x="7724775" y="645160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9389" name="Rectangle 621"/>
          <p:cNvSpPr>
            <a:spLocks noChangeArrowheads="1"/>
          </p:cNvSpPr>
          <p:nvPr/>
        </p:nvSpPr>
        <p:spPr bwMode="auto">
          <a:xfrm>
            <a:off x="7570788" y="958850"/>
            <a:ext cx="508000" cy="341313"/>
          </a:xfrm>
          <a:prstGeom prst="rect">
            <a:avLst/>
          </a:prstGeom>
          <a:noFill/>
          <a:ln w="9525">
            <a:noFill/>
            <a:miter lim="800000"/>
            <a:headEnd/>
            <a:tailEnd/>
          </a:ln>
        </p:spPr>
        <p:txBody>
          <a:bodyPr/>
          <a:lstStyle/>
          <a:p>
            <a:endParaRPr lang="en-US"/>
          </a:p>
        </p:txBody>
      </p:sp>
      <p:sp>
        <p:nvSpPr>
          <p:cNvPr id="929390" name="Rectangle 622"/>
          <p:cNvSpPr>
            <a:spLocks noChangeArrowheads="1"/>
          </p:cNvSpPr>
          <p:nvPr/>
        </p:nvSpPr>
        <p:spPr bwMode="auto">
          <a:xfrm>
            <a:off x="7664450" y="1022350"/>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h-A</a:t>
            </a:r>
            <a:endParaRPr lang="en-US" sz="1800">
              <a:latin typeface="Arial" charset="0"/>
            </a:endParaRPr>
          </a:p>
        </p:txBody>
      </p:sp>
      <p:sp>
        <p:nvSpPr>
          <p:cNvPr id="929391" name="Rectangle 623"/>
          <p:cNvSpPr>
            <a:spLocks noChangeArrowheads="1"/>
          </p:cNvSpPr>
          <p:nvPr/>
        </p:nvSpPr>
        <p:spPr bwMode="auto">
          <a:xfrm>
            <a:off x="7554913" y="1231900"/>
            <a:ext cx="506412" cy="341313"/>
          </a:xfrm>
          <a:prstGeom prst="rect">
            <a:avLst/>
          </a:prstGeom>
          <a:noFill/>
          <a:ln w="9525">
            <a:noFill/>
            <a:miter lim="800000"/>
            <a:headEnd/>
            <a:tailEnd/>
          </a:ln>
        </p:spPr>
        <p:txBody>
          <a:bodyPr/>
          <a:lstStyle/>
          <a:p>
            <a:endParaRPr lang="en-US"/>
          </a:p>
        </p:txBody>
      </p:sp>
      <p:sp>
        <p:nvSpPr>
          <p:cNvPr id="929392" name="Rectangle 624"/>
          <p:cNvSpPr>
            <a:spLocks noChangeArrowheads="1"/>
          </p:cNvSpPr>
          <p:nvPr/>
        </p:nvSpPr>
        <p:spPr bwMode="auto">
          <a:xfrm>
            <a:off x="7648575" y="1293813"/>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h-B</a:t>
            </a:r>
            <a:endParaRPr lang="en-US" sz="1800">
              <a:latin typeface="Arial" charset="0"/>
            </a:endParaRPr>
          </a:p>
        </p:txBody>
      </p:sp>
      <p:sp>
        <p:nvSpPr>
          <p:cNvPr id="929393" name="Rectangle 625"/>
          <p:cNvSpPr>
            <a:spLocks noChangeArrowheads="1"/>
          </p:cNvSpPr>
          <p:nvPr/>
        </p:nvSpPr>
        <p:spPr bwMode="auto">
          <a:xfrm>
            <a:off x="7494588" y="1960563"/>
            <a:ext cx="660400" cy="341312"/>
          </a:xfrm>
          <a:prstGeom prst="rect">
            <a:avLst/>
          </a:prstGeom>
          <a:noFill/>
          <a:ln w="9525">
            <a:noFill/>
            <a:miter lim="800000"/>
            <a:headEnd/>
            <a:tailEnd/>
          </a:ln>
        </p:spPr>
        <p:txBody>
          <a:bodyPr/>
          <a:lstStyle/>
          <a:p>
            <a:endParaRPr lang="en-US"/>
          </a:p>
        </p:txBody>
      </p:sp>
      <p:sp>
        <p:nvSpPr>
          <p:cNvPr id="929394" name="Rectangle 626"/>
          <p:cNvSpPr>
            <a:spLocks noChangeArrowheads="1"/>
          </p:cNvSpPr>
          <p:nvPr/>
        </p:nvSpPr>
        <p:spPr bwMode="auto">
          <a:xfrm>
            <a:off x="7586663" y="2022475"/>
            <a:ext cx="119062"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9395" name="Rectangle 627"/>
          <p:cNvSpPr>
            <a:spLocks noChangeArrowheads="1"/>
          </p:cNvSpPr>
          <p:nvPr/>
        </p:nvSpPr>
        <p:spPr bwMode="auto">
          <a:xfrm>
            <a:off x="7707313" y="20224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396" name="Rectangle 628"/>
          <p:cNvSpPr>
            <a:spLocks noChangeArrowheads="1"/>
          </p:cNvSpPr>
          <p:nvPr/>
        </p:nvSpPr>
        <p:spPr bwMode="auto">
          <a:xfrm>
            <a:off x="7854950" y="20224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9397" name="Rectangle 629"/>
          <p:cNvSpPr>
            <a:spLocks noChangeArrowheads="1"/>
          </p:cNvSpPr>
          <p:nvPr/>
        </p:nvSpPr>
        <p:spPr bwMode="auto">
          <a:xfrm>
            <a:off x="7494588" y="2344738"/>
            <a:ext cx="658812" cy="339725"/>
          </a:xfrm>
          <a:prstGeom prst="rect">
            <a:avLst/>
          </a:prstGeom>
          <a:solidFill>
            <a:srgbClr val="00CC99"/>
          </a:solidFill>
          <a:ln w="9525">
            <a:noFill/>
            <a:miter lim="800000"/>
            <a:headEnd/>
            <a:tailEnd/>
          </a:ln>
        </p:spPr>
        <p:txBody>
          <a:bodyPr/>
          <a:lstStyle/>
          <a:p>
            <a:endParaRPr lang="en-US"/>
          </a:p>
        </p:txBody>
      </p:sp>
      <p:sp>
        <p:nvSpPr>
          <p:cNvPr id="929398" name="Rectangle 630"/>
          <p:cNvSpPr>
            <a:spLocks noChangeArrowheads="1"/>
          </p:cNvSpPr>
          <p:nvPr/>
        </p:nvSpPr>
        <p:spPr bwMode="auto">
          <a:xfrm>
            <a:off x="7586663" y="2408238"/>
            <a:ext cx="119062"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9399" name="Rectangle 631"/>
          <p:cNvSpPr>
            <a:spLocks noChangeArrowheads="1"/>
          </p:cNvSpPr>
          <p:nvPr/>
        </p:nvSpPr>
        <p:spPr bwMode="auto">
          <a:xfrm>
            <a:off x="7707313" y="2408238"/>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400" name="Rectangle 632"/>
          <p:cNvSpPr>
            <a:spLocks noChangeArrowheads="1"/>
          </p:cNvSpPr>
          <p:nvPr/>
        </p:nvSpPr>
        <p:spPr bwMode="auto">
          <a:xfrm>
            <a:off x="7854950" y="2408238"/>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9401" name="Rectangle 633"/>
          <p:cNvSpPr>
            <a:spLocks noChangeArrowheads="1"/>
          </p:cNvSpPr>
          <p:nvPr/>
        </p:nvSpPr>
        <p:spPr bwMode="auto">
          <a:xfrm>
            <a:off x="7570788" y="3036888"/>
            <a:ext cx="536575" cy="342900"/>
          </a:xfrm>
          <a:prstGeom prst="rect">
            <a:avLst/>
          </a:prstGeom>
          <a:noFill/>
          <a:ln w="9525">
            <a:noFill/>
            <a:miter lim="800000"/>
            <a:headEnd/>
            <a:tailEnd/>
          </a:ln>
        </p:spPr>
        <p:txBody>
          <a:bodyPr/>
          <a:lstStyle/>
          <a:p>
            <a:endParaRPr lang="en-US"/>
          </a:p>
        </p:txBody>
      </p:sp>
      <p:sp>
        <p:nvSpPr>
          <p:cNvPr id="929402" name="Rectangle 634"/>
          <p:cNvSpPr>
            <a:spLocks noChangeArrowheads="1"/>
          </p:cNvSpPr>
          <p:nvPr/>
        </p:nvSpPr>
        <p:spPr bwMode="auto">
          <a:xfrm>
            <a:off x="7664450" y="3100388"/>
            <a:ext cx="34448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9403" name="Rectangle 635"/>
          <p:cNvSpPr>
            <a:spLocks noChangeArrowheads="1"/>
          </p:cNvSpPr>
          <p:nvPr/>
        </p:nvSpPr>
        <p:spPr bwMode="auto">
          <a:xfrm>
            <a:off x="7478713" y="307975"/>
            <a:ext cx="825500" cy="341313"/>
          </a:xfrm>
          <a:prstGeom prst="rect">
            <a:avLst/>
          </a:prstGeom>
          <a:noFill/>
          <a:ln w="9525">
            <a:noFill/>
            <a:miter lim="800000"/>
            <a:headEnd/>
            <a:tailEnd/>
          </a:ln>
        </p:spPr>
        <p:txBody>
          <a:bodyPr/>
          <a:lstStyle/>
          <a:p>
            <a:endParaRPr lang="en-US"/>
          </a:p>
        </p:txBody>
      </p:sp>
      <p:sp>
        <p:nvSpPr>
          <p:cNvPr id="929404" name="Rectangle 636"/>
          <p:cNvSpPr>
            <a:spLocks noChangeArrowheads="1"/>
          </p:cNvSpPr>
          <p:nvPr/>
        </p:nvSpPr>
        <p:spPr bwMode="auto">
          <a:xfrm>
            <a:off x="7570788" y="371475"/>
            <a:ext cx="6318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on-A-B</a:t>
            </a:r>
            <a:endParaRPr lang="en-US" sz="1800">
              <a:latin typeface="Arial" charset="0"/>
            </a:endParaRPr>
          </a:p>
        </p:txBody>
      </p:sp>
      <p:sp>
        <p:nvSpPr>
          <p:cNvPr id="929405" name="Rectangle 637"/>
          <p:cNvSpPr>
            <a:spLocks noChangeArrowheads="1"/>
          </p:cNvSpPr>
          <p:nvPr/>
        </p:nvSpPr>
        <p:spPr bwMode="auto">
          <a:xfrm>
            <a:off x="7478713" y="615950"/>
            <a:ext cx="825500" cy="341313"/>
          </a:xfrm>
          <a:prstGeom prst="rect">
            <a:avLst/>
          </a:prstGeom>
          <a:noFill/>
          <a:ln w="9525">
            <a:noFill/>
            <a:miter lim="800000"/>
            <a:headEnd/>
            <a:tailEnd/>
          </a:ln>
        </p:spPr>
        <p:txBody>
          <a:bodyPr/>
          <a:lstStyle/>
          <a:p>
            <a:endParaRPr lang="en-US"/>
          </a:p>
        </p:txBody>
      </p:sp>
      <p:sp>
        <p:nvSpPr>
          <p:cNvPr id="929406" name="Rectangle 638"/>
          <p:cNvSpPr>
            <a:spLocks noChangeArrowheads="1"/>
          </p:cNvSpPr>
          <p:nvPr/>
        </p:nvSpPr>
        <p:spPr bwMode="auto">
          <a:xfrm>
            <a:off x="7570788" y="679450"/>
            <a:ext cx="6318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on-B-A</a:t>
            </a:r>
            <a:endParaRPr lang="en-US" sz="1800">
              <a:latin typeface="Arial" charset="0"/>
            </a:endParaRPr>
          </a:p>
        </p:txBody>
      </p:sp>
      <p:sp>
        <p:nvSpPr>
          <p:cNvPr id="929407" name="Line 639"/>
          <p:cNvSpPr>
            <a:spLocks noChangeShapeType="1"/>
          </p:cNvSpPr>
          <p:nvPr/>
        </p:nvSpPr>
        <p:spPr bwMode="auto">
          <a:xfrm flipV="1">
            <a:off x="6354763" y="477838"/>
            <a:ext cx="1123950" cy="82550"/>
          </a:xfrm>
          <a:prstGeom prst="line">
            <a:avLst/>
          </a:prstGeom>
          <a:noFill/>
          <a:ln w="9525">
            <a:solidFill>
              <a:srgbClr val="000000"/>
            </a:solidFill>
            <a:round/>
            <a:headEnd/>
            <a:tailEnd/>
          </a:ln>
        </p:spPr>
        <p:txBody>
          <a:bodyPr/>
          <a:lstStyle/>
          <a:p>
            <a:endParaRPr lang="en-US"/>
          </a:p>
        </p:txBody>
      </p:sp>
      <p:sp>
        <p:nvSpPr>
          <p:cNvPr id="929408" name="Freeform 640"/>
          <p:cNvSpPr>
            <a:spLocks/>
          </p:cNvSpPr>
          <p:nvPr/>
        </p:nvSpPr>
        <p:spPr bwMode="auto">
          <a:xfrm>
            <a:off x="6330950" y="546100"/>
            <a:ext cx="1189038" cy="1982788"/>
          </a:xfrm>
          <a:custGeom>
            <a:avLst/>
            <a:gdLst/>
            <a:ahLst/>
            <a:cxnLst>
              <a:cxn ang="0">
                <a:pos x="31" y="0"/>
              </a:cxn>
              <a:cxn ang="0">
                <a:pos x="0" y="18"/>
              </a:cxn>
              <a:cxn ang="0">
                <a:pos x="718" y="1249"/>
              </a:cxn>
              <a:cxn ang="0">
                <a:pos x="749" y="1231"/>
              </a:cxn>
              <a:cxn ang="0">
                <a:pos x="31" y="0"/>
              </a:cxn>
            </a:cxnLst>
            <a:rect l="0" t="0" r="r" b="b"/>
            <a:pathLst>
              <a:path w="749" h="1249">
                <a:moveTo>
                  <a:pt x="31" y="0"/>
                </a:moveTo>
                <a:lnTo>
                  <a:pt x="0" y="18"/>
                </a:lnTo>
                <a:lnTo>
                  <a:pt x="718" y="1249"/>
                </a:lnTo>
                <a:lnTo>
                  <a:pt x="749" y="1231"/>
                </a:lnTo>
                <a:lnTo>
                  <a:pt x="31" y="0"/>
                </a:lnTo>
                <a:close/>
              </a:path>
            </a:pathLst>
          </a:custGeom>
          <a:solidFill>
            <a:srgbClr val="00CC99"/>
          </a:solidFill>
          <a:ln w="9525">
            <a:noFill/>
            <a:round/>
            <a:headEnd/>
            <a:tailEnd/>
          </a:ln>
        </p:spPr>
        <p:txBody>
          <a:bodyPr/>
          <a:lstStyle/>
          <a:p>
            <a:endParaRPr lang="en-US"/>
          </a:p>
        </p:txBody>
      </p:sp>
      <p:sp>
        <p:nvSpPr>
          <p:cNvPr id="929409" name="Freeform 641"/>
          <p:cNvSpPr>
            <a:spLocks/>
          </p:cNvSpPr>
          <p:nvPr/>
        </p:nvSpPr>
        <p:spPr bwMode="auto">
          <a:xfrm>
            <a:off x="6327775" y="554038"/>
            <a:ext cx="1331913" cy="6011862"/>
          </a:xfrm>
          <a:custGeom>
            <a:avLst/>
            <a:gdLst/>
            <a:ahLst/>
            <a:cxnLst>
              <a:cxn ang="0">
                <a:pos x="34" y="0"/>
              </a:cxn>
              <a:cxn ang="0">
                <a:pos x="0" y="8"/>
              </a:cxn>
              <a:cxn ang="0">
                <a:pos x="805" y="3787"/>
              </a:cxn>
              <a:cxn ang="0">
                <a:pos x="839" y="3779"/>
              </a:cxn>
              <a:cxn ang="0">
                <a:pos x="34" y="0"/>
              </a:cxn>
            </a:cxnLst>
            <a:rect l="0" t="0" r="r" b="b"/>
            <a:pathLst>
              <a:path w="839" h="3787">
                <a:moveTo>
                  <a:pt x="34" y="0"/>
                </a:moveTo>
                <a:lnTo>
                  <a:pt x="0" y="8"/>
                </a:lnTo>
                <a:lnTo>
                  <a:pt x="805" y="3787"/>
                </a:lnTo>
                <a:lnTo>
                  <a:pt x="839" y="3779"/>
                </a:lnTo>
                <a:lnTo>
                  <a:pt x="34" y="0"/>
                </a:lnTo>
                <a:close/>
              </a:path>
            </a:pathLst>
          </a:custGeom>
          <a:solidFill>
            <a:srgbClr val="00CC99"/>
          </a:solidFill>
          <a:ln w="9525">
            <a:noFill/>
            <a:round/>
            <a:headEnd/>
            <a:tailEnd/>
          </a:ln>
        </p:spPr>
        <p:txBody>
          <a:bodyPr/>
          <a:lstStyle/>
          <a:p>
            <a:endParaRPr lang="en-US"/>
          </a:p>
        </p:txBody>
      </p:sp>
      <p:sp>
        <p:nvSpPr>
          <p:cNvPr id="929410" name="Line 642"/>
          <p:cNvSpPr>
            <a:spLocks noChangeShapeType="1"/>
          </p:cNvSpPr>
          <p:nvPr/>
        </p:nvSpPr>
        <p:spPr bwMode="auto">
          <a:xfrm flipV="1">
            <a:off x="6430963" y="785813"/>
            <a:ext cx="1047750" cy="1852612"/>
          </a:xfrm>
          <a:prstGeom prst="line">
            <a:avLst/>
          </a:prstGeom>
          <a:noFill/>
          <a:ln w="9525">
            <a:solidFill>
              <a:srgbClr val="000000"/>
            </a:solidFill>
            <a:round/>
            <a:headEnd/>
            <a:tailEnd/>
          </a:ln>
        </p:spPr>
        <p:txBody>
          <a:bodyPr/>
          <a:lstStyle/>
          <a:p>
            <a:endParaRPr lang="en-US"/>
          </a:p>
        </p:txBody>
      </p:sp>
      <p:sp>
        <p:nvSpPr>
          <p:cNvPr id="929411" name="Line 643"/>
          <p:cNvSpPr>
            <a:spLocks noChangeShapeType="1"/>
          </p:cNvSpPr>
          <p:nvPr/>
        </p:nvSpPr>
        <p:spPr bwMode="auto">
          <a:xfrm>
            <a:off x="6430963" y="2638425"/>
            <a:ext cx="1201737" cy="3921125"/>
          </a:xfrm>
          <a:prstGeom prst="line">
            <a:avLst/>
          </a:prstGeom>
          <a:noFill/>
          <a:ln w="9525">
            <a:solidFill>
              <a:srgbClr val="000000"/>
            </a:solidFill>
            <a:round/>
            <a:headEnd/>
            <a:tailEnd/>
          </a:ln>
        </p:spPr>
        <p:txBody>
          <a:bodyPr/>
          <a:lstStyle/>
          <a:p>
            <a:endParaRPr lang="en-US"/>
          </a:p>
        </p:txBody>
      </p:sp>
      <p:grpSp>
        <p:nvGrpSpPr>
          <p:cNvPr id="929412" name="Group 644"/>
          <p:cNvGrpSpPr>
            <a:grpSpLocks/>
          </p:cNvGrpSpPr>
          <p:nvPr/>
        </p:nvGrpSpPr>
        <p:grpSpPr bwMode="auto">
          <a:xfrm>
            <a:off x="4270375" y="6477000"/>
            <a:ext cx="3355975" cy="87313"/>
            <a:chOff x="2690" y="4080"/>
            <a:chExt cx="2114" cy="55"/>
          </a:xfrm>
        </p:grpSpPr>
        <p:sp>
          <p:nvSpPr>
            <p:cNvPr id="929413" name="Freeform 645"/>
            <p:cNvSpPr>
              <a:spLocks/>
            </p:cNvSpPr>
            <p:nvPr/>
          </p:nvSpPr>
          <p:spPr bwMode="auto">
            <a:xfrm>
              <a:off x="2690" y="4080"/>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414" name="Freeform 646"/>
            <p:cNvSpPr>
              <a:spLocks/>
            </p:cNvSpPr>
            <p:nvPr/>
          </p:nvSpPr>
          <p:spPr bwMode="auto">
            <a:xfrm>
              <a:off x="2702" y="40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15" name="Freeform 647"/>
            <p:cNvSpPr>
              <a:spLocks/>
            </p:cNvSpPr>
            <p:nvPr/>
          </p:nvSpPr>
          <p:spPr bwMode="auto">
            <a:xfrm>
              <a:off x="2714" y="40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16" name="Freeform 648"/>
            <p:cNvSpPr>
              <a:spLocks/>
            </p:cNvSpPr>
            <p:nvPr/>
          </p:nvSpPr>
          <p:spPr bwMode="auto">
            <a:xfrm>
              <a:off x="2726" y="40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17" name="Freeform 649"/>
            <p:cNvSpPr>
              <a:spLocks/>
            </p:cNvSpPr>
            <p:nvPr/>
          </p:nvSpPr>
          <p:spPr bwMode="auto">
            <a:xfrm>
              <a:off x="2738" y="408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18" name="Freeform 650"/>
            <p:cNvSpPr>
              <a:spLocks/>
            </p:cNvSpPr>
            <p:nvPr/>
          </p:nvSpPr>
          <p:spPr bwMode="auto">
            <a:xfrm>
              <a:off x="2750" y="408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19" name="Freeform 651"/>
            <p:cNvSpPr>
              <a:spLocks/>
            </p:cNvSpPr>
            <p:nvPr/>
          </p:nvSpPr>
          <p:spPr bwMode="auto">
            <a:xfrm>
              <a:off x="2762" y="408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0" name="Freeform 652"/>
            <p:cNvSpPr>
              <a:spLocks/>
            </p:cNvSpPr>
            <p:nvPr/>
          </p:nvSpPr>
          <p:spPr bwMode="auto">
            <a:xfrm>
              <a:off x="2774" y="408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1" name="Freeform 653"/>
            <p:cNvSpPr>
              <a:spLocks/>
            </p:cNvSpPr>
            <p:nvPr/>
          </p:nvSpPr>
          <p:spPr bwMode="auto">
            <a:xfrm>
              <a:off x="2787" y="40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2" name="Freeform 654"/>
            <p:cNvSpPr>
              <a:spLocks/>
            </p:cNvSpPr>
            <p:nvPr/>
          </p:nvSpPr>
          <p:spPr bwMode="auto">
            <a:xfrm>
              <a:off x="2799" y="40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3" name="Freeform 655"/>
            <p:cNvSpPr>
              <a:spLocks/>
            </p:cNvSpPr>
            <p:nvPr/>
          </p:nvSpPr>
          <p:spPr bwMode="auto">
            <a:xfrm>
              <a:off x="2811" y="40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4" name="Freeform 656"/>
            <p:cNvSpPr>
              <a:spLocks/>
            </p:cNvSpPr>
            <p:nvPr/>
          </p:nvSpPr>
          <p:spPr bwMode="auto">
            <a:xfrm>
              <a:off x="2823" y="40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5" name="Freeform 657"/>
            <p:cNvSpPr>
              <a:spLocks/>
            </p:cNvSpPr>
            <p:nvPr/>
          </p:nvSpPr>
          <p:spPr bwMode="auto">
            <a:xfrm>
              <a:off x="2835" y="40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6" name="Freeform 658"/>
            <p:cNvSpPr>
              <a:spLocks/>
            </p:cNvSpPr>
            <p:nvPr/>
          </p:nvSpPr>
          <p:spPr bwMode="auto">
            <a:xfrm>
              <a:off x="2847" y="40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7" name="Freeform 659"/>
            <p:cNvSpPr>
              <a:spLocks/>
            </p:cNvSpPr>
            <p:nvPr/>
          </p:nvSpPr>
          <p:spPr bwMode="auto">
            <a:xfrm>
              <a:off x="2859" y="40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8" name="Freeform 660"/>
            <p:cNvSpPr>
              <a:spLocks/>
            </p:cNvSpPr>
            <p:nvPr/>
          </p:nvSpPr>
          <p:spPr bwMode="auto">
            <a:xfrm>
              <a:off x="2871" y="408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9" name="Freeform 661"/>
            <p:cNvSpPr>
              <a:spLocks/>
            </p:cNvSpPr>
            <p:nvPr/>
          </p:nvSpPr>
          <p:spPr bwMode="auto">
            <a:xfrm>
              <a:off x="2884" y="408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0" name="Freeform 662"/>
            <p:cNvSpPr>
              <a:spLocks/>
            </p:cNvSpPr>
            <p:nvPr/>
          </p:nvSpPr>
          <p:spPr bwMode="auto">
            <a:xfrm>
              <a:off x="2896" y="408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1" name="Freeform 663"/>
            <p:cNvSpPr>
              <a:spLocks/>
            </p:cNvSpPr>
            <p:nvPr/>
          </p:nvSpPr>
          <p:spPr bwMode="auto">
            <a:xfrm>
              <a:off x="2908" y="408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2" name="Freeform 664"/>
            <p:cNvSpPr>
              <a:spLocks/>
            </p:cNvSpPr>
            <p:nvPr/>
          </p:nvSpPr>
          <p:spPr bwMode="auto">
            <a:xfrm>
              <a:off x="2920" y="408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3" name="Freeform 665"/>
            <p:cNvSpPr>
              <a:spLocks/>
            </p:cNvSpPr>
            <p:nvPr/>
          </p:nvSpPr>
          <p:spPr bwMode="auto">
            <a:xfrm>
              <a:off x="2932" y="4085"/>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434" name="Freeform 666"/>
            <p:cNvSpPr>
              <a:spLocks/>
            </p:cNvSpPr>
            <p:nvPr/>
          </p:nvSpPr>
          <p:spPr bwMode="auto">
            <a:xfrm>
              <a:off x="2944" y="408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5" name="Freeform 667"/>
            <p:cNvSpPr>
              <a:spLocks/>
            </p:cNvSpPr>
            <p:nvPr/>
          </p:nvSpPr>
          <p:spPr bwMode="auto">
            <a:xfrm>
              <a:off x="2956" y="408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6" name="Freeform 668"/>
            <p:cNvSpPr>
              <a:spLocks/>
            </p:cNvSpPr>
            <p:nvPr/>
          </p:nvSpPr>
          <p:spPr bwMode="auto">
            <a:xfrm>
              <a:off x="2968" y="408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7" name="Freeform 669"/>
            <p:cNvSpPr>
              <a:spLocks/>
            </p:cNvSpPr>
            <p:nvPr/>
          </p:nvSpPr>
          <p:spPr bwMode="auto">
            <a:xfrm>
              <a:off x="2980" y="4087"/>
              <a:ext cx="7" cy="7"/>
            </a:xfrm>
            <a:custGeom>
              <a:avLst/>
              <a:gdLst/>
              <a:ahLst/>
              <a:cxnLst>
                <a:cxn ang="0">
                  <a:pos x="4" y="0"/>
                </a:cxn>
                <a:cxn ang="0">
                  <a:pos x="3" y="0"/>
                </a:cxn>
                <a:cxn ang="0">
                  <a:pos x="1" y="0"/>
                </a:cxn>
                <a:cxn ang="0">
                  <a:pos x="0" y="1"/>
                </a:cxn>
                <a:cxn ang="0">
                  <a:pos x="0" y="2"/>
                </a:cxn>
                <a:cxn ang="0">
                  <a:pos x="0" y="3"/>
                </a:cxn>
                <a:cxn ang="0">
                  <a:pos x="0" y="4"/>
                </a:cxn>
                <a:cxn ang="0">
                  <a:pos x="1" y="5"/>
                </a:cxn>
                <a:cxn ang="0">
                  <a:pos x="3" y="7"/>
                </a:cxn>
                <a:cxn ang="0">
                  <a:pos x="3" y="7"/>
                </a:cxn>
                <a:cxn ang="0">
                  <a:pos x="4" y="7"/>
                </a:cxn>
                <a:cxn ang="0">
                  <a:pos x="5" y="5"/>
                </a:cxn>
                <a:cxn ang="0">
                  <a:pos x="6" y="4"/>
                </a:cxn>
                <a:cxn ang="0">
                  <a:pos x="7" y="3"/>
                </a:cxn>
                <a:cxn ang="0">
                  <a:pos x="7" y="2"/>
                </a:cxn>
                <a:cxn ang="0">
                  <a:pos x="6" y="1"/>
                </a:cxn>
                <a:cxn ang="0">
                  <a:pos x="5" y="0"/>
                </a:cxn>
                <a:cxn ang="0">
                  <a:pos x="4" y="0"/>
                </a:cxn>
              </a:cxnLst>
              <a:rect l="0" t="0" r="r" b="b"/>
              <a:pathLst>
                <a:path w="7" h="7">
                  <a:moveTo>
                    <a:pt x="4" y="0"/>
                  </a:moveTo>
                  <a:lnTo>
                    <a:pt x="3" y="0"/>
                  </a:lnTo>
                  <a:lnTo>
                    <a:pt x="1" y="0"/>
                  </a:lnTo>
                  <a:lnTo>
                    <a:pt x="0" y="1"/>
                  </a:lnTo>
                  <a:lnTo>
                    <a:pt x="0" y="2"/>
                  </a:lnTo>
                  <a:lnTo>
                    <a:pt x="0" y="3"/>
                  </a:lnTo>
                  <a:lnTo>
                    <a:pt x="0" y="4"/>
                  </a:lnTo>
                  <a:lnTo>
                    <a:pt x="1" y="5"/>
                  </a:lnTo>
                  <a:lnTo>
                    <a:pt x="3" y="7"/>
                  </a:lnTo>
                  <a:lnTo>
                    <a:pt x="3" y="7"/>
                  </a:lnTo>
                  <a:lnTo>
                    <a:pt x="4" y="7"/>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438" name="Freeform 670"/>
            <p:cNvSpPr>
              <a:spLocks/>
            </p:cNvSpPr>
            <p:nvPr/>
          </p:nvSpPr>
          <p:spPr bwMode="auto">
            <a:xfrm>
              <a:off x="2993" y="4087"/>
              <a:ext cx="6" cy="7"/>
            </a:xfrm>
            <a:custGeom>
              <a:avLst/>
              <a:gdLst/>
              <a:ahLst/>
              <a:cxnLst>
                <a:cxn ang="0">
                  <a:pos x="3" y="0"/>
                </a:cxn>
                <a:cxn ang="0">
                  <a:pos x="2" y="0"/>
                </a:cxn>
                <a:cxn ang="0">
                  <a:pos x="1" y="0"/>
                </a:cxn>
                <a:cxn ang="0">
                  <a:pos x="0" y="1"/>
                </a:cxn>
                <a:cxn ang="0">
                  <a:pos x="0" y="2"/>
                </a:cxn>
                <a:cxn ang="0">
                  <a:pos x="0" y="3"/>
                </a:cxn>
                <a:cxn ang="0">
                  <a:pos x="0" y="4"/>
                </a:cxn>
                <a:cxn ang="0">
                  <a:pos x="1" y="5"/>
                </a:cxn>
                <a:cxn ang="0">
                  <a:pos x="2" y="7"/>
                </a:cxn>
                <a:cxn ang="0">
                  <a:pos x="2" y="7"/>
                </a:cxn>
                <a:cxn ang="0">
                  <a:pos x="3" y="7"/>
                </a:cxn>
                <a:cxn ang="0">
                  <a:pos x="4" y="5"/>
                </a:cxn>
                <a:cxn ang="0">
                  <a:pos x="5" y="4"/>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4"/>
                  </a:lnTo>
                  <a:lnTo>
                    <a:pt x="1" y="5"/>
                  </a:lnTo>
                  <a:lnTo>
                    <a:pt x="2" y="7"/>
                  </a:lnTo>
                  <a:lnTo>
                    <a:pt x="2" y="7"/>
                  </a:lnTo>
                  <a:lnTo>
                    <a:pt x="3" y="7"/>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9" name="Freeform 671"/>
            <p:cNvSpPr>
              <a:spLocks/>
            </p:cNvSpPr>
            <p:nvPr/>
          </p:nvSpPr>
          <p:spPr bwMode="auto">
            <a:xfrm>
              <a:off x="3005" y="4087"/>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0" name="Freeform 672"/>
            <p:cNvSpPr>
              <a:spLocks/>
            </p:cNvSpPr>
            <p:nvPr/>
          </p:nvSpPr>
          <p:spPr bwMode="auto">
            <a:xfrm>
              <a:off x="3017" y="4087"/>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1" name="Freeform 673"/>
            <p:cNvSpPr>
              <a:spLocks/>
            </p:cNvSpPr>
            <p:nvPr/>
          </p:nvSpPr>
          <p:spPr bwMode="auto">
            <a:xfrm>
              <a:off x="3029" y="4088"/>
              <a:ext cx="6" cy="7"/>
            </a:xfrm>
            <a:custGeom>
              <a:avLst/>
              <a:gdLst/>
              <a:ahLst/>
              <a:cxnLst>
                <a:cxn ang="0">
                  <a:pos x="3" y="0"/>
                </a:cxn>
                <a:cxn ang="0">
                  <a:pos x="2" y="0"/>
                </a:cxn>
                <a:cxn ang="0">
                  <a:pos x="1" y="0"/>
                </a:cxn>
                <a:cxn ang="0">
                  <a:pos x="0" y="1"/>
                </a:cxn>
                <a:cxn ang="0">
                  <a:pos x="0" y="2"/>
                </a:cxn>
                <a:cxn ang="0">
                  <a:pos x="0" y="3"/>
                </a:cxn>
                <a:cxn ang="0">
                  <a:pos x="0" y="4"/>
                </a:cxn>
                <a:cxn ang="0">
                  <a:pos x="1" y="6"/>
                </a:cxn>
                <a:cxn ang="0">
                  <a:pos x="2" y="7"/>
                </a:cxn>
                <a:cxn ang="0">
                  <a:pos x="2" y="7"/>
                </a:cxn>
                <a:cxn ang="0">
                  <a:pos x="3" y="7"/>
                </a:cxn>
                <a:cxn ang="0">
                  <a:pos x="4" y="6"/>
                </a:cxn>
                <a:cxn ang="0">
                  <a:pos x="5" y="4"/>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4"/>
                  </a:lnTo>
                  <a:lnTo>
                    <a:pt x="1" y="6"/>
                  </a:lnTo>
                  <a:lnTo>
                    <a:pt x="2" y="7"/>
                  </a:lnTo>
                  <a:lnTo>
                    <a:pt x="2" y="7"/>
                  </a:lnTo>
                  <a:lnTo>
                    <a:pt x="3" y="7"/>
                  </a:lnTo>
                  <a:lnTo>
                    <a:pt x="4" y="6"/>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2" name="Freeform 674"/>
            <p:cNvSpPr>
              <a:spLocks/>
            </p:cNvSpPr>
            <p:nvPr/>
          </p:nvSpPr>
          <p:spPr bwMode="auto">
            <a:xfrm>
              <a:off x="3041" y="4088"/>
              <a:ext cx="6" cy="7"/>
            </a:xfrm>
            <a:custGeom>
              <a:avLst/>
              <a:gdLst/>
              <a:ahLst/>
              <a:cxnLst>
                <a:cxn ang="0">
                  <a:pos x="3" y="0"/>
                </a:cxn>
                <a:cxn ang="0">
                  <a:pos x="2" y="0"/>
                </a:cxn>
                <a:cxn ang="0">
                  <a:pos x="1" y="0"/>
                </a:cxn>
                <a:cxn ang="0">
                  <a:pos x="0" y="1"/>
                </a:cxn>
                <a:cxn ang="0">
                  <a:pos x="0" y="2"/>
                </a:cxn>
                <a:cxn ang="0">
                  <a:pos x="0" y="3"/>
                </a:cxn>
                <a:cxn ang="0">
                  <a:pos x="0" y="4"/>
                </a:cxn>
                <a:cxn ang="0">
                  <a:pos x="1" y="6"/>
                </a:cxn>
                <a:cxn ang="0">
                  <a:pos x="2" y="7"/>
                </a:cxn>
                <a:cxn ang="0">
                  <a:pos x="2" y="7"/>
                </a:cxn>
                <a:cxn ang="0">
                  <a:pos x="3" y="7"/>
                </a:cxn>
                <a:cxn ang="0">
                  <a:pos x="4" y="6"/>
                </a:cxn>
                <a:cxn ang="0">
                  <a:pos x="5" y="4"/>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4"/>
                  </a:lnTo>
                  <a:lnTo>
                    <a:pt x="1" y="6"/>
                  </a:lnTo>
                  <a:lnTo>
                    <a:pt x="2" y="7"/>
                  </a:lnTo>
                  <a:lnTo>
                    <a:pt x="2" y="7"/>
                  </a:lnTo>
                  <a:lnTo>
                    <a:pt x="3" y="7"/>
                  </a:lnTo>
                  <a:lnTo>
                    <a:pt x="4" y="6"/>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3" name="Freeform 675"/>
            <p:cNvSpPr>
              <a:spLocks/>
            </p:cNvSpPr>
            <p:nvPr/>
          </p:nvSpPr>
          <p:spPr bwMode="auto">
            <a:xfrm>
              <a:off x="3053" y="4088"/>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4" name="Freeform 676"/>
            <p:cNvSpPr>
              <a:spLocks/>
            </p:cNvSpPr>
            <p:nvPr/>
          </p:nvSpPr>
          <p:spPr bwMode="auto">
            <a:xfrm>
              <a:off x="3065" y="4089"/>
              <a:ext cx="6" cy="7"/>
            </a:xfrm>
            <a:custGeom>
              <a:avLst/>
              <a:gdLst/>
              <a:ahLst/>
              <a:cxnLst>
                <a:cxn ang="0">
                  <a:pos x="3" y="0"/>
                </a:cxn>
                <a:cxn ang="0">
                  <a:pos x="2" y="0"/>
                </a:cxn>
                <a:cxn ang="0">
                  <a:pos x="1" y="0"/>
                </a:cxn>
                <a:cxn ang="0">
                  <a:pos x="0" y="1"/>
                </a:cxn>
                <a:cxn ang="0">
                  <a:pos x="0" y="2"/>
                </a:cxn>
                <a:cxn ang="0">
                  <a:pos x="0" y="3"/>
                </a:cxn>
                <a:cxn ang="0">
                  <a:pos x="0" y="5"/>
                </a:cxn>
                <a:cxn ang="0">
                  <a:pos x="1" y="6"/>
                </a:cxn>
                <a:cxn ang="0">
                  <a:pos x="2" y="7"/>
                </a:cxn>
                <a:cxn ang="0">
                  <a:pos x="2" y="7"/>
                </a:cxn>
                <a:cxn ang="0">
                  <a:pos x="3" y="7"/>
                </a:cxn>
                <a:cxn ang="0">
                  <a:pos x="4" y="6"/>
                </a:cxn>
                <a:cxn ang="0">
                  <a:pos x="5" y="5"/>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5"/>
                  </a:lnTo>
                  <a:lnTo>
                    <a:pt x="1" y="6"/>
                  </a:lnTo>
                  <a:lnTo>
                    <a:pt x="2" y="7"/>
                  </a:lnTo>
                  <a:lnTo>
                    <a:pt x="2" y="7"/>
                  </a:lnTo>
                  <a:lnTo>
                    <a:pt x="3" y="7"/>
                  </a:lnTo>
                  <a:lnTo>
                    <a:pt x="4" y="6"/>
                  </a:lnTo>
                  <a:lnTo>
                    <a:pt x="5" y="5"/>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5" name="Freeform 677"/>
            <p:cNvSpPr>
              <a:spLocks/>
            </p:cNvSpPr>
            <p:nvPr/>
          </p:nvSpPr>
          <p:spPr bwMode="auto">
            <a:xfrm>
              <a:off x="3077" y="4089"/>
              <a:ext cx="7" cy="7"/>
            </a:xfrm>
            <a:custGeom>
              <a:avLst/>
              <a:gdLst/>
              <a:ahLst/>
              <a:cxnLst>
                <a:cxn ang="0">
                  <a:pos x="3" y="0"/>
                </a:cxn>
                <a:cxn ang="0">
                  <a:pos x="2" y="0"/>
                </a:cxn>
                <a:cxn ang="0">
                  <a:pos x="1" y="0"/>
                </a:cxn>
                <a:cxn ang="0">
                  <a:pos x="0" y="1"/>
                </a:cxn>
                <a:cxn ang="0">
                  <a:pos x="0" y="2"/>
                </a:cxn>
                <a:cxn ang="0">
                  <a:pos x="0" y="3"/>
                </a:cxn>
                <a:cxn ang="0">
                  <a:pos x="0" y="5"/>
                </a:cxn>
                <a:cxn ang="0">
                  <a:pos x="1" y="6"/>
                </a:cxn>
                <a:cxn ang="0">
                  <a:pos x="2" y="7"/>
                </a:cxn>
                <a:cxn ang="0">
                  <a:pos x="2" y="7"/>
                </a:cxn>
                <a:cxn ang="0">
                  <a:pos x="3" y="7"/>
                </a:cxn>
                <a:cxn ang="0">
                  <a:pos x="4" y="6"/>
                </a:cxn>
                <a:cxn ang="0">
                  <a:pos x="6" y="5"/>
                </a:cxn>
                <a:cxn ang="0">
                  <a:pos x="7" y="3"/>
                </a:cxn>
                <a:cxn ang="0">
                  <a:pos x="7" y="2"/>
                </a:cxn>
                <a:cxn ang="0">
                  <a:pos x="6" y="1"/>
                </a:cxn>
                <a:cxn ang="0">
                  <a:pos x="4" y="0"/>
                </a:cxn>
                <a:cxn ang="0">
                  <a:pos x="3" y="0"/>
                </a:cxn>
              </a:cxnLst>
              <a:rect l="0" t="0" r="r" b="b"/>
              <a:pathLst>
                <a:path w="7" h="7">
                  <a:moveTo>
                    <a:pt x="3" y="0"/>
                  </a:moveTo>
                  <a:lnTo>
                    <a:pt x="2" y="0"/>
                  </a:lnTo>
                  <a:lnTo>
                    <a:pt x="1" y="0"/>
                  </a:lnTo>
                  <a:lnTo>
                    <a:pt x="0" y="1"/>
                  </a:lnTo>
                  <a:lnTo>
                    <a:pt x="0" y="2"/>
                  </a:lnTo>
                  <a:lnTo>
                    <a:pt x="0" y="3"/>
                  </a:lnTo>
                  <a:lnTo>
                    <a:pt x="0" y="5"/>
                  </a:lnTo>
                  <a:lnTo>
                    <a:pt x="1" y="6"/>
                  </a:lnTo>
                  <a:lnTo>
                    <a:pt x="2" y="7"/>
                  </a:lnTo>
                  <a:lnTo>
                    <a:pt x="2" y="7"/>
                  </a:lnTo>
                  <a:lnTo>
                    <a:pt x="3" y="7"/>
                  </a:lnTo>
                  <a:lnTo>
                    <a:pt x="4" y="6"/>
                  </a:lnTo>
                  <a:lnTo>
                    <a:pt x="6" y="5"/>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446" name="Freeform 678"/>
            <p:cNvSpPr>
              <a:spLocks/>
            </p:cNvSpPr>
            <p:nvPr/>
          </p:nvSpPr>
          <p:spPr bwMode="auto">
            <a:xfrm>
              <a:off x="3090" y="4089"/>
              <a:ext cx="6" cy="7"/>
            </a:xfrm>
            <a:custGeom>
              <a:avLst/>
              <a:gdLst/>
              <a:ahLst/>
              <a:cxnLst>
                <a:cxn ang="0">
                  <a:pos x="3" y="0"/>
                </a:cxn>
                <a:cxn ang="0">
                  <a:pos x="2" y="0"/>
                </a:cxn>
                <a:cxn ang="0">
                  <a:pos x="1" y="1"/>
                </a:cxn>
                <a:cxn ang="0">
                  <a:pos x="0" y="2"/>
                </a:cxn>
                <a:cxn ang="0">
                  <a:pos x="0" y="3"/>
                </a:cxn>
                <a:cxn ang="0">
                  <a:pos x="0" y="5"/>
                </a:cxn>
                <a:cxn ang="0">
                  <a:pos x="0" y="6"/>
                </a:cxn>
                <a:cxn ang="0">
                  <a:pos x="1" y="7"/>
                </a:cxn>
                <a:cxn ang="0">
                  <a:pos x="2" y="7"/>
                </a:cxn>
                <a:cxn ang="0">
                  <a:pos x="2" y="7"/>
                </a:cxn>
                <a:cxn ang="0">
                  <a:pos x="3" y="7"/>
                </a:cxn>
                <a:cxn ang="0">
                  <a:pos x="4" y="7"/>
                </a:cxn>
                <a:cxn ang="0">
                  <a:pos x="5" y="6"/>
                </a:cxn>
                <a:cxn ang="0">
                  <a:pos x="6" y="5"/>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5"/>
                  </a:lnTo>
                  <a:lnTo>
                    <a:pt x="0" y="6"/>
                  </a:lnTo>
                  <a:lnTo>
                    <a:pt x="1" y="7"/>
                  </a:lnTo>
                  <a:lnTo>
                    <a:pt x="2" y="7"/>
                  </a:lnTo>
                  <a:lnTo>
                    <a:pt x="2" y="7"/>
                  </a:lnTo>
                  <a:lnTo>
                    <a:pt x="3" y="7"/>
                  </a:lnTo>
                  <a:lnTo>
                    <a:pt x="4" y="7"/>
                  </a:lnTo>
                  <a:lnTo>
                    <a:pt x="5" y="6"/>
                  </a:lnTo>
                  <a:lnTo>
                    <a:pt x="6" y="5"/>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7" name="Freeform 679"/>
            <p:cNvSpPr>
              <a:spLocks/>
            </p:cNvSpPr>
            <p:nvPr/>
          </p:nvSpPr>
          <p:spPr bwMode="auto">
            <a:xfrm>
              <a:off x="3102" y="4089"/>
              <a:ext cx="6" cy="7"/>
            </a:xfrm>
            <a:custGeom>
              <a:avLst/>
              <a:gdLst/>
              <a:ahLst/>
              <a:cxnLst>
                <a:cxn ang="0">
                  <a:pos x="3" y="0"/>
                </a:cxn>
                <a:cxn ang="0">
                  <a:pos x="2" y="0"/>
                </a:cxn>
                <a:cxn ang="0">
                  <a:pos x="1" y="1"/>
                </a:cxn>
                <a:cxn ang="0">
                  <a:pos x="0" y="2"/>
                </a:cxn>
                <a:cxn ang="0">
                  <a:pos x="0" y="3"/>
                </a:cxn>
                <a:cxn ang="0">
                  <a:pos x="0" y="5"/>
                </a:cxn>
                <a:cxn ang="0">
                  <a:pos x="0" y="6"/>
                </a:cxn>
                <a:cxn ang="0">
                  <a:pos x="1" y="7"/>
                </a:cxn>
                <a:cxn ang="0">
                  <a:pos x="2" y="7"/>
                </a:cxn>
                <a:cxn ang="0">
                  <a:pos x="2" y="7"/>
                </a:cxn>
                <a:cxn ang="0">
                  <a:pos x="3" y="7"/>
                </a:cxn>
                <a:cxn ang="0">
                  <a:pos x="4" y="7"/>
                </a:cxn>
                <a:cxn ang="0">
                  <a:pos x="5" y="6"/>
                </a:cxn>
                <a:cxn ang="0">
                  <a:pos x="6" y="5"/>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5"/>
                  </a:lnTo>
                  <a:lnTo>
                    <a:pt x="0" y="6"/>
                  </a:lnTo>
                  <a:lnTo>
                    <a:pt x="1" y="7"/>
                  </a:lnTo>
                  <a:lnTo>
                    <a:pt x="2" y="7"/>
                  </a:lnTo>
                  <a:lnTo>
                    <a:pt x="2" y="7"/>
                  </a:lnTo>
                  <a:lnTo>
                    <a:pt x="3" y="7"/>
                  </a:lnTo>
                  <a:lnTo>
                    <a:pt x="4" y="7"/>
                  </a:lnTo>
                  <a:lnTo>
                    <a:pt x="5" y="6"/>
                  </a:lnTo>
                  <a:lnTo>
                    <a:pt x="6" y="5"/>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8" name="Freeform 680"/>
            <p:cNvSpPr>
              <a:spLocks/>
            </p:cNvSpPr>
            <p:nvPr/>
          </p:nvSpPr>
          <p:spPr bwMode="auto">
            <a:xfrm>
              <a:off x="3114" y="4090"/>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9" name="Freeform 681"/>
            <p:cNvSpPr>
              <a:spLocks/>
            </p:cNvSpPr>
            <p:nvPr/>
          </p:nvSpPr>
          <p:spPr bwMode="auto">
            <a:xfrm>
              <a:off x="3126" y="4090"/>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50" name="Freeform 682"/>
            <p:cNvSpPr>
              <a:spLocks/>
            </p:cNvSpPr>
            <p:nvPr/>
          </p:nvSpPr>
          <p:spPr bwMode="auto">
            <a:xfrm>
              <a:off x="3138" y="4090"/>
              <a:ext cx="6" cy="7"/>
            </a:xfrm>
            <a:custGeom>
              <a:avLst/>
              <a:gdLst/>
              <a:ahLst/>
              <a:cxnLst>
                <a:cxn ang="0">
                  <a:pos x="3" y="0"/>
                </a:cxn>
                <a:cxn ang="0">
                  <a:pos x="2" y="0"/>
                </a:cxn>
                <a:cxn ang="0">
                  <a:pos x="1" y="1"/>
                </a:cxn>
                <a:cxn ang="0">
                  <a:pos x="0" y="2"/>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2"/>
                </a:cxn>
                <a:cxn ang="0">
                  <a:pos x="4" y="1"/>
                </a:cxn>
                <a:cxn ang="0">
                  <a:pos x="3" y="0"/>
                </a:cxn>
              </a:cxnLst>
              <a:rect l="0" t="0" r="r" b="b"/>
              <a:pathLst>
                <a:path w="6" h="7">
                  <a:moveTo>
                    <a:pt x="3" y="0"/>
                  </a:moveTo>
                  <a:lnTo>
                    <a:pt x="2" y="0"/>
                  </a:lnTo>
                  <a:lnTo>
                    <a:pt x="1" y="1"/>
                  </a:lnTo>
                  <a:lnTo>
                    <a:pt x="0" y="2"/>
                  </a:lnTo>
                  <a:lnTo>
                    <a:pt x="0" y="4"/>
                  </a:lnTo>
                  <a:lnTo>
                    <a:pt x="0" y="5"/>
                  </a:lnTo>
                  <a:lnTo>
                    <a:pt x="0" y="6"/>
                  </a:lnTo>
                  <a:lnTo>
                    <a:pt x="1" y="7"/>
                  </a:lnTo>
                  <a:lnTo>
                    <a:pt x="2" y="7"/>
                  </a:lnTo>
                  <a:lnTo>
                    <a:pt x="2" y="7"/>
                  </a:lnTo>
                  <a:lnTo>
                    <a:pt x="3" y="7"/>
                  </a:lnTo>
                  <a:lnTo>
                    <a:pt x="4" y="7"/>
                  </a:lnTo>
                  <a:lnTo>
                    <a:pt x="5" y="6"/>
                  </a:lnTo>
                  <a:lnTo>
                    <a:pt x="6" y="5"/>
                  </a:lnTo>
                  <a:lnTo>
                    <a:pt x="6" y="4"/>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51" name="Freeform 683"/>
            <p:cNvSpPr>
              <a:spLocks/>
            </p:cNvSpPr>
            <p:nvPr/>
          </p:nvSpPr>
          <p:spPr bwMode="auto">
            <a:xfrm>
              <a:off x="3150" y="4090"/>
              <a:ext cx="6" cy="7"/>
            </a:xfrm>
            <a:custGeom>
              <a:avLst/>
              <a:gdLst/>
              <a:ahLst/>
              <a:cxnLst>
                <a:cxn ang="0">
                  <a:pos x="3" y="0"/>
                </a:cxn>
                <a:cxn ang="0">
                  <a:pos x="2" y="0"/>
                </a:cxn>
                <a:cxn ang="0">
                  <a:pos x="1" y="1"/>
                </a:cxn>
                <a:cxn ang="0">
                  <a:pos x="0" y="2"/>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2"/>
                </a:cxn>
                <a:cxn ang="0">
                  <a:pos x="4" y="1"/>
                </a:cxn>
                <a:cxn ang="0">
                  <a:pos x="3" y="0"/>
                </a:cxn>
              </a:cxnLst>
              <a:rect l="0" t="0" r="r" b="b"/>
              <a:pathLst>
                <a:path w="6" h="7">
                  <a:moveTo>
                    <a:pt x="3" y="0"/>
                  </a:moveTo>
                  <a:lnTo>
                    <a:pt x="2" y="0"/>
                  </a:lnTo>
                  <a:lnTo>
                    <a:pt x="1" y="1"/>
                  </a:lnTo>
                  <a:lnTo>
                    <a:pt x="0" y="2"/>
                  </a:lnTo>
                  <a:lnTo>
                    <a:pt x="0" y="4"/>
                  </a:lnTo>
                  <a:lnTo>
                    <a:pt x="0" y="5"/>
                  </a:lnTo>
                  <a:lnTo>
                    <a:pt x="0" y="6"/>
                  </a:lnTo>
                  <a:lnTo>
                    <a:pt x="1" y="7"/>
                  </a:lnTo>
                  <a:lnTo>
                    <a:pt x="2" y="7"/>
                  </a:lnTo>
                  <a:lnTo>
                    <a:pt x="2" y="7"/>
                  </a:lnTo>
                  <a:lnTo>
                    <a:pt x="3" y="7"/>
                  </a:lnTo>
                  <a:lnTo>
                    <a:pt x="4" y="7"/>
                  </a:lnTo>
                  <a:lnTo>
                    <a:pt x="5" y="6"/>
                  </a:lnTo>
                  <a:lnTo>
                    <a:pt x="6" y="5"/>
                  </a:lnTo>
                  <a:lnTo>
                    <a:pt x="6" y="4"/>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52" name="Freeform 684"/>
            <p:cNvSpPr>
              <a:spLocks/>
            </p:cNvSpPr>
            <p:nvPr/>
          </p:nvSpPr>
          <p:spPr bwMode="auto">
            <a:xfrm>
              <a:off x="3162" y="4091"/>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53" name="Freeform 685"/>
            <p:cNvSpPr>
              <a:spLocks/>
            </p:cNvSpPr>
            <p:nvPr/>
          </p:nvSpPr>
          <p:spPr bwMode="auto">
            <a:xfrm>
              <a:off x="3174" y="4091"/>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7"/>
                </a:cxn>
                <a:cxn ang="0">
                  <a:pos x="5" y="6"/>
                </a:cxn>
                <a:cxn ang="0">
                  <a:pos x="6" y="5"/>
                </a:cxn>
                <a:cxn ang="0">
                  <a:pos x="6" y="4"/>
                </a:cxn>
                <a:cxn ang="0">
                  <a:pos x="5" y="3"/>
                </a:cxn>
                <a:cxn ang="0">
                  <a:pos x="4" y="1"/>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7"/>
                  </a:lnTo>
                  <a:lnTo>
                    <a:pt x="5" y="6"/>
                  </a:lnTo>
                  <a:lnTo>
                    <a:pt x="6" y="5"/>
                  </a:lnTo>
                  <a:lnTo>
                    <a:pt x="6" y="4"/>
                  </a:lnTo>
                  <a:lnTo>
                    <a:pt x="5" y="3"/>
                  </a:lnTo>
                  <a:lnTo>
                    <a:pt x="4" y="1"/>
                  </a:lnTo>
                  <a:lnTo>
                    <a:pt x="3" y="0"/>
                  </a:lnTo>
                  <a:close/>
                </a:path>
              </a:pathLst>
            </a:custGeom>
            <a:solidFill>
              <a:srgbClr val="000000"/>
            </a:solidFill>
            <a:ln w="9525">
              <a:noFill/>
              <a:round/>
              <a:headEnd/>
              <a:tailEnd/>
            </a:ln>
          </p:spPr>
          <p:txBody>
            <a:bodyPr/>
            <a:lstStyle/>
            <a:p>
              <a:endParaRPr lang="en-US"/>
            </a:p>
          </p:txBody>
        </p:sp>
        <p:sp>
          <p:nvSpPr>
            <p:cNvPr id="929454" name="Freeform 686"/>
            <p:cNvSpPr>
              <a:spLocks/>
            </p:cNvSpPr>
            <p:nvPr/>
          </p:nvSpPr>
          <p:spPr bwMode="auto">
            <a:xfrm>
              <a:off x="3187" y="4091"/>
              <a:ext cx="6" cy="7"/>
            </a:xfrm>
            <a:custGeom>
              <a:avLst/>
              <a:gdLst/>
              <a:ahLst/>
              <a:cxnLst>
                <a:cxn ang="0">
                  <a:pos x="3" y="0"/>
                </a:cxn>
                <a:cxn ang="0">
                  <a:pos x="2" y="0"/>
                </a:cxn>
                <a:cxn ang="0">
                  <a:pos x="1" y="1"/>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1"/>
                </a:cxn>
                <a:cxn ang="0">
                  <a:pos x="3" y="0"/>
                </a:cxn>
              </a:cxnLst>
              <a:rect l="0" t="0" r="r" b="b"/>
              <a:pathLst>
                <a:path w="6" h="7">
                  <a:moveTo>
                    <a:pt x="3" y="0"/>
                  </a:moveTo>
                  <a:lnTo>
                    <a:pt x="2" y="0"/>
                  </a:lnTo>
                  <a:lnTo>
                    <a:pt x="1" y="1"/>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1"/>
                  </a:lnTo>
                  <a:lnTo>
                    <a:pt x="3" y="0"/>
                  </a:lnTo>
                  <a:close/>
                </a:path>
              </a:pathLst>
            </a:custGeom>
            <a:solidFill>
              <a:srgbClr val="000000"/>
            </a:solidFill>
            <a:ln w="9525">
              <a:noFill/>
              <a:round/>
              <a:headEnd/>
              <a:tailEnd/>
            </a:ln>
          </p:spPr>
          <p:txBody>
            <a:bodyPr/>
            <a:lstStyle/>
            <a:p>
              <a:endParaRPr lang="en-US"/>
            </a:p>
          </p:txBody>
        </p:sp>
        <p:sp>
          <p:nvSpPr>
            <p:cNvPr id="929455" name="Freeform 687"/>
            <p:cNvSpPr>
              <a:spLocks/>
            </p:cNvSpPr>
            <p:nvPr/>
          </p:nvSpPr>
          <p:spPr bwMode="auto">
            <a:xfrm>
              <a:off x="3199" y="4092"/>
              <a:ext cx="6" cy="7"/>
            </a:xfrm>
            <a:custGeom>
              <a:avLst/>
              <a:gdLst/>
              <a:ahLst/>
              <a:cxnLst>
                <a:cxn ang="0">
                  <a:pos x="3" y="0"/>
                </a:cxn>
                <a:cxn ang="0">
                  <a:pos x="2" y="0"/>
                </a:cxn>
                <a:cxn ang="0">
                  <a:pos x="1" y="0"/>
                </a:cxn>
                <a:cxn ang="0">
                  <a:pos x="0" y="2"/>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2"/>
                </a:cxn>
                <a:cxn ang="0">
                  <a:pos x="4" y="0"/>
                </a:cxn>
                <a:cxn ang="0">
                  <a:pos x="3" y="0"/>
                </a:cxn>
              </a:cxnLst>
              <a:rect l="0" t="0" r="r" b="b"/>
              <a:pathLst>
                <a:path w="6" h="7">
                  <a:moveTo>
                    <a:pt x="3" y="0"/>
                  </a:moveTo>
                  <a:lnTo>
                    <a:pt x="2" y="0"/>
                  </a:lnTo>
                  <a:lnTo>
                    <a:pt x="1" y="0"/>
                  </a:lnTo>
                  <a:lnTo>
                    <a:pt x="0" y="2"/>
                  </a:lnTo>
                  <a:lnTo>
                    <a:pt x="0" y="3"/>
                  </a:lnTo>
                  <a:lnTo>
                    <a:pt x="0" y="4"/>
                  </a:lnTo>
                  <a:lnTo>
                    <a:pt x="0" y="5"/>
                  </a:lnTo>
                  <a:lnTo>
                    <a:pt x="1" y="6"/>
                  </a:lnTo>
                  <a:lnTo>
                    <a:pt x="2" y="7"/>
                  </a:lnTo>
                  <a:lnTo>
                    <a:pt x="2" y="7"/>
                  </a:lnTo>
                  <a:lnTo>
                    <a:pt x="3" y="7"/>
                  </a:lnTo>
                  <a:lnTo>
                    <a:pt x="4" y="6"/>
                  </a:lnTo>
                  <a:lnTo>
                    <a:pt x="5"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456" name="Freeform 688"/>
            <p:cNvSpPr>
              <a:spLocks/>
            </p:cNvSpPr>
            <p:nvPr/>
          </p:nvSpPr>
          <p:spPr bwMode="auto">
            <a:xfrm>
              <a:off x="3211" y="4092"/>
              <a:ext cx="6" cy="7"/>
            </a:xfrm>
            <a:custGeom>
              <a:avLst/>
              <a:gdLst/>
              <a:ahLst/>
              <a:cxnLst>
                <a:cxn ang="0">
                  <a:pos x="3" y="0"/>
                </a:cxn>
                <a:cxn ang="0">
                  <a:pos x="2" y="0"/>
                </a:cxn>
                <a:cxn ang="0">
                  <a:pos x="1" y="0"/>
                </a:cxn>
                <a:cxn ang="0">
                  <a:pos x="0" y="2"/>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2"/>
                </a:cxn>
                <a:cxn ang="0">
                  <a:pos x="4" y="0"/>
                </a:cxn>
                <a:cxn ang="0">
                  <a:pos x="3" y="0"/>
                </a:cxn>
              </a:cxnLst>
              <a:rect l="0" t="0" r="r" b="b"/>
              <a:pathLst>
                <a:path w="6" h="7">
                  <a:moveTo>
                    <a:pt x="3" y="0"/>
                  </a:moveTo>
                  <a:lnTo>
                    <a:pt x="2" y="0"/>
                  </a:lnTo>
                  <a:lnTo>
                    <a:pt x="1" y="0"/>
                  </a:lnTo>
                  <a:lnTo>
                    <a:pt x="0" y="2"/>
                  </a:lnTo>
                  <a:lnTo>
                    <a:pt x="0" y="3"/>
                  </a:lnTo>
                  <a:lnTo>
                    <a:pt x="0" y="4"/>
                  </a:lnTo>
                  <a:lnTo>
                    <a:pt x="0" y="5"/>
                  </a:lnTo>
                  <a:lnTo>
                    <a:pt x="1" y="6"/>
                  </a:lnTo>
                  <a:lnTo>
                    <a:pt x="2" y="7"/>
                  </a:lnTo>
                  <a:lnTo>
                    <a:pt x="2" y="7"/>
                  </a:lnTo>
                  <a:lnTo>
                    <a:pt x="3" y="7"/>
                  </a:lnTo>
                  <a:lnTo>
                    <a:pt x="4" y="6"/>
                  </a:lnTo>
                  <a:lnTo>
                    <a:pt x="5"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457" name="Freeform 689"/>
            <p:cNvSpPr>
              <a:spLocks/>
            </p:cNvSpPr>
            <p:nvPr/>
          </p:nvSpPr>
          <p:spPr bwMode="auto">
            <a:xfrm>
              <a:off x="3223" y="4092"/>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458" name="Freeform 690"/>
            <p:cNvSpPr>
              <a:spLocks/>
            </p:cNvSpPr>
            <p:nvPr/>
          </p:nvSpPr>
          <p:spPr bwMode="auto">
            <a:xfrm>
              <a:off x="3235" y="4092"/>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459" name="Freeform 691"/>
            <p:cNvSpPr>
              <a:spLocks/>
            </p:cNvSpPr>
            <p:nvPr/>
          </p:nvSpPr>
          <p:spPr bwMode="auto">
            <a:xfrm>
              <a:off x="3247" y="409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0" name="Freeform 692"/>
            <p:cNvSpPr>
              <a:spLocks/>
            </p:cNvSpPr>
            <p:nvPr/>
          </p:nvSpPr>
          <p:spPr bwMode="auto">
            <a:xfrm>
              <a:off x="3259" y="409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1" name="Freeform 693"/>
            <p:cNvSpPr>
              <a:spLocks/>
            </p:cNvSpPr>
            <p:nvPr/>
          </p:nvSpPr>
          <p:spPr bwMode="auto">
            <a:xfrm>
              <a:off x="3271" y="40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2" name="Freeform 694"/>
            <p:cNvSpPr>
              <a:spLocks/>
            </p:cNvSpPr>
            <p:nvPr/>
          </p:nvSpPr>
          <p:spPr bwMode="auto">
            <a:xfrm>
              <a:off x="3284" y="40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3" name="Freeform 695"/>
            <p:cNvSpPr>
              <a:spLocks/>
            </p:cNvSpPr>
            <p:nvPr/>
          </p:nvSpPr>
          <p:spPr bwMode="auto">
            <a:xfrm>
              <a:off x="3296" y="409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4" name="Freeform 696"/>
            <p:cNvSpPr>
              <a:spLocks/>
            </p:cNvSpPr>
            <p:nvPr/>
          </p:nvSpPr>
          <p:spPr bwMode="auto">
            <a:xfrm>
              <a:off x="3308" y="409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5" name="Freeform 697"/>
            <p:cNvSpPr>
              <a:spLocks/>
            </p:cNvSpPr>
            <p:nvPr/>
          </p:nvSpPr>
          <p:spPr bwMode="auto">
            <a:xfrm>
              <a:off x="3320" y="409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6" name="Freeform 698"/>
            <p:cNvSpPr>
              <a:spLocks/>
            </p:cNvSpPr>
            <p:nvPr/>
          </p:nvSpPr>
          <p:spPr bwMode="auto">
            <a:xfrm>
              <a:off x="3332" y="40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7" name="Freeform 699"/>
            <p:cNvSpPr>
              <a:spLocks/>
            </p:cNvSpPr>
            <p:nvPr/>
          </p:nvSpPr>
          <p:spPr bwMode="auto">
            <a:xfrm>
              <a:off x="3344" y="40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8" name="Freeform 700"/>
            <p:cNvSpPr>
              <a:spLocks/>
            </p:cNvSpPr>
            <p:nvPr/>
          </p:nvSpPr>
          <p:spPr bwMode="auto">
            <a:xfrm>
              <a:off x="3356" y="409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9" name="Freeform 701"/>
            <p:cNvSpPr>
              <a:spLocks/>
            </p:cNvSpPr>
            <p:nvPr/>
          </p:nvSpPr>
          <p:spPr bwMode="auto">
            <a:xfrm>
              <a:off x="3368" y="409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0" name="Freeform 702"/>
            <p:cNvSpPr>
              <a:spLocks/>
            </p:cNvSpPr>
            <p:nvPr/>
          </p:nvSpPr>
          <p:spPr bwMode="auto">
            <a:xfrm>
              <a:off x="3380" y="4097"/>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471" name="Freeform 703"/>
            <p:cNvSpPr>
              <a:spLocks/>
            </p:cNvSpPr>
            <p:nvPr/>
          </p:nvSpPr>
          <p:spPr bwMode="auto">
            <a:xfrm>
              <a:off x="3393" y="409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72" name="Freeform 704"/>
            <p:cNvSpPr>
              <a:spLocks/>
            </p:cNvSpPr>
            <p:nvPr/>
          </p:nvSpPr>
          <p:spPr bwMode="auto">
            <a:xfrm>
              <a:off x="3405" y="409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3" name="Freeform 705"/>
            <p:cNvSpPr>
              <a:spLocks/>
            </p:cNvSpPr>
            <p:nvPr/>
          </p:nvSpPr>
          <p:spPr bwMode="auto">
            <a:xfrm>
              <a:off x="3417" y="4097"/>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474" name="Freeform 706"/>
            <p:cNvSpPr>
              <a:spLocks/>
            </p:cNvSpPr>
            <p:nvPr/>
          </p:nvSpPr>
          <p:spPr bwMode="auto">
            <a:xfrm>
              <a:off x="3429" y="409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75" name="Freeform 707"/>
            <p:cNvSpPr>
              <a:spLocks/>
            </p:cNvSpPr>
            <p:nvPr/>
          </p:nvSpPr>
          <p:spPr bwMode="auto">
            <a:xfrm>
              <a:off x="3441" y="40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6" name="Freeform 708"/>
            <p:cNvSpPr>
              <a:spLocks/>
            </p:cNvSpPr>
            <p:nvPr/>
          </p:nvSpPr>
          <p:spPr bwMode="auto">
            <a:xfrm>
              <a:off x="3453" y="40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7" name="Freeform 709"/>
            <p:cNvSpPr>
              <a:spLocks/>
            </p:cNvSpPr>
            <p:nvPr/>
          </p:nvSpPr>
          <p:spPr bwMode="auto">
            <a:xfrm>
              <a:off x="3465" y="409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78" name="Freeform 710"/>
            <p:cNvSpPr>
              <a:spLocks/>
            </p:cNvSpPr>
            <p:nvPr/>
          </p:nvSpPr>
          <p:spPr bwMode="auto">
            <a:xfrm>
              <a:off x="3477" y="4099"/>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6" y="4"/>
                </a:cxn>
                <a:cxn ang="0">
                  <a:pos x="7" y="3"/>
                </a:cxn>
                <a:cxn ang="0">
                  <a:pos x="7" y="2"/>
                </a:cxn>
                <a:cxn ang="0">
                  <a:pos x="6"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6" y="4"/>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479" name="Freeform 711"/>
            <p:cNvSpPr>
              <a:spLocks/>
            </p:cNvSpPr>
            <p:nvPr/>
          </p:nvSpPr>
          <p:spPr bwMode="auto">
            <a:xfrm>
              <a:off x="3490" y="409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0" name="Freeform 712"/>
            <p:cNvSpPr>
              <a:spLocks/>
            </p:cNvSpPr>
            <p:nvPr/>
          </p:nvSpPr>
          <p:spPr bwMode="auto">
            <a:xfrm>
              <a:off x="3502" y="409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1" name="Freeform 713"/>
            <p:cNvSpPr>
              <a:spLocks/>
            </p:cNvSpPr>
            <p:nvPr/>
          </p:nvSpPr>
          <p:spPr bwMode="auto">
            <a:xfrm>
              <a:off x="3514" y="410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2" name="Freeform 714"/>
            <p:cNvSpPr>
              <a:spLocks/>
            </p:cNvSpPr>
            <p:nvPr/>
          </p:nvSpPr>
          <p:spPr bwMode="auto">
            <a:xfrm>
              <a:off x="3526" y="410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3" name="Freeform 715"/>
            <p:cNvSpPr>
              <a:spLocks/>
            </p:cNvSpPr>
            <p:nvPr/>
          </p:nvSpPr>
          <p:spPr bwMode="auto">
            <a:xfrm>
              <a:off x="3538" y="410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4" name="Freeform 716"/>
            <p:cNvSpPr>
              <a:spLocks/>
            </p:cNvSpPr>
            <p:nvPr/>
          </p:nvSpPr>
          <p:spPr bwMode="auto">
            <a:xfrm>
              <a:off x="3550" y="41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5" name="Freeform 717"/>
            <p:cNvSpPr>
              <a:spLocks/>
            </p:cNvSpPr>
            <p:nvPr/>
          </p:nvSpPr>
          <p:spPr bwMode="auto">
            <a:xfrm>
              <a:off x="3562" y="41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6" name="Freeform 718"/>
            <p:cNvSpPr>
              <a:spLocks/>
            </p:cNvSpPr>
            <p:nvPr/>
          </p:nvSpPr>
          <p:spPr bwMode="auto">
            <a:xfrm>
              <a:off x="3574" y="41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7" name="Freeform 719"/>
            <p:cNvSpPr>
              <a:spLocks/>
            </p:cNvSpPr>
            <p:nvPr/>
          </p:nvSpPr>
          <p:spPr bwMode="auto">
            <a:xfrm>
              <a:off x="3587" y="41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8" name="Freeform 720"/>
            <p:cNvSpPr>
              <a:spLocks/>
            </p:cNvSpPr>
            <p:nvPr/>
          </p:nvSpPr>
          <p:spPr bwMode="auto">
            <a:xfrm>
              <a:off x="3599" y="41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9" name="Freeform 721"/>
            <p:cNvSpPr>
              <a:spLocks/>
            </p:cNvSpPr>
            <p:nvPr/>
          </p:nvSpPr>
          <p:spPr bwMode="auto">
            <a:xfrm>
              <a:off x="3611" y="41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0" name="Freeform 722"/>
            <p:cNvSpPr>
              <a:spLocks/>
            </p:cNvSpPr>
            <p:nvPr/>
          </p:nvSpPr>
          <p:spPr bwMode="auto">
            <a:xfrm>
              <a:off x="3623" y="41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1" name="Freeform 723"/>
            <p:cNvSpPr>
              <a:spLocks/>
            </p:cNvSpPr>
            <p:nvPr/>
          </p:nvSpPr>
          <p:spPr bwMode="auto">
            <a:xfrm>
              <a:off x="3635" y="41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2" name="Freeform 724"/>
            <p:cNvSpPr>
              <a:spLocks/>
            </p:cNvSpPr>
            <p:nvPr/>
          </p:nvSpPr>
          <p:spPr bwMode="auto">
            <a:xfrm>
              <a:off x="3647" y="41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3" name="Freeform 725"/>
            <p:cNvSpPr>
              <a:spLocks/>
            </p:cNvSpPr>
            <p:nvPr/>
          </p:nvSpPr>
          <p:spPr bwMode="auto">
            <a:xfrm>
              <a:off x="3659" y="41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4" name="Freeform 726"/>
            <p:cNvSpPr>
              <a:spLocks/>
            </p:cNvSpPr>
            <p:nvPr/>
          </p:nvSpPr>
          <p:spPr bwMode="auto">
            <a:xfrm>
              <a:off x="3671" y="410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5" name="Freeform 727"/>
            <p:cNvSpPr>
              <a:spLocks/>
            </p:cNvSpPr>
            <p:nvPr/>
          </p:nvSpPr>
          <p:spPr bwMode="auto">
            <a:xfrm>
              <a:off x="3684" y="41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6" name="Freeform 728"/>
            <p:cNvSpPr>
              <a:spLocks/>
            </p:cNvSpPr>
            <p:nvPr/>
          </p:nvSpPr>
          <p:spPr bwMode="auto">
            <a:xfrm>
              <a:off x="3696" y="41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7" name="Freeform 729"/>
            <p:cNvSpPr>
              <a:spLocks/>
            </p:cNvSpPr>
            <p:nvPr/>
          </p:nvSpPr>
          <p:spPr bwMode="auto">
            <a:xfrm>
              <a:off x="3708" y="41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8" name="Freeform 730"/>
            <p:cNvSpPr>
              <a:spLocks/>
            </p:cNvSpPr>
            <p:nvPr/>
          </p:nvSpPr>
          <p:spPr bwMode="auto">
            <a:xfrm>
              <a:off x="3720" y="41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9" name="Freeform 731"/>
            <p:cNvSpPr>
              <a:spLocks/>
            </p:cNvSpPr>
            <p:nvPr/>
          </p:nvSpPr>
          <p:spPr bwMode="auto">
            <a:xfrm>
              <a:off x="3732" y="410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0" name="Freeform 732"/>
            <p:cNvSpPr>
              <a:spLocks/>
            </p:cNvSpPr>
            <p:nvPr/>
          </p:nvSpPr>
          <p:spPr bwMode="auto">
            <a:xfrm>
              <a:off x="3744" y="410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1" name="Freeform 733"/>
            <p:cNvSpPr>
              <a:spLocks/>
            </p:cNvSpPr>
            <p:nvPr/>
          </p:nvSpPr>
          <p:spPr bwMode="auto">
            <a:xfrm>
              <a:off x="3756" y="41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2" name="Freeform 734"/>
            <p:cNvSpPr>
              <a:spLocks/>
            </p:cNvSpPr>
            <p:nvPr/>
          </p:nvSpPr>
          <p:spPr bwMode="auto">
            <a:xfrm>
              <a:off x="3768" y="41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3" name="Freeform 735"/>
            <p:cNvSpPr>
              <a:spLocks/>
            </p:cNvSpPr>
            <p:nvPr/>
          </p:nvSpPr>
          <p:spPr bwMode="auto">
            <a:xfrm>
              <a:off x="3780" y="4106"/>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04" name="Freeform 736"/>
            <p:cNvSpPr>
              <a:spLocks/>
            </p:cNvSpPr>
            <p:nvPr/>
          </p:nvSpPr>
          <p:spPr bwMode="auto">
            <a:xfrm>
              <a:off x="3793" y="41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5" name="Freeform 737"/>
            <p:cNvSpPr>
              <a:spLocks/>
            </p:cNvSpPr>
            <p:nvPr/>
          </p:nvSpPr>
          <p:spPr bwMode="auto">
            <a:xfrm>
              <a:off x="3805" y="41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6" name="Freeform 738"/>
            <p:cNvSpPr>
              <a:spLocks/>
            </p:cNvSpPr>
            <p:nvPr/>
          </p:nvSpPr>
          <p:spPr bwMode="auto">
            <a:xfrm>
              <a:off x="3817" y="41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7" name="Freeform 739"/>
            <p:cNvSpPr>
              <a:spLocks/>
            </p:cNvSpPr>
            <p:nvPr/>
          </p:nvSpPr>
          <p:spPr bwMode="auto">
            <a:xfrm>
              <a:off x="3829" y="41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8" name="Freeform 740"/>
            <p:cNvSpPr>
              <a:spLocks/>
            </p:cNvSpPr>
            <p:nvPr/>
          </p:nvSpPr>
          <p:spPr bwMode="auto">
            <a:xfrm>
              <a:off x="3841" y="410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9" name="Freeform 741"/>
            <p:cNvSpPr>
              <a:spLocks/>
            </p:cNvSpPr>
            <p:nvPr/>
          </p:nvSpPr>
          <p:spPr bwMode="auto">
            <a:xfrm>
              <a:off x="3853" y="410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0" name="Freeform 742"/>
            <p:cNvSpPr>
              <a:spLocks/>
            </p:cNvSpPr>
            <p:nvPr/>
          </p:nvSpPr>
          <p:spPr bwMode="auto">
            <a:xfrm>
              <a:off x="3865" y="41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1" name="Freeform 743"/>
            <p:cNvSpPr>
              <a:spLocks/>
            </p:cNvSpPr>
            <p:nvPr/>
          </p:nvSpPr>
          <p:spPr bwMode="auto">
            <a:xfrm>
              <a:off x="3877" y="4108"/>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6" y="4"/>
                </a:cxn>
                <a:cxn ang="0">
                  <a:pos x="7" y="3"/>
                </a:cxn>
                <a:cxn ang="0">
                  <a:pos x="7" y="2"/>
                </a:cxn>
                <a:cxn ang="0">
                  <a:pos x="6"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6" y="4"/>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512" name="Freeform 744"/>
            <p:cNvSpPr>
              <a:spLocks/>
            </p:cNvSpPr>
            <p:nvPr/>
          </p:nvSpPr>
          <p:spPr bwMode="auto">
            <a:xfrm>
              <a:off x="3890" y="410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3" name="Freeform 745"/>
            <p:cNvSpPr>
              <a:spLocks/>
            </p:cNvSpPr>
            <p:nvPr/>
          </p:nvSpPr>
          <p:spPr bwMode="auto">
            <a:xfrm>
              <a:off x="3902" y="4108"/>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514" name="Freeform 746"/>
            <p:cNvSpPr>
              <a:spLocks/>
            </p:cNvSpPr>
            <p:nvPr/>
          </p:nvSpPr>
          <p:spPr bwMode="auto">
            <a:xfrm>
              <a:off x="3914" y="410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5" name="Freeform 747"/>
            <p:cNvSpPr>
              <a:spLocks/>
            </p:cNvSpPr>
            <p:nvPr/>
          </p:nvSpPr>
          <p:spPr bwMode="auto">
            <a:xfrm>
              <a:off x="3926" y="41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6" name="Freeform 748"/>
            <p:cNvSpPr>
              <a:spLocks/>
            </p:cNvSpPr>
            <p:nvPr/>
          </p:nvSpPr>
          <p:spPr bwMode="auto">
            <a:xfrm>
              <a:off x="3938" y="41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7" name="Freeform 749"/>
            <p:cNvSpPr>
              <a:spLocks/>
            </p:cNvSpPr>
            <p:nvPr/>
          </p:nvSpPr>
          <p:spPr bwMode="auto">
            <a:xfrm>
              <a:off x="3950" y="41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8" name="Freeform 750"/>
            <p:cNvSpPr>
              <a:spLocks/>
            </p:cNvSpPr>
            <p:nvPr/>
          </p:nvSpPr>
          <p:spPr bwMode="auto">
            <a:xfrm>
              <a:off x="3962" y="41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9" name="Freeform 751"/>
            <p:cNvSpPr>
              <a:spLocks/>
            </p:cNvSpPr>
            <p:nvPr/>
          </p:nvSpPr>
          <p:spPr bwMode="auto">
            <a:xfrm>
              <a:off x="3974" y="411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0" name="Freeform 752"/>
            <p:cNvSpPr>
              <a:spLocks/>
            </p:cNvSpPr>
            <p:nvPr/>
          </p:nvSpPr>
          <p:spPr bwMode="auto">
            <a:xfrm>
              <a:off x="3987" y="411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1" name="Freeform 753"/>
            <p:cNvSpPr>
              <a:spLocks/>
            </p:cNvSpPr>
            <p:nvPr/>
          </p:nvSpPr>
          <p:spPr bwMode="auto">
            <a:xfrm>
              <a:off x="3999" y="411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2" name="Freeform 754"/>
            <p:cNvSpPr>
              <a:spLocks/>
            </p:cNvSpPr>
            <p:nvPr/>
          </p:nvSpPr>
          <p:spPr bwMode="auto">
            <a:xfrm>
              <a:off x="4011" y="411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3" name="Freeform 755"/>
            <p:cNvSpPr>
              <a:spLocks/>
            </p:cNvSpPr>
            <p:nvPr/>
          </p:nvSpPr>
          <p:spPr bwMode="auto">
            <a:xfrm>
              <a:off x="4023" y="411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4" name="Freeform 756"/>
            <p:cNvSpPr>
              <a:spLocks/>
            </p:cNvSpPr>
            <p:nvPr/>
          </p:nvSpPr>
          <p:spPr bwMode="auto">
            <a:xfrm>
              <a:off x="4035" y="411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5" name="Freeform 757"/>
            <p:cNvSpPr>
              <a:spLocks/>
            </p:cNvSpPr>
            <p:nvPr/>
          </p:nvSpPr>
          <p:spPr bwMode="auto">
            <a:xfrm>
              <a:off x="4047" y="411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6" name="Freeform 758"/>
            <p:cNvSpPr>
              <a:spLocks/>
            </p:cNvSpPr>
            <p:nvPr/>
          </p:nvSpPr>
          <p:spPr bwMode="auto">
            <a:xfrm>
              <a:off x="4059" y="411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7" name="Freeform 759"/>
            <p:cNvSpPr>
              <a:spLocks/>
            </p:cNvSpPr>
            <p:nvPr/>
          </p:nvSpPr>
          <p:spPr bwMode="auto">
            <a:xfrm>
              <a:off x="4071" y="411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8" name="Freeform 760"/>
            <p:cNvSpPr>
              <a:spLocks/>
            </p:cNvSpPr>
            <p:nvPr/>
          </p:nvSpPr>
          <p:spPr bwMode="auto">
            <a:xfrm>
              <a:off x="4084" y="411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9" name="Freeform 761"/>
            <p:cNvSpPr>
              <a:spLocks/>
            </p:cNvSpPr>
            <p:nvPr/>
          </p:nvSpPr>
          <p:spPr bwMode="auto">
            <a:xfrm>
              <a:off x="4096" y="411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30" name="Freeform 762"/>
            <p:cNvSpPr>
              <a:spLocks/>
            </p:cNvSpPr>
            <p:nvPr/>
          </p:nvSpPr>
          <p:spPr bwMode="auto">
            <a:xfrm>
              <a:off x="4108" y="411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1" name="Freeform 763"/>
            <p:cNvSpPr>
              <a:spLocks/>
            </p:cNvSpPr>
            <p:nvPr/>
          </p:nvSpPr>
          <p:spPr bwMode="auto">
            <a:xfrm>
              <a:off x="4120" y="411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2" name="Freeform 764"/>
            <p:cNvSpPr>
              <a:spLocks/>
            </p:cNvSpPr>
            <p:nvPr/>
          </p:nvSpPr>
          <p:spPr bwMode="auto">
            <a:xfrm>
              <a:off x="4132" y="411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33" name="Freeform 765"/>
            <p:cNvSpPr>
              <a:spLocks/>
            </p:cNvSpPr>
            <p:nvPr/>
          </p:nvSpPr>
          <p:spPr bwMode="auto">
            <a:xfrm>
              <a:off x="4144" y="411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4" name="Freeform 766"/>
            <p:cNvSpPr>
              <a:spLocks/>
            </p:cNvSpPr>
            <p:nvPr/>
          </p:nvSpPr>
          <p:spPr bwMode="auto">
            <a:xfrm>
              <a:off x="4156" y="411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5" name="Freeform 767"/>
            <p:cNvSpPr>
              <a:spLocks/>
            </p:cNvSpPr>
            <p:nvPr/>
          </p:nvSpPr>
          <p:spPr bwMode="auto">
            <a:xfrm>
              <a:off x="4168" y="411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36" name="Freeform 768"/>
            <p:cNvSpPr>
              <a:spLocks/>
            </p:cNvSpPr>
            <p:nvPr/>
          </p:nvSpPr>
          <p:spPr bwMode="auto">
            <a:xfrm>
              <a:off x="4180" y="4115"/>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37" name="Freeform 769"/>
            <p:cNvSpPr>
              <a:spLocks/>
            </p:cNvSpPr>
            <p:nvPr/>
          </p:nvSpPr>
          <p:spPr bwMode="auto">
            <a:xfrm>
              <a:off x="4193" y="411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8" name="Freeform 770"/>
            <p:cNvSpPr>
              <a:spLocks/>
            </p:cNvSpPr>
            <p:nvPr/>
          </p:nvSpPr>
          <p:spPr bwMode="auto">
            <a:xfrm>
              <a:off x="4205" y="411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9" name="Freeform 771"/>
            <p:cNvSpPr>
              <a:spLocks/>
            </p:cNvSpPr>
            <p:nvPr/>
          </p:nvSpPr>
          <p:spPr bwMode="auto">
            <a:xfrm>
              <a:off x="4217" y="411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0" name="Freeform 772"/>
            <p:cNvSpPr>
              <a:spLocks/>
            </p:cNvSpPr>
            <p:nvPr/>
          </p:nvSpPr>
          <p:spPr bwMode="auto">
            <a:xfrm>
              <a:off x="4229" y="411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1" name="Freeform 773"/>
            <p:cNvSpPr>
              <a:spLocks/>
            </p:cNvSpPr>
            <p:nvPr/>
          </p:nvSpPr>
          <p:spPr bwMode="auto">
            <a:xfrm>
              <a:off x="4241" y="411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2" name="Freeform 774"/>
            <p:cNvSpPr>
              <a:spLocks/>
            </p:cNvSpPr>
            <p:nvPr/>
          </p:nvSpPr>
          <p:spPr bwMode="auto">
            <a:xfrm>
              <a:off x="4253" y="411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3" name="Freeform 775"/>
            <p:cNvSpPr>
              <a:spLocks/>
            </p:cNvSpPr>
            <p:nvPr/>
          </p:nvSpPr>
          <p:spPr bwMode="auto">
            <a:xfrm>
              <a:off x="4265" y="411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4" name="Freeform 776"/>
            <p:cNvSpPr>
              <a:spLocks/>
            </p:cNvSpPr>
            <p:nvPr/>
          </p:nvSpPr>
          <p:spPr bwMode="auto">
            <a:xfrm>
              <a:off x="4277" y="4117"/>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29545" name="Freeform 777"/>
            <p:cNvSpPr>
              <a:spLocks/>
            </p:cNvSpPr>
            <p:nvPr/>
          </p:nvSpPr>
          <p:spPr bwMode="auto">
            <a:xfrm>
              <a:off x="4290" y="411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6" name="Freeform 778"/>
            <p:cNvSpPr>
              <a:spLocks/>
            </p:cNvSpPr>
            <p:nvPr/>
          </p:nvSpPr>
          <p:spPr bwMode="auto">
            <a:xfrm>
              <a:off x="4302" y="41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7" name="Freeform 779"/>
            <p:cNvSpPr>
              <a:spLocks/>
            </p:cNvSpPr>
            <p:nvPr/>
          </p:nvSpPr>
          <p:spPr bwMode="auto">
            <a:xfrm>
              <a:off x="4314" y="41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8" name="Freeform 780"/>
            <p:cNvSpPr>
              <a:spLocks/>
            </p:cNvSpPr>
            <p:nvPr/>
          </p:nvSpPr>
          <p:spPr bwMode="auto">
            <a:xfrm>
              <a:off x="4326" y="411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9" name="Freeform 781"/>
            <p:cNvSpPr>
              <a:spLocks/>
            </p:cNvSpPr>
            <p:nvPr/>
          </p:nvSpPr>
          <p:spPr bwMode="auto">
            <a:xfrm>
              <a:off x="4338" y="411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0" name="Freeform 782"/>
            <p:cNvSpPr>
              <a:spLocks/>
            </p:cNvSpPr>
            <p:nvPr/>
          </p:nvSpPr>
          <p:spPr bwMode="auto">
            <a:xfrm>
              <a:off x="4350" y="411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1" name="Freeform 783"/>
            <p:cNvSpPr>
              <a:spLocks/>
            </p:cNvSpPr>
            <p:nvPr/>
          </p:nvSpPr>
          <p:spPr bwMode="auto">
            <a:xfrm>
              <a:off x="4362" y="411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2" name="Freeform 784"/>
            <p:cNvSpPr>
              <a:spLocks/>
            </p:cNvSpPr>
            <p:nvPr/>
          </p:nvSpPr>
          <p:spPr bwMode="auto">
            <a:xfrm>
              <a:off x="4374" y="41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3" name="Freeform 785"/>
            <p:cNvSpPr>
              <a:spLocks/>
            </p:cNvSpPr>
            <p:nvPr/>
          </p:nvSpPr>
          <p:spPr bwMode="auto">
            <a:xfrm>
              <a:off x="4387" y="4119"/>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554" name="Freeform 786"/>
            <p:cNvSpPr>
              <a:spLocks/>
            </p:cNvSpPr>
            <p:nvPr/>
          </p:nvSpPr>
          <p:spPr bwMode="auto">
            <a:xfrm>
              <a:off x="4399" y="412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5" name="Freeform 787"/>
            <p:cNvSpPr>
              <a:spLocks/>
            </p:cNvSpPr>
            <p:nvPr/>
          </p:nvSpPr>
          <p:spPr bwMode="auto">
            <a:xfrm>
              <a:off x="4411" y="412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6" name="Freeform 788"/>
            <p:cNvSpPr>
              <a:spLocks/>
            </p:cNvSpPr>
            <p:nvPr/>
          </p:nvSpPr>
          <p:spPr bwMode="auto">
            <a:xfrm>
              <a:off x="4423" y="412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7" name="Freeform 789"/>
            <p:cNvSpPr>
              <a:spLocks/>
            </p:cNvSpPr>
            <p:nvPr/>
          </p:nvSpPr>
          <p:spPr bwMode="auto">
            <a:xfrm>
              <a:off x="4435" y="41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8" name="Freeform 790"/>
            <p:cNvSpPr>
              <a:spLocks/>
            </p:cNvSpPr>
            <p:nvPr/>
          </p:nvSpPr>
          <p:spPr bwMode="auto">
            <a:xfrm>
              <a:off x="4447" y="41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9" name="Freeform 791"/>
            <p:cNvSpPr>
              <a:spLocks/>
            </p:cNvSpPr>
            <p:nvPr/>
          </p:nvSpPr>
          <p:spPr bwMode="auto">
            <a:xfrm>
              <a:off x="4459" y="41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0" name="Freeform 792"/>
            <p:cNvSpPr>
              <a:spLocks/>
            </p:cNvSpPr>
            <p:nvPr/>
          </p:nvSpPr>
          <p:spPr bwMode="auto">
            <a:xfrm>
              <a:off x="4471" y="41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1" name="Freeform 793"/>
            <p:cNvSpPr>
              <a:spLocks/>
            </p:cNvSpPr>
            <p:nvPr/>
          </p:nvSpPr>
          <p:spPr bwMode="auto">
            <a:xfrm>
              <a:off x="4484" y="412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2" name="Freeform 794"/>
            <p:cNvSpPr>
              <a:spLocks/>
            </p:cNvSpPr>
            <p:nvPr/>
          </p:nvSpPr>
          <p:spPr bwMode="auto">
            <a:xfrm>
              <a:off x="4496" y="412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3" name="Freeform 795"/>
            <p:cNvSpPr>
              <a:spLocks/>
            </p:cNvSpPr>
            <p:nvPr/>
          </p:nvSpPr>
          <p:spPr bwMode="auto">
            <a:xfrm>
              <a:off x="4508" y="412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4" name="Freeform 796"/>
            <p:cNvSpPr>
              <a:spLocks/>
            </p:cNvSpPr>
            <p:nvPr/>
          </p:nvSpPr>
          <p:spPr bwMode="auto">
            <a:xfrm>
              <a:off x="4520" y="41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5" name="Freeform 797"/>
            <p:cNvSpPr>
              <a:spLocks/>
            </p:cNvSpPr>
            <p:nvPr/>
          </p:nvSpPr>
          <p:spPr bwMode="auto">
            <a:xfrm>
              <a:off x="4532" y="41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6" name="Freeform 798"/>
            <p:cNvSpPr>
              <a:spLocks/>
            </p:cNvSpPr>
            <p:nvPr/>
          </p:nvSpPr>
          <p:spPr bwMode="auto">
            <a:xfrm>
              <a:off x="4544" y="412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7" name="Freeform 799"/>
            <p:cNvSpPr>
              <a:spLocks/>
            </p:cNvSpPr>
            <p:nvPr/>
          </p:nvSpPr>
          <p:spPr bwMode="auto">
            <a:xfrm>
              <a:off x="4556" y="412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8" name="Freeform 800"/>
            <p:cNvSpPr>
              <a:spLocks/>
            </p:cNvSpPr>
            <p:nvPr/>
          </p:nvSpPr>
          <p:spPr bwMode="auto">
            <a:xfrm>
              <a:off x="4568" y="412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9" name="Freeform 801"/>
            <p:cNvSpPr>
              <a:spLocks/>
            </p:cNvSpPr>
            <p:nvPr/>
          </p:nvSpPr>
          <p:spPr bwMode="auto">
            <a:xfrm>
              <a:off x="4580" y="4124"/>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0" name="Freeform 802"/>
            <p:cNvSpPr>
              <a:spLocks/>
            </p:cNvSpPr>
            <p:nvPr/>
          </p:nvSpPr>
          <p:spPr bwMode="auto">
            <a:xfrm>
              <a:off x="4593" y="41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71" name="Freeform 803"/>
            <p:cNvSpPr>
              <a:spLocks/>
            </p:cNvSpPr>
            <p:nvPr/>
          </p:nvSpPr>
          <p:spPr bwMode="auto">
            <a:xfrm>
              <a:off x="4605" y="41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72" name="Freeform 804"/>
            <p:cNvSpPr>
              <a:spLocks/>
            </p:cNvSpPr>
            <p:nvPr/>
          </p:nvSpPr>
          <p:spPr bwMode="auto">
            <a:xfrm>
              <a:off x="4616" y="4125"/>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3" name="Freeform 805"/>
            <p:cNvSpPr>
              <a:spLocks/>
            </p:cNvSpPr>
            <p:nvPr/>
          </p:nvSpPr>
          <p:spPr bwMode="auto">
            <a:xfrm>
              <a:off x="4628" y="4125"/>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74" name="Freeform 806"/>
            <p:cNvSpPr>
              <a:spLocks/>
            </p:cNvSpPr>
            <p:nvPr/>
          </p:nvSpPr>
          <p:spPr bwMode="auto">
            <a:xfrm>
              <a:off x="4640" y="412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75" name="Freeform 807"/>
            <p:cNvSpPr>
              <a:spLocks/>
            </p:cNvSpPr>
            <p:nvPr/>
          </p:nvSpPr>
          <p:spPr bwMode="auto">
            <a:xfrm>
              <a:off x="4652" y="41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6" name="Freeform 808"/>
            <p:cNvSpPr>
              <a:spLocks/>
            </p:cNvSpPr>
            <p:nvPr/>
          </p:nvSpPr>
          <p:spPr bwMode="auto">
            <a:xfrm>
              <a:off x="4664" y="41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7" name="Freeform 809"/>
            <p:cNvSpPr>
              <a:spLocks/>
            </p:cNvSpPr>
            <p:nvPr/>
          </p:nvSpPr>
          <p:spPr bwMode="auto">
            <a:xfrm>
              <a:off x="4676" y="4126"/>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7" y="5"/>
                </a:cxn>
                <a:cxn ang="0">
                  <a:pos x="7" y="4"/>
                </a:cxn>
                <a:cxn ang="0">
                  <a:pos x="7" y="3"/>
                </a:cxn>
                <a:cxn ang="0">
                  <a:pos x="7"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7" y="5"/>
                  </a:lnTo>
                  <a:lnTo>
                    <a:pt x="7" y="4"/>
                  </a:lnTo>
                  <a:lnTo>
                    <a:pt x="7" y="3"/>
                  </a:lnTo>
                  <a:lnTo>
                    <a:pt x="7" y="2"/>
                  </a:lnTo>
                  <a:lnTo>
                    <a:pt x="5" y="1"/>
                  </a:lnTo>
                  <a:lnTo>
                    <a:pt x="4" y="0"/>
                  </a:lnTo>
                  <a:close/>
                </a:path>
              </a:pathLst>
            </a:custGeom>
            <a:solidFill>
              <a:srgbClr val="000000"/>
            </a:solidFill>
            <a:ln w="9525">
              <a:noFill/>
              <a:round/>
              <a:headEnd/>
              <a:tailEnd/>
            </a:ln>
          </p:spPr>
          <p:txBody>
            <a:bodyPr/>
            <a:lstStyle/>
            <a:p>
              <a:endParaRPr lang="en-US"/>
            </a:p>
          </p:txBody>
        </p:sp>
        <p:sp>
          <p:nvSpPr>
            <p:cNvPr id="929578" name="Freeform 810"/>
            <p:cNvSpPr>
              <a:spLocks/>
            </p:cNvSpPr>
            <p:nvPr/>
          </p:nvSpPr>
          <p:spPr bwMode="auto">
            <a:xfrm>
              <a:off x="4689" y="412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79" name="Freeform 811"/>
            <p:cNvSpPr>
              <a:spLocks/>
            </p:cNvSpPr>
            <p:nvPr/>
          </p:nvSpPr>
          <p:spPr bwMode="auto">
            <a:xfrm>
              <a:off x="4701" y="412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0" name="Freeform 812"/>
            <p:cNvSpPr>
              <a:spLocks/>
            </p:cNvSpPr>
            <p:nvPr/>
          </p:nvSpPr>
          <p:spPr bwMode="auto">
            <a:xfrm>
              <a:off x="4713" y="412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1" name="Freeform 813"/>
            <p:cNvSpPr>
              <a:spLocks/>
            </p:cNvSpPr>
            <p:nvPr/>
          </p:nvSpPr>
          <p:spPr bwMode="auto">
            <a:xfrm>
              <a:off x="4725" y="412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2" name="Freeform 814"/>
            <p:cNvSpPr>
              <a:spLocks/>
            </p:cNvSpPr>
            <p:nvPr/>
          </p:nvSpPr>
          <p:spPr bwMode="auto">
            <a:xfrm>
              <a:off x="4737" y="412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3" name="Freeform 815"/>
            <p:cNvSpPr>
              <a:spLocks/>
            </p:cNvSpPr>
            <p:nvPr/>
          </p:nvSpPr>
          <p:spPr bwMode="auto">
            <a:xfrm>
              <a:off x="4749" y="41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4" name="Freeform 816"/>
            <p:cNvSpPr>
              <a:spLocks/>
            </p:cNvSpPr>
            <p:nvPr/>
          </p:nvSpPr>
          <p:spPr bwMode="auto">
            <a:xfrm>
              <a:off x="4761" y="412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5" name="Freeform 817"/>
            <p:cNvSpPr>
              <a:spLocks/>
            </p:cNvSpPr>
            <p:nvPr/>
          </p:nvSpPr>
          <p:spPr bwMode="auto">
            <a:xfrm>
              <a:off x="4773" y="412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6" name="Freeform 818"/>
            <p:cNvSpPr>
              <a:spLocks/>
            </p:cNvSpPr>
            <p:nvPr/>
          </p:nvSpPr>
          <p:spPr bwMode="auto">
            <a:xfrm>
              <a:off x="4786" y="412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7" name="Freeform 819"/>
            <p:cNvSpPr>
              <a:spLocks/>
            </p:cNvSpPr>
            <p:nvPr/>
          </p:nvSpPr>
          <p:spPr bwMode="auto">
            <a:xfrm>
              <a:off x="4798" y="412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grpSp>
      <p:grpSp>
        <p:nvGrpSpPr>
          <p:cNvPr id="929588" name="Group 820"/>
          <p:cNvGrpSpPr>
            <a:grpSpLocks/>
          </p:cNvGrpSpPr>
          <p:nvPr/>
        </p:nvGrpSpPr>
        <p:grpSpPr bwMode="auto">
          <a:xfrm>
            <a:off x="4284663" y="473075"/>
            <a:ext cx="3273425" cy="657225"/>
            <a:chOff x="2699" y="298"/>
            <a:chExt cx="2062" cy="414"/>
          </a:xfrm>
        </p:grpSpPr>
        <p:sp>
          <p:nvSpPr>
            <p:cNvPr id="929589" name="Freeform 821"/>
            <p:cNvSpPr>
              <a:spLocks/>
            </p:cNvSpPr>
            <p:nvPr/>
          </p:nvSpPr>
          <p:spPr bwMode="auto">
            <a:xfrm>
              <a:off x="2699" y="298"/>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590" name="Freeform 822"/>
            <p:cNvSpPr>
              <a:spLocks/>
            </p:cNvSpPr>
            <p:nvPr/>
          </p:nvSpPr>
          <p:spPr bwMode="auto">
            <a:xfrm>
              <a:off x="2711" y="30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91" name="Freeform 823"/>
            <p:cNvSpPr>
              <a:spLocks/>
            </p:cNvSpPr>
            <p:nvPr/>
          </p:nvSpPr>
          <p:spPr bwMode="auto">
            <a:xfrm>
              <a:off x="2723" y="3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92" name="Freeform 824"/>
            <p:cNvSpPr>
              <a:spLocks/>
            </p:cNvSpPr>
            <p:nvPr/>
          </p:nvSpPr>
          <p:spPr bwMode="auto">
            <a:xfrm>
              <a:off x="2734" y="30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93" name="Freeform 825"/>
            <p:cNvSpPr>
              <a:spLocks/>
            </p:cNvSpPr>
            <p:nvPr/>
          </p:nvSpPr>
          <p:spPr bwMode="auto">
            <a:xfrm>
              <a:off x="2746" y="30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94" name="Freeform 826"/>
            <p:cNvSpPr>
              <a:spLocks/>
            </p:cNvSpPr>
            <p:nvPr/>
          </p:nvSpPr>
          <p:spPr bwMode="auto">
            <a:xfrm>
              <a:off x="2758" y="3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95" name="Freeform 827"/>
            <p:cNvSpPr>
              <a:spLocks/>
            </p:cNvSpPr>
            <p:nvPr/>
          </p:nvSpPr>
          <p:spPr bwMode="auto">
            <a:xfrm>
              <a:off x="2770" y="31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96" name="Freeform 828"/>
            <p:cNvSpPr>
              <a:spLocks/>
            </p:cNvSpPr>
            <p:nvPr/>
          </p:nvSpPr>
          <p:spPr bwMode="auto">
            <a:xfrm>
              <a:off x="2781" y="314"/>
              <a:ext cx="7" cy="6"/>
            </a:xfrm>
            <a:custGeom>
              <a:avLst/>
              <a:gdLst/>
              <a:ahLst/>
              <a:cxnLst>
                <a:cxn ang="0">
                  <a:pos x="5" y="0"/>
                </a:cxn>
                <a:cxn ang="0">
                  <a:pos x="4" y="0"/>
                </a:cxn>
                <a:cxn ang="0">
                  <a:pos x="3" y="1"/>
                </a:cxn>
                <a:cxn ang="0">
                  <a:pos x="2" y="2"/>
                </a:cxn>
                <a:cxn ang="0">
                  <a:pos x="0" y="3"/>
                </a:cxn>
                <a:cxn ang="0">
                  <a:pos x="0" y="4"/>
                </a:cxn>
                <a:cxn ang="0">
                  <a:pos x="2"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2" y="2"/>
                  </a:lnTo>
                  <a:lnTo>
                    <a:pt x="0" y="3"/>
                  </a:lnTo>
                  <a:lnTo>
                    <a:pt x="0" y="4"/>
                  </a:lnTo>
                  <a:lnTo>
                    <a:pt x="2"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597" name="Freeform 829"/>
            <p:cNvSpPr>
              <a:spLocks/>
            </p:cNvSpPr>
            <p:nvPr/>
          </p:nvSpPr>
          <p:spPr bwMode="auto">
            <a:xfrm>
              <a:off x="2794" y="31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98" name="Freeform 830"/>
            <p:cNvSpPr>
              <a:spLocks/>
            </p:cNvSpPr>
            <p:nvPr/>
          </p:nvSpPr>
          <p:spPr bwMode="auto">
            <a:xfrm>
              <a:off x="2806" y="3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99" name="Freeform 831"/>
            <p:cNvSpPr>
              <a:spLocks/>
            </p:cNvSpPr>
            <p:nvPr/>
          </p:nvSpPr>
          <p:spPr bwMode="auto">
            <a:xfrm>
              <a:off x="2818" y="3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00" name="Freeform 832"/>
            <p:cNvSpPr>
              <a:spLocks/>
            </p:cNvSpPr>
            <p:nvPr/>
          </p:nvSpPr>
          <p:spPr bwMode="auto">
            <a:xfrm>
              <a:off x="2829" y="32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01" name="Freeform 833"/>
            <p:cNvSpPr>
              <a:spLocks/>
            </p:cNvSpPr>
            <p:nvPr/>
          </p:nvSpPr>
          <p:spPr bwMode="auto">
            <a:xfrm>
              <a:off x="2841" y="32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02" name="Freeform 834"/>
            <p:cNvSpPr>
              <a:spLocks/>
            </p:cNvSpPr>
            <p:nvPr/>
          </p:nvSpPr>
          <p:spPr bwMode="auto">
            <a:xfrm>
              <a:off x="2853" y="32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03" name="Freeform 835"/>
            <p:cNvSpPr>
              <a:spLocks/>
            </p:cNvSpPr>
            <p:nvPr/>
          </p:nvSpPr>
          <p:spPr bwMode="auto">
            <a:xfrm>
              <a:off x="2865" y="33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04" name="Freeform 836"/>
            <p:cNvSpPr>
              <a:spLocks/>
            </p:cNvSpPr>
            <p:nvPr/>
          </p:nvSpPr>
          <p:spPr bwMode="auto">
            <a:xfrm>
              <a:off x="2877" y="333"/>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29605" name="Freeform 837"/>
            <p:cNvSpPr>
              <a:spLocks/>
            </p:cNvSpPr>
            <p:nvPr/>
          </p:nvSpPr>
          <p:spPr bwMode="auto">
            <a:xfrm>
              <a:off x="2889" y="335"/>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06" name="Freeform 838"/>
            <p:cNvSpPr>
              <a:spLocks/>
            </p:cNvSpPr>
            <p:nvPr/>
          </p:nvSpPr>
          <p:spPr bwMode="auto">
            <a:xfrm>
              <a:off x="2901" y="338"/>
              <a:ext cx="6" cy="7"/>
            </a:xfrm>
            <a:custGeom>
              <a:avLst/>
              <a:gdLst/>
              <a:ahLst/>
              <a:cxnLst>
                <a:cxn ang="0">
                  <a:pos x="4" y="0"/>
                </a:cxn>
                <a:cxn ang="0">
                  <a:pos x="3" y="0"/>
                </a:cxn>
                <a:cxn ang="0">
                  <a:pos x="2" y="0"/>
                </a:cxn>
                <a:cxn ang="0">
                  <a:pos x="1" y="1"/>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1"/>
                </a:cxn>
                <a:cxn ang="0">
                  <a:pos x="5" y="0"/>
                </a:cxn>
                <a:cxn ang="0">
                  <a:pos x="4" y="0"/>
                </a:cxn>
              </a:cxnLst>
              <a:rect l="0" t="0" r="r" b="b"/>
              <a:pathLst>
                <a:path w="6" h="7">
                  <a:moveTo>
                    <a:pt x="4" y="0"/>
                  </a:moveTo>
                  <a:lnTo>
                    <a:pt x="3" y="0"/>
                  </a:lnTo>
                  <a:lnTo>
                    <a:pt x="2" y="0"/>
                  </a:lnTo>
                  <a:lnTo>
                    <a:pt x="1" y="1"/>
                  </a:lnTo>
                  <a:lnTo>
                    <a:pt x="0" y="3"/>
                  </a:lnTo>
                  <a:lnTo>
                    <a:pt x="0" y="4"/>
                  </a:lnTo>
                  <a:lnTo>
                    <a:pt x="1" y="5"/>
                  </a:lnTo>
                  <a:lnTo>
                    <a:pt x="2" y="6"/>
                  </a:lnTo>
                  <a:lnTo>
                    <a:pt x="3" y="7"/>
                  </a:lnTo>
                  <a:lnTo>
                    <a:pt x="3" y="7"/>
                  </a:lnTo>
                  <a:lnTo>
                    <a:pt x="4" y="7"/>
                  </a:lnTo>
                  <a:lnTo>
                    <a:pt x="5" y="6"/>
                  </a:lnTo>
                  <a:lnTo>
                    <a:pt x="6" y="5"/>
                  </a:lnTo>
                  <a:lnTo>
                    <a:pt x="6" y="4"/>
                  </a:lnTo>
                  <a:lnTo>
                    <a:pt x="6" y="3"/>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07" name="Freeform 839"/>
            <p:cNvSpPr>
              <a:spLocks/>
            </p:cNvSpPr>
            <p:nvPr/>
          </p:nvSpPr>
          <p:spPr bwMode="auto">
            <a:xfrm>
              <a:off x="2913" y="34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08" name="Freeform 840"/>
            <p:cNvSpPr>
              <a:spLocks/>
            </p:cNvSpPr>
            <p:nvPr/>
          </p:nvSpPr>
          <p:spPr bwMode="auto">
            <a:xfrm>
              <a:off x="2925" y="34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09" name="Freeform 841"/>
            <p:cNvSpPr>
              <a:spLocks/>
            </p:cNvSpPr>
            <p:nvPr/>
          </p:nvSpPr>
          <p:spPr bwMode="auto">
            <a:xfrm>
              <a:off x="2936" y="34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10" name="Freeform 842"/>
            <p:cNvSpPr>
              <a:spLocks/>
            </p:cNvSpPr>
            <p:nvPr/>
          </p:nvSpPr>
          <p:spPr bwMode="auto">
            <a:xfrm>
              <a:off x="2948" y="34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11" name="Freeform 843"/>
            <p:cNvSpPr>
              <a:spLocks/>
            </p:cNvSpPr>
            <p:nvPr/>
          </p:nvSpPr>
          <p:spPr bwMode="auto">
            <a:xfrm>
              <a:off x="2960" y="35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12" name="Freeform 844"/>
            <p:cNvSpPr>
              <a:spLocks/>
            </p:cNvSpPr>
            <p:nvPr/>
          </p:nvSpPr>
          <p:spPr bwMode="auto">
            <a:xfrm>
              <a:off x="2972" y="35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13" name="Freeform 845"/>
            <p:cNvSpPr>
              <a:spLocks/>
            </p:cNvSpPr>
            <p:nvPr/>
          </p:nvSpPr>
          <p:spPr bwMode="auto">
            <a:xfrm>
              <a:off x="2984" y="355"/>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14" name="Freeform 846"/>
            <p:cNvSpPr>
              <a:spLocks/>
            </p:cNvSpPr>
            <p:nvPr/>
          </p:nvSpPr>
          <p:spPr bwMode="auto">
            <a:xfrm>
              <a:off x="2996" y="3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15" name="Freeform 847"/>
            <p:cNvSpPr>
              <a:spLocks/>
            </p:cNvSpPr>
            <p:nvPr/>
          </p:nvSpPr>
          <p:spPr bwMode="auto">
            <a:xfrm>
              <a:off x="3008" y="36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16" name="Freeform 848"/>
            <p:cNvSpPr>
              <a:spLocks/>
            </p:cNvSpPr>
            <p:nvPr/>
          </p:nvSpPr>
          <p:spPr bwMode="auto">
            <a:xfrm>
              <a:off x="3020" y="3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17" name="Freeform 849"/>
            <p:cNvSpPr>
              <a:spLocks/>
            </p:cNvSpPr>
            <p:nvPr/>
          </p:nvSpPr>
          <p:spPr bwMode="auto">
            <a:xfrm>
              <a:off x="3032" y="3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18" name="Freeform 850"/>
            <p:cNvSpPr>
              <a:spLocks/>
            </p:cNvSpPr>
            <p:nvPr/>
          </p:nvSpPr>
          <p:spPr bwMode="auto">
            <a:xfrm>
              <a:off x="3043" y="36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19" name="Freeform 851"/>
            <p:cNvSpPr>
              <a:spLocks/>
            </p:cNvSpPr>
            <p:nvPr/>
          </p:nvSpPr>
          <p:spPr bwMode="auto">
            <a:xfrm>
              <a:off x="3055" y="3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0" name="Freeform 852"/>
            <p:cNvSpPr>
              <a:spLocks/>
            </p:cNvSpPr>
            <p:nvPr/>
          </p:nvSpPr>
          <p:spPr bwMode="auto">
            <a:xfrm>
              <a:off x="3067" y="37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21" name="Freeform 853"/>
            <p:cNvSpPr>
              <a:spLocks/>
            </p:cNvSpPr>
            <p:nvPr/>
          </p:nvSpPr>
          <p:spPr bwMode="auto">
            <a:xfrm>
              <a:off x="3079" y="374"/>
              <a:ext cx="7" cy="6"/>
            </a:xfrm>
            <a:custGeom>
              <a:avLst/>
              <a:gdLst/>
              <a:ahLst/>
              <a:cxnLst>
                <a:cxn ang="0">
                  <a:pos x="4" y="0"/>
                </a:cxn>
                <a:cxn ang="0">
                  <a:pos x="2" y="0"/>
                </a:cxn>
                <a:cxn ang="0">
                  <a:pos x="1" y="0"/>
                </a:cxn>
                <a:cxn ang="0">
                  <a:pos x="0" y="1"/>
                </a:cxn>
                <a:cxn ang="0">
                  <a:pos x="0" y="2"/>
                </a:cxn>
                <a:cxn ang="0">
                  <a:pos x="0" y="3"/>
                </a:cxn>
                <a:cxn ang="0">
                  <a:pos x="0" y="4"/>
                </a:cxn>
                <a:cxn ang="0">
                  <a:pos x="1" y="5"/>
                </a:cxn>
                <a:cxn ang="0">
                  <a:pos x="2" y="6"/>
                </a:cxn>
                <a:cxn ang="0">
                  <a:pos x="2"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2" y="0"/>
                  </a:lnTo>
                  <a:lnTo>
                    <a:pt x="1" y="0"/>
                  </a:lnTo>
                  <a:lnTo>
                    <a:pt x="0" y="1"/>
                  </a:lnTo>
                  <a:lnTo>
                    <a:pt x="0" y="2"/>
                  </a:lnTo>
                  <a:lnTo>
                    <a:pt x="0" y="3"/>
                  </a:lnTo>
                  <a:lnTo>
                    <a:pt x="0" y="4"/>
                  </a:lnTo>
                  <a:lnTo>
                    <a:pt x="1" y="5"/>
                  </a:lnTo>
                  <a:lnTo>
                    <a:pt x="2" y="6"/>
                  </a:lnTo>
                  <a:lnTo>
                    <a:pt x="2"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22" name="Freeform 854"/>
            <p:cNvSpPr>
              <a:spLocks/>
            </p:cNvSpPr>
            <p:nvPr/>
          </p:nvSpPr>
          <p:spPr bwMode="auto">
            <a:xfrm>
              <a:off x="3091" y="37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3" name="Freeform 855"/>
            <p:cNvSpPr>
              <a:spLocks/>
            </p:cNvSpPr>
            <p:nvPr/>
          </p:nvSpPr>
          <p:spPr bwMode="auto">
            <a:xfrm>
              <a:off x="3103" y="37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4" name="Freeform 856"/>
            <p:cNvSpPr>
              <a:spLocks/>
            </p:cNvSpPr>
            <p:nvPr/>
          </p:nvSpPr>
          <p:spPr bwMode="auto">
            <a:xfrm>
              <a:off x="3115" y="3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25" name="Freeform 857"/>
            <p:cNvSpPr>
              <a:spLocks/>
            </p:cNvSpPr>
            <p:nvPr/>
          </p:nvSpPr>
          <p:spPr bwMode="auto">
            <a:xfrm>
              <a:off x="3127" y="3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26" name="Freeform 858"/>
            <p:cNvSpPr>
              <a:spLocks/>
            </p:cNvSpPr>
            <p:nvPr/>
          </p:nvSpPr>
          <p:spPr bwMode="auto">
            <a:xfrm>
              <a:off x="3139" y="38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27" name="Freeform 859"/>
            <p:cNvSpPr>
              <a:spLocks/>
            </p:cNvSpPr>
            <p:nvPr/>
          </p:nvSpPr>
          <p:spPr bwMode="auto">
            <a:xfrm>
              <a:off x="3150" y="38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28" name="Freeform 860"/>
            <p:cNvSpPr>
              <a:spLocks/>
            </p:cNvSpPr>
            <p:nvPr/>
          </p:nvSpPr>
          <p:spPr bwMode="auto">
            <a:xfrm>
              <a:off x="3162" y="390"/>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9" name="Freeform 861"/>
            <p:cNvSpPr>
              <a:spLocks/>
            </p:cNvSpPr>
            <p:nvPr/>
          </p:nvSpPr>
          <p:spPr bwMode="auto">
            <a:xfrm>
              <a:off x="3174" y="39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30" name="Freeform 862"/>
            <p:cNvSpPr>
              <a:spLocks/>
            </p:cNvSpPr>
            <p:nvPr/>
          </p:nvSpPr>
          <p:spPr bwMode="auto">
            <a:xfrm>
              <a:off x="3187" y="39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31" name="Freeform 863"/>
            <p:cNvSpPr>
              <a:spLocks/>
            </p:cNvSpPr>
            <p:nvPr/>
          </p:nvSpPr>
          <p:spPr bwMode="auto">
            <a:xfrm>
              <a:off x="3198" y="39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2" name="Freeform 864"/>
            <p:cNvSpPr>
              <a:spLocks/>
            </p:cNvSpPr>
            <p:nvPr/>
          </p:nvSpPr>
          <p:spPr bwMode="auto">
            <a:xfrm>
              <a:off x="3210" y="3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3" name="Freeform 865"/>
            <p:cNvSpPr>
              <a:spLocks/>
            </p:cNvSpPr>
            <p:nvPr/>
          </p:nvSpPr>
          <p:spPr bwMode="auto">
            <a:xfrm>
              <a:off x="3222" y="4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34" name="Freeform 866"/>
            <p:cNvSpPr>
              <a:spLocks/>
            </p:cNvSpPr>
            <p:nvPr/>
          </p:nvSpPr>
          <p:spPr bwMode="auto">
            <a:xfrm>
              <a:off x="3234" y="4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35" name="Freeform 867"/>
            <p:cNvSpPr>
              <a:spLocks/>
            </p:cNvSpPr>
            <p:nvPr/>
          </p:nvSpPr>
          <p:spPr bwMode="auto">
            <a:xfrm>
              <a:off x="3245" y="40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6" name="Freeform 868"/>
            <p:cNvSpPr>
              <a:spLocks/>
            </p:cNvSpPr>
            <p:nvPr/>
          </p:nvSpPr>
          <p:spPr bwMode="auto">
            <a:xfrm>
              <a:off x="3257" y="40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37" name="Freeform 869"/>
            <p:cNvSpPr>
              <a:spLocks/>
            </p:cNvSpPr>
            <p:nvPr/>
          </p:nvSpPr>
          <p:spPr bwMode="auto">
            <a:xfrm>
              <a:off x="3269" y="41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5"/>
                </a:cxn>
                <a:cxn ang="0">
                  <a:pos x="5" y="4"/>
                </a:cxn>
                <a:cxn ang="0">
                  <a:pos x="6" y="3"/>
                </a:cxn>
                <a:cxn ang="0">
                  <a:pos x="6" y="3"/>
                </a:cxn>
                <a:cxn ang="0">
                  <a:pos x="5" y="2"/>
                </a:cxn>
                <a:cxn ang="0">
                  <a:pos x="4"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3" y="6"/>
                  </a:lnTo>
                  <a:lnTo>
                    <a:pt x="4" y="5"/>
                  </a:lnTo>
                  <a:lnTo>
                    <a:pt x="5" y="4"/>
                  </a:lnTo>
                  <a:lnTo>
                    <a:pt x="6" y="3"/>
                  </a:lnTo>
                  <a:lnTo>
                    <a:pt x="6" y="3"/>
                  </a:lnTo>
                  <a:lnTo>
                    <a:pt x="5" y="2"/>
                  </a:lnTo>
                  <a:lnTo>
                    <a:pt x="4" y="1"/>
                  </a:lnTo>
                  <a:lnTo>
                    <a:pt x="4" y="0"/>
                  </a:lnTo>
                  <a:lnTo>
                    <a:pt x="3" y="0"/>
                  </a:lnTo>
                  <a:close/>
                </a:path>
              </a:pathLst>
            </a:custGeom>
            <a:solidFill>
              <a:srgbClr val="000000"/>
            </a:solidFill>
            <a:ln w="9525">
              <a:noFill/>
              <a:round/>
              <a:headEnd/>
              <a:tailEnd/>
            </a:ln>
          </p:spPr>
          <p:txBody>
            <a:bodyPr/>
            <a:lstStyle/>
            <a:p>
              <a:endParaRPr lang="en-US"/>
            </a:p>
          </p:txBody>
        </p:sp>
        <p:sp>
          <p:nvSpPr>
            <p:cNvPr id="929638" name="Freeform 870"/>
            <p:cNvSpPr>
              <a:spLocks/>
            </p:cNvSpPr>
            <p:nvPr/>
          </p:nvSpPr>
          <p:spPr bwMode="auto">
            <a:xfrm>
              <a:off x="3281" y="413"/>
              <a:ext cx="7"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0" y="2"/>
                  </a:lnTo>
                  <a:lnTo>
                    <a:pt x="0" y="3"/>
                  </a:lnTo>
                  <a:lnTo>
                    <a:pt x="0" y="4"/>
                  </a:lnTo>
                  <a:lnTo>
                    <a:pt x="0"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9" name="Freeform 871"/>
            <p:cNvSpPr>
              <a:spLocks/>
            </p:cNvSpPr>
            <p:nvPr/>
          </p:nvSpPr>
          <p:spPr bwMode="auto">
            <a:xfrm>
              <a:off x="3294" y="41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40" name="Freeform 872"/>
            <p:cNvSpPr>
              <a:spLocks/>
            </p:cNvSpPr>
            <p:nvPr/>
          </p:nvSpPr>
          <p:spPr bwMode="auto">
            <a:xfrm>
              <a:off x="3305" y="41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41" name="Freeform 873"/>
            <p:cNvSpPr>
              <a:spLocks/>
            </p:cNvSpPr>
            <p:nvPr/>
          </p:nvSpPr>
          <p:spPr bwMode="auto">
            <a:xfrm>
              <a:off x="3317" y="42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42" name="Freeform 874"/>
            <p:cNvSpPr>
              <a:spLocks/>
            </p:cNvSpPr>
            <p:nvPr/>
          </p:nvSpPr>
          <p:spPr bwMode="auto">
            <a:xfrm>
              <a:off x="3329" y="4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43" name="Freeform 875"/>
            <p:cNvSpPr>
              <a:spLocks/>
            </p:cNvSpPr>
            <p:nvPr/>
          </p:nvSpPr>
          <p:spPr bwMode="auto">
            <a:xfrm>
              <a:off x="3341" y="42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44" name="Freeform 876"/>
            <p:cNvSpPr>
              <a:spLocks/>
            </p:cNvSpPr>
            <p:nvPr/>
          </p:nvSpPr>
          <p:spPr bwMode="auto">
            <a:xfrm>
              <a:off x="3352" y="42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45" name="Freeform 877"/>
            <p:cNvSpPr>
              <a:spLocks/>
            </p:cNvSpPr>
            <p:nvPr/>
          </p:nvSpPr>
          <p:spPr bwMode="auto">
            <a:xfrm>
              <a:off x="3364" y="43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46" name="Freeform 878"/>
            <p:cNvSpPr>
              <a:spLocks/>
            </p:cNvSpPr>
            <p:nvPr/>
          </p:nvSpPr>
          <p:spPr bwMode="auto">
            <a:xfrm>
              <a:off x="3376" y="432"/>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7" y="4"/>
                </a:cxn>
                <a:cxn ang="0">
                  <a:pos x="7" y="3"/>
                </a:cxn>
                <a:cxn ang="0">
                  <a:pos x="5"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7" y="4"/>
                  </a:lnTo>
                  <a:lnTo>
                    <a:pt x="7"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47" name="Freeform 879"/>
            <p:cNvSpPr>
              <a:spLocks/>
            </p:cNvSpPr>
            <p:nvPr/>
          </p:nvSpPr>
          <p:spPr bwMode="auto">
            <a:xfrm>
              <a:off x="3389" y="434"/>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48" name="Freeform 880"/>
            <p:cNvSpPr>
              <a:spLocks/>
            </p:cNvSpPr>
            <p:nvPr/>
          </p:nvSpPr>
          <p:spPr bwMode="auto">
            <a:xfrm>
              <a:off x="3400" y="437"/>
              <a:ext cx="6" cy="7"/>
            </a:xfrm>
            <a:custGeom>
              <a:avLst/>
              <a:gdLst/>
              <a:ahLst/>
              <a:cxnLst>
                <a:cxn ang="0">
                  <a:pos x="4" y="0"/>
                </a:cxn>
                <a:cxn ang="0">
                  <a:pos x="3" y="0"/>
                </a:cxn>
                <a:cxn ang="0">
                  <a:pos x="2" y="0"/>
                </a:cxn>
                <a:cxn ang="0">
                  <a:pos x="1" y="1"/>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1"/>
                </a:cxn>
                <a:cxn ang="0">
                  <a:pos x="5" y="0"/>
                </a:cxn>
                <a:cxn ang="0">
                  <a:pos x="4" y="0"/>
                </a:cxn>
              </a:cxnLst>
              <a:rect l="0" t="0" r="r" b="b"/>
              <a:pathLst>
                <a:path w="6" h="7">
                  <a:moveTo>
                    <a:pt x="4" y="0"/>
                  </a:moveTo>
                  <a:lnTo>
                    <a:pt x="3" y="0"/>
                  </a:lnTo>
                  <a:lnTo>
                    <a:pt x="2" y="0"/>
                  </a:lnTo>
                  <a:lnTo>
                    <a:pt x="1" y="1"/>
                  </a:lnTo>
                  <a:lnTo>
                    <a:pt x="0" y="3"/>
                  </a:lnTo>
                  <a:lnTo>
                    <a:pt x="0" y="4"/>
                  </a:lnTo>
                  <a:lnTo>
                    <a:pt x="1" y="5"/>
                  </a:lnTo>
                  <a:lnTo>
                    <a:pt x="2" y="6"/>
                  </a:lnTo>
                  <a:lnTo>
                    <a:pt x="3" y="7"/>
                  </a:lnTo>
                  <a:lnTo>
                    <a:pt x="3" y="7"/>
                  </a:lnTo>
                  <a:lnTo>
                    <a:pt x="4" y="7"/>
                  </a:lnTo>
                  <a:lnTo>
                    <a:pt x="5" y="6"/>
                  </a:lnTo>
                  <a:lnTo>
                    <a:pt x="6" y="5"/>
                  </a:lnTo>
                  <a:lnTo>
                    <a:pt x="6" y="4"/>
                  </a:lnTo>
                  <a:lnTo>
                    <a:pt x="6" y="3"/>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49" name="Freeform 881"/>
            <p:cNvSpPr>
              <a:spLocks/>
            </p:cNvSpPr>
            <p:nvPr/>
          </p:nvSpPr>
          <p:spPr bwMode="auto">
            <a:xfrm>
              <a:off x="3412" y="44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0" name="Freeform 882"/>
            <p:cNvSpPr>
              <a:spLocks/>
            </p:cNvSpPr>
            <p:nvPr/>
          </p:nvSpPr>
          <p:spPr bwMode="auto">
            <a:xfrm>
              <a:off x="3424" y="4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1" name="Freeform 883"/>
            <p:cNvSpPr>
              <a:spLocks/>
            </p:cNvSpPr>
            <p:nvPr/>
          </p:nvSpPr>
          <p:spPr bwMode="auto">
            <a:xfrm>
              <a:off x="3436" y="44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52" name="Freeform 884"/>
            <p:cNvSpPr>
              <a:spLocks/>
            </p:cNvSpPr>
            <p:nvPr/>
          </p:nvSpPr>
          <p:spPr bwMode="auto">
            <a:xfrm>
              <a:off x="3448" y="4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53" name="Freeform 885"/>
            <p:cNvSpPr>
              <a:spLocks/>
            </p:cNvSpPr>
            <p:nvPr/>
          </p:nvSpPr>
          <p:spPr bwMode="auto">
            <a:xfrm>
              <a:off x="3459" y="44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4" name="Freeform 886"/>
            <p:cNvSpPr>
              <a:spLocks/>
            </p:cNvSpPr>
            <p:nvPr/>
          </p:nvSpPr>
          <p:spPr bwMode="auto">
            <a:xfrm>
              <a:off x="3471" y="45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55" name="Freeform 887"/>
            <p:cNvSpPr>
              <a:spLocks/>
            </p:cNvSpPr>
            <p:nvPr/>
          </p:nvSpPr>
          <p:spPr bwMode="auto">
            <a:xfrm>
              <a:off x="3484" y="45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56" name="Freeform 888"/>
            <p:cNvSpPr>
              <a:spLocks/>
            </p:cNvSpPr>
            <p:nvPr/>
          </p:nvSpPr>
          <p:spPr bwMode="auto">
            <a:xfrm>
              <a:off x="3496" y="45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57" name="Freeform 889"/>
            <p:cNvSpPr>
              <a:spLocks/>
            </p:cNvSpPr>
            <p:nvPr/>
          </p:nvSpPr>
          <p:spPr bwMode="auto">
            <a:xfrm>
              <a:off x="3507" y="4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58" name="Freeform 890"/>
            <p:cNvSpPr>
              <a:spLocks/>
            </p:cNvSpPr>
            <p:nvPr/>
          </p:nvSpPr>
          <p:spPr bwMode="auto">
            <a:xfrm>
              <a:off x="3519" y="46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9" name="Freeform 891"/>
            <p:cNvSpPr>
              <a:spLocks/>
            </p:cNvSpPr>
            <p:nvPr/>
          </p:nvSpPr>
          <p:spPr bwMode="auto">
            <a:xfrm>
              <a:off x="3531" y="46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0" name="Freeform 892"/>
            <p:cNvSpPr>
              <a:spLocks/>
            </p:cNvSpPr>
            <p:nvPr/>
          </p:nvSpPr>
          <p:spPr bwMode="auto">
            <a:xfrm>
              <a:off x="3543" y="4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61" name="Freeform 893"/>
            <p:cNvSpPr>
              <a:spLocks/>
            </p:cNvSpPr>
            <p:nvPr/>
          </p:nvSpPr>
          <p:spPr bwMode="auto">
            <a:xfrm>
              <a:off x="3554" y="46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62" name="Freeform 894"/>
            <p:cNvSpPr>
              <a:spLocks/>
            </p:cNvSpPr>
            <p:nvPr/>
          </p:nvSpPr>
          <p:spPr bwMode="auto">
            <a:xfrm>
              <a:off x="3566" y="47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63" name="Freeform 895"/>
            <p:cNvSpPr>
              <a:spLocks/>
            </p:cNvSpPr>
            <p:nvPr/>
          </p:nvSpPr>
          <p:spPr bwMode="auto">
            <a:xfrm>
              <a:off x="3578" y="473"/>
              <a:ext cx="7" cy="6"/>
            </a:xfrm>
            <a:custGeom>
              <a:avLst/>
              <a:gdLst/>
              <a:ahLst/>
              <a:cxnLst>
                <a:cxn ang="0">
                  <a:pos x="5" y="0"/>
                </a:cxn>
                <a:cxn ang="0">
                  <a:pos x="3" y="0"/>
                </a:cxn>
                <a:cxn ang="0">
                  <a:pos x="2" y="0"/>
                </a:cxn>
                <a:cxn ang="0">
                  <a:pos x="1" y="1"/>
                </a:cxn>
                <a:cxn ang="0">
                  <a:pos x="0" y="2"/>
                </a:cxn>
                <a:cxn ang="0">
                  <a:pos x="0" y="3"/>
                </a:cxn>
                <a:cxn ang="0">
                  <a:pos x="1" y="4"/>
                </a:cxn>
                <a:cxn ang="0">
                  <a:pos x="2" y="5"/>
                </a:cxn>
                <a:cxn ang="0">
                  <a:pos x="3" y="6"/>
                </a:cxn>
                <a:cxn ang="0">
                  <a:pos x="3"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3" y="0"/>
                  </a:lnTo>
                  <a:lnTo>
                    <a:pt x="2" y="0"/>
                  </a:lnTo>
                  <a:lnTo>
                    <a:pt x="1" y="1"/>
                  </a:lnTo>
                  <a:lnTo>
                    <a:pt x="0" y="2"/>
                  </a:lnTo>
                  <a:lnTo>
                    <a:pt x="0" y="3"/>
                  </a:lnTo>
                  <a:lnTo>
                    <a:pt x="1" y="4"/>
                  </a:lnTo>
                  <a:lnTo>
                    <a:pt x="2" y="5"/>
                  </a:lnTo>
                  <a:lnTo>
                    <a:pt x="3" y="6"/>
                  </a:lnTo>
                  <a:lnTo>
                    <a:pt x="3"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29664" name="Freeform 896"/>
            <p:cNvSpPr>
              <a:spLocks/>
            </p:cNvSpPr>
            <p:nvPr/>
          </p:nvSpPr>
          <p:spPr bwMode="auto">
            <a:xfrm>
              <a:off x="3591" y="47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5" name="Freeform 897"/>
            <p:cNvSpPr>
              <a:spLocks/>
            </p:cNvSpPr>
            <p:nvPr/>
          </p:nvSpPr>
          <p:spPr bwMode="auto">
            <a:xfrm>
              <a:off x="3603" y="4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6" name="Freeform 898"/>
            <p:cNvSpPr>
              <a:spLocks/>
            </p:cNvSpPr>
            <p:nvPr/>
          </p:nvSpPr>
          <p:spPr bwMode="auto">
            <a:xfrm>
              <a:off x="3614" y="48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67" name="Freeform 899"/>
            <p:cNvSpPr>
              <a:spLocks/>
            </p:cNvSpPr>
            <p:nvPr/>
          </p:nvSpPr>
          <p:spPr bwMode="auto">
            <a:xfrm>
              <a:off x="3626" y="48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68" name="Freeform 900"/>
            <p:cNvSpPr>
              <a:spLocks/>
            </p:cNvSpPr>
            <p:nvPr/>
          </p:nvSpPr>
          <p:spPr bwMode="auto">
            <a:xfrm>
              <a:off x="3638" y="48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9" name="Freeform 901"/>
            <p:cNvSpPr>
              <a:spLocks/>
            </p:cNvSpPr>
            <p:nvPr/>
          </p:nvSpPr>
          <p:spPr bwMode="auto">
            <a:xfrm>
              <a:off x="3650" y="48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70" name="Freeform 902"/>
            <p:cNvSpPr>
              <a:spLocks/>
            </p:cNvSpPr>
            <p:nvPr/>
          </p:nvSpPr>
          <p:spPr bwMode="auto">
            <a:xfrm>
              <a:off x="3661" y="4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71" name="Freeform 903"/>
            <p:cNvSpPr>
              <a:spLocks/>
            </p:cNvSpPr>
            <p:nvPr/>
          </p:nvSpPr>
          <p:spPr bwMode="auto">
            <a:xfrm>
              <a:off x="3673" y="49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72" name="Freeform 904"/>
            <p:cNvSpPr>
              <a:spLocks/>
            </p:cNvSpPr>
            <p:nvPr/>
          </p:nvSpPr>
          <p:spPr bwMode="auto">
            <a:xfrm>
              <a:off x="3686" y="49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73" name="Freeform 905"/>
            <p:cNvSpPr>
              <a:spLocks/>
            </p:cNvSpPr>
            <p:nvPr/>
          </p:nvSpPr>
          <p:spPr bwMode="auto">
            <a:xfrm>
              <a:off x="3698" y="49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74" name="Freeform 906"/>
            <p:cNvSpPr>
              <a:spLocks/>
            </p:cNvSpPr>
            <p:nvPr/>
          </p:nvSpPr>
          <p:spPr bwMode="auto">
            <a:xfrm>
              <a:off x="3710" y="4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75" name="Freeform 907"/>
            <p:cNvSpPr>
              <a:spLocks/>
            </p:cNvSpPr>
            <p:nvPr/>
          </p:nvSpPr>
          <p:spPr bwMode="auto">
            <a:xfrm>
              <a:off x="3721" y="5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76" name="Freeform 908"/>
            <p:cNvSpPr>
              <a:spLocks/>
            </p:cNvSpPr>
            <p:nvPr/>
          </p:nvSpPr>
          <p:spPr bwMode="auto">
            <a:xfrm>
              <a:off x="3733" y="50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77" name="Freeform 909"/>
            <p:cNvSpPr>
              <a:spLocks/>
            </p:cNvSpPr>
            <p:nvPr/>
          </p:nvSpPr>
          <p:spPr bwMode="auto">
            <a:xfrm>
              <a:off x="3745" y="5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78" name="Freeform 910"/>
            <p:cNvSpPr>
              <a:spLocks/>
            </p:cNvSpPr>
            <p:nvPr/>
          </p:nvSpPr>
          <p:spPr bwMode="auto">
            <a:xfrm>
              <a:off x="3757" y="5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79" name="Freeform 911"/>
            <p:cNvSpPr>
              <a:spLocks/>
            </p:cNvSpPr>
            <p:nvPr/>
          </p:nvSpPr>
          <p:spPr bwMode="auto">
            <a:xfrm>
              <a:off x="3768" y="51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80" name="Freeform 912"/>
            <p:cNvSpPr>
              <a:spLocks/>
            </p:cNvSpPr>
            <p:nvPr/>
          </p:nvSpPr>
          <p:spPr bwMode="auto">
            <a:xfrm>
              <a:off x="3780" y="512"/>
              <a:ext cx="7" cy="6"/>
            </a:xfrm>
            <a:custGeom>
              <a:avLst/>
              <a:gdLst/>
              <a:ahLst/>
              <a:cxnLst>
                <a:cxn ang="0">
                  <a:pos x="5" y="0"/>
                </a:cxn>
                <a:cxn ang="0">
                  <a:pos x="4" y="0"/>
                </a:cxn>
                <a:cxn ang="0">
                  <a:pos x="3" y="1"/>
                </a:cxn>
                <a:cxn ang="0">
                  <a:pos x="1" y="2"/>
                </a:cxn>
                <a:cxn ang="0">
                  <a:pos x="0" y="3"/>
                </a:cxn>
                <a:cxn ang="0">
                  <a:pos x="0" y="4"/>
                </a:cxn>
                <a:cxn ang="0">
                  <a:pos x="1"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1" y="2"/>
                  </a:lnTo>
                  <a:lnTo>
                    <a:pt x="0" y="3"/>
                  </a:lnTo>
                  <a:lnTo>
                    <a:pt x="0" y="4"/>
                  </a:lnTo>
                  <a:lnTo>
                    <a:pt x="1"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681" name="Freeform 913"/>
            <p:cNvSpPr>
              <a:spLocks/>
            </p:cNvSpPr>
            <p:nvPr/>
          </p:nvSpPr>
          <p:spPr bwMode="auto">
            <a:xfrm>
              <a:off x="3793" y="51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82" name="Freeform 914"/>
            <p:cNvSpPr>
              <a:spLocks/>
            </p:cNvSpPr>
            <p:nvPr/>
          </p:nvSpPr>
          <p:spPr bwMode="auto">
            <a:xfrm>
              <a:off x="3805" y="51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83" name="Freeform 915"/>
            <p:cNvSpPr>
              <a:spLocks/>
            </p:cNvSpPr>
            <p:nvPr/>
          </p:nvSpPr>
          <p:spPr bwMode="auto">
            <a:xfrm>
              <a:off x="3816" y="51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84" name="Freeform 916"/>
            <p:cNvSpPr>
              <a:spLocks/>
            </p:cNvSpPr>
            <p:nvPr/>
          </p:nvSpPr>
          <p:spPr bwMode="auto">
            <a:xfrm>
              <a:off x="3828" y="52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85" name="Freeform 917"/>
            <p:cNvSpPr>
              <a:spLocks/>
            </p:cNvSpPr>
            <p:nvPr/>
          </p:nvSpPr>
          <p:spPr bwMode="auto">
            <a:xfrm>
              <a:off x="3840" y="5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86" name="Freeform 918"/>
            <p:cNvSpPr>
              <a:spLocks/>
            </p:cNvSpPr>
            <p:nvPr/>
          </p:nvSpPr>
          <p:spPr bwMode="auto">
            <a:xfrm>
              <a:off x="3852" y="52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87" name="Freeform 919"/>
            <p:cNvSpPr>
              <a:spLocks/>
            </p:cNvSpPr>
            <p:nvPr/>
          </p:nvSpPr>
          <p:spPr bwMode="auto">
            <a:xfrm>
              <a:off x="3864" y="52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88" name="Freeform 920"/>
            <p:cNvSpPr>
              <a:spLocks/>
            </p:cNvSpPr>
            <p:nvPr/>
          </p:nvSpPr>
          <p:spPr bwMode="auto">
            <a:xfrm>
              <a:off x="3875" y="53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89" name="Freeform 921"/>
            <p:cNvSpPr>
              <a:spLocks/>
            </p:cNvSpPr>
            <p:nvPr/>
          </p:nvSpPr>
          <p:spPr bwMode="auto">
            <a:xfrm>
              <a:off x="3888" y="533"/>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0" name="Freeform 922"/>
            <p:cNvSpPr>
              <a:spLocks/>
            </p:cNvSpPr>
            <p:nvPr/>
          </p:nvSpPr>
          <p:spPr bwMode="auto">
            <a:xfrm>
              <a:off x="3900" y="536"/>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91" name="Freeform 923"/>
            <p:cNvSpPr>
              <a:spLocks/>
            </p:cNvSpPr>
            <p:nvPr/>
          </p:nvSpPr>
          <p:spPr bwMode="auto">
            <a:xfrm>
              <a:off x="3912" y="53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92" name="Freeform 924"/>
            <p:cNvSpPr>
              <a:spLocks/>
            </p:cNvSpPr>
            <p:nvPr/>
          </p:nvSpPr>
          <p:spPr bwMode="auto">
            <a:xfrm>
              <a:off x="3923" y="54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3" name="Freeform 925"/>
            <p:cNvSpPr>
              <a:spLocks/>
            </p:cNvSpPr>
            <p:nvPr/>
          </p:nvSpPr>
          <p:spPr bwMode="auto">
            <a:xfrm>
              <a:off x="3935" y="5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94" name="Freeform 926"/>
            <p:cNvSpPr>
              <a:spLocks/>
            </p:cNvSpPr>
            <p:nvPr/>
          </p:nvSpPr>
          <p:spPr bwMode="auto">
            <a:xfrm>
              <a:off x="3947" y="54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95" name="Freeform 927"/>
            <p:cNvSpPr>
              <a:spLocks/>
            </p:cNvSpPr>
            <p:nvPr/>
          </p:nvSpPr>
          <p:spPr bwMode="auto">
            <a:xfrm>
              <a:off x="3959" y="54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96" name="Freeform 928"/>
            <p:cNvSpPr>
              <a:spLocks/>
            </p:cNvSpPr>
            <p:nvPr/>
          </p:nvSpPr>
          <p:spPr bwMode="auto">
            <a:xfrm>
              <a:off x="3970" y="55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97" name="Freeform 929"/>
            <p:cNvSpPr>
              <a:spLocks/>
            </p:cNvSpPr>
            <p:nvPr/>
          </p:nvSpPr>
          <p:spPr bwMode="auto">
            <a:xfrm>
              <a:off x="3983" y="55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8" name="Freeform 930"/>
            <p:cNvSpPr>
              <a:spLocks/>
            </p:cNvSpPr>
            <p:nvPr/>
          </p:nvSpPr>
          <p:spPr bwMode="auto">
            <a:xfrm>
              <a:off x="3995" y="55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9" name="Freeform 931"/>
            <p:cNvSpPr>
              <a:spLocks/>
            </p:cNvSpPr>
            <p:nvPr/>
          </p:nvSpPr>
          <p:spPr bwMode="auto">
            <a:xfrm>
              <a:off x="4007" y="55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00" name="Freeform 932"/>
            <p:cNvSpPr>
              <a:spLocks/>
            </p:cNvSpPr>
            <p:nvPr/>
          </p:nvSpPr>
          <p:spPr bwMode="auto">
            <a:xfrm>
              <a:off x="4019" y="56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1" name="Freeform 933"/>
            <p:cNvSpPr>
              <a:spLocks/>
            </p:cNvSpPr>
            <p:nvPr/>
          </p:nvSpPr>
          <p:spPr bwMode="auto">
            <a:xfrm>
              <a:off x="4030" y="56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02" name="Freeform 934"/>
            <p:cNvSpPr>
              <a:spLocks/>
            </p:cNvSpPr>
            <p:nvPr/>
          </p:nvSpPr>
          <p:spPr bwMode="auto">
            <a:xfrm>
              <a:off x="4042" y="56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03" name="Freeform 935"/>
            <p:cNvSpPr>
              <a:spLocks/>
            </p:cNvSpPr>
            <p:nvPr/>
          </p:nvSpPr>
          <p:spPr bwMode="auto">
            <a:xfrm>
              <a:off x="4054" y="5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4" name="Freeform 936"/>
            <p:cNvSpPr>
              <a:spLocks/>
            </p:cNvSpPr>
            <p:nvPr/>
          </p:nvSpPr>
          <p:spPr bwMode="auto">
            <a:xfrm>
              <a:off x="4066" y="56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5" name="Freeform 937"/>
            <p:cNvSpPr>
              <a:spLocks/>
            </p:cNvSpPr>
            <p:nvPr/>
          </p:nvSpPr>
          <p:spPr bwMode="auto">
            <a:xfrm>
              <a:off x="4077" y="572"/>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6" y="5"/>
                </a:cxn>
                <a:cxn ang="0">
                  <a:pos x="7" y="4"/>
                </a:cxn>
                <a:cxn ang="0">
                  <a:pos x="7" y="3"/>
                </a:cxn>
                <a:cxn ang="0">
                  <a:pos x="7" y="2"/>
                </a:cxn>
                <a:cxn ang="0">
                  <a:pos x="7" y="1"/>
                </a:cxn>
                <a:cxn ang="0">
                  <a:pos x="6"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6" y="5"/>
                  </a:lnTo>
                  <a:lnTo>
                    <a:pt x="7" y="4"/>
                  </a:lnTo>
                  <a:lnTo>
                    <a:pt x="7" y="3"/>
                  </a:lnTo>
                  <a:lnTo>
                    <a:pt x="7" y="2"/>
                  </a:lnTo>
                  <a:lnTo>
                    <a:pt x="7" y="1"/>
                  </a:lnTo>
                  <a:lnTo>
                    <a:pt x="6" y="0"/>
                  </a:lnTo>
                  <a:lnTo>
                    <a:pt x="4" y="0"/>
                  </a:lnTo>
                  <a:close/>
                </a:path>
              </a:pathLst>
            </a:custGeom>
            <a:solidFill>
              <a:srgbClr val="000000"/>
            </a:solidFill>
            <a:ln w="9525">
              <a:noFill/>
              <a:round/>
              <a:headEnd/>
              <a:tailEnd/>
            </a:ln>
          </p:spPr>
          <p:txBody>
            <a:bodyPr/>
            <a:lstStyle/>
            <a:p>
              <a:endParaRPr lang="en-US"/>
            </a:p>
          </p:txBody>
        </p:sp>
        <p:sp>
          <p:nvSpPr>
            <p:cNvPr id="929706" name="Freeform 938"/>
            <p:cNvSpPr>
              <a:spLocks/>
            </p:cNvSpPr>
            <p:nvPr/>
          </p:nvSpPr>
          <p:spPr bwMode="auto">
            <a:xfrm>
              <a:off x="4090" y="57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07" name="Freeform 939"/>
            <p:cNvSpPr>
              <a:spLocks/>
            </p:cNvSpPr>
            <p:nvPr/>
          </p:nvSpPr>
          <p:spPr bwMode="auto">
            <a:xfrm>
              <a:off x="4102" y="57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8" name="Freeform 940"/>
            <p:cNvSpPr>
              <a:spLocks/>
            </p:cNvSpPr>
            <p:nvPr/>
          </p:nvSpPr>
          <p:spPr bwMode="auto">
            <a:xfrm>
              <a:off x="4114" y="57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09" name="Freeform 941"/>
            <p:cNvSpPr>
              <a:spLocks/>
            </p:cNvSpPr>
            <p:nvPr/>
          </p:nvSpPr>
          <p:spPr bwMode="auto">
            <a:xfrm>
              <a:off x="4125" y="58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0" name="Freeform 942"/>
            <p:cNvSpPr>
              <a:spLocks/>
            </p:cNvSpPr>
            <p:nvPr/>
          </p:nvSpPr>
          <p:spPr bwMode="auto">
            <a:xfrm>
              <a:off x="4137" y="58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1" name="Freeform 943"/>
            <p:cNvSpPr>
              <a:spLocks/>
            </p:cNvSpPr>
            <p:nvPr/>
          </p:nvSpPr>
          <p:spPr bwMode="auto">
            <a:xfrm>
              <a:off x="4149" y="5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12" name="Freeform 944"/>
            <p:cNvSpPr>
              <a:spLocks/>
            </p:cNvSpPr>
            <p:nvPr/>
          </p:nvSpPr>
          <p:spPr bwMode="auto">
            <a:xfrm>
              <a:off x="4161" y="58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13" name="Freeform 945"/>
            <p:cNvSpPr>
              <a:spLocks/>
            </p:cNvSpPr>
            <p:nvPr/>
          </p:nvSpPr>
          <p:spPr bwMode="auto">
            <a:xfrm>
              <a:off x="4173" y="59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14" name="Freeform 946"/>
            <p:cNvSpPr>
              <a:spLocks/>
            </p:cNvSpPr>
            <p:nvPr/>
          </p:nvSpPr>
          <p:spPr bwMode="auto">
            <a:xfrm>
              <a:off x="4185" y="59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15" name="Freeform 947"/>
            <p:cNvSpPr>
              <a:spLocks/>
            </p:cNvSpPr>
            <p:nvPr/>
          </p:nvSpPr>
          <p:spPr bwMode="auto">
            <a:xfrm>
              <a:off x="4197" y="59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6" name="Freeform 948"/>
            <p:cNvSpPr>
              <a:spLocks/>
            </p:cNvSpPr>
            <p:nvPr/>
          </p:nvSpPr>
          <p:spPr bwMode="auto">
            <a:xfrm>
              <a:off x="4209" y="59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17" name="Freeform 949"/>
            <p:cNvSpPr>
              <a:spLocks/>
            </p:cNvSpPr>
            <p:nvPr/>
          </p:nvSpPr>
          <p:spPr bwMode="auto">
            <a:xfrm>
              <a:off x="4221" y="60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18" name="Freeform 950"/>
            <p:cNvSpPr>
              <a:spLocks/>
            </p:cNvSpPr>
            <p:nvPr/>
          </p:nvSpPr>
          <p:spPr bwMode="auto">
            <a:xfrm>
              <a:off x="4232" y="60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9" name="Freeform 951"/>
            <p:cNvSpPr>
              <a:spLocks/>
            </p:cNvSpPr>
            <p:nvPr/>
          </p:nvSpPr>
          <p:spPr bwMode="auto">
            <a:xfrm>
              <a:off x="4244" y="60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20" name="Freeform 952"/>
            <p:cNvSpPr>
              <a:spLocks/>
            </p:cNvSpPr>
            <p:nvPr/>
          </p:nvSpPr>
          <p:spPr bwMode="auto">
            <a:xfrm>
              <a:off x="4256" y="6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21" name="Freeform 953"/>
            <p:cNvSpPr>
              <a:spLocks/>
            </p:cNvSpPr>
            <p:nvPr/>
          </p:nvSpPr>
          <p:spPr bwMode="auto">
            <a:xfrm>
              <a:off x="4268" y="6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22" name="Freeform 954"/>
            <p:cNvSpPr>
              <a:spLocks/>
            </p:cNvSpPr>
            <p:nvPr/>
          </p:nvSpPr>
          <p:spPr bwMode="auto">
            <a:xfrm>
              <a:off x="4280" y="612"/>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23" name="Freeform 955"/>
            <p:cNvSpPr>
              <a:spLocks/>
            </p:cNvSpPr>
            <p:nvPr/>
          </p:nvSpPr>
          <p:spPr bwMode="auto">
            <a:xfrm>
              <a:off x="4292" y="61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24" name="Freeform 956"/>
            <p:cNvSpPr>
              <a:spLocks/>
            </p:cNvSpPr>
            <p:nvPr/>
          </p:nvSpPr>
          <p:spPr bwMode="auto">
            <a:xfrm>
              <a:off x="4304" y="61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25" name="Freeform 957"/>
            <p:cNvSpPr>
              <a:spLocks/>
            </p:cNvSpPr>
            <p:nvPr/>
          </p:nvSpPr>
          <p:spPr bwMode="auto">
            <a:xfrm>
              <a:off x="4316" y="61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26" name="Freeform 958"/>
            <p:cNvSpPr>
              <a:spLocks/>
            </p:cNvSpPr>
            <p:nvPr/>
          </p:nvSpPr>
          <p:spPr bwMode="auto">
            <a:xfrm>
              <a:off x="4328" y="6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27" name="Freeform 959"/>
            <p:cNvSpPr>
              <a:spLocks/>
            </p:cNvSpPr>
            <p:nvPr/>
          </p:nvSpPr>
          <p:spPr bwMode="auto">
            <a:xfrm>
              <a:off x="4339" y="62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28" name="Freeform 960"/>
            <p:cNvSpPr>
              <a:spLocks/>
            </p:cNvSpPr>
            <p:nvPr/>
          </p:nvSpPr>
          <p:spPr bwMode="auto">
            <a:xfrm>
              <a:off x="4351" y="6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29" name="Freeform 961"/>
            <p:cNvSpPr>
              <a:spLocks/>
            </p:cNvSpPr>
            <p:nvPr/>
          </p:nvSpPr>
          <p:spPr bwMode="auto">
            <a:xfrm>
              <a:off x="4363" y="62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0" name="Freeform 962"/>
            <p:cNvSpPr>
              <a:spLocks/>
            </p:cNvSpPr>
            <p:nvPr/>
          </p:nvSpPr>
          <p:spPr bwMode="auto">
            <a:xfrm>
              <a:off x="4375" y="630"/>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31" name="Freeform 963"/>
            <p:cNvSpPr>
              <a:spLocks/>
            </p:cNvSpPr>
            <p:nvPr/>
          </p:nvSpPr>
          <p:spPr bwMode="auto">
            <a:xfrm>
              <a:off x="4387" y="633"/>
              <a:ext cx="6" cy="7"/>
            </a:xfrm>
            <a:custGeom>
              <a:avLst/>
              <a:gdLst/>
              <a:ahLst/>
              <a:cxnLst>
                <a:cxn ang="0">
                  <a:pos x="4" y="0"/>
                </a:cxn>
                <a:cxn ang="0">
                  <a:pos x="3" y="0"/>
                </a:cxn>
                <a:cxn ang="0">
                  <a:pos x="2" y="0"/>
                </a:cxn>
                <a:cxn ang="0">
                  <a:pos x="1" y="1"/>
                </a:cxn>
                <a:cxn ang="0">
                  <a:pos x="0" y="2"/>
                </a:cxn>
                <a:cxn ang="0">
                  <a:pos x="0" y="4"/>
                </a:cxn>
                <a:cxn ang="0">
                  <a:pos x="1" y="5"/>
                </a:cxn>
                <a:cxn ang="0">
                  <a:pos x="2" y="6"/>
                </a:cxn>
                <a:cxn ang="0">
                  <a:pos x="3" y="7"/>
                </a:cxn>
                <a:cxn ang="0">
                  <a:pos x="3" y="7"/>
                </a:cxn>
                <a:cxn ang="0">
                  <a:pos x="4" y="7"/>
                </a:cxn>
                <a:cxn ang="0">
                  <a:pos x="5" y="6"/>
                </a:cxn>
                <a:cxn ang="0">
                  <a:pos x="6" y="5"/>
                </a:cxn>
                <a:cxn ang="0">
                  <a:pos x="6" y="4"/>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4"/>
                  </a:lnTo>
                  <a:lnTo>
                    <a:pt x="1" y="5"/>
                  </a:lnTo>
                  <a:lnTo>
                    <a:pt x="2" y="6"/>
                  </a:lnTo>
                  <a:lnTo>
                    <a:pt x="3" y="7"/>
                  </a:lnTo>
                  <a:lnTo>
                    <a:pt x="3" y="7"/>
                  </a:lnTo>
                  <a:lnTo>
                    <a:pt x="4" y="7"/>
                  </a:lnTo>
                  <a:lnTo>
                    <a:pt x="5" y="6"/>
                  </a:lnTo>
                  <a:lnTo>
                    <a:pt x="6" y="5"/>
                  </a:lnTo>
                  <a:lnTo>
                    <a:pt x="6" y="4"/>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32" name="Freeform 964"/>
            <p:cNvSpPr>
              <a:spLocks/>
            </p:cNvSpPr>
            <p:nvPr/>
          </p:nvSpPr>
          <p:spPr bwMode="auto">
            <a:xfrm>
              <a:off x="4399" y="635"/>
              <a:ext cx="6" cy="7"/>
            </a:xfrm>
            <a:custGeom>
              <a:avLst/>
              <a:gdLst/>
              <a:ahLst/>
              <a:cxnLst>
                <a:cxn ang="0">
                  <a:pos x="4" y="0"/>
                </a:cxn>
                <a:cxn ang="0">
                  <a:pos x="3" y="0"/>
                </a:cxn>
                <a:cxn ang="0">
                  <a:pos x="2" y="0"/>
                </a:cxn>
                <a:cxn ang="0">
                  <a:pos x="1" y="2"/>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2"/>
                </a:cxn>
                <a:cxn ang="0">
                  <a:pos x="5" y="0"/>
                </a:cxn>
                <a:cxn ang="0">
                  <a:pos x="4" y="0"/>
                </a:cxn>
              </a:cxnLst>
              <a:rect l="0" t="0" r="r" b="b"/>
              <a:pathLst>
                <a:path w="6" h="7">
                  <a:moveTo>
                    <a:pt x="4" y="0"/>
                  </a:moveTo>
                  <a:lnTo>
                    <a:pt x="3" y="0"/>
                  </a:lnTo>
                  <a:lnTo>
                    <a:pt x="2" y="0"/>
                  </a:lnTo>
                  <a:lnTo>
                    <a:pt x="1" y="2"/>
                  </a:lnTo>
                  <a:lnTo>
                    <a:pt x="0" y="3"/>
                  </a:lnTo>
                  <a:lnTo>
                    <a:pt x="0" y="4"/>
                  </a:lnTo>
                  <a:lnTo>
                    <a:pt x="1" y="5"/>
                  </a:lnTo>
                  <a:lnTo>
                    <a:pt x="2" y="6"/>
                  </a:lnTo>
                  <a:lnTo>
                    <a:pt x="3" y="7"/>
                  </a:lnTo>
                  <a:lnTo>
                    <a:pt x="3" y="7"/>
                  </a:lnTo>
                  <a:lnTo>
                    <a:pt x="4" y="7"/>
                  </a:lnTo>
                  <a:lnTo>
                    <a:pt x="5" y="6"/>
                  </a:lnTo>
                  <a:lnTo>
                    <a:pt x="6" y="5"/>
                  </a:lnTo>
                  <a:lnTo>
                    <a:pt x="6" y="4"/>
                  </a:lnTo>
                  <a:lnTo>
                    <a:pt x="6" y="3"/>
                  </a:lnTo>
                  <a:lnTo>
                    <a:pt x="6" y="2"/>
                  </a:lnTo>
                  <a:lnTo>
                    <a:pt x="5" y="0"/>
                  </a:lnTo>
                  <a:lnTo>
                    <a:pt x="4" y="0"/>
                  </a:lnTo>
                  <a:close/>
                </a:path>
              </a:pathLst>
            </a:custGeom>
            <a:solidFill>
              <a:srgbClr val="000000"/>
            </a:solidFill>
            <a:ln w="9525">
              <a:noFill/>
              <a:round/>
              <a:headEnd/>
              <a:tailEnd/>
            </a:ln>
          </p:spPr>
          <p:txBody>
            <a:bodyPr/>
            <a:lstStyle/>
            <a:p>
              <a:endParaRPr lang="en-US"/>
            </a:p>
          </p:txBody>
        </p:sp>
        <p:sp>
          <p:nvSpPr>
            <p:cNvPr id="929733" name="Freeform 965"/>
            <p:cNvSpPr>
              <a:spLocks/>
            </p:cNvSpPr>
            <p:nvPr/>
          </p:nvSpPr>
          <p:spPr bwMode="auto">
            <a:xfrm>
              <a:off x="4411" y="63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34" name="Freeform 966"/>
            <p:cNvSpPr>
              <a:spLocks/>
            </p:cNvSpPr>
            <p:nvPr/>
          </p:nvSpPr>
          <p:spPr bwMode="auto">
            <a:xfrm>
              <a:off x="4423" y="64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5" name="Freeform 967"/>
            <p:cNvSpPr>
              <a:spLocks/>
            </p:cNvSpPr>
            <p:nvPr/>
          </p:nvSpPr>
          <p:spPr bwMode="auto">
            <a:xfrm>
              <a:off x="4435" y="64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6" name="Freeform 968"/>
            <p:cNvSpPr>
              <a:spLocks/>
            </p:cNvSpPr>
            <p:nvPr/>
          </p:nvSpPr>
          <p:spPr bwMode="auto">
            <a:xfrm>
              <a:off x="4446" y="64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37" name="Freeform 969"/>
            <p:cNvSpPr>
              <a:spLocks/>
            </p:cNvSpPr>
            <p:nvPr/>
          </p:nvSpPr>
          <p:spPr bwMode="auto">
            <a:xfrm>
              <a:off x="4458" y="64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38" name="Freeform 970"/>
            <p:cNvSpPr>
              <a:spLocks/>
            </p:cNvSpPr>
            <p:nvPr/>
          </p:nvSpPr>
          <p:spPr bwMode="auto">
            <a:xfrm>
              <a:off x="4470" y="65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9" name="Freeform 971"/>
            <p:cNvSpPr>
              <a:spLocks/>
            </p:cNvSpPr>
            <p:nvPr/>
          </p:nvSpPr>
          <p:spPr bwMode="auto">
            <a:xfrm>
              <a:off x="4483" y="6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40" name="Freeform 972"/>
            <p:cNvSpPr>
              <a:spLocks/>
            </p:cNvSpPr>
            <p:nvPr/>
          </p:nvSpPr>
          <p:spPr bwMode="auto">
            <a:xfrm>
              <a:off x="4494" y="65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1" name="Freeform 973"/>
            <p:cNvSpPr>
              <a:spLocks/>
            </p:cNvSpPr>
            <p:nvPr/>
          </p:nvSpPr>
          <p:spPr bwMode="auto">
            <a:xfrm>
              <a:off x="4506" y="65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2" name="Freeform 974"/>
            <p:cNvSpPr>
              <a:spLocks/>
            </p:cNvSpPr>
            <p:nvPr/>
          </p:nvSpPr>
          <p:spPr bwMode="auto">
            <a:xfrm>
              <a:off x="4518" y="65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43" name="Freeform 975"/>
            <p:cNvSpPr>
              <a:spLocks/>
            </p:cNvSpPr>
            <p:nvPr/>
          </p:nvSpPr>
          <p:spPr bwMode="auto">
            <a:xfrm>
              <a:off x="4530" y="66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44" name="Freeform 976"/>
            <p:cNvSpPr>
              <a:spLocks/>
            </p:cNvSpPr>
            <p:nvPr/>
          </p:nvSpPr>
          <p:spPr bwMode="auto">
            <a:xfrm>
              <a:off x="4541" y="66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5" name="Freeform 977"/>
            <p:cNvSpPr>
              <a:spLocks/>
            </p:cNvSpPr>
            <p:nvPr/>
          </p:nvSpPr>
          <p:spPr bwMode="auto">
            <a:xfrm>
              <a:off x="4553" y="66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46" name="Freeform 978"/>
            <p:cNvSpPr>
              <a:spLocks/>
            </p:cNvSpPr>
            <p:nvPr/>
          </p:nvSpPr>
          <p:spPr bwMode="auto">
            <a:xfrm>
              <a:off x="4565" y="66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7" name="Freeform 979"/>
            <p:cNvSpPr>
              <a:spLocks/>
            </p:cNvSpPr>
            <p:nvPr/>
          </p:nvSpPr>
          <p:spPr bwMode="auto">
            <a:xfrm>
              <a:off x="4577" y="671"/>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6" y="4"/>
                </a:cxn>
                <a:cxn ang="0">
                  <a:pos x="7" y="3"/>
                </a:cxn>
                <a:cxn ang="0">
                  <a:pos x="7" y="2"/>
                </a:cxn>
                <a:cxn ang="0">
                  <a:pos x="6"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6" y="4"/>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748" name="Freeform 980"/>
            <p:cNvSpPr>
              <a:spLocks/>
            </p:cNvSpPr>
            <p:nvPr/>
          </p:nvSpPr>
          <p:spPr bwMode="auto">
            <a:xfrm>
              <a:off x="4590" y="67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49" name="Freeform 981"/>
            <p:cNvSpPr>
              <a:spLocks/>
            </p:cNvSpPr>
            <p:nvPr/>
          </p:nvSpPr>
          <p:spPr bwMode="auto">
            <a:xfrm>
              <a:off x="4601" y="67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0" name="Freeform 982"/>
            <p:cNvSpPr>
              <a:spLocks/>
            </p:cNvSpPr>
            <p:nvPr/>
          </p:nvSpPr>
          <p:spPr bwMode="auto">
            <a:xfrm>
              <a:off x="4613" y="67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1" name="Freeform 983"/>
            <p:cNvSpPr>
              <a:spLocks/>
            </p:cNvSpPr>
            <p:nvPr/>
          </p:nvSpPr>
          <p:spPr bwMode="auto">
            <a:xfrm>
              <a:off x="4625" y="6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52" name="Freeform 984"/>
            <p:cNvSpPr>
              <a:spLocks/>
            </p:cNvSpPr>
            <p:nvPr/>
          </p:nvSpPr>
          <p:spPr bwMode="auto">
            <a:xfrm>
              <a:off x="4637" y="6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53" name="Freeform 985"/>
            <p:cNvSpPr>
              <a:spLocks/>
            </p:cNvSpPr>
            <p:nvPr/>
          </p:nvSpPr>
          <p:spPr bwMode="auto">
            <a:xfrm>
              <a:off x="4648" y="68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4" name="Freeform 986"/>
            <p:cNvSpPr>
              <a:spLocks/>
            </p:cNvSpPr>
            <p:nvPr/>
          </p:nvSpPr>
          <p:spPr bwMode="auto">
            <a:xfrm>
              <a:off x="4660" y="68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55" name="Freeform 987"/>
            <p:cNvSpPr>
              <a:spLocks/>
            </p:cNvSpPr>
            <p:nvPr/>
          </p:nvSpPr>
          <p:spPr bwMode="auto">
            <a:xfrm>
              <a:off x="4672" y="69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56" name="Freeform 988"/>
            <p:cNvSpPr>
              <a:spLocks/>
            </p:cNvSpPr>
            <p:nvPr/>
          </p:nvSpPr>
          <p:spPr bwMode="auto">
            <a:xfrm>
              <a:off x="4685" y="69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57" name="Freeform 989"/>
            <p:cNvSpPr>
              <a:spLocks/>
            </p:cNvSpPr>
            <p:nvPr/>
          </p:nvSpPr>
          <p:spPr bwMode="auto">
            <a:xfrm>
              <a:off x="4696" y="69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58" name="Freeform 990"/>
            <p:cNvSpPr>
              <a:spLocks/>
            </p:cNvSpPr>
            <p:nvPr/>
          </p:nvSpPr>
          <p:spPr bwMode="auto">
            <a:xfrm>
              <a:off x="4708" y="69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9" name="Freeform 991"/>
            <p:cNvSpPr>
              <a:spLocks/>
            </p:cNvSpPr>
            <p:nvPr/>
          </p:nvSpPr>
          <p:spPr bwMode="auto">
            <a:xfrm>
              <a:off x="4720" y="69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60" name="Freeform 992"/>
            <p:cNvSpPr>
              <a:spLocks/>
            </p:cNvSpPr>
            <p:nvPr/>
          </p:nvSpPr>
          <p:spPr bwMode="auto">
            <a:xfrm>
              <a:off x="4732" y="7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61" name="Freeform 993"/>
            <p:cNvSpPr>
              <a:spLocks/>
            </p:cNvSpPr>
            <p:nvPr/>
          </p:nvSpPr>
          <p:spPr bwMode="auto">
            <a:xfrm>
              <a:off x="4744" y="7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62" name="Freeform 994"/>
            <p:cNvSpPr>
              <a:spLocks/>
            </p:cNvSpPr>
            <p:nvPr/>
          </p:nvSpPr>
          <p:spPr bwMode="auto">
            <a:xfrm>
              <a:off x="4755" y="70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grpSp>
      <p:sp>
        <p:nvSpPr>
          <p:cNvPr id="929763" name="Line 995"/>
          <p:cNvSpPr>
            <a:spLocks noChangeShapeType="1"/>
          </p:cNvSpPr>
          <p:nvPr/>
        </p:nvSpPr>
        <p:spPr bwMode="auto">
          <a:xfrm>
            <a:off x="6453188" y="3484563"/>
            <a:ext cx="1025525" cy="73025"/>
          </a:xfrm>
          <a:prstGeom prst="line">
            <a:avLst/>
          </a:prstGeom>
          <a:noFill/>
          <a:ln w="9525">
            <a:solidFill>
              <a:srgbClr val="000000"/>
            </a:solidFill>
            <a:round/>
            <a:headEnd/>
            <a:tailEnd/>
          </a:ln>
        </p:spPr>
        <p:txBody>
          <a:bodyPr/>
          <a:lstStyle/>
          <a:p>
            <a:endParaRPr lang="en-US"/>
          </a:p>
        </p:txBody>
      </p:sp>
      <p:grpSp>
        <p:nvGrpSpPr>
          <p:cNvPr id="929764" name="Group 996"/>
          <p:cNvGrpSpPr>
            <a:grpSpLocks/>
          </p:cNvGrpSpPr>
          <p:nvPr/>
        </p:nvGrpSpPr>
        <p:grpSpPr bwMode="auto">
          <a:xfrm>
            <a:off x="4284663" y="935038"/>
            <a:ext cx="3267075" cy="469900"/>
            <a:chOff x="2699" y="589"/>
            <a:chExt cx="2058" cy="296"/>
          </a:xfrm>
        </p:grpSpPr>
        <p:sp>
          <p:nvSpPr>
            <p:cNvPr id="929765" name="Freeform 997"/>
            <p:cNvSpPr>
              <a:spLocks/>
            </p:cNvSpPr>
            <p:nvPr/>
          </p:nvSpPr>
          <p:spPr bwMode="auto">
            <a:xfrm>
              <a:off x="2699" y="589"/>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766" name="Freeform 998"/>
            <p:cNvSpPr>
              <a:spLocks/>
            </p:cNvSpPr>
            <p:nvPr/>
          </p:nvSpPr>
          <p:spPr bwMode="auto">
            <a:xfrm>
              <a:off x="2711" y="59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67" name="Freeform 999"/>
            <p:cNvSpPr>
              <a:spLocks/>
            </p:cNvSpPr>
            <p:nvPr/>
          </p:nvSpPr>
          <p:spPr bwMode="auto">
            <a:xfrm>
              <a:off x="2723" y="59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68" name="Freeform 1000"/>
            <p:cNvSpPr>
              <a:spLocks/>
            </p:cNvSpPr>
            <p:nvPr/>
          </p:nvSpPr>
          <p:spPr bwMode="auto">
            <a:xfrm>
              <a:off x="2735" y="5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69" name="Freeform 1001"/>
            <p:cNvSpPr>
              <a:spLocks/>
            </p:cNvSpPr>
            <p:nvPr/>
          </p:nvSpPr>
          <p:spPr bwMode="auto">
            <a:xfrm>
              <a:off x="2747" y="5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70" name="Freeform 1002"/>
            <p:cNvSpPr>
              <a:spLocks/>
            </p:cNvSpPr>
            <p:nvPr/>
          </p:nvSpPr>
          <p:spPr bwMode="auto">
            <a:xfrm>
              <a:off x="2758" y="59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71" name="Freeform 1003"/>
            <p:cNvSpPr>
              <a:spLocks/>
            </p:cNvSpPr>
            <p:nvPr/>
          </p:nvSpPr>
          <p:spPr bwMode="auto">
            <a:xfrm>
              <a:off x="2770" y="5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72" name="Freeform 1004"/>
            <p:cNvSpPr>
              <a:spLocks/>
            </p:cNvSpPr>
            <p:nvPr/>
          </p:nvSpPr>
          <p:spPr bwMode="auto">
            <a:xfrm>
              <a:off x="2783" y="6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73" name="Freeform 1005"/>
            <p:cNvSpPr>
              <a:spLocks/>
            </p:cNvSpPr>
            <p:nvPr/>
          </p:nvSpPr>
          <p:spPr bwMode="auto">
            <a:xfrm>
              <a:off x="2795" y="60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74" name="Freeform 1006"/>
            <p:cNvSpPr>
              <a:spLocks/>
            </p:cNvSpPr>
            <p:nvPr/>
          </p:nvSpPr>
          <p:spPr bwMode="auto">
            <a:xfrm>
              <a:off x="2807" y="6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75" name="Freeform 1007"/>
            <p:cNvSpPr>
              <a:spLocks/>
            </p:cNvSpPr>
            <p:nvPr/>
          </p:nvSpPr>
          <p:spPr bwMode="auto">
            <a:xfrm>
              <a:off x="2819" y="60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76" name="Freeform 1008"/>
            <p:cNvSpPr>
              <a:spLocks/>
            </p:cNvSpPr>
            <p:nvPr/>
          </p:nvSpPr>
          <p:spPr bwMode="auto">
            <a:xfrm>
              <a:off x="2831" y="60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77" name="Freeform 1009"/>
            <p:cNvSpPr>
              <a:spLocks/>
            </p:cNvSpPr>
            <p:nvPr/>
          </p:nvSpPr>
          <p:spPr bwMode="auto">
            <a:xfrm>
              <a:off x="2843" y="6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78" name="Freeform 1010"/>
            <p:cNvSpPr>
              <a:spLocks/>
            </p:cNvSpPr>
            <p:nvPr/>
          </p:nvSpPr>
          <p:spPr bwMode="auto">
            <a:xfrm>
              <a:off x="2854" y="61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79" name="Freeform 1011"/>
            <p:cNvSpPr>
              <a:spLocks/>
            </p:cNvSpPr>
            <p:nvPr/>
          </p:nvSpPr>
          <p:spPr bwMode="auto">
            <a:xfrm>
              <a:off x="2866" y="61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0" name="Freeform 1012"/>
            <p:cNvSpPr>
              <a:spLocks/>
            </p:cNvSpPr>
            <p:nvPr/>
          </p:nvSpPr>
          <p:spPr bwMode="auto">
            <a:xfrm>
              <a:off x="2878" y="614"/>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781" name="Freeform 1013"/>
            <p:cNvSpPr>
              <a:spLocks/>
            </p:cNvSpPr>
            <p:nvPr/>
          </p:nvSpPr>
          <p:spPr bwMode="auto">
            <a:xfrm>
              <a:off x="2891" y="61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2" name="Freeform 1014"/>
            <p:cNvSpPr>
              <a:spLocks/>
            </p:cNvSpPr>
            <p:nvPr/>
          </p:nvSpPr>
          <p:spPr bwMode="auto">
            <a:xfrm>
              <a:off x="2903" y="6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83" name="Freeform 1015"/>
            <p:cNvSpPr>
              <a:spLocks/>
            </p:cNvSpPr>
            <p:nvPr/>
          </p:nvSpPr>
          <p:spPr bwMode="auto">
            <a:xfrm>
              <a:off x="2915" y="6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84" name="Freeform 1016"/>
            <p:cNvSpPr>
              <a:spLocks/>
            </p:cNvSpPr>
            <p:nvPr/>
          </p:nvSpPr>
          <p:spPr bwMode="auto">
            <a:xfrm>
              <a:off x="2927" y="6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85" name="Freeform 1017"/>
            <p:cNvSpPr>
              <a:spLocks/>
            </p:cNvSpPr>
            <p:nvPr/>
          </p:nvSpPr>
          <p:spPr bwMode="auto">
            <a:xfrm>
              <a:off x="2939" y="6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86" name="Freeform 1018"/>
            <p:cNvSpPr>
              <a:spLocks/>
            </p:cNvSpPr>
            <p:nvPr/>
          </p:nvSpPr>
          <p:spPr bwMode="auto">
            <a:xfrm>
              <a:off x="2951" y="6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87" name="Freeform 1019"/>
            <p:cNvSpPr>
              <a:spLocks/>
            </p:cNvSpPr>
            <p:nvPr/>
          </p:nvSpPr>
          <p:spPr bwMode="auto">
            <a:xfrm>
              <a:off x="2962" y="6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8" name="Freeform 1020"/>
            <p:cNvSpPr>
              <a:spLocks/>
            </p:cNvSpPr>
            <p:nvPr/>
          </p:nvSpPr>
          <p:spPr bwMode="auto">
            <a:xfrm>
              <a:off x="2974" y="6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9" name="Freeform 1021"/>
            <p:cNvSpPr>
              <a:spLocks/>
            </p:cNvSpPr>
            <p:nvPr/>
          </p:nvSpPr>
          <p:spPr bwMode="auto">
            <a:xfrm>
              <a:off x="2987" y="62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0" name="Freeform 1022"/>
            <p:cNvSpPr>
              <a:spLocks/>
            </p:cNvSpPr>
            <p:nvPr/>
          </p:nvSpPr>
          <p:spPr bwMode="auto">
            <a:xfrm>
              <a:off x="2999" y="631"/>
              <a:ext cx="6" cy="7"/>
            </a:xfrm>
            <a:custGeom>
              <a:avLst/>
              <a:gdLst/>
              <a:ahLst/>
              <a:cxnLst>
                <a:cxn ang="0">
                  <a:pos x="4" y="0"/>
                </a:cxn>
                <a:cxn ang="0">
                  <a:pos x="3" y="0"/>
                </a:cxn>
                <a:cxn ang="0">
                  <a:pos x="2" y="0"/>
                </a:cxn>
                <a:cxn ang="0">
                  <a:pos x="1" y="1"/>
                </a:cxn>
                <a:cxn ang="0">
                  <a:pos x="0" y="2"/>
                </a:cxn>
                <a:cxn ang="0">
                  <a:pos x="0" y="3"/>
                </a:cxn>
                <a:cxn ang="0">
                  <a:pos x="1" y="4"/>
                </a:cxn>
                <a:cxn ang="0">
                  <a:pos x="2" y="6"/>
                </a:cxn>
                <a:cxn ang="0">
                  <a:pos x="3" y="7"/>
                </a:cxn>
                <a:cxn ang="0">
                  <a:pos x="3" y="7"/>
                </a:cxn>
                <a:cxn ang="0">
                  <a:pos x="4" y="7"/>
                </a:cxn>
                <a:cxn ang="0">
                  <a:pos x="5" y="6"/>
                </a:cxn>
                <a:cxn ang="0">
                  <a:pos x="6" y="4"/>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4"/>
                  </a:lnTo>
                  <a:lnTo>
                    <a:pt x="2" y="6"/>
                  </a:lnTo>
                  <a:lnTo>
                    <a:pt x="3" y="7"/>
                  </a:lnTo>
                  <a:lnTo>
                    <a:pt x="3" y="7"/>
                  </a:lnTo>
                  <a:lnTo>
                    <a:pt x="4" y="7"/>
                  </a:lnTo>
                  <a:lnTo>
                    <a:pt x="5" y="6"/>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91" name="Freeform 1023"/>
            <p:cNvSpPr>
              <a:spLocks/>
            </p:cNvSpPr>
            <p:nvPr/>
          </p:nvSpPr>
          <p:spPr bwMode="auto">
            <a:xfrm>
              <a:off x="3011" y="633"/>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92" name="Freeform 1024"/>
            <p:cNvSpPr>
              <a:spLocks/>
            </p:cNvSpPr>
            <p:nvPr/>
          </p:nvSpPr>
          <p:spPr bwMode="auto">
            <a:xfrm>
              <a:off x="3023" y="634"/>
              <a:ext cx="6" cy="7"/>
            </a:xfrm>
            <a:custGeom>
              <a:avLst/>
              <a:gdLst/>
              <a:ahLst/>
              <a:cxnLst>
                <a:cxn ang="0">
                  <a:pos x="3" y="0"/>
                </a:cxn>
                <a:cxn ang="0">
                  <a:pos x="2" y="0"/>
                </a:cxn>
                <a:cxn ang="0">
                  <a:pos x="1" y="1"/>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1"/>
                </a:cxn>
                <a:cxn ang="0">
                  <a:pos x="3" y="0"/>
                </a:cxn>
              </a:cxnLst>
              <a:rect l="0" t="0" r="r" b="b"/>
              <a:pathLst>
                <a:path w="6" h="7">
                  <a:moveTo>
                    <a:pt x="3" y="0"/>
                  </a:moveTo>
                  <a:lnTo>
                    <a:pt x="2" y="0"/>
                  </a:lnTo>
                  <a:lnTo>
                    <a:pt x="1" y="1"/>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1"/>
                  </a:lnTo>
                  <a:lnTo>
                    <a:pt x="3" y="0"/>
                  </a:lnTo>
                  <a:close/>
                </a:path>
              </a:pathLst>
            </a:custGeom>
            <a:solidFill>
              <a:srgbClr val="000000"/>
            </a:solidFill>
            <a:ln w="9525">
              <a:noFill/>
              <a:round/>
              <a:headEnd/>
              <a:tailEnd/>
            </a:ln>
          </p:spPr>
          <p:txBody>
            <a:bodyPr/>
            <a:lstStyle/>
            <a:p>
              <a:endParaRPr lang="en-US"/>
            </a:p>
          </p:txBody>
        </p:sp>
        <p:sp>
          <p:nvSpPr>
            <p:cNvPr id="929793" name="Freeform 1025"/>
            <p:cNvSpPr>
              <a:spLocks/>
            </p:cNvSpPr>
            <p:nvPr/>
          </p:nvSpPr>
          <p:spPr bwMode="auto">
            <a:xfrm>
              <a:off x="3035" y="6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94" name="Freeform 1026"/>
            <p:cNvSpPr>
              <a:spLocks/>
            </p:cNvSpPr>
            <p:nvPr/>
          </p:nvSpPr>
          <p:spPr bwMode="auto">
            <a:xfrm>
              <a:off x="3047" y="6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95" name="Freeform 1027"/>
            <p:cNvSpPr>
              <a:spLocks/>
            </p:cNvSpPr>
            <p:nvPr/>
          </p:nvSpPr>
          <p:spPr bwMode="auto">
            <a:xfrm>
              <a:off x="3058" y="64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6" name="Freeform 1028"/>
            <p:cNvSpPr>
              <a:spLocks/>
            </p:cNvSpPr>
            <p:nvPr/>
          </p:nvSpPr>
          <p:spPr bwMode="auto">
            <a:xfrm>
              <a:off x="3070" y="6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7" name="Freeform 1029"/>
            <p:cNvSpPr>
              <a:spLocks/>
            </p:cNvSpPr>
            <p:nvPr/>
          </p:nvSpPr>
          <p:spPr bwMode="auto">
            <a:xfrm>
              <a:off x="3083" y="6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98" name="Freeform 1030"/>
            <p:cNvSpPr>
              <a:spLocks/>
            </p:cNvSpPr>
            <p:nvPr/>
          </p:nvSpPr>
          <p:spPr bwMode="auto">
            <a:xfrm>
              <a:off x="3095" y="64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9" name="Freeform 1031"/>
            <p:cNvSpPr>
              <a:spLocks/>
            </p:cNvSpPr>
            <p:nvPr/>
          </p:nvSpPr>
          <p:spPr bwMode="auto">
            <a:xfrm>
              <a:off x="3107" y="6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0" name="Freeform 1032"/>
            <p:cNvSpPr>
              <a:spLocks/>
            </p:cNvSpPr>
            <p:nvPr/>
          </p:nvSpPr>
          <p:spPr bwMode="auto">
            <a:xfrm>
              <a:off x="3119" y="64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01" name="Freeform 1033"/>
            <p:cNvSpPr>
              <a:spLocks/>
            </p:cNvSpPr>
            <p:nvPr/>
          </p:nvSpPr>
          <p:spPr bwMode="auto">
            <a:xfrm>
              <a:off x="3131" y="65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2" name="Freeform 1034"/>
            <p:cNvSpPr>
              <a:spLocks/>
            </p:cNvSpPr>
            <p:nvPr/>
          </p:nvSpPr>
          <p:spPr bwMode="auto">
            <a:xfrm>
              <a:off x="3143" y="6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3" name="Freeform 1035"/>
            <p:cNvSpPr>
              <a:spLocks/>
            </p:cNvSpPr>
            <p:nvPr/>
          </p:nvSpPr>
          <p:spPr bwMode="auto">
            <a:xfrm>
              <a:off x="3155" y="65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04" name="Freeform 1036"/>
            <p:cNvSpPr>
              <a:spLocks/>
            </p:cNvSpPr>
            <p:nvPr/>
          </p:nvSpPr>
          <p:spPr bwMode="auto">
            <a:xfrm>
              <a:off x="3166" y="65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05" name="Freeform 1037"/>
            <p:cNvSpPr>
              <a:spLocks/>
            </p:cNvSpPr>
            <p:nvPr/>
          </p:nvSpPr>
          <p:spPr bwMode="auto">
            <a:xfrm>
              <a:off x="3178" y="657"/>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06" name="Freeform 1038"/>
            <p:cNvSpPr>
              <a:spLocks/>
            </p:cNvSpPr>
            <p:nvPr/>
          </p:nvSpPr>
          <p:spPr bwMode="auto">
            <a:xfrm>
              <a:off x="3191" y="6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07" name="Freeform 1039"/>
            <p:cNvSpPr>
              <a:spLocks/>
            </p:cNvSpPr>
            <p:nvPr/>
          </p:nvSpPr>
          <p:spPr bwMode="auto">
            <a:xfrm>
              <a:off x="3203" y="6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08" name="Freeform 1040"/>
            <p:cNvSpPr>
              <a:spLocks/>
            </p:cNvSpPr>
            <p:nvPr/>
          </p:nvSpPr>
          <p:spPr bwMode="auto">
            <a:xfrm>
              <a:off x="3215" y="6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9" name="Freeform 1041"/>
            <p:cNvSpPr>
              <a:spLocks/>
            </p:cNvSpPr>
            <p:nvPr/>
          </p:nvSpPr>
          <p:spPr bwMode="auto">
            <a:xfrm>
              <a:off x="3227" y="66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10" name="Freeform 1042"/>
            <p:cNvSpPr>
              <a:spLocks/>
            </p:cNvSpPr>
            <p:nvPr/>
          </p:nvSpPr>
          <p:spPr bwMode="auto">
            <a:xfrm>
              <a:off x="3239" y="6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11" name="Freeform 1043"/>
            <p:cNvSpPr>
              <a:spLocks/>
            </p:cNvSpPr>
            <p:nvPr/>
          </p:nvSpPr>
          <p:spPr bwMode="auto">
            <a:xfrm>
              <a:off x="3251" y="6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12" name="Freeform 1044"/>
            <p:cNvSpPr>
              <a:spLocks/>
            </p:cNvSpPr>
            <p:nvPr/>
          </p:nvSpPr>
          <p:spPr bwMode="auto">
            <a:xfrm>
              <a:off x="3262" y="66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13" name="Freeform 1045"/>
            <p:cNvSpPr>
              <a:spLocks/>
            </p:cNvSpPr>
            <p:nvPr/>
          </p:nvSpPr>
          <p:spPr bwMode="auto">
            <a:xfrm>
              <a:off x="3274" y="6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14" name="Freeform 1046"/>
            <p:cNvSpPr>
              <a:spLocks/>
            </p:cNvSpPr>
            <p:nvPr/>
          </p:nvSpPr>
          <p:spPr bwMode="auto">
            <a:xfrm>
              <a:off x="3287" y="67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15" name="Freeform 1047"/>
            <p:cNvSpPr>
              <a:spLocks/>
            </p:cNvSpPr>
            <p:nvPr/>
          </p:nvSpPr>
          <p:spPr bwMode="auto">
            <a:xfrm>
              <a:off x="3299" y="67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16" name="Freeform 1048"/>
            <p:cNvSpPr>
              <a:spLocks/>
            </p:cNvSpPr>
            <p:nvPr/>
          </p:nvSpPr>
          <p:spPr bwMode="auto">
            <a:xfrm>
              <a:off x="3311" y="67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17" name="Freeform 1049"/>
            <p:cNvSpPr>
              <a:spLocks/>
            </p:cNvSpPr>
            <p:nvPr/>
          </p:nvSpPr>
          <p:spPr bwMode="auto">
            <a:xfrm>
              <a:off x="3323" y="6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18" name="Freeform 1050"/>
            <p:cNvSpPr>
              <a:spLocks/>
            </p:cNvSpPr>
            <p:nvPr/>
          </p:nvSpPr>
          <p:spPr bwMode="auto">
            <a:xfrm>
              <a:off x="3335" y="6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19" name="Freeform 1051"/>
            <p:cNvSpPr>
              <a:spLocks/>
            </p:cNvSpPr>
            <p:nvPr/>
          </p:nvSpPr>
          <p:spPr bwMode="auto">
            <a:xfrm>
              <a:off x="3347" y="6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20" name="Freeform 1052"/>
            <p:cNvSpPr>
              <a:spLocks/>
            </p:cNvSpPr>
            <p:nvPr/>
          </p:nvSpPr>
          <p:spPr bwMode="auto">
            <a:xfrm>
              <a:off x="3359" y="6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21" name="Freeform 1053"/>
            <p:cNvSpPr>
              <a:spLocks/>
            </p:cNvSpPr>
            <p:nvPr/>
          </p:nvSpPr>
          <p:spPr bwMode="auto">
            <a:xfrm>
              <a:off x="3370" y="68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22" name="Freeform 1054"/>
            <p:cNvSpPr>
              <a:spLocks/>
            </p:cNvSpPr>
            <p:nvPr/>
          </p:nvSpPr>
          <p:spPr bwMode="auto">
            <a:xfrm>
              <a:off x="3383" y="6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23" name="Freeform 1055"/>
            <p:cNvSpPr>
              <a:spLocks/>
            </p:cNvSpPr>
            <p:nvPr/>
          </p:nvSpPr>
          <p:spPr bwMode="auto">
            <a:xfrm>
              <a:off x="3395" y="68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24" name="Freeform 1056"/>
            <p:cNvSpPr>
              <a:spLocks/>
            </p:cNvSpPr>
            <p:nvPr/>
          </p:nvSpPr>
          <p:spPr bwMode="auto">
            <a:xfrm>
              <a:off x="3407" y="6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25" name="Freeform 1057"/>
            <p:cNvSpPr>
              <a:spLocks/>
            </p:cNvSpPr>
            <p:nvPr/>
          </p:nvSpPr>
          <p:spPr bwMode="auto">
            <a:xfrm>
              <a:off x="3419" y="69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26" name="Freeform 1058"/>
            <p:cNvSpPr>
              <a:spLocks/>
            </p:cNvSpPr>
            <p:nvPr/>
          </p:nvSpPr>
          <p:spPr bwMode="auto">
            <a:xfrm>
              <a:off x="3431" y="69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27" name="Freeform 1059"/>
            <p:cNvSpPr>
              <a:spLocks/>
            </p:cNvSpPr>
            <p:nvPr/>
          </p:nvSpPr>
          <p:spPr bwMode="auto">
            <a:xfrm>
              <a:off x="3443" y="6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28" name="Freeform 1060"/>
            <p:cNvSpPr>
              <a:spLocks/>
            </p:cNvSpPr>
            <p:nvPr/>
          </p:nvSpPr>
          <p:spPr bwMode="auto">
            <a:xfrm>
              <a:off x="3455" y="6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29" name="Freeform 1061"/>
            <p:cNvSpPr>
              <a:spLocks/>
            </p:cNvSpPr>
            <p:nvPr/>
          </p:nvSpPr>
          <p:spPr bwMode="auto">
            <a:xfrm>
              <a:off x="3466" y="69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0" name="Freeform 1062"/>
            <p:cNvSpPr>
              <a:spLocks/>
            </p:cNvSpPr>
            <p:nvPr/>
          </p:nvSpPr>
          <p:spPr bwMode="auto">
            <a:xfrm>
              <a:off x="3478" y="699"/>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31" name="Freeform 1063"/>
            <p:cNvSpPr>
              <a:spLocks/>
            </p:cNvSpPr>
            <p:nvPr/>
          </p:nvSpPr>
          <p:spPr bwMode="auto">
            <a:xfrm>
              <a:off x="3491" y="7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2" name="Freeform 1064"/>
            <p:cNvSpPr>
              <a:spLocks/>
            </p:cNvSpPr>
            <p:nvPr/>
          </p:nvSpPr>
          <p:spPr bwMode="auto">
            <a:xfrm>
              <a:off x="3503" y="70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3" name="Freeform 1065"/>
            <p:cNvSpPr>
              <a:spLocks/>
            </p:cNvSpPr>
            <p:nvPr/>
          </p:nvSpPr>
          <p:spPr bwMode="auto">
            <a:xfrm>
              <a:off x="3515" y="7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34" name="Freeform 1066"/>
            <p:cNvSpPr>
              <a:spLocks/>
            </p:cNvSpPr>
            <p:nvPr/>
          </p:nvSpPr>
          <p:spPr bwMode="auto">
            <a:xfrm>
              <a:off x="3527" y="70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35" name="Freeform 1067"/>
            <p:cNvSpPr>
              <a:spLocks/>
            </p:cNvSpPr>
            <p:nvPr/>
          </p:nvSpPr>
          <p:spPr bwMode="auto">
            <a:xfrm>
              <a:off x="3539" y="7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36" name="Freeform 1068"/>
            <p:cNvSpPr>
              <a:spLocks/>
            </p:cNvSpPr>
            <p:nvPr/>
          </p:nvSpPr>
          <p:spPr bwMode="auto">
            <a:xfrm>
              <a:off x="3551" y="7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37" name="Freeform 1069"/>
            <p:cNvSpPr>
              <a:spLocks/>
            </p:cNvSpPr>
            <p:nvPr/>
          </p:nvSpPr>
          <p:spPr bwMode="auto">
            <a:xfrm>
              <a:off x="3562" y="71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8" name="Freeform 1070"/>
            <p:cNvSpPr>
              <a:spLocks/>
            </p:cNvSpPr>
            <p:nvPr/>
          </p:nvSpPr>
          <p:spPr bwMode="auto">
            <a:xfrm>
              <a:off x="3574" y="71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9" name="Freeform 1071"/>
            <p:cNvSpPr>
              <a:spLocks/>
            </p:cNvSpPr>
            <p:nvPr/>
          </p:nvSpPr>
          <p:spPr bwMode="auto">
            <a:xfrm>
              <a:off x="3587" y="71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40" name="Freeform 1072"/>
            <p:cNvSpPr>
              <a:spLocks/>
            </p:cNvSpPr>
            <p:nvPr/>
          </p:nvSpPr>
          <p:spPr bwMode="auto">
            <a:xfrm>
              <a:off x="3599" y="71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41" name="Freeform 1073"/>
            <p:cNvSpPr>
              <a:spLocks/>
            </p:cNvSpPr>
            <p:nvPr/>
          </p:nvSpPr>
          <p:spPr bwMode="auto">
            <a:xfrm>
              <a:off x="3611" y="71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42" name="Freeform 1074"/>
            <p:cNvSpPr>
              <a:spLocks/>
            </p:cNvSpPr>
            <p:nvPr/>
          </p:nvSpPr>
          <p:spPr bwMode="auto">
            <a:xfrm>
              <a:off x="3623" y="7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43" name="Freeform 1075"/>
            <p:cNvSpPr>
              <a:spLocks/>
            </p:cNvSpPr>
            <p:nvPr/>
          </p:nvSpPr>
          <p:spPr bwMode="auto">
            <a:xfrm>
              <a:off x="3635" y="7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44" name="Freeform 1076"/>
            <p:cNvSpPr>
              <a:spLocks/>
            </p:cNvSpPr>
            <p:nvPr/>
          </p:nvSpPr>
          <p:spPr bwMode="auto">
            <a:xfrm>
              <a:off x="3647" y="7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45" name="Freeform 1077"/>
            <p:cNvSpPr>
              <a:spLocks/>
            </p:cNvSpPr>
            <p:nvPr/>
          </p:nvSpPr>
          <p:spPr bwMode="auto">
            <a:xfrm>
              <a:off x="3659" y="7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46" name="Freeform 1078"/>
            <p:cNvSpPr>
              <a:spLocks/>
            </p:cNvSpPr>
            <p:nvPr/>
          </p:nvSpPr>
          <p:spPr bwMode="auto">
            <a:xfrm>
              <a:off x="3670" y="72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47" name="Freeform 1079"/>
            <p:cNvSpPr>
              <a:spLocks/>
            </p:cNvSpPr>
            <p:nvPr/>
          </p:nvSpPr>
          <p:spPr bwMode="auto">
            <a:xfrm>
              <a:off x="3683" y="7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48" name="Freeform 1080"/>
            <p:cNvSpPr>
              <a:spLocks/>
            </p:cNvSpPr>
            <p:nvPr/>
          </p:nvSpPr>
          <p:spPr bwMode="auto">
            <a:xfrm>
              <a:off x="3695" y="729"/>
              <a:ext cx="6" cy="7"/>
            </a:xfrm>
            <a:custGeom>
              <a:avLst/>
              <a:gdLst/>
              <a:ahLst/>
              <a:cxnLst>
                <a:cxn ang="0">
                  <a:pos x="4" y="0"/>
                </a:cxn>
                <a:cxn ang="0">
                  <a:pos x="3" y="0"/>
                </a:cxn>
                <a:cxn ang="0">
                  <a:pos x="2" y="1"/>
                </a:cxn>
                <a:cxn ang="0">
                  <a:pos x="1" y="2"/>
                </a:cxn>
                <a:cxn ang="0">
                  <a:pos x="0" y="3"/>
                </a:cxn>
                <a:cxn ang="0">
                  <a:pos x="0" y="4"/>
                </a:cxn>
                <a:cxn ang="0">
                  <a:pos x="1" y="5"/>
                </a:cxn>
                <a:cxn ang="0">
                  <a:pos x="2" y="7"/>
                </a:cxn>
                <a:cxn ang="0">
                  <a:pos x="3" y="7"/>
                </a:cxn>
                <a:cxn ang="0">
                  <a:pos x="3" y="7"/>
                </a:cxn>
                <a:cxn ang="0">
                  <a:pos x="4" y="7"/>
                </a:cxn>
                <a:cxn ang="0">
                  <a:pos x="5" y="7"/>
                </a:cxn>
                <a:cxn ang="0">
                  <a:pos x="6" y="5"/>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5"/>
                  </a:lnTo>
                  <a:lnTo>
                    <a:pt x="2" y="7"/>
                  </a:lnTo>
                  <a:lnTo>
                    <a:pt x="3" y="7"/>
                  </a:lnTo>
                  <a:lnTo>
                    <a:pt x="3" y="7"/>
                  </a:lnTo>
                  <a:lnTo>
                    <a:pt x="4" y="7"/>
                  </a:lnTo>
                  <a:lnTo>
                    <a:pt x="5" y="7"/>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49" name="Freeform 1081"/>
            <p:cNvSpPr>
              <a:spLocks/>
            </p:cNvSpPr>
            <p:nvPr/>
          </p:nvSpPr>
          <p:spPr bwMode="auto">
            <a:xfrm>
              <a:off x="3707" y="731"/>
              <a:ext cx="6" cy="7"/>
            </a:xfrm>
            <a:custGeom>
              <a:avLst/>
              <a:gdLst/>
              <a:ahLst/>
              <a:cxnLst>
                <a:cxn ang="0">
                  <a:pos x="4" y="0"/>
                </a:cxn>
                <a:cxn ang="0">
                  <a:pos x="3" y="0"/>
                </a:cxn>
                <a:cxn ang="0">
                  <a:pos x="2" y="1"/>
                </a:cxn>
                <a:cxn ang="0">
                  <a:pos x="1" y="2"/>
                </a:cxn>
                <a:cxn ang="0">
                  <a:pos x="0" y="3"/>
                </a:cxn>
                <a:cxn ang="0">
                  <a:pos x="0" y="5"/>
                </a:cxn>
                <a:cxn ang="0">
                  <a:pos x="1" y="6"/>
                </a:cxn>
                <a:cxn ang="0">
                  <a:pos x="2" y="7"/>
                </a:cxn>
                <a:cxn ang="0">
                  <a:pos x="3" y="7"/>
                </a:cxn>
                <a:cxn ang="0">
                  <a:pos x="3" y="7"/>
                </a:cxn>
                <a:cxn ang="0">
                  <a:pos x="4" y="7"/>
                </a:cxn>
                <a:cxn ang="0">
                  <a:pos x="5" y="7"/>
                </a:cxn>
                <a:cxn ang="0">
                  <a:pos x="6" y="6"/>
                </a:cxn>
                <a:cxn ang="0">
                  <a:pos x="6" y="5"/>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5"/>
                  </a:lnTo>
                  <a:lnTo>
                    <a:pt x="1" y="6"/>
                  </a:lnTo>
                  <a:lnTo>
                    <a:pt x="2" y="7"/>
                  </a:lnTo>
                  <a:lnTo>
                    <a:pt x="3" y="7"/>
                  </a:lnTo>
                  <a:lnTo>
                    <a:pt x="3" y="7"/>
                  </a:lnTo>
                  <a:lnTo>
                    <a:pt x="4" y="7"/>
                  </a:lnTo>
                  <a:lnTo>
                    <a:pt x="5" y="7"/>
                  </a:lnTo>
                  <a:lnTo>
                    <a:pt x="6" y="6"/>
                  </a:lnTo>
                  <a:lnTo>
                    <a:pt x="6" y="5"/>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50" name="Freeform 1082"/>
            <p:cNvSpPr>
              <a:spLocks/>
            </p:cNvSpPr>
            <p:nvPr/>
          </p:nvSpPr>
          <p:spPr bwMode="auto">
            <a:xfrm>
              <a:off x="3719" y="733"/>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51" name="Freeform 1083"/>
            <p:cNvSpPr>
              <a:spLocks/>
            </p:cNvSpPr>
            <p:nvPr/>
          </p:nvSpPr>
          <p:spPr bwMode="auto">
            <a:xfrm>
              <a:off x="3731" y="734"/>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852" name="Freeform 1084"/>
            <p:cNvSpPr>
              <a:spLocks/>
            </p:cNvSpPr>
            <p:nvPr/>
          </p:nvSpPr>
          <p:spPr bwMode="auto">
            <a:xfrm>
              <a:off x="3743" y="7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53" name="Freeform 1085"/>
            <p:cNvSpPr>
              <a:spLocks/>
            </p:cNvSpPr>
            <p:nvPr/>
          </p:nvSpPr>
          <p:spPr bwMode="auto">
            <a:xfrm>
              <a:off x="3755" y="7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54" name="Freeform 1086"/>
            <p:cNvSpPr>
              <a:spLocks/>
            </p:cNvSpPr>
            <p:nvPr/>
          </p:nvSpPr>
          <p:spPr bwMode="auto">
            <a:xfrm>
              <a:off x="3766" y="74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55" name="Freeform 1087"/>
            <p:cNvSpPr>
              <a:spLocks/>
            </p:cNvSpPr>
            <p:nvPr/>
          </p:nvSpPr>
          <p:spPr bwMode="auto">
            <a:xfrm>
              <a:off x="3778" y="742"/>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56" name="Freeform 1088"/>
            <p:cNvSpPr>
              <a:spLocks/>
            </p:cNvSpPr>
            <p:nvPr/>
          </p:nvSpPr>
          <p:spPr bwMode="auto">
            <a:xfrm>
              <a:off x="3791" y="7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57" name="Freeform 1089"/>
            <p:cNvSpPr>
              <a:spLocks/>
            </p:cNvSpPr>
            <p:nvPr/>
          </p:nvSpPr>
          <p:spPr bwMode="auto">
            <a:xfrm>
              <a:off x="3803" y="74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58" name="Freeform 1090"/>
            <p:cNvSpPr>
              <a:spLocks/>
            </p:cNvSpPr>
            <p:nvPr/>
          </p:nvSpPr>
          <p:spPr bwMode="auto">
            <a:xfrm>
              <a:off x="3815" y="74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59" name="Freeform 1091"/>
            <p:cNvSpPr>
              <a:spLocks/>
            </p:cNvSpPr>
            <p:nvPr/>
          </p:nvSpPr>
          <p:spPr bwMode="auto">
            <a:xfrm>
              <a:off x="3827" y="74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60" name="Freeform 1092"/>
            <p:cNvSpPr>
              <a:spLocks/>
            </p:cNvSpPr>
            <p:nvPr/>
          </p:nvSpPr>
          <p:spPr bwMode="auto">
            <a:xfrm>
              <a:off x="3839" y="75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61" name="Freeform 1093"/>
            <p:cNvSpPr>
              <a:spLocks/>
            </p:cNvSpPr>
            <p:nvPr/>
          </p:nvSpPr>
          <p:spPr bwMode="auto">
            <a:xfrm>
              <a:off x="3851" y="7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62" name="Freeform 1094"/>
            <p:cNvSpPr>
              <a:spLocks/>
            </p:cNvSpPr>
            <p:nvPr/>
          </p:nvSpPr>
          <p:spPr bwMode="auto">
            <a:xfrm>
              <a:off x="3863" y="75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63" name="Freeform 1095"/>
            <p:cNvSpPr>
              <a:spLocks/>
            </p:cNvSpPr>
            <p:nvPr/>
          </p:nvSpPr>
          <p:spPr bwMode="auto">
            <a:xfrm>
              <a:off x="3874" y="75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64" name="Freeform 1096"/>
            <p:cNvSpPr>
              <a:spLocks/>
            </p:cNvSpPr>
            <p:nvPr/>
          </p:nvSpPr>
          <p:spPr bwMode="auto">
            <a:xfrm>
              <a:off x="3887" y="7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65" name="Freeform 1097"/>
            <p:cNvSpPr>
              <a:spLocks/>
            </p:cNvSpPr>
            <p:nvPr/>
          </p:nvSpPr>
          <p:spPr bwMode="auto">
            <a:xfrm>
              <a:off x="3899" y="7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66" name="Freeform 1098"/>
            <p:cNvSpPr>
              <a:spLocks/>
            </p:cNvSpPr>
            <p:nvPr/>
          </p:nvSpPr>
          <p:spPr bwMode="auto">
            <a:xfrm>
              <a:off x="3911" y="7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67" name="Freeform 1099"/>
            <p:cNvSpPr>
              <a:spLocks/>
            </p:cNvSpPr>
            <p:nvPr/>
          </p:nvSpPr>
          <p:spPr bwMode="auto">
            <a:xfrm>
              <a:off x="3923" y="7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68" name="Freeform 1100"/>
            <p:cNvSpPr>
              <a:spLocks/>
            </p:cNvSpPr>
            <p:nvPr/>
          </p:nvSpPr>
          <p:spPr bwMode="auto">
            <a:xfrm>
              <a:off x="3935" y="7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69" name="Freeform 1101"/>
            <p:cNvSpPr>
              <a:spLocks/>
            </p:cNvSpPr>
            <p:nvPr/>
          </p:nvSpPr>
          <p:spPr bwMode="auto">
            <a:xfrm>
              <a:off x="3947" y="7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70" name="Freeform 1102"/>
            <p:cNvSpPr>
              <a:spLocks/>
            </p:cNvSpPr>
            <p:nvPr/>
          </p:nvSpPr>
          <p:spPr bwMode="auto">
            <a:xfrm>
              <a:off x="3959" y="7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71" name="Freeform 1103"/>
            <p:cNvSpPr>
              <a:spLocks/>
            </p:cNvSpPr>
            <p:nvPr/>
          </p:nvSpPr>
          <p:spPr bwMode="auto">
            <a:xfrm>
              <a:off x="3970" y="7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72" name="Freeform 1104"/>
            <p:cNvSpPr>
              <a:spLocks/>
            </p:cNvSpPr>
            <p:nvPr/>
          </p:nvSpPr>
          <p:spPr bwMode="auto">
            <a:xfrm>
              <a:off x="3983" y="7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73" name="Freeform 1105"/>
            <p:cNvSpPr>
              <a:spLocks/>
            </p:cNvSpPr>
            <p:nvPr/>
          </p:nvSpPr>
          <p:spPr bwMode="auto">
            <a:xfrm>
              <a:off x="3995" y="77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74" name="Freeform 1106"/>
            <p:cNvSpPr>
              <a:spLocks/>
            </p:cNvSpPr>
            <p:nvPr/>
          </p:nvSpPr>
          <p:spPr bwMode="auto">
            <a:xfrm>
              <a:off x="4007" y="77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75" name="Freeform 1107"/>
            <p:cNvSpPr>
              <a:spLocks/>
            </p:cNvSpPr>
            <p:nvPr/>
          </p:nvSpPr>
          <p:spPr bwMode="auto">
            <a:xfrm>
              <a:off x="4019" y="77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76" name="Freeform 1108"/>
            <p:cNvSpPr>
              <a:spLocks/>
            </p:cNvSpPr>
            <p:nvPr/>
          </p:nvSpPr>
          <p:spPr bwMode="auto">
            <a:xfrm>
              <a:off x="4031" y="7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77" name="Freeform 1109"/>
            <p:cNvSpPr>
              <a:spLocks/>
            </p:cNvSpPr>
            <p:nvPr/>
          </p:nvSpPr>
          <p:spPr bwMode="auto">
            <a:xfrm>
              <a:off x="4043" y="7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78" name="Freeform 1110"/>
            <p:cNvSpPr>
              <a:spLocks/>
            </p:cNvSpPr>
            <p:nvPr/>
          </p:nvSpPr>
          <p:spPr bwMode="auto">
            <a:xfrm>
              <a:off x="4055" y="7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79" name="Freeform 1111"/>
            <p:cNvSpPr>
              <a:spLocks/>
            </p:cNvSpPr>
            <p:nvPr/>
          </p:nvSpPr>
          <p:spPr bwMode="auto">
            <a:xfrm>
              <a:off x="4067" y="7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0" name="Freeform 1112"/>
            <p:cNvSpPr>
              <a:spLocks/>
            </p:cNvSpPr>
            <p:nvPr/>
          </p:nvSpPr>
          <p:spPr bwMode="auto">
            <a:xfrm>
              <a:off x="4078" y="784"/>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81" name="Freeform 1113"/>
            <p:cNvSpPr>
              <a:spLocks/>
            </p:cNvSpPr>
            <p:nvPr/>
          </p:nvSpPr>
          <p:spPr bwMode="auto">
            <a:xfrm>
              <a:off x="4091" y="7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82" name="Freeform 1114"/>
            <p:cNvSpPr>
              <a:spLocks/>
            </p:cNvSpPr>
            <p:nvPr/>
          </p:nvSpPr>
          <p:spPr bwMode="auto">
            <a:xfrm>
              <a:off x="4103" y="78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83" name="Freeform 1115"/>
            <p:cNvSpPr>
              <a:spLocks/>
            </p:cNvSpPr>
            <p:nvPr/>
          </p:nvSpPr>
          <p:spPr bwMode="auto">
            <a:xfrm>
              <a:off x="4115" y="7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84" name="Freeform 1116"/>
            <p:cNvSpPr>
              <a:spLocks/>
            </p:cNvSpPr>
            <p:nvPr/>
          </p:nvSpPr>
          <p:spPr bwMode="auto">
            <a:xfrm>
              <a:off x="4127" y="79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5" name="Freeform 1117"/>
            <p:cNvSpPr>
              <a:spLocks/>
            </p:cNvSpPr>
            <p:nvPr/>
          </p:nvSpPr>
          <p:spPr bwMode="auto">
            <a:xfrm>
              <a:off x="4139" y="79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6" name="Freeform 1118"/>
            <p:cNvSpPr>
              <a:spLocks/>
            </p:cNvSpPr>
            <p:nvPr/>
          </p:nvSpPr>
          <p:spPr bwMode="auto">
            <a:xfrm>
              <a:off x="4151" y="7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87" name="Freeform 1119"/>
            <p:cNvSpPr>
              <a:spLocks/>
            </p:cNvSpPr>
            <p:nvPr/>
          </p:nvSpPr>
          <p:spPr bwMode="auto">
            <a:xfrm>
              <a:off x="4163" y="7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8" name="Freeform 1120"/>
            <p:cNvSpPr>
              <a:spLocks/>
            </p:cNvSpPr>
            <p:nvPr/>
          </p:nvSpPr>
          <p:spPr bwMode="auto">
            <a:xfrm>
              <a:off x="4174" y="79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89" name="Freeform 1121"/>
            <p:cNvSpPr>
              <a:spLocks/>
            </p:cNvSpPr>
            <p:nvPr/>
          </p:nvSpPr>
          <p:spPr bwMode="auto">
            <a:xfrm>
              <a:off x="4187" y="7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90" name="Freeform 1122"/>
            <p:cNvSpPr>
              <a:spLocks/>
            </p:cNvSpPr>
            <p:nvPr/>
          </p:nvSpPr>
          <p:spPr bwMode="auto">
            <a:xfrm>
              <a:off x="4199" y="8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91" name="Freeform 1123"/>
            <p:cNvSpPr>
              <a:spLocks/>
            </p:cNvSpPr>
            <p:nvPr/>
          </p:nvSpPr>
          <p:spPr bwMode="auto">
            <a:xfrm>
              <a:off x="4211" y="80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92" name="Freeform 1124"/>
            <p:cNvSpPr>
              <a:spLocks/>
            </p:cNvSpPr>
            <p:nvPr/>
          </p:nvSpPr>
          <p:spPr bwMode="auto">
            <a:xfrm>
              <a:off x="4223" y="8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3" name="Freeform 1125"/>
            <p:cNvSpPr>
              <a:spLocks/>
            </p:cNvSpPr>
            <p:nvPr/>
          </p:nvSpPr>
          <p:spPr bwMode="auto">
            <a:xfrm>
              <a:off x="4235" y="8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4" name="Freeform 1126"/>
            <p:cNvSpPr>
              <a:spLocks/>
            </p:cNvSpPr>
            <p:nvPr/>
          </p:nvSpPr>
          <p:spPr bwMode="auto">
            <a:xfrm>
              <a:off x="4247" y="8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95" name="Freeform 1127"/>
            <p:cNvSpPr>
              <a:spLocks/>
            </p:cNvSpPr>
            <p:nvPr/>
          </p:nvSpPr>
          <p:spPr bwMode="auto">
            <a:xfrm>
              <a:off x="4259" y="8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6" name="Freeform 1128"/>
            <p:cNvSpPr>
              <a:spLocks/>
            </p:cNvSpPr>
            <p:nvPr/>
          </p:nvSpPr>
          <p:spPr bwMode="auto">
            <a:xfrm>
              <a:off x="4271" y="81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7" name="Freeform 1129"/>
            <p:cNvSpPr>
              <a:spLocks/>
            </p:cNvSpPr>
            <p:nvPr/>
          </p:nvSpPr>
          <p:spPr bwMode="auto">
            <a:xfrm>
              <a:off x="4283" y="81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98" name="Freeform 1130"/>
            <p:cNvSpPr>
              <a:spLocks/>
            </p:cNvSpPr>
            <p:nvPr/>
          </p:nvSpPr>
          <p:spPr bwMode="auto">
            <a:xfrm>
              <a:off x="4295" y="81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99" name="Freeform 1131"/>
            <p:cNvSpPr>
              <a:spLocks/>
            </p:cNvSpPr>
            <p:nvPr/>
          </p:nvSpPr>
          <p:spPr bwMode="auto">
            <a:xfrm>
              <a:off x="4307" y="81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00" name="Freeform 1132"/>
            <p:cNvSpPr>
              <a:spLocks/>
            </p:cNvSpPr>
            <p:nvPr/>
          </p:nvSpPr>
          <p:spPr bwMode="auto">
            <a:xfrm>
              <a:off x="4319" y="81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01" name="Freeform 1133"/>
            <p:cNvSpPr>
              <a:spLocks/>
            </p:cNvSpPr>
            <p:nvPr/>
          </p:nvSpPr>
          <p:spPr bwMode="auto">
            <a:xfrm>
              <a:off x="4331" y="8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02" name="Freeform 1134"/>
            <p:cNvSpPr>
              <a:spLocks/>
            </p:cNvSpPr>
            <p:nvPr/>
          </p:nvSpPr>
          <p:spPr bwMode="auto">
            <a:xfrm>
              <a:off x="4343" y="8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03" name="Freeform 1135"/>
            <p:cNvSpPr>
              <a:spLocks/>
            </p:cNvSpPr>
            <p:nvPr/>
          </p:nvSpPr>
          <p:spPr bwMode="auto">
            <a:xfrm>
              <a:off x="4355" y="8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04" name="Freeform 1136"/>
            <p:cNvSpPr>
              <a:spLocks/>
            </p:cNvSpPr>
            <p:nvPr/>
          </p:nvSpPr>
          <p:spPr bwMode="auto">
            <a:xfrm>
              <a:off x="4367" y="82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05" name="Freeform 1137"/>
            <p:cNvSpPr>
              <a:spLocks/>
            </p:cNvSpPr>
            <p:nvPr/>
          </p:nvSpPr>
          <p:spPr bwMode="auto">
            <a:xfrm>
              <a:off x="4378" y="826"/>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906" name="Freeform 1138"/>
            <p:cNvSpPr>
              <a:spLocks/>
            </p:cNvSpPr>
            <p:nvPr/>
          </p:nvSpPr>
          <p:spPr bwMode="auto">
            <a:xfrm>
              <a:off x="4391" y="828"/>
              <a:ext cx="6" cy="7"/>
            </a:xfrm>
            <a:custGeom>
              <a:avLst/>
              <a:gdLst/>
              <a:ahLst/>
              <a:cxnLst>
                <a:cxn ang="0">
                  <a:pos x="4" y="0"/>
                </a:cxn>
                <a:cxn ang="0">
                  <a:pos x="3" y="0"/>
                </a:cxn>
                <a:cxn ang="0">
                  <a:pos x="2" y="0"/>
                </a:cxn>
                <a:cxn ang="0">
                  <a:pos x="1" y="1"/>
                </a:cxn>
                <a:cxn ang="0">
                  <a:pos x="0" y="2"/>
                </a:cxn>
                <a:cxn ang="0">
                  <a:pos x="0" y="3"/>
                </a:cxn>
                <a:cxn ang="0">
                  <a:pos x="1" y="4"/>
                </a:cxn>
                <a:cxn ang="0">
                  <a:pos x="2" y="5"/>
                </a:cxn>
                <a:cxn ang="0">
                  <a:pos x="3" y="7"/>
                </a:cxn>
                <a:cxn ang="0">
                  <a:pos x="3" y="7"/>
                </a:cxn>
                <a:cxn ang="0">
                  <a:pos x="4" y="7"/>
                </a:cxn>
                <a:cxn ang="0">
                  <a:pos x="5" y="5"/>
                </a:cxn>
                <a:cxn ang="0">
                  <a:pos x="6" y="4"/>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4"/>
                  </a:lnTo>
                  <a:lnTo>
                    <a:pt x="2" y="5"/>
                  </a:lnTo>
                  <a:lnTo>
                    <a:pt x="3" y="7"/>
                  </a:lnTo>
                  <a:lnTo>
                    <a:pt x="3" y="7"/>
                  </a:lnTo>
                  <a:lnTo>
                    <a:pt x="4" y="7"/>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07" name="Freeform 1139"/>
            <p:cNvSpPr>
              <a:spLocks/>
            </p:cNvSpPr>
            <p:nvPr/>
          </p:nvSpPr>
          <p:spPr bwMode="auto">
            <a:xfrm>
              <a:off x="4403" y="830"/>
              <a:ext cx="6" cy="7"/>
            </a:xfrm>
            <a:custGeom>
              <a:avLst/>
              <a:gdLst/>
              <a:ahLst/>
              <a:cxnLst>
                <a:cxn ang="0">
                  <a:pos x="4" y="0"/>
                </a:cxn>
                <a:cxn ang="0">
                  <a:pos x="3" y="0"/>
                </a:cxn>
                <a:cxn ang="0">
                  <a:pos x="2" y="0"/>
                </a:cxn>
                <a:cxn ang="0">
                  <a:pos x="1" y="1"/>
                </a:cxn>
                <a:cxn ang="0">
                  <a:pos x="0" y="2"/>
                </a:cxn>
                <a:cxn ang="0">
                  <a:pos x="0" y="3"/>
                </a:cxn>
                <a:cxn ang="0">
                  <a:pos x="1" y="5"/>
                </a:cxn>
                <a:cxn ang="0">
                  <a:pos x="2" y="6"/>
                </a:cxn>
                <a:cxn ang="0">
                  <a:pos x="3" y="7"/>
                </a:cxn>
                <a:cxn ang="0">
                  <a:pos x="3" y="7"/>
                </a:cxn>
                <a:cxn ang="0">
                  <a:pos x="4" y="7"/>
                </a:cxn>
                <a:cxn ang="0">
                  <a:pos x="5" y="6"/>
                </a:cxn>
                <a:cxn ang="0">
                  <a:pos x="6" y="5"/>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5"/>
                  </a:lnTo>
                  <a:lnTo>
                    <a:pt x="2" y="6"/>
                  </a:lnTo>
                  <a:lnTo>
                    <a:pt x="3" y="7"/>
                  </a:lnTo>
                  <a:lnTo>
                    <a:pt x="3" y="7"/>
                  </a:lnTo>
                  <a:lnTo>
                    <a:pt x="4" y="7"/>
                  </a:lnTo>
                  <a:lnTo>
                    <a:pt x="5" y="6"/>
                  </a:lnTo>
                  <a:lnTo>
                    <a:pt x="6" y="5"/>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08" name="Freeform 1140"/>
            <p:cNvSpPr>
              <a:spLocks/>
            </p:cNvSpPr>
            <p:nvPr/>
          </p:nvSpPr>
          <p:spPr bwMode="auto">
            <a:xfrm>
              <a:off x="4415" y="831"/>
              <a:ext cx="6" cy="7"/>
            </a:xfrm>
            <a:custGeom>
              <a:avLst/>
              <a:gdLst/>
              <a:ahLst/>
              <a:cxnLst>
                <a:cxn ang="0">
                  <a:pos x="4" y="0"/>
                </a:cxn>
                <a:cxn ang="0">
                  <a:pos x="3" y="0"/>
                </a:cxn>
                <a:cxn ang="0">
                  <a:pos x="2" y="1"/>
                </a:cxn>
                <a:cxn ang="0">
                  <a:pos x="1" y="2"/>
                </a:cxn>
                <a:cxn ang="0">
                  <a:pos x="0" y="4"/>
                </a:cxn>
                <a:cxn ang="0">
                  <a:pos x="0" y="5"/>
                </a:cxn>
                <a:cxn ang="0">
                  <a:pos x="1" y="6"/>
                </a:cxn>
                <a:cxn ang="0">
                  <a:pos x="2" y="7"/>
                </a:cxn>
                <a:cxn ang="0">
                  <a:pos x="3" y="7"/>
                </a:cxn>
                <a:cxn ang="0">
                  <a:pos x="3" y="7"/>
                </a:cxn>
                <a:cxn ang="0">
                  <a:pos x="4" y="7"/>
                </a:cxn>
                <a:cxn ang="0">
                  <a:pos x="5" y="7"/>
                </a:cxn>
                <a:cxn ang="0">
                  <a:pos x="6" y="6"/>
                </a:cxn>
                <a:cxn ang="0">
                  <a:pos x="6" y="5"/>
                </a:cxn>
                <a:cxn ang="0">
                  <a:pos x="6" y="4"/>
                </a:cxn>
                <a:cxn ang="0">
                  <a:pos x="6" y="2"/>
                </a:cxn>
                <a:cxn ang="0">
                  <a:pos x="5" y="1"/>
                </a:cxn>
                <a:cxn ang="0">
                  <a:pos x="4" y="0"/>
                </a:cxn>
              </a:cxnLst>
              <a:rect l="0" t="0" r="r" b="b"/>
              <a:pathLst>
                <a:path w="6" h="7">
                  <a:moveTo>
                    <a:pt x="4" y="0"/>
                  </a:moveTo>
                  <a:lnTo>
                    <a:pt x="3" y="0"/>
                  </a:lnTo>
                  <a:lnTo>
                    <a:pt x="2" y="1"/>
                  </a:lnTo>
                  <a:lnTo>
                    <a:pt x="1" y="2"/>
                  </a:lnTo>
                  <a:lnTo>
                    <a:pt x="0" y="4"/>
                  </a:lnTo>
                  <a:lnTo>
                    <a:pt x="0" y="5"/>
                  </a:lnTo>
                  <a:lnTo>
                    <a:pt x="1" y="6"/>
                  </a:lnTo>
                  <a:lnTo>
                    <a:pt x="2" y="7"/>
                  </a:lnTo>
                  <a:lnTo>
                    <a:pt x="3" y="7"/>
                  </a:lnTo>
                  <a:lnTo>
                    <a:pt x="3" y="7"/>
                  </a:lnTo>
                  <a:lnTo>
                    <a:pt x="4" y="7"/>
                  </a:lnTo>
                  <a:lnTo>
                    <a:pt x="5" y="7"/>
                  </a:lnTo>
                  <a:lnTo>
                    <a:pt x="6" y="6"/>
                  </a:lnTo>
                  <a:lnTo>
                    <a:pt x="6" y="5"/>
                  </a:lnTo>
                  <a:lnTo>
                    <a:pt x="6" y="4"/>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09" name="Freeform 1141"/>
            <p:cNvSpPr>
              <a:spLocks/>
            </p:cNvSpPr>
            <p:nvPr/>
          </p:nvSpPr>
          <p:spPr bwMode="auto">
            <a:xfrm>
              <a:off x="4427" y="833"/>
              <a:ext cx="6" cy="7"/>
            </a:xfrm>
            <a:custGeom>
              <a:avLst/>
              <a:gdLst/>
              <a:ahLst/>
              <a:cxnLst>
                <a:cxn ang="0">
                  <a:pos x="3" y="0"/>
                </a:cxn>
                <a:cxn ang="0">
                  <a:pos x="2" y="0"/>
                </a:cxn>
                <a:cxn ang="0">
                  <a:pos x="1" y="0"/>
                </a:cxn>
                <a:cxn ang="0">
                  <a:pos x="0" y="2"/>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2"/>
                </a:cxn>
                <a:cxn ang="0">
                  <a:pos x="4" y="0"/>
                </a:cxn>
                <a:cxn ang="0">
                  <a:pos x="3" y="0"/>
                </a:cxn>
              </a:cxnLst>
              <a:rect l="0" t="0" r="r" b="b"/>
              <a:pathLst>
                <a:path w="6" h="7">
                  <a:moveTo>
                    <a:pt x="3" y="0"/>
                  </a:moveTo>
                  <a:lnTo>
                    <a:pt x="2" y="0"/>
                  </a:lnTo>
                  <a:lnTo>
                    <a:pt x="1" y="0"/>
                  </a:lnTo>
                  <a:lnTo>
                    <a:pt x="0" y="2"/>
                  </a:lnTo>
                  <a:lnTo>
                    <a:pt x="0" y="3"/>
                  </a:lnTo>
                  <a:lnTo>
                    <a:pt x="0" y="4"/>
                  </a:lnTo>
                  <a:lnTo>
                    <a:pt x="0" y="5"/>
                  </a:lnTo>
                  <a:lnTo>
                    <a:pt x="1" y="6"/>
                  </a:lnTo>
                  <a:lnTo>
                    <a:pt x="2" y="7"/>
                  </a:lnTo>
                  <a:lnTo>
                    <a:pt x="2" y="7"/>
                  </a:lnTo>
                  <a:lnTo>
                    <a:pt x="3" y="7"/>
                  </a:lnTo>
                  <a:lnTo>
                    <a:pt x="4" y="6"/>
                  </a:lnTo>
                  <a:lnTo>
                    <a:pt x="5"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910" name="Freeform 1142"/>
            <p:cNvSpPr>
              <a:spLocks/>
            </p:cNvSpPr>
            <p:nvPr/>
          </p:nvSpPr>
          <p:spPr bwMode="auto">
            <a:xfrm>
              <a:off x="4439" y="83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11" name="Freeform 1143"/>
            <p:cNvSpPr>
              <a:spLocks/>
            </p:cNvSpPr>
            <p:nvPr/>
          </p:nvSpPr>
          <p:spPr bwMode="auto">
            <a:xfrm>
              <a:off x="4451" y="8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12" name="Freeform 1144"/>
            <p:cNvSpPr>
              <a:spLocks/>
            </p:cNvSpPr>
            <p:nvPr/>
          </p:nvSpPr>
          <p:spPr bwMode="auto">
            <a:xfrm>
              <a:off x="4463" y="8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13" name="Freeform 1145"/>
            <p:cNvSpPr>
              <a:spLocks/>
            </p:cNvSpPr>
            <p:nvPr/>
          </p:nvSpPr>
          <p:spPr bwMode="auto">
            <a:xfrm>
              <a:off x="4475" y="84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14" name="Freeform 1146"/>
            <p:cNvSpPr>
              <a:spLocks/>
            </p:cNvSpPr>
            <p:nvPr/>
          </p:nvSpPr>
          <p:spPr bwMode="auto">
            <a:xfrm>
              <a:off x="4487" y="8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15" name="Freeform 1147"/>
            <p:cNvSpPr>
              <a:spLocks/>
            </p:cNvSpPr>
            <p:nvPr/>
          </p:nvSpPr>
          <p:spPr bwMode="auto">
            <a:xfrm>
              <a:off x="4499" y="8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16" name="Freeform 1148"/>
            <p:cNvSpPr>
              <a:spLocks/>
            </p:cNvSpPr>
            <p:nvPr/>
          </p:nvSpPr>
          <p:spPr bwMode="auto">
            <a:xfrm>
              <a:off x="4511" y="84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17" name="Freeform 1149"/>
            <p:cNvSpPr>
              <a:spLocks/>
            </p:cNvSpPr>
            <p:nvPr/>
          </p:nvSpPr>
          <p:spPr bwMode="auto">
            <a:xfrm>
              <a:off x="4523" y="84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18" name="Freeform 1150"/>
            <p:cNvSpPr>
              <a:spLocks/>
            </p:cNvSpPr>
            <p:nvPr/>
          </p:nvSpPr>
          <p:spPr bwMode="auto">
            <a:xfrm>
              <a:off x="4535" y="84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19" name="Freeform 1151"/>
            <p:cNvSpPr>
              <a:spLocks/>
            </p:cNvSpPr>
            <p:nvPr/>
          </p:nvSpPr>
          <p:spPr bwMode="auto">
            <a:xfrm>
              <a:off x="4547" y="85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20" name="Freeform 1152"/>
            <p:cNvSpPr>
              <a:spLocks/>
            </p:cNvSpPr>
            <p:nvPr/>
          </p:nvSpPr>
          <p:spPr bwMode="auto">
            <a:xfrm>
              <a:off x="4559" y="8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1" name="Freeform 1153"/>
            <p:cNvSpPr>
              <a:spLocks/>
            </p:cNvSpPr>
            <p:nvPr/>
          </p:nvSpPr>
          <p:spPr bwMode="auto">
            <a:xfrm>
              <a:off x="4571" y="85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2" name="Freeform 1154"/>
            <p:cNvSpPr>
              <a:spLocks/>
            </p:cNvSpPr>
            <p:nvPr/>
          </p:nvSpPr>
          <p:spPr bwMode="auto">
            <a:xfrm>
              <a:off x="4583" y="85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23" name="Freeform 1155"/>
            <p:cNvSpPr>
              <a:spLocks/>
            </p:cNvSpPr>
            <p:nvPr/>
          </p:nvSpPr>
          <p:spPr bwMode="auto">
            <a:xfrm>
              <a:off x="4595" y="8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24" name="Freeform 1156"/>
            <p:cNvSpPr>
              <a:spLocks/>
            </p:cNvSpPr>
            <p:nvPr/>
          </p:nvSpPr>
          <p:spPr bwMode="auto">
            <a:xfrm>
              <a:off x="4607" y="85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25" name="Freeform 1157"/>
            <p:cNvSpPr>
              <a:spLocks/>
            </p:cNvSpPr>
            <p:nvPr/>
          </p:nvSpPr>
          <p:spPr bwMode="auto">
            <a:xfrm>
              <a:off x="4619" y="8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26" name="Freeform 1158"/>
            <p:cNvSpPr>
              <a:spLocks/>
            </p:cNvSpPr>
            <p:nvPr/>
          </p:nvSpPr>
          <p:spPr bwMode="auto">
            <a:xfrm>
              <a:off x="4631" y="8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7" name="Freeform 1159"/>
            <p:cNvSpPr>
              <a:spLocks/>
            </p:cNvSpPr>
            <p:nvPr/>
          </p:nvSpPr>
          <p:spPr bwMode="auto">
            <a:xfrm>
              <a:off x="4643" y="8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8" name="Freeform 1160"/>
            <p:cNvSpPr>
              <a:spLocks/>
            </p:cNvSpPr>
            <p:nvPr/>
          </p:nvSpPr>
          <p:spPr bwMode="auto">
            <a:xfrm>
              <a:off x="4655" y="8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29" name="Freeform 1161"/>
            <p:cNvSpPr>
              <a:spLocks/>
            </p:cNvSpPr>
            <p:nvPr/>
          </p:nvSpPr>
          <p:spPr bwMode="auto">
            <a:xfrm>
              <a:off x="4667" y="86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30" name="Freeform 1162"/>
            <p:cNvSpPr>
              <a:spLocks/>
            </p:cNvSpPr>
            <p:nvPr/>
          </p:nvSpPr>
          <p:spPr bwMode="auto">
            <a:xfrm>
              <a:off x="4679" y="869"/>
              <a:ext cx="7"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2" y="0"/>
                  </a:lnTo>
                  <a:lnTo>
                    <a:pt x="1" y="1"/>
                  </a:lnTo>
                  <a:lnTo>
                    <a:pt x="0" y="2"/>
                  </a:lnTo>
                  <a:lnTo>
                    <a:pt x="0" y="3"/>
                  </a:lnTo>
                  <a:lnTo>
                    <a:pt x="0" y="4"/>
                  </a:lnTo>
                  <a:lnTo>
                    <a:pt x="0" y="5"/>
                  </a:lnTo>
                  <a:lnTo>
                    <a:pt x="1" y="6"/>
                  </a:lnTo>
                  <a:lnTo>
                    <a:pt x="2" y="6"/>
                  </a:lnTo>
                  <a:lnTo>
                    <a:pt x="2"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31" name="Freeform 1163"/>
            <p:cNvSpPr>
              <a:spLocks/>
            </p:cNvSpPr>
            <p:nvPr/>
          </p:nvSpPr>
          <p:spPr bwMode="auto">
            <a:xfrm>
              <a:off x="4691" y="8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32" name="Freeform 1164"/>
            <p:cNvSpPr>
              <a:spLocks/>
            </p:cNvSpPr>
            <p:nvPr/>
          </p:nvSpPr>
          <p:spPr bwMode="auto">
            <a:xfrm>
              <a:off x="4703" y="87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33" name="Freeform 1165"/>
            <p:cNvSpPr>
              <a:spLocks/>
            </p:cNvSpPr>
            <p:nvPr/>
          </p:nvSpPr>
          <p:spPr bwMode="auto">
            <a:xfrm>
              <a:off x="4715" y="87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34" name="Freeform 1166"/>
            <p:cNvSpPr>
              <a:spLocks/>
            </p:cNvSpPr>
            <p:nvPr/>
          </p:nvSpPr>
          <p:spPr bwMode="auto">
            <a:xfrm>
              <a:off x="4727" y="87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35" name="Freeform 1167"/>
            <p:cNvSpPr>
              <a:spLocks/>
            </p:cNvSpPr>
            <p:nvPr/>
          </p:nvSpPr>
          <p:spPr bwMode="auto">
            <a:xfrm>
              <a:off x="4739" y="87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36" name="Freeform 1168"/>
            <p:cNvSpPr>
              <a:spLocks/>
            </p:cNvSpPr>
            <p:nvPr/>
          </p:nvSpPr>
          <p:spPr bwMode="auto">
            <a:xfrm>
              <a:off x="4751" y="8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grpSp>
      <p:sp>
        <p:nvSpPr>
          <p:cNvPr id="929937" name="Line 1169"/>
          <p:cNvSpPr>
            <a:spLocks noChangeShapeType="1"/>
          </p:cNvSpPr>
          <p:nvPr/>
        </p:nvSpPr>
        <p:spPr bwMode="auto">
          <a:xfrm flipV="1">
            <a:off x="6530975" y="3865563"/>
            <a:ext cx="947738" cy="466725"/>
          </a:xfrm>
          <a:prstGeom prst="line">
            <a:avLst/>
          </a:prstGeom>
          <a:noFill/>
          <a:ln w="9525">
            <a:solidFill>
              <a:srgbClr val="000000"/>
            </a:solidFill>
            <a:round/>
            <a:headEnd/>
            <a:tailEnd/>
          </a:ln>
        </p:spPr>
        <p:txBody>
          <a:bodyPr/>
          <a:lstStyle/>
          <a:p>
            <a:endParaRPr lang="en-US"/>
          </a:p>
        </p:txBody>
      </p:sp>
      <p:grpSp>
        <p:nvGrpSpPr>
          <p:cNvPr id="929938" name="Group 1170"/>
          <p:cNvGrpSpPr>
            <a:grpSpLocks/>
          </p:cNvGrpSpPr>
          <p:nvPr/>
        </p:nvGrpSpPr>
        <p:grpSpPr bwMode="auto">
          <a:xfrm>
            <a:off x="4360863" y="2166938"/>
            <a:ext cx="3127375" cy="350837"/>
            <a:chOff x="2747" y="1365"/>
            <a:chExt cx="1970" cy="221"/>
          </a:xfrm>
        </p:grpSpPr>
        <p:sp>
          <p:nvSpPr>
            <p:cNvPr id="929939" name="Freeform 1171"/>
            <p:cNvSpPr>
              <a:spLocks/>
            </p:cNvSpPr>
            <p:nvPr/>
          </p:nvSpPr>
          <p:spPr bwMode="auto">
            <a:xfrm>
              <a:off x="2747" y="1365"/>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940" name="Freeform 1172"/>
            <p:cNvSpPr>
              <a:spLocks/>
            </p:cNvSpPr>
            <p:nvPr/>
          </p:nvSpPr>
          <p:spPr bwMode="auto">
            <a:xfrm>
              <a:off x="2759" y="136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41" name="Freeform 1173"/>
            <p:cNvSpPr>
              <a:spLocks/>
            </p:cNvSpPr>
            <p:nvPr/>
          </p:nvSpPr>
          <p:spPr bwMode="auto">
            <a:xfrm>
              <a:off x="2771" y="136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2" name="Freeform 1174"/>
            <p:cNvSpPr>
              <a:spLocks/>
            </p:cNvSpPr>
            <p:nvPr/>
          </p:nvSpPr>
          <p:spPr bwMode="auto">
            <a:xfrm>
              <a:off x="2784" y="136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3" name="Freeform 1175"/>
            <p:cNvSpPr>
              <a:spLocks/>
            </p:cNvSpPr>
            <p:nvPr/>
          </p:nvSpPr>
          <p:spPr bwMode="auto">
            <a:xfrm>
              <a:off x="2796" y="137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44" name="Freeform 1176"/>
            <p:cNvSpPr>
              <a:spLocks/>
            </p:cNvSpPr>
            <p:nvPr/>
          </p:nvSpPr>
          <p:spPr bwMode="auto">
            <a:xfrm>
              <a:off x="2808" y="137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5" name="Freeform 1177"/>
            <p:cNvSpPr>
              <a:spLocks/>
            </p:cNvSpPr>
            <p:nvPr/>
          </p:nvSpPr>
          <p:spPr bwMode="auto">
            <a:xfrm>
              <a:off x="2820" y="137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6" name="Freeform 1178"/>
            <p:cNvSpPr>
              <a:spLocks/>
            </p:cNvSpPr>
            <p:nvPr/>
          </p:nvSpPr>
          <p:spPr bwMode="auto">
            <a:xfrm>
              <a:off x="2831" y="1374"/>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47" name="Freeform 1179"/>
            <p:cNvSpPr>
              <a:spLocks/>
            </p:cNvSpPr>
            <p:nvPr/>
          </p:nvSpPr>
          <p:spPr bwMode="auto">
            <a:xfrm>
              <a:off x="2843" y="137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48" name="Freeform 1180"/>
            <p:cNvSpPr>
              <a:spLocks/>
            </p:cNvSpPr>
            <p:nvPr/>
          </p:nvSpPr>
          <p:spPr bwMode="auto">
            <a:xfrm>
              <a:off x="2855" y="137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49" name="Freeform 1181"/>
            <p:cNvSpPr>
              <a:spLocks/>
            </p:cNvSpPr>
            <p:nvPr/>
          </p:nvSpPr>
          <p:spPr bwMode="auto">
            <a:xfrm>
              <a:off x="2867" y="137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50" name="Freeform 1182"/>
            <p:cNvSpPr>
              <a:spLocks/>
            </p:cNvSpPr>
            <p:nvPr/>
          </p:nvSpPr>
          <p:spPr bwMode="auto">
            <a:xfrm>
              <a:off x="2879" y="1379"/>
              <a:ext cx="7" cy="6"/>
            </a:xfrm>
            <a:custGeom>
              <a:avLst/>
              <a:gdLst/>
              <a:ahLst/>
              <a:cxnLst>
                <a:cxn ang="0">
                  <a:pos x="5" y="0"/>
                </a:cxn>
                <a:cxn ang="0">
                  <a:pos x="4" y="0"/>
                </a:cxn>
                <a:cxn ang="0">
                  <a:pos x="2" y="1"/>
                </a:cxn>
                <a:cxn ang="0">
                  <a:pos x="1" y="2"/>
                </a:cxn>
                <a:cxn ang="0">
                  <a:pos x="0" y="3"/>
                </a:cxn>
                <a:cxn ang="0">
                  <a:pos x="0" y="4"/>
                </a:cxn>
                <a:cxn ang="0">
                  <a:pos x="1" y="5"/>
                </a:cxn>
                <a:cxn ang="0">
                  <a:pos x="2"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2" y="1"/>
                  </a:lnTo>
                  <a:lnTo>
                    <a:pt x="1" y="2"/>
                  </a:lnTo>
                  <a:lnTo>
                    <a:pt x="0" y="3"/>
                  </a:lnTo>
                  <a:lnTo>
                    <a:pt x="0" y="4"/>
                  </a:lnTo>
                  <a:lnTo>
                    <a:pt x="1" y="5"/>
                  </a:lnTo>
                  <a:lnTo>
                    <a:pt x="2"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951" name="Freeform 1183"/>
            <p:cNvSpPr>
              <a:spLocks/>
            </p:cNvSpPr>
            <p:nvPr/>
          </p:nvSpPr>
          <p:spPr bwMode="auto">
            <a:xfrm>
              <a:off x="2892" y="138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52" name="Freeform 1184"/>
            <p:cNvSpPr>
              <a:spLocks/>
            </p:cNvSpPr>
            <p:nvPr/>
          </p:nvSpPr>
          <p:spPr bwMode="auto">
            <a:xfrm>
              <a:off x="2904" y="138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53" name="Freeform 1185"/>
            <p:cNvSpPr>
              <a:spLocks/>
            </p:cNvSpPr>
            <p:nvPr/>
          </p:nvSpPr>
          <p:spPr bwMode="auto">
            <a:xfrm>
              <a:off x="2916" y="13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4" name="Freeform 1186"/>
            <p:cNvSpPr>
              <a:spLocks/>
            </p:cNvSpPr>
            <p:nvPr/>
          </p:nvSpPr>
          <p:spPr bwMode="auto">
            <a:xfrm>
              <a:off x="2928" y="138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5" name="Freeform 1187"/>
            <p:cNvSpPr>
              <a:spLocks/>
            </p:cNvSpPr>
            <p:nvPr/>
          </p:nvSpPr>
          <p:spPr bwMode="auto">
            <a:xfrm>
              <a:off x="2940" y="138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6" name="Freeform 1188"/>
            <p:cNvSpPr>
              <a:spLocks/>
            </p:cNvSpPr>
            <p:nvPr/>
          </p:nvSpPr>
          <p:spPr bwMode="auto">
            <a:xfrm>
              <a:off x="2952" y="138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57" name="Freeform 1189"/>
            <p:cNvSpPr>
              <a:spLocks/>
            </p:cNvSpPr>
            <p:nvPr/>
          </p:nvSpPr>
          <p:spPr bwMode="auto">
            <a:xfrm>
              <a:off x="2964" y="138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8" name="Freeform 1190"/>
            <p:cNvSpPr>
              <a:spLocks/>
            </p:cNvSpPr>
            <p:nvPr/>
          </p:nvSpPr>
          <p:spPr bwMode="auto">
            <a:xfrm>
              <a:off x="2976" y="1390"/>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7" y="3"/>
                </a:cxn>
                <a:cxn ang="0">
                  <a:pos x="7" y="2"/>
                </a:cxn>
                <a:cxn ang="0">
                  <a:pos x="5"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7" y="3"/>
                  </a:lnTo>
                  <a:lnTo>
                    <a:pt x="7"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9" name="Freeform 1191"/>
            <p:cNvSpPr>
              <a:spLocks/>
            </p:cNvSpPr>
            <p:nvPr/>
          </p:nvSpPr>
          <p:spPr bwMode="auto">
            <a:xfrm>
              <a:off x="2989" y="139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60" name="Freeform 1192"/>
            <p:cNvSpPr>
              <a:spLocks/>
            </p:cNvSpPr>
            <p:nvPr/>
          </p:nvSpPr>
          <p:spPr bwMode="auto">
            <a:xfrm>
              <a:off x="3000" y="1392"/>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1" name="Freeform 1193"/>
            <p:cNvSpPr>
              <a:spLocks/>
            </p:cNvSpPr>
            <p:nvPr/>
          </p:nvSpPr>
          <p:spPr bwMode="auto">
            <a:xfrm>
              <a:off x="3012" y="139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62" name="Freeform 1194"/>
            <p:cNvSpPr>
              <a:spLocks/>
            </p:cNvSpPr>
            <p:nvPr/>
          </p:nvSpPr>
          <p:spPr bwMode="auto">
            <a:xfrm>
              <a:off x="3024" y="139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3" name="Freeform 1195"/>
            <p:cNvSpPr>
              <a:spLocks/>
            </p:cNvSpPr>
            <p:nvPr/>
          </p:nvSpPr>
          <p:spPr bwMode="auto">
            <a:xfrm>
              <a:off x="3036" y="139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4" name="Freeform 1196"/>
            <p:cNvSpPr>
              <a:spLocks/>
            </p:cNvSpPr>
            <p:nvPr/>
          </p:nvSpPr>
          <p:spPr bwMode="auto">
            <a:xfrm>
              <a:off x="3048" y="139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65" name="Freeform 1197"/>
            <p:cNvSpPr>
              <a:spLocks/>
            </p:cNvSpPr>
            <p:nvPr/>
          </p:nvSpPr>
          <p:spPr bwMode="auto">
            <a:xfrm>
              <a:off x="3060" y="13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6" name="Freeform 1198"/>
            <p:cNvSpPr>
              <a:spLocks/>
            </p:cNvSpPr>
            <p:nvPr/>
          </p:nvSpPr>
          <p:spPr bwMode="auto">
            <a:xfrm>
              <a:off x="3072" y="140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7" name="Freeform 1199"/>
            <p:cNvSpPr>
              <a:spLocks/>
            </p:cNvSpPr>
            <p:nvPr/>
          </p:nvSpPr>
          <p:spPr bwMode="auto">
            <a:xfrm>
              <a:off x="3085" y="14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3"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3"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968" name="Freeform 1200"/>
            <p:cNvSpPr>
              <a:spLocks/>
            </p:cNvSpPr>
            <p:nvPr/>
          </p:nvSpPr>
          <p:spPr bwMode="auto">
            <a:xfrm>
              <a:off x="3097" y="14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69" name="Freeform 1201"/>
            <p:cNvSpPr>
              <a:spLocks/>
            </p:cNvSpPr>
            <p:nvPr/>
          </p:nvSpPr>
          <p:spPr bwMode="auto">
            <a:xfrm>
              <a:off x="3109" y="14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70" name="Freeform 1202"/>
            <p:cNvSpPr>
              <a:spLocks/>
            </p:cNvSpPr>
            <p:nvPr/>
          </p:nvSpPr>
          <p:spPr bwMode="auto">
            <a:xfrm>
              <a:off x="3121" y="140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71" name="Freeform 1203"/>
            <p:cNvSpPr>
              <a:spLocks/>
            </p:cNvSpPr>
            <p:nvPr/>
          </p:nvSpPr>
          <p:spPr bwMode="auto">
            <a:xfrm>
              <a:off x="3133" y="14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72" name="Freeform 1204"/>
            <p:cNvSpPr>
              <a:spLocks/>
            </p:cNvSpPr>
            <p:nvPr/>
          </p:nvSpPr>
          <p:spPr bwMode="auto">
            <a:xfrm>
              <a:off x="3145" y="140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73" name="Freeform 1205"/>
            <p:cNvSpPr>
              <a:spLocks/>
            </p:cNvSpPr>
            <p:nvPr/>
          </p:nvSpPr>
          <p:spPr bwMode="auto">
            <a:xfrm>
              <a:off x="3157" y="14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74" name="Freeform 1206"/>
            <p:cNvSpPr>
              <a:spLocks/>
            </p:cNvSpPr>
            <p:nvPr/>
          </p:nvSpPr>
          <p:spPr bwMode="auto">
            <a:xfrm>
              <a:off x="3168" y="1411"/>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75" name="Freeform 1207"/>
            <p:cNvSpPr>
              <a:spLocks/>
            </p:cNvSpPr>
            <p:nvPr/>
          </p:nvSpPr>
          <p:spPr bwMode="auto">
            <a:xfrm>
              <a:off x="3180" y="1412"/>
              <a:ext cx="7" cy="6"/>
            </a:xfrm>
            <a:custGeom>
              <a:avLst/>
              <a:gdLst/>
              <a:ahLst/>
              <a:cxnLst>
                <a:cxn ang="0">
                  <a:pos x="5" y="0"/>
                </a:cxn>
                <a:cxn ang="0">
                  <a:pos x="4" y="0"/>
                </a:cxn>
                <a:cxn ang="0">
                  <a:pos x="3" y="1"/>
                </a:cxn>
                <a:cxn ang="0">
                  <a:pos x="1" y="2"/>
                </a:cxn>
                <a:cxn ang="0">
                  <a:pos x="0" y="3"/>
                </a:cxn>
                <a:cxn ang="0">
                  <a:pos x="0" y="4"/>
                </a:cxn>
                <a:cxn ang="0">
                  <a:pos x="1"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1" y="2"/>
                  </a:lnTo>
                  <a:lnTo>
                    <a:pt x="0" y="3"/>
                  </a:lnTo>
                  <a:lnTo>
                    <a:pt x="0" y="4"/>
                  </a:lnTo>
                  <a:lnTo>
                    <a:pt x="1"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976" name="Freeform 1208"/>
            <p:cNvSpPr>
              <a:spLocks/>
            </p:cNvSpPr>
            <p:nvPr/>
          </p:nvSpPr>
          <p:spPr bwMode="auto">
            <a:xfrm>
              <a:off x="3193" y="141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77" name="Freeform 1209"/>
            <p:cNvSpPr>
              <a:spLocks/>
            </p:cNvSpPr>
            <p:nvPr/>
          </p:nvSpPr>
          <p:spPr bwMode="auto">
            <a:xfrm>
              <a:off x="3205" y="141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78" name="Freeform 1210"/>
            <p:cNvSpPr>
              <a:spLocks/>
            </p:cNvSpPr>
            <p:nvPr/>
          </p:nvSpPr>
          <p:spPr bwMode="auto">
            <a:xfrm>
              <a:off x="3217" y="141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79" name="Freeform 1211"/>
            <p:cNvSpPr>
              <a:spLocks/>
            </p:cNvSpPr>
            <p:nvPr/>
          </p:nvSpPr>
          <p:spPr bwMode="auto">
            <a:xfrm>
              <a:off x="3229" y="141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80" name="Freeform 1212"/>
            <p:cNvSpPr>
              <a:spLocks/>
            </p:cNvSpPr>
            <p:nvPr/>
          </p:nvSpPr>
          <p:spPr bwMode="auto">
            <a:xfrm>
              <a:off x="3241" y="141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81" name="Freeform 1213"/>
            <p:cNvSpPr>
              <a:spLocks/>
            </p:cNvSpPr>
            <p:nvPr/>
          </p:nvSpPr>
          <p:spPr bwMode="auto">
            <a:xfrm>
              <a:off x="3253" y="1420"/>
              <a:ext cx="6" cy="7"/>
            </a:xfrm>
            <a:custGeom>
              <a:avLst/>
              <a:gdLst/>
              <a:ahLst/>
              <a:cxnLst>
                <a:cxn ang="0">
                  <a:pos x="3" y="0"/>
                </a:cxn>
                <a:cxn ang="0">
                  <a:pos x="2" y="0"/>
                </a:cxn>
                <a:cxn ang="0">
                  <a:pos x="1" y="0"/>
                </a:cxn>
                <a:cxn ang="0">
                  <a:pos x="0" y="1"/>
                </a:cxn>
                <a:cxn ang="0">
                  <a:pos x="0" y="2"/>
                </a:cxn>
                <a:cxn ang="0">
                  <a:pos x="0" y="3"/>
                </a:cxn>
                <a:cxn ang="0">
                  <a:pos x="0" y="4"/>
                </a:cxn>
                <a:cxn ang="0">
                  <a:pos x="1" y="5"/>
                </a:cxn>
                <a:cxn ang="0">
                  <a:pos x="2" y="7"/>
                </a:cxn>
                <a:cxn ang="0">
                  <a:pos x="3" y="7"/>
                </a:cxn>
                <a:cxn ang="0">
                  <a:pos x="4" y="7"/>
                </a:cxn>
                <a:cxn ang="0">
                  <a:pos x="5" y="5"/>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0"/>
                  </a:lnTo>
                  <a:lnTo>
                    <a:pt x="0" y="1"/>
                  </a:lnTo>
                  <a:lnTo>
                    <a:pt x="0" y="2"/>
                  </a:lnTo>
                  <a:lnTo>
                    <a:pt x="0" y="3"/>
                  </a:lnTo>
                  <a:lnTo>
                    <a:pt x="0" y="4"/>
                  </a:lnTo>
                  <a:lnTo>
                    <a:pt x="1" y="5"/>
                  </a:lnTo>
                  <a:lnTo>
                    <a:pt x="2" y="7"/>
                  </a:lnTo>
                  <a:lnTo>
                    <a:pt x="3" y="7"/>
                  </a:lnTo>
                  <a:lnTo>
                    <a:pt x="4" y="7"/>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982" name="Freeform 1214"/>
            <p:cNvSpPr>
              <a:spLocks/>
            </p:cNvSpPr>
            <p:nvPr/>
          </p:nvSpPr>
          <p:spPr bwMode="auto">
            <a:xfrm>
              <a:off x="3265" y="1421"/>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83" name="Freeform 1215"/>
            <p:cNvSpPr>
              <a:spLocks/>
            </p:cNvSpPr>
            <p:nvPr/>
          </p:nvSpPr>
          <p:spPr bwMode="auto">
            <a:xfrm>
              <a:off x="3277" y="1423"/>
              <a:ext cx="7"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6" y="5"/>
                </a:cxn>
                <a:cxn ang="0">
                  <a:pos x="7" y="4"/>
                </a:cxn>
                <a:cxn ang="0">
                  <a:pos x="7" y="2"/>
                </a:cxn>
                <a:cxn ang="0">
                  <a:pos x="6" y="1"/>
                </a:cxn>
                <a:cxn ang="0">
                  <a:pos x="4" y="0"/>
                </a:cxn>
                <a:cxn ang="0">
                  <a:pos x="3" y="0"/>
                </a:cxn>
              </a:cxnLst>
              <a:rect l="0" t="0" r="r" b="b"/>
              <a:pathLst>
                <a:path w="7"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6" y="5"/>
                  </a:lnTo>
                  <a:lnTo>
                    <a:pt x="7" y="4"/>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984" name="Freeform 1216"/>
            <p:cNvSpPr>
              <a:spLocks/>
            </p:cNvSpPr>
            <p:nvPr/>
          </p:nvSpPr>
          <p:spPr bwMode="auto">
            <a:xfrm>
              <a:off x="3290" y="1424"/>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85" name="Freeform 1217"/>
            <p:cNvSpPr>
              <a:spLocks/>
            </p:cNvSpPr>
            <p:nvPr/>
          </p:nvSpPr>
          <p:spPr bwMode="auto">
            <a:xfrm>
              <a:off x="3302" y="1425"/>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986" name="Freeform 1218"/>
            <p:cNvSpPr>
              <a:spLocks/>
            </p:cNvSpPr>
            <p:nvPr/>
          </p:nvSpPr>
          <p:spPr bwMode="auto">
            <a:xfrm>
              <a:off x="3314" y="142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87" name="Freeform 1219"/>
            <p:cNvSpPr>
              <a:spLocks/>
            </p:cNvSpPr>
            <p:nvPr/>
          </p:nvSpPr>
          <p:spPr bwMode="auto">
            <a:xfrm>
              <a:off x="3326" y="142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88" name="Freeform 1220"/>
            <p:cNvSpPr>
              <a:spLocks/>
            </p:cNvSpPr>
            <p:nvPr/>
          </p:nvSpPr>
          <p:spPr bwMode="auto">
            <a:xfrm>
              <a:off x="3337" y="1430"/>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89" name="Freeform 1221"/>
            <p:cNvSpPr>
              <a:spLocks/>
            </p:cNvSpPr>
            <p:nvPr/>
          </p:nvSpPr>
          <p:spPr bwMode="auto">
            <a:xfrm>
              <a:off x="3349" y="143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90" name="Freeform 1222"/>
            <p:cNvSpPr>
              <a:spLocks/>
            </p:cNvSpPr>
            <p:nvPr/>
          </p:nvSpPr>
          <p:spPr bwMode="auto">
            <a:xfrm>
              <a:off x="3361" y="143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91" name="Freeform 1223"/>
            <p:cNvSpPr>
              <a:spLocks/>
            </p:cNvSpPr>
            <p:nvPr/>
          </p:nvSpPr>
          <p:spPr bwMode="auto">
            <a:xfrm>
              <a:off x="3373" y="143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92" name="Freeform 1224"/>
            <p:cNvSpPr>
              <a:spLocks/>
            </p:cNvSpPr>
            <p:nvPr/>
          </p:nvSpPr>
          <p:spPr bwMode="auto">
            <a:xfrm>
              <a:off x="3386" y="143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93" name="Freeform 1225"/>
            <p:cNvSpPr>
              <a:spLocks/>
            </p:cNvSpPr>
            <p:nvPr/>
          </p:nvSpPr>
          <p:spPr bwMode="auto">
            <a:xfrm>
              <a:off x="3398" y="143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94" name="Freeform 1226"/>
            <p:cNvSpPr>
              <a:spLocks/>
            </p:cNvSpPr>
            <p:nvPr/>
          </p:nvSpPr>
          <p:spPr bwMode="auto">
            <a:xfrm>
              <a:off x="3410" y="143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95" name="Freeform 1227"/>
            <p:cNvSpPr>
              <a:spLocks/>
            </p:cNvSpPr>
            <p:nvPr/>
          </p:nvSpPr>
          <p:spPr bwMode="auto">
            <a:xfrm>
              <a:off x="3422" y="143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96" name="Freeform 1228"/>
            <p:cNvSpPr>
              <a:spLocks/>
            </p:cNvSpPr>
            <p:nvPr/>
          </p:nvSpPr>
          <p:spPr bwMode="auto">
            <a:xfrm>
              <a:off x="3434" y="144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97" name="Freeform 1229"/>
            <p:cNvSpPr>
              <a:spLocks/>
            </p:cNvSpPr>
            <p:nvPr/>
          </p:nvSpPr>
          <p:spPr bwMode="auto">
            <a:xfrm>
              <a:off x="3446" y="144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98" name="Freeform 1230"/>
            <p:cNvSpPr>
              <a:spLocks/>
            </p:cNvSpPr>
            <p:nvPr/>
          </p:nvSpPr>
          <p:spPr bwMode="auto">
            <a:xfrm>
              <a:off x="3458" y="144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99" name="Freeform 1231"/>
            <p:cNvSpPr>
              <a:spLocks/>
            </p:cNvSpPr>
            <p:nvPr/>
          </p:nvSpPr>
          <p:spPr bwMode="auto">
            <a:xfrm>
              <a:off x="3470" y="144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00" name="Freeform 1232"/>
            <p:cNvSpPr>
              <a:spLocks/>
            </p:cNvSpPr>
            <p:nvPr/>
          </p:nvSpPr>
          <p:spPr bwMode="auto">
            <a:xfrm>
              <a:off x="3483" y="144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01" name="Freeform 1233"/>
            <p:cNvSpPr>
              <a:spLocks/>
            </p:cNvSpPr>
            <p:nvPr/>
          </p:nvSpPr>
          <p:spPr bwMode="auto">
            <a:xfrm>
              <a:off x="3495" y="14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02" name="Freeform 1234"/>
            <p:cNvSpPr>
              <a:spLocks/>
            </p:cNvSpPr>
            <p:nvPr/>
          </p:nvSpPr>
          <p:spPr bwMode="auto">
            <a:xfrm>
              <a:off x="3506" y="144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03" name="Freeform 1235"/>
            <p:cNvSpPr>
              <a:spLocks/>
            </p:cNvSpPr>
            <p:nvPr/>
          </p:nvSpPr>
          <p:spPr bwMode="auto">
            <a:xfrm>
              <a:off x="3518" y="145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04" name="Freeform 1236"/>
            <p:cNvSpPr>
              <a:spLocks/>
            </p:cNvSpPr>
            <p:nvPr/>
          </p:nvSpPr>
          <p:spPr bwMode="auto">
            <a:xfrm>
              <a:off x="3530" y="145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05" name="Freeform 1237"/>
            <p:cNvSpPr>
              <a:spLocks/>
            </p:cNvSpPr>
            <p:nvPr/>
          </p:nvSpPr>
          <p:spPr bwMode="auto">
            <a:xfrm>
              <a:off x="3542" y="145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06" name="Freeform 1238"/>
            <p:cNvSpPr>
              <a:spLocks/>
            </p:cNvSpPr>
            <p:nvPr/>
          </p:nvSpPr>
          <p:spPr bwMode="auto">
            <a:xfrm>
              <a:off x="3554" y="145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07" name="Freeform 1239"/>
            <p:cNvSpPr>
              <a:spLocks/>
            </p:cNvSpPr>
            <p:nvPr/>
          </p:nvSpPr>
          <p:spPr bwMode="auto">
            <a:xfrm>
              <a:off x="3566" y="145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08" name="Freeform 1240"/>
            <p:cNvSpPr>
              <a:spLocks/>
            </p:cNvSpPr>
            <p:nvPr/>
          </p:nvSpPr>
          <p:spPr bwMode="auto">
            <a:xfrm>
              <a:off x="3578" y="1456"/>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30009" name="Freeform 1241"/>
            <p:cNvSpPr>
              <a:spLocks/>
            </p:cNvSpPr>
            <p:nvPr/>
          </p:nvSpPr>
          <p:spPr bwMode="auto">
            <a:xfrm>
              <a:off x="3591" y="145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0" name="Freeform 1242"/>
            <p:cNvSpPr>
              <a:spLocks/>
            </p:cNvSpPr>
            <p:nvPr/>
          </p:nvSpPr>
          <p:spPr bwMode="auto">
            <a:xfrm>
              <a:off x="3603" y="145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1" name="Freeform 1243"/>
            <p:cNvSpPr>
              <a:spLocks/>
            </p:cNvSpPr>
            <p:nvPr/>
          </p:nvSpPr>
          <p:spPr bwMode="auto">
            <a:xfrm>
              <a:off x="3615" y="146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12" name="Freeform 1244"/>
            <p:cNvSpPr>
              <a:spLocks/>
            </p:cNvSpPr>
            <p:nvPr/>
          </p:nvSpPr>
          <p:spPr bwMode="auto">
            <a:xfrm>
              <a:off x="3627" y="146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3" name="Freeform 1245"/>
            <p:cNvSpPr>
              <a:spLocks/>
            </p:cNvSpPr>
            <p:nvPr/>
          </p:nvSpPr>
          <p:spPr bwMode="auto">
            <a:xfrm>
              <a:off x="3639" y="146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4" name="Freeform 1246"/>
            <p:cNvSpPr>
              <a:spLocks/>
            </p:cNvSpPr>
            <p:nvPr/>
          </p:nvSpPr>
          <p:spPr bwMode="auto">
            <a:xfrm>
              <a:off x="3651" y="14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15" name="Freeform 1247"/>
            <p:cNvSpPr>
              <a:spLocks/>
            </p:cNvSpPr>
            <p:nvPr/>
          </p:nvSpPr>
          <p:spPr bwMode="auto">
            <a:xfrm>
              <a:off x="3663" y="146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16" name="Freeform 1248"/>
            <p:cNvSpPr>
              <a:spLocks/>
            </p:cNvSpPr>
            <p:nvPr/>
          </p:nvSpPr>
          <p:spPr bwMode="auto">
            <a:xfrm>
              <a:off x="3674" y="146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17" name="Freeform 1249"/>
            <p:cNvSpPr>
              <a:spLocks/>
            </p:cNvSpPr>
            <p:nvPr/>
          </p:nvSpPr>
          <p:spPr bwMode="auto">
            <a:xfrm>
              <a:off x="3687" y="146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18" name="Freeform 1250"/>
            <p:cNvSpPr>
              <a:spLocks/>
            </p:cNvSpPr>
            <p:nvPr/>
          </p:nvSpPr>
          <p:spPr bwMode="auto">
            <a:xfrm>
              <a:off x="3699" y="14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19" name="Freeform 1251"/>
            <p:cNvSpPr>
              <a:spLocks/>
            </p:cNvSpPr>
            <p:nvPr/>
          </p:nvSpPr>
          <p:spPr bwMode="auto">
            <a:xfrm>
              <a:off x="3711" y="14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20" name="Freeform 1252"/>
            <p:cNvSpPr>
              <a:spLocks/>
            </p:cNvSpPr>
            <p:nvPr/>
          </p:nvSpPr>
          <p:spPr bwMode="auto">
            <a:xfrm>
              <a:off x="3723" y="147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21" name="Freeform 1253"/>
            <p:cNvSpPr>
              <a:spLocks/>
            </p:cNvSpPr>
            <p:nvPr/>
          </p:nvSpPr>
          <p:spPr bwMode="auto">
            <a:xfrm>
              <a:off x="3735" y="147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22" name="Freeform 1254"/>
            <p:cNvSpPr>
              <a:spLocks/>
            </p:cNvSpPr>
            <p:nvPr/>
          </p:nvSpPr>
          <p:spPr bwMode="auto">
            <a:xfrm>
              <a:off x="3747" y="147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23" name="Freeform 1255"/>
            <p:cNvSpPr>
              <a:spLocks/>
            </p:cNvSpPr>
            <p:nvPr/>
          </p:nvSpPr>
          <p:spPr bwMode="auto">
            <a:xfrm>
              <a:off x="3759" y="147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24" name="Freeform 1256"/>
            <p:cNvSpPr>
              <a:spLocks/>
            </p:cNvSpPr>
            <p:nvPr/>
          </p:nvSpPr>
          <p:spPr bwMode="auto">
            <a:xfrm>
              <a:off x="3771" y="14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25" name="Freeform 1257"/>
            <p:cNvSpPr>
              <a:spLocks/>
            </p:cNvSpPr>
            <p:nvPr/>
          </p:nvSpPr>
          <p:spPr bwMode="auto">
            <a:xfrm>
              <a:off x="3784" y="147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26" name="Freeform 1258"/>
            <p:cNvSpPr>
              <a:spLocks/>
            </p:cNvSpPr>
            <p:nvPr/>
          </p:nvSpPr>
          <p:spPr bwMode="auto">
            <a:xfrm>
              <a:off x="3796" y="148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27" name="Freeform 1259"/>
            <p:cNvSpPr>
              <a:spLocks/>
            </p:cNvSpPr>
            <p:nvPr/>
          </p:nvSpPr>
          <p:spPr bwMode="auto">
            <a:xfrm>
              <a:off x="3808" y="148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28" name="Freeform 1260"/>
            <p:cNvSpPr>
              <a:spLocks/>
            </p:cNvSpPr>
            <p:nvPr/>
          </p:nvSpPr>
          <p:spPr bwMode="auto">
            <a:xfrm>
              <a:off x="3820" y="14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29" name="Freeform 1261"/>
            <p:cNvSpPr>
              <a:spLocks/>
            </p:cNvSpPr>
            <p:nvPr/>
          </p:nvSpPr>
          <p:spPr bwMode="auto">
            <a:xfrm>
              <a:off x="3832" y="14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30" name="Freeform 1262"/>
            <p:cNvSpPr>
              <a:spLocks/>
            </p:cNvSpPr>
            <p:nvPr/>
          </p:nvSpPr>
          <p:spPr bwMode="auto">
            <a:xfrm>
              <a:off x="3843" y="148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31" name="Freeform 1263"/>
            <p:cNvSpPr>
              <a:spLocks/>
            </p:cNvSpPr>
            <p:nvPr/>
          </p:nvSpPr>
          <p:spPr bwMode="auto">
            <a:xfrm>
              <a:off x="3855" y="148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32" name="Freeform 1264"/>
            <p:cNvSpPr>
              <a:spLocks/>
            </p:cNvSpPr>
            <p:nvPr/>
          </p:nvSpPr>
          <p:spPr bwMode="auto">
            <a:xfrm>
              <a:off x="3867" y="148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33" name="Freeform 1265"/>
            <p:cNvSpPr>
              <a:spLocks/>
            </p:cNvSpPr>
            <p:nvPr/>
          </p:nvSpPr>
          <p:spPr bwMode="auto">
            <a:xfrm>
              <a:off x="3879" y="1489"/>
              <a:ext cx="7" cy="6"/>
            </a:xfrm>
            <a:custGeom>
              <a:avLst/>
              <a:gdLst/>
              <a:ahLst/>
              <a:cxnLst>
                <a:cxn ang="0">
                  <a:pos x="5" y="0"/>
                </a:cxn>
                <a:cxn ang="0">
                  <a:pos x="4" y="0"/>
                </a:cxn>
                <a:cxn ang="0">
                  <a:pos x="2" y="0"/>
                </a:cxn>
                <a:cxn ang="0">
                  <a:pos x="1" y="1"/>
                </a:cxn>
                <a:cxn ang="0">
                  <a:pos x="0" y="2"/>
                </a:cxn>
                <a:cxn ang="0">
                  <a:pos x="0" y="3"/>
                </a:cxn>
                <a:cxn ang="0">
                  <a:pos x="1" y="4"/>
                </a:cxn>
                <a:cxn ang="0">
                  <a:pos x="2" y="5"/>
                </a:cxn>
                <a:cxn ang="0">
                  <a:pos x="4" y="6"/>
                </a:cxn>
                <a:cxn ang="0">
                  <a:pos x="4"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4" y="0"/>
                  </a:lnTo>
                  <a:lnTo>
                    <a:pt x="2" y="0"/>
                  </a:lnTo>
                  <a:lnTo>
                    <a:pt x="1" y="1"/>
                  </a:lnTo>
                  <a:lnTo>
                    <a:pt x="0" y="2"/>
                  </a:lnTo>
                  <a:lnTo>
                    <a:pt x="0" y="3"/>
                  </a:lnTo>
                  <a:lnTo>
                    <a:pt x="1" y="4"/>
                  </a:lnTo>
                  <a:lnTo>
                    <a:pt x="2" y="5"/>
                  </a:lnTo>
                  <a:lnTo>
                    <a:pt x="4" y="6"/>
                  </a:lnTo>
                  <a:lnTo>
                    <a:pt x="4"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034" name="Freeform 1266"/>
            <p:cNvSpPr>
              <a:spLocks/>
            </p:cNvSpPr>
            <p:nvPr/>
          </p:nvSpPr>
          <p:spPr bwMode="auto">
            <a:xfrm>
              <a:off x="3892" y="149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35" name="Freeform 1267"/>
            <p:cNvSpPr>
              <a:spLocks/>
            </p:cNvSpPr>
            <p:nvPr/>
          </p:nvSpPr>
          <p:spPr bwMode="auto">
            <a:xfrm>
              <a:off x="3904" y="149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36" name="Freeform 1268"/>
            <p:cNvSpPr>
              <a:spLocks/>
            </p:cNvSpPr>
            <p:nvPr/>
          </p:nvSpPr>
          <p:spPr bwMode="auto">
            <a:xfrm>
              <a:off x="3916" y="149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37" name="Freeform 1269"/>
            <p:cNvSpPr>
              <a:spLocks/>
            </p:cNvSpPr>
            <p:nvPr/>
          </p:nvSpPr>
          <p:spPr bwMode="auto">
            <a:xfrm>
              <a:off x="3928" y="14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38" name="Freeform 1270"/>
            <p:cNvSpPr>
              <a:spLocks/>
            </p:cNvSpPr>
            <p:nvPr/>
          </p:nvSpPr>
          <p:spPr bwMode="auto">
            <a:xfrm>
              <a:off x="3940" y="14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39" name="Freeform 1271"/>
            <p:cNvSpPr>
              <a:spLocks/>
            </p:cNvSpPr>
            <p:nvPr/>
          </p:nvSpPr>
          <p:spPr bwMode="auto">
            <a:xfrm>
              <a:off x="3952" y="149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40" name="Freeform 1272"/>
            <p:cNvSpPr>
              <a:spLocks/>
            </p:cNvSpPr>
            <p:nvPr/>
          </p:nvSpPr>
          <p:spPr bwMode="auto">
            <a:xfrm>
              <a:off x="3964" y="14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41" name="Freeform 1273"/>
            <p:cNvSpPr>
              <a:spLocks/>
            </p:cNvSpPr>
            <p:nvPr/>
          </p:nvSpPr>
          <p:spPr bwMode="auto">
            <a:xfrm>
              <a:off x="3976" y="1499"/>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7" y="4"/>
                </a:cxn>
                <a:cxn ang="0">
                  <a:pos x="7" y="3"/>
                </a:cxn>
                <a:cxn ang="0">
                  <a:pos x="5"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7" y="4"/>
                  </a:lnTo>
                  <a:lnTo>
                    <a:pt x="7"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42" name="Freeform 1274"/>
            <p:cNvSpPr>
              <a:spLocks/>
            </p:cNvSpPr>
            <p:nvPr/>
          </p:nvSpPr>
          <p:spPr bwMode="auto">
            <a:xfrm>
              <a:off x="3989" y="15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43" name="Freeform 1275"/>
            <p:cNvSpPr>
              <a:spLocks/>
            </p:cNvSpPr>
            <p:nvPr/>
          </p:nvSpPr>
          <p:spPr bwMode="auto">
            <a:xfrm>
              <a:off x="4001" y="15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44" name="Freeform 1276"/>
            <p:cNvSpPr>
              <a:spLocks/>
            </p:cNvSpPr>
            <p:nvPr/>
          </p:nvSpPr>
          <p:spPr bwMode="auto">
            <a:xfrm>
              <a:off x="4012" y="150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45" name="Freeform 1277"/>
            <p:cNvSpPr>
              <a:spLocks/>
            </p:cNvSpPr>
            <p:nvPr/>
          </p:nvSpPr>
          <p:spPr bwMode="auto">
            <a:xfrm>
              <a:off x="4024" y="150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46" name="Freeform 1278"/>
            <p:cNvSpPr>
              <a:spLocks/>
            </p:cNvSpPr>
            <p:nvPr/>
          </p:nvSpPr>
          <p:spPr bwMode="auto">
            <a:xfrm>
              <a:off x="4036" y="150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47" name="Freeform 1279"/>
            <p:cNvSpPr>
              <a:spLocks/>
            </p:cNvSpPr>
            <p:nvPr/>
          </p:nvSpPr>
          <p:spPr bwMode="auto">
            <a:xfrm>
              <a:off x="4048" y="150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48" name="Freeform 1280"/>
            <p:cNvSpPr>
              <a:spLocks/>
            </p:cNvSpPr>
            <p:nvPr/>
          </p:nvSpPr>
          <p:spPr bwMode="auto">
            <a:xfrm>
              <a:off x="4060" y="150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49" name="Freeform 1281"/>
            <p:cNvSpPr>
              <a:spLocks/>
            </p:cNvSpPr>
            <p:nvPr/>
          </p:nvSpPr>
          <p:spPr bwMode="auto">
            <a:xfrm>
              <a:off x="4072" y="151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50" name="Freeform 1282"/>
            <p:cNvSpPr>
              <a:spLocks/>
            </p:cNvSpPr>
            <p:nvPr/>
          </p:nvSpPr>
          <p:spPr bwMode="auto">
            <a:xfrm>
              <a:off x="4085" y="151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51" name="Freeform 1283"/>
            <p:cNvSpPr>
              <a:spLocks/>
            </p:cNvSpPr>
            <p:nvPr/>
          </p:nvSpPr>
          <p:spPr bwMode="auto">
            <a:xfrm>
              <a:off x="4097" y="151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52" name="Freeform 1284"/>
            <p:cNvSpPr>
              <a:spLocks/>
            </p:cNvSpPr>
            <p:nvPr/>
          </p:nvSpPr>
          <p:spPr bwMode="auto">
            <a:xfrm>
              <a:off x="4109" y="151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53" name="Freeform 1285"/>
            <p:cNvSpPr>
              <a:spLocks/>
            </p:cNvSpPr>
            <p:nvPr/>
          </p:nvSpPr>
          <p:spPr bwMode="auto">
            <a:xfrm>
              <a:off x="4121" y="151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4" name="Freeform 1286"/>
            <p:cNvSpPr>
              <a:spLocks/>
            </p:cNvSpPr>
            <p:nvPr/>
          </p:nvSpPr>
          <p:spPr bwMode="auto">
            <a:xfrm>
              <a:off x="4133" y="151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5" name="Freeform 1287"/>
            <p:cNvSpPr>
              <a:spLocks/>
            </p:cNvSpPr>
            <p:nvPr/>
          </p:nvSpPr>
          <p:spPr bwMode="auto">
            <a:xfrm>
              <a:off x="4145" y="15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56" name="Freeform 1288"/>
            <p:cNvSpPr>
              <a:spLocks/>
            </p:cNvSpPr>
            <p:nvPr/>
          </p:nvSpPr>
          <p:spPr bwMode="auto">
            <a:xfrm>
              <a:off x="4157" y="1519"/>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7" name="Freeform 1289"/>
            <p:cNvSpPr>
              <a:spLocks/>
            </p:cNvSpPr>
            <p:nvPr/>
          </p:nvSpPr>
          <p:spPr bwMode="auto">
            <a:xfrm>
              <a:off x="4169" y="1520"/>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8" name="Freeform 1290"/>
            <p:cNvSpPr>
              <a:spLocks/>
            </p:cNvSpPr>
            <p:nvPr/>
          </p:nvSpPr>
          <p:spPr bwMode="auto">
            <a:xfrm>
              <a:off x="4180" y="1522"/>
              <a:ext cx="7" cy="7"/>
            </a:xfrm>
            <a:custGeom>
              <a:avLst/>
              <a:gdLst/>
              <a:ahLst/>
              <a:cxnLst>
                <a:cxn ang="0">
                  <a:pos x="5" y="0"/>
                </a:cxn>
                <a:cxn ang="0">
                  <a:pos x="4" y="0"/>
                </a:cxn>
                <a:cxn ang="0">
                  <a:pos x="3" y="0"/>
                </a:cxn>
                <a:cxn ang="0">
                  <a:pos x="1" y="1"/>
                </a:cxn>
                <a:cxn ang="0">
                  <a:pos x="0" y="2"/>
                </a:cxn>
                <a:cxn ang="0">
                  <a:pos x="0" y="4"/>
                </a:cxn>
                <a:cxn ang="0">
                  <a:pos x="1" y="5"/>
                </a:cxn>
                <a:cxn ang="0">
                  <a:pos x="3" y="6"/>
                </a:cxn>
                <a:cxn ang="0">
                  <a:pos x="4" y="7"/>
                </a:cxn>
                <a:cxn ang="0">
                  <a:pos x="4" y="7"/>
                </a:cxn>
                <a:cxn ang="0">
                  <a:pos x="5" y="7"/>
                </a:cxn>
                <a:cxn ang="0">
                  <a:pos x="6" y="6"/>
                </a:cxn>
                <a:cxn ang="0">
                  <a:pos x="7" y="5"/>
                </a:cxn>
                <a:cxn ang="0">
                  <a:pos x="7" y="4"/>
                </a:cxn>
                <a:cxn ang="0">
                  <a:pos x="7" y="2"/>
                </a:cxn>
                <a:cxn ang="0">
                  <a:pos x="7" y="1"/>
                </a:cxn>
                <a:cxn ang="0">
                  <a:pos x="6" y="0"/>
                </a:cxn>
                <a:cxn ang="0">
                  <a:pos x="5" y="0"/>
                </a:cxn>
              </a:cxnLst>
              <a:rect l="0" t="0" r="r" b="b"/>
              <a:pathLst>
                <a:path w="7" h="7">
                  <a:moveTo>
                    <a:pt x="5" y="0"/>
                  </a:moveTo>
                  <a:lnTo>
                    <a:pt x="4" y="0"/>
                  </a:lnTo>
                  <a:lnTo>
                    <a:pt x="3" y="0"/>
                  </a:lnTo>
                  <a:lnTo>
                    <a:pt x="1" y="1"/>
                  </a:lnTo>
                  <a:lnTo>
                    <a:pt x="0" y="2"/>
                  </a:lnTo>
                  <a:lnTo>
                    <a:pt x="0" y="4"/>
                  </a:lnTo>
                  <a:lnTo>
                    <a:pt x="1" y="5"/>
                  </a:lnTo>
                  <a:lnTo>
                    <a:pt x="3" y="6"/>
                  </a:lnTo>
                  <a:lnTo>
                    <a:pt x="4" y="7"/>
                  </a:lnTo>
                  <a:lnTo>
                    <a:pt x="4" y="7"/>
                  </a:lnTo>
                  <a:lnTo>
                    <a:pt x="5" y="7"/>
                  </a:lnTo>
                  <a:lnTo>
                    <a:pt x="6" y="6"/>
                  </a:lnTo>
                  <a:lnTo>
                    <a:pt x="7" y="5"/>
                  </a:lnTo>
                  <a:lnTo>
                    <a:pt x="7" y="4"/>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059" name="Freeform 1291"/>
            <p:cNvSpPr>
              <a:spLocks/>
            </p:cNvSpPr>
            <p:nvPr/>
          </p:nvSpPr>
          <p:spPr bwMode="auto">
            <a:xfrm>
              <a:off x="4193" y="1523"/>
              <a:ext cx="6" cy="7"/>
            </a:xfrm>
            <a:custGeom>
              <a:avLst/>
              <a:gdLst/>
              <a:ahLst/>
              <a:cxnLst>
                <a:cxn ang="0">
                  <a:pos x="4" y="0"/>
                </a:cxn>
                <a:cxn ang="0">
                  <a:pos x="3" y="0"/>
                </a:cxn>
                <a:cxn ang="0">
                  <a:pos x="2" y="1"/>
                </a:cxn>
                <a:cxn ang="0">
                  <a:pos x="1" y="3"/>
                </a:cxn>
                <a:cxn ang="0">
                  <a:pos x="0" y="4"/>
                </a:cxn>
                <a:cxn ang="0">
                  <a:pos x="0" y="5"/>
                </a:cxn>
                <a:cxn ang="0">
                  <a:pos x="1" y="6"/>
                </a:cxn>
                <a:cxn ang="0">
                  <a:pos x="2" y="7"/>
                </a:cxn>
                <a:cxn ang="0">
                  <a:pos x="3" y="7"/>
                </a:cxn>
                <a:cxn ang="0">
                  <a:pos x="3" y="7"/>
                </a:cxn>
                <a:cxn ang="0">
                  <a:pos x="4" y="7"/>
                </a:cxn>
                <a:cxn ang="0">
                  <a:pos x="5" y="7"/>
                </a:cxn>
                <a:cxn ang="0">
                  <a:pos x="6" y="6"/>
                </a:cxn>
                <a:cxn ang="0">
                  <a:pos x="6" y="5"/>
                </a:cxn>
                <a:cxn ang="0">
                  <a:pos x="6" y="4"/>
                </a:cxn>
                <a:cxn ang="0">
                  <a:pos x="6" y="3"/>
                </a:cxn>
                <a:cxn ang="0">
                  <a:pos x="5" y="1"/>
                </a:cxn>
                <a:cxn ang="0">
                  <a:pos x="4" y="0"/>
                </a:cxn>
              </a:cxnLst>
              <a:rect l="0" t="0" r="r" b="b"/>
              <a:pathLst>
                <a:path w="6" h="7">
                  <a:moveTo>
                    <a:pt x="4" y="0"/>
                  </a:moveTo>
                  <a:lnTo>
                    <a:pt x="3" y="0"/>
                  </a:lnTo>
                  <a:lnTo>
                    <a:pt x="2" y="1"/>
                  </a:lnTo>
                  <a:lnTo>
                    <a:pt x="1" y="3"/>
                  </a:lnTo>
                  <a:lnTo>
                    <a:pt x="0" y="4"/>
                  </a:lnTo>
                  <a:lnTo>
                    <a:pt x="0" y="5"/>
                  </a:lnTo>
                  <a:lnTo>
                    <a:pt x="1" y="6"/>
                  </a:lnTo>
                  <a:lnTo>
                    <a:pt x="2" y="7"/>
                  </a:lnTo>
                  <a:lnTo>
                    <a:pt x="3" y="7"/>
                  </a:lnTo>
                  <a:lnTo>
                    <a:pt x="3" y="7"/>
                  </a:lnTo>
                  <a:lnTo>
                    <a:pt x="4" y="7"/>
                  </a:lnTo>
                  <a:lnTo>
                    <a:pt x="5" y="7"/>
                  </a:lnTo>
                  <a:lnTo>
                    <a:pt x="6" y="6"/>
                  </a:lnTo>
                  <a:lnTo>
                    <a:pt x="6" y="5"/>
                  </a:lnTo>
                  <a:lnTo>
                    <a:pt x="6" y="4"/>
                  </a:lnTo>
                  <a:lnTo>
                    <a:pt x="6" y="3"/>
                  </a:lnTo>
                  <a:lnTo>
                    <a:pt x="5" y="1"/>
                  </a:lnTo>
                  <a:lnTo>
                    <a:pt x="4" y="0"/>
                  </a:lnTo>
                  <a:close/>
                </a:path>
              </a:pathLst>
            </a:custGeom>
            <a:solidFill>
              <a:srgbClr val="000000"/>
            </a:solidFill>
            <a:ln w="9525">
              <a:noFill/>
              <a:round/>
              <a:headEnd/>
              <a:tailEnd/>
            </a:ln>
          </p:spPr>
          <p:txBody>
            <a:bodyPr/>
            <a:lstStyle/>
            <a:p>
              <a:endParaRPr lang="en-US"/>
            </a:p>
          </p:txBody>
        </p:sp>
        <p:sp>
          <p:nvSpPr>
            <p:cNvPr id="930060" name="Freeform 1292"/>
            <p:cNvSpPr>
              <a:spLocks/>
            </p:cNvSpPr>
            <p:nvPr/>
          </p:nvSpPr>
          <p:spPr bwMode="auto">
            <a:xfrm>
              <a:off x="4205" y="1524"/>
              <a:ext cx="6" cy="7"/>
            </a:xfrm>
            <a:custGeom>
              <a:avLst/>
              <a:gdLst/>
              <a:ahLst/>
              <a:cxnLst>
                <a:cxn ang="0">
                  <a:pos x="4" y="0"/>
                </a:cxn>
                <a:cxn ang="0">
                  <a:pos x="3" y="0"/>
                </a:cxn>
                <a:cxn ang="0">
                  <a:pos x="2" y="2"/>
                </a:cxn>
                <a:cxn ang="0">
                  <a:pos x="1" y="3"/>
                </a:cxn>
                <a:cxn ang="0">
                  <a:pos x="0" y="4"/>
                </a:cxn>
                <a:cxn ang="0">
                  <a:pos x="0" y="5"/>
                </a:cxn>
                <a:cxn ang="0">
                  <a:pos x="1" y="6"/>
                </a:cxn>
                <a:cxn ang="0">
                  <a:pos x="2" y="7"/>
                </a:cxn>
                <a:cxn ang="0">
                  <a:pos x="3" y="7"/>
                </a:cxn>
                <a:cxn ang="0">
                  <a:pos x="3" y="7"/>
                </a:cxn>
                <a:cxn ang="0">
                  <a:pos x="4" y="7"/>
                </a:cxn>
                <a:cxn ang="0">
                  <a:pos x="5" y="7"/>
                </a:cxn>
                <a:cxn ang="0">
                  <a:pos x="6" y="6"/>
                </a:cxn>
                <a:cxn ang="0">
                  <a:pos x="6" y="5"/>
                </a:cxn>
                <a:cxn ang="0">
                  <a:pos x="6" y="4"/>
                </a:cxn>
                <a:cxn ang="0">
                  <a:pos x="6" y="3"/>
                </a:cxn>
                <a:cxn ang="0">
                  <a:pos x="5" y="2"/>
                </a:cxn>
                <a:cxn ang="0">
                  <a:pos x="4" y="0"/>
                </a:cxn>
              </a:cxnLst>
              <a:rect l="0" t="0" r="r" b="b"/>
              <a:pathLst>
                <a:path w="6" h="7">
                  <a:moveTo>
                    <a:pt x="4" y="0"/>
                  </a:moveTo>
                  <a:lnTo>
                    <a:pt x="3" y="0"/>
                  </a:lnTo>
                  <a:lnTo>
                    <a:pt x="2" y="2"/>
                  </a:lnTo>
                  <a:lnTo>
                    <a:pt x="1" y="3"/>
                  </a:lnTo>
                  <a:lnTo>
                    <a:pt x="0" y="4"/>
                  </a:lnTo>
                  <a:lnTo>
                    <a:pt x="0" y="5"/>
                  </a:lnTo>
                  <a:lnTo>
                    <a:pt x="1" y="6"/>
                  </a:lnTo>
                  <a:lnTo>
                    <a:pt x="2" y="7"/>
                  </a:lnTo>
                  <a:lnTo>
                    <a:pt x="3" y="7"/>
                  </a:lnTo>
                  <a:lnTo>
                    <a:pt x="3" y="7"/>
                  </a:lnTo>
                  <a:lnTo>
                    <a:pt x="4" y="7"/>
                  </a:lnTo>
                  <a:lnTo>
                    <a:pt x="5" y="7"/>
                  </a:lnTo>
                  <a:lnTo>
                    <a:pt x="6" y="6"/>
                  </a:lnTo>
                  <a:lnTo>
                    <a:pt x="6" y="5"/>
                  </a:lnTo>
                  <a:lnTo>
                    <a:pt x="6" y="4"/>
                  </a:lnTo>
                  <a:lnTo>
                    <a:pt x="6" y="3"/>
                  </a:lnTo>
                  <a:lnTo>
                    <a:pt x="5" y="2"/>
                  </a:lnTo>
                  <a:lnTo>
                    <a:pt x="4" y="0"/>
                  </a:lnTo>
                  <a:close/>
                </a:path>
              </a:pathLst>
            </a:custGeom>
            <a:solidFill>
              <a:srgbClr val="000000"/>
            </a:solidFill>
            <a:ln w="9525">
              <a:noFill/>
              <a:round/>
              <a:headEnd/>
              <a:tailEnd/>
            </a:ln>
          </p:spPr>
          <p:txBody>
            <a:bodyPr/>
            <a:lstStyle/>
            <a:p>
              <a:endParaRPr lang="en-US"/>
            </a:p>
          </p:txBody>
        </p:sp>
        <p:sp>
          <p:nvSpPr>
            <p:cNvPr id="930061" name="Freeform 1293"/>
            <p:cNvSpPr>
              <a:spLocks/>
            </p:cNvSpPr>
            <p:nvPr/>
          </p:nvSpPr>
          <p:spPr bwMode="auto">
            <a:xfrm>
              <a:off x="4217" y="152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62" name="Freeform 1294"/>
            <p:cNvSpPr>
              <a:spLocks/>
            </p:cNvSpPr>
            <p:nvPr/>
          </p:nvSpPr>
          <p:spPr bwMode="auto">
            <a:xfrm>
              <a:off x="4229" y="15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63" name="Freeform 1295"/>
            <p:cNvSpPr>
              <a:spLocks/>
            </p:cNvSpPr>
            <p:nvPr/>
          </p:nvSpPr>
          <p:spPr bwMode="auto">
            <a:xfrm>
              <a:off x="4241" y="152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64" name="Freeform 1296"/>
            <p:cNvSpPr>
              <a:spLocks/>
            </p:cNvSpPr>
            <p:nvPr/>
          </p:nvSpPr>
          <p:spPr bwMode="auto">
            <a:xfrm>
              <a:off x="4253" y="153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65" name="Freeform 1297"/>
            <p:cNvSpPr>
              <a:spLocks/>
            </p:cNvSpPr>
            <p:nvPr/>
          </p:nvSpPr>
          <p:spPr bwMode="auto">
            <a:xfrm>
              <a:off x="4265" y="153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66" name="Freeform 1298"/>
            <p:cNvSpPr>
              <a:spLocks/>
            </p:cNvSpPr>
            <p:nvPr/>
          </p:nvSpPr>
          <p:spPr bwMode="auto">
            <a:xfrm>
              <a:off x="4277" y="1533"/>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30067" name="Freeform 1299"/>
            <p:cNvSpPr>
              <a:spLocks/>
            </p:cNvSpPr>
            <p:nvPr/>
          </p:nvSpPr>
          <p:spPr bwMode="auto">
            <a:xfrm>
              <a:off x="4290" y="153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68" name="Freeform 1300"/>
            <p:cNvSpPr>
              <a:spLocks/>
            </p:cNvSpPr>
            <p:nvPr/>
          </p:nvSpPr>
          <p:spPr bwMode="auto">
            <a:xfrm>
              <a:off x="4302" y="153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69" name="Freeform 1301"/>
            <p:cNvSpPr>
              <a:spLocks/>
            </p:cNvSpPr>
            <p:nvPr/>
          </p:nvSpPr>
          <p:spPr bwMode="auto">
            <a:xfrm>
              <a:off x="4314" y="15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70" name="Freeform 1302"/>
            <p:cNvSpPr>
              <a:spLocks/>
            </p:cNvSpPr>
            <p:nvPr/>
          </p:nvSpPr>
          <p:spPr bwMode="auto">
            <a:xfrm>
              <a:off x="4326" y="153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71" name="Freeform 1303"/>
            <p:cNvSpPr>
              <a:spLocks/>
            </p:cNvSpPr>
            <p:nvPr/>
          </p:nvSpPr>
          <p:spPr bwMode="auto">
            <a:xfrm>
              <a:off x="4338" y="154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72" name="Freeform 1304"/>
            <p:cNvSpPr>
              <a:spLocks/>
            </p:cNvSpPr>
            <p:nvPr/>
          </p:nvSpPr>
          <p:spPr bwMode="auto">
            <a:xfrm>
              <a:off x="4349" y="154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73" name="Freeform 1305"/>
            <p:cNvSpPr>
              <a:spLocks/>
            </p:cNvSpPr>
            <p:nvPr/>
          </p:nvSpPr>
          <p:spPr bwMode="auto">
            <a:xfrm>
              <a:off x="4361" y="15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74" name="Freeform 1306"/>
            <p:cNvSpPr>
              <a:spLocks/>
            </p:cNvSpPr>
            <p:nvPr/>
          </p:nvSpPr>
          <p:spPr bwMode="auto">
            <a:xfrm>
              <a:off x="4373" y="15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5" name="Freeform 1307"/>
            <p:cNvSpPr>
              <a:spLocks/>
            </p:cNvSpPr>
            <p:nvPr/>
          </p:nvSpPr>
          <p:spPr bwMode="auto">
            <a:xfrm>
              <a:off x="4386" y="154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6" name="Freeform 1308"/>
            <p:cNvSpPr>
              <a:spLocks/>
            </p:cNvSpPr>
            <p:nvPr/>
          </p:nvSpPr>
          <p:spPr bwMode="auto">
            <a:xfrm>
              <a:off x="4398" y="154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77" name="Freeform 1309"/>
            <p:cNvSpPr>
              <a:spLocks/>
            </p:cNvSpPr>
            <p:nvPr/>
          </p:nvSpPr>
          <p:spPr bwMode="auto">
            <a:xfrm>
              <a:off x="4410" y="154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8" name="Freeform 1310"/>
            <p:cNvSpPr>
              <a:spLocks/>
            </p:cNvSpPr>
            <p:nvPr/>
          </p:nvSpPr>
          <p:spPr bwMode="auto">
            <a:xfrm>
              <a:off x="4422" y="154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9" name="Freeform 1311"/>
            <p:cNvSpPr>
              <a:spLocks/>
            </p:cNvSpPr>
            <p:nvPr/>
          </p:nvSpPr>
          <p:spPr bwMode="auto">
            <a:xfrm>
              <a:off x="4434" y="155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0" name="Freeform 1312"/>
            <p:cNvSpPr>
              <a:spLocks/>
            </p:cNvSpPr>
            <p:nvPr/>
          </p:nvSpPr>
          <p:spPr bwMode="auto">
            <a:xfrm>
              <a:off x="4446" y="155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1" name="Freeform 1313"/>
            <p:cNvSpPr>
              <a:spLocks/>
            </p:cNvSpPr>
            <p:nvPr/>
          </p:nvSpPr>
          <p:spPr bwMode="auto">
            <a:xfrm>
              <a:off x="4458" y="155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82" name="Freeform 1314"/>
            <p:cNvSpPr>
              <a:spLocks/>
            </p:cNvSpPr>
            <p:nvPr/>
          </p:nvSpPr>
          <p:spPr bwMode="auto">
            <a:xfrm>
              <a:off x="4470" y="155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3" name="Freeform 1315"/>
            <p:cNvSpPr>
              <a:spLocks/>
            </p:cNvSpPr>
            <p:nvPr/>
          </p:nvSpPr>
          <p:spPr bwMode="auto">
            <a:xfrm>
              <a:off x="4483" y="155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4" name="Freeform 1316"/>
            <p:cNvSpPr>
              <a:spLocks/>
            </p:cNvSpPr>
            <p:nvPr/>
          </p:nvSpPr>
          <p:spPr bwMode="auto">
            <a:xfrm>
              <a:off x="4495" y="155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85" name="Freeform 1317"/>
            <p:cNvSpPr>
              <a:spLocks/>
            </p:cNvSpPr>
            <p:nvPr/>
          </p:nvSpPr>
          <p:spPr bwMode="auto">
            <a:xfrm>
              <a:off x="4507" y="155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6" name="Freeform 1318"/>
            <p:cNvSpPr>
              <a:spLocks/>
            </p:cNvSpPr>
            <p:nvPr/>
          </p:nvSpPr>
          <p:spPr bwMode="auto">
            <a:xfrm>
              <a:off x="4518" y="155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87" name="Freeform 1319"/>
            <p:cNvSpPr>
              <a:spLocks/>
            </p:cNvSpPr>
            <p:nvPr/>
          </p:nvSpPr>
          <p:spPr bwMode="auto">
            <a:xfrm>
              <a:off x="4530" y="15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88" name="Freeform 1320"/>
            <p:cNvSpPr>
              <a:spLocks/>
            </p:cNvSpPr>
            <p:nvPr/>
          </p:nvSpPr>
          <p:spPr bwMode="auto">
            <a:xfrm>
              <a:off x="4542" y="156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89" name="Freeform 1321"/>
            <p:cNvSpPr>
              <a:spLocks/>
            </p:cNvSpPr>
            <p:nvPr/>
          </p:nvSpPr>
          <p:spPr bwMode="auto">
            <a:xfrm>
              <a:off x="4554" y="156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90" name="Freeform 1322"/>
            <p:cNvSpPr>
              <a:spLocks/>
            </p:cNvSpPr>
            <p:nvPr/>
          </p:nvSpPr>
          <p:spPr bwMode="auto">
            <a:xfrm>
              <a:off x="4566" y="156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91" name="Freeform 1323"/>
            <p:cNvSpPr>
              <a:spLocks/>
            </p:cNvSpPr>
            <p:nvPr/>
          </p:nvSpPr>
          <p:spPr bwMode="auto">
            <a:xfrm>
              <a:off x="4578" y="1566"/>
              <a:ext cx="7" cy="6"/>
            </a:xfrm>
            <a:custGeom>
              <a:avLst/>
              <a:gdLst/>
              <a:ahLst/>
              <a:cxnLst>
                <a:cxn ang="0">
                  <a:pos x="5" y="0"/>
                </a:cxn>
                <a:cxn ang="0">
                  <a:pos x="3" y="0"/>
                </a:cxn>
                <a:cxn ang="0">
                  <a:pos x="2" y="0"/>
                </a:cxn>
                <a:cxn ang="0">
                  <a:pos x="1" y="1"/>
                </a:cxn>
                <a:cxn ang="0">
                  <a:pos x="0" y="2"/>
                </a:cxn>
                <a:cxn ang="0">
                  <a:pos x="0" y="3"/>
                </a:cxn>
                <a:cxn ang="0">
                  <a:pos x="1" y="4"/>
                </a:cxn>
                <a:cxn ang="0">
                  <a:pos x="2" y="5"/>
                </a:cxn>
                <a:cxn ang="0">
                  <a:pos x="3" y="6"/>
                </a:cxn>
                <a:cxn ang="0">
                  <a:pos x="3"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3" y="0"/>
                  </a:lnTo>
                  <a:lnTo>
                    <a:pt x="2" y="0"/>
                  </a:lnTo>
                  <a:lnTo>
                    <a:pt x="1" y="1"/>
                  </a:lnTo>
                  <a:lnTo>
                    <a:pt x="0" y="2"/>
                  </a:lnTo>
                  <a:lnTo>
                    <a:pt x="0" y="3"/>
                  </a:lnTo>
                  <a:lnTo>
                    <a:pt x="1" y="4"/>
                  </a:lnTo>
                  <a:lnTo>
                    <a:pt x="2" y="5"/>
                  </a:lnTo>
                  <a:lnTo>
                    <a:pt x="3" y="6"/>
                  </a:lnTo>
                  <a:lnTo>
                    <a:pt x="3"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092" name="Freeform 1324"/>
            <p:cNvSpPr>
              <a:spLocks/>
            </p:cNvSpPr>
            <p:nvPr/>
          </p:nvSpPr>
          <p:spPr bwMode="auto">
            <a:xfrm>
              <a:off x="4591" y="156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93" name="Freeform 1325"/>
            <p:cNvSpPr>
              <a:spLocks/>
            </p:cNvSpPr>
            <p:nvPr/>
          </p:nvSpPr>
          <p:spPr bwMode="auto">
            <a:xfrm>
              <a:off x="4603" y="156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4" name="Freeform 1326"/>
            <p:cNvSpPr>
              <a:spLocks/>
            </p:cNvSpPr>
            <p:nvPr/>
          </p:nvSpPr>
          <p:spPr bwMode="auto">
            <a:xfrm>
              <a:off x="4615" y="157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95" name="Freeform 1327"/>
            <p:cNvSpPr>
              <a:spLocks/>
            </p:cNvSpPr>
            <p:nvPr/>
          </p:nvSpPr>
          <p:spPr bwMode="auto">
            <a:xfrm>
              <a:off x="4627" y="157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6" name="Freeform 1328"/>
            <p:cNvSpPr>
              <a:spLocks/>
            </p:cNvSpPr>
            <p:nvPr/>
          </p:nvSpPr>
          <p:spPr bwMode="auto">
            <a:xfrm>
              <a:off x="4639" y="157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7" name="Freeform 1329"/>
            <p:cNvSpPr>
              <a:spLocks/>
            </p:cNvSpPr>
            <p:nvPr/>
          </p:nvSpPr>
          <p:spPr bwMode="auto">
            <a:xfrm>
              <a:off x="4651" y="157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98" name="Freeform 1330"/>
            <p:cNvSpPr>
              <a:spLocks/>
            </p:cNvSpPr>
            <p:nvPr/>
          </p:nvSpPr>
          <p:spPr bwMode="auto">
            <a:xfrm>
              <a:off x="4663" y="157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9" name="Freeform 1331"/>
            <p:cNvSpPr>
              <a:spLocks/>
            </p:cNvSpPr>
            <p:nvPr/>
          </p:nvSpPr>
          <p:spPr bwMode="auto">
            <a:xfrm>
              <a:off x="4675" y="157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00" name="Freeform 1332"/>
            <p:cNvSpPr>
              <a:spLocks/>
            </p:cNvSpPr>
            <p:nvPr/>
          </p:nvSpPr>
          <p:spPr bwMode="auto">
            <a:xfrm>
              <a:off x="4687" y="157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01" name="Freeform 1333"/>
            <p:cNvSpPr>
              <a:spLocks/>
            </p:cNvSpPr>
            <p:nvPr/>
          </p:nvSpPr>
          <p:spPr bwMode="auto">
            <a:xfrm>
              <a:off x="4699" y="157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02" name="Freeform 1334"/>
            <p:cNvSpPr>
              <a:spLocks/>
            </p:cNvSpPr>
            <p:nvPr/>
          </p:nvSpPr>
          <p:spPr bwMode="auto">
            <a:xfrm>
              <a:off x="4711" y="158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grpSp>
      <p:sp>
        <p:nvSpPr>
          <p:cNvPr id="930103" name="Line 1335"/>
          <p:cNvSpPr>
            <a:spLocks noChangeShapeType="1"/>
          </p:cNvSpPr>
          <p:nvPr/>
        </p:nvSpPr>
        <p:spPr bwMode="auto">
          <a:xfrm>
            <a:off x="6430963" y="2638425"/>
            <a:ext cx="1096962" cy="184150"/>
          </a:xfrm>
          <a:prstGeom prst="line">
            <a:avLst/>
          </a:prstGeom>
          <a:noFill/>
          <a:ln w="9525">
            <a:solidFill>
              <a:srgbClr val="000000"/>
            </a:solidFill>
            <a:round/>
            <a:headEnd/>
            <a:tailEnd/>
          </a:ln>
        </p:spPr>
        <p:txBody>
          <a:bodyPr/>
          <a:lstStyle/>
          <a:p>
            <a:endParaRPr lang="en-US"/>
          </a:p>
        </p:txBody>
      </p:sp>
      <p:grpSp>
        <p:nvGrpSpPr>
          <p:cNvPr id="930104" name="Group 1336"/>
          <p:cNvGrpSpPr>
            <a:grpSpLocks/>
          </p:cNvGrpSpPr>
          <p:nvPr/>
        </p:nvGrpSpPr>
        <p:grpSpPr bwMode="auto">
          <a:xfrm>
            <a:off x="6996113" y="2514600"/>
            <a:ext cx="636587" cy="4044950"/>
            <a:chOff x="4407" y="1584"/>
            <a:chExt cx="401" cy="2548"/>
          </a:xfrm>
        </p:grpSpPr>
        <p:sp>
          <p:nvSpPr>
            <p:cNvPr id="930105" name="Freeform 1337"/>
            <p:cNvSpPr>
              <a:spLocks/>
            </p:cNvSpPr>
            <p:nvPr/>
          </p:nvSpPr>
          <p:spPr bwMode="auto">
            <a:xfrm>
              <a:off x="4407" y="1643"/>
              <a:ext cx="312" cy="2446"/>
            </a:xfrm>
            <a:custGeom>
              <a:avLst/>
              <a:gdLst/>
              <a:ahLst/>
              <a:cxnLst>
                <a:cxn ang="0">
                  <a:pos x="218" y="0"/>
                </a:cxn>
                <a:cxn ang="0">
                  <a:pos x="195" y="39"/>
                </a:cxn>
                <a:cxn ang="0">
                  <a:pos x="173" y="84"/>
                </a:cxn>
                <a:cxn ang="0">
                  <a:pos x="153" y="135"/>
                </a:cxn>
                <a:cxn ang="0">
                  <a:pos x="133" y="193"/>
                </a:cxn>
                <a:cxn ang="0">
                  <a:pos x="115" y="257"/>
                </a:cxn>
                <a:cxn ang="0">
                  <a:pos x="97" y="326"/>
                </a:cxn>
                <a:cxn ang="0">
                  <a:pos x="80" y="401"/>
                </a:cxn>
                <a:cxn ang="0">
                  <a:pos x="71" y="444"/>
                </a:cxn>
                <a:cxn ang="0">
                  <a:pos x="49" y="566"/>
                </a:cxn>
                <a:cxn ang="0">
                  <a:pos x="26" y="742"/>
                </a:cxn>
                <a:cxn ang="0">
                  <a:pos x="10" y="927"/>
                </a:cxn>
                <a:cxn ang="0">
                  <a:pos x="1" y="1118"/>
                </a:cxn>
                <a:cxn ang="0">
                  <a:pos x="2" y="1314"/>
                </a:cxn>
                <a:cxn ang="0">
                  <a:pos x="13" y="1510"/>
                </a:cxn>
                <a:cxn ang="0">
                  <a:pos x="35" y="1700"/>
                </a:cxn>
                <a:cxn ang="0">
                  <a:pos x="67" y="1880"/>
                </a:cxn>
                <a:cxn ang="0">
                  <a:pos x="78" y="1926"/>
                </a:cxn>
                <a:cxn ang="0">
                  <a:pos x="98" y="2009"/>
                </a:cxn>
                <a:cxn ang="0">
                  <a:pos x="119" y="2087"/>
                </a:cxn>
                <a:cxn ang="0">
                  <a:pos x="142" y="2159"/>
                </a:cxn>
                <a:cxn ang="0">
                  <a:pos x="167" y="2225"/>
                </a:cxn>
                <a:cxn ang="0">
                  <a:pos x="193" y="2286"/>
                </a:cxn>
                <a:cxn ang="0">
                  <a:pos x="220" y="2340"/>
                </a:cxn>
                <a:cxn ang="0">
                  <a:pos x="248" y="2387"/>
                </a:cxn>
                <a:cxn ang="0">
                  <a:pos x="265" y="2411"/>
                </a:cxn>
                <a:cxn ang="0">
                  <a:pos x="295" y="2446"/>
                </a:cxn>
                <a:cxn ang="0">
                  <a:pos x="297" y="2412"/>
                </a:cxn>
                <a:cxn ang="0">
                  <a:pos x="267" y="2374"/>
                </a:cxn>
                <a:cxn ang="0">
                  <a:pos x="270" y="2378"/>
                </a:cxn>
                <a:cxn ang="0">
                  <a:pos x="242" y="2331"/>
                </a:cxn>
                <a:cxn ang="0">
                  <a:pos x="215" y="2277"/>
                </a:cxn>
                <a:cxn ang="0">
                  <a:pos x="190" y="2216"/>
                </a:cxn>
                <a:cxn ang="0">
                  <a:pos x="164" y="2149"/>
                </a:cxn>
                <a:cxn ang="0">
                  <a:pos x="141" y="2078"/>
                </a:cxn>
                <a:cxn ang="0">
                  <a:pos x="120" y="2000"/>
                </a:cxn>
                <a:cxn ang="0">
                  <a:pos x="100" y="1917"/>
                </a:cxn>
                <a:cxn ang="0">
                  <a:pos x="80" y="1880"/>
                </a:cxn>
                <a:cxn ang="0">
                  <a:pos x="74" y="1792"/>
                </a:cxn>
                <a:cxn ang="0">
                  <a:pos x="47" y="1607"/>
                </a:cxn>
                <a:cxn ang="0">
                  <a:pos x="30" y="1413"/>
                </a:cxn>
                <a:cxn ang="0">
                  <a:pos x="24" y="1215"/>
                </a:cxn>
                <a:cxn ang="0">
                  <a:pos x="28" y="1022"/>
                </a:cxn>
                <a:cxn ang="0">
                  <a:pos x="41" y="833"/>
                </a:cxn>
                <a:cxn ang="0">
                  <a:pos x="61" y="652"/>
                </a:cxn>
                <a:cxn ang="0">
                  <a:pos x="88" y="484"/>
                </a:cxn>
                <a:cxn ang="0">
                  <a:pos x="84" y="444"/>
                </a:cxn>
                <a:cxn ang="0">
                  <a:pos x="102" y="410"/>
                </a:cxn>
                <a:cxn ang="0">
                  <a:pos x="119" y="335"/>
                </a:cxn>
                <a:cxn ang="0">
                  <a:pos x="137" y="266"/>
                </a:cxn>
                <a:cxn ang="0">
                  <a:pos x="155" y="202"/>
                </a:cxn>
                <a:cxn ang="0">
                  <a:pos x="176" y="144"/>
                </a:cxn>
                <a:cxn ang="0">
                  <a:pos x="196" y="93"/>
                </a:cxn>
                <a:cxn ang="0">
                  <a:pos x="217" y="48"/>
                </a:cxn>
                <a:cxn ang="0">
                  <a:pos x="238" y="13"/>
                </a:cxn>
              </a:cxnLst>
              <a:rect l="0" t="0" r="r" b="b"/>
              <a:pathLst>
                <a:path w="312" h="2446">
                  <a:moveTo>
                    <a:pt x="238" y="13"/>
                  </a:moveTo>
                  <a:lnTo>
                    <a:pt x="218" y="0"/>
                  </a:lnTo>
                  <a:lnTo>
                    <a:pt x="206" y="19"/>
                  </a:lnTo>
                  <a:lnTo>
                    <a:pt x="195" y="39"/>
                  </a:lnTo>
                  <a:lnTo>
                    <a:pt x="185" y="60"/>
                  </a:lnTo>
                  <a:lnTo>
                    <a:pt x="173" y="84"/>
                  </a:lnTo>
                  <a:lnTo>
                    <a:pt x="163" y="109"/>
                  </a:lnTo>
                  <a:lnTo>
                    <a:pt x="153" y="135"/>
                  </a:lnTo>
                  <a:lnTo>
                    <a:pt x="143" y="163"/>
                  </a:lnTo>
                  <a:lnTo>
                    <a:pt x="133" y="193"/>
                  </a:lnTo>
                  <a:lnTo>
                    <a:pt x="124" y="224"/>
                  </a:lnTo>
                  <a:lnTo>
                    <a:pt x="115" y="257"/>
                  </a:lnTo>
                  <a:lnTo>
                    <a:pt x="106" y="291"/>
                  </a:lnTo>
                  <a:lnTo>
                    <a:pt x="97" y="326"/>
                  </a:lnTo>
                  <a:lnTo>
                    <a:pt x="89" y="363"/>
                  </a:lnTo>
                  <a:lnTo>
                    <a:pt x="80" y="401"/>
                  </a:lnTo>
                  <a:lnTo>
                    <a:pt x="72" y="439"/>
                  </a:lnTo>
                  <a:lnTo>
                    <a:pt x="71" y="444"/>
                  </a:lnTo>
                  <a:lnTo>
                    <a:pt x="63" y="484"/>
                  </a:lnTo>
                  <a:lnTo>
                    <a:pt x="49" y="566"/>
                  </a:lnTo>
                  <a:lnTo>
                    <a:pt x="37" y="652"/>
                  </a:lnTo>
                  <a:lnTo>
                    <a:pt x="26" y="742"/>
                  </a:lnTo>
                  <a:lnTo>
                    <a:pt x="17" y="833"/>
                  </a:lnTo>
                  <a:lnTo>
                    <a:pt x="10" y="927"/>
                  </a:lnTo>
                  <a:lnTo>
                    <a:pt x="4" y="1022"/>
                  </a:lnTo>
                  <a:lnTo>
                    <a:pt x="1" y="1118"/>
                  </a:lnTo>
                  <a:lnTo>
                    <a:pt x="0" y="1215"/>
                  </a:lnTo>
                  <a:lnTo>
                    <a:pt x="2" y="1314"/>
                  </a:lnTo>
                  <a:lnTo>
                    <a:pt x="6" y="1413"/>
                  </a:lnTo>
                  <a:lnTo>
                    <a:pt x="13" y="1510"/>
                  </a:lnTo>
                  <a:lnTo>
                    <a:pt x="23" y="1607"/>
                  </a:lnTo>
                  <a:lnTo>
                    <a:pt x="35" y="1700"/>
                  </a:lnTo>
                  <a:lnTo>
                    <a:pt x="50" y="1792"/>
                  </a:lnTo>
                  <a:lnTo>
                    <a:pt x="67" y="1880"/>
                  </a:lnTo>
                  <a:lnTo>
                    <a:pt x="68" y="1884"/>
                  </a:lnTo>
                  <a:lnTo>
                    <a:pt x="78" y="1926"/>
                  </a:lnTo>
                  <a:lnTo>
                    <a:pt x="88" y="1969"/>
                  </a:lnTo>
                  <a:lnTo>
                    <a:pt x="98" y="2009"/>
                  </a:lnTo>
                  <a:lnTo>
                    <a:pt x="108" y="2048"/>
                  </a:lnTo>
                  <a:lnTo>
                    <a:pt x="119" y="2087"/>
                  </a:lnTo>
                  <a:lnTo>
                    <a:pt x="130" y="2123"/>
                  </a:lnTo>
                  <a:lnTo>
                    <a:pt x="142" y="2159"/>
                  </a:lnTo>
                  <a:lnTo>
                    <a:pt x="154" y="2193"/>
                  </a:lnTo>
                  <a:lnTo>
                    <a:pt x="167" y="2225"/>
                  </a:lnTo>
                  <a:lnTo>
                    <a:pt x="180" y="2257"/>
                  </a:lnTo>
                  <a:lnTo>
                    <a:pt x="193" y="2286"/>
                  </a:lnTo>
                  <a:lnTo>
                    <a:pt x="207" y="2314"/>
                  </a:lnTo>
                  <a:lnTo>
                    <a:pt x="220" y="2340"/>
                  </a:lnTo>
                  <a:lnTo>
                    <a:pt x="234" y="2365"/>
                  </a:lnTo>
                  <a:lnTo>
                    <a:pt x="248" y="2387"/>
                  </a:lnTo>
                  <a:lnTo>
                    <a:pt x="250" y="2391"/>
                  </a:lnTo>
                  <a:lnTo>
                    <a:pt x="265" y="2411"/>
                  </a:lnTo>
                  <a:lnTo>
                    <a:pt x="280" y="2429"/>
                  </a:lnTo>
                  <a:lnTo>
                    <a:pt x="295" y="2446"/>
                  </a:lnTo>
                  <a:lnTo>
                    <a:pt x="312" y="2429"/>
                  </a:lnTo>
                  <a:lnTo>
                    <a:pt x="297" y="2412"/>
                  </a:lnTo>
                  <a:lnTo>
                    <a:pt x="283" y="2394"/>
                  </a:lnTo>
                  <a:lnTo>
                    <a:pt x="267" y="2374"/>
                  </a:lnTo>
                  <a:lnTo>
                    <a:pt x="259" y="2382"/>
                  </a:lnTo>
                  <a:lnTo>
                    <a:pt x="270" y="2378"/>
                  </a:lnTo>
                  <a:lnTo>
                    <a:pt x="256" y="2356"/>
                  </a:lnTo>
                  <a:lnTo>
                    <a:pt x="242" y="2331"/>
                  </a:lnTo>
                  <a:lnTo>
                    <a:pt x="229" y="2305"/>
                  </a:lnTo>
                  <a:lnTo>
                    <a:pt x="215" y="2277"/>
                  </a:lnTo>
                  <a:lnTo>
                    <a:pt x="202" y="2247"/>
                  </a:lnTo>
                  <a:lnTo>
                    <a:pt x="190" y="2216"/>
                  </a:lnTo>
                  <a:lnTo>
                    <a:pt x="177" y="2184"/>
                  </a:lnTo>
                  <a:lnTo>
                    <a:pt x="164" y="2149"/>
                  </a:lnTo>
                  <a:lnTo>
                    <a:pt x="152" y="2114"/>
                  </a:lnTo>
                  <a:lnTo>
                    <a:pt x="141" y="2078"/>
                  </a:lnTo>
                  <a:lnTo>
                    <a:pt x="130" y="2039"/>
                  </a:lnTo>
                  <a:lnTo>
                    <a:pt x="120" y="2000"/>
                  </a:lnTo>
                  <a:lnTo>
                    <a:pt x="110" y="1960"/>
                  </a:lnTo>
                  <a:lnTo>
                    <a:pt x="100" y="1917"/>
                  </a:lnTo>
                  <a:lnTo>
                    <a:pt x="91" y="1875"/>
                  </a:lnTo>
                  <a:lnTo>
                    <a:pt x="80" y="1880"/>
                  </a:lnTo>
                  <a:lnTo>
                    <a:pt x="92" y="1880"/>
                  </a:lnTo>
                  <a:lnTo>
                    <a:pt x="74" y="1792"/>
                  </a:lnTo>
                  <a:lnTo>
                    <a:pt x="59" y="1700"/>
                  </a:lnTo>
                  <a:lnTo>
                    <a:pt x="47" y="1607"/>
                  </a:lnTo>
                  <a:lnTo>
                    <a:pt x="37" y="1510"/>
                  </a:lnTo>
                  <a:lnTo>
                    <a:pt x="30" y="1413"/>
                  </a:lnTo>
                  <a:lnTo>
                    <a:pt x="26" y="1314"/>
                  </a:lnTo>
                  <a:lnTo>
                    <a:pt x="24" y="1215"/>
                  </a:lnTo>
                  <a:lnTo>
                    <a:pt x="25" y="1118"/>
                  </a:lnTo>
                  <a:lnTo>
                    <a:pt x="28" y="1022"/>
                  </a:lnTo>
                  <a:lnTo>
                    <a:pt x="34" y="927"/>
                  </a:lnTo>
                  <a:lnTo>
                    <a:pt x="41" y="833"/>
                  </a:lnTo>
                  <a:lnTo>
                    <a:pt x="50" y="742"/>
                  </a:lnTo>
                  <a:lnTo>
                    <a:pt x="61" y="652"/>
                  </a:lnTo>
                  <a:lnTo>
                    <a:pt x="73" y="566"/>
                  </a:lnTo>
                  <a:lnTo>
                    <a:pt x="88" y="484"/>
                  </a:lnTo>
                  <a:lnTo>
                    <a:pt x="96" y="444"/>
                  </a:lnTo>
                  <a:lnTo>
                    <a:pt x="84" y="444"/>
                  </a:lnTo>
                  <a:lnTo>
                    <a:pt x="95" y="448"/>
                  </a:lnTo>
                  <a:lnTo>
                    <a:pt x="102" y="410"/>
                  </a:lnTo>
                  <a:lnTo>
                    <a:pt x="111" y="372"/>
                  </a:lnTo>
                  <a:lnTo>
                    <a:pt x="119" y="335"/>
                  </a:lnTo>
                  <a:lnTo>
                    <a:pt x="128" y="300"/>
                  </a:lnTo>
                  <a:lnTo>
                    <a:pt x="137" y="266"/>
                  </a:lnTo>
                  <a:lnTo>
                    <a:pt x="146" y="233"/>
                  </a:lnTo>
                  <a:lnTo>
                    <a:pt x="155" y="202"/>
                  </a:lnTo>
                  <a:lnTo>
                    <a:pt x="165" y="172"/>
                  </a:lnTo>
                  <a:lnTo>
                    <a:pt x="176" y="144"/>
                  </a:lnTo>
                  <a:lnTo>
                    <a:pt x="186" y="118"/>
                  </a:lnTo>
                  <a:lnTo>
                    <a:pt x="196" y="93"/>
                  </a:lnTo>
                  <a:lnTo>
                    <a:pt x="207" y="69"/>
                  </a:lnTo>
                  <a:lnTo>
                    <a:pt x="217" y="48"/>
                  </a:lnTo>
                  <a:lnTo>
                    <a:pt x="228" y="28"/>
                  </a:lnTo>
                  <a:lnTo>
                    <a:pt x="238" y="13"/>
                  </a:lnTo>
                  <a:close/>
                </a:path>
              </a:pathLst>
            </a:custGeom>
            <a:solidFill>
              <a:srgbClr val="FFCCCC"/>
            </a:solidFill>
            <a:ln w="9525">
              <a:noFill/>
              <a:round/>
              <a:headEnd/>
              <a:tailEnd/>
            </a:ln>
          </p:spPr>
          <p:txBody>
            <a:bodyPr/>
            <a:lstStyle/>
            <a:p>
              <a:endParaRPr lang="en-US"/>
            </a:p>
          </p:txBody>
        </p:sp>
        <p:sp>
          <p:nvSpPr>
            <p:cNvPr id="930106" name="Freeform 1338"/>
            <p:cNvSpPr>
              <a:spLocks/>
            </p:cNvSpPr>
            <p:nvPr/>
          </p:nvSpPr>
          <p:spPr bwMode="auto">
            <a:xfrm>
              <a:off x="4603" y="1584"/>
              <a:ext cx="118" cy="109"/>
            </a:xfrm>
            <a:custGeom>
              <a:avLst/>
              <a:gdLst/>
              <a:ahLst/>
              <a:cxnLst>
                <a:cxn ang="0">
                  <a:pos x="65" y="109"/>
                </a:cxn>
                <a:cxn ang="0">
                  <a:pos x="118" y="0"/>
                </a:cxn>
                <a:cxn ang="0">
                  <a:pos x="0" y="23"/>
                </a:cxn>
                <a:cxn ang="0">
                  <a:pos x="65" y="109"/>
                </a:cxn>
              </a:cxnLst>
              <a:rect l="0" t="0" r="r" b="b"/>
              <a:pathLst>
                <a:path w="118" h="109">
                  <a:moveTo>
                    <a:pt x="65" y="109"/>
                  </a:moveTo>
                  <a:lnTo>
                    <a:pt x="118" y="0"/>
                  </a:lnTo>
                  <a:lnTo>
                    <a:pt x="0" y="23"/>
                  </a:lnTo>
                  <a:lnTo>
                    <a:pt x="65" y="109"/>
                  </a:lnTo>
                  <a:close/>
                </a:path>
              </a:pathLst>
            </a:custGeom>
            <a:solidFill>
              <a:srgbClr val="FFCCCC"/>
            </a:solidFill>
            <a:ln w="9525">
              <a:noFill/>
              <a:round/>
              <a:headEnd/>
              <a:tailEnd/>
            </a:ln>
          </p:spPr>
          <p:txBody>
            <a:bodyPr/>
            <a:lstStyle/>
            <a:p>
              <a:endParaRPr lang="en-US"/>
            </a:p>
          </p:txBody>
        </p:sp>
        <p:sp>
          <p:nvSpPr>
            <p:cNvPr id="930107" name="Freeform 1339"/>
            <p:cNvSpPr>
              <a:spLocks/>
            </p:cNvSpPr>
            <p:nvPr/>
          </p:nvSpPr>
          <p:spPr bwMode="auto">
            <a:xfrm>
              <a:off x="4687" y="4035"/>
              <a:ext cx="121" cy="97"/>
            </a:xfrm>
            <a:custGeom>
              <a:avLst/>
              <a:gdLst/>
              <a:ahLst/>
              <a:cxnLst>
                <a:cxn ang="0">
                  <a:pos x="0" y="95"/>
                </a:cxn>
                <a:cxn ang="0">
                  <a:pos x="121" y="97"/>
                </a:cxn>
                <a:cxn ang="0">
                  <a:pos x="50" y="0"/>
                </a:cxn>
                <a:cxn ang="0">
                  <a:pos x="0" y="95"/>
                </a:cxn>
              </a:cxnLst>
              <a:rect l="0" t="0" r="r" b="b"/>
              <a:pathLst>
                <a:path w="121" h="97">
                  <a:moveTo>
                    <a:pt x="0" y="95"/>
                  </a:moveTo>
                  <a:lnTo>
                    <a:pt x="121" y="97"/>
                  </a:lnTo>
                  <a:lnTo>
                    <a:pt x="50" y="0"/>
                  </a:lnTo>
                  <a:lnTo>
                    <a:pt x="0" y="95"/>
                  </a:lnTo>
                  <a:close/>
                </a:path>
              </a:pathLst>
            </a:custGeom>
            <a:solidFill>
              <a:srgbClr val="FFCCCC"/>
            </a:solidFill>
            <a:ln w="9525">
              <a:noFill/>
              <a:round/>
              <a:headEnd/>
              <a:tailEnd/>
            </a:ln>
          </p:spPr>
          <p:txBody>
            <a:bodyPr/>
            <a:lstStyle/>
            <a:p>
              <a:endParaRPr lang="en-US"/>
            </a:p>
          </p:txBody>
        </p:sp>
      </p:grpSp>
      <p:sp>
        <p:nvSpPr>
          <p:cNvPr id="930108" name="Rectangle 1340"/>
          <p:cNvSpPr>
            <a:spLocks noChangeArrowheads="1"/>
          </p:cNvSpPr>
          <p:nvPr/>
        </p:nvSpPr>
        <p:spPr bwMode="auto">
          <a:xfrm>
            <a:off x="5630863" y="6081713"/>
            <a:ext cx="788987" cy="350837"/>
          </a:xfrm>
          <a:prstGeom prst="rect">
            <a:avLst/>
          </a:prstGeom>
          <a:noFill/>
          <a:ln w="9525">
            <a:solidFill>
              <a:srgbClr val="000000"/>
            </a:solidFill>
            <a:miter lim="800000"/>
            <a:headEnd/>
            <a:tailEnd/>
          </a:ln>
        </p:spPr>
        <p:txBody>
          <a:bodyPr/>
          <a:lstStyle/>
          <a:p>
            <a:endParaRPr lang="en-US"/>
          </a:p>
        </p:txBody>
      </p:sp>
      <p:sp>
        <p:nvSpPr>
          <p:cNvPr id="930109" name="Rectangle 1341"/>
          <p:cNvSpPr>
            <a:spLocks noChangeArrowheads="1"/>
          </p:cNvSpPr>
          <p:nvPr/>
        </p:nvSpPr>
        <p:spPr bwMode="auto">
          <a:xfrm>
            <a:off x="5729288" y="6148388"/>
            <a:ext cx="5857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Pick-B</a:t>
            </a:r>
            <a:endParaRPr lang="en-US" sz="1800">
              <a:latin typeface="Arial" charset="0"/>
            </a:endParaRPr>
          </a:p>
        </p:txBody>
      </p:sp>
      <p:sp>
        <p:nvSpPr>
          <p:cNvPr id="930110" name="Line 1342"/>
          <p:cNvSpPr>
            <a:spLocks noChangeShapeType="1"/>
          </p:cNvSpPr>
          <p:nvPr/>
        </p:nvSpPr>
        <p:spPr bwMode="auto">
          <a:xfrm flipV="1">
            <a:off x="6402388" y="1128713"/>
            <a:ext cx="1168400" cy="4071937"/>
          </a:xfrm>
          <a:prstGeom prst="line">
            <a:avLst/>
          </a:prstGeom>
          <a:noFill/>
          <a:ln w="9525">
            <a:solidFill>
              <a:srgbClr val="000000"/>
            </a:solidFill>
            <a:round/>
            <a:headEnd/>
            <a:tailEnd/>
          </a:ln>
        </p:spPr>
        <p:txBody>
          <a:bodyPr/>
          <a:lstStyle/>
          <a:p>
            <a:endParaRPr lang="en-US"/>
          </a:p>
        </p:txBody>
      </p:sp>
      <p:sp>
        <p:nvSpPr>
          <p:cNvPr id="930111" name="Line 1343"/>
          <p:cNvSpPr>
            <a:spLocks noChangeShapeType="1"/>
          </p:cNvSpPr>
          <p:nvPr/>
        </p:nvSpPr>
        <p:spPr bwMode="auto">
          <a:xfrm flipV="1">
            <a:off x="6418263" y="1401763"/>
            <a:ext cx="1136650" cy="4854575"/>
          </a:xfrm>
          <a:prstGeom prst="line">
            <a:avLst/>
          </a:prstGeom>
          <a:noFill/>
          <a:ln w="9525">
            <a:solidFill>
              <a:srgbClr val="000000"/>
            </a:solidFill>
            <a:round/>
            <a:headEnd/>
            <a:tailEnd/>
          </a:ln>
        </p:spPr>
        <p:txBody>
          <a:bodyPr/>
          <a:lstStyle/>
          <a:p>
            <a:endParaRPr lang="en-US"/>
          </a:p>
        </p:txBody>
      </p:sp>
      <p:sp>
        <p:nvSpPr>
          <p:cNvPr id="930112" name="Line 1344"/>
          <p:cNvSpPr>
            <a:spLocks noChangeShapeType="1"/>
          </p:cNvSpPr>
          <p:nvPr/>
        </p:nvSpPr>
        <p:spPr bwMode="auto">
          <a:xfrm>
            <a:off x="6453188" y="3484563"/>
            <a:ext cx="1101725" cy="1535112"/>
          </a:xfrm>
          <a:prstGeom prst="line">
            <a:avLst/>
          </a:prstGeom>
          <a:noFill/>
          <a:ln w="9525">
            <a:solidFill>
              <a:srgbClr val="000000"/>
            </a:solidFill>
            <a:round/>
            <a:headEnd/>
            <a:tailEnd/>
          </a:ln>
        </p:spPr>
        <p:txBody>
          <a:bodyPr/>
          <a:lstStyle/>
          <a:p>
            <a:endParaRPr lang="en-US"/>
          </a:p>
        </p:txBody>
      </p:sp>
      <p:sp>
        <p:nvSpPr>
          <p:cNvPr id="930113" name="Line 1345"/>
          <p:cNvSpPr>
            <a:spLocks noChangeShapeType="1"/>
          </p:cNvSpPr>
          <p:nvPr/>
        </p:nvSpPr>
        <p:spPr bwMode="auto">
          <a:xfrm>
            <a:off x="6530975" y="4332288"/>
            <a:ext cx="1023938" cy="1227137"/>
          </a:xfrm>
          <a:prstGeom prst="line">
            <a:avLst/>
          </a:prstGeom>
          <a:noFill/>
          <a:ln w="9525">
            <a:solidFill>
              <a:srgbClr val="000000"/>
            </a:solidFill>
            <a:round/>
            <a:headEnd/>
            <a:tailEnd/>
          </a:ln>
        </p:spPr>
        <p:txBody>
          <a:bodyPr/>
          <a:lstStyle/>
          <a:p>
            <a:endParaRPr lang="en-US"/>
          </a:p>
        </p:txBody>
      </p:sp>
      <p:sp>
        <p:nvSpPr>
          <p:cNvPr id="930114" name="Line 1346"/>
          <p:cNvSpPr>
            <a:spLocks noChangeShapeType="1"/>
          </p:cNvSpPr>
          <p:nvPr/>
        </p:nvSpPr>
        <p:spPr bwMode="auto">
          <a:xfrm>
            <a:off x="6453188" y="3484563"/>
            <a:ext cx="1179512" cy="3074987"/>
          </a:xfrm>
          <a:prstGeom prst="line">
            <a:avLst/>
          </a:prstGeom>
          <a:noFill/>
          <a:ln w="9525">
            <a:solidFill>
              <a:srgbClr val="000000"/>
            </a:solidFill>
            <a:round/>
            <a:headEnd/>
            <a:tailEnd/>
          </a:ln>
        </p:spPr>
        <p:txBody>
          <a:bodyPr/>
          <a:lstStyle/>
          <a:p>
            <a:endParaRPr lang="en-US"/>
          </a:p>
        </p:txBody>
      </p:sp>
      <p:sp>
        <p:nvSpPr>
          <p:cNvPr id="930115" name="Line 1347"/>
          <p:cNvSpPr>
            <a:spLocks noChangeShapeType="1"/>
          </p:cNvSpPr>
          <p:nvPr/>
        </p:nvSpPr>
        <p:spPr bwMode="auto">
          <a:xfrm>
            <a:off x="6530975" y="4332288"/>
            <a:ext cx="1101725" cy="2227262"/>
          </a:xfrm>
          <a:prstGeom prst="line">
            <a:avLst/>
          </a:prstGeom>
          <a:noFill/>
          <a:ln w="9525">
            <a:solidFill>
              <a:srgbClr val="000000"/>
            </a:solidFill>
            <a:round/>
            <a:headEnd/>
            <a:tailEnd/>
          </a:ln>
        </p:spPr>
        <p:txBody>
          <a:bodyPr/>
          <a:lstStyle/>
          <a:p>
            <a:endParaRPr lang="en-US"/>
          </a:p>
        </p:txBody>
      </p:sp>
      <p:grpSp>
        <p:nvGrpSpPr>
          <p:cNvPr id="930116" name="Group 1348"/>
          <p:cNvGrpSpPr>
            <a:grpSpLocks/>
          </p:cNvGrpSpPr>
          <p:nvPr/>
        </p:nvGrpSpPr>
        <p:grpSpPr bwMode="auto">
          <a:xfrm>
            <a:off x="4313238" y="2859088"/>
            <a:ext cx="3262312" cy="354012"/>
            <a:chOff x="2717" y="1801"/>
            <a:chExt cx="2055" cy="223"/>
          </a:xfrm>
        </p:grpSpPr>
        <p:sp>
          <p:nvSpPr>
            <p:cNvPr id="930117" name="Freeform 1349"/>
            <p:cNvSpPr>
              <a:spLocks/>
            </p:cNvSpPr>
            <p:nvPr/>
          </p:nvSpPr>
          <p:spPr bwMode="auto">
            <a:xfrm>
              <a:off x="2717" y="1801"/>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30118" name="Freeform 1350"/>
            <p:cNvSpPr>
              <a:spLocks/>
            </p:cNvSpPr>
            <p:nvPr/>
          </p:nvSpPr>
          <p:spPr bwMode="auto">
            <a:xfrm>
              <a:off x="2729" y="18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19" name="Freeform 1351"/>
            <p:cNvSpPr>
              <a:spLocks/>
            </p:cNvSpPr>
            <p:nvPr/>
          </p:nvSpPr>
          <p:spPr bwMode="auto">
            <a:xfrm>
              <a:off x="2741" y="18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0" name="Freeform 1352"/>
            <p:cNvSpPr>
              <a:spLocks/>
            </p:cNvSpPr>
            <p:nvPr/>
          </p:nvSpPr>
          <p:spPr bwMode="auto">
            <a:xfrm>
              <a:off x="2753" y="180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1" name="Freeform 1353"/>
            <p:cNvSpPr>
              <a:spLocks/>
            </p:cNvSpPr>
            <p:nvPr/>
          </p:nvSpPr>
          <p:spPr bwMode="auto">
            <a:xfrm>
              <a:off x="2765" y="18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22" name="Freeform 1354"/>
            <p:cNvSpPr>
              <a:spLocks/>
            </p:cNvSpPr>
            <p:nvPr/>
          </p:nvSpPr>
          <p:spPr bwMode="auto">
            <a:xfrm>
              <a:off x="2777" y="1807"/>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30123" name="Freeform 1355"/>
            <p:cNvSpPr>
              <a:spLocks/>
            </p:cNvSpPr>
            <p:nvPr/>
          </p:nvSpPr>
          <p:spPr bwMode="auto">
            <a:xfrm>
              <a:off x="2790" y="180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4" name="Freeform 1356"/>
            <p:cNvSpPr>
              <a:spLocks/>
            </p:cNvSpPr>
            <p:nvPr/>
          </p:nvSpPr>
          <p:spPr bwMode="auto">
            <a:xfrm>
              <a:off x="2802" y="18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5" name="Freeform 1357"/>
            <p:cNvSpPr>
              <a:spLocks/>
            </p:cNvSpPr>
            <p:nvPr/>
          </p:nvSpPr>
          <p:spPr bwMode="auto">
            <a:xfrm>
              <a:off x="2813" y="181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26" name="Freeform 1358"/>
            <p:cNvSpPr>
              <a:spLocks/>
            </p:cNvSpPr>
            <p:nvPr/>
          </p:nvSpPr>
          <p:spPr bwMode="auto">
            <a:xfrm>
              <a:off x="2825" y="181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27" name="Freeform 1359"/>
            <p:cNvSpPr>
              <a:spLocks/>
            </p:cNvSpPr>
            <p:nvPr/>
          </p:nvSpPr>
          <p:spPr bwMode="auto">
            <a:xfrm>
              <a:off x="2837" y="181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28" name="Freeform 1360"/>
            <p:cNvSpPr>
              <a:spLocks/>
            </p:cNvSpPr>
            <p:nvPr/>
          </p:nvSpPr>
          <p:spPr bwMode="auto">
            <a:xfrm>
              <a:off x="2849" y="1815"/>
              <a:ext cx="6" cy="7"/>
            </a:xfrm>
            <a:custGeom>
              <a:avLst/>
              <a:gdLst/>
              <a:ahLst/>
              <a:cxnLst>
                <a:cxn ang="0">
                  <a:pos x="4" y="0"/>
                </a:cxn>
                <a:cxn ang="0">
                  <a:pos x="3" y="0"/>
                </a:cxn>
                <a:cxn ang="0">
                  <a:pos x="2" y="0"/>
                </a:cxn>
                <a:cxn ang="0">
                  <a:pos x="1" y="1"/>
                </a:cxn>
                <a:cxn ang="0">
                  <a:pos x="0" y="2"/>
                </a:cxn>
                <a:cxn ang="0">
                  <a:pos x="0" y="3"/>
                </a:cxn>
                <a:cxn ang="0">
                  <a:pos x="1" y="4"/>
                </a:cxn>
                <a:cxn ang="0">
                  <a:pos x="2" y="5"/>
                </a:cxn>
                <a:cxn ang="0">
                  <a:pos x="3" y="7"/>
                </a:cxn>
                <a:cxn ang="0">
                  <a:pos x="3" y="7"/>
                </a:cxn>
                <a:cxn ang="0">
                  <a:pos x="4" y="7"/>
                </a:cxn>
                <a:cxn ang="0">
                  <a:pos x="5" y="5"/>
                </a:cxn>
                <a:cxn ang="0">
                  <a:pos x="6" y="4"/>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4"/>
                  </a:lnTo>
                  <a:lnTo>
                    <a:pt x="2" y="5"/>
                  </a:lnTo>
                  <a:lnTo>
                    <a:pt x="3" y="7"/>
                  </a:lnTo>
                  <a:lnTo>
                    <a:pt x="3" y="7"/>
                  </a:lnTo>
                  <a:lnTo>
                    <a:pt x="4" y="7"/>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29" name="Freeform 1361"/>
            <p:cNvSpPr>
              <a:spLocks/>
            </p:cNvSpPr>
            <p:nvPr/>
          </p:nvSpPr>
          <p:spPr bwMode="auto">
            <a:xfrm>
              <a:off x="2861" y="1816"/>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30" name="Freeform 1362"/>
            <p:cNvSpPr>
              <a:spLocks/>
            </p:cNvSpPr>
            <p:nvPr/>
          </p:nvSpPr>
          <p:spPr bwMode="auto">
            <a:xfrm>
              <a:off x="2873" y="1817"/>
              <a:ext cx="6" cy="7"/>
            </a:xfrm>
            <a:custGeom>
              <a:avLst/>
              <a:gdLst/>
              <a:ahLst/>
              <a:cxnLst>
                <a:cxn ang="0">
                  <a:pos x="4" y="0"/>
                </a:cxn>
                <a:cxn ang="0">
                  <a:pos x="3" y="0"/>
                </a:cxn>
                <a:cxn ang="0">
                  <a:pos x="2" y="1"/>
                </a:cxn>
                <a:cxn ang="0">
                  <a:pos x="1" y="2"/>
                </a:cxn>
                <a:cxn ang="0">
                  <a:pos x="0" y="3"/>
                </a:cxn>
                <a:cxn ang="0">
                  <a:pos x="0" y="5"/>
                </a:cxn>
                <a:cxn ang="0">
                  <a:pos x="1" y="6"/>
                </a:cxn>
                <a:cxn ang="0">
                  <a:pos x="2" y="7"/>
                </a:cxn>
                <a:cxn ang="0">
                  <a:pos x="3" y="7"/>
                </a:cxn>
                <a:cxn ang="0">
                  <a:pos x="3" y="7"/>
                </a:cxn>
                <a:cxn ang="0">
                  <a:pos x="4" y="7"/>
                </a:cxn>
                <a:cxn ang="0">
                  <a:pos x="5" y="7"/>
                </a:cxn>
                <a:cxn ang="0">
                  <a:pos x="6" y="6"/>
                </a:cxn>
                <a:cxn ang="0">
                  <a:pos x="6" y="5"/>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5"/>
                  </a:lnTo>
                  <a:lnTo>
                    <a:pt x="1" y="6"/>
                  </a:lnTo>
                  <a:lnTo>
                    <a:pt x="2" y="7"/>
                  </a:lnTo>
                  <a:lnTo>
                    <a:pt x="3" y="7"/>
                  </a:lnTo>
                  <a:lnTo>
                    <a:pt x="3" y="7"/>
                  </a:lnTo>
                  <a:lnTo>
                    <a:pt x="4" y="7"/>
                  </a:lnTo>
                  <a:lnTo>
                    <a:pt x="5" y="7"/>
                  </a:lnTo>
                  <a:lnTo>
                    <a:pt x="6" y="6"/>
                  </a:lnTo>
                  <a:lnTo>
                    <a:pt x="6" y="5"/>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31" name="Freeform 1363"/>
            <p:cNvSpPr>
              <a:spLocks/>
            </p:cNvSpPr>
            <p:nvPr/>
          </p:nvSpPr>
          <p:spPr bwMode="auto">
            <a:xfrm>
              <a:off x="2886" y="1819"/>
              <a:ext cx="6" cy="7"/>
            </a:xfrm>
            <a:custGeom>
              <a:avLst/>
              <a:gdLst/>
              <a:ahLst/>
              <a:cxnLst>
                <a:cxn ang="0">
                  <a:pos x="4" y="0"/>
                </a:cxn>
                <a:cxn ang="0">
                  <a:pos x="3" y="0"/>
                </a:cxn>
                <a:cxn ang="0">
                  <a:pos x="2" y="0"/>
                </a:cxn>
                <a:cxn ang="0">
                  <a:pos x="1" y="1"/>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1"/>
                </a:cxn>
                <a:cxn ang="0">
                  <a:pos x="5" y="0"/>
                </a:cxn>
                <a:cxn ang="0">
                  <a:pos x="4" y="0"/>
                </a:cxn>
              </a:cxnLst>
              <a:rect l="0" t="0" r="r" b="b"/>
              <a:pathLst>
                <a:path w="6" h="7">
                  <a:moveTo>
                    <a:pt x="4" y="0"/>
                  </a:moveTo>
                  <a:lnTo>
                    <a:pt x="3" y="0"/>
                  </a:lnTo>
                  <a:lnTo>
                    <a:pt x="2" y="0"/>
                  </a:lnTo>
                  <a:lnTo>
                    <a:pt x="1" y="1"/>
                  </a:lnTo>
                  <a:lnTo>
                    <a:pt x="0" y="3"/>
                  </a:lnTo>
                  <a:lnTo>
                    <a:pt x="0" y="4"/>
                  </a:lnTo>
                  <a:lnTo>
                    <a:pt x="1" y="5"/>
                  </a:lnTo>
                  <a:lnTo>
                    <a:pt x="2" y="6"/>
                  </a:lnTo>
                  <a:lnTo>
                    <a:pt x="3" y="7"/>
                  </a:lnTo>
                  <a:lnTo>
                    <a:pt x="3" y="7"/>
                  </a:lnTo>
                  <a:lnTo>
                    <a:pt x="4" y="7"/>
                  </a:lnTo>
                  <a:lnTo>
                    <a:pt x="5" y="6"/>
                  </a:lnTo>
                  <a:lnTo>
                    <a:pt x="6" y="5"/>
                  </a:lnTo>
                  <a:lnTo>
                    <a:pt x="6" y="4"/>
                  </a:lnTo>
                  <a:lnTo>
                    <a:pt x="6" y="3"/>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32" name="Freeform 1364"/>
            <p:cNvSpPr>
              <a:spLocks/>
            </p:cNvSpPr>
            <p:nvPr/>
          </p:nvSpPr>
          <p:spPr bwMode="auto">
            <a:xfrm>
              <a:off x="2898" y="1820"/>
              <a:ext cx="6" cy="7"/>
            </a:xfrm>
            <a:custGeom>
              <a:avLst/>
              <a:gdLst/>
              <a:ahLst/>
              <a:cxnLst>
                <a:cxn ang="0">
                  <a:pos x="4" y="0"/>
                </a:cxn>
                <a:cxn ang="0">
                  <a:pos x="3" y="0"/>
                </a:cxn>
                <a:cxn ang="0">
                  <a:pos x="2" y="0"/>
                </a:cxn>
                <a:cxn ang="0">
                  <a:pos x="1" y="2"/>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2"/>
                </a:cxn>
                <a:cxn ang="0">
                  <a:pos x="5" y="0"/>
                </a:cxn>
                <a:cxn ang="0">
                  <a:pos x="4" y="0"/>
                </a:cxn>
              </a:cxnLst>
              <a:rect l="0" t="0" r="r" b="b"/>
              <a:pathLst>
                <a:path w="6" h="7">
                  <a:moveTo>
                    <a:pt x="4" y="0"/>
                  </a:moveTo>
                  <a:lnTo>
                    <a:pt x="3" y="0"/>
                  </a:lnTo>
                  <a:lnTo>
                    <a:pt x="2" y="0"/>
                  </a:lnTo>
                  <a:lnTo>
                    <a:pt x="1" y="2"/>
                  </a:lnTo>
                  <a:lnTo>
                    <a:pt x="0" y="3"/>
                  </a:lnTo>
                  <a:lnTo>
                    <a:pt x="0" y="4"/>
                  </a:lnTo>
                  <a:lnTo>
                    <a:pt x="1" y="5"/>
                  </a:lnTo>
                  <a:lnTo>
                    <a:pt x="2" y="6"/>
                  </a:lnTo>
                  <a:lnTo>
                    <a:pt x="3" y="7"/>
                  </a:lnTo>
                  <a:lnTo>
                    <a:pt x="3" y="7"/>
                  </a:lnTo>
                  <a:lnTo>
                    <a:pt x="4" y="7"/>
                  </a:lnTo>
                  <a:lnTo>
                    <a:pt x="5" y="6"/>
                  </a:lnTo>
                  <a:lnTo>
                    <a:pt x="6" y="5"/>
                  </a:lnTo>
                  <a:lnTo>
                    <a:pt x="6" y="4"/>
                  </a:lnTo>
                  <a:lnTo>
                    <a:pt x="6" y="3"/>
                  </a:lnTo>
                  <a:lnTo>
                    <a:pt x="6" y="2"/>
                  </a:lnTo>
                  <a:lnTo>
                    <a:pt x="5" y="0"/>
                  </a:lnTo>
                  <a:lnTo>
                    <a:pt x="4" y="0"/>
                  </a:lnTo>
                  <a:close/>
                </a:path>
              </a:pathLst>
            </a:custGeom>
            <a:solidFill>
              <a:srgbClr val="000000"/>
            </a:solidFill>
            <a:ln w="9525">
              <a:noFill/>
              <a:round/>
              <a:headEnd/>
              <a:tailEnd/>
            </a:ln>
          </p:spPr>
          <p:txBody>
            <a:bodyPr/>
            <a:lstStyle/>
            <a:p>
              <a:endParaRPr lang="en-US"/>
            </a:p>
          </p:txBody>
        </p:sp>
        <p:sp>
          <p:nvSpPr>
            <p:cNvPr id="930133" name="Freeform 1365"/>
            <p:cNvSpPr>
              <a:spLocks/>
            </p:cNvSpPr>
            <p:nvPr/>
          </p:nvSpPr>
          <p:spPr bwMode="auto">
            <a:xfrm>
              <a:off x="2910" y="182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4" name="Freeform 1366"/>
            <p:cNvSpPr>
              <a:spLocks/>
            </p:cNvSpPr>
            <p:nvPr/>
          </p:nvSpPr>
          <p:spPr bwMode="auto">
            <a:xfrm>
              <a:off x="2922" y="182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5" name="Freeform 1367"/>
            <p:cNvSpPr>
              <a:spLocks/>
            </p:cNvSpPr>
            <p:nvPr/>
          </p:nvSpPr>
          <p:spPr bwMode="auto">
            <a:xfrm>
              <a:off x="2934" y="182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36" name="Freeform 1368"/>
            <p:cNvSpPr>
              <a:spLocks/>
            </p:cNvSpPr>
            <p:nvPr/>
          </p:nvSpPr>
          <p:spPr bwMode="auto">
            <a:xfrm>
              <a:off x="2946" y="182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37" name="Freeform 1369"/>
            <p:cNvSpPr>
              <a:spLocks/>
            </p:cNvSpPr>
            <p:nvPr/>
          </p:nvSpPr>
          <p:spPr bwMode="auto">
            <a:xfrm>
              <a:off x="2958" y="182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8" name="Freeform 1370"/>
            <p:cNvSpPr>
              <a:spLocks/>
            </p:cNvSpPr>
            <p:nvPr/>
          </p:nvSpPr>
          <p:spPr bwMode="auto">
            <a:xfrm>
              <a:off x="2970" y="182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9" name="Freeform 1371"/>
            <p:cNvSpPr>
              <a:spLocks/>
            </p:cNvSpPr>
            <p:nvPr/>
          </p:nvSpPr>
          <p:spPr bwMode="auto">
            <a:xfrm>
              <a:off x="2983" y="183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40" name="Freeform 1372"/>
            <p:cNvSpPr>
              <a:spLocks/>
            </p:cNvSpPr>
            <p:nvPr/>
          </p:nvSpPr>
          <p:spPr bwMode="auto">
            <a:xfrm>
              <a:off x="2994" y="183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1" name="Freeform 1373"/>
            <p:cNvSpPr>
              <a:spLocks/>
            </p:cNvSpPr>
            <p:nvPr/>
          </p:nvSpPr>
          <p:spPr bwMode="auto">
            <a:xfrm>
              <a:off x="3006" y="183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42" name="Freeform 1374"/>
            <p:cNvSpPr>
              <a:spLocks/>
            </p:cNvSpPr>
            <p:nvPr/>
          </p:nvSpPr>
          <p:spPr bwMode="auto">
            <a:xfrm>
              <a:off x="3018" y="183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43" name="Freeform 1375"/>
            <p:cNvSpPr>
              <a:spLocks/>
            </p:cNvSpPr>
            <p:nvPr/>
          </p:nvSpPr>
          <p:spPr bwMode="auto">
            <a:xfrm>
              <a:off x="3030" y="183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4" name="Freeform 1376"/>
            <p:cNvSpPr>
              <a:spLocks/>
            </p:cNvSpPr>
            <p:nvPr/>
          </p:nvSpPr>
          <p:spPr bwMode="auto">
            <a:xfrm>
              <a:off x="3042" y="183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5" name="Freeform 1377"/>
            <p:cNvSpPr>
              <a:spLocks/>
            </p:cNvSpPr>
            <p:nvPr/>
          </p:nvSpPr>
          <p:spPr bwMode="auto">
            <a:xfrm>
              <a:off x="3054" y="183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46" name="Freeform 1378"/>
            <p:cNvSpPr>
              <a:spLocks/>
            </p:cNvSpPr>
            <p:nvPr/>
          </p:nvSpPr>
          <p:spPr bwMode="auto">
            <a:xfrm>
              <a:off x="3066" y="183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7" name="Freeform 1379"/>
            <p:cNvSpPr>
              <a:spLocks/>
            </p:cNvSpPr>
            <p:nvPr/>
          </p:nvSpPr>
          <p:spPr bwMode="auto">
            <a:xfrm>
              <a:off x="3078" y="1840"/>
              <a:ext cx="7" cy="6"/>
            </a:xfrm>
            <a:custGeom>
              <a:avLst/>
              <a:gdLst/>
              <a:ahLst/>
              <a:cxnLst>
                <a:cxn ang="0">
                  <a:pos x="5" y="0"/>
                </a:cxn>
                <a:cxn ang="0">
                  <a:pos x="3" y="0"/>
                </a:cxn>
                <a:cxn ang="0">
                  <a:pos x="2" y="0"/>
                </a:cxn>
                <a:cxn ang="0">
                  <a:pos x="1" y="1"/>
                </a:cxn>
                <a:cxn ang="0">
                  <a:pos x="0" y="2"/>
                </a:cxn>
                <a:cxn ang="0">
                  <a:pos x="0" y="3"/>
                </a:cxn>
                <a:cxn ang="0">
                  <a:pos x="1" y="4"/>
                </a:cxn>
                <a:cxn ang="0">
                  <a:pos x="2" y="5"/>
                </a:cxn>
                <a:cxn ang="0">
                  <a:pos x="3" y="6"/>
                </a:cxn>
                <a:cxn ang="0">
                  <a:pos x="3"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3" y="0"/>
                  </a:lnTo>
                  <a:lnTo>
                    <a:pt x="2" y="0"/>
                  </a:lnTo>
                  <a:lnTo>
                    <a:pt x="1" y="1"/>
                  </a:lnTo>
                  <a:lnTo>
                    <a:pt x="0" y="2"/>
                  </a:lnTo>
                  <a:lnTo>
                    <a:pt x="0" y="3"/>
                  </a:lnTo>
                  <a:lnTo>
                    <a:pt x="1" y="4"/>
                  </a:lnTo>
                  <a:lnTo>
                    <a:pt x="2" y="5"/>
                  </a:lnTo>
                  <a:lnTo>
                    <a:pt x="3" y="6"/>
                  </a:lnTo>
                  <a:lnTo>
                    <a:pt x="3"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148" name="Freeform 1380"/>
            <p:cNvSpPr>
              <a:spLocks/>
            </p:cNvSpPr>
            <p:nvPr/>
          </p:nvSpPr>
          <p:spPr bwMode="auto">
            <a:xfrm>
              <a:off x="3091" y="184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49" name="Freeform 1381"/>
            <p:cNvSpPr>
              <a:spLocks/>
            </p:cNvSpPr>
            <p:nvPr/>
          </p:nvSpPr>
          <p:spPr bwMode="auto">
            <a:xfrm>
              <a:off x="3103" y="184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50" name="Freeform 1382"/>
            <p:cNvSpPr>
              <a:spLocks/>
            </p:cNvSpPr>
            <p:nvPr/>
          </p:nvSpPr>
          <p:spPr bwMode="auto">
            <a:xfrm>
              <a:off x="3115" y="184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51" name="Freeform 1383"/>
            <p:cNvSpPr>
              <a:spLocks/>
            </p:cNvSpPr>
            <p:nvPr/>
          </p:nvSpPr>
          <p:spPr bwMode="auto">
            <a:xfrm>
              <a:off x="3127" y="184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52" name="Freeform 1384"/>
            <p:cNvSpPr>
              <a:spLocks/>
            </p:cNvSpPr>
            <p:nvPr/>
          </p:nvSpPr>
          <p:spPr bwMode="auto">
            <a:xfrm>
              <a:off x="3139" y="184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53" name="Freeform 1385"/>
            <p:cNvSpPr>
              <a:spLocks/>
            </p:cNvSpPr>
            <p:nvPr/>
          </p:nvSpPr>
          <p:spPr bwMode="auto">
            <a:xfrm>
              <a:off x="3151" y="18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54" name="Freeform 1386"/>
            <p:cNvSpPr>
              <a:spLocks/>
            </p:cNvSpPr>
            <p:nvPr/>
          </p:nvSpPr>
          <p:spPr bwMode="auto">
            <a:xfrm>
              <a:off x="3163" y="184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55" name="Freeform 1387"/>
            <p:cNvSpPr>
              <a:spLocks/>
            </p:cNvSpPr>
            <p:nvPr/>
          </p:nvSpPr>
          <p:spPr bwMode="auto">
            <a:xfrm>
              <a:off x="3174" y="185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56" name="Freeform 1388"/>
            <p:cNvSpPr>
              <a:spLocks/>
            </p:cNvSpPr>
            <p:nvPr/>
          </p:nvSpPr>
          <p:spPr bwMode="auto">
            <a:xfrm>
              <a:off x="3187" y="185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57" name="Freeform 1389"/>
            <p:cNvSpPr>
              <a:spLocks/>
            </p:cNvSpPr>
            <p:nvPr/>
          </p:nvSpPr>
          <p:spPr bwMode="auto">
            <a:xfrm>
              <a:off x="3199" y="185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58" name="Freeform 1390"/>
            <p:cNvSpPr>
              <a:spLocks/>
            </p:cNvSpPr>
            <p:nvPr/>
          </p:nvSpPr>
          <p:spPr bwMode="auto">
            <a:xfrm>
              <a:off x="3211" y="185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59" name="Freeform 1391"/>
            <p:cNvSpPr>
              <a:spLocks/>
            </p:cNvSpPr>
            <p:nvPr/>
          </p:nvSpPr>
          <p:spPr bwMode="auto">
            <a:xfrm>
              <a:off x="3223" y="185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60" name="Freeform 1392"/>
            <p:cNvSpPr>
              <a:spLocks/>
            </p:cNvSpPr>
            <p:nvPr/>
          </p:nvSpPr>
          <p:spPr bwMode="auto">
            <a:xfrm>
              <a:off x="3235" y="185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61" name="Freeform 1393"/>
            <p:cNvSpPr>
              <a:spLocks/>
            </p:cNvSpPr>
            <p:nvPr/>
          </p:nvSpPr>
          <p:spPr bwMode="auto">
            <a:xfrm>
              <a:off x="3247" y="18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62" name="Freeform 1394"/>
            <p:cNvSpPr>
              <a:spLocks/>
            </p:cNvSpPr>
            <p:nvPr/>
          </p:nvSpPr>
          <p:spPr bwMode="auto">
            <a:xfrm>
              <a:off x="3259" y="18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63" name="Freeform 1395"/>
            <p:cNvSpPr>
              <a:spLocks/>
            </p:cNvSpPr>
            <p:nvPr/>
          </p:nvSpPr>
          <p:spPr bwMode="auto">
            <a:xfrm>
              <a:off x="3271" y="186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64" name="Freeform 1396"/>
            <p:cNvSpPr>
              <a:spLocks/>
            </p:cNvSpPr>
            <p:nvPr/>
          </p:nvSpPr>
          <p:spPr bwMode="auto">
            <a:xfrm>
              <a:off x="3284" y="186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65" name="Freeform 1397"/>
            <p:cNvSpPr>
              <a:spLocks/>
            </p:cNvSpPr>
            <p:nvPr/>
          </p:nvSpPr>
          <p:spPr bwMode="auto">
            <a:xfrm>
              <a:off x="3296" y="18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66" name="Freeform 1398"/>
            <p:cNvSpPr>
              <a:spLocks/>
            </p:cNvSpPr>
            <p:nvPr/>
          </p:nvSpPr>
          <p:spPr bwMode="auto">
            <a:xfrm>
              <a:off x="3308" y="186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67" name="Freeform 1399"/>
            <p:cNvSpPr>
              <a:spLocks/>
            </p:cNvSpPr>
            <p:nvPr/>
          </p:nvSpPr>
          <p:spPr bwMode="auto">
            <a:xfrm>
              <a:off x="3320" y="186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68" name="Freeform 1400"/>
            <p:cNvSpPr>
              <a:spLocks/>
            </p:cNvSpPr>
            <p:nvPr/>
          </p:nvSpPr>
          <p:spPr bwMode="auto">
            <a:xfrm>
              <a:off x="3332" y="186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69" name="Freeform 1401"/>
            <p:cNvSpPr>
              <a:spLocks/>
            </p:cNvSpPr>
            <p:nvPr/>
          </p:nvSpPr>
          <p:spPr bwMode="auto">
            <a:xfrm>
              <a:off x="3344" y="18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70" name="Freeform 1402"/>
            <p:cNvSpPr>
              <a:spLocks/>
            </p:cNvSpPr>
            <p:nvPr/>
          </p:nvSpPr>
          <p:spPr bwMode="auto">
            <a:xfrm>
              <a:off x="3355" y="186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1" name="Freeform 1403"/>
            <p:cNvSpPr>
              <a:spLocks/>
            </p:cNvSpPr>
            <p:nvPr/>
          </p:nvSpPr>
          <p:spPr bwMode="auto">
            <a:xfrm>
              <a:off x="3367" y="187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2" name="Freeform 1404"/>
            <p:cNvSpPr>
              <a:spLocks/>
            </p:cNvSpPr>
            <p:nvPr/>
          </p:nvSpPr>
          <p:spPr bwMode="auto">
            <a:xfrm>
              <a:off x="3379" y="1871"/>
              <a:ext cx="7" cy="6"/>
            </a:xfrm>
            <a:custGeom>
              <a:avLst/>
              <a:gdLst/>
              <a:ahLst/>
              <a:cxnLst>
                <a:cxn ang="0">
                  <a:pos x="5" y="0"/>
                </a:cxn>
                <a:cxn ang="0">
                  <a:pos x="4" y="0"/>
                </a:cxn>
                <a:cxn ang="0">
                  <a:pos x="2" y="1"/>
                </a:cxn>
                <a:cxn ang="0">
                  <a:pos x="1" y="2"/>
                </a:cxn>
                <a:cxn ang="0">
                  <a:pos x="0" y="3"/>
                </a:cxn>
                <a:cxn ang="0">
                  <a:pos x="0" y="4"/>
                </a:cxn>
                <a:cxn ang="0">
                  <a:pos x="1" y="5"/>
                </a:cxn>
                <a:cxn ang="0">
                  <a:pos x="2"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2" y="1"/>
                  </a:lnTo>
                  <a:lnTo>
                    <a:pt x="1" y="2"/>
                  </a:lnTo>
                  <a:lnTo>
                    <a:pt x="0" y="3"/>
                  </a:lnTo>
                  <a:lnTo>
                    <a:pt x="0" y="4"/>
                  </a:lnTo>
                  <a:lnTo>
                    <a:pt x="1" y="5"/>
                  </a:lnTo>
                  <a:lnTo>
                    <a:pt x="2"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30173" name="Freeform 1405"/>
            <p:cNvSpPr>
              <a:spLocks/>
            </p:cNvSpPr>
            <p:nvPr/>
          </p:nvSpPr>
          <p:spPr bwMode="auto">
            <a:xfrm>
              <a:off x="3392" y="187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74" name="Freeform 1406"/>
            <p:cNvSpPr>
              <a:spLocks/>
            </p:cNvSpPr>
            <p:nvPr/>
          </p:nvSpPr>
          <p:spPr bwMode="auto">
            <a:xfrm>
              <a:off x="3404" y="187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5" name="Freeform 1407"/>
            <p:cNvSpPr>
              <a:spLocks/>
            </p:cNvSpPr>
            <p:nvPr/>
          </p:nvSpPr>
          <p:spPr bwMode="auto">
            <a:xfrm>
              <a:off x="3416" y="187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76" name="Freeform 1408"/>
            <p:cNvSpPr>
              <a:spLocks/>
            </p:cNvSpPr>
            <p:nvPr/>
          </p:nvSpPr>
          <p:spPr bwMode="auto">
            <a:xfrm>
              <a:off x="3428" y="187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77" name="Freeform 1409"/>
            <p:cNvSpPr>
              <a:spLocks/>
            </p:cNvSpPr>
            <p:nvPr/>
          </p:nvSpPr>
          <p:spPr bwMode="auto">
            <a:xfrm>
              <a:off x="3440" y="187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8" name="Freeform 1410"/>
            <p:cNvSpPr>
              <a:spLocks/>
            </p:cNvSpPr>
            <p:nvPr/>
          </p:nvSpPr>
          <p:spPr bwMode="auto">
            <a:xfrm>
              <a:off x="3452" y="187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79" name="Freeform 1411"/>
            <p:cNvSpPr>
              <a:spLocks/>
            </p:cNvSpPr>
            <p:nvPr/>
          </p:nvSpPr>
          <p:spPr bwMode="auto">
            <a:xfrm>
              <a:off x="3464" y="18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0" name="Freeform 1412"/>
            <p:cNvSpPr>
              <a:spLocks/>
            </p:cNvSpPr>
            <p:nvPr/>
          </p:nvSpPr>
          <p:spPr bwMode="auto">
            <a:xfrm>
              <a:off x="3476" y="1881"/>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7" y="4"/>
                </a:cxn>
                <a:cxn ang="0">
                  <a:pos x="7" y="3"/>
                </a:cxn>
                <a:cxn ang="0">
                  <a:pos x="5"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7" y="4"/>
                  </a:lnTo>
                  <a:lnTo>
                    <a:pt x="7"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1" name="Freeform 1413"/>
            <p:cNvSpPr>
              <a:spLocks/>
            </p:cNvSpPr>
            <p:nvPr/>
          </p:nvSpPr>
          <p:spPr bwMode="auto">
            <a:xfrm>
              <a:off x="3489" y="18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82" name="Freeform 1414"/>
            <p:cNvSpPr>
              <a:spLocks/>
            </p:cNvSpPr>
            <p:nvPr/>
          </p:nvSpPr>
          <p:spPr bwMode="auto">
            <a:xfrm>
              <a:off x="3501" y="18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83" name="Freeform 1415"/>
            <p:cNvSpPr>
              <a:spLocks/>
            </p:cNvSpPr>
            <p:nvPr/>
          </p:nvSpPr>
          <p:spPr bwMode="auto">
            <a:xfrm>
              <a:off x="3513" y="188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4" name="Freeform 1416"/>
            <p:cNvSpPr>
              <a:spLocks/>
            </p:cNvSpPr>
            <p:nvPr/>
          </p:nvSpPr>
          <p:spPr bwMode="auto">
            <a:xfrm>
              <a:off x="3525" y="188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5" name="Freeform 1417"/>
            <p:cNvSpPr>
              <a:spLocks/>
            </p:cNvSpPr>
            <p:nvPr/>
          </p:nvSpPr>
          <p:spPr bwMode="auto">
            <a:xfrm>
              <a:off x="3536" y="1888"/>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86" name="Freeform 1418"/>
            <p:cNvSpPr>
              <a:spLocks/>
            </p:cNvSpPr>
            <p:nvPr/>
          </p:nvSpPr>
          <p:spPr bwMode="auto">
            <a:xfrm>
              <a:off x="3548" y="188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87" name="Freeform 1419"/>
            <p:cNvSpPr>
              <a:spLocks/>
            </p:cNvSpPr>
            <p:nvPr/>
          </p:nvSpPr>
          <p:spPr bwMode="auto">
            <a:xfrm>
              <a:off x="3560" y="189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88" name="Freeform 1420"/>
            <p:cNvSpPr>
              <a:spLocks/>
            </p:cNvSpPr>
            <p:nvPr/>
          </p:nvSpPr>
          <p:spPr bwMode="auto">
            <a:xfrm>
              <a:off x="3572" y="189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89" name="Freeform 1421"/>
            <p:cNvSpPr>
              <a:spLocks/>
            </p:cNvSpPr>
            <p:nvPr/>
          </p:nvSpPr>
          <p:spPr bwMode="auto">
            <a:xfrm>
              <a:off x="3585" y="189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90" name="Freeform 1422"/>
            <p:cNvSpPr>
              <a:spLocks/>
            </p:cNvSpPr>
            <p:nvPr/>
          </p:nvSpPr>
          <p:spPr bwMode="auto">
            <a:xfrm>
              <a:off x="3597" y="189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91" name="Freeform 1423"/>
            <p:cNvSpPr>
              <a:spLocks/>
            </p:cNvSpPr>
            <p:nvPr/>
          </p:nvSpPr>
          <p:spPr bwMode="auto">
            <a:xfrm>
              <a:off x="3609" y="189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92" name="Freeform 1424"/>
            <p:cNvSpPr>
              <a:spLocks/>
            </p:cNvSpPr>
            <p:nvPr/>
          </p:nvSpPr>
          <p:spPr bwMode="auto">
            <a:xfrm>
              <a:off x="3621" y="189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93" name="Freeform 1425"/>
            <p:cNvSpPr>
              <a:spLocks/>
            </p:cNvSpPr>
            <p:nvPr/>
          </p:nvSpPr>
          <p:spPr bwMode="auto">
            <a:xfrm>
              <a:off x="3633" y="189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94" name="Freeform 1426"/>
            <p:cNvSpPr>
              <a:spLocks/>
            </p:cNvSpPr>
            <p:nvPr/>
          </p:nvSpPr>
          <p:spPr bwMode="auto">
            <a:xfrm>
              <a:off x="3645" y="189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95" name="Freeform 1427"/>
            <p:cNvSpPr>
              <a:spLocks/>
            </p:cNvSpPr>
            <p:nvPr/>
          </p:nvSpPr>
          <p:spPr bwMode="auto">
            <a:xfrm>
              <a:off x="3657" y="190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96" name="Freeform 1428"/>
            <p:cNvSpPr>
              <a:spLocks/>
            </p:cNvSpPr>
            <p:nvPr/>
          </p:nvSpPr>
          <p:spPr bwMode="auto">
            <a:xfrm>
              <a:off x="3669" y="19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97" name="Freeform 1429"/>
            <p:cNvSpPr>
              <a:spLocks/>
            </p:cNvSpPr>
            <p:nvPr/>
          </p:nvSpPr>
          <p:spPr bwMode="auto">
            <a:xfrm>
              <a:off x="3681" y="1903"/>
              <a:ext cx="7" cy="6"/>
            </a:xfrm>
            <a:custGeom>
              <a:avLst/>
              <a:gdLst/>
              <a:ahLst/>
              <a:cxnLst>
                <a:cxn ang="0">
                  <a:pos x="4" y="0"/>
                </a:cxn>
                <a:cxn ang="0">
                  <a:pos x="3" y="0"/>
                </a:cxn>
                <a:cxn ang="0">
                  <a:pos x="2" y="0"/>
                </a:cxn>
                <a:cxn ang="0">
                  <a:pos x="0" y="1"/>
                </a:cxn>
                <a:cxn ang="0">
                  <a:pos x="0" y="2"/>
                </a:cxn>
                <a:cxn ang="0">
                  <a:pos x="0" y="3"/>
                </a:cxn>
                <a:cxn ang="0">
                  <a:pos x="0"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0" y="1"/>
                  </a:lnTo>
                  <a:lnTo>
                    <a:pt x="0" y="2"/>
                  </a:lnTo>
                  <a:lnTo>
                    <a:pt x="0" y="3"/>
                  </a:lnTo>
                  <a:lnTo>
                    <a:pt x="0"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98" name="Freeform 1430"/>
            <p:cNvSpPr>
              <a:spLocks/>
            </p:cNvSpPr>
            <p:nvPr/>
          </p:nvSpPr>
          <p:spPr bwMode="auto">
            <a:xfrm>
              <a:off x="3694" y="19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99" name="Freeform 1431"/>
            <p:cNvSpPr>
              <a:spLocks/>
            </p:cNvSpPr>
            <p:nvPr/>
          </p:nvSpPr>
          <p:spPr bwMode="auto">
            <a:xfrm>
              <a:off x="3706" y="19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00" name="Freeform 1432"/>
            <p:cNvSpPr>
              <a:spLocks/>
            </p:cNvSpPr>
            <p:nvPr/>
          </p:nvSpPr>
          <p:spPr bwMode="auto">
            <a:xfrm>
              <a:off x="3718" y="19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01" name="Freeform 1433"/>
            <p:cNvSpPr>
              <a:spLocks/>
            </p:cNvSpPr>
            <p:nvPr/>
          </p:nvSpPr>
          <p:spPr bwMode="auto">
            <a:xfrm>
              <a:off x="3729" y="190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02" name="Freeform 1434"/>
            <p:cNvSpPr>
              <a:spLocks/>
            </p:cNvSpPr>
            <p:nvPr/>
          </p:nvSpPr>
          <p:spPr bwMode="auto">
            <a:xfrm>
              <a:off x="3741" y="190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03" name="Freeform 1435"/>
            <p:cNvSpPr>
              <a:spLocks/>
            </p:cNvSpPr>
            <p:nvPr/>
          </p:nvSpPr>
          <p:spPr bwMode="auto">
            <a:xfrm>
              <a:off x="3753" y="191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04" name="Freeform 1436"/>
            <p:cNvSpPr>
              <a:spLocks/>
            </p:cNvSpPr>
            <p:nvPr/>
          </p:nvSpPr>
          <p:spPr bwMode="auto">
            <a:xfrm>
              <a:off x="3765" y="191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05" name="Freeform 1437"/>
            <p:cNvSpPr>
              <a:spLocks/>
            </p:cNvSpPr>
            <p:nvPr/>
          </p:nvSpPr>
          <p:spPr bwMode="auto">
            <a:xfrm>
              <a:off x="3777" y="1913"/>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6" y="5"/>
                </a:cxn>
                <a:cxn ang="0">
                  <a:pos x="7" y="4"/>
                </a:cxn>
                <a:cxn ang="0">
                  <a:pos x="7" y="3"/>
                </a:cxn>
                <a:cxn ang="0">
                  <a:pos x="7" y="2"/>
                </a:cxn>
                <a:cxn ang="0">
                  <a:pos x="7" y="1"/>
                </a:cxn>
                <a:cxn ang="0">
                  <a:pos x="6"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6" y="5"/>
                  </a:lnTo>
                  <a:lnTo>
                    <a:pt x="7" y="4"/>
                  </a:lnTo>
                  <a:lnTo>
                    <a:pt x="7" y="3"/>
                  </a:lnTo>
                  <a:lnTo>
                    <a:pt x="7" y="2"/>
                  </a:lnTo>
                  <a:lnTo>
                    <a:pt x="7" y="1"/>
                  </a:lnTo>
                  <a:lnTo>
                    <a:pt x="6" y="0"/>
                  </a:lnTo>
                  <a:lnTo>
                    <a:pt x="4" y="0"/>
                  </a:lnTo>
                  <a:close/>
                </a:path>
              </a:pathLst>
            </a:custGeom>
            <a:solidFill>
              <a:srgbClr val="000000"/>
            </a:solidFill>
            <a:ln w="9525">
              <a:noFill/>
              <a:round/>
              <a:headEnd/>
              <a:tailEnd/>
            </a:ln>
          </p:spPr>
          <p:txBody>
            <a:bodyPr/>
            <a:lstStyle/>
            <a:p>
              <a:endParaRPr lang="en-US"/>
            </a:p>
          </p:txBody>
        </p:sp>
        <p:sp>
          <p:nvSpPr>
            <p:cNvPr id="930206" name="Freeform 1438"/>
            <p:cNvSpPr>
              <a:spLocks/>
            </p:cNvSpPr>
            <p:nvPr/>
          </p:nvSpPr>
          <p:spPr bwMode="auto">
            <a:xfrm>
              <a:off x="3790" y="1914"/>
              <a:ext cx="6" cy="7"/>
            </a:xfrm>
            <a:custGeom>
              <a:avLst/>
              <a:gdLst/>
              <a:ahLst/>
              <a:cxnLst>
                <a:cxn ang="0">
                  <a:pos x="4" y="0"/>
                </a:cxn>
                <a:cxn ang="0">
                  <a:pos x="3" y="0"/>
                </a:cxn>
                <a:cxn ang="0">
                  <a:pos x="2" y="1"/>
                </a:cxn>
                <a:cxn ang="0">
                  <a:pos x="1" y="2"/>
                </a:cxn>
                <a:cxn ang="0">
                  <a:pos x="0" y="3"/>
                </a:cxn>
                <a:cxn ang="0">
                  <a:pos x="0" y="4"/>
                </a:cxn>
                <a:cxn ang="0">
                  <a:pos x="1" y="5"/>
                </a:cxn>
                <a:cxn ang="0">
                  <a:pos x="2" y="7"/>
                </a:cxn>
                <a:cxn ang="0">
                  <a:pos x="3" y="7"/>
                </a:cxn>
                <a:cxn ang="0">
                  <a:pos x="3" y="7"/>
                </a:cxn>
                <a:cxn ang="0">
                  <a:pos x="4" y="7"/>
                </a:cxn>
                <a:cxn ang="0">
                  <a:pos x="5" y="7"/>
                </a:cxn>
                <a:cxn ang="0">
                  <a:pos x="6" y="5"/>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5"/>
                  </a:lnTo>
                  <a:lnTo>
                    <a:pt x="2" y="7"/>
                  </a:lnTo>
                  <a:lnTo>
                    <a:pt x="3" y="7"/>
                  </a:lnTo>
                  <a:lnTo>
                    <a:pt x="3" y="7"/>
                  </a:lnTo>
                  <a:lnTo>
                    <a:pt x="4" y="7"/>
                  </a:lnTo>
                  <a:lnTo>
                    <a:pt x="5" y="7"/>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07" name="Freeform 1439"/>
            <p:cNvSpPr>
              <a:spLocks/>
            </p:cNvSpPr>
            <p:nvPr/>
          </p:nvSpPr>
          <p:spPr bwMode="auto">
            <a:xfrm>
              <a:off x="3802" y="1915"/>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08" name="Freeform 1440"/>
            <p:cNvSpPr>
              <a:spLocks/>
            </p:cNvSpPr>
            <p:nvPr/>
          </p:nvSpPr>
          <p:spPr bwMode="auto">
            <a:xfrm>
              <a:off x="3814" y="1917"/>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09" name="Freeform 1441"/>
            <p:cNvSpPr>
              <a:spLocks/>
            </p:cNvSpPr>
            <p:nvPr/>
          </p:nvSpPr>
          <p:spPr bwMode="auto">
            <a:xfrm>
              <a:off x="3826" y="1918"/>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10" name="Freeform 1442"/>
            <p:cNvSpPr>
              <a:spLocks/>
            </p:cNvSpPr>
            <p:nvPr/>
          </p:nvSpPr>
          <p:spPr bwMode="auto">
            <a:xfrm>
              <a:off x="3838" y="1919"/>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30211" name="Freeform 1443"/>
            <p:cNvSpPr>
              <a:spLocks/>
            </p:cNvSpPr>
            <p:nvPr/>
          </p:nvSpPr>
          <p:spPr bwMode="auto">
            <a:xfrm>
              <a:off x="3850" y="19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12" name="Freeform 1444"/>
            <p:cNvSpPr>
              <a:spLocks/>
            </p:cNvSpPr>
            <p:nvPr/>
          </p:nvSpPr>
          <p:spPr bwMode="auto">
            <a:xfrm>
              <a:off x="3862" y="19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13" name="Freeform 1445"/>
            <p:cNvSpPr>
              <a:spLocks/>
            </p:cNvSpPr>
            <p:nvPr/>
          </p:nvSpPr>
          <p:spPr bwMode="auto">
            <a:xfrm>
              <a:off x="3874" y="192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14" name="Freeform 1446"/>
            <p:cNvSpPr>
              <a:spLocks/>
            </p:cNvSpPr>
            <p:nvPr/>
          </p:nvSpPr>
          <p:spPr bwMode="auto">
            <a:xfrm>
              <a:off x="3887" y="192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15" name="Freeform 1447"/>
            <p:cNvSpPr>
              <a:spLocks/>
            </p:cNvSpPr>
            <p:nvPr/>
          </p:nvSpPr>
          <p:spPr bwMode="auto">
            <a:xfrm>
              <a:off x="3899" y="192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16" name="Freeform 1448"/>
            <p:cNvSpPr>
              <a:spLocks/>
            </p:cNvSpPr>
            <p:nvPr/>
          </p:nvSpPr>
          <p:spPr bwMode="auto">
            <a:xfrm>
              <a:off x="3910" y="19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17" name="Freeform 1449"/>
            <p:cNvSpPr>
              <a:spLocks/>
            </p:cNvSpPr>
            <p:nvPr/>
          </p:nvSpPr>
          <p:spPr bwMode="auto">
            <a:xfrm>
              <a:off x="3922" y="192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18" name="Freeform 1450"/>
            <p:cNvSpPr>
              <a:spLocks/>
            </p:cNvSpPr>
            <p:nvPr/>
          </p:nvSpPr>
          <p:spPr bwMode="auto">
            <a:xfrm>
              <a:off x="3934" y="193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19" name="Freeform 1451"/>
            <p:cNvSpPr>
              <a:spLocks/>
            </p:cNvSpPr>
            <p:nvPr/>
          </p:nvSpPr>
          <p:spPr bwMode="auto">
            <a:xfrm>
              <a:off x="3946" y="193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20" name="Freeform 1452"/>
            <p:cNvSpPr>
              <a:spLocks/>
            </p:cNvSpPr>
            <p:nvPr/>
          </p:nvSpPr>
          <p:spPr bwMode="auto">
            <a:xfrm>
              <a:off x="3958" y="193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21" name="Freeform 1453"/>
            <p:cNvSpPr>
              <a:spLocks/>
            </p:cNvSpPr>
            <p:nvPr/>
          </p:nvSpPr>
          <p:spPr bwMode="auto">
            <a:xfrm>
              <a:off x="3970" y="193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22" name="Freeform 1454"/>
            <p:cNvSpPr>
              <a:spLocks/>
            </p:cNvSpPr>
            <p:nvPr/>
          </p:nvSpPr>
          <p:spPr bwMode="auto">
            <a:xfrm>
              <a:off x="3983" y="193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23" name="Freeform 1455"/>
            <p:cNvSpPr>
              <a:spLocks/>
            </p:cNvSpPr>
            <p:nvPr/>
          </p:nvSpPr>
          <p:spPr bwMode="auto">
            <a:xfrm>
              <a:off x="3995" y="193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24" name="Freeform 1456"/>
            <p:cNvSpPr>
              <a:spLocks/>
            </p:cNvSpPr>
            <p:nvPr/>
          </p:nvSpPr>
          <p:spPr bwMode="auto">
            <a:xfrm>
              <a:off x="4007" y="193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25" name="Freeform 1457"/>
            <p:cNvSpPr>
              <a:spLocks/>
            </p:cNvSpPr>
            <p:nvPr/>
          </p:nvSpPr>
          <p:spPr bwMode="auto">
            <a:xfrm>
              <a:off x="4019" y="19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26" name="Freeform 1458"/>
            <p:cNvSpPr>
              <a:spLocks/>
            </p:cNvSpPr>
            <p:nvPr/>
          </p:nvSpPr>
          <p:spPr bwMode="auto">
            <a:xfrm>
              <a:off x="4031" y="194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27" name="Freeform 1459"/>
            <p:cNvSpPr>
              <a:spLocks/>
            </p:cNvSpPr>
            <p:nvPr/>
          </p:nvSpPr>
          <p:spPr bwMode="auto">
            <a:xfrm>
              <a:off x="4043" y="194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28" name="Freeform 1460"/>
            <p:cNvSpPr>
              <a:spLocks/>
            </p:cNvSpPr>
            <p:nvPr/>
          </p:nvSpPr>
          <p:spPr bwMode="auto">
            <a:xfrm>
              <a:off x="4055" y="194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29" name="Freeform 1461"/>
            <p:cNvSpPr>
              <a:spLocks/>
            </p:cNvSpPr>
            <p:nvPr/>
          </p:nvSpPr>
          <p:spPr bwMode="auto">
            <a:xfrm>
              <a:off x="4067" y="194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30" name="Freeform 1462"/>
            <p:cNvSpPr>
              <a:spLocks/>
            </p:cNvSpPr>
            <p:nvPr/>
          </p:nvSpPr>
          <p:spPr bwMode="auto">
            <a:xfrm>
              <a:off x="4079" y="1945"/>
              <a:ext cx="7"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2" y="0"/>
                  </a:lnTo>
                  <a:lnTo>
                    <a:pt x="1" y="1"/>
                  </a:lnTo>
                  <a:lnTo>
                    <a:pt x="0" y="2"/>
                  </a:lnTo>
                  <a:lnTo>
                    <a:pt x="0" y="3"/>
                  </a:lnTo>
                  <a:lnTo>
                    <a:pt x="0" y="4"/>
                  </a:lnTo>
                  <a:lnTo>
                    <a:pt x="0" y="5"/>
                  </a:lnTo>
                  <a:lnTo>
                    <a:pt x="1" y="6"/>
                  </a:lnTo>
                  <a:lnTo>
                    <a:pt x="2" y="6"/>
                  </a:lnTo>
                  <a:lnTo>
                    <a:pt x="2"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1" name="Freeform 1463"/>
            <p:cNvSpPr>
              <a:spLocks/>
            </p:cNvSpPr>
            <p:nvPr/>
          </p:nvSpPr>
          <p:spPr bwMode="auto">
            <a:xfrm>
              <a:off x="4091" y="194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2" name="Freeform 1464"/>
            <p:cNvSpPr>
              <a:spLocks/>
            </p:cNvSpPr>
            <p:nvPr/>
          </p:nvSpPr>
          <p:spPr bwMode="auto">
            <a:xfrm>
              <a:off x="4103" y="194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33" name="Freeform 1465"/>
            <p:cNvSpPr>
              <a:spLocks/>
            </p:cNvSpPr>
            <p:nvPr/>
          </p:nvSpPr>
          <p:spPr bwMode="auto">
            <a:xfrm>
              <a:off x="4115" y="194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4" name="Freeform 1466"/>
            <p:cNvSpPr>
              <a:spLocks/>
            </p:cNvSpPr>
            <p:nvPr/>
          </p:nvSpPr>
          <p:spPr bwMode="auto">
            <a:xfrm>
              <a:off x="4127" y="195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5" name="Freeform 1467"/>
            <p:cNvSpPr>
              <a:spLocks/>
            </p:cNvSpPr>
            <p:nvPr/>
          </p:nvSpPr>
          <p:spPr bwMode="auto">
            <a:xfrm>
              <a:off x="4139" y="195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36" name="Freeform 1468"/>
            <p:cNvSpPr>
              <a:spLocks/>
            </p:cNvSpPr>
            <p:nvPr/>
          </p:nvSpPr>
          <p:spPr bwMode="auto">
            <a:xfrm>
              <a:off x="4151" y="195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37" name="Freeform 1469"/>
            <p:cNvSpPr>
              <a:spLocks/>
            </p:cNvSpPr>
            <p:nvPr/>
          </p:nvSpPr>
          <p:spPr bwMode="auto">
            <a:xfrm>
              <a:off x="4163" y="1954"/>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8" name="Freeform 1470"/>
            <p:cNvSpPr>
              <a:spLocks/>
            </p:cNvSpPr>
            <p:nvPr/>
          </p:nvSpPr>
          <p:spPr bwMode="auto">
            <a:xfrm>
              <a:off x="4175" y="195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39" name="Freeform 1471"/>
            <p:cNvSpPr>
              <a:spLocks/>
            </p:cNvSpPr>
            <p:nvPr/>
          </p:nvSpPr>
          <p:spPr bwMode="auto">
            <a:xfrm>
              <a:off x="4188" y="195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0" name="Freeform 1472"/>
            <p:cNvSpPr>
              <a:spLocks/>
            </p:cNvSpPr>
            <p:nvPr/>
          </p:nvSpPr>
          <p:spPr bwMode="auto">
            <a:xfrm>
              <a:off x="4200" y="195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1" name="Freeform 1473"/>
            <p:cNvSpPr>
              <a:spLocks/>
            </p:cNvSpPr>
            <p:nvPr/>
          </p:nvSpPr>
          <p:spPr bwMode="auto">
            <a:xfrm>
              <a:off x="4212" y="195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42" name="Freeform 1474"/>
            <p:cNvSpPr>
              <a:spLocks/>
            </p:cNvSpPr>
            <p:nvPr/>
          </p:nvSpPr>
          <p:spPr bwMode="auto">
            <a:xfrm>
              <a:off x="4224" y="196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43" name="Freeform 1475"/>
            <p:cNvSpPr>
              <a:spLocks/>
            </p:cNvSpPr>
            <p:nvPr/>
          </p:nvSpPr>
          <p:spPr bwMode="auto">
            <a:xfrm>
              <a:off x="4236" y="196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4" name="Freeform 1476"/>
            <p:cNvSpPr>
              <a:spLocks/>
            </p:cNvSpPr>
            <p:nvPr/>
          </p:nvSpPr>
          <p:spPr bwMode="auto">
            <a:xfrm>
              <a:off x="4248" y="196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5" name="Freeform 1477"/>
            <p:cNvSpPr>
              <a:spLocks/>
            </p:cNvSpPr>
            <p:nvPr/>
          </p:nvSpPr>
          <p:spPr bwMode="auto">
            <a:xfrm>
              <a:off x="4260" y="19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46" name="Freeform 1478"/>
            <p:cNvSpPr>
              <a:spLocks/>
            </p:cNvSpPr>
            <p:nvPr/>
          </p:nvSpPr>
          <p:spPr bwMode="auto">
            <a:xfrm>
              <a:off x="4271" y="196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47" name="Freeform 1479"/>
            <p:cNvSpPr>
              <a:spLocks/>
            </p:cNvSpPr>
            <p:nvPr/>
          </p:nvSpPr>
          <p:spPr bwMode="auto">
            <a:xfrm>
              <a:off x="4284" y="196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48" name="Freeform 1480"/>
            <p:cNvSpPr>
              <a:spLocks/>
            </p:cNvSpPr>
            <p:nvPr/>
          </p:nvSpPr>
          <p:spPr bwMode="auto">
            <a:xfrm>
              <a:off x="4296" y="196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49" name="Freeform 1481"/>
            <p:cNvSpPr>
              <a:spLocks/>
            </p:cNvSpPr>
            <p:nvPr/>
          </p:nvSpPr>
          <p:spPr bwMode="auto">
            <a:xfrm>
              <a:off x="4308" y="19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50" name="Freeform 1482"/>
            <p:cNvSpPr>
              <a:spLocks/>
            </p:cNvSpPr>
            <p:nvPr/>
          </p:nvSpPr>
          <p:spPr bwMode="auto">
            <a:xfrm>
              <a:off x="4320" y="197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51" name="Freeform 1483"/>
            <p:cNvSpPr>
              <a:spLocks/>
            </p:cNvSpPr>
            <p:nvPr/>
          </p:nvSpPr>
          <p:spPr bwMode="auto">
            <a:xfrm>
              <a:off x="4332" y="197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52" name="Freeform 1484"/>
            <p:cNvSpPr>
              <a:spLocks/>
            </p:cNvSpPr>
            <p:nvPr/>
          </p:nvSpPr>
          <p:spPr bwMode="auto">
            <a:xfrm>
              <a:off x="4344" y="197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53" name="Freeform 1485"/>
            <p:cNvSpPr>
              <a:spLocks/>
            </p:cNvSpPr>
            <p:nvPr/>
          </p:nvSpPr>
          <p:spPr bwMode="auto">
            <a:xfrm>
              <a:off x="4356" y="197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54" name="Freeform 1486"/>
            <p:cNvSpPr>
              <a:spLocks/>
            </p:cNvSpPr>
            <p:nvPr/>
          </p:nvSpPr>
          <p:spPr bwMode="auto">
            <a:xfrm>
              <a:off x="4368" y="197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55" name="Freeform 1487"/>
            <p:cNvSpPr>
              <a:spLocks/>
            </p:cNvSpPr>
            <p:nvPr/>
          </p:nvSpPr>
          <p:spPr bwMode="auto">
            <a:xfrm>
              <a:off x="4380" y="1977"/>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56" name="Freeform 1488"/>
            <p:cNvSpPr>
              <a:spLocks/>
            </p:cNvSpPr>
            <p:nvPr/>
          </p:nvSpPr>
          <p:spPr bwMode="auto">
            <a:xfrm>
              <a:off x="4393" y="197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57" name="Freeform 1489"/>
            <p:cNvSpPr>
              <a:spLocks/>
            </p:cNvSpPr>
            <p:nvPr/>
          </p:nvSpPr>
          <p:spPr bwMode="auto">
            <a:xfrm>
              <a:off x="4405" y="19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58" name="Freeform 1490"/>
            <p:cNvSpPr>
              <a:spLocks/>
            </p:cNvSpPr>
            <p:nvPr/>
          </p:nvSpPr>
          <p:spPr bwMode="auto">
            <a:xfrm>
              <a:off x="4417" y="19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59" name="Freeform 1491"/>
            <p:cNvSpPr>
              <a:spLocks/>
            </p:cNvSpPr>
            <p:nvPr/>
          </p:nvSpPr>
          <p:spPr bwMode="auto">
            <a:xfrm>
              <a:off x="4429" y="198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60" name="Freeform 1492"/>
            <p:cNvSpPr>
              <a:spLocks/>
            </p:cNvSpPr>
            <p:nvPr/>
          </p:nvSpPr>
          <p:spPr bwMode="auto">
            <a:xfrm>
              <a:off x="4441" y="19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61" name="Freeform 1493"/>
            <p:cNvSpPr>
              <a:spLocks/>
            </p:cNvSpPr>
            <p:nvPr/>
          </p:nvSpPr>
          <p:spPr bwMode="auto">
            <a:xfrm>
              <a:off x="4452" y="198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62" name="Freeform 1494"/>
            <p:cNvSpPr>
              <a:spLocks/>
            </p:cNvSpPr>
            <p:nvPr/>
          </p:nvSpPr>
          <p:spPr bwMode="auto">
            <a:xfrm>
              <a:off x="4464" y="19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63" name="Freeform 1495"/>
            <p:cNvSpPr>
              <a:spLocks/>
            </p:cNvSpPr>
            <p:nvPr/>
          </p:nvSpPr>
          <p:spPr bwMode="auto">
            <a:xfrm>
              <a:off x="4476" y="1987"/>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7" y="4"/>
                </a:cxn>
                <a:cxn ang="0">
                  <a:pos x="7" y="3"/>
                </a:cxn>
                <a:cxn ang="0">
                  <a:pos x="7" y="2"/>
                </a:cxn>
                <a:cxn ang="0">
                  <a:pos x="7"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7" y="4"/>
                  </a:lnTo>
                  <a:lnTo>
                    <a:pt x="7" y="3"/>
                  </a:lnTo>
                  <a:lnTo>
                    <a:pt x="7" y="2"/>
                  </a:lnTo>
                  <a:lnTo>
                    <a:pt x="7" y="1"/>
                  </a:lnTo>
                  <a:lnTo>
                    <a:pt x="5" y="0"/>
                  </a:lnTo>
                  <a:lnTo>
                    <a:pt x="4" y="0"/>
                  </a:lnTo>
                  <a:close/>
                </a:path>
              </a:pathLst>
            </a:custGeom>
            <a:solidFill>
              <a:srgbClr val="000000"/>
            </a:solidFill>
            <a:ln w="9525">
              <a:noFill/>
              <a:round/>
              <a:headEnd/>
              <a:tailEnd/>
            </a:ln>
          </p:spPr>
          <p:txBody>
            <a:bodyPr/>
            <a:lstStyle/>
            <a:p>
              <a:endParaRPr lang="en-US"/>
            </a:p>
          </p:txBody>
        </p:sp>
        <p:sp>
          <p:nvSpPr>
            <p:cNvPr id="930264" name="Freeform 1496"/>
            <p:cNvSpPr>
              <a:spLocks/>
            </p:cNvSpPr>
            <p:nvPr/>
          </p:nvSpPr>
          <p:spPr bwMode="auto">
            <a:xfrm>
              <a:off x="4489" y="198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65" name="Freeform 1497"/>
            <p:cNvSpPr>
              <a:spLocks/>
            </p:cNvSpPr>
            <p:nvPr/>
          </p:nvSpPr>
          <p:spPr bwMode="auto">
            <a:xfrm>
              <a:off x="4501" y="19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66" name="Freeform 1498"/>
            <p:cNvSpPr>
              <a:spLocks/>
            </p:cNvSpPr>
            <p:nvPr/>
          </p:nvSpPr>
          <p:spPr bwMode="auto">
            <a:xfrm>
              <a:off x="4513" y="199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67" name="Freeform 1499"/>
            <p:cNvSpPr>
              <a:spLocks/>
            </p:cNvSpPr>
            <p:nvPr/>
          </p:nvSpPr>
          <p:spPr bwMode="auto">
            <a:xfrm>
              <a:off x="4525" y="199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68" name="Freeform 1500"/>
            <p:cNvSpPr>
              <a:spLocks/>
            </p:cNvSpPr>
            <p:nvPr/>
          </p:nvSpPr>
          <p:spPr bwMode="auto">
            <a:xfrm>
              <a:off x="4537" y="1993"/>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30269" name="Freeform 1501"/>
            <p:cNvSpPr>
              <a:spLocks/>
            </p:cNvSpPr>
            <p:nvPr/>
          </p:nvSpPr>
          <p:spPr bwMode="auto">
            <a:xfrm>
              <a:off x="4549" y="19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70" name="Freeform 1502"/>
            <p:cNvSpPr>
              <a:spLocks/>
            </p:cNvSpPr>
            <p:nvPr/>
          </p:nvSpPr>
          <p:spPr bwMode="auto">
            <a:xfrm>
              <a:off x="4561" y="19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1" name="Freeform 1503"/>
            <p:cNvSpPr>
              <a:spLocks/>
            </p:cNvSpPr>
            <p:nvPr/>
          </p:nvSpPr>
          <p:spPr bwMode="auto">
            <a:xfrm>
              <a:off x="4573" y="199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2" name="Freeform 1504"/>
            <p:cNvSpPr>
              <a:spLocks/>
            </p:cNvSpPr>
            <p:nvPr/>
          </p:nvSpPr>
          <p:spPr bwMode="auto">
            <a:xfrm>
              <a:off x="4586" y="19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73" name="Freeform 1505"/>
            <p:cNvSpPr>
              <a:spLocks/>
            </p:cNvSpPr>
            <p:nvPr/>
          </p:nvSpPr>
          <p:spPr bwMode="auto">
            <a:xfrm>
              <a:off x="4598" y="199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74" name="Freeform 1506"/>
            <p:cNvSpPr>
              <a:spLocks/>
            </p:cNvSpPr>
            <p:nvPr/>
          </p:nvSpPr>
          <p:spPr bwMode="auto">
            <a:xfrm>
              <a:off x="4610" y="20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5" name="Freeform 1507"/>
            <p:cNvSpPr>
              <a:spLocks/>
            </p:cNvSpPr>
            <p:nvPr/>
          </p:nvSpPr>
          <p:spPr bwMode="auto">
            <a:xfrm>
              <a:off x="4622" y="20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6" name="Freeform 1508"/>
            <p:cNvSpPr>
              <a:spLocks/>
            </p:cNvSpPr>
            <p:nvPr/>
          </p:nvSpPr>
          <p:spPr bwMode="auto">
            <a:xfrm>
              <a:off x="4633" y="200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77" name="Freeform 1509"/>
            <p:cNvSpPr>
              <a:spLocks/>
            </p:cNvSpPr>
            <p:nvPr/>
          </p:nvSpPr>
          <p:spPr bwMode="auto">
            <a:xfrm>
              <a:off x="4645" y="200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78" name="Freeform 1510"/>
            <p:cNvSpPr>
              <a:spLocks/>
            </p:cNvSpPr>
            <p:nvPr/>
          </p:nvSpPr>
          <p:spPr bwMode="auto">
            <a:xfrm>
              <a:off x="4657" y="200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79" name="Freeform 1511"/>
            <p:cNvSpPr>
              <a:spLocks/>
            </p:cNvSpPr>
            <p:nvPr/>
          </p:nvSpPr>
          <p:spPr bwMode="auto">
            <a:xfrm>
              <a:off x="4669" y="200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80" name="Freeform 1512"/>
            <p:cNvSpPr>
              <a:spLocks/>
            </p:cNvSpPr>
            <p:nvPr/>
          </p:nvSpPr>
          <p:spPr bwMode="auto">
            <a:xfrm>
              <a:off x="4681" y="2008"/>
              <a:ext cx="7" cy="6"/>
            </a:xfrm>
            <a:custGeom>
              <a:avLst/>
              <a:gdLst/>
              <a:ahLst/>
              <a:cxnLst>
                <a:cxn ang="0">
                  <a:pos x="5" y="0"/>
                </a:cxn>
                <a:cxn ang="0">
                  <a:pos x="4" y="0"/>
                </a:cxn>
                <a:cxn ang="0">
                  <a:pos x="3" y="1"/>
                </a:cxn>
                <a:cxn ang="0">
                  <a:pos x="2" y="2"/>
                </a:cxn>
                <a:cxn ang="0">
                  <a:pos x="0" y="3"/>
                </a:cxn>
                <a:cxn ang="0">
                  <a:pos x="0" y="4"/>
                </a:cxn>
                <a:cxn ang="0">
                  <a:pos x="2"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2" y="2"/>
                  </a:lnTo>
                  <a:lnTo>
                    <a:pt x="0" y="3"/>
                  </a:lnTo>
                  <a:lnTo>
                    <a:pt x="0" y="4"/>
                  </a:lnTo>
                  <a:lnTo>
                    <a:pt x="2"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30281" name="Freeform 1513"/>
            <p:cNvSpPr>
              <a:spLocks/>
            </p:cNvSpPr>
            <p:nvPr/>
          </p:nvSpPr>
          <p:spPr bwMode="auto">
            <a:xfrm>
              <a:off x="4694" y="200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82" name="Freeform 1514"/>
            <p:cNvSpPr>
              <a:spLocks/>
            </p:cNvSpPr>
            <p:nvPr/>
          </p:nvSpPr>
          <p:spPr bwMode="auto">
            <a:xfrm>
              <a:off x="4706" y="201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83" name="Freeform 1515"/>
            <p:cNvSpPr>
              <a:spLocks/>
            </p:cNvSpPr>
            <p:nvPr/>
          </p:nvSpPr>
          <p:spPr bwMode="auto">
            <a:xfrm>
              <a:off x="4718" y="201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84" name="Freeform 1516"/>
            <p:cNvSpPr>
              <a:spLocks/>
            </p:cNvSpPr>
            <p:nvPr/>
          </p:nvSpPr>
          <p:spPr bwMode="auto">
            <a:xfrm>
              <a:off x="4730" y="2013"/>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85" name="Freeform 1517"/>
            <p:cNvSpPr>
              <a:spLocks/>
            </p:cNvSpPr>
            <p:nvPr/>
          </p:nvSpPr>
          <p:spPr bwMode="auto">
            <a:xfrm>
              <a:off x="4742" y="2014"/>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86" name="Freeform 1518"/>
            <p:cNvSpPr>
              <a:spLocks/>
            </p:cNvSpPr>
            <p:nvPr/>
          </p:nvSpPr>
          <p:spPr bwMode="auto">
            <a:xfrm>
              <a:off x="4754" y="2016"/>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87" name="Freeform 1519"/>
            <p:cNvSpPr>
              <a:spLocks/>
            </p:cNvSpPr>
            <p:nvPr/>
          </p:nvSpPr>
          <p:spPr bwMode="auto">
            <a:xfrm>
              <a:off x="4766" y="2017"/>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grpSp>
      <p:sp>
        <p:nvSpPr>
          <p:cNvPr id="930288" name="Line 1520"/>
          <p:cNvSpPr>
            <a:spLocks noChangeShapeType="1"/>
          </p:cNvSpPr>
          <p:nvPr/>
        </p:nvSpPr>
        <p:spPr bwMode="auto">
          <a:xfrm flipV="1">
            <a:off x="6402388" y="3208338"/>
            <a:ext cx="1168400" cy="1992312"/>
          </a:xfrm>
          <a:prstGeom prst="line">
            <a:avLst/>
          </a:prstGeom>
          <a:noFill/>
          <a:ln w="9525">
            <a:solidFill>
              <a:srgbClr val="000000"/>
            </a:solidFill>
            <a:round/>
            <a:headEnd/>
            <a:tailEnd/>
          </a:ln>
        </p:spPr>
        <p:txBody>
          <a:bodyPr/>
          <a:lstStyle/>
          <a:p>
            <a:endParaRPr lang="en-US"/>
          </a:p>
        </p:txBody>
      </p:sp>
      <p:sp>
        <p:nvSpPr>
          <p:cNvPr id="930289" name="Line 1521"/>
          <p:cNvSpPr>
            <a:spLocks noChangeShapeType="1"/>
          </p:cNvSpPr>
          <p:nvPr/>
        </p:nvSpPr>
        <p:spPr bwMode="auto">
          <a:xfrm flipV="1">
            <a:off x="6418263" y="3208338"/>
            <a:ext cx="1152525" cy="3048000"/>
          </a:xfrm>
          <a:prstGeom prst="line">
            <a:avLst/>
          </a:prstGeom>
          <a:noFill/>
          <a:ln w="9525">
            <a:solidFill>
              <a:srgbClr val="000000"/>
            </a:solidFill>
            <a:round/>
            <a:headEnd/>
            <a:tailEnd/>
          </a:ln>
        </p:spPr>
        <p:txBody>
          <a:bodyPr/>
          <a:lstStyle/>
          <a:p>
            <a:endParaRPr lang="en-US"/>
          </a:p>
        </p:txBody>
      </p:sp>
      <p:sp>
        <p:nvSpPr>
          <p:cNvPr id="930290" name="Line 1522"/>
          <p:cNvSpPr>
            <a:spLocks noChangeShapeType="1"/>
          </p:cNvSpPr>
          <p:nvPr/>
        </p:nvSpPr>
        <p:spPr bwMode="auto">
          <a:xfrm flipV="1">
            <a:off x="6400800" y="2130425"/>
            <a:ext cx="1093788" cy="3027363"/>
          </a:xfrm>
          <a:prstGeom prst="line">
            <a:avLst/>
          </a:prstGeom>
          <a:noFill/>
          <a:ln w="9525">
            <a:solidFill>
              <a:srgbClr val="000000"/>
            </a:solidFill>
            <a:round/>
            <a:headEnd/>
            <a:tailEnd/>
          </a:ln>
        </p:spPr>
        <p:txBody>
          <a:bodyPr/>
          <a:lstStyle/>
          <a:p>
            <a:endParaRPr lang="en-US"/>
          </a:p>
        </p:txBody>
      </p:sp>
      <p:sp>
        <p:nvSpPr>
          <p:cNvPr id="930291" name="Line 1523"/>
          <p:cNvSpPr>
            <a:spLocks noChangeShapeType="1"/>
          </p:cNvSpPr>
          <p:nvPr/>
        </p:nvSpPr>
        <p:spPr bwMode="auto">
          <a:xfrm flipV="1">
            <a:off x="6418263" y="2514600"/>
            <a:ext cx="1076325" cy="3741738"/>
          </a:xfrm>
          <a:prstGeom prst="line">
            <a:avLst/>
          </a:prstGeom>
          <a:noFill/>
          <a:ln w="9525">
            <a:solidFill>
              <a:srgbClr val="000000"/>
            </a:solidFill>
            <a:round/>
            <a:headEnd/>
            <a:tailEnd/>
          </a:ln>
        </p:spPr>
        <p:txBody>
          <a:bodyPr/>
          <a:lstStyle/>
          <a:p>
            <a:endParaRPr lang="en-US"/>
          </a:p>
        </p:txBody>
      </p:sp>
      <p:sp>
        <p:nvSpPr>
          <p:cNvPr id="930292" name="Text Box 1524"/>
          <p:cNvSpPr txBox="1">
            <a:spLocks noChangeArrowheads="1"/>
          </p:cNvSpPr>
          <p:nvPr/>
        </p:nvSpPr>
        <p:spPr bwMode="auto">
          <a:xfrm>
            <a:off x="136525" y="188913"/>
            <a:ext cx="1682750" cy="915987"/>
          </a:xfrm>
          <a:prstGeom prst="rect">
            <a:avLst/>
          </a:prstGeom>
          <a:noFill/>
          <a:ln w="9525">
            <a:noFill/>
            <a:miter lim="800000"/>
            <a:headEnd/>
            <a:tailEnd/>
          </a:ln>
          <a:effectLst/>
        </p:spPr>
        <p:txBody>
          <a:bodyPr wrap="none">
            <a:spAutoFit/>
          </a:bodyPr>
          <a:lstStyle/>
          <a:p>
            <a:r>
              <a:rPr lang="en-US" sz="1800">
                <a:latin typeface="Arial" charset="0"/>
              </a:rPr>
              <a:t>Relaxed plan</a:t>
            </a:r>
          </a:p>
          <a:p>
            <a:r>
              <a:rPr lang="en-US" sz="1800">
                <a:latin typeface="Arial" charset="0"/>
              </a:rPr>
              <a:t>  for our blocks</a:t>
            </a:r>
          </a:p>
          <a:p>
            <a:r>
              <a:rPr lang="en-US" sz="1800">
                <a:latin typeface="Arial" charset="0"/>
              </a:rPr>
              <a:t>  example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Sept 13, 2010</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51970" name="Picture 2"/>
          <p:cNvPicPr>
            <a:picLocks noChangeAspect="1" noChangeArrowheads="1"/>
          </p:cNvPicPr>
          <p:nvPr/>
        </p:nvPicPr>
        <p:blipFill>
          <a:blip r:embed="rId3" cstate="print"/>
          <a:srcRect/>
          <a:stretch>
            <a:fillRect/>
          </a:stretch>
        </p:blipFill>
        <p:spPr bwMode="auto">
          <a:xfrm>
            <a:off x="7634288" y="1371600"/>
            <a:ext cx="1509712" cy="4724400"/>
          </a:xfrm>
          <a:prstGeom prst="rect">
            <a:avLst/>
          </a:prstGeom>
          <a:noFill/>
          <a:ln w="9525">
            <a:noFill/>
            <a:miter lim="800000"/>
            <a:headEnd/>
            <a:tailEnd/>
          </a:ln>
          <a:effectLst/>
        </p:spPr>
      </p:pic>
      <p:pic>
        <p:nvPicPr>
          <p:cNvPr id="851971" name="Picture 3" descr="nr_DocuColor_iGen3_CutawayLARGE"/>
          <p:cNvPicPr>
            <a:picLocks noChangeAspect="1" noChangeArrowheads="1"/>
          </p:cNvPicPr>
          <p:nvPr/>
        </p:nvPicPr>
        <p:blipFill>
          <a:blip r:embed="rId4" cstate="print"/>
          <a:srcRect b="3406"/>
          <a:stretch>
            <a:fillRect/>
          </a:stretch>
        </p:blipFill>
        <p:spPr bwMode="auto">
          <a:xfrm>
            <a:off x="1295400" y="4267200"/>
            <a:ext cx="6781800" cy="2703513"/>
          </a:xfrm>
          <a:prstGeom prst="rect">
            <a:avLst/>
          </a:prstGeom>
          <a:noFill/>
        </p:spPr>
      </p:pic>
      <p:pic>
        <p:nvPicPr>
          <p:cNvPr id="851972" name="Picture 4"/>
          <p:cNvPicPr>
            <a:picLocks noChangeAspect="1" noChangeArrowheads="1"/>
          </p:cNvPicPr>
          <p:nvPr/>
        </p:nvPicPr>
        <p:blipFill>
          <a:blip r:embed="rId5" cstate="print"/>
          <a:srcRect/>
          <a:stretch>
            <a:fillRect/>
          </a:stretch>
        </p:blipFill>
        <p:spPr bwMode="auto">
          <a:xfrm>
            <a:off x="0" y="0"/>
            <a:ext cx="3092450" cy="4419600"/>
          </a:xfrm>
          <a:prstGeom prst="rect">
            <a:avLst/>
          </a:prstGeom>
          <a:noFill/>
          <a:ln w="9525">
            <a:noFill/>
            <a:miter lim="800000"/>
            <a:headEnd/>
            <a:tailEnd/>
          </a:ln>
          <a:effectLst/>
        </p:spPr>
      </p:pic>
      <p:sp>
        <p:nvSpPr>
          <p:cNvPr id="851973" name="Text Box 5"/>
          <p:cNvSpPr txBox="1">
            <a:spLocks noChangeArrowheads="1"/>
          </p:cNvSpPr>
          <p:nvPr/>
        </p:nvSpPr>
        <p:spPr bwMode="auto">
          <a:xfrm>
            <a:off x="3352800" y="228600"/>
            <a:ext cx="5138738" cy="457200"/>
          </a:xfrm>
          <a:prstGeom prst="rect">
            <a:avLst/>
          </a:prstGeom>
          <a:noFill/>
          <a:ln w="9525">
            <a:noFill/>
            <a:miter lim="800000"/>
            <a:headEnd/>
            <a:tailEnd/>
          </a:ln>
          <a:effectLst/>
        </p:spPr>
        <p:txBody>
          <a:bodyPr wrap="none">
            <a:spAutoFit/>
          </a:bodyPr>
          <a:lstStyle/>
          <a:p>
            <a:r>
              <a:rPr lang="en-US">
                <a:solidFill>
                  <a:srgbClr val="800000"/>
                </a:solidFill>
                <a:latin typeface="Arial" charset="0"/>
              </a:rPr>
              <a:t>Applications—sublime and mundane</a:t>
            </a:r>
          </a:p>
        </p:txBody>
      </p:sp>
      <p:sp>
        <p:nvSpPr>
          <p:cNvPr id="851974" name="Text Box 6"/>
          <p:cNvSpPr txBox="1">
            <a:spLocks noChangeArrowheads="1"/>
          </p:cNvSpPr>
          <p:nvPr/>
        </p:nvSpPr>
        <p:spPr bwMode="auto">
          <a:xfrm>
            <a:off x="3489325" y="1179513"/>
            <a:ext cx="4286250" cy="2563812"/>
          </a:xfrm>
          <a:prstGeom prst="rect">
            <a:avLst/>
          </a:prstGeom>
          <a:noFill/>
          <a:ln w="9525">
            <a:noFill/>
            <a:miter lim="800000"/>
            <a:headEnd/>
            <a:tailEnd/>
          </a:ln>
          <a:effectLst/>
        </p:spPr>
        <p:txBody>
          <a:bodyPr wrap="none">
            <a:spAutoFit/>
          </a:bodyPr>
          <a:lstStyle/>
          <a:p>
            <a:r>
              <a:rPr lang="en-US" sz="1800">
                <a:latin typeface="Arial" charset="0"/>
              </a:rPr>
              <a:t>Mission planning (for rovers, telescopes)</a:t>
            </a:r>
          </a:p>
          <a:p>
            <a:endParaRPr lang="en-US" sz="1800">
              <a:latin typeface="Arial" charset="0"/>
            </a:endParaRPr>
          </a:p>
          <a:p>
            <a:r>
              <a:rPr lang="en-US" sz="1800">
                <a:latin typeface="Arial" charset="0"/>
              </a:rPr>
              <a:t>Military planning/scheduling</a:t>
            </a:r>
          </a:p>
          <a:p>
            <a:endParaRPr lang="en-US" sz="1800">
              <a:latin typeface="Arial" charset="0"/>
            </a:endParaRPr>
          </a:p>
          <a:p>
            <a:r>
              <a:rPr lang="en-US" sz="1800">
                <a:latin typeface="Arial" charset="0"/>
              </a:rPr>
              <a:t>Web-service/Work-flow composition</a:t>
            </a:r>
          </a:p>
          <a:p>
            <a:endParaRPr lang="en-US" sz="1800">
              <a:latin typeface="Arial" charset="0"/>
            </a:endParaRPr>
          </a:p>
          <a:p>
            <a:r>
              <a:rPr lang="en-US" sz="1800">
                <a:latin typeface="Arial" charset="0"/>
              </a:rPr>
              <a:t>Paper-routing in copiers</a:t>
            </a:r>
          </a:p>
          <a:p>
            <a:endParaRPr lang="en-US" sz="1800">
              <a:latin typeface="Arial" charset="0"/>
            </a:endParaRPr>
          </a:p>
          <a:p>
            <a:r>
              <a:rPr lang="en-US" sz="1800">
                <a:latin typeface="Arial" charset="0"/>
              </a:rPr>
              <a:t>Gene regulatory network intervention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305800" cy="685800"/>
          </a:xfrm>
        </p:spPr>
        <p:txBody>
          <a:bodyPr/>
          <a:lstStyle/>
          <a:p>
            <a:r>
              <a:rPr lang="en-US" dirty="0" smtClean="0"/>
              <a:t>Are Relaxed Plan (or Landmark) heuristics really causing planner scale-up?</a:t>
            </a:r>
            <a:endParaRPr lang="en-US" dirty="0"/>
          </a:p>
        </p:txBody>
      </p:sp>
      <p:sp>
        <p:nvSpPr>
          <p:cNvPr id="3" name="Content Placeholder 2"/>
          <p:cNvSpPr>
            <a:spLocks noGrp="1"/>
          </p:cNvSpPr>
          <p:nvPr>
            <p:ph idx="1"/>
          </p:nvPr>
        </p:nvSpPr>
        <p:spPr/>
        <p:txBody>
          <a:bodyPr/>
          <a:lstStyle/>
          <a:p>
            <a:r>
              <a:rPr lang="en-US" sz="2000" dirty="0" smtClean="0"/>
              <a:t>Modern planners are engineered artifacts and it is hard to pinpoint a single feature of the planner as the main reason for its performance (much like it is hard to pinpoint what exact rivet in the Brooklyn Bridge accounts for its longevity) </a:t>
            </a:r>
          </a:p>
          <a:p>
            <a:r>
              <a:rPr lang="en-US" sz="2000" dirty="0" smtClean="0"/>
              <a:t>To some extent RP (and/or LM) heuristics are the “preferred” explanations for planner success (much as motherhood and apple pie are the preferred explanations for the durability of USA ;-)</a:t>
            </a:r>
          </a:p>
          <a:p>
            <a:r>
              <a:rPr lang="en-US" sz="2000" dirty="0" smtClean="0"/>
              <a:t>The other equally (or sometimes “more”) important reasons for the planner success have to do with the search techniques that</a:t>
            </a:r>
          </a:p>
          <a:p>
            <a:pPr lvl="1"/>
            <a:r>
              <a:rPr lang="en-US" sz="1600" i="1" dirty="0" smtClean="0"/>
              <a:t>Allow freedom to recover from early mistakes [idea: Restart]</a:t>
            </a:r>
          </a:p>
          <a:p>
            <a:pPr lvl="1"/>
            <a:r>
              <a:rPr lang="en-US" sz="1600" i="1" dirty="0" smtClean="0"/>
              <a:t>Allow hedging bets on the heuristics [idea: Multi-heuristic Search]</a:t>
            </a:r>
          </a:p>
          <a:p>
            <a:pPr lvl="1"/>
            <a:r>
              <a:rPr lang="en-US" sz="1600" i="1" dirty="0" smtClean="0"/>
              <a:t>Allow reduction in branching [idea: helpful actions/preferred operators]</a:t>
            </a:r>
          </a:p>
          <a:p>
            <a:pPr lvl="1"/>
            <a:r>
              <a:rPr lang="en-US" sz="1600" i="1" dirty="0" smtClean="0"/>
              <a:t>Allow laziness [idea: delayed heuristic evaluation]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Non-heuristic type ideas that have a big impact on performance</a:t>
            </a:r>
            <a:endParaRPr lang="en-US" dirty="0"/>
          </a:p>
        </p:txBody>
      </p:sp>
      <p:sp>
        <p:nvSpPr>
          <p:cNvPr id="3" name="Content Placeholder 2"/>
          <p:cNvSpPr>
            <a:spLocks noGrp="1"/>
          </p:cNvSpPr>
          <p:nvPr>
            <p:ph idx="1"/>
          </p:nvPr>
        </p:nvSpPr>
        <p:spPr/>
        <p:txBody>
          <a:bodyPr/>
          <a:lstStyle/>
          <a:p>
            <a:r>
              <a:rPr lang="en-US" dirty="0" smtClean="0"/>
              <a:t>Search type:  Enforced hill climbing (FF)</a:t>
            </a:r>
          </a:p>
          <a:p>
            <a:pPr lvl="1"/>
            <a:r>
              <a:rPr lang="en-US" dirty="0" smtClean="0"/>
              <a:t>Queue Management: Multi-heuristic search</a:t>
            </a:r>
          </a:p>
          <a:p>
            <a:pPr lvl="1"/>
            <a:r>
              <a:rPr lang="en-US" dirty="0" smtClean="0"/>
              <a:t>Lazy evaluation: Deferred evaluation of heuristics (only compute heuristic when the node is picked for expansion; until then it inherits its parent’s h)</a:t>
            </a:r>
          </a:p>
          <a:p>
            <a:r>
              <a:rPr lang="en-US" dirty="0" smtClean="0"/>
              <a:t>Branching reduction: Helpful actions (FF); preferred operators (LAMA)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42" name="Oval 2"/>
          <p:cNvSpPr>
            <a:spLocks noChangeArrowheads="1"/>
          </p:cNvSpPr>
          <p:nvPr/>
        </p:nvSpPr>
        <p:spPr bwMode="auto">
          <a:xfrm>
            <a:off x="1143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1843" name="Oval 3"/>
          <p:cNvSpPr>
            <a:spLocks noChangeArrowheads="1"/>
          </p:cNvSpPr>
          <p:nvPr/>
        </p:nvSpPr>
        <p:spPr bwMode="auto">
          <a:xfrm>
            <a:off x="4419600" y="3048000"/>
            <a:ext cx="228600" cy="228600"/>
          </a:xfrm>
          <a:prstGeom prst="ellipse">
            <a:avLst/>
          </a:prstGeom>
          <a:solidFill>
            <a:srgbClr val="FF0066"/>
          </a:solidFill>
          <a:ln w="9525">
            <a:solidFill>
              <a:schemeClr val="tx1"/>
            </a:solidFill>
            <a:round/>
            <a:headEnd/>
            <a:tailEnd/>
          </a:ln>
          <a:effectLst/>
        </p:spPr>
        <p:txBody>
          <a:bodyPr wrap="none" anchor="ctr"/>
          <a:lstStyle/>
          <a:p>
            <a:endParaRPr lang="en-US"/>
          </a:p>
        </p:txBody>
      </p:sp>
      <p:sp>
        <p:nvSpPr>
          <p:cNvPr id="931844" name="Line 4"/>
          <p:cNvSpPr>
            <a:spLocks noChangeShapeType="1"/>
          </p:cNvSpPr>
          <p:nvPr/>
        </p:nvSpPr>
        <p:spPr bwMode="auto">
          <a:xfrm flipV="1">
            <a:off x="1371600" y="2743200"/>
            <a:ext cx="914400" cy="304800"/>
          </a:xfrm>
          <a:prstGeom prst="line">
            <a:avLst/>
          </a:prstGeom>
          <a:noFill/>
          <a:ln w="9525">
            <a:solidFill>
              <a:schemeClr val="tx1"/>
            </a:solidFill>
            <a:round/>
            <a:headEnd/>
            <a:tailEnd/>
          </a:ln>
          <a:effectLst/>
        </p:spPr>
        <p:txBody>
          <a:bodyPr wrap="none" anchor="ctr"/>
          <a:lstStyle/>
          <a:p>
            <a:endParaRPr lang="en-US"/>
          </a:p>
        </p:txBody>
      </p:sp>
      <p:sp>
        <p:nvSpPr>
          <p:cNvPr id="931845" name="Line 5"/>
          <p:cNvSpPr>
            <a:spLocks noChangeShapeType="1"/>
          </p:cNvSpPr>
          <p:nvPr/>
        </p:nvSpPr>
        <p:spPr bwMode="auto">
          <a:xfrm>
            <a:off x="1371600" y="3048000"/>
            <a:ext cx="838200" cy="381000"/>
          </a:xfrm>
          <a:prstGeom prst="line">
            <a:avLst/>
          </a:prstGeom>
          <a:noFill/>
          <a:ln w="9525">
            <a:solidFill>
              <a:schemeClr val="tx1"/>
            </a:solidFill>
            <a:round/>
            <a:headEnd/>
            <a:tailEnd/>
          </a:ln>
          <a:effectLst/>
        </p:spPr>
        <p:txBody>
          <a:bodyPr wrap="none" anchor="ctr"/>
          <a:lstStyle/>
          <a:p>
            <a:endParaRPr lang="en-US"/>
          </a:p>
        </p:txBody>
      </p:sp>
      <p:sp>
        <p:nvSpPr>
          <p:cNvPr id="931846" name="Line 6"/>
          <p:cNvSpPr>
            <a:spLocks noChangeShapeType="1"/>
          </p:cNvSpPr>
          <p:nvPr/>
        </p:nvSpPr>
        <p:spPr bwMode="auto">
          <a:xfrm>
            <a:off x="1371600" y="3124200"/>
            <a:ext cx="762000" cy="914400"/>
          </a:xfrm>
          <a:prstGeom prst="line">
            <a:avLst/>
          </a:prstGeom>
          <a:noFill/>
          <a:ln w="9525">
            <a:solidFill>
              <a:schemeClr val="tx1"/>
            </a:solidFill>
            <a:round/>
            <a:headEnd/>
            <a:tailEnd/>
          </a:ln>
          <a:effectLst/>
        </p:spPr>
        <p:txBody>
          <a:bodyPr wrap="none" anchor="ctr"/>
          <a:lstStyle/>
          <a:p>
            <a:endParaRPr lang="en-US"/>
          </a:p>
        </p:txBody>
      </p:sp>
      <p:sp>
        <p:nvSpPr>
          <p:cNvPr id="931847" name="Oval 7"/>
          <p:cNvSpPr>
            <a:spLocks noChangeArrowheads="1"/>
          </p:cNvSpPr>
          <p:nvPr/>
        </p:nvSpPr>
        <p:spPr bwMode="auto">
          <a:xfrm>
            <a:off x="2133600" y="3962400"/>
            <a:ext cx="228600" cy="228600"/>
          </a:xfrm>
          <a:prstGeom prst="ellipse">
            <a:avLst/>
          </a:prstGeom>
          <a:solidFill>
            <a:srgbClr val="66FF99"/>
          </a:solidFill>
          <a:ln w="9525">
            <a:solidFill>
              <a:schemeClr val="tx1"/>
            </a:solidFill>
            <a:round/>
            <a:headEnd/>
            <a:tailEnd/>
          </a:ln>
          <a:effectLst/>
        </p:spPr>
        <p:txBody>
          <a:bodyPr wrap="none" anchor="ctr"/>
          <a:lstStyle/>
          <a:p>
            <a:endParaRPr lang="en-US"/>
          </a:p>
        </p:txBody>
      </p:sp>
      <p:sp>
        <p:nvSpPr>
          <p:cNvPr id="931848" name="Oval 8"/>
          <p:cNvSpPr>
            <a:spLocks noChangeArrowheads="1"/>
          </p:cNvSpPr>
          <p:nvPr/>
        </p:nvSpPr>
        <p:spPr bwMode="auto">
          <a:xfrm>
            <a:off x="2209800" y="3352800"/>
            <a:ext cx="228600" cy="228600"/>
          </a:xfrm>
          <a:prstGeom prst="ellipse">
            <a:avLst/>
          </a:prstGeom>
          <a:solidFill>
            <a:srgbClr val="66FF99"/>
          </a:solidFill>
          <a:ln w="9525">
            <a:solidFill>
              <a:schemeClr val="tx1"/>
            </a:solidFill>
            <a:round/>
            <a:headEnd/>
            <a:tailEnd/>
          </a:ln>
          <a:effectLst/>
        </p:spPr>
        <p:txBody>
          <a:bodyPr wrap="none" anchor="ctr"/>
          <a:lstStyle/>
          <a:p>
            <a:endParaRPr lang="en-US"/>
          </a:p>
        </p:txBody>
      </p:sp>
      <p:sp>
        <p:nvSpPr>
          <p:cNvPr id="931849" name="Oval 9"/>
          <p:cNvSpPr>
            <a:spLocks noChangeArrowheads="1"/>
          </p:cNvSpPr>
          <p:nvPr/>
        </p:nvSpPr>
        <p:spPr bwMode="auto">
          <a:xfrm>
            <a:off x="2286000" y="2590800"/>
            <a:ext cx="228600" cy="228600"/>
          </a:xfrm>
          <a:prstGeom prst="ellipse">
            <a:avLst/>
          </a:prstGeom>
          <a:solidFill>
            <a:srgbClr val="66FF99"/>
          </a:solidFill>
          <a:ln w="9525">
            <a:solidFill>
              <a:schemeClr val="tx1"/>
            </a:solidFill>
            <a:round/>
            <a:headEnd/>
            <a:tailEnd/>
          </a:ln>
          <a:effectLst/>
        </p:spPr>
        <p:txBody>
          <a:bodyPr wrap="none" anchor="ctr"/>
          <a:lstStyle/>
          <a:p>
            <a:endParaRPr lang="en-US"/>
          </a:p>
        </p:txBody>
      </p:sp>
      <p:pic>
        <p:nvPicPr>
          <p:cNvPr id="931850" name="Picture 10"/>
          <p:cNvPicPr>
            <a:picLocks noChangeAspect="1" noChangeArrowheads="1"/>
          </p:cNvPicPr>
          <p:nvPr/>
        </p:nvPicPr>
        <p:blipFill>
          <a:blip r:embed="rId3" cstate="print"/>
          <a:srcRect/>
          <a:stretch>
            <a:fillRect/>
          </a:stretch>
        </p:blipFill>
        <p:spPr bwMode="auto">
          <a:xfrm>
            <a:off x="2514600" y="2286000"/>
            <a:ext cx="838200" cy="708025"/>
          </a:xfrm>
          <a:prstGeom prst="rect">
            <a:avLst/>
          </a:prstGeom>
          <a:noFill/>
          <a:ln w="9525">
            <a:noFill/>
            <a:miter lim="800000"/>
            <a:headEnd/>
            <a:tailEnd/>
          </a:ln>
          <a:effectLst/>
        </p:spPr>
      </p:pic>
      <p:pic>
        <p:nvPicPr>
          <p:cNvPr id="931851" name="Picture 11"/>
          <p:cNvPicPr>
            <a:picLocks noChangeAspect="1" noChangeArrowheads="1"/>
          </p:cNvPicPr>
          <p:nvPr/>
        </p:nvPicPr>
        <p:blipFill>
          <a:blip r:embed="rId3" cstate="print"/>
          <a:srcRect/>
          <a:stretch>
            <a:fillRect/>
          </a:stretch>
        </p:blipFill>
        <p:spPr bwMode="auto">
          <a:xfrm>
            <a:off x="2514600" y="3124200"/>
            <a:ext cx="838200" cy="708025"/>
          </a:xfrm>
          <a:prstGeom prst="rect">
            <a:avLst/>
          </a:prstGeom>
          <a:noFill/>
          <a:ln w="9525">
            <a:noFill/>
            <a:miter lim="800000"/>
            <a:headEnd/>
            <a:tailEnd/>
          </a:ln>
          <a:effectLst/>
        </p:spPr>
      </p:pic>
      <p:pic>
        <p:nvPicPr>
          <p:cNvPr id="931852" name="Picture 12"/>
          <p:cNvPicPr>
            <a:picLocks noChangeAspect="1" noChangeArrowheads="1"/>
          </p:cNvPicPr>
          <p:nvPr/>
        </p:nvPicPr>
        <p:blipFill>
          <a:blip r:embed="rId3" cstate="print"/>
          <a:srcRect/>
          <a:stretch>
            <a:fillRect/>
          </a:stretch>
        </p:blipFill>
        <p:spPr bwMode="auto">
          <a:xfrm>
            <a:off x="2438400" y="3886200"/>
            <a:ext cx="838200" cy="708025"/>
          </a:xfrm>
          <a:prstGeom prst="rect">
            <a:avLst/>
          </a:prstGeom>
          <a:noFill/>
          <a:ln w="9525">
            <a:noFill/>
            <a:miter lim="800000"/>
            <a:headEnd/>
            <a:tailEnd/>
          </a:ln>
          <a:effectLst/>
        </p:spPr>
      </p:pic>
      <p:sp>
        <p:nvSpPr>
          <p:cNvPr id="931853" name="Line 13"/>
          <p:cNvSpPr>
            <a:spLocks noChangeShapeType="1"/>
          </p:cNvSpPr>
          <p:nvPr/>
        </p:nvSpPr>
        <p:spPr bwMode="auto">
          <a:xfrm>
            <a:off x="5105400" y="2057400"/>
            <a:ext cx="0" cy="3657600"/>
          </a:xfrm>
          <a:prstGeom prst="line">
            <a:avLst/>
          </a:prstGeom>
          <a:noFill/>
          <a:ln w="76200">
            <a:solidFill>
              <a:schemeClr val="tx1"/>
            </a:solidFill>
            <a:round/>
            <a:headEnd/>
            <a:tailEnd/>
          </a:ln>
          <a:effectLst/>
        </p:spPr>
        <p:txBody>
          <a:bodyPr wrap="none" anchor="ctr"/>
          <a:lstStyle/>
          <a:p>
            <a:endParaRPr lang="en-US"/>
          </a:p>
        </p:txBody>
      </p:sp>
      <p:sp>
        <p:nvSpPr>
          <p:cNvPr id="931854" name="Oval 14"/>
          <p:cNvSpPr>
            <a:spLocks noChangeArrowheads="1"/>
          </p:cNvSpPr>
          <p:nvPr/>
        </p:nvSpPr>
        <p:spPr bwMode="auto">
          <a:xfrm>
            <a:off x="8686800" y="3048000"/>
            <a:ext cx="228600" cy="228600"/>
          </a:xfrm>
          <a:prstGeom prst="ellipse">
            <a:avLst/>
          </a:prstGeom>
          <a:solidFill>
            <a:srgbClr val="FF0066"/>
          </a:solidFill>
          <a:ln w="9525">
            <a:solidFill>
              <a:schemeClr val="tx1"/>
            </a:solidFill>
            <a:round/>
            <a:headEnd/>
            <a:tailEnd/>
          </a:ln>
          <a:effectLst/>
        </p:spPr>
        <p:txBody>
          <a:bodyPr wrap="none" anchor="ctr"/>
          <a:lstStyle/>
          <a:p>
            <a:endParaRPr lang="en-US"/>
          </a:p>
        </p:txBody>
      </p:sp>
      <p:sp>
        <p:nvSpPr>
          <p:cNvPr id="931855" name="Line 15"/>
          <p:cNvSpPr>
            <a:spLocks noChangeShapeType="1"/>
          </p:cNvSpPr>
          <p:nvPr/>
        </p:nvSpPr>
        <p:spPr bwMode="auto">
          <a:xfrm flipH="1" flipV="1">
            <a:off x="7848600" y="2743200"/>
            <a:ext cx="914400" cy="304800"/>
          </a:xfrm>
          <a:prstGeom prst="line">
            <a:avLst/>
          </a:prstGeom>
          <a:noFill/>
          <a:ln w="9525">
            <a:solidFill>
              <a:schemeClr val="tx1"/>
            </a:solidFill>
            <a:round/>
            <a:headEnd/>
            <a:tailEnd/>
          </a:ln>
          <a:effectLst/>
        </p:spPr>
        <p:txBody>
          <a:bodyPr wrap="none" anchor="ctr"/>
          <a:lstStyle/>
          <a:p>
            <a:endParaRPr lang="en-US"/>
          </a:p>
        </p:txBody>
      </p:sp>
      <p:sp>
        <p:nvSpPr>
          <p:cNvPr id="931856" name="Line 16"/>
          <p:cNvSpPr>
            <a:spLocks noChangeShapeType="1"/>
          </p:cNvSpPr>
          <p:nvPr/>
        </p:nvSpPr>
        <p:spPr bwMode="auto">
          <a:xfrm flipH="1">
            <a:off x="7848600" y="3200400"/>
            <a:ext cx="838200" cy="228600"/>
          </a:xfrm>
          <a:prstGeom prst="line">
            <a:avLst/>
          </a:prstGeom>
          <a:noFill/>
          <a:ln w="9525">
            <a:solidFill>
              <a:schemeClr val="tx1"/>
            </a:solidFill>
            <a:round/>
            <a:headEnd/>
            <a:tailEnd/>
          </a:ln>
          <a:effectLst/>
        </p:spPr>
        <p:txBody>
          <a:bodyPr wrap="none" anchor="ctr"/>
          <a:lstStyle/>
          <a:p>
            <a:endParaRPr lang="en-US"/>
          </a:p>
        </p:txBody>
      </p:sp>
      <p:sp>
        <p:nvSpPr>
          <p:cNvPr id="931857" name="Line 17"/>
          <p:cNvSpPr>
            <a:spLocks noChangeShapeType="1"/>
          </p:cNvSpPr>
          <p:nvPr/>
        </p:nvSpPr>
        <p:spPr bwMode="auto">
          <a:xfrm flipH="1">
            <a:off x="7924800" y="3276600"/>
            <a:ext cx="914400" cy="838200"/>
          </a:xfrm>
          <a:prstGeom prst="line">
            <a:avLst/>
          </a:prstGeom>
          <a:noFill/>
          <a:ln w="9525">
            <a:solidFill>
              <a:schemeClr val="tx1"/>
            </a:solidFill>
            <a:round/>
            <a:headEnd/>
            <a:tailEnd/>
          </a:ln>
          <a:effectLst/>
        </p:spPr>
        <p:txBody>
          <a:bodyPr wrap="none" anchor="ctr"/>
          <a:lstStyle/>
          <a:p>
            <a:endParaRPr lang="en-US"/>
          </a:p>
        </p:txBody>
      </p:sp>
      <p:sp>
        <p:nvSpPr>
          <p:cNvPr id="931858" name="Oval 18"/>
          <p:cNvSpPr>
            <a:spLocks noChangeArrowheads="1"/>
          </p:cNvSpPr>
          <p:nvPr/>
        </p:nvSpPr>
        <p:spPr bwMode="auto">
          <a:xfrm>
            <a:off x="5486400" y="3200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1859" name="Oval 19"/>
          <p:cNvSpPr>
            <a:spLocks noChangeArrowheads="1"/>
          </p:cNvSpPr>
          <p:nvPr/>
        </p:nvSpPr>
        <p:spPr bwMode="auto">
          <a:xfrm>
            <a:off x="7620000" y="2590800"/>
            <a:ext cx="228600" cy="228600"/>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931860" name="Oval 20"/>
          <p:cNvSpPr>
            <a:spLocks noChangeArrowheads="1"/>
          </p:cNvSpPr>
          <p:nvPr/>
        </p:nvSpPr>
        <p:spPr bwMode="auto">
          <a:xfrm>
            <a:off x="7620000" y="3352800"/>
            <a:ext cx="228600" cy="228600"/>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931861" name="Oval 21"/>
          <p:cNvSpPr>
            <a:spLocks noChangeArrowheads="1"/>
          </p:cNvSpPr>
          <p:nvPr/>
        </p:nvSpPr>
        <p:spPr bwMode="auto">
          <a:xfrm>
            <a:off x="7696200" y="4038600"/>
            <a:ext cx="228600" cy="228600"/>
          </a:xfrm>
          <a:prstGeom prst="ellipse">
            <a:avLst/>
          </a:prstGeom>
          <a:solidFill>
            <a:srgbClr val="FF9999"/>
          </a:solidFill>
          <a:ln w="9525">
            <a:solidFill>
              <a:schemeClr val="tx1"/>
            </a:solidFill>
            <a:round/>
            <a:headEnd/>
            <a:tailEnd/>
          </a:ln>
          <a:effectLst/>
        </p:spPr>
        <p:txBody>
          <a:bodyPr wrap="none" anchor="ctr"/>
          <a:lstStyle/>
          <a:p>
            <a:endParaRPr lang="en-US"/>
          </a:p>
        </p:txBody>
      </p:sp>
      <p:pic>
        <p:nvPicPr>
          <p:cNvPr id="931862" name="Picture 22"/>
          <p:cNvPicPr>
            <a:picLocks noChangeAspect="1" noChangeArrowheads="1"/>
          </p:cNvPicPr>
          <p:nvPr/>
        </p:nvPicPr>
        <p:blipFill>
          <a:blip r:embed="rId3" cstate="print"/>
          <a:srcRect/>
          <a:stretch>
            <a:fillRect/>
          </a:stretch>
        </p:blipFill>
        <p:spPr bwMode="auto">
          <a:xfrm>
            <a:off x="6172200" y="4572000"/>
            <a:ext cx="1524000" cy="1287463"/>
          </a:xfrm>
          <a:prstGeom prst="rect">
            <a:avLst/>
          </a:prstGeom>
          <a:noFill/>
          <a:ln w="9525">
            <a:noFill/>
            <a:miter lim="800000"/>
            <a:headEnd/>
            <a:tailEnd/>
          </a:ln>
          <a:effectLst/>
        </p:spPr>
      </p:pic>
      <p:sp>
        <p:nvSpPr>
          <p:cNvPr id="931863" name="Text Box 23"/>
          <p:cNvSpPr txBox="1">
            <a:spLocks noChangeArrowheads="1"/>
          </p:cNvSpPr>
          <p:nvPr/>
        </p:nvSpPr>
        <p:spPr bwMode="auto">
          <a:xfrm>
            <a:off x="1905000" y="1219200"/>
            <a:ext cx="1624013" cy="457200"/>
          </a:xfrm>
          <a:prstGeom prst="rect">
            <a:avLst/>
          </a:prstGeom>
          <a:noFill/>
          <a:ln w="9525">
            <a:noFill/>
            <a:miter lim="800000"/>
            <a:headEnd/>
            <a:tailEnd/>
          </a:ln>
          <a:effectLst/>
        </p:spPr>
        <p:txBody>
          <a:bodyPr wrap="none" lIns="91436" tIns="45718" rIns="91436" bIns="45718">
            <a:spAutoFit/>
          </a:bodyPr>
          <a:lstStyle/>
          <a:p>
            <a:r>
              <a:rPr lang="en-US"/>
              <a:t>Progression</a:t>
            </a:r>
          </a:p>
        </p:txBody>
      </p:sp>
      <p:sp>
        <p:nvSpPr>
          <p:cNvPr id="931864" name="Text Box 24"/>
          <p:cNvSpPr txBox="1">
            <a:spLocks noChangeArrowheads="1"/>
          </p:cNvSpPr>
          <p:nvPr/>
        </p:nvSpPr>
        <p:spPr bwMode="auto">
          <a:xfrm>
            <a:off x="5943600" y="1295400"/>
            <a:ext cx="1538288" cy="457200"/>
          </a:xfrm>
          <a:prstGeom prst="rect">
            <a:avLst/>
          </a:prstGeom>
          <a:noFill/>
          <a:ln w="9525">
            <a:noFill/>
            <a:miter lim="800000"/>
            <a:headEnd/>
            <a:tailEnd/>
          </a:ln>
          <a:effectLst/>
        </p:spPr>
        <p:txBody>
          <a:bodyPr wrap="none" lIns="91436" tIns="45718" rIns="91436" bIns="45718">
            <a:spAutoFit/>
          </a:bodyPr>
          <a:lstStyle/>
          <a:p>
            <a:r>
              <a:rPr lang="en-US"/>
              <a:t>Regression</a:t>
            </a:r>
          </a:p>
        </p:txBody>
      </p:sp>
      <p:sp>
        <p:nvSpPr>
          <p:cNvPr id="931865" name="Text Box 25"/>
          <p:cNvSpPr txBox="1">
            <a:spLocks noChangeArrowheads="1"/>
          </p:cNvSpPr>
          <p:nvPr/>
        </p:nvSpPr>
        <p:spPr bwMode="auto">
          <a:xfrm>
            <a:off x="304800" y="304800"/>
            <a:ext cx="8601075" cy="519113"/>
          </a:xfrm>
          <a:prstGeom prst="rect">
            <a:avLst/>
          </a:prstGeom>
          <a:noFill/>
          <a:ln w="9525">
            <a:noFill/>
            <a:miter lim="800000"/>
            <a:headEnd/>
            <a:tailEnd/>
          </a:ln>
          <a:effectLst/>
        </p:spPr>
        <p:txBody>
          <a:bodyPr wrap="none">
            <a:spAutoFit/>
          </a:bodyPr>
          <a:lstStyle/>
          <a:p>
            <a:r>
              <a:rPr lang="en-US" sz="2800">
                <a:latin typeface="Arial" charset="0"/>
              </a:rPr>
              <a:t>How do we use reachability heuristics for regression?</a:t>
            </a:r>
          </a:p>
        </p:txBody>
      </p:sp>
      <p:sp>
        <p:nvSpPr>
          <p:cNvPr id="26" name="TextBox 25"/>
          <p:cNvSpPr txBox="1"/>
          <p:nvPr/>
        </p:nvSpPr>
        <p:spPr>
          <a:xfrm>
            <a:off x="1676400" y="6019800"/>
            <a:ext cx="1617751" cy="461665"/>
          </a:xfrm>
          <a:prstGeom prst="rect">
            <a:avLst/>
          </a:prstGeom>
          <a:noFill/>
        </p:spPr>
        <p:txBody>
          <a:bodyPr wrap="none" rtlCol="0">
            <a:spAutoFit/>
          </a:bodyPr>
          <a:lstStyle/>
          <a:p>
            <a:r>
              <a:rPr lang="en-US" dirty="0" smtClean="0"/>
              <a:t>Stalagmites</a:t>
            </a:r>
            <a:endParaRPr lang="en-US" dirty="0"/>
          </a:p>
        </p:txBody>
      </p:sp>
      <p:sp>
        <p:nvSpPr>
          <p:cNvPr id="27" name="TextBox 26"/>
          <p:cNvSpPr txBox="1"/>
          <p:nvPr/>
        </p:nvSpPr>
        <p:spPr>
          <a:xfrm>
            <a:off x="7010400" y="6019800"/>
            <a:ext cx="1446230" cy="461665"/>
          </a:xfrm>
          <a:prstGeom prst="rect">
            <a:avLst/>
          </a:prstGeom>
          <a:noFill/>
        </p:spPr>
        <p:txBody>
          <a:bodyPr wrap="none" rtlCol="0">
            <a:spAutoFit/>
          </a:bodyPr>
          <a:lstStyle/>
          <a:p>
            <a:r>
              <a:rPr lang="en-US" dirty="0" smtClean="0"/>
              <a:t>Stalactites</a:t>
            </a:r>
            <a:endParaRPr lang="en-US" dirty="0"/>
          </a:p>
        </p:txBody>
      </p:sp>
      <p:pic>
        <p:nvPicPr>
          <p:cNvPr id="965634" name="Picture 2" descr="http://zentropolis.com/2003_luray/images/broken_stalactites.jpg"/>
          <p:cNvPicPr>
            <a:picLocks noChangeAspect="1" noChangeArrowheads="1"/>
          </p:cNvPicPr>
          <p:nvPr/>
        </p:nvPicPr>
        <p:blipFill>
          <a:blip r:embed="rId4" cstate="print"/>
          <a:srcRect/>
          <a:stretch>
            <a:fillRect/>
          </a:stretch>
        </p:blipFill>
        <p:spPr bwMode="auto">
          <a:xfrm>
            <a:off x="3657600" y="4876800"/>
            <a:ext cx="2286000" cy="1714500"/>
          </a:xfrm>
          <a:prstGeom prst="rect">
            <a:avLst/>
          </a:prstGeom>
          <a:noFill/>
        </p:spPr>
      </p:pic>
      <p:sp>
        <p:nvSpPr>
          <p:cNvPr id="29" name="TextBox 28"/>
          <p:cNvSpPr txBox="1"/>
          <p:nvPr/>
        </p:nvSpPr>
        <p:spPr>
          <a:xfrm>
            <a:off x="4419600" y="4572000"/>
            <a:ext cx="782587" cy="461665"/>
          </a:xfrm>
          <a:prstGeom prst="rect">
            <a:avLst/>
          </a:prstGeom>
          <a:noFill/>
        </p:spPr>
        <p:txBody>
          <a:bodyPr wrap="none" rtlCol="0">
            <a:spAutoFit/>
          </a:bodyPr>
          <a:lstStyle/>
          <a:p>
            <a:r>
              <a:rPr lang="en-US" dirty="0" smtClean="0">
                <a:solidFill>
                  <a:srgbClr val="C00000"/>
                </a:solidFill>
              </a:rPr>
              <a:t>Goal</a:t>
            </a:r>
            <a:endParaRPr lang="en-US" dirty="0">
              <a:solidFill>
                <a:srgbClr val="C00000"/>
              </a:solidFill>
            </a:endParaRPr>
          </a:p>
        </p:txBody>
      </p:sp>
      <p:sp>
        <p:nvSpPr>
          <p:cNvPr id="30" name="TextBox 29"/>
          <p:cNvSpPr txBox="1"/>
          <p:nvPr/>
        </p:nvSpPr>
        <p:spPr>
          <a:xfrm>
            <a:off x="4114800" y="6396335"/>
            <a:ext cx="1608133" cy="461665"/>
          </a:xfrm>
          <a:prstGeom prst="rect">
            <a:avLst/>
          </a:prstGeom>
          <a:noFill/>
        </p:spPr>
        <p:txBody>
          <a:bodyPr wrap="none" rtlCol="0">
            <a:spAutoFit/>
          </a:bodyPr>
          <a:lstStyle/>
          <a:p>
            <a:r>
              <a:rPr lang="en-US" dirty="0" smtClean="0">
                <a:solidFill>
                  <a:srgbClr val="C00000"/>
                </a:solidFill>
              </a:rPr>
              <a:t>Initial State</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838200" y="-76200"/>
            <a:ext cx="7772400" cy="1143000"/>
          </a:xfrm>
          <a:noFill/>
        </p:spPr>
        <p:txBody>
          <a:bodyPr/>
          <a:lstStyle/>
          <a:p>
            <a:r>
              <a:rPr lang="en-US" sz="2800"/>
              <a:t>Use of PG in Progression vs Regression</a:t>
            </a:r>
          </a:p>
        </p:txBody>
      </p:sp>
      <p:sp>
        <p:nvSpPr>
          <p:cNvPr id="973827" name="Rectangle 3"/>
          <p:cNvSpPr>
            <a:spLocks noGrp="1" noChangeArrowheads="1"/>
          </p:cNvSpPr>
          <p:nvPr>
            <p:ph type="body" sz="half" idx="1"/>
          </p:nvPr>
        </p:nvSpPr>
        <p:spPr>
          <a:xfrm>
            <a:off x="762000" y="914400"/>
            <a:ext cx="3810000" cy="4953000"/>
          </a:xfrm>
          <a:noFill/>
        </p:spPr>
        <p:txBody>
          <a:bodyPr/>
          <a:lstStyle/>
          <a:p>
            <a:r>
              <a:rPr lang="en-US"/>
              <a:t>Progression</a:t>
            </a:r>
          </a:p>
          <a:p>
            <a:pPr lvl="1"/>
            <a:r>
              <a:rPr lang="en-US" sz="1800"/>
              <a:t>Need to compute a PG for each child state</a:t>
            </a:r>
          </a:p>
          <a:p>
            <a:pPr lvl="2"/>
            <a:r>
              <a:rPr lang="en-US" sz="1600"/>
              <a:t>As many PGs as there are leaf nodes!</a:t>
            </a:r>
          </a:p>
          <a:p>
            <a:pPr lvl="2"/>
            <a:r>
              <a:rPr lang="en-US" sz="1600"/>
              <a:t>Lot higher cost for heuristic computation</a:t>
            </a:r>
          </a:p>
          <a:p>
            <a:pPr lvl="3"/>
            <a:r>
              <a:rPr lang="en-US" sz="1400"/>
              <a:t>Can try exploiting overlap between different PGs</a:t>
            </a:r>
          </a:p>
          <a:p>
            <a:pPr lvl="1"/>
            <a:r>
              <a:rPr lang="en-US" sz="1800"/>
              <a:t>However, the states in progression are consistent..</a:t>
            </a:r>
          </a:p>
          <a:p>
            <a:pPr lvl="2"/>
            <a:r>
              <a:rPr lang="en-US" sz="1600"/>
              <a:t>So, handling negative interactions is not that important </a:t>
            </a:r>
          </a:p>
          <a:p>
            <a:pPr lvl="2"/>
            <a:r>
              <a:rPr lang="en-US" sz="1600"/>
              <a:t>Overall, the PG gives a better guidance even without mutexes</a:t>
            </a:r>
          </a:p>
        </p:txBody>
      </p:sp>
      <p:sp>
        <p:nvSpPr>
          <p:cNvPr id="973828" name="Rectangle 4"/>
          <p:cNvSpPr>
            <a:spLocks noGrp="1" noChangeArrowheads="1"/>
          </p:cNvSpPr>
          <p:nvPr>
            <p:ph type="body" sz="half" idx="2"/>
          </p:nvPr>
        </p:nvSpPr>
        <p:spPr>
          <a:xfrm>
            <a:off x="4724400" y="914400"/>
            <a:ext cx="3810000" cy="4953000"/>
          </a:xfrm>
          <a:noFill/>
        </p:spPr>
        <p:txBody>
          <a:bodyPr/>
          <a:lstStyle/>
          <a:p>
            <a:r>
              <a:rPr lang="en-US"/>
              <a:t>Regression</a:t>
            </a:r>
          </a:p>
          <a:p>
            <a:pPr lvl="1"/>
            <a:r>
              <a:rPr lang="en-US" sz="1800"/>
              <a:t>Need to compute PG only once for the given initial state. </a:t>
            </a:r>
          </a:p>
          <a:p>
            <a:pPr lvl="2"/>
            <a:r>
              <a:rPr lang="en-US" sz="1600"/>
              <a:t>Much lower cost in computing the heuristic</a:t>
            </a:r>
          </a:p>
          <a:p>
            <a:pPr lvl="1"/>
            <a:r>
              <a:rPr lang="en-US" sz="1800"/>
              <a:t>However states in regression are “partial states” and can thus be </a:t>
            </a:r>
            <a:r>
              <a:rPr lang="en-US" sz="1800" i="1"/>
              <a:t>inconsistent</a:t>
            </a:r>
          </a:p>
          <a:p>
            <a:pPr lvl="2"/>
            <a:r>
              <a:rPr lang="en-US" sz="1600"/>
              <a:t>So, taking negative interactions into account using mutex is important</a:t>
            </a:r>
          </a:p>
          <a:p>
            <a:pPr lvl="3"/>
            <a:r>
              <a:rPr lang="en-US" sz="1400"/>
              <a:t>Costlier PG construction</a:t>
            </a:r>
          </a:p>
          <a:p>
            <a:pPr lvl="2"/>
            <a:r>
              <a:rPr lang="en-US" sz="1600"/>
              <a:t>Overall, PG’s guidance is not as good unless higher order mutexes are also taken into account</a:t>
            </a:r>
          </a:p>
        </p:txBody>
      </p:sp>
      <p:sp>
        <p:nvSpPr>
          <p:cNvPr id="973829" name="Text Box 5"/>
          <p:cNvSpPr txBox="1">
            <a:spLocks noChangeArrowheads="1"/>
          </p:cNvSpPr>
          <p:nvPr/>
        </p:nvSpPr>
        <p:spPr bwMode="auto">
          <a:xfrm>
            <a:off x="1371600" y="5667375"/>
            <a:ext cx="6654800" cy="1190625"/>
          </a:xfrm>
          <a:prstGeom prst="rect">
            <a:avLst/>
          </a:prstGeom>
          <a:solidFill>
            <a:srgbClr val="FF9999"/>
          </a:solidFill>
          <a:ln w="9525">
            <a:noFill/>
            <a:miter lim="800000"/>
            <a:headEnd/>
            <a:tailEnd/>
          </a:ln>
          <a:effectLst/>
        </p:spPr>
        <p:txBody>
          <a:bodyPr wrap="none" lIns="91436" tIns="45718" rIns="91436" bIns="45718">
            <a:spAutoFit/>
          </a:bodyPr>
          <a:lstStyle/>
          <a:p>
            <a:r>
              <a:rPr lang="en-US" sz="1800"/>
              <a:t>Historically, the heuristic was first used with progression</a:t>
            </a:r>
          </a:p>
          <a:p>
            <a:r>
              <a:rPr lang="en-US" sz="1800"/>
              <a:t>planners. Then they used it with regression planners. Then they</a:t>
            </a:r>
          </a:p>
          <a:p>
            <a:r>
              <a:rPr lang="en-US" sz="1800"/>
              <a:t>found progression planners do better. Then they found that combining </a:t>
            </a:r>
          </a:p>
          <a:p>
            <a:r>
              <a:rPr lang="en-US" sz="1800"/>
              <a:t>them is even better.</a:t>
            </a:r>
          </a:p>
        </p:txBody>
      </p:sp>
      <p:sp>
        <p:nvSpPr>
          <p:cNvPr id="973830" name="Line 6"/>
          <p:cNvSpPr>
            <a:spLocks noChangeShapeType="1"/>
          </p:cNvSpPr>
          <p:nvPr/>
        </p:nvSpPr>
        <p:spPr bwMode="auto">
          <a:xfrm>
            <a:off x="4724400" y="838200"/>
            <a:ext cx="0" cy="4495800"/>
          </a:xfrm>
          <a:prstGeom prst="line">
            <a:avLst/>
          </a:prstGeom>
          <a:noFill/>
          <a:ln w="76200">
            <a:solidFill>
              <a:schemeClr val="accent2"/>
            </a:solidFill>
            <a:round/>
            <a:headEnd/>
            <a:tailEnd/>
          </a:ln>
          <a:effectLst/>
        </p:spPr>
        <p:txBody>
          <a:bodyPr wrap="none" anchor="ctr"/>
          <a:lstStyle/>
          <a:p>
            <a:endParaRPr lang="en-US"/>
          </a:p>
        </p:txBody>
      </p:sp>
      <p:sp>
        <p:nvSpPr>
          <p:cNvPr id="973831" name="Text Box 7"/>
          <p:cNvSpPr txBox="1">
            <a:spLocks noChangeArrowheads="1"/>
          </p:cNvSpPr>
          <p:nvPr/>
        </p:nvSpPr>
        <p:spPr bwMode="auto">
          <a:xfrm>
            <a:off x="4784725" y="517525"/>
            <a:ext cx="3101975" cy="366713"/>
          </a:xfrm>
          <a:prstGeom prst="rect">
            <a:avLst/>
          </a:prstGeom>
          <a:noFill/>
          <a:ln w="12700">
            <a:noFill/>
            <a:miter lim="800000"/>
            <a:headEnd/>
            <a:tailEnd/>
          </a:ln>
          <a:effectLst/>
        </p:spPr>
        <p:txBody>
          <a:bodyPr wrap="none" lIns="91436" tIns="45718" rIns="91436" bIns="45718">
            <a:spAutoFit/>
          </a:bodyPr>
          <a:lstStyle/>
          <a:p>
            <a:pPr eaLnBrk="0" hangingPunct="0"/>
            <a:r>
              <a:rPr lang="en-US" sz="1800" b="1">
                <a:solidFill>
                  <a:schemeClr val="accent1"/>
                </a:solidFill>
                <a:latin typeface="CAC Futura Casual" pitchFamily="2" charset="0"/>
              </a:rPr>
              <a:t>Remember the Altimeter metaphor..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3827">
                                            <p:txEl>
                                              <p:pRg st="0" end="0"/>
                                            </p:txEl>
                                          </p:spTgt>
                                        </p:tgtEl>
                                        <p:attrNameLst>
                                          <p:attrName>style.visibility</p:attrName>
                                        </p:attrNameLst>
                                      </p:cBhvr>
                                      <p:to>
                                        <p:strVal val="visible"/>
                                      </p:to>
                                    </p:set>
                                    <p:anim calcmode="lin" valueType="num">
                                      <p:cBhvr additive="base">
                                        <p:cTn id="7" dur="500" fill="hold"/>
                                        <p:tgtEl>
                                          <p:spTgt spid="973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3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3827">
                                            <p:txEl>
                                              <p:pRg st="1" end="1"/>
                                            </p:txEl>
                                          </p:spTgt>
                                        </p:tgtEl>
                                        <p:attrNameLst>
                                          <p:attrName>style.visibility</p:attrName>
                                        </p:attrNameLst>
                                      </p:cBhvr>
                                      <p:to>
                                        <p:strVal val="visible"/>
                                      </p:to>
                                    </p:set>
                                    <p:anim calcmode="lin" valueType="num">
                                      <p:cBhvr additive="base">
                                        <p:cTn id="13" dur="500" fill="hold"/>
                                        <p:tgtEl>
                                          <p:spTgt spid="973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38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73827">
                                            <p:txEl>
                                              <p:pRg st="2" end="2"/>
                                            </p:txEl>
                                          </p:spTgt>
                                        </p:tgtEl>
                                        <p:attrNameLst>
                                          <p:attrName>style.visibility</p:attrName>
                                        </p:attrNameLst>
                                      </p:cBhvr>
                                      <p:to>
                                        <p:strVal val="visible"/>
                                      </p:to>
                                    </p:set>
                                    <p:anim calcmode="lin" valueType="num">
                                      <p:cBhvr additive="base">
                                        <p:cTn id="17" dur="500" fill="hold"/>
                                        <p:tgtEl>
                                          <p:spTgt spid="9738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7382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73827">
                                            <p:txEl>
                                              <p:pRg st="3" end="3"/>
                                            </p:txEl>
                                          </p:spTgt>
                                        </p:tgtEl>
                                        <p:attrNameLst>
                                          <p:attrName>style.visibility</p:attrName>
                                        </p:attrNameLst>
                                      </p:cBhvr>
                                      <p:to>
                                        <p:strVal val="visible"/>
                                      </p:to>
                                    </p:set>
                                    <p:anim calcmode="lin" valueType="num">
                                      <p:cBhvr additive="base">
                                        <p:cTn id="21" dur="500" fill="hold"/>
                                        <p:tgtEl>
                                          <p:spTgt spid="9738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7382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73827">
                                            <p:txEl>
                                              <p:pRg st="4" end="4"/>
                                            </p:txEl>
                                          </p:spTgt>
                                        </p:tgtEl>
                                        <p:attrNameLst>
                                          <p:attrName>style.visibility</p:attrName>
                                        </p:attrNameLst>
                                      </p:cBhvr>
                                      <p:to>
                                        <p:strVal val="visible"/>
                                      </p:to>
                                    </p:set>
                                    <p:anim calcmode="lin" valueType="num">
                                      <p:cBhvr additive="base">
                                        <p:cTn id="25" dur="500" fill="hold"/>
                                        <p:tgtEl>
                                          <p:spTgt spid="9738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3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3827">
                                            <p:txEl>
                                              <p:pRg st="5" end="5"/>
                                            </p:txEl>
                                          </p:spTgt>
                                        </p:tgtEl>
                                        <p:attrNameLst>
                                          <p:attrName>style.visibility</p:attrName>
                                        </p:attrNameLst>
                                      </p:cBhvr>
                                      <p:to>
                                        <p:strVal val="visible"/>
                                      </p:to>
                                    </p:set>
                                    <p:anim calcmode="lin" valueType="num">
                                      <p:cBhvr additive="base">
                                        <p:cTn id="31" dur="500" fill="hold"/>
                                        <p:tgtEl>
                                          <p:spTgt spid="9738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382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73827">
                                            <p:txEl>
                                              <p:pRg st="6" end="6"/>
                                            </p:txEl>
                                          </p:spTgt>
                                        </p:tgtEl>
                                        <p:attrNameLst>
                                          <p:attrName>style.visibility</p:attrName>
                                        </p:attrNameLst>
                                      </p:cBhvr>
                                      <p:to>
                                        <p:strVal val="visible"/>
                                      </p:to>
                                    </p:set>
                                    <p:anim calcmode="lin" valueType="num">
                                      <p:cBhvr additive="base">
                                        <p:cTn id="35" dur="500" fill="hold"/>
                                        <p:tgtEl>
                                          <p:spTgt spid="97382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7382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73827">
                                            <p:txEl>
                                              <p:pRg st="7" end="7"/>
                                            </p:txEl>
                                          </p:spTgt>
                                        </p:tgtEl>
                                        <p:attrNameLst>
                                          <p:attrName>style.visibility</p:attrName>
                                        </p:attrNameLst>
                                      </p:cBhvr>
                                      <p:to>
                                        <p:strVal val="visible"/>
                                      </p:to>
                                    </p:set>
                                    <p:anim calcmode="lin" valueType="num">
                                      <p:cBhvr additive="base">
                                        <p:cTn id="39" dur="500" fill="hold"/>
                                        <p:tgtEl>
                                          <p:spTgt spid="97382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738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73828">
                                            <p:txEl>
                                              <p:pRg st="0" end="0"/>
                                            </p:txEl>
                                          </p:spTgt>
                                        </p:tgtEl>
                                        <p:attrNameLst>
                                          <p:attrName>style.visibility</p:attrName>
                                        </p:attrNameLst>
                                      </p:cBhvr>
                                      <p:to>
                                        <p:strVal val="visible"/>
                                      </p:to>
                                    </p:set>
                                    <p:anim calcmode="lin" valueType="num">
                                      <p:cBhvr additive="base">
                                        <p:cTn id="45" dur="500" fill="hold"/>
                                        <p:tgtEl>
                                          <p:spTgt spid="973828">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738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73828">
                                            <p:txEl>
                                              <p:pRg st="1" end="1"/>
                                            </p:txEl>
                                          </p:spTgt>
                                        </p:tgtEl>
                                        <p:attrNameLst>
                                          <p:attrName>style.visibility</p:attrName>
                                        </p:attrNameLst>
                                      </p:cBhvr>
                                      <p:to>
                                        <p:strVal val="visible"/>
                                      </p:to>
                                    </p:set>
                                    <p:anim calcmode="lin" valueType="num">
                                      <p:cBhvr additive="base">
                                        <p:cTn id="51" dur="500" fill="hold"/>
                                        <p:tgtEl>
                                          <p:spTgt spid="973828">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7382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73828">
                                            <p:txEl>
                                              <p:pRg st="2" end="2"/>
                                            </p:txEl>
                                          </p:spTgt>
                                        </p:tgtEl>
                                        <p:attrNameLst>
                                          <p:attrName>style.visibility</p:attrName>
                                        </p:attrNameLst>
                                      </p:cBhvr>
                                      <p:to>
                                        <p:strVal val="visible"/>
                                      </p:to>
                                    </p:set>
                                    <p:anim calcmode="lin" valueType="num">
                                      <p:cBhvr additive="base">
                                        <p:cTn id="55" dur="500" fill="hold"/>
                                        <p:tgtEl>
                                          <p:spTgt spid="973828">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738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73828">
                                            <p:txEl>
                                              <p:pRg st="3" end="3"/>
                                            </p:txEl>
                                          </p:spTgt>
                                        </p:tgtEl>
                                        <p:attrNameLst>
                                          <p:attrName>style.visibility</p:attrName>
                                        </p:attrNameLst>
                                      </p:cBhvr>
                                      <p:to>
                                        <p:strVal val="visible"/>
                                      </p:to>
                                    </p:set>
                                    <p:anim calcmode="lin" valueType="num">
                                      <p:cBhvr additive="base">
                                        <p:cTn id="61" dur="500" fill="hold"/>
                                        <p:tgtEl>
                                          <p:spTgt spid="973828">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73828">
                                            <p:txEl>
                                              <p:pRg st="3" end="3"/>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973828">
                                            <p:txEl>
                                              <p:pRg st="4" end="4"/>
                                            </p:txEl>
                                          </p:spTgt>
                                        </p:tgtEl>
                                        <p:attrNameLst>
                                          <p:attrName>style.visibility</p:attrName>
                                        </p:attrNameLst>
                                      </p:cBhvr>
                                      <p:to>
                                        <p:strVal val="visible"/>
                                      </p:to>
                                    </p:set>
                                    <p:anim calcmode="lin" valueType="num">
                                      <p:cBhvr additive="base">
                                        <p:cTn id="65" dur="500" fill="hold"/>
                                        <p:tgtEl>
                                          <p:spTgt spid="973828">
                                            <p:txEl>
                                              <p:pRg st="4" end="4"/>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973828">
                                            <p:txEl>
                                              <p:pRg st="4" end="4"/>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973828">
                                            <p:txEl>
                                              <p:pRg st="5" end="5"/>
                                            </p:txEl>
                                          </p:spTgt>
                                        </p:tgtEl>
                                        <p:attrNameLst>
                                          <p:attrName>style.visibility</p:attrName>
                                        </p:attrNameLst>
                                      </p:cBhvr>
                                      <p:to>
                                        <p:strVal val="visible"/>
                                      </p:to>
                                    </p:set>
                                    <p:anim calcmode="lin" valueType="num">
                                      <p:cBhvr additive="base">
                                        <p:cTn id="69" dur="500" fill="hold"/>
                                        <p:tgtEl>
                                          <p:spTgt spid="973828">
                                            <p:txEl>
                                              <p:pRg st="5" end="5"/>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973828">
                                            <p:txEl>
                                              <p:pRg st="5" end="5"/>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973828">
                                            <p:txEl>
                                              <p:pRg st="6" end="6"/>
                                            </p:txEl>
                                          </p:spTgt>
                                        </p:tgtEl>
                                        <p:attrNameLst>
                                          <p:attrName>style.visibility</p:attrName>
                                        </p:attrNameLst>
                                      </p:cBhvr>
                                      <p:to>
                                        <p:strVal val="visible"/>
                                      </p:to>
                                    </p:set>
                                    <p:anim calcmode="lin" valueType="num">
                                      <p:cBhvr additive="base">
                                        <p:cTn id="73" dur="500" fill="hold"/>
                                        <p:tgtEl>
                                          <p:spTgt spid="973828">
                                            <p:txEl>
                                              <p:pRg st="6" end="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7382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973829"/>
                                        </p:tgtEl>
                                        <p:attrNameLst>
                                          <p:attrName>style.visibility</p:attrName>
                                        </p:attrNameLst>
                                      </p:cBhvr>
                                      <p:to>
                                        <p:strVal val="visible"/>
                                      </p:to>
                                    </p:set>
                                    <p:anim calcmode="lin" valueType="num">
                                      <p:cBhvr additive="base">
                                        <p:cTn id="79" dur="500" fill="hold"/>
                                        <p:tgtEl>
                                          <p:spTgt spid="973829"/>
                                        </p:tgtEl>
                                        <p:attrNameLst>
                                          <p:attrName>ppt_x</p:attrName>
                                        </p:attrNameLst>
                                      </p:cBhvr>
                                      <p:tavLst>
                                        <p:tav tm="0">
                                          <p:val>
                                            <p:strVal val="0-#ppt_w/2"/>
                                          </p:val>
                                        </p:tav>
                                        <p:tav tm="100000">
                                          <p:val>
                                            <p:strVal val="#ppt_x"/>
                                          </p:val>
                                        </p:tav>
                                      </p:tavLst>
                                    </p:anim>
                                    <p:anim calcmode="lin" valueType="num">
                                      <p:cBhvr additive="base">
                                        <p:cTn id="80" dur="500" fill="hold"/>
                                        <p:tgtEl>
                                          <p:spTgt spid="973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bldLvl="2" autoUpdateAnimBg="0"/>
      <p:bldP spid="973828" grpId="0" build="p" bldLvl="2" autoUpdateAnimBg="0"/>
      <p:bldP spid="973829"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a:t>Planning Graphs for heuristics</a:t>
            </a:r>
          </a:p>
        </p:txBody>
      </p:sp>
      <p:sp>
        <p:nvSpPr>
          <p:cNvPr id="933891" name="Rectangle 3"/>
          <p:cNvSpPr>
            <a:spLocks noGrp="1" noChangeArrowheads="1"/>
          </p:cNvSpPr>
          <p:nvPr>
            <p:ph type="body" idx="1"/>
          </p:nvPr>
        </p:nvSpPr>
        <p:spPr/>
        <p:txBody>
          <a:bodyPr/>
          <a:lstStyle/>
          <a:p>
            <a:r>
              <a:rPr lang="en-US"/>
              <a:t>Construct planning graph(s) at each search node </a:t>
            </a:r>
          </a:p>
          <a:p>
            <a:pPr lvl="1"/>
            <a:r>
              <a:rPr lang="en-US"/>
              <a:t>Extract relaxed plan to achieve goal for heuristic</a:t>
            </a:r>
          </a:p>
        </p:txBody>
      </p:sp>
      <p:sp>
        <p:nvSpPr>
          <p:cNvPr id="933892" name="Oval 4"/>
          <p:cNvSpPr>
            <a:spLocks noChangeArrowheads="1"/>
          </p:cNvSpPr>
          <p:nvPr/>
        </p:nvSpPr>
        <p:spPr bwMode="auto">
          <a:xfrm>
            <a:off x="2295525" y="4646613"/>
            <a:ext cx="285750" cy="349250"/>
          </a:xfrm>
          <a:prstGeom prst="ellipse">
            <a:avLst/>
          </a:prstGeom>
          <a:noFill/>
          <a:ln w="9525">
            <a:solidFill>
              <a:schemeClr val="tx1"/>
            </a:solidFill>
            <a:round/>
            <a:headEnd/>
            <a:tailEnd/>
          </a:ln>
          <a:effectLst/>
        </p:spPr>
        <p:txBody>
          <a:bodyPr wrap="none" anchor="ctr"/>
          <a:lstStyle/>
          <a:p>
            <a:pPr algn="ctr"/>
            <a:r>
              <a:rPr lang="en-US" sz="1000"/>
              <a:t>p5</a:t>
            </a:r>
          </a:p>
        </p:txBody>
      </p:sp>
      <p:sp>
        <p:nvSpPr>
          <p:cNvPr id="933893" name="Oval 5"/>
          <p:cNvSpPr>
            <a:spLocks noChangeArrowheads="1"/>
          </p:cNvSpPr>
          <p:nvPr/>
        </p:nvSpPr>
        <p:spPr bwMode="auto">
          <a:xfrm>
            <a:off x="3008313" y="4122738"/>
            <a:ext cx="285750" cy="285750"/>
          </a:xfrm>
          <a:prstGeom prst="ellipse">
            <a:avLst/>
          </a:prstGeom>
          <a:noFill/>
          <a:ln w="9525">
            <a:solidFill>
              <a:schemeClr val="tx1"/>
            </a:solidFill>
            <a:round/>
            <a:headEnd/>
            <a:tailEnd/>
          </a:ln>
          <a:effectLst/>
        </p:spPr>
        <p:txBody>
          <a:bodyPr wrap="none" anchor="ctr"/>
          <a:lstStyle/>
          <a:p>
            <a:pPr algn="ctr"/>
            <a:r>
              <a:rPr lang="en-US" sz="1000"/>
              <a:t>q5</a:t>
            </a:r>
          </a:p>
        </p:txBody>
      </p:sp>
      <p:sp>
        <p:nvSpPr>
          <p:cNvPr id="933894" name="Oval 6"/>
          <p:cNvSpPr>
            <a:spLocks noChangeArrowheads="1"/>
          </p:cNvSpPr>
          <p:nvPr/>
        </p:nvSpPr>
        <p:spPr bwMode="auto">
          <a:xfrm>
            <a:off x="2998788" y="4646613"/>
            <a:ext cx="285750" cy="285750"/>
          </a:xfrm>
          <a:prstGeom prst="ellipse">
            <a:avLst/>
          </a:prstGeom>
          <a:noFill/>
          <a:ln w="9525">
            <a:solidFill>
              <a:schemeClr val="tx1"/>
            </a:solidFill>
            <a:round/>
            <a:headEnd/>
            <a:tailEnd/>
          </a:ln>
          <a:effectLst/>
        </p:spPr>
        <p:txBody>
          <a:bodyPr wrap="none" anchor="ctr"/>
          <a:lstStyle/>
          <a:p>
            <a:pPr algn="ctr"/>
            <a:r>
              <a:rPr lang="en-US" sz="1000"/>
              <a:t>r5</a:t>
            </a:r>
          </a:p>
        </p:txBody>
      </p:sp>
      <p:sp>
        <p:nvSpPr>
          <p:cNvPr id="933895" name="Oval 7"/>
          <p:cNvSpPr>
            <a:spLocks noChangeArrowheads="1"/>
          </p:cNvSpPr>
          <p:nvPr/>
        </p:nvSpPr>
        <p:spPr bwMode="auto">
          <a:xfrm>
            <a:off x="3008313" y="5168900"/>
            <a:ext cx="285750" cy="285750"/>
          </a:xfrm>
          <a:prstGeom prst="ellipse">
            <a:avLst/>
          </a:prstGeom>
          <a:noFill/>
          <a:ln w="9525">
            <a:solidFill>
              <a:schemeClr val="tx1"/>
            </a:solidFill>
            <a:round/>
            <a:headEnd/>
            <a:tailEnd/>
          </a:ln>
          <a:effectLst/>
        </p:spPr>
        <p:txBody>
          <a:bodyPr wrap="none" anchor="ctr"/>
          <a:lstStyle/>
          <a:p>
            <a:pPr algn="ctr"/>
            <a:r>
              <a:rPr lang="en-US" sz="1000"/>
              <a:t>p6</a:t>
            </a:r>
          </a:p>
        </p:txBody>
      </p:sp>
      <p:cxnSp>
        <p:nvCxnSpPr>
          <p:cNvPr id="933896" name="AutoShape 8"/>
          <p:cNvCxnSpPr>
            <a:cxnSpLocks noChangeShapeType="1"/>
            <a:stCxn id="933892" idx="6"/>
            <a:endCxn id="933893" idx="2"/>
          </p:cNvCxnSpPr>
          <p:nvPr/>
        </p:nvCxnSpPr>
        <p:spPr bwMode="auto">
          <a:xfrm flipV="1">
            <a:off x="2581275" y="4265613"/>
            <a:ext cx="427038" cy="555625"/>
          </a:xfrm>
          <a:prstGeom prst="straightConnector1">
            <a:avLst/>
          </a:prstGeom>
          <a:noFill/>
          <a:ln w="9525">
            <a:solidFill>
              <a:schemeClr val="tx1"/>
            </a:solidFill>
            <a:round/>
            <a:headEnd/>
            <a:tailEnd type="triangle" w="med" len="med"/>
          </a:ln>
          <a:effectLst/>
        </p:spPr>
      </p:cxnSp>
      <p:cxnSp>
        <p:nvCxnSpPr>
          <p:cNvPr id="933897" name="AutoShape 9"/>
          <p:cNvCxnSpPr>
            <a:cxnSpLocks noChangeShapeType="1"/>
            <a:stCxn id="933892" idx="6"/>
            <a:endCxn id="933894" idx="2"/>
          </p:cNvCxnSpPr>
          <p:nvPr/>
        </p:nvCxnSpPr>
        <p:spPr bwMode="auto">
          <a:xfrm flipV="1">
            <a:off x="2581275" y="4789488"/>
            <a:ext cx="417513" cy="31750"/>
          </a:xfrm>
          <a:prstGeom prst="straightConnector1">
            <a:avLst/>
          </a:prstGeom>
          <a:noFill/>
          <a:ln w="9525">
            <a:solidFill>
              <a:schemeClr val="tx1"/>
            </a:solidFill>
            <a:round/>
            <a:headEnd/>
            <a:tailEnd type="triangle" w="med" len="med"/>
          </a:ln>
          <a:effectLst/>
        </p:spPr>
      </p:cxnSp>
      <p:cxnSp>
        <p:nvCxnSpPr>
          <p:cNvPr id="933898" name="AutoShape 10"/>
          <p:cNvCxnSpPr>
            <a:cxnSpLocks noChangeShapeType="1"/>
            <a:stCxn id="933892" idx="6"/>
            <a:endCxn id="933895" idx="2"/>
          </p:cNvCxnSpPr>
          <p:nvPr/>
        </p:nvCxnSpPr>
        <p:spPr bwMode="auto">
          <a:xfrm>
            <a:off x="2581275" y="4821238"/>
            <a:ext cx="427038" cy="490537"/>
          </a:xfrm>
          <a:prstGeom prst="straightConnector1">
            <a:avLst/>
          </a:prstGeom>
          <a:noFill/>
          <a:ln w="9525">
            <a:solidFill>
              <a:schemeClr val="tx1"/>
            </a:solidFill>
            <a:round/>
            <a:headEnd/>
            <a:tailEnd type="triangle" w="med" len="med"/>
          </a:ln>
          <a:effectLst/>
        </p:spPr>
      </p:cxnSp>
      <p:sp>
        <p:nvSpPr>
          <p:cNvPr id="933899" name="Text Box 11"/>
          <p:cNvSpPr txBox="1">
            <a:spLocks noChangeArrowheads="1"/>
          </p:cNvSpPr>
          <p:nvPr/>
        </p:nvSpPr>
        <p:spPr bwMode="auto">
          <a:xfrm>
            <a:off x="2479675" y="4348163"/>
            <a:ext cx="338138" cy="244475"/>
          </a:xfrm>
          <a:prstGeom prst="rect">
            <a:avLst/>
          </a:prstGeom>
          <a:noFill/>
          <a:ln w="9525">
            <a:noFill/>
            <a:miter lim="800000"/>
            <a:headEnd/>
            <a:tailEnd/>
          </a:ln>
          <a:effectLst/>
        </p:spPr>
        <p:txBody>
          <a:bodyPr wrap="none">
            <a:spAutoFit/>
          </a:bodyPr>
          <a:lstStyle/>
          <a:p>
            <a:r>
              <a:rPr lang="en-US" sz="1000"/>
              <a:t>o</a:t>
            </a:r>
            <a:r>
              <a:rPr lang="en-US" sz="1000" baseline="-25000"/>
              <a:t>pq</a:t>
            </a:r>
          </a:p>
        </p:txBody>
      </p:sp>
      <p:sp>
        <p:nvSpPr>
          <p:cNvPr id="933900" name="Text Box 12"/>
          <p:cNvSpPr txBox="1">
            <a:spLocks noChangeArrowheads="1"/>
          </p:cNvSpPr>
          <p:nvPr/>
        </p:nvSpPr>
        <p:spPr bwMode="auto">
          <a:xfrm>
            <a:off x="2714625" y="4529138"/>
            <a:ext cx="322263" cy="242887"/>
          </a:xfrm>
          <a:prstGeom prst="rect">
            <a:avLst/>
          </a:prstGeom>
          <a:noFill/>
          <a:ln w="9525">
            <a:noFill/>
            <a:miter lim="800000"/>
            <a:headEnd/>
            <a:tailEnd/>
          </a:ln>
          <a:effectLst/>
        </p:spPr>
        <p:txBody>
          <a:bodyPr wrap="none">
            <a:spAutoFit/>
          </a:bodyPr>
          <a:lstStyle/>
          <a:p>
            <a:r>
              <a:rPr lang="en-US" sz="1000"/>
              <a:t>o</a:t>
            </a:r>
            <a:r>
              <a:rPr lang="en-US" sz="1000" baseline="-25000"/>
              <a:t>pr</a:t>
            </a:r>
            <a:endParaRPr lang="en-US" sz="1000"/>
          </a:p>
        </p:txBody>
      </p:sp>
      <p:sp>
        <p:nvSpPr>
          <p:cNvPr id="933901" name="Text Box 13"/>
          <p:cNvSpPr txBox="1">
            <a:spLocks noChangeArrowheads="1"/>
          </p:cNvSpPr>
          <p:nvPr/>
        </p:nvSpPr>
        <p:spPr bwMode="auto">
          <a:xfrm>
            <a:off x="2736850" y="4919663"/>
            <a:ext cx="338138" cy="244475"/>
          </a:xfrm>
          <a:prstGeom prst="rect">
            <a:avLst/>
          </a:prstGeom>
          <a:noFill/>
          <a:ln w="9525">
            <a:noFill/>
            <a:miter lim="800000"/>
            <a:headEnd/>
            <a:tailEnd/>
          </a:ln>
          <a:effectLst/>
        </p:spPr>
        <p:txBody>
          <a:bodyPr wrap="none">
            <a:spAutoFit/>
          </a:bodyPr>
          <a:lstStyle/>
          <a:p>
            <a:r>
              <a:rPr lang="en-US" sz="1000"/>
              <a:t>o</a:t>
            </a:r>
            <a:r>
              <a:rPr lang="en-US" sz="1000" baseline="-25000"/>
              <a:t>56</a:t>
            </a:r>
            <a:endParaRPr lang="en-US" sz="1000"/>
          </a:p>
        </p:txBody>
      </p:sp>
      <p:sp>
        <p:nvSpPr>
          <p:cNvPr id="933902" name="Line 14"/>
          <p:cNvSpPr>
            <a:spLocks noChangeShapeType="1"/>
          </p:cNvSpPr>
          <p:nvPr/>
        </p:nvSpPr>
        <p:spPr bwMode="auto">
          <a:xfrm>
            <a:off x="2571750" y="4837113"/>
            <a:ext cx="401638" cy="738187"/>
          </a:xfrm>
          <a:prstGeom prst="line">
            <a:avLst/>
          </a:prstGeom>
          <a:noFill/>
          <a:ln w="9525">
            <a:solidFill>
              <a:schemeClr val="tx1"/>
            </a:solidFill>
            <a:prstDash val="sysDot"/>
            <a:round/>
            <a:headEnd/>
            <a:tailEnd type="triangle" w="med" len="med"/>
          </a:ln>
          <a:effectLst/>
        </p:spPr>
        <p:txBody>
          <a:bodyPr/>
          <a:lstStyle/>
          <a:p>
            <a:endParaRPr lang="en-US"/>
          </a:p>
        </p:txBody>
      </p:sp>
      <p:sp>
        <p:nvSpPr>
          <p:cNvPr id="933903" name="Oval 15"/>
          <p:cNvSpPr>
            <a:spLocks noChangeArrowheads="1"/>
          </p:cNvSpPr>
          <p:nvPr/>
        </p:nvSpPr>
        <p:spPr bwMode="auto">
          <a:xfrm>
            <a:off x="2687638" y="4221163"/>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p</a:t>
            </a:r>
          </a:p>
          <a:p>
            <a:pPr algn="ctr"/>
            <a:endParaRPr lang="en-US" sz="1000">
              <a:solidFill>
                <a:schemeClr val="hlink"/>
              </a:solidFill>
            </a:endParaRPr>
          </a:p>
          <a:p>
            <a:pPr algn="ctr"/>
            <a:r>
              <a:rPr lang="en-US" sz="1000">
                <a:solidFill>
                  <a:schemeClr val="hlink"/>
                </a:solidFill>
              </a:rPr>
              <a:t>5</a:t>
            </a:r>
          </a:p>
          <a:p>
            <a:pPr algn="ctr"/>
            <a:endParaRPr lang="en-US" sz="1000">
              <a:solidFill>
                <a:schemeClr val="hlink"/>
              </a:solidFill>
            </a:endParaRPr>
          </a:p>
          <a:p>
            <a:pPr algn="ctr"/>
            <a:endParaRPr lang="en-US" sz="1200">
              <a:solidFill>
                <a:schemeClr val="hlink"/>
              </a:solidFill>
            </a:endParaRPr>
          </a:p>
        </p:txBody>
      </p:sp>
      <p:grpSp>
        <p:nvGrpSpPr>
          <p:cNvPr id="933904" name="Group 16"/>
          <p:cNvGrpSpPr>
            <a:grpSpLocks/>
          </p:cNvGrpSpPr>
          <p:nvPr/>
        </p:nvGrpSpPr>
        <p:grpSpPr bwMode="auto">
          <a:xfrm>
            <a:off x="2908300" y="4197350"/>
            <a:ext cx="884238" cy="1262063"/>
            <a:chOff x="2875" y="0"/>
            <a:chExt cx="557" cy="795"/>
          </a:xfrm>
        </p:grpSpPr>
        <p:sp>
          <p:nvSpPr>
            <p:cNvPr id="933905" name="Oval 17"/>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p</a:t>
              </a:r>
            </a:p>
            <a:p>
              <a:pPr algn="ctr"/>
              <a:r>
                <a:rPr lang="en-US" sz="1000">
                  <a:solidFill>
                    <a:schemeClr val="hlink"/>
                  </a:solidFill>
                </a:rPr>
                <a:t>q</a:t>
              </a:r>
            </a:p>
            <a:p>
              <a:pPr algn="ctr"/>
              <a:r>
                <a:rPr lang="en-US" sz="1000">
                  <a:solidFill>
                    <a:schemeClr val="hlink"/>
                  </a:solidFill>
                </a:rPr>
                <a:t>r</a:t>
              </a:r>
            </a:p>
            <a:p>
              <a:pPr algn="ctr"/>
              <a:r>
                <a:rPr lang="en-US" sz="1000">
                  <a:solidFill>
                    <a:schemeClr val="hlink"/>
                  </a:solidFill>
                </a:rPr>
                <a:t>5</a:t>
              </a:r>
            </a:p>
            <a:p>
              <a:pPr algn="ctr"/>
              <a:r>
                <a:rPr lang="en-US" sz="1000">
                  <a:solidFill>
                    <a:schemeClr val="hlink"/>
                  </a:solidFill>
                </a:rPr>
                <a:t>6</a:t>
              </a:r>
            </a:p>
          </p:txBody>
        </p:sp>
        <p:sp>
          <p:nvSpPr>
            <p:cNvPr id="933906" name="Text Box 18"/>
            <p:cNvSpPr txBox="1">
              <a:spLocks noChangeArrowheads="1"/>
            </p:cNvSpPr>
            <p:nvPr/>
          </p:nvSpPr>
          <p:spPr bwMode="auto">
            <a:xfrm>
              <a:off x="2987" y="153"/>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pq</a:t>
              </a:r>
            </a:p>
          </p:txBody>
        </p:sp>
        <p:sp>
          <p:nvSpPr>
            <p:cNvPr id="933907" name="Text Box 19"/>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pr</a:t>
              </a:r>
            </a:p>
          </p:txBody>
        </p:sp>
        <p:sp>
          <p:nvSpPr>
            <p:cNvPr id="933908" name="Text Box 20"/>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56</a:t>
              </a:r>
            </a:p>
          </p:txBody>
        </p:sp>
        <p:sp>
          <p:nvSpPr>
            <p:cNvPr id="933909" name="Line 21"/>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3910" name="Line 22"/>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3911" name="Line 23"/>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3912" name="Line 24"/>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13" name="Line 25"/>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14" name="Line 26"/>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15" name="Line 27"/>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3916" name="Line 28"/>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3917" name="Group 29"/>
          <p:cNvGrpSpPr>
            <a:grpSpLocks/>
          </p:cNvGrpSpPr>
          <p:nvPr/>
        </p:nvGrpSpPr>
        <p:grpSpPr bwMode="auto">
          <a:xfrm>
            <a:off x="3660775" y="4197350"/>
            <a:ext cx="1149350" cy="1262063"/>
            <a:chOff x="3349" y="0"/>
            <a:chExt cx="724" cy="795"/>
          </a:xfrm>
        </p:grpSpPr>
        <p:sp>
          <p:nvSpPr>
            <p:cNvPr id="933918" name="Oval 30"/>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p</a:t>
              </a:r>
            </a:p>
            <a:p>
              <a:pPr algn="ctr"/>
              <a:r>
                <a:rPr lang="en-US" sz="900">
                  <a:solidFill>
                    <a:schemeClr val="hlink"/>
                  </a:solidFill>
                </a:rPr>
                <a:t>q</a:t>
              </a:r>
            </a:p>
            <a:p>
              <a:pPr algn="ctr"/>
              <a:r>
                <a:rPr lang="en-US" sz="900">
                  <a:solidFill>
                    <a:schemeClr val="hlink"/>
                  </a:solidFill>
                </a:rPr>
                <a:t>r</a:t>
              </a:r>
            </a:p>
            <a:p>
              <a:pPr algn="ctr"/>
              <a:r>
                <a:rPr lang="en-US" sz="900">
                  <a:solidFill>
                    <a:schemeClr val="hlink"/>
                  </a:solidFill>
                </a:rPr>
                <a:t>s</a:t>
              </a:r>
            </a:p>
            <a:p>
              <a:pPr algn="ctr"/>
              <a:r>
                <a:rPr lang="en-US" sz="900">
                  <a:solidFill>
                    <a:schemeClr val="hlink"/>
                  </a:solidFill>
                </a:rPr>
                <a:t>t</a:t>
              </a:r>
            </a:p>
            <a:p>
              <a:pPr algn="ctr"/>
              <a:r>
                <a:rPr lang="en-US" sz="900">
                  <a:solidFill>
                    <a:schemeClr val="hlink"/>
                  </a:solidFill>
                </a:rPr>
                <a:t>5</a:t>
              </a:r>
            </a:p>
            <a:p>
              <a:pPr algn="ctr"/>
              <a:r>
                <a:rPr lang="en-US" sz="900">
                  <a:solidFill>
                    <a:schemeClr val="hlink"/>
                  </a:solidFill>
                </a:rPr>
                <a:t>6</a:t>
              </a:r>
            </a:p>
            <a:p>
              <a:pPr algn="ctr"/>
              <a:r>
                <a:rPr lang="en-US" sz="900">
                  <a:solidFill>
                    <a:schemeClr val="hlink"/>
                  </a:solidFill>
                </a:rPr>
                <a:t>7</a:t>
              </a:r>
            </a:p>
          </p:txBody>
        </p:sp>
        <p:sp>
          <p:nvSpPr>
            <p:cNvPr id="933919" name="Text Box 31"/>
            <p:cNvSpPr txBox="1">
              <a:spLocks noChangeArrowheads="1"/>
            </p:cNvSpPr>
            <p:nvPr/>
          </p:nvSpPr>
          <p:spPr bwMode="auto">
            <a:xfrm>
              <a:off x="3425" y="85"/>
              <a:ext cx="221"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ps</a:t>
              </a:r>
            </a:p>
          </p:txBody>
        </p:sp>
        <p:sp>
          <p:nvSpPr>
            <p:cNvPr id="933920" name="Text Box 32"/>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3921" name="Text Box 33"/>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3922" name="Line 34"/>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3" name="Line 35"/>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4" name="Line 36"/>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5" name="Line 37"/>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6" name="Line 38"/>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7" name="Line 39"/>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3928" name="Line 40"/>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3929" name="Line 41"/>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3930" name="Line 42"/>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3931" name="Line 43"/>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3932" name="Line 44"/>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3933" name="Line 45"/>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3934" name="Line 46"/>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3935" name="Line 47"/>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3936" name="Line 48"/>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37" name="Line 49"/>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3938" name="Line 50"/>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3939" name="Oval 51"/>
          <p:cNvSpPr>
            <a:spLocks noChangeArrowheads="1"/>
          </p:cNvSpPr>
          <p:nvPr/>
        </p:nvSpPr>
        <p:spPr bwMode="auto">
          <a:xfrm>
            <a:off x="3408363" y="3613150"/>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q</a:t>
            </a:r>
          </a:p>
          <a:p>
            <a:pPr algn="ctr"/>
            <a:endParaRPr lang="en-US" sz="1000">
              <a:solidFill>
                <a:schemeClr val="hlink"/>
              </a:solidFill>
            </a:endParaRPr>
          </a:p>
          <a:p>
            <a:pPr algn="ctr"/>
            <a:r>
              <a:rPr lang="en-US" sz="1000">
                <a:solidFill>
                  <a:schemeClr val="hlink"/>
                </a:solidFill>
              </a:rPr>
              <a:t>5</a:t>
            </a:r>
          </a:p>
          <a:p>
            <a:pPr algn="ctr"/>
            <a:endParaRPr lang="en-US" sz="1000">
              <a:solidFill>
                <a:schemeClr val="hlink"/>
              </a:solidFill>
            </a:endParaRPr>
          </a:p>
          <a:p>
            <a:pPr algn="ctr"/>
            <a:endParaRPr lang="en-US" sz="1200">
              <a:solidFill>
                <a:schemeClr val="hlink"/>
              </a:solidFill>
            </a:endParaRPr>
          </a:p>
        </p:txBody>
      </p:sp>
      <p:grpSp>
        <p:nvGrpSpPr>
          <p:cNvPr id="933940" name="Group 52"/>
          <p:cNvGrpSpPr>
            <a:grpSpLocks/>
          </p:cNvGrpSpPr>
          <p:nvPr/>
        </p:nvGrpSpPr>
        <p:grpSpPr bwMode="auto">
          <a:xfrm>
            <a:off x="3629025" y="3589338"/>
            <a:ext cx="884238" cy="1262062"/>
            <a:chOff x="2875" y="0"/>
            <a:chExt cx="557" cy="795"/>
          </a:xfrm>
        </p:grpSpPr>
        <p:sp>
          <p:nvSpPr>
            <p:cNvPr id="933941" name="Oval 53"/>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q</a:t>
              </a:r>
            </a:p>
            <a:p>
              <a:pPr algn="ctr"/>
              <a:r>
                <a:rPr lang="en-US" sz="1000">
                  <a:solidFill>
                    <a:schemeClr val="hlink"/>
                  </a:solidFill>
                </a:rPr>
                <a:t>t</a:t>
              </a:r>
            </a:p>
            <a:p>
              <a:pPr algn="ctr"/>
              <a:r>
                <a:rPr lang="en-US" sz="1000">
                  <a:solidFill>
                    <a:schemeClr val="hlink"/>
                  </a:solidFill>
                </a:rPr>
                <a:t>r</a:t>
              </a:r>
            </a:p>
            <a:p>
              <a:pPr algn="ctr"/>
              <a:r>
                <a:rPr lang="en-US" sz="1000">
                  <a:solidFill>
                    <a:schemeClr val="hlink"/>
                  </a:solidFill>
                </a:rPr>
                <a:t>5</a:t>
              </a:r>
            </a:p>
            <a:p>
              <a:pPr algn="ctr"/>
              <a:r>
                <a:rPr lang="en-US" sz="1000">
                  <a:solidFill>
                    <a:schemeClr val="hlink"/>
                  </a:solidFill>
                </a:rPr>
                <a:t>6</a:t>
              </a:r>
            </a:p>
          </p:txBody>
        </p:sp>
        <p:sp>
          <p:nvSpPr>
            <p:cNvPr id="933942" name="Text Box 54"/>
            <p:cNvSpPr txBox="1">
              <a:spLocks noChangeArrowheads="1"/>
            </p:cNvSpPr>
            <p:nvPr/>
          </p:nvSpPr>
          <p:spPr bwMode="auto">
            <a:xfrm>
              <a:off x="2987" y="153"/>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3943" name="Text Box 55"/>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qr</a:t>
              </a:r>
            </a:p>
          </p:txBody>
        </p:sp>
        <p:sp>
          <p:nvSpPr>
            <p:cNvPr id="933944" name="Text Box 56"/>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56</a:t>
              </a:r>
            </a:p>
          </p:txBody>
        </p:sp>
        <p:sp>
          <p:nvSpPr>
            <p:cNvPr id="933945" name="Line 57"/>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3946" name="Line 58"/>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3947" name="Line 59"/>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3948" name="Line 60"/>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49" name="Line 61"/>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50" name="Line 62"/>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51" name="Line 63"/>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3952" name="Line 64"/>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3953" name="Group 65"/>
          <p:cNvGrpSpPr>
            <a:grpSpLocks/>
          </p:cNvGrpSpPr>
          <p:nvPr/>
        </p:nvGrpSpPr>
        <p:grpSpPr bwMode="auto">
          <a:xfrm>
            <a:off x="4381500" y="3589338"/>
            <a:ext cx="1149350" cy="1262062"/>
            <a:chOff x="3349" y="0"/>
            <a:chExt cx="724" cy="795"/>
          </a:xfrm>
        </p:grpSpPr>
        <p:sp>
          <p:nvSpPr>
            <p:cNvPr id="933954" name="Oval 66"/>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q</a:t>
              </a:r>
            </a:p>
            <a:p>
              <a:pPr algn="ctr"/>
              <a:r>
                <a:rPr lang="en-US" sz="900">
                  <a:solidFill>
                    <a:schemeClr val="hlink"/>
                  </a:solidFill>
                </a:rPr>
                <a:t>t</a:t>
              </a:r>
            </a:p>
            <a:p>
              <a:pPr algn="ctr"/>
              <a:r>
                <a:rPr lang="en-US" sz="900">
                  <a:solidFill>
                    <a:schemeClr val="hlink"/>
                  </a:solidFill>
                </a:rPr>
                <a:t>r</a:t>
              </a:r>
            </a:p>
            <a:p>
              <a:pPr algn="ctr"/>
              <a:r>
                <a:rPr lang="en-US" sz="900">
                  <a:solidFill>
                    <a:schemeClr val="hlink"/>
                  </a:solidFill>
                </a:rPr>
                <a:t>s</a:t>
              </a:r>
            </a:p>
            <a:p>
              <a:pPr algn="ctr"/>
              <a:r>
                <a:rPr lang="en-US" sz="900">
                  <a:solidFill>
                    <a:schemeClr val="hlink"/>
                  </a:solidFill>
                </a:rPr>
                <a:t>p</a:t>
              </a:r>
            </a:p>
            <a:p>
              <a:pPr algn="ctr"/>
              <a:r>
                <a:rPr lang="en-US" sz="900">
                  <a:solidFill>
                    <a:schemeClr val="hlink"/>
                  </a:solidFill>
                </a:rPr>
                <a:t>5</a:t>
              </a:r>
            </a:p>
            <a:p>
              <a:pPr algn="ctr"/>
              <a:r>
                <a:rPr lang="en-US" sz="900">
                  <a:solidFill>
                    <a:schemeClr val="hlink"/>
                  </a:solidFill>
                </a:rPr>
                <a:t>6</a:t>
              </a:r>
            </a:p>
            <a:p>
              <a:pPr algn="ctr"/>
              <a:r>
                <a:rPr lang="en-US" sz="900">
                  <a:solidFill>
                    <a:schemeClr val="hlink"/>
                  </a:solidFill>
                </a:rPr>
                <a:t>7</a:t>
              </a:r>
            </a:p>
          </p:txBody>
        </p:sp>
        <p:sp>
          <p:nvSpPr>
            <p:cNvPr id="933955" name="Text Box 67"/>
            <p:cNvSpPr txBox="1">
              <a:spLocks noChangeArrowheads="1"/>
            </p:cNvSpPr>
            <p:nvPr/>
          </p:nvSpPr>
          <p:spPr bwMode="auto">
            <a:xfrm>
              <a:off x="3425" y="85"/>
              <a:ext cx="221"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qs</a:t>
              </a:r>
            </a:p>
          </p:txBody>
        </p:sp>
        <p:sp>
          <p:nvSpPr>
            <p:cNvPr id="933956" name="Text Box 68"/>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tp</a:t>
              </a:r>
            </a:p>
          </p:txBody>
        </p:sp>
        <p:sp>
          <p:nvSpPr>
            <p:cNvPr id="933957" name="Text Box 69"/>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3958" name="Line 70"/>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59" name="Line 71"/>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0" name="Line 72"/>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1" name="Line 73"/>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2" name="Line 74"/>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3" name="Line 75"/>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3964" name="Line 76"/>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3965" name="Line 77"/>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3966" name="Line 78"/>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3967" name="Line 79"/>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3968" name="Line 80"/>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3969" name="Line 81"/>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3970" name="Line 82"/>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3971" name="Line 83"/>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3972" name="Line 84"/>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73" name="Line 85"/>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3974" name="Line 86"/>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3975" name="Oval 87"/>
          <p:cNvSpPr>
            <a:spLocks noChangeArrowheads="1"/>
          </p:cNvSpPr>
          <p:nvPr/>
        </p:nvSpPr>
        <p:spPr bwMode="auto">
          <a:xfrm>
            <a:off x="3398838" y="4110038"/>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r</a:t>
            </a:r>
          </a:p>
          <a:p>
            <a:pPr algn="ctr"/>
            <a:endParaRPr lang="en-US" sz="1000">
              <a:solidFill>
                <a:schemeClr val="hlink"/>
              </a:solidFill>
            </a:endParaRPr>
          </a:p>
          <a:p>
            <a:pPr algn="ctr"/>
            <a:r>
              <a:rPr lang="en-US" sz="1000">
                <a:solidFill>
                  <a:schemeClr val="hlink"/>
                </a:solidFill>
              </a:rPr>
              <a:t>5</a:t>
            </a:r>
          </a:p>
          <a:p>
            <a:pPr algn="ctr"/>
            <a:endParaRPr lang="en-US" sz="1000">
              <a:solidFill>
                <a:schemeClr val="hlink"/>
              </a:solidFill>
            </a:endParaRPr>
          </a:p>
          <a:p>
            <a:pPr algn="ctr"/>
            <a:endParaRPr lang="en-US" sz="1200">
              <a:solidFill>
                <a:schemeClr val="hlink"/>
              </a:solidFill>
            </a:endParaRPr>
          </a:p>
        </p:txBody>
      </p:sp>
      <p:grpSp>
        <p:nvGrpSpPr>
          <p:cNvPr id="933976" name="Group 88"/>
          <p:cNvGrpSpPr>
            <a:grpSpLocks/>
          </p:cNvGrpSpPr>
          <p:nvPr/>
        </p:nvGrpSpPr>
        <p:grpSpPr bwMode="auto">
          <a:xfrm>
            <a:off x="3619500" y="4086225"/>
            <a:ext cx="884238" cy="1262063"/>
            <a:chOff x="2875" y="0"/>
            <a:chExt cx="557" cy="795"/>
          </a:xfrm>
        </p:grpSpPr>
        <p:sp>
          <p:nvSpPr>
            <p:cNvPr id="933977" name="Oval 89"/>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r</a:t>
              </a:r>
            </a:p>
            <a:p>
              <a:pPr algn="ctr"/>
              <a:r>
                <a:rPr lang="en-US" sz="1000">
                  <a:solidFill>
                    <a:schemeClr val="hlink"/>
                  </a:solidFill>
                </a:rPr>
                <a:t>q</a:t>
              </a:r>
            </a:p>
            <a:p>
              <a:pPr algn="ctr"/>
              <a:r>
                <a:rPr lang="en-US" sz="1000">
                  <a:solidFill>
                    <a:schemeClr val="hlink"/>
                  </a:solidFill>
                </a:rPr>
                <a:t>p</a:t>
              </a:r>
            </a:p>
            <a:p>
              <a:pPr algn="ctr"/>
              <a:r>
                <a:rPr lang="en-US" sz="1000">
                  <a:solidFill>
                    <a:schemeClr val="hlink"/>
                  </a:solidFill>
                </a:rPr>
                <a:t>5</a:t>
              </a:r>
            </a:p>
            <a:p>
              <a:pPr algn="ctr"/>
              <a:r>
                <a:rPr lang="en-US" sz="1000">
                  <a:solidFill>
                    <a:schemeClr val="hlink"/>
                  </a:solidFill>
                </a:rPr>
                <a:t>6</a:t>
              </a:r>
            </a:p>
          </p:txBody>
        </p:sp>
        <p:sp>
          <p:nvSpPr>
            <p:cNvPr id="933978" name="Text Box 90"/>
            <p:cNvSpPr txBox="1">
              <a:spLocks noChangeArrowheads="1"/>
            </p:cNvSpPr>
            <p:nvPr/>
          </p:nvSpPr>
          <p:spPr bwMode="auto">
            <a:xfrm>
              <a:off x="2987" y="153"/>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rq</a:t>
              </a:r>
            </a:p>
          </p:txBody>
        </p:sp>
        <p:sp>
          <p:nvSpPr>
            <p:cNvPr id="933979" name="Text Box 91"/>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rp</a:t>
              </a:r>
            </a:p>
          </p:txBody>
        </p:sp>
        <p:sp>
          <p:nvSpPr>
            <p:cNvPr id="933980" name="Text Box 92"/>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56</a:t>
              </a:r>
            </a:p>
          </p:txBody>
        </p:sp>
        <p:sp>
          <p:nvSpPr>
            <p:cNvPr id="933981" name="Line 93"/>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3982" name="Line 94"/>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3983" name="Line 95"/>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3984" name="Line 96"/>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85" name="Line 97"/>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86" name="Line 98"/>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87" name="Line 99"/>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3988" name="Line 100"/>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3989" name="Group 101"/>
          <p:cNvGrpSpPr>
            <a:grpSpLocks/>
          </p:cNvGrpSpPr>
          <p:nvPr/>
        </p:nvGrpSpPr>
        <p:grpSpPr bwMode="auto">
          <a:xfrm>
            <a:off x="4371975" y="4086225"/>
            <a:ext cx="1149350" cy="1262063"/>
            <a:chOff x="3349" y="0"/>
            <a:chExt cx="724" cy="795"/>
          </a:xfrm>
        </p:grpSpPr>
        <p:sp>
          <p:nvSpPr>
            <p:cNvPr id="933990" name="Oval 102"/>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r</a:t>
              </a:r>
            </a:p>
            <a:p>
              <a:pPr algn="ctr"/>
              <a:r>
                <a:rPr lang="en-US" sz="900">
                  <a:solidFill>
                    <a:schemeClr val="hlink"/>
                  </a:solidFill>
                </a:rPr>
                <a:t>q</a:t>
              </a:r>
            </a:p>
            <a:p>
              <a:pPr algn="ctr"/>
              <a:r>
                <a:rPr lang="en-US" sz="900">
                  <a:solidFill>
                    <a:schemeClr val="hlink"/>
                  </a:solidFill>
                </a:rPr>
                <a:t>p</a:t>
              </a:r>
            </a:p>
            <a:p>
              <a:pPr algn="ctr"/>
              <a:r>
                <a:rPr lang="en-US" sz="900">
                  <a:solidFill>
                    <a:schemeClr val="hlink"/>
                  </a:solidFill>
                </a:rPr>
                <a:t>s</a:t>
              </a:r>
            </a:p>
            <a:p>
              <a:pPr algn="ctr"/>
              <a:r>
                <a:rPr lang="en-US" sz="900">
                  <a:solidFill>
                    <a:schemeClr val="hlink"/>
                  </a:solidFill>
                </a:rPr>
                <a:t>t</a:t>
              </a:r>
            </a:p>
            <a:p>
              <a:pPr algn="ctr"/>
              <a:r>
                <a:rPr lang="en-US" sz="900">
                  <a:solidFill>
                    <a:schemeClr val="hlink"/>
                  </a:solidFill>
                </a:rPr>
                <a:t>5</a:t>
              </a:r>
            </a:p>
            <a:p>
              <a:pPr algn="ctr"/>
              <a:r>
                <a:rPr lang="en-US" sz="900">
                  <a:solidFill>
                    <a:schemeClr val="hlink"/>
                  </a:solidFill>
                </a:rPr>
                <a:t>6</a:t>
              </a:r>
            </a:p>
            <a:p>
              <a:pPr algn="ctr"/>
              <a:r>
                <a:rPr lang="en-US" sz="900">
                  <a:solidFill>
                    <a:schemeClr val="hlink"/>
                  </a:solidFill>
                </a:rPr>
                <a:t>7</a:t>
              </a:r>
            </a:p>
          </p:txBody>
        </p:sp>
        <p:sp>
          <p:nvSpPr>
            <p:cNvPr id="933991" name="Text Box 103"/>
            <p:cNvSpPr txBox="1">
              <a:spLocks noChangeArrowheads="1"/>
            </p:cNvSpPr>
            <p:nvPr/>
          </p:nvSpPr>
          <p:spPr bwMode="auto">
            <a:xfrm>
              <a:off x="3425" y="85"/>
              <a:ext cx="210"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rs</a:t>
              </a:r>
            </a:p>
          </p:txBody>
        </p:sp>
        <p:sp>
          <p:nvSpPr>
            <p:cNvPr id="933992" name="Text Box 104"/>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3993" name="Text Box 105"/>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3994" name="Line 106"/>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5" name="Line 107"/>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6" name="Line 108"/>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7" name="Line 109"/>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8" name="Line 110"/>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9" name="Line 111"/>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4000" name="Line 112"/>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4001" name="Line 113"/>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4002" name="Line 114"/>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4003" name="Line 115"/>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4004" name="Line 116"/>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4005" name="Line 117"/>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4006" name="Line 118"/>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4007" name="Line 119"/>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4008" name="Line 120"/>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4009" name="Line 121"/>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4010" name="Line 122"/>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4011" name="Oval 123"/>
          <p:cNvSpPr>
            <a:spLocks noChangeArrowheads="1"/>
          </p:cNvSpPr>
          <p:nvPr/>
        </p:nvSpPr>
        <p:spPr bwMode="auto">
          <a:xfrm>
            <a:off x="3386138" y="4724400"/>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p</a:t>
            </a:r>
          </a:p>
          <a:p>
            <a:pPr algn="ctr"/>
            <a:endParaRPr lang="en-US" sz="1000">
              <a:solidFill>
                <a:schemeClr val="hlink"/>
              </a:solidFill>
            </a:endParaRPr>
          </a:p>
          <a:p>
            <a:pPr algn="ctr"/>
            <a:r>
              <a:rPr lang="en-US" sz="1000">
                <a:solidFill>
                  <a:schemeClr val="hlink"/>
                </a:solidFill>
              </a:rPr>
              <a:t>6</a:t>
            </a:r>
          </a:p>
          <a:p>
            <a:pPr algn="ctr"/>
            <a:endParaRPr lang="en-US" sz="1000">
              <a:solidFill>
                <a:schemeClr val="hlink"/>
              </a:solidFill>
            </a:endParaRPr>
          </a:p>
          <a:p>
            <a:pPr algn="ctr"/>
            <a:endParaRPr lang="en-US" sz="1200">
              <a:solidFill>
                <a:schemeClr val="hlink"/>
              </a:solidFill>
            </a:endParaRPr>
          </a:p>
        </p:txBody>
      </p:sp>
      <p:grpSp>
        <p:nvGrpSpPr>
          <p:cNvPr id="934012" name="Group 124"/>
          <p:cNvGrpSpPr>
            <a:grpSpLocks/>
          </p:cNvGrpSpPr>
          <p:nvPr/>
        </p:nvGrpSpPr>
        <p:grpSpPr bwMode="auto">
          <a:xfrm>
            <a:off x="3606800" y="4700588"/>
            <a:ext cx="884238" cy="1262062"/>
            <a:chOff x="2875" y="0"/>
            <a:chExt cx="557" cy="795"/>
          </a:xfrm>
        </p:grpSpPr>
        <p:sp>
          <p:nvSpPr>
            <p:cNvPr id="934013" name="Oval 125"/>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p</a:t>
              </a:r>
            </a:p>
            <a:p>
              <a:pPr algn="ctr"/>
              <a:r>
                <a:rPr lang="en-US" sz="1000">
                  <a:solidFill>
                    <a:schemeClr val="hlink"/>
                  </a:solidFill>
                </a:rPr>
                <a:t>q</a:t>
              </a:r>
            </a:p>
            <a:p>
              <a:pPr algn="ctr"/>
              <a:r>
                <a:rPr lang="en-US" sz="1000">
                  <a:solidFill>
                    <a:schemeClr val="hlink"/>
                  </a:solidFill>
                </a:rPr>
                <a:t>r</a:t>
              </a:r>
            </a:p>
            <a:p>
              <a:pPr algn="ctr"/>
              <a:r>
                <a:rPr lang="en-US" sz="1000">
                  <a:solidFill>
                    <a:schemeClr val="hlink"/>
                  </a:solidFill>
                </a:rPr>
                <a:t>6</a:t>
              </a:r>
            </a:p>
            <a:p>
              <a:pPr algn="ctr"/>
              <a:r>
                <a:rPr lang="en-US" sz="1000">
                  <a:solidFill>
                    <a:schemeClr val="hlink"/>
                  </a:solidFill>
                </a:rPr>
                <a:t>7</a:t>
              </a:r>
            </a:p>
          </p:txBody>
        </p:sp>
        <p:sp>
          <p:nvSpPr>
            <p:cNvPr id="934014" name="Text Box 126"/>
            <p:cNvSpPr txBox="1">
              <a:spLocks noChangeArrowheads="1"/>
            </p:cNvSpPr>
            <p:nvPr/>
          </p:nvSpPr>
          <p:spPr bwMode="auto">
            <a:xfrm>
              <a:off x="2987" y="153"/>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pq</a:t>
              </a:r>
            </a:p>
          </p:txBody>
        </p:sp>
        <p:sp>
          <p:nvSpPr>
            <p:cNvPr id="934015" name="Text Box 127"/>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pr</a:t>
              </a:r>
            </a:p>
          </p:txBody>
        </p:sp>
        <p:sp>
          <p:nvSpPr>
            <p:cNvPr id="934016" name="Text Box 128"/>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4017" name="Line 129"/>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4018" name="Line 130"/>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4019" name="Line 131"/>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4020" name="Line 132"/>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4021" name="Line 133"/>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4022" name="Line 134"/>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4023" name="Line 135"/>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4024" name="Line 136"/>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4025" name="Group 137"/>
          <p:cNvGrpSpPr>
            <a:grpSpLocks/>
          </p:cNvGrpSpPr>
          <p:nvPr/>
        </p:nvGrpSpPr>
        <p:grpSpPr bwMode="auto">
          <a:xfrm>
            <a:off x="4359275" y="4700588"/>
            <a:ext cx="1149350" cy="1262062"/>
            <a:chOff x="3349" y="0"/>
            <a:chExt cx="724" cy="795"/>
          </a:xfrm>
        </p:grpSpPr>
        <p:sp>
          <p:nvSpPr>
            <p:cNvPr id="934026" name="Oval 138"/>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p</a:t>
              </a:r>
            </a:p>
            <a:p>
              <a:pPr algn="ctr"/>
              <a:r>
                <a:rPr lang="en-US" sz="900">
                  <a:solidFill>
                    <a:schemeClr val="hlink"/>
                  </a:solidFill>
                </a:rPr>
                <a:t>q</a:t>
              </a:r>
            </a:p>
            <a:p>
              <a:pPr algn="ctr"/>
              <a:r>
                <a:rPr lang="en-US" sz="900">
                  <a:solidFill>
                    <a:schemeClr val="hlink"/>
                  </a:solidFill>
                </a:rPr>
                <a:t>r</a:t>
              </a:r>
            </a:p>
            <a:p>
              <a:pPr algn="ctr"/>
              <a:r>
                <a:rPr lang="en-US" sz="900">
                  <a:solidFill>
                    <a:schemeClr val="hlink"/>
                  </a:solidFill>
                </a:rPr>
                <a:t>s</a:t>
              </a:r>
            </a:p>
            <a:p>
              <a:pPr algn="ctr"/>
              <a:r>
                <a:rPr lang="en-US" sz="900">
                  <a:solidFill>
                    <a:schemeClr val="hlink"/>
                  </a:solidFill>
                </a:rPr>
                <a:t>t</a:t>
              </a:r>
            </a:p>
            <a:p>
              <a:pPr algn="ctr"/>
              <a:r>
                <a:rPr lang="en-US" sz="900">
                  <a:solidFill>
                    <a:schemeClr val="hlink"/>
                  </a:solidFill>
                </a:rPr>
                <a:t>6</a:t>
              </a:r>
            </a:p>
            <a:p>
              <a:pPr algn="ctr"/>
              <a:r>
                <a:rPr lang="en-US" sz="900">
                  <a:solidFill>
                    <a:schemeClr val="hlink"/>
                  </a:solidFill>
                </a:rPr>
                <a:t>7</a:t>
              </a:r>
            </a:p>
            <a:p>
              <a:pPr algn="ctr"/>
              <a:r>
                <a:rPr lang="en-US" sz="900">
                  <a:solidFill>
                    <a:schemeClr val="hlink"/>
                  </a:solidFill>
                </a:rPr>
                <a:t>8</a:t>
              </a:r>
            </a:p>
          </p:txBody>
        </p:sp>
        <p:sp>
          <p:nvSpPr>
            <p:cNvPr id="934027" name="Text Box 139"/>
            <p:cNvSpPr txBox="1">
              <a:spLocks noChangeArrowheads="1"/>
            </p:cNvSpPr>
            <p:nvPr/>
          </p:nvSpPr>
          <p:spPr bwMode="auto">
            <a:xfrm>
              <a:off x="3425" y="85"/>
              <a:ext cx="221"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ps</a:t>
              </a:r>
            </a:p>
          </p:txBody>
        </p:sp>
        <p:sp>
          <p:nvSpPr>
            <p:cNvPr id="934028" name="Text Box 140"/>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4029" name="Text Box 141"/>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78</a:t>
              </a:r>
            </a:p>
          </p:txBody>
        </p:sp>
        <p:sp>
          <p:nvSpPr>
            <p:cNvPr id="934030" name="Line 142"/>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1" name="Line 143"/>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2" name="Line 144"/>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3" name="Line 145"/>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4" name="Line 146"/>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5" name="Line 147"/>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4036" name="Line 148"/>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4037" name="Line 149"/>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4038" name="Line 150"/>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4039" name="Line 151"/>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4040" name="Line 152"/>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4041" name="Line 153"/>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4042" name="Line 154"/>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4043" name="Line 155"/>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4044" name="Line 156"/>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4045" name="Line 157"/>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4046" name="Line 158"/>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4047" name="Oval 159"/>
          <p:cNvSpPr>
            <a:spLocks noChangeArrowheads="1"/>
          </p:cNvSpPr>
          <p:nvPr/>
        </p:nvSpPr>
        <p:spPr bwMode="auto">
          <a:xfrm>
            <a:off x="4124325" y="344646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048" name="Oval 160"/>
          <p:cNvSpPr>
            <a:spLocks noChangeArrowheads="1"/>
          </p:cNvSpPr>
          <p:nvPr/>
        </p:nvSpPr>
        <p:spPr bwMode="auto">
          <a:xfrm>
            <a:off x="4124325" y="378301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49" name="Oval 161"/>
          <p:cNvSpPr>
            <a:spLocks noChangeArrowheads="1"/>
          </p:cNvSpPr>
          <p:nvPr/>
        </p:nvSpPr>
        <p:spPr bwMode="auto">
          <a:xfrm>
            <a:off x="4124325" y="395128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50" name="Oval 162"/>
          <p:cNvSpPr>
            <a:spLocks noChangeArrowheads="1"/>
          </p:cNvSpPr>
          <p:nvPr/>
        </p:nvSpPr>
        <p:spPr bwMode="auto">
          <a:xfrm>
            <a:off x="2979738" y="34464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051" name="Oval 163"/>
          <p:cNvSpPr>
            <a:spLocks noChangeArrowheads="1"/>
          </p:cNvSpPr>
          <p:nvPr/>
        </p:nvSpPr>
        <p:spPr bwMode="auto">
          <a:xfrm>
            <a:off x="2979738" y="378301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52" name="Rectangle 164"/>
          <p:cNvSpPr>
            <a:spLocks noChangeArrowheads="1"/>
          </p:cNvSpPr>
          <p:nvPr/>
        </p:nvSpPr>
        <p:spPr bwMode="auto">
          <a:xfrm>
            <a:off x="3552825" y="3514725"/>
            <a:ext cx="146050" cy="131763"/>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sp>
        <p:nvSpPr>
          <p:cNvPr id="934053" name="Rectangle 165"/>
          <p:cNvSpPr>
            <a:spLocks noChangeArrowheads="1"/>
          </p:cNvSpPr>
          <p:nvPr/>
        </p:nvSpPr>
        <p:spPr bwMode="auto">
          <a:xfrm>
            <a:off x="3552825" y="3849688"/>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cxnSp>
        <p:nvCxnSpPr>
          <p:cNvPr id="934054" name="AutoShape 166"/>
          <p:cNvCxnSpPr>
            <a:cxnSpLocks noChangeShapeType="1"/>
            <a:stCxn id="934052" idx="3"/>
            <a:endCxn id="934060" idx="2"/>
          </p:cNvCxnSpPr>
          <p:nvPr/>
        </p:nvCxnSpPr>
        <p:spPr bwMode="auto">
          <a:xfrm>
            <a:off x="3698875" y="3584575"/>
            <a:ext cx="425450" cy="84138"/>
          </a:xfrm>
          <a:prstGeom prst="straightConnector1">
            <a:avLst/>
          </a:prstGeom>
          <a:noFill/>
          <a:ln w="9525">
            <a:solidFill>
              <a:schemeClr val="tx1"/>
            </a:solidFill>
            <a:round/>
            <a:headEnd/>
            <a:tailEnd/>
          </a:ln>
          <a:effectLst/>
        </p:spPr>
      </p:cxnSp>
      <p:cxnSp>
        <p:nvCxnSpPr>
          <p:cNvPr id="934055" name="AutoShape 167"/>
          <p:cNvCxnSpPr>
            <a:cxnSpLocks noChangeShapeType="1"/>
            <a:stCxn id="934053" idx="3"/>
            <a:endCxn id="934049" idx="2"/>
          </p:cNvCxnSpPr>
          <p:nvPr/>
        </p:nvCxnSpPr>
        <p:spPr bwMode="auto">
          <a:xfrm>
            <a:off x="3698875" y="3919538"/>
            <a:ext cx="425450" cy="85725"/>
          </a:xfrm>
          <a:prstGeom prst="straightConnector1">
            <a:avLst/>
          </a:prstGeom>
          <a:noFill/>
          <a:ln w="9525">
            <a:solidFill>
              <a:schemeClr val="tx1"/>
            </a:solidFill>
            <a:round/>
            <a:headEnd/>
            <a:tailEnd/>
          </a:ln>
          <a:effectLst/>
        </p:spPr>
      </p:cxnSp>
      <p:cxnSp>
        <p:nvCxnSpPr>
          <p:cNvPr id="934056" name="AutoShape 168"/>
          <p:cNvCxnSpPr>
            <a:cxnSpLocks noChangeShapeType="1"/>
            <a:stCxn id="934050" idx="6"/>
            <a:endCxn id="934052" idx="1"/>
          </p:cNvCxnSpPr>
          <p:nvPr/>
        </p:nvCxnSpPr>
        <p:spPr bwMode="auto">
          <a:xfrm>
            <a:off x="3151188" y="3498850"/>
            <a:ext cx="401637" cy="85725"/>
          </a:xfrm>
          <a:prstGeom prst="straightConnector1">
            <a:avLst/>
          </a:prstGeom>
          <a:noFill/>
          <a:ln w="9525">
            <a:solidFill>
              <a:schemeClr val="tx1"/>
            </a:solidFill>
            <a:round/>
            <a:headEnd/>
            <a:tailEnd/>
          </a:ln>
          <a:effectLst/>
        </p:spPr>
      </p:cxnSp>
      <p:cxnSp>
        <p:nvCxnSpPr>
          <p:cNvPr id="934057" name="AutoShape 169"/>
          <p:cNvCxnSpPr>
            <a:cxnSpLocks noChangeShapeType="1"/>
            <a:stCxn id="934051" idx="6"/>
            <a:endCxn id="934053" idx="1"/>
          </p:cNvCxnSpPr>
          <p:nvPr/>
        </p:nvCxnSpPr>
        <p:spPr bwMode="auto">
          <a:xfrm>
            <a:off x="3151188" y="3835400"/>
            <a:ext cx="401637" cy="84138"/>
          </a:xfrm>
          <a:prstGeom prst="straightConnector1">
            <a:avLst/>
          </a:prstGeom>
          <a:noFill/>
          <a:ln w="9525">
            <a:solidFill>
              <a:schemeClr val="tx1"/>
            </a:solidFill>
            <a:round/>
            <a:headEnd/>
            <a:tailEnd/>
          </a:ln>
          <a:effectLst/>
        </p:spPr>
      </p:cxnSp>
      <p:cxnSp>
        <p:nvCxnSpPr>
          <p:cNvPr id="934058" name="AutoShape 170"/>
          <p:cNvCxnSpPr>
            <a:cxnSpLocks noChangeShapeType="1"/>
            <a:stCxn id="934050" idx="6"/>
            <a:endCxn id="934047" idx="2"/>
          </p:cNvCxnSpPr>
          <p:nvPr/>
        </p:nvCxnSpPr>
        <p:spPr bwMode="auto">
          <a:xfrm>
            <a:off x="3151188" y="3498850"/>
            <a:ext cx="973137" cy="0"/>
          </a:xfrm>
          <a:prstGeom prst="straightConnector1">
            <a:avLst/>
          </a:prstGeom>
          <a:noFill/>
          <a:ln w="9525">
            <a:solidFill>
              <a:schemeClr val="tx1"/>
            </a:solidFill>
            <a:prstDash val="dash"/>
            <a:round/>
            <a:headEnd/>
            <a:tailEnd/>
          </a:ln>
          <a:effectLst/>
        </p:spPr>
      </p:cxnSp>
      <p:cxnSp>
        <p:nvCxnSpPr>
          <p:cNvPr id="934059" name="AutoShape 171"/>
          <p:cNvCxnSpPr>
            <a:cxnSpLocks noChangeShapeType="1"/>
            <a:stCxn id="934051" idx="6"/>
            <a:endCxn id="934048" idx="2"/>
          </p:cNvCxnSpPr>
          <p:nvPr/>
        </p:nvCxnSpPr>
        <p:spPr bwMode="auto">
          <a:xfrm>
            <a:off x="3151188" y="3835400"/>
            <a:ext cx="973137" cy="0"/>
          </a:xfrm>
          <a:prstGeom prst="straightConnector1">
            <a:avLst/>
          </a:prstGeom>
          <a:noFill/>
          <a:ln w="9525">
            <a:solidFill>
              <a:schemeClr val="tx1"/>
            </a:solidFill>
            <a:prstDash val="dash"/>
            <a:round/>
            <a:headEnd/>
            <a:tailEnd/>
          </a:ln>
          <a:effectLst/>
        </p:spPr>
      </p:cxnSp>
      <p:sp>
        <p:nvSpPr>
          <p:cNvPr id="934060" name="Oval 172"/>
          <p:cNvSpPr>
            <a:spLocks noChangeArrowheads="1"/>
          </p:cNvSpPr>
          <p:nvPr/>
        </p:nvSpPr>
        <p:spPr bwMode="auto">
          <a:xfrm>
            <a:off x="4124325" y="361473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061" name="Oval 173"/>
          <p:cNvSpPr>
            <a:spLocks noChangeArrowheads="1"/>
          </p:cNvSpPr>
          <p:nvPr/>
        </p:nvSpPr>
        <p:spPr bwMode="auto">
          <a:xfrm>
            <a:off x="5270500" y="34464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062" name="Oval 174"/>
          <p:cNvSpPr>
            <a:spLocks noChangeArrowheads="1"/>
          </p:cNvSpPr>
          <p:nvPr/>
        </p:nvSpPr>
        <p:spPr bwMode="auto">
          <a:xfrm>
            <a:off x="5270500" y="378301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63" name="Oval 175"/>
          <p:cNvSpPr>
            <a:spLocks noChangeArrowheads="1"/>
          </p:cNvSpPr>
          <p:nvPr/>
        </p:nvSpPr>
        <p:spPr bwMode="auto">
          <a:xfrm>
            <a:off x="5270500" y="395128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64" name="Oval 176"/>
          <p:cNvSpPr>
            <a:spLocks noChangeArrowheads="1"/>
          </p:cNvSpPr>
          <p:nvPr/>
        </p:nvSpPr>
        <p:spPr bwMode="auto">
          <a:xfrm>
            <a:off x="5270500" y="41195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65" name="Rectangle 177"/>
          <p:cNvSpPr>
            <a:spLocks noChangeArrowheads="1"/>
          </p:cNvSpPr>
          <p:nvPr/>
        </p:nvSpPr>
        <p:spPr bwMode="auto">
          <a:xfrm>
            <a:off x="4697413" y="3514725"/>
            <a:ext cx="147637" cy="131763"/>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sp>
        <p:nvSpPr>
          <p:cNvPr id="934066" name="Rectangle 178"/>
          <p:cNvSpPr>
            <a:spLocks noChangeArrowheads="1"/>
          </p:cNvSpPr>
          <p:nvPr/>
        </p:nvSpPr>
        <p:spPr bwMode="auto">
          <a:xfrm>
            <a:off x="4697413" y="3852863"/>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sp>
        <p:nvSpPr>
          <p:cNvPr id="934067" name="Rectangle 179"/>
          <p:cNvSpPr>
            <a:spLocks noChangeArrowheads="1"/>
          </p:cNvSpPr>
          <p:nvPr/>
        </p:nvSpPr>
        <p:spPr bwMode="auto">
          <a:xfrm>
            <a:off x="4697413" y="368458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23</a:t>
            </a:r>
            <a:endParaRPr lang="en-US" sz="500"/>
          </a:p>
        </p:txBody>
      </p:sp>
      <p:sp>
        <p:nvSpPr>
          <p:cNvPr id="934068" name="Rectangle 180"/>
          <p:cNvSpPr>
            <a:spLocks noChangeArrowheads="1"/>
          </p:cNvSpPr>
          <p:nvPr/>
        </p:nvSpPr>
        <p:spPr bwMode="auto">
          <a:xfrm>
            <a:off x="4697413" y="4017963"/>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45</a:t>
            </a:r>
            <a:endParaRPr lang="en-US" sz="500"/>
          </a:p>
        </p:txBody>
      </p:sp>
      <p:cxnSp>
        <p:nvCxnSpPr>
          <p:cNvPr id="934069" name="AutoShape 181"/>
          <p:cNvCxnSpPr>
            <a:cxnSpLocks noChangeShapeType="1"/>
            <a:stCxn id="934067" idx="3"/>
            <a:endCxn id="934062" idx="2"/>
          </p:cNvCxnSpPr>
          <p:nvPr/>
        </p:nvCxnSpPr>
        <p:spPr bwMode="auto">
          <a:xfrm>
            <a:off x="4843463" y="3752850"/>
            <a:ext cx="427037" cy="82550"/>
          </a:xfrm>
          <a:prstGeom prst="straightConnector1">
            <a:avLst/>
          </a:prstGeom>
          <a:noFill/>
          <a:ln w="9525">
            <a:solidFill>
              <a:schemeClr val="tx1"/>
            </a:solidFill>
            <a:round/>
            <a:headEnd/>
            <a:tailEnd/>
          </a:ln>
          <a:effectLst/>
        </p:spPr>
      </p:cxnSp>
      <p:cxnSp>
        <p:nvCxnSpPr>
          <p:cNvPr id="934070" name="AutoShape 182"/>
          <p:cNvCxnSpPr>
            <a:cxnSpLocks noChangeShapeType="1"/>
            <a:stCxn id="934065" idx="3"/>
            <a:endCxn id="934081" idx="2"/>
          </p:cNvCxnSpPr>
          <p:nvPr/>
        </p:nvCxnSpPr>
        <p:spPr bwMode="auto">
          <a:xfrm>
            <a:off x="4843463" y="3584575"/>
            <a:ext cx="427037" cy="84138"/>
          </a:xfrm>
          <a:prstGeom prst="straightConnector1">
            <a:avLst/>
          </a:prstGeom>
          <a:noFill/>
          <a:ln w="9525">
            <a:solidFill>
              <a:schemeClr val="tx1"/>
            </a:solidFill>
            <a:round/>
            <a:headEnd/>
            <a:tailEnd/>
          </a:ln>
          <a:effectLst/>
        </p:spPr>
      </p:cxnSp>
      <p:cxnSp>
        <p:nvCxnSpPr>
          <p:cNvPr id="934071" name="AutoShape 183"/>
          <p:cNvCxnSpPr>
            <a:cxnSpLocks noChangeShapeType="1"/>
            <a:stCxn id="934066" idx="3"/>
            <a:endCxn id="934063" idx="2"/>
          </p:cNvCxnSpPr>
          <p:nvPr/>
        </p:nvCxnSpPr>
        <p:spPr bwMode="auto">
          <a:xfrm>
            <a:off x="4843463" y="3919538"/>
            <a:ext cx="427037" cy="85725"/>
          </a:xfrm>
          <a:prstGeom prst="straightConnector1">
            <a:avLst/>
          </a:prstGeom>
          <a:noFill/>
          <a:ln w="9525">
            <a:solidFill>
              <a:schemeClr val="tx1"/>
            </a:solidFill>
            <a:round/>
            <a:headEnd/>
            <a:tailEnd/>
          </a:ln>
          <a:effectLst/>
        </p:spPr>
      </p:cxnSp>
      <p:cxnSp>
        <p:nvCxnSpPr>
          <p:cNvPr id="934072" name="AutoShape 184"/>
          <p:cNvCxnSpPr>
            <a:cxnSpLocks noChangeShapeType="1"/>
            <a:stCxn id="934068" idx="3"/>
            <a:endCxn id="934064" idx="2"/>
          </p:cNvCxnSpPr>
          <p:nvPr/>
        </p:nvCxnSpPr>
        <p:spPr bwMode="auto">
          <a:xfrm>
            <a:off x="4843463" y="4089400"/>
            <a:ext cx="427037" cy="82550"/>
          </a:xfrm>
          <a:prstGeom prst="straightConnector1">
            <a:avLst/>
          </a:prstGeom>
          <a:noFill/>
          <a:ln w="9525">
            <a:solidFill>
              <a:schemeClr val="tx1"/>
            </a:solidFill>
            <a:round/>
            <a:headEnd/>
            <a:tailEnd/>
          </a:ln>
          <a:effectLst/>
        </p:spPr>
      </p:cxnSp>
      <p:cxnSp>
        <p:nvCxnSpPr>
          <p:cNvPr id="934073" name="AutoShape 185"/>
          <p:cNvCxnSpPr>
            <a:cxnSpLocks noChangeShapeType="1"/>
            <a:stCxn id="934049" idx="6"/>
            <a:endCxn id="934068" idx="1"/>
          </p:cNvCxnSpPr>
          <p:nvPr/>
        </p:nvCxnSpPr>
        <p:spPr bwMode="auto">
          <a:xfrm>
            <a:off x="4297363" y="4005263"/>
            <a:ext cx="400050" cy="84137"/>
          </a:xfrm>
          <a:prstGeom prst="straightConnector1">
            <a:avLst/>
          </a:prstGeom>
          <a:noFill/>
          <a:ln w="9525">
            <a:solidFill>
              <a:schemeClr val="tx1"/>
            </a:solidFill>
            <a:round/>
            <a:headEnd/>
            <a:tailEnd/>
          </a:ln>
          <a:effectLst/>
        </p:spPr>
      </p:cxnSp>
      <p:cxnSp>
        <p:nvCxnSpPr>
          <p:cNvPr id="934074" name="AutoShape 186"/>
          <p:cNvCxnSpPr>
            <a:cxnSpLocks noChangeShapeType="1"/>
            <a:stCxn id="934047" idx="6"/>
            <a:endCxn id="934065" idx="1"/>
          </p:cNvCxnSpPr>
          <p:nvPr/>
        </p:nvCxnSpPr>
        <p:spPr bwMode="auto">
          <a:xfrm>
            <a:off x="4297363" y="3498850"/>
            <a:ext cx="400050" cy="85725"/>
          </a:xfrm>
          <a:prstGeom prst="straightConnector1">
            <a:avLst/>
          </a:prstGeom>
          <a:noFill/>
          <a:ln w="9525">
            <a:solidFill>
              <a:schemeClr val="tx1"/>
            </a:solidFill>
            <a:round/>
            <a:headEnd/>
            <a:tailEnd/>
          </a:ln>
          <a:effectLst/>
        </p:spPr>
      </p:cxnSp>
      <p:cxnSp>
        <p:nvCxnSpPr>
          <p:cNvPr id="934075" name="AutoShape 187"/>
          <p:cNvCxnSpPr>
            <a:cxnSpLocks noChangeShapeType="1"/>
            <a:stCxn id="934060" idx="6"/>
            <a:endCxn id="934067" idx="1"/>
          </p:cNvCxnSpPr>
          <p:nvPr/>
        </p:nvCxnSpPr>
        <p:spPr bwMode="auto">
          <a:xfrm>
            <a:off x="4297363" y="3668713"/>
            <a:ext cx="400050" cy="84137"/>
          </a:xfrm>
          <a:prstGeom prst="straightConnector1">
            <a:avLst/>
          </a:prstGeom>
          <a:noFill/>
          <a:ln w="9525">
            <a:solidFill>
              <a:schemeClr val="tx1"/>
            </a:solidFill>
            <a:round/>
            <a:headEnd/>
            <a:tailEnd/>
          </a:ln>
          <a:effectLst/>
        </p:spPr>
      </p:cxnSp>
      <p:cxnSp>
        <p:nvCxnSpPr>
          <p:cNvPr id="934076" name="AutoShape 188"/>
          <p:cNvCxnSpPr>
            <a:cxnSpLocks noChangeShapeType="1"/>
            <a:stCxn id="934048" idx="6"/>
            <a:endCxn id="934066" idx="1"/>
          </p:cNvCxnSpPr>
          <p:nvPr/>
        </p:nvCxnSpPr>
        <p:spPr bwMode="auto">
          <a:xfrm>
            <a:off x="4297363" y="3835400"/>
            <a:ext cx="400050" cy="84138"/>
          </a:xfrm>
          <a:prstGeom prst="straightConnector1">
            <a:avLst/>
          </a:prstGeom>
          <a:noFill/>
          <a:ln w="9525">
            <a:solidFill>
              <a:schemeClr val="tx1"/>
            </a:solidFill>
            <a:round/>
            <a:headEnd/>
            <a:tailEnd/>
          </a:ln>
          <a:effectLst/>
        </p:spPr>
      </p:cxnSp>
      <p:cxnSp>
        <p:nvCxnSpPr>
          <p:cNvPr id="934077" name="AutoShape 189"/>
          <p:cNvCxnSpPr>
            <a:cxnSpLocks noChangeShapeType="1"/>
            <a:stCxn id="934047" idx="6"/>
            <a:endCxn id="934061" idx="2"/>
          </p:cNvCxnSpPr>
          <p:nvPr/>
        </p:nvCxnSpPr>
        <p:spPr bwMode="auto">
          <a:xfrm>
            <a:off x="4297363" y="3498850"/>
            <a:ext cx="973137" cy="0"/>
          </a:xfrm>
          <a:prstGeom prst="straightConnector1">
            <a:avLst/>
          </a:prstGeom>
          <a:noFill/>
          <a:ln w="9525">
            <a:solidFill>
              <a:schemeClr val="tx1"/>
            </a:solidFill>
            <a:prstDash val="dash"/>
            <a:round/>
            <a:headEnd/>
            <a:tailEnd/>
          </a:ln>
          <a:effectLst/>
        </p:spPr>
      </p:cxnSp>
      <p:cxnSp>
        <p:nvCxnSpPr>
          <p:cNvPr id="934078" name="AutoShape 190"/>
          <p:cNvCxnSpPr>
            <a:cxnSpLocks noChangeShapeType="1"/>
            <a:stCxn id="934060" idx="6"/>
            <a:endCxn id="934081" idx="2"/>
          </p:cNvCxnSpPr>
          <p:nvPr/>
        </p:nvCxnSpPr>
        <p:spPr bwMode="auto">
          <a:xfrm>
            <a:off x="4297363" y="3668713"/>
            <a:ext cx="973137" cy="0"/>
          </a:xfrm>
          <a:prstGeom prst="straightConnector1">
            <a:avLst/>
          </a:prstGeom>
          <a:noFill/>
          <a:ln w="9525">
            <a:solidFill>
              <a:schemeClr val="tx1"/>
            </a:solidFill>
            <a:prstDash val="dash"/>
            <a:round/>
            <a:headEnd/>
            <a:tailEnd/>
          </a:ln>
          <a:effectLst/>
        </p:spPr>
      </p:cxnSp>
      <p:cxnSp>
        <p:nvCxnSpPr>
          <p:cNvPr id="934079" name="AutoShape 191"/>
          <p:cNvCxnSpPr>
            <a:cxnSpLocks noChangeShapeType="1"/>
            <a:stCxn id="934048" idx="6"/>
            <a:endCxn id="934062" idx="2"/>
          </p:cNvCxnSpPr>
          <p:nvPr/>
        </p:nvCxnSpPr>
        <p:spPr bwMode="auto">
          <a:xfrm>
            <a:off x="4297363" y="3835400"/>
            <a:ext cx="973137" cy="0"/>
          </a:xfrm>
          <a:prstGeom prst="straightConnector1">
            <a:avLst/>
          </a:prstGeom>
          <a:noFill/>
          <a:ln w="9525">
            <a:solidFill>
              <a:schemeClr val="tx1"/>
            </a:solidFill>
            <a:prstDash val="dash"/>
            <a:round/>
            <a:headEnd/>
            <a:tailEnd/>
          </a:ln>
          <a:effectLst/>
        </p:spPr>
      </p:cxnSp>
      <p:cxnSp>
        <p:nvCxnSpPr>
          <p:cNvPr id="934080" name="AutoShape 192"/>
          <p:cNvCxnSpPr>
            <a:cxnSpLocks noChangeShapeType="1"/>
            <a:stCxn id="934049" idx="6"/>
            <a:endCxn id="934063" idx="2"/>
          </p:cNvCxnSpPr>
          <p:nvPr/>
        </p:nvCxnSpPr>
        <p:spPr bwMode="auto">
          <a:xfrm>
            <a:off x="4297363" y="4005263"/>
            <a:ext cx="973137" cy="0"/>
          </a:xfrm>
          <a:prstGeom prst="straightConnector1">
            <a:avLst/>
          </a:prstGeom>
          <a:noFill/>
          <a:ln w="9525">
            <a:solidFill>
              <a:schemeClr val="tx1"/>
            </a:solidFill>
            <a:prstDash val="dash"/>
            <a:round/>
            <a:headEnd/>
            <a:tailEnd/>
          </a:ln>
          <a:effectLst/>
        </p:spPr>
      </p:cxnSp>
      <p:sp>
        <p:nvSpPr>
          <p:cNvPr id="934081" name="Oval 193"/>
          <p:cNvSpPr>
            <a:spLocks noChangeArrowheads="1"/>
          </p:cNvSpPr>
          <p:nvPr/>
        </p:nvSpPr>
        <p:spPr bwMode="auto">
          <a:xfrm>
            <a:off x="5270500" y="361473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082" name="Oval 194"/>
          <p:cNvSpPr>
            <a:spLocks noChangeArrowheads="1"/>
          </p:cNvSpPr>
          <p:nvPr/>
        </p:nvSpPr>
        <p:spPr bwMode="auto">
          <a:xfrm>
            <a:off x="4124325" y="4429125"/>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83" name="Oval 195"/>
          <p:cNvSpPr>
            <a:spLocks noChangeArrowheads="1"/>
          </p:cNvSpPr>
          <p:nvPr/>
        </p:nvSpPr>
        <p:spPr bwMode="auto">
          <a:xfrm>
            <a:off x="4124325" y="4597400"/>
            <a:ext cx="173038" cy="106363"/>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84" name="Oval 196"/>
          <p:cNvSpPr>
            <a:spLocks noChangeArrowheads="1"/>
          </p:cNvSpPr>
          <p:nvPr/>
        </p:nvSpPr>
        <p:spPr bwMode="auto">
          <a:xfrm>
            <a:off x="4124325" y="4765675"/>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85" name="Oval 197"/>
          <p:cNvSpPr>
            <a:spLocks noChangeArrowheads="1"/>
          </p:cNvSpPr>
          <p:nvPr/>
        </p:nvSpPr>
        <p:spPr bwMode="auto">
          <a:xfrm>
            <a:off x="2979738" y="442912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86" name="Oval 198"/>
          <p:cNvSpPr>
            <a:spLocks noChangeArrowheads="1"/>
          </p:cNvSpPr>
          <p:nvPr/>
        </p:nvSpPr>
        <p:spPr bwMode="auto">
          <a:xfrm>
            <a:off x="2979738" y="476567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87" name="Rectangle 199"/>
          <p:cNvSpPr>
            <a:spLocks noChangeArrowheads="1"/>
          </p:cNvSpPr>
          <p:nvPr/>
        </p:nvSpPr>
        <p:spPr bwMode="auto">
          <a:xfrm>
            <a:off x="3552825" y="4498975"/>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cxnSp>
        <p:nvCxnSpPr>
          <p:cNvPr id="934088" name="AutoShape 200"/>
          <p:cNvCxnSpPr>
            <a:cxnSpLocks noChangeShapeType="1"/>
            <a:stCxn id="934087" idx="3"/>
            <a:endCxn id="934083" idx="2"/>
          </p:cNvCxnSpPr>
          <p:nvPr/>
        </p:nvCxnSpPr>
        <p:spPr bwMode="auto">
          <a:xfrm>
            <a:off x="3698875" y="4565650"/>
            <a:ext cx="425450" cy="84138"/>
          </a:xfrm>
          <a:prstGeom prst="straightConnector1">
            <a:avLst/>
          </a:prstGeom>
          <a:noFill/>
          <a:ln w="9525">
            <a:solidFill>
              <a:schemeClr val="tx1"/>
            </a:solidFill>
            <a:round/>
            <a:headEnd/>
            <a:tailEnd/>
          </a:ln>
          <a:effectLst/>
        </p:spPr>
      </p:cxnSp>
      <p:cxnSp>
        <p:nvCxnSpPr>
          <p:cNvPr id="934089" name="AutoShape 201"/>
          <p:cNvCxnSpPr>
            <a:cxnSpLocks noChangeShapeType="1"/>
            <a:stCxn id="934085" idx="6"/>
            <a:endCxn id="934087" idx="1"/>
          </p:cNvCxnSpPr>
          <p:nvPr/>
        </p:nvCxnSpPr>
        <p:spPr bwMode="auto">
          <a:xfrm>
            <a:off x="3151188" y="4481513"/>
            <a:ext cx="401637" cy="84137"/>
          </a:xfrm>
          <a:prstGeom prst="straightConnector1">
            <a:avLst/>
          </a:prstGeom>
          <a:noFill/>
          <a:ln w="9525">
            <a:solidFill>
              <a:schemeClr val="tx1"/>
            </a:solidFill>
            <a:round/>
            <a:headEnd/>
            <a:tailEnd/>
          </a:ln>
          <a:effectLst/>
        </p:spPr>
      </p:cxnSp>
      <p:cxnSp>
        <p:nvCxnSpPr>
          <p:cNvPr id="934090" name="AutoShape 202"/>
          <p:cNvCxnSpPr>
            <a:cxnSpLocks noChangeShapeType="1"/>
            <a:stCxn id="934085" idx="6"/>
            <a:endCxn id="934082" idx="2"/>
          </p:cNvCxnSpPr>
          <p:nvPr/>
        </p:nvCxnSpPr>
        <p:spPr bwMode="auto">
          <a:xfrm>
            <a:off x="3151188" y="4481513"/>
            <a:ext cx="973137" cy="0"/>
          </a:xfrm>
          <a:prstGeom prst="straightConnector1">
            <a:avLst/>
          </a:prstGeom>
          <a:noFill/>
          <a:ln w="9525">
            <a:solidFill>
              <a:schemeClr val="tx1"/>
            </a:solidFill>
            <a:prstDash val="dash"/>
            <a:round/>
            <a:headEnd/>
            <a:tailEnd/>
          </a:ln>
          <a:effectLst/>
        </p:spPr>
      </p:cxnSp>
      <p:cxnSp>
        <p:nvCxnSpPr>
          <p:cNvPr id="934091" name="AutoShape 203"/>
          <p:cNvCxnSpPr>
            <a:cxnSpLocks noChangeShapeType="1"/>
            <a:stCxn id="934086" idx="6"/>
            <a:endCxn id="934084" idx="2"/>
          </p:cNvCxnSpPr>
          <p:nvPr/>
        </p:nvCxnSpPr>
        <p:spPr bwMode="auto">
          <a:xfrm>
            <a:off x="3151188" y="4818063"/>
            <a:ext cx="973137" cy="0"/>
          </a:xfrm>
          <a:prstGeom prst="straightConnector1">
            <a:avLst/>
          </a:prstGeom>
          <a:noFill/>
          <a:ln w="9525">
            <a:solidFill>
              <a:schemeClr val="tx1"/>
            </a:solidFill>
            <a:prstDash val="dash"/>
            <a:round/>
            <a:headEnd/>
            <a:tailEnd/>
          </a:ln>
          <a:effectLst/>
        </p:spPr>
      </p:cxnSp>
      <p:sp>
        <p:nvSpPr>
          <p:cNvPr id="934092" name="Rectangle 204"/>
          <p:cNvSpPr>
            <a:spLocks noChangeArrowheads="1"/>
          </p:cNvSpPr>
          <p:nvPr/>
        </p:nvSpPr>
        <p:spPr bwMode="auto">
          <a:xfrm>
            <a:off x="3552825" y="4830763"/>
            <a:ext cx="146050" cy="131762"/>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093" name="Oval 205"/>
          <p:cNvSpPr>
            <a:spLocks noChangeArrowheads="1"/>
          </p:cNvSpPr>
          <p:nvPr/>
        </p:nvSpPr>
        <p:spPr bwMode="auto">
          <a:xfrm>
            <a:off x="5270500" y="442912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94" name="Oval 206"/>
          <p:cNvSpPr>
            <a:spLocks noChangeArrowheads="1"/>
          </p:cNvSpPr>
          <p:nvPr/>
        </p:nvSpPr>
        <p:spPr bwMode="auto">
          <a:xfrm>
            <a:off x="5270500" y="4597400"/>
            <a:ext cx="171450" cy="106363"/>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95" name="Oval 207"/>
          <p:cNvSpPr>
            <a:spLocks noChangeArrowheads="1"/>
          </p:cNvSpPr>
          <p:nvPr/>
        </p:nvSpPr>
        <p:spPr bwMode="auto">
          <a:xfrm>
            <a:off x="5270500" y="476567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96" name="Rectangle 208"/>
          <p:cNvSpPr>
            <a:spLocks noChangeArrowheads="1"/>
          </p:cNvSpPr>
          <p:nvPr/>
        </p:nvSpPr>
        <p:spPr bwMode="auto">
          <a:xfrm>
            <a:off x="4697413" y="4498975"/>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sp>
        <p:nvSpPr>
          <p:cNvPr id="934097" name="Rectangle 209"/>
          <p:cNvSpPr>
            <a:spLocks noChangeArrowheads="1"/>
          </p:cNvSpPr>
          <p:nvPr/>
        </p:nvSpPr>
        <p:spPr bwMode="auto">
          <a:xfrm>
            <a:off x="4697413" y="466248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45</a:t>
            </a:r>
            <a:endParaRPr lang="en-US" sz="500"/>
          </a:p>
        </p:txBody>
      </p:sp>
      <p:cxnSp>
        <p:nvCxnSpPr>
          <p:cNvPr id="934098" name="AutoShape 210"/>
          <p:cNvCxnSpPr>
            <a:cxnSpLocks noChangeShapeType="1"/>
            <a:stCxn id="934096" idx="3"/>
            <a:endCxn id="934094" idx="2"/>
          </p:cNvCxnSpPr>
          <p:nvPr/>
        </p:nvCxnSpPr>
        <p:spPr bwMode="auto">
          <a:xfrm>
            <a:off x="4843463" y="4565650"/>
            <a:ext cx="427037" cy="84138"/>
          </a:xfrm>
          <a:prstGeom prst="straightConnector1">
            <a:avLst/>
          </a:prstGeom>
          <a:noFill/>
          <a:ln w="9525">
            <a:solidFill>
              <a:schemeClr val="tx1"/>
            </a:solidFill>
            <a:round/>
            <a:headEnd/>
            <a:tailEnd/>
          </a:ln>
          <a:effectLst/>
        </p:spPr>
      </p:cxnSp>
      <p:cxnSp>
        <p:nvCxnSpPr>
          <p:cNvPr id="934099" name="AutoShape 211"/>
          <p:cNvCxnSpPr>
            <a:cxnSpLocks noChangeShapeType="1"/>
            <a:stCxn id="934097" idx="3"/>
            <a:endCxn id="934095" idx="2"/>
          </p:cNvCxnSpPr>
          <p:nvPr/>
        </p:nvCxnSpPr>
        <p:spPr bwMode="auto">
          <a:xfrm>
            <a:off x="4843463" y="4733925"/>
            <a:ext cx="427037" cy="84138"/>
          </a:xfrm>
          <a:prstGeom prst="straightConnector1">
            <a:avLst/>
          </a:prstGeom>
          <a:noFill/>
          <a:ln w="9525">
            <a:solidFill>
              <a:schemeClr val="tx1"/>
            </a:solidFill>
            <a:round/>
            <a:headEnd/>
            <a:tailEnd/>
          </a:ln>
          <a:effectLst/>
        </p:spPr>
      </p:cxnSp>
      <p:cxnSp>
        <p:nvCxnSpPr>
          <p:cNvPr id="934100" name="AutoShape 212"/>
          <p:cNvCxnSpPr>
            <a:cxnSpLocks noChangeShapeType="1"/>
            <a:stCxn id="934083" idx="6"/>
            <a:endCxn id="934097" idx="1"/>
          </p:cNvCxnSpPr>
          <p:nvPr/>
        </p:nvCxnSpPr>
        <p:spPr bwMode="auto">
          <a:xfrm>
            <a:off x="4297363" y="4649788"/>
            <a:ext cx="400050" cy="84137"/>
          </a:xfrm>
          <a:prstGeom prst="straightConnector1">
            <a:avLst/>
          </a:prstGeom>
          <a:noFill/>
          <a:ln w="9525">
            <a:solidFill>
              <a:schemeClr val="tx1"/>
            </a:solidFill>
            <a:round/>
            <a:headEnd/>
            <a:tailEnd/>
          </a:ln>
          <a:effectLst/>
        </p:spPr>
      </p:cxnSp>
      <p:cxnSp>
        <p:nvCxnSpPr>
          <p:cNvPr id="934101" name="AutoShape 213"/>
          <p:cNvCxnSpPr>
            <a:cxnSpLocks noChangeShapeType="1"/>
            <a:stCxn id="934082" idx="6"/>
            <a:endCxn id="934096" idx="1"/>
          </p:cNvCxnSpPr>
          <p:nvPr/>
        </p:nvCxnSpPr>
        <p:spPr bwMode="auto">
          <a:xfrm>
            <a:off x="4297363" y="4481513"/>
            <a:ext cx="400050" cy="84137"/>
          </a:xfrm>
          <a:prstGeom prst="straightConnector1">
            <a:avLst/>
          </a:prstGeom>
          <a:noFill/>
          <a:ln w="9525">
            <a:solidFill>
              <a:schemeClr val="tx1"/>
            </a:solidFill>
            <a:round/>
            <a:headEnd/>
            <a:tailEnd/>
          </a:ln>
          <a:effectLst/>
        </p:spPr>
      </p:cxnSp>
      <p:cxnSp>
        <p:nvCxnSpPr>
          <p:cNvPr id="934102" name="AutoShape 214"/>
          <p:cNvCxnSpPr>
            <a:cxnSpLocks noChangeShapeType="1"/>
            <a:stCxn id="934082" idx="6"/>
            <a:endCxn id="934093" idx="2"/>
          </p:cNvCxnSpPr>
          <p:nvPr/>
        </p:nvCxnSpPr>
        <p:spPr bwMode="auto">
          <a:xfrm>
            <a:off x="4297363" y="4481513"/>
            <a:ext cx="973137" cy="0"/>
          </a:xfrm>
          <a:prstGeom prst="straightConnector1">
            <a:avLst/>
          </a:prstGeom>
          <a:noFill/>
          <a:ln w="9525">
            <a:solidFill>
              <a:schemeClr val="tx1"/>
            </a:solidFill>
            <a:prstDash val="dash"/>
            <a:round/>
            <a:headEnd/>
            <a:tailEnd/>
          </a:ln>
          <a:effectLst/>
        </p:spPr>
      </p:cxnSp>
      <p:cxnSp>
        <p:nvCxnSpPr>
          <p:cNvPr id="934103" name="AutoShape 215"/>
          <p:cNvCxnSpPr>
            <a:cxnSpLocks noChangeShapeType="1"/>
            <a:stCxn id="934083" idx="6"/>
            <a:endCxn id="934094" idx="2"/>
          </p:cNvCxnSpPr>
          <p:nvPr/>
        </p:nvCxnSpPr>
        <p:spPr bwMode="auto">
          <a:xfrm>
            <a:off x="4297363" y="4649788"/>
            <a:ext cx="973137" cy="0"/>
          </a:xfrm>
          <a:prstGeom prst="straightConnector1">
            <a:avLst/>
          </a:prstGeom>
          <a:noFill/>
          <a:ln w="9525">
            <a:solidFill>
              <a:schemeClr val="tx1"/>
            </a:solidFill>
            <a:prstDash val="dash"/>
            <a:round/>
            <a:headEnd/>
            <a:tailEnd/>
          </a:ln>
          <a:effectLst/>
        </p:spPr>
      </p:cxnSp>
      <p:cxnSp>
        <p:nvCxnSpPr>
          <p:cNvPr id="934104" name="AutoShape 216"/>
          <p:cNvCxnSpPr>
            <a:cxnSpLocks noChangeShapeType="1"/>
            <a:stCxn id="934084" idx="6"/>
            <a:endCxn id="934095" idx="2"/>
          </p:cNvCxnSpPr>
          <p:nvPr/>
        </p:nvCxnSpPr>
        <p:spPr bwMode="auto">
          <a:xfrm>
            <a:off x="4297363" y="4818063"/>
            <a:ext cx="973137" cy="0"/>
          </a:xfrm>
          <a:prstGeom prst="straightConnector1">
            <a:avLst/>
          </a:prstGeom>
          <a:noFill/>
          <a:ln w="9525">
            <a:solidFill>
              <a:schemeClr val="tx1"/>
            </a:solidFill>
            <a:prstDash val="dash"/>
            <a:round/>
            <a:headEnd/>
            <a:tailEnd/>
          </a:ln>
          <a:effectLst/>
        </p:spPr>
      </p:cxnSp>
      <p:sp>
        <p:nvSpPr>
          <p:cNvPr id="934105" name="Rectangle 217"/>
          <p:cNvSpPr>
            <a:spLocks noChangeArrowheads="1"/>
          </p:cNvSpPr>
          <p:nvPr/>
        </p:nvSpPr>
        <p:spPr bwMode="auto">
          <a:xfrm>
            <a:off x="4697413" y="4830763"/>
            <a:ext cx="147637" cy="131762"/>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106" name="Oval 218"/>
          <p:cNvSpPr>
            <a:spLocks noChangeArrowheads="1"/>
          </p:cNvSpPr>
          <p:nvPr/>
        </p:nvSpPr>
        <p:spPr bwMode="auto">
          <a:xfrm>
            <a:off x="4124325" y="4930775"/>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cxnSp>
        <p:nvCxnSpPr>
          <p:cNvPr id="934107" name="AutoShape 219"/>
          <p:cNvCxnSpPr>
            <a:cxnSpLocks noChangeShapeType="1"/>
            <a:stCxn id="934092" idx="3"/>
            <a:endCxn id="934106" idx="2"/>
          </p:cNvCxnSpPr>
          <p:nvPr/>
        </p:nvCxnSpPr>
        <p:spPr bwMode="auto">
          <a:xfrm>
            <a:off x="3698875" y="4899025"/>
            <a:ext cx="425450" cy="84138"/>
          </a:xfrm>
          <a:prstGeom prst="straightConnector1">
            <a:avLst/>
          </a:prstGeom>
          <a:noFill/>
          <a:ln w="9525">
            <a:solidFill>
              <a:schemeClr val="tx1"/>
            </a:solidFill>
            <a:round/>
            <a:headEnd/>
            <a:tailEnd/>
          </a:ln>
          <a:effectLst/>
        </p:spPr>
      </p:cxnSp>
      <p:sp>
        <p:nvSpPr>
          <p:cNvPr id="934108" name="Oval 220"/>
          <p:cNvSpPr>
            <a:spLocks noChangeArrowheads="1"/>
          </p:cNvSpPr>
          <p:nvPr/>
        </p:nvSpPr>
        <p:spPr bwMode="auto">
          <a:xfrm>
            <a:off x="5270500" y="493077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sp>
        <p:nvSpPr>
          <p:cNvPr id="934109" name="Oval 221"/>
          <p:cNvSpPr>
            <a:spLocks noChangeArrowheads="1"/>
          </p:cNvSpPr>
          <p:nvPr/>
        </p:nvSpPr>
        <p:spPr bwMode="auto">
          <a:xfrm>
            <a:off x="5270500" y="5102225"/>
            <a:ext cx="171450" cy="106363"/>
          </a:xfrm>
          <a:prstGeom prst="ellipse">
            <a:avLst/>
          </a:prstGeom>
          <a:solidFill>
            <a:schemeClr val="bg1"/>
          </a:solidFill>
          <a:ln w="9525">
            <a:solidFill>
              <a:schemeClr val="tx1"/>
            </a:solidFill>
            <a:round/>
            <a:headEnd/>
            <a:tailEnd/>
          </a:ln>
          <a:effectLst/>
        </p:spPr>
        <p:txBody>
          <a:bodyPr wrap="none" anchor="ctr"/>
          <a:lstStyle/>
          <a:p>
            <a:pPr algn="ctr"/>
            <a:r>
              <a:rPr lang="en-US" sz="500"/>
              <a:t>7</a:t>
            </a:r>
          </a:p>
        </p:txBody>
      </p:sp>
      <p:sp>
        <p:nvSpPr>
          <p:cNvPr id="934110" name="Rectangle 222"/>
          <p:cNvSpPr>
            <a:spLocks noChangeArrowheads="1"/>
          </p:cNvSpPr>
          <p:nvPr/>
        </p:nvSpPr>
        <p:spPr bwMode="auto">
          <a:xfrm>
            <a:off x="4697413" y="499903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67</a:t>
            </a:r>
            <a:endParaRPr lang="en-US" sz="500"/>
          </a:p>
        </p:txBody>
      </p:sp>
      <p:cxnSp>
        <p:nvCxnSpPr>
          <p:cNvPr id="934111" name="AutoShape 223"/>
          <p:cNvCxnSpPr>
            <a:cxnSpLocks noChangeShapeType="1"/>
            <a:stCxn id="934105" idx="3"/>
            <a:endCxn id="934108" idx="2"/>
          </p:cNvCxnSpPr>
          <p:nvPr/>
        </p:nvCxnSpPr>
        <p:spPr bwMode="auto">
          <a:xfrm>
            <a:off x="4843463" y="4899025"/>
            <a:ext cx="427037" cy="84138"/>
          </a:xfrm>
          <a:prstGeom prst="straightConnector1">
            <a:avLst/>
          </a:prstGeom>
          <a:noFill/>
          <a:ln w="9525">
            <a:solidFill>
              <a:schemeClr val="tx1"/>
            </a:solidFill>
            <a:round/>
            <a:headEnd/>
            <a:tailEnd/>
          </a:ln>
          <a:effectLst/>
        </p:spPr>
      </p:cxnSp>
      <p:cxnSp>
        <p:nvCxnSpPr>
          <p:cNvPr id="934112" name="AutoShape 224"/>
          <p:cNvCxnSpPr>
            <a:cxnSpLocks noChangeShapeType="1"/>
            <a:stCxn id="934110" idx="3"/>
            <a:endCxn id="934109" idx="2"/>
          </p:cNvCxnSpPr>
          <p:nvPr/>
        </p:nvCxnSpPr>
        <p:spPr bwMode="auto">
          <a:xfrm>
            <a:off x="4843463" y="5068888"/>
            <a:ext cx="427037" cy="85725"/>
          </a:xfrm>
          <a:prstGeom prst="straightConnector1">
            <a:avLst/>
          </a:prstGeom>
          <a:noFill/>
          <a:ln w="9525">
            <a:solidFill>
              <a:schemeClr val="tx1"/>
            </a:solidFill>
            <a:round/>
            <a:headEnd/>
            <a:tailEnd/>
          </a:ln>
          <a:effectLst/>
        </p:spPr>
      </p:cxnSp>
      <p:cxnSp>
        <p:nvCxnSpPr>
          <p:cNvPr id="934113" name="AutoShape 225"/>
          <p:cNvCxnSpPr>
            <a:cxnSpLocks noChangeShapeType="1"/>
            <a:stCxn id="934106" idx="6"/>
            <a:endCxn id="934110" idx="1"/>
          </p:cNvCxnSpPr>
          <p:nvPr/>
        </p:nvCxnSpPr>
        <p:spPr bwMode="auto">
          <a:xfrm>
            <a:off x="4297363" y="4983163"/>
            <a:ext cx="400050" cy="85725"/>
          </a:xfrm>
          <a:prstGeom prst="straightConnector1">
            <a:avLst/>
          </a:prstGeom>
          <a:noFill/>
          <a:ln w="9525">
            <a:solidFill>
              <a:schemeClr val="tx1"/>
            </a:solidFill>
            <a:round/>
            <a:headEnd/>
            <a:tailEnd/>
          </a:ln>
          <a:effectLst/>
        </p:spPr>
      </p:cxnSp>
      <p:cxnSp>
        <p:nvCxnSpPr>
          <p:cNvPr id="934114" name="AutoShape 226"/>
          <p:cNvCxnSpPr>
            <a:cxnSpLocks noChangeShapeType="1"/>
            <a:stCxn id="934106" idx="6"/>
            <a:endCxn id="934108" idx="2"/>
          </p:cNvCxnSpPr>
          <p:nvPr/>
        </p:nvCxnSpPr>
        <p:spPr bwMode="auto">
          <a:xfrm>
            <a:off x="4297363" y="4983163"/>
            <a:ext cx="973137" cy="0"/>
          </a:xfrm>
          <a:prstGeom prst="straightConnector1">
            <a:avLst/>
          </a:prstGeom>
          <a:noFill/>
          <a:ln w="9525">
            <a:solidFill>
              <a:schemeClr val="tx1"/>
            </a:solidFill>
            <a:prstDash val="dash"/>
            <a:round/>
            <a:headEnd/>
            <a:tailEnd/>
          </a:ln>
          <a:effectLst/>
        </p:spPr>
      </p:cxnSp>
      <p:cxnSp>
        <p:nvCxnSpPr>
          <p:cNvPr id="934115" name="AutoShape 227"/>
          <p:cNvCxnSpPr>
            <a:cxnSpLocks noChangeShapeType="1"/>
            <a:stCxn id="934084" idx="6"/>
            <a:endCxn id="934105" idx="1"/>
          </p:cNvCxnSpPr>
          <p:nvPr/>
        </p:nvCxnSpPr>
        <p:spPr bwMode="auto">
          <a:xfrm>
            <a:off x="4297363" y="4818063"/>
            <a:ext cx="400050" cy="80962"/>
          </a:xfrm>
          <a:prstGeom prst="straightConnector1">
            <a:avLst/>
          </a:prstGeom>
          <a:noFill/>
          <a:ln w="9525">
            <a:solidFill>
              <a:schemeClr val="tx1"/>
            </a:solidFill>
            <a:round/>
            <a:headEnd/>
            <a:tailEnd/>
          </a:ln>
          <a:effectLst/>
        </p:spPr>
      </p:cxnSp>
      <p:cxnSp>
        <p:nvCxnSpPr>
          <p:cNvPr id="934116" name="AutoShape 228"/>
          <p:cNvCxnSpPr>
            <a:cxnSpLocks noChangeShapeType="1"/>
            <a:stCxn id="934086" idx="6"/>
            <a:endCxn id="934092" idx="1"/>
          </p:cNvCxnSpPr>
          <p:nvPr/>
        </p:nvCxnSpPr>
        <p:spPr bwMode="auto">
          <a:xfrm>
            <a:off x="3151188" y="4818063"/>
            <a:ext cx="401637" cy="80962"/>
          </a:xfrm>
          <a:prstGeom prst="straightConnector1">
            <a:avLst/>
          </a:prstGeom>
          <a:noFill/>
          <a:ln w="9525">
            <a:solidFill>
              <a:schemeClr val="tx1"/>
            </a:solidFill>
            <a:round/>
            <a:headEnd/>
            <a:tailEnd/>
          </a:ln>
          <a:effectLst/>
        </p:spPr>
      </p:cxnSp>
      <p:sp>
        <p:nvSpPr>
          <p:cNvPr id="934117" name="Oval 229"/>
          <p:cNvSpPr>
            <a:spLocks noChangeArrowheads="1"/>
          </p:cNvSpPr>
          <p:nvPr/>
        </p:nvSpPr>
        <p:spPr bwMode="auto">
          <a:xfrm>
            <a:off x="4124325" y="528796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118" name="Oval 230"/>
          <p:cNvSpPr>
            <a:spLocks noChangeArrowheads="1"/>
          </p:cNvSpPr>
          <p:nvPr/>
        </p:nvSpPr>
        <p:spPr bwMode="auto">
          <a:xfrm>
            <a:off x="4124325" y="579278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119" name="Oval 231"/>
          <p:cNvSpPr>
            <a:spLocks noChangeArrowheads="1"/>
          </p:cNvSpPr>
          <p:nvPr/>
        </p:nvSpPr>
        <p:spPr bwMode="auto">
          <a:xfrm>
            <a:off x="2979738" y="52879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120" name="Oval 232"/>
          <p:cNvSpPr>
            <a:spLocks noChangeArrowheads="1"/>
          </p:cNvSpPr>
          <p:nvPr/>
        </p:nvSpPr>
        <p:spPr bwMode="auto">
          <a:xfrm>
            <a:off x="2979738" y="579278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121" name="Rectangle 233"/>
          <p:cNvSpPr>
            <a:spLocks noChangeArrowheads="1"/>
          </p:cNvSpPr>
          <p:nvPr/>
        </p:nvSpPr>
        <p:spPr bwMode="auto">
          <a:xfrm>
            <a:off x="3552825" y="5354638"/>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cxnSp>
        <p:nvCxnSpPr>
          <p:cNvPr id="934122" name="AutoShape 234"/>
          <p:cNvCxnSpPr>
            <a:cxnSpLocks noChangeShapeType="1"/>
            <a:stCxn id="934121" idx="3"/>
            <a:endCxn id="934127" idx="2"/>
          </p:cNvCxnSpPr>
          <p:nvPr/>
        </p:nvCxnSpPr>
        <p:spPr bwMode="auto">
          <a:xfrm>
            <a:off x="3698875" y="5426075"/>
            <a:ext cx="425450" cy="84138"/>
          </a:xfrm>
          <a:prstGeom prst="straightConnector1">
            <a:avLst/>
          </a:prstGeom>
          <a:noFill/>
          <a:ln w="9525">
            <a:solidFill>
              <a:schemeClr val="tx1"/>
            </a:solidFill>
            <a:round/>
            <a:headEnd/>
            <a:tailEnd/>
          </a:ln>
          <a:effectLst/>
        </p:spPr>
      </p:cxnSp>
      <p:cxnSp>
        <p:nvCxnSpPr>
          <p:cNvPr id="934123" name="AutoShape 235"/>
          <p:cNvCxnSpPr>
            <a:cxnSpLocks noChangeShapeType="1"/>
            <a:stCxn id="934119" idx="6"/>
            <a:endCxn id="934121" idx="1"/>
          </p:cNvCxnSpPr>
          <p:nvPr/>
        </p:nvCxnSpPr>
        <p:spPr bwMode="auto">
          <a:xfrm>
            <a:off x="3151188" y="5341938"/>
            <a:ext cx="401637" cy="84137"/>
          </a:xfrm>
          <a:prstGeom prst="straightConnector1">
            <a:avLst/>
          </a:prstGeom>
          <a:noFill/>
          <a:ln w="9525">
            <a:solidFill>
              <a:schemeClr val="tx1"/>
            </a:solidFill>
            <a:round/>
            <a:headEnd/>
            <a:tailEnd/>
          </a:ln>
          <a:effectLst/>
        </p:spPr>
      </p:cxnSp>
      <p:cxnSp>
        <p:nvCxnSpPr>
          <p:cNvPr id="934124" name="AutoShape 236"/>
          <p:cNvCxnSpPr>
            <a:cxnSpLocks noChangeShapeType="1"/>
            <a:stCxn id="934119" idx="6"/>
            <a:endCxn id="934117" idx="2"/>
          </p:cNvCxnSpPr>
          <p:nvPr/>
        </p:nvCxnSpPr>
        <p:spPr bwMode="auto">
          <a:xfrm>
            <a:off x="3151188" y="5341938"/>
            <a:ext cx="973137" cy="0"/>
          </a:xfrm>
          <a:prstGeom prst="straightConnector1">
            <a:avLst/>
          </a:prstGeom>
          <a:noFill/>
          <a:ln w="9525">
            <a:solidFill>
              <a:schemeClr val="tx1"/>
            </a:solidFill>
            <a:prstDash val="dash"/>
            <a:round/>
            <a:headEnd/>
            <a:tailEnd/>
          </a:ln>
          <a:effectLst/>
        </p:spPr>
      </p:cxnSp>
      <p:cxnSp>
        <p:nvCxnSpPr>
          <p:cNvPr id="934125" name="AutoShape 237"/>
          <p:cNvCxnSpPr>
            <a:cxnSpLocks noChangeShapeType="1"/>
            <a:stCxn id="934120" idx="6"/>
            <a:endCxn id="934118" idx="2"/>
          </p:cNvCxnSpPr>
          <p:nvPr/>
        </p:nvCxnSpPr>
        <p:spPr bwMode="auto">
          <a:xfrm>
            <a:off x="3151188" y="5845175"/>
            <a:ext cx="973137" cy="0"/>
          </a:xfrm>
          <a:prstGeom prst="straightConnector1">
            <a:avLst/>
          </a:prstGeom>
          <a:noFill/>
          <a:ln w="9525">
            <a:solidFill>
              <a:schemeClr val="tx1"/>
            </a:solidFill>
            <a:prstDash val="dash"/>
            <a:round/>
            <a:headEnd/>
            <a:tailEnd/>
          </a:ln>
          <a:effectLst/>
        </p:spPr>
      </p:cxnSp>
      <p:sp>
        <p:nvSpPr>
          <p:cNvPr id="934126" name="Rectangle 238"/>
          <p:cNvSpPr>
            <a:spLocks noChangeArrowheads="1"/>
          </p:cNvSpPr>
          <p:nvPr/>
        </p:nvSpPr>
        <p:spPr bwMode="auto">
          <a:xfrm>
            <a:off x="3552825" y="5859463"/>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127" name="Oval 239"/>
          <p:cNvSpPr>
            <a:spLocks noChangeArrowheads="1"/>
          </p:cNvSpPr>
          <p:nvPr/>
        </p:nvSpPr>
        <p:spPr bwMode="auto">
          <a:xfrm>
            <a:off x="4124325" y="545623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128" name="Oval 240"/>
          <p:cNvSpPr>
            <a:spLocks noChangeArrowheads="1"/>
          </p:cNvSpPr>
          <p:nvPr/>
        </p:nvSpPr>
        <p:spPr bwMode="auto">
          <a:xfrm>
            <a:off x="5270500" y="52879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129" name="Oval 241"/>
          <p:cNvSpPr>
            <a:spLocks noChangeArrowheads="1"/>
          </p:cNvSpPr>
          <p:nvPr/>
        </p:nvSpPr>
        <p:spPr bwMode="auto">
          <a:xfrm>
            <a:off x="5270500" y="562451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130" name="Oval 242"/>
          <p:cNvSpPr>
            <a:spLocks noChangeArrowheads="1"/>
          </p:cNvSpPr>
          <p:nvPr/>
        </p:nvSpPr>
        <p:spPr bwMode="auto">
          <a:xfrm>
            <a:off x="5270500" y="579278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131" name="Rectangle 243"/>
          <p:cNvSpPr>
            <a:spLocks noChangeArrowheads="1"/>
          </p:cNvSpPr>
          <p:nvPr/>
        </p:nvSpPr>
        <p:spPr bwMode="auto">
          <a:xfrm>
            <a:off x="4697413" y="535463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sp>
        <p:nvSpPr>
          <p:cNvPr id="934132" name="Rectangle 244"/>
          <p:cNvSpPr>
            <a:spLocks noChangeArrowheads="1"/>
          </p:cNvSpPr>
          <p:nvPr/>
        </p:nvSpPr>
        <p:spPr bwMode="auto">
          <a:xfrm>
            <a:off x="4697413" y="5524500"/>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23</a:t>
            </a:r>
            <a:endParaRPr lang="en-US" sz="500"/>
          </a:p>
        </p:txBody>
      </p:sp>
      <p:cxnSp>
        <p:nvCxnSpPr>
          <p:cNvPr id="934133" name="AutoShape 245"/>
          <p:cNvCxnSpPr>
            <a:cxnSpLocks noChangeShapeType="1"/>
            <a:stCxn id="934132" idx="3"/>
            <a:endCxn id="934129" idx="2"/>
          </p:cNvCxnSpPr>
          <p:nvPr/>
        </p:nvCxnSpPr>
        <p:spPr bwMode="auto">
          <a:xfrm>
            <a:off x="4843463" y="5594350"/>
            <a:ext cx="427037" cy="82550"/>
          </a:xfrm>
          <a:prstGeom prst="straightConnector1">
            <a:avLst/>
          </a:prstGeom>
          <a:noFill/>
          <a:ln w="9525">
            <a:solidFill>
              <a:schemeClr val="tx1"/>
            </a:solidFill>
            <a:round/>
            <a:headEnd/>
            <a:tailEnd/>
          </a:ln>
          <a:effectLst/>
        </p:spPr>
      </p:cxnSp>
      <p:cxnSp>
        <p:nvCxnSpPr>
          <p:cNvPr id="934134" name="AutoShape 246"/>
          <p:cNvCxnSpPr>
            <a:cxnSpLocks noChangeShapeType="1"/>
            <a:stCxn id="934131" idx="3"/>
            <a:endCxn id="934141" idx="2"/>
          </p:cNvCxnSpPr>
          <p:nvPr/>
        </p:nvCxnSpPr>
        <p:spPr bwMode="auto">
          <a:xfrm>
            <a:off x="4843463" y="5426075"/>
            <a:ext cx="427037" cy="84138"/>
          </a:xfrm>
          <a:prstGeom prst="straightConnector1">
            <a:avLst/>
          </a:prstGeom>
          <a:noFill/>
          <a:ln w="9525">
            <a:solidFill>
              <a:schemeClr val="tx1"/>
            </a:solidFill>
            <a:round/>
            <a:headEnd/>
            <a:tailEnd/>
          </a:ln>
          <a:effectLst/>
        </p:spPr>
      </p:cxnSp>
      <p:cxnSp>
        <p:nvCxnSpPr>
          <p:cNvPr id="934135" name="AutoShape 247"/>
          <p:cNvCxnSpPr>
            <a:cxnSpLocks noChangeShapeType="1"/>
            <a:stCxn id="934117" idx="6"/>
            <a:endCxn id="934131" idx="1"/>
          </p:cNvCxnSpPr>
          <p:nvPr/>
        </p:nvCxnSpPr>
        <p:spPr bwMode="auto">
          <a:xfrm>
            <a:off x="4297363" y="5341938"/>
            <a:ext cx="400050" cy="84137"/>
          </a:xfrm>
          <a:prstGeom prst="straightConnector1">
            <a:avLst/>
          </a:prstGeom>
          <a:noFill/>
          <a:ln w="9525">
            <a:solidFill>
              <a:schemeClr val="tx1"/>
            </a:solidFill>
            <a:round/>
            <a:headEnd/>
            <a:tailEnd/>
          </a:ln>
          <a:effectLst/>
        </p:spPr>
      </p:cxnSp>
      <p:cxnSp>
        <p:nvCxnSpPr>
          <p:cNvPr id="934136" name="AutoShape 248"/>
          <p:cNvCxnSpPr>
            <a:cxnSpLocks noChangeShapeType="1"/>
            <a:stCxn id="934127" idx="6"/>
            <a:endCxn id="934132" idx="1"/>
          </p:cNvCxnSpPr>
          <p:nvPr/>
        </p:nvCxnSpPr>
        <p:spPr bwMode="auto">
          <a:xfrm>
            <a:off x="4297363" y="5510213"/>
            <a:ext cx="400050" cy="84137"/>
          </a:xfrm>
          <a:prstGeom prst="straightConnector1">
            <a:avLst/>
          </a:prstGeom>
          <a:noFill/>
          <a:ln w="9525">
            <a:solidFill>
              <a:schemeClr val="tx1"/>
            </a:solidFill>
            <a:round/>
            <a:headEnd/>
            <a:tailEnd/>
          </a:ln>
          <a:effectLst/>
        </p:spPr>
      </p:cxnSp>
      <p:cxnSp>
        <p:nvCxnSpPr>
          <p:cNvPr id="934137" name="AutoShape 249"/>
          <p:cNvCxnSpPr>
            <a:cxnSpLocks noChangeShapeType="1"/>
            <a:stCxn id="934117" idx="6"/>
            <a:endCxn id="934128" idx="2"/>
          </p:cNvCxnSpPr>
          <p:nvPr/>
        </p:nvCxnSpPr>
        <p:spPr bwMode="auto">
          <a:xfrm>
            <a:off x="4297363" y="5341938"/>
            <a:ext cx="973137" cy="0"/>
          </a:xfrm>
          <a:prstGeom prst="straightConnector1">
            <a:avLst/>
          </a:prstGeom>
          <a:noFill/>
          <a:ln w="9525">
            <a:solidFill>
              <a:schemeClr val="tx1"/>
            </a:solidFill>
            <a:prstDash val="dash"/>
            <a:round/>
            <a:headEnd/>
            <a:tailEnd/>
          </a:ln>
          <a:effectLst/>
        </p:spPr>
      </p:cxnSp>
      <p:cxnSp>
        <p:nvCxnSpPr>
          <p:cNvPr id="934138" name="AutoShape 250"/>
          <p:cNvCxnSpPr>
            <a:cxnSpLocks noChangeShapeType="1"/>
            <a:stCxn id="934127" idx="6"/>
            <a:endCxn id="934141" idx="2"/>
          </p:cNvCxnSpPr>
          <p:nvPr/>
        </p:nvCxnSpPr>
        <p:spPr bwMode="auto">
          <a:xfrm>
            <a:off x="4297363" y="5510213"/>
            <a:ext cx="973137" cy="0"/>
          </a:xfrm>
          <a:prstGeom prst="straightConnector1">
            <a:avLst/>
          </a:prstGeom>
          <a:noFill/>
          <a:ln w="9525">
            <a:solidFill>
              <a:schemeClr val="tx1"/>
            </a:solidFill>
            <a:prstDash val="dash"/>
            <a:round/>
            <a:headEnd/>
            <a:tailEnd/>
          </a:ln>
          <a:effectLst/>
        </p:spPr>
      </p:cxnSp>
      <p:cxnSp>
        <p:nvCxnSpPr>
          <p:cNvPr id="934139" name="AutoShape 251"/>
          <p:cNvCxnSpPr>
            <a:cxnSpLocks noChangeShapeType="1"/>
            <a:stCxn id="934118" idx="6"/>
            <a:endCxn id="934130" idx="2"/>
          </p:cNvCxnSpPr>
          <p:nvPr/>
        </p:nvCxnSpPr>
        <p:spPr bwMode="auto">
          <a:xfrm>
            <a:off x="4297363" y="5845175"/>
            <a:ext cx="973137" cy="0"/>
          </a:xfrm>
          <a:prstGeom prst="straightConnector1">
            <a:avLst/>
          </a:prstGeom>
          <a:noFill/>
          <a:ln w="9525">
            <a:solidFill>
              <a:schemeClr val="tx1"/>
            </a:solidFill>
            <a:prstDash val="dash"/>
            <a:round/>
            <a:headEnd/>
            <a:tailEnd/>
          </a:ln>
          <a:effectLst/>
        </p:spPr>
      </p:cxnSp>
      <p:sp>
        <p:nvSpPr>
          <p:cNvPr id="934140" name="Rectangle 252"/>
          <p:cNvSpPr>
            <a:spLocks noChangeArrowheads="1"/>
          </p:cNvSpPr>
          <p:nvPr/>
        </p:nvSpPr>
        <p:spPr bwMode="auto">
          <a:xfrm>
            <a:off x="4697413" y="5859463"/>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141" name="Oval 253"/>
          <p:cNvSpPr>
            <a:spLocks noChangeArrowheads="1"/>
          </p:cNvSpPr>
          <p:nvPr/>
        </p:nvSpPr>
        <p:spPr bwMode="auto">
          <a:xfrm>
            <a:off x="5270500" y="545623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142" name="Oval 254"/>
          <p:cNvSpPr>
            <a:spLocks noChangeArrowheads="1"/>
          </p:cNvSpPr>
          <p:nvPr/>
        </p:nvSpPr>
        <p:spPr bwMode="auto">
          <a:xfrm>
            <a:off x="4124325" y="5962650"/>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cxnSp>
        <p:nvCxnSpPr>
          <p:cNvPr id="934143" name="AutoShape 255"/>
          <p:cNvCxnSpPr>
            <a:cxnSpLocks noChangeShapeType="1"/>
            <a:stCxn id="934126" idx="3"/>
            <a:endCxn id="934142" idx="2"/>
          </p:cNvCxnSpPr>
          <p:nvPr/>
        </p:nvCxnSpPr>
        <p:spPr bwMode="auto">
          <a:xfrm>
            <a:off x="3698875" y="5929313"/>
            <a:ext cx="425450" cy="85725"/>
          </a:xfrm>
          <a:prstGeom prst="straightConnector1">
            <a:avLst/>
          </a:prstGeom>
          <a:noFill/>
          <a:ln w="9525">
            <a:solidFill>
              <a:schemeClr val="tx1"/>
            </a:solidFill>
            <a:round/>
            <a:headEnd/>
            <a:tailEnd/>
          </a:ln>
          <a:effectLst/>
        </p:spPr>
      </p:cxnSp>
      <p:sp>
        <p:nvSpPr>
          <p:cNvPr id="934144" name="Oval 256"/>
          <p:cNvSpPr>
            <a:spLocks noChangeArrowheads="1"/>
          </p:cNvSpPr>
          <p:nvPr/>
        </p:nvSpPr>
        <p:spPr bwMode="auto">
          <a:xfrm>
            <a:off x="5270500" y="5962650"/>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sp>
        <p:nvSpPr>
          <p:cNvPr id="934145" name="Oval 257"/>
          <p:cNvSpPr>
            <a:spLocks noChangeArrowheads="1"/>
          </p:cNvSpPr>
          <p:nvPr/>
        </p:nvSpPr>
        <p:spPr bwMode="auto">
          <a:xfrm>
            <a:off x="5270500" y="612933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7</a:t>
            </a:r>
          </a:p>
        </p:txBody>
      </p:sp>
      <p:sp>
        <p:nvSpPr>
          <p:cNvPr id="934146" name="Rectangle 258"/>
          <p:cNvSpPr>
            <a:spLocks noChangeArrowheads="1"/>
          </p:cNvSpPr>
          <p:nvPr/>
        </p:nvSpPr>
        <p:spPr bwMode="auto">
          <a:xfrm>
            <a:off x="4697413" y="6029325"/>
            <a:ext cx="147637" cy="134938"/>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67</a:t>
            </a:r>
            <a:endParaRPr lang="en-US" sz="500"/>
          </a:p>
        </p:txBody>
      </p:sp>
      <p:cxnSp>
        <p:nvCxnSpPr>
          <p:cNvPr id="934147" name="AutoShape 259"/>
          <p:cNvCxnSpPr>
            <a:cxnSpLocks noChangeShapeType="1"/>
            <a:stCxn id="934140" idx="3"/>
            <a:endCxn id="934144" idx="2"/>
          </p:cNvCxnSpPr>
          <p:nvPr/>
        </p:nvCxnSpPr>
        <p:spPr bwMode="auto">
          <a:xfrm>
            <a:off x="4843463" y="5929313"/>
            <a:ext cx="427037" cy="85725"/>
          </a:xfrm>
          <a:prstGeom prst="straightConnector1">
            <a:avLst/>
          </a:prstGeom>
          <a:noFill/>
          <a:ln w="9525">
            <a:solidFill>
              <a:schemeClr val="tx1"/>
            </a:solidFill>
            <a:round/>
            <a:headEnd/>
            <a:tailEnd/>
          </a:ln>
          <a:effectLst/>
        </p:spPr>
      </p:cxnSp>
      <p:cxnSp>
        <p:nvCxnSpPr>
          <p:cNvPr id="934148" name="AutoShape 260"/>
          <p:cNvCxnSpPr>
            <a:cxnSpLocks noChangeShapeType="1"/>
            <a:stCxn id="934146" idx="3"/>
            <a:endCxn id="934145" idx="2"/>
          </p:cNvCxnSpPr>
          <p:nvPr/>
        </p:nvCxnSpPr>
        <p:spPr bwMode="auto">
          <a:xfrm>
            <a:off x="4843463" y="6099175"/>
            <a:ext cx="427037" cy="84138"/>
          </a:xfrm>
          <a:prstGeom prst="straightConnector1">
            <a:avLst/>
          </a:prstGeom>
          <a:noFill/>
          <a:ln w="9525">
            <a:solidFill>
              <a:schemeClr val="tx1"/>
            </a:solidFill>
            <a:round/>
            <a:headEnd/>
            <a:tailEnd/>
          </a:ln>
          <a:effectLst/>
        </p:spPr>
      </p:cxnSp>
      <p:cxnSp>
        <p:nvCxnSpPr>
          <p:cNvPr id="934149" name="AutoShape 261"/>
          <p:cNvCxnSpPr>
            <a:cxnSpLocks noChangeShapeType="1"/>
            <a:stCxn id="934142" idx="6"/>
            <a:endCxn id="934146" idx="1"/>
          </p:cNvCxnSpPr>
          <p:nvPr/>
        </p:nvCxnSpPr>
        <p:spPr bwMode="auto">
          <a:xfrm>
            <a:off x="4297363" y="6015038"/>
            <a:ext cx="400050" cy="84137"/>
          </a:xfrm>
          <a:prstGeom prst="straightConnector1">
            <a:avLst/>
          </a:prstGeom>
          <a:noFill/>
          <a:ln w="9525">
            <a:solidFill>
              <a:schemeClr val="tx1"/>
            </a:solidFill>
            <a:round/>
            <a:headEnd/>
            <a:tailEnd/>
          </a:ln>
          <a:effectLst/>
        </p:spPr>
      </p:cxnSp>
      <p:cxnSp>
        <p:nvCxnSpPr>
          <p:cNvPr id="934150" name="AutoShape 262"/>
          <p:cNvCxnSpPr>
            <a:cxnSpLocks noChangeShapeType="1"/>
            <a:stCxn id="934142" idx="6"/>
            <a:endCxn id="934144" idx="2"/>
          </p:cNvCxnSpPr>
          <p:nvPr/>
        </p:nvCxnSpPr>
        <p:spPr bwMode="auto">
          <a:xfrm>
            <a:off x="4297363" y="6015038"/>
            <a:ext cx="973137" cy="0"/>
          </a:xfrm>
          <a:prstGeom prst="straightConnector1">
            <a:avLst/>
          </a:prstGeom>
          <a:noFill/>
          <a:ln w="9525">
            <a:solidFill>
              <a:schemeClr val="tx1"/>
            </a:solidFill>
            <a:prstDash val="dash"/>
            <a:round/>
            <a:headEnd/>
            <a:tailEnd/>
          </a:ln>
          <a:effectLst/>
        </p:spPr>
      </p:cxnSp>
      <p:cxnSp>
        <p:nvCxnSpPr>
          <p:cNvPr id="934151" name="AutoShape 263"/>
          <p:cNvCxnSpPr>
            <a:cxnSpLocks noChangeShapeType="1"/>
            <a:stCxn id="934118" idx="6"/>
            <a:endCxn id="934140" idx="1"/>
          </p:cNvCxnSpPr>
          <p:nvPr/>
        </p:nvCxnSpPr>
        <p:spPr bwMode="auto">
          <a:xfrm>
            <a:off x="4297363" y="5845175"/>
            <a:ext cx="400050" cy="84138"/>
          </a:xfrm>
          <a:prstGeom prst="straightConnector1">
            <a:avLst/>
          </a:prstGeom>
          <a:noFill/>
          <a:ln w="9525">
            <a:solidFill>
              <a:schemeClr val="tx1"/>
            </a:solidFill>
            <a:round/>
            <a:headEnd/>
            <a:tailEnd/>
          </a:ln>
          <a:effectLst/>
        </p:spPr>
      </p:cxnSp>
      <p:cxnSp>
        <p:nvCxnSpPr>
          <p:cNvPr id="934152" name="AutoShape 264"/>
          <p:cNvCxnSpPr>
            <a:cxnSpLocks noChangeShapeType="1"/>
            <a:stCxn id="934120" idx="6"/>
            <a:endCxn id="934126" idx="1"/>
          </p:cNvCxnSpPr>
          <p:nvPr/>
        </p:nvCxnSpPr>
        <p:spPr bwMode="auto">
          <a:xfrm>
            <a:off x="3151188" y="5845175"/>
            <a:ext cx="401637" cy="84138"/>
          </a:xfrm>
          <a:prstGeom prst="straightConnector1">
            <a:avLst/>
          </a:prstGeom>
          <a:noFill/>
          <a:ln w="9525">
            <a:solidFill>
              <a:schemeClr val="tx1"/>
            </a:solidFill>
            <a:round/>
            <a:headEnd/>
            <a:tailEnd/>
          </a:ln>
          <a:effectLst/>
        </p:spPr>
      </p:cxnSp>
      <p:cxnSp>
        <p:nvCxnSpPr>
          <p:cNvPr id="934153" name="AutoShape 265"/>
          <p:cNvCxnSpPr>
            <a:cxnSpLocks noChangeShapeType="1"/>
            <a:stCxn id="934189" idx="6"/>
            <a:endCxn id="934050" idx="2"/>
          </p:cNvCxnSpPr>
          <p:nvPr/>
        </p:nvCxnSpPr>
        <p:spPr bwMode="auto">
          <a:xfrm flipV="1">
            <a:off x="2644775" y="3500438"/>
            <a:ext cx="334963" cy="114300"/>
          </a:xfrm>
          <a:prstGeom prst="straightConnector1">
            <a:avLst/>
          </a:prstGeom>
          <a:noFill/>
          <a:ln w="9525">
            <a:solidFill>
              <a:schemeClr val="tx1"/>
            </a:solidFill>
            <a:round/>
            <a:headEnd/>
            <a:tailEnd type="triangle" w="med" len="med"/>
          </a:ln>
          <a:effectLst/>
        </p:spPr>
      </p:cxnSp>
      <p:cxnSp>
        <p:nvCxnSpPr>
          <p:cNvPr id="934154" name="AutoShape 266"/>
          <p:cNvCxnSpPr>
            <a:cxnSpLocks noChangeShapeType="1"/>
            <a:stCxn id="934190" idx="6"/>
            <a:endCxn id="934051" idx="2"/>
          </p:cNvCxnSpPr>
          <p:nvPr/>
        </p:nvCxnSpPr>
        <p:spPr bwMode="auto">
          <a:xfrm>
            <a:off x="2641600" y="3827463"/>
            <a:ext cx="338138" cy="9525"/>
          </a:xfrm>
          <a:prstGeom prst="straightConnector1">
            <a:avLst/>
          </a:prstGeom>
          <a:noFill/>
          <a:ln w="9525">
            <a:solidFill>
              <a:schemeClr val="tx1"/>
            </a:solidFill>
            <a:round/>
            <a:headEnd/>
            <a:tailEnd type="triangle" w="med" len="med"/>
          </a:ln>
          <a:effectLst/>
        </p:spPr>
      </p:cxnSp>
      <p:cxnSp>
        <p:nvCxnSpPr>
          <p:cNvPr id="934155" name="AutoShape 267"/>
          <p:cNvCxnSpPr>
            <a:cxnSpLocks noChangeShapeType="1"/>
            <a:stCxn id="934193" idx="6"/>
            <a:endCxn id="934085" idx="2"/>
          </p:cNvCxnSpPr>
          <p:nvPr/>
        </p:nvCxnSpPr>
        <p:spPr bwMode="auto">
          <a:xfrm flipV="1">
            <a:off x="2644775" y="4481513"/>
            <a:ext cx="334963" cy="55562"/>
          </a:xfrm>
          <a:prstGeom prst="straightConnector1">
            <a:avLst/>
          </a:prstGeom>
          <a:noFill/>
          <a:ln w="9525">
            <a:solidFill>
              <a:schemeClr val="tx1"/>
            </a:solidFill>
            <a:round/>
            <a:headEnd/>
            <a:tailEnd type="triangle" w="med" len="med"/>
          </a:ln>
          <a:effectLst/>
        </p:spPr>
      </p:cxnSp>
      <p:cxnSp>
        <p:nvCxnSpPr>
          <p:cNvPr id="934156" name="AutoShape 268"/>
          <p:cNvCxnSpPr>
            <a:cxnSpLocks noChangeShapeType="1"/>
            <a:stCxn id="934194" idx="6"/>
            <a:endCxn id="934086" idx="2"/>
          </p:cNvCxnSpPr>
          <p:nvPr/>
        </p:nvCxnSpPr>
        <p:spPr bwMode="auto">
          <a:xfrm>
            <a:off x="2641600" y="4749800"/>
            <a:ext cx="338138" cy="68263"/>
          </a:xfrm>
          <a:prstGeom prst="straightConnector1">
            <a:avLst/>
          </a:prstGeom>
          <a:noFill/>
          <a:ln w="9525">
            <a:solidFill>
              <a:schemeClr val="tx1"/>
            </a:solidFill>
            <a:round/>
            <a:headEnd/>
            <a:tailEnd type="triangle" w="med" len="med"/>
          </a:ln>
          <a:effectLst/>
        </p:spPr>
      </p:cxnSp>
      <p:cxnSp>
        <p:nvCxnSpPr>
          <p:cNvPr id="934157" name="AutoShape 269"/>
          <p:cNvCxnSpPr>
            <a:cxnSpLocks noChangeShapeType="1"/>
            <a:stCxn id="934197" idx="6"/>
            <a:endCxn id="934119" idx="2"/>
          </p:cNvCxnSpPr>
          <p:nvPr/>
        </p:nvCxnSpPr>
        <p:spPr bwMode="auto">
          <a:xfrm flipV="1">
            <a:off x="2644775" y="5341938"/>
            <a:ext cx="334963" cy="128587"/>
          </a:xfrm>
          <a:prstGeom prst="straightConnector1">
            <a:avLst/>
          </a:prstGeom>
          <a:noFill/>
          <a:ln w="9525">
            <a:solidFill>
              <a:schemeClr val="tx1"/>
            </a:solidFill>
            <a:round/>
            <a:headEnd/>
            <a:tailEnd type="triangle" w="med" len="med"/>
          </a:ln>
          <a:effectLst/>
        </p:spPr>
      </p:cxnSp>
      <p:cxnSp>
        <p:nvCxnSpPr>
          <p:cNvPr id="934158" name="AutoShape 270"/>
          <p:cNvCxnSpPr>
            <a:cxnSpLocks noChangeShapeType="1"/>
            <a:stCxn id="934198" idx="6"/>
            <a:endCxn id="934120" idx="2"/>
          </p:cNvCxnSpPr>
          <p:nvPr/>
        </p:nvCxnSpPr>
        <p:spPr bwMode="auto">
          <a:xfrm>
            <a:off x="2641600" y="5683250"/>
            <a:ext cx="338138" cy="163513"/>
          </a:xfrm>
          <a:prstGeom prst="straightConnector1">
            <a:avLst/>
          </a:prstGeom>
          <a:noFill/>
          <a:ln w="9525">
            <a:solidFill>
              <a:schemeClr val="tx1"/>
            </a:solidFill>
            <a:round/>
            <a:headEnd/>
            <a:tailEnd type="triangle" w="med" len="med"/>
          </a:ln>
          <a:effectLst/>
        </p:spPr>
      </p:cxnSp>
      <p:sp>
        <p:nvSpPr>
          <p:cNvPr id="934159" name="Oval 271"/>
          <p:cNvSpPr>
            <a:spLocks noChangeArrowheads="1"/>
          </p:cNvSpPr>
          <p:nvPr/>
        </p:nvSpPr>
        <p:spPr bwMode="auto">
          <a:xfrm>
            <a:off x="4124325" y="425926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60" name="AutoShape 272"/>
          <p:cNvCxnSpPr>
            <a:cxnSpLocks noChangeShapeType="1"/>
            <a:stCxn id="934086" idx="6"/>
            <a:endCxn id="934161" idx="1"/>
          </p:cNvCxnSpPr>
          <p:nvPr/>
        </p:nvCxnSpPr>
        <p:spPr bwMode="auto">
          <a:xfrm flipV="1">
            <a:off x="3151188" y="4398963"/>
            <a:ext cx="401637" cy="419100"/>
          </a:xfrm>
          <a:prstGeom prst="straightConnector1">
            <a:avLst/>
          </a:prstGeom>
          <a:noFill/>
          <a:ln w="9525">
            <a:solidFill>
              <a:schemeClr val="tx1"/>
            </a:solidFill>
            <a:round/>
            <a:headEnd/>
            <a:tailEnd/>
          </a:ln>
          <a:effectLst/>
        </p:spPr>
      </p:cxnSp>
      <p:sp>
        <p:nvSpPr>
          <p:cNvPr id="934161" name="Rectangle 273"/>
          <p:cNvSpPr>
            <a:spLocks noChangeArrowheads="1"/>
          </p:cNvSpPr>
          <p:nvPr/>
        </p:nvSpPr>
        <p:spPr bwMode="auto">
          <a:xfrm>
            <a:off x="3552825" y="4330700"/>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sp>
        <p:nvSpPr>
          <p:cNvPr id="934162" name="Oval 274"/>
          <p:cNvSpPr>
            <a:spLocks noChangeArrowheads="1"/>
          </p:cNvSpPr>
          <p:nvPr/>
        </p:nvSpPr>
        <p:spPr bwMode="auto">
          <a:xfrm>
            <a:off x="5270500" y="42592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63" name="AutoShape 275"/>
          <p:cNvCxnSpPr>
            <a:cxnSpLocks noChangeShapeType="1"/>
            <a:stCxn id="934084" idx="6"/>
            <a:endCxn id="934165" idx="1"/>
          </p:cNvCxnSpPr>
          <p:nvPr/>
        </p:nvCxnSpPr>
        <p:spPr bwMode="auto">
          <a:xfrm flipV="1">
            <a:off x="4297363" y="4398963"/>
            <a:ext cx="400050" cy="419100"/>
          </a:xfrm>
          <a:prstGeom prst="straightConnector1">
            <a:avLst/>
          </a:prstGeom>
          <a:noFill/>
          <a:ln w="9525">
            <a:solidFill>
              <a:schemeClr val="tx1"/>
            </a:solidFill>
            <a:round/>
            <a:headEnd/>
            <a:tailEnd/>
          </a:ln>
          <a:effectLst/>
        </p:spPr>
      </p:cxnSp>
      <p:cxnSp>
        <p:nvCxnSpPr>
          <p:cNvPr id="934164" name="AutoShape 276"/>
          <p:cNvCxnSpPr>
            <a:cxnSpLocks noChangeShapeType="1"/>
            <a:stCxn id="934159" idx="6"/>
            <a:endCxn id="934162" idx="2"/>
          </p:cNvCxnSpPr>
          <p:nvPr/>
        </p:nvCxnSpPr>
        <p:spPr bwMode="auto">
          <a:xfrm>
            <a:off x="4297363" y="4311650"/>
            <a:ext cx="973137" cy="0"/>
          </a:xfrm>
          <a:prstGeom prst="straightConnector1">
            <a:avLst/>
          </a:prstGeom>
          <a:noFill/>
          <a:ln w="9525">
            <a:solidFill>
              <a:schemeClr val="tx1"/>
            </a:solidFill>
            <a:prstDash val="dash"/>
            <a:round/>
            <a:headEnd/>
            <a:tailEnd/>
          </a:ln>
          <a:effectLst/>
        </p:spPr>
      </p:cxnSp>
      <p:sp>
        <p:nvSpPr>
          <p:cNvPr id="934165" name="Rectangle 277"/>
          <p:cNvSpPr>
            <a:spLocks noChangeArrowheads="1"/>
          </p:cNvSpPr>
          <p:nvPr/>
        </p:nvSpPr>
        <p:spPr bwMode="auto">
          <a:xfrm>
            <a:off x="4697413" y="4330700"/>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66" name="AutoShape 278"/>
          <p:cNvCxnSpPr>
            <a:cxnSpLocks noChangeShapeType="1"/>
            <a:stCxn id="934161" idx="3"/>
            <a:endCxn id="934159" idx="2"/>
          </p:cNvCxnSpPr>
          <p:nvPr/>
        </p:nvCxnSpPr>
        <p:spPr bwMode="auto">
          <a:xfrm flipV="1">
            <a:off x="3698875" y="4311650"/>
            <a:ext cx="425450" cy="87313"/>
          </a:xfrm>
          <a:prstGeom prst="straightConnector1">
            <a:avLst/>
          </a:prstGeom>
          <a:noFill/>
          <a:ln w="9525">
            <a:solidFill>
              <a:schemeClr val="tx1"/>
            </a:solidFill>
            <a:round/>
            <a:headEnd/>
            <a:tailEnd/>
          </a:ln>
          <a:effectLst/>
        </p:spPr>
      </p:cxnSp>
      <p:cxnSp>
        <p:nvCxnSpPr>
          <p:cNvPr id="934167" name="AutoShape 279"/>
          <p:cNvCxnSpPr>
            <a:cxnSpLocks noChangeShapeType="1"/>
            <a:stCxn id="934165" idx="3"/>
            <a:endCxn id="934162" idx="2"/>
          </p:cNvCxnSpPr>
          <p:nvPr/>
        </p:nvCxnSpPr>
        <p:spPr bwMode="auto">
          <a:xfrm flipV="1">
            <a:off x="4843463" y="4311650"/>
            <a:ext cx="427037" cy="87313"/>
          </a:xfrm>
          <a:prstGeom prst="straightConnector1">
            <a:avLst/>
          </a:prstGeom>
          <a:noFill/>
          <a:ln w="9525">
            <a:solidFill>
              <a:schemeClr val="tx1"/>
            </a:solidFill>
            <a:round/>
            <a:headEnd/>
            <a:tailEnd/>
          </a:ln>
          <a:effectLst/>
        </p:spPr>
      </p:cxnSp>
      <p:cxnSp>
        <p:nvCxnSpPr>
          <p:cNvPr id="934168" name="AutoShape 280"/>
          <p:cNvCxnSpPr>
            <a:cxnSpLocks noChangeShapeType="1"/>
            <a:stCxn id="934082" idx="6"/>
            <a:endCxn id="934165" idx="1"/>
          </p:cNvCxnSpPr>
          <p:nvPr/>
        </p:nvCxnSpPr>
        <p:spPr bwMode="auto">
          <a:xfrm flipV="1">
            <a:off x="4297363" y="4398963"/>
            <a:ext cx="400050" cy="82550"/>
          </a:xfrm>
          <a:prstGeom prst="straightConnector1">
            <a:avLst/>
          </a:prstGeom>
          <a:noFill/>
          <a:ln w="9525">
            <a:solidFill>
              <a:schemeClr val="tx1"/>
            </a:solidFill>
            <a:round/>
            <a:headEnd/>
            <a:tailEnd/>
          </a:ln>
          <a:effectLst/>
        </p:spPr>
      </p:cxnSp>
      <p:cxnSp>
        <p:nvCxnSpPr>
          <p:cNvPr id="934169" name="AutoShape 281"/>
          <p:cNvCxnSpPr>
            <a:cxnSpLocks noChangeShapeType="1"/>
            <a:stCxn id="934085" idx="6"/>
            <a:endCxn id="934161" idx="1"/>
          </p:cNvCxnSpPr>
          <p:nvPr/>
        </p:nvCxnSpPr>
        <p:spPr bwMode="auto">
          <a:xfrm flipV="1">
            <a:off x="3151188" y="4398963"/>
            <a:ext cx="401637" cy="82550"/>
          </a:xfrm>
          <a:prstGeom prst="straightConnector1">
            <a:avLst/>
          </a:prstGeom>
          <a:noFill/>
          <a:ln w="9525">
            <a:solidFill>
              <a:schemeClr val="tx1"/>
            </a:solidFill>
            <a:round/>
            <a:headEnd/>
            <a:tailEnd/>
          </a:ln>
          <a:effectLst/>
        </p:spPr>
      </p:cxnSp>
      <p:sp>
        <p:nvSpPr>
          <p:cNvPr id="934170" name="Oval 282"/>
          <p:cNvSpPr>
            <a:spLocks noChangeArrowheads="1"/>
          </p:cNvSpPr>
          <p:nvPr/>
        </p:nvSpPr>
        <p:spPr bwMode="auto">
          <a:xfrm>
            <a:off x="6415088" y="4259263"/>
            <a:ext cx="173037"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71" name="AutoShape 283"/>
          <p:cNvCxnSpPr>
            <a:cxnSpLocks noChangeShapeType="1"/>
            <a:stCxn id="934095" idx="6"/>
            <a:endCxn id="934172" idx="1"/>
          </p:cNvCxnSpPr>
          <p:nvPr/>
        </p:nvCxnSpPr>
        <p:spPr bwMode="auto">
          <a:xfrm flipV="1">
            <a:off x="5441950" y="4403725"/>
            <a:ext cx="400050" cy="414338"/>
          </a:xfrm>
          <a:prstGeom prst="straightConnector1">
            <a:avLst/>
          </a:prstGeom>
          <a:noFill/>
          <a:ln w="9525">
            <a:solidFill>
              <a:schemeClr val="tx1"/>
            </a:solidFill>
            <a:round/>
            <a:headEnd/>
            <a:tailEnd/>
          </a:ln>
          <a:effectLst/>
        </p:spPr>
      </p:cxnSp>
      <p:sp>
        <p:nvSpPr>
          <p:cNvPr id="934172" name="Rectangle 284"/>
          <p:cNvSpPr>
            <a:spLocks noChangeArrowheads="1"/>
          </p:cNvSpPr>
          <p:nvPr/>
        </p:nvSpPr>
        <p:spPr bwMode="auto">
          <a:xfrm>
            <a:off x="5838825" y="4335463"/>
            <a:ext cx="150813"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73" name="AutoShape 285"/>
          <p:cNvCxnSpPr>
            <a:cxnSpLocks noChangeShapeType="1"/>
            <a:stCxn id="934172" idx="3"/>
            <a:endCxn id="934170" idx="2"/>
          </p:cNvCxnSpPr>
          <p:nvPr/>
        </p:nvCxnSpPr>
        <p:spPr bwMode="auto">
          <a:xfrm flipV="1">
            <a:off x="5988050" y="4311650"/>
            <a:ext cx="427038" cy="92075"/>
          </a:xfrm>
          <a:prstGeom prst="straightConnector1">
            <a:avLst/>
          </a:prstGeom>
          <a:noFill/>
          <a:ln w="9525">
            <a:solidFill>
              <a:schemeClr val="tx1"/>
            </a:solidFill>
            <a:round/>
            <a:headEnd/>
            <a:tailEnd/>
          </a:ln>
          <a:effectLst/>
        </p:spPr>
      </p:cxnSp>
      <p:cxnSp>
        <p:nvCxnSpPr>
          <p:cNvPr id="934174" name="AutoShape 286"/>
          <p:cNvCxnSpPr>
            <a:cxnSpLocks noChangeShapeType="1"/>
            <a:stCxn id="934093" idx="6"/>
            <a:endCxn id="934172" idx="1"/>
          </p:cNvCxnSpPr>
          <p:nvPr/>
        </p:nvCxnSpPr>
        <p:spPr bwMode="auto">
          <a:xfrm flipV="1">
            <a:off x="5441950" y="4403725"/>
            <a:ext cx="400050" cy="77788"/>
          </a:xfrm>
          <a:prstGeom prst="straightConnector1">
            <a:avLst/>
          </a:prstGeom>
          <a:noFill/>
          <a:ln w="9525">
            <a:solidFill>
              <a:schemeClr val="tx1"/>
            </a:solidFill>
            <a:round/>
            <a:headEnd/>
            <a:tailEnd/>
          </a:ln>
          <a:effectLst/>
        </p:spPr>
      </p:cxnSp>
      <p:cxnSp>
        <p:nvCxnSpPr>
          <p:cNvPr id="934175" name="AutoShape 287"/>
          <p:cNvCxnSpPr>
            <a:cxnSpLocks noChangeShapeType="1"/>
            <a:stCxn id="934162" idx="6"/>
            <a:endCxn id="934170" idx="2"/>
          </p:cNvCxnSpPr>
          <p:nvPr/>
        </p:nvCxnSpPr>
        <p:spPr bwMode="auto">
          <a:xfrm>
            <a:off x="5441950" y="4311650"/>
            <a:ext cx="973138" cy="0"/>
          </a:xfrm>
          <a:prstGeom prst="straightConnector1">
            <a:avLst/>
          </a:prstGeom>
          <a:noFill/>
          <a:ln w="9525">
            <a:solidFill>
              <a:schemeClr val="tx1"/>
            </a:solidFill>
            <a:prstDash val="dash"/>
            <a:round/>
            <a:headEnd/>
            <a:tailEnd/>
          </a:ln>
          <a:effectLst/>
        </p:spPr>
      </p:cxnSp>
      <p:sp>
        <p:nvSpPr>
          <p:cNvPr id="934176" name="Oval 288"/>
          <p:cNvSpPr>
            <a:spLocks noChangeArrowheads="1"/>
          </p:cNvSpPr>
          <p:nvPr/>
        </p:nvSpPr>
        <p:spPr bwMode="auto">
          <a:xfrm>
            <a:off x="6415088" y="3614738"/>
            <a:ext cx="173037"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77" name="AutoShape 289"/>
          <p:cNvCxnSpPr>
            <a:cxnSpLocks noChangeShapeType="1"/>
            <a:stCxn id="934064" idx="6"/>
            <a:endCxn id="934178" idx="1"/>
          </p:cNvCxnSpPr>
          <p:nvPr/>
        </p:nvCxnSpPr>
        <p:spPr bwMode="auto">
          <a:xfrm flipV="1">
            <a:off x="5441950" y="3749675"/>
            <a:ext cx="400050" cy="422275"/>
          </a:xfrm>
          <a:prstGeom prst="straightConnector1">
            <a:avLst/>
          </a:prstGeom>
          <a:noFill/>
          <a:ln w="9525">
            <a:solidFill>
              <a:schemeClr val="tx1"/>
            </a:solidFill>
            <a:round/>
            <a:headEnd/>
            <a:tailEnd/>
          </a:ln>
          <a:effectLst/>
        </p:spPr>
      </p:cxnSp>
      <p:sp>
        <p:nvSpPr>
          <p:cNvPr id="934178" name="Rectangle 290"/>
          <p:cNvSpPr>
            <a:spLocks noChangeArrowheads="1"/>
          </p:cNvSpPr>
          <p:nvPr/>
        </p:nvSpPr>
        <p:spPr bwMode="auto">
          <a:xfrm>
            <a:off x="5838825" y="3681413"/>
            <a:ext cx="150813"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79" name="AutoShape 291"/>
          <p:cNvCxnSpPr>
            <a:cxnSpLocks noChangeShapeType="1"/>
            <a:stCxn id="934178" idx="3"/>
            <a:endCxn id="934176" idx="2"/>
          </p:cNvCxnSpPr>
          <p:nvPr/>
        </p:nvCxnSpPr>
        <p:spPr bwMode="auto">
          <a:xfrm flipV="1">
            <a:off x="5988050" y="3668713"/>
            <a:ext cx="427038" cy="80962"/>
          </a:xfrm>
          <a:prstGeom prst="straightConnector1">
            <a:avLst/>
          </a:prstGeom>
          <a:noFill/>
          <a:ln w="9525">
            <a:solidFill>
              <a:schemeClr val="tx1"/>
            </a:solidFill>
            <a:round/>
            <a:headEnd/>
            <a:tailEnd/>
          </a:ln>
          <a:effectLst/>
        </p:spPr>
      </p:cxnSp>
      <p:cxnSp>
        <p:nvCxnSpPr>
          <p:cNvPr id="934180" name="AutoShape 292"/>
          <p:cNvCxnSpPr>
            <a:cxnSpLocks noChangeShapeType="1"/>
            <a:stCxn id="934062" idx="6"/>
            <a:endCxn id="934178" idx="1"/>
          </p:cNvCxnSpPr>
          <p:nvPr/>
        </p:nvCxnSpPr>
        <p:spPr bwMode="auto">
          <a:xfrm flipV="1">
            <a:off x="5441950" y="3749675"/>
            <a:ext cx="400050" cy="85725"/>
          </a:xfrm>
          <a:prstGeom prst="straightConnector1">
            <a:avLst/>
          </a:prstGeom>
          <a:noFill/>
          <a:ln w="9525">
            <a:solidFill>
              <a:schemeClr val="tx1"/>
            </a:solidFill>
            <a:round/>
            <a:headEnd/>
            <a:tailEnd/>
          </a:ln>
          <a:effectLst/>
        </p:spPr>
      </p:cxnSp>
      <p:sp>
        <p:nvSpPr>
          <p:cNvPr id="934181" name="Oval 293"/>
          <p:cNvSpPr>
            <a:spLocks noChangeArrowheads="1"/>
          </p:cNvSpPr>
          <p:nvPr/>
        </p:nvSpPr>
        <p:spPr bwMode="auto">
          <a:xfrm>
            <a:off x="6415088" y="5456238"/>
            <a:ext cx="173037"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82" name="AutoShape 294"/>
          <p:cNvCxnSpPr>
            <a:cxnSpLocks noChangeShapeType="1"/>
            <a:stCxn id="934130" idx="6"/>
            <a:endCxn id="934183" idx="1"/>
          </p:cNvCxnSpPr>
          <p:nvPr/>
        </p:nvCxnSpPr>
        <p:spPr bwMode="auto">
          <a:xfrm flipV="1">
            <a:off x="5441950" y="5591175"/>
            <a:ext cx="400050" cy="254000"/>
          </a:xfrm>
          <a:prstGeom prst="straightConnector1">
            <a:avLst/>
          </a:prstGeom>
          <a:noFill/>
          <a:ln w="9525">
            <a:solidFill>
              <a:schemeClr val="tx1"/>
            </a:solidFill>
            <a:round/>
            <a:headEnd/>
            <a:tailEnd/>
          </a:ln>
          <a:effectLst/>
        </p:spPr>
      </p:cxnSp>
      <p:sp>
        <p:nvSpPr>
          <p:cNvPr id="934183" name="Rectangle 295"/>
          <p:cNvSpPr>
            <a:spLocks noChangeArrowheads="1"/>
          </p:cNvSpPr>
          <p:nvPr/>
        </p:nvSpPr>
        <p:spPr bwMode="auto">
          <a:xfrm>
            <a:off x="5838825" y="5521325"/>
            <a:ext cx="150813" cy="134938"/>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84" name="AutoShape 296"/>
          <p:cNvCxnSpPr>
            <a:cxnSpLocks noChangeShapeType="1"/>
            <a:stCxn id="934183" idx="3"/>
            <a:endCxn id="934181" idx="2"/>
          </p:cNvCxnSpPr>
          <p:nvPr/>
        </p:nvCxnSpPr>
        <p:spPr bwMode="auto">
          <a:xfrm flipV="1">
            <a:off x="5988050" y="5510213"/>
            <a:ext cx="427038" cy="80962"/>
          </a:xfrm>
          <a:prstGeom prst="straightConnector1">
            <a:avLst/>
          </a:prstGeom>
          <a:noFill/>
          <a:ln w="9525">
            <a:solidFill>
              <a:schemeClr val="tx1"/>
            </a:solidFill>
            <a:round/>
            <a:headEnd/>
            <a:tailEnd/>
          </a:ln>
          <a:effectLst/>
        </p:spPr>
      </p:cxnSp>
      <p:cxnSp>
        <p:nvCxnSpPr>
          <p:cNvPr id="934185" name="AutoShape 297"/>
          <p:cNvCxnSpPr>
            <a:cxnSpLocks noChangeShapeType="1"/>
            <a:stCxn id="934129" idx="6"/>
            <a:endCxn id="934183" idx="1"/>
          </p:cNvCxnSpPr>
          <p:nvPr/>
        </p:nvCxnSpPr>
        <p:spPr bwMode="auto">
          <a:xfrm flipV="1">
            <a:off x="5441950" y="5591175"/>
            <a:ext cx="400050" cy="85725"/>
          </a:xfrm>
          <a:prstGeom prst="straightConnector1">
            <a:avLst/>
          </a:prstGeom>
          <a:noFill/>
          <a:ln w="9525">
            <a:solidFill>
              <a:schemeClr val="tx1"/>
            </a:solidFill>
            <a:round/>
            <a:headEnd/>
            <a:tailEnd/>
          </a:ln>
          <a:effectLst/>
        </p:spPr>
      </p:cxnSp>
      <p:sp>
        <p:nvSpPr>
          <p:cNvPr id="934186" name="Oval 298" descr="rbg"/>
          <p:cNvSpPr>
            <a:spLocks noChangeArrowheads="1"/>
          </p:cNvSpPr>
          <p:nvPr/>
        </p:nvSpPr>
        <p:spPr bwMode="auto">
          <a:xfrm rot="5227200" flipV="1">
            <a:off x="1939131" y="4496595"/>
            <a:ext cx="295275" cy="296862"/>
          </a:xfrm>
          <a:prstGeom prst="ellipse">
            <a:avLst/>
          </a:prstGeom>
          <a:blipFill dpi="0" rotWithShape="1">
            <a:blip r:embed="rId4" cstate="print"/>
            <a:srcRect/>
            <a:stretch>
              <a:fillRect/>
            </a:stretch>
          </a:blipFill>
          <a:ln w="9525">
            <a:solidFill>
              <a:srgbClr val="000000"/>
            </a:solidFill>
            <a:round/>
            <a:headEnd/>
            <a:tailEnd/>
          </a:ln>
          <a:effectLst/>
        </p:spPr>
        <p:txBody>
          <a:bodyPr wrap="none" anchor="ctr"/>
          <a:lstStyle/>
          <a:p>
            <a:endParaRPr lang="en-US"/>
          </a:p>
        </p:txBody>
      </p:sp>
      <p:grpSp>
        <p:nvGrpSpPr>
          <p:cNvPr id="934187" name="Group 299"/>
          <p:cNvGrpSpPr>
            <a:grpSpLocks/>
          </p:cNvGrpSpPr>
          <p:nvPr/>
        </p:nvGrpSpPr>
        <p:grpSpPr bwMode="auto">
          <a:xfrm>
            <a:off x="2390775" y="3465513"/>
            <a:ext cx="292100" cy="500062"/>
            <a:chOff x="244" y="936"/>
            <a:chExt cx="336" cy="576"/>
          </a:xfrm>
        </p:grpSpPr>
        <p:sp>
          <p:nvSpPr>
            <p:cNvPr id="934188" name="Oval 300"/>
            <p:cNvSpPr>
              <a:spLocks noChangeArrowheads="1"/>
            </p:cNvSpPr>
            <p:nvPr/>
          </p:nvSpPr>
          <p:spPr bwMode="auto">
            <a:xfrm>
              <a:off x="244" y="936"/>
              <a:ext cx="336" cy="57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34189" name="Oval 301"/>
            <p:cNvSpPr>
              <a:spLocks noChangeArrowheads="1"/>
            </p:cNvSpPr>
            <p:nvPr/>
          </p:nvSpPr>
          <p:spPr bwMode="auto">
            <a:xfrm>
              <a:off x="296" y="988"/>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1</a:t>
              </a:r>
            </a:p>
          </p:txBody>
        </p:sp>
        <p:sp>
          <p:nvSpPr>
            <p:cNvPr id="934190" name="Oval 302"/>
            <p:cNvSpPr>
              <a:spLocks noChangeArrowheads="1"/>
            </p:cNvSpPr>
            <p:nvPr/>
          </p:nvSpPr>
          <p:spPr bwMode="auto">
            <a:xfrm>
              <a:off x="292" y="1233"/>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3</a:t>
              </a:r>
            </a:p>
          </p:txBody>
        </p:sp>
      </p:grpSp>
      <p:grpSp>
        <p:nvGrpSpPr>
          <p:cNvPr id="934191" name="Group 303"/>
          <p:cNvGrpSpPr>
            <a:grpSpLocks/>
          </p:cNvGrpSpPr>
          <p:nvPr/>
        </p:nvGrpSpPr>
        <p:grpSpPr bwMode="auto">
          <a:xfrm>
            <a:off x="2390775" y="4386263"/>
            <a:ext cx="292100" cy="501650"/>
            <a:chOff x="243" y="2098"/>
            <a:chExt cx="336" cy="576"/>
          </a:xfrm>
        </p:grpSpPr>
        <p:sp>
          <p:nvSpPr>
            <p:cNvPr id="934192" name="Oval 304"/>
            <p:cNvSpPr>
              <a:spLocks noChangeArrowheads="1"/>
            </p:cNvSpPr>
            <p:nvPr/>
          </p:nvSpPr>
          <p:spPr bwMode="auto">
            <a:xfrm>
              <a:off x="243" y="2098"/>
              <a:ext cx="336" cy="576"/>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34193" name="Oval 305"/>
            <p:cNvSpPr>
              <a:spLocks noChangeArrowheads="1"/>
            </p:cNvSpPr>
            <p:nvPr/>
          </p:nvSpPr>
          <p:spPr bwMode="auto">
            <a:xfrm>
              <a:off x="295" y="2150"/>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3</a:t>
              </a:r>
            </a:p>
          </p:txBody>
        </p:sp>
        <p:sp>
          <p:nvSpPr>
            <p:cNvPr id="934194" name="Oval 306"/>
            <p:cNvSpPr>
              <a:spLocks noChangeArrowheads="1"/>
            </p:cNvSpPr>
            <p:nvPr/>
          </p:nvSpPr>
          <p:spPr bwMode="auto">
            <a:xfrm>
              <a:off x="291" y="2395"/>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5</a:t>
              </a:r>
            </a:p>
          </p:txBody>
        </p:sp>
      </p:grpSp>
      <p:grpSp>
        <p:nvGrpSpPr>
          <p:cNvPr id="934195" name="Group 307"/>
          <p:cNvGrpSpPr>
            <a:grpSpLocks/>
          </p:cNvGrpSpPr>
          <p:nvPr/>
        </p:nvGrpSpPr>
        <p:grpSpPr bwMode="auto">
          <a:xfrm>
            <a:off x="2390775" y="5319713"/>
            <a:ext cx="292100" cy="501650"/>
            <a:chOff x="239" y="2970"/>
            <a:chExt cx="336" cy="576"/>
          </a:xfrm>
        </p:grpSpPr>
        <p:sp>
          <p:nvSpPr>
            <p:cNvPr id="934196" name="Oval 308"/>
            <p:cNvSpPr>
              <a:spLocks noChangeArrowheads="1"/>
            </p:cNvSpPr>
            <p:nvPr/>
          </p:nvSpPr>
          <p:spPr bwMode="auto">
            <a:xfrm>
              <a:off x="239" y="2970"/>
              <a:ext cx="336" cy="576"/>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934197" name="Oval 309"/>
            <p:cNvSpPr>
              <a:spLocks noChangeArrowheads="1"/>
            </p:cNvSpPr>
            <p:nvPr/>
          </p:nvSpPr>
          <p:spPr bwMode="auto">
            <a:xfrm>
              <a:off x="291" y="3022"/>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1</a:t>
              </a:r>
            </a:p>
          </p:txBody>
        </p:sp>
        <p:sp>
          <p:nvSpPr>
            <p:cNvPr id="934198" name="Oval 310"/>
            <p:cNvSpPr>
              <a:spLocks noChangeArrowheads="1"/>
            </p:cNvSpPr>
            <p:nvPr/>
          </p:nvSpPr>
          <p:spPr bwMode="auto">
            <a:xfrm>
              <a:off x="287" y="3267"/>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5</a:t>
              </a:r>
            </a:p>
          </p:txBody>
        </p:sp>
      </p:grpSp>
      <p:cxnSp>
        <p:nvCxnSpPr>
          <p:cNvPr id="934199" name="AutoShape 311"/>
          <p:cNvCxnSpPr>
            <a:cxnSpLocks noChangeShapeType="1"/>
            <a:stCxn id="934186" idx="1"/>
            <a:endCxn id="934188" idx="2"/>
          </p:cNvCxnSpPr>
          <p:nvPr/>
        </p:nvCxnSpPr>
        <p:spPr bwMode="auto">
          <a:xfrm flipV="1">
            <a:off x="1976438" y="3716338"/>
            <a:ext cx="414337" cy="830262"/>
          </a:xfrm>
          <a:prstGeom prst="straightConnector1">
            <a:avLst/>
          </a:prstGeom>
          <a:noFill/>
          <a:ln w="9525">
            <a:solidFill>
              <a:schemeClr val="tx1"/>
            </a:solidFill>
            <a:round/>
            <a:headEnd/>
            <a:tailEnd type="triangle" w="med" len="med"/>
          </a:ln>
          <a:effectLst/>
        </p:spPr>
      </p:cxnSp>
      <p:cxnSp>
        <p:nvCxnSpPr>
          <p:cNvPr id="934200" name="AutoShape 312"/>
          <p:cNvCxnSpPr>
            <a:cxnSpLocks noChangeShapeType="1"/>
            <a:stCxn id="934186" idx="4"/>
            <a:endCxn id="934192" idx="2"/>
          </p:cNvCxnSpPr>
          <p:nvPr/>
        </p:nvCxnSpPr>
        <p:spPr bwMode="auto">
          <a:xfrm flipV="1">
            <a:off x="2233613" y="4637088"/>
            <a:ext cx="157162" cy="1587"/>
          </a:xfrm>
          <a:prstGeom prst="straightConnector1">
            <a:avLst/>
          </a:prstGeom>
          <a:noFill/>
          <a:ln w="9525">
            <a:solidFill>
              <a:schemeClr val="tx1"/>
            </a:solidFill>
            <a:round/>
            <a:headEnd/>
            <a:tailEnd type="triangle" w="med" len="med"/>
          </a:ln>
          <a:effectLst/>
        </p:spPr>
      </p:cxnSp>
      <p:cxnSp>
        <p:nvCxnSpPr>
          <p:cNvPr id="934201" name="AutoShape 313"/>
          <p:cNvCxnSpPr>
            <a:cxnSpLocks noChangeShapeType="1"/>
            <a:stCxn id="934186" idx="7"/>
            <a:endCxn id="934196" idx="2"/>
          </p:cNvCxnSpPr>
          <p:nvPr/>
        </p:nvCxnSpPr>
        <p:spPr bwMode="auto">
          <a:xfrm>
            <a:off x="1985963" y="4756150"/>
            <a:ext cx="404812" cy="814388"/>
          </a:xfrm>
          <a:prstGeom prst="straightConnector1">
            <a:avLst/>
          </a:prstGeom>
          <a:noFill/>
          <a:ln w="9525">
            <a:solidFill>
              <a:schemeClr val="tx1"/>
            </a:solidFill>
            <a:round/>
            <a:headEnd/>
            <a:tailEnd type="triangle" w="med" len="med"/>
          </a:ln>
          <a:effectLst/>
        </p:spPr>
      </p:cxnSp>
      <p:grpSp>
        <p:nvGrpSpPr>
          <p:cNvPr id="934202" name="Group 314"/>
          <p:cNvGrpSpPr>
            <a:grpSpLocks/>
          </p:cNvGrpSpPr>
          <p:nvPr/>
        </p:nvGrpSpPr>
        <p:grpSpPr bwMode="auto">
          <a:xfrm>
            <a:off x="5621338" y="4872038"/>
            <a:ext cx="949325" cy="306387"/>
            <a:chOff x="4981" y="2413"/>
            <a:chExt cx="598" cy="193"/>
          </a:xfrm>
        </p:grpSpPr>
        <p:sp>
          <p:nvSpPr>
            <p:cNvPr id="934203" name="Oval 315" descr="rbg"/>
            <p:cNvSpPr>
              <a:spLocks noChangeArrowheads="1"/>
            </p:cNvSpPr>
            <p:nvPr/>
          </p:nvSpPr>
          <p:spPr bwMode="auto">
            <a:xfrm rot="6919156" flipV="1">
              <a:off x="5162" y="2433"/>
              <a:ext cx="157" cy="174"/>
            </a:xfrm>
            <a:prstGeom prst="ellipse">
              <a:avLst/>
            </a:prstGeom>
            <a:blipFill dpi="0" rotWithShape="1">
              <a:blip r:embed="rId4" cstate="print"/>
              <a:srcRect/>
              <a:stretch>
                <a:fillRect/>
              </a:stretch>
            </a:blipFill>
            <a:ln w="9525">
              <a:solidFill>
                <a:srgbClr val="000000"/>
              </a:solidFill>
              <a:round/>
              <a:headEnd/>
              <a:tailEnd/>
            </a:ln>
            <a:effectLst/>
          </p:spPr>
          <p:txBody>
            <a:bodyPr wrap="none" anchor="ctr"/>
            <a:lstStyle/>
            <a:p>
              <a:endParaRPr lang="en-US"/>
            </a:p>
          </p:txBody>
        </p:sp>
        <p:sp>
          <p:nvSpPr>
            <p:cNvPr id="934204" name="Text Box 316"/>
            <p:cNvSpPr txBox="1">
              <a:spLocks noChangeArrowheads="1"/>
            </p:cNvSpPr>
            <p:nvPr/>
          </p:nvSpPr>
          <p:spPr bwMode="auto">
            <a:xfrm>
              <a:off x="4981" y="2414"/>
              <a:ext cx="221" cy="192"/>
            </a:xfrm>
            <a:prstGeom prst="rect">
              <a:avLst/>
            </a:prstGeom>
            <a:noFill/>
            <a:ln w="38100" algn="ctr">
              <a:noFill/>
              <a:miter lim="800000"/>
              <a:headEnd/>
              <a:tailEnd/>
            </a:ln>
            <a:effectLst/>
          </p:spPr>
          <p:txBody>
            <a:bodyPr wrap="none">
              <a:spAutoFit/>
            </a:bodyPr>
            <a:lstStyle/>
            <a:p>
              <a:pPr>
                <a:spcBef>
                  <a:spcPct val="20000"/>
                </a:spcBef>
                <a:buClr>
                  <a:srgbClr val="CCA500"/>
                </a:buClr>
                <a:buFont typeface="Wingdings" pitchFamily="2" charset="2"/>
                <a:buNone/>
              </a:pPr>
              <a:r>
                <a:rPr lang="en-US" sz="1400">
                  <a:latin typeface="Tahoma" pitchFamily="34" charset="0"/>
                </a:rPr>
                <a:t>h(</a:t>
              </a:r>
            </a:p>
          </p:txBody>
        </p:sp>
        <p:sp>
          <p:nvSpPr>
            <p:cNvPr id="934205" name="Text Box 317"/>
            <p:cNvSpPr txBox="1">
              <a:spLocks noChangeArrowheads="1"/>
            </p:cNvSpPr>
            <p:nvPr/>
          </p:nvSpPr>
          <p:spPr bwMode="auto">
            <a:xfrm>
              <a:off x="5278" y="2413"/>
              <a:ext cx="301" cy="192"/>
            </a:xfrm>
            <a:prstGeom prst="rect">
              <a:avLst/>
            </a:prstGeom>
            <a:noFill/>
            <a:ln w="38100" algn="ctr">
              <a:noFill/>
              <a:miter lim="800000"/>
              <a:headEnd/>
              <a:tailEnd/>
            </a:ln>
            <a:effectLst/>
          </p:spPr>
          <p:txBody>
            <a:bodyPr wrap="none">
              <a:spAutoFit/>
            </a:bodyPr>
            <a:lstStyle/>
            <a:p>
              <a:pPr>
                <a:spcBef>
                  <a:spcPct val="20000"/>
                </a:spcBef>
                <a:buClr>
                  <a:srgbClr val="CCA500"/>
                </a:buClr>
                <a:buFont typeface="Wingdings" pitchFamily="2" charset="2"/>
                <a:buNone/>
              </a:pPr>
              <a:r>
                <a:rPr lang="en-US" sz="1400">
                  <a:latin typeface="Tahoma" pitchFamily="34" charset="0"/>
                </a:rPr>
                <a:t>)=5</a:t>
              </a:r>
            </a:p>
          </p:txBody>
        </p:sp>
      </p:grpSp>
    </p:spTree>
    <p:custDataLst>
      <p:tags r:id="rId1"/>
    </p:custDataLst>
  </p:cSld>
  <p:clrMapOvr>
    <a:masterClrMapping/>
  </p:clrMapOvr>
  <p:transition advTm="36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33892"/>
                                        </p:tgtEl>
                                        <p:attrNameLst>
                                          <p:attrName>style.visibility</p:attrName>
                                        </p:attrNameLst>
                                      </p:cBhvr>
                                      <p:to>
                                        <p:strVal val="visible"/>
                                      </p:to>
                                    </p:set>
                                    <p:animEffect transition="in" filter="dissolve">
                                      <p:cBhvr>
                                        <p:cTn id="7" dur="500"/>
                                        <p:tgtEl>
                                          <p:spTgt spid="93389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33903"/>
                                        </p:tgtEl>
                                        <p:attrNameLst>
                                          <p:attrName>style.visibility</p:attrName>
                                        </p:attrNameLst>
                                      </p:cBhvr>
                                      <p:to>
                                        <p:strVal val="visible"/>
                                      </p:to>
                                    </p:set>
                                    <p:animEffect transition="in" filter="dissolve">
                                      <p:cBhvr>
                                        <p:cTn id="11" dur="500"/>
                                        <p:tgtEl>
                                          <p:spTgt spid="93390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33904"/>
                                        </p:tgtEl>
                                        <p:attrNameLst>
                                          <p:attrName>style.visibility</p:attrName>
                                        </p:attrNameLst>
                                      </p:cBhvr>
                                      <p:to>
                                        <p:strVal val="visible"/>
                                      </p:to>
                                    </p:set>
                                    <p:animEffect transition="in" filter="dissolve">
                                      <p:cBhvr>
                                        <p:cTn id="15" dur="500"/>
                                        <p:tgtEl>
                                          <p:spTgt spid="93390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33917"/>
                                        </p:tgtEl>
                                        <p:attrNameLst>
                                          <p:attrName>style.visibility</p:attrName>
                                        </p:attrNameLst>
                                      </p:cBhvr>
                                      <p:to>
                                        <p:strVal val="visible"/>
                                      </p:to>
                                    </p:set>
                                    <p:animEffect transition="in" filter="dissolve">
                                      <p:cBhvr>
                                        <p:cTn id="19" dur="500"/>
                                        <p:tgtEl>
                                          <p:spTgt spid="933917"/>
                                        </p:tgtEl>
                                      </p:cBhvr>
                                    </p:animEffect>
                                  </p:childTnLst>
                                </p:cTn>
                              </p:par>
                            </p:childTnLst>
                          </p:cTn>
                        </p:par>
                        <p:par>
                          <p:cTn id="20" fill="hold">
                            <p:stCondLst>
                              <p:cond delay="2000"/>
                            </p:stCondLst>
                            <p:childTnLst>
                              <p:par>
                                <p:cTn id="21" presetID="9" presetClass="emph" presetSubtype="0" grpId="1" nodeType="afterEffect">
                                  <p:stCondLst>
                                    <p:cond delay="500"/>
                                  </p:stCondLst>
                                  <p:childTnLst>
                                    <p:set>
                                      <p:cBhvr rctx="PPT">
                                        <p:cTn id="22" dur="indefinite"/>
                                        <p:tgtEl>
                                          <p:spTgt spid="933903"/>
                                        </p:tgtEl>
                                        <p:attrNameLst>
                                          <p:attrName>style.opacity</p:attrName>
                                        </p:attrNameLst>
                                      </p:cBhvr>
                                      <p:to>
                                        <p:strVal val="0.1"/>
                                      </p:to>
                                    </p:set>
                                    <p:animEffect filter="image" prLst="opacity: 0.1">
                                      <p:cBhvr rctx="IE">
                                        <p:cTn id="23" dur="indefinite"/>
                                        <p:tgtEl>
                                          <p:spTgt spid="933903"/>
                                        </p:tgtEl>
                                      </p:cBhvr>
                                    </p:animEffect>
                                  </p:childTnLst>
                                </p:cTn>
                              </p:par>
                              <p:par>
                                <p:cTn id="24" presetID="9" presetClass="emph" presetSubtype="0" nodeType="withEffect">
                                  <p:stCondLst>
                                    <p:cond delay="500"/>
                                  </p:stCondLst>
                                  <p:childTnLst>
                                    <p:set>
                                      <p:cBhvr rctx="PPT">
                                        <p:cTn id="25" dur="indefinite"/>
                                        <p:tgtEl>
                                          <p:spTgt spid="933904"/>
                                        </p:tgtEl>
                                        <p:attrNameLst>
                                          <p:attrName>style.opacity</p:attrName>
                                        </p:attrNameLst>
                                      </p:cBhvr>
                                      <p:to>
                                        <p:strVal val="0.1"/>
                                      </p:to>
                                    </p:set>
                                    <p:animEffect filter="image" prLst="opacity: 0.1">
                                      <p:cBhvr rctx="IE">
                                        <p:cTn id="26" dur="indefinite"/>
                                        <p:tgtEl>
                                          <p:spTgt spid="933904"/>
                                        </p:tgtEl>
                                      </p:cBhvr>
                                    </p:animEffect>
                                  </p:childTnLst>
                                </p:cTn>
                              </p:par>
                              <p:par>
                                <p:cTn id="27" presetID="9" presetClass="emph" presetSubtype="0" nodeType="withEffect">
                                  <p:stCondLst>
                                    <p:cond delay="500"/>
                                  </p:stCondLst>
                                  <p:childTnLst>
                                    <p:set>
                                      <p:cBhvr rctx="PPT">
                                        <p:cTn id="28" dur="indefinite"/>
                                        <p:tgtEl>
                                          <p:spTgt spid="933917"/>
                                        </p:tgtEl>
                                        <p:attrNameLst>
                                          <p:attrName>style.opacity</p:attrName>
                                        </p:attrNameLst>
                                      </p:cBhvr>
                                      <p:to>
                                        <p:strVal val="0.1"/>
                                      </p:to>
                                    </p:set>
                                    <p:animEffect filter="image" prLst="opacity: 0.1">
                                      <p:cBhvr rctx="IE">
                                        <p:cTn id="29" dur="indefinite"/>
                                        <p:tgtEl>
                                          <p:spTgt spid="933917"/>
                                        </p:tgtEl>
                                      </p:cBhvr>
                                    </p:animEffec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933893"/>
                                        </p:tgtEl>
                                        <p:attrNameLst>
                                          <p:attrName>style.visibility</p:attrName>
                                        </p:attrNameLst>
                                      </p:cBhvr>
                                      <p:to>
                                        <p:strVal val="visible"/>
                                      </p:to>
                                    </p:set>
                                    <p:animEffect transition="in" filter="dissolve">
                                      <p:cBhvr>
                                        <p:cTn id="33" dur="500"/>
                                        <p:tgtEl>
                                          <p:spTgt spid="933893"/>
                                        </p:tgtEl>
                                      </p:cBhvr>
                                    </p:animEffect>
                                  </p:childTnLst>
                                </p:cTn>
                              </p:par>
                              <p:par>
                                <p:cTn id="34" presetID="9" presetClass="entr" presetSubtype="0" fill="hold" nodeType="withEffect">
                                  <p:stCondLst>
                                    <p:cond delay="0"/>
                                  </p:stCondLst>
                                  <p:childTnLst>
                                    <p:set>
                                      <p:cBhvr>
                                        <p:cTn id="35" dur="1" fill="hold">
                                          <p:stCondLst>
                                            <p:cond delay="0"/>
                                          </p:stCondLst>
                                        </p:cTn>
                                        <p:tgtEl>
                                          <p:spTgt spid="933896"/>
                                        </p:tgtEl>
                                        <p:attrNameLst>
                                          <p:attrName>style.visibility</p:attrName>
                                        </p:attrNameLst>
                                      </p:cBhvr>
                                      <p:to>
                                        <p:strVal val="visible"/>
                                      </p:to>
                                    </p:set>
                                    <p:animEffect transition="in" filter="dissolve">
                                      <p:cBhvr>
                                        <p:cTn id="36" dur="500"/>
                                        <p:tgtEl>
                                          <p:spTgt spid="93389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33899"/>
                                        </p:tgtEl>
                                        <p:attrNameLst>
                                          <p:attrName>style.visibility</p:attrName>
                                        </p:attrNameLst>
                                      </p:cBhvr>
                                      <p:to>
                                        <p:strVal val="visible"/>
                                      </p:to>
                                    </p:set>
                                    <p:animEffect transition="in" filter="dissolve">
                                      <p:cBhvr>
                                        <p:cTn id="39" dur="500"/>
                                        <p:tgtEl>
                                          <p:spTgt spid="933899"/>
                                        </p:tgtEl>
                                      </p:cBhvr>
                                    </p:animEffect>
                                  </p:childTnLst>
                                </p:cTn>
                              </p:par>
                            </p:childTnLst>
                          </p:cTn>
                        </p:par>
                        <p:par>
                          <p:cTn id="40" fill="hold">
                            <p:stCondLst>
                              <p:cond delay="3000"/>
                            </p:stCondLst>
                            <p:childTnLst>
                              <p:par>
                                <p:cTn id="41" presetID="9" presetClass="entr" presetSubtype="0" fill="hold" grpId="0" nodeType="afterEffect">
                                  <p:stCondLst>
                                    <p:cond delay="0"/>
                                  </p:stCondLst>
                                  <p:childTnLst>
                                    <p:set>
                                      <p:cBhvr>
                                        <p:cTn id="42" dur="1" fill="hold">
                                          <p:stCondLst>
                                            <p:cond delay="0"/>
                                          </p:stCondLst>
                                        </p:cTn>
                                        <p:tgtEl>
                                          <p:spTgt spid="933939"/>
                                        </p:tgtEl>
                                        <p:attrNameLst>
                                          <p:attrName>style.visibility</p:attrName>
                                        </p:attrNameLst>
                                      </p:cBhvr>
                                      <p:to>
                                        <p:strVal val="visible"/>
                                      </p:to>
                                    </p:set>
                                    <p:animEffect transition="in" filter="dissolve">
                                      <p:cBhvr>
                                        <p:cTn id="43" dur="500"/>
                                        <p:tgtEl>
                                          <p:spTgt spid="933939"/>
                                        </p:tgtEl>
                                      </p:cBhvr>
                                    </p:animEffect>
                                  </p:childTnLst>
                                </p:cTn>
                              </p:par>
                            </p:childTnLst>
                          </p:cTn>
                        </p:par>
                        <p:par>
                          <p:cTn id="44" fill="hold">
                            <p:stCondLst>
                              <p:cond delay="3500"/>
                            </p:stCondLst>
                            <p:childTnLst>
                              <p:par>
                                <p:cTn id="45" presetID="9" presetClass="entr" presetSubtype="0" fill="hold" nodeType="afterEffect">
                                  <p:stCondLst>
                                    <p:cond delay="0"/>
                                  </p:stCondLst>
                                  <p:childTnLst>
                                    <p:set>
                                      <p:cBhvr>
                                        <p:cTn id="46" dur="1" fill="hold">
                                          <p:stCondLst>
                                            <p:cond delay="0"/>
                                          </p:stCondLst>
                                        </p:cTn>
                                        <p:tgtEl>
                                          <p:spTgt spid="933940"/>
                                        </p:tgtEl>
                                        <p:attrNameLst>
                                          <p:attrName>style.visibility</p:attrName>
                                        </p:attrNameLst>
                                      </p:cBhvr>
                                      <p:to>
                                        <p:strVal val="visible"/>
                                      </p:to>
                                    </p:set>
                                    <p:animEffect transition="in" filter="dissolve">
                                      <p:cBhvr>
                                        <p:cTn id="47" dur="500"/>
                                        <p:tgtEl>
                                          <p:spTgt spid="933940"/>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933953"/>
                                        </p:tgtEl>
                                        <p:attrNameLst>
                                          <p:attrName>style.visibility</p:attrName>
                                        </p:attrNameLst>
                                      </p:cBhvr>
                                      <p:to>
                                        <p:strVal val="visible"/>
                                      </p:to>
                                    </p:set>
                                    <p:animEffect transition="in" filter="dissolve">
                                      <p:cBhvr>
                                        <p:cTn id="51" dur="500"/>
                                        <p:tgtEl>
                                          <p:spTgt spid="933953"/>
                                        </p:tgtEl>
                                      </p:cBhvr>
                                    </p:animEffect>
                                  </p:childTnLst>
                                </p:cTn>
                              </p:par>
                            </p:childTnLst>
                          </p:cTn>
                        </p:par>
                        <p:par>
                          <p:cTn id="52" fill="hold">
                            <p:stCondLst>
                              <p:cond delay="4500"/>
                            </p:stCondLst>
                            <p:childTnLst>
                              <p:par>
                                <p:cTn id="53" presetID="9" presetClass="emph" presetSubtype="0" grpId="1" nodeType="afterEffect">
                                  <p:stCondLst>
                                    <p:cond delay="500"/>
                                  </p:stCondLst>
                                  <p:childTnLst>
                                    <p:set>
                                      <p:cBhvr rctx="PPT">
                                        <p:cTn id="54" dur="indefinite"/>
                                        <p:tgtEl>
                                          <p:spTgt spid="933939"/>
                                        </p:tgtEl>
                                        <p:attrNameLst>
                                          <p:attrName>style.opacity</p:attrName>
                                        </p:attrNameLst>
                                      </p:cBhvr>
                                      <p:to>
                                        <p:strVal val="0.2"/>
                                      </p:to>
                                    </p:set>
                                    <p:animEffect filter="image" prLst="opacity: 0.2">
                                      <p:cBhvr rctx="IE">
                                        <p:cTn id="55" dur="indefinite"/>
                                        <p:tgtEl>
                                          <p:spTgt spid="933939"/>
                                        </p:tgtEl>
                                      </p:cBhvr>
                                    </p:animEffect>
                                  </p:childTnLst>
                                </p:cTn>
                              </p:par>
                              <p:par>
                                <p:cTn id="56" presetID="9" presetClass="emph" presetSubtype="0" nodeType="withEffect">
                                  <p:stCondLst>
                                    <p:cond delay="500"/>
                                  </p:stCondLst>
                                  <p:childTnLst>
                                    <p:set>
                                      <p:cBhvr rctx="PPT">
                                        <p:cTn id="57" dur="indefinite"/>
                                        <p:tgtEl>
                                          <p:spTgt spid="933940"/>
                                        </p:tgtEl>
                                        <p:attrNameLst>
                                          <p:attrName>style.opacity</p:attrName>
                                        </p:attrNameLst>
                                      </p:cBhvr>
                                      <p:to>
                                        <p:strVal val="0.2"/>
                                      </p:to>
                                    </p:set>
                                    <p:animEffect filter="image" prLst="opacity: 0.2">
                                      <p:cBhvr rctx="IE">
                                        <p:cTn id="58" dur="indefinite"/>
                                        <p:tgtEl>
                                          <p:spTgt spid="933940"/>
                                        </p:tgtEl>
                                      </p:cBhvr>
                                    </p:animEffect>
                                  </p:childTnLst>
                                </p:cTn>
                              </p:par>
                              <p:par>
                                <p:cTn id="59" presetID="9" presetClass="emph" presetSubtype="0" nodeType="withEffect">
                                  <p:stCondLst>
                                    <p:cond delay="500"/>
                                  </p:stCondLst>
                                  <p:childTnLst>
                                    <p:set>
                                      <p:cBhvr rctx="PPT">
                                        <p:cTn id="60" dur="indefinite"/>
                                        <p:tgtEl>
                                          <p:spTgt spid="933953"/>
                                        </p:tgtEl>
                                        <p:attrNameLst>
                                          <p:attrName>style.opacity</p:attrName>
                                        </p:attrNameLst>
                                      </p:cBhvr>
                                      <p:to>
                                        <p:strVal val="0.2"/>
                                      </p:to>
                                    </p:set>
                                    <p:animEffect filter="image" prLst="opacity: 0.2">
                                      <p:cBhvr rctx="IE">
                                        <p:cTn id="61" dur="indefinite"/>
                                        <p:tgtEl>
                                          <p:spTgt spid="933953"/>
                                        </p:tgtEl>
                                      </p:cBhvr>
                                    </p:animEffect>
                                  </p:childTnLst>
                                </p:cTn>
                              </p:par>
                            </p:childTnLst>
                          </p:cTn>
                        </p:par>
                        <p:par>
                          <p:cTn id="62" fill="hold">
                            <p:stCondLst>
                              <p:cond delay="5000"/>
                            </p:stCondLst>
                            <p:childTnLst>
                              <p:par>
                                <p:cTn id="63" presetID="9" presetClass="entr" presetSubtype="0" fill="hold" grpId="0" nodeType="afterEffect">
                                  <p:stCondLst>
                                    <p:cond delay="0"/>
                                  </p:stCondLst>
                                  <p:childTnLst>
                                    <p:set>
                                      <p:cBhvr>
                                        <p:cTn id="64" dur="1" fill="hold">
                                          <p:stCondLst>
                                            <p:cond delay="0"/>
                                          </p:stCondLst>
                                        </p:cTn>
                                        <p:tgtEl>
                                          <p:spTgt spid="933894"/>
                                        </p:tgtEl>
                                        <p:attrNameLst>
                                          <p:attrName>style.visibility</p:attrName>
                                        </p:attrNameLst>
                                      </p:cBhvr>
                                      <p:to>
                                        <p:strVal val="visible"/>
                                      </p:to>
                                    </p:set>
                                    <p:animEffect transition="in" filter="dissolve">
                                      <p:cBhvr>
                                        <p:cTn id="65" dur="500"/>
                                        <p:tgtEl>
                                          <p:spTgt spid="933894"/>
                                        </p:tgtEl>
                                      </p:cBhvr>
                                    </p:animEffect>
                                  </p:childTnLst>
                                </p:cTn>
                              </p:par>
                              <p:par>
                                <p:cTn id="66" presetID="9" presetClass="entr" presetSubtype="0" fill="hold" nodeType="withEffect">
                                  <p:stCondLst>
                                    <p:cond delay="0"/>
                                  </p:stCondLst>
                                  <p:childTnLst>
                                    <p:set>
                                      <p:cBhvr>
                                        <p:cTn id="67" dur="1" fill="hold">
                                          <p:stCondLst>
                                            <p:cond delay="0"/>
                                          </p:stCondLst>
                                        </p:cTn>
                                        <p:tgtEl>
                                          <p:spTgt spid="933897"/>
                                        </p:tgtEl>
                                        <p:attrNameLst>
                                          <p:attrName>style.visibility</p:attrName>
                                        </p:attrNameLst>
                                      </p:cBhvr>
                                      <p:to>
                                        <p:strVal val="visible"/>
                                      </p:to>
                                    </p:set>
                                    <p:animEffect transition="in" filter="dissolve">
                                      <p:cBhvr>
                                        <p:cTn id="68" dur="500"/>
                                        <p:tgtEl>
                                          <p:spTgt spid="933897"/>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933900"/>
                                        </p:tgtEl>
                                        <p:attrNameLst>
                                          <p:attrName>style.visibility</p:attrName>
                                        </p:attrNameLst>
                                      </p:cBhvr>
                                      <p:to>
                                        <p:strVal val="visible"/>
                                      </p:to>
                                    </p:set>
                                    <p:animEffect transition="in" filter="dissolve">
                                      <p:cBhvr>
                                        <p:cTn id="71" dur="500"/>
                                        <p:tgtEl>
                                          <p:spTgt spid="933900"/>
                                        </p:tgtEl>
                                      </p:cBhvr>
                                    </p:animEffect>
                                  </p:childTnLst>
                                </p:cTn>
                              </p:par>
                            </p:childTnLst>
                          </p:cTn>
                        </p:par>
                        <p:par>
                          <p:cTn id="72" fill="hold">
                            <p:stCondLst>
                              <p:cond delay="5500"/>
                            </p:stCondLst>
                            <p:childTnLst>
                              <p:par>
                                <p:cTn id="73" presetID="9" presetClass="entr" presetSubtype="0" fill="hold" grpId="0" nodeType="afterEffect">
                                  <p:stCondLst>
                                    <p:cond delay="0"/>
                                  </p:stCondLst>
                                  <p:childTnLst>
                                    <p:set>
                                      <p:cBhvr>
                                        <p:cTn id="74" dur="1" fill="hold">
                                          <p:stCondLst>
                                            <p:cond delay="0"/>
                                          </p:stCondLst>
                                        </p:cTn>
                                        <p:tgtEl>
                                          <p:spTgt spid="933975"/>
                                        </p:tgtEl>
                                        <p:attrNameLst>
                                          <p:attrName>style.visibility</p:attrName>
                                        </p:attrNameLst>
                                      </p:cBhvr>
                                      <p:to>
                                        <p:strVal val="visible"/>
                                      </p:to>
                                    </p:set>
                                    <p:animEffect transition="in" filter="dissolve">
                                      <p:cBhvr>
                                        <p:cTn id="75" dur="500"/>
                                        <p:tgtEl>
                                          <p:spTgt spid="933975"/>
                                        </p:tgtEl>
                                      </p:cBhvr>
                                    </p:animEffect>
                                  </p:childTnLst>
                                </p:cTn>
                              </p:par>
                            </p:childTnLst>
                          </p:cTn>
                        </p:par>
                        <p:par>
                          <p:cTn id="76" fill="hold">
                            <p:stCondLst>
                              <p:cond delay="6000"/>
                            </p:stCondLst>
                            <p:childTnLst>
                              <p:par>
                                <p:cTn id="77" presetID="9" presetClass="entr" presetSubtype="0" fill="hold" nodeType="afterEffect">
                                  <p:stCondLst>
                                    <p:cond delay="0"/>
                                  </p:stCondLst>
                                  <p:childTnLst>
                                    <p:set>
                                      <p:cBhvr>
                                        <p:cTn id="78" dur="1" fill="hold">
                                          <p:stCondLst>
                                            <p:cond delay="0"/>
                                          </p:stCondLst>
                                        </p:cTn>
                                        <p:tgtEl>
                                          <p:spTgt spid="933976"/>
                                        </p:tgtEl>
                                        <p:attrNameLst>
                                          <p:attrName>style.visibility</p:attrName>
                                        </p:attrNameLst>
                                      </p:cBhvr>
                                      <p:to>
                                        <p:strVal val="visible"/>
                                      </p:to>
                                    </p:set>
                                    <p:animEffect transition="in" filter="dissolve">
                                      <p:cBhvr>
                                        <p:cTn id="79" dur="500"/>
                                        <p:tgtEl>
                                          <p:spTgt spid="933976"/>
                                        </p:tgtEl>
                                      </p:cBhvr>
                                    </p:animEffect>
                                  </p:childTnLst>
                                </p:cTn>
                              </p:par>
                            </p:childTnLst>
                          </p:cTn>
                        </p:par>
                        <p:par>
                          <p:cTn id="80" fill="hold">
                            <p:stCondLst>
                              <p:cond delay="6500"/>
                            </p:stCondLst>
                            <p:childTnLst>
                              <p:par>
                                <p:cTn id="81" presetID="9" presetClass="entr" presetSubtype="0" fill="hold" nodeType="afterEffect">
                                  <p:stCondLst>
                                    <p:cond delay="0"/>
                                  </p:stCondLst>
                                  <p:childTnLst>
                                    <p:set>
                                      <p:cBhvr>
                                        <p:cTn id="82" dur="1" fill="hold">
                                          <p:stCondLst>
                                            <p:cond delay="0"/>
                                          </p:stCondLst>
                                        </p:cTn>
                                        <p:tgtEl>
                                          <p:spTgt spid="933989"/>
                                        </p:tgtEl>
                                        <p:attrNameLst>
                                          <p:attrName>style.visibility</p:attrName>
                                        </p:attrNameLst>
                                      </p:cBhvr>
                                      <p:to>
                                        <p:strVal val="visible"/>
                                      </p:to>
                                    </p:set>
                                    <p:animEffect transition="in" filter="dissolve">
                                      <p:cBhvr>
                                        <p:cTn id="83" dur="500"/>
                                        <p:tgtEl>
                                          <p:spTgt spid="933989"/>
                                        </p:tgtEl>
                                      </p:cBhvr>
                                    </p:animEffect>
                                  </p:childTnLst>
                                </p:cTn>
                              </p:par>
                            </p:childTnLst>
                          </p:cTn>
                        </p:par>
                        <p:par>
                          <p:cTn id="84" fill="hold">
                            <p:stCondLst>
                              <p:cond delay="7000"/>
                            </p:stCondLst>
                            <p:childTnLst>
                              <p:par>
                                <p:cTn id="85" presetID="9" presetClass="emph" presetSubtype="0" grpId="1" nodeType="afterEffect">
                                  <p:stCondLst>
                                    <p:cond delay="500"/>
                                  </p:stCondLst>
                                  <p:childTnLst>
                                    <p:set>
                                      <p:cBhvr rctx="PPT">
                                        <p:cTn id="86" dur="indefinite"/>
                                        <p:tgtEl>
                                          <p:spTgt spid="933975"/>
                                        </p:tgtEl>
                                        <p:attrNameLst>
                                          <p:attrName>style.opacity</p:attrName>
                                        </p:attrNameLst>
                                      </p:cBhvr>
                                      <p:to>
                                        <p:strVal val="0.2"/>
                                      </p:to>
                                    </p:set>
                                    <p:animEffect filter="image" prLst="opacity: 0.2">
                                      <p:cBhvr rctx="IE">
                                        <p:cTn id="87" dur="indefinite"/>
                                        <p:tgtEl>
                                          <p:spTgt spid="933975"/>
                                        </p:tgtEl>
                                      </p:cBhvr>
                                    </p:animEffect>
                                  </p:childTnLst>
                                </p:cTn>
                              </p:par>
                              <p:par>
                                <p:cTn id="88" presetID="9" presetClass="emph" presetSubtype="0" nodeType="withEffect">
                                  <p:stCondLst>
                                    <p:cond delay="500"/>
                                  </p:stCondLst>
                                  <p:childTnLst>
                                    <p:set>
                                      <p:cBhvr rctx="PPT">
                                        <p:cTn id="89" dur="indefinite"/>
                                        <p:tgtEl>
                                          <p:spTgt spid="933976"/>
                                        </p:tgtEl>
                                        <p:attrNameLst>
                                          <p:attrName>style.opacity</p:attrName>
                                        </p:attrNameLst>
                                      </p:cBhvr>
                                      <p:to>
                                        <p:strVal val="0.2"/>
                                      </p:to>
                                    </p:set>
                                    <p:animEffect filter="image" prLst="opacity: 0.2">
                                      <p:cBhvr rctx="IE">
                                        <p:cTn id="90" dur="indefinite"/>
                                        <p:tgtEl>
                                          <p:spTgt spid="933976"/>
                                        </p:tgtEl>
                                      </p:cBhvr>
                                    </p:animEffect>
                                  </p:childTnLst>
                                </p:cTn>
                              </p:par>
                              <p:par>
                                <p:cTn id="91" presetID="9" presetClass="emph" presetSubtype="0" nodeType="withEffect">
                                  <p:stCondLst>
                                    <p:cond delay="500"/>
                                  </p:stCondLst>
                                  <p:childTnLst>
                                    <p:set>
                                      <p:cBhvr rctx="PPT">
                                        <p:cTn id="92" dur="indefinite"/>
                                        <p:tgtEl>
                                          <p:spTgt spid="933989"/>
                                        </p:tgtEl>
                                        <p:attrNameLst>
                                          <p:attrName>style.opacity</p:attrName>
                                        </p:attrNameLst>
                                      </p:cBhvr>
                                      <p:to>
                                        <p:strVal val="0.2"/>
                                      </p:to>
                                    </p:set>
                                    <p:animEffect filter="image" prLst="opacity: 0.2">
                                      <p:cBhvr rctx="IE">
                                        <p:cTn id="93" dur="indefinite"/>
                                        <p:tgtEl>
                                          <p:spTgt spid="933989"/>
                                        </p:tgtEl>
                                      </p:cBhvr>
                                    </p:animEffect>
                                  </p:childTnLst>
                                </p:cTn>
                              </p:par>
                            </p:childTnLst>
                          </p:cTn>
                        </p:par>
                        <p:par>
                          <p:cTn id="94" fill="hold">
                            <p:stCondLst>
                              <p:cond delay="7500"/>
                            </p:stCondLst>
                            <p:childTnLst>
                              <p:par>
                                <p:cTn id="95" presetID="9" presetClass="entr" presetSubtype="0" fill="hold" nodeType="afterEffect">
                                  <p:stCondLst>
                                    <p:cond delay="0"/>
                                  </p:stCondLst>
                                  <p:childTnLst>
                                    <p:set>
                                      <p:cBhvr>
                                        <p:cTn id="96" dur="1" fill="hold">
                                          <p:stCondLst>
                                            <p:cond delay="0"/>
                                          </p:stCondLst>
                                        </p:cTn>
                                        <p:tgtEl>
                                          <p:spTgt spid="933895"/>
                                        </p:tgtEl>
                                        <p:attrNameLst>
                                          <p:attrName>style.visibility</p:attrName>
                                        </p:attrNameLst>
                                      </p:cBhvr>
                                      <p:to>
                                        <p:strVal val="visible"/>
                                      </p:to>
                                    </p:set>
                                    <p:animEffect transition="in" filter="dissolve">
                                      <p:cBhvr>
                                        <p:cTn id="97" dur="500"/>
                                        <p:tgtEl>
                                          <p:spTgt spid="933895"/>
                                        </p:tgtEl>
                                      </p:cBhvr>
                                    </p:animEffect>
                                  </p:childTnLst>
                                </p:cTn>
                              </p:par>
                              <p:par>
                                <p:cTn id="98" presetID="9" presetClass="entr" presetSubtype="0" fill="hold" nodeType="withEffect">
                                  <p:stCondLst>
                                    <p:cond delay="0"/>
                                  </p:stCondLst>
                                  <p:childTnLst>
                                    <p:set>
                                      <p:cBhvr>
                                        <p:cTn id="99" dur="1" fill="hold">
                                          <p:stCondLst>
                                            <p:cond delay="0"/>
                                          </p:stCondLst>
                                        </p:cTn>
                                        <p:tgtEl>
                                          <p:spTgt spid="933898"/>
                                        </p:tgtEl>
                                        <p:attrNameLst>
                                          <p:attrName>style.visibility</p:attrName>
                                        </p:attrNameLst>
                                      </p:cBhvr>
                                      <p:to>
                                        <p:strVal val="visible"/>
                                      </p:to>
                                    </p:set>
                                    <p:animEffect transition="in" filter="dissolve">
                                      <p:cBhvr>
                                        <p:cTn id="100" dur="500"/>
                                        <p:tgtEl>
                                          <p:spTgt spid="933898"/>
                                        </p:tgtEl>
                                      </p:cBhvr>
                                    </p:animEffect>
                                  </p:childTnLst>
                                </p:cTn>
                              </p:par>
                              <p:par>
                                <p:cTn id="101" presetID="9" presetClass="entr" presetSubtype="0" fill="hold" nodeType="withEffect">
                                  <p:stCondLst>
                                    <p:cond delay="0"/>
                                  </p:stCondLst>
                                  <p:childTnLst>
                                    <p:set>
                                      <p:cBhvr>
                                        <p:cTn id="102" dur="1" fill="hold">
                                          <p:stCondLst>
                                            <p:cond delay="0"/>
                                          </p:stCondLst>
                                        </p:cTn>
                                        <p:tgtEl>
                                          <p:spTgt spid="933901"/>
                                        </p:tgtEl>
                                        <p:attrNameLst>
                                          <p:attrName>style.visibility</p:attrName>
                                        </p:attrNameLst>
                                      </p:cBhvr>
                                      <p:to>
                                        <p:strVal val="visible"/>
                                      </p:to>
                                    </p:set>
                                    <p:animEffect transition="in" filter="dissolve">
                                      <p:cBhvr>
                                        <p:cTn id="103" dur="500"/>
                                        <p:tgtEl>
                                          <p:spTgt spid="933901"/>
                                        </p:tgtEl>
                                      </p:cBhvr>
                                    </p:animEffect>
                                  </p:childTnLst>
                                </p:cTn>
                              </p:par>
                            </p:childTnLst>
                          </p:cTn>
                        </p:par>
                        <p:par>
                          <p:cTn id="104" fill="hold">
                            <p:stCondLst>
                              <p:cond delay="8000"/>
                            </p:stCondLst>
                            <p:childTnLst>
                              <p:par>
                                <p:cTn id="105" presetID="9" presetClass="entr" presetSubtype="0" fill="hold" grpId="0" nodeType="afterEffect">
                                  <p:stCondLst>
                                    <p:cond delay="0"/>
                                  </p:stCondLst>
                                  <p:childTnLst>
                                    <p:set>
                                      <p:cBhvr>
                                        <p:cTn id="106" dur="1" fill="hold">
                                          <p:stCondLst>
                                            <p:cond delay="0"/>
                                          </p:stCondLst>
                                        </p:cTn>
                                        <p:tgtEl>
                                          <p:spTgt spid="934011"/>
                                        </p:tgtEl>
                                        <p:attrNameLst>
                                          <p:attrName>style.visibility</p:attrName>
                                        </p:attrNameLst>
                                      </p:cBhvr>
                                      <p:to>
                                        <p:strVal val="visible"/>
                                      </p:to>
                                    </p:set>
                                    <p:animEffect transition="in" filter="dissolve">
                                      <p:cBhvr>
                                        <p:cTn id="107" dur="500"/>
                                        <p:tgtEl>
                                          <p:spTgt spid="934011"/>
                                        </p:tgtEl>
                                      </p:cBhvr>
                                    </p:animEffect>
                                  </p:childTnLst>
                                </p:cTn>
                              </p:par>
                            </p:childTnLst>
                          </p:cTn>
                        </p:par>
                        <p:par>
                          <p:cTn id="108" fill="hold">
                            <p:stCondLst>
                              <p:cond delay="8500"/>
                            </p:stCondLst>
                            <p:childTnLst>
                              <p:par>
                                <p:cTn id="109" presetID="9" presetClass="entr" presetSubtype="0" fill="hold" nodeType="afterEffect">
                                  <p:stCondLst>
                                    <p:cond delay="0"/>
                                  </p:stCondLst>
                                  <p:childTnLst>
                                    <p:set>
                                      <p:cBhvr>
                                        <p:cTn id="110" dur="1" fill="hold">
                                          <p:stCondLst>
                                            <p:cond delay="0"/>
                                          </p:stCondLst>
                                        </p:cTn>
                                        <p:tgtEl>
                                          <p:spTgt spid="934012"/>
                                        </p:tgtEl>
                                        <p:attrNameLst>
                                          <p:attrName>style.visibility</p:attrName>
                                        </p:attrNameLst>
                                      </p:cBhvr>
                                      <p:to>
                                        <p:strVal val="visible"/>
                                      </p:to>
                                    </p:set>
                                    <p:animEffect transition="in" filter="dissolve">
                                      <p:cBhvr>
                                        <p:cTn id="111" dur="500"/>
                                        <p:tgtEl>
                                          <p:spTgt spid="934012"/>
                                        </p:tgtEl>
                                      </p:cBhvr>
                                    </p:animEffect>
                                  </p:childTnLst>
                                </p:cTn>
                              </p:par>
                            </p:childTnLst>
                          </p:cTn>
                        </p:par>
                        <p:par>
                          <p:cTn id="112" fill="hold">
                            <p:stCondLst>
                              <p:cond delay="9000"/>
                            </p:stCondLst>
                            <p:childTnLst>
                              <p:par>
                                <p:cTn id="113" presetID="9" presetClass="entr" presetSubtype="0" fill="hold" nodeType="afterEffect">
                                  <p:stCondLst>
                                    <p:cond delay="0"/>
                                  </p:stCondLst>
                                  <p:childTnLst>
                                    <p:set>
                                      <p:cBhvr>
                                        <p:cTn id="114" dur="1" fill="hold">
                                          <p:stCondLst>
                                            <p:cond delay="0"/>
                                          </p:stCondLst>
                                        </p:cTn>
                                        <p:tgtEl>
                                          <p:spTgt spid="934025"/>
                                        </p:tgtEl>
                                        <p:attrNameLst>
                                          <p:attrName>style.visibility</p:attrName>
                                        </p:attrNameLst>
                                      </p:cBhvr>
                                      <p:to>
                                        <p:strVal val="visible"/>
                                      </p:to>
                                    </p:set>
                                    <p:animEffect transition="in" filter="dissolve">
                                      <p:cBhvr>
                                        <p:cTn id="115" dur="500"/>
                                        <p:tgtEl>
                                          <p:spTgt spid="934025"/>
                                        </p:tgtEl>
                                      </p:cBhvr>
                                    </p:animEffect>
                                  </p:childTnLst>
                                </p:cTn>
                              </p:par>
                            </p:childTnLst>
                          </p:cTn>
                        </p:par>
                        <p:par>
                          <p:cTn id="116" fill="hold">
                            <p:stCondLst>
                              <p:cond delay="9500"/>
                            </p:stCondLst>
                            <p:childTnLst>
                              <p:par>
                                <p:cTn id="117" presetID="9" presetClass="emph" presetSubtype="0" grpId="1" nodeType="afterEffect">
                                  <p:stCondLst>
                                    <p:cond delay="500"/>
                                  </p:stCondLst>
                                  <p:childTnLst>
                                    <p:set>
                                      <p:cBhvr rctx="PPT">
                                        <p:cTn id="118" dur="indefinite"/>
                                        <p:tgtEl>
                                          <p:spTgt spid="934011"/>
                                        </p:tgtEl>
                                        <p:attrNameLst>
                                          <p:attrName>style.opacity</p:attrName>
                                        </p:attrNameLst>
                                      </p:cBhvr>
                                      <p:to>
                                        <p:strVal val="0.2"/>
                                      </p:to>
                                    </p:set>
                                    <p:animEffect filter="image" prLst="opacity: 0.2">
                                      <p:cBhvr rctx="IE">
                                        <p:cTn id="119" dur="indefinite"/>
                                        <p:tgtEl>
                                          <p:spTgt spid="934011"/>
                                        </p:tgtEl>
                                      </p:cBhvr>
                                    </p:animEffect>
                                  </p:childTnLst>
                                </p:cTn>
                              </p:par>
                              <p:par>
                                <p:cTn id="120" presetID="9" presetClass="emph" presetSubtype="0" nodeType="withEffect">
                                  <p:stCondLst>
                                    <p:cond delay="500"/>
                                  </p:stCondLst>
                                  <p:childTnLst>
                                    <p:set>
                                      <p:cBhvr rctx="PPT">
                                        <p:cTn id="121" dur="indefinite"/>
                                        <p:tgtEl>
                                          <p:spTgt spid="934012"/>
                                        </p:tgtEl>
                                        <p:attrNameLst>
                                          <p:attrName>style.opacity</p:attrName>
                                        </p:attrNameLst>
                                      </p:cBhvr>
                                      <p:to>
                                        <p:strVal val="0.2"/>
                                      </p:to>
                                    </p:set>
                                    <p:animEffect filter="image" prLst="opacity: 0.2">
                                      <p:cBhvr rctx="IE">
                                        <p:cTn id="122" dur="indefinite"/>
                                        <p:tgtEl>
                                          <p:spTgt spid="934012"/>
                                        </p:tgtEl>
                                      </p:cBhvr>
                                    </p:animEffect>
                                  </p:childTnLst>
                                </p:cTn>
                              </p:par>
                              <p:par>
                                <p:cTn id="123" presetID="9" presetClass="emph" presetSubtype="0" nodeType="withEffect">
                                  <p:stCondLst>
                                    <p:cond delay="500"/>
                                  </p:stCondLst>
                                  <p:childTnLst>
                                    <p:set>
                                      <p:cBhvr rctx="PPT">
                                        <p:cTn id="124" dur="indefinite"/>
                                        <p:tgtEl>
                                          <p:spTgt spid="934025"/>
                                        </p:tgtEl>
                                        <p:attrNameLst>
                                          <p:attrName>style.opacity</p:attrName>
                                        </p:attrNameLst>
                                      </p:cBhvr>
                                      <p:to>
                                        <p:strVal val="0.2"/>
                                      </p:to>
                                    </p:set>
                                    <p:animEffect filter="image" prLst="opacity: 0.2">
                                      <p:cBhvr rctx="IE">
                                        <p:cTn id="125" dur="indefinite"/>
                                        <p:tgtEl>
                                          <p:spTgt spid="934025"/>
                                        </p:tgtEl>
                                      </p:cBhvr>
                                    </p:animEffect>
                                  </p:childTnLst>
                                </p:cTn>
                              </p:par>
                            </p:childTnLst>
                          </p:cTn>
                        </p:par>
                        <p:par>
                          <p:cTn id="126" fill="hold">
                            <p:stCondLst>
                              <p:cond delay="10000"/>
                            </p:stCondLst>
                            <p:childTnLst>
                              <p:par>
                                <p:cTn id="127" presetID="9" presetClass="entr" presetSubtype="0" fill="hold" grpId="0" nodeType="afterEffect">
                                  <p:stCondLst>
                                    <p:cond delay="0"/>
                                  </p:stCondLst>
                                  <p:childTnLst>
                                    <p:set>
                                      <p:cBhvr>
                                        <p:cTn id="128" dur="1" fill="hold">
                                          <p:stCondLst>
                                            <p:cond delay="0"/>
                                          </p:stCondLst>
                                        </p:cTn>
                                        <p:tgtEl>
                                          <p:spTgt spid="933902"/>
                                        </p:tgtEl>
                                        <p:attrNameLst>
                                          <p:attrName>style.visibility</p:attrName>
                                        </p:attrNameLst>
                                      </p:cBhvr>
                                      <p:to>
                                        <p:strVal val="visible"/>
                                      </p:to>
                                    </p:set>
                                    <p:animEffect transition="in" filter="dissolve">
                                      <p:cBhvr>
                                        <p:cTn id="129" dur="500"/>
                                        <p:tgtEl>
                                          <p:spTgt spid="933902"/>
                                        </p:tgtEl>
                                      </p:cBhvr>
                                    </p:animEffect>
                                  </p:childTnLst>
                                </p:cTn>
                              </p:par>
                              <p:par>
                                <p:cTn id="130" presetID="9" presetClass="exit" presetSubtype="0" fill="hold" grpId="1" nodeType="withEffect">
                                  <p:stCondLst>
                                    <p:cond delay="0"/>
                                  </p:stCondLst>
                                  <p:childTnLst>
                                    <p:animEffect transition="out" filter="dissolve">
                                      <p:cBhvr>
                                        <p:cTn id="131" dur="500"/>
                                        <p:tgtEl>
                                          <p:spTgt spid="933892"/>
                                        </p:tgtEl>
                                      </p:cBhvr>
                                    </p:animEffect>
                                    <p:set>
                                      <p:cBhvr>
                                        <p:cTn id="132" dur="1" fill="hold">
                                          <p:stCondLst>
                                            <p:cond delay="499"/>
                                          </p:stCondLst>
                                        </p:cTn>
                                        <p:tgtEl>
                                          <p:spTgt spid="933892"/>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500"/>
                                        <p:tgtEl>
                                          <p:spTgt spid="933893"/>
                                        </p:tgtEl>
                                      </p:cBhvr>
                                    </p:animEffect>
                                    <p:set>
                                      <p:cBhvr>
                                        <p:cTn id="135" dur="1" fill="hold">
                                          <p:stCondLst>
                                            <p:cond delay="499"/>
                                          </p:stCondLst>
                                        </p:cTn>
                                        <p:tgtEl>
                                          <p:spTgt spid="933893"/>
                                        </p:tgtEl>
                                        <p:attrNameLst>
                                          <p:attrName>style.visibility</p:attrName>
                                        </p:attrNameLst>
                                      </p:cBhvr>
                                      <p:to>
                                        <p:strVal val="hidden"/>
                                      </p:to>
                                    </p:set>
                                  </p:childTnLst>
                                </p:cTn>
                              </p:par>
                              <p:par>
                                <p:cTn id="136" presetID="9" presetClass="exit" presetSubtype="0" fill="hold" grpId="1" nodeType="withEffect">
                                  <p:stCondLst>
                                    <p:cond delay="0"/>
                                  </p:stCondLst>
                                  <p:childTnLst>
                                    <p:animEffect transition="out" filter="dissolve">
                                      <p:cBhvr>
                                        <p:cTn id="137" dur="500"/>
                                        <p:tgtEl>
                                          <p:spTgt spid="933894"/>
                                        </p:tgtEl>
                                      </p:cBhvr>
                                    </p:animEffect>
                                    <p:set>
                                      <p:cBhvr>
                                        <p:cTn id="138" dur="1" fill="hold">
                                          <p:stCondLst>
                                            <p:cond delay="499"/>
                                          </p:stCondLst>
                                        </p:cTn>
                                        <p:tgtEl>
                                          <p:spTgt spid="933894"/>
                                        </p:tgtEl>
                                        <p:attrNameLst>
                                          <p:attrName>style.visibility</p:attrName>
                                        </p:attrNameLst>
                                      </p:cBhvr>
                                      <p:to>
                                        <p:strVal val="hidden"/>
                                      </p:to>
                                    </p:set>
                                  </p:childTnLst>
                                </p:cTn>
                              </p:par>
                              <p:par>
                                <p:cTn id="139" presetID="9" presetClass="exit" presetSubtype="0" fill="hold" grpId="0" nodeType="withEffect">
                                  <p:stCondLst>
                                    <p:cond delay="0"/>
                                  </p:stCondLst>
                                  <p:childTnLst>
                                    <p:animEffect transition="out" filter="dissolve">
                                      <p:cBhvr>
                                        <p:cTn id="140" dur="500"/>
                                        <p:tgtEl>
                                          <p:spTgt spid="933895"/>
                                        </p:tgtEl>
                                      </p:cBhvr>
                                    </p:animEffect>
                                    <p:set>
                                      <p:cBhvr>
                                        <p:cTn id="141" dur="1" fill="hold">
                                          <p:stCondLst>
                                            <p:cond delay="499"/>
                                          </p:stCondLst>
                                        </p:cTn>
                                        <p:tgtEl>
                                          <p:spTgt spid="933895"/>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933896"/>
                                        </p:tgtEl>
                                      </p:cBhvr>
                                    </p:animEffect>
                                    <p:set>
                                      <p:cBhvr>
                                        <p:cTn id="144" dur="1" fill="hold">
                                          <p:stCondLst>
                                            <p:cond delay="499"/>
                                          </p:stCondLst>
                                        </p:cTn>
                                        <p:tgtEl>
                                          <p:spTgt spid="933896"/>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933897"/>
                                        </p:tgtEl>
                                      </p:cBhvr>
                                    </p:animEffect>
                                    <p:set>
                                      <p:cBhvr>
                                        <p:cTn id="147" dur="1" fill="hold">
                                          <p:stCondLst>
                                            <p:cond delay="499"/>
                                          </p:stCondLst>
                                        </p:cTn>
                                        <p:tgtEl>
                                          <p:spTgt spid="933897"/>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933898"/>
                                        </p:tgtEl>
                                      </p:cBhvr>
                                    </p:animEffect>
                                    <p:set>
                                      <p:cBhvr>
                                        <p:cTn id="150" dur="1" fill="hold">
                                          <p:stCondLst>
                                            <p:cond delay="499"/>
                                          </p:stCondLst>
                                        </p:cTn>
                                        <p:tgtEl>
                                          <p:spTgt spid="933898"/>
                                        </p:tgtEl>
                                        <p:attrNameLst>
                                          <p:attrName>style.visibility</p:attrName>
                                        </p:attrNameLst>
                                      </p:cBhvr>
                                      <p:to>
                                        <p:strVal val="hidden"/>
                                      </p:to>
                                    </p:set>
                                  </p:childTnLst>
                                </p:cTn>
                              </p:par>
                              <p:par>
                                <p:cTn id="151" presetID="9" presetClass="exit" presetSubtype="0" fill="hold" grpId="1" nodeType="withEffect">
                                  <p:stCondLst>
                                    <p:cond delay="0"/>
                                  </p:stCondLst>
                                  <p:childTnLst>
                                    <p:animEffect transition="out" filter="dissolve">
                                      <p:cBhvr>
                                        <p:cTn id="152" dur="500"/>
                                        <p:tgtEl>
                                          <p:spTgt spid="933899"/>
                                        </p:tgtEl>
                                      </p:cBhvr>
                                    </p:animEffect>
                                    <p:set>
                                      <p:cBhvr>
                                        <p:cTn id="153" dur="1" fill="hold">
                                          <p:stCondLst>
                                            <p:cond delay="499"/>
                                          </p:stCondLst>
                                        </p:cTn>
                                        <p:tgtEl>
                                          <p:spTgt spid="933899"/>
                                        </p:tgtEl>
                                        <p:attrNameLst>
                                          <p:attrName>style.visibility</p:attrName>
                                        </p:attrNameLst>
                                      </p:cBhvr>
                                      <p:to>
                                        <p:strVal val="hidden"/>
                                      </p:to>
                                    </p:set>
                                  </p:childTnLst>
                                </p:cTn>
                              </p:par>
                              <p:par>
                                <p:cTn id="154" presetID="9" presetClass="exit" presetSubtype="0" fill="hold" grpId="1" nodeType="withEffect">
                                  <p:stCondLst>
                                    <p:cond delay="0"/>
                                  </p:stCondLst>
                                  <p:childTnLst>
                                    <p:animEffect transition="out" filter="dissolve">
                                      <p:cBhvr>
                                        <p:cTn id="155" dur="500"/>
                                        <p:tgtEl>
                                          <p:spTgt spid="933900"/>
                                        </p:tgtEl>
                                      </p:cBhvr>
                                    </p:animEffect>
                                    <p:set>
                                      <p:cBhvr>
                                        <p:cTn id="156" dur="1" fill="hold">
                                          <p:stCondLst>
                                            <p:cond delay="499"/>
                                          </p:stCondLst>
                                        </p:cTn>
                                        <p:tgtEl>
                                          <p:spTgt spid="933900"/>
                                        </p:tgtEl>
                                        <p:attrNameLst>
                                          <p:attrName>style.visibility</p:attrName>
                                        </p:attrNameLst>
                                      </p:cBhvr>
                                      <p:to>
                                        <p:strVal val="hidden"/>
                                      </p:to>
                                    </p:set>
                                  </p:childTnLst>
                                </p:cTn>
                              </p:par>
                              <p:par>
                                <p:cTn id="157" presetID="9" presetClass="exit" presetSubtype="0" fill="hold" grpId="0" nodeType="withEffect">
                                  <p:stCondLst>
                                    <p:cond delay="0"/>
                                  </p:stCondLst>
                                  <p:childTnLst>
                                    <p:animEffect transition="out" filter="dissolve">
                                      <p:cBhvr>
                                        <p:cTn id="158" dur="500"/>
                                        <p:tgtEl>
                                          <p:spTgt spid="933901"/>
                                        </p:tgtEl>
                                      </p:cBhvr>
                                    </p:animEffect>
                                    <p:set>
                                      <p:cBhvr>
                                        <p:cTn id="159" dur="1" fill="hold">
                                          <p:stCondLst>
                                            <p:cond delay="499"/>
                                          </p:stCondLst>
                                        </p:cTn>
                                        <p:tgtEl>
                                          <p:spTgt spid="933901"/>
                                        </p:tgtEl>
                                        <p:attrNameLst>
                                          <p:attrName>style.visibility</p:attrName>
                                        </p:attrNameLst>
                                      </p:cBhvr>
                                      <p:to>
                                        <p:strVal val="hidden"/>
                                      </p:to>
                                    </p:set>
                                  </p:childTnLst>
                                </p:cTn>
                              </p:par>
                              <p:par>
                                <p:cTn id="160" presetID="9" presetClass="exit" presetSubtype="0" fill="hold" grpId="1" nodeType="withEffect">
                                  <p:stCondLst>
                                    <p:cond delay="0"/>
                                  </p:stCondLst>
                                  <p:childTnLst>
                                    <p:animEffect transition="out" filter="dissolve">
                                      <p:cBhvr>
                                        <p:cTn id="161" dur="500"/>
                                        <p:tgtEl>
                                          <p:spTgt spid="933902"/>
                                        </p:tgtEl>
                                      </p:cBhvr>
                                    </p:animEffect>
                                    <p:set>
                                      <p:cBhvr>
                                        <p:cTn id="162" dur="1" fill="hold">
                                          <p:stCondLst>
                                            <p:cond delay="499"/>
                                          </p:stCondLst>
                                        </p:cTn>
                                        <p:tgtEl>
                                          <p:spTgt spid="933902"/>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933903"/>
                                        </p:tgtEl>
                                      </p:cBhvr>
                                    </p:animEffect>
                                    <p:set>
                                      <p:cBhvr>
                                        <p:cTn id="165" dur="1" fill="hold">
                                          <p:stCondLst>
                                            <p:cond delay="499"/>
                                          </p:stCondLst>
                                        </p:cTn>
                                        <p:tgtEl>
                                          <p:spTgt spid="933903"/>
                                        </p:tgtEl>
                                        <p:attrNameLst>
                                          <p:attrName>style.visibility</p:attrName>
                                        </p:attrNameLst>
                                      </p:cBhvr>
                                      <p:to>
                                        <p:strVal val="hidden"/>
                                      </p:to>
                                    </p:set>
                                  </p:childTnLst>
                                </p:cTn>
                              </p:par>
                              <p:par>
                                <p:cTn id="166" presetID="9" presetClass="exit" presetSubtype="0" fill="hold" nodeType="withEffect">
                                  <p:stCondLst>
                                    <p:cond delay="0"/>
                                  </p:stCondLst>
                                  <p:childTnLst>
                                    <p:animEffect transition="out" filter="dissolve">
                                      <p:cBhvr>
                                        <p:cTn id="167" dur="500"/>
                                        <p:tgtEl>
                                          <p:spTgt spid="933904"/>
                                        </p:tgtEl>
                                      </p:cBhvr>
                                    </p:animEffect>
                                    <p:set>
                                      <p:cBhvr>
                                        <p:cTn id="168" dur="1" fill="hold">
                                          <p:stCondLst>
                                            <p:cond delay="499"/>
                                          </p:stCondLst>
                                        </p:cTn>
                                        <p:tgtEl>
                                          <p:spTgt spid="933904"/>
                                        </p:tgtEl>
                                        <p:attrNameLst>
                                          <p:attrName>style.visibility</p:attrName>
                                        </p:attrNameLst>
                                      </p:cBhvr>
                                      <p:to>
                                        <p:strVal val="hidden"/>
                                      </p:to>
                                    </p:set>
                                  </p:childTnLst>
                                </p:cTn>
                              </p:par>
                              <p:par>
                                <p:cTn id="169" presetID="9" presetClass="exit" presetSubtype="0" fill="hold" nodeType="withEffect">
                                  <p:stCondLst>
                                    <p:cond delay="0"/>
                                  </p:stCondLst>
                                  <p:childTnLst>
                                    <p:animEffect transition="out" filter="dissolve">
                                      <p:cBhvr>
                                        <p:cTn id="170" dur="500"/>
                                        <p:tgtEl>
                                          <p:spTgt spid="933917"/>
                                        </p:tgtEl>
                                      </p:cBhvr>
                                    </p:animEffect>
                                    <p:set>
                                      <p:cBhvr>
                                        <p:cTn id="171" dur="1" fill="hold">
                                          <p:stCondLst>
                                            <p:cond delay="499"/>
                                          </p:stCondLst>
                                        </p:cTn>
                                        <p:tgtEl>
                                          <p:spTgt spid="933917"/>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933939"/>
                                        </p:tgtEl>
                                      </p:cBhvr>
                                    </p:animEffect>
                                    <p:set>
                                      <p:cBhvr>
                                        <p:cTn id="174" dur="1" fill="hold">
                                          <p:stCondLst>
                                            <p:cond delay="499"/>
                                          </p:stCondLst>
                                        </p:cTn>
                                        <p:tgtEl>
                                          <p:spTgt spid="933939"/>
                                        </p:tgtEl>
                                        <p:attrNameLst>
                                          <p:attrName>style.visibility</p:attrName>
                                        </p:attrNameLst>
                                      </p:cBhvr>
                                      <p:to>
                                        <p:strVal val="hidden"/>
                                      </p:to>
                                    </p:set>
                                  </p:childTnLst>
                                </p:cTn>
                              </p:par>
                              <p:par>
                                <p:cTn id="175" presetID="9" presetClass="exit" presetSubtype="0" fill="hold" nodeType="withEffect">
                                  <p:stCondLst>
                                    <p:cond delay="0"/>
                                  </p:stCondLst>
                                  <p:childTnLst>
                                    <p:animEffect transition="out" filter="dissolve">
                                      <p:cBhvr>
                                        <p:cTn id="176" dur="500"/>
                                        <p:tgtEl>
                                          <p:spTgt spid="933940"/>
                                        </p:tgtEl>
                                      </p:cBhvr>
                                    </p:animEffect>
                                    <p:set>
                                      <p:cBhvr>
                                        <p:cTn id="177" dur="1" fill="hold">
                                          <p:stCondLst>
                                            <p:cond delay="499"/>
                                          </p:stCondLst>
                                        </p:cTn>
                                        <p:tgtEl>
                                          <p:spTgt spid="933940"/>
                                        </p:tgtEl>
                                        <p:attrNameLst>
                                          <p:attrName>style.visibility</p:attrName>
                                        </p:attrNameLst>
                                      </p:cBhvr>
                                      <p:to>
                                        <p:strVal val="hidden"/>
                                      </p:to>
                                    </p:set>
                                  </p:childTnLst>
                                </p:cTn>
                              </p:par>
                              <p:par>
                                <p:cTn id="178" presetID="9" presetClass="exit" presetSubtype="0" fill="hold" nodeType="withEffect">
                                  <p:stCondLst>
                                    <p:cond delay="0"/>
                                  </p:stCondLst>
                                  <p:childTnLst>
                                    <p:animEffect transition="out" filter="dissolve">
                                      <p:cBhvr>
                                        <p:cTn id="179" dur="500"/>
                                        <p:tgtEl>
                                          <p:spTgt spid="933953"/>
                                        </p:tgtEl>
                                      </p:cBhvr>
                                    </p:animEffect>
                                    <p:set>
                                      <p:cBhvr>
                                        <p:cTn id="180" dur="1" fill="hold">
                                          <p:stCondLst>
                                            <p:cond delay="499"/>
                                          </p:stCondLst>
                                        </p:cTn>
                                        <p:tgtEl>
                                          <p:spTgt spid="933953"/>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933975"/>
                                        </p:tgtEl>
                                      </p:cBhvr>
                                    </p:animEffect>
                                    <p:set>
                                      <p:cBhvr>
                                        <p:cTn id="183" dur="1" fill="hold">
                                          <p:stCondLst>
                                            <p:cond delay="499"/>
                                          </p:stCondLst>
                                        </p:cTn>
                                        <p:tgtEl>
                                          <p:spTgt spid="933975"/>
                                        </p:tgtEl>
                                        <p:attrNameLst>
                                          <p:attrName>style.visibility</p:attrName>
                                        </p:attrNameLst>
                                      </p:cBhvr>
                                      <p:to>
                                        <p:strVal val="hidden"/>
                                      </p:to>
                                    </p:set>
                                  </p:childTnLst>
                                </p:cTn>
                              </p:par>
                              <p:par>
                                <p:cTn id="184" presetID="9" presetClass="exit" presetSubtype="0" fill="hold" nodeType="withEffect">
                                  <p:stCondLst>
                                    <p:cond delay="0"/>
                                  </p:stCondLst>
                                  <p:childTnLst>
                                    <p:animEffect transition="out" filter="dissolve">
                                      <p:cBhvr>
                                        <p:cTn id="185" dur="500"/>
                                        <p:tgtEl>
                                          <p:spTgt spid="933976"/>
                                        </p:tgtEl>
                                      </p:cBhvr>
                                    </p:animEffect>
                                    <p:set>
                                      <p:cBhvr>
                                        <p:cTn id="186" dur="1" fill="hold">
                                          <p:stCondLst>
                                            <p:cond delay="499"/>
                                          </p:stCondLst>
                                        </p:cTn>
                                        <p:tgtEl>
                                          <p:spTgt spid="933976"/>
                                        </p:tgtEl>
                                        <p:attrNameLst>
                                          <p:attrName>style.visibility</p:attrName>
                                        </p:attrNameLst>
                                      </p:cBhvr>
                                      <p:to>
                                        <p:strVal val="hidden"/>
                                      </p:to>
                                    </p:set>
                                  </p:childTnLst>
                                </p:cTn>
                              </p:par>
                              <p:par>
                                <p:cTn id="187" presetID="9" presetClass="exit" presetSubtype="0" fill="hold" nodeType="withEffect">
                                  <p:stCondLst>
                                    <p:cond delay="0"/>
                                  </p:stCondLst>
                                  <p:childTnLst>
                                    <p:animEffect transition="out" filter="dissolve">
                                      <p:cBhvr>
                                        <p:cTn id="188" dur="500"/>
                                        <p:tgtEl>
                                          <p:spTgt spid="933989"/>
                                        </p:tgtEl>
                                      </p:cBhvr>
                                    </p:animEffect>
                                    <p:set>
                                      <p:cBhvr>
                                        <p:cTn id="189" dur="1" fill="hold">
                                          <p:stCondLst>
                                            <p:cond delay="499"/>
                                          </p:stCondLst>
                                        </p:cTn>
                                        <p:tgtEl>
                                          <p:spTgt spid="933989"/>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934011"/>
                                        </p:tgtEl>
                                      </p:cBhvr>
                                    </p:animEffect>
                                    <p:set>
                                      <p:cBhvr>
                                        <p:cTn id="192" dur="1" fill="hold">
                                          <p:stCondLst>
                                            <p:cond delay="499"/>
                                          </p:stCondLst>
                                        </p:cTn>
                                        <p:tgtEl>
                                          <p:spTgt spid="934011"/>
                                        </p:tgtEl>
                                        <p:attrNameLst>
                                          <p:attrName>style.visibility</p:attrName>
                                        </p:attrNameLst>
                                      </p:cBhvr>
                                      <p:to>
                                        <p:strVal val="hidden"/>
                                      </p:to>
                                    </p:set>
                                  </p:childTnLst>
                                </p:cTn>
                              </p:par>
                              <p:par>
                                <p:cTn id="193" presetID="9" presetClass="exit" presetSubtype="0" fill="hold" nodeType="withEffect">
                                  <p:stCondLst>
                                    <p:cond delay="0"/>
                                  </p:stCondLst>
                                  <p:childTnLst>
                                    <p:animEffect transition="out" filter="dissolve">
                                      <p:cBhvr>
                                        <p:cTn id="194" dur="500"/>
                                        <p:tgtEl>
                                          <p:spTgt spid="934012"/>
                                        </p:tgtEl>
                                      </p:cBhvr>
                                    </p:animEffect>
                                    <p:set>
                                      <p:cBhvr>
                                        <p:cTn id="195" dur="1" fill="hold">
                                          <p:stCondLst>
                                            <p:cond delay="499"/>
                                          </p:stCondLst>
                                        </p:cTn>
                                        <p:tgtEl>
                                          <p:spTgt spid="934012"/>
                                        </p:tgtEl>
                                        <p:attrNameLst>
                                          <p:attrName>style.visibility</p:attrName>
                                        </p:attrNameLst>
                                      </p:cBhvr>
                                      <p:to>
                                        <p:strVal val="hidden"/>
                                      </p:to>
                                    </p:set>
                                  </p:childTnLst>
                                </p:cTn>
                              </p:par>
                              <p:par>
                                <p:cTn id="196" presetID="9" presetClass="exit" presetSubtype="0" fill="hold" nodeType="withEffect">
                                  <p:stCondLst>
                                    <p:cond delay="0"/>
                                  </p:stCondLst>
                                  <p:childTnLst>
                                    <p:animEffect transition="out" filter="dissolve">
                                      <p:cBhvr>
                                        <p:cTn id="197" dur="500"/>
                                        <p:tgtEl>
                                          <p:spTgt spid="934025"/>
                                        </p:tgtEl>
                                      </p:cBhvr>
                                    </p:animEffect>
                                    <p:set>
                                      <p:cBhvr>
                                        <p:cTn id="198" dur="1" fill="hold">
                                          <p:stCondLst>
                                            <p:cond delay="499"/>
                                          </p:stCondLst>
                                        </p:cTn>
                                        <p:tgtEl>
                                          <p:spTgt spid="93402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934186"/>
                                        </p:tgtEl>
                                        <p:attrNameLst>
                                          <p:attrName>style.visibility</p:attrName>
                                        </p:attrNameLst>
                                      </p:cBhvr>
                                      <p:to>
                                        <p:strVal val="visible"/>
                                      </p:to>
                                    </p:set>
                                    <p:animEffect transition="in" filter="dissolve">
                                      <p:cBhvr>
                                        <p:cTn id="203" dur="500"/>
                                        <p:tgtEl>
                                          <p:spTgt spid="934186"/>
                                        </p:tgtEl>
                                      </p:cBhvr>
                                    </p:animEffect>
                                  </p:childTnLst>
                                </p:cTn>
                              </p:par>
                              <p:par>
                                <p:cTn id="204" presetID="9" presetClass="entr" presetSubtype="0" fill="hold" nodeType="withEffect">
                                  <p:stCondLst>
                                    <p:cond delay="400"/>
                                  </p:stCondLst>
                                  <p:childTnLst>
                                    <p:set>
                                      <p:cBhvr>
                                        <p:cTn id="205" dur="1" fill="hold">
                                          <p:stCondLst>
                                            <p:cond delay="0"/>
                                          </p:stCondLst>
                                        </p:cTn>
                                        <p:tgtEl>
                                          <p:spTgt spid="934199"/>
                                        </p:tgtEl>
                                        <p:attrNameLst>
                                          <p:attrName>style.visibility</p:attrName>
                                        </p:attrNameLst>
                                      </p:cBhvr>
                                      <p:to>
                                        <p:strVal val="visible"/>
                                      </p:to>
                                    </p:set>
                                    <p:animEffect transition="in" filter="dissolve">
                                      <p:cBhvr>
                                        <p:cTn id="206" dur="500"/>
                                        <p:tgtEl>
                                          <p:spTgt spid="934199"/>
                                        </p:tgtEl>
                                      </p:cBhvr>
                                    </p:animEffect>
                                  </p:childTnLst>
                                </p:cTn>
                              </p:par>
                              <p:par>
                                <p:cTn id="207" presetID="9" presetClass="entr" presetSubtype="0" fill="hold" nodeType="withEffect">
                                  <p:stCondLst>
                                    <p:cond delay="400"/>
                                  </p:stCondLst>
                                  <p:childTnLst>
                                    <p:set>
                                      <p:cBhvr>
                                        <p:cTn id="208" dur="1" fill="hold">
                                          <p:stCondLst>
                                            <p:cond delay="0"/>
                                          </p:stCondLst>
                                        </p:cTn>
                                        <p:tgtEl>
                                          <p:spTgt spid="934200"/>
                                        </p:tgtEl>
                                        <p:attrNameLst>
                                          <p:attrName>style.visibility</p:attrName>
                                        </p:attrNameLst>
                                      </p:cBhvr>
                                      <p:to>
                                        <p:strVal val="visible"/>
                                      </p:to>
                                    </p:set>
                                    <p:animEffect transition="in" filter="dissolve">
                                      <p:cBhvr>
                                        <p:cTn id="209" dur="500"/>
                                        <p:tgtEl>
                                          <p:spTgt spid="934200"/>
                                        </p:tgtEl>
                                      </p:cBhvr>
                                    </p:animEffect>
                                  </p:childTnLst>
                                </p:cTn>
                              </p:par>
                              <p:par>
                                <p:cTn id="210" presetID="9" presetClass="entr" presetSubtype="0" fill="hold" nodeType="withEffect">
                                  <p:stCondLst>
                                    <p:cond delay="400"/>
                                  </p:stCondLst>
                                  <p:childTnLst>
                                    <p:set>
                                      <p:cBhvr>
                                        <p:cTn id="211" dur="1" fill="hold">
                                          <p:stCondLst>
                                            <p:cond delay="0"/>
                                          </p:stCondLst>
                                        </p:cTn>
                                        <p:tgtEl>
                                          <p:spTgt spid="934201"/>
                                        </p:tgtEl>
                                        <p:attrNameLst>
                                          <p:attrName>style.visibility</p:attrName>
                                        </p:attrNameLst>
                                      </p:cBhvr>
                                      <p:to>
                                        <p:strVal val="visible"/>
                                      </p:to>
                                    </p:set>
                                    <p:animEffect transition="in" filter="dissolve">
                                      <p:cBhvr>
                                        <p:cTn id="212" dur="500"/>
                                        <p:tgtEl>
                                          <p:spTgt spid="934201"/>
                                        </p:tgtEl>
                                      </p:cBhvr>
                                    </p:animEffect>
                                  </p:childTnLst>
                                </p:cTn>
                              </p:par>
                              <p:par>
                                <p:cTn id="213" presetID="9" presetClass="entr" presetSubtype="0" fill="hold" nodeType="withEffect">
                                  <p:stCondLst>
                                    <p:cond delay="400"/>
                                  </p:stCondLst>
                                  <p:childTnLst>
                                    <p:set>
                                      <p:cBhvr>
                                        <p:cTn id="214" dur="1" fill="hold">
                                          <p:stCondLst>
                                            <p:cond delay="0"/>
                                          </p:stCondLst>
                                        </p:cTn>
                                        <p:tgtEl>
                                          <p:spTgt spid="934187"/>
                                        </p:tgtEl>
                                        <p:attrNameLst>
                                          <p:attrName>style.visibility</p:attrName>
                                        </p:attrNameLst>
                                      </p:cBhvr>
                                      <p:to>
                                        <p:strVal val="visible"/>
                                      </p:to>
                                    </p:set>
                                    <p:animEffect transition="in" filter="dissolve">
                                      <p:cBhvr>
                                        <p:cTn id="215" dur="500"/>
                                        <p:tgtEl>
                                          <p:spTgt spid="934187"/>
                                        </p:tgtEl>
                                      </p:cBhvr>
                                    </p:animEffect>
                                  </p:childTnLst>
                                </p:cTn>
                              </p:par>
                              <p:par>
                                <p:cTn id="216" presetID="9" presetClass="entr" presetSubtype="0" fill="hold" nodeType="withEffect">
                                  <p:stCondLst>
                                    <p:cond delay="400"/>
                                  </p:stCondLst>
                                  <p:childTnLst>
                                    <p:set>
                                      <p:cBhvr>
                                        <p:cTn id="217" dur="1" fill="hold">
                                          <p:stCondLst>
                                            <p:cond delay="0"/>
                                          </p:stCondLst>
                                        </p:cTn>
                                        <p:tgtEl>
                                          <p:spTgt spid="934191"/>
                                        </p:tgtEl>
                                        <p:attrNameLst>
                                          <p:attrName>style.visibility</p:attrName>
                                        </p:attrNameLst>
                                      </p:cBhvr>
                                      <p:to>
                                        <p:strVal val="visible"/>
                                      </p:to>
                                    </p:set>
                                    <p:animEffect transition="in" filter="dissolve">
                                      <p:cBhvr>
                                        <p:cTn id="218" dur="500"/>
                                        <p:tgtEl>
                                          <p:spTgt spid="934191"/>
                                        </p:tgtEl>
                                      </p:cBhvr>
                                    </p:animEffect>
                                  </p:childTnLst>
                                </p:cTn>
                              </p:par>
                              <p:par>
                                <p:cTn id="219" presetID="9" presetClass="entr" presetSubtype="0" fill="hold" nodeType="withEffect">
                                  <p:stCondLst>
                                    <p:cond delay="400"/>
                                  </p:stCondLst>
                                  <p:childTnLst>
                                    <p:set>
                                      <p:cBhvr>
                                        <p:cTn id="220" dur="1" fill="hold">
                                          <p:stCondLst>
                                            <p:cond delay="0"/>
                                          </p:stCondLst>
                                        </p:cTn>
                                        <p:tgtEl>
                                          <p:spTgt spid="934195"/>
                                        </p:tgtEl>
                                        <p:attrNameLst>
                                          <p:attrName>style.visibility</p:attrName>
                                        </p:attrNameLst>
                                      </p:cBhvr>
                                      <p:to>
                                        <p:strVal val="visible"/>
                                      </p:to>
                                    </p:set>
                                    <p:animEffect transition="in" filter="dissolve">
                                      <p:cBhvr>
                                        <p:cTn id="221" dur="500"/>
                                        <p:tgtEl>
                                          <p:spTgt spid="934195"/>
                                        </p:tgtEl>
                                      </p:cBhvr>
                                    </p:animEffect>
                                  </p:childTnLst>
                                </p:cTn>
                              </p:par>
                              <p:par>
                                <p:cTn id="222" presetID="9" presetClass="entr" presetSubtype="0" fill="hold" grpId="0" nodeType="withEffect">
                                  <p:stCondLst>
                                    <p:cond delay="800"/>
                                  </p:stCondLst>
                                  <p:childTnLst>
                                    <p:set>
                                      <p:cBhvr>
                                        <p:cTn id="223" dur="1" fill="hold">
                                          <p:stCondLst>
                                            <p:cond delay="0"/>
                                          </p:stCondLst>
                                        </p:cTn>
                                        <p:tgtEl>
                                          <p:spTgt spid="934050"/>
                                        </p:tgtEl>
                                        <p:attrNameLst>
                                          <p:attrName>style.visibility</p:attrName>
                                        </p:attrNameLst>
                                      </p:cBhvr>
                                      <p:to>
                                        <p:strVal val="visible"/>
                                      </p:to>
                                    </p:set>
                                    <p:animEffect transition="in" filter="dissolve">
                                      <p:cBhvr>
                                        <p:cTn id="224" dur="500"/>
                                        <p:tgtEl>
                                          <p:spTgt spid="934050"/>
                                        </p:tgtEl>
                                      </p:cBhvr>
                                    </p:animEffect>
                                  </p:childTnLst>
                                </p:cTn>
                              </p:par>
                              <p:par>
                                <p:cTn id="225" presetID="9" presetClass="entr" presetSubtype="0" fill="hold" grpId="0" nodeType="withEffect">
                                  <p:stCondLst>
                                    <p:cond delay="800"/>
                                  </p:stCondLst>
                                  <p:childTnLst>
                                    <p:set>
                                      <p:cBhvr>
                                        <p:cTn id="226" dur="1" fill="hold">
                                          <p:stCondLst>
                                            <p:cond delay="0"/>
                                          </p:stCondLst>
                                        </p:cTn>
                                        <p:tgtEl>
                                          <p:spTgt spid="934051"/>
                                        </p:tgtEl>
                                        <p:attrNameLst>
                                          <p:attrName>style.visibility</p:attrName>
                                        </p:attrNameLst>
                                      </p:cBhvr>
                                      <p:to>
                                        <p:strVal val="visible"/>
                                      </p:to>
                                    </p:set>
                                    <p:animEffect transition="in" filter="dissolve">
                                      <p:cBhvr>
                                        <p:cTn id="227" dur="500"/>
                                        <p:tgtEl>
                                          <p:spTgt spid="934051"/>
                                        </p:tgtEl>
                                      </p:cBhvr>
                                    </p:animEffect>
                                  </p:childTnLst>
                                </p:cTn>
                              </p:par>
                              <p:par>
                                <p:cTn id="228" presetID="9" presetClass="entr" presetSubtype="0" fill="hold" grpId="0" nodeType="withEffect">
                                  <p:stCondLst>
                                    <p:cond delay="800"/>
                                  </p:stCondLst>
                                  <p:childTnLst>
                                    <p:set>
                                      <p:cBhvr>
                                        <p:cTn id="229" dur="1" fill="hold">
                                          <p:stCondLst>
                                            <p:cond delay="0"/>
                                          </p:stCondLst>
                                        </p:cTn>
                                        <p:tgtEl>
                                          <p:spTgt spid="934085"/>
                                        </p:tgtEl>
                                        <p:attrNameLst>
                                          <p:attrName>style.visibility</p:attrName>
                                        </p:attrNameLst>
                                      </p:cBhvr>
                                      <p:to>
                                        <p:strVal val="visible"/>
                                      </p:to>
                                    </p:set>
                                    <p:animEffect transition="in" filter="dissolve">
                                      <p:cBhvr>
                                        <p:cTn id="230" dur="500"/>
                                        <p:tgtEl>
                                          <p:spTgt spid="934085"/>
                                        </p:tgtEl>
                                      </p:cBhvr>
                                    </p:animEffect>
                                  </p:childTnLst>
                                </p:cTn>
                              </p:par>
                              <p:par>
                                <p:cTn id="231" presetID="9" presetClass="entr" presetSubtype="0" fill="hold" grpId="0" nodeType="withEffect">
                                  <p:stCondLst>
                                    <p:cond delay="800"/>
                                  </p:stCondLst>
                                  <p:childTnLst>
                                    <p:set>
                                      <p:cBhvr>
                                        <p:cTn id="232" dur="1" fill="hold">
                                          <p:stCondLst>
                                            <p:cond delay="0"/>
                                          </p:stCondLst>
                                        </p:cTn>
                                        <p:tgtEl>
                                          <p:spTgt spid="934086"/>
                                        </p:tgtEl>
                                        <p:attrNameLst>
                                          <p:attrName>style.visibility</p:attrName>
                                        </p:attrNameLst>
                                      </p:cBhvr>
                                      <p:to>
                                        <p:strVal val="visible"/>
                                      </p:to>
                                    </p:set>
                                    <p:animEffect transition="in" filter="dissolve">
                                      <p:cBhvr>
                                        <p:cTn id="233" dur="500"/>
                                        <p:tgtEl>
                                          <p:spTgt spid="934086"/>
                                        </p:tgtEl>
                                      </p:cBhvr>
                                    </p:animEffect>
                                  </p:childTnLst>
                                </p:cTn>
                              </p:par>
                              <p:par>
                                <p:cTn id="234" presetID="9" presetClass="entr" presetSubtype="0" fill="hold" grpId="0" nodeType="withEffect">
                                  <p:stCondLst>
                                    <p:cond delay="800"/>
                                  </p:stCondLst>
                                  <p:childTnLst>
                                    <p:set>
                                      <p:cBhvr>
                                        <p:cTn id="235" dur="1" fill="hold">
                                          <p:stCondLst>
                                            <p:cond delay="0"/>
                                          </p:stCondLst>
                                        </p:cTn>
                                        <p:tgtEl>
                                          <p:spTgt spid="934119"/>
                                        </p:tgtEl>
                                        <p:attrNameLst>
                                          <p:attrName>style.visibility</p:attrName>
                                        </p:attrNameLst>
                                      </p:cBhvr>
                                      <p:to>
                                        <p:strVal val="visible"/>
                                      </p:to>
                                    </p:set>
                                    <p:animEffect transition="in" filter="dissolve">
                                      <p:cBhvr>
                                        <p:cTn id="236" dur="500"/>
                                        <p:tgtEl>
                                          <p:spTgt spid="934119"/>
                                        </p:tgtEl>
                                      </p:cBhvr>
                                    </p:animEffect>
                                  </p:childTnLst>
                                </p:cTn>
                              </p:par>
                              <p:par>
                                <p:cTn id="237" presetID="9" presetClass="entr" presetSubtype="0" fill="hold" grpId="0" nodeType="withEffect">
                                  <p:stCondLst>
                                    <p:cond delay="800"/>
                                  </p:stCondLst>
                                  <p:childTnLst>
                                    <p:set>
                                      <p:cBhvr>
                                        <p:cTn id="238" dur="1" fill="hold">
                                          <p:stCondLst>
                                            <p:cond delay="0"/>
                                          </p:stCondLst>
                                        </p:cTn>
                                        <p:tgtEl>
                                          <p:spTgt spid="934120"/>
                                        </p:tgtEl>
                                        <p:attrNameLst>
                                          <p:attrName>style.visibility</p:attrName>
                                        </p:attrNameLst>
                                      </p:cBhvr>
                                      <p:to>
                                        <p:strVal val="visible"/>
                                      </p:to>
                                    </p:set>
                                    <p:animEffect transition="in" filter="dissolve">
                                      <p:cBhvr>
                                        <p:cTn id="239" dur="500"/>
                                        <p:tgtEl>
                                          <p:spTgt spid="934120"/>
                                        </p:tgtEl>
                                      </p:cBhvr>
                                    </p:animEffect>
                                  </p:childTnLst>
                                </p:cTn>
                              </p:par>
                              <p:par>
                                <p:cTn id="240" presetID="9" presetClass="entr" presetSubtype="0" fill="hold" nodeType="withEffect">
                                  <p:stCondLst>
                                    <p:cond delay="800"/>
                                  </p:stCondLst>
                                  <p:childTnLst>
                                    <p:set>
                                      <p:cBhvr>
                                        <p:cTn id="241" dur="1" fill="hold">
                                          <p:stCondLst>
                                            <p:cond delay="0"/>
                                          </p:stCondLst>
                                        </p:cTn>
                                        <p:tgtEl>
                                          <p:spTgt spid="934153"/>
                                        </p:tgtEl>
                                        <p:attrNameLst>
                                          <p:attrName>style.visibility</p:attrName>
                                        </p:attrNameLst>
                                      </p:cBhvr>
                                      <p:to>
                                        <p:strVal val="visible"/>
                                      </p:to>
                                    </p:set>
                                    <p:animEffect transition="in" filter="dissolve">
                                      <p:cBhvr>
                                        <p:cTn id="242" dur="500"/>
                                        <p:tgtEl>
                                          <p:spTgt spid="934153"/>
                                        </p:tgtEl>
                                      </p:cBhvr>
                                    </p:animEffect>
                                  </p:childTnLst>
                                </p:cTn>
                              </p:par>
                              <p:par>
                                <p:cTn id="243" presetID="9" presetClass="entr" presetSubtype="0" fill="hold" nodeType="withEffect">
                                  <p:stCondLst>
                                    <p:cond delay="800"/>
                                  </p:stCondLst>
                                  <p:childTnLst>
                                    <p:set>
                                      <p:cBhvr>
                                        <p:cTn id="244" dur="1" fill="hold">
                                          <p:stCondLst>
                                            <p:cond delay="0"/>
                                          </p:stCondLst>
                                        </p:cTn>
                                        <p:tgtEl>
                                          <p:spTgt spid="934154"/>
                                        </p:tgtEl>
                                        <p:attrNameLst>
                                          <p:attrName>style.visibility</p:attrName>
                                        </p:attrNameLst>
                                      </p:cBhvr>
                                      <p:to>
                                        <p:strVal val="visible"/>
                                      </p:to>
                                    </p:set>
                                    <p:animEffect transition="in" filter="dissolve">
                                      <p:cBhvr>
                                        <p:cTn id="245" dur="500"/>
                                        <p:tgtEl>
                                          <p:spTgt spid="934154"/>
                                        </p:tgtEl>
                                      </p:cBhvr>
                                    </p:animEffect>
                                  </p:childTnLst>
                                </p:cTn>
                              </p:par>
                              <p:par>
                                <p:cTn id="246" presetID="9" presetClass="entr" presetSubtype="0" fill="hold" nodeType="withEffect">
                                  <p:stCondLst>
                                    <p:cond delay="800"/>
                                  </p:stCondLst>
                                  <p:childTnLst>
                                    <p:set>
                                      <p:cBhvr>
                                        <p:cTn id="247" dur="1" fill="hold">
                                          <p:stCondLst>
                                            <p:cond delay="0"/>
                                          </p:stCondLst>
                                        </p:cTn>
                                        <p:tgtEl>
                                          <p:spTgt spid="934155"/>
                                        </p:tgtEl>
                                        <p:attrNameLst>
                                          <p:attrName>style.visibility</p:attrName>
                                        </p:attrNameLst>
                                      </p:cBhvr>
                                      <p:to>
                                        <p:strVal val="visible"/>
                                      </p:to>
                                    </p:set>
                                    <p:animEffect transition="in" filter="dissolve">
                                      <p:cBhvr>
                                        <p:cTn id="248" dur="500"/>
                                        <p:tgtEl>
                                          <p:spTgt spid="934155"/>
                                        </p:tgtEl>
                                      </p:cBhvr>
                                    </p:animEffect>
                                  </p:childTnLst>
                                </p:cTn>
                              </p:par>
                              <p:par>
                                <p:cTn id="249" presetID="9" presetClass="entr" presetSubtype="0" fill="hold" nodeType="withEffect">
                                  <p:stCondLst>
                                    <p:cond delay="800"/>
                                  </p:stCondLst>
                                  <p:childTnLst>
                                    <p:set>
                                      <p:cBhvr>
                                        <p:cTn id="250" dur="1" fill="hold">
                                          <p:stCondLst>
                                            <p:cond delay="0"/>
                                          </p:stCondLst>
                                        </p:cTn>
                                        <p:tgtEl>
                                          <p:spTgt spid="934156"/>
                                        </p:tgtEl>
                                        <p:attrNameLst>
                                          <p:attrName>style.visibility</p:attrName>
                                        </p:attrNameLst>
                                      </p:cBhvr>
                                      <p:to>
                                        <p:strVal val="visible"/>
                                      </p:to>
                                    </p:set>
                                    <p:animEffect transition="in" filter="dissolve">
                                      <p:cBhvr>
                                        <p:cTn id="251" dur="500"/>
                                        <p:tgtEl>
                                          <p:spTgt spid="934156"/>
                                        </p:tgtEl>
                                      </p:cBhvr>
                                    </p:animEffect>
                                  </p:childTnLst>
                                </p:cTn>
                              </p:par>
                              <p:par>
                                <p:cTn id="252" presetID="9" presetClass="entr" presetSubtype="0" fill="hold" nodeType="withEffect">
                                  <p:stCondLst>
                                    <p:cond delay="800"/>
                                  </p:stCondLst>
                                  <p:childTnLst>
                                    <p:set>
                                      <p:cBhvr>
                                        <p:cTn id="253" dur="1" fill="hold">
                                          <p:stCondLst>
                                            <p:cond delay="0"/>
                                          </p:stCondLst>
                                        </p:cTn>
                                        <p:tgtEl>
                                          <p:spTgt spid="934157"/>
                                        </p:tgtEl>
                                        <p:attrNameLst>
                                          <p:attrName>style.visibility</p:attrName>
                                        </p:attrNameLst>
                                      </p:cBhvr>
                                      <p:to>
                                        <p:strVal val="visible"/>
                                      </p:to>
                                    </p:set>
                                    <p:animEffect transition="in" filter="dissolve">
                                      <p:cBhvr>
                                        <p:cTn id="254" dur="500"/>
                                        <p:tgtEl>
                                          <p:spTgt spid="934157"/>
                                        </p:tgtEl>
                                      </p:cBhvr>
                                    </p:animEffect>
                                  </p:childTnLst>
                                </p:cTn>
                              </p:par>
                              <p:par>
                                <p:cTn id="255" presetID="9" presetClass="entr" presetSubtype="0" fill="hold" nodeType="withEffect">
                                  <p:stCondLst>
                                    <p:cond delay="800"/>
                                  </p:stCondLst>
                                  <p:childTnLst>
                                    <p:set>
                                      <p:cBhvr>
                                        <p:cTn id="256" dur="1" fill="hold">
                                          <p:stCondLst>
                                            <p:cond delay="0"/>
                                          </p:stCondLst>
                                        </p:cTn>
                                        <p:tgtEl>
                                          <p:spTgt spid="934158"/>
                                        </p:tgtEl>
                                        <p:attrNameLst>
                                          <p:attrName>style.visibility</p:attrName>
                                        </p:attrNameLst>
                                      </p:cBhvr>
                                      <p:to>
                                        <p:strVal val="visible"/>
                                      </p:to>
                                    </p:set>
                                    <p:animEffect transition="in" filter="dissolve">
                                      <p:cBhvr>
                                        <p:cTn id="257" dur="500"/>
                                        <p:tgtEl>
                                          <p:spTgt spid="934158"/>
                                        </p:tgtEl>
                                      </p:cBhvr>
                                    </p:animEffect>
                                  </p:childTnLst>
                                </p:cTn>
                              </p:par>
                              <p:par>
                                <p:cTn id="258" presetID="9" presetClass="entr" presetSubtype="0" fill="hold" grpId="0" nodeType="withEffect">
                                  <p:stCondLst>
                                    <p:cond delay="1200"/>
                                  </p:stCondLst>
                                  <p:childTnLst>
                                    <p:set>
                                      <p:cBhvr>
                                        <p:cTn id="259" dur="1" fill="hold">
                                          <p:stCondLst>
                                            <p:cond delay="0"/>
                                          </p:stCondLst>
                                        </p:cTn>
                                        <p:tgtEl>
                                          <p:spTgt spid="934047"/>
                                        </p:tgtEl>
                                        <p:attrNameLst>
                                          <p:attrName>style.visibility</p:attrName>
                                        </p:attrNameLst>
                                      </p:cBhvr>
                                      <p:to>
                                        <p:strVal val="visible"/>
                                      </p:to>
                                    </p:set>
                                    <p:animEffect transition="in" filter="dissolve">
                                      <p:cBhvr>
                                        <p:cTn id="260" dur="500"/>
                                        <p:tgtEl>
                                          <p:spTgt spid="934047"/>
                                        </p:tgtEl>
                                      </p:cBhvr>
                                    </p:animEffect>
                                  </p:childTnLst>
                                </p:cTn>
                              </p:par>
                              <p:par>
                                <p:cTn id="261" presetID="9" presetClass="entr" presetSubtype="0" fill="hold" grpId="0" nodeType="withEffect">
                                  <p:stCondLst>
                                    <p:cond delay="1200"/>
                                  </p:stCondLst>
                                  <p:childTnLst>
                                    <p:set>
                                      <p:cBhvr>
                                        <p:cTn id="262" dur="1" fill="hold">
                                          <p:stCondLst>
                                            <p:cond delay="0"/>
                                          </p:stCondLst>
                                        </p:cTn>
                                        <p:tgtEl>
                                          <p:spTgt spid="934048"/>
                                        </p:tgtEl>
                                        <p:attrNameLst>
                                          <p:attrName>style.visibility</p:attrName>
                                        </p:attrNameLst>
                                      </p:cBhvr>
                                      <p:to>
                                        <p:strVal val="visible"/>
                                      </p:to>
                                    </p:set>
                                    <p:animEffect transition="in" filter="dissolve">
                                      <p:cBhvr>
                                        <p:cTn id="263" dur="500"/>
                                        <p:tgtEl>
                                          <p:spTgt spid="934048"/>
                                        </p:tgtEl>
                                      </p:cBhvr>
                                    </p:animEffect>
                                  </p:childTnLst>
                                </p:cTn>
                              </p:par>
                              <p:par>
                                <p:cTn id="264" presetID="9" presetClass="entr" presetSubtype="0" fill="hold" grpId="0" nodeType="withEffect">
                                  <p:stCondLst>
                                    <p:cond delay="1200"/>
                                  </p:stCondLst>
                                  <p:childTnLst>
                                    <p:set>
                                      <p:cBhvr>
                                        <p:cTn id="265" dur="1" fill="hold">
                                          <p:stCondLst>
                                            <p:cond delay="0"/>
                                          </p:stCondLst>
                                        </p:cTn>
                                        <p:tgtEl>
                                          <p:spTgt spid="934049"/>
                                        </p:tgtEl>
                                        <p:attrNameLst>
                                          <p:attrName>style.visibility</p:attrName>
                                        </p:attrNameLst>
                                      </p:cBhvr>
                                      <p:to>
                                        <p:strVal val="visible"/>
                                      </p:to>
                                    </p:set>
                                    <p:animEffect transition="in" filter="dissolve">
                                      <p:cBhvr>
                                        <p:cTn id="266" dur="500"/>
                                        <p:tgtEl>
                                          <p:spTgt spid="934049"/>
                                        </p:tgtEl>
                                      </p:cBhvr>
                                    </p:animEffect>
                                  </p:childTnLst>
                                </p:cTn>
                              </p:par>
                              <p:par>
                                <p:cTn id="267" presetID="9" presetClass="entr" presetSubtype="0" fill="hold" grpId="0" nodeType="withEffect">
                                  <p:stCondLst>
                                    <p:cond delay="1200"/>
                                  </p:stCondLst>
                                  <p:childTnLst>
                                    <p:set>
                                      <p:cBhvr>
                                        <p:cTn id="268" dur="1" fill="hold">
                                          <p:stCondLst>
                                            <p:cond delay="0"/>
                                          </p:stCondLst>
                                        </p:cTn>
                                        <p:tgtEl>
                                          <p:spTgt spid="934052"/>
                                        </p:tgtEl>
                                        <p:attrNameLst>
                                          <p:attrName>style.visibility</p:attrName>
                                        </p:attrNameLst>
                                      </p:cBhvr>
                                      <p:to>
                                        <p:strVal val="visible"/>
                                      </p:to>
                                    </p:set>
                                    <p:animEffect transition="in" filter="dissolve">
                                      <p:cBhvr>
                                        <p:cTn id="269" dur="500"/>
                                        <p:tgtEl>
                                          <p:spTgt spid="934052"/>
                                        </p:tgtEl>
                                      </p:cBhvr>
                                    </p:animEffect>
                                  </p:childTnLst>
                                </p:cTn>
                              </p:par>
                              <p:par>
                                <p:cTn id="270" presetID="9" presetClass="entr" presetSubtype="0" fill="hold" grpId="0" nodeType="withEffect">
                                  <p:stCondLst>
                                    <p:cond delay="1200"/>
                                  </p:stCondLst>
                                  <p:childTnLst>
                                    <p:set>
                                      <p:cBhvr>
                                        <p:cTn id="271" dur="1" fill="hold">
                                          <p:stCondLst>
                                            <p:cond delay="0"/>
                                          </p:stCondLst>
                                        </p:cTn>
                                        <p:tgtEl>
                                          <p:spTgt spid="934053"/>
                                        </p:tgtEl>
                                        <p:attrNameLst>
                                          <p:attrName>style.visibility</p:attrName>
                                        </p:attrNameLst>
                                      </p:cBhvr>
                                      <p:to>
                                        <p:strVal val="visible"/>
                                      </p:to>
                                    </p:set>
                                    <p:animEffect transition="in" filter="dissolve">
                                      <p:cBhvr>
                                        <p:cTn id="272" dur="500"/>
                                        <p:tgtEl>
                                          <p:spTgt spid="934053"/>
                                        </p:tgtEl>
                                      </p:cBhvr>
                                    </p:animEffect>
                                  </p:childTnLst>
                                </p:cTn>
                              </p:par>
                              <p:par>
                                <p:cTn id="273" presetID="9" presetClass="entr" presetSubtype="0" fill="hold" nodeType="withEffect">
                                  <p:stCondLst>
                                    <p:cond delay="1200"/>
                                  </p:stCondLst>
                                  <p:childTnLst>
                                    <p:set>
                                      <p:cBhvr>
                                        <p:cTn id="274" dur="1" fill="hold">
                                          <p:stCondLst>
                                            <p:cond delay="0"/>
                                          </p:stCondLst>
                                        </p:cTn>
                                        <p:tgtEl>
                                          <p:spTgt spid="934054"/>
                                        </p:tgtEl>
                                        <p:attrNameLst>
                                          <p:attrName>style.visibility</p:attrName>
                                        </p:attrNameLst>
                                      </p:cBhvr>
                                      <p:to>
                                        <p:strVal val="visible"/>
                                      </p:to>
                                    </p:set>
                                    <p:animEffect transition="in" filter="dissolve">
                                      <p:cBhvr>
                                        <p:cTn id="275" dur="500"/>
                                        <p:tgtEl>
                                          <p:spTgt spid="934054"/>
                                        </p:tgtEl>
                                      </p:cBhvr>
                                    </p:animEffect>
                                  </p:childTnLst>
                                </p:cTn>
                              </p:par>
                              <p:par>
                                <p:cTn id="276" presetID="9" presetClass="entr" presetSubtype="0" fill="hold" nodeType="withEffect">
                                  <p:stCondLst>
                                    <p:cond delay="1200"/>
                                  </p:stCondLst>
                                  <p:childTnLst>
                                    <p:set>
                                      <p:cBhvr>
                                        <p:cTn id="277" dur="1" fill="hold">
                                          <p:stCondLst>
                                            <p:cond delay="0"/>
                                          </p:stCondLst>
                                        </p:cTn>
                                        <p:tgtEl>
                                          <p:spTgt spid="934055"/>
                                        </p:tgtEl>
                                        <p:attrNameLst>
                                          <p:attrName>style.visibility</p:attrName>
                                        </p:attrNameLst>
                                      </p:cBhvr>
                                      <p:to>
                                        <p:strVal val="visible"/>
                                      </p:to>
                                    </p:set>
                                    <p:animEffect transition="in" filter="dissolve">
                                      <p:cBhvr>
                                        <p:cTn id="278" dur="500"/>
                                        <p:tgtEl>
                                          <p:spTgt spid="934055"/>
                                        </p:tgtEl>
                                      </p:cBhvr>
                                    </p:animEffect>
                                  </p:childTnLst>
                                </p:cTn>
                              </p:par>
                              <p:par>
                                <p:cTn id="279" presetID="9" presetClass="entr" presetSubtype="0" fill="hold" nodeType="withEffect">
                                  <p:stCondLst>
                                    <p:cond delay="1200"/>
                                  </p:stCondLst>
                                  <p:childTnLst>
                                    <p:set>
                                      <p:cBhvr>
                                        <p:cTn id="280" dur="1" fill="hold">
                                          <p:stCondLst>
                                            <p:cond delay="0"/>
                                          </p:stCondLst>
                                        </p:cTn>
                                        <p:tgtEl>
                                          <p:spTgt spid="934056"/>
                                        </p:tgtEl>
                                        <p:attrNameLst>
                                          <p:attrName>style.visibility</p:attrName>
                                        </p:attrNameLst>
                                      </p:cBhvr>
                                      <p:to>
                                        <p:strVal val="visible"/>
                                      </p:to>
                                    </p:set>
                                    <p:animEffect transition="in" filter="dissolve">
                                      <p:cBhvr>
                                        <p:cTn id="281" dur="500"/>
                                        <p:tgtEl>
                                          <p:spTgt spid="934056"/>
                                        </p:tgtEl>
                                      </p:cBhvr>
                                    </p:animEffect>
                                  </p:childTnLst>
                                </p:cTn>
                              </p:par>
                              <p:par>
                                <p:cTn id="282" presetID="9" presetClass="entr" presetSubtype="0" fill="hold" nodeType="withEffect">
                                  <p:stCondLst>
                                    <p:cond delay="1200"/>
                                  </p:stCondLst>
                                  <p:childTnLst>
                                    <p:set>
                                      <p:cBhvr>
                                        <p:cTn id="283" dur="1" fill="hold">
                                          <p:stCondLst>
                                            <p:cond delay="0"/>
                                          </p:stCondLst>
                                        </p:cTn>
                                        <p:tgtEl>
                                          <p:spTgt spid="934057"/>
                                        </p:tgtEl>
                                        <p:attrNameLst>
                                          <p:attrName>style.visibility</p:attrName>
                                        </p:attrNameLst>
                                      </p:cBhvr>
                                      <p:to>
                                        <p:strVal val="visible"/>
                                      </p:to>
                                    </p:set>
                                    <p:animEffect transition="in" filter="dissolve">
                                      <p:cBhvr>
                                        <p:cTn id="284" dur="500"/>
                                        <p:tgtEl>
                                          <p:spTgt spid="934057"/>
                                        </p:tgtEl>
                                      </p:cBhvr>
                                    </p:animEffect>
                                  </p:childTnLst>
                                </p:cTn>
                              </p:par>
                              <p:par>
                                <p:cTn id="285" presetID="9" presetClass="entr" presetSubtype="0" fill="hold" nodeType="withEffect">
                                  <p:stCondLst>
                                    <p:cond delay="1200"/>
                                  </p:stCondLst>
                                  <p:childTnLst>
                                    <p:set>
                                      <p:cBhvr>
                                        <p:cTn id="286" dur="1" fill="hold">
                                          <p:stCondLst>
                                            <p:cond delay="0"/>
                                          </p:stCondLst>
                                        </p:cTn>
                                        <p:tgtEl>
                                          <p:spTgt spid="934058"/>
                                        </p:tgtEl>
                                        <p:attrNameLst>
                                          <p:attrName>style.visibility</p:attrName>
                                        </p:attrNameLst>
                                      </p:cBhvr>
                                      <p:to>
                                        <p:strVal val="visible"/>
                                      </p:to>
                                    </p:set>
                                    <p:animEffect transition="in" filter="dissolve">
                                      <p:cBhvr>
                                        <p:cTn id="287" dur="500"/>
                                        <p:tgtEl>
                                          <p:spTgt spid="934058"/>
                                        </p:tgtEl>
                                      </p:cBhvr>
                                    </p:animEffect>
                                  </p:childTnLst>
                                </p:cTn>
                              </p:par>
                              <p:par>
                                <p:cTn id="288" presetID="9" presetClass="entr" presetSubtype="0" fill="hold" nodeType="withEffect">
                                  <p:stCondLst>
                                    <p:cond delay="1200"/>
                                  </p:stCondLst>
                                  <p:childTnLst>
                                    <p:set>
                                      <p:cBhvr>
                                        <p:cTn id="289" dur="1" fill="hold">
                                          <p:stCondLst>
                                            <p:cond delay="0"/>
                                          </p:stCondLst>
                                        </p:cTn>
                                        <p:tgtEl>
                                          <p:spTgt spid="934059"/>
                                        </p:tgtEl>
                                        <p:attrNameLst>
                                          <p:attrName>style.visibility</p:attrName>
                                        </p:attrNameLst>
                                      </p:cBhvr>
                                      <p:to>
                                        <p:strVal val="visible"/>
                                      </p:to>
                                    </p:set>
                                    <p:animEffect transition="in" filter="dissolve">
                                      <p:cBhvr>
                                        <p:cTn id="290" dur="500"/>
                                        <p:tgtEl>
                                          <p:spTgt spid="934059"/>
                                        </p:tgtEl>
                                      </p:cBhvr>
                                    </p:animEffect>
                                  </p:childTnLst>
                                </p:cTn>
                              </p:par>
                              <p:par>
                                <p:cTn id="291" presetID="9" presetClass="entr" presetSubtype="0" fill="hold" grpId="0" nodeType="withEffect">
                                  <p:stCondLst>
                                    <p:cond delay="1200"/>
                                  </p:stCondLst>
                                  <p:childTnLst>
                                    <p:set>
                                      <p:cBhvr>
                                        <p:cTn id="292" dur="1" fill="hold">
                                          <p:stCondLst>
                                            <p:cond delay="0"/>
                                          </p:stCondLst>
                                        </p:cTn>
                                        <p:tgtEl>
                                          <p:spTgt spid="934060"/>
                                        </p:tgtEl>
                                        <p:attrNameLst>
                                          <p:attrName>style.visibility</p:attrName>
                                        </p:attrNameLst>
                                      </p:cBhvr>
                                      <p:to>
                                        <p:strVal val="visible"/>
                                      </p:to>
                                    </p:set>
                                    <p:animEffect transition="in" filter="dissolve">
                                      <p:cBhvr>
                                        <p:cTn id="293" dur="500"/>
                                        <p:tgtEl>
                                          <p:spTgt spid="934060"/>
                                        </p:tgtEl>
                                      </p:cBhvr>
                                    </p:animEffect>
                                  </p:childTnLst>
                                </p:cTn>
                              </p:par>
                              <p:par>
                                <p:cTn id="294" presetID="9" presetClass="entr" presetSubtype="0" fill="hold" grpId="0" nodeType="withEffect">
                                  <p:stCondLst>
                                    <p:cond delay="1200"/>
                                  </p:stCondLst>
                                  <p:childTnLst>
                                    <p:set>
                                      <p:cBhvr>
                                        <p:cTn id="295" dur="1" fill="hold">
                                          <p:stCondLst>
                                            <p:cond delay="0"/>
                                          </p:stCondLst>
                                        </p:cTn>
                                        <p:tgtEl>
                                          <p:spTgt spid="934082"/>
                                        </p:tgtEl>
                                        <p:attrNameLst>
                                          <p:attrName>style.visibility</p:attrName>
                                        </p:attrNameLst>
                                      </p:cBhvr>
                                      <p:to>
                                        <p:strVal val="visible"/>
                                      </p:to>
                                    </p:set>
                                    <p:animEffect transition="in" filter="dissolve">
                                      <p:cBhvr>
                                        <p:cTn id="296" dur="500"/>
                                        <p:tgtEl>
                                          <p:spTgt spid="934082"/>
                                        </p:tgtEl>
                                      </p:cBhvr>
                                    </p:animEffect>
                                  </p:childTnLst>
                                </p:cTn>
                              </p:par>
                              <p:par>
                                <p:cTn id="297" presetID="9" presetClass="entr" presetSubtype="0" fill="hold" grpId="0" nodeType="withEffect">
                                  <p:stCondLst>
                                    <p:cond delay="1200"/>
                                  </p:stCondLst>
                                  <p:childTnLst>
                                    <p:set>
                                      <p:cBhvr>
                                        <p:cTn id="298" dur="1" fill="hold">
                                          <p:stCondLst>
                                            <p:cond delay="0"/>
                                          </p:stCondLst>
                                        </p:cTn>
                                        <p:tgtEl>
                                          <p:spTgt spid="934083"/>
                                        </p:tgtEl>
                                        <p:attrNameLst>
                                          <p:attrName>style.visibility</p:attrName>
                                        </p:attrNameLst>
                                      </p:cBhvr>
                                      <p:to>
                                        <p:strVal val="visible"/>
                                      </p:to>
                                    </p:set>
                                    <p:animEffect transition="in" filter="dissolve">
                                      <p:cBhvr>
                                        <p:cTn id="299" dur="500"/>
                                        <p:tgtEl>
                                          <p:spTgt spid="934083"/>
                                        </p:tgtEl>
                                      </p:cBhvr>
                                    </p:animEffect>
                                  </p:childTnLst>
                                </p:cTn>
                              </p:par>
                              <p:par>
                                <p:cTn id="300" presetID="9" presetClass="entr" presetSubtype="0" fill="hold" grpId="0" nodeType="withEffect">
                                  <p:stCondLst>
                                    <p:cond delay="1200"/>
                                  </p:stCondLst>
                                  <p:childTnLst>
                                    <p:set>
                                      <p:cBhvr>
                                        <p:cTn id="301" dur="1" fill="hold">
                                          <p:stCondLst>
                                            <p:cond delay="0"/>
                                          </p:stCondLst>
                                        </p:cTn>
                                        <p:tgtEl>
                                          <p:spTgt spid="934084"/>
                                        </p:tgtEl>
                                        <p:attrNameLst>
                                          <p:attrName>style.visibility</p:attrName>
                                        </p:attrNameLst>
                                      </p:cBhvr>
                                      <p:to>
                                        <p:strVal val="visible"/>
                                      </p:to>
                                    </p:set>
                                    <p:animEffect transition="in" filter="dissolve">
                                      <p:cBhvr>
                                        <p:cTn id="302" dur="500"/>
                                        <p:tgtEl>
                                          <p:spTgt spid="934084"/>
                                        </p:tgtEl>
                                      </p:cBhvr>
                                    </p:animEffect>
                                  </p:childTnLst>
                                </p:cTn>
                              </p:par>
                              <p:par>
                                <p:cTn id="303" presetID="9" presetClass="entr" presetSubtype="0" fill="hold" grpId="0" nodeType="withEffect">
                                  <p:stCondLst>
                                    <p:cond delay="1200"/>
                                  </p:stCondLst>
                                  <p:childTnLst>
                                    <p:set>
                                      <p:cBhvr>
                                        <p:cTn id="304" dur="1" fill="hold">
                                          <p:stCondLst>
                                            <p:cond delay="0"/>
                                          </p:stCondLst>
                                        </p:cTn>
                                        <p:tgtEl>
                                          <p:spTgt spid="934087"/>
                                        </p:tgtEl>
                                        <p:attrNameLst>
                                          <p:attrName>style.visibility</p:attrName>
                                        </p:attrNameLst>
                                      </p:cBhvr>
                                      <p:to>
                                        <p:strVal val="visible"/>
                                      </p:to>
                                    </p:set>
                                    <p:animEffect transition="in" filter="dissolve">
                                      <p:cBhvr>
                                        <p:cTn id="305" dur="500"/>
                                        <p:tgtEl>
                                          <p:spTgt spid="934087"/>
                                        </p:tgtEl>
                                      </p:cBhvr>
                                    </p:animEffect>
                                  </p:childTnLst>
                                </p:cTn>
                              </p:par>
                              <p:par>
                                <p:cTn id="306" presetID="9" presetClass="entr" presetSubtype="0" fill="hold" nodeType="withEffect">
                                  <p:stCondLst>
                                    <p:cond delay="1200"/>
                                  </p:stCondLst>
                                  <p:childTnLst>
                                    <p:set>
                                      <p:cBhvr>
                                        <p:cTn id="307" dur="1" fill="hold">
                                          <p:stCondLst>
                                            <p:cond delay="0"/>
                                          </p:stCondLst>
                                        </p:cTn>
                                        <p:tgtEl>
                                          <p:spTgt spid="934088"/>
                                        </p:tgtEl>
                                        <p:attrNameLst>
                                          <p:attrName>style.visibility</p:attrName>
                                        </p:attrNameLst>
                                      </p:cBhvr>
                                      <p:to>
                                        <p:strVal val="visible"/>
                                      </p:to>
                                    </p:set>
                                    <p:animEffect transition="in" filter="dissolve">
                                      <p:cBhvr>
                                        <p:cTn id="308" dur="500"/>
                                        <p:tgtEl>
                                          <p:spTgt spid="934088"/>
                                        </p:tgtEl>
                                      </p:cBhvr>
                                    </p:animEffect>
                                  </p:childTnLst>
                                </p:cTn>
                              </p:par>
                              <p:par>
                                <p:cTn id="309" presetID="9" presetClass="entr" presetSubtype="0" fill="hold" nodeType="withEffect">
                                  <p:stCondLst>
                                    <p:cond delay="1200"/>
                                  </p:stCondLst>
                                  <p:childTnLst>
                                    <p:set>
                                      <p:cBhvr>
                                        <p:cTn id="310" dur="1" fill="hold">
                                          <p:stCondLst>
                                            <p:cond delay="0"/>
                                          </p:stCondLst>
                                        </p:cTn>
                                        <p:tgtEl>
                                          <p:spTgt spid="934089"/>
                                        </p:tgtEl>
                                        <p:attrNameLst>
                                          <p:attrName>style.visibility</p:attrName>
                                        </p:attrNameLst>
                                      </p:cBhvr>
                                      <p:to>
                                        <p:strVal val="visible"/>
                                      </p:to>
                                    </p:set>
                                    <p:animEffect transition="in" filter="dissolve">
                                      <p:cBhvr>
                                        <p:cTn id="311" dur="500"/>
                                        <p:tgtEl>
                                          <p:spTgt spid="934089"/>
                                        </p:tgtEl>
                                      </p:cBhvr>
                                    </p:animEffect>
                                  </p:childTnLst>
                                </p:cTn>
                              </p:par>
                              <p:par>
                                <p:cTn id="312" presetID="9" presetClass="entr" presetSubtype="0" fill="hold" nodeType="withEffect">
                                  <p:stCondLst>
                                    <p:cond delay="1200"/>
                                  </p:stCondLst>
                                  <p:childTnLst>
                                    <p:set>
                                      <p:cBhvr>
                                        <p:cTn id="313" dur="1" fill="hold">
                                          <p:stCondLst>
                                            <p:cond delay="0"/>
                                          </p:stCondLst>
                                        </p:cTn>
                                        <p:tgtEl>
                                          <p:spTgt spid="934090"/>
                                        </p:tgtEl>
                                        <p:attrNameLst>
                                          <p:attrName>style.visibility</p:attrName>
                                        </p:attrNameLst>
                                      </p:cBhvr>
                                      <p:to>
                                        <p:strVal val="visible"/>
                                      </p:to>
                                    </p:set>
                                    <p:animEffect transition="in" filter="dissolve">
                                      <p:cBhvr>
                                        <p:cTn id="314" dur="500"/>
                                        <p:tgtEl>
                                          <p:spTgt spid="934090"/>
                                        </p:tgtEl>
                                      </p:cBhvr>
                                    </p:animEffect>
                                  </p:childTnLst>
                                </p:cTn>
                              </p:par>
                              <p:par>
                                <p:cTn id="315" presetID="9" presetClass="entr" presetSubtype="0" fill="hold" nodeType="withEffect">
                                  <p:stCondLst>
                                    <p:cond delay="1200"/>
                                  </p:stCondLst>
                                  <p:childTnLst>
                                    <p:set>
                                      <p:cBhvr>
                                        <p:cTn id="316" dur="1" fill="hold">
                                          <p:stCondLst>
                                            <p:cond delay="0"/>
                                          </p:stCondLst>
                                        </p:cTn>
                                        <p:tgtEl>
                                          <p:spTgt spid="934091"/>
                                        </p:tgtEl>
                                        <p:attrNameLst>
                                          <p:attrName>style.visibility</p:attrName>
                                        </p:attrNameLst>
                                      </p:cBhvr>
                                      <p:to>
                                        <p:strVal val="visible"/>
                                      </p:to>
                                    </p:set>
                                    <p:animEffect transition="in" filter="dissolve">
                                      <p:cBhvr>
                                        <p:cTn id="317" dur="500"/>
                                        <p:tgtEl>
                                          <p:spTgt spid="934091"/>
                                        </p:tgtEl>
                                      </p:cBhvr>
                                    </p:animEffect>
                                  </p:childTnLst>
                                </p:cTn>
                              </p:par>
                              <p:par>
                                <p:cTn id="318" presetID="9" presetClass="entr" presetSubtype="0" fill="hold" grpId="0" nodeType="withEffect">
                                  <p:stCondLst>
                                    <p:cond delay="1200"/>
                                  </p:stCondLst>
                                  <p:childTnLst>
                                    <p:set>
                                      <p:cBhvr>
                                        <p:cTn id="319" dur="1" fill="hold">
                                          <p:stCondLst>
                                            <p:cond delay="0"/>
                                          </p:stCondLst>
                                        </p:cTn>
                                        <p:tgtEl>
                                          <p:spTgt spid="934092"/>
                                        </p:tgtEl>
                                        <p:attrNameLst>
                                          <p:attrName>style.visibility</p:attrName>
                                        </p:attrNameLst>
                                      </p:cBhvr>
                                      <p:to>
                                        <p:strVal val="visible"/>
                                      </p:to>
                                    </p:set>
                                    <p:animEffect transition="in" filter="dissolve">
                                      <p:cBhvr>
                                        <p:cTn id="320" dur="500"/>
                                        <p:tgtEl>
                                          <p:spTgt spid="934092"/>
                                        </p:tgtEl>
                                      </p:cBhvr>
                                    </p:animEffect>
                                  </p:childTnLst>
                                </p:cTn>
                              </p:par>
                              <p:par>
                                <p:cTn id="321" presetID="9" presetClass="entr" presetSubtype="0" fill="hold" grpId="0" nodeType="withEffect">
                                  <p:stCondLst>
                                    <p:cond delay="1200"/>
                                  </p:stCondLst>
                                  <p:childTnLst>
                                    <p:set>
                                      <p:cBhvr>
                                        <p:cTn id="322" dur="1" fill="hold">
                                          <p:stCondLst>
                                            <p:cond delay="0"/>
                                          </p:stCondLst>
                                        </p:cTn>
                                        <p:tgtEl>
                                          <p:spTgt spid="934106"/>
                                        </p:tgtEl>
                                        <p:attrNameLst>
                                          <p:attrName>style.visibility</p:attrName>
                                        </p:attrNameLst>
                                      </p:cBhvr>
                                      <p:to>
                                        <p:strVal val="visible"/>
                                      </p:to>
                                    </p:set>
                                    <p:animEffect transition="in" filter="dissolve">
                                      <p:cBhvr>
                                        <p:cTn id="323" dur="500"/>
                                        <p:tgtEl>
                                          <p:spTgt spid="934106"/>
                                        </p:tgtEl>
                                      </p:cBhvr>
                                    </p:animEffect>
                                  </p:childTnLst>
                                </p:cTn>
                              </p:par>
                              <p:par>
                                <p:cTn id="324" presetID="9" presetClass="entr" presetSubtype="0" fill="hold" nodeType="withEffect">
                                  <p:stCondLst>
                                    <p:cond delay="1200"/>
                                  </p:stCondLst>
                                  <p:childTnLst>
                                    <p:set>
                                      <p:cBhvr>
                                        <p:cTn id="325" dur="1" fill="hold">
                                          <p:stCondLst>
                                            <p:cond delay="0"/>
                                          </p:stCondLst>
                                        </p:cTn>
                                        <p:tgtEl>
                                          <p:spTgt spid="934107"/>
                                        </p:tgtEl>
                                        <p:attrNameLst>
                                          <p:attrName>style.visibility</p:attrName>
                                        </p:attrNameLst>
                                      </p:cBhvr>
                                      <p:to>
                                        <p:strVal val="visible"/>
                                      </p:to>
                                    </p:set>
                                    <p:animEffect transition="in" filter="dissolve">
                                      <p:cBhvr>
                                        <p:cTn id="326" dur="500"/>
                                        <p:tgtEl>
                                          <p:spTgt spid="934107"/>
                                        </p:tgtEl>
                                      </p:cBhvr>
                                    </p:animEffect>
                                  </p:childTnLst>
                                </p:cTn>
                              </p:par>
                              <p:par>
                                <p:cTn id="327" presetID="9" presetClass="entr" presetSubtype="0" fill="hold" nodeType="withEffect">
                                  <p:stCondLst>
                                    <p:cond delay="1200"/>
                                  </p:stCondLst>
                                  <p:childTnLst>
                                    <p:set>
                                      <p:cBhvr>
                                        <p:cTn id="328" dur="1" fill="hold">
                                          <p:stCondLst>
                                            <p:cond delay="0"/>
                                          </p:stCondLst>
                                        </p:cTn>
                                        <p:tgtEl>
                                          <p:spTgt spid="934116"/>
                                        </p:tgtEl>
                                        <p:attrNameLst>
                                          <p:attrName>style.visibility</p:attrName>
                                        </p:attrNameLst>
                                      </p:cBhvr>
                                      <p:to>
                                        <p:strVal val="visible"/>
                                      </p:to>
                                    </p:set>
                                    <p:animEffect transition="in" filter="dissolve">
                                      <p:cBhvr>
                                        <p:cTn id="329" dur="500"/>
                                        <p:tgtEl>
                                          <p:spTgt spid="934116"/>
                                        </p:tgtEl>
                                      </p:cBhvr>
                                    </p:animEffect>
                                  </p:childTnLst>
                                </p:cTn>
                              </p:par>
                              <p:par>
                                <p:cTn id="330" presetID="9" presetClass="entr" presetSubtype="0" fill="hold" grpId="0" nodeType="withEffect">
                                  <p:stCondLst>
                                    <p:cond delay="1200"/>
                                  </p:stCondLst>
                                  <p:childTnLst>
                                    <p:set>
                                      <p:cBhvr>
                                        <p:cTn id="331" dur="1" fill="hold">
                                          <p:stCondLst>
                                            <p:cond delay="0"/>
                                          </p:stCondLst>
                                        </p:cTn>
                                        <p:tgtEl>
                                          <p:spTgt spid="934117"/>
                                        </p:tgtEl>
                                        <p:attrNameLst>
                                          <p:attrName>style.visibility</p:attrName>
                                        </p:attrNameLst>
                                      </p:cBhvr>
                                      <p:to>
                                        <p:strVal val="visible"/>
                                      </p:to>
                                    </p:set>
                                    <p:animEffect transition="in" filter="dissolve">
                                      <p:cBhvr>
                                        <p:cTn id="332" dur="500"/>
                                        <p:tgtEl>
                                          <p:spTgt spid="934117"/>
                                        </p:tgtEl>
                                      </p:cBhvr>
                                    </p:animEffect>
                                  </p:childTnLst>
                                </p:cTn>
                              </p:par>
                              <p:par>
                                <p:cTn id="333" presetID="9" presetClass="entr" presetSubtype="0" fill="hold" grpId="0" nodeType="withEffect">
                                  <p:stCondLst>
                                    <p:cond delay="1200"/>
                                  </p:stCondLst>
                                  <p:childTnLst>
                                    <p:set>
                                      <p:cBhvr>
                                        <p:cTn id="334" dur="1" fill="hold">
                                          <p:stCondLst>
                                            <p:cond delay="0"/>
                                          </p:stCondLst>
                                        </p:cTn>
                                        <p:tgtEl>
                                          <p:spTgt spid="934118"/>
                                        </p:tgtEl>
                                        <p:attrNameLst>
                                          <p:attrName>style.visibility</p:attrName>
                                        </p:attrNameLst>
                                      </p:cBhvr>
                                      <p:to>
                                        <p:strVal val="visible"/>
                                      </p:to>
                                    </p:set>
                                    <p:animEffect transition="in" filter="dissolve">
                                      <p:cBhvr>
                                        <p:cTn id="335" dur="500"/>
                                        <p:tgtEl>
                                          <p:spTgt spid="934118"/>
                                        </p:tgtEl>
                                      </p:cBhvr>
                                    </p:animEffect>
                                  </p:childTnLst>
                                </p:cTn>
                              </p:par>
                              <p:par>
                                <p:cTn id="336" presetID="9" presetClass="entr" presetSubtype="0" fill="hold" grpId="0" nodeType="withEffect">
                                  <p:stCondLst>
                                    <p:cond delay="1200"/>
                                  </p:stCondLst>
                                  <p:childTnLst>
                                    <p:set>
                                      <p:cBhvr>
                                        <p:cTn id="337" dur="1" fill="hold">
                                          <p:stCondLst>
                                            <p:cond delay="0"/>
                                          </p:stCondLst>
                                        </p:cTn>
                                        <p:tgtEl>
                                          <p:spTgt spid="934121"/>
                                        </p:tgtEl>
                                        <p:attrNameLst>
                                          <p:attrName>style.visibility</p:attrName>
                                        </p:attrNameLst>
                                      </p:cBhvr>
                                      <p:to>
                                        <p:strVal val="visible"/>
                                      </p:to>
                                    </p:set>
                                    <p:animEffect transition="in" filter="dissolve">
                                      <p:cBhvr>
                                        <p:cTn id="338" dur="500"/>
                                        <p:tgtEl>
                                          <p:spTgt spid="934121"/>
                                        </p:tgtEl>
                                      </p:cBhvr>
                                    </p:animEffect>
                                  </p:childTnLst>
                                </p:cTn>
                              </p:par>
                              <p:par>
                                <p:cTn id="339" presetID="9" presetClass="entr" presetSubtype="0" fill="hold" nodeType="withEffect">
                                  <p:stCondLst>
                                    <p:cond delay="1200"/>
                                  </p:stCondLst>
                                  <p:childTnLst>
                                    <p:set>
                                      <p:cBhvr>
                                        <p:cTn id="340" dur="1" fill="hold">
                                          <p:stCondLst>
                                            <p:cond delay="0"/>
                                          </p:stCondLst>
                                        </p:cTn>
                                        <p:tgtEl>
                                          <p:spTgt spid="934122"/>
                                        </p:tgtEl>
                                        <p:attrNameLst>
                                          <p:attrName>style.visibility</p:attrName>
                                        </p:attrNameLst>
                                      </p:cBhvr>
                                      <p:to>
                                        <p:strVal val="visible"/>
                                      </p:to>
                                    </p:set>
                                    <p:animEffect transition="in" filter="dissolve">
                                      <p:cBhvr>
                                        <p:cTn id="341" dur="500"/>
                                        <p:tgtEl>
                                          <p:spTgt spid="934122"/>
                                        </p:tgtEl>
                                      </p:cBhvr>
                                    </p:animEffect>
                                  </p:childTnLst>
                                </p:cTn>
                              </p:par>
                              <p:par>
                                <p:cTn id="342" presetID="9" presetClass="entr" presetSubtype="0" fill="hold" nodeType="withEffect">
                                  <p:stCondLst>
                                    <p:cond delay="1200"/>
                                  </p:stCondLst>
                                  <p:childTnLst>
                                    <p:set>
                                      <p:cBhvr>
                                        <p:cTn id="343" dur="1" fill="hold">
                                          <p:stCondLst>
                                            <p:cond delay="0"/>
                                          </p:stCondLst>
                                        </p:cTn>
                                        <p:tgtEl>
                                          <p:spTgt spid="934123"/>
                                        </p:tgtEl>
                                        <p:attrNameLst>
                                          <p:attrName>style.visibility</p:attrName>
                                        </p:attrNameLst>
                                      </p:cBhvr>
                                      <p:to>
                                        <p:strVal val="visible"/>
                                      </p:to>
                                    </p:set>
                                    <p:animEffect transition="in" filter="dissolve">
                                      <p:cBhvr>
                                        <p:cTn id="344" dur="500"/>
                                        <p:tgtEl>
                                          <p:spTgt spid="934123"/>
                                        </p:tgtEl>
                                      </p:cBhvr>
                                    </p:animEffect>
                                  </p:childTnLst>
                                </p:cTn>
                              </p:par>
                              <p:par>
                                <p:cTn id="345" presetID="9" presetClass="entr" presetSubtype="0" fill="hold" nodeType="withEffect">
                                  <p:stCondLst>
                                    <p:cond delay="1200"/>
                                  </p:stCondLst>
                                  <p:childTnLst>
                                    <p:set>
                                      <p:cBhvr>
                                        <p:cTn id="346" dur="1" fill="hold">
                                          <p:stCondLst>
                                            <p:cond delay="0"/>
                                          </p:stCondLst>
                                        </p:cTn>
                                        <p:tgtEl>
                                          <p:spTgt spid="934124"/>
                                        </p:tgtEl>
                                        <p:attrNameLst>
                                          <p:attrName>style.visibility</p:attrName>
                                        </p:attrNameLst>
                                      </p:cBhvr>
                                      <p:to>
                                        <p:strVal val="visible"/>
                                      </p:to>
                                    </p:set>
                                    <p:animEffect transition="in" filter="dissolve">
                                      <p:cBhvr>
                                        <p:cTn id="347" dur="500"/>
                                        <p:tgtEl>
                                          <p:spTgt spid="934124"/>
                                        </p:tgtEl>
                                      </p:cBhvr>
                                    </p:animEffect>
                                  </p:childTnLst>
                                </p:cTn>
                              </p:par>
                              <p:par>
                                <p:cTn id="348" presetID="9" presetClass="entr" presetSubtype="0" fill="hold" nodeType="withEffect">
                                  <p:stCondLst>
                                    <p:cond delay="1200"/>
                                  </p:stCondLst>
                                  <p:childTnLst>
                                    <p:set>
                                      <p:cBhvr>
                                        <p:cTn id="349" dur="1" fill="hold">
                                          <p:stCondLst>
                                            <p:cond delay="0"/>
                                          </p:stCondLst>
                                        </p:cTn>
                                        <p:tgtEl>
                                          <p:spTgt spid="934125"/>
                                        </p:tgtEl>
                                        <p:attrNameLst>
                                          <p:attrName>style.visibility</p:attrName>
                                        </p:attrNameLst>
                                      </p:cBhvr>
                                      <p:to>
                                        <p:strVal val="visible"/>
                                      </p:to>
                                    </p:set>
                                    <p:animEffect transition="in" filter="dissolve">
                                      <p:cBhvr>
                                        <p:cTn id="350" dur="500"/>
                                        <p:tgtEl>
                                          <p:spTgt spid="934125"/>
                                        </p:tgtEl>
                                      </p:cBhvr>
                                    </p:animEffect>
                                  </p:childTnLst>
                                </p:cTn>
                              </p:par>
                              <p:par>
                                <p:cTn id="351" presetID="9" presetClass="entr" presetSubtype="0" fill="hold" grpId="0" nodeType="withEffect">
                                  <p:stCondLst>
                                    <p:cond delay="1200"/>
                                  </p:stCondLst>
                                  <p:childTnLst>
                                    <p:set>
                                      <p:cBhvr>
                                        <p:cTn id="352" dur="1" fill="hold">
                                          <p:stCondLst>
                                            <p:cond delay="0"/>
                                          </p:stCondLst>
                                        </p:cTn>
                                        <p:tgtEl>
                                          <p:spTgt spid="934126"/>
                                        </p:tgtEl>
                                        <p:attrNameLst>
                                          <p:attrName>style.visibility</p:attrName>
                                        </p:attrNameLst>
                                      </p:cBhvr>
                                      <p:to>
                                        <p:strVal val="visible"/>
                                      </p:to>
                                    </p:set>
                                    <p:animEffect transition="in" filter="dissolve">
                                      <p:cBhvr>
                                        <p:cTn id="353" dur="500"/>
                                        <p:tgtEl>
                                          <p:spTgt spid="934126"/>
                                        </p:tgtEl>
                                      </p:cBhvr>
                                    </p:animEffect>
                                  </p:childTnLst>
                                </p:cTn>
                              </p:par>
                              <p:par>
                                <p:cTn id="354" presetID="9" presetClass="entr" presetSubtype="0" fill="hold" grpId="0" nodeType="withEffect">
                                  <p:stCondLst>
                                    <p:cond delay="1200"/>
                                  </p:stCondLst>
                                  <p:childTnLst>
                                    <p:set>
                                      <p:cBhvr>
                                        <p:cTn id="355" dur="1" fill="hold">
                                          <p:stCondLst>
                                            <p:cond delay="0"/>
                                          </p:stCondLst>
                                        </p:cTn>
                                        <p:tgtEl>
                                          <p:spTgt spid="934127"/>
                                        </p:tgtEl>
                                        <p:attrNameLst>
                                          <p:attrName>style.visibility</p:attrName>
                                        </p:attrNameLst>
                                      </p:cBhvr>
                                      <p:to>
                                        <p:strVal val="visible"/>
                                      </p:to>
                                    </p:set>
                                    <p:animEffect transition="in" filter="dissolve">
                                      <p:cBhvr>
                                        <p:cTn id="356" dur="500"/>
                                        <p:tgtEl>
                                          <p:spTgt spid="934127"/>
                                        </p:tgtEl>
                                      </p:cBhvr>
                                    </p:animEffect>
                                  </p:childTnLst>
                                </p:cTn>
                              </p:par>
                              <p:par>
                                <p:cTn id="357" presetID="9" presetClass="entr" presetSubtype="0" fill="hold" grpId="0" nodeType="withEffect">
                                  <p:stCondLst>
                                    <p:cond delay="1200"/>
                                  </p:stCondLst>
                                  <p:childTnLst>
                                    <p:set>
                                      <p:cBhvr>
                                        <p:cTn id="358" dur="1" fill="hold">
                                          <p:stCondLst>
                                            <p:cond delay="0"/>
                                          </p:stCondLst>
                                        </p:cTn>
                                        <p:tgtEl>
                                          <p:spTgt spid="934142"/>
                                        </p:tgtEl>
                                        <p:attrNameLst>
                                          <p:attrName>style.visibility</p:attrName>
                                        </p:attrNameLst>
                                      </p:cBhvr>
                                      <p:to>
                                        <p:strVal val="visible"/>
                                      </p:to>
                                    </p:set>
                                    <p:animEffect transition="in" filter="dissolve">
                                      <p:cBhvr>
                                        <p:cTn id="359" dur="500"/>
                                        <p:tgtEl>
                                          <p:spTgt spid="934142"/>
                                        </p:tgtEl>
                                      </p:cBhvr>
                                    </p:animEffect>
                                  </p:childTnLst>
                                </p:cTn>
                              </p:par>
                              <p:par>
                                <p:cTn id="360" presetID="9" presetClass="entr" presetSubtype="0" fill="hold" nodeType="withEffect">
                                  <p:stCondLst>
                                    <p:cond delay="1200"/>
                                  </p:stCondLst>
                                  <p:childTnLst>
                                    <p:set>
                                      <p:cBhvr>
                                        <p:cTn id="361" dur="1" fill="hold">
                                          <p:stCondLst>
                                            <p:cond delay="0"/>
                                          </p:stCondLst>
                                        </p:cTn>
                                        <p:tgtEl>
                                          <p:spTgt spid="934143"/>
                                        </p:tgtEl>
                                        <p:attrNameLst>
                                          <p:attrName>style.visibility</p:attrName>
                                        </p:attrNameLst>
                                      </p:cBhvr>
                                      <p:to>
                                        <p:strVal val="visible"/>
                                      </p:to>
                                    </p:set>
                                    <p:animEffect transition="in" filter="dissolve">
                                      <p:cBhvr>
                                        <p:cTn id="362" dur="500"/>
                                        <p:tgtEl>
                                          <p:spTgt spid="934143"/>
                                        </p:tgtEl>
                                      </p:cBhvr>
                                    </p:animEffect>
                                  </p:childTnLst>
                                </p:cTn>
                              </p:par>
                              <p:par>
                                <p:cTn id="363" presetID="9" presetClass="entr" presetSubtype="0" fill="hold" nodeType="withEffect">
                                  <p:stCondLst>
                                    <p:cond delay="1200"/>
                                  </p:stCondLst>
                                  <p:childTnLst>
                                    <p:set>
                                      <p:cBhvr>
                                        <p:cTn id="364" dur="1" fill="hold">
                                          <p:stCondLst>
                                            <p:cond delay="0"/>
                                          </p:stCondLst>
                                        </p:cTn>
                                        <p:tgtEl>
                                          <p:spTgt spid="934152"/>
                                        </p:tgtEl>
                                        <p:attrNameLst>
                                          <p:attrName>style.visibility</p:attrName>
                                        </p:attrNameLst>
                                      </p:cBhvr>
                                      <p:to>
                                        <p:strVal val="visible"/>
                                      </p:to>
                                    </p:set>
                                    <p:animEffect transition="in" filter="dissolve">
                                      <p:cBhvr>
                                        <p:cTn id="365" dur="500"/>
                                        <p:tgtEl>
                                          <p:spTgt spid="934152"/>
                                        </p:tgtEl>
                                      </p:cBhvr>
                                    </p:animEffect>
                                  </p:childTnLst>
                                </p:cTn>
                              </p:par>
                              <p:par>
                                <p:cTn id="366" presetID="9" presetClass="entr" presetSubtype="0" fill="hold" grpId="0" nodeType="withEffect">
                                  <p:stCondLst>
                                    <p:cond delay="1200"/>
                                  </p:stCondLst>
                                  <p:childTnLst>
                                    <p:set>
                                      <p:cBhvr>
                                        <p:cTn id="367" dur="1" fill="hold">
                                          <p:stCondLst>
                                            <p:cond delay="0"/>
                                          </p:stCondLst>
                                        </p:cTn>
                                        <p:tgtEl>
                                          <p:spTgt spid="934159"/>
                                        </p:tgtEl>
                                        <p:attrNameLst>
                                          <p:attrName>style.visibility</p:attrName>
                                        </p:attrNameLst>
                                      </p:cBhvr>
                                      <p:to>
                                        <p:strVal val="visible"/>
                                      </p:to>
                                    </p:set>
                                    <p:animEffect transition="in" filter="dissolve">
                                      <p:cBhvr>
                                        <p:cTn id="368" dur="500"/>
                                        <p:tgtEl>
                                          <p:spTgt spid="934159"/>
                                        </p:tgtEl>
                                      </p:cBhvr>
                                    </p:animEffect>
                                  </p:childTnLst>
                                </p:cTn>
                              </p:par>
                              <p:par>
                                <p:cTn id="369" presetID="9" presetClass="entr" presetSubtype="0" fill="hold" nodeType="withEffect">
                                  <p:stCondLst>
                                    <p:cond delay="1200"/>
                                  </p:stCondLst>
                                  <p:childTnLst>
                                    <p:set>
                                      <p:cBhvr>
                                        <p:cTn id="370" dur="1" fill="hold">
                                          <p:stCondLst>
                                            <p:cond delay="0"/>
                                          </p:stCondLst>
                                        </p:cTn>
                                        <p:tgtEl>
                                          <p:spTgt spid="934160"/>
                                        </p:tgtEl>
                                        <p:attrNameLst>
                                          <p:attrName>style.visibility</p:attrName>
                                        </p:attrNameLst>
                                      </p:cBhvr>
                                      <p:to>
                                        <p:strVal val="visible"/>
                                      </p:to>
                                    </p:set>
                                    <p:animEffect transition="in" filter="dissolve">
                                      <p:cBhvr>
                                        <p:cTn id="371" dur="500"/>
                                        <p:tgtEl>
                                          <p:spTgt spid="934160"/>
                                        </p:tgtEl>
                                      </p:cBhvr>
                                    </p:animEffect>
                                  </p:childTnLst>
                                </p:cTn>
                              </p:par>
                              <p:par>
                                <p:cTn id="372" presetID="9" presetClass="entr" presetSubtype="0" fill="hold" grpId="0" nodeType="withEffect">
                                  <p:stCondLst>
                                    <p:cond delay="1200"/>
                                  </p:stCondLst>
                                  <p:childTnLst>
                                    <p:set>
                                      <p:cBhvr>
                                        <p:cTn id="373" dur="1" fill="hold">
                                          <p:stCondLst>
                                            <p:cond delay="0"/>
                                          </p:stCondLst>
                                        </p:cTn>
                                        <p:tgtEl>
                                          <p:spTgt spid="934161"/>
                                        </p:tgtEl>
                                        <p:attrNameLst>
                                          <p:attrName>style.visibility</p:attrName>
                                        </p:attrNameLst>
                                      </p:cBhvr>
                                      <p:to>
                                        <p:strVal val="visible"/>
                                      </p:to>
                                    </p:set>
                                    <p:animEffect transition="in" filter="dissolve">
                                      <p:cBhvr>
                                        <p:cTn id="374" dur="500"/>
                                        <p:tgtEl>
                                          <p:spTgt spid="934161"/>
                                        </p:tgtEl>
                                      </p:cBhvr>
                                    </p:animEffect>
                                  </p:childTnLst>
                                </p:cTn>
                              </p:par>
                              <p:par>
                                <p:cTn id="375" presetID="9" presetClass="entr" presetSubtype="0" fill="hold" nodeType="withEffect">
                                  <p:stCondLst>
                                    <p:cond delay="1200"/>
                                  </p:stCondLst>
                                  <p:childTnLst>
                                    <p:set>
                                      <p:cBhvr>
                                        <p:cTn id="376" dur="1" fill="hold">
                                          <p:stCondLst>
                                            <p:cond delay="0"/>
                                          </p:stCondLst>
                                        </p:cTn>
                                        <p:tgtEl>
                                          <p:spTgt spid="934166"/>
                                        </p:tgtEl>
                                        <p:attrNameLst>
                                          <p:attrName>style.visibility</p:attrName>
                                        </p:attrNameLst>
                                      </p:cBhvr>
                                      <p:to>
                                        <p:strVal val="visible"/>
                                      </p:to>
                                    </p:set>
                                    <p:animEffect transition="in" filter="dissolve">
                                      <p:cBhvr>
                                        <p:cTn id="377" dur="500"/>
                                        <p:tgtEl>
                                          <p:spTgt spid="934166"/>
                                        </p:tgtEl>
                                      </p:cBhvr>
                                    </p:animEffect>
                                  </p:childTnLst>
                                </p:cTn>
                              </p:par>
                              <p:par>
                                <p:cTn id="378" presetID="9" presetClass="entr" presetSubtype="0" fill="hold" nodeType="withEffect">
                                  <p:stCondLst>
                                    <p:cond delay="1200"/>
                                  </p:stCondLst>
                                  <p:childTnLst>
                                    <p:set>
                                      <p:cBhvr>
                                        <p:cTn id="379" dur="1" fill="hold">
                                          <p:stCondLst>
                                            <p:cond delay="0"/>
                                          </p:stCondLst>
                                        </p:cTn>
                                        <p:tgtEl>
                                          <p:spTgt spid="934169"/>
                                        </p:tgtEl>
                                        <p:attrNameLst>
                                          <p:attrName>style.visibility</p:attrName>
                                        </p:attrNameLst>
                                      </p:cBhvr>
                                      <p:to>
                                        <p:strVal val="visible"/>
                                      </p:to>
                                    </p:set>
                                    <p:animEffect transition="in" filter="dissolve">
                                      <p:cBhvr>
                                        <p:cTn id="380" dur="500"/>
                                        <p:tgtEl>
                                          <p:spTgt spid="934169"/>
                                        </p:tgtEl>
                                      </p:cBhvr>
                                    </p:animEffect>
                                  </p:childTnLst>
                                </p:cTn>
                              </p:par>
                              <p:par>
                                <p:cTn id="381" presetID="9" presetClass="entr" presetSubtype="0" fill="hold" grpId="0" nodeType="withEffect">
                                  <p:stCondLst>
                                    <p:cond delay="1600"/>
                                  </p:stCondLst>
                                  <p:childTnLst>
                                    <p:set>
                                      <p:cBhvr>
                                        <p:cTn id="382" dur="1" fill="hold">
                                          <p:stCondLst>
                                            <p:cond delay="0"/>
                                          </p:stCondLst>
                                        </p:cTn>
                                        <p:tgtEl>
                                          <p:spTgt spid="934061"/>
                                        </p:tgtEl>
                                        <p:attrNameLst>
                                          <p:attrName>style.visibility</p:attrName>
                                        </p:attrNameLst>
                                      </p:cBhvr>
                                      <p:to>
                                        <p:strVal val="visible"/>
                                      </p:to>
                                    </p:set>
                                    <p:animEffect transition="in" filter="dissolve">
                                      <p:cBhvr>
                                        <p:cTn id="383" dur="500"/>
                                        <p:tgtEl>
                                          <p:spTgt spid="934061"/>
                                        </p:tgtEl>
                                      </p:cBhvr>
                                    </p:animEffect>
                                  </p:childTnLst>
                                </p:cTn>
                              </p:par>
                              <p:par>
                                <p:cTn id="384" presetID="9" presetClass="entr" presetSubtype="0" fill="hold" grpId="0" nodeType="withEffect">
                                  <p:stCondLst>
                                    <p:cond delay="1600"/>
                                  </p:stCondLst>
                                  <p:childTnLst>
                                    <p:set>
                                      <p:cBhvr>
                                        <p:cTn id="385" dur="1" fill="hold">
                                          <p:stCondLst>
                                            <p:cond delay="0"/>
                                          </p:stCondLst>
                                        </p:cTn>
                                        <p:tgtEl>
                                          <p:spTgt spid="934062"/>
                                        </p:tgtEl>
                                        <p:attrNameLst>
                                          <p:attrName>style.visibility</p:attrName>
                                        </p:attrNameLst>
                                      </p:cBhvr>
                                      <p:to>
                                        <p:strVal val="visible"/>
                                      </p:to>
                                    </p:set>
                                    <p:animEffect transition="in" filter="dissolve">
                                      <p:cBhvr>
                                        <p:cTn id="386" dur="500"/>
                                        <p:tgtEl>
                                          <p:spTgt spid="934062"/>
                                        </p:tgtEl>
                                      </p:cBhvr>
                                    </p:animEffect>
                                  </p:childTnLst>
                                </p:cTn>
                              </p:par>
                              <p:par>
                                <p:cTn id="387" presetID="9" presetClass="entr" presetSubtype="0" fill="hold" grpId="0" nodeType="withEffect">
                                  <p:stCondLst>
                                    <p:cond delay="1600"/>
                                  </p:stCondLst>
                                  <p:childTnLst>
                                    <p:set>
                                      <p:cBhvr>
                                        <p:cTn id="388" dur="1" fill="hold">
                                          <p:stCondLst>
                                            <p:cond delay="0"/>
                                          </p:stCondLst>
                                        </p:cTn>
                                        <p:tgtEl>
                                          <p:spTgt spid="934063"/>
                                        </p:tgtEl>
                                        <p:attrNameLst>
                                          <p:attrName>style.visibility</p:attrName>
                                        </p:attrNameLst>
                                      </p:cBhvr>
                                      <p:to>
                                        <p:strVal val="visible"/>
                                      </p:to>
                                    </p:set>
                                    <p:animEffect transition="in" filter="dissolve">
                                      <p:cBhvr>
                                        <p:cTn id="389" dur="500"/>
                                        <p:tgtEl>
                                          <p:spTgt spid="934063"/>
                                        </p:tgtEl>
                                      </p:cBhvr>
                                    </p:animEffect>
                                  </p:childTnLst>
                                </p:cTn>
                              </p:par>
                              <p:par>
                                <p:cTn id="390" presetID="9" presetClass="entr" presetSubtype="0" fill="hold" grpId="0" nodeType="withEffect">
                                  <p:stCondLst>
                                    <p:cond delay="1600"/>
                                  </p:stCondLst>
                                  <p:childTnLst>
                                    <p:set>
                                      <p:cBhvr>
                                        <p:cTn id="391" dur="1" fill="hold">
                                          <p:stCondLst>
                                            <p:cond delay="0"/>
                                          </p:stCondLst>
                                        </p:cTn>
                                        <p:tgtEl>
                                          <p:spTgt spid="934064"/>
                                        </p:tgtEl>
                                        <p:attrNameLst>
                                          <p:attrName>style.visibility</p:attrName>
                                        </p:attrNameLst>
                                      </p:cBhvr>
                                      <p:to>
                                        <p:strVal val="visible"/>
                                      </p:to>
                                    </p:set>
                                    <p:animEffect transition="in" filter="dissolve">
                                      <p:cBhvr>
                                        <p:cTn id="392" dur="500"/>
                                        <p:tgtEl>
                                          <p:spTgt spid="934064"/>
                                        </p:tgtEl>
                                      </p:cBhvr>
                                    </p:animEffect>
                                  </p:childTnLst>
                                </p:cTn>
                              </p:par>
                              <p:par>
                                <p:cTn id="393" presetID="9" presetClass="entr" presetSubtype="0" fill="hold" grpId="0" nodeType="withEffect">
                                  <p:stCondLst>
                                    <p:cond delay="1600"/>
                                  </p:stCondLst>
                                  <p:childTnLst>
                                    <p:set>
                                      <p:cBhvr>
                                        <p:cTn id="394" dur="1" fill="hold">
                                          <p:stCondLst>
                                            <p:cond delay="0"/>
                                          </p:stCondLst>
                                        </p:cTn>
                                        <p:tgtEl>
                                          <p:spTgt spid="934065"/>
                                        </p:tgtEl>
                                        <p:attrNameLst>
                                          <p:attrName>style.visibility</p:attrName>
                                        </p:attrNameLst>
                                      </p:cBhvr>
                                      <p:to>
                                        <p:strVal val="visible"/>
                                      </p:to>
                                    </p:set>
                                    <p:animEffect transition="in" filter="dissolve">
                                      <p:cBhvr>
                                        <p:cTn id="395" dur="500"/>
                                        <p:tgtEl>
                                          <p:spTgt spid="934065"/>
                                        </p:tgtEl>
                                      </p:cBhvr>
                                    </p:animEffect>
                                  </p:childTnLst>
                                </p:cTn>
                              </p:par>
                              <p:par>
                                <p:cTn id="396" presetID="9" presetClass="entr" presetSubtype="0" fill="hold" grpId="0" nodeType="withEffect">
                                  <p:stCondLst>
                                    <p:cond delay="1600"/>
                                  </p:stCondLst>
                                  <p:childTnLst>
                                    <p:set>
                                      <p:cBhvr>
                                        <p:cTn id="397" dur="1" fill="hold">
                                          <p:stCondLst>
                                            <p:cond delay="0"/>
                                          </p:stCondLst>
                                        </p:cTn>
                                        <p:tgtEl>
                                          <p:spTgt spid="934066"/>
                                        </p:tgtEl>
                                        <p:attrNameLst>
                                          <p:attrName>style.visibility</p:attrName>
                                        </p:attrNameLst>
                                      </p:cBhvr>
                                      <p:to>
                                        <p:strVal val="visible"/>
                                      </p:to>
                                    </p:set>
                                    <p:animEffect transition="in" filter="dissolve">
                                      <p:cBhvr>
                                        <p:cTn id="398" dur="500"/>
                                        <p:tgtEl>
                                          <p:spTgt spid="934066"/>
                                        </p:tgtEl>
                                      </p:cBhvr>
                                    </p:animEffect>
                                  </p:childTnLst>
                                </p:cTn>
                              </p:par>
                              <p:par>
                                <p:cTn id="399" presetID="9" presetClass="entr" presetSubtype="0" fill="hold" grpId="0" nodeType="withEffect">
                                  <p:stCondLst>
                                    <p:cond delay="1600"/>
                                  </p:stCondLst>
                                  <p:childTnLst>
                                    <p:set>
                                      <p:cBhvr>
                                        <p:cTn id="400" dur="1" fill="hold">
                                          <p:stCondLst>
                                            <p:cond delay="0"/>
                                          </p:stCondLst>
                                        </p:cTn>
                                        <p:tgtEl>
                                          <p:spTgt spid="934067"/>
                                        </p:tgtEl>
                                        <p:attrNameLst>
                                          <p:attrName>style.visibility</p:attrName>
                                        </p:attrNameLst>
                                      </p:cBhvr>
                                      <p:to>
                                        <p:strVal val="visible"/>
                                      </p:to>
                                    </p:set>
                                    <p:animEffect transition="in" filter="dissolve">
                                      <p:cBhvr>
                                        <p:cTn id="401" dur="500"/>
                                        <p:tgtEl>
                                          <p:spTgt spid="934067"/>
                                        </p:tgtEl>
                                      </p:cBhvr>
                                    </p:animEffect>
                                  </p:childTnLst>
                                </p:cTn>
                              </p:par>
                              <p:par>
                                <p:cTn id="402" presetID="9" presetClass="entr" presetSubtype="0" fill="hold" grpId="0" nodeType="withEffect">
                                  <p:stCondLst>
                                    <p:cond delay="1600"/>
                                  </p:stCondLst>
                                  <p:childTnLst>
                                    <p:set>
                                      <p:cBhvr>
                                        <p:cTn id="403" dur="1" fill="hold">
                                          <p:stCondLst>
                                            <p:cond delay="0"/>
                                          </p:stCondLst>
                                        </p:cTn>
                                        <p:tgtEl>
                                          <p:spTgt spid="934068"/>
                                        </p:tgtEl>
                                        <p:attrNameLst>
                                          <p:attrName>style.visibility</p:attrName>
                                        </p:attrNameLst>
                                      </p:cBhvr>
                                      <p:to>
                                        <p:strVal val="visible"/>
                                      </p:to>
                                    </p:set>
                                    <p:animEffect transition="in" filter="dissolve">
                                      <p:cBhvr>
                                        <p:cTn id="404" dur="500"/>
                                        <p:tgtEl>
                                          <p:spTgt spid="934068"/>
                                        </p:tgtEl>
                                      </p:cBhvr>
                                    </p:animEffect>
                                  </p:childTnLst>
                                </p:cTn>
                              </p:par>
                              <p:par>
                                <p:cTn id="405" presetID="9" presetClass="entr" presetSubtype="0" fill="hold" nodeType="withEffect">
                                  <p:stCondLst>
                                    <p:cond delay="1600"/>
                                  </p:stCondLst>
                                  <p:childTnLst>
                                    <p:set>
                                      <p:cBhvr>
                                        <p:cTn id="406" dur="1" fill="hold">
                                          <p:stCondLst>
                                            <p:cond delay="0"/>
                                          </p:stCondLst>
                                        </p:cTn>
                                        <p:tgtEl>
                                          <p:spTgt spid="934069"/>
                                        </p:tgtEl>
                                        <p:attrNameLst>
                                          <p:attrName>style.visibility</p:attrName>
                                        </p:attrNameLst>
                                      </p:cBhvr>
                                      <p:to>
                                        <p:strVal val="visible"/>
                                      </p:to>
                                    </p:set>
                                    <p:animEffect transition="in" filter="dissolve">
                                      <p:cBhvr>
                                        <p:cTn id="407" dur="500"/>
                                        <p:tgtEl>
                                          <p:spTgt spid="934069"/>
                                        </p:tgtEl>
                                      </p:cBhvr>
                                    </p:animEffect>
                                  </p:childTnLst>
                                </p:cTn>
                              </p:par>
                              <p:par>
                                <p:cTn id="408" presetID="9" presetClass="entr" presetSubtype="0" fill="hold" nodeType="withEffect">
                                  <p:stCondLst>
                                    <p:cond delay="1600"/>
                                  </p:stCondLst>
                                  <p:childTnLst>
                                    <p:set>
                                      <p:cBhvr>
                                        <p:cTn id="409" dur="1" fill="hold">
                                          <p:stCondLst>
                                            <p:cond delay="0"/>
                                          </p:stCondLst>
                                        </p:cTn>
                                        <p:tgtEl>
                                          <p:spTgt spid="934070"/>
                                        </p:tgtEl>
                                        <p:attrNameLst>
                                          <p:attrName>style.visibility</p:attrName>
                                        </p:attrNameLst>
                                      </p:cBhvr>
                                      <p:to>
                                        <p:strVal val="visible"/>
                                      </p:to>
                                    </p:set>
                                    <p:animEffect transition="in" filter="dissolve">
                                      <p:cBhvr>
                                        <p:cTn id="410" dur="500"/>
                                        <p:tgtEl>
                                          <p:spTgt spid="934070"/>
                                        </p:tgtEl>
                                      </p:cBhvr>
                                    </p:animEffect>
                                  </p:childTnLst>
                                </p:cTn>
                              </p:par>
                              <p:par>
                                <p:cTn id="411" presetID="9" presetClass="entr" presetSubtype="0" fill="hold" nodeType="withEffect">
                                  <p:stCondLst>
                                    <p:cond delay="1600"/>
                                  </p:stCondLst>
                                  <p:childTnLst>
                                    <p:set>
                                      <p:cBhvr>
                                        <p:cTn id="412" dur="1" fill="hold">
                                          <p:stCondLst>
                                            <p:cond delay="0"/>
                                          </p:stCondLst>
                                        </p:cTn>
                                        <p:tgtEl>
                                          <p:spTgt spid="934071"/>
                                        </p:tgtEl>
                                        <p:attrNameLst>
                                          <p:attrName>style.visibility</p:attrName>
                                        </p:attrNameLst>
                                      </p:cBhvr>
                                      <p:to>
                                        <p:strVal val="visible"/>
                                      </p:to>
                                    </p:set>
                                    <p:animEffect transition="in" filter="dissolve">
                                      <p:cBhvr>
                                        <p:cTn id="413" dur="500"/>
                                        <p:tgtEl>
                                          <p:spTgt spid="934071"/>
                                        </p:tgtEl>
                                      </p:cBhvr>
                                    </p:animEffect>
                                  </p:childTnLst>
                                </p:cTn>
                              </p:par>
                              <p:par>
                                <p:cTn id="414" presetID="9" presetClass="entr" presetSubtype="0" fill="hold" nodeType="withEffect">
                                  <p:stCondLst>
                                    <p:cond delay="1600"/>
                                  </p:stCondLst>
                                  <p:childTnLst>
                                    <p:set>
                                      <p:cBhvr>
                                        <p:cTn id="415" dur="1" fill="hold">
                                          <p:stCondLst>
                                            <p:cond delay="0"/>
                                          </p:stCondLst>
                                        </p:cTn>
                                        <p:tgtEl>
                                          <p:spTgt spid="934072"/>
                                        </p:tgtEl>
                                        <p:attrNameLst>
                                          <p:attrName>style.visibility</p:attrName>
                                        </p:attrNameLst>
                                      </p:cBhvr>
                                      <p:to>
                                        <p:strVal val="visible"/>
                                      </p:to>
                                    </p:set>
                                    <p:animEffect transition="in" filter="dissolve">
                                      <p:cBhvr>
                                        <p:cTn id="416" dur="500"/>
                                        <p:tgtEl>
                                          <p:spTgt spid="934072"/>
                                        </p:tgtEl>
                                      </p:cBhvr>
                                    </p:animEffect>
                                  </p:childTnLst>
                                </p:cTn>
                              </p:par>
                              <p:par>
                                <p:cTn id="417" presetID="9" presetClass="entr" presetSubtype="0" fill="hold" nodeType="withEffect">
                                  <p:stCondLst>
                                    <p:cond delay="1600"/>
                                  </p:stCondLst>
                                  <p:childTnLst>
                                    <p:set>
                                      <p:cBhvr>
                                        <p:cTn id="418" dur="1" fill="hold">
                                          <p:stCondLst>
                                            <p:cond delay="0"/>
                                          </p:stCondLst>
                                        </p:cTn>
                                        <p:tgtEl>
                                          <p:spTgt spid="934073"/>
                                        </p:tgtEl>
                                        <p:attrNameLst>
                                          <p:attrName>style.visibility</p:attrName>
                                        </p:attrNameLst>
                                      </p:cBhvr>
                                      <p:to>
                                        <p:strVal val="visible"/>
                                      </p:to>
                                    </p:set>
                                    <p:animEffect transition="in" filter="dissolve">
                                      <p:cBhvr>
                                        <p:cTn id="419" dur="500"/>
                                        <p:tgtEl>
                                          <p:spTgt spid="934073"/>
                                        </p:tgtEl>
                                      </p:cBhvr>
                                    </p:animEffect>
                                  </p:childTnLst>
                                </p:cTn>
                              </p:par>
                              <p:par>
                                <p:cTn id="420" presetID="9" presetClass="entr" presetSubtype="0" fill="hold" nodeType="withEffect">
                                  <p:stCondLst>
                                    <p:cond delay="1600"/>
                                  </p:stCondLst>
                                  <p:childTnLst>
                                    <p:set>
                                      <p:cBhvr>
                                        <p:cTn id="421" dur="1" fill="hold">
                                          <p:stCondLst>
                                            <p:cond delay="0"/>
                                          </p:stCondLst>
                                        </p:cTn>
                                        <p:tgtEl>
                                          <p:spTgt spid="934074"/>
                                        </p:tgtEl>
                                        <p:attrNameLst>
                                          <p:attrName>style.visibility</p:attrName>
                                        </p:attrNameLst>
                                      </p:cBhvr>
                                      <p:to>
                                        <p:strVal val="visible"/>
                                      </p:to>
                                    </p:set>
                                    <p:animEffect transition="in" filter="dissolve">
                                      <p:cBhvr>
                                        <p:cTn id="422" dur="500"/>
                                        <p:tgtEl>
                                          <p:spTgt spid="934074"/>
                                        </p:tgtEl>
                                      </p:cBhvr>
                                    </p:animEffect>
                                  </p:childTnLst>
                                </p:cTn>
                              </p:par>
                              <p:par>
                                <p:cTn id="423" presetID="9" presetClass="entr" presetSubtype="0" fill="hold" nodeType="withEffect">
                                  <p:stCondLst>
                                    <p:cond delay="1600"/>
                                  </p:stCondLst>
                                  <p:childTnLst>
                                    <p:set>
                                      <p:cBhvr>
                                        <p:cTn id="424" dur="1" fill="hold">
                                          <p:stCondLst>
                                            <p:cond delay="0"/>
                                          </p:stCondLst>
                                        </p:cTn>
                                        <p:tgtEl>
                                          <p:spTgt spid="934075"/>
                                        </p:tgtEl>
                                        <p:attrNameLst>
                                          <p:attrName>style.visibility</p:attrName>
                                        </p:attrNameLst>
                                      </p:cBhvr>
                                      <p:to>
                                        <p:strVal val="visible"/>
                                      </p:to>
                                    </p:set>
                                    <p:animEffect transition="in" filter="dissolve">
                                      <p:cBhvr>
                                        <p:cTn id="425" dur="500"/>
                                        <p:tgtEl>
                                          <p:spTgt spid="934075"/>
                                        </p:tgtEl>
                                      </p:cBhvr>
                                    </p:animEffect>
                                  </p:childTnLst>
                                </p:cTn>
                              </p:par>
                              <p:par>
                                <p:cTn id="426" presetID="9" presetClass="entr" presetSubtype="0" fill="hold" nodeType="withEffect">
                                  <p:stCondLst>
                                    <p:cond delay="1600"/>
                                  </p:stCondLst>
                                  <p:childTnLst>
                                    <p:set>
                                      <p:cBhvr>
                                        <p:cTn id="427" dur="1" fill="hold">
                                          <p:stCondLst>
                                            <p:cond delay="0"/>
                                          </p:stCondLst>
                                        </p:cTn>
                                        <p:tgtEl>
                                          <p:spTgt spid="934076"/>
                                        </p:tgtEl>
                                        <p:attrNameLst>
                                          <p:attrName>style.visibility</p:attrName>
                                        </p:attrNameLst>
                                      </p:cBhvr>
                                      <p:to>
                                        <p:strVal val="visible"/>
                                      </p:to>
                                    </p:set>
                                    <p:animEffect transition="in" filter="dissolve">
                                      <p:cBhvr>
                                        <p:cTn id="428" dur="500"/>
                                        <p:tgtEl>
                                          <p:spTgt spid="934076"/>
                                        </p:tgtEl>
                                      </p:cBhvr>
                                    </p:animEffect>
                                  </p:childTnLst>
                                </p:cTn>
                              </p:par>
                              <p:par>
                                <p:cTn id="429" presetID="9" presetClass="entr" presetSubtype="0" fill="hold" nodeType="withEffect">
                                  <p:stCondLst>
                                    <p:cond delay="1600"/>
                                  </p:stCondLst>
                                  <p:childTnLst>
                                    <p:set>
                                      <p:cBhvr>
                                        <p:cTn id="430" dur="1" fill="hold">
                                          <p:stCondLst>
                                            <p:cond delay="0"/>
                                          </p:stCondLst>
                                        </p:cTn>
                                        <p:tgtEl>
                                          <p:spTgt spid="934077"/>
                                        </p:tgtEl>
                                        <p:attrNameLst>
                                          <p:attrName>style.visibility</p:attrName>
                                        </p:attrNameLst>
                                      </p:cBhvr>
                                      <p:to>
                                        <p:strVal val="visible"/>
                                      </p:to>
                                    </p:set>
                                    <p:animEffect transition="in" filter="dissolve">
                                      <p:cBhvr>
                                        <p:cTn id="431" dur="500"/>
                                        <p:tgtEl>
                                          <p:spTgt spid="934077"/>
                                        </p:tgtEl>
                                      </p:cBhvr>
                                    </p:animEffect>
                                  </p:childTnLst>
                                </p:cTn>
                              </p:par>
                              <p:par>
                                <p:cTn id="432" presetID="9" presetClass="entr" presetSubtype="0" fill="hold" nodeType="withEffect">
                                  <p:stCondLst>
                                    <p:cond delay="1600"/>
                                  </p:stCondLst>
                                  <p:childTnLst>
                                    <p:set>
                                      <p:cBhvr>
                                        <p:cTn id="433" dur="1" fill="hold">
                                          <p:stCondLst>
                                            <p:cond delay="0"/>
                                          </p:stCondLst>
                                        </p:cTn>
                                        <p:tgtEl>
                                          <p:spTgt spid="934078"/>
                                        </p:tgtEl>
                                        <p:attrNameLst>
                                          <p:attrName>style.visibility</p:attrName>
                                        </p:attrNameLst>
                                      </p:cBhvr>
                                      <p:to>
                                        <p:strVal val="visible"/>
                                      </p:to>
                                    </p:set>
                                    <p:animEffect transition="in" filter="dissolve">
                                      <p:cBhvr>
                                        <p:cTn id="434" dur="500"/>
                                        <p:tgtEl>
                                          <p:spTgt spid="934078"/>
                                        </p:tgtEl>
                                      </p:cBhvr>
                                    </p:animEffect>
                                  </p:childTnLst>
                                </p:cTn>
                              </p:par>
                              <p:par>
                                <p:cTn id="435" presetID="9" presetClass="entr" presetSubtype="0" fill="hold" nodeType="withEffect">
                                  <p:stCondLst>
                                    <p:cond delay="1600"/>
                                  </p:stCondLst>
                                  <p:childTnLst>
                                    <p:set>
                                      <p:cBhvr>
                                        <p:cTn id="436" dur="1" fill="hold">
                                          <p:stCondLst>
                                            <p:cond delay="0"/>
                                          </p:stCondLst>
                                        </p:cTn>
                                        <p:tgtEl>
                                          <p:spTgt spid="934079"/>
                                        </p:tgtEl>
                                        <p:attrNameLst>
                                          <p:attrName>style.visibility</p:attrName>
                                        </p:attrNameLst>
                                      </p:cBhvr>
                                      <p:to>
                                        <p:strVal val="visible"/>
                                      </p:to>
                                    </p:set>
                                    <p:animEffect transition="in" filter="dissolve">
                                      <p:cBhvr>
                                        <p:cTn id="437" dur="500"/>
                                        <p:tgtEl>
                                          <p:spTgt spid="934079"/>
                                        </p:tgtEl>
                                      </p:cBhvr>
                                    </p:animEffect>
                                  </p:childTnLst>
                                </p:cTn>
                              </p:par>
                              <p:par>
                                <p:cTn id="438" presetID="9" presetClass="entr" presetSubtype="0" fill="hold" nodeType="withEffect">
                                  <p:stCondLst>
                                    <p:cond delay="1600"/>
                                  </p:stCondLst>
                                  <p:childTnLst>
                                    <p:set>
                                      <p:cBhvr>
                                        <p:cTn id="439" dur="1" fill="hold">
                                          <p:stCondLst>
                                            <p:cond delay="0"/>
                                          </p:stCondLst>
                                        </p:cTn>
                                        <p:tgtEl>
                                          <p:spTgt spid="934080"/>
                                        </p:tgtEl>
                                        <p:attrNameLst>
                                          <p:attrName>style.visibility</p:attrName>
                                        </p:attrNameLst>
                                      </p:cBhvr>
                                      <p:to>
                                        <p:strVal val="visible"/>
                                      </p:to>
                                    </p:set>
                                    <p:animEffect transition="in" filter="dissolve">
                                      <p:cBhvr>
                                        <p:cTn id="440" dur="500"/>
                                        <p:tgtEl>
                                          <p:spTgt spid="934080"/>
                                        </p:tgtEl>
                                      </p:cBhvr>
                                    </p:animEffect>
                                  </p:childTnLst>
                                </p:cTn>
                              </p:par>
                              <p:par>
                                <p:cTn id="441" presetID="9" presetClass="entr" presetSubtype="0" fill="hold" grpId="0" nodeType="withEffect">
                                  <p:stCondLst>
                                    <p:cond delay="1600"/>
                                  </p:stCondLst>
                                  <p:childTnLst>
                                    <p:set>
                                      <p:cBhvr>
                                        <p:cTn id="442" dur="1" fill="hold">
                                          <p:stCondLst>
                                            <p:cond delay="0"/>
                                          </p:stCondLst>
                                        </p:cTn>
                                        <p:tgtEl>
                                          <p:spTgt spid="934081"/>
                                        </p:tgtEl>
                                        <p:attrNameLst>
                                          <p:attrName>style.visibility</p:attrName>
                                        </p:attrNameLst>
                                      </p:cBhvr>
                                      <p:to>
                                        <p:strVal val="visible"/>
                                      </p:to>
                                    </p:set>
                                    <p:animEffect transition="in" filter="dissolve">
                                      <p:cBhvr>
                                        <p:cTn id="443" dur="500"/>
                                        <p:tgtEl>
                                          <p:spTgt spid="934081"/>
                                        </p:tgtEl>
                                      </p:cBhvr>
                                    </p:animEffect>
                                  </p:childTnLst>
                                </p:cTn>
                              </p:par>
                              <p:par>
                                <p:cTn id="444" presetID="9" presetClass="entr" presetSubtype="0" fill="hold" grpId="0" nodeType="withEffect">
                                  <p:stCondLst>
                                    <p:cond delay="1600"/>
                                  </p:stCondLst>
                                  <p:childTnLst>
                                    <p:set>
                                      <p:cBhvr>
                                        <p:cTn id="445" dur="1" fill="hold">
                                          <p:stCondLst>
                                            <p:cond delay="0"/>
                                          </p:stCondLst>
                                        </p:cTn>
                                        <p:tgtEl>
                                          <p:spTgt spid="934093"/>
                                        </p:tgtEl>
                                        <p:attrNameLst>
                                          <p:attrName>style.visibility</p:attrName>
                                        </p:attrNameLst>
                                      </p:cBhvr>
                                      <p:to>
                                        <p:strVal val="visible"/>
                                      </p:to>
                                    </p:set>
                                    <p:animEffect transition="in" filter="dissolve">
                                      <p:cBhvr>
                                        <p:cTn id="446" dur="500"/>
                                        <p:tgtEl>
                                          <p:spTgt spid="934093"/>
                                        </p:tgtEl>
                                      </p:cBhvr>
                                    </p:animEffect>
                                  </p:childTnLst>
                                </p:cTn>
                              </p:par>
                              <p:par>
                                <p:cTn id="447" presetID="9" presetClass="entr" presetSubtype="0" fill="hold" grpId="0" nodeType="withEffect">
                                  <p:stCondLst>
                                    <p:cond delay="1600"/>
                                  </p:stCondLst>
                                  <p:childTnLst>
                                    <p:set>
                                      <p:cBhvr>
                                        <p:cTn id="448" dur="1" fill="hold">
                                          <p:stCondLst>
                                            <p:cond delay="0"/>
                                          </p:stCondLst>
                                        </p:cTn>
                                        <p:tgtEl>
                                          <p:spTgt spid="934094"/>
                                        </p:tgtEl>
                                        <p:attrNameLst>
                                          <p:attrName>style.visibility</p:attrName>
                                        </p:attrNameLst>
                                      </p:cBhvr>
                                      <p:to>
                                        <p:strVal val="visible"/>
                                      </p:to>
                                    </p:set>
                                    <p:animEffect transition="in" filter="dissolve">
                                      <p:cBhvr>
                                        <p:cTn id="449" dur="500"/>
                                        <p:tgtEl>
                                          <p:spTgt spid="934094"/>
                                        </p:tgtEl>
                                      </p:cBhvr>
                                    </p:animEffect>
                                  </p:childTnLst>
                                </p:cTn>
                              </p:par>
                              <p:par>
                                <p:cTn id="450" presetID="9" presetClass="entr" presetSubtype="0" fill="hold" grpId="0" nodeType="withEffect">
                                  <p:stCondLst>
                                    <p:cond delay="1600"/>
                                  </p:stCondLst>
                                  <p:childTnLst>
                                    <p:set>
                                      <p:cBhvr>
                                        <p:cTn id="451" dur="1" fill="hold">
                                          <p:stCondLst>
                                            <p:cond delay="0"/>
                                          </p:stCondLst>
                                        </p:cTn>
                                        <p:tgtEl>
                                          <p:spTgt spid="934095"/>
                                        </p:tgtEl>
                                        <p:attrNameLst>
                                          <p:attrName>style.visibility</p:attrName>
                                        </p:attrNameLst>
                                      </p:cBhvr>
                                      <p:to>
                                        <p:strVal val="visible"/>
                                      </p:to>
                                    </p:set>
                                    <p:animEffect transition="in" filter="dissolve">
                                      <p:cBhvr>
                                        <p:cTn id="452" dur="500"/>
                                        <p:tgtEl>
                                          <p:spTgt spid="934095"/>
                                        </p:tgtEl>
                                      </p:cBhvr>
                                    </p:animEffect>
                                  </p:childTnLst>
                                </p:cTn>
                              </p:par>
                              <p:par>
                                <p:cTn id="453" presetID="9" presetClass="entr" presetSubtype="0" fill="hold" grpId="0" nodeType="withEffect">
                                  <p:stCondLst>
                                    <p:cond delay="1600"/>
                                  </p:stCondLst>
                                  <p:childTnLst>
                                    <p:set>
                                      <p:cBhvr>
                                        <p:cTn id="454" dur="1" fill="hold">
                                          <p:stCondLst>
                                            <p:cond delay="0"/>
                                          </p:stCondLst>
                                        </p:cTn>
                                        <p:tgtEl>
                                          <p:spTgt spid="934096"/>
                                        </p:tgtEl>
                                        <p:attrNameLst>
                                          <p:attrName>style.visibility</p:attrName>
                                        </p:attrNameLst>
                                      </p:cBhvr>
                                      <p:to>
                                        <p:strVal val="visible"/>
                                      </p:to>
                                    </p:set>
                                    <p:animEffect transition="in" filter="dissolve">
                                      <p:cBhvr>
                                        <p:cTn id="455" dur="500"/>
                                        <p:tgtEl>
                                          <p:spTgt spid="934096"/>
                                        </p:tgtEl>
                                      </p:cBhvr>
                                    </p:animEffect>
                                  </p:childTnLst>
                                </p:cTn>
                              </p:par>
                              <p:par>
                                <p:cTn id="456" presetID="9" presetClass="entr" presetSubtype="0" fill="hold" grpId="0" nodeType="withEffect">
                                  <p:stCondLst>
                                    <p:cond delay="1600"/>
                                  </p:stCondLst>
                                  <p:childTnLst>
                                    <p:set>
                                      <p:cBhvr>
                                        <p:cTn id="457" dur="1" fill="hold">
                                          <p:stCondLst>
                                            <p:cond delay="0"/>
                                          </p:stCondLst>
                                        </p:cTn>
                                        <p:tgtEl>
                                          <p:spTgt spid="934097"/>
                                        </p:tgtEl>
                                        <p:attrNameLst>
                                          <p:attrName>style.visibility</p:attrName>
                                        </p:attrNameLst>
                                      </p:cBhvr>
                                      <p:to>
                                        <p:strVal val="visible"/>
                                      </p:to>
                                    </p:set>
                                    <p:animEffect transition="in" filter="dissolve">
                                      <p:cBhvr>
                                        <p:cTn id="458" dur="500"/>
                                        <p:tgtEl>
                                          <p:spTgt spid="934097"/>
                                        </p:tgtEl>
                                      </p:cBhvr>
                                    </p:animEffect>
                                  </p:childTnLst>
                                </p:cTn>
                              </p:par>
                              <p:par>
                                <p:cTn id="459" presetID="9" presetClass="entr" presetSubtype="0" fill="hold" nodeType="withEffect">
                                  <p:stCondLst>
                                    <p:cond delay="1600"/>
                                  </p:stCondLst>
                                  <p:childTnLst>
                                    <p:set>
                                      <p:cBhvr>
                                        <p:cTn id="460" dur="1" fill="hold">
                                          <p:stCondLst>
                                            <p:cond delay="0"/>
                                          </p:stCondLst>
                                        </p:cTn>
                                        <p:tgtEl>
                                          <p:spTgt spid="934098"/>
                                        </p:tgtEl>
                                        <p:attrNameLst>
                                          <p:attrName>style.visibility</p:attrName>
                                        </p:attrNameLst>
                                      </p:cBhvr>
                                      <p:to>
                                        <p:strVal val="visible"/>
                                      </p:to>
                                    </p:set>
                                    <p:animEffect transition="in" filter="dissolve">
                                      <p:cBhvr>
                                        <p:cTn id="461" dur="500"/>
                                        <p:tgtEl>
                                          <p:spTgt spid="934098"/>
                                        </p:tgtEl>
                                      </p:cBhvr>
                                    </p:animEffect>
                                  </p:childTnLst>
                                </p:cTn>
                              </p:par>
                              <p:par>
                                <p:cTn id="462" presetID="9" presetClass="entr" presetSubtype="0" fill="hold" nodeType="withEffect">
                                  <p:stCondLst>
                                    <p:cond delay="1600"/>
                                  </p:stCondLst>
                                  <p:childTnLst>
                                    <p:set>
                                      <p:cBhvr>
                                        <p:cTn id="463" dur="1" fill="hold">
                                          <p:stCondLst>
                                            <p:cond delay="0"/>
                                          </p:stCondLst>
                                        </p:cTn>
                                        <p:tgtEl>
                                          <p:spTgt spid="934099"/>
                                        </p:tgtEl>
                                        <p:attrNameLst>
                                          <p:attrName>style.visibility</p:attrName>
                                        </p:attrNameLst>
                                      </p:cBhvr>
                                      <p:to>
                                        <p:strVal val="visible"/>
                                      </p:to>
                                    </p:set>
                                    <p:animEffect transition="in" filter="dissolve">
                                      <p:cBhvr>
                                        <p:cTn id="464" dur="500"/>
                                        <p:tgtEl>
                                          <p:spTgt spid="934099"/>
                                        </p:tgtEl>
                                      </p:cBhvr>
                                    </p:animEffect>
                                  </p:childTnLst>
                                </p:cTn>
                              </p:par>
                              <p:par>
                                <p:cTn id="465" presetID="9" presetClass="entr" presetSubtype="0" fill="hold" nodeType="withEffect">
                                  <p:stCondLst>
                                    <p:cond delay="1600"/>
                                  </p:stCondLst>
                                  <p:childTnLst>
                                    <p:set>
                                      <p:cBhvr>
                                        <p:cTn id="466" dur="1" fill="hold">
                                          <p:stCondLst>
                                            <p:cond delay="0"/>
                                          </p:stCondLst>
                                        </p:cTn>
                                        <p:tgtEl>
                                          <p:spTgt spid="934100"/>
                                        </p:tgtEl>
                                        <p:attrNameLst>
                                          <p:attrName>style.visibility</p:attrName>
                                        </p:attrNameLst>
                                      </p:cBhvr>
                                      <p:to>
                                        <p:strVal val="visible"/>
                                      </p:to>
                                    </p:set>
                                    <p:animEffect transition="in" filter="dissolve">
                                      <p:cBhvr>
                                        <p:cTn id="467" dur="500"/>
                                        <p:tgtEl>
                                          <p:spTgt spid="934100"/>
                                        </p:tgtEl>
                                      </p:cBhvr>
                                    </p:animEffect>
                                  </p:childTnLst>
                                </p:cTn>
                              </p:par>
                              <p:par>
                                <p:cTn id="468" presetID="9" presetClass="entr" presetSubtype="0" fill="hold" nodeType="withEffect">
                                  <p:stCondLst>
                                    <p:cond delay="1600"/>
                                  </p:stCondLst>
                                  <p:childTnLst>
                                    <p:set>
                                      <p:cBhvr>
                                        <p:cTn id="469" dur="1" fill="hold">
                                          <p:stCondLst>
                                            <p:cond delay="0"/>
                                          </p:stCondLst>
                                        </p:cTn>
                                        <p:tgtEl>
                                          <p:spTgt spid="934101"/>
                                        </p:tgtEl>
                                        <p:attrNameLst>
                                          <p:attrName>style.visibility</p:attrName>
                                        </p:attrNameLst>
                                      </p:cBhvr>
                                      <p:to>
                                        <p:strVal val="visible"/>
                                      </p:to>
                                    </p:set>
                                    <p:animEffect transition="in" filter="dissolve">
                                      <p:cBhvr>
                                        <p:cTn id="470" dur="500"/>
                                        <p:tgtEl>
                                          <p:spTgt spid="934101"/>
                                        </p:tgtEl>
                                      </p:cBhvr>
                                    </p:animEffect>
                                  </p:childTnLst>
                                </p:cTn>
                              </p:par>
                              <p:par>
                                <p:cTn id="471" presetID="9" presetClass="entr" presetSubtype="0" fill="hold" nodeType="withEffect">
                                  <p:stCondLst>
                                    <p:cond delay="1600"/>
                                  </p:stCondLst>
                                  <p:childTnLst>
                                    <p:set>
                                      <p:cBhvr>
                                        <p:cTn id="472" dur="1" fill="hold">
                                          <p:stCondLst>
                                            <p:cond delay="0"/>
                                          </p:stCondLst>
                                        </p:cTn>
                                        <p:tgtEl>
                                          <p:spTgt spid="934102"/>
                                        </p:tgtEl>
                                        <p:attrNameLst>
                                          <p:attrName>style.visibility</p:attrName>
                                        </p:attrNameLst>
                                      </p:cBhvr>
                                      <p:to>
                                        <p:strVal val="visible"/>
                                      </p:to>
                                    </p:set>
                                    <p:animEffect transition="in" filter="dissolve">
                                      <p:cBhvr>
                                        <p:cTn id="473" dur="500"/>
                                        <p:tgtEl>
                                          <p:spTgt spid="934102"/>
                                        </p:tgtEl>
                                      </p:cBhvr>
                                    </p:animEffect>
                                  </p:childTnLst>
                                </p:cTn>
                              </p:par>
                              <p:par>
                                <p:cTn id="474" presetID="9" presetClass="entr" presetSubtype="0" fill="hold" nodeType="withEffect">
                                  <p:stCondLst>
                                    <p:cond delay="1600"/>
                                  </p:stCondLst>
                                  <p:childTnLst>
                                    <p:set>
                                      <p:cBhvr>
                                        <p:cTn id="475" dur="1" fill="hold">
                                          <p:stCondLst>
                                            <p:cond delay="0"/>
                                          </p:stCondLst>
                                        </p:cTn>
                                        <p:tgtEl>
                                          <p:spTgt spid="934103"/>
                                        </p:tgtEl>
                                        <p:attrNameLst>
                                          <p:attrName>style.visibility</p:attrName>
                                        </p:attrNameLst>
                                      </p:cBhvr>
                                      <p:to>
                                        <p:strVal val="visible"/>
                                      </p:to>
                                    </p:set>
                                    <p:animEffect transition="in" filter="dissolve">
                                      <p:cBhvr>
                                        <p:cTn id="476" dur="500"/>
                                        <p:tgtEl>
                                          <p:spTgt spid="934103"/>
                                        </p:tgtEl>
                                      </p:cBhvr>
                                    </p:animEffect>
                                  </p:childTnLst>
                                </p:cTn>
                              </p:par>
                              <p:par>
                                <p:cTn id="477" presetID="9" presetClass="entr" presetSubtype="0" fill="hold" nodeType="withEffect">
                                  <p:stCondLst>
                                    <p:cond delay="1600"/>
                                  </p:stCondLst>
                                  <p:childTnLst>
                                    <p:set>
                                      <p:cBhvr>
                                        <p:cTn id="478" dur="1" fill="hold">
                                          <p:stCondLst>
                                            <p:cond delay="0"/>
                                          </p:stCondLst>
                                        </p:cTn>
                                        <p:tgtEl>
                                          <p:spTgt spid="934104"/>
                                        </p:tgtEl>
                                        <p:attrNameLst>
                                          <p:attrName>style.visibility</p:attrName>
                                        </p:attrNameLst>
                                      </p:cBhvr>
                                      <p:to>
                                        <p:strVal val="visible"/>
                                      </p:to>
                                    </p:set>
                                    <p:animEffect transition="in" filter="dissolve">
                                      <p:cBhvr>
                                        <p:cTn id="479" dur="500"/>
                                        <p:tgtEl>
                                          <p:spTgt spid="934104"/>
                                        </p:tgtEl>
                                      </p:cBhvr>
                                    </p:animEffect>
                                  </p:childTnLst>
                                </p:cTn>
                              </p:par>
                              <p:par>
                                <p:cTn id="480" presetID="9" presetClass="entr" presetSubtype="0" fill="hold" grpId="0" nodeType="withEffect">
                                  <p:stCondLst>
                                    <p:cond delay="1600"/>
                                  </p:stCondLst>
                                  <p:childTnLst>
                                    <p:set>
                                      <p:cBhvr>
                                        <p:cTn id="481" dur="1" fill="hold">
                                          <p:stCondLst>
                                            <p:cond delay="0"/>
                                          </p:stCondLst>
                                        </p:cTn>
                                        <p:tgtEl>
                                          <p:spTgt spid="934105"/>
                                        </p:tgtEl>
                                        <p:attrNameLst>
                                          <p:attrName>style.visibility</p:attrName>
                                        </p:attrNameLst>
                                      </p:cBhvr>
                                      <p:to>
                                        <p:strVal val="visible"/>
                                      </p:to>
                                    </p:set>
                                    <p:animEffect transition="in" filter="dissolve">
                                      <p:cBhvr>
                                        <p:cTn id="482" dur="500"/>
                                        <p:tgtEl>
                                          <p:spTgt spid="934105"/>
                                        </p:tgtEl>
                                      </p:cBhvr>
                                    </p:animEffect>
                                  </p:childTnLst>
                                </p:cTn>
                              </p:par>
                              <p:par>
                                <p:cTn id="483" presetID="9" presetClass="entr" presetSubtype="0" fill="hold" grpId="0" nodeType="withEffect">
                                  <p:stCondLst>
                                    <p:cond delay="1600"/>
                                  </p:stCondLst>
                                  <p:childTnLst>
                                    <p:set>
                                      <p:cBhvr>
                                        <p:cTn id="484" dur="1" fill="hold">
                                          <p:stCondLst>
                                            <p:cond delay="0"/>
                                          </p:stCondLst>
                                        </p:cTn>
                                        <p:tgtEl>
                                          <p:spTgt spid="934108"/>
                                        </p:tgtEl>
                                        <p:attrNameLst>
                                          <p:attrName>style.visibility</p:attrName>
                                        </p:attrNameLst>
                                      </p:cBhvr>
                                      <p:to>
                                        <p:strVal val="visible"/>
                                      </p:to>
                                    </p:set>
                                    <p:animEffect transition="in" filter="dissolve">
                                      <p:cBhvr>
                                        <p:cTn id="485" dur="500"/>
                                        <p:tgtEl>
                                          <p:spTgt spid="934108"/>
                                        </p:tgtEl>
                                      </p:cBhvr>
                                    </p:animEffect>
                                  </p:childTnLst>
                                </p:cTn>
                              </p:par>
                              <p:par>
                                <p:cTn id="486" presetID="9" presetClass="entr" presetSubtype="0" fill="hold" grpId="0" nodeType="withEffect">
                                  <p:stCondLst>
                                    <p:cond delay="1600"/>
                                  </p:stCondLst>
                                  <p:childTnLst>
                                    <p:set>
                                      <p:cBhvr>
                                        <p:cTn id="487" dur="1" fill="hold">
                                          <p:stCondLst>
                                            <p:cond delay="0"/>
                                          </p:stCondLst>
                                        </p:cTn>
                                        <p:tgtEl>
                                          <p:spTgt spid="934109"/>
                                        </p:tgtEl>
                                        <p:attrNameLst>
                                          <p:attrName>style.visibility</p:attrName>
                                        </p:attrNameLst>
                                      </p:cBhvr>
                                      <p:to>
                                        <p:strVal val="visible"/>
                                      </p:to>
                                    </p:set>
                                    <p:animEffect transition="in" filter="dissolve">
                                      <p:cBhvr>
                                        <p:cTn id="488" dur="500"/>
                                        <p:tgtEl>
                                          <p:spTgt spid="934109"/>
                                        </p:tgtEl>
                                      </p:cBhvr>
                                    </p:animEffect>
                                  </p:childTnLst>
                                </p:cTn>
                              </p:par>
                              <p:par>
                                <p:cTn id="489" presetID="9" presetClass="entr" presetSubtype="0" fill="hold" grpId="0" nodeType="withEffect">
                                  <p:stCondLst>
                                    <p:cond delay="1600"/>
                                  </p:stCondLst>
                                  <p:childTnLst>
                                    <p:set>
                                      <p:cBhvr>
                                        <p:cTn id="490" dur="1" fill="hold">
                                          <p:stCondLst>
                                            <p:cond delay="0"/>
                                          </p:stCondLst>
                                        </p:cTn>
                                        <p:tgtEl>
                                          <p:spTgt spid="934110"/>
                                        </p:tgtEl>
                                        <p:attrNameLst>
                                          <p:attrName>style.visibility</p:attrName>
                                        </p:attrNameLst>
                                      </p:cBhvr>
                                      <p:to>
                                        <p:strVal val="visible"/>
                                      </p:to>
                                    </p:set>
                                    <p:animEffect transition="in" filter="dissolve">
                                      <p:cBhvr>
                                        <p:cTn id="491" dur="500"/>
                                        <p:tgtEl>
                                          <p:spTgt spid="934110"/>
                                        </p:tgtEl>
                                      </p:cBhvr>
                                    </p:animEffect>
                                  </p:childTnLst>
                                </p:cTn>
                              </p:par>
                              <p:par>
                                <p:cTn id="492" presetID="9" presetClass="entr" presetSubtype="0" fill="hold" nodeType="withEffect">
                                  <p:stCondLst>
                                    <p:cond delay="1600"/>
                                  </p:stCondLst>
                                  <p:childTnLst>
                                    <p:set>
                                      <p:cBhvr>
                                        <p:cTn id="493" dur="1" fill="hold">
                                          <p:stCondLst>
                                            <p:cond delay="0"/>
                                          </p:stCondLst>
                                        </p:cTn>
                                        <p:tgtEl>
                                          <p:spTgt spid="934111"/>
                                        </p:tgtEl>
                                        <p:attrNameLst>
                                          <p:attrName>style.visibility</p:attrName>
                                        </p:attrNameLst>
                                      </p:cBhvr>
                                      <p:to>
                                        <p:strVal val="visible"/>
                                      </p:to>
                                    </p:set>
                                    <p:animEffect transition="in" filter="dissolve">
                                      <p:cBhvr>
                                        <p:cTn id="494" dur="500"/>
                                        <p:tgtEl>
                                          <p:spTgt spid="934111"/>
                                        </p:tgtEl>
                                      </p:cBhvr>
                                    </p:animEffect>
                                  </p:childTnLst>
                                </p:cTn>
                              </p:par>
                              <p:par>
                                <p:cTn id="495" presetID="9" presetClass="entr" presetSubtype="0" fill="hold" nodeType="withEffect">
                                  <p:stCondLst>
                                    <p:cond delay="1600"/>
                                  </p:stCondLst>
                                  <p:childTnLst>
                                    <p:set>
                                      <p:cBhvr>
                                        <p:cTn id="496" dur="1" fill="hold">
                                          <p:stCondLst>
                                            <p:cond delay="0"/>
                                          </p:stCondLst>
                                        </p:cTn>
                                        <p:tgtEl>
                                          <p:spTgt spid="934112"/>
                                        </p:tgtEl>
                                        <p:attrNameLst>
                                          <p:attrName>style.visibility</p:attrName>
                                        </p:attrNameLst>
                                      </p:cBhvr>
                                      <p:to>
                                        <p:strVal val="visible"/>
                                      </p:to>
                                    </p:set>
                                    <p:animEffect transition="in" filter="dissolve">
                                      <p:cBhvr>
                                        <p:cTn id="497" dur="500"/>
                                        <p:tgtEl>
                                          <p:spTgt spid="934112"/>
                                        </p:tgtEl>
                                      </p:cBhvr>
                                    </p:animEffect>
                                  </p:childTnLst>
                                </p:cTn>
                              </p:par>
                              <p:par>
                                <p:cTn id="498" presetID="9" presetClass="entr" presetSubtype="0" fill="hold" nodeType="withEffect">
                                  <p:stCondLst>
                                    <p:cond delay="1600"/>
                                  </p:stCondLst>
                                  <p:childTnLst>
                                    <p:set>
                                      <p:cBhvr>
                                        <p:cTn id="499" dur="1" fill="hold">
                                          <p:stCondLst>
                                            <p:cond delay="0"/>
                                          </p:stCondLst>
                                        </p:cTn>
                                        <p:tgtEl>
                                          <p:spTgt spid="934113"/>
                                        </p:tgtEl>
                                        <p:attrNameLst>
                                          <p:attrName>style.visibility</p:attrName>
                                        </p:attrNameLst>
                                      </p:cBhvr>
                                      <p:to>
                                        <p:strVal val="visible"/>
                                      </p:to>
                                    </p:set>
                                    <p:animEffect transition="in" filter="dissolve">
                                      <p:cBhvr>
                                        <p:cTn id="500" dur="500"/>
                                        <p:tgtEl>
                                          <p:spTgt spid="934113"/>
                                        </p:tgtEl>
                                      </p:cBhvr>
                                    </p:animEffect>
                                  </p:childTnLst>
                                </p:cTn>
                              </p:par>
                              <p:par>
                                <p:cTn id="501" presetID="9" presetClass="entr" presetSubtype="0" fill="hold" nodeType="withEffect">
                                  <p:stCondLst>
                                    <p:cond delay="1600"/>
                                  </p:stCondLst>
                                  <p:childTnLst>
                                    <p:set>
                                      <p:cBhvr>
                                        <p:cTn id="502" dur="1" fill="hold">
                                          <p:stCondLst>
                                            <p:cond delay="0"/>
                                          </p:stCondLst>
                                        </p:cTn>
                                        <p:tgtEl>
                                          <p:spTgt spid="934114"/>
                                        </p:tgtEl>
                                        <p:attrNameLst>
                                          <p:attrName>style.visibility</p:attrName>
                                        </p:attrNameLst>
                                      </p:cBhvr>
                                      <p:to>
                                        <p:strVal val="visible"/>
                                      </p:to>
                                    </p:set>
                                    <p:animEffect transition="in" filter="dissolve">
                                      <p:cBhvr>
                                        <p:cTn id="503" dur="500"/>
                                        <p:tgtEl>
                                          <p:spTgt spid="934114"/>
                                        </p:tgtEl>
                                      </p:cBhvr>
                                    </p:animEffect>
                                  </p:childTnLst>
                                </p:cTn>
                              </p:par>
                              <p:par>
                                <p:cTn id="504" presetID="9" presetClass="entr" presetSubtype="0" fill="hold" nodeType="withEffect">
                                  <p:stCondLst>
                                    <p:cond delay="1600"/>
                                  </p:stCondLst>
                                  <p:childTnLst>
                                    <p:set>
                                      <p:cBhvr>
                                        <p:cTn id="505" dur="1" fill="hold">
                                          <p:stCondLst>
                                            <p:cond delay="0"/>
                                          </p:stCondLst>
                                        </p:cTn>
                                        <p:tgtEl>
                                          <p:spTgt spid="934115"/>
                                        </p:tgtEl>
                                        <p:attrNameLst>
                                          <p:attrName>style.visibility</p:attrName>
                                        </p:attrNameLst>
                                      </p:cBhvr>
                                      <p:to>
                                        <p:strVal val="visible"/>
                                      </p:to>
                                    </p:set>
                                    <p:animEffect transition="in" filter="dissolve">
                                      <p:cBhvr>
                                        <p:cTn id="506" dur="500"/>
                                        <p:tgtEl>
                                          <p:spTgt spid="934115"/>
                                        </p:tgtEl>
                                      </p:cBhvr>
                                    </p:animEffect>
                                  </p:childTnLst>
                                </p:cTn>
                              </p:par>
                              <p:par>
                                <p:cTn id="507" presetID="9" presetClass="entr" presetSubtype="0" fill="hold" grpId="0" nodeType="withEffect">
                                  <p:stCondLst>
                                    <p:cond delay="1600"/>
                                  </p:stCondLst>
                                  <p:childTnLst>
                                    <p:set>
                                      <p:cBhvr>
                                        <p:cTn id="508" dur="1" fill="hold">
                                          <p:stCondLst>
                                            <p:cond delay="0"/>
                                          </p:stCondLst>
                                        </p:cTn>
                                        <p:tgtEl>
                                          <p:spTgt spid="934128"/>
                                        </p:tgtEl>
                                        <p:attrNameLst>
                                          <p:attrName>style.visibility</p:attrName>
                                        </p:attrNameLst>
                                      </p:cBhvr>
                                      <p:to>
                                        <p:strVal val="visible"/>
                                      </p:to>
                                    </p:set>
                                    <p:animEffect transition="in" filter="dissolve">
                                      <p:cBhvr>
                                        <p:cTn id="509" dur="500"/>
                                        <p:tgtEl>
                                          <p:spTgt spid="934128"/>
                                        </p:tgtEl>
                                      </p:cBhvr>
                                    </p:animEffect>
                                  </p:childTnLst>
                                </p:cTn>
                              </p:par>
                              <p:par>
                                <p:cTn id="510" presetID="9" presetClass="entr" presetSubtype="0" fill="hold" grpId="0" nodeType="withEffect">
                                  <p:stCondLst>
                                    <p:cond delay="1600"/>
                                  </p:stCondLst>
                                  <p:childTnLst>
                                    <p:set>
                                      <p:cBhvr>
                                        <p:cTn id="511" dur="1" fill="hold">
                                          <p:stCondLst>
                                            <p:cond delay="0"/>
                                          </p:stCondLst>
                                        </p:cTn>
                                        <p:tgtEl>
                                          <p:spTgt spid="934129"/>
                                        </p:tgtEl>
                                        <p:attrNameLst>
                                          <p:attrName>style.visibility</p:attrName>
                                        </p:attrNameLst>
                                      </p:cBhvr>
                                      <p:to>
                                        <p:strVal val="visible"/>
                                      </p:to>
                                    </p:set>
                                    <p:animEffect transition="in" filter="dissolve">
                                      <p:cBhvr>
                                        <p:cTn id="512" dur="500"/>
                                        <p:tgtEl>
                                          <p:spTgt spid="934129"/>
                                        </p:tgtEl>
                                      </p:cBhvr>
                                    </p:animEffect>
                                  </p:childTnLst>
                                </p:cTn>
                              </p:par>
                              <p:par>
                                <p:cTn id="513" presetID="9" presetClass="entr" presetSubtype="0" fill="hold" grpId="0" nodeType="withEffect">
                                  <p:stCondLst>
                                    <p:cond delay="1600"/>
                                  </p:stCondLst>
                                  <p:childTnLst>
                                    <p:set>
                                      <p:cBhvr>
                                        <p:cTn id="514" dur="1" fill="hold">
                                          <p:stCondLst>
                                            <p:cond delay="0"/>
                                          </p:stCondLst>
                                        </p:cTn>
                                        <p:tgtEl>
                                          <p:spTgt spid="934130"/>
                                        </p:tgtEl>
                                        <p:attrNameLst>
                                          <p:attrName>style.visibility</p:attrName>
                                        </p:attrNameLst>
                                      </p:cBhvr>
                                      <p:to>
                                        <p:strVal val="visible"/>
                                      </p:to>
                                    </p:set>
                                    <p:animEffect transition="in" filter="dissolve">
                                      <p:cBhvr>
                                        <p:cTn id="515" dur="500"/>
                                        <p:tgtEl>
                                          <p:spTgt spid="934130"/>
                                        </p:tgtEl>
                                      </p:cBhvr>
                                    </p:animEffect>
                                  </p:childTnLst>
                                </p:cTn>
                              </p:par>
                              <p:par>
                                <p:cTn id="516" presetID="9" presetClass="entr" presetSubtype="0" fill="hold" grpId="0" nodeType="withEffect">
                                  <p:stCondLst>
                                    <p:cond delay="1600"/>
                                  </p:stCondLst>
                                  <p:childTnLst>
                                    <p:set>
                                      <p:cBhvr>
                                        <p:cTn id="517" dur="1" fill="hold">
                                          <p:stCondLst>
                                            <p:cond delay="0"/>
                                          </p:stCondLst>
                                        </p:cTn>
                                        <p:tgtEl>
                                          <p:spTgt spid="934131"/>
                                        </p:tgtEl>
                                        <p:attrNameLst>
                                          <p:attrName>style.visibility</p:attrName>
                                        </p:attrNameLst>
                                      </p:cBhvr>
                                      <p:to>
                                        <p:strVal val="visible"/>
                                      </p:to>
                                    </p:set>
                                    <p:animEffect transition="in" filter="dissolve">
                                      <p:cBhvr>
                                        <p:cTn id="518" dur="500"/>
                                        <p:tgtEl>
                                          <p:spTgt spid="934131"/>
                                        </p:tgtEl>
                                      </p:cBhvr>
                                    </p:animEffect>
                                  </p:childTnLst>
                                </p:cTn>
                              </p:par>
                              <p:par>
                                <p:cTn id="519" presetID="9" presetClass="entr" presetSubtype="0" fill="hold" grpId="0" nodeType="withEffect">
                                  <p:stCondLst>
                                    <p:cond delay="1600"/>
                                  </p:stCondLst>
                                  <p:childTnLst>
                                    <p:set>
                                      <p:cBhvr>
                                        <p:cTn id="520" dur="1" fill="hold">
                                          <p:stCondLst>
                                            <p:cond delay="0"/>
                                          </p:stCondLst>
                                        </p:cTn>
                                        <p:tgtEl>
                                          <p:spTgt spid="934132"/>
                                        </p:tgtEl>
                                        <p:attrNameLst>
                                          <p:attrName>style.visibility</p:attrName>
                                        </p:attrNameLst>
                                      </p:cBhvr>
                                      <p:to>
                                        <p:strVal val="visible"/>
                                      </p:to>
                                    </p:set>
                                    <p:animEffect transition="in" filter="dissolve">
                                      <p:cBhvr>
                                        <p:cTn id="521" dur="500"/>
                                        <p:tgtEl>
                                          <p:spTgt spid="934132"/>
                                        </p:tgtEl>
                                      </p:cBhvr>
                                    </p:animEffect>
                                  </p:childTnLst>
                                </p:cTn>
                              </p:par>
                              <p:par>
                                <p:cTn id="522" presetID="9" presetClass="entr" presetSubtype="0" fill="hold" nodeType="withEffect">
                                  <p:stCondLst>
                                    <p:cond delay="1600"/>
                                  </p:stCondLst>
                                  <p:childTnLst>
                                    <p:set>
                                      <p:cBhvr>
                                        <p:cTn id="523" dur="1" fill="hold">
                                          <p:stCondLst>
                                            <p:cond delay="0"/>
                                          </p:stCondLst>
                                        </p:cTn>
                                        <p:tgtEl>
                                          <p:spTgt spid="934133"/>
                                        </p:tgtEl>
                                        <p:attrNameLst>
                                          <p:attrName>style.visibility</p:attrName>
                                        </p:attrNameLst>
                                      </p:cBhvr>
                                      <p:to>
                                        <p:strVal val="visible"/>
                                      </p:to>
                                    </p:set>
                                    <p:animEffect transition="in" filter="dissolve">
                                      <p:cBhvr>
                                        <p:cTn id="524" dur="500"/>
                                        <p:tgtEl>
                                          <p:spTgt spid="934133"/>
                                        </p:tgtEl>
                                      </p:cBhvr>
                                    </p:animEffect>
                                  </p:childTnLst>
                                </p:cTn>
                              </p:par>
                              <p:par>
                                <p:cTn id="525" presetID="9" presetClass="entr" presetSubtype="0" fill="hold" nodeType="withEffect">
                                  <p:stCondLst>
                                    <p:cond delay="1600"/>
                                  </p:stCondLst>
                                  <p:childTnLst>
                                    <p:set>
                                      <p:cBhvr>
                                        <p:cTn id="526" dur="1" fill="hold">
                                          <p:stCondLst>
                                            <p:cond delay="0"/>
                                          </p:stCondLst>
                                        </p:cTn>
                                        <p:tgtEl>
                                          <p:spTgt spid="934134"/>
                                        </p:tgtEl>
                                        <p:attrNameLst>
                                          <p:attrName>style.visibility</p:attrName>
                                        </p:attrNameLst>
                                      </p:cBhvr>
                                      <p:to>
                                        <p:strVal val="visible"/>
                                      </p:to>
                                    </p:set>
                                    <p:animEffect transition="in" filter="dissolve">
                                      <p:cBhvr>
                                        <p:cTn id="527" dur="500"/>
                                        <p:tgtEl>
                                          <p:spTgt spid="934134"/>
                                        </p:tgtEl>
                                      </p:cBhvr>
                                    </p:animEffect>
                                  </p:childTnLst>
                                </p:cTn>
                              </p:par>
                              <p:par>
                                <p:cTn id="528" presetID="9" presetClass="entr" presetSubtype="0" fill="hold" nodeType="withEffect">
                                  <p:stCondLst>
                                    <p:cond delay="1600"/>
                                  </p:stCondLst>
                                  <p:childTnLst>
                                    <p:set>
                                      <p:cBhvr>
                                        <p:cTn id="529" dur="1" fill="hold">
                                          <p:stCondLst>
                                            <p:cond delay="0"/>
                                          </p:stCondLst>
                                        </p:cTn>
                                        <p:tgtEl>
                                          <p:spTgt spid="934135"/>
                                        </p:tgtEl>
                                        <p:attrNameLst>
                                          <p:attrName>style.visibility</p:attrName>
                                        </p:attrNameLst>
                                      </p:cBhvr>
                                      <p:to>
                                        <p:strVal val="visible"/>
                                      </p:to>
                                    </p:set>
                                    <p:animEffect transition="in" filter="dissolve">
                                      <p:cBhvr>
                                        <p:cTn id="530" dur="500"/>
                                        <p:tgtEl>
                                          <p:spTgt spid="934135"/>
                                        </p:tgtEl>
                                      </p:cBhvr>
                                    </p:animEffect>
                                  </p:childTnLst>
                                </p:cTn>
                              </p:par>
                              <p:par>
                                <p:cTn id="531" presetID="9" presetClass="entr" presetSubtype="0" fill="hold" nodeType="withEffect">
                                  <p:stCondLst>
                                    <p:cond delay="1600"/>
                                  </p:stCondLst>
                                  <p:childTnLst>
                                    <p:set>
                                      <p:cBhvr>
                                        <p:cTn id="532" dur="1" fill="hold">
                                          <p:stCondLst>
                                            <p:cond delay="0"/>
                                          </p:stCondLst>
                                        </p:cTn>
                                        <p:tgtEl>
                                          <p:spTgt spid="934136"/>
                                        </p:tgtEl>
                                        <p:attrNameLst>
                                          <p:attrName>style.visibility</p:attrName>
                                        </p:attrNameLst>
                                      </p:cBhvr>
                                      <p:to>
                                        <p:strVal val="visible"/>
                                      </p:to>
                                    </p:set>
                                    <p:animEffect transition="in" filter="dissolve">
                                      <p:cBhvr>
                                        <p:cTn id="533" dur="500"/>
                                        <p:tgtEl>
                                          <p:spTgt spid="934136"/>
                                        </p:tgtEl>
                                      </p:cBhvr>
                                    </p:animEffect>
                                  </p:childTnLst>
                                </p:cTn>
                              </p:par>
                              <p:par>
                                <p:cTn id="534" presetID="9" presetClass="entr" presetSubtype="0" fill="hold" nodeType="withEffect">
                                  <p:stCondLst>
                                    <p:cond delay="1600"/>
                                  </p:stCondLst>
                                  <p:childTnLst>
                                    <p:set>
                                      <p:cBhvr>
                                        <p:cTn id="535" dur="1" fill="hold">
                                          <p:stCondLst>
                                            <p:cond delay="0"/>
                                          </p:stCondLst>
                                        </p:cTn>
                                        <p:tgtEl>
                                          <p:spTgt spid="934137"/>
                                        </p:tgtEl>
                                        <p:attrNameLst>
                                          <p:attrName>style.visibility</p:attrName>
                                        </p:attrNameLst>
                                      </p:cBhvr>
                                      <p:to>
                                        <p:strVal val="visible"/>
                                      </p:to>
                                    </p:set>
                                    <p:animEffect transition="in" filter="dissolve">
                                      <p:cBhvr>
                                        <p:cTn id="536" dur="500"/>
                                        <p:tgtEl>
                                          <p:spTgt spid="934137"/>
                                        </p:tgtEl>
                                      </p:cBhvr>
                                    </p:animEffect>
                                  </p:childTnLst>
                                </p:cTn>
                              </p:par>
                              <p:par>
                                <p:cTn id="537" presetID="9" presetClass="entr" presetSubtype="0" fill="hold" nodeType="withEffect">
                                  <p:stCondLst>
                                    <p:cond delay="1600"/>
                                  </p:stCondLst>
                                  <p:childTnLst>
                                    <p:set>
                                      <p:cBhvr>
                                        <p:cTn id="538" dur="1" fill="hold">
                                          <p:stCondLst>
                                            <p:cond delay="0"/>
                                          </p:stCondLst>
                                        </p:cTn>
                                        <p:tgtEl>
                                          <p:spTgt spid="934138"/>
                                        </p:tgtEl>
                                        <p:attrNameLst>
                                          <p:attrName>style.visibility</p:attrName>
                                        </p:attrNameLst>
                                      </p:cBhvr>
                                      <p:to>
                                        <p:strVal val="visible"/>
                                      </p:to>
                                    </p:set>
                                    <p:animEffect transition="in" filter="dissolve">
                                      <p:cBhvr>
                                        <p:cTn id="539" dur="500"/>
                                        <p:tgtEl>
                                          <p:spTgt spid="934138"/>
                                        </p:tgtEl>
                                      </p:cBhvr>
                                    </p:animEffect>
                                  </p:childTnLst>
                                </p:cTn>
                              </p:par>
                              <p:par>
                                <p:cTn id="540" presetID="9" presetClass="entr" presetSubtype="0" fill="hold" nodeType="withEffect">
                                  <p:stCondLst>
                                    <p:cond delay="1600"/>
                                  </p:stCondLst>
                                  <p:childTnLst>
                                    <p:set>
                                      <p:cBhvr>
                                        <p:cTn id="541" dur="1" fill="hold">
                                          <p:stCondLst>
                                            <p:cond delay="0"/>
                                          </p:stCondLst>
                                        </p:cTn>
                                        <p:tgtEl>
                                          <p:spTgt spid="934139"/>
                                        </p:tgtEl>
                                        <p:attrNameLst>
                                          <p:attrName>style.visibility</p:attrName>
                                        </p:attrNameLst>
                                      </p:cBhvr>
                                      <p:to>
                                        <p:strVal val="visible"/>
                                      </p:to>
                                    </p:set>
                                    <p:animEffect transition="in" filter="dissolve">
                                      <p:cBhvr>
                                        <p:cTn id="542" dur="500"/>
                                        <p:tgtEl>
                                          <p:spTgt spid="934139"/>
                                        </p:tgtEl>
                                      </p:cBhvr>
                                    </p:animEffect>
                                  </p:childTnLst>
                                </p:cTn>
                              </p:par>
                              <p:par>
                                <p:cTn id="543" presetID="9" presetClass="entr" presetSubtype="0" fill="hold" grpId="0" nodeType="withEffect">
                                  <p:stCondLst>
                                    <p:cond delay="1600"/>
                                  </p:stCondLst>
                                  <p:childTnLst>
                                    <p:set>
                                      <p:cBhvr>
                                        <p:cTn id="544" dur="1" fill="hold">
                                          <p:stCondLst>
                                            <p:cond delay="0"/>
                                          </p:stCondLst>
                                        </p:cTn>
                                        <p:tgtEl>
                                          <p:spTgt spid="934140"/>
                                        </p:tgtEl>
                                        <p:attrNameLst>
                                          <p:attrName>style.visibility</p:attrName>
                                        </p:attrNameLst>
                                      </p:cBhvr>
                                      <p:to>
                                        <p:strVal val="visible"/>
                                      </p:to>
                                    </p:set>
                                    <p:animEffect transition="in" filter="dissolve">
                                      <p:cBhvr>
                                        <p:cTn id="545" dur="500"/>
                                        <p:tgtEl>
                                          <p:spTgt spid="934140"/>
                                        </p:tgtEl>
                                      </p:cBhvr>
                                    </p:animEffect>
                                  </p:childTnLst>
                                </p:cTn>
                              </p:par>
                              <p:par>
                                <p:cTn id="546" presetID="9" presetClass="entr" presetSubtype="0" fill="hold" grpId="0" nodeType="withEffect">
                                  <p:stCondLst>
                                    <p:cond delay="1600"/>
                                  </p:stCondLst>
                                  <p:childTnLst>
                                    <p:set>
                                      <p:cBhvr>
                                        <p:cTn id="547" dur="1" fill="hold">
                                          <p:stCondLst>
                                            <p:cond delay="0"/>
                                          </p:stCondLst>
                                        </p:cTn>
                                        <p:tgtEl>
                                          <p:spTgt spid="934141"/>
                                        </p:tgtEl>
                                        <p:attrNameLst>
                                          <p:attrName>style.visibility</p:attrName>
                                        </p:attrNameLst>
                                      </p:cBhvr>
                                      <p:to>
                                        <p:strVal val="visible"/>
                                      </p:to>
                                    </p:set>
                                    <p:animEffect transition="in" filter="dissolve">
                                      <p:cBhvr>
                                        <p:cTn id="548" dur="500"/>
                                        <p:tgtEl>
                                          <p:spTgt spid="934141"/>
                                        </p:tgtEl>
                                      </p:cBhvr>
                                    </p:animEffect>
                                  </p:childTnLst>
                                </p:cTn>
                              </p:par>
                              <p:par>
                                <p:cTn id="549" presetID="9" presetClass="entr" presetSubtype="0" fill="hold" grpId="0" nodeType="withEffect">
                                  <p:stCondLst>
                                    <p:cond delay="1600"/>
                                  </p:stCondLst>
                                  <p:childTnLst>
                                    <p:set>
                                      <p:cBhvr>
                                        <p:cTn id="550" dur="1" fill="hold">
                                          <p:stCondLst>
                                            <p:cond delay="0"/>
                                          </p:stCondLst>
                                        </p:cTn>
                                        <p:tgtEl>
                                          <p:spTgt spid="934144"/>
                                        </p:tgtEl>
                                        <p:attrNameLst>
                                          <p:attrName>style.visibility</p:attrName>
                                        </p:attrNameLst>
                                      </p:cBhvr>
                                      <p:to>
                                        <p:strVal val="visible"/>
                                      </p:to>
                                    </p:set>
                                    <p:animEffect transition="in" filter="dissolve">
                                      <p:cBhvr>
                                        <p:cTn id="551" dur="500"/>
                                        <p:tgtEl>
                                          <p:spTgt spid="934144"/>
                                        </p:tgtEl>
                                      </p:cBhvr>
                                    </p:animEffect>
                                  </p:childTnLst>
                                </p:cTn>
                              </p:par>
                              <p:par>
                                <p:cTn id="552" presetID="9" presetClass="entr" presetSubtype="0" fill="hold" grpId="0" nodeType="withEffect">
                                  <p:stCondLst>
                                    <p:cond delay="1600"/>
                                  </p:stCondLst>
                                  <p:childTnLst>
                                    <p:set>
                                      <p:cBhvr>
                                        <p:cTn id="553" dur="1" fill="hold">
                                          <p:stCondLst>
                                            <p:cond delay="0"/>
                                          </p:stCondLst>
                                        </p:cTn>
                                        <p:tgtEl>
                                          <p:spTgt spid="934145"/>
                                        </p:tgtEl>
                                        <p:attrNameLst>
                                          <p:attrName>style.visibility</p:attrName>
                                        </p:attrNameLst>
                                      </p:cBhvr>
                                      <p:to>
                                        <p:strVal val="visible"/>
                                      </p:to>
                                    </p:set>
                                    <p:animEffect transition="in" filter="dissolve">
                                      <p:cBhvr>
                                        <p:cTn id="554" dur="500"/>
                                        <p:tgtEl>
                                          <p:spTgt spid="934145"/>
                                        </p:tgtEl>
                                      </p:cBhvr>
                                    </p:animEffect>
                                  </p:childTnLst>
                                </p:cTn>
                              </p:par>
                              <p:par>
                                <p:cTn id="555" presetID="9" presetClass="entr" presetSubtype="0" fill="hold" grpId="0" nodeType="withEffect">
                                  <p:stCondLst>
                                    <p:cond delay="1600"/>
                                  </p:stCondLst>
                                  <p:childTnLst>
                                    <p:set>
                                      <p:cBhvr>
                                        <p:cTn id="556" dur="1" fill="hold">
                                          <p:stCondLst>
                                            <p:cond delay="0"/>
                                          </p:stCondLst>
                                        </p:cTn>
                                        <p:tgtEl>
                                          <p:spTgt spid="934146"/>
                                        </p:tgtEl>
                                        <p:attrNameLst>
                                          <p:attrName>style.visibility</p:attrName>
                                        </p:attrNameLst>
                                      </p:cBhvr>
                                      <p:to>
                                        <p:strVal val="visible"/>
                                      </p:to>
                                    </p:set>
                                    <p:animEffect transition="in" filter="dissolve">
                                      <p:cBhvr>
                                        <p:cTn id="557" dur="500"/>
                                        <p:tgtEl>
                                          <p:spTgt spid="934146"/>
                                        </p:tgtEl>
                                      </p:cBhvr>
                                    </p:animEffect>
                                  </p:childTnLst>
                                </p:cTn>
                              </p:par>
                              <p:par>
                                <p:cTn id="558" presetID="9" presetClass="entr" presetSubtype="0" fill="hold" nodeType="withEffect">
                                  <p:stCondLst>
                                    <p:cond delay="1600"/>
                                  </p:stCondLst>
                                  <p:childTnLst>
                                    <p:set>
                                      <p:cBhvr>
                                        <p:cTn id="559" dur="1" fill="hold">
                                          <p:stCondLst>
                                            <p:cond delay="0"/>
                                          </p:stCondLst>
                                        </p:cTn>
                                        <p:tgtEl>
                                          <p:spTgt spid="934147"/>
                                        </p:tgtEl>
                                        <p:attrNameLst>
                                          <p:attrName>style.visibility</p:attrName>
                                        </p:attrNameLst>
                                      </p:cBhvr>
                                      <p:to>
                                        <p:strVal val="visible"/>
                                      </p:to>
                                    </p:set>
                                    <p:animEffect transition="in" filter="dissolve">
                                      <p:cBhvr>
                                        <p:cTn id="560" dur="500"/>
                                        <p:tgtEl>
                                          <p:spTgt spid="934147"/>
                                        </p:tgtEl>
                                      </p:cBhvr>
                                    </p:animEffect>
                                  </p:childTnLst>
                                </p:cTn>
                              </p:par>
                              <p:par>
                                <p:cTn id="561" presetID="9" presetClass="entr" presetSubtype="0" fill="hold" nodeType="withEffect">
                                  <p:stCondLst>
                                    <p:cond delay="1600"/>
                                  </p:stCondLst>
                                  <p:childTnLst>
                                    <p:set>
                                      <p:cBhvr>
                                        <p:cTn id="562" dur="1" fill="hold">
                                          <p:stCondLst>
                                            <p:cond delay="0"/>
                                          </p:stCondLst>
                                        </p:cTn>
                                        <p:tgtEl>
                                          <p:spTgt spid="934148"/>
                                        </p:tgtEl>
                                        <p:attrNameLst>
                                          <p:attrName>style.visibility</p:attrName>
                                        </p:attrNameLst>
                                      </p:cBhvr>
                                      <p:to>
                                        <p:strVal val="visible"/>
                                      </p:to>
                                    </p:set>
                                    <p:animEffect transition="in" filter="dissolve">
                                      <p:cBhvr>
                                        <p:cTn id="563" dur="500"/>
                                        <p:tgtEl>
                                          <p:spTgt spid="934148"/>
                                        </p:tgtEl>
                                      </p:cBhvr>
                                    </p:animEffect>
                                  </p:childTnLst>
                                </p:cTn>
                              </p:par>
                              <p:par>
                                <p:cTn id="564" presetID="9" presetClass="entr" presetSubtype="0" fill="hold" nodeType="withEffect">
                                  <p:stCondLst>
                                    <p:cond delay="1600"/>
                                  </p:stCondLst>
                                  <p:childTnLst>
                                    <p:set>
                                      <p:cBhvr>
                                        <p:cTn id="565" dur="1" fill="hold">
                                          <p:stCondLst>
                                            <p:cond delay="0"/>
                                          </p:stCondLst>
                                        </p:cTn>
                                        <p:tgtEl>
                                          <p:spTgt spid="934149"/>
                                        </p:tgtEl>
                                        <p:attrNameLst>
                                          <p:attrName>style.visibility</p:attrName>
                                        </p:attrNameLst>
                                      </p:cBhvr>
                                      <p:to>
                                        <p:strVal val="visible"/>
                                      </p:to>
                                    </p:set>
                                    <p:animEffect transition="in" filter="dissolve">
                                      <p:cBhvr>
                                        <p:cTn id="566" dur="500"/>
                                        <p:tgtEl>
                                          <p:spTgt spid="934149"/>
                                        </p:tgtEl>
                                      </p:cBhvr>
                                    </p:animEffect>
                                  </p:childTnLst>
                                </p:cTn>
                              </p:par>
                              <p:par>
                                <p:cTn id="567" presetID="9" presetClass="entr" presetSubtype="0" fill="hold" nodeType="withEffect">
                                  <p:stCondLst>
                                    <p:cond delay="1600"/>
                                  </p:stCondLst>
                                  <p:childTnLst>
                                    <p:set>
                                      <p:cBhvr>
                                        <p:cTn id="568" dur="1" fill="hold">
                                          <p:stCondLst>
                                            <p:cond delay="0"/>
                                          </p:stCondLst>
                                        </p:cTn>
                                        <p:tgtEl>
                                          <p:spTgt spid="934150"/>
                                        </p:tgtEl>
                                        <p:attrNameLst>
                                          <p:attrName>style.visibility</p:attrName>
                                        </p:attrNameLst>
                                      </p:cBhvr>
                                      <p:to>
                                        <p:strVal val="visible"/>
                                      </p:to>
                                    </p:set>
                                    <p:animEffect transition="in" filter="dissolve">
                                      <p:cBhvr>
                                        <p:cTn id="569" dur="500"/>
                                        <p:tgtEl>
                                          <p:spTgt spid="934150"/>
                                        </p:tgtEl>
                                      </p:cBhvr>
                                    </p:animEffect>
                                  </p:childTnLst>
                                </p:cTn>
                              </p:par>
                              <p:par>
                                <p:cTn id="570" presetID="9" presetClass="entr" presetSubtype="0" fill="hold" nodeType="withEffect">
                                  <p:stCondLst>
                                    <p:cond delay="1600"/>
                                  </p:stCondLst>
                                  <p:childTnLst>
                                    <p:set>
                                      <p:cBhvr>
                                        <p:cTn id="571" dur="1" fill="hold">
                                          <p:stCondLst>
                                            <p:cond delay="0"/>
                                          </p:stCondLst>
                                        </p:cTn>
                                        <p:tgtEl>
                                          <p:spTgt spid="934151"/>
                                        </p:tgtEl>
                                        <p:attrNameLst>
                                          <p:attrName>style.visibility</p:attrName>
                                        </p:attrNameLst>
                                      </p:cBhvr>
                                      <p:to>
                                        <p:strVal val="visible"/>
                                      </p:to>
                                    </p:set>
                                    <p:animEffect transition="in" filter="dissolve">
                                      <p:cBhvr>
                                        <p:cTn id="572" dur="500"/>
                                        <p:tgtEl>
                                          <p:spTgt spid="934151"/>
                                        </p:tgtEl>
                                      </p:cBhvr>
                                    </p:animEffect>
                                  </p:childTnLst>
                                </p:cTn>
                              </p:par>
                              <p:par>
                                <p:cTn id="573" presetID="9" presetClass="entr" presetSubtype="0" fill="hold" grpId="0" nodeType="withEffect">
                                  <p:stCondLst>
                                    <p:cond delay="1600"/>
                                  </p:stCondLst>
                                  <p:childTnLst>
                                    <p:set>
                                      <p:cBhvr>
                                        <p:cTn id="574" dur="1" fill="hold">
                                          <p:stCondLst>
                                            <p:cond delay="0"/>
                                          </p:stCondLst>
                                        </p:cTn>
                                        <p:tgtEl>
                                          <p:spTgt spid="934162"/>
                                        </p:tgtEl>
                                        <p:attrNameLst>
                                          <p:attrName>style.visibility</p:attrName>
                                        </p:attrNameLst>
                                      </p:cBhvr>
                                      <p:to>
                                        <p:strVal val="visible"/>
                                      </p:to>
                                    </p:set>
                                    <p:animEffect transition="in" filter="dissolve">
                                      <p:cBhvr>
                                        <p:cTn id="575" dur="500"/>
                                        <p:tgtEl>
                                          <p:spTgt spid="934162"/>
                                        </p:tgtEl>
                                      </p:cBhvr>
                                    </p:animEffect>
                                  </p:childTnLst>
                                </p:cTn>
                              </p:par>
                              <p:par>
                                <p:cTn id="576" presetID="9" presetClass="entr" presetSubtype="0" fill="hold" nodeType="withEffect">
                                  <p:stCondLst>
                                    <p:cond delay="1600"/>
                                  </p:stCondLst>
                                  <p:childTnLst>
                                    <p:set>
                                      <p:cBhvr>
                                        <p:cTn id="577" dur="1" fill="hold">
                                          <p:stCondLst>
                                            <p:cond delay="0"/>
                                          </p:stCondLst>
                                        </p:cTn>
                                        <p:tgtEl>
                                          <p:spTgt spid="934163"/>
                                        </p:tgtEl>
                                        <p:attrNameLst>
                                          <p:attrName>style.visibility</p:attrName>
                                        </p:attrNameLst>
                                      </p:cBhvr>
                                      <p:to>
                                        <p:strVal val="visible"/>
                                      </p:to>
                                    </p:set>
                                    <p:animEffect transition="in" filter="dissolve">
                                      <p:cBhvr>
                                        <p:cTn id="578" dur="500"/>
                                        <p:tgtEl>
                                          <p:spTgt spid="934163"/>
                                        </p:tgtEl>
                                      </p:cBhvr>
                                    </p:animEffect>
                                  </p:childTnLst>
                                </p:cTn>
                              </p:par>
                              <p:par>
                                <p:cTn id="579" presetID="9" presetClass="entr" presetSubtype="0" fill="hold" nodeType="withEffect">
                                  <p:stCondLst>
                                    <p:cond delay="1600"/>
                                  </p:stCondLst>
                                  <p:childTnLst>
                                    <p:set>
                                      <p:cBhvr>
                                        <p:cTn id="580" dur="1" fill="hold">
                                          <p:stCondLst>
                                            <p:cond delay="0"/>
                                          </p:stCondLst>
                                        </p:cTn>
                                        <p:tgtEl>
                                          <p:spTgt spid="934164"/>
                                        </p:tgtEl>
                                        <p:attrNameLst>
                                          <p:attrName>style.visibility</p:attrName>
                                        </p:attrNameLst>
                                      </p:cBhvr>
                                      <p:to>
                                        <p:strVal val="visible"/>
                                      </p:to>
                                    </p:set>
                                    <p:animEffect transition="in" filter="dissolve">
                                      <p:cBhvr>
                                        <p:cTn id="581" dur="500"/>
                                        <p:tgtEl>
                                          <p:spTgt spid="934164"/>
                                        </p:tgtEl>
                                      </p:cBhvr>
                                    </p:animEffect>
                                  </p:childTnLst>
                                </p:cTn>
                              </p:par>
                              <p:par>
                                <p:cTn id="582" presetID="9" presetClass="entr" presetSubtype="0" fill="hold" grpId="0" nodeType="withEffect">
                                  <p:stCondLst>
                                    <p:cond delay="1600"/>
                                  </p:stCondLst>
                                  <p:childTnLst>
                                    <p:set>
                                      <p:cBhvr>
                                        <p:cTn id="583" dur="1" fill="hold">
                                          <p:stCondLst>
                                            <p:cond delay="0"/>
                                          </p:stCondLst>
                                        </p:cTn>
                                        <p:tgtEl>
                                          <p:spTgt spid="934165"/>
                                        </p:tgtEl>
                                        <p:attrNameLst>
                                          <p:attrName>style.visibility</p:attrName>
                                        </p:attrNameLst>
                                      </p:cBhvr>
                                      <p:to>
                                        <p:strVal val="visible"/>
                                      </p:to>
                                    </p:set>
                                    <p:animEffect transition="in" filter="dissolve">
                                      <p:cBhvr>
                                        <p:cTn id="584" dur="500"/>
                                        <p:tgtEl>
                                          <p:spTgt spid="934165"/>
                                        </p:tgtEl>
                                      </p:cBhvr>
                                    </p:animEffect>
                                  </p:childTnLst>
                                </p:cTn>
                              </p:par>
                              <p:par>
                                <p:cTn id="585" presetID="9" presetClass="entr" presetSubtype="0" fill="hold" nodeType="withEffect">
                                  <p:stCondLst>
                                    <p:cond delay="1600"/>
                                  </p:stCondLst>
                                  <p:childTnLst>
                                    <p:set>
                                      <p:cBhvr>
                                        <p:cTn id="586" dur="1" fill="hold">
                                          <p:stCondLst>
                                            <p:cond delay="0"/>
                                          </p:stCondLst>
                                        </p:cTn>
                                        <p:tgtEl>
                                          <p:spTgt spid="934167"/>
                                        </p:tgtEl>
                                        <p:attrNameLst>
                                          <p:attrName>style.visibility</p:attrName>
                                        </p:attrNameLst>
                                      </p:cBhvr>
                                      <p:to>
                                        <p:strVal val="visible"/>
                                      </p:to>
                                    </p:set>
                                    <p:animEffect transition="in" filter="dissolve">
                                      <p:cBhvr>
                                        <p:cTn id="587" dur="500"/>
                                        <p:tgtEl>
                                          <p:spTgt spid="934167"/>
                                        </p:tgtEl>
                                      </p:cBhvr>
                                    </p:animEffect>
                                  </p:childTnLst>
                                </p:cTn>
                              </p:par>
                              <p:par>
                                <p:cTn id="588" presetID="9" presetClass="entr" presetSubtype="0" fill="hold" nodeType="withEffect">
                                  <p:stCondLst>
                                    <p:cond delay="1600"/>
                                  </p:stCondLst>
                                  <p:childTnLst>
                                    <p:set>
                                      <p:cBhvr>
                                        <p:cTn id="589" dur="1" fill="hold">
                                          <p:stCondLst>
                                            <p:cond delay="0"/>
                                          </p:stCondLst>
                                        </p:cTn>
                                        <p:tgtEl>
                                          <p:spTgt spid="934168"/>
                                        </p:tgtEl>
                                        <p:attrNameLst>
                                          <p:attrName>style.visibility</p:attrName>
                                        </p:attrNameLst>
                                      </p:cBhvr>
                                      <p:to>
                                        <p:strVal val="visible"/>
                                      </p:to>
                                    </p:set>
                                    <p:animEffect transition="in" filter="dissolve">
                                      <p:cBhvr>
                                        <p:cTn id="590" dur="500"/>
                                        <p:tgtEl>
                                          <p:spTgt spid="934168"/>
                                        </p:tgtEl>
                                      </p:cBhvr>
                                    </p:animEffect>
                                  </p:childTnLst>
                                </p:cTn>
                              </p:par>
                              <p:par>
                                <p:cTn id="591" presetID="9" presetClass="entr" presetSubtype="0" fill="hold" grpId="0" nodeType="withEffect">
                                  <p:stCondLst>
                                    <p:cond delay="2000"/>
                                  </p:stCondLst>
                                  <p:childTnLst>
                                    <p:set>
                                      <p:cBhvr>
                                        <p:cTn id="592" dur="1" fill="hold">
                                          <p:stCondLst>
                                            <p:cond delay="0"/>
                                          </p:stCondLst>
                                        </p:cTn>
                                        <p:tgtEl>
                                          <p:spTgt spid="934170"/>
                                        </p:tgtEl>
                                        <p:attrNameLst>
                                          <p:attrName>style.visibility</p:attrName>
                                        </p:attrNameLst>
                                      </p:cBhvr>
                                      <p:to>
                                        <p:strVal val="visible"/>
                                      </p:to>
                                    </p:set>
                                    <p:animEffect transition="in" filter="dissolve">
                                      <p:cBhvr>
                                        <p:cTn id="593" dur="500"/>
                                        <p:tgtEl>
                                          <p:spTgt spid="934170"/>
                                        </p:tgtEl>
                                      </p:cBhvr>
                                    </p:animEffect>
                                  </p:childTnLst>
                                </p:cTn>
                              </p:par>
                              <p:par>
                                <p:cTn id="594" presetID="9" presetClass="entr" presetSubtype="0" fill="hold" nodeType="withEffect">
                                  <p:stCondLst>
                                    <p:cond delay="2000"/>
                                  </p:stCondLst>
                                  <p:childTnLst>
                                    <p:set>
                                      <p:cBhvr>
                                        <p:cTn id="595" dur="1" fill="hold">
                                          <p:stCondLst>
                                            <p:cond delay="0"/>
                                          </p:stCondLst>
                                        </p:cTn>
                                        <p:tgtEl>
                                          <p:spTgt spid="934171"/>
                                        </p:tgtEl>
                                        <p:attrNameLst>
                                          <p:attrName>style.visibility</p:attrName>
                                        </p:attrNameLst>
                                      </p:cBhvr>
                                      <p:to>
                                        <p:strVal val="visible"/>
                                      </p:to>
                                    </p:set>
                                    <p:animEffect transition="in" filter="dissolve">
                                      <p:cBhvr>
                                        <p:cTn id="596" dur="500"/>
                                        <p:tgtEl>
                                          <p:spTgt spid="934171"/>
                                        </p:tgtEl>
                                      </p:cBhvr>
                                    </p:animEffect>
                                  </p:childTnLst>
                                </p:cTn>
                              </p:par>
                              <p:par>
                                <p:cTn id="597" presetID="9" presetClass="entr" presetSubtype="0" fill="hold" grpId="0" nodeType="withEffect">
                                  <p:stCondLst>
                                    <p:cond delay="2000"/>
                                  </p:stCondLst>
                                  <p:childTnLst>
                                    <p:set>
                                      <p:cBhvr>
                                        <p:cTn id="598" dur="1" fill="hold">
                                          <p:stCondLst>
                                            <p:cond delay="0"/>
                                          </p:stCondLst>
                                        </p:cTn>
                                        <p:tgtEl>
                                          <p:spTgt spid="934172"/>
                                        </p:tgtEl>
                                        <p:attrNameLst>
                                          <p:attrName>style.visibility</p:attrName>
                                        </p:attrNameLst>
                                      </p:cBhvr>
                                      <p:to>
                                        <p:strVal val="visible"/>
                                      </p:to>
                                    </p:set>
                                    <p:animEffect transition="in" filter="dissolve">
                                      <p:cBhvr>
                                        <p:cTn id="599" dur="500"/>
                                        <p:tgtEl>
                                          <p:spTgt spid="934172"/>
                                        </p:tgtEl>
                                      </p:cBhvr>
                                    </p:animEffect>
                                  </p:childTnLst>
                                </p:cTn>
                              </p:par>
                              <p:par>
                                <p:cTn id="600" presetID="9" presetClass="entr" presetSubtype="0" fill="hold" nodeType="withEffect">
                                  <p:stCondLst>
                                    <p:cond delay="2000"/>
                                  </p:stCondLst>
                                  <p:childTnLst>
                                    <p:set>
                                      <p:cBhvr>
                                        <p:cTn id="601" dur="1" fill="hold">
                                          <p:stCondLst>
                                            <p:cond delay="0"/>
                                          </p:stCondLst>
                                        </p:cTn>
                                        <p:tgtEl>
                                          <p:spTgt spid="934173"/>
                                        </p:tgtEl>
                                        <p:attrNameLst>
                                          <p:attrName>style.visibility</p:attrName>
                                        </p:attrNameLst>
                                      </p:cBhvr>
                                      <p:to>
                                        <p:strVal val="visible"/>
                                      </p:to>
                                    </p:set>
                                    <p:animEffect transition="in" filter="dissolve">
                                      <p:cBhvr>
                                        <p:cTn id="602" dur="500"/>
                                        <p:tgtEl>
                                          <p:spTgt spid="934173"/>
                                        </p:tgtEl>
                                      </p:cBhvr>
                                    </p:animEffect>
                                  </p:childTnLst>
                                </p:cTn>
                              </p:par>
                              <p:par>
                                <p:cTn id="603" presetID="9" presetClass="entr" presetSubtype="0" fill="hold" nodeType="withEffect">
                                  <p:stCondLst>
                                    <p:cond delay="2000"/>
                                  </p:stCondLst>
                                  <p:childTnLst>
                                    <p:set>
                                      <p:cBhvr>
                                        <p:cTn id="604" dur="1" fill="hold">
                                          <p:stCondLst>
                                            <p:cond delay="0"/>
                                          </p:stCondLst>
                                        </p:cTn>
                                        <p:tgtEl>
                                          <p:spTgt spid="934174"/>
                                        </p:tgtEl>
                                        <p:attrNameLst>
                                          <p:attrName>style.visibility</p:attrName>
                                        </p:attrNameLst>
                                      </p:cBhvr>
                                      <p:to>
                                        <p:strVal val="visible"/>
                                      </p:to>
                                    </p:set>
                                    <p:animEffect transition="in" filter="dissolve">
                                      <p:cBhvr>
                                        <p:cTn id="605" dur="500"/>
                                        <p:tgtEl>
                                          <p:spTgt spid="934174"/>
                                        </p:tgtEl>
                                      </p:cBhvr>
                                    </p:animEffect>
                                  </p:childTnLst>
                                </p:cTn>
                              </p:par>
                              <p:par>
                                <p:cTn id="606" presetID="9" presetClass="entr" presetSubtype="0" fill="hold" nodeType="withEffect">
                                  <p:stCondLst>
                                    <p:cond delay="2000"/>
                                  </p:stCondLst>
                                  <p:childTnLst>
                                    <p:set>
                                      <p:cBhvr>
                                        <p:cTn id="607" dur="1" fill="hold">
                                          <p:stCondLst>
                                            <p:cond delay="0"/>
                                          </p:stCondLst>
                                        </p:cTn>
                                        <p:tgtEl>
                                          <p:spTgt spid="934175"/>
                                        </p:tgtEl>
                                        <p:attrNameLst>
                                          <p:attrName>style.visibility</p:attrName>
                                        </p:attrNameLst>
                                      </p:cBhvr>
                                      <p:to>
                                        <p:strVal val="visible"/>
                                      </p:to>
                                    </p:set>
                                    <p:animEffect transition="in" filter="dissolve">
                                      <p:cBhvr>
                                        <p:cTn id="608" dur="500"/>
                                        <p:tgtEl>
                                          <p:spTgt spid="934175"/>
                                        </p:tgtEl>
                                      </p:cBhvr>
                                    </p:animEffect>
                                  </p:childTnLst>
                                </p:cTn>
                              </p:par>
                              <p:par>
                                <p:cTn id="609" presetID="9" presetClass="entr" presetSubtype="0" fill="hold" grpId="0" nodeType="withEffect">
                                  <p:stCondLst>
                                    <p:cond delay="2000"/>
                                  </p:stCondLst>
                                  <p:childTnLst>
                                    <p:set>
                                      <p:cBhvr>
                                        <p:cTn id="610" dur="1" fill="hold">
                                          <p:stCondLst>
                                            <p:cond delay="0"/>
                                          </p:stCondLst>
                                        </p:cTn>
                                        <p:tgtEl>
                                          <p:spTgt spid="934176"/>
                                        </p:tgtEl>
                                        <p:attrNameLst>
                                          <p:attrName>style.visibility</p:attrName>
                                        </p:attrNameLst>
                                      </p:cBhvr>
                                      <p:to>
                                        <p:strVal val="visible"/>
                                      </p:to>
                                    </p:set>
                                    <p:animEffect transition="in" filter="dissolve">
                                      <p:cBhvr>
                                        <p:cTn id="611" dur="500"/>
                                        <p:tgtEl>
                                          <p:spTgt spid="934176"/>
                                        </p:tgtEl>
                                      </p:cBhvr>
                                    </p:animEffect>
                                  </p:childTnLst>
                                </p:cTn>
                              </p:par>
                              <p:par>
                                <p:cTn id="612" presetID="9" presetClass="entr" presetSubtype="0" fill="hold" nodeType="withEffect">
                                  <p:stCondLst>
                                    <p:cond delay="2000"/>
                                  </p:stCondLst>
                                  <p:childTnLst>
                                    <p:set>
                                      <p:cBhvr>
                                        <p:cTn id="613" dur="1" fill="hold">
                                          <p:stCondLst>
                                            <p:cond delay="0"/>
                                          </p:stCondLst>
                                        </p:cTn>
                                        <p:tgtEl>
                                          <p:spTgt spid="934177"/>
                                        </p:tgtEl>
                                        <p:attrNameLst>
                                          <p:attrName>style.visibility</p:attrName>
                                        </p:attrNameLst>
                                      </p:cBhvr>
                                      <p:to>
                                        <p:strVal val="visible"/>
                                      </p:to>
                                    </p:set>
                                    <p:animEffect transition="in" filter="dissolve">
                                      <p:cBhvr>
                                        <p:cTn id="614" dur="500"/>
                                        <p:tgtEl>
                                          <p:spTgt spid="934177"/>
                                        </p:tgtEl>
                                      </p:cBhvr>
                                    </p:animEffect>
                                  </p:childTnLst>
                                </p:cTn>
                              </p:par>
                              <p:par>
                                <p:cTn id="615" presetID="9" presetClass="entr" presetSubtype="0" fill="hold" grpId="0" nodeType="withEffect">
                                  <p:stCondLst>
                                    <p:cond delay="2000"/>
                                  </p:stCondLst>
                                  <p:childTnLst>
                                    <p:set>
                                      <p:cBhvr>
                                        <p:cTn id="616" dur="1" fill="hold">
                                          <p:stCondLst>
                                            <p:cond delay="0"/>
                                          </p:stCondLst>
                                        </p:cTn>
                                        <p:tgtEl>
                                          <p:spTgt spid="934178"/>
                                        </p:tgtEl>
                                        <p:attrNameLst>
                                          <p:attrName>style.visibility</p:attrName>
                                        </p:attrNameLst>
                                      </p:cBhvr>
                                      <p:to>
                                        <p:strVal val="visible"/>
                                      </p:to>
                                    </p:set>
                                    <p:animEffect transition="in" filter="dissolve">
                                      <p:cBhvr>
                                        <p:cTn id="617" dur="500"/>
                                        <p:tgtEl>
                                          <p:spTgt spid="934178"/>
                                        </p:tgtEl>
                                      </p:cBhvr>
                                    </p:animEffect>
                                  </p:childTnLst>
                                </p:cTn>
                              </p:par>
                              <p:par>
                                <p:cTn id="618" presetID="9" presetClass="entr" presetSubtype="0" fill="hold" nodeType="withEffect">
                                  <p:stCondLst>
                                    <p:cond delay="2000"/>
                                  </p:stCondLst>
                                  <p:childTnLst>
                                    <p:set>
                                      <p:cBhvr>
                                        <p:cTn id="619" dur="1" fill="hold">
                                          <p:stCondLst>
                                            <p:cond delay="0"/>
                                          </p:stCondLst>
                                        </p:cTn>
                                        <p:tgtEl>
                                          <p:spTgt spid="934179"/>
                                        </p:tgtEl>
                                        <p:attrNameLst>
                                          <p:attrName>style.visibility</p:attrName>
                                        </p:attrNameLst>
                                      </p:cBhvr>
                                      <p:to>
                                        <p:strVal val="visible"/>
                                      </p:to>
                                    </p:set>
                                    <p:animEffect transition="in" filter="dissolve">
                                      <p:cBhvr>
                                        <p:cTn id="620" dur="500"/>
                                        <p:tgtEl>
                                          <p:spTgt spid="934179"/>
                                        </p:tgtEl>
                                      </p:cBhvr>
                                    </p:animEffect>
                                  </p:childTnLst>
                                </p:cTn>
                              </p:par>
                              <p:par>
                                <p:cTn id="621" presetID="9" presetClass="entr" presetSubtype="0" fill="hold" nodeType="withEffect">
                                  <p:stCondLst>
                                    <p:cond delay="2000"/>
                                  </p:stCondLst>
                                  <p:childTnLst>
                                    <p:set>
                                      <p:cBhvr>
                                        <p:cTn id="622" dur="1" fill="hold">
                                          <p:stCondLst>
                                            <p:cond delay="0"/>
                                          </p:stCondLst>
                                        </p:cTn>
                                        <p:tgtEl>
                                          <p:spTgt spid="934180"/>
                                        </p:tgtEl>
                                        <p:attrNameLst>
                                          <p:attrName>style.visibility</p:attrName>
                                        </p:attrNameLst>
                                      </p:cBhvr>
                                      <p:to>
                                        <p:strVal val="visible"/>
                                      </p:to>
                                    </p:set>
                                    <p:animEffect transition="in" filter="dissolve">
                                      <p:cBhvr>
                                        <p:cTn id="623" dur="500"/>
                                        <p:tgtEl>
                                          <p:spTgt spid="934180"/>
                                        </p:tgtEl>
                                      </p:cBhvr>
                                    </p:animEffect>
                                  </p:childTnLst>
                                </p:cTn>
                              </p:par>
                              <p:par>
                                <p:cTn id="624" presetID="9" presetClass="entr" presetSubtype="0" fill="hold" grpId="0" nodeType="withEffect">
                                  <p:stCondLst>
                                    <p:cond delay="2000"/>
                                  </p:stCondLst>
                                  <p:childTnLst>
                                    <p:set>
                                      <p:cBhvr>
                                        <p:cTn id="625" dur="1" fill="hold">
                                          <p:stCondLst>
                                            <p:cond delay="0"/>
                                          </p:stCondLst>
                                        </p:cTn>
                                        <p:tgtEl>
                                          <p:spTgt spid="934181"/>
                                        </p:tgtEl>
                                        <p:attrNameLst>
                                          <p:attrName>style.visibility</p:attrName>
                                        </p:attrNameLst>
                                      </p:cBhvr>
                                      <p:to>
                                        <p:strVal val="visible"/>
                                      </p:to>
                                    </p:set>
                                    <p:animEffect transition="in" filter="dissolve">
                                      <p:cBhvr>
                                        <p:cTn id="626" dur="500"/>
                                        <p:tgtEl>
                                          <p:spTgt spid="934181"/>
                                        </p:tgtEl>
                                      </p:cBhvr>
                                    </p:animEffect>
                                  </p:childTnLst>
                                </p:cTn>
                              </p:par>
                              <p:par>
                                <p:cTn id="627" presetID="9" presetClass="entr" presetSubtype="0" fill="hold" nodeType="withEffect">
                                  <p:stCondLst>
                                    <p:cond delay="2000"/>
                                  </p:stCondLst>
                                  <p:childTnLst>
                                    <p:set>
                                      <p:cBhvr>
                                        <p:cTn id="628" dur="1" fill="hold">
                                          <p:stCondLst>
                                            <p:cond delay="0"/>
                                          </p:stCondLst>
                                        </p:cTn>
                                        <p:tgtEl>
                                          <p:spTgt spid="934182"/>
                                        </p:tgtEl>
                                        <p:attrNameLst>
                                          <p:attrName>style.visibility</p:attrName>
                                        </p:attrNameLst>
                                      </p:cBhvr>
                                      <p:to>
                                        <p:strVal val="visible"/>
                                      </p:to>
                                    </p:set>
                                    <p:animEffect transition="in" filter="dissolve">
                                      <p:cBhvr>
                                        <p:cTn id="629" dur="500"/>
                                        <p:tgtEl>
                                          <p:spTgt spid="934182"/>
                                        </p:tgtEl>
                                      </p:cBhvr>
                                    </p:animEffect>
                                  </p:childTnLst>
                                </p:cTn>
                              </p:par>
                              <p:par>
                                <p:cTn id="630" presetID="9" presetClass="entr" presetSubtype="0" fill="hold" grpId="0" nodeType="withEffect">
                                  <p:stCondLst>
                                    <p:cond delay="2000"/>
                                  </p:stCondLst>
                                  <p:childTnLst>
                                    <p:set>
                                      <p:cBhvr>
                                        <p:cTn id="631" dur="1" fill="hold">
                                          <p:stCondLst>
                                            <p:cond delay="0"/>
                                          </p:stCondLst>
                                        </p:cTn>
                                        <p:tgtEl>
                                          <p:spTgt spid="934183"/>
                                        </p:tgtEl>
                                        <p:attrNameLst>
                                          <p:attrName>style.visibility</p:attrName>
                                        </p:attrNameLst>
                                      </p:cBhvr>
                                      <p:to>
                                        <p:strVal val="visible"/>
                                      </p:to>
                                    </p:set>
                                    <p:animEffect transition="in" filter="dissolve">
                                      <p:cBhvr>
                                        <p:cTn id="632" dur="500"/>
                                        <p:tgtEl>
                                          <p:spTgt spid="934183"/>
                                        </p:tgtEl>
                                      </p:cBhvr>
                                    </p:animEffect>
                                  </p:childTnLst>
                                </p:cTn>
                              </p:par>
                              <p:par>
                                <p:cTn id="633" presetID="9" presetClass="entr" presetSubtype="0" fill="hold" nodeType="withEffect">
                                  <p:stCondLst>
                                    <p:cond delay="2000"/>
                                  </p:stCondLst>
                                  <p:childTnLst>
                                    <p:set>
                                      <p:cBhvr>
                                        <p:cTn id="634" dur="1" fill="hold">
                                          <p:stCondLst>
                                            <p:cond delay="0"/>
                                          </p:stCondLst>
                                        </p:cTn>
                                        <p:tgtEl>
                                          <p:spTgt spid="934184"/>
                                        </p:tgtEl>
                                        <p:attrNameLst>
                                          <p:attrName>style.visibility</p:attrName>
                                        </p:attrNameLst>
                                      </p:cBhvr>
                                      <p:to>
                                        <p:strVal val="visible"/>
                                      </p:to>
                                    </p:set>
                                    <p:animEffect transition="in" filter="dissolve">
                                      <p:cBhvr>
                                        <p:cTn id="635" dur="500"/>
                                        <p:tgtEl>
                                          <p:spTgt spid="934184"/>
                                        </p:tgtEl>
                                      </p:cBhvr>
                                    </p:animEffect>
                                  </p:childTnLst>
                                </p:cTn>
                              </p:par>
                              <p:par>
                                <p:cTn id="636" presetID="9" presetClass="entr" presetSubtype="0" fill="hold" nodeType="withEffect">
                                  <p:stCondLst>
                                    <p:cond delay="2000"/>
                                  </p:stCondLst>
                                  <p:childTnLst>
                                    <p:set>
                                      <p:cBhvr>
                                        <p:cTn id="637" dur="1" fill="hold">
                                          <p:stCondLst>
                                            <p:cond delay="0"/>
                                          </p:stCondLst>
                                        </p:cTn>
                                        <p:tgtEl>
                                          <p:spTgt spid="934185"/>
                                        </p:tgtEl>
                                        <p:attrNameLst>
                                          <p:attrName>style.visibility</p:attrName>
                                        </p:attrNameLst>
                                      </p:cBhvr>
                                      <p:to>
                                        <p:strVal val="visible"/>
                                      </p:to>
                                    </p:set>
                                    <p:animEffect transition="in" filter="dissolve">
                                      <p:cBhvr>
                                        <p:cTn id="638" dur="500"/>
                                        <p:tgtEl>
                                          <p:spTgt spid="934185"/>
                                        </p:tgtEl>
                                      </p:cBhvr>
                                    </p:animEffect>
                                  </p:childTnLst>
                                </p:cTn>
                              </p:par>
                            </p:childTnLst>
                          </p:cTn>
                        </p:par>
                      </p:childTnLst>
                    </p:cTn>
                  </p:par>
                  <p:par>
                    <p:cTn id="639" fill="hold">
                      <p:stCondLst>
                        <p:cond delay="indefinite"/>
                      </p:stCondLst>
                      <p:childTnLst>
                        <p:par>
                          <p:cTn id="640" fill="hold">
                            <p:stCondLst>
                              <p:cond delay="0"/>
                            </p:stCondLst>
                            <p:childTnLst>
                              <p:par>
                                <p:cTn id="641" presetID="1" presetClass="emph" presetSubtype="2" fill="hold" nodeType="clickEffect">
                                  <p:stCondLst>
                                    <p:cond delay="0"/>
                                  </p:stCondLst>
                                  <p:childTnLst>
                                    <p:animClr clrSpc="rgb" dir="cw">
                                      <p:cBhvr>
                                        <p:cTn id="642" dur="500" fill="hold"/>
                                        <p:tgtEl>
                                          <p:spTgt spid="934170"/>
                                        </p:tgtEl>
                                        <p:attrNameLst>
                                          <p:attrName>fillcolor</p:attrName>
                                        </p:attrNameLst>
                                      </p:cBhvr>
                                      <p:to>
                                        <a:schemeClr val="accent2"/>
                                      </p:to>
                                    </p:animClr>
                                    <p:set>
                                      <p:cBhvr>
                                        <p:cTn id="643" dur="500" fill="hold"/>
                                        <p:tgtEl>
                                          <p:spTgt spid="934170"/>
                                        </p:tgtEl>
                                        <p:attrNameLst>
                                          <p:attrName>fill.type</p:attrName>
                                        </p:attrNameLst>
                                      </p:cBhvr>
                                      <p:to>
                                        <p:strVal val="solid"/>
                                      </p:to>
                                    </p:set>
                                    <p:set>
                                      <p:cBhvr>
                                        <p:cTn id="644" dur="500" fill="hold"/>
                                        <p:tgtEl>
                                          <p:spTgt spid="934170"/>
                                        </p:tgtEl>
                                        <p:attrNameLst>
                                          <p:attrName>fill.on</p:attrName>
                                        </p:attrNameLst>
                                      </p:cBhvr>
                                      <p:to>
                                        <p:strVal val="true"/>
                                      </p:to>
                                    </p:set>
                                  </p:childTnLst>
                                </p:cTn>
                              </p:par>
                              <p:par>
                                <p:cTn id="645" presetID="1" presetClass="emph" presetSubtype="2" fill="hold" nodeType="withEffect">
                                  <p:stCondLst>
                                    <p:cond delay="0"/>
                                  </p:stCondLst>
                                  <p:childTnLst>
                                    <p:animClr clrSpc="rgb" dir="cw">
                                      <p:cBhvr>
                                        <p:cTn id="646" dur="500" fill="hold"/>
                                        <p:tgtEl>
                                          <p:spTgt spid="934176"/>
                                        </p:tgtEl>
                                        <p:attrNameLst>
                                          <p:attrName>fillcolor</p:attrName>
                                        </p:attrNameLst>
                                      </p:cBhvr>
                                      <p:to>
                                        <a:schemeClr val="accent2"/>
                                      </p:to>
                                    </p:animClr>
                                    <p:set>
                                      <p:cBhvr>
                                        <p:cTn id="647" dur="500" fill="hold"/>
                                        <p:tgtEl>
                                          <p:spTgt spid="934176"/>
                                        </p:tgtEl>
                                        <p:attrNameLst>
                                          <p:attrName>fill.type</p:attrName>
                                        </p:attrNameLst>
                                      </p:cBhvr>
                                      <p:to>
                                        <p:strVal val="solid"/>
                                      </p:to>
                                    </p:set>
                                    <p:set>
                                      <p:cBhvr>
                                        <p:cTn id="648" dur="500" fill="hold"/>
                                        <p:tgtEl>
                                          <p:spTgt spid="934176"/>
                                        </p:tgtEl>
                                        <p:attrNameLst>
                                          <p:attrName>fill.on</p:attrName>
                                        </p:attrNameLst>
                                      </p:cBhvr>
                                      <p:to>
                                        <p:strVal val="true"/>
                                      </p:to>
                                    </p:set>
                                  </p:childTnLst>
                                </p:cTn>
                              </p:par>
                              <p:par>
                                <p:cTn id="649" presetID="1" presetClass="emph" presetSubtype="2" fill="hold" nodeType="withEffect">
                                  <p:stCondLst>
                                    <p:cond delay="0"/>
                                  </p:stCondLst>
                                  <p:childTnLst>
                                    <p:animClr clrSpc="rgb" dir="cw">
                                      <p:cBhvr>
                                        <p:cTn id="650" dur="500" fill="hold"/>
                                        <p:tgtEl>
                                          <p:spTgt spid="934181"/>
                                        </p:tgtEl>
                                        <p:attrNameLst>
                                          <p:attrName>fillcolor</p:attrName>
                                        </p:attrNameLst>
                                      </p:cBhvr>
                                      <p:to>
                                        <a:schemeClr val="accent2"/>
                                      </p:to>
                                    </p:animClr>
                                    <p:set>
                                      <p:cBhvr>
                                        <p:cTn id="651" dur="500" fill="hold"/>
                                        <p:tgtEl>
                                          <p:spTgt spid="934181"/>
                                        </p:tgtEl>
                                        <p:attrNameLst>
                                          <p:attrName>fill.type</p:attrName>
                                        </p:attrNameLst>
                                      </p:cBhvr>
                                      <p:to>
                                        <p:strVal val="solid"/>
                                      </p:to>
                                    </p:set>
                                    <p:set>
                                      <p:cBhvr>
                                        <p:cTn id="652" dur="500" fill="hold"/>
                                        <p:tgtEl>
                                          <p:spTgt spid="934181"/>
                                        </p:tgtEl>
                                        <p:attrNameLst>
                                          <p:attrName>fill.on</p:attrName>
                                        </p:attrNameLst>
                                      </p:cBhvr>
                                      <p:to>
                                        <p:strVal val="true"/>
                                      </p:to>
                                    </p:set>
                                  </p:childTnLst>
                                </p:cTn>
                              </p:par>
                              <p:par>
                                <p:cTn id="653" presetID="1" presetClass="emph" presetSubtype="2" fill="hold" nodeType="withEffect">
                                  <p:stCondLst>
                                    <p:cond delay="400"/>
                                  </p:stCondLst>
                                  <p:childTnLst>
                                    <p:animClr clrSpc="rgb" dir="cw">
                                      <p:cBhvr>
                                        <p:cTn id="654" dur="500" fill="hold"/>
                                        <p:tgtEl>
                                          <p:spTgt spid="934172"/>
                                        </p:tgtEl>
                                        <p:attrNameLst>
                                          <p:attrName>fillcolor</p:attrName>
                                        </p:attrNameLst>
                                      </p:cBhvr>
                                      <p:to>
                                        <a:schemeClr val="accent2"/>
                                      </p:to>
                                    </p:animClr>
                                    <p:set>
                                      <p:cBhvr>
                                        <p:cTn id="655" dur="500" fill="hold"/>
                                        <p:tgtEl>
                                          <p:spTgt spid="934172"/>
                                        </p:tgtEl>
                                        <p:attrNameLst>
                                          <p:attrName>fill.type</p:attrName>
                                        </p:attrNameLst>
                                      </p:cBhvr>
                                      <p:to>
                                        <p:strVal val="solid"/>
                                      </p:to>
                                    </p:set>
                                    <p:set>
                                      <p:cBhvr>
                                        <p:cTn id="656" dur="500" fill="hold"/>
                                        <p:tgtEl>
                                          <p:spTgt spid="934172"/>
                                        </p:tgtEl>
                                        <p:attrNameLst>
                                          <p:attrName>fill.on</p:attrName>
                                        </p:attrNameLst>
                                      </p:cBhvr>
                                      <p:to>
                                        <p:strVal val="true"/>
                                      </p:to>
                                    </p:set>
                                  </p:childTnLst>
                                </p:cTn>
                              </p:par>
                              <p:par>
                                <p:cTn id="657" presetID="1" presetClass="emph" presetSubtype="2" fill="hold" nodeType="withEffect">
                                  <p:stCondLst>
                                    <p:cond delay="400"/>
                                  </p:stCondLst>
                                  <p:childTnLst>
                                    <p:animClr clrSpc="rgb" dir="cw">
                                      <p:cBhvr>
                                        <p:cTn id="658" dur="500" fill="hold"/>
                                        <p:tgtEl>
                                          <p:spTgt spid="934178"/>
                                        </p:tgtEl>
                                        <p:attrNameLst>
                                          <p:attrName>fillcolor</p:attrName>
                                        </p:attrNameLst>
                                      </p:cBhvr>
                                      <p:to>
                                        <a:schemeClr val="accent2"/>
                                      </p:to>
                                    </p:animClr>
                                    <p:set>
                                      <p:cBhvr>
                                        <p:cTn id="659" dur="500" fill="hold"/>
                                        <p:tgtEl>
                                          <p:spTgt spid="934178"/>
                                        </p:tgtEl>
                                        <p:attrNameLst>
                                          <p:attrName>fill.type</p:attrName>
                                        </p:attrNameLst>
                                      </p:cBhvr>
                                      <p:to>
                                        <p:strVal val="solid"/>
                                      </p:to>
                                    </p:set>
                                    <p:set>
                                      <p:cBhvr>
                                        <p:cTn id="660" dur="500" fill="hold"/>
                                        <p:tgtEl>
                                          <p:spTgt spid="934178"/>
                                        </p:tgtEl>
                                        <p:attrNameLst>
                                          <p:attrName>fill.on</p:attrName>
                                        </p:attrNameLst>
                                      </p:cBhvr>
                                      <p:to>
                                        <p:strVal val="true"/>
                                      </p:to>
                                    </p:set>
                                  </p:childTnLst>
                                </p:cTn>
                              </p:par>
                              <p:par>
                                <p:cTn id="661" presetID="1" presetClass="emph" presetSubtype="2" fill="hold" nodeType="withEffect">
                                  <p:stCondLst>
                                    <p:cond delay="400"/>
                                  </p:stCondLst>
                                  <p:childTnLst>
                                    <p:animClr clrSpc="rgb" dir="cw">
                                      <p:cBhvr>
                                        <p:cTn id="662" dur="500" fill="hold"/>
                                        <p:tgtEl>
                                          <p:spTgt spid="934183"/>
                                        </p:tgtEl>
                                        <p:attrNameLst>
                                          <p:attrName>fillcolor</p:attrName>
                                        </p:attrNameLst>
                                      </p:cBhvr>
                                      <p:to>
                                        <a:schemeClr val="accent2"/>
                                      </p:to>
                                    </p:animClr>
                                    <p:set>
                                      <p:cBhvr>
                                        <p:cTn id="663" dur="500" fill="hold"/>
                                        <p:tgtEl>
                                          <p:spTgt spid="934183"/>
                                        </p:tgtEl>
                                        <p:attrNameLst>
                                          <p:attrName>fill.type</p:attrName>
                                        </p:attrNameLst>
                                      </p:cBhvr>
                                      <p:to>
                                        <p:strVal val="solid"/>
                                      </p:to>
                                    </p:set>
                                    <p:set>
                                      <p:cBhvr>
                                        <p:cTn id="664" dur="500" fill="hold"/>
                                        <p:tgtEl>
                                          <p:spTgt spid="934183"/>
                                        </p:tgtEl>
                                        <p:attrNameLst>
                                          <p:attrName>fill.on</p:attrName>
                                        </p:attrNameLst>
                                      </p:cBhvr>
                                      <p:to>
                                        <p:strVal val="true"/>
                                      </p:to>
                                    </p:set>
                                  </p:childTnLst>
                                </p:cTn>
                              </p:par>
                              <p:par>
                                <p:cTn id="665" presetID="1" presetClass="emph" presetSubtype="2" fill="hold" nodeType="withEffect">
                                  <p:stCondLst>
                                    <p:cond delay="400"/>
                                  </p:stCondLst>
                                  <p:childTnLst>
                                    <p:animClr clrSpc="rgb" dir="cw">
                                      <p:cBhvr>
                                        <p:cTn id="666" dur="500" fill="hold"/>
                                        <p:tgtEl>
                                          <p:spTgt spid="934062"/>
                                        </p:tgtEl>
                                        <p:attrNameLst>
                                          <p:attrName>fillcolor</p:attrName>
                                        </p:attrNameLst>
                                      </p:cBhvr>
                                      <p:to>
                                        <a:schemeClr val="accent2"/>
                                      </p:to>
                                    </p:animClr>
                                    <p:set>
                                      <p:cBhvr>
                                        <p:cTn id="667" dur="500" fill="hold"/>
                                        <p:tgtEl>
                                          <p:spTgt spid="934062"/>
                                        </p:tgtEl>
                                        <p:attrNameLst>
                                          <p:attrName>fill.type</p:attrName>
                                        </p:attrNameLst>
                                      </p:cBhvr>
                                      <p:to>
                                        <p:strVal val="solid"/>
                                      </p:to>
                                    </p:set>
                                    <p:set>
                                      <p:cBhvr>
                                        <p:cTn id="668" dur="500" fill="hold"/>
                                        <p:tgtEl>
                                          <p:spTgt spid="934062"/>
                                        </p:tgtEl>
                                        <p:attrNameLst>
                                          <p:attrName>fill.on</p:attrName>
                                        </p:attrNameLst>
                                      </p:cBhvr>
                                      <p:to>
                                        <p:strVal val="true"/>
                                      </p:to>
                                    </p:set>
                                  </p:childTnLst>
                                </p:cTn>
                              </p:par>
                              <p:par>
                                <p:cTn id="669" presetID="1" presetClass="emph" presetSubtype="2" fill="hold" nodeType="withEffect">
                                  <p:stCondLst>
                                    <p:cond delay="400"/>
                                  </p:stCondLst>
                                  <p:childTnLst>
                                    <p:animClr clrSpc="rgb" dir="cw">
                                      <p:cBhvr>
                                        <p:cTn id="670" dur="500" fill="hold"/>
                                        <p:tgtEl>
                                          <p:spTgt spid="934064"/>
                                        </p:tgtEl>
                                        <p:attrNameLst>
                                          <p:attrName>fillcolor</p:attrName>
                                        </p:attrNameLst>
                                      </p:cBhvr>
                                      <p:to>
                                        <a:schemeClr val="accent2"/>
                                      </p:to>
                                    </p:animClr>
                                    <p:set>
                                      <p:cBhvr>
                                        <p:cTn id="671" dur="500" fill="hold"/>
                                        <p:tgtEl>
                                          <p:spTgt spid="934064"/>
                                        </p:tgtEl>
                                        <p:attrNameLst>
                                          <p:attrName>fill.type</p:attrName>
                                        </p:attrNameLst>
                                      </p:cBhvr>
                                      <p:to>
                                        <p:strVal val="solid"/>
                                      </p:to>
                                    </p:set>
                                    <p:set>
                                      <p:cBhvr>
                                        <p:cTn id="672" dur="500" fill="hold"/>
                                        <p:tgtEl>
                                          <p:spTgt spid="934064"/>
                                        </p:tgtEl>
                                        <p:attrNameLst>
                                          <p:attrName>fill.on</p:attrName>
                                        </p:attrNameLst>
                                      </p:cBhvr>
                                      <p:to>
                                        <p:strVal val="true"/>
                                      </p:to>
                                    </p:set>
                                  </p:childTnLst>
                                </p:cTn>
                              </p:par>
                              <p:par>
                                <p:cTn id="673" presetID="1" presetClass="emph" presetSubtype="2" fill="hold" nodeType="withEffect">
                                  <p:stCondLst>
                                    <p:cond delay="400"/>
                                  </p:stCondLst>
                                  <p:childTnLst>
                                    <p:animClr clrSpc="rgb" dir="cw">
                                      <p:cBhvr>
                                        <p:cTn id="674" dur="500" fill="hold"/>
                                        <p:tgtEl>
                                          <p:spTgt spid="934093"/>
                                        </p:tgtEl>
                                        <p:attrNameLst>
                                          <p:attrName>fillcolor</p:attrName>
                                        </p:attrNameLst>
                                      </p:cBhvr>
                                      <p:to>
                                        <a:schemeClr val="accent2"/>
                                      </p:to>
                                    </p:animClr>
                                    <p:set>
                                      <p:cBhvr>
                                        <p:cTn id="675" dur="500" fill="hold"/>
                                        <p:tgtEl>
                                          <p:spTgt spid="934093"/>
                                        </p:tgtEl>
                                        <p:attrNameLst>
                                          <p:attrName>fill.type</p:attrName>
                                        </p:attrNameLst>
                                      </p:cBhvr>
                                      <p:to>
                                        <p:strVal val="solid"/>
                                      </p:to>
                                    </p:set>
                                    <p:set>
                                      <p:cBhvr>
                                        <p:cTn id="676" dur="500" fill="hold"/>
                                        <p:tgtEl>
                                          <p:spTgt spid="934093"/>
                                        </p:tgtEl>
                                        <p:attrNameLst>
                                          <p:attrName>fill.on</p:attrName>
                                        </p:attrNameLst>
                                      </p:cBhvr>
                                      <p:to>
                                        <p:strVal val="true"/>
                                      </p:to>
                                    </p:set>
                                  </p:childTnLst>
                                </p:cTn>
                              </p:par>
                              <p:par>
                                <p:cTn id="677" presetID="1" presetClass="emph" presetSubtype="2" fill="hold" nodeType="withEffect">
                                  <p:stCondLst>
                                    <p:cond delay="400"/>
                                  </p:stCondLst>
                                  <p:childTnLst>
                                    <p:animClr clrSpc="rgb" dir="cw">
                                      <p:cBhvr>
                                        <p:cTn id="678" dur="500" fill="hold"/>
                                        <p:tgtEl>
                                          <p:spTgt spid="934095"/>
                                        </p:tgtEl>
                                        <p:attrNameLst>
                                          <p:attrName>fillcolor</p:attrName>
                                        </p:attrNameLst>
                                      </p:cBhvr>
                                      <p:to>
                                        <a:schemeClr val="accent2"/>
                                      </p:to>
                                    </p:animClr>
                                    <p:set>
                                      <p:cBhvr>
                                        <p:cTn id="679" dur="500" fill="hold"/>
                                        <p:tgtEl>
                                          <p:spTgt spid="934095"/>
                                        </p:tgtEl>
                                        <p:attrNameLst>
                                          <p:attrName>fill.type</p:attrName>
                                        </p:attrNameLst>
                                      </p:cBhvr>
                                      <p:to>
                                        <p:strVal val="solid"/>
                                      </p:to>
                                    </p:set>
                                    <p:set>
                                      <p:cBhvr>
                                        <p:cTn id="680" dur="500" fill="hold"/>
                                        <p:tgtEl>
                                          <p:spTgt spid="934095"/>
                                        </p:tgtEl>
                                        <p:attrNameLst>
                                          <p:attrName>fill.on</p:attrName>
                                        </p:attrNameLst>
                                      </p:cBhvr>
                                      <p:to>
                                        <p:strVal val="true"/>
                                      </p:to>
                                    </p:set>
                                  </p:childTnLst>
                                </p:cTn>
                              </p:par>
                              <p:par>
                                <p:cTn id="681" presetID="1" presetClass="emph" presetSubtype="2" fill="hold" nodeType="withEffect">
                                  <p:stCondLst>
                                    <p:cond delay="400"/>
                                  </p:stCondLst>
                                  <p:childTnLst>
                                    <p:animClr clrSpc="rgb" dir="cw">
                                      <p:cBhvr>
                                        <p:cTn id="682" dur="500" fill="hold"/>
                                        <p:tgtEl>
                                          <p:spTgt spid="934129"/>
                                        </p:tgtEl>
                                        <p:attrNameLst>
                                          <p:attrName>fillcolor</p:attrName>
                                        </p:attrNameLst>
                                      </p:cBhvr>
                                      <p:to>
                                        <a:schemeClr val="accent2"/>
                                      </p:to>
                                    </p:animClr>
                                    <p:set>
                                      <p:cBhvr>
                                        <p:cTn id="683" dur="500" fill="hold"/>
                                        <p:tgtEl>
                                          <p:spTgt spid="934129"/>
                                        </p:tgtEl>
                                        <p:attrNameLst>
                                          <p:attrName>fill.type</p:attrName>
                                        </p:attrNameLst>
                                      </p:cBhvr>
                                      <p:to>
                                        <p:strVal val="solid"/>
                                      </p:to>
                                    </p:set>
                                    <p:set>
                                      <p:cBhvr>
                                        <p:cTn id="684" dur="500" fill="hold"/>
                                        <p:tgtEl>
                                          <p:spTgt spid="934129"/>
                                        </p:tgtEl>
                                        <p:attrNameLst>
                                          <p:attrName>fill.on</p:attrName>
                                        </p:attrNameLst>
                                      </p:cBhvr>
                                      <p:to>
                                        <p:strVal val="true"/>
                                      </p:to>
                                    </p:set>
                                  </p:childTnLst>
                                </p:cTn>
                              </p:par>
                              <p:par>
                                <p:cTn id="685" presetID="1" presetClass="emph" presetSubtype="2" fill="hold" nodeType="withEffect">
                                  <p:stCondLst>
                                    <p:cond delay="400"/>
                                  </p:stCondLst>
                                  <p:childTnLst>
                                    <p:animClr clrSpc="rgb" dir="cw">
                                      <p:cBhvr>
                                        <p:cTn id="686" dur="500" fill="hold"/>
                                        <p:tgtEl>
                                          <p:spTgt spid="934130"/>
                                        </p:tgtEl>
                                        <p:attrNameLst>
                                          <p:attrName>fillcolor</p:attrName>
                                        </p:attrNameLst>
                                      </p:cBhvr>
                                      <p:to>
                                        <a:schemeClr val="accent2"/>
                                      </p:to>
                                    </p:animClr>
                                    <p:set>
                                      <p:cBhvr>
                                        <p:cTn id="687" dur="500" fill="hold"/>
                                        <p:tgtEl>
                                          <p:spTgt spid="934130"/>
                                        </p:tgtEl>
                                        <p:attrNameLst>
                                          <p:attrName>fill.type</p:attrName>
                                        </p:attrNameLst>
                                      </p:cBhvr>
                                      <p:to>
                                        <p:strVal val="solid"/>
                                      </p:to>
                                    </p:set>
                                    <p:set>
                                      <p:cBhvr>
                                        <p:cTn id="688" dur="500" fill="hold"/>
                                        <p:tgtEl>
                                          <p:spTgt spid="934130"/>
                                        </p:tgtEl>
                                        <p:attrNameLst>
                                          <p:attrName>fill.on</p:attrName>
                                        </p:attrNameLst>
                                      </p:cBhvr>
                                      <p:to>
                                        <p:strVal val="true"/>
                                      </p:to>
                                    </p:set>
                                  </p:childTnLst>
                                </p:cTn>
                              </p:par>
                              <p:par>
                                <p:cTn id="689" presetID="7" presetClass="emph" presetSubtype="2" fill="hold" nodeType="withEffect">
                                  <p:stCondLst>
                                    <p:cond delay="400"/>
                                  </p:stCondLst>
                                  <p:childTnLst>
                                    <p:animClr clrSpc="rgb" dir="cw">
                                      <p:cBhvr>
                                        <p:cTn id="690" dur="500" fill="hold"/>
                                        <p:tgtEl>
                                          <p:spTgt spid="934179"/>
                                        </p:tgtEl>
                                        <p:attrNameLst>
                                          <p:attrName>stroke.color</p:attrName>
                                        </p:attrNameLst>
                                      </p:cBhvr>
                                      <p:to>
                                        <a:schemeClr val="hlink"/>
                                      </p:to>
                                    </p:animClr>
                                    <p:set>
                                      <p:cBhvr>
                                        <p:cTn id="691" dur="500" fill="hold"/>
                                        <p:tgtEl>
                                          <p:spTgt spid="934179"/>
                                        </p:tgtEl>
                                        <p:attrNameLst>
                                          <p:attrName>stroke.on</p:attrName>
                                        </p:attrNameLst>
                                      </p:cBhvr>
                                      <p:to>
                                        <p:strVal val="true"/>
                                      </p:to>
                                    </p:set>
                                  </p:childTnLst>
                                </p:cTn>
                              </p:par>
                              <p:par>
                                <p:cTn id="692" presetID="7" presetClass="emph" presetSubtype="2" fill="hold" nodeType="withEffect">
                                  <p:stCondLst>
                                    <p:cond delay="400"/>
                                  </p:stCondLst>
                                  <p:childTnLst>
                                    <p:animClr clrSpc="rgb" dir="cw">
                                      <p:cBhvr>
                                        <p:cTn id="693" dur="500" fill="hold"/>
                                        <p:tgtEl>
                                          <p:spTgt spid="934173"/>
                                        </p:tgtEl>
                                        <p:attrNameLst>
                                          <p:attrName>stroke.color</p:attrName>
                                        </p:attrNameLst>
                                      </p:cBhvr>
                                      <p:to>
                                        <a:schemeClr val="hlink"/>
                                      </p:to>
                                    </p:animClr>
                                    <p:set>
                                      <p:cBhvr>
                                        <p:cTn id="694" dur="500" fill="hold"/>
                                        <p:tgtEl>
                                          <p:spTgt spid="934173"/>
                                        </p:tgtEl>
                                        <p:attrNameLst>
                                          <p:attrName>stroke.on</p:attrName>
                                        </p:attrNameLst>
                                      </p:cBhvr>
                                      <p:to>
                                        <p:strVal val="true"/>
                                      </p:to>
                                    </p:set>
                                  </p:childTnLst>
                                </p:cTn>
                              </p:par>
                              <p:par>
                                <p:cTn id="695" presetID="7" presetClass="emph" presetSubtype="2" fill="hold" nodeType="withEffect">
                                  <p:stCondLst>
                                    <p:cond delay="400"/>
                                  </p:stCondLst>
                                  <p:childTnLst>
                                    <p:animClr clrSpc="rgb" dir="cw">
                                      <p:cBhvr>
                                        <p:cTn id="696" dur="500" fill="hold"/>
                                        <p:tgtEl>
                                          <p:spTgt spid="934177"/>
                                        </p:tgtEl>
                                        <p:attrNameLst>
                                          <p:attrName>stroke.color</p:attrName>
                                        </p:attrNameLst>
                                      </p:cBhvr>
                                      <p:to>
                                        <a:schemeClr val="hlink"/>
                                      </p:to>
                                    </p:animClr>
                                    <p:set>
                                      <p:cBhvr>
                                        <p:cTn id="697" dur="500" fill="hold"/>
                                        <p:tgtEl>
                                          <p:spTgt spid="934177"/>
                                        </p:tgtEl>
                                        <p:attrNameLst>
                                          <p:attrName>stroke.on</p:attrName>
                                        </p:attrNameLst>
                                      </p:cBhvr>
                                      <p:to>
                                        <p:strVal val="true"/>
                                      </p:to>
                                    </p:set>
                                  </p:childTnLst>
                                </p:cTn>
                              </p:par>
                              <p:par>
                                <p:cTn id="698" presetID="7" presetClass="emph" presetSubtype="2" fill="hold" nodeType="withEffect">
                                  <p:stCondLst>
                                    <p:cond delay="400"/>
                                  </p:stCondLst>
                                  <p:childTnLst>
                                    <p:animClr clrSpc="rgb" dir="cw">
                                      <p:cBhvr>
                                        <p:cTn id="699" dur="500" fill="hold"/>
                                        <p:tgtEl>
                                          <p:spTgt spid="934180"/>
                                        </p:tgtEl>
                                        <p:attrNameLst>
                                          <p:attrName>stroke.color</p:attrName>
                                        </p:attrNameLst>
                                      </p:cBhvr>
                                      <p:to>
                                        <a:schemeClr val="hlink"/>
                                      </p:to>
                                    </p:animClr>
                                    <p:set>
                                      <p:cBhvr>
                                        <p:cTn id="700" dur="500" fill="hold"/>
                                        <p:tgtEl>
                                          <p:spTgt spid="934180"/>
                                        </p:tgtEl>
                                        <p:attrNameLst>
                                          <p:attrName>stroke.on</p:attrName>
                                        </p:attrNameLst>
                                      </p:cBhvr>
                                      <p:to>
                                        <p:strVal val="true"/>
                                      </p:to>
                                    </p:set>
                                  </p:childTnLst>
                                </p:cTn>
                              </p:par>
                              <p:par>
                                <p:cTn id="701" presetID="7" presetClass="emph" presetSubtype="2" fill="hold" nodeType="withEffect">
                                  <p:stCondLst>
                                    <p:cond delay="400"/>
                                  </p:stCondLst>
                                  <p:childTnLst>
                                    <p:animClr clrSpc="rgb" dir="cw">
                                      <p:cBhvr>
                                        <p:cTn id="702" dur="500" fill="hold"/>
                                        <p:tgtEl>
                                          <p:spTgt spid="934171"/>
                                        </p:tgtEl>
                                        <p:attrNameLst>
                                          <p:attrName>stroke.color</p:attrName>
                                        </p:attrNameLst>
                                      </p:cBhvr>
                                      <p:to>
                                        <a:schemeClr val="hlink"/>
                                      </p:to>
                                    </p:animClr>
                                    <p:set>
                                      <p:cBhvr>
                                        <p:cTn id="703" dur="500" fill="hold"/>
                                        <p:tgtEl>
                                          <p:spTgt spid="934171"/>
                                        </p:tgtEl>
                                        <p:attrNameLst>
                                          <p:attrName>stroke.on</p:attrName>
                                        </p:attrNameLst>
                                      </p:cBhvr>
                                      <p:to>
                                        <p:strVal val="true"/>
                                      </p:to>
                                    </p:set>
                                  </p:childTnLst>
                                </p:cTn>
                              </p:par>
                              <p:par>
                                <p:cTn id="704" presetID="7" presetClass="emph" presetSubtype="2" fill="hold" nodeType="withEffect">
                                  <p:stCondLst>
                                    <p:cond delay="400"/>
                                  </p:stCondLst>
                                  <p:childTnLst>
                                    <p:animClr clrSpc="rgb" dir="cw">
                                      <p:cBhvr>
                                        <p:cTn id="705" dur="500" fill="hold"/>
                                        <p:tgtEl>
                                          <p:spTgt spid="934174"/>
                                        </p:tgtEl>
                                        <p:attrNameLst>
                                          <p:attrName>stroke.color</p:attrName>
                                        </p:attrNameLst>
                                      </p:cBhvr>
                                      <p:to>
                                        <a:schemeClr val="hlink"/>
                                      </p:to>
                                    </p:animClr>
                                    <p:set>
                                      <p:cBhvr>
                                        <p:cTn id="706" dur="500" fill="hold"/>
                                        <p:tgtEl>
                                          <p:spTgt spid="934174"/>
                                        </p:tgtEl>
                                        <p:attrNameLst>
                                          <p:attrName>stroke.on</p:attrName>
                                        </p:attrNameLst>
                                      </p:cBhvr>
                                      <p:to>
                                        <p:strVal val="true"/>
                                      </p:to>
                                    </p:set>
                                  </p:childTnLst>
                                </p:cTn>
                              </p:par>
                              <p:par>
                                <p:cTn id="707" presetID="7" presetClass="emph" presetSubtype="2" fill="hold" nodeType="withEffect">
                                  <p:stCondLst>
                                    <p:cond delay="400"/>
                                  </p:stCondLst>
                                  <p:childTnLst>
                                    <p:animClr clrSpc="rgb" dir="cw">
                                      <p:cBhvr>
                                        <p:cTn id="708" dur="500" fill="hold"/>
                                        <p:tgtEl>
                                          <p:spTgt spid="934184"/>
                                        </p:tgtEl>
                                        <p:attrNameLst>
                                          <p:attrName>stroke.color</p:attrName>
                                        </p:attrNameLst>
                                      </p:cBhvr>
                                      <p:to>
                                        <a:schemeClr val="hlink"/>
                                      </p:to>
                                    </p:animClr>
                                    <p:set>
                                      <p:cBhvr>
                                        <p:cTn id="709" dur="500" fill="hold"/>
                                        <p:tgtEl>
                                          <p:spTgt spid="934184"/>
                                        </p:tgtEl>
                                        <p:attrNameLst>
                                          <p:attrName>stroke.on</p:attrName>
                                        </p:attrNameLst>
                                      </p:cBhvr>
                                      <p:to>
                                        <p:strVal val="true"/>
                                      </p:to>
                                    </p:set>
                                  </p:childTnLst>
                                </p:cTn>
                              </p:par>
                              <p:par>
                                <p:cTn id="710" presetID="7" presetClass="emph" presetSubtype="2" fill="hold" nodeType="withEffect">
                                  <p:stCondLst>
                                    <p:cond delay="400"/>
                                  </p:stCondLst>
                                  <p:childTnLst>
                                    <p:animClr clrSpc="rgb" dir="cw">
                                      <p:cBhvr>
                                        <p:cTn id="711" dur="500" fill="hold"/>
                                        <p:tgtEl>
                                          <p:spTgt spid="934182"/>
                                        </p:tgtEl>
                                        <p:attrNameLst>
                                          <p:attrName>stroke.color</p:attrName>
                                        </p:attrNameLst>
                                      </p:cBhvr>
                                      <p:to>
                                        <a:schemeClr val="hlink"/>
                                      </p:to>
                                    </p:animClr>
                                    <p:set>
                                      <p:cBhvr>
                                        <p:cTn id="712" dur="500" fill="hold"/>
                                        <p:tgtEl>
                                          <p:spTgt spid="934182"/>
                                        </p:tgtEl>
                                        <p:attrNameLst>
                                          <p:attrName>stroke.on</p:attrName>
                                        </p:attrNameLst>
                                      </p:cBhvr>
                                      <p:to>
                                        <p:strVal val="true"/>
                                      </p:to>
                                    </p:set>
                                  </p:childTnLst>
                                </p:cTn>
                              </p:par>
                              <p:par>
                                <p:cTn id="713" presetID="7" presetClass="emph" presetSubtype="2" fill="hold" nodeType="withEffect">
                                  <p:stCondLst>
                                    <p:cond delay="400"/>
                                  </p:stCondLst>
                                  <p:childTnLst>
                                    <p:animClr clrSpc="rgb" dir="cw">
                                      <p:cBhvr>
                                        <p:cTn id="714" dur="500" fill="hold"/>
                                        <p:tgtEl>
                                          <p:spTgt spid="934185"/>
                                        </p:tgtEl>
                                        <p:attrNameLst>
                                          <p:attrName>stroke.color</p:attrName>
                                        </p:attrNameLst>
                                      </p:cBhvr>
                                      <p:to>
                                        <a:schemeClr val="hlink"/>
                                      </p:to>
                                    </p:animClr>
                                    <p:set>
                                      <p:cBhvr>
                                        <p:cTn id="715" dur="500" fill="hold"/>
                                        <p:tgtEl>
                                          <p:spTgt spid="934185"/>
                                        </p:tgtEl>
                                        <p:attrNameLst>
                                          <p:attrName>stroke.on</p:attrName>
                                        </p:attrNameLst>
                                      </p:cBhvr>
                                      <p:to>
                                        <p:strVal val="true"/>
                                      </p:to>
                                    </p:set>
                                  </p:childTnLst>
                                </p:cTn>
                              </p:par>
                              <p:par>
                                <p:cTn id="716" presetID="1" presetClass="emph" presetSubtype="2" fill="hold" nodeType="withEffect">
                                  <p:stCondLst>
                                    <p:cond delay="800"/>
                                  </p:stCondLst>
                                  <p:childTnLst>
                                    <p:animClr clrSpc="rgb" dir="cw">
                                      <p:cBhvr>
                                        <p:cTn id="717" dur="500" fill="hold"/>
                                        <p:tgtEl>
                                          <p:spTgt spid="934048"/>
                                        </p:tgtEl>
                                        <p:attrNameLst>
                                          <p:attrName>fillcolor</p:attrName>
                                        </p:attrNameLst>
                                      </p:cBhvr>
                                      <p:to>
                                        <a:schemeClr val="accent2"/>
                                      </p:to>
                                    </p:animClr>
                                    <p:set>
                                      <p:cBhvr>
                                        <p:cTn id="718" dur="500" fill="hold"/>
                                        <p:tgtEl>
                                          <p:spTgt spid="934048"/>
                                        </p:tgtEl>
                                        <p:attrNameLst>
                                          <p:attrName>fill.type</p:attrName>
                                        </p:attrNameLst>
                                      </p:cBhvr>
                                      <p:to>
                                        <p:strVal val="solid"/>
                                      </p:to>
                                    </p:set>
                                    <p:set>
                                      <p:cBhvr>
                                        <p:cTn id="719" dur="500" fill="hold"/>
                                        <p:tgtEl>
                                          <p:spTgt spid="934048"/>
                                        </p:tgtEl>
                                        <p:attrNameLst>
                                          <p:attrName>fill.on</p:attrName>
                                        </p:attrNameLst>
                                      </p:cBhvr>
                                      <p:to>
                                        <p:strVal val="true"/>
                                      </p:to>
                                    </p:set>
                                  </p:childTnLst>
                                </p:cTn>
                              </p:par>
                              <p:par>
                                <p:cTn id="720" presetID="1" presetClass="emph" presetSubtype="2" fill="hold" nodeType="withEffect">
                                  <p:stCondLst>
                                    <p:cond delay="800"/>
                                  </p:stCondLst>
                                  <p:childTnLst>
                                    <p:animClr clrSpc="rgb" dir="cw">
                                      <p:cBhvr>
                                        <p:cTn id="721" dur="500" fill="hold"/>
                                        <p:tgtEl>
                                          <p:spTgt spid="934068"/>
                                        </p:tgtEl>
                                        <p:attrNameLst>
                                          <p:attrName>fillcolor</p:attrName>
                                        </p:attrNameLst>
                                      </p:cBhvr>
                                      <p:to>
                                        <a:schemeClr val="accent2"/>
                                      </p:to>
                                    </p:animClr>
                                    <p:set>
                                      <p:cBhvr>
                                        <p:cTn id="722" dur="500" fill="hold"/>
                                        <p:tgtEl>
                                          <p:spTgt spid="934068"/>
                                        </p:tgtEl>
                                        <p:attrNameLst>
                                          <p:attrName>fill.type</p:attrName>
                                        </p:attrNameLst>
                                      </p:cBhvr>
                                      <p:to>
                                        <p:strVal val="solid"/>
                                      </p:to>
                                    </p:set>
                                    <p:set>
                                      <p:cBhvr>
                                        <p:cTn id="723" dur="500" fill="hold"/>
                                        <p:tgtEl>
                                          <p:spTgt spid="934068"/>
                                        </p:tgtEl>
                                        <p:attrNameLst>
                                          <p:attrName>fill.on</p:attrName>
                                        </p:attrNameLst>
                                      </p:cBhvr>
                                      <p:to>
                                        <p:strVal val="true"/>
                                      </p:to>
                                    </p:set>
                                  </p:childTnLst>
                                </p:cTn>
                              </p:par>
                              <p:par>
                                <p:cTn id="724" presetID="1" presetClass="emph" presetSubtype="2" fill="hold" nodeType="withEffect">
                                  <p:stCondLst>
                                    <p:cond delay="800"/>
                                  </p:stCondLst>
                                  <p:childTnLst>
                                    <p:animClr clrSpc="rgb" dir="cw">
                                      <p:cBhvr>
                                        <p:cTn id="725" dur="500" fill="hold"/>
                                        <p:tgtEl>
                                          <p:spTgt spid="934049"/>
                                        </p:tgtEl>
                                        <p:attrNameLst>
                                          <p:attrName>fillcolor</p:attrName>
                                        </p:attrNameLst>
                                      </p:cBhvr>
                                      <p:to>
                                        <a:schemeClr val="accent2"/>
                                      </p:to>
                                    </p:animClr>
                                    <p:set>
                                      <p:cBhvr>
                                        <p:cTn id="726" dur="500" fill="hold"/>
                                        <p:tgtEl>
                                          <p:spTgt spid="934049"/>
                                        </p:tgtEl>
                                        <p:attrNameLst>
                                          <p:attrName>fill.type</p:attrName>
                                        </p:attrNameLst>
                                      </p:cBhvr>
                                      <p:to>
                                        <p:strVal val="solid"/>
                                      </p:to>
                                    </p:set>
                                    <p:set>
                                      <p:cBhvr>
                                        <p:cTn id="727" dur="500" fill="hold"/>
                                        <p:tgtEl>
                                          <p:spTgt spid="934049"/>
                                        </p:tgtEl>
                                        <p:attrNameLst>
                                          <p:attrName>fill.on</p:attrName>
                                        </p:attrNameLst>
                                      </p:cBhvr>
                                      <p:to>
                                        <p:strVal val="true"/>
                                      </p:to>
                                    </p:set>
                                  </p:childTnLst>
                                </p:cTn>
                              </p:par>
                              <p:par>
                                <p:cTn id="728" presetID="1" presetClass="emph" presetSubtype="2" fill="hold" nodeType="withEffect">
                                  <p:stCondLst>
                                    <p:cond delay="800"/>
                                  </p:stCondLst>
                                  <p:childTnLst>
                                    <p:animClr clrSpc="rgb" dir="cw">
                                      <p:cBhvr>
                                        <p:cTn id="729" dur="500" fill="hold"/>
                                        <p:tgtEl>
                                          <p:spTgt spid="934082"/>
                                        </p:tgtEl>
                                        <p:attrNameLst>
                                          <p:attrName>fillcolor</p:attrName>
                                        </p:attrNameLst>
                                      </p:cBhvr>
                                      <p:to>
                                        <a:schemeClr val="accent2"/>
                                      </p:to>
                                    </p:animClr>
                                    <p:set>
                                      <p:cBhvr>
                                        <p:cTn id="730" dur="500" fill="hold"/>
                                        <p:tgtEl>
                                          <p:spTgt spid="934082"/>
                                        </p:tgtEl>
                                        <p:attrNameLst>
                                          <p:attrName>fill.type</p:attrName>
                                        </p:attrNameLst>
                                      </p:cBhvr>
                                      <p:to>
                                        <p:strVal val="solid"/>
                                      </p:to>
                                    </p:set>
                                    <p:set>
                                      <p:cBhvr>
                                        <p:cTn id="731" dur="500" fill="hold"/>
                                        <p:tgtEl>
                                          <p:spTgt spid="934082"/>
                                        </p:tgtEl>
                                        <p:attrNameLst>
                                          <p:attrName>fill.on</p:attrName>
                                        </p:attrNameLst>
                                      </p:cBhvr>
                                      <p:to>
                                        <p:strVal val="true"/>
                                      </p:to>
                                    </p:set>
                                  </p:childTnLst>
                                </p:cTn>
                              </p:par>
                              <p:par>
                                <p:cTn id="732" presetID="1" presetClass="emph" presetSubtype="2" fill="hold" nodeType="withEffect">
                                  <p:stCondLst>
                                    <p:cond delay="800"/>
                                  </p:stCondLst>
                                  <p:childTnLst>
                                    <p:animClr clrSpc="rgb" dir="cw">
                                      <p:cBhvr>
                                        <p:cTn id="733" dur="500" fill="hold"/>
                                        <p:tgtEl>
                                          <p:spTgt spid="934084"/>
                                        </p:tgtEl>
                                        <p:attrNameLst>
                                          <p:attrName>fillcolor</p:attrName>
                                        </p:attrNameLst>
                                      </p:cBhvr>
                                      <p:to>
                                        <a:schemeClr val="accent2"/>
                                      </p:to>
                                    </p:animClr>
                                    <p:set>
                                      <p:cBhvr>
                                        <p:cTn id="734" dur="500" fill="hold"/>
                                        <p:tgtEl>
                                          <p:spTgt spid="934084"/>
                                        </p:tgtEl>
                                        <p:attrNameLst>
                                          <p:attrName>fill.type</p:attrName>
                                        </p:attrNameLst>
                                      </p:cBhvr>
                                      <p:to>
                                        <p:strVal val="solid"/>
                                      </p:to>
                                    </p:set>
                                    <p:set>
                                      <p:cBhvr>
                                        <p:cTn id="735" dur="500" fill="hold"/>
                                        <p:tgtEl>
                                          <p:spTgt spid="934084"/>
                                        </p:tgtEl>
                                        <p:attrNameLst>
                                          <p:attrName>fill.on</p:attrName>
                                        </p:attrNameLst>
                                      </p:cBhvr>
                                      <p:to>
                                        <p:strVal val="true"/>
                                      </p:to>
                                    </p:set>
                                  </p:childTnLst>
                                </p:cTn>
                              </p:par>
                              <p:par>
                                <p:cTn id="736" presetID="1" presetClass="emph" presetSubtype="2" fill="hold" nodeType="withEffect">
                                  <p:stCondLst>
                                    <p:cond delay="800"/>
                                  </p:stCondLst>
                                  <p:childTnLst>
                                    <p:animClr clrSpc="rgb" dir="cw">
                                      <p:cBhvr>
                                        <p:cTn id="737" dur="500" fill="hold"/>
                                        <p:tgtEl>
                                          <p:spTgt spid="934132"/>
                                        </p:tgtEl>
                                        <p:attrNameLst>
                                          <p:attrName>fillcolor</p:attrName>
                                        </p:attrNameLst>
                                      </p:cBhvr>
                                      <p:to>
                                        <a:schemeClr val="accent2"/>
                                      </p:to>
                                    </p:animClr>
                                    <p:set>
                                      <p:cBhvr>
                                        <p:cTn id="738" dur="500" fill="hold"/>
                                        <p:tgtEl>
                                          <p:spTgt spid="934132"/>
                                        </p:tgtEl>
                                        <p:attrNameLst>
                                          <p:attrName>fill.type</p:attrName>
                                        </p:attrNameLst>
                                      </p:cBhvr>
                                      <p:to>
                                        <p:strVal val="solid"/>
                                      </p:to>
                                    </p:set>
                                    <p:set>
                                      <p:cBhvr>
                                        <p:cTn id="739" dur="500" fill="hold"/>
                                        <p:tgtEl>
                                          <p:spTgt spid="934132"/>
                                        </p:tgtEl>
                                        <p:attrNameLst>
                                          <p:attrName>fill.on</p:attrName>
                                        </p:attrNameLst>
                                      </p:cBhvr>
                                      <p:to>
                                        <p:strVal val="true"/>
                                      </p:to>
                                    </p:set>
                                  </p:childTnLst>
                                </p:cTn>
                              </p:par>
                              <p:par>
                                <p:cTn id="740" presetID="1" presetClass="emph" presetSubtype="2" fill="hold" nodeType="withEffect">
                                  <p:stCondLst>
                                    <p:cond delay="800"/>
                                  </p:stCondLst>
                                  <p:childTnLst>
                                    <p:animClr clrSpc="rgb" dir="cw">
                                      <p:cBhvr>
                                        <p:cTn id="741" dur="500" fill="hold"/>
                                        <p:tgtEl>
                                          <p:spTgt spid="934127"/>
                                        </p:tgtEl>
                                        <p:attrNameLst>
                                          <p:attrName>fillcolor</p:attrName>
                                        </p:attrNameLst>
                                      </p:cBhvr>
                                      <p:to>
                                        <a:schemeClr val="accent2"/>
                                      </p:to>
                                    </p:animClr>
                                    <p:set>
                                      <p:cBhvr>
                                        <p:cTn id="742" dur="500" fill="hold"/>
                                        <p:tgtEl>
                                          <p:spTgt spid="934127"/>
                                        </p:tgtEl>
                                        <p:attrNameLst>
                                          <p:attrName>fill.type</p:attrName>
                                        </p:attrNameLst>
                                      </p:cBhvr>
                                      <p:to>
                                        <p:strVal val="solid"/>
                                      </p:to>
                                    </p:set>
                                    <p:set>
                                      <p:cBhvr>
                                        <p:cTn id="743" dur="500" fill="hold"/>
                                        <p:tgtEl>
                                          <p:spTgt spid="934127"/>
                                        </p:tgtEl>
                                        <p:attrNameLst>
                                          <p:attrName>fill.on</p:attrName>
                                        </p:attrNameLst>
                                      </p:cBhvr>
                                      <p:to>
                                        <p:strVal val="true"/>
                                      </p:to>
                                    </p:set>
                                  </p:childTnLst>
                                </p:cTn>
                              </p:par>
                              <p:par>
                                <p:cTn id="744" presetID="1" presetClass="emph" presetSubtype="2" fill="hold" nodeType="withEffect">
                                  <p:stCondLst>
                                    <p:cond delay="800"/>
                                  </p:stCondLst>
                                  <p:childTnLst>
                                    <p:animClr clrSpc="rgb" dir="cw">
                                      <p:cBhvr>
                                        <p:cTn id="745" dur="500" fill="hold"/>
                                        <p:tgtEl>
                                          <p:spTgt spid="934118"/>
                                        </p:tgtEl>
                                        <p:attrNameLst>
                                          <p:attrName>fillcolor</p:attrName>
                                        </p:attrNameLst>
                                      </p:cBhvr>
                                      <p:to>
                                        <a:schemeClr val="accent2"/>
                                      </p:to>
                                    </p:animClr>
                                    <p:set>
                                      <p:cBhvr>
                                        <p:cTn id="746" dur="500" fill="hold"/>
                                        <p:tgtEl>
                                          <p:spTgt spid="934118"/>
                                        </p:tgtEl>
                                        <p:attrNameLst>
                                          <p:attrName>fill.type</p:attrName>
                                        </p:attrNameLst>
                                      </p:cBhvr>
                                      <p:to>
                                        <p:strVal val="solid"/>
                                      </p:to>
                                    </p:set>
                                    <p:set>
                                      <p:cBhvr>
                                        <p:cTn id="747" dur="500" fill="hold"/>
                                        <p:tgtEl>
                                          <p:spTgt spid="934118"/>
                                        </p:tgtEl>
                                        <p:attrNameLst>
                                          <p:attrName>fill.on</p:attrName>
                                        </p:attrNameLst>
                                      </p:cBhvr>
                                      <p:to>
                                        <p:strVal val="true"/>
                                      </p:to>
                                    </p:set>
                                  </p:childTnLst>
                                </p:cTn>
                              </p:par>
                              <p:par>
                                <p:cTn id="748" presetID="7" presetClass="emph" presetSubtype="2" fill="hold" nodeType="withEffect">
                                  <p:stCondLst>
                                    <p:cond delay="800"/>
                                  </p:stCondLst>
                                  <p:childTnLst>
                                    <p:animClr clrSpc="rgb" dir="cw">
                                      <p:cBhvr>
                                        <p:cTn id="749" dur="500" fill="hold"/>
                                        <p:tgtEl>
                                          <p:spTgt spid="934072"/>
                                        </p:tgtEl>
                                        <p:attrNameLst>
                                          <p:attrName>stroke.color</p:attrName>
                                        </p:attrNameLst>
                                      </p:cBhvr>
                                      <p:to>
                                        <a:schemeClr val="hlink"/>
                                      </p:to>
                                    </p:animClr>
                                    <p:set>
                                      <p:cBhvr>
                                        <p:cTn id="750" dur="500" fill="hold"/>
                                        <p:tgtEl>
                                          <p:spTgt spid="934072"/>
                                        </p:tgtEl>
                                        <p:attrNameLst>
                                          <p:attrName>stroke.on</p:attrName>
                                        </p:attrNameLst>
                                      </p:cBhvr>
                                      <p:to>
                                        <p:strVal val="true"/>
                                      </p:to>
                                    </p:set>
                                  </p:childTnLst>
                                </p:cTn>
                              </p:par>
                              <p:par>
                                <p:cTn id="751" presetID="7" presetClass="emph" presetSubtype="2" fill="hold" nodeType="withEffect">
                                  <p:stCondLst>
                                    <p:cond delay="800"/>
                                  </p:stCondLst>
                                  <p:childTnLst>
                                    <p:animClr clrSpc="rgb" dir="cw">
                                      <p:cBhvr>
                                        <p:cTn id="752" dur="500" fill="hold"/>
                                        <p:tgtEl>
                                          <p:spTgt spid="934073"/>
                                        </p:tgtEl>
                                        <p:attrNameLst>
                                          <p:attrName>stroke.color</p:attrName>
                                        </p:attrNameLst>
                                      </p:cBhvr>
                                      <p:to>
                                        <a:schemeClr val="hlink"/>
                                      </p:to>
                                    </p:animClr>
                                    <p:set>
                                      <p:cBhvr>
                                        <p:cTn id="753" dur="500" fill="hold"/>
                                        <p:tgtEl>
                                          <p:spTgt spid="934073"/>
                                        </p:tgtEl>
                                        <p:attrNameLst>
                                          <p:attrName>stroke.on</p:attrName>
                                        </p:attrNameLst>
                                      </p:cBhvr>
                                      <p:to>
                                        <p:strVal val="true"/>
                                      </p:to>
                                    </p:set>
                                  </p:childTnLst>
                                </p:cTn>
                              </p:par>
                              <p:par>
                                <p:cTn id="754" presetID="7" presetClass="emph" presetSubtype="2" fill="hold" nodeType="withEffect">
                                  <p:stCondLst>
                                    <p:cond delay="800"/>
                                  </p:stCondLst>
                                  <p:childTnLst>
                                    <p:animClr clrSpc="rgb" dir="cw">
                                      <p:cBhvr>
                                        <p:cTn id="755" dur="500" fill="hold"/>
                                        <p:tgtEl>
                                          <p:spTgt spid="934079"/>
                                        </p:tgtEl>
                                        <p:attrNameLst>
                                          <p:attrName>stroke.color</p:attrName>
                                        </p:attrNameLst>
                                      </p:cBhvr>
                                      <p:to>
                                        <a:schemeClr val="hlink"/>
                                      </p:to>
                                    </p:animClr>
                                    <p:set>
                                      <p:cBhvr>
                                        <p:cTn id="756" dur="500" fill="hold"/>
                                        <p:tgtEl>
                                          <p:spTgt spid="934079"/>
                                        </p:tgtEl>
                                        <p:attrNameLst>
                                          <p:attrName>stroke.on</p:attrName>
                                        </p:attrNameLst>
                                      </p:cBhvr>
                                      <p:to>
                                        <p:strVal val="true"/>
                                      </p:to>
                                    </p:set>
                                  </p:childTnLst>
                                </p:cTn>
                              </p:par>
                              <p:par>
                                <p:cTn id="757" presetID="7" presetClass="emph" presetSubtype="2" fill="hold" nodeType="withEffect">
                                  <p:stCondLst>
                                    <p:cond delay="800"/>
                                  </p:stCondLst>
                                  <p:childTnLst>
                                    <p:animClr clrSpc="rgb" dir="cw">
                                      <p:cBhvr>
                                        <p:cTn id="758" dur="500" fill="hold"/>
                                        <p:tgtEl>
                                          <p:spTgt spid="934102"/>
                                        </p:tgtEl>
                                        <p:attrNameLst>
                                          <p:attrName>stroke.color</p:attrName>
                                        </p:attrNameLst>
                                      </p:cBhvr>
                                      <p:to>
                                        <a:schemeClr val="hlink"/>
                                      </p:to>
                                    </p:animClr>
                                    <p:set>
                                      <p:cBhvr>
                                        <p:cTn id="759" dur="500" fill="hold"/>
                                        <p:tgtEl>
                                          <p:spTgt spid="934102"/>
                                        </p:tgtEl>
                                        <p:attrNameLst>
                                          <p:attrName>stroke.on</p:attrName>
                                        </p:attrNameLst>
                                      </p:cBhvr>
                                      <p:to>
                                        <p:strVal val="true"/>
                                      </p:to>
                                    </p:set>
                                  </p:childTnLst>
                                </p:cTn>
                              </p:par>
                              <p:par>
                                <p:cTn id="760" presetID="7" presetClass="emph" presetSubtype="2" fill="hold" nodeType="withEffect">
                                  <p:stCondLst>
                                    <p:cond delay="800"/>
                                  </p:stCondLst>
                                  <p:childTnLst>
                                    <p:animClr clrSpc="rgb" dir="cw">
                                      <p:cBhvr>
                                        <p:cTn id="761" dur="500" fill="hold"/>
                                        <p:tgtEl>
                                          <p:spTgt spid="934104"/>
                                        </p:tgtEl>
                                        <p:attrNameLst>
                                          <p:attrName>stroke.color</p:attrName>
                                        </p:attrNameLst>
                                      </p:cBhvr>
                                      <p:to>
                                        <a:schemeClr val="hlink"/>
                                      </p:to>
                                    </p:animClr>
                                    <p:set>
                                      <p:cBhvr>
                                        <p:cTn id="762" dur="500" fill="hold"/>
                                        <p:tgtEl>
                                          <p:spTgt spid="934104"/>
                                        </p:tgtEl>
                                        <p:attrNameLst>
                                          <p:attrName>stroke.on</p:attrName>
                                        </p:attrNameLst>
                                      </p:cBhvr>
                                      <p:to>
                                        <p:strVal val="true"/>
                                      </p:to>
                                    </p:set>
                                  </p:childTnLst>
                                </p:cTn>
                              </p:par>
                              <p:par>
                                <p:cTn id="763" presetID="7" presetClass="emph" presetSubtype="2" fill="hold" nodeType="withEffect">
                                  <p:stCondLst>
                                    <p:cond delay="800"/>
                                  </p:stCondLst>
                                  <p:childTnLst>
                                    <p:animClr clrSpc="rgb" dir="cw">
                                      <p:cBhvr>
                                        <p:cTn id="764" dur="500" fill="hold"/>
                                        <p:tgtEl>
                                          <p:spTgt spid="934133"/>
                                        </p:tgtEl>
                                        <p:attrNameLst>
                                          <p:attrName>stroke.color</p:attrName>
                                        </p:attrNameLst>
                                      </p:cBhvr>
                                      <p:to>
                                        <a:schemeClr val="hlink"/>
                                      </p:to>
                                    </p:animClr>
                                    <p:set>
                                      <p:cBhvr>
                                        <p:cTn id="765" dur="500" fill="hold"/>
                                        <p:tgtEl>
                                          <p:spTgt spid="934133"/>
                                        </p:tgtEl>
                                        <p:attrNameLst>
                                          <p:attrName>stroke.on</p:attrName>
                                        </p:attrNameLst>
                                      </p:cBhvr>
                                      <p:to>
                                        <p:strVal val="true"/>
                                      </p:to>
                                    </p:set>
                                  </p:childTnLst>
                                </p:cTn>
                              </p:par>
                              <p:par>
                                <p:cTn id="766" presetID="7" presetClass="emph" presetSubtype="2" fill="hold" nodeType="withEffect">
                                  <p:stCondLst>
                                    <p:cond delay="800"/>
                                  </p:stCondLst>
                                  <p:childTnLst>
                                    <p:animClr clrSpc="rgb" dir="cw">
                                      <p:cBhvr>
                                        <p:cTn id="767" dur="500" fill="hold"/>
                                        <p:tgtEl>
                                          <p:spTgt spid="934136"/>
                                        </p:tgtEl>
                                        <p:attrNameLst>
                                          <p:attrName>stroke.color</p:attrName>
                                        </p:attrNameLst>
                                      </p:cBhvr>
                                      <p:to>
                                        <a:schemeClr val="hlink"/>
                                      </p:to>
                                    </p:animClr>
                                    <p:set>
                                      <p:cBhvr>
                                        <p:cTn id="768" dur="500" fill="hold"/>
                                        <p:tgtEl>
                                          <p:spTgt spid="934136"/>
                                        </p:tgtEl>
                                        <p:attrNameLst>
                                          <p:attrName>stroke.on</p:attrName>
                                        </p:attrNameLst>
                                      </p:cBhvr>
                                      <p:to>
                                        <p:strVal val="true"/>
                                      </p:to>
                                    </p:set>
                                  </p:childTnLst>
                                </p:cTn>
                              </p:par>
                              <p:par>
                                <p:cTn id="769" presetID="7" presetClass="emph" presetSubtype="2" fill="hold" nodeType="withEffect">
                                  <p:stCondLst>
                                    <p:cond delay="800"/>
                                  </p:stCondLst>
                                  <p:childTnLst>
                                    <p:animClr clrSpc="rgb" dir="cw">
                                      <p:cBhvr>
                                        <p:cTn id="770" dur="500" fill="hold"/>
                                        <p:tgtEl>
                                          <p:spTgt spid="934139"/>
                                        </p:tgtEl>
                                        <p:attrNameLst>
                                          <p:attrName>stroke.color</p:attrName>
                                        </p:attrNameLst>
                                      </p:cBhvr>
                                      <p:to>
                                        <a:schemeClr val="hlink"/>
                                      </p:to>
                                    </p:animClr>
                                    <p:set>
                                      <p:cBhvr>
                                        <p:cTn id="771" dur="500" fill="hold"/>
                                        <p:tgtEl>
                                          <p:spTgt spid="934139"/>
                                        </p:tgtEl>
                                        <p:attrNameLst>
                                          <p:attrName>stroke.on</p:attrName>
                                        </p:attrNameLst>
                                      </p:cBhvr>
                                      <p:to>
                                        <p:strVal val="true"/>
                                      </p:to>
                                    </p:set>
                                  </p:childTnLst>
                                </p:cTn>
                              </p:par>
                              <p:par>
                                <p:cTn id="772" presetID="1" presetClass="emph" presetSubtype="2" fill="hold" nodeType="withEffect">
                                  <p:stCondLst>
                                    <p:cond delay="1200"/>
                                  </p:stCondLst>
                                  <p:childTnLst>
                                    <p:animClr clrSpc="rgb" dir="cw">
                                      <p:cBhvr>
                                        <p:cTn id="773" dur="500" fill="hold"/>
                                        <p:tgtEl>
                                          <p:spTgt spid="934053"/>
                                        </p:tgtEl>
                                        <p:attrNameLst>
                                          <p:attrName>fillcolor</p:attrName>
                                        </p:attrNameLst>
                                      </p:cBhvr>
                                      <p:to>
                                        <a:schemeClr val="accent2"/>
                                      </p:to>
                                    </p:animClr>
                                    <p:set>
                                      <p:cBhvr>
                                        <p:cTn id="774" dur="500" fill="hold"/>
                                        <p:tgtEl>
                                          <p:spTgt spid="934053"/>
                                        </p:tgtEl>
                                        <p:attrNameLst>
                                          <p:attrName>fill.type</p:attrName>
                                        </p:attrNameLst>
                                      </p:cBhvr>
                                      <p:to>
                                        <p:strVal val="solid"/>
                                      </p:to>
                                    </p:set>
                                    <p:set>
                                      <p:cBhvr>
                                        <p:cTn id="775" dur="500" fill="hold"/>
                                        <p:tgtEl>
                                          <p:spTgt spid="934053"/>
                                        </p:tgtEl>
                                        <p:attrNameLst>
                                          <p:attrName>fill.on</p:attrName>
                                        </p:attrNameLst>
                                      </p:cBhvr>
                                      <p:to>
                                        <p:strVal val="true"/>
                                      </p:to>
                                    </p:set>
                                  </p:childTnLst>
                                </p:cTn>
                              </p:par>
                              <p:par>
                                <p:cTn id="776" presetID="1" presetClass="emph" presetSubtype="2" fill="hold" nodeType="withEffect">
                                  <p:stCondLst>
                                    <p:cond delay="1200"/>
                                  </p:stCondLst>
                                  <p:childTnLst>
                                    <p:animClr clrSpc="rgb" dir="cw">
                                      <p:cBhvr>
                                        <p:cTn id="777" dur="500" fill="hold"/>
                                        <p:tgtEl>
                                          <p:spTgt spid="934051"/>
                                        </p:tgtEl>
                                        <p:attrNameLst>
                                          <p:attrName>fillcolor</p:attrName>
                                        </p:attrNameLst>
                                      </p:cBhvr>
                                      <p:to>
                                        <a:schemeClr val="accent2"/>
                                      </p:to>
                                    </p:animClr>
                                    <p:set>
                                      <p:cBhvr>
                                        <p:cTn id="778" dur="500" fill="hold"/>
                                        <p:tgtEl>
                                          <p:spTgt spid="934051"/>
                                        </p:tgtEl>
                                        <p:attrNameLst>
                                          <p:attrName>fill.type</p:attrName>
                                        </p:attrNameLst>
                                      </p:cBhvr>
                                      <p:to>
                                        <p:strVal val="solid"/>
                                      </p:to>
                                    </p:set>
                                    <p:set>
                                      <p:cBhvr>
                                        <p:cTn id="779" dur="500" fill="hold"/>
                                        <p:tgtEl>
                                          <p:spTgt spid="934051"/>
                                        </p:tgtEl>
                                        <p:attrNameLst>
                                          <p:attrName>fill.on</p:attrName>
                                        </p:attrNameLst>
                                      </p:cBhvr>
                                      <p:to>
                                        <p:strVal val="true"/>
                                      </p:to>
                                    </p:set>
                                  </p:childTnLst>
                                </p:cTn>
                              </p:par>
                              <p:par>
                                <p:cTn id="780" presetID="1" presetClass="emph" presetSubtype="2" fill="hold" nodeType="withEffect">
                                  <p:stCondLst>
                                    <p:cond delay="1200"/>
                                  </p:stCondLst>
                                  <p:childTnLst>
                                    <p:animClr clrSpc="rgb" dir="cw">
                                      <p:cBhvr>
                                        <p:cTn id="781" dur="500" fill="hold"/>
                                        <p:tgtEl>
                                          <p:spTgt spid="934085"/>
                                        </p:tgtEl>
                                        <p:attrNameLst>
                                          <p:attrName>fillcolor</p:attrName>
                                        </p:attrNameLst>
                                      </p:cBhvr>
                                      <p:to>
                                        <a:schemeClr val="accent2"/>
                                      </p:to>
                                    </p:animClr>
                                    <p:set>
                                      <p:cBhvr>
                                        <p:cTn id="782" dur="500" fill="hold"/>
                                        <p:tgtEl>
                                          <p:spTgt spid="934085"/>
                                        </p:tgtEl>
                                        <p:attrNameLst>
                                          <p:attrName>fill.type</p:attrName>
                                        </p:attrNameLst>
                                      </p:cBhvr>
                                      <p:to>
                                        <p:strVal val="solid"/>
                                      </p:to>
                                    </p:set>
                                    <p:set>
                                      <p:cBhvr>
                                        <p:cTn id="783" dur="500" fill="hold"/>
                                        <p:tgtEl>
                                          <p:spTgt spid="934085"/>
                                        </p:tgtEl>
                                        <p:attrNameLst>
                                          <p:attrName>fill.on</p:attrName>
                                        </p:attrNameLst>
                                      </p:cBhvr>
                                      <p:to>
                                        <p:strVal val="true"/>
                                      </p:to>
                                    </p:set>
                                  </p:childTnLst>
                                </p:cTn>
                              </p:par>
                              <p:par>
                                <p:cTn id="784" presetID="1" presetClass="emph" presetSubtype="2" fill="hold" nodeType="withEffect">
                                  <p:stCondLst>
                                    <p:cond delay="1200"/>
                                  </p:stCondLst>
                                  <p:childTnLst>
                                    <p:animClr clrSpc="rgb" dir="cw">
                                      <p:cBhvr>
                                        <p:cTn id="785" dur="500" fill="hold"/>
                                        <p:tgtEl>
                                          <p:spTgt spid="934086"/>
                                        </p:tgtEl>
                                        <p:attrNameLst>
                                          <p:attrName>fillcolor</p:attrName>
                                        </p:attrNameLst>
                                      </p:cBhvr>
                                      <p:to>
                                        <a:schemeClr val="accent2"/>
                                      </p:to>
                                    </p:animClr>
                                    <p:set>
                                      <p:cBhvr>
                                        <p:cTn id="786" dur="500" fill="hold"/>
                                        <p:tgtEl>
                                          <p:spTgt spid="934086"/>
                                        </p:tgtEl>
                                        <p:attrNameLst>
                                          <p:attrName>fill.type</p:attrName>
                                        </p:attrNameLst>
                                      </p:cBhvr>
                                      <p:to>
                                        <p:strVal val="solid"/>
                                      </p:to>
                                    </p:set>
                                    <p:set>
                                      <p:cBhvr>
                                        <p:cTn id="787" dur="500" fill="hold"/>
                                        <p:tgtEl>
                                          <p:spTgt spid="934086"/>
                                        </p:tgtEl>
                                        <p:attrNameLst>
                                          <p:attrName>fill.on</p:attrName>
                                        </p:attrNameLst>
                                      </p:cBhvr>
                                      <p:to>
                                        <p:strVal val="true"/>
                                      </p:to>
                                    </p:set>
                                  </p:childTnLst>
                                </p:cTn>
                              </p:par>
                              <p:par>
                                <p:cTn id="788" presetID="1" presetClass="emph" presetSubtype="2" fill="hold" nodeType="withEffect">
                                  <p:stCondLst>
                                    <p:cond delay="1200"/>
                                  </p:stCondLst>
                                  <p:childTnLst>
                                    <p:animClr clrSpc="rgb" dir="cw">
                                      <p:cBhvr>
                                        <p:cTn id="789" dur="500" fill="hold"/>
                                        <p:tgtEl>
                                          <p:spTgt spid="934121"/>
                                        </p:tgtEl>
                                        <p:attrNameLst>
                                          <p:attrName>fillcolor</p:attrName>
                                        </p:attrNameLst>
                                      </p:cBhvr>
                                      <p:to>
                                        <a:schemeClr val="accent2"/>
                                      </p:to>
                                    </p:animClr>
                                    <p:set>
                                      <p:cBhvr>
                                        <p:cTn id="790" dur="500" fill="hold"/>
                                        <p:tgtEl>
                                          <p:spTgt spid="934121"/>
                                        </p:tgtEl>
                                        <p:attrNameLst>
                                          <p:attrName>fill.type</p:attrName>
                                        </p:attrNameLst>
                                      </p:cBhvr>
                                      <p:to>
                                        <p:strVal val="solid"/>
                                      </p:to>
                                    </p:set>
                                    <p:set>
                                      <p:cBhvr>
                                        <p:cTn id="791" dur="500" fill="hold"/>
                                        <p:tgtEl>
                                          <p:spTgt spid="934121"/>
                                        </p:tgtEl>
                                        <p:attrNameLst>
                                          <p:attrName>fill.on</p:attrName>
                                        </p:attrNameLst>
                                      </p:cBhvr>
                                      <p:to>
                                        <p:strVal val="true"/>
                                      </p:to>
                                    </p:set>
                                  </p:childTnLst>
                                </p:cTn>
                              </p:par>
                              <p:par>
                                <p:cTn id="792" presetID="1" presetClass="emph" presetSubtype="2" fill="hold" nodeType="withEffect">
                                  <p:stCondLst>
                                    <p:cond delay="1200"/>
                                  </p:stCondLst>
                                  <p:childTnLst>
                                    <p:animClr clrSpc="rgb" dir="cw">
                                      <p:cBhvr>
                                        <p:cTn id="793" dur="500" fill="hold"/>
                                        <p:tgtEl>
                                          <p:spTgt spid="934119"/>
                                        </p:tgtEl>
                                        <p:attrNameLst>
                                          <p:attrName>fillcolor</p:attrName>
                                        </p:attrNameLst>
                                      </p:cBhvr>
                                      <p:to>
                                        <a:schemeClr val="accent2"/>
                                      </p:to>
                                    </p:animClr>
                                    <p:set>
                                      <p:cBhvr>
                                        <p:cTn id="794" dur="500" fill="hold"/>
                                        <p:tgtEl>
                                          <p:spTgt spid="934119"/>
                                        </p:tgtEl>
                                        <p:attrNameLst>
                                          <p:attrName>fill.type</p:attrName>
                                        </p:attrNameLst>
                                      </p:cBhvr>
                                      <p:to>
                                        <p:strVal val="solid"/>
                                      </p:to>
                                    </p:set>
                                    <p:set>
                                      <p:cBhvr>
                                        <p:cTn id="795" dur="500" fill="hold"/>
                                        <p:tgtEl>
                                          <p:spTgt spid="934119"/>
                                        </p:tgtEl>
                                        <p:attrNameLst>
                                          <p:attrName>fill.on</p:attrName>
                                        </p:attrNameLst>
                                      </p:cBhvr>
                                      <p:to>
                                        <p:strVal val="true"/>
                                      </p:to>
                                    </p:set>
                                  </p:childTnLst>
                                </p:cTn>
                              </p:par>
                              <p:par>
                                <p:cTn id="796" presetID="1" presetClass="emph" presetSubtype="2" fill="hold" nodeType="withEffect">
                                  <p:stCondLst>
                                    <p:cond delay="1200"/>
                                  </p:stCondLst>
                                  <p:childTnLst>
                                    <p:animClr clrSpc="rgb" dir="cw">
                                      <p:cBhvr>
                                        <p:cTn id="797" dur="500" fill="hold"/>
                                        <p:tgtEl>
                                          <p:spTgt spid="934120"/>
                                        </p:tgtEl>
                                        <p:attrNameLst>
                                          <p:attrName>fillcolor</p:attrName>
                                        </p:attrNameLst>
                                      </p:cBhvr>
                                      <p:to>
                                        <a:schemeClr val="accent2"/>
                                      </p:to>
                                    </p:animClr>
                                    <p:set>
                                      <p:cBhvr>
                                        <p:cTn id="798" dur="500" fill="hold"/>
                                        <p:tgtEl>
                                          <p:spTgt spid="934120"/>
                                        </p:tgtEl>
                                        <p:attrNameLst>
                                          <p:attrName>fill.type</p:attrName>
                                        </p:attrNameLst>
                                      </p:cBhvr>
                                      <p:to>
                                        <p:strVal val="solid"/>
                                      </p:to>
                                    </p:set>
                                    <p:set>
                                      <p:cBhvr>
                                        <p:cTn id="799" dur="500" fill="hold"/>
                                        <p:tgtEl>
                                          <p:spTgt spid="934120"/>
                                        </p:tgtEl>
                                        <p:attrNameLst>
                                          <p:attrName>fill.on</p:attrName>
                                        </p:attrNameLst>
                                      </p:cBhvr>
                                      <p:to>
                                        <p:strVal val="true"/>
                                      </p:to>
                                    </p:set>
                                  </p:childTnLst>
                                </p:cTn>
                              </p:par>
                              <p:par>
                                <p:cTn id="800" presetID="7" presetClass="emph" presetSubtype="2" fill="hold" nodeType="withEffect">
                                  <p:stCondLst>
                                    <p:cond delay="1200"/>
                                  </p:stCondLst>
                                  <p:childTnLst>
                                    <p:animClr clrSpc="rgb" dir="cw">
                                      <p:cBhvr>
                                        <p:cTn id="801" dur="500" fill="hold"/>
                                        <p:tgtEl>
                                          <p:spTgt spid="934055"/>
                                        </p:tgtEl>
                                        <p:attrNameLst>
                                          <p:attrName>stroke.color</p:attrName>
                                        </p:attrNameLst>
                                      </p:cBhvr>
                                      <p:to>
                                        <a:schemeClr val="hlink"/>
                                      </p:to>
                                    </p:animClr>
                                    <p:set>
                                      <p:cBhvr>
                                        <p:cTn id="802" dur="500" fill="hold"/>
                                        <p:tgtEl>
                                          <p:spTgt spid="934055"/>
                                        </p:tgtEl>
                                        <p:attrNameLst>
                                          <p:attrName>stroke.on</p:attrName>
                                        </p:attrNameLst>
                                      </p:cBhvr>
                                      <p:to>
                                        <p:strVal val="true"/>
                                      </p:to>
                                    </p:set>
                                  </p:childTnLst>
                                </p:cTn>
                              </p:par>
                              <p:par>
                                <p:cTn id="803" presetID="7" presetClass="emph" presetSubtype="2" fill="hold" nodeType="withEffect">
                                  <p:stCondLst>
                                    <p:cond delay="1200"/>
                                  </p:stCondLst>
                                  <p:childTnLst>
                                    <p:animClr clrSpc="rgb" dir="cw">
                                      <p:cBhvr>
                                        <p:cTn id="804" dur="500" fill="hold"/>
                                        <p:tgtEl>
                                          <p:spTgt spid="934059"/>
                                        </p:tgtEl>
                                        <p:attrNameLst>
                                          <p:attrName>stroke.color</p:attrName>
                                        </p:attrNameLst>
                                      </p:cBhvr>
                                      <p:to>
                                        <a:schemeClr val="hlink"/>
                                      </p:to>
                                    </p:animClr>
                                    <p:set>
                                      <p:cBhvr>
                                        <p:cTn id="805" dur="500" fill="hold"/>
                                        <p:tgtEl>
                                          <p:spTgt spid="934059"/>
                                        </p:tgtEl>
                                        <p:attrNameLst>
                                          <p:attrName>stroke.on</p:attrName>
                                        </p:attrNameLst>
                                      </p:cBhvr>
                                      <p:to>
                                        <p:strVal val="true"/>
                                      </p:to>
                                    </p:set>
                                  </p:childTnLst>
                                </p:cTn>
                              </p:par>
                              <p:par>
                                <p:cTn id="806" presetID="7" presetClass="emph" presetSubtype="2" fill="hold" nodeType="withEffect">
                                  <p:stCondLst>
                                    <p:cond delay="1200"/>
                                  </p:stCondLst>
                                  <p:childTnLst>
                                    <p:animClr clrSpc="rgb" dir="cw">
                                      <p:cBhvr>
                                        <p:cTn id="807" dur="500" fill="hold"/>
                                        <p:tgtEl>
                                          <p:spTgt spid="934057"/>
                                        </p:tgtEl>
                                        <p:attrNameLst>
                                          <p:attrName>stroke.color</p:attrName>
                                        </p:attrNameLst>
                                      </p:cBhvr>
                                      <p:to>
                                        <a:schemeClr val="hlink"/>
                                      </p:to>
                                    </p:animClr>
                                    <p:set>
                                      <p:cBhvr>
                                        <p:cTn id="808" dur="500" fill="hold"/>
                                        <p:tgtEl>
                                          <p:spTgt spid="934057"/>
                                        </p:tgtEl>
                                        <p:attrNameLst>
                                          <p:attrName>stroke.on</p:attrName>
                                        </p:attrNameLst>
                                      </p:cBhvr>
                                      <p:to>
                                        <p:strVal val="true"/>
                                      </p:to>
                                    </p:set>
                                  </p:childTnLst>
                                </p:cTn>
                              </p:par>
                              <p:par>
                                <p:cTn id="809" presetID="7" presetClass="emph" presetSubtype="2" fill="hold" nodeType="withEffect">
                                  <p:stCondLst>
                                    <p:cond delay="1200"/>
                                  </p:stCondLst>
                                  <p:childTnLst>
                                    <p:animClr clrSpc="rgb" dir="cw">
                                      <p:cBhvr>
                                        <p:cTn id="810" dur="500" fill="hold"/>
                                        <p:tgtEl>
                                          <p:spTgt spid="934090"/>
                                        </p:tgtEl>
                                        <p:attrNameLst>
                                          <p:attrName>stroke.color</p:attrName>
                                        </p:attrNameLst>
                                      </p:cBhvr>
                                      <p:to>
                                        <a:schemeClr val="hlink"/>
                                      </p:to>
                                    </p:animClr>
                                    <p:set>
                                      <p:cBhvr>
                                        <p:cTn id="811" dur="500" fill="hold"/>
                                        <p:tgtEl>
                                          <p:spTgt spid="934090"/>
                                        </p:tgtEl>
                                        <p:attrNameLst>
                                          <p:attrName>stroke.on</p:attrName>
                                        </p:attrNameLst>
                                      </p:cBhvr>
                                      <p:to>
                                        <p:strVal val="true"/>
                                      </p:to>
                                    </p:set>
                                  </p:childTnLst>
                                </p:cTn>
                              </p:par>
                              <p:par>
                                <p:cTn id="812" presetID="7" presetClass="emph" presetSubtype="2" fill="hold" nodeType="withEffect">
                                  <p:stCondLst>
                                    <p:cond delay="1200"/>
                                  </p:stCondLst>
                                  <p:childTnLst>
                                    <p:animClr clrSpc="rgb" dir="cw">
                                      <p:cBhvr>
                                        <p:cTn id="813" dur="500" fill="hold"/>
                                        <p:tgtEl>
                                          <p:spTgt spid="934091"/>
                                        </p:tgtEl>
                                        <p:attrNameLst>
                                          <p:attrName>stroke.color</p:attrName>
                                        </p:attrNameLst>
                                      </p:cBhvr>
                                      <p:to>
                                        <a:schemeClr val="hlink"/>
                                      </p:to>
                                    </p:animClr>
                                    <p:set>
                                      <p:cBhvr>
                                        <p:cTn id="814" dur="500" fill="hold"/>
                                        <p:tgtEl>
                                          <p:spTgt spid="934091"/>
                                        </p:tgtEl>
                                        <p:attrNameLst>
                                          <p:attrName>stroke.on</p:attrName>
                                        </p:attrNameLst>
                                      </p:cBhvr>
                                      <p:to>
                                        <p:strVal val="true"/>
                                      </p:to>
                                    </p:set>
                                  </p:childTnLst>
                                </p:cTn>
                              </p:par>
                              <p:par>
                                <p:cTn id="815" presetID="7" presetClass="emph" presetSubtype="2" fill="hold" nodeType="withEffect">
                                  <p:stCondLst>
                                    <p:cond delay="1200"/>
                                  </p:stCondLst>
                                  <p:childTnLst>
                                    <p:animClr clrSpc="rgb" dir="cw">
                                      <p:cBhvr>
                                        <p:cTn id="816" dur="500" fill="hold"/>
                                        <p:tgtEl>
                                          <p:spTgt spid="934122"/>
                                        </p:tgtEl>
                                        <p:attrNameLst>
                                          <p:attrName>stroke.color</p:attrName>
                                        </p:attrNameLst>
                                      </p:cBhvr>
                                      <p:to>
                                        <a:schemeClr val="hlink"/>
                                      </p:to>
                                    </p:animClr>
                                    <p:set>
                                      <p:cBhvr>
                                        <p:cTn id="817" dur="500" fill="hold"/>
                                        <p:tgtEl>
                                          <p:spTgt spid="934122"/>
                                        </p:tgtEl>
                                        <p:attrNameLst>
                                          <p:attrName>stroke.on</p:attrName>
                                        </p:attrNameLst>
                                      </p:cBhvr>
                                      <p:to>
                                        <p:strVal val="true"/>
                                      </p:to>
                                    </p:set>
                                  </p:childTnLst>
                                </p:cTn>
                              </p:par>
                              <p:par>
                                <p:cTn id="818" presetID="7" presetClass="emph" presetSubtype="2" fill="hold" nodeType="withEffect">
                                  <p:stCondLst>
                                    <p:cond delay="1200"/>
                                  </p:stCondLst>
                                  <p:childTnLst>
                                    <p:animClr clrSpc="rgb" dir="cw">
                                      <p:cBhvr>
                                        <p:cTn id="819" dur="500" fill="hold"/>
                                        <p:tgtEl>
                                          <p:spTgt spid="934125"/>
                                        </p:tgtEl>
                                        <p:attrNameLst>
                                          <p:attrName>stroke.color</p:attrName>
                                        </p:attrNameLst>
                                      </p:cBhvr>
                                      <p:to>
                                        <a:schemeClr val="hlink"/>
                                      </p:to>
                                    </p:animClr>
                                    <p:set>
                                      <p:cBhvr>
                                        <p:cTn id="820" dur="500" fill="hold"/>
                                        <p:tgtEl>
                                          <p:spTgt spid="934125"/>
                                        </p:tgtEl>
                                        <p:attrNameLst>
                                          <p:attrName>stroke.on</p:attrName>
                                        </p:attrNameLst>
                                      </p:cBhvr>
                                      <p:to>
                                        <p:strVal val="true"/>
                                      </p:to>
                                    </p:set>
                                  </p:childTnLst>
                                </p:cTn>
                              </p:par>
                              <p:par>
                                <p:cTn id="821" presetID="7" presetClass="emph" presetSubtype="2" fill="hold" nodeType="withEffect">
                                  <p:stCondLst>
                                    <p:cond delay="1200"/>
                                  </p:stCondLst>
                                  <p:childTnLst>
                                    <p:animClr clrSpc="rgb" dir="cw">
                                      <p:cBhvr>
                                        <p:cTn id="822" dur="500" fill="hold"/>
                                        <p:tgtEl>
                                          <p:spTgt spid="934123"/>
                                        </p:tgtEl>
                                        <p:attrNameLst>
                                          <p:attrName>stroke.color</p:attrName>
                                        </p:attrNameLst>
                                      </p:cBhvr>
                                      <p:to>
                                        <a:schemeClr val="hlink"/>
                                      </p:to>
                                    </p:animClr>
                                    <p:set>
                                      <p:cBhvr>
                                        <p:cTn id="823" dur="500" fill="hold"/>
                                        <p:tgtEl>
                                          <p:spTgt spid="934123"/>
                                        </p:tgtEl>
                                        <p:attrNameLst>
                                          <p:attrName>stroke.on</p:attrName>
                                        </p:attrNameLst>
                                      </p:cBhvr>
                                      <p:to>
                                        <p:strVal val="true"/>
                                      </p:to>
                                    </p:set>
                                  </p:childTnLst>
                                </p:cTn>
                              </p:par>
                              <p:par>
                                <p:cTn id="824" presetID="9" presetClass="entr" presetSubtype="0" fill="hold" nodeType="withEffect">
                                  <p:stCondLst>
                                    <p:cond delay="1600"/>
                                  </p:stCondLst>
                                  <p:childTnLst>
                                    <p:set>
                                      <p:cBhvr>
                                        <p:cTn id="825" dur="1" fill="hold">
                                          <p:stCondLst>
                                            <p:cond delay="0"/>
                                          </p:stCondLst>
                                        </p:cTn>
                                        <p:tgtEl>
                                          <p:spTgt spid="934202"/>
                                        </p:tgtEl>
                                        <p:attrNameLst>
                                          <p:attrName>style.visibility</p:attrName>
                                        </p:attrNameLst>
                                      </p:cBhvr>
                                      <p:to>
                                        <p:strVal val="visible"/>
                                      </p:to>
                                    </p:set>
                                    <p:animEffect transition="in" filter="dissolve">
                                      <p:cBhvr>
                                        <p:cTn id="826" dur="500"/>
                                        <p:tgtEl>
                                          <p:spTgt spid="934202"/>
                                        </p:tgtEl>
                                      </p:cBhvr>
                                    </p:animEffect>
                                  </p:childTnLst>
                                </p:cTn>
                              </p:par>
                            </p:childTnLst>
                          </p:cTn>
                        </p:par>
                      </p:childTnLst>
                    </p:cTn>
                  </p:par>
                  <p:par>
                    <p:cTn id="827" fill="hold">
                      <p:stCondLst>
                        <p:cond delay="indefinite"/>
                      </p:stCondLst>
                      <p:childTnLst>
                        <p:par>
                          <p:cTn id="828" fill="hold">
                            <p:stCondLst>
                              <p:cond delay="0"/>
                            </p:stCondLst>
                            <p:childTnLst>
                              <p:par>
                                <p:cTn id="829" presetID="9" presetClass="exit" presetSubtype="0" fill="hold" grpId="1" nodeType="clickEffect">
                                  <p:stCondLst>
                                    <p:cond delay="0"/>
                                  </p:stCondLst>
                                  <p:childTnLst>
                                    <p:animEffect transition="out" filter="dissolve">
                                      <p:cBhvr>
                                        <p:cTn id="830" dur="1000"/>
                                        <p:tgtEl>
                                          <p:spTgt spid="934047"/>
                                        </p:tgtEl>
                                      </p:cBhvr>
                                    </p:animEffect>
                                    <p:set>
                                      <p:cBhvr>
                                        <p:cTn id="831" dur="1" fill="hold">
                                          <p:stCondLst>
                                            <p:cond delay="999"/>
                                          </p:stCondLst>
                                        </p:cTn>
                                        <p:tgtEl>
                                          <p:spTgt spid="934047"/>
                                        </p:tgtEl>
                                        <p:attrNameLst>
                                          <p:attrName>style.visibility</p:attrName>
                                        </p:attrNameLst>
                                      </p:cBhvr>
                                      <p:to>
                                        <p:strVal val="hidden"/>
                                      </p:to>
                                    </p:set>
                                  </p:childTnLst>
                                </p:cTn>
                              </p:par>
                              <p:par>
                                <p:cTn id="832" presetID="9" presetClass="exit" presetSubtype="0" fill="hold" grpId="1" nodeType="withEffect">
                                  <p:stCondLst>
                                    <p:cond delay="0"/>
                                  </p:stCondLst>
                                  <p:childTnLst>
                                    <p:animEffect transition="out" filter="dissolve">
                                      <p:cBhvr>
                                        <p:cTn id="833" dur="1000"/>
                                        <p:tgtEl>
                                          <p:spTgt spid="934048"/>
                                        </p:tgtEl>
                                      </p:cBhvr>
                                    </p:animEffect>
                                    <p:set>
                                      <p:cBhvr>
                                        <p:cTn id="834" dur="1" fill="hold">
                                          <p:stCondLst>
                                            <p:cond delay="999"/>
                                          </p:stCondLst>
                                        </p:cTn>
                                        <p:tgtEl>
                                          <p:spTgt spid="934048"/>
                                        </p:tgtEl>
                                        <p:attrNameLst>
                                          <p:attrName>style.visibility</p:attrName>
                                        </p:attrNameLst>
                                      </p:cBhvr>
                                      <p:to>
                                        <p:strVal val="hidden"/>
                                      </p:to>
                                    </p:set>
                                  </p:childTnLst>
                                </p:cTn>
                              </p:par>
                              <p:par>
                                <p:cTn id="835" presetID="9" presetClass="exit" presetSubtype="0" fill="hold" grpId="1" nodeType="withEffect">
                                  <p:stCondLst>
                                    <p:cond delay="0"/>
                                  </p:stCondLst>
                                  <p:childTnLst>
                                    <p:animEffect transition="out" filter="dissolve">
                                      <p:cBhvr>
                                        <p:cTn id="836" dur="1000"/>
                                        <p:tgtEl>
                                          <p:spTgt spid="934049"/>
                                        </p:tgtEl>
                                      </p:cBhvr>
                                    </p:animEffect>
                                    <p:set>
                                      <p:cBhvr>
                                        <p:cTn id="837" dur="1" fill="hold">
                                          <p:stCondLst>
                                            <p:cond delay="999"/>
                                          </p:stCondLst>
                                        </p:cTn>
                                        <p:tgtEl>
                                          <p:spTgt spid="934049"/>
                                        </p:tgtEl>
                                        <p:attrNameLst>
                                          <p:attrName>style.visibility</p:attrName>
                                        </p:attrNameLst>
                                      </p:cBhvr>
                                      <p:to>
                                        <p:strVal val="hidden"/>
                                      </p:to>
                                    </p:set>
                                  </p:childTnLst>
                                </p:cTn>
                              </p:par>
                              <p:par>
                                <p:cTn id="838" presetID="9" presetClass="exit" presetSubtype="0" fill="hold" grpId="1" nodeType="withEffect">
                                  <p:stCondLst>
                                    <p:cond delay="0"/>
                                  </p:stCondLst>
                                  <p:childTnLst>
                                    <p:animEffect transition="out" filter="dissolve">
                                      <p:cBhvr>
                                        <p:cTn id="839" dur="1000"/>
                                        <p:tgtEl>
                                          <p:spTgt spid="934050"/>
                                        </p:tgtEl>
                                      </p:cBhvr>
                                    </p:animEffect>
                                    <p:set>
                                      <p:cBhvr>
                                        <p:cTn id="840" dur="1" fill="hold">
                                          <p:stCondLst>
                                            <p:cond delay="999"/>
                                          </p:stCondLst>
                                        </p:cTn>
                                        <p:tgtEl>
                                          <p:spTgt spid="934050"/>
                                        </p:tgtEl>
                                        <p:attrNameLst>
                                          <p:attrName>style.visibility</p:attrName>
                                        </p:attrNameLst>
                                      </p:cBhvr>
                                      <p:to>
                                        <p:strVal val="hidden"/>
                                      </p:to>
                                    </p:set>
                                  </p:childTnLst>
                                </p:cTn>
                              </p:par>
                              <p:par>
                                <p:cTn id="841" presetID="9" presetClass="exit" presetSubtype="0" fill="hold" grpId="1" nodeType="withEffect">
                                  <p:stCondLst>
                                    <p:cond delay="0"/>
                                  </p:stCondLst>
                                  <p:childTnLst>
                                    <p:animEffect transition="out" filter="dissolve">
                                      <p:cBhvr>
                                        <p:cTn id="842" dur="1000"/>
                                        <p:tgtEl>
                                          <p:spTgt spid="934051"/>
                                        </p:tgtEl>
                                      </p:cBhvr>
                                    </p:animEffect>
                                    <p:set>
                                      <p:cBhvr>
                                        <p:cTn id="843" dur="1" fill="hold">
                                          <p:stCondLst>
                                            <p:cond delay="999"/>
                                          </p:stCondLst>
                                        </p:cTn>
                                        <p:tgtEl>
                                          <p:spTgt spid="934051"/>
                                        </p:tgtEl>
                                        <p:attrNameLst>
                                          <p:attrName>style.visibility</p:attrName>
                                        </p:attrNameLst>
                                      </p:cBhvr>
                                      <p:to>
                                        <p:strVal val="hidden"/>
                                      </p:to>
                                    </p:set>
                                  </p:childTnLst>
                                </p:cTn>
                              </p:par>
                              <p:par>
                                <p:cTn id="844" presetID="9" presetClass="exit" presetSubtype="0" fill="hold" grpId="1" nodeType="withEffect">
                                  <p:stCondLst>
                                    <p:cond delay="0"/>
                                  </p:stCondLst>
                                  <p:childTnLst>
                                    <p:animEffect transition="out" filter="dissolve">
                                      <p:cBhvr>
                                        <p:cTn id="845" dur="1000"/>
                                        <p:tgtEl>
                                          <p:spTgt spid="934052"/>
                                        </p:tgtEl>
                                      </p:cBhvr>
                                    </p:animEffect>
                                    <p:set>
                                      <p:cBhvr>
                                        <p:cTn id="846" dur="1" fill="hold">
                                          <p:stCondLst>
                                            <p:cond delay="999"/>
                                          </p:stCondLst>
                                        </p:cTn>
                                        <p:tgtEl>
                                          <p:spTgt spid="934052"/>
                                        </p:tgtEl>
                                        <p:attrNameLst>
                                          <p:attrName>style.visibility</p:attrName>
                                        </p:attrNameLst>
                                      </p:cBhvr>
                                      <p:to>
                                        <p:strVal val="hidden"/>
                                      </p:to>
                                    </p:set>
                                  </p:childTnLst>
                                </p:cTn>
                              </p:par>
                              <p:par>
                                <p:cTn id="847" presetID="9" presetClass="exit" presetSubtype="0" fill="hold" grpId="1" nodeType="withEffect">
                                  <p:stCondLst>
                                    <p:cond delay="0"/>
                                  </p:stCondLst>
                                  <p:childTnLst>
                                    <p:animEffect transition="out" filter="dissolve">
                                      <p:cBhvr>
                                        <p:cTn id="848" dur="1000"/>
                                        <p:tgtEl>
                                          <p:spTgt spid="934053"/>
                                        </p:tgtEl>
                                      </p:cBhvr>
                                    </p:animEffect>
                                    <p:set>
                                      <p:cBhvr>
                                        <p:cTn id="849" dur="1" fill="hold">
                                          <p:stCondLst>
                                            <p:cond delay="999"/>
                                          </p:stCondLst>
                                        </p:cTn>
                                        <p:tgtEl>
                                          <p:spTgt spid="934053"/>
                                        </p:tgtEl>
                                        <p:attrNameLst>
                                          <p:attrName>style.visibility</p:attrName>
                                        </p:attrNameLst>
                                      </p:cBhvr>
                                      <p:to>
                                        <p:strVal val="hidden"/>
                                      </p:to>
                                    </p:set>
                                  </p:childTnLst>
                                </p:cTn>
                              </p:par>
                              <p:par>
                                <p:cTn id="850" presetID="9" presetClass="exit" presetSubtype="0" fill="hold" nodeType="withEffect">
                                  <p:stCondLst>
                                    <p:cond delay="0"/>
                                  </p:stCondLst>
                                  <p:childTnLst>
                                    <p:animEffect transition="out" filter="dissolve">
                                      <p:cBhvr>
                                        <p:cTn id="851" dur="1000"/>
                                        <p:tgtEl>
                                          <p:spTgt spid="934054"/>
                                        </p:tgtEl>
                                      </p:cBhvr>
                                    </p:animEffect>
                                    <p:set>
                                      <p:cBhvr>
                                        <p:cTn id="852" dur="1" fill="hold">
                                          <p:stCondLst>
                                            <p:cond delay="999"/>
                                          </p:stCondLst>
                                        </p:cTn>
                                        <p:tgtEl>
                                          <p:spTgt spid="934054"/>
                                        </p:tgtEl>
                                        <p:attrNameLst>
                                          <p:attrName>style.visibility</p:attrName>
                                        </p:attrNameLst>
                                      </p:cBhvr>
                                      <p:to>
                                        <p:strVal val="hidden"/>
                                      </p:to>
                                    </p:set>
                                  </p:childTnLst>
                                </p:cTn>
                              </p:par>
                              <p:par>
                                <p:cTn id="853" presetID="9" presetClass="exit" presetSubtype="0" fill="hold" nodeType="withEffect">
                                  <p:stCondLst>
                                    <p:cond delay="0"/>
                                  </p:stCondLst>
                                  <p:childTnLst>
                                    <p:animEffect transition="out" filter="dissolve">
                                      <p:cBhvr>
                                        <p:cTn id="854" dur="1000"/>
                                        <p:tgtEl>
                                          <p:spTgt spid="934055"/>
                                        </p:tgtEl>
                                      </p:cBhvr>
                                    </p:animEffect>
                                    <p:set>
                                      <p:cBhvr>
                                        <p:cTn id="855" dur="1" fill="hold">
                                          <p:stCondLst>
                                            <p:cond delay="999"/>
                                          </p:stCondLst>
                                        </p:cTn>
                                        <p:tgtEl>
                                          <p:spTgt spid="934055"/>
                                        </p:tgtEl>
                                        <p:attrNameLst>
                                          <p:attrName>style.visibility</p:attrName>
                                        </p:attrNameLst>
                                      </p:cBhvr>
                                      <p:to>
                                        <p:strVal val="hidden"/>
                                      </p:to>
                                    </p:set>
                                  </p:childTnLst>
                                </p:cTn>
                              </p:par>
                              <p:par>
                                <p:cTn id="856" presetID="9" presetClass="exit" presetSubtype="0" fill="hold" nodeType="withEffect">
                                  <p:stCondLst>
                                    <p:cond delay="0"/>
                                  </p:stCondLst>
                                  <p:childTnLst>
                                    <p:animEffect transition="out" filter="dissolve">
                                      <p:cBhvr>
                                        <p:cTn id="857" dur="1000"/>
                                        <p:tgtEl>
                                          <p:spTgt spid="934056"/>
                                        </p:tgtEl>
                                      </p:cBhvr>
                                    </p:animEffect>
                                    <p:set>
                                      <p:cBhvr>
                                        <p:cTn id="858" dur="1" fill="hold">
                                          <p:stCondLst>
                                            <p:cond delay="999"/>
                                          </p:stCondLst>
                                        </p:cTn>
                                        <p:tgtEl>
                                          <p:spTgt spid="934056"/>
                                        </p:tgtEl>
                                        <p:attrNameLst>
                                          <p:attrName>style.visibility</p:attrName>
                                        </p:attrNameLst>
                                      </p:cBhvr>
                                      <p:to>
                                        <p:strVal val="hidden"/>
                                      </p:to>
                                    </p:set>
                                  </p:childTnLst>
                                </p:cTn>
                              </p:par>
                              <p:par>
                                <p:cTn id="859" presetID="9" presetClass="exit" presetSubtype="0" fill="hold" nodeType="withEffect">
                                  <p:stCondLst>
                                    <p:cond delay="0"/>
                                  </p:stCondLst>
                                  <p:childTnLst>
                                    <p:animEffect transition="out" filter="dissolve">
                                      <p:cBhvr>
                                        <p:cTn id="860" dur="1000"/>
                                        <p:tgtEl>
                                          <p:spTgt spid="934057"/>
                                        </p:tgtEl>
                                      </p:cBhvr>
                                    </p:animEffect>
                                    <p:set>
                                      <p:cBhvr>
                                        <p:cTn id="861" dur="1" fill="hold">
                                          <p:stCondLst>
                                            <p:cond delay="999"/>
                                          </p:stCondLst>
                                        </p:cTn>
                                        <p:tgtEl>
                                          <p:spTgt spid="934057"/>
                                        </p:tgtEl>
                                        <p:attrNameLst>
                                          <p:attrName>style.visibility</p:attrName>
                                        </p:attrNameLst>
                                      </p:cBhvr>
                                      <p:to>
                                        <p:strVal val="hidden"/>
                                      </p:to>
                                    </p:set>
                                  </p:childTnLst>
                                </p:cTn>
                              </p:par>
                              <p:par>
                                <p:cTn id="862" presetID="9" presetClass="exit" presetSubtype="0" fill="hold" nodeType="withEffect">
                                  <p:stCondLst>
                                    <p:cond delay="0"/>
                                  </p:stCondLst>
                                  <p:childTnLst>
                                    <p:animEffect transition="out" filter="dissolve">
                                      <p:cBhvr>
                                        <p:cTn id="863" dur="1000"/>
                                        <p:tgtEl>
                                          <p:spTgt spid="934058"/>
                                        </p:tgtEl>
                                      </p:cBhvr>
                                    </p:animEffect>
                                    <p:set>
                                      <p:cBhvr>
                                        <p:cTn id="864" dur="1" fill="hold">
                                          <p:stCondLst>
                                            <p:cond delay="999"/>
                                          </p:stCondLst>
                                        </p:cTn>
                                        <p:tgtEl>
                                          <p:spTgt spid="934058"/>
                                        </p:tgtEl>
                                        <p:attrNameLst>
                                          <p:attrName>style.visibility</p:attrName>
                                        </p:attrNameLst>
                                      </p:cBhvr>
                                      <p:to>
                                        <p:strVal val="hidden"/>
                                      </p:to>
                                    </p:set>
                                  </p:childTnLst>
                                </p:cTn>
                              </p:par>
                              <p:par>
                                <p:cTn id="865" presetID="9" presetClass="exit" presetSubtype="0" fill="hold" nodeType="withEffect">
                                  <p:stCondLst>
                                    <p:cond delay="0"/>
                                  </p:stCondLst>
                                  <p:childTnLst>
                                    <p:animEffect transition="out" filter="dissolve">
                                      <p:cBhvr>
                                        <p:cTn id="866" dur="1000"/>
                                        <p:tgtEl>
                                          <p:spTgt spid="934059"/>
                                        </p:tgtEl>
                                      </p:cBhvr>
                                    </p:animEffect>
                                    <p:set>
                                      <p:cBhvr>
                                        <p:cTn id="867" dur="1" fill="hold">
                                          <p:stCondLst>
                                            <p:cond delay="999"/>
                                          </p:stCondLst>
                                        </p:cTn>
                                        <p:tgtEl>
                                          <p:spTgt spid="934059"/>
                                        </p:tgtEl>
                                        <p:attrNameLst>
                                          <p:attrName>style.visibility</p:attrName>
                                        </p:attrNameLst>
                                      </p:cBhvr>
                                      <p:to>
                                        <p:strVal val="hidden"/>
                                      </p:to>
                                    </p:set>
                                  </p:childTnLst>
                                </p:cTn>
                              </p:par>
                              <p:par>
                                <p:cTn id="868" presetID="9" presetClass="exit" presetSubtype="0" fill="hold" grpId="1" nodeType="withEffect">
                                  <p:stCondLst>
                                    <p:cond delay="0"/>
                                  </p:stCondLst>
                                  <p:childTnLst>
                                    <p:animEffect transition="out" filter="dissolve">
                                      <p:cBhvr>
                                        <p:cTn id="869" dur="1000"/>
                                        <p:tgtEl>
                                          <p:spTgt spid="934060"/>
                                        </p:tgtEl>
                                      </p:cBhvr>
                                    </p:animEffect>
                                    <p:set>
                                      <p:cBhvr>
                                        <p:cTn id="870" dur="1" fill="hold">
                                          <p:stCondLst>
                                            <p:cond delay="999"/>
                                          </p:stCondLst>
                                        </p:cTn>
                                        <p:tgtEl>
                                          <p:spTgt spid="934060"/>
                                        </p:tgtEl>
                                        <p:attrNameLst>
                                          <p:attrName>style.visibility</p:attrName>
                                        </p:attrNameLst>
                                      </p:cBhvr>
                                      <p:to>
                                        <p:strVal val="hidden"/>
                                      </p:to>
                                    </p:set>
                                  </p:childTnLst>
                                </p:cTn>
                              </p:par>
                              <p:par>
                                <p:cTn id="871" presetID="9" presetClass="exit" presetSubtype="0" fill="hold" grpId="1" nodeType="withEffect">
                                  <p:stCondLst>
                                    <p:cond delay="0"/>
                                  </p:stCondLst>
                                  <p:childTnLst>
                                    <p:animEffect transition="out" filter="dissolve">
                                      <p:cBhvr>
                                        <p:cTn id="872" dur="1000"/>
                                        <p:tgtEl>
                                          <p:spTgt spid="934061"/>
                                        </p:tgtEl>
                                      </p:cBhvr>
                                    </p:animEffect>
                                    <p:set>
                                      <p:cBhvr>
                                        <p:cTn id="873" dur="1" fill="hold">
                                          <p:stCondLst>
                                            <p:cond delay="999"/>
                                          </p:stCondLst>
                                        </p:cTn>
                                        <p:tgtEl>
                                          <p:spTgt spid="934061"/>
                                        </p:tgtEl>
                                        <p:attrNameLst>
                                          <p:attrName>style.visibility</p:attrName>
                                        </p:attrNameLst>
                                      </p:cBhvr>
                                      <p:to>
                                        <p:strVal val="hidden"/>
                                      </p:to>
                                    </p:set>
                                  </p:childTnLst>
                                </p:cTn>
                              </p:par>
                              <p:par>
                                <p:cTn id="874" presetID="9" presetClass="exit" presetSubtype="0" fill="hold" grpId="1" nodeType="withEffect">
                                  <p:stCondLst>
                                    <p:cond delay="0"/>
                                  </p:stCondLst>
                                  <p:childTnLst>
                                    <p:animEffect transition="out" filter="dissolve">
                                      <p:cBhvr>
                                        <p:cTn id="875" dur="1000"/>
                                        <p:tgtEl>
                                          <p:spTgt spid="934062"/>
                                        </p:tgtEl>
                                      </p:cBhvr>
                                    </p:animEffect>
                                    <p:set>
                                      <p:cBhvr>
                                        <p:cTn id="876" dur="1" fill="hold">
                                          <p:stCondLst>
                                            <p:cond delay="999"/>
                                          </p:stCondLst>
                                        </p:cTn>
                                        <p:tgtEl>
                                          <p:spTgt spid="934062"/>
                                        </p:tgtEl>
                                        <p:attrNameLst>
                                          <p:attrName>style.visibility</p:attrName>
                                        </p:attrNameLst>
                                      </p:cBhvr>
                                      <p:to>
                                        <p:strVal val="hidden"/>
                                      </p:to>
                                    </p:set>
                                  </p:childTnLst>
                                </p:cTn>
                              </p:par>
                              <p:par>
                                <p:cTn id="877" presetID="9" presetClass="exit" presetSubtype="0" fill="hold" grpId="1" nodeType="withEffect">
                                  <p:stCondLst>
                                    <p:cond delay="0"/>
                                  </p:stCondLst>
                                  <p:childTnLst>
                                    <p:animEffect transition="out" filter="dissolve">
                                      <p:cBhvr>
                                        <p:cTn id="878" dur="1000"/>
                                        <p:tgtEl>
                                          <p:spTgt spid="934063"/>
                                        </p:tgtEl>
                                      </p:cBhvr>
                                    </p:animEffect>
                                    <p:set>
                                      <p:cBhvr>
                                        <p:cTn id="879" dur="1" fill="hold">
                                          <p:stCondLst>
                                            <p:cond delay="999"/>
                                          </p:stCondLst>
                                        </p:cTn>
                                        <p:tgtEl>
                                          <p:spTgt spid="934063"/>
                                        </p:tgtEl>
                                        <p:attrNameLst>
                                          <p:attrName>style.visibility</p:attrName>
                                        </p:attrNameLst>
                                      </p:cBhvr>
                                      <p:to>
                                        <p:strVal val="hidden"/>
                                      </p:to>
                                    </p:set>
                                  </p:childTnLst>
                                </p:cTn>
                              </p:par>
                              <p:par>
                                <p:cTn id="880" presetID="9" presetClass="exit" presetSubtype="0" fill="hold" grpId="1" nodeType="withEffect">
                                  <p:stCondLst>
                                    <p:cond delay="0"/>
                                  </p:stCondLst>
                                  <p:childTnLst>
                                    <p:animEffect transition="out" filter="dissolve">
                                      <p:cBhvr>
                                        <p:cTn id="881" dur="1000"/>
                                        <p:tgtEl>
                                          <p:spTgt spid="934064"/>
                                        </p:tgtEl>
                                      </p:cBhvr>
                                    </p:animEffect>
                                    <p:set>
                                      <p:cBhvr>
                                        <p:cTn id="882" dur="1" fill="hold">
                                          <p:stCondLst>
                                            <p:cond delay="999"/>
                                          </p:stCondLst>
                                        </p:cTn>
                                        <p:tgtEl>
                                          <p:spTgt spid="934064"/>
                                        </p:tgtEl>
                                        <p:attrNameLst>
                                          <p:attrName>style.visibility</p:attrName>
                                        </p:attrNameLst>
                                      </p:cBhvr>
                                      <p:to>
                                        <p:strVal val="hidden"/>
                                      </p:to>
                                    </p:set>
                                  </p:childTnLst>
                                </p:cTn>
                              </p:par>
                              <p:par>
                                <p:cTn id="883" presetID="9" presetClass="exit" presetSubtype="0" fill="hold" grpId="1" nodeType="withEffect">
                                  <p:stCondLst>
                                    <p:cond delay="0"/>
                                  </p:stCondLst>
                                  <p:childTnLst>
                                    <p:animEffect transition="out" filter="dissolve">
                                      <p:cBhvr>
                                        <p:cTn id="884" dur="1000"/>
                                        <p:tgtEl>
                                          <p:spTgt spid="934065"/>
                                        </p:tgtEl>
                                      </p:cBhvr>
                                    </p:animEffect>
                                    <p:set>
                                      <p:cBhvr>
                                        <p:cTn id="885" dur="1" fill="hold">
                                          <p:stCondLst>
                                            <p:cond delay="999"/>
                                          </p:stCondLst>
                                        </p:cTn>
                                        <p:tgtEl>
                                          <p:spTgt spid="934065"/>
                                        </p:tgtEl>
                                        <p:attrNameLst>
                                          <p:attrName>style.visibility</p:attrName>
                                        </p:attrNameLst>
                                      </p:cBhvr>
                                      <p:to>
                                        <p:strVal val="hidden"/>
                                      </p:to>
                                    </p:set>
                                  </p:childTnLst>
                                </p:cTn>
                              </p:par>
                              <p:par>
                                <p:cTn id="886" presetID="9" presetClass="exit" presetSubtype="0" fill="hold" grpId="1" nodeType="withEffect">
                                  <p:stCondLst>
                                    <p:cond delay="0"/>
                                  </p:stCondLst>
                                  <p:childTnLst>
                                    <p:animEffect transition="out" filter="dissolve">
                                      <p:cBhvr>
                                        <p:cTn id="887" dur="1000"/>
                                        <p:tgtEl>
                                          <p:spTgt spid="934066"/>
                                        </p:tgtEl>
                                      </p:cBhvr>
                                    </p:animEffect>
                                    <p:set>
                                      <p:cBhvr>
                                        <p:cTn id="888" dur="1" fill="hold">
                                          <p:stCondLst>
                                            <p:cond delay="999"/>
                                          </p:stCondLst>
                                        </p:cTn>
                                        <p:tgtEl>
                                          <p:spTgt spid="934066"/>
                                        </p:tgtEl>
                                        <p:attrNameLst>
                                          <p:attrName>style.visibility</p:attrName>
                                        </p:attrNameLst>
                                      </p:cBhvr>
                                      <p:to>
                                        <p:strVal val="hidden"/>
                                      </p:to>
                                    </p:set>
                                  </p:childTnLst>
                                </p:cTn>
                              </p:par>
                              <p:par>
                                <p:cTn id="889" presetID="9" presetClass="exit" presetSubtype="0" fill="hold" grpId="1" nodeType="withEffect">
                                  <p:stCondLst>
                                    <p:cond delay="0"/>
                                  </p:stCondLst>
                                  <p:childTnLst>
                                    <p:animEffect transition="out" filter="dissolve">
                                      <p:cBhvr>
                                        <p:cTn id="890" dur="1000"/>
                                        <p:tgtEl>
                                          <p:spTgt spid="934067"/>
                                        </p:tgtEl>
                                      </p:cBhvr>
                                    </p:animEffect>
                                    <p:set>
                                      <p:cBhvr>
                                        <p:cTn id="891" dur="1" fill="hold">
                                          <p:stCondLst>
                                            <p:cond delay="999"/>
                                          </p:stCondLst>
                                        </p:cTn>
                                        <p:tgtEl>
                                          <p:spTgt spid="934067"/>
                                        </p:tgtEl>
                                        <p:attrNameLst>
                                          <p:attrName>style.visibility</p:attrName>
                                        </p:attrNameLst>
                                      </p:cBhvr>
                                      <p:to>
                                        <p:strVal val="hidden"/>
                                      </p:to>
                                    </p:set>
                                  </p:childTnLst>
                                </p:cTn>
                              </p:par>
                              <p:par>
                                <p:cTn id="892" presetID="9" presetClass="exit" presetSubtype="0" fill="hold" grpId="1" nodeType="withEffect">
                                  <p:stCondLst>
                                    <p:cond delay="0"/>
                                  </p:stCondLst>
                                  <p:childTnLst>
                                    <p:animEffect transition="out" filter="dissolve">
                                      <p:cBhvr>
                                        <p:cTn id="893" dur="1000"/>
                                        <p:tgtEl>
                                          <p:spTgt spid="934068"/>
                                        </p:tgtEl>
                                      </p:cBhvr>
                                    </p:animEffect>
                                    <p:set>
                                      <p:cBhvr>
                                        <p:cTn id="894" dur="1" fill="hold">
                                          <p:stCondLst>
                                            <p:cond delay="999"/>
                                          </p:stCondLst>
                                        </p:cTn>
                                        <p:tgtEl>
                                          <p:spTgt spid="934068"/>
                                        </p:tgtEl>
                                        <p:attrNameLst>
                                          <p:attrName>style.visibility</p:attrName>
                                        </p:attrNameLst>
                                      </p:cBhvr>
                                      <p:to>
                                        <p:strVal val="hidden"/>
                                      </p:to>
                                    </p:set>
                                  </p:childTnLst>
                                </p:cTn>
                              </p:par>
                              <p:par>
                                <p:cTn id="895" presetID="9" presetClass="exit" presetSubtype="0" fill="hold" nodeType="withEffect">
                                  <p:stCondLst>
                                    <p:cond delay="0"/>
                                  </p:stCondLst>
                                  <p:childTnLst>
                                    <p:animEffect transition="out" filter="dissolve">
                                      <p:cBhvr>
                                        <p:cTn id="896" dur="1000"/>
                                        <p:tgtEl>
                                          <p:spTgt spid="934069"/>
                                        </p:tgtEl>
                                      </p:cBhvr>
                                    </p:animEffect>
                                    <p:set>
                                      <p:cBhvr>
                                        <p:cTn id="897" dur="1" fill="hold">
                                          <p:stCondLst>
                                            <p:cond delay="999"/>
                                          </p:stCondLst>
                                        </p:cTn>
                                        <p:tgtEl>
                                          <p:spTgt spid="934069"/>
                                        </p:tgtEl>
                                        <p:attrNameLst>
                                          <p:attrName>style.visibility</p:attrName>
                                        </p:attrNameLst>
                                      </p:cBhvr>
                                      <p:to>
                                        <p:strVal val="hidden"/>
                                      </p:to>
                                    </p:set>
                                  </p:childTnLst>
                                </p:cTn>
                              </p:par>
                              <p:par>
                                <p:cTn id="898" presetID="9" presetClass="exit" presetSubtype="0" fill="hold" nodeType="withEffect">
                                  <p:stCondLst>
                                    <p:cond delay="0"/>
                                  </p:stCondLst>
                                  <p:childTnLst>
                                    <p:animEffect transition="out" filter="dissolve">
                                      <p:cBhvr>
                                        <p:cTn id="899" dur="1000"/>
                                        <p:tgtEl>
                                          <p:spTgt spid="934070"/>
                                        </p:tgtEl>
                                      </p:cBhvr>
                                    </p:animEffect>
                                    <p:set>
                                      <p:cBhvr>
                                        <p:cTn id="900" dur="1" fill="hold">
                                          <p:stCondLst>
                                            <p:cond delay="999"/>
                                          </p:stCondLst>
                                        </p:cTn>
                                        <p:tgtEl>
                                          <p:spTgt spid="934070"/>
                                        </p:tgtEl>
                                        <p:attrNameLst>
                                          <p:attrName>style.visibility</p:attrName>
                                        </p:attrNameLst>
                                      </p:cBhvr>
                                      <p:to>
                                        <p:strVal val="hidden"/>
                                      </p:to>
                                    </p:set>
                                  </p:childTnLst>
                                </p:cTn>
                              </p:par>
                              <p:par>
                                <p:cTn id="901" presetID="9" presetClass="exit" presetSubtype="0" fill="hold" nodeType="withEffect">
                                  <p:stCondLst>
                                    <p:cond delay="0"/>
                                  </p:stCondLst>
                                  <p:childTnLst>
                                    <p:animEffect transition="out" filter="dissolve">
                                      <p:cBhvr>
                                        <p:cTn id="902" dur="1000"/>
                                        <p:tgtEl>
                                          <p:spTgt spid="934071"/>
                                        </p:tgtEl>
                                      </p:cBhvr>
                                    </p:animEffect>
                                    <p:set>
                                      <p:cBhvr>
                                        <p:cTn id="903" dur="1" fill="hold">
                                          <p:stCondLst>
                                            <p:cond delay="999"/>
                                          </p:stCondLst>
                                        </p:cTn>
                                        <p:tgtEl>
                                          <p:spTgt spid="934071"/>
                                        </p:tgtEl>
                                        <p:attrNameLst>
                                          <p:attrName>style.visibility</p:attrName>
                                        </p:attrNameLst>
                                      </p:cBhvr>
                                      <p:to>
                                        <p:strVal val="hidden"/>
                                      </p:to>
                                    </p:set>
                                  </p:childTnLst>
                                </p:cTn>
                              </p:par>
                              <p:par>
                                <p:cTn id="904" presetID="9" presetClass="exit" presetSubtype="0" fill="hold" nodeType="withEffect">
                                  <p:stCondLst>
                                    <p:cond delay="0"/>
                                  </p:stCondLst>
                                  <p:childTnLst>
                                    <p:animEffect transition="out" filter="dissolve">
                                      <p:cBhvr>
                                        <p:cTn id="905" dur="1000"/>
                                        <p:tgtEl>
                                          <p:spTgt spid="934072"/>
                                        </p:tgtEl>
                                      </p:cBhvr>
                                    </p:animEffect>
                                    <p:set>
                                      <p:cBhvr>
                                        <p:cTn id="906" dur="1" fill="hold">
                                          <p:stCondLst>
                                            <p:cond delay="999"/>
                                          </p:stCondLst>
                                        </p:cTn>
                                        <p:tgtEl>
                                          <p:spTgt spid="934072"/>
                                        </p:tgtEl>
                                        <p:attrNameLst>
                                          <p:attrName>style.visibility</p:attrName>
                                        </p:attrNameLst>
                                      </p:cBhvr>
                                      <p:to>
                                        <p:strVal val="hidden"/>
                                      </p:to>
                                    </p:set>
                                  </p:childTnLst>
                                </p:cTn>
                              </p:par>
                              <p:par>
                                <p:cTn id="907" presetID="9" presetClass="exit" presetSubtype="0" fill="hold" nodeType="withEffect">
                                  <p:stCondLst>
                                    <p:cond delay="0"/>
                                  </p:stCondLst>
                                  <p:childTnLst>
                                    <p:animEffect transition="out" filter="dissolve">
                                      <p:cBhvr>
                                        <p:cTn id="908" dur="1000"/>
                                        <p:tgtEl>
                                          <p:spTgt spid="934073"/>
                                        </p:tgtEl>
                                      </p:cBhvr>
                                    </p:animEffect>
                                    <p:set>
                                      <p:cBhvr>
                                        <p:cTn id="909" dur="1" fill="hold">
                                          <p:stCondLst>
                                            <p:cond delay="999"/>
                                          </p:stCondLst>
                                        </p:cTn>
                                        <p:tgtEl>
                                          <p:spTgt spid="934073"/>
                                        </p:tgtEl>
                                        <p:attrNameLst>
                                          <p:attrName>style.visibility</p:attrName>
                                        </p:attrNameLst>
                                      </p:cBhvr>
                                      <p:to>
                                        <p:strVal val="hidden"/>
                                      </p:to>
                                    </p:set>
                                  </p:childTnLst>
                                </p:cTn>
                              </p:par>
                              <p:par>
                                <p:cTn id="910" presetID="9" presetClass="exit" presetSubtype="0" fill="hold" nodeType="withEffect">
                                  <p:stCondLst>
                                    <p:cond delay="0"/>
                                  </p:stCondLst>
                                  <p:childTnLst>
                                    <p:animEffect transition="out" filter="dissolve">
                                      <p:cBhvr>
                                        <p:cTn id="911" dur="1000"/>
                                        <p:tgtEl>
                                          <p:spTgt spid="934074"/>
                                        </p:tgtEl>
                                      </p:cBhvr>
                                    </p:animEffect>
                                    <p:set>
                                      <p:cBhvr>
                                        <p:cTn id="912" dur="1" fill="hold">
                                          <p:stCondLst>
                                            <p:cond delay="999"/>
                                          </p:stCondLst>
                                        </p:cTn>
                                        <p:tgtEl>
                                          <p:spTgt spid="934074"/>
                                        </p:tgtEl>
                                        <p:attrNameLst>
                                          <p:attrName>style.visibility</p:attrName>
                                        </p:attrNameLst>
                                      </p:cBhvr>
                                      <p:to>
                                        <p:strVal val="hidden"/>
                                      </p:to>
                                    </p:set>
                                  </p:childTnLst>
                                </p:cTn>
                              </p:par>
                              <p:par>
                                <p:cTn id="913" presetID="9" presetClass="exit" presetSubtype="0" fill="hold" nodeType="withEffect">
                                  <p:stCondLst>
                                    <p:cond delay="0"/>
                                  </p:stCondLst>
                                  <p:childTnLst>
                                    <p:animEffect transition="out" filter="dissolve">
                                      <p:cBhvr>
                                        <p:cTn id="914" dur="1000"/>
                                        <p:tgtEl>
                                          <p:spTgt spid="934075"/>
                                        </p:tgtEl>
                                      </p:cBhvr>
                                    </p:animEffect>
                                    <p:set>
                                      <p:cBhvr>
                                        <p:cTn id="915" dur="1" fill="hold">
                                          <p:stCondLst>
                                            <p:cond delay="999"/>
                                          </p:stCondLst>
                                        </p:cTn>
                                        <p:tgtEl>
                                          <p:spTgt spid="934075"/>
                                        </p:tgtEl>
                                        <p:attrNameLst>
                                          <p:attrName>style.visibility</p:attrName>
                                        </p:attrNameLst>
                                      </p:cBhvr>
                                      <p:to>
                                        <p:strVal val="hidden"/>
                                      </p:to>
                                    </p:set>
                                  </p:childTnLst>
                                </p:cTn>
                              </p:par>
                              <p:par>
                                <p:cTn id="916" presetID="9" presetClass="exit" presetSubtype="0" fill="hold" nodeType="withEffect">
                                  <p:stCondLst>
                                    <p:cond delay="0"/>
                                  </p:stCondLst>
                                  <p:childTnLst>
                                    <p:animEffect transition="out" filter="dissolve">
                                      <p:cBhvr>
                                        <p:cTn id="917" dur="1000"/>
                                        <p:tgtEl>
                                          <p:spTgt spid="934076"/>
                                        </p:tgtEl>
                                      </p:cBhvr>
                                    </p:animEffect>
                                    <p:set>
                                      <p:cBhvr>
                                        <p:cTn id="918" dur="1" fill="hold">
                                          <p:stCondLst>
                                            <p:cond delay="999"/>
                                          </p:stCondLst>
                                        </p:cTn>
                                        <p:tgtEl>
                                          <p:spTgt spid="934076"/>
                                        </p:tgtEl>
                                        <p:attrNameLst>
                                          <p:attrName>style.visibility</p:attrName>
                                        </p:attrNameLst>
                                      </p:cBhvr>
                                      <p:to>
                                        <p:strVal val="hidden"/>
                                      </p:to>
                                    </p:set>
                                  </p:childTnLst>
                                </p:cTn>
                              </p:par>
                              <p:par>
                                <p:cTn id="919" presetID="9" presetClass="exit" presetSubtype="0" fill="hold" nodeType="withEffect">
                                  <p:stCondLst>
                                    <p:cond delay="0"/>
                                  </p:stCondLst>
                                  <p:childTnLst>
                                    <p:animEffect transition="out" filter="dissolve">
                                      <p:cBhvr>
                                        <p:cTn id="920" dur="1000"/>
                                        <p:tgtEl>
                                          <p:spTgt spid="934077"/>
                                        </p:tgtEl>
                                      </p:cBhvr>
                                    </p:animEffect>
                                    <p:set>
                                      <p:cBhvr>
                                        <p:cTn id="921" dur="1" fill="hold">
                                          <p:stCondLst>
                                            <p:cond delay="999"/>
                                          </p:stCondLst>
                                        </p:cTn>
                                        <p:tgtEl>
                                          <p:spTgt spid="934077"/>
                                        </p:tgtEl>
                                        <p:attrNameLst>
                                          <p:attrName>style.visibility</p:attrName>
                                        </p:attrNameLst>
                                      </p:cBhvr>
                                      <p:to>
                                        <p:strVal val="hidden"/>
                                      </p:to>
                                    </p:set>
                                  </p:childTnLst>
                                </p:cTn>
                              </p:par>
                              <p:par>
                                <p:cTn id="922" presetID="9" presetClass="exit" presetSubtype="0" fill="hold" nodeType="withEffect">
                                  <p:stCondLst>
                                    <p:cond delay="0"/>
                                  </p:stCondLst>
                                  <p:childTnLst>
                                    <p:animEffect transition="out" filter="dissolve">
                                      <p:cBhvr>
                                        <p:cTn id="923" dur="1000"/>
                                        <p:tgtEl>
                                          <p:spTgt spid="934078"/>
                                        </p:tgtEl>
                                      </p:cBhvr>
                                    </p:animEffect>
                                    <p:set>
                                      <p:cBhvr>
                                        <p:cTn id="924" dur="1" fill="hold">
                                          <p:stCondLst>
                                            <p:cond delay="999"/>
                                          </p:stCondLst>
                                        </p:cTn>
                                        <p:tgtEl>
                                          <p:spTgt spid="934078"/>
                                        </p:tgtEl>
                                        <p:attrNameLst>
                                          <p:attrName>style.visibility</p:attrName>
                                        </p:attrNameLst>
                                      </p:cBhvr>
                                      <p:to>
                                        <p:strVal val="hidden"/>
                                      </p:to>
                                    </p:set>
                                  </p:childTnLst>
                                </p:cTn>
                              </p:par>
                              <p:par>
                                <p:cTn id="925" presetID="9" presetClass="exit" presetSubtype="0" fill="hold" nodeType="withEffect">
                                  <p:stCondLst>
                                    <p:cond delay="0"/>
                                  </p:stCondLst>
                                  <p:childTnLst>
                                    <p:animEffect transition="out" filter="dissolve">
                                      <p:cBhvr>
                                        <p:cTn id="926" dur="1000"/>
                                        <p:tgtEl>
                                          <p:spTgt spid="934079"/>
                                        </p:tgtEl>
                                      </p:cBhvr>
                                    </p:animEffect>
                                    <p:set>
                                      <p:cBhvr>
                                        <p:cTn id="927" dur="1" fill="hold">
                                          <p:stCondLst>
                                            <p:cond delay="999"/>
                                          </p:stCondLst>
                                        </p:cTn>
                                        <p:tgtEl>
                                          <p:spTgt spid="934079"/>
                                        </p:tgtEl>
                                        <p:attrNameLst>
                                          <p:attrName>style.visibility</p:attrName>
                                        </p:attrNameLst>
                                      </p:cBhvr>
                                      <p:to>
                                        <p:strVal val="hidden"/>
                                      </p:to>
                                    </p:set>
                                  </p:childTnLst>
                                </p:cTn>
                              </p:par>
                              <p:par>
                                <p:cTn id="928" presetID="9" presetClass="exit" presetSubtype="0" fill="hold" nodeType="withEffect">
                                  <p:stCondLst>
                                    <p:cond delay="0"/>
                                  </p:stCondLst>
                                  <p:childTnLst>
                                    <p:animEffect transition="out" filter="dissolve">
                                      <p:cBhvr>
                                        <p:cTn id="929" dur="1000"/>
                                        <p:tgtEl>
                                          <p:spTgt spid="934080"/>
                                        </p:tgtEl>
                                      </p:cBhvr>
                                    </p:animEffect>
                                    <p:set>
                                      <p:cBhvr>
                                        <p:cTn id="930" dur="1" fill="hold">
                                          <p:stCondLst>
                                            <p:cond delay="999"/>
                                          </p:stCondLst>
                                        </p:cTn>
                                        <p:tgtEl>
                                          <p:spTgt spid="934080"/>
                                        </p:tgtEl>
                                        <p:attrNameLst>
                                          <p:attrName>style.visibility</p:attrName>
                                        </p:attrNameLst>
                                      </p:cBhvr>
                                      <p:to>
                                        <p:strVal val="hidden"/>
                                      </p:to>
                                    </p:set>
                                  </p:childTnLst>
                                </p:cTn>
                              </p:par>
                              <p:par>
                                <p:cTn id="931" presetID="9" presetClass="exit" presetSubtype="0" fill="hold" grpId="1" nodeType="withEffect">
                                  <p:stCondLst>
                                    <p:cond delay="0"/>
                                  </p:stCondLst>
                                  <p:childTnLst>
                                    <p:animEffect transition="out" filter="dissolve">
                                      <p:cBhvr>
                                        <p:cTn id="932" dur="1000"/>
                                        <p:tgtEl>
                                          <p:spTgt spid="934081"/>
                                        </p:tgtEl>
                                      </p:cBhvr>
                                    </p:animEffect>
                                    <p:set>
                                      <p:cBhvr>
                                        <p:cTn id="933" dur="1" fill="hold">
                                          <p:stCondLst>
                                            <p:cond delay="999"/>
                                          </p:stCondLst>
                                        </p:cTn>
                                        <p:tgtEl>
                                          <p:spTgt spid="934081"/>
                                        </p:tgtEl>
                                        <p:attrNameLst>
                                          <p:attrName>style.visibility</p:attrName>
                                        </p:attrNameLst>
                                      </p:cBhvr>
                                      <p:to>
                                        <p:strVal val="hidden"/>
                                      </p:to>
                                    </p:set>
                                  </p:childTnLst>
                                </p:cTn>
                              </p:par>
                              <p:par>
                                <p:cTn id="934" presetID="9" presetClass="exit" presetSubtype="0" fill="hold" grpId="1" nodeType="withEffect">
                                  <p:stCondLst>
                                    <p:cond delay="0"/>
                                  </p:stCondLst>
                                  <p:childTnLst>
                                    <p:animEffect transition="out" filter="dissolve">
                                      <p:cBhvr>
                                        <p:cTn id="935" dur="1000"/>
                                        <p:tgtEl>
                                          <p:spTgt spid="934082"/>
                                        </p:tgtEl>
                                      </p:cBhvr>
                                    </p:animEffect>
                                    <p:set>
                                      <p:cBhvr>
                                        <p:cTn id="936" dur="1" fill="hold">
                                          <p:stCondLst>
                                            <p:cond delay="999"/>
                                          </p:stCondLst>
                                        </p:cTn>
                                        <p:tgtEl>
                                          <p:spTgt spid="934082"/>
                                        </p:tgtEl>
                                        <p:attrNameLst>
                                          <p:attrName>style.visibility</p:attrName>
                                        </p:attrNameLst>
                                      </p:cBhvr>
                                      <p:to>
                                        <p:strVal val="hidden"/>
                                      </p:to>
                                    </p:set>
                                  </p:childTnLst>
                                </p:cTn>
                              </p:par>
                              <p:par>
                                <p:cTn id="937" presetID="9" presetClass="exit" presetSubtype="0" fill="hold" grpId="1" nodeType="withEffect">
                                  <p:stCondLst>
                                    <p:cond delay="0"/>
                                  </p:stCondLst>
                                  <p:childTnLst>
                                    <p:animEffect transition="out" filter="dissolve">
                                      <p:cBhvr>
                                        <p:cTn id="938" dur="1000"/>
                                        <p:tgtEl>
                                          <p:spTgt spid="934083"/>
                                        </p:tgtEl>
                                      </p:cBhvr>
                                    </p:animEffect>
                                    <p:set>
                                      <p:cBhvr>
                                        <p:cTn id="939" dur="1" fill="hold">
                                          <p:stCondLst>
                                            <p:cond delay="999"/>
                                          </p:stCondLst>
                                        </p:cTn>
                                        <p:tgtEl>
                                          <p:spTgt spid="934083"/>
                                        </p:tgtEl>
                                        <p:attrNameLst>
                                          <p:attrName>style.visibility</p:attrName>
                                        </p:attrNameLst>
                                      </p:cBhvr>
                                      <p:to>
                                        <p:strVal val="hidden"/>
                                      </p:to>
                                    </p:set>
                                  </p:childTnLst>
                                </p:cTn>
                              </p:par>
                              <p:par>
                                <p:cTn id="940" presetID="9" presetClass="exit" presetSubtype="0" fill="hold" grpId="1" nodeType="withEffect">
                                  <p:stCondLst>
                                    <p:cond delay="0"/>
                                  </p:stCondLst>
                                  <p:childTnLst>
                                    <p:animEffect transition="out" filter="dissolve">
                                      <p:cBhvr>
                                        <p:cTn id="941" dur="1000"/>
                                        <p:tgtEl>
                                          <p:spTgt spid="934084"/>
                                        </p:tgtEl>
                                      </p:cBhvr>
                                    </p:animEffect>
                                    <p:set>
                                      <p:cBhvr>
                                        <p:cTn id="942" dur="1" fill="hold">
                                          <p:stCondLst>
                                            <p:cond delay="999"/>
                                          </p:stCondLst>
                                        </p:cTn>
                                        <p:tgtEl>
                                          <p:spTgt spid="934084"/>
                                        </p:tgtEl>
                                        <p:attrNameLst>
                                          <p:attrName>style.visibility</p:attrName>
                                        </p:attrNameLst>
                                      </p:cBhvr>
                                      <p:to>
                                        <p:strVal val="hidden"/>
                                      </p:to>
                                    </p:set>
                                  </p:childTnLst>
                                </p:cTn>
                              </p:par>
                              <p:par>
                                <p:cTn id="943" presetID="9" presetClass="exit" presetSubtype="0" fill="hold" grpId="1" nodeType="withEffect">
                                  <p:stCondLst>
                                    <p:cond delay="0"/>
                                  </p:stCondLst>
                                  <p:childTnLst>
                                    <p:animEffect transition="out" filter="dissolve">
                                      <p:cBhvr>
                                        <p:cTn id="944" dur="1000"/>
                                        <p:tgtEl>
                                          <p:spTgt spid="934085"/>
                                        </p:tgtEl>
                                      </p:cBhvr>
                                    </p:animEffect>
                                    <p:set>
                                      <p:cBhvr>
                                        <p:cTn id="945" dur="1" fill="hold">
                                          <p:stCondLst>
                                            <p:cond delay="999"/>
                                          </p:stCondLst>
                                        </p:cTn>
                                        <p:tgtEl>
                                          <p:spTgt spid="934085"/>
                                        </p:tgtEl>
                                        <p:attrNameLst>
                                          <p:attrName>style.visibility</p:attrName>
                                        </p:attrNameLst>
                                      </p:cBhvr>
                                      <p:to>
                                        <p:strVal val="hidden"/>
                                      </p:to>
                                    </p:set>
                                  </p:childTnLst>
                                </p:cTn>
                              </p:par>
                              <p:par>
                                <p:cTn id="946" presetID="9" presetClass="exit" presetSubtype="0" fill="hold" grpId="1" nodeType="withEffect">
                                  <p:stCondLst>
                                    <p:cond delay="0"/>
                                  </p:stCondLst>
                                  <p:childTnLst>
                                    <p:animEffect transition="out" filter="dissolve">
                                      <p:cBhvr>
                                        <p:cTn id="947" dur="1000"/>
                                        <p:tgtEl>
                                          <p:spTgt spid="934086"/>
                                        </p:tgtEl>
                                      </p:cBhvr>
                                    </p:animEffect>
                                    <p:set>
                                      <p:cBhvr>
                                        <p:cTn id="948" dur="1" fill="hold">
                                          <p:stCondLst>
                                            <p:cond delay="999"/>
                                          </p:stCondLst>
                                        </p:cTn>
                                        <p:tgtEl>
                                          <p:spTgt spid="934086"/>
                                        </p:tgtEl>
                                        <p:attrNameLst>
                                          <p:attrName>style.visibility</p:attrName>
                                        </p:attrNameLst>
                                      </p:cBhvr>
                                      <p:to>
                                        <p:strVal val="hidden"/>
                                      </p:to>
                                    </p:set>
                                  </p:childTnLst>
                                </p:cTn>
                              </p:par>
                              <p:par>
                                <p:cTn id="949" presetID="9" presetClass="exit" presetSubtype="0" fill="hold" grpId="1" nodeType="withEffect">
                                  <p:stCondLst>
                                    <p:cond delay="0"/>
                                  </p:stCondLst>
                                  <p:childTnLst>
                                    <p:animEffect transition="out" filter="dissolve">
                                      <p:cBhvr>
                                        <p:cTn id="950" dur="1000"/>
                                        <p:tgtEl>
                                          <p:spTgt spid="934087"/>
                                        </p:tgtEl>
                                      </p:cBhvr>
                                    </p:animEffect>
                                    <p:set>
                                      <p:cBhvr>
                                        <p:cTn id="951" dur="1" fill="hold">
                                          <p:stCondLst>
                                            <p:cond delay="999"/>
                                          </p:stCondLst>
                                        </p:cTn>
                                        <p:tgtEl>
                                          <p:spTgt spid="934087"/>
                                        </p:tgtEl>
                                        <p:attrNameLst>
                                          <p:attrName>style.visibility</p:attrName>
                                        </p:attrNameLst>
                                      </p:cBhvr>
                                      <p:to>
                                        <p:strVal val="hidden"/>
                                      </p:to>
                                    </p:set>
                                  </p:childTnLst>
                                </p:cTn>
                              </p:par>
                              <p:par>
                                <p:cTn id="952" presetID="9" presetClass="exit" presetSubtype="0" fill="hold" nodeType="withEffect">
                                  <p:stCondLst>
                                    <p:cond delay="0"/>
                                  </p:stCondLst>
                                  <p:childTnLst>
                                    <p:animEffect transition="out" filter="dissolve">
                                      <p:cBhvr>
                                        <p:cTn id="953" dur="1000"/>
                                        <p:tgtEl>
                                          <p:spTgt spid="934088"/>
                                        </p:tgtEl>
                                      </p:cBhvr>
                                    </p:animEffect>
                                    <p:set>
                                      <p:cBhvr>
                                        <p:cTn id="954" dur="1" fill="hold">
                                          <p:stCondLst>
                                            <p:cond delay="999"/>
                                          </p:stCondLst>
                                        </p:cTn>
                                        <p:tgtEl>
                                          <p:spTgt spid="934088"/>
                                        </p:tgtEl>
                                        <p:attrNameLst>
                                          <p:attrName>style.visibility</p:attrName>
                                        </p:attrNameLst>
                                      </p:cBhvr>
                                      <p:to>
                                        <p:strVal val="hidden"/>
                                      </p:to>
                                    </p:set>
                                  </p:childTnLst>
                                </p:cTn>
                              </p:par>
                              <p:par>
                                <p:cTn id="955" presetID="9" presetClass="exit" presetSubtype="0" fill="hold" nodeType="withEffect">
                                  <p:stCondLst>
                                    <p:cond delay="0"/>
                                  </p:stCondLst>
                                  <p:childTnLst>
                                    <p:animEffect transition="out" filter="dissolve">
                                      <p:cBhvr>
                                        <p:cTn id="956" dur="1000"/>
                                        <p:tgtEl>
                                          <p:spTgt spid="934089"/>
                                        </p:tgtEl>
                                      </p:cBhvr>
                                    </p:animEffect>
                                    <p:set>
                                      <p:cBhvr>
                                        <p:cTn id="957" dur="1" fill="hold">
                                          <p:stCondLst>
                                            <p:cond delay="999"/>
                                          </p:stCondLst>
                                        </p:cTn>
                                        <p:tgtEl>
                                          <p:spTgt spid="934089"/>
                                        </p:tgtEl>
                                        <p:attrNameLst>
                                          <p:attrName>style.visibility</p:attrName>
                                        </p:attrNameLst>
                                      </p:cBhvr>
                                      <p:to>
                                        <p:strVal val="hidden"/>
                                      </p:to>
                                    </p:set>
                                  </p:childTnLst>
                                </p:cTn>
                              </p:par>
                              <p:par>
                                <p:cTn id="958" presetID="9" presetClass="exit" presetSubtype="0" fill="hold" nodeType="withEffect">
                                  <p:stCondLst>
                                    <p:cond delay="0"/>
                                  </p:stCondLst>
                                  <p:childTnLst>
                                    <p:animEffect transition="out" filter="dissolve">
                                      <p:cBhvr>
                                        <p:cTn id="959" dur="1000"/>
                                        <p:tgtEl>
                                          <p:spTgt spid="934090"/>
                                        </p:tgtEl>
                                      </p:cBhvr>
                                    </p:animEffect>
                                    <p:set>
                                      <p:cBhvr>
                                        <p:cTn id="960" dur="1" fill="hold">
                                          <p:stCondLst>
                                            <p:cond delay="999"/>
                                          </p:stCondLst>
                                        </p:cTn>
                                        <p:tgtEl>
                                          <p:spTgt spid="934090"/>
                                        </p:tgtEl>
                                        <p:attrNameLst>
                                          <p:attrName>style.visibility</p:attrName>
                                        </p:attrNameLst>
                                      </p:cBhvr>
                                      <p:to>
                                        <p:strVal val="hidden"/>
                                      </p:to>
                                    </p:set>
                                  </p:childTnLst>
                                </p:cTn>
                              </p:par>
                              <p:par>
                                <p:cTn id="961" presetID="9" presetClass="exit" presetSubtype="0" fill="hold" nodeType="withEffect">
                                  <p:stCondLst>
                                    <p:cond delay="0"/>
                                  </p:stCondLst>
                                  <p:childTnLst>
                                    <p:animEffect transition="out" filter="dissolve">
                                      <p:cBhvr>
                                        <p:cTn id="962" dur="1000"/>
                                        <p:tgtEl>
                                          <p:spTgt spid="934091"/>
                                        </p:tgtEl>
                                      </p:cBhvr>
                                    </p:animEffect>
                                    <p:set>
                                      <p:cBhvr>
                                        <p:cTn id="963" dur="1" fill="hold">
                                          <p:stCondLst>
                                            <p:cond delay="999"/>
                                          </p:stCondLst>
                                        </p:cTn>
                                        <p:tgtEl>
                                          <p:spTgt spid="934091"/>
                                        </p:tgtEl>
                                        <p:attrNameLst>
                                          <p:attrName>style.visibility</p:attrName>
                                        </p:attrNameLst>
                                      </p:cBhvr>
                                      <p:to>
                                        <p:strVal val="hidden"/>
                                      </p:to>
                                    </p:set>
                                  </p:childTnLst>
                                </p:cTn>
                              </p:par>
                              <p:par>
                                <p:cTn id="964" presetID="9" presetClass="exit" presetSubtype="0" fill="hold" grpId="1" nodeType="withEffect">
                                  <p:stCondLst>
                                    <p:cond delay="0"/>
                                  </p:stCondLst>
                                  <p:childTnLst>
                                    <p:animEffect transition="out" filter="dissolve">
                                      <p:cBhvr>
                                        <p:cTn id="965" dur="1000"/>
                                        <p:tgtEl>
                                          <p:spTgt spid="934092"/>
                                        </p:tgtEl>
                                      </p:cBhvr>
                                    </p:animEffect>
                                    <p:set>
                                      <p:cBhvr>
                                        <p:cTn id="966" dur="1" fill="hold">
                                          <p:stCondLst>
                                            <p:cond delay="999"/>
                                          </p:stCondLst>
                                        </p:cTn>
                                        <p:tgtEl>
                                          <p:spTgt spid="934092"/>
                                        </p:tgtEl>
                                        <p:attrNameLst>
                                          <p:attrName>style.visibility</p:attrName>
                                        </p:attrNameLst>
                                      </p:cBhvr>
                                      <p:to>
                                        <p:strVal val="hidden"/>
                                      </p:to>
                                    </p:set>
                                  </p:childTnLst>
                                </p:cTn>
                              </p:par>
                              <p:par>
                                <p:cTn id="967" presetID="9" presetClass="exit" presetSubtype="0" fill="hold" grpId="1" nodeType="withEffect">
                                  <p:stCondLst>
                                    <p:cond delay="0"/>
                                  </p:stCondLst>
                                  <p:childTnLst>
                                    <p:animEffect transition="out" filter="dissolve">
                                      <p:cBhvr>
                                        <p:cTn id="968" dur="1000"/>
                                        <p:tgtEl>
                                          <p:spTgt spid="934093"/>
                                        </p:tgtEl>
                                      </p:cBhvr>
                                    </p:animEffect>
                                    <p:set>
                                      <p:cBhvr>
                                        <p:cTn id="969" dur="1" fill="hold">
                                          <p:stCondLst>
                                            <p:cond delay="999"/>
                                          </p:stCondLst>
                                        </p:cTn>
                                        <p:tgtEl>
                                          <p:spTgt spid="934093"/>
                                        </p:tgtEl>
                                        <p:attrNameLst>
                                          <p:attrName>style.visibility</p:attrName>
                                        </p:attrNameLst>
                                      </p:cBhvr>
                                      <p:to>
                                        <p:strVal val="hidden"/>
                                      </p:to>
                                    </p:set>
                                  </p:childTnLst>
                                </p:cTn>
                              </p:par>
                              <p:par>
                                <p:cTn id="970" presetID="9" presetClass="exit" presetSubtype="0" fill="hold" grpId="1" nodeType="withEffect">
                                  <p:stCondLst>
                                    <p:cond delay="0"/>
                                  </p:stCondLst>
                                  <p:childTnLst>
                                    <p:animEffect transition="out" filter="dissolve">
                                      <p:cBhvr>
                                        <p:cTn id="971" dur="1000"/>
                                        <p:tgtEl>
                                          <p:spTgt spid="934094"/>
                                        </p:tgtEl>
                                      </p:cBhvr>
                                    </p:animEffect>
                                    <p:set>
                                      <p:cBhvr>
                                        <p:cTn id="972" dur="1" fill="hold">
                                          <p:stCondLst>
                                            <p:cond delay="999"/>
                                          </p:stCondLst>
                                        </p:cTn>
                                        <p:tgtEl>
                                          <p:spTgt spid="934094"/>
                                        </p:tgtEl>
                                        <p:attrNameLst>
                                          <p:attrName>style.visibility</p:attrName>
                                        </p:attrNameLst>
                                      </p:cBhvr>
                                      <p:to>
                                        <p:strVal val="hidden"/>
                                      </p:to>
                                    </p:set>
                                  </p:childTnLst>
                                </p:cTn>
                              </p:par>
                              <p:par>
                                <p:cTn id="973" presetID="9" presetClass="exit" presetSubtype="0" fill="hold" grpId="1" nodeType="withEffect">
                                  <p:stCondLst>
                                    <p:cond delay="0"/>
                                  </p:stCondLst>
                                  <p:childTnLst>
                                    <p:animEffect transition="out" filter="dissolve">
                                      <p:cBhvr>
                                        <p:cTn id="974" dur="1000"/>
                                        <p:tgtEl>
                                          <p:spTgt spid="934095"/>
                                        </p:tgtEl>
                                      </p:cBhvr>
                                    </p:animEffect>
                                    <p:set>
                                      <p:cBhvr>
                                        <p:cTn id="975" dur="1" fill="hold">
                                          <p:stCondLst>
                                            <p:cond delay="999"/>
                                          </p:stCondLst>
                                        </p:cTn>
                                        <p:tgtEl>
                                          <p:spTgt spid="934095"/>
                                        </p:tgtEl>
                                        <p:attrNameLst>
                                          <p:attrName>style.visibility</p:attrName>
                                        </p:attrNameLst>
                                      </p:cBhvr>
                                      <p:to>
                                        <p:strVal val="hidden"/>
                                      </p:to>
                                    </p:set>
                                  </p:childTnLst>
                                </p:cTn>
                              </p:par>
                              <p:par>
                                <p:cTn id="976" presetID="9" presetClass="exit" presetSubtype="0" fill="hold" grpId="1" nodeType="withEffect">
                                  <p:stCondLst>
                                    <p:cond delay="0"/>
                                  </p:stCondLst>
                                  <p:childTnLst>
                                    <p:animEffect transition="out" filter="dissolve">
                                      <p:cBhvr>
                                        <p:cTn id="977" dur="1000"/>
                                        <p:tgtEl>
                                          <p:spTgt spid="934096"/>
                                        </p:tgtEl>
                                      </p:cBhvr>
                                    </p:animEffect>
                                    <p:set>
                                      <p:cBhvr>
                                        <p:cTn id="978" dur="1" fill="hold">
                                          <p:stCondLst>
                                            <p:cond delay="999"/>
                                          </p:stCondLst>
                                        </p:cTn>
                                        <p:tgtEl>
                                          <p:spTgt spid="934096"/>
                                        </p:tgtEl>
                                        <p:attrNameLst>
                                          <p:attrName>style.visibility</p:attrName>
                                        </p:attrNameLst>
                                      </p:cBhvr>
                                      <p:to>
                                        <p:strVal val="hidden"/>
                                      </p:to>
                                    </p:set>
                                  </p:childTnLst>
                                </p:cTn>
                              </p:par>
                              <p:par>
                                <p:cTn id="979" presetID="9" presetClass="exit" presetSubtype="0" fill="hold" grpId="1" nodeType="withEffect">
                                  <p:stCondLst>
                                    <p:cond delay="0"/>
                                  </p:stCondLst>
                                  <p:childTnLst>
                                    <p:animEffect transition="out" filter="dissolve">
                                      <p:cBhvr>
                                        <p:cTn id="980" dur="1000"/>
                                        <p:tgtEl>
                                          <p:spTgt spid="934097"/>
                                        </p:tgtEl>
                                      </p:cBhvr>
                                    </p:animEffect>
                                    <p:set>
                                      <p:cBhvr>
                                        <p:cTn id="981" dur="1" fill="hold">
                                          <p:stCondLst>
                                            <p:cond delay="999"/>
                                          </p:stCondLst>
                                        </p:cTn>
                                        <p:tgtEl>
                                          <p:spTgt spid="934097"/>
                                        </p:tgtEl>
                                        <p:attrNameLst>
                                          <p:attrName>style.visibility</p:attrName>
                                        </p:attrNameLst>
                                      </p:cBhvr>
                                      <p:to>
                                        <p:strVal val="hidden"/>
                                      </p:to>
                                    </p:set>
                                  </p:childTnLst>
                                </p:cTn>
                              </p:par>
                              <p:par>
                                <p:cTn id="982" presetID="9" presetClass="exit" presetSubtype="0" fill="hold" nodeType="withEffect">
                                  <p:stCondLst>
                                    <p:cond delay="0"/>
                                  </p:stCondLst>
                                  <p:childTnLst>
                                    <p:animEffect transition="out" filter="dissolve">
                                      <p:cBhvr>
                                        <p:cTn id="983" dur="1000"/>
                                        <p:tgtEl>
                                          <p:spTgt spid="934098"/>
                                        </p:tgtEl>
                                      </p:cBhvr>
                                    </p:animEffect>
                                    <p:set>
                                      <p:cBhvr>
                                        <p:cTn id="984" dur="1" fill="hold">
                                          <p:stCondLst>
                                            <p:cond delay="999"/>
                                          </p:stCondLst>
                                        </p:cTn>
                                        <p:tgtEl>
                                          <p:spTgt spid="934098"/>
                                        </p:tgtEl>
                                        <p:attrNameLst>
                                          <p:attrName>style.visibility</p:attrName>
                                        </p:attrNameLst>
                                      </p:cBhvr>
                                      <p:to>
                                        <p:strVal val="hidden"/>
                                      </p:to>
                                    </p:set>
                                  </p:childTnLst>
                                </p:cTn>
                              </p:par>
                              <p:par>
                                <p:cTn id="985" presetID="9" presetClass="exit" presetSubtype="0" fill="hold" nodeType="withEffect">
                                  <p:stCondLst>
                                    <p:cond delay="0"/>
                                  </p:stCondLst>
                                  <p:childTnLst>
                                    <p:animEffect transition="out" filter="dissolve">
                                      <p:cBhvr>
                                        <p:cTn id="986" dur="1000"/>
                                        <p:tgtEl>
                                          <p:spTgt spid="934099"/>
                                        </p:tgtEl>
                                      </p:cBhvr>
                                    </p:animEffect>
                                    <p:set>
                                      <p:cBhvr>
                                        <p:cTn id="987" dur="1" fill="hold">
                                          <p:stCondLst>
                                            <p:cond delay="999"/>
                                          </p:stCondLst>
                                        </p:cTn>
                                        <p:tgtEl>
                                          <p:spTgt spid="934099"/>
                                        </p:tgtEl>
                                        <p:attrNameLst>
                                          <p:attrName>style.visibility</p:attrName>
                                        </p:attrNameLst>
                                      </p:cBhvr>
                                      <p:to>
                                        <p:strVal val="hidden"/>
                                      </p:to>
                                    </p:set>
                                  </p:childTnLst>
                                </p:cTn>
                              </p:par>
                              <p:par>
                                <p:cTn id="988" presetID="9" presetClass="exit" presetSubtype="0" fill="hold" nodeType="withEffect">
                                  <p:stCondLst>
                                    <p:cond delay="0"/>
                                  </p:stCondLst>
                                  <p:childTnLst>
                                    <p:animEffect transition="out" filter="dissolve">
                                      <p:cBhvr>
                                        <p:cTn id="989" dur="1000"/>
                                        <p:tgtEl>
                                          <p:spTgt spid="934100"/>
                                        </p:tgtEl>
                                      </p:cBhvr>
                                    </p:animEffect>
                                    <p:set>
                                      <p:cBhvr>
                                        <p:cTn id="990" dur="1" fill="hold">
                                          <p:stCondLst>
                                            <p:cond delay="999"/>
                                          </p:stCondLst>
                                        </p:cTn>
                                        <p:tgtEl>
                                          <p:spTgt spid="934100"/>
                                        </p:tgtEl>
                                        <p:attrNameLst>
                                          <p:attrName>style.visibility</p:attrName>
                                        </p:attrNameLst>
                                      </p:cBhvr>
                                      <p:to>
                                        <p:strVal val="hidden"/>
                                      </p:to>
                                    </p:set>
                                  </p:childTnLst>
                                </p:cTn>
                              </p:par>
                              <p:par>
                                <p:cTn id="991" presetID="9" presetClass="exit" presetSubtype="0" fill="hold" nodeType="withEffect">
                                  <p:stCondLst>
                                    <p:cond delay="0"/>
                                  </p:stCondLst>
                                  <p:childTnLst>
                                    <p:animEffect transition="out" filter="dissolve">
                                      <p:cBhvr>
                                        <p:cTn id="992" dur="1000"/>
                                        <p:tgtEl>
                                          <p:spTgt spid="934101"/>
                                        </p:tgtEl>
                                      </p:cBhvr>
                                    </p:animEffect>
                                    <p:set>
                                      <p:cBhvr>
                                        <p:cTn id="993" dur="1" fill="hold">
                                          <p:stCondLst>
                                            <p:cond delay="999"/>
                                          </p:stCondLst>
                                        </p:cTn>
                                        <p:tgtEl>
                                          <p:spTgt spid="934101"/>
                                        </p:tgtEl>
                                        <p:attrNameLst>
                                          <p:attrName>style.visibility</p:attrName>
                                        </p:attrNameLst>
                                      </p:cBhvr>
                                      <p:to>
                                        <p:strVal val="hidden"/>
                                      </p:to>
                                    </p:set>
                                  </p:childTnLst>
                                </p:cTn>
                              </p:par>
                              <p:par>
                                <p:cTn id="994" presetID="9" presetClass="exit" presetSubtype="0" fill="hold" nodeType="withEffect">
                                  <p:stCondLst>
                                    <p:cond delay="0"/>
                                  </p:stCondLst>
                                  <p:childTnLst>
                                    <p:animEffect transition="out" filter="dissolve">
                                      <p:cBhvr>
                                        <p:cTn id="995" dur="1000"/>
                                        <p:tgtEl>
                                          <p:spTgt spid="934102"/>
                                        </p:tgtEl>
                                      </p:cBhvr>
                                    </p:animEffect>
                                    <p:set>
                                      <p:cBhvr>
                                        <p:cTn id="996" dur="1" fill="hold">
                                          <p:stCondLst>
                                            <p:cond delay="999"/>
                                          </p:stCondLst>
                                        </p:cTn>
                                        <p:tgtEl>
                                          <p:spTgt spid="934102"/>
                                        </p:tgtEl>
                                        <p:attrNameLst>
                                          <p:attrName>style.visibility</p:attrName>
                                        </p:attrNameLst>
                                      </p:cBhvr>
                                      <p:to>
                                        <p:strVal val="hidden"/>
                                      </p:to>
                                    </p:set>
                                  </p:childTnLst>
                                </p:cTn>
                              </p:par>
                              <p:par>
                                <p:cTn id="997" presetID="9" presetClass="exit" presetSubtype="0" fill="hold" nodeType="withEffect">
                                  <p:stCondLst>
                                    <p:cond delay="0"/>
                                  </p:stCondLst>
                                  <p:childTnLst>
                                    <p:animEffect transition="out" filter="dissolve">
                                      <p:cBhvr>
                                        <p:cTn id="998" dur="1000"/>
                                        <p:tgtEl>
                                          <p:spTgt spid="934103"/>
                                        </p:tgtEl>
                                      </p:cBhvr>
                                    </p:animEffect>
                                    <p:set>
                                      <p:cBhvr>
                                        <p:cTn id="999" dur="1" fill="hold">
                                          <p:stCondLst>
                                            <p:cond delay="999"/>
                                          </p:stCondLst>
                                        </p:cTn>
                                        <p:tgtEl>
                                          <p:spTgt spid="934103"/>
                                        </p:tgtEl>
                                        <p:attrNameLst>
                                          <p:attrName>style.visibility</p:attrName>
                                        </p:attrNameLst>
                                      </p:cBhvr>
                                      <p:to>
                                        <p:strVal val="hidden"/>
                                      </p:to>
                                    </p:set>
                                  </p:childTnLst>
                                </p:cTn>
                              </p:par>
                              <p:par>
                                <p:cTn id="1000" presetID="9" presetClass="exit" presetSubtype="0" fill="hold" nodeType="withEffect">
                                  <p:stCondLst>
                                    <p:cond delay="0"/>
                                  </p:stCondLst>
                                  <p:childTnLst>
                                    <p:animEffect transition="out" filter="dissolve">
                                      <p:cBhvr>
                                        <p:cTn id="1001" dur="1000"/>
                                        <p:tgtEl>
                                          <p:spTgt spid="934104"/>
                                        </p:tgtEl>
                                      </p:cBhvr>
                                    </p:animEffect>
                                    <p:set>
                                      <p:cBhvr>
                                        <p:cTn id="1002" dur="1" fill="hold">
                                          <p:stCondLst>
                                            <p:cond delay="999"/>
                                          </p:stCondLst>
                                        </p:cTn>
                                        <p:tgtEl>
                                          <p:spTgt spid="934104"/>
                                        </p:tgtEl>
                                        <p:attrNameLst>
                                          <p:attrName>style.visibility</p:attrName>
                                        </p:attrNameLst>
                                      </p:cBhvr>
                                      <p:to>
                                        <p:strVal val="hidden"/>
                                      </p:to>
                                    </p:set>
                                  </p:childTnLst>
                                </p:cTn>
                              </p:par>
                              <p:par>
                                <p:cTn id="1003" presetID="9" presetClass="exit" presetSubtype="0" fill="hold" grpId="1" nodeType="withEffect">
                                  <p:stCondLst>
                                    <p:cond delay="0"/>
                                  </p:stCondLst>
                                  <p:childTnLst>
                                    <p:animEffect transition="out" filter="dissolve">
                                      <p:cBhvr>
                                        <p:cTn id="1004" dur="1000"/>
                                        <p:tgtEl>
                                          <p:spTgt spid="934105"/>
                                        </p:tgtEl>
                                      </p:cBhvr>
                                    </p:animEffect>
                                    <p:set>
                                      <p:cBhvr>
                                        <p:cTn id="1005" dur="1" fill="hold">
                                          <p:stCondLst>
                                            <p:cond delay="999"/>
                                          </p:stCondLst>
                                        </p:cTn>
                                        <p:tgtEl>
                                          <p:spTgt spid="934105"/>
                                        </p:tgtEl>
                                        <p:attrNameLst>
                                          <p:attrName>style.visibility</p:attrName>
                                        </p:attrNameLst>
                                      </p:cBhvr>
                                      <p:to>
                                        <p:strVal val="hidden"/>
                                      </p:to>
                                    </p:set>
                                  </p:childTnLst>
                                </p:cTn>
                              </p:par>
                              <p:par>
                                <p:cTn id="1006" presetID="9" presetClass="exit" presetSubtype="0" fill="hold" grpId="1" nodeType="withEffect">
                                  <p:stCondLst>
                                    <p:cond delay="0"/>
                                  </p:stCondLst>
                                  <p:childTnLst>
                                    <p:animEffect transition="out" filter="dissolve">
                                      <p:cBhvr>
                                        <p:cTn id="1007" dur="1000"/>
                                        <p:tgtEl>
                                          <p:spTgt spid="934106"/>
                                        </p:tgtEl>
                                      </p:cBhvr>
                                    </p:animEffect>
                                    <p:set>
                                      <p:cBhvr>
                                        <p:cTn id="1008" dur="1" fill="hold">
                                          <p:stCondLst>
                                            <p:cond delay="999"/>
                                          </p:stCondLst>
                                        </p:cTn>
                                        <p:tgtEl>
                                          <p:spTgt spid="934106"/>
                                        </p:tgtEl>
                                        <p:attrNameLst>
                                          <p:attrName>style.visibility</p:attrName>
                                        </p:attrNameLst>
                                      </p:cBhvr>
                                      <p:to>
                                        <p:strVal val="hidden"/>
                                      </p:to>
                                    </p:set>
                                  </p:childTnLst>
                                </p:cTn>
                              </p:par>
                              <p:par>
                                <p:cTn id="1009" presetID="9" presetClass="exit" presetSubtype="0" fill="hold" nodeType="withEffect">
                                  <p:stCondLst>
                                    <p:cond delay="0"/>
                                  </p:stCondLst>
                                  <p:childTnLst>
                                    <p:animEffect transition="out" filter="dissolve">
                                      <p:cBhvr>
                                        <p:cTn id="1010" dur="1000"/>
                                        <p:tgtEl>
                                          <p:spTgt spid="934107"/>
                                        </p:tgtEl>
                                      </p:cBhvr>
                                    </p:animEffect>
                                    <p:set>
                                      <p:cBhvr>
                                        <p:cTn id="1011" dur="1" fill="hold">
                                          <p:stCondLst>
                                            <p:cond delay="999"/>
                                          </p:stCondLst>
                                        </p:cTn>
                                        <p:tgtEl>
                                          <p:spTgt spid="934107"/>
                                        </p:tgtEl>
                                        <p:attrNameLst>
                                          <p:attrName>style.visibility</p:attrName>
                                        </p:attrNameLst>
                                      </p:cBhvr>
                                      <p:to>
                                        <p:strVal val="hidden"/>
                                      </p:to>
                                    </p:set>
                                  </p:childTnLst>
                                </p:cTn>
                              </p:par>
                              <p:par>
                                <p:cTn id="1012" presetID="9" presetClass="exit" presetSubtype="0" fill="hold" grpId="1" nodeType="withEffect">
                                  <p:stCondLst>
                                    <p:cond delay="0"/>
                                  </p:stCondLst>
                                  <p:childTnLst>
                                    <p:animEffect transition="out" filter="dissolve">
                                      <p:cBhvr>
                                        <p:cTn id="1013" dur="1000"/>
                                        <p:tgtEl>
                                          <p:spTgt spid="934108"/>
                                        </p:tgtEl>
                                      </p:cBhvr>
                                    </p:animEffect>
                                    <p:set>
                                      <p:cBhvr>
                                        <p:cTn id="1014" dur="1" fill="hold">
                                          <p:stCondLst>
                                            <p:cond delay="999"/>
                                          </p:stCondLst>
                                        </p:cTn>
                                        <p:tgtEl>
                                          <p:spTgt spid="934108"/>
                                        </p:tgtEl>
                                        <p:attrNameLst>
                                          <p:attrName>style.visibility</p:attrName>
                                        </p:attrNameLst>
                                      </p:cBhvr>
                                      <p:to>
                                        <p:strVal val="hidden"/>
                                      </p:to>
                                    </p:set>
                                  </p:childTnLst>
                                </p:cTn>
                              </p:par>
                              <p:par>
                                <p:cTn id="1015" presetID="9" presetClass="exit" presetSubtype="0" fill="hold" grpId="1" nodeType="withEffect">
                                  <p:stCondLst>
                                    <p:cond delay="0"/>
                                  </p:stCondLst>
                                  <p:childTnLst>
                                    <p:animEffect transition="out" filter="dissolve">
                                      <p:cBhvr>
                                        <p:cTn id="1016" dur="1000"/>
                                        <p:tgtEl>
                                          <p:spTgt spid="934109"/>
                                        </p:tgtEl>
                                      </p:cBhvr>
                                    </p:animEffect>
                                    <p:set>
                                      <p:cBhvr>
                                        <p:cTn id="1017" dur="1" fill="hold">
                                          <p:stCondLst>
                                            <p:cond delay="999"/>
                                          </p:stCondLst>
                                        </p:cTn>
                                        <p:tgtEl>
                                          <p:spTgt spid="934109"/>
                                        </p:tgtEl>
                                        <p:attrNameLst>
                                          <p:attrName>style.visibility</p:attrName>
                                        </p:attrNameLst>
                                      </p:cBhvr>
                                      <p:to>
                                        <p:strVal val="hidden"/>
                                      </p:to>
                                    </p:set>
                                  </p:childTnLst>
                                </p:cTn>
                              </p:par>
                              <p:par>
                                <p:cTn id="1018" presetID="9" presetClass="exit" presetSubtype="0" fill="hold" grpId="1" nodeType="withEffect">
                                  <p:stCondLst>
                                    <p:cond delay="0"/>
                                  </p:stCondLst>
                                  <p:childTnLst>
                                    <p:animEffect transition="out" filter="dissolve">
                                      <p:cBhvr>
                                        <p:cTn id="1019" dur="1000"/>
                                        <p:tgtEl>
                                          <p:spTgt spid="934110"/>
                                        </p:tgtEl>
                                      </p:cBhvr>
                                    </p:animEffect>
                                    <p:set>
                                      <p:cBhvr>
                                        <p:cTn id="1020" dur="1" fill="hold">
                                          <p:stCondLst>
                                            <p:cond delay="999"/>
                                          </p:stCondLst>
                                        </p:cTn>
                                        <p:tgtEl>
                                          <p:spTgt spid="934110"/>
                                        </p:tgtEl>
                                        <p:attrNameLst>
                                          <p:attrName>style.visibility</p:attrName>
                                        </p:attrNameLst>
                                      </p:cBhvr>
                                      <p:to>
                                        <p:strVal val="hidden"/>
                                      </p:to>
                                    </p:set>
                                  </p:childTnLst>
                                </p:cTn>
                              </p:par>
                              <p:par>
                                <p:cTn id="1021" presetID="9" presetClass="exit" presetSubtype="0" fill="hold" nodeType="withEffect">
                                  <p:stCondLst>
                                    <p:cond delay="0"/>
                                  </p:stCondLst>
                                  <p:childTnLst>
                                    <p:animEffect transition="out" filter="dissolve">
                                      <p:cBhvr>
                                        <p:cTn id="1022" dur="1000"/>
                                        <p:tgtEl>
                                          <p:spTgt spid="934111"/>
                                        </p:tgtEl>
                                      </p:cBhvr>
                                    </p:animEffect>
                                    <p:set>
                                      <p:cBhvr>
                                        <p:cTn id="1023" dur="1" fill="hold">
                                          <p:stCondLst>
                                            <p:cond delay="999"/>
                                          </p:stCondLst>
                                        </p:cTn>
                                        <p:tgtEl>
                                          <p:spTgt spid="934111"/>
                                        </p:tgtEl>
                                        <p:attrNameLst>
                                          <p:attrName>style.visibility</p:attrName>
                                        </p:attrNameLst>
                                      </p:cBhvr>
                                      <p:to>
                                        <p:strVal val="hidden"/>
                                      </p:to>
                                    </p:set>
                                  </p:childTnLst>
                                </p:cTn>
                              </p:par>
                              <p:par>
                                <p:cTn id="1024" presetID="9" presetClass="exit" presetSubtype="0" fill="hold" nodeType="withEffect">
                                  <p:stCondLst>
                                    <p:cond delay="0"/>
                                  </p:stCondLst>
                                  <p:childTnLst>
                                    <p:animEffect transition="out" filter="dissolve">
                                      <p:cBhvr>
                                        <p:cTn id="1025" dur="1000"/>
                                        <p:tgtEl>
                                          <p:spTgt spid="934112"/>
                                        </p:tgtEl>
                                      </p:cBhvr>
                                    </p:animEffect>
                                    <p:set>
                                      <p:cBhvr>
                                        <p:cTn id="1026" dur="1" fill="hold">
                                          <p:stCondLst>
                                            <p:cond delay="999"/>
                                          </p:stCondLst>
                                        </p:cTn>
                                        <p:tgtEl>
                                          <p:spTgt spid="934112"/>
                                        </p:tgtEl>
                                        <p:attrNameLst>
                                          <p:attrName>style.visibility</p:attrName>
                                        </p:attrNameLst>
                                      </p:cBhvr>
                                      <p:to>
                                        <p:strVal val="hidden"/>
                                      </p:to>
                                    </p:set>
                                  </p:childTnLst>
                                </p:cTn>
                              </p:par>
                              <p:par>
                                <p:cTn id="1027" presetID="9" presetClass="exit" presetSubtype="0" fill="hold" nodeType="withEffect">
                                  <p:stCondLst>
                                    <p:cond delay="0"/>
                                  </p:stCondLst>
                                  <p:childTnLst>
                                    <p:animEffect transition="out" filter="dissolve">
                                      <p:cBhvr>
                                        <p:cTn id="1028" dur="1000"/>
                                        <p:tgtEl>
                                          <p:spTgt spid="934113"/>
                                        </p:tgtEl>
                                      </p:cBhvr>
                                    </p:animEffect>
                                    <p:set>
                                      <p:cBhvr>
                                        <p:cTn id="1029" dur="1" fill="hold">
                                          <p:stCondLst>
                                            <p:cond delay="999"/>
                                          </p:stCondLst>
                                        </p:cTn>
                                        <p:tgtEl>
                                          <p:spTgt spid="934113"/>
                                        </p:tgtEl>
                                        <p:attrNameLst>
                                          <p:attrName>style.visibility</p:attrName>
                                        </p:attrNameLst>
                                      </p:cBhvr>
                                      <p:to>
                                        <p:strVal val="hidden"/>
                                      </p:to>
                                    </p:set>
                                  </p:childTnLst>
                                </p:cTn>
                              </p:par>
                              <p:par>
                                <p:cTn id="1030" presetID="9" presetClass="exit" presetSubtype="0" fill="hold" nodeType="withEffect">
                                  <p:stCondLst>
                                    <p:cond delay="0"/>
                                  </p:stCondLst>
                                  <p:childTnLst>
                                    <p:animEffect transition="out" filter="dissolve">
                                      <p:cBhvr>
                                        <p:cTn id="1031" dur="1000"/>
                                        <p:tgtEl>
                                          <p:spTgt spid="934114"/>
                                        </p:tgtEl>
                                      </p:cBhvr>
                                    </p:animEffect>
                                    <p:set>
                                      <p:cBhvr>
                                        <p:cTn id="1032" dur="1" fill="hold">
                                          <p:stCondLst>
                                            <p:cond delay="999"/>
                                          </p:stCondLst>
                                        </p:cTn>
                                        <p:tgtEl>
                                          <p:spTgt spid="934114"/>
                                        </p:tgtEl>
                                        <p:attrNameLst>
                                          <p:attrName>style.visibility</p:attrName>
                                        </p:attrNameLst>
                                      </p:cBhvr>
                                      <p:to>
                                        <p:strVal val="hidden"/>
                                      </p:to>
                                    </p:set>
                                  </p:childTnLst>
                                </p:cTn>
                              </p:par>
                              <p:par>
                                <p:cTn id="1033" presetID="9" presetClass="exit" presetSubtype="0" fill="hold" nodeType="withEffect">
                                  <p:stCondLst>
                                    <p:cond delay="0"/>
                                  </p:stCondLst>
                                  <p:childTnLst>
                                    <p:animEffect transition="out" filter="dissolve">
                                      <p:cBhvr>
                                        <p:cTn id="1034" dur="1000"/>
                                        <p:tgtEl>
                                          <p:spTgt spid="934115"/>
                                        </p:tgtEl>
                                      </p:cBhvr>
                                    </p:animEffect>
                                    <p:set>
                                      <p:cBhvr>
                                        <p:cTn id="1035" dur="1" fill="hold">
                                          <p:stCondLst>
                                            <p:cond delay="999"/>
                                          </p:stCondLst>
                                        </p:cTn>
                                        <p:tgtEl>
                                          <p:spTgt spid="934115"/>
                                        </p:tgtEl>
                                        <p:attrNameLst>
                                          <p:attrName>style.visibility</p:attrName>
                                        </p:attrNameLst>
                                      </p:cBhvr>
                                      <p:to>
                                        <p:strVal val="hidden"/>
                                      </p:to>
                                    </p:set>
                                  </p:childTnLst>
                                </p:cTn>
                              </p:par>
                              <p:par>
                                <p:cTn id="1036" presetID="9" presetClass="exit" presetSubtype="0" fill="hold" nodeType="withEffect">
                                  <p:stCondLst>
                                    <p:cond delay="0"/>
                                  </p:stCondLst>
                                  <p:childTnLst>
                                    <p:animEffect transition="out" filter="dissolve">
                                      <p:cBhvr>
                                        <p:cTn id="1037" dur="1000"/>
                                        <p:tgtEl>
                                          <p:spTgt spid="934116"/>
                                        </p:tgtEl>
                                      </p:cBhvr>
                                    </p:animEffect>
                                    <p:set>
                                      <p:cBhvr>
                                        <p:cTn id="1038" dur="1" fill="hold">
                                          <p:stCondLst>
                                            <p:cond delay="999"/>
                                          </p:stCondLst>
                                        </p:cTn>
                                        <p:tgtEl>
                                          <p:spTgt spid="934116"/>
                                        </p:tgtEl>
                                        <p:attrNameLst>
                                          <p:attrName>style.visibility</p:attrName>
                                        </p:attrNameLst>
                                      </p:cBhvr>
                                      <p:to>
                                        <p:strVal val="hidden"/>
                                      </p:to>
                                    </p:set>
                                  </p:childTnLst>
                                </p:cTn>
                              </p:par>
                              <p:par>
                                <p:cTn id="1039" presetID="9" presetClass="exit" presetSubtype="0" fill="hold" grpId="1" nodeType="withEffect">
                                  <p:stCondLst>
                                    <p:cond delay="0"/>
                                  </p:stCondLst>
                                  <p:childTnLst>
                                    <p:animEffect transition="out" filter="dissolve">
                                      <p:cBhvr>
                                        <p:cTn id="1040" dur="1000"/>
                                        <p:tgtEl>
                                          <p:spTgt spid="934117"/>
                                        </p:tgtEl>
                                      </p:cBhvr>
                                    </p:animEffect>
                                    <p:set>
                                      <p:cBhvr>
                                        <p:cTn id="1041" dur="1" fill="hold">
                                          <p:stCondLst>
                                            <p:cond delay="999"/>
                                          </p:stCondLst>
                                        </p:cTn>
                                        <p:tgtEl>
                                          <p:spTgt spid="934117"/>
                                        </p:tgtEl>
                                        <p:attrNameLst>
                                          <p:attrName>style.visibility</p:attrName>
                                        </p:attrNameLst>
                                      </p:cBhvr>
                                      <p:to>
                                        <p:strVal val="hidden"/>
                                      </p:to>
                                    </p:set>
                                  </p:childTnLst>
                                </p:cTn>
                              </p:par>
                              <p:par>
                                <p:cTn id="1042" presetID="9" presetClass="exit" presetSubtype="0" fill="hold" grpId="1" nodeType="withEffect">
                                  <p:stCondLst>
                                    <p:cond delay="0"/>
                                  </p:stCondLst>
                                  <p:childTnLst>
                                    <p:animEffect transition="out" filter="dissolve">
                                      <p:cBhvr>
                                        <p:cTn id="1043" dur="1000"/>
                                        <p:tgtEl>
                                          <p:spTgt spid="934118"/>
                                        </p:tgtEl>
                                      </p:cBhvr>
                                    </p:animEffect>
                                    <p:set>
                                      <p:cBhvr>
                                        <p:cTn id="1044" dur="1" fill="hold">
                                          <p:stCondLst>
                                            <p:cond delay="999"/>
                                          </p:stCondLst>
                                        </p:cTn>
                                        <p:tgtEl>
                                          <p:spTgt spid="934118"/>
                                        </p:tgtEl>
                                        <p:attrNameLst>
                                          <p:attrName>style.visibility</p:attrName>
                                        </p:attrNameLst>
                                      </p:cBhvr>
                                      <p:to>
                                        <p:strVal val="hidden"/>
                                      </p:to>
                                    </p:set>
                                  </p:childTnLst>
                                </p:cTn>
                              </p:par>
                              <p:par>
                                <p:cTn id="1045" presetID="9" presetClass="exit" presetSubtype="0" fill="hold" grpId="1" nodeType="withEffect">
                                  <p:stCondLst>
                                    <p:cond delay="0"/>
                                  </p:stCondLst>
                                  <p:childTnLst>
                                    <p:animEffect transition="out" filter="dissolve">
                                      <p:cBhvr>
                                        <p:cTn id="1046" dur="1000"/>
                                        <p:tgtEl>
                                          <p:spTgt spid="934119"/>
                                        </p:tgtEl>
                                      </p:cBhvr>
                                    </p:animEffect>
                                    <p:set>
                                      <p:cBhvr>
                                        <p:cTn id="1047" dur="1" fill="hold">
                                          <p:stCondLst>
                                            <p:cond delay="999"/>
                                          </p:stCondLst>
                                        </p:cTn>
                                        <p:tgtEl>
                                          <p:spTgt spid="934119"/>
                                        </p:tgtEl>
                                        <p:attrNameLst>
                                          <p:attrName>style.visibility</p:attrName>
                                        </p:attrNameLst>
                                      </p:cBhvr>
                                      <p:to>
                                        <p:strVal val="hidden"/>
                                      </p:to>
                                    </p:set>
                                  </p:childTnLst>
                                </p:cTn>
                              </p:par>
                              <p:par>
                                <p:cTn id="1048" presetID="9" presetClass="exit" presetSubtype="0" fill="hold" grpId="1" nodeType="withEffect">
                                  <p:stCondLst>
                                    <p:cond delay="0"/>
                                  </p:stCondLst>
                                  <p:childTnLst>
                                    <p:animEffect transition="out" filter="dissolve">
                                      <p:cBhvr>
                                        <p:cTn id="1049" dur="1000"/>
                                        <p:tgtEl>
                                          <p:spTgt spid="934120"/>
                                        </p:tgtEl>
                                      </p:cBhvr>
                                    </p:animEffect>
                                    <p:set>
                                      <p:cBhvr>
                                        <p:cTn id="1050" dur="1" fill="hold">
                                          <p:stCondLst>
                                            <p:cond delay="999"/>
                                          </p:stCondLst>
                                        </p:cTn>
                                        <p:tgtEl>
                                          <p:spTgt spid="934120"/>
                                        </p:tgtEl>
                                        <p:attrNameLst>
                                          <p:attrName>style.visibility</p:attrName>
                                        </p:attrNameLst>
                                      </p:cBhvr>
                                      <p:to>
                                        <p:strVal val="hidden"/>
                                      </p:to>
                                    </p:set>
                                  </p:childTnLst>
                                </p:cTn>
                              </p:par>
                              <p:par>
                                <p:cTn id="1051" presetID="9" presetClass="exit" presetSubtype="0" fill="hold" grpId="1" nodeType="withEffect">
                                  <p:stCondLst>
                                    <p:cond delay="0"/>
                                  </p:stCondLst>
                                  <p:childTnLst>
                                    <p:animEffect transition="out" filter="dissolve">
                                      <p:cBhvr>
                                        <p:cTn id="1052" dur="1000"/>
                                        <p:tgtEl>
                                          <p:spTgt spid="934121"/>
                                        </p:tgtEl>
                                      </p:cBhvr>
                                    </p:animEffect>
                                    <p:set>
                                      <p:cBhvr>
                                        <p:cTn id="1053" dur="1" fill="hold">
                                          <p:stCondLst>
                                            <p:cond delay="999"/>
                                          </p:stCondLst>
                                        </p:cTn>
                                        <p:tgtEl>
                                          <p:spTgt spid="934121"/>
                                        </p:tgtEl>
                                        <p:attrNameLst>
                                          <p:attrName>style.visibility</p:attrName>
                                        </p:attrNameLst>
                                      </p:cBhvr>
                                      <p:to>
                                        <p:strVal val="hidden"/>
                                      </p:to>
                                    </p:set>
                                  </p:childTnLst>
                                </p:cTn>
                              </p:par>
                              <p:par>
                                <p:cTn id="1054" presetID="9" presetClass="exit" presetSubtype="0" fill="hold" nodeType="withEffect">
                                  <p:stCondLst>
                                    <p:cond delay="0"/>
                                  </p:stCondLst>
                                  <p:childTnLst>
                                    <p:animEffect transition="out" filter="dissolve">
                                      <p:cBhvr>
                                        <p:cTn id="1055" dur="1000"/>
                                        <p:tgtEl>
                                          <p:spTgt spid="934122"/>
                                        </p:tgtEl>
                                      </p:cBhvr>
                                    </p:animEffect>
                                    <p:set>
                                      <p:cBhvr>
                                        <p:cTn id="1056" dur="1" fill="hold">
                                          <p:stCondLst>
                                            <p:cond delay="999"/>
                                          </p:stCondLst>
                                        </p:cTn>
                                        <p:tgtEl>
                                          <p:spTgt spid="934122"/>
                                        </p:tgtEl>
                                        <p:attrNameLst>
                                          <p:attrName>style.visibility</p:attrName>
                                        </p:attrNameLst>
                                      </p:cBhvr>
                                      <p:to>
                                        <p:strVal val="hidden"/>
                                      </p:to>
                                    </p:set>
                                  </p:childTnLst>
                                </p:cTn>
                              </p:par>
                              <p:par>
                                <p:cTn id="1057" presetID="9" presetClass="exit" presetSubtype="0" fill="hold" nodeType="withEffect">
                                  <p:stCondLst>
                                    <p:cond delay="0"/>
                                  </p:stCondLst>
                                  <p:childTnLst>
                                    <p:animEffect transition="out" filter="dissolve">
                                      <p:cBhvr>
                                        <p:cTn id="1058" dur="1000"/>
                                        <p:tgtEl>
                                          <p:spTgt spid="934123"/>
                                        </p:tgtEl>
                                      </p:cBhvr>
                                    </p:animEffect>
                                    <p:set>
                                      <p:cBhvr>
                                        <p:cTn id="1059" dur="1" fill="hold">
                                          <p:stCondLst>
                                            <p:cond delay="999"/>
                                          </p:stCondLst>
                                        </p:cTn>
                                        <p:tgtEl>
                                          <p:spTgt spid="934123"/>
                                        </p:tgtEl>
                                        <p:attrNameLst>
                                          <p:attrName>style.visibility</p:attrName>
                                        </p:attrNameLst>
                                      </p:cBhvr>
                                      <p:to>
                                        <p:strVal val="hidden"/>
                                      </p:to>
                                    </p:set>
                                  </p:childTnLst>
                                </p:cTn>
                              </p:par>
                              <p:par>
                                <p:cTn id="1060" presetID="9" presetClass="exit" presetSubtype="0" fill="hold" nodeType="withEffect">
                                  <p:stCondLst>
                                    <p:cond delay="0"/>
                                  </p:stCondLst>
                                  <p:childTnLst>
                                    <p:animEffect transition="out" filter="dissolve">
                                      <p:cBhvr>
                                        <p:cTn id="1061" dur="1000"/>
                                        <p:tgtEl>
                                          <p:spTgt spid="934124"/>
                                        </p:tgtEl>
                                      </p:cBhvr>
                                    </p:animEffect>
                                    <p:set>
                                      <p:cBhvr>
                                        <p:cTn id="1062" dur="1" fill="hold">
                                          <p:stCondLst>
                                            <p:cond delay="999"/>
                                          </p:stCondLst>
                                        </p:cTn>
                                        <p:tgtEl>
                                          <p:spTgt spid="934124"/>
                                        </p:tgtEl>
                                        <p:attrNameLst>
                                          <p:attrName>style.visibility</p:attrName>
                                        </p:attrNameLst>
                                      </p:cBhvr>
                                      <p:to>
                                        <p:strVal val="hidden"/>
                                      </p:to>
                                    </p:set>
                                  </p:childTnLst>
                                </p:cTn>
                              </p:par>
                              <p:par>
                                <p:cTn id="1063" presetID="9" presetClass="exit" presetSubtype="0" fill="hold" nodeType="withEffect">
                                  <p:stCondLst>
                                    <p:cond delay="0"/>
                                  </p:stCondLst>
                                  <p:childTnLst>
                                    <p:animEffect transition="out" filter="dissolve">
                                      <p:cBhvr>
                                        <p:cTn id="1064" dur="1000"/>
                                        <p:tgtEl>
                                          <p:spTgt spid="934125"/>
                                        </p:tgtEl>
                                      </p:cBhvr>
                                    </p:animEffect>
                                    <p:set>
                                      <p:cBhvr>
                                        <p:cTn id="1065" dur="1" fill="hold">
                                          <p:stCondLst>
                                            <p:cond delay="999"/>
                                          </p:stCondLst>
                                        </p:cTn>
                                        <p:tgtEl>
                                          <p:spTgt spid="934125"/>
                                        </p:tgtEl>
                                        <p:attrNameLst>
                                          <p:attrName>style.visibility</p:attrName>
                                        </p:attrNameLst>
                                      </p:cBhvr>
                                      <p:to>
                                        <p:strVal val="hidden"/>
                                      </p:to>
                                    </p:set>
                                  </p:childTnLst>
                                </p:cTn>
                              </p:par>
                              <p:par>
                                <p:cTn id="1066" presetID="9" presetClass="exit" presetSubtype="0" fill="hold" grpId="1" nodeType="withEffect">
                                  <p:stCondLst>
                                    <p:cond delay="0"/>
                                  </p:stCondLst>
                                  <p:childTnLst>
                                    <p:animEffect transition="out" filter="dissolve">
                                      <p:cBhvr>
                                        <p:cTn id="1067" dur="1000"/>
                                        <p:tgtEl>
                                          <p:spTgt spid="934126"/>
                                        </p:tgtEl>
                                      </p:cBhvr>
                                    </p:animEffect>
                                    <p:set>
                                      <p:cBhvr>
                                        <p:cTn id="1068" dur="1" fill="hold">
                                          <p:stCondLst>
                                            <p:cond delay="999"/>
                                          </p:stCondLst>
                                        </p:cTn>
                                        <p:tgtEl>
                                          <p:spTgt spid="934126"/>
                                        </p:tgtEl>
                                        <p:attrNameLst>
                                          <p:attrName>style.visibility</p:attrName>
                                        </p:attrNameLst>
                                      </p:cBhvr>
                                      <p:to>
                                        <p:strVal val="hidden"/>
                                      </p:to>
                                    </p:set>
                                  </p:childTnLst>
                                </p:cTn>
                              </p:par>
                              <p:par>
                                <p:cTn id="1069" presetID="9" presetClass="exit" presetSubtype="0" fill="hold" grpId="1" nodeType="withEffect">
                                  <p:stCondLst>
                                    <p:cond delay="0"/>
                                  </p:stCondLst>
                                  <p:childTnLst>
                                    <p:animEffect transition="out" filter="dissolve">
                                      <p:cBhvr>
                                        <p:cTn id="1070" dur="1000"/>
                                        <p:tgtEl>
                                          <p:spTgt spid="934127"/>
                                        </p:tgtEl>
                                      </p:cBhvr>
                                    </p:animEffect>
                                    <p:set>
                                      <p:cBhvr>
                                        <p:cTn id="1071" dur="1" fill="hold">
                                          <p:stCondLst>
                                            <p:cond delay="999"/>
                                          </p:stCondLst>
                                        </p:cTn>
                                        <p:tgtEl>
                                          <p:spTgt spid="934127"/>
                                        </p:tgtEl>
                                        <p:attrNameLst>
                                          <p:attrName>style.visibility</p:attrName>
                                        </p:attrNameLst>
                                      </p:cBhvr>
                                      <p:to>
                                        <p:strVal val="hidden"/>
                                      </p:to>
                                    </p:set>
                                  </p:childTnLst>
                                </p:cTn>
                              </p:par>
                              <p:par>
                                <p:cTn id="1072" presetID="9" presetClass="exit" presetSubtype="0" fill="hold" grpId="1" nodeType="withEffect">
                                  <p:stCondLst>
                                    <p:cond delay="0"/>
                                  </p:stCondLst>
                                  <p:childTnLst>
                                    <p:animEffect transition="out" filter="dissolve">
                                      <p:cBhvr>
                                        <p:cTn id="1073" dur="1000"/>
                                        <p:tgtEl>
                                          <p:spTgt spid="934128"/>
                                        </p:tgtEl>
                                      </p:cBhvr>
                                    </p:animEffect>
                                    <p:set>
                                      <p:cBhvr>
                                        <p:cTn id="1074" dur="1" fill="hold">
                                          <p:stCondLst>
                                            <p:cond delay="999"/>
                                          </p:stCondLst>
                                        </p:cTn>
                                        <p:tgtEl>
                                          <p:spTgt spid="934128"/>
                                        </p:tgtEl>
                                        <p:attrNameLst>
                                          <p:attrName>style.visibility</p:attrName>
                                        </p:attrNameLst>
                                      </p:cBhvr>
                                      <p:to>
                                        <p:strVal val="hidden"/>
                                      </p:to>
                                    </p:set>
                                  </p:childTnLst>
                                </p:cTn>
                              </p:par>
                              <p:par>
                                <p:cTn id="1075" presetID="9" presetClass="exit" presetSubtype="0" fill="hold" grpId="1" nodeType="withEffect">
                                  <p:stCondLst>
                                    <p:cond delay="0"/>
                                  </p:stCondLst>
                                  <p:childTnLst>
                                    <p:animEffect transition="out" filter="dissolve">
                                      <p:cBhvr>
                                        <p:cTn id="1076" dur="1000"/>
                                        <p:tgtEl>
                                          <p:spTgt spid="934129"/>
                                        </p:tgtEl>
                                      </p:cBhvr>
                                    </p:animEffect>
                                    <p:set>
                                      <p:cBhvr>
                                        <p:cTn id="1077" dur="1" fill="hold">
                                          <p:stCondLst>
                                            <p:cond delay="999"/>
                                          </p:stCondLst>
                                        </p:cTn>
                                        <p:tgtEl>
                                          <p:spTgt spid="934129"/>
                                        </p:tgtEl>
                                        <p:attrNameLst>
                                          <p:attrName>style.visibility</p:attrName>
                                        </p:attrNameLst>
                                      </p:cBhvr>
                                      <p:to>
                                        <p:strVal val="hidden"/>
                                      </p:to>
                                    </p:set>
                                  </p:childTnLst>
                                </p:cTn>
                              </p:par>
                              <p:par>
                                <p:cTn id="1078" presetID="9" presetClass="exit" presetSubtype="0" fill="hold" grpId="1" nodeType="withEffect">
                                  <p:stCondLst>
                                    <p:cond delay="0"/>
                                  </p:stCondLst>
                                  <p:childTnLst>
                                    <p:animEffect transition="out" filter="dissolve">
                                      <p:cBhvr>
                                        <p:cTn id="1079" dur="1000"/>
                                        <p:tgtEl>
                                          <p:spTgt spid="934130"/>
                                        </p:tgtEl>
                                      </p:cBhvr>
                                    </p:animEffect>
                                    <p:set>
                                      <p:cBhvr>
                                        <p:cTn id="1080" dur="1" fill="hold">
                                          <p:stCondLst>
                                            <p:cond delay="999"/>
                                          </p:stCondLst>
                                        </p:cTn>
                                        <p:tgtEl>
                                          <p:spTgt spid="934130"/>
                                        </p:tgtEl>
                                        <p:attrNameLst>
                                          <p:attrName>style.visibility</p:attrName>
                                        </p:attrNameLst>
                                      </p:cBhvr>
                                      <p:to>
                                        <p:strVal val="hidden"/>
                                      </p:to>
                                    </p:set>
                                  </p:childTnLst>
                                </p:cTn>
                              </p:par>
                              <p:par>
                                <p:cTn id="1081" presetID="9" presetClass="exit" presetSubtype="0" fill="hold" grpId="1" nodeType="withEffect">
                                  <p:stCondLst>
                                    <p:cond delay="0"/>
                                  </p:stCondLst>
                                  <p:childTnLst>
                                    <p:animEffect transition="out" filter="dissolve">
                                      <p:cBhvr>
                                        <p:cTn id="1082" dur="1000"/>
                                        <p:tgtEl>
                                          <p:spTgt spid="934131"/>
                                        </p:tgtEl>
                                      </p:cBhvr>
                                    </p:animEffect>
                                    <p:set>
                                      <p:cBhvr>
                                        <p:cTn id="1083" dur="1" fill="hold">
                                          <p:stCondLst>
                                            <p:cond delay="999"/>
                                          </p:stCondLst>
                                        </p:cTn>
                                        <p:tgtEl>
                                          <p:spTgt spid="934131"/>
                                        </p:tgtEl>
                                        <p:attrNameLst>
                                          <p:attrName>style.visibility</p:attrName>
                                        </p:attrNameLst>
                                      </p:cBhvr>
                                      <p:to>
                                        <p:strVal val="hidden"/>
                                      </p:to>
                                    </p:set>
                                  </p:childTnLst>
                                </p:cTn>
                              </p:par>
                              <p:par>
                                <p:cTn id="1084" presetID="9" presetClass="exit" presetSubtype="0" fill="hold" grpId="1" nodeType="withEffect">
                                  <p:stCondLst>
                                    <p:cond delay="0"/>
                                  </p:stCondLst>
                                  <p:childTnLst>
                                    <p:animEffect transition="out" filter="dissolve">
                                      <p:cBhvr>
                                        <p:cTn id="1085" dur="1000"/>
                                        <p:tgtEl>
                                          <p:spTgt spid="934132"/>
                                        </p:tgtEl>
                                      </p:cBhvr>
                                    </p:animEffect>
                                    <p:set>
                                      <p:cBhvr>
                                        <p:cTn id="1086" dur="1" fill="hold">
                                          <p:stCondLst>
                                            <p:cond delay="999"/>
                                          </p:stCondLst>
                                        </p:cTn>
                                        <p:tgtEl>
                                          <p:spTgt spid="934132"/>
                                        </p:tgtEl>
                                        <p:attrNameLst>
                                          <p:attrName>style.visibility</p:attrName>
                                        </p:attrNameLst>
                                      </p:cBhvr>
                                      <p:to>
                                        <p:strVal val="hidden"/>
                                      </p:to>
                                    </p:set>
                                  </p:childTnLst>
                                </p:cTn>
                              </p:par>
                              <p:par>
                                <p:cTn id="1087" presetID="9" presetClass="exit" presetSubtype="0" fill="hold" nodeType="withEffect">
                                  <p:stCondLst>
                                    <p:cond delay="0"/>
                                  </p:stCondLst>
                                  <p:childTnLst>
                                    <p:animEffect transition="out" filter="dissolve">
                                      <p:cBhvr>
                                        <p:cTn id="1088" dur="1000"/>
                                        <p:tgtEl>
                                          <p:spTgt spid="934133"/>
                                        </p:tgtEl>
                                      </p:cBhvr>
                                    </p:animEffect>
                                    <p:set>
                                      <p:cBhvr>
                                        <p:cTn id="1089" dur="1" fill="hold">
                                          <p:stCondLst>
                                            <p:cond delay="999"/>
                                          </p:stCondLst>
                                        </p:cTn>
                                        <p:tgtEl>
                                          <p:spTgt spid="934133"/>
                                        </p:tgtEl>
                                        <p:attrNameLst>
                                          <p:attrName>style.visibility</p:attrName>
                                        </p:attrNameLst>
                                      </p:cBhvr>
                                      <p:to>
                                        <p:strVal val="hidden"/>
                                      </p:to>
                                    </p:set>
                                  </p:childTnLst>
                                </p:cTn>
                              </p:par>
                              <p:par>
                                <p:cTn id="1090" presetID="9" presetClass="exit" presetSubtype="0" fill="hold" nodeType="withEffect">
                                  <p:stCondLst>
                                    <p:cond delay="0"/>
                                  </p:stCondLst>
                                  <p:childTnLst>
                                    <p:animEffect transition="out" filter="dissolve">
                                      <p:cBhvr>
                                        <p:cTn id="1091" dur="1000"/>
                                        <p:tgtEl>
                                          <p:spTgt spid="934134"/>
                                        </p:tgtEl>
                                      </p:cBhvr>
                                    </p:animEffect>
                                    <p:set>
                                      <p:cBhvr>
                                        <p:cTn id="1092" dur="1" fill="hold">
                                          <p:stCondLst>
                                            <p:cond delay="999"/>
                                          </p:stCondLst>
                                        </p:cTn>
                                        <p:tgtEl>
                                          <p:spTgt spid="934134"/>
                                        </p:tgtEl>
                                        <p:attrNameLst>
                                          <p:attrName>style.visibility</p:attrName>
                                        </p:attrNameLst>
                                      </p:cBhvr>
                                      <p:to>
                                        <p:strVal val="hidden"/>
                                      </p:to>
                                    </p:set>
                                  </p:childTnLst>
                                </p:cTn>
                              </p:par>
                              <p:par>
                                <p:cTn id="1093" presetID="9" presetClass="exit" presetSubtype="0" fill="hold" nodeType="withEffect">
                                  <p:stCondLst>
                                    <p:cond delay="0"/>
                                  </p:stCondLst>
                                  <p:childTnLst>
                                    <p:animEffect transition="out" filter="dissolve">
                                      <p:cBhvr>
                                        <p:cTn id="1094" dur="1000"/>
                                        <p:tgtEl>
                                          <p:spTgt spid="934135"/>
                                        </p:tgtEl>
                                      </p:cBhvr>
                                    </p:animEffect>
                                    <p:set>
                                      <p:cBhvr>
                                        <p:cTn id="1095" dur="1" fill="hold">
                                          <p:stCondLst>
                                            <p:cond delay="999"/>
                                          </p:stCondLst>
                                        </p:cTn>
                                        <p:tgtEl>
                                          <p:spTgt spid="934135"/>
                                        </p:tgtEl>
                                        <p:attrNameLst>
                                          <p:attrName>style.visibility</p:attrName>
                                        </p:attrNameLst>
                                      </p:cBhvr>
                                      <p:to>
                                        <p:strVal val="hidden"/>
                                      </p:to>
                                    </p:set>
                                  </p:childTnLst>
                                </p:cTn>
                              </p:par>
                              <p:par>
                                <p:cTn id="1096" presetID="9" presetClass="exit" presetSubtype="0" fill="hold" nodeType="withEffect">
                                  <p:stCondLst>
                                    <p:cond delay="0"/>
                                  </p:stCondLst>
                                  <p:childTnLst>
                                    <p:animEffect transition="out" filter="dissolve">
                                      <p:cBhvr>
                                        <p:cTn id="1097" dur="1000"/>
                                        <p:tgtEl>
                                          <p:spTgt spid="934136"/>
                                        </p:tgtEl>
                                      </p:cBhvr>
                                    </p:animEffect>
                                    <p:set>
                                      <p:cBhvr>
                                        <p:cTn id="1098" dur="1" fill="hold">
                                          <p:stCondLst>
                                            <p:cond delay="999"/>
                                          </p:stCondLst>
                                        </p:cTn>
                                        <p:tgtEl>
                                          <p:spTgt spid="934136"/>
                                        </p:tgtEl>
                                        <p:attrNameLst>
                                          <p:attrName>style.visibility</p:attrName>
                                        </p:attrNameLst>
                                      </p:cBhvr>
                                      <p:to>
                                        <p:strVal val="hidden"/>
                                      </p:to>
                                    </p:set>
                                  </p:childTnLst>
                                </p:cTn>
                              </p:par>
                              <p:par>
                                <p:cTn id="1099" presetID="9" presetClass="exit" presetSubtype="0" fill="hold" nodeType="withEffect">
                                  <p:stCondLst>
                                    <p:cond delay="0"/>
                                  </p:stCondLst>
                                  <p:childTnLst>
                                    <p:animEffect transition="out" filter="dissolve">
                                      <p:cBhvr>
                                        <p:cTn id="1100" dur="1000"/>
                                        <p:tgtEl>
                                          <p:spTgt spid="934137"/>
                                        </p:tgtEl>
                                      </p:cBhvr>
                                    </p:animEffect>
                                    <p:set>
                                      <p:cBhvr>
                                        <p:cTn id="1101" dur="1" fill="hold">
                                          <p:stCondLst>
                                            <p:cond delay="999"/>
                                          </p:stCondLst>
                                        </p:cTn>
                                        <p:tgtEl>
                                          <p:spTgt spid="934137"/>
                                        </p:tgtEl>
                                        <p:attrNameLst>
                                          <p:attrName>style.visibility</p:attrName>
                                        </p:attrNameLst>
                                      </p:cBhvr>
                                      <p:to>
                                        <p:strVal val="hidden"/>
                                      </p:to>
                                    </p:set>
                                  </p:childTnLst>
                                </p:cTn>
                              </p:par>
                              <p:par>
                                <p:cTn id="1102" presetID="9" presetClass="exit" presetSubtype="0" fill="hold" nodeType="withEffect">
                                  <p:stCondLst>
                                    <p:cond delay="0"/>
                                  </p:stCondLst>
                                  <p:childTnLst>
                                    <p:animEffect transition="out" filter="dissolve">
                                      <p:cBhvr>
                                        <p:cTn id="1103" dur="1000"/>
                                        <p:tgtEl>
                                          <p:spTgt spid="934138"/>
                                        </p:tgtEl>
                                      </p:cBhvr>
                                    </p:animEffect>
                                    <p:set>
                                      <p:cBhvr>
                                        <p:cTn id="1104" dur="1" fill="hold">
                                          <p:stCondLst>
                                            <p:cond delay="999"/>
                                          </p:stCondLst>
                                        </p:cTn>
                                        <p:tgtEl>
                                          <p:spTgt spid="934138"/>
                                        </p:tgtEl>
                                        <p:attrNameLst>
                                          <p:attrName>style.visibility</p:attrName>
                                        </p:attrNameLst>
                                      </p:cBhvr>
                                      <p:to>
                                        <p:strVal val="hidden"/>
                                      </p:to>
                                    </p:set>
                                  </p:childTnLst>
                                </p:cTn>
                              </p:par>
                              <p:par>
                                <p:cTn id="1105" presetID="9" presetClass="exit" presetSubtype="0" fill="hold" nodeType="withEffect">
                                  <p:stCondLst>
                                    <p:cond delay="0"/>
                                  </p:stCondLst>
                                  <p:childTnLst>
                                    <p:animEffect transition="out" filter="dissolve">
                                      <p:cBhvr>
                                        <p:cTn id="1106" dur="1000"/>
                                        <p:tgtEl>
                                          <p:spTgt spid="934139"/>
                                        </p:tgtEl>
                                      </p:cBhvr>
                                    </p:animEffect>
                                    <p:set>
                                      <p:cBhvr>
                                        <p:cTn id="1107" dur="1" fill="hold">
                                          <p:stCondLst>
                                            <p:cond delay="999"/>
                                          </p:stCondLst>
                                        </p:cTn>
                                        <p:tgtEl>
                                          <p:spTgt spid="934139"/>
                                        </p:tgtEl>
                                        <p:attrNameLst>
                                          <p:attrName>style.visibility</p:attrName>
                                        </p:attrNameLst>
                                      </p:cBhvr>
                                      <p:to>
                                        <p:strVal val="hidden"/>
                                      </p:to>
                                    </p:set>
                                  </p:childTnLst>
                                </p:cTn>
                              </p:par>
                              <p:par>
                                <p:cTn id="1108" presetID="9" presetClass="exit" presetSubtype="0" fill="hold" grpId="1" nodeType="withEffect">
                                  <p:stCondLst>
                                    <p:cond delay="0"/>
                                  </p:stCondLst>
                                  <p:childTnLst>
                                    <p:animEffect transition="out" filter="dissolve">
                                      <p:cBhvr>
                                        <p:cTn id="1109" dur="1000"/>
                                        <p:tgtEl>
                                          <p:spTgt spid="934140"/>
                                        </p:tgtEl>
                                      </p:cBhvr>
                                    </p:animEffect>
                                    <p:set>
                                      <p:cBhvr>
                                        <p:cTn id="1110" dur="1" fill="hold">
                                          <p:stCondLst>
                                            <p:cond delay="999"/>
                                          </p:stCondLst>
                                        </p:cTn>
                                        <p:tgtEl>
                                          <p:spTgt spid="934140"/>
                                        </p:tgtEl>
                                        <p:attrNameLst>
                                          <p:attrName>style.visibility</p:attrName>
                                        </p:attrNameLst>
                                      </p:cBhvr>
                                      <p:to>
                                        <p:strVal val="hidden"/>
                                      </p:to>
                                    </p:set>
                                  </p:childTnLst>
                                </p:cTn>
                              </p:par>
                              <p:par>
                                <p:cTn id="1111" presetID="9" presetClass="exit" presetSubtype="0" fill="hold" grpId="1" nodeType="withEffect">
                                  <p:stCondLst>
                                    <p:cond delay="0"/>
                                  </p:stCondLst>
                                  <p:childTnLst>
                                    <p:animEffect transition="out" filter="dissolve">
                                      <p:cBhvr>
                                        <p:cTn id="1112" dur="1000"/>
                                        <p:tgtEl>
                                          <p:spTgt spid="934141"/>
                                        </p:tgtEl>
                                      </p:cBhvr>
                                    </p:animEffect>
                                    <p:set>
                                      <p:cBhvr>
                                        <p:cTn id="1113" dur="1" fill="hold">
                                          <p:stCondLst>
                                            <p:cond delay="999"/>
                                          </p:stCondLst>
                                        </p:cTn>
                                        <p:tgtEl>
                                          <p:spTgt spid="934141"/>
                                        </p:tgtEl>
                                        <p:attrNameLst>
                                          <p:attrName>style.visibility</p:attrName>
                                        </p:attrNameLst>
                                      </p:cBhvr>
                                      <p:to>
                                        <p:strVal val="hidden"/>
                                      </p:to>
                                    </p:set>
                                  </p:childTnLst>
                                </p:cTn>
                              </p:par>
                              <p:par>
                                <p:cTn id="1114" presetID="9" presetClass="exit" presetSubtype="0" fill="hold" grpId="1" nodeType="withEffect">
                                  <p:stCondLst>
                                    <p:cond delay="0"/>
                                  </p:stCondLst>
                                  <p:childTnLst>
                                    <p:animEffect transition="out" filter="dissolve">
                                      <p:cBhvr>
                                        <p:cTn id="1115" dur="1000"/>
                                        <p:tgtEl>
                                          <p:spTgt spid="934142"/>
                                        </p:tgtEl>
                                      </p:cBhvr>
                                    </p:animEffect>
                                    <p:set>
                                      <p:cBhvr>
                                        <p:cTn id="1116" dur="1" fill="hold">
                                          <p:stCondLst>
                                            <p:cond delay="999"/>
                                          </p:stCondLst>
                                        </p:cTn>
                                        <p:tgtEl>
                                          <p:spTgt spid="934142"/>
                                        </p:tgtEl>
                                        <p:attrNameLst>
                                          <p:attrName>style.visibility</p:attrName>
                                        </p:attrNameLst>
                                      </p:cBhvr>
                                      <p:to>
                                        <p:strVal val="hidden"/>
                                      </p:to>
                                    </p:set>
                                  </p:childTnLst>
                                </p:cTn>
                              </p:par>
                              <p:par>
                                <p:cTn id="1117" presetID="9" presetClass="exit" presetSubtype="0" fill="hold" nodeType="withEffect">
                                  <p:stCondLst>
                                    <p:cond delay="0"/>
                                  </p:stCondLst>
                                  <p:childTnLst>
                                    <p:animEffect transition="out" filter="dissolve">
                                      <p:cBhvr>
                                        <p:cTn id="1118" dur="1000"/>
                                        <p:tgtEl>
                                          <p:spTgt spid="934143"/>
                                        </p:tgtEl>
                                      </p:cBhvr>
                                    </p:animEffect>
                                    <p:set>
                                      <p:cBhvr>
                                        <p:cTn id="1119" dur="1" fill="hold">
                                          <p:stCondLst>
                                            <p:cond delay="999"/>
                                          </p:stCondLst>
                                        </p:cTn>
                                        <p:tgtEl>
                                          <p:spTgt spid="934143"/>
                                        </p:tgtEl>
                                        <p:attrNameLst>
                                          <p:attrName>style.visibility</p:attrName>
                                        </p:attrNameLst>
                                      </p:cBhvr>
                                      <p:to>
                                        <p:strVal val="hidden"/>
                                      </p:to>
                                    </p:set>
                                  </p:childTnLst>
                                </p:cTn>
                              </p:par>
                              <p:par>
                                <p:cTn id="1120" presetID="9" presetClass="exit" presetSubtype="0" fill="hold" grpId="1" nodeType="withEffect">
                                  <p:stCondLst>
                                    <p:cond delay="0"/>
                                  </p:stCondLst>
                                  <p:childTnLst>
                                    <p:animEffect transition="out" filter="dissolve">
                                      <p:cBhvr>
                                        <p:cTn id="1121" dur="1000"/>
                                        <p:tgtEl>
                                          <p:spTgt spid="934144"/>
                                        </p:tgtEl>
                                      </p:cBhvr>
                                    </p:animEffect>
                                    <p:set>
                                      <p:cBhvr>
                                        <p:cTn id="1122" dur="1" fill="hold">
                                          <p:stCondLst>
                                            <p:cond delay="999"/>
                                          </p:stCondLst>
                                        </p:cTn>
                                        <p:tgtEl>
                                          <p:spTgt spid="934144"/>
                                        </p:tgtEl>
                                        <p:attrNameLst>
                                          <p:attrName>style.visibility</p:attrName>
                                        </p:attrNameLst>
                                      </p:cBhvr>
                                      <p:to>
                                        <p:strVal val="hidden"/>
                                      </p:to>
                                    </p:set>
                                  </p:childTnLst>
                                </p:cTn>
                              </p:par>
                              <p:par>
                                <p:cTn id="1123" presetID="9" presetClass="exit" presetSubtype="0" fill="hold" grpId="1" nodeType="withEffect">
                                  <p:stCondLst>
                                    <p:cond delay="0"/>
                                  </p:stCondLst>
                                  <p:childTnLst>
                                    <p:animEffect transition="out" filter="dissolve">
                                      <p:cBhvr>
                                        <p:cTn id="1124" dur="1000"/>
                                        <p:tgtEl>
                                          <p:spTgt spid="934145"/>
                                        </p:tgtEl>
                                      </p:cBhvr>
                                    </p:animEffect>
                                    <p:set>
                                      <p:cBhvr>
                                        <p:cTn id="1125" dur="1" fill="hold">
                                          <p:stCondLst>
                                            <p:cond delay="999"/>
                                          </p:stCondLst>
                                        </p:cTn>
                                        <p:tgtEl>
                                          <p:spTgt spid="934145"/>
                                        </p:tgtEl>
                                        <p:attrNameLst>
                                          <p:attrName>style.visibility</p:attrName>
                                        </p:attrNameLst>
                                      </p:cBhvr>
                                      <p:to>
                                        <p:strVal val="hidden"/>
                                      </p:to>
                                    </p:set>
                                  </p:childTnLst>
                                </p:cTn>
                              </p:par>
                              <p:par>
                                <p:cTn id="1126" presetID="9" presetClass="exit" presetSubtype="0" fill="hold" grpId="1" nodeType="withEffect">
                                  <p:stCondLst>
                                    <p:cond delay="0"/>
                                  </p:stCondLst>
                                  <p:childTnLst>
                                    <p:animEffect transition="out" filter="dissolve">
                                      <p:cBhvr>
                                        <p:cTn id="1127" dur="1000"/>
                                        <p:tgtEl>
                                          <p:spTgt spid="934146"/>
                                        </p:tgtEl>
                                      </p:cBhvr>
                                    </p:animEffect>
                                    <p:set>
                                      <p:cBhvr>
                                        <p:cTn id="1128" dur="1" fill="hold">
                                          <p:stCondLst>
                                            <p:cond delay="999"/>
                                          </p:stCondLst>
                                        </p:cTn>
                                        <p:tgtEl>
                                          <p:spTgt spid="934146"/>
                                        </p:tgtEl>
                                        <p:attrNameLst>
                                          <p:attrName>style.visibility</p:attrName>
                                        </p:attrNameLst>
                                      </p:cBhvr>
                                      <p:to>
                                        <p:strVal val="hidden"/>
                                      </p:to>
                                    </p:set>
                                  </p:childTnLst>
                                </p:cTn>
                              </p:par>
                              <p:par>
                                <p:cTn id="1129" presetID="9" presetClass="exit" presetSubtype="0" fill="hold" nodeType="withEffect">
                                  <p:stCondLst>
                                    <p:cond delay="0"/>
                                  </p:stCondLst>
                                  <p:childTnLst>
                                    <p:animEffect transition="out" filter="dissolve">
                                      <p:cBhvr>
                                        <p:cTn id="1130" dur="1000"/>
                                        <p:tgtEl>
                                          <p:spTgt spid="934147"/>
                                        </p:tgtEl>
                                      </p:cBhvr>
                                    </p:animEffect>
                                    <p:set>
                                      <p:cBhvr>
                                        <p:cTn id="1131" dur="1" fill="hold">
                                          <p:stCondLst>
                                            <p:cond delay="999"/>
                                          </p:stCondLst>
                                        </p:cTn>
                                        <p:tgtEl>
                                          <p:spTgt spid="934147"/>
                                        </p:tgtEl>
                                        <p:attrNameLst>
                                          <p:attrName>style.visibility</p:attrName>
                                        </p:attrNameLst>
                                      </p:cBhvr>
                                      <p:to>
                                        <p:strVal val="hidden"/>
                                      </p:to>
                                    </p:set>
                                  </p:childTnLst>
                                </p:cTn>
                              </p:par>
                              <p:par>
                                <p:cTn id="1132" presetID="9" presetClass="exit" presetSubtype="0" fill="hold" nodeType="withEffect">
                                  <p:stCondLst>
                                    <p:cond delay="0"/>
                                  </p:stCondLst>
                                  <p:childTnLst>
                                    <p:animEffect transition="out" filter="dissolve">
                                      <p:cBhvr>
                                        <p:cTn id="1133" dur="1000"/>
                                        <p:tgtEl>
                                          <p:spTgt spid="934148"/>
                                        </p:tgtEl>
                                      </p:cBhvr>
                                    </p:animEffect>
                                    <p:set>
                                      <p:cBhvr>
                                        <p:cTn id="1134" dur="1" fill="hold">
                                          <p:stCondLst>
                                            <p:cond delay="999"/>
                                          </p:stCondLst>
                                        </p:cTn>
                                        <p:tgtEl>
                                          <p:spTgt spid="934148"/>
                                        </p:tgtEl>
                                        <p:attrNameLst>
                                          <p:attrName>style.visibility</p:attrName>
                                        </p:attrNameLst>
                                      </p:cBhvr>
                                      <p:to>
                                        <p:strVal val="hidden"/>
                                      </p:to>
                                    </p:set>
                                  </p:childTnLst>
                                </p:cTn>
                              </p:par>
                              <p:par>
                                <p:cTn id="1135" presetID="9" presetClass="exit" presetSubtype="0" fill="hold" nodeType="withEffect">
                                  <p:stCondLst>
                                    <p:cond delay="0"/>
                                  </p:stCondLst>
                                  <p:childTnLst>
                                    <p:animEffect transition="out" filter="dissolve">
                                      <p:cBhvr>
                                        <p:cTn id="1136" dur="1000"/>
                                        <p:tgtEl>
                                          <p:spTgt spid="934149"/>
                                        </p:tgtEl>
                                      </p:cBhvr>
                                    </p:animEffect>
                                    <p:set>
                                      <p:cBhvr>
                                        <p:cTn id="1137" dur="1" fill="hold">
                                          <p:stCondLst>
                                            <p:cond delay="999"/>
                                          </p:stCondLst>
                                        </p:cTn>
                                        <p:tgtEl>
                                          <p:spTgt spid="934149"/>
                                        </p:tgtEl>
                                        <p:attrNameLst>
                                          <p:attrName>style.visibility</p:attrName>
                                        </p:attrNameLst>
                                      </p:cBhvr>
                                      <p:to>
                                        <p:strVal val="hidden"/>
                                      </p:to>
                                    </p:set>
                                  </p:childTnLst>
                                </p:cTn>
                              </p:par>
                              <p:par>
                                <p:cTn id="1138" presetID="9" presetClass="exit" presetSubtype="0" fill="hold" nodeType="withEffect">
                                  <p:stCondLst>
                                    <p:cond delay="0"/>
                                  </p:stCondLst>
                                  <p:childTnLst>
                                    <p:animEffect transition="out" filter="dissolve">
                                      <p:cBhvr>
                                        <p:cTn id="1139" dur="1000"/>
                                        <p:tgtEl>
                                          <p:spTgt spid="934150"/>
                                        </p:tgtEl>
                                      </p:cBhvr>
                                    </p:animEffect>
                                    <p:set>
                                      <p:cBhvr>
                                        <p:cTn id="1140" dur="1" fill="hold">
                                          <p:stCondLst>
                                            <p:cond delay="999"/>
                                          </p:stCondLst>
                                        </p:cTn>
                                        <p:tgtEl>
                                          <p:spTgt spid="934150"/>
                                        </p:tgtEl>
                                        <p:attrNameLst>
                                          <p:attrName>style.visibility</p:attrName>
                                        </p:attrNameLst>
                                      </p:cBhvr>
                                      <p:to>
                                        <p:strVal val="hidden"/>
                                      </p:to>
                                    </p:set>
                                  </p:childTnLst>
                                </p:cTn>
                              </p:par>
                              <p:par>
                                <p:cTn id="1141" presetID="9" presetClass="exit" presetSubtype="0" fill="hold" nodeType="withEffect">
                                  <p:stCondLst>
                                    <p:cond delay="0"/>
                                  </p:stCondLst>
                                  <p:childTnLst>
                                    <p:animEffect transition="out" filter="dissolve">
                                      <p:cBhvr>
                                        <p:cTn id="1142" dur="1000"/>
                                        <p:tgtEl>
                                          <p:spTgt spid="934151"/>
                                        </p:tgtEl>
                                      </p:cBhvr>
                                    </p:animEffect>
                                    <p:set>
                                      <p:cBhvr>
                                        <p:cTn id="1143" dur="1" fill="hold">
                                          <p:stCondLst>
                                            <p:cond delay="999"/>
                                          </p:stCondLst>
                                        </p:cTn>
                                        <p:tgtEl>
                                          <p:spTgt spid="934151"/>
                                        </p:tgtEl>
                                        <p:attrNameLst>
                                          <p:attrName>style.visibility</p:attrName>
                                        </p:attrNameLst>
                                      </p:cBhvr>
                                      <p:to>
                                        <p:strVal val="hidden"/>
                                      </p:to>
                                    </p:set>
                                  </p:childTnLst>
                                </p:cTn>
                              </p:par>
                              <p:par>
                                <p:cTn id="1144" presetID="9" presetClass="exit" presetSubtype="0" fill="hold" nodeType="withEffect">
                                  <p:stCondLst>
                                    <p:cond delay="0"/>
                                  </p:stCondLst>
                                  <p:childTnLst>
                                    <p:animEffect transition="out" filter="dissolve">
                                      <p:cBhvr>
                                        <p:cTn id="1145" dur="1000"/>
                                        <p:tgtEl>
                                          <p:spTgt spid="934152"/>
                                        </p:tgtEl>
                                      </p:cBhvr>
                                    </p:animEffect>
                                    <p:set>
                                      <p:cBhvr>
                                        <p:cTn id="1146" dur="1" fill="hold">
                                          <p:stCondLst>
                                            <p:cond delay="999"/>
                                          </p:stCondLst>
                                        </p:cTn>
                                        <p:tgtEl>
                                          <p:spTgt spid="934152"/>
                                        </p:tgtEl>
                                        <p:attrNameLst>
                                          <p:attrName>style.visibility</p:attrName>
                                        </p:attrNameLst>
                                      </p:cBhvr>
                                      <p:to>
                                        <p:strVal val="hidden"/>
                                      </p:to>
                                    </p:set>
                                  </p:childTnLst>
                                </p:cTn>
                              </p:par>
                              <p:par>
                                <p:cTn id="1147" presetID="9" presetClass="exit" presetSubtype="0" fill="hold" nodeType="withEffect">
                                  <p:stCondLst>
                                    <p:cond delay="0"/>
                                  </p:stCondLst>
                                  <p:childTnLst>
                                    <p:animEffect transition="out" filter="dissolve">
                                      <p:cBhvr>
                                        <p:cTn id="1148" dur="1000"/>
                                        <p:tgtEl>
                                          <p:spTgt spid="934153"/>
                                        </p:tgtEl>
                                      </p:cBhvr>
                                    </p:animEffect>
                                    <p:set>
                                      <p:cBhvr>
                                        <p:cTn id="1149" dur="1" fill="hold">
                                          <p:stCondLst>
                                            <p:cond delay="999"/>
                                          </p:stCondLst>
                                        </p:cTn>
                                        <p:tgtEl>
                                          <p:spTgt spid="934153"/>
                                        </p:tgtEl>
                                        <p:attrNameLst>
                                          <p:attrName>style.visibility</p:attrName>
                                        </p:attrNameLst>
                                      </p:cBhvr>
                                      <p:to>
                                        <p:strVal val="hidden"/>
                                      </p:to>
                                    </p:set>
                                  </p:childTnLst>
                                </p:cTn>
                              </p:par>
                              <p:par>
                                <p:cTn id="1150" presetID="9" presetClass="exit" presetSubtype="0" fill="hold" nodeType="withEffect">
                                  <p:stCondLst>
                                    <p:cond delay="0"/>
                                  </p:stCondLst>
                                  <p:childTnLst>
                                    <p:animEffect transition="out" filter="dissolve">
                                      <p:cBhvr>
                                        <p:cTn id="1151" dur="1000"/>
                                        <p:tgtEl>
                                          <p:spTgt spid="934154"/>
                                        </p:tgtEl>
                                      </p:cBhvr>
                                    </p:animEffect>
                                    <p:set>
                                      <p:cBhvr>
                                        <p:cTn id="1152" dur="1" fill="hold">
                                          <p:stCondLst>
                                            <p:cond delay="999"/>
                                          </p:stCondLst>
                                        </p:cTn>
                                        <p:tgtEl>
                                          <p:spTgt spid="934154"/>
                                        </p:tgtEl>
                                        <p:attrNameLst>
                                          <p:attrName>style.visibility</p:attrName>
                                        </p:attrNameLst>
                                      </p:cBhvr>
                                      <p:to>
                                        <p:strVal val="hidden"/>
                                      </p:to>
                                    </p:set>
                                  </p:childTnLst>
                                </p:cTn>
                              </p:par>
                              <p:par>
                                <p:cTn id="1153" presetID="9" presetClass="exit" presetSubtype="0" fill="hold" nodeType="withEffect">
                                  <p:stCondLst>
                                    <p:cond delay="0"/>
                                  </p:stCondLst>
                                  <p:childTnLst>
                                    <p:animEffect transition="out" filter="dissolve">
                                      <p:cBhvr>
                                        <p:cTn id="1154" dur="1000"/>
                                        <p:tgtEl>
                                          <p:spTgt spid="934155"/>
                                        </p:tgtEl>
                                      </p:cBhvr>
                                    </p:animEffect>
                                    <p:set>
                                      <p:cBhvr>
                                        <p:cTn id="1155" dur="1" fill="hold">
                                          <p:stCondLst>
                                            <p:cond delay="999"/>
                                          </p:stCondLst>
                                        </p:cTn>
                                        <p:tgtEl>
                                          <p:spTgt spid="934155"/>
                                        </p:tgtEl>
                                        <p:attrNameLst>
                                          <p:attrName>style.visibility</p:attrName>
                                        </p:attrNameLst>
                                      </p:cBhvr>
                                      <p:to>
                                        <p:strVal val="hidden"/>
                                      </p:to>
                                    </p:set>
                                  </p:childTnLst>
                                </p:cTn>
                              </p:par>
                              <p:par>
                                <p:cTn id="1156" presetID="9" presetClass="exit" presetSubtype="0" fill="hold" nodeType="withEffect">
                                  <p:stCondLst>
                                    <p:cond delay="0"/>
                                  </p:stCondLst>
                                  <p:childTnLst>
                                    <p:animEffect transition="out" filter="dissolve">
                                      <p:cBhvr>
                                        <p:cTn id="1157" dur="1000"/>
                                        <p:tgtEl>
                                          <p:spTgt spid="934156"/>
                                        </p:tgtEl>
                                      </p:cBhvr>
                                    </p:animEffect>
                                    <p:set>
                                      <p:cBhvr>
                                        <p:cTn id="1158" dur="1" fill="hold">
                                          <p:stCondLst>
                                            <p:cond delay="999"/>
                                          </p:stCondLst>
                                        </p:cTn>
                                        <p:tgtEl>
                                          <p:spTgt spid="934156"/>
                                        </p:tgtEl>
                                        <p:attrNameLst>
                                          <p:attrName>style.visibility</p:attrName>
                                        </p:attrNameLst>
                                      </p:cBhvr>
                                      <p:to>
                                        <p:strVal val="hidden"/>
                                      </p:to>
                                    </p:set>
                                  </p:childTnLst>
                                </p:cTn>
                              </p:par>
                              <p:par>
                                <p:cTn id="1159" presetID="9" presetClass="exit" presetSubtype="0" fill="hold" nodeType="withEffect">
                                  <p:stCondLst>
                                    <p:cond delay="0"/>
                                  </p:stCondLst>
                                  <p:childTnLst>
                                    <p:animEffect transition="out" filter="dissolve">
                                      <p:cBhvr>
                                        <p:cTn id="1160" dur="1000"/>
                                        <p:tgtEl>
                                          <p:spTgt spid="934157"/>
                                        </p:tgtEl>
                                      </p:cBhvr>
                                    </p:animEffect>
                                    <p:set>
                                      <p:cBhvr>
                                        <p:cTn id="1161" dur="1" fill="hold">
                                          <p:stCondLst>
                                            <p:cond delay="999"/>
                                          </p:stCondLst>
                                        </p:cTn>
                                        <p:tgtEl>
                                          <p:spTgt spid="934157"/>
                                        </p:tgtEl>
                                        <p:attrNameLst>
                                          <p:attrName>style.visibility</p:attrName>
                                        </p:attrNameLst>
                                      </p:cBhvr>
                                      <p:to>
                                        <p:strVal val="hidden"/>
                                      </p:to>
                                    </p:set>
                                  </p:childTnLst>
                                </p:cTn>
                              </p:par>
                              <p:par>
                                <p:cTn id="1162" presetID="9" presetClass="exit" presetSubtype="0" fill="hold" nodeType="withEffect">
                                  <p:stCondLst>
                                    <p:cond delay="0"/>
                                  </p:stCondLst>
                                  <p:childTnLst>
                                    <p:animEffect transition="out" filter="dissolve">
                                      <p:cBhvr>
                                        <p:cTn id="1163" dur="1000"/>
                                        <p:tgtEl>
                                          <p:spTgt spid="934158"/>
                                        </p:tgtEl>
                                      </p:cBhvr>
                                    </p:animEffect>
                                    <p:set>
                                      <p:cBhvr>
                                        <p:cTn id="1164" dur="1" fill="hold">
                                          <p:stCondLst>
                                            <p:cond delay="999"/>
                                          </p:stCondLst>
                                        </p:cTn>
                                        <p:tgtEl>
                                          <p:spTgt spid="934158"/>
                                        </p:tgtEl>
                                        <p:attrNameLst>
                                          <p:attrName>style.visibility</p:attrName>
                                        </p:attrNameLst>
                                      </p:cBhvr>
                                      <p:to>
                                        <p:strVal val="hidden"/>
                                      </p:to>
                                    </p:set>
                                  </p:childTnLst>
                                </p:cTn>
                              </p:par>
                              <p:par>
                                <p:cTn id="1165" presetID="9" presetClass="exit" presetSubtype="0" fill="hold" grpId="1" nodeType="withEffect">
                                  <p:stCondLst>
                                    <p:cond delay="0"/>
                                  </p:stCondLst>
                                  <p:childTnLst>
                                    <p:animEffect transition="out" filter="dissolve">
                                      <p:cBhvr>
                                        <p:cTn id="1166" dur="1000"/>
                                        <p:tgtEl>
                                          <p:spTgt spid="934159"/>
                                        </p:tgtEl>
                                      </p:cBhvr>
                                    </p:animEffect>
                                    <p:set>
                                      <p:cBhvr>
                                        <p:cTn id="1167" dur="1" fill="hold">
                                          <p:stCondLst>
                                            <p:cond delay="999"/>
                                          </p:stCondLst>
                                        </p:cTn>
                                        <p:tgtEl>
                                          <p:spTgt spid="934159"/>
                                        </p:tgtEl>
                                        <p:attrNameLst>
                                          <p:attrName>style.visibility</p:attrName>
                                        </p:attrNameLst>
                                      </p:cBhvr>
                                      <p:to>
                                        <p:strVal val="hidden"/>
                                      </p:to>
                                    </p:set>
                                  </p:childTnLst>
                                </p:cTn>
                              </p:par>
                              <p:par>
                                <p:cTn id="1168" presetID="9" presetClass="exit" presetSubtype="0" fill="hold" nodeType="withEffect">
                                  <p:stCondLst>
                                    <p:cond delay="0"/>
                                  </p:stCondLst>
                                  <p:childTnLst>
                                    <p:animEffect transition="out" filter="dissolve">
                                      <p:cBhvr>
                                        <p:cTn id="1169" dur="1000"/>
                                        <p:tgtEl>
                                          <p:spTgt spid="934160"/>
                                        </p:tgtEl>
                                      </p:cBhvr>
                                    </p:animEffect>
                                    <p:set>
                                      <p:cBhvr>
                                        <p:cTn id="1170" dur="1" fill="hold">
                                          <p:stCondLst>
                                            <p:cond delay="999"/>
                                          </p:stCondLst>
                                        </p:cTn>
                                        <p:tgtEl>
                                          <p:spTgt spid="934160"/>
                                        </p:tgtEl>
                                        <p:attrNameLst>
                                          <p:attrName>style.visibility</p:attrName>
                                        </p:attrNameLst>
                                      </p:cBhvr>
                                      <p:to>
                                        <p:strVal val="hidden"/>
                                      </p:to>
                                    </p:set>
                                  </p:childTnLst>
                                </p:cTn>
                              </p:par>
                              <p:par>
                                <p:cTn id="1171" presetID="9" presetClass="exit" presetSubtype="0" fill="hold" grpId="1" nodeType="withEffect">
                                  <p:stCondLst>
                                    <p:cond delay="0"/>
                                  </p:stCondLst>
                                  <p:childTnLst>
                                    <p:animEffect transition="out" filter="dissolve">
                                      <p:cBhvr>
                                        <p:cTn id="1172" dur="1000"/>
                                        <p:tgtEl>
                                          <p:spTgt spid="934161"/>
                                        </p:tgtEl>
                                      </p:cBhvr>
                                    </p:animEffect>
                                    <p:set>
                                      <p:cBhvr>
                                        <p:cTn id="1173" dur="1" fill="hold">
                                          <p:stCondLst>
                                            <p:cond delay="999"/>
                                          </p:stCondLst>
                                        </p:cTn>
                                        <p:tgtEl>
                                          <p:spTgt spid="934161"/>
                                        </p:tgtEl>
                                        <p:attrNameLst>
                                          <p:attrName>style.visibility</p:attrName>
                                        </p:attrNameLst>
                                      </p:cBhvr>
                                      <p:to>
                                        <p:strVal val="hidden"/>
                                      </p:to>
                                    </p:set>
                                  </p:childTnLst>
                                </p:cTn>
                              </p:par>
                              <p:par>
                                <p:cTn id="1174" presetID="9" presetClass="exit" presetSubtype="0" fill="hold" grpId="1" nodeType="withEffect">
                                  <p:stCondLst>
                                    <p:cond delay="0"/>
                                  </p:stCondLst>
                                  <p:childTnLst>
                                    <p:animEffect transition="out" filter="dissolve">
                                      <p:cBhvr>
                                        <p:cTn id="1175" dur="1000"/>
                                        <p:tgtEl>
                                          <p:spTgt spid="934162"/>
                                        </p:tgtEl>
                                      </p:cBhvr>
                                    </p:animEffect>
                                    <p:set>
                                      <p:cBhvr>
                                        <p:cTn id="1176" dur="1" fill="hold">
                                          <p:stCondLst>
                                            <p:cond delay="999"/>
                                          </p:stCondLst>
                                        </p:cTn>
                                        <p:tgtEl>
                                          <p:spTgt spid="934162"/>
                                        </p:tgtEl>
                                        <p:attrNameLst>
                                          <p:attrName>style.visibility</p:attrName>
                                        </p:attrNameLst>
                                      </p:cBhvr>
                                      <p:to>
                                        <p:strVal val="hidden"/>
                                      </p:to>
                                    </p:set>
                                  </p:childTnLst>
                                </p:cTn>
                              </p:par>
                              <p:par>
                                <p:cTn id="1177" presetID="9" presetClass="exit" presetSubtype="0" fill="hold" nodeType="withEffect">
                                  <p:stCondLst>
                                    <p:cond delay="0"/>
                                  </p:stCondLst>
                                  <p:childTnLst>
                                    <p:animEffect transition="out" filter="dissolve">
                                      <p:cBhvr>
                                        <p:cTn id="1178" dur="1000"/>
                                        <p:tgtEl>
                                          <p:spTgt spid="934163"/>
                                        </p:tgtEl>
                                      </p:cBhvr>
                                    </p:animEffect>
                                    <p:set>
                                      <p:cBhvr>
                                        <p:cTn id="1179" dur="1" fill="hold">
                                          <p:stCondLst>
                                            <p:cond delay="999"/>
                                          </p:stCondLst>
                                        </p:cTn>
                                        <p:tgtEl>
                                          <p:spTgt spid="934163"/>
                                        </p:tgtEl>
                                        <p:attrNameLst>
                                          <p:attrName>style.visibility</p:attrName>
                                        </p:attrNameLst>
                                      </p:cBhvr>
                                      <p:to>
                                        <p:strVal val="hidden"/>
                                      </p:to>
                                    </p:set>
                                  </p:childTnLst>
                                </p:cTn>
                              </p:par>
                              <p:par>
                                <p:cTn id="1180" presetID="9" presetClass="exit" presetSubtype="0" fill="hold" nodeType="withEffect">
                                  <p:stCondLst>
                                    <p:cond delay="0"/>
                                  </p:stCondLst>
                                  <p:childTnLst>
                                    <p:animEffect transition="out" filter="dissolve">
                                      <p:cBhvr>
                                        <p:cTn id="1181" dur="1000"/>
                                        <p:tgtEl>
                                          <p:spTgt spid="934164"/>
                                        </p:tgtEl>
                                      </p:cBhvr>
                                    </p:animEffect>
                                    <p:set>
                                      <p:cBhvr>
                                        <p:cTn id="1182" dur="1" fill="hold">
                                          <p:stCondLst>
                                            <p:cond delay="999"/>
                                          </p:stCondLst>
                                        </p:cTn>
                                        <p:tgtEl>
                                          <p:spTgt spid="934164"/>
                                        </p:tgtEl>
                                        <p:attrNameLst>
                                          <p:attrName>style.visibility</p:attrName>
                                        </p:attrNameLst>
                                      </p:cBhvr>
                                      <p:to>
                                        <p:strVal val="hidden"/>
                                      </p:to>
                                    </p:set>
                                  </p:childTnLst>
                                </p:cTn>
                              </p:par>
                              <p:par>
                                <p:cTn id="1183" presetID="9" presetClass="exit" presetSubtype="0" fill="hold" grpId="1" nodeType="withEffect">
                                  <p:stCondLst>
                                    <p:cond delay="0"/>
                                  </p:stCondLst>
                                  <p:childTnLst>
                                    <p:animEffect transition="out" filter="dissolve">
                                      <p:cBhvr>
                                        <p:cTn id="1184" dur="1000"/>
                                        <p:tgtEl>
                                          <p:spTgt spid="934165"/>
                                        </p:tgtEl>
                                      </p:cBhvr>
                                    </p:animEffect>
                                    <p:set>
                                      <p:cBhvr>
                                        <p:cTn id="1185" dur="1" fill="hold">
                                          <p:stCondLst>
                                            <p:cond delay="999"/>
                                          </p:stCondLst>
                                        </p:cTn>
                                        <p:tgtEl>
                                          <p:spTgt spid="934165"/>
                                        </p:tgtEl>
                                        <p:attrNameLst>
                                          <p:attrName>style.visibility</p:attrName>
                                        </p:attrNameLst>
                                      </p:cBhvr>
                                      <p:to>
                                        <p:strVal val="hidden"/>
                                      </p:to>
                                    </p:set>
                                  </p:childTnLst>
                                </p:cTn>
                              </p:par>
                              <p:par>
                                <p:cTn id="1186" presetID="9" presetClass="exit" presetSubtype="0" fill="hold" nodeType="withEffect">
                                  <p:stCondLst>
                                    <p:cond delay="0"/>
                                  </p:stCondLst>
                                  <p:childTnLst>
                                    <p:animEffect transition="out" filter="dissolve">
                                      <p:cBhvr>
                                        <p:cTn id="1187" dur="1000"/>
                                        <p:tgtEl>
                                          <p:spTgt spid="934166"/>
                                        </p:tgtEl>
                                      </p:cBhvr>
                                    </p:animEffect>
                                    <p:set>
                                      <p:cBhvr>
                                        <p:cTn id="1188" dur="1" fill="hold">
                                          <p:stCondLst>
                                            <p:cond delay="999"/>
                                          </p:stCondLst>
                                        </p:cTn>
                                        <p:tgtEl>
                                          <p:spTgt spid="934166"/>
                                        </p:tgtEl>
                                        <p:attrNameLst>
                                          <p:attrName>style.visibility</p:attrName>
                                        </p:attrNameLst>
                                      </p:cBhvr>
                                      <p:to>
                                        <p:strVal val="hidden"/>
                                      </p:to>
                                    </p:set>
                                  </p:childTnLst>
                                </p:cTn>
                              </p:par>
                              <p:par>
                                <p:cTn id="1189" presetID="9" presetClass="exit" presetSubtype="0" fill="hold" nodeType="withEffect">
                                  <p:stCondLst>
                                    <p:cond delay="0"/>
                                  </p:stCondLst>
                                  <p:childTnLst>
                                    <p:animEffect transition="out" filter="dissolve">
                                      <p:cBhvr>
                                        <p:cTn id="1190" dur="1000"/>
                                        <p:tgtEl>
                                          <p:spTgt spid="934167"/>
                                        </p:tgtEl>
                                      </p:cBhvr>
                                    </p:animEffect>
                                    <p:set>
                                      <p:cBhvr>
                                        <p:cTn id="1191" dur="1" fill="hold">
                                          <p:stCondLst>
                                            <p:cond delay="999"/>
                                          </p:stCondLst>
                                        </p:cTn>
                                        <p:tgtEl>
                                          <p:spTgt spid="934167"/>
                                        </p:tgtEl>
                                        <p:attrNameLst>
                                          <p:attrName>style.visibility</p:attrName>
                                        </p:attrNameLst>
                                      </p:cBhvr>
                                      <p:to>
                                        <p:strVal val="hidden"/>
                                      </p:to>
                                    </p:set>
                                  </p:childTnLst>
                                </p:cTn>
                              </p:par>
                              <p:par>
                                <p:cTn id="1192" presetID="9" presetClass="exit" presetSubtype="0" fill="hold" nodeType="withEffect">
                                  <p:stCondLst>
                                    <p:cond delay="0"/>
                                  </p:stCondLst>
                                  <p:childTnLst>
                                    <p:animEffect transition="out" filter="dissolve">
                                      <p:cBhvr>
                                        <p:cTn id="1193" dur="1000"/>
                                        <p:tgtEl>
                                          <p:spTgt spid="934168"/>
                                        </p:tgtEl>
                                      </p:cBhvr>
                                    </p:animEffect>
                                    <p:set>
                                      <p:cBhvr>
                                        <p:cTn id="1194" dur="1" fill="hold">
                                          <p:stCondLst>
                                            <p:cond delay="999"/>
                                          </p:stCondLst>
                                        </p:cTn>
                                        <p:tgtEl>
                                          <p:spTgt spid="934168"/>
                                        </p:tgtEl>
                                        <p:attrNameLst>
                                          <p:attrName>style.visibility</p:attrName>
                                        </p:attrNameLst>
                                      </p:cBhvr>
                                      <p:to>
                                        <p:strVal val="hidden"/>
                                      </p:to>
                                    </p:set>
                                  </p:childTnLst>
                                </p:cTn>
                              </p:par>
                              <p:par>
                                <p:cTn id="1195" presetID="9" presetClass="exit" presetSubtype="0" fill="hold" nodeType="withEffect">
                                  <p:stCondLst>
                                    <p:cond delay="0"/>
                                  </p:stCondLst>
                                  <p:childTnLst>
                                    <p:animEffect transition="out" filter="dissolve">
                                      <p:cBhvr>
                                        <p:cTn id="1196" dur="1000"/>
                                        <p:tgtEl>
                                          <p:spTgt spid="934169"/>
                                        </p:tgtEl>
                                      </p:cBhvr>
                                    </p:animEffect>
                                    <p:set>
                                      <p:cBhvr>
                                        <p:cTn id="1197" dur="1" fill="hold">
                                          <p:stCondLst>
                                            <p:cond delay="999"/>
                                          </p:stCondLst>
                                        </p:cTn>
                                        <p:tgtEl>
                                          <p:spTgt spid="934169"/>
                                        </p:tgtEl>
                                        <p:attrNameLst>
                                          <p:attrName>style.visibility</p:attrName>
                                        </p:attrNameLst>
                                      </p:cBhvr>
                                      <p:to>
                                        <p:strVal val="hidden"/>
                                      </p:to>
                                    </p:set>
                                  </p:childTnLst>
                                </p:cTn>
                              </p:par>
                              <p:par>
                                <p:cTn id="1198" presetID="9" presetClass="exit" presetSubtype="0" fill="hold" grpId="1" nodeType="withEffect">
                                  <p:stCondLst>
                                    <p:cond delay="0"/>
                                  </p:stCondLst>
                                  <p:childTnLst>
                                    <p:animEffect transition="out" filter="dissolve">
                                      <p:cBhvr>
                                        <p:cTn id="1199" dur="1000"/>
                                        <p:tgtEl>
                                          <p:spTgt spid="934170"/>
                                        </p:tgtEl>
                                      </p:cBhvr>
                                    </p:animEffect>
                                    <p:set>
                                      <p:cBhvr>
                                        <p:cTn id="1200" dur="1" fill="hold">
                                          <p:stCondLst>
                                            <p:cond delay="999"/>
                                          </p:stCondLst>
                                        </p:cTn>
                                        <p:tgtEl>
                                          <p:spTgt spid="934170"/>
                                        </p:tgtEl>
                                        <p:attrNameLst>
                                          <p:attrName>style.visibility</p:attrName>
                                        </p:attrNameLst>
                                      </p:cBhvr>
                                      <p:to>
                                        <p:strVal val="hidden"/>
                                      </p:to>
                                    </p:set>
                                  </p:childTnLst>
                                </p:cTn>
                              </p:par>
                              <p:par>
                                <p:cTn id="1201" presetID="9" presetClass="exit" presetSubtype="0" fill="hold" nodeType="withEffect">
                                  <p:stCondLst>
                                    <p:cond delay="0"/>
                                  </p:stCondLst>
                                  <p:childTnLst>
                                    <p:animEffect transition="out" filter="dissolve">
                                      <p:cBhvr>
                                        <p:cTn id="1202" dur="1000"/>
                                        <p:tgtEl>
                                          <p:spTgt spid="934171"/>
                                        </p:tgtEl>
                                      </p:cBhvr>
                                    </p:animEffect>
                                    <p:set>
                                      <p:cBhvr>
                                        <p:cTn id="1203" dur="1" fill="hold">
                                          <p:stCondLst>
                                            <p:cond delay="999"/>
                                          </p:stCondLst>
                                        </p:cTn>
                                        <p:tgtEl>
                                          <p:spTgt spid="934171"/>
                                        </p:tgtEl>
                                        <p:attrNameLst>
                                          <p:attrName>style.visibility</p:attrName>
                                        </p:attrNameLst>
                                      </p:cBhvr>
                                      <p:to>
                                        <p:strVal val="hidden"/>
                                      </p:to>
                                    </p:set>
                                  </p:childTnLst>
                                </p:cTn>
                              </p:par>
                              <p:par>
                                <p:cTn id="1204" presetID="9" presetClass="exit" presetSubtype="0" fill="hold" grpId="1" nodeType="withEffect">
                                  <p:stCondLst>
                                    <p:cond delay="0"/>
                                  </p:stCondLst>
                                  <p:childTnLst>
                                    <p:animEffect transition="out" filter="dissolve">
                                      <p:cBhvr>
                                        <p:cTn id="1205" dur="1000"/>
                                        <p:tgtEl>
                                          <p:spTgt spid="934172"/>
                                        </p:tgtEl>
                                      </p:cBhvr>
                                    </p:animEffect>
                                    <p:set>
                                      <p:cBhvr>
                                        <p:cTn id="1206" dur="1" fill="hold">
                                          <p:stCondLst>
                                            <p:cond delay="999"/>
                                          </p:stCondLst>
                                        </p:cTn>
                                        <p:tgtEl>
                                          <p:spTgt spid="934172"/>
                                        </p:tgtEl>
                                        <p:attrNameLst>
                                          <p:attrName>style.visibility</p:attrName>
                                        </p:attrNameLst>
                                      </p:cBhvr>
                                      <p:to>
                                        <p:strVal val="hidden"/>
                                      </p:to>
                                    </p:set>
                                  </p:childTnLst>
                                </p:cTn>
                              </p:par>
                              <p:par>
                                <p:cTn id="1207" presetID="9" presetClass="exit" presetSubtype="0" fill="hold" nodeType="withEffect">
                                  <p:stCondLst>
                                    <p:cond delay="0"/>
                                  </p:stCondLst>
                                  <p:childTnLst>
                                    <p:animEffect transition="out" filter="dissolve">
                                      <p:cBhvr>
                                        <p:cTn id="1208" dur="1000"/>
                                        <p:tgtEl>
                                          <p:spTgt spid="934173"/>
                                        </p:tgtEl>
                                      </p:cBhvr>
                                    </p:animEffect>
                                    <p:set>
                                      <p:cBhvr>
                                        <p:cTn id="1209" dur="1" fill="hold">
                                          <p:stCondLst>
                                            <p:cond delay="999"/>
                                          </p:stCondLst>
                                        </p:cTn>
                                        <p:tgtEl>
                                          <p:spTgt spid="934173"/>
                                        </p:tgtEl>
                                        <p:attrNameLst>
                                          <p:attrName>style.visibility</p:attrName>
                                        </p:attrNameLst>
                                      </p:cBhvr>
                                      <p:to>
                                        <p:strVal val="hidden"/>
                                      </p:to>
                                    </p:set>
                                  </p:childTnLst>
                                </p:cTn>
                              </p:par>
                              <p:par>
                                <p:cTn id="1210" presetID="9" presetClass="exit" presetSubtype="0" fill="hold" nodeType="withEffect">
                                  <p:stCondLst>
                                    <p:cond delay="0"/>
                                  </p:stCondLst>
                                  <p:childTnLst>
                                    <p:animEffect transition="out" filter="dissolve">
                                      <p:cBhvr>
                                        <p:cTn id="1211" dur="1000"/>
                                        <p:tgtEl>
                                          <p:spTgt spid="934174"/>
                                        </p:tgtEl>
                                      </p:cBhvr>
                                    </p:animEffect>
                                    <p:set>
                                      <p:cBhvr>
                                        <p:cTn id="1212" dur="1" fill="hold">
                                          <p:stCondLst>
                                            <p:cond delay="999"/>
                                          </p:stCondLst>
                                        </p:cTn>
                                        <p:tgtEl>
                                          <p:spTgt spid="934174"/>
                                        </p:tgtEl>
                                        <p:attrNameLst>
                                          <p:attrName>style.visibility</p:attrName>
                                        </p:attrNameLst>
                                      </p:cBhvr>
                                      <p:to>
                                        <p:strVal val="hidden"/>
                                      </p:to>
                                    </p:set>
                                  </p:childTnLst>
                                </p:cTn>
                              </p:par>
                              <p:par>
                                <p:cTn id="1213" presetID="9" presetClass="exit" presetSubtype="0" fill="hold" nodeType="withEffect">
                                  <p:stCondLst>
                                    <p:cond delay="0"/>
                                  </p:stCondLst>
                                  <p:childTnLst>
                                    <p:animEffect transition="out" filter="dissolve">
                                      <p:cBhvr>
                                        <p:cTn id="1214" dur="1000"/>
                                        <p:tgtEl>
                                          <p:spTgt spid="934175"/>
                                        </p:tgtEl>
                                      </p:cBhvr>
                                    </p:animEffect>
                                    <p:set>
                                      <p:cBhvr>
                                        <p:cTn id="1215" dur="1" fill="hold">
                                          <p:stCondLst>
                                            <p:cond delay="999"/>
                                          </p:stCondLst>
                                        </p:cTn>
                                        <p:tgtEl>
                                          <p:spTgt spid="934175"/>
                                        </p:tgtEl>
                                        <p:attrNameLst>
                                          <p:attrName>style.visibility</p:attrName>
                                        </p:attrNameLst>
                                      </p:cBhvr>
                                      <p:to>
                                        <p:strVal val="hidden"/>
                                      </p:to>
                                    </p:set>
                                  </p:childTnLst>
                                </p:cTn>
                              </p:par>
                              <p:par>
                                <p:cTn id="1216" presetID="9" presetClass="exit" presetSubtype="0" fill="hold" grpId="1" nodeType="withEffect">
                                  <p:stCondLst>
                                    <p:cond delay="0"/>
                                  </p:stCondLst>
                                  <p:childTnLst>
                                    <p:animEffect transition="out" filter="dissolve">
                                      <p:cBhvr>
                                        <p:cTn id="1217" dur="1000"/>
                                        <p:tgtEl>
                                          <p:spTgt spid="934176"/>
                                        </p:tgtEl>
                                      </p:cBhvr>
                                    </p:animEffect>
                                    <p:set>
                                      <p:cBhvr>
                                        <p:cTn id="1218" dur="1" fill="hold">
                                          <p:stCondLst>
                                            <p:cond delay="999"/>
                                          </p:stCondLst>
                                        </p:cTn>
                                        <p:tgtEl>
                                          <p:spTgt spid="934176"/>
                                        </p:tgtEl>
                                        <p:attrNameLst>
                                          <p:attrName>style.visibility</p:attrName>
                                        </p:attrNameLst>
                                      </p:cBhvr>
                                      <p:to>
                                        <p:strVal val="hidden"/>
                                      </p:to>
                                    </p:set>
                                  </p:childTnLst>
                                </p:cTn>
                              </p:par>
                              <p:par>
                                <p:cTn id="1219" presetID="9" presetClass="exit" presetSubtype="0" fill="hold" nodeType="withEffect">
                                  <p:stCondLst>
                                    <p:cond delay="0"/>
                                  </p:stCondLst>
                                  <p:childTnLst>
                                    <p:animEffect transition="out" filter="dissolve">
                                      <p:cBhvr>
                                        <p:cTn id="1220" dur="1000"/>
                                        <p:tgtEl>
                                          <p:spTgt spid="934177"/>
                                        </p:tgtEl>
                                      </p:cBhvr>
                                    </p:animEffect>
                                    <p:set>
                                      <p:cBhvr>
                                        <p:cTn id="1221" dur="1" fill="hold">
                                          <p:stCondLst>
                                            <p:cond delay="999"/>
                                          </p:stCondLst>
                                        </p:cTn>
                                        <p:tgtEl>
                                          <p:spTgt spid="934177"/>
                                        </p:tgtEl>
                                        <p:attrNameLst>
                                          <p:attrName>style.visibility</p:attrName>
                                        </p:attrNameLst>
                                      </p:cBhvr>
                                      <p:to>
                                        <p:strVal val="hidden"/>
                                      </p:to>
                                    </p:set>
                                  </p:childTnLst>
                                </p:cTn>
                              </p:par>
                              <p:par>
                                <p:cTn id="1222" presetID="9" presetClass="exit" presetSubtype="0" fill="hold" grpId="1" nodeType="withEffect">
                                  <p:stCondLst>
                                    <p:cond delay="0"/>
                                  </p:stCondLst>
                                  <p:childTnLst>
                                    <p:animEffect transition="out" filter="dissolve">
                                      <p:cBhvr>
                                        <p:cTn id="1223" dur="1000"/>
                                        <p:tgtEl>
                                          <p:spTgt spid="934178"/>
                                        </p:tgtEl>
                                      </p:cBhvr>
                                    </p:animEffect>
                                    <p:set>
                                      <p:cBhvr>
                                        <p:cTn id="1224" dur="1" fill="hold">
                                          <p:stCondLst>
                                            <p:cond delay="999"/>
                                          </p:stCondLst>
                                        </p:cTn>
                                        <p:tgtEl>
                                          <p:spTgt spid="934178"/>
                                        </p:tgtEl>
                                        <p:attrNameLst>
                                          <p:attrName>style.visibility</p:attrName>
                                        </p:attrNameLst>
                                      </p:cBhvr>
                                      <p:to>
                                        <p:strVal val="hidden"/>
                                      </p:to>
                                    </p:set>
                                  </p:childTnLst>
                                </p:cTn>
                              </p:par>
                              <p:par>
                                <p:cTn id="1225" presetID="9" presetClass="exit" presetSubtype="0" fill="hold" nodeType="withEffect">
                                  <p:stCondLst>
                                    <p:cond delay="0"/>
                                  </p:stCondLst>
                                  <p:childTnLst>
                                    <p:animEffect transition="out" filter="dissolve">
                                      <p:cBhvr>
                                        <p:cTn id="1226" dur="1000"/>
                                        <p:tgtEl>
                                          <p:spTgt spid="934179"/>
                                        </p:tgtEl>
                                      </p:cBhvr>
                                    </p:animEffect>
                                    <p:set>
                                      <p:cBhvr>
                                        <p:cTn id="1227" dur="1" fill="hold">
                                          <p:stCondLst>
                                            <p:cond delay="999"/>
                                          </p:stCondLst>
                                        </p:cTn>
                                        <p:tgtEl>
                                          <p:spTgt spid="934179"/>
                                        </p:tgtEl>
                                        <p:attrNameLst>
                                          <p:attrName>style.visibility</p:attrName>
                                        </p:attrNameLst>
                                      </p:cBhvr>
                                      <p:to>
                                        <p:strVal val="hidden"/>
                                      </p:to>
                                    </p:set>
                                  </p:childTnLst>
                                </p:cTn>
                              </p:par>
                              <p:par>
                                <p:cTn id="1228" presetID="9" presetClass="exit" presetSubtype="0" fill="hold" nodeType="withEffect">
                                  <p:stCondLst>
                                    <p:cond delay="0"/>
                                  </p:stCondLst>
                                  <p:childTnLst>
                                    <p:animEffect transition="out" filter="dissolve">
                                      <p:cBhvr>
                                        <p:cTn id="1229" dur="1000"/>
                                        <p:tgtEl>
                                          <p:spTgt spid="934180"/>
                                        </p:tgtEl>
                                      </p:cBhvr>
                                    </p:animEffect>
                                    <p:set>
                                      <p:cBhvr>
                                        <p:cTn id="1230" dur="1" fill="hold">
                                          <p:stCondLst>
                                            <p:cond delay="999"/>
                                          </p:stCondLst>
                                        </p:cTn>
                                        <p:tgtEl>
                                          <p:spTgt spid="934180"/>
                                        </p:tgtEl>
                                        <p:attrNameLst>
                                          <p:attrName>style.visibility</p:attrName>
                                        </p:attrNameLst>
                                      </p:cBhvr>
                                      <p:to>
                                        <p:strVal val="hidden"/>
                                      </p:to>
                                    </p:set>
                                  </p:childTnLst>
                                </p:cTn>
                              </p:par>
                              <p:par>
                                <p:cTn id="1231" presetID="9" presetClass="exit" presetSubtype="0" fill="hold" grpId="1" nodeType="withEffect">
                                  <p:stCondLst>
                                    <p:cond delay="0"/>
                                  </p:stCondLst>
                                  <p:childTnLst>
                                    <p:animEffect transition="out" filter="dissolve">
                                      <p:cBhvr>
                                        <p:cTn id="1232" dur="1000"/>
                                        <p:tgtEl>
                                          <p:spTgt spid="934181"/>
                                        </p:tgtEl>
                                      </p:cBhvr>
                                    </p:animEffect>
                                    <p:set>
                                      <p:cBhvr>
                                        <p:cTn id="1233" dur="1" fill="hold">
                                          <p:stCondLst>
                                            <p:cond delay="999"/>
                                          </p:stCondLst>
                                        </p:cTn>
                                        <p:tgtEl>
                                          <p:spTgt spid="934181"/>
                                        </p:tgtEl>
                                        <p:attrNameLst>
                                          <p:attrName>style.visibility</p:attrName>
                                        </p:attrNameLst>
                                      </p:cBhvr>
                                      <p:to>
                                        <p:strVal val="hidden"/>
                                      </p:to>
                                    </p:set>
                                  </p:childTnLst>
                                </p:cTn>
                              </p:par>
                              <p:par>
                                <p:cTn id="1234" presetID="9" presetClass="exit" presetSubtype="0" fill="hold" nodeType="withEffect">
                                  <p:stCondLst>
                                    <p:cond delay="0"/>
                                  </p:stCondLst>
                                  <p:childTnLst>
                                    <p:animEffect transition="out" filter="dissolve">
                                      <p:cBhvr>
                                        <p:cTn id="1235" dur="1000"/>
                                        <p:tgtEl>
                                          <p:spTgt spid="934182"/>
                                        </p:tgtEl>
                                      </p:cBhvr>
                                    </p:animEffect>
                                    <p:set>
                                      <p:cBhvr>
                                        <p:cTn id="1236" dur="1" fill="hold">
                                          <p:stCondLst>
                                            <p:cond delay="999"/>
                                          </p:stCondLst>
                                        </p:cTn>
                                        <p:tgtEl>
                                          <p:spTgt spid="934182"/>
                                        </p:tgtEl>
                                        <p:attrNameLst>
                                          <p:attrName>style.visibility</p:attrName>
                                        </p:attrNameLst>
                                      </p:cBhvr>
                                      <p:to>
                                        <p:strVal val="hidden"/>
                                      </p:to>
                                    </p:set>
                                  </p:childTnLst>
                                </p:cTn>
                              </p:par>
                              <p:par>
                                <p:cTn id="1237" presetID="9" presetClass="exit" presetSubtype="0" fill="hold" grpId="1" nodeType="withEffect">
                                  <p:stCondLst>
                                    <p:cond delay="0"/>
                                  </p:stCondLst>
                                  <p:childTnLst>
                                    <p:animEffect transition="out" filter="dissolve">
                                      <p:cBhvr>
                                        <p:cTn id="1238" dur="1000"/>
                                        <p:tgtEl>
                                          <p:spTgt spid="934183"/>
                                        </p:tgtEl>
                                      </p:cBhvr>
                                    </p:animEffect>
                                    <p:set>
                                      <p:cBhvr>
                                        <p:cTn id="1239" dur="1" fill="hold">
                                          <p:stCondLst>
                                            <p:cond delay="999"/>
                                          </p:stCondLst>
                                        </p:cTn>
                                        <p:tgtEl>
                                          <p:spTgt spid="934183"/>
                                        </p:tgtEl>
                                        <p:attrNameLst>
                                          <p:attrName>style.visibility</p:attrName>
                                        </p:attrNameLst>
                                      </p:cBhvr>
                                      <p:to>
                                        <p:strVal val="hidden"/>
                                      </p:to>
                                    </p:set>
                                  </p:childTnLst>
                                </p:cTn>
                              </p:par>
                              <p:par>
                                <p:cTn id="1240" presetID="9" presetClass="exit" presetSubtype="0" fill="hold" nodeType="withEffect">
                                  <p:stCondLst>
                                    <p:cond delay="0"/>
                                  </p:stCondLst>
                                  <p:childTnLst>
                                    <p:animEffect transition="out" filter="dissolve">
                                      <p:cBhvr>
                                        <p:cTn id="1241" dur="1000"/>
                                        <p:tgtEl>
                                          <p:spTgt spid="934184"/>
                                        </p:tgtEl>
                                      </p:cBhvr>
                                    </p:animEffect>
                                    <p:set>
                                      <p:cBhvr>
                                        <p:cTn id="1242" dur="1" fill="hold">
                                          <p:stCondLst>
                                            <p:cond delay="999"/>
                                          </p:stCondLst>
                                        </p:cTn>
                                        <p:tgtEl>
                                          <p:spTgt spid="934184"/>
                                        </p:tgtEl>
                                        <p:attrNameLst>
                                          <p:attrName>style.visibility</p:attrName>
                                        </p:attrNameLst>
                                      </p:cBhvr>
                                      <p:to>
                                        <p:strVal val="hidden"/>
                                      </p:to>
                                    </p:set>
                                  </p:childTnLst>
                                </p:cTn>
                              </p:par>
                              <p:par>
                                <p:cTn id="1243" presetID="9" presetClass="exit" presetSubtype="0" fill="hold" nodeType="withEffect">
                                  <p:stCondLst>
                                    <p:cond delay="0"/>
                                  </p:stCondLst>
                                  <p:childTnLst>
                                    <p:animEffect transition="out" filter="dissolve">
                                      <p:cBhvr>
                                        <p:cTn id="1244" dur="1000"/>
                                        <p:tgtEl>
                                          <p:spTgt spid="934185"/>
                                        </p:tgtEl>
                                      </p:cBhvr>
                                    </p:animEffect>
                                    <p:set>
                                      <p:cBhvr>
                                        <p:cTn id="1245" dur="1" fill="hold">
                                          <p:stCondLst>
                                            <p:cond delay="999"/>
                                          </p:stCondLst>
                                        </p:cTn>
                                        <p:tgtEl>
                                          <p:spTgt spid="934185"/>
                                        </p:tgtEl>
                                        <p:attrNameLst>
                                          <p:attrName>style.visibility</p:attrName>
                                        </p:attrNameLst>
                                      </p:cBhvr>
                                      <p:to>
                                        <p:strVal val="hidden"/>
                                      </p:to>
                                    </p:set>
                                  </p:childTnLst>
                                </p:cTn>
                              </p:par>
                              <p:par>
                                <p:cTn id="1246" presetID="9" presetClass="exit" presetSubtype="0" fill="hold" grpId="1" nodeType="withEffect">
                                  <p:stCondLst>
                                    <p:cond delay="0"/>
                                  </p:stCondLst>
                                  <p:childTnLst>
                                    <p:animEffect transition="out" filter="dissolve">
                                      <p:cBhvr>
                                        <p:cTn id="1247" dur="1000"/>
                                        <p:tgtEl>
                                          <p:spTgt spid="934186"/>
                                        </p:tgtEl>
                                      </p:cBhvr>
                                    </p:animEffect>
                                    <p:set>
                                      <p:cBhvr>
                                        <p:cTn id="1248" dur="1" fill="hold">
                                          <p:stCondLst>
                                            <p:cond delay="999"/>
                                          </p:stCondLst>
                                        </p:cTn>
                                        <p:tgtEl>
                                          <p:spTgt spid="934186"/>
                                        </p:tgtEl>
                                        <p:attrNameLst>
                                          <p:attrName>style.visibility</p:attrName>
                                        </p:attrNameLst>
                                      </p:cBhvr>
                                      <p:to>
                                        <p:strVal val="hidden"/>
                                      </p:to>
                                    </p:set>
                                  </p:childTnLst>
                                </p:cTn>
                              </p:par>
                              <p:par>
                                <p:cTn id="1249" presetID="9" presetClass="exit" presetSubtype="0" fill="hold" nodeType="withEffect">
                                  <p:stCondLst>
                                    <p:cond delay="0"/>
                                  </p:stCondLst>
                                  <p:childTnLst>
                                    <p:animEffect transition="out" filter="dissolve">
                                      <p:cBhvr>
                                        <p:cTn id="1250" dur="1000"/>
                                        <p:tgtEl>
                                          <p:spTgt spid="934187"/>
                                        </p:tgtEl>
                                      </p:cBhvr>
                                    </p:animEffect>
                                    <p:set>
                                      <p:cBhvr>
                                        <p:cTn id="1251" dur="1" fill="hold">
                                          <p:stCondLst>
                                            <p:cond delay="999"/>
                                          </p:stCondLst>
                                        </p:cTn>
                                        <p:tgtEl>
                                          <p:spTgt spid="934187"/>
                                        </p:tgtEl>
                                        <p:attrNameLst>
                                          <p:attrName>style.visibility</p:attrName>
                                        </p:attrNameLst>
                                      </p:cBhvr>
                                      <p:to>
                                        <p:strVal val="hidden"/>
                                      </p:to>
                                    </p:set>
                                  </p:childTnLst>
                                </p:cTn>
                              </p:par>
                              <p:par>
                                <p:cTn id="1252" presetID="9" presetClass="exit" presetSubtype="0" fill="hold" nodeType="withEffect">
                                  <p:stCondLst>
                                    <p:cond delay="0"/>
                                  </p:stCondLst>
                                  <p:childTnLst>
                                    <p:animEffect transition="out" filter="dissolve">
                                      <p:cBhvr>
                                        <p:cTn id="1253" dur="1000"/>
                                        <p:tgtEl>
                                          <p:spTgt spid="934191"/>
                                        </p:tgtEl>
                                      </p:cBhvr>
                                    </p:animEffect>
                                    <p:set>
                                      <p:cBhvr>
                                        <p:cTn id="1254" dur="1" fill="hold">
                                          <p:stCondLst>
                                            <p:cond delay="999"/>
                                          </p:stCondLst>
                                        </p:cTn>
                                        <p:tgtEl>
                                          <p:spTgt spid="934191"/>
                                        </p:tgtEl>
                                        <p:attrNameLst>
                                          <p:attrName>style.visibility</p:attrName>
                                        </p:attrNameLst>
                                      </p:cBhvr>
                                      <p:to>
                                        <p:strVal val="hidden"/>
                                      </p:to>
                                    </p:set>
                                  </p:childTnLst>
                                </p:cTn>
                              </p:par>
                              <p:par>
                                <p:cTn id="1255" presetID="9" presetClass="exit" presetSubtype="0" fill="hold" nodeType="withEffect">
                                  <p:stCondLst>
                                    <p:cond delay="0"/>
                                  </p:stCondLst>
                                  <p:childTnLst>
                                    <p:animEffect transition="out" filter="dissolve">
                                      <p:cBhvr>
                                        <p:cTn id="1256" dur="1000"/>
                                        <p:tgtEl>
                                          <p:spTgt spid="934195"/>
                                        </p:tgtEl>
                                      </p:cBhvr>
                                    </p:animEffect>
                                    <p:set>
                                      <p:cBhvr>
                                        <p:cTn id="1257" dur="1" fill="hold">
                                          <p:stCondLst>
                                            <p:cond delay="999"/>
                                          </p:stCondLst>
                                        </p:cTn>
                                        <p:tgtEl>
                                          <p:spTgt spid="934195"/>
                                        </p:tgtEl>
                                        <p:attrNameLst>
                                          <p:attrName>style.visibility</p:attrName>
                                        </p:attrNameLst>
                                      </p:cBhvr>
                                      <p:to>
                                        <p:strVal val="hidden"/>
                                      </p:to>
                                    </p:set>
                                  </p:childTnLst>
                                </p:cTn>
                              </p:par>
                              <p:par>
                                <p:cTn id="1258" presetID="9" presetClass="exit" presetSubtype="0" fill="hold" nodeType="withEffect">
                                  <p:stCondLst>
                                    <p:cond delay="0"/>
                                  </p:stCondLst>
                                  <p:childTnLst>
                                    <p:animEffect transition="out" filter="dissolve">
                                      <p:cBhvr>
                                        <p:cTn id="1259" dur="1000"/>
                                        <p:tgtEl>
                                          <p:spTgt spid="934199"/>
                                        </p:tgtEl>
                                      </p:cBhvr>
                                    </p:animEffect>
                                    <p:set>
                                      <p:cBhvr>
                                        <p:cTn id="1260" dur="1" fill="hold">
                                          <p:stCondLst>
                                            <p:cond delay="999"/>
                                          </p:stCondLst>
                                        </p:cTn>
                                        <p:tgtEl>
                                          <p:spTgt spid="934199"/>
                                        </p:tgtEl>
                                        <p:attrNameLst>
                                          <p:attrName>style.visibility</p:attrName>
                                        </p:attrNameLst>
                                      </p:cBhvr>
                                      <p:to>
                                        <p:strVal val="hidden"/>
                                      </p:to>
                                    </p:set>
                                  </p:childTnLst>
                                </p:cTn>
                              </p:par>
                              <p:par>
                                <p:cTn id="1261" presetID="9" presetClass="exit" presetSubtype="0" fill="hold" nodeType="withEffect">
                                  <p:stCondLst>
                                    <p:cond delay="0"/>
                                  </p:stCondLst>
                                  <p:childTnLst>
                                    <p:animEffect transition="out" filter="dissolve">
                                      <p:cBhvr>
                                        <p:cTn id="1262" dur="1000"/>
                                        <p:tgtEl>
                                          <p:spTgt spid="934200"/>
                                        </p:tgtEl>
                                      </p:cBhvr>
                                    </p:animEffect>
                                    <p:set>
                                      <p:cBhvr>
                                        <p:cTn id="1263" dur="1" fill="hold">
                                          <p:stCondLst>
                                            <p:cond delay="999"/>
                                          </p:stCondLst>
                                        </p:cTn>
                                        <p:tgtEl>
                                          <p:spTgt spid="934200"/>
                                        </p:tgtEl>
                                        <p:attrNameLst>
                                          <p:attrName>style.visibility</p:attrName>
                                        </p:attrNameLst>
                                      </p:cBhvr>
                                      <p:to>
                                        <p:strVal val="hidden"/>
                                      </p:to>
                                    </p:set>
                                  </p:childTnLst>
                                </p:cTn>
                              </p:par>
                              <p:par>
                                <p:cTn id="1264" presetID="9" presetClass="exit" presetSubtype="0" fill="hold" nodeType="withEffect">
                                  <p:stCondLst>
                                    <p:cond delay="0"/>
                                  </p:stCondLst>
                                  <p:childTnLst>
                                    <p:animEffect transition="out" filter="dissolve">
                                      <p:cBhvr>
                                        <p:cTn id="1265" dur="1000"/>
                                        <p:tgtEl>
                                          <p:spTgt spid="934201"/>
                                        </p:tgtEl>
                                      </p:cBhvr>
                                    </p:animEffect>
                                    <p:set>
                                      <p:cBhvr>
                                        <p:cTn id="1266" dur="1" fill="hold">
                                          <p:stCondLst>
                                            <p:cond delay="999"/>
                                          </p:stCondLst>
                                        </p:cTn>
                                        <p:tgtEl>
                                          <p:spTgt spid="934201"/>
                                        </p:tgtEl>
                                        <p:attrNameLst>
                                          <p:attrName>style.visibility</p:attrName>
                                        </p:attrNameLst>
                                      </p:cBhvr>
                                      <p:to>
                                        <p:strVal val="hidden"/>
                                      </p:to>
                                    </p:set>
                                  </p:childTnLst>
                                </p:cTn>
                              </p:par>
                              <p:par>
                                <p:cTn id="1267" presetID="9" presetClass="exit" presetSubtype="0" fill="hold" nodeType="withEffect">
                                  <p:stCondLst>
                                    <p:cond delay="0"/>
                                  </p:stCondLst>
                                  <p:childTnLst>
                                    <p:animEffect transition="out" filter="dissolve">
                                      <p:cBhvr>
                                        <p:cTn id="1268" dur="1000"/>
                                        <p:tgtEl>
                                          <p:spTgt spid="934202"/>
                                        </p:tgtEl>
                                      </p:cBhvr>
                                    </p:animEffect>
                                    <p:set>
                                      <p:cBhvr>
                                        <p:cTn id="1269" dur="1" fill="hold">
                                          <p:stCondLst>
                                            <p:cond delay="999"/>
                                          </p:stCondLst>
                                        </p:cTn>
                                        <p:tgtEl>
                                          <p:spTgt spid="934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2" grpId="0" animBg="1"/>
      <p:bldP spid="933892" grpId="1" animBg="1"/>
      <p:bldP spid="933893" grpId="0" animBg="1"/>
      <p:bldP spid="933893" grpId="1" animBg="1"/>
      <p:bldP spid="933894" grpId="0" animBg="1"/>
      <p:bldP spid="933894" grpId="1" animBg="1"/>
      <p:bldP spid="933895" grpId="0" animBg="1"/>
      <p:bldP spid="933899" grpId="0"/>
      <p:bldP spid="933899" grpId="1"/>
      <p:bldP spid="933900" grpId="0"/>
      <p:bldP spid="933900" grpId="1"/>
      <p:bldP spid="933901" grpId="0"/>
      <p:bldP spid="933902" grpId="0" animBg="1"/>
      <p:bldP spid="933902" grpId="1" animBg="1"/>
      <p:bldP spid="933903" grpId="0" animBg="1"/>
      <p:bldP spid="933903" grpId="1" animBg="1"/>
      <p:bldP spid="933903" grpId="2" animBg="1"/>
      <p:bldP spid="933939" grpId="0" animBg="1"/>
      <p:bldP spid="933939" grpId="1" animBg="1"/>
      <p:bldP spid="933939" grpId="2" animBg="1"/>
      <p:bldP spid="933975" grpId="0" animBg="1"/>
      <p:bldP spid="933975" grpId="1" animBg="1"/>
      <p:bldP spid="933975" grpId="2" animBg="1"/>
      <p:bldP spid="934011" grpId="0" animBg="1"/>
      <p:bldP spid="934011" grpId="1" animBg="1"/>
      <p:bldP spid="934011" grpId="2" animBg="1"/>
      <p:bldP spid="934047" grpId="0" animBg="1"/>
      <p:bldP spid="934047" grpId="1" animBg="1"/>
      <p:bldP spid="934048" grpId="0" animBg="1"/>
      <p:bldP spid="934048" grpId="1" animBg="1"/>
      <p:bldP spid="934049" grpId="0" animBg="1"/>
      <p:bldP spid="934049" grpId="1" animBg="1"/>
      <p:bldP spid="934050" grpId="0" animBg="1"/>
      <p:bldP spid="934050" grpId="1" animBg="1"/>
      <p:bldP spid="934051" grpId="0" animBg="1"/>
      <p:bldP spid="934051" grpId="1" animBg="1"/>
      <p:bldP spid="934052" grpId="0" animBg="1"/>
      <p:bldP spid="934052" grpId="1" animBg="1"/>
      <p:bldP spid="934053" grpId="0" animBg="1"/>
      <p:bldP spid="934053" grpId="1" animBg="1"/>
      <p:bldP spid="934060" grpId="0" animBg="1"/>
      <p:bldP spid="934060" grpId="1" animBg="1"/>
      <p:bldP spid="934061" grpId="0" animBg="1"/>
      <p:bldP spid="934061" grpId="1" animBg="1"/>
      <p:bldP spid="934062" grpId="0" animBg="1"/>
      <p:bldP spid="934062" grpId="1" animBg="1"/>
      <p:bldP spid="934063" grpId="0" animBg="1"/>
      <p:bldP spid="934063" grpId="1" animBg="1"/>
      <p:bldP spid="934064" grpId="0" animBg="1"/>
      <p:bldP spid="934064" grpId="1" animBg="1"/>
      <p:bldP spid="934065" grpId="0" animBg="1"/>
      <p:bldP spid="934065" grpId="1" animBg="1"/>
      <p:bldP spid="934066" grpId="0" animBg="1"/>
      <p:bldP spid="934066" grpId="1" animBg="1"/>
      <p:bldP spid="934067" grpId="0" animBg="1"/>
      <p:bldP spid="934067" grpId="1" animBg="1"/>
      <p:bldP spid="934068" grpId="0" animBg="1"/>
      <p:bldP spid="934068" grpId="1" animBg="1"/>
      <p:bldP spid="934081" grpId="0" animBg="1"/>
      <p:bldP spid="934081" grpId="1" animBg="1"/>
      <p:bldP spid="934082" grpId="0" animBg="1"/>
      <p:bldP spid="934082" grpId="1" animBg="1"/>
      <p:bldP spid="934083" grpId="0" animBg="1"/>
      <p:bldP spid="934083" grpId="1" animBg="1"/>
      <p:bldP spid="934084" grpId="0" animBg="1"/>
      <p:bldP spid="934084" grpId="1" animBg="1"/>
      <p:bldP spid="934085" grpId="0" animBg="1"/>
      <p:bldP spid="934085" grpId="1" animBg="1"/>
      <p:bldP spid="934086" grpId="0" animBg="1"/>
      <p:bldP spid="934086" grpId="1" animBg="1"/>
      <p:bldP spid="934087" grpId="0" animBg="1"/>
      <p:bldP spid="934087" grpId="1" animBg="1"/>
      <p:bldP spid="934092" grpId="0" animBg="1"/>
      <p:bldP spid="934092" grpId="1" animBg="1"/>
      <p:bldP spid="934093" grpId="0" animBg="1"/>
      <p:bldP spid="934093" grpId="1" animBg="1"/>
      <p:bldP spid="934094" grpId="0" animBg="1"/>
      <p:bldP spid="934094" grpId="1" animBg="1"/>
      <p:bldP spid="934095" grpId="0" animBg="1"/>
      <p:bldP spid="934095" grpId="1" animBg="1"/>
      <p:bldP spid="934096" grpId="0" animBg="1"/>
      <p:bldP spid="934096" grpId="1" animBg="1"/>
      <p:bldP spid="934097" grpId="0" animBg="1"/>
      <p:bldP spid="934097" grpId="1" animBg="1"/>
      <p:bldP spid="934105" grpId="0" animBg="1"/>
      <p:bldP spid="934105" grpId="1" animBg="1"/>
      <p:bldP spid="934106" grpId="0" animBg="1"/>
      <p:bldP spid="934106" grpId="1" animBg="1"/>
      <p:bldP spid="934108" grpId="0" animBg="1"/>
      <p:bldP spid="934108" grpId="1" animBg="1"/>
      <p:bldP spid="934109" grpId="0" animBg="1"/>
      <p:bldP spid="934109" grpId="1" animBg="1"/>
      <p:bldP spid="934110" grpId="0" animBg="1"/>
      <p:bldP spid="934110" grpId="1" animBg="1"/>
      <p:bldP spid="934117" grpId="0" animBg="1"/>
      <p:bldP spid="934117" grpId="1" animBg="1"/>
      <p:bldP spid="934118" grpId="0" animBg="1"/>
      <p:bldP spid="934118" grpId="1" animBg="1"/>
      <p:bldP spid="934119" grpId="0" animBg="1"/>
      <p:bldP spid="934119" grpId="1" animBg="1"/>
      <p:bldP spid="934120" grpId="0" animBg="1"/>
      <p:bldP spid="934120" grpId="1" animBg="1"/>
      <p:bldP spid="934121" grpId="0" animBg="1"/>
      <p:bldP spid="934121" grpId="1" animBg="1"/>
      <p:bldP spid="934126" grpId="0" animBg="1"/>
      <p:bldP spid="934126" grpId="1" animBg="1"/>
      <p:bldP spid="934127" grpId="0" animBg="1"/>
      <p:bldP spid="934127" grpId="1" animBg="1"/>
      <p:bldP spid="934128" grpId="0" animBg="1"/>
      <p:bldP spid="934128" grpId="1" animBg="1"/>
      <p:bldP spid="934129" grpId="0" animBg="1"/>
      <p:bldP spid="934129" grpId="1" animBg="1"/>
      <p:bldP spid="934130" grpId="0" animBg="1"/>
      <p:bldP spid="934130" grpId="1" animBg="1"/>
      <p:bldP spid="934131" grpId="0" animBg="1"/>
      <p:bldP spid="934131" grpId="1" animBg="1"/>
      <p:bldP spid="934132" grpId="0" animBg="1"/>
      <p:bldP spid="934132" grpId="1" animBg="1"/>
      <p:bldP spid="934140" grpId="0" animBg="1"/>
      <p:bldP spid="934140" grpId="1" animBg="1"/>
      <p:bldP spid="934141" grpId="0" animBg="1"/>
      <p:bldP spid="934141" grpId="1" animBg="1"/>
      <p:bldP spid="934142" grpId="0" animBg="1"/>
      <p:bldP spid="934142" grpId="1" animBg="1"/>
      <p:bldP spid="934144" grpId="0" animBg="1"/>
      <p:bldP spid="934144" grpId="1" animBg="1"/>
      <p:bldP spid="934145" grpId="0" animBg="1"/>
      <p:bldP spid="934145" grpId="1" animBg="1"/>
      <p:bldP spid="934146" grpId="0" animBg="1"/>
      <p:bldP spid="934146" grpId="1" animBg="1"/>
      <p:bldP spid="934159" grpId="0" animBg="1"/>
      <p:bldP spid="934159" grpId="1" animBg="1"/>
      <p:bldP spid="934161" grpId="0" animBg="1"/>
      <p:bldP spid="934161" grpId="1" animBg="1"/>
      <p:bldP spid="934162" grpId="0" animBg="1"/>
      <p:bldP spid="934162" grpId="1" animBg="1"/>
      <p:bldP spid="934165" grpId="0" animBg="1"/>
      <p:bldP spid="934165" grpId="1" animBg="1"/>
      <p:bldP spid="934170" grpId="0" animBg="1"/>
      <p:bldP spid="934170" grpId="1" animBg="1"/>
      <p:bldP spid="934172" grpId="0" animBg="1"/>
      <p:bldP spid="934172" grpId="1" animBg="1"/>
      <p:bldP spid="934176" grpId="0" animBg="1"/>
      <p:bldP spid="934176" grpId="1" animBg="1"/>
      <p:bldP spid="934178" grpId="0" animBg="1"/>
      <p:bldP spid="934178" grpId="1" animBg="1"/>
      <p:bldP spid="934181" grpId="0" animBg="1"/>
      <p:bldP spid="934181" grpId="1" animBg="1"/>
      <p:bldP spid="934183" grpId="0" animBg="1"/>
      <p:bldP spid="934183" grpId="1" animBg="1"/>
      <p:bldP spid="934186" grpId="0" animBg="1"/>
      <p:bldP spid="934186"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dirty="0" smtClean="0"/>
              <a:t>So, is regression a doomed idea?</a:t>
            </a:r>
            <a:br>
              <a:rPr lang="en-US" dirty="0" smtClean="0"/>
            </a:br>
            <a:r>
              <a:rPr lang="en-US" dirty="0" smtClean="0"/>
              <a:t>[or is it all a conspiracy of the benchmarks?]</a:t>
            </a:r>
            <a:endParaRPr lang="en-US" dirty="0"/>
          </a:p>
        </p:txBody>
      </p:sp>
      <p:sp>
        <p:nvSpPr>
          <p:cNvPr id="3" name="Content Placeholder 2"/>
          <p:cNvSpPr>
            <a:spLocks noGrp="1"/>
          </p:cNvSpPr>
          <p:nvPr>
            <p:ph idx="1"/>
          </p:nvPr>
        </p:nvSpPr>
        <p:spPr>
          <a:xfrm>
            <a:off x="717550" y="1524000"/>
            <a:ext cx="7772400" cy="4953000"/>
          </a:xfrm>
        </p:spPr>
        <p:txBody>
          <a:bodyPr/>
          <a:lstStyle/>
          <a:p>
            <a:r>
              <a:rPr lang="en-US" sz="1600" dirty="0" smtClean="0"/>
              <a:t>Regression seems to have a lot going for it</a:t>
            </a:r>
          </a:p>
          <a:p>
            <a:pPr lvl="1"/>
            <a:r>
              <a:rPr lang="en-US" sz="1600" dirty="0" smtClean="0"/>
              <a:t>Low “goal-driven” branching factor</a:t>
            </a:r>
          </a:p>
          <a:p>
            <a:pPr lvl="1"/>
            <a:r>
              <a:rPr lang="en-US" sz="1600" dirty="0" smtClean="0"/>
              <a:t>Ability to get by with a single planning graph</a:t>
            </a:r>
          </a:p>
          <a:p>
            <a:r>
              <a:rPr lang="en-US" sz="1600" dirty="0" smtClean="0"/>
              <a:t>…and yet, seems to be cursed with an inability to do well on the benchmark problems</a:t>
            </a:r>
          </a:p>
          <a:p>
            <a:r>
              <a:rPr lang="en-US" sz="1600" dirty="0" smtClean="0"/>
              <a:t>Is it Regression or is it just the benchmarks?</a:t>
            </a:r>
          </a:p>
          <a:p>
            <a:r>
              <a:rPr lang="en-US" sz="1600" dirty="0" smtClean="0"/>
              <a:t>One possible explanation: The reason relaxed planning graph heuristics seem to help progression is in part because most benchmark domains are </a:t>
            </a:r>
            <a:r>
              <a:rPr lang="en-US" sz="1600" i="1" dirty="0" err="1" smtClean="0"/>
              <a:t>ergodic</a:t>
            </a:r>
            <a:r>
              <a:rPr lang="en-US" sz="1600" i="1" dirty="0" smtClean="0"/>
              <a:t> </a:t>
            </a:r>
            <a:r>
              <a:rPr lang="en-US" sz="1600" dirty="0" smtClean="0"/>
              <a:t>(i.e., you can reach any state from any other state) and thus progression planners will never have to </a:t>
            </a:r>
            <a:r>
              <a:rPr lang="en-US" sz="1600" i="1" dirty="0" smtClean="0"/>
              <a:t>backtrack</a:t>
            </a:r>
            <a:r>
              <a:rPr lang="en-US" sz="1600" dirty="0" smtClean="0"/>
              <a:t> </a:t>
            </a:r>
          </a:p>
          <a:p>
            <a:pPr lvl="1"/>
            <a:r>
              <a:rPr lang="en-US" sz="1600" dirty="0" smtClean="0"/>
              <a:t>In contrast, even in </a:t>
            </a:r>
            <a:r>
              <a:rPr lang="en-US" sz="1600" dirty="0" err="1" smtClean="0"/>
              <a:t>ergodic</a:t>
            </a:r>
            <a:r>
              <a:rPr lang="en-US" sz="1600" dirty="0" smtClean="0"/>
              <a:t> domains, regression planners may have to backtrack because the specific set of goals they are trying to achieve are infeasible together.</a:t>
            </a:r>
          </a:p>
          <a:p>
            <a:r>
              <a:rPr lang="en-US" sz="1600" dirty="0" err="1" smtClean="0"/>
              <a:t>Qn</a:t>
            </a:r>
            <a:r>
              <a:rPr lang="en-US" sz="1600" dirty="0" smtClean="0"/>
              <a:t>: What if progression planners were actually made to handle non-</a:t>
            </a:r>
            <a:r>
              <a:rPr lang="en-US" sz="1600" dirty="0" err="1" smtClean="0"/>
              <a:t>ergodic</a:t>
            </a:r>
            <a:r>
              <a:rPr lang="en-US" sz="1600" dirty="0" smtClean="0"/>
              <a:t> domains? Will regression be competitive then?</a:t>
            </a:r>
          </a:p>
          <a:p>
            <a:r>
              <a:rPr lang="en-US" sz="1600" dirty="0" smtClean="0"/>
              <a:t>An alternate experiment: For every domain D, consider both D+ which is the normal forward version, and D- which is the time-reversed version</a:t>
            </a:r>
          </a:p>
          <a:p>
            <a:pPr lvl="1"/>
            <a:r>
              <a:rPr lang="en-US" sz="1600" dirty="0" smtClean="0"/>
              <a:t>Now, we can use progression or regression both in D+ and D-  giving rise to 4 domain-direction/planner-direction combinations</a:t>
            </a:r>
          </a:p>
          <a:p>
            <a:pPr lvl="1"/>
            <a:r>
              <a:rPr lang="en-US" sz="1600" dirty="0" smtClean="0"/>
              <a:t>How will progression and regression do in these scenarios? </a:t>
            </a:r>
          </a:p>
          <a:p>
            <a:pPr lvl="1"/>
            <a:endParaRPr lang="en-US" sz="1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Back-Chaining as a meta-idea</a:t>
            </a:r>
            <a:endParaRPr lang="en-US" dirty="0"/>
          </a:p>
        </p:txBody>
      </p:sp>
      <p:sp>
        <p:nvSpPr>
          <p:cNvPr id="3" name="Content Placeholder 2"/>
          <p:cNvSpPr>
            <a:spLocks noGrp="1"/>
          </p:cNvSpPr>
          <p:nvPr>
            <p:ph idx="1"/>
          </p:nvPr>
        </p:nvSpPr>
        <p:spPr/>
        <p:txBody>
          <a:bodyPr/>
          <a:lstStyle/>
          <a:p>
            <a:r>
              <a:rPr lang="en-US" sz="1800" dirty="0" smtClean="0"/>
              <a:t>Back-chaining involves ‘goal-</a:t>
            </a:r>
            <a:r>
              <a:rPr lang="en-US" sz="1800" dirty="0" err="1" smtClean="0"/>
              <a:t>subgoal</a:t>
            </a:r>
            <a:r>
              <a:rPr lang="en-US" sz="1800" dirty="0" smtClean="0"/>
              <a:t>’ analysis of the type “to get G, I can use A which gives G, but requires P and Q. So I just </a:t>
            </a:r>
            <a:r>
              <a:rPr lang="en-US" sz="1800" dirty="0" err="1" smtClean="0"/>
              <a:t>subgoal</a:t>
            </a:r>
            <a:r>
              <a:rPr lang="en-US" sz="1800" dirty="0" smtClean="0"/>
              <a:t> on P and Q</a:t>
            </a:r>
          </a:p>
          <a:p>
            <a:r>
              <a:rPr lang="en-US" sz="1800" dirty="0" err="1" smtClean="0"/>
              <a:t>Backchaining</a:t>
            </a:r>
            <a:r>
              <a:rPr lang="en-US" sz="1800" dirty="0" smtClean="0"/>
              <a:t>—per se– does not tell us how to handle multiple goals together </a:t>
            </a:r>
          </a:p>
          <a:p>
            <a:pPr lvl="1"/>
            <a:r>
              <a:rPr lang="en-US" sz="1800" dirty="0" smtClean="0"/>
              <a:t>Regression implements back-chaining by combining all </a:t>
            </a:r>
            <a:r>
              <a:rPr lang="en-US" sz="1800" dirty="0" err="1" smtClean="0"/>
              <a:t>subgoaling</a:t>
            </a:r>
            <a:r>
              <a:rPr lang="en-US" sz="1800" dirty="0" smtClean="0"/>
              <a:t> branches into a single regression state</a:t>
            </a:r>
          </a:p>
          <a:p>
            <a:pPr lvl="1"/>
            <a:r>
              <a:rPr lang="en-US" sz="1800" dirty="0" smtClean="0"/>
              <a:t>Partial-order planning implements back-chaining by keeping all the actions in the plan with partial ordering relations, and enough book keeping (causal links) to eventually </a:t>
            </a:r>
            <a:r>
              <a:rPr lang="en-US" sz="1800" dirty="0" err="1" smtClean="0"/>
              <a:t>deconflict</a:t>
            </a:r>
            <a:r>
              <a:rPr lang="en-US" sz="1800" dirty="0" smtClean="0"/>
              <a:t> (or declare failure)</a:t>
            </a:r>
          </a:p>
          <a:p>
            <a:pPr lvl="1"/>
            <a:r>
              <a:rPr lang="en-US" sz="1800" dirty="0" smtClean="0"/>
              <a:t>Means-ends analysis (e.g. STRIPS) implements back-chaining by working on recursively achieving each </a:t>
            </a:r>
            <a:r>
              <a:rPr lang="en-US" sz="1800" dirty="0" err="1" smtClean="0"/>
              <a:t>subgoal</a:t>
            </a:r>
            <a:r>
              <a:rPr lang="en-US" sz="1800" dirty="0" smtClean="0"/>
              <a:t>, and concatenating the plans together</a:t>
            </a:r>
          </a:p>
          <a:p>
            <a:pPr lvl="2"/>
            <a:r>
              <a:rPr lang="en-US" sz="1800" dirty="0" smtClean="0"/>
              <a:t>Has to consider all possible orderings over goals</a:t>
            </a:r>
          </a:p>
          <a:p>
            <a:pPr lvl="2"/>
            <a:r>
              <a:rPr lang="en-US" sz="1800" dirty="0" smtClean="0"/>
              <a:t>Even then, it will fail to solve a problem if its goals cannot be </a:t>
            </a:r>
            <a:r>
              <a:rPr lang="en-US" sz="1800" i="1" dirty="0" smtClean="0"/>
              <a:t>serialized</a:t>
            </a:r>
            <a:r>
              <a:rPr lang="en-US" sz="1800" dirty="0" smtClean="0"/>
              <a:t> </a:t>
            </a:r>
          </a:p>
          <a:p>
            <a:pPr lvl="3"/>
            <a:r>
              <a:rPr lang="en-US" sz="1800" dirty="0" smtClean="0"/>
              <a:t>E.g. </a:t>
            </a:r>
            <a:r>
              <a:rPr lang="en-US" sz="1800" dirty="0" err="1" smtClean="0"/>
              <a:t>Sussman</a:t>
            </a:r>
            <a:r>
              <a:rPr lang="en-US" sz="1800" dirty="0" smtClean="0"/>
              <a:t> Anomaly, Register Swapping problem</a:t>
            </a:r>
          </a:p>
          <a:p>
            <a:pPr lvl="3"/>
            <a:endParaRPr lang="en-US" sz="1800" dirty="0" smtClean="0"/>
          </a:p>
          <a:p>
            <a:pPr lvl="1"/>
            <a:endParaRPr lang="en-US" sz="1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Back-chaining is connected to Land-mark heuristic	</a:t>
            </a:r>
            <a:endParaRPr lang="en-US" dirty="0"/>
          </a:p>
        </p:txBody>
      </p:sp>
      <p:sp>
        <p:nvSpPr>
          <p:cNvPr id="3" name="Content Placeholder 2"/>
          <p:cNvSpPr>
            <a:spLocks noGrp="1"/>
          </p:cNvSpPr>
          <p:nvPr>
            <p:ph idx="1"/>
          </p:nvPr>
        </p:nvSpPr>
        <p:spPr/>
        <p:txBody>
          <a:bodyPr/>
          <a:lstStyle/>
          <a:p>
            <a:r>
              <a:rPr lang="en-US" dirty="0" smtClean="0"/>
              <a:t>One way to exploit ideas that are not provably “sound” is to make them be part of heuristics</a:t>
            </a:r>
          </a:p>
          <a:p>
            <a:r>
              <a:rPr lang="en-US" dirty="0" smtClean="0"/>
              <a:t>Land-mark orderings are basically related to serialization of </a:t>
            </a:r>
            <a:r>
              <a:rPr lang="en-US" dirty="0" err="1" smtClean="0"/>
              <a:t>subgoals</a:t>
            </a:r>
            <a:r>
              <a:rPr lang="en-US" dirty="0" smtClean="0"/>
              <a: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r>
              <a:rPr lang="en-US"/>
              <a:t>h-sum; h-lev; h-relax</a:t>
            </a:r>
          </a:p>
        </p:txBody>
      </p:sp>
      <p:sp>
        <p:nvSpPr>
          <p:cNvPr id="935939" name="Rectangle 3"/>
          <p:cNvSpPr>
            <a:spLocks noGrp="1" noChangeArrowheads="1"/>
          </p:cNvSpPr>
          <p:nvPr>
            <p:ph type="body" idx="1"/>
          </p:nvPr>
        </p:nvSpPr>
        <p:spPr/>
        <p:txBody>
          <a:bodyPr/>
          <a:lstStyle/>
          <a:p>
            <a:r>
              <a:rPr lang="en-US"/>
              <a:t>H-lev is lower than or equal to h-relax</a:t>
            </a:r>
          </a:p>
          <a:p>
            <a:r>
              <a:rPr lang="en-US"/>
              <a:t>H-ind is larger than or equal to H-lev</a:t>
            </a:r>
          </a:p>
          <a:p>
            <a:r>
              <a:rPr lang="en-US"/>
              <a:t>H-lev is admissible</a:t>
            </a:r>
          </a:p>
          <a:p>
            <a:r>
              <a:rPr lang="en-US"/>
              <a:t>H-relax is </a:t>
            </a:r>
            <a:r>
              <a:rPr lang="en-US" i="1"/>
              <a:t>not admissible</a:t>
            </a:r>
            <a:r>
              <a:rPr lang="en-US"/>
              <a:t> unless you find optimal relaxed plan</a:t>
            </a:r>
          </a:p>
          <a:p>
            <a:pPr lvl="1"/>
            <a:r>
              <a:rPr lang="en-US"/>
              <a:t>Which is NP-Hard..</a:t>
            </a:r>
          </a:p>
          <a:p>
            <a:pPr>
              <a:buFontTx/>
              <a:buNone/>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r>
              <a:rPr lang="en-US"/>
              <a:t>PGs for reducing actions</a:t>
            </a:r>
          </a:p>
        </p:txBody>
      </p:sp>
      <p:sp>
        <p:nvSpPr>
          <p:cNvPr id="937987" name="Rectangle 3"/>
          <p:cNvSpPr>
            <a:spLocks noGrp="1" noChangeArrowheads="1"/>
          </p:cNvSpPr>
          <p:nvPr>
            <p:ph type="body" idx="1"/>
          </p:nvPr>
        </p:nvSpPr>
        <p:spPr/>
        <p:txBody>
          <a:bodyPr/>
          <a:lstStyle/>
          <a:p>
            <a:r>
              <a:rPr lang="en-US" sz="1800"/>
              <a:t>If you just use the action instances at the final action level of a </a:t>
            </a:r>
            <a:r>
              <a:rPr lang="en-US" sz="1800" i="1"/>
              <a:t>leveled</a:t>
            </a:r>
            <a:r>
              <a:rPr lang="en-US" sz="1800"/>
              <a:t> PG, then you are guaranteed to preserve completeness</a:t>
            </a:r>
          </a:p>
          <a:p>
            <a:pPr lvl="1"/>
            <a:r>
              <a:rPr lang="en-US"/>
              <a:t>Reason: Any action that can be done in a state that is </a:t>
            </a:r>
            <a:r>
              <a:rPr lang="en-US" i="1"/>
              <a:t>even possibly</a:t>
            </a:r>
            <a:r>
              <a:rPr lang="en-US"/>
              <a:t> reachable from init state is in that last level</a:t>
            </a:r>
          </a:p>
          <a:p>
            <a:pPr lvl="1"/>
            <a:r>
              <a:rPr lang="en-US"/>
              <a:t>Cuts down branching factor significantly</a:t>
            </a:r>
          </a:p>
          <a:p>
            <a:pPr lvl="1"/>
            <a:r>
              <a:rPr lang="en-US"/>
              <a:t>Sometimes, you take more risky gambles:</a:t>
            </a:r>
          </a:p>
          <a:p>
            <a:pPr lvl="2"/>
            <a:r>
              <a:rPr lang="en-US"/>
              <a:t>If you are considering the goals {p,q,r,s}, just look at the actions that appear in the level preceding the first level where {p,q,r,s} appear for the first time without Mutex.</a:t>
            </a:r>
          </a:p>
          <a:p>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026"/>
          <p:cNvSpPr>
            <a:spLocks noGrp="1" noChangeArrowheads="1"/>
          </p:cNvSpPr>
          <p:nvPr>
            <p:ph type="ctrTitle"/>
          </p:nvPr>
        </p:nvSpPr>
        <p:spPr bwMode="auto">
          <a:xfrm>
            <a:off x="685800" y="2286000"/>
            <a:ext cx="7772400" cy="1143000"/>
          </a:xfrm>
          <a:noFill/>
          <a:ln w="12700">
            <a:miter lim="800000"/>
            <a:headEnd/>
            <a:tailEnd/>
          </a:ln>
        </p:spPr>
        <p:txBody>
          <a:bodyPr vert="horz" wrap="square" lIns="91440" tIns="45720" rIns="91440" bIns="45720" numCol="1" anchor="t" anchorCtr="0" compatLnSpc="1">
            <a:prstTxWarp prst="textNoShape">
              <a:avLst/>
            </a:prstTxWarp>
          </a:bodyPr>
          <a:lstStyle/>
          <a:p>
            <a:r>
              <a:rPr lang="en-US" sz="4400" smtClean="0">
                <a:latin typeface="Calligraph421 BT"/>
              </a:rPr>
              <a:t>Modeling (Deterministic) Planning Problems:</a:t>
            </a:r>
            <a:br>
              <a:rPr lang="en-US" sz="4400" smtClean="0">
                <a:latin typeface="Calligraph421 BT"/>
              </a:rPr>
            </a:br>
            <a:r>
              <a:rPr lang="en-US" sz="4400" smtClean="0">
                <a:latin typeface="Calligraph421 BT"/>
              </a:rPr>
              <a:t>Actions, States, Correctness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8834" name="Picture 2" descr="mutex-dilbert"/>
          <p:cNvPicPr>
            <a:picLocks noChangeAspect="1" noChangeArrowheads="1"/>
          </p:cNvPicPr>
          <p:nvPr/>
        </p:nvPicPr>
        <p:blipFill>
          <a:blip r:embed="rId4" cstate="print"/>
          <a:srcRect/>
          <a:stretch>
            <a:fillRect/>
          </a:stretch>
        </p:blipFill>
        <p:spPr bwMode="auto">
          <a:xfrm>
            <a:off x="2133600" y="152400"/>
            <a:ext cx="7104063" cy="6626225"/>
          </a:xfrm>
          <a:prstGeom prst="rect">
            <a:avLst/>
          </a:prstGeom>
          <a:noFill/>
        </p:spPr>
      </p:pic>
      <p:sp>
        <p:nvSpPr>
          <p:cNvPr id="3" name="TextBox 2"/>
          <p:cNvSpPr txBox="1"/>
          <p:nvPr/>
        </p:nvSpPr>
        <p:spPr>
          <a:xfrm>
            <a:off x="381000" y="3124200"/>
            <a:ext cx="731290" cy="461665"/>
          </a:xfrm>
          <a:prstGeom prst="rect">
            <a:avLst/>
          </a:prstGeom>
          <a:noFill/>
        </p:spPr>
        <p:txBody>
          <a:bodyPr wrap="none" rtlCol="0">
            <a:spAutoFit/>
          </a:bodyPr>
          <a:lstStyle/>
          <a:p>
            <a:r>
              <a:rPr lang="en-US" smtClean="0"/>
              <a:t>9/15</a:t>
            </a:r>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457200" y="152400"/>
            <a:ext cx="8229600" cy="1143000"/>
          </a:xfrm>
          <a:noFill/>
          <a:ln/>
        </p:spPr>
        <p:txBody>
          <a:bodyPr/>
          <a:lstStyle/>
          <a:p>
            <a:r>
              <a:rPr lang="en-US"/>
              <a:t>Negative Interactions</a:t>
            </a:r>
          </a:p>
        </p:txBody>
      </p:sp>
      <p:sp>
        <p:nvSpPr>
          <p:cNvPr id="940035" name="Rectangle 3"/>
          <p:cNvSpPr>
            <a:spLocks noGrp="1" noChangeArrowheads="1"/>
          </p:cNvSpPr>
          <p:nvPr>
            <p:ph type="body" idx="1"/>
          </p:nvPr>
        </p:nvSpPr>
        <p:spPr>
          <a:xfrm>
            <a:off x="381000" y="1295400"/>
            <a:ext cx="8229600" cy="4525963"/>
          </a:xfrm>
          <a:noFill/>
          <a:ln/>
        </p:spPr>
        <p:txBody>
          <a:bodyPr/>
          <a:lstStyle/>
          <a:p>
            <a:pPr>
              <a:lnSpc>
                <a:spcPct val="80000"/>
              </a:lnSpc>
            </a:pPr>
            <a:r>
              <a:rPr lang="en-US" sz="1800" b="1"/>
              <a:t>To better account for -ve interactions, we need to start looking into feasibility of  subsets of literals actually being true together in a proposition level. </a:t>
            </a:r>
          </a:p>
          <a:p>
            <a:pPr>
              <a:lnSpc>
                <a:spcPct val="80000"/>
              </a:lnSpc>
            </a:pPr>
            <a:r>
              <a:rPr lang="en-US" sz="1800" b="1"/>
              <a:t>Specifically,in each proposition level, we want to mark not just which individual literals are  feasible, </a:t>
            </a:r>
          </a:p>
          <a:p>
            <a:pPr lvl="1">
              <a:lnSpc>
                <a:spcPct val="80000"/>
              </a:lnSpc>
            </a:pPr>
            <a:r>
              <a:rPr lang="en-US" b="1"/>
              <a:t>but also which </a:t>
            </a:r>
            <a:r>
              <a:rPr lang="en-US" b="1">
                <a:solidFill>
                  <a:srgbClr val="0000FF"/>
                </a:solidFill>
              </a:rPr>
              <a:t>pairs</a:t>
            </a:r>
            <a:r>
              <a:rPr lang="en-US" b="1"/>
              <a:t>, which </a:t>
            </a:r>
            <a:r>
              <a:rPr lang="en-US" b="1">
                <a:solidFill>
                  <a:srgbClr val="0000FF"/>
                </a:solidFill>
              </a:rPr>
              <a:t>triple</a:t>
            </a:r>
            <a:r>
              <a:rPr lang="en-US" b="1"/>
              <a:t>s, which </a:t>
            </a:r>
            <a:r>
              <a:rPr lang="en-US" b="1">
                <a:solidFill>
                  <a:srgbClr val="0000FF"/>
                </a:solidFill>
              </a:rPr>
              <a:t>quadruples</a:t>
            </a:r>
            <a:r>
              <a:rPr lang="en-US" b="1"/>
              <a:t>, and which </a:t>
            </a:r>
            <a:r>
              <a:rPr lang="en-US" b="1">
                <a:solidFill>
                  <a:srgbClr val="0000FF"/>
                </a:solidFill>
              </a:rPr>
              <a:t>n-tuples </a:t>
            </a:r>
            <a:r>
              <a:rPr lang="en-US" b="1"/>
              <a:t>are feasible. (It is quite possible that two literals are independently feasible in level k, but not feasible together in that level)</a:t>
            </a:r>
          </a:p>
          <a:p>
            <a:pPr>
              <a:lnSpc>
                <a:spcPct val="80000"/>
              </a:lnSpc>
            </a:pPr>
            <a:r>
              <a:rPr lang="en-US" sz="1800" b="1"/>
              <a:t> </a:t>
            </a:r>
            <a:r>
              <a:rPr lang="en-US" sz="1800" b="1" i="1">
                <a:solidFill>
                  <a:schemeClr val="hlink"/>
                </a:solidFill>
              </a:rPr>
              <a:t>The idea then is to say that the cost of a set of S literals is the index of the first level of the planning graph, where no subset of S is marked infeasible</a:t>
            </a:r>
            <a:endParaRPr lang="en-US" sz="1800" b="1">
              <a:solidFill>
                <a:schemeClr val="hlink"/>
              </a:solidFill>
            </a:endParaRPr>
          </a:p>
          <a:p>
            <a:pPr>
              <a:lnSpc>
                <a:spcPct val="80000"/>
              </a:lnSpc>
            </a:pPr>
            <a:r>
              <a:rPr lang="en-US" sz="1800" b="1"/>
              <a:t>The full scale mark-up is very costly, and makes the cost of planning graph construction equal the cost of enumerating the full progres sion search tree. </a:t>
            </a:r>
          </a:p>
          <a:p>
            <a:pPr lvl="1">
              <a:lnSpc>
                <a:spcPct val="80000"/>
              </a:lnSpc>
            </a:pPr>
            <a:r>
              <a:rPr lang="en-US" sz="1600" b="1"/>
              <a:t>Since we only want estimates, it is okay if talk of feasibility of upto k-tuples</a:t>
            </a:r>
          </a:p>
          <a:p>
            <a:pPr>
              <a:lnSpc>
                <a:spcPct val="80000"/>
              </a:lnSpc>
            </a:pPr>
            <a:r>
              <a:rPr lang="en-US" sz="1800" b="1"/>
              <a:t>For the special case of feasibility of k=2 (2-sized subsets), there are some very efficient marking and propagation procedures. </a:t>
            </a:r>
          </a:p>
          <a:p>
            <a:pPr lvl="1">
              <a:lnSpc>
                <a:spcPct val="80000"/>
              </a:lnSpc>
            </a:pPr>
            <a:r>
              <a:rPr lang="en-US" sz="1600" b="1">
                <a:solidFill>
                  <a:srgbClr val="0000FF"/>
                </a:solidFill>
              </a:rPr>
              <a:t>This is the idea of marking and propagating mutual exclusion relations. </a:t>
            </a:r>
          </a:p>
          <a:p>
            <a:pPr>
              <a:lnSpc>
                <a:spcPct val="80000"/>
              </a:lnSpc>
            </a:pPr>
            <a:endParaRPr lang="en-US" sz="1800">
              <a:solidFill>
                <a:srgbClr val="0000FF"/>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082" name="Picture 2"/>
          <p:cNvPicPr>
            <a:picLocks noChangeAspect="1" noChangeArrowheads="1"/>
          </p:cNvPicPr>
          <p:nvPr/>
        </p:nvPicPr>
        <p:blipFill>
          <a:blip r:embed="rId4" cstate="print"/>
          <a:srcRect/>
          <a:stretch>
            <a:fillRect/>
          </a:stretch>
        </p:blipFill>
        <p:spPr bwMode="auto">
          <a:xfrm>
            <a:off x="228600" y="0"/>
            <a:ext cx="8534400" cy="6797675"/>
          </a:xfrm>
          <a:prstGeom prst="rect">
            <a:avLst/>
          </a:prstGeom>
          <a:noFill/>
          <a:ln w="9525">
            <a:solidFill>
              <a:schemeClr val="bg1"/>
            </a:solidFill>
            <a:miter lim="800000"/>
            <a:headEnd/>
            <a:tailEnd/>
          </a:ln>
          <a:effectLst/>
        </p:spPr>
      </p:pic>
      <p:sp>
        <p:nvSpPr>
          <p:cNvPr id="942083" name="Text Box 3"/>
          <p:cNvSpPr txBox="1">
            <a:spLocks noChangeArrowheads="1"/>
          </p:cNvSpPr>
          <p:nvPr/>
        </p:nvSpPr>
        <p:spPr bwMode="auto">
          <a:xfrm>
            <a:off x="5546725" y="1865313"/>
            <a:ext cx="2736850" cy="641350"/>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Don’t look at curved lines</a:t>
            </a:r>
          </a:p>
          <a:p>
            <a:r>
              <a:rPr lang="en-US" sz="1800">
                <a:latin typeface="Arial" charset="0"/>
              </a:rPr>
              <a:t>  for now… </a:t>
            </a:r>
          </a:p>
        </p:txBody>
      </p:sp>
      <p:sp>
        <p:nvSpPr>
          <p:cNvPr id="942084" name="Rectangle 4"/>
          <p:cNvSpPr>
            <a:spLocks noChangeArrowheads="1"/>
          </p:cNvSpPr>
          <p:nvPr/>
        </p:nvSpPr>
        <p:spPr bwMode="auto">
          <a:xfrm>
            <a:off x="2057400" y="3810000"/>
            <a:ext cx="2895600" cy="1600200"/>
          </a:xfrm>
          <a:prstGeom prst="rect">
            <a:avLst/>
          </a:prstGeom>
          <a:solidFill>
            <a:schemeClr val="bg1"/>
          </a:solidFill>
          <a:ln w="9525">
            <a:noFill/>
            <a:miter lim="800000"/>
            <a:headEnd/>
            <a:tailEnd/>
          </a:ln>
          <a:effectLst/>
        </p:spPr>
        <p:txBody>
          <a:bodyPr wrap="none" anchor="ctr"/>
          <a:lstStyle/>
          <a:p>
            <a:endParaRPr lang="en-US"/>
          </a:p>
        </p:txBody>
      </p:sp>
      <p:sp>
        <p:nvSpPr>
          <p:cNvPr id="942085" name="Rectangle 5"/>
          <p:cNvSpPr>
            <a:spLocks noChangeArrowheads="1"/>
          </p:cNvSpPr>
          <p:nvPr/>
        </p:nvSpPr>
        <p:spPr bwMode="auto">
          <a:xfrm>
            <a:off x="4953000" y="3810000"/>
            <a:ext cx="2895600" cy="1600200"/>
          </a:xfrm>
          <a:prstGeom prst="rect">
            <a:avLst/>
          </a:prstGeom>
          <a:solidFill>
            <a:schemeClr val="bg1"/>
          </a:solidFill>
          <a:ln w="76200">
            <a:solidFill>
              <a:schemeClr val="bg1"/>
            </a:solidFill>
            <a:miter lim="800000"/>
            <a:headEnd/>
            <a:tailEnd/>
          </a:ln>
          <a:effectLst/>
        </p:spPr>
        <p:txBody>
          <a:bodyPr wrap="none" anchor="ctr"/>
          <a:lstStyle/>
          <a:p>
            <a:endParaRPr lang="en-US"/>
          </a:p>
        </p:txBody>
      </p:sp>
      <p:sp>
        <p:nvSpPr>
          <p:cNvPr id="942086" name="Rectangle 6"/>
          <p:cNvSpPr>
            <a:spLocks noChangeArrowheads="1"/>
          </p:cNvSpPr>
          <p:nvPr/>
        </p:nvSpPr>
        <p:spPr bwMode="auto">
          <a:xfrm>
            <a:off x="1143000" y="1295400"/>
            <a:ext cx="6629400" cy="2286000"/>
          </a:xfrm>
          <a:prstGeom prst="rect">
            <a:avLst/>
          </a:prstGeom>
          <a:solidFill>
            <a:schemeClr val="accent1"/>
          </a:solidFill>
          <a:ln w="9525">
            <a:solidFill>
              <a:schemeClr val="tx1"/>
            </a:solidFill>
            <a:miter lim="800000"/>
            <a:headEnd/>
            <a:tailEnd/>
          </a:ln>
          <a:effectLst/>
        </p:spPr>
        <p:txBody>
          <a:bodyPr wrap="none" lIns="91436" tIns="45718" rIns="91436" bIns="45718" anchor="ctr"/>
          <a:lstStyle/>
          <a:p>
            <a:pPr algn="ctr"/>
            <a:endParaRPr lang="en-US" sz="1800">
              <a:latin typeface="Arial" charset="0"/>
            </a:endParaRPr>
          </a:p>
        </p:txBody>
      </p:sp>
      <p:grpSp>
        <p:nvGrpSpPr>
          <p:cNvPr id="942087" name="Group 7"/>
          <p:cNvGrpSpPr>
            <a:grpSpLocks/>
          </p:cNvGrpSpPr>
          <p:nvPr/>
        </p:nvGrpSpPr>
        <p:grpSpPr bwMode="auto">
          <a:xfrm>
            <a:off x="2133600" y="1295400"/>
            <a:ext cx="2057400" cy="2286000"/>
            <a:chOff x="1344" y="816"/>
            <a:chExt cx="1296" cy="1440"/>
          </a:xfrm>
        </p:grpSpPr>
        <p:sp>
          <p:nvSpPr>
            <p:cNvPr id="942088" name="Oval 8"/>
            <p:cNvSpPr>
              <a:spLocks noChangeArrowheads="1"/>
            </p:cNvSpPr>
            <p:nvPr/>
          </p:nvSpPr>
          <p:spPr bwMode="auto">
            <a:xfrm>
              <a:off x="2016" y="1632"/>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42089" name="Oval 9"/>
            <p:cNvSpPr>
              <a:spLocks noChangeArrowheads="1"/>
            </p:cNvSpPr>
            <p:nvPr/>
          </p:nvSpPr>
          <p:spPr bwMode="auto">
            <a:xfrm>
              <a:off x="20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42090" name="AutoShape 10"/>
            <p:cNvCxnSpPr>
              <a:cxnSpLocks noChangeShapeType="1"/>
              <a:stCxn id="942107" idx="6"/>
              <a:endCxn id="942088" idx="2"/>
            </p:cNvCxnSpPr>
            <p:nvPr/>
          </p:nvCxnSpPr>
          <p:spPr bwMode="auto">
            <a:xfrm>
              <a:off x="1440" y="1416"/>
              <a:ext cx="576" cy="528"/>
            </a:xfrm>
            <a:prstGeom prst="straightConnector1">
              <a:avLst/>
            </a:prstGeom>
            <a:noFill/>
            <a:ln w="9525">
              <a:solidFill>
                <a:schemeClr val="tx1"/>
              </a:solidFill>
              <a:round/>
              <a:headEnd/>
              <a:tailEnd type="triangle" w="med" len="med"/>
            </a:ln>
            <a:effectLst/>
          </p:spPr>
        </p:cxnSp>
        <p:cxnSp>
          <p:nvCxnSpPr>
            <p:cNvPr id="942091" name="AutoShape 11"/>
            <p:cNvCxnSpPr>
              <a:cxnSpLocks noChangeShapeType="1"/>
              <a:stCxn id="942107" idx="6"/>
              <a:endCxn id="942089" idx="2"/>
            </p:cNvCxnSpPr>
            <p:nvPr/>
          </p:nvCxnSpPr>
          <p:spPr bwMode="auto">
            <a:xfrm flipV="1">
              <a:off x="1440" y="1128"/>
              <a:ext cx="576" cy="288"/>
            </a:xfrm>
            <a:prstGeom prst="straightConnector1">
              <a:avLst/>
            </a:prstGeom>
            <a:noFill/>
            <a:ln w="9525">
              <a:solidFill>
                <a:schemeClr val="tx1"/>
              </a:solidFill>
              <a:round/>
              <a:headEnd/>
              <a:tailEnd type="triangle" w="med" len="med"/>
            </a:ln>
            <a:effectLst/>
          </p:spPr>
        </p:cxnSp>
        <p:sp>
          <p:nvSpPr>
            <p:cNvPr id="942092" name="Text Box 12"/>
            <p:cNvSpPr txBox="1">
              <a:spLocks noChangeArrowheads="1"/>
            </p:cNvSpPr>
            <p:nvPr/>
          </p:nvSpPr>
          <p:spPr bwMode="auto">
            <a:xfrm>
              <a:off x="1536" y="1008"/>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42093" name="Text Box 13"/>
            <p:cNvSpPr txBox="1">
              <a:spLocks noChangeArrowheads="1"/>
            </p:cNvSpPr>
            <p:nvPr/>
          </p:nvSpPr>
          <p:spPr bwMode="auto">
            <a:xfrm>
              <a:off x="1344" y="177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nvGrpSpPr>
          <p:cNvPr id="942094" name="Group 14"/>
          <p:cNvGrpSpPr>
            <a:grpSpLocks/>
          </p:cNvGrpSpPr>
          <p:nvPr/>
        </p:nvGrpSpPr>
        <p:grpSpPr bwMode="auto">
          <a:xfrm>
            <a:off x="4038600" y="1295400"/>
            <a:ext cx="2133600" cy="2362200"/>
            <a:chOff x="2544" y="816"/>
            <a:chExt cx="1344" cy="1488"/>
          </a:xfrm>
        </p:grpSpPr>
        <p:sp>
          <p:nvSpPr>
            <p:cNvPr id="942095" name="Text Box 15"/>
            <p:cNvSpPr txBox="1">
              <a:spLocks noChangeArrowheads="1"/>
            </p:cNvSpPr>
            <p:nvPr/>
          </p:nvSpPr>
          <p:spPr bwMode="auto">
            <a:xfrm>
              <a:off x="2544" y="129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nvGrpSpPr>
            <p:cNvPr id="942096" name="Group 16"/>
            <p:cNvGrpSpPr>
              <a:grpSpLocks/>
            </p:cNvGrpSpPr>
            <p:nvPr/>
          </p:nvGrpSpPr>
          <p:grpSpPr bwMode="auto">
            <a:xfrm>
              <a:off x="2640" y="816"/>
              <a:ext cx="1248" cy="1488"/>
              <a:chOff x="2640" y="816"/>
              <a:chExt cx="1248" cy="1488"/>
            </a:xfrm>
          </p:grpSpPr>
          <p:sp>
            <p:nvSpPr>
              <p:cNvPr id="942097" name="Oval 17"/>
              <p:cNvSpPr>
                <a:spLocks noChangeArrowheads="1"/>
              </p:cNvSpPr>
              <p:nvPr/>
            </p:nvSpPr>
            <p:spPr bwMode="auto">
              <a:xfrm>
                <a:off x="32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42098" name="AutoShape 18"/>
              <p:cNvCxnSpPr>
                <a:cxnSpLocks noChangeShapeType="1"/>
                <a:stCxn id="942089" idx="6"/>
                <a:endCxn id="942097" idx="2"/>
              </p:cNvCxnSpPr>
              <p:nvPr/>
            </p:nvCxnSpPr>
            <p:spPr bwMode="auto">
              <a:xfrm>
                <a:off x="2640" y="1128"/>
                <a:ext cx="576" cy="0"/>
              </a:xfrm>
              <a:prstGeom prst="straightConnector1">
                <a:avLst/>
              </a:prstGeom>
              <a:noFill/>
              <a:ln w="9525">
                <a:solidFill>
                  <a:schemeClr val="tx1"/>
                </a:solidFill>
                <a:round/>
                <a:headEnd/>
                <a:tailEnd type="triangle" w="med" len="med"/>
              </a:ln>
              <a:effectLst/>
            </p:spPr>
          </p:cxnSp>
          <p:sp>
            <p:nvSpPr>
              <p:cNvPr id="942099" name="Text Box 19"/>
              <p:cNvSpPr txBox="1">
                <a:spLocks noChangeArrowheads="1"/>
              </p:cNvSpPr>
              <p:nvPr/>
            </p:nvSpPr>
            <p:spPr bwMode="auto">
              <a:xfrm>
                <a:off x="2736" y="912"/>
                <a:ext cx="42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bake</a:t>
                </a:r>
              </a:p>
            </p:txBody>
          </p:sp>
          <p:sp>
            <p:nvSpPr>
              <p:cNvPr id="942100" name="Oval 20"/>
              <p:cNvSpPr>
                <a:spLocks noChangeArrowheads="1"/>
              </p:cNvSpPr>
              <p:nvPr/>
            </p:nvSpPr>
            <p:spPr bwMode="auto">
              <a:xfrm>
                <a:off x="3264" y="1248"/>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42101" name="Oval 21"/>
              <p:cNvSpPr>
                <a:spLocks noChangeArrowheads="1"/>
              </p:cNvSpPr>
              <p:nvPr/>
            </p:nvSpPr>
            <p:spPr bwMode="auto">
              <a:xfrm>
                <a:off x="3264" y="1680"/>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42102" name="AutoShape 22"/>
              <p:cNvCxnSpPr>
                <a:cxnSpLocks noChangeShapeType="1"/>
                <a:stCxn id="942089" idx="6"/>
                <a:endCxn id="942100" idx="2"/>
              </p:cNvCxnSpPr>
              <p:nvPr/>
            </p:nvCxnSpPr>
            <p:spPr bwMode="auto">
              <a:xfrm>
                <a:off x="2640" y="1128"/>
                <a:ext cx="624" cy="432"/>
              </a:xfrm>
              <a:prstGeom prst="straightConnector1">
                <a:avLst/>
              </a:prstGeom>
              <a:noFill/>
              <a:ln w="9525">
                <a:solidFill>
                  <a:schemeClr val="tx1"/>
                </a:solidFill>
                <a:round/>
                <a:headEnd/>
                <a:tailEnd type="triangle" w="med" len="med"/>
              </a:ln>
              <a:effectLst/>
            </p:spPr>
          </p:cxnSp>
          <p:cxnSp>
            <p:nvCxnSpPr>
              <p:cNvPr id="942103" name="AutoShape 23"/>
              <p:cNvCxnSpPr>
                <a:cxnSpLocks noChangeShapeType="1"/>
                <a:stCxn id="942088" idx="6"/>
                <a:endCxn id="942101" idx="2"/>
              </p:cNvCxnSpPr>
              <p:nvPr/>
            </p:nvCxnSpPr>
            <p:spPr bwMode="auto">
              <a:xfrm>
                <a:off x="2640" y="1944"/>
                <a:ext cx="624" cy="48"/>
              </a:xfrm>
              <a:prstGeom prst="straightConnector1">
                <a:avLst/>
              </a:prstGeom>
              <a:noFill/>
              <a:ln w="9525">
                <a:solidFill>
                  <a:schemeClr val="tx1"/>
                </a:solidFill>
                <a:round/>
                <a:headEnd/>
                <a:tailEnd type="triangle" w="med" len="med"/>
              </a:ln>
              <a:effectLst/>
            </p:spPr>
          </p:cxnSp>
          <p:cxnSp>
            <p:nvCxnSpPr>
              <p:cNvPr id="942104" name="AutoShape 24"/>
              <p:cNvCxnSpPr>
                <a:cxnSpLocks noChangeShapeType="1"/>
                <a:stCxn id="942088" idx="6"/>
                <a:endCxn id="942100" idx="2"/>
              </p:cNvCxnSpPr>
              <p:nvPr/>
            </p:nvCxnSpPr>
            <p:spPr bwMode="auto">
              <a:xfrm flipV="1">
                <a:off x="2640" y="1560"/>
                <a:ext cx="624" cy="384"/>
              </a:xfrm>
              <a:prstGeom prst="straightConnector1">
                <a:avLst/>
              </a:prstGeom>
              <a:noFill/>
              <a:ln w="9525">
                <a:solidFill>
                  <a:schemeClr val="tx1"/>
                </a:solidFill>
                <a:round/>
                <a:headEnd/>
                <a:tailEnd type="triangle" w="med" len="med"/>
              </a:ln>
              <a:effectLst/>
            </p:spPr>
          </p:cxnSp>
          <p:sp>
            <p:nvSpPr>
              <p:cNvPr id="942105" name="Text Box 25"/>
              <p:cNvSpPr txBox="1">
                <a:spLocks noChangeArrowheads="1"/>
              </p:cNvSpPr>
              <p:nvPr/>
            </p:nvSpPr>
            <p:spPr bwMode="auto">
              <a:xfrm>
                <a:off x="2736" y="1584"/>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42106" name="Text Box 26"/>
              <p:cNvSpPr txBox="1">
                <a:spLocks noChangeArrowheads="1"/>
              </p:cNvSpPr>
              <p:nvPr/>
            </p:nvSpPr>
            <p:spPr bwMode="auto">
              <a:xfrm>
                <a:off x="2688" y="1968"/>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sp>
        <p:nvSpPr>
          <p:cNvPr id="942107" name="Oval 27"/>
          <p:cNvSpPr>
            <a:spLocks noChangeArrowheads="1"/>
          </p:cNvSpPr>
          <p:nvPr/>
        </p:nvSpPr>
        <p:spPr bwMode="auto">
          <a:xfrm>
            <a:off x="1295400" y="1752600"/>
            <a:ext cx="990600" cy="990600"/>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42108" name="Text Box 28"/>
          <p:cNvSpPr txBox="1">
            <a:spLocks noChangeArrowheads="1"/>
          </p:cNvSpPr>
          <p:nvPr/>
        </p:nvSpPr>
        <p:spPr bwMode="auto">
          <a:xfrm>
            <a:off x="412750" y="533400"/>
            <a:ext cx="8731250" cy="366713"/>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Graph has leveled off, when the prop list has not changed from the previous iteration</a:t>
            </a:r>
          </a:p>
        </p:txBody>
      </p:sp>
      <p:sp>
        <p:nvSpPr>
          <p:cNvPr id="942109" name="Rectangle 29"/>
          <p:cNvSpPr>
            <a:spLocks noChangeArrowheads="1"/>
          </p:cNvSpPr>
          <p:nvPr/>
        </p:nvSpPr>
        <p:spPr bwMode="auto">
          <a:xfrm>
            <a:off x="1219200" y="5486400"/>
            <a:ext cx="6553200" cy="1066800"/>
          </a:xfrm>
          <a:prstGeom prst="rect">
            <a:avLst/>
          </a:prstGeom>
          <a:solidFill>
            <a:schemeClr val="bg1"/>
          </a:solidFill>
          <a:ln w="9525">
            <a:solidFill>
              <a:schemeClr val="bg1"/>
            </a:solidFill>
            <a:miter lim="800000"/>
            <a:headEnd/>
            <a:tailEnd/>
          </a:ln>
          <a:effectLst/>
        </p:spPr>
        <p:txBody>
          <a:bodyPr wrap="none" lIns="91436" tIns="45718" rIns="91436" bIns="45718" anchor="ctr"/>
          <a:lstStyle/>
          <a:p>
            <a:pPr algn="ctr"/>
            <a:r>
              <a:rPr lang="en-US" sz="1800">
                <a:latin typeface="Arial" charset="0"/>
              </a:rPr>
              <a:t>The note that the graph has leveled off now since the last two </a:t>
            </a:r>
          </a:p>
          <a:p>
            <a:pPr algn="ctr"/>
            <a:r>
              <a:rPr lang="en-US" sz="1800">
                <a:latin typeface="Arial" charset="0"/>
              </a:rPr>
              <a:t>Prop lists are the same (we could actually have stopped at the</a:t>
            </a:r>
          </a:p>
          <a:p>
            <a:pPr algn="ctr"/>
            <a:r>
              <a:rPr lang="en-US" sz="1800">
                <a:latin typeface="Arial" charset="0"/>
              </a:rPr>
              <a:t>Previous level since we already have all possible literals by step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42084"/>
                                        </p:tgtEl>
                                      </p:cBhvr>
                                    </p:animEffect>
                                    <p:set>
                                      <p:cBhvr>
                                        <p:cTn id="7" dur="1" fill="hold">
                                          <p:stCondLst>
                                            <p:cond delay="499"/>
                                          </p:stCondLst>
                                        </p:cTn>
                                        <p:tgtEl>
                                          <p:spTgt spid="9420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42085"/>
                                        </p:tgtEl>
                                      </p:cBhvr>
                                    </p:animEffect>
                                    <p:set>
                                      <p:cBhvr>
                                        <p:cTn id="12" dur="1" fill="hold">
                                          <p:stCondLst>
                                            <p:cond delay="499"/>
                                          </p:stCondLst>
                                        </p:cTn>
                                        <p:tgtEl>
                                          <p:spTgt spid="9420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086"/>
                                        </p:tgtEl>
                                        <p:attrNameLst>
                                          <p:attrName>style.visibility</p:attrName>
                                        </p:attrNameLst>
                                      </p:cBhvr>
                                      <p:to>
                                        <p:strVal val="visible"/>
                                      </p:to>
                                    </p:set>
                                    <p:animEffect transition="in" filter="blinds(horizontal)">
                                      <p:cBhvr>
                                        <p:cTn id="17" dur="500"/>
                                        <p:tgtEl>
                                          <p:spTgt spid="9420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07"/>
                                        </p:tgtEl>
                                        <p:attrNameLst>
                                          <p:attrName>style.visibility</p:attrName>
                                        </p:attrNameLst>
                                      </p:cBhvr>
                                      <p:to>
                                        <p:strVal val="visible"/>
                                      </p:to>
                                    </p:set>
                                    <p:animEffect transition="in" filter="blinds(horizontal)">
                                      <p:cBhvr>
                                        <p:cTn id="22" dur="500"/>
                                        <p:tgtEl>
                                          <p:spTgt spid="94210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42087"/>
                                        </p:tgtEl>
                                        <p:attrNameLst>
                                          <p:attrName>style.visibility</p:attrName>
                                        </p:attrNameLst>
                                      </p:cBhvr>
                                      <p:to>
                                        <p:strVal val="visible"/>
                                      </p:to>
                                    </p:set>
                                    <p:animEffect transition="in" filter="blinds(horizontal)">
                                      <p:cBhvr>
                                        <p:cTn id="27" dur="500"/>
                                        <p:tgtEl>
                                          <p:spTgt spid="94208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42094"/>
                                        </p:tgtEl>
                                        <p:attrNameLst>
                                          <p:attrName>style.visibility</p:attrName>
                                        </p:attrNameLst>
                                      </p:cBhvr>
                                      <p:to>
                                        <p:strVal val="visible"/>
                                      </p:to>
                                    </p:set>
                                    <p:animEffect transition="in" filter="blinds(horizontal)">
                                      <p:cBhvr>
                                        <p:cTn id="32" dur="500"/>
                                        <p:tgtEl>
                                          <p:spTgt spid="942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4" grpId="0" animBg="1"/>
      <p:bldP spid="942085" grpId="0" animBg="1"/>
      <p:bldP spid="942086" grpId="0" animBg="1"/>
      <p:bldP spid="942107"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4130" name="Picture 2"/>
          <p:cNvPicPr>
            <a:picLocks noChangeAspect="1" noChangeArrowheads="1"/>
          </p:cNvPicPr>
          <p:nvPr/>
        </p:nvPicPr>
        <p:blipFill>
          <a:blip r:embed="rId3" cstate="print"/>
          <a:srcRect/>
          <a:stretch>
            <a:fillRect/>
          </a:stretch>
        </p:blipFill>
        <p:spPr bwMode="auto">
          <a:xfrm>
            <a:off x="228600" y="0"/>
            <a:ext cx="8534400" cy="6797675"/>
          </a:xfrm>
          <a:prstGeom prst="rect">
            <a:avLst/>
          </a:prstGeom>
          <a:noFill/>
          <a:ln w="9525">
            <a:noFill/>
            <a:miter lim="800000"/>
            <a:headEnd/>
            <a:tailEnd/>
          </a:ln>
          <a:effectLst/>
        </p:spPr>
      </p:pic>
      <p:sp>
        <p:nvSpPr>
          <p:cNvPr id="944131" name="Text Box 3"/>
          <p:cNvSpPr txBox="1">
            <a:spLocks noChangeArrowheads="1"/>
          </p:cNvSpPr>
          <p:nvPr/>
        </p:nvSpPr>
        <p:spPr bwMode="auto">
          <a:xfrm>
            <a:off x="304800" y="533400"/>
            <a:ext cx="8591550" cy="366713"/>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latin typeface="Arial" charset="0"/>
              </a:rPr>
              <a:t>Level-off definition? When neither propositions nor mutexes change between levels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838200" y="1524000"/>
            <a:ext cx="7162800" cy="2830513"/>
          </a:xfrm>
          <a:prstGeom prst="rect">
            <a:avLst/>
          </a:prstGeom>
          <a:solidFill>
            <a:schemeClr val="bg2"/>
          </a:solidFill>
          <a:ln w="9525">
            <a:noFill/>
            <a:miter lim="800000"/>
            <a:headEnd/>
            <a:tailEnd/>
          </a:ln>
          <a:effectLst/>
        </p:spPr>
        <p:txBody>
          <a:bodyPr lIns="91436" tIns="45718" rIns="91436" bIns="45718">
            <a:spAutoFit/>
          </a:bodyPr>
          <a:lstStyle/>
          <a:p>
            <a:pPr>
              <a:spcBef>
                <a:spcPct val="50000"/>
              </a:spcBef>
              <a:buFontTx/>
              <a:buChar char="•"/>
            </a:pPr>
            <a:r>
              <a:rPr lang="en-US" b="1"/>
              <a:t>Rule 1. Two actions a1 and a2 are mutex if </a:t>
            </a:r>
          </a:p>
          <a:p>
            <a:pPr lvl="1">
              <a:spcBef>
                <a:spcPct val="50000"/>
              </a:spcBef>
              <a:buFontTx/>
              <a:buAutoNum type="alphaLcParenBoth"/>
            </a:pPr>
            <a:r>
              <a:rPr lang="en-US" b="1"/>
              <a:t>both of the actions are non-noop actions or </a:t>
            </a:r>
          </a:p>
          <a:p>
            <a:pPr lvl="1">
              <a:spcBef>
                <a:spcPct val="50000"/>
              </a:spcBef>
              <a:buFontTx/>
              <a:buAutoNum type="alphaLcParenBoth"/>
            </a:pPr>
            <a:r>
              <a:rPr lang="en-US" b="1"/>
              <a:t> a1 is any action supporting P, and a2 either needs ~P, or gives ~P.  </a:t>
            </a:r>
          </a:p>
          <a:p>
            <a:pPr lvl="1">
              <a:spcBef>
                <a:spcPct val="50000"/>
              </a:spcBef>
              <a:buFontTx/>
              <a:buAutoNum type="alphaLcParenBoth"/>
            </a:pPr>
            <a:r>
              <a:rPr lang="en-US" b="1"/>
              <a:t> some precondition of a1 is marked mutex with some precondition of a2</a:t>
            </a:r>
          </a:p>
        </p:txBody>
      </p:sp>
      <p:sp>
        <p:nvSpPr>
          <p:cNvPr id="946179" name="Rectangle 3"/>
          <p:cNvSpPr>
            <a:spLocks noChangeArrowheads="1"/>
          </p:cNvSpPr>
          <p:nvPr/>
        </p:nvSpPr>
        <p:spPr bwMode="auto">
          <a:xfrm>
            <a:off x="762000" y="4876800"/>
            <a:ext cx="7404100" cy="1187450"/>
          </a:xfrm>
          <a:prstGeom prst="rect">
            <a:avLst/>
          </a:prstGeom>
          <a:solidFill>
            <a:schemeClr val="bg2"/>
          </a:solidFill>
          <a:ln w="9525">
            <a:noFill/>
            <a:miter lim="800000"/>
            <a:headEnd/>
            <a:tailEnd/>
          </a:ln>
          <a:effectLst/>
        </p:spPr>
        <p:txBody>
          <a:bodyPr wrap="none" lIns="91436" tIns="45718" rIns="91436" bIns="45718">
            <a:spAutoFit/>
          </a:bodyPr>
          <a:lstStyle/>
          <a:p>
            <a:r>
              <a:rPr lang="en-US" b="1"/>
              <a:t>Rule 2. Two propositions P1 and P2 are marked mutex </a:t>
            </a:r>
          </a:p>
          <a:p>
            <a:r>
              <a:rPr lang="en-US" b="1"/>
              <a:t>             if </a:t>
            </a:r>
            <a:r>
              <a:rPr lang="en-US" b="1" i="1"/>
              <a:t>all</a:t>
            </a:r>
            <a:r>
              <a:rPr lang="en-US" b="1"/>
              <a:t> actions supporting P1 are pair-wise mutex </a:t>
            </a:r>
          </a:p>
          <a:p>
            <a:r>
              <a:rPr lang="en-US" b="1"/>
              <a:t>             with </a:t>
            </a:r>
            <a:r>
              <a:rPr lang="en-US" b="1" i="1"/>
              <a:t>all</a:t>
            </a:r>
            <a:r>
              <a:rPr lang="en-US" b="1"/>
              <a:t> actions supporting P2.</a:t>
            </a:r>
          </a:p>
        </p:txBody>
      </p:sp>
      <p:sp>
        <p:nvSpPr>
          <p:cNvPr id="946180" name="Text Box 4"/>
          <p:cNvSpPr txBox="1">
            <a:spLocks noChangeArrowheads="1"/>
          </p:cNvSpPr>
          <p:nvPr/>
        </p:nvSpPr>
        <p:spPr bwMode="auto">
          <a:xfrm>
            <a:off x="2209800" y="304800"/>
            <a:ext cx="4740275" cy="579438"/>
          </a:xfrm>
          <a:prstGeom prst="rect">
            <a:avLst/>
          </a:prstGeom>
          <a:noFill/>
          <a:ln w="9525">
            <a:noFill/>
            <a:miter lim="800000"/>
            <a:headEnd/>
            <a:tailEnd/>
          </a:ln>
          <a:effectLst/>
        </p:spPr>
        <p:txBody>
          <a:bodyPr wrap="none" lIns="91436" tIns="45718" rIns="91436" bIns="45718">
            <a:spAutoFit/>
          </a:bodyPr>
          <a:lstStyle/>
          <a:p>
            <a:r>
              <a:rPr lang="en-US" sz="3200">
                <a:latin typeface="Arial" charset="0"/>
              </a:rPr>
              <a:t>Mutex Propagation Rules</a:t>
            </a:r>
          </a:p>
        </p:txBody>
      </p:sp>
      <p:sp>
        <p:nvSpPr>
          <p:cNvPr id="946181" name="AutoShape 5"/>
          <p:cNvSpPr>
            <a:spLocks noChangeArrowheads="1"/>
          </p:cNvSpPr>
          <p:nvPr/>
        </p:nvSpPr>
        <p:spPr bwMode="auto">
          <a:xfrm>
            <a:off x="7391400" y="2057400"/>
            <a:ext cx="1524000" cy="533400"/>
          </a:xfrm>
          <a:prstGeom prst="leftArrow">
            <a:avLst>
              <a:gd name="adj1" fmla="val 50000"/>
              <a:gd name="adj2" fmla="val 71429"/>
            </a:avLst>
          </a:prstGeom>
          <a:solidFill>
            <a:schemeClr val="accent1"/>
          </a:solidFill>
          <a:ln w="9525">
            <a:solidFill>
              <a:schemeClr val="tx1"/>
            </a:solidFill>
            <a:miter lim="800000"/>
            <a:headEnd/>
            <a:tailEnd/>
          </a:ln>
          <a:effectLst/>
        </p:spPr>
        <p:txBody>
          <a:bodyPr wrap="none" lIns="91436" tIns="45718" rIns="91436" bIns="45718" anchor="ctr"/>
          <a:lstStyle/>
          <a:p>
            <a:pPr algn="ctr"/>
            <a:r>
              <a:rPr lang="en-US" sz="1800">
                <a:latin typeface="Arial" charset="0"/>
              </a:rPr>
              <a:t>Serial graph</a:t>
            </a:r>
          </a:p>
        </p:txBody>
      </p:sp>
      <p:sp>
        <p:nvSpPr>
          <p:cNvPr id="946182" name="AutoShape 6"/>
          <p:cNvSpPr>
            <a:spLocks noChangeArrowheads="1"/>
          </p:cNvSpPr>
          <p:nvPr/>
        </p:nvSpPr>
        <p:spPr bwMode="auto">
          <a:xfrm>
            <a:off x="7239000" y="2895600"/>
            <a:ext cx="1524000" cy="533400"/>
          </a:xfrm>
          <a:prstGeom prst="leftArrow">
            <a:avLst>
              <a:gd name="adj1" fmla="val 50000"/>
              <a:gd name="adj2" fmla="val 71429"/>
            </a:avLst>
          </a:prstGeom>
          <a:solidFill>
            <a:schemeClr val="accent1"/>
          </a:solidFill>
          <a:ln w="9525">
            <a:solidFill>
              <a:schemeClr val="tx1"/>
            </a:solidFill>
            <a:miter lim="800000"/>
            <a:headEnd/>
            <a:tailEnd/>
          </a:ln>
          <a:effectLst/>
        </p:spPr>
        <p:txBody>
          <a:bodyPr wrap="none" lIns="91436" tIns="45718" rIns="91436" bIns="45718" anchor="ctr"/>
          <a:lstStyle/>
          <a:p>
            <a:pPr algn="ctr"/>
            <a:r>
              <a:rPr lang="en-US" sz="1800">
                <a:latin typeface="Arial" charset="0"/>
              </a:rPr>
              <a:t>interferene</a:t>
            </a:r>
          </a:p>
        </p:txBody>
      </p:sp>
      <p:sp>
        <p:nvSpPr>
          <p:cNvPr id="946183" name="AutoShape 7"/>
          <p:cNvSpPr>
            <a:spLocks noChangeArrowheads="1"/>
          </p:cNvSpPr>
          <p:nvPr/>
        </p:nvSpPr>
        <p:spPr bwMode="auto">
          <a:xfrm>
            <a:off x="6934200" y="3886200"/>
            <a:ext cx="1905000" cy="533400"/>
          </a:xfrm>
          <a:prstGeom prst="leftArrow">
            <a:avLst>
              <a:gd name="adj1" fmla="val 50000"/>
              <a:gd name="adj2" fmla="val 89286"/>
            </a:avLst>
          </a:prstGeom>
          <a:solidFill>
            <a:schemeClr val="accent1"/>
          </a:solidFill>
          <a:ln w="9525">
            <a:solidFill>
              <a:schemeClr val="tx1"/>
            </a:solidFill>
            <a:miter lim="800000"/>
            <a:headEnd/>
            <a:tailEnd/>
          </a:ln>
          <a:effectLst/>
        </p:spPr>
        <p:txBody>
          <a:bodyPr wrap="none" lIns="91436" tIns="45718" rIns="91436" bIns="45718" anchor="ctr"/>
          <a:lstStyle/>
          <a:p>
            <a:pPr algn="ctr"/>
            <a:r>
              <a:rPr lang="en-US" sz="1800">
                <a:latin typeface="Arial" charset="0"/>
              </a:rPr>
              <a:t>Competing needs</a:t>
            </a:r>
          </a:p>
        </p:txBody>
      </p:sp>
      <p:sp>
        <p:nvSpPr>
          <p:cNvPr id="946184" name="Text Box 8"/>
          <p:cNvSpPr txBox="1">
            <a:spLocks noChangeArrowheads="1"/>
          </p:cNvSpPr>
          <p:nvPr/>
        </p:nvSpPr>
        <p:spPr bwMode="auto">
          <a:xfrm>
            <a:off x="7527925" y="417513"/>
            <a:ext cx="1403350" cy="915987"/>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latin typeface="Arial" charset="0"/>
              </a:rPr>
              <a:t>This one is </a:t>
            </a:r>
          </a:p>
          <a:p>
            <a:r>
              <a:rPr lang="en-US" sz="1800">
                <a:latin typeface="Arial" charset="0"/>
              </a:rPr>
              <a:t> not listed in</a:t>
            </a:r>
          </a:p>
          <a:p>
            <a:r>
              <a:rPr lang="en-US" sz="1800">
                <a:latin typeface="Arial" charset="0"/>
              </a:rPr>
              <a:t>  the text</a:t>
            </a:r>
          </a:p>
        </p:txBody>
      </p:sp>
      <p:sp>
        <p:nvSpPr>
          <p:cNvPr id="946185" name="Line 9"/>
          <p:cNvSpPr>
            <a:spLocks noChangeShapeType="1"/>
          </p:cNvSpPr>
          <p:nvPr/>
        </p:nvSpPr>
        <p:spPr bwMode="auto">
          <a:xfrm>
            <a:off x="8229600" y="1371600"/>
            <a:ext cx="1524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8226"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48227"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48228"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48229"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48230"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48231"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Pick-A</a:t>
            </a:r>
          </a:p>
        </p:txBody>
      </p:sp>
      <p:sp>
        <p:nvSpPr>
          <p:cNvPr id="948232"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Pick-B</a:t>
            </a:r>
          </a:p>
        </p:txBody>
      </p:sp>
      <p:sp>
        <p:nvSpPr>
          <p:cNvPr id="948233"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48234"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48235"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48236"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48237"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48238"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a:spAutoFit/>
          </a:bodyPr>
          <a:lstStyle/>
          <a:p>
            <a:r>
              <a:rPr lang="en-US" sz="1600">
                <a:latin typeface="Arial" charset="0"/>
              </a:rPr>
              <a:t>h-A</a:t>
            </a:r>
          </a:p>
        </p:txBody>
      </p:sp>
      <p:sp>
        <p:nvSpPr>
          <p:cNvPr id="948239"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a:spAutoFit/>
          </a:bodyPr>
          <a:lstStyle/>
          <a:p>
            <a:r>
              <a:rPr lang="en-US" sz="1600">
                <a:latin typeface="Arial" charset="0"/>
              </a:rPr>
              <a:t>h-B</a:t>
            </a:r>
          </a:p>
        </p:txBody>
      </p:sp>
      <p:sp>
        <p:nvSpPr>
          <p:cNvPr id="948240"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48241"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a:spAutoFit/>
          </a:bodyPr>
          <a:lstStyle/>
          <a:p>
            <a:r>
              <a:rPr lang="en-US" sz="1600">
                <a:latin typeface="Arial" charset="0"/>
              </a:rPr>
              <a:t>~cl-B</a:t>
            </a:r>
          </a:p>
        </p:txBody>
      </p:sp>
      <p:cxnSp>
        <p:nvCxnSpPr>
          <p:cNvPr id="948242" name="AutoShape 18"/>
          <p:cNvCxnSpPr>
            <a:cxnSpLocks noChangeShapeType="1"/>
            <a:stCxn id="948226" idx="3"/>
            <a:endCxn id="948231"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48243" name="AutoShape 19"/>
          <p:cNvCxnSpPr>
            <a:cxnSpLocks noChangeShapeType="1"/>
            <a:stCxn id="948227" idx="3"/>
            <a:endCxn id="948232"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48244" name="AutoShape 20"/>
          <p:cNvCxnSpPr>
            <a:cxnSpLocks noChangeShapeType="1"/>
            <a:stCxn id="948228" idx="3"/>
            <a:endCxn id="948231"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48245" name="AutoShape 21"/>
          <p:cNvCxnSpPr>
            <a:cxnSpLocks noChangeShapeType="1"/>
            <a:stCxn id="948229" idx="3"/>
            <a:endCxn id="948232"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48246" name="AutoShape 22"/>
          <p:cNvCxnSpPr>
            <a:cxnSpLocks noChangeShapeType="1"/>
            <a:stCxn id="948230" idx="3"/>
            <a:endCxn id="948231"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48247" name="AutoShape 23"/>
          <p:cNvCxnSpPr>
            <a:cxnSpLocks noChangeShapeType="1"/>
            <a:stCxn id="948230" idx="3"/>
            <a:endCxn id="948232"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48248" name="AutoShape 24"/>
          <p:cNvCxnSpPr>
            <a:cxnSpLocks noChangeShapeType="1"/>
            <a:stCxn id="948231" idx="3"/>
            <a:endCxn id="948238"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48249" name="AutoShape 25"/>
          <p:cNvCxnSpPr>
            <a:cxnSpLocks noChangeShapeType="1"/>
            <a:stCxn id="948231" idx="3"/>
            <a:endCxn id="948240"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48250"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a:spAutoFit/>
          </a:bodyPr>
          <a:lstStyle/>
          <a:p>
            <a:r>
              <a:rPr lang="en-US" sz="1600">
                <a:latin typeface="Arial" charset="0"/>
              </a:rPr>
              <a:t>~he</a:t>
            </a:r>
          </a:p>
        </p:txBody>
      </p:sp>
      <p:cxnSp>
        <p:nvCxnSpPr>
          <p:cNvPr id="948251" name="AutoShape 27"/>
          <p:cNvCxnSpPr>
            <a:cxnSpLocks noChangeShapeType="1"/>
            <a:stCxn id="948231" idx="3"/>
            <a:endCxn id="948250"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48252" name="AutoShape 28"/>
          <p:cNvCxnSpPr>
            <a:cxnSpLocks noChangeShapeType="1"/>
            <a:stCxn id="948232" idx="3"/>
            <a:endCxn id="948239"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48253" name="AutoShape 29"/>
          <p:cNvCxnSpPr>
            <a:cxnSpLocks noChangeShapeType="1"/>
            <a:stCxn id="948232" idx="3"/>
            <a:endCxn id="948241"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48254" name="AutoShape 30"/>
          <p:cNvCxnSpPr>
            <a:cxnSpLocks noChangeShapeType="1"/>
            <a:stCxn id="948232" idx="3"/>
            <a:endCxn id="948250"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48255" name="AutoShape 31"/>
          <p:cNvCxnSpPr>
            <a:cxnSpLocks noChangeShapeType="1"/>
            <a:stCxn id="948226" idx="3"/>
            <a:endCxn id="948233"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48256" name="AutoShape 32"/>
          <p:cNvCxnSpPr>
            <a:cxnSpLocks noChangeShapeType="1"/>
            <a:stCxn id="948227" idx="3"/>
            <a:endCxn id="948234"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48257" name="AutoShape 33"/>
          <p:cNvCxnSpPr>
            <a:cxnSpLocks noChangeShapeType="1"/>
            <a:stCxn id="948228" idx="3"/>
            <a:endCxn id="948235"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48258" name="AutoShape 34"/>
          <p:cNvCxnSpPr>
            <a:cxnSpLocks noChangeShapeType="1"/>
            <a:stCxn id="948229" idx="3"/>
            <a:endCxn id="948236"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48259" name="AutoShape 35"/>
          <p:cNvCxnSpPr>
            <a:cxnSpLocks noChangeShapeType="1"/>
            <a:stCxn id="948230" idx="3"/>
            <a:endCxn id="948237"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cxnSp>
        <p:nvCxnSpPr>
          <p:cNvPr id="948260" name="AutoShape 36"/>
          <p:cNvCxnSpPr>
            <a:cxnSpLocks noChangeShapeType="1"/>
            <a:stCxn id="948231" idx="1"/>
            <a:endCxn id="948232" idx="1"/>
          </p:cNvCxnSpPr>
          <p:nvPr/>
        </p:nvCxnSpPr>
        <p:spPr bwMode="auto">
          <a:xfrm rot="10800000" flipH="1" flipV="1">
            <a:off x="1905000" y="1011238"/>
            <a:ext cx="15875" cy="663575"/>
          </a:xfrm>
          <a:prstGeom prst="curvedConnector3">
            <a:avLst>
              <a:gd name="adj1" fmla="val -1440000"/>
            </a:avLst>
          </a:prstGeom>
          <a:noFill/>
          <a:ln w="38100">
            <a:solidFill>
              <a:srgbClr val="FF0066"/>
            </a:solidFill>
            <a:round/>
            <a:headEnd type="triangle" w="med" len="med"/>
            <a:tailEnd type="triangle" w="med" len="med"/>
          </a:ln>
          <a:effectLst/>
        </p:spPr>
      </p:cxnSp>
      <p:cxnSp>
        <p:nvCxnSpPr>
          <p:cNvPr id="948261" name="AutoShape 37"/>
          <p:cNvCxnSpPr>
            <a:cxnSpLocks noChangeShapeType="1"/>
            <a:stCxn id="948238" idx="1"/>
            <a:endCxn id="948239" idx="1"/>
          </p:cNvCxnSpPr>
          <p:nvPr/>
        </p:nvCxnSpPr>
        <p:spPr bwMode="auto">
          <a:xfrm rot="10800000" flipH="1" flipV="1">
            <a:off x="3429000" y="3968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48262" name="AutoShape 38"/>
          <p:cNvCxnSpPr>
            <a:cxnSpLocks noChangeShapeType="1"/>
            <a:stCxn id="948239" idx="1"/>
          </p:cNvCxnSpPr>
          <p:nvPr/>
        </p:nvCxnSpPr>
        <p:spPr bwMode="auto">
          <a:xfrm rot="10800000" flipH="1" flipV="1">
            <a:off x="3429000" y="8540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48263" name="AutoShape 39"/>
          <p:cNvCxnSpPr>
            <a:cxnSpLocks noChangeShapeType="1"/>
            <a:stCxn id="948238" idx="1"/>
            <a:endCxn id="948241" idx="1"/>
          </p:cNvCxnSpPr>
          <p:nvPr/>
        </p:nvCxnSpPr>
        <p:spPr bwMode="auto">
          <a:xfrm rot="10800000" flipV="1">
            <a:off x="3352800" y="396875"/>
            <a:ext cx="76200" cy="1676400"/>
          </a:xfrm>
          <a:prstGeom prst="curvedConnector3">
            <a:avLst>
              <a:gd name="adj1" fmla="val 608329"/>
            </a:avLst>
          </a:prstGeom>
          <a:noFill/>
          <a:ln w="38100">
            <a:solidFill>
              <a:srgbClr val="FF0066"/>
            </a:solidFill>
            <a:round/>
            <a:headEnd type="triangle" w="med" len="med"/>
            <a:tailEnd type="triangle" w="med" len="med"/>
          </a:ln>
          <a:effectLst/>
        </p:spPr>
      </p:cxnSp>
      <p:cxnSp>
        <p:nvCxnSpPr>
          <p:cNvPr id="948264" name="AutoShape 40"/>
          <p:cNvCxnSpPr>
            <a:cxnSpLocks noChangeShapeType="1"/>
          </p:cNvCxnSpPr>
          <p:nvPr/>
        </p:nvCxnSpPr>
        <p:spPr bwMode="auto">
          <a:xfrm rot="10800000" flipH="1" flipV="1">
            <a:off x="1905000" y="990600"/>
            <a:ext cx="1588" cy="5410200"/>
          </a:xfrm>
          <a:prstGeom prst="curvedConnector3">
            <a:avLst>
              <a:gd name="adj1" fmla="val -49000005"/>
            </a:avLst>
          </a:prstGeom>
          <a:noFill/>
          <a:ln w="38100">
            <a:solidFill>
              <a:srgbClr val="FF0066"/>
            </a:solidFill>
            <a:round/>
            <a:headEnd type="triangle" w="med" len="med"/>
            <a:tailEnd type="triangle" w="med" len="med"/>
          </a:ln>
          <a:effectLst/>
        </p:spPr>
      </p:cxnSp>
      <p:cxnSp>
        <p:nvCxnSpPr>
          <p:cNvPr id="948265" name="AutoShape 41"/>
          <p:cNvCxnSpPr>
            <a:cxnSpLocks noChangeShapeType="1"/>
            <a:stCxn id="948241" idx="1"/>
            <a:endCxn id="948237" idx="1"/>
          </p:cNvCxnSpPr>
          <p:nvPr/>
        </p:nvCxnSpPr>
        <p:spPr bwMode="auto">
          <a:xfrm rot="10800000" flipH="1" flipV="1">
            <a:off x="3352800" y="2073275"/>
            <a:ext cx="152400" cy="4267200"/>
          </a:xfrm>
          <a:prstGeom prst="curvedConnector3">
            <a:avLst>
              <a:gd name="adj1" fmla="val -257296"/>
            </a:avLst>
          </a:prstGeom>
          <a:noFill/>
          <a:ln w="38100">
            <a:solidFill>
              <a:srgbClr val="FF0066"/>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0274"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50275"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50276"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277"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278"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279"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Pick-A</a:t>
            </a:r>
          </a:p>
        </p:txBody>
      </p:sp>
      <p:sp>
        <p:nvSpPr>
          <p:cNvPr id="950280"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Pick-B</a:t>
            </a:r>
          </a:p>
        </p:txBody>
      </p:sp>
      <p:sp>
        <p:nvSpPr>
          <p:cNvPr id="950281"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50282"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50283"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284"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285"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286"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a:spAutoFit/>
          </a:bodyPr>
          <a:lstStyle/>
          <a:p>
            <a:r>
              <a:rPr lang="en-US" sz="1600">
                <a:latin typeface="Arial" charset="0"/>
              </a:rPr>
              <a:t>h-A</a:t>
            </a:r>
          </a:p>
        </p:txBody>
      </p:sp>
      <p:sp>
        <p:nvSpPr>
          <p:cNvPr id="950287"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a:spAutoFit/>
          </a:bodyPr>
          <a:lstStyle/>
          <a:p>
            <a:r>
              <a:rPr lang="en-US" sz="1600">
                <a:latin typeface="Arial" charset="0"/>
              </a:rPr>
              <a:t>h-B</a:t>
            </a:r>
          </a:p>
        </p:txBody>
      </p:sp>
      <p:sp>
        <p:nvSpPr>
          <p:cNvPr id="950288"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289"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a:spAutoFit/>
          </a:bodyPr>
          <a:lstStyle/>
          <a:p>
            <a:r>
              <a:rPr lang="en-US" sz="1600">
                <a:latin typeface="Arial" charset="0"/>
              </a:rPr>
              <a:t>~cl-B</a:t>
            </a:r>
          </a:p>
        </p:txBody>
      </p:sp>
      <p:cxnSp>
        <p:nvCxnSpPr>
          <p:cNvPr id="950290" name="AutoShape 18"/>
          <p:cNvCxnSpPr>
            <a:cxnSpLocks noChangeShapeType="1"/>
            <a:stCxn id="950274" idx="3"/>
            <a:endCxn id="950279"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50291" name="AutoShape 19"/>
          <p:cNvCxnSpPr>
            <a:cxnSpLocks noChangeShapeType="1"/>
            <a:stCxn id="950275" idx="3"/>
            <a:endCxn id="950280"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50292" name="AutoShape 20"/>
          <p:cNvCxnSpPr>
            <a:cxnSpLocks noChangeShapeType="1"/>
            <a:stCxn id="950276" idx="3"/>
            <a:endCxn id="950279"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50293" name="AutoShape 21"/>
          <p:cNvCxnSpPr>
            <a:cxnSpLocks noChangeShapeType="1"/>
            <a:stCxn id="950277" idx="3"/>
            <a:endCxn id="950280"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50294" name="AutoShape 22"/>
          <p:cNvCxnSpPr>
            <a:cxnSpLocks noChangeShapeType="1"/>
            <a:stCxn id="950278" idx="3"/>
            <a:endCxn id="950279"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50295" name="AutoShape 23"/>
          <p:cNvCxnSpPr>
            <a:cxnSpLocks noChangeShapeType="1"/>
            <a:stCxn id="950278" idx="3"/>
            <a:endCxn id="950280"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50296" name="AutoShape 24"/>
          <p:cNvCxnSpPr>
            <a:cxnSpLocks noChangeShapeType="1"/>
            <a:stCxn id="950279" idx="3"/>
            <a:endCxn id="950286"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50297" name="AutoShape 25"/>
          <p:cNvCxnSpPr>
            <a:cxnSpLocks noChangeShapeType="1"/>
            <a:stCxn id="950279" idx="3"/>
            <a:endCxn id="950288"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50298"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a:spAutoFit/>
          </a:bodyPr>
          <a:lstStyle/>
          <a:p>
            <a:r>
              <a:rPr lang="en-US" sz="1600">
                <a:latin typeface="Arial" charset="0"/>
              </a:rPr>
              <a:t>~he</a:t>
            </a:r>
          </a:p>
        </p:txBody>
      </p:sp>
      <p:cxnSp>
        <p:nvCxnSpPr>
          <p:cNvPr id="950299" name="AutoShape 27"/>
          <p:cNvCxnSpPr>
            <a:cxnSpLocks noChangeShapeType="1"/>
            <a:stCxn id="950279" idx="3"/>
            <a:endCxn id="950298"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50300" name="AutoShape 28"/>
          <p:cNvCxnSpPr>
            <a:cxnSpLocks noChangeShapeType="1"/>
            <a:stCxn id="950280" idx="3"/>
            <a:endCxn id="950287"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50301" name="AutoShape 29"/>
          <p:cNvCxnSpPr>
            <a:cxnSpLocks noChangeShapeType="1"/>
            <a:stCxn id="950280" idx="3"/>
            <a:endCxn id="950289"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50302" name="AutoShape 30"/>
          <p:cNvCxnSpPr>
            <a:cxnSpLocks noChangeShapeType="1"/>
            <a:stCxn id="950280" idx="3"/>
            <a:endCxn id="950298"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50303" name="AutoShape 31"/>
          <p:cNvCxnSpPr>
            <a:cxnSpLocks noChangeShapeType="1"/>
            <a:stCxn id="950274" idx="3"/>
            <a:endCxn id="950281"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50304" name="AutoShape 32"/>
          <p:cNvCxnSpPr>
            <a:cxnSpLocks noChangeShapeType="1"/>
            <a:stCxn id="950275" idx="3"/>
            <a:endCxn id="950282"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50305" name="AutoShape 33"/>
          <p:cNvCxnSpPr>
            <a:cxnSpLocks noChangeShapeType="1"/>
            <a:stCxn id="950276" idx="3"/>
            <a:endCxn id="950283"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50306" name="AutoShape 34"/>
          <p:cNvCxnSpPr>
            <a:cxnSpLocks noChangeShapeType="1"/>
            <a:stCxn id="950277" idx="3"/>
            <a:endCxn id="950284"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50307" name="AutoShape 35"/>
          <p:cNvCxnSpPr>
            <a:cxnSpLocks noChangeShapeType="1"/>
            <a:stCxn id="950278" idx="3"/>
            <a:endCxn id="950285"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sp>
        <p:nvSpPr>
          <p:cNvPr id="950308" name="Text Box 36"/>
          <p:cNvSpPr txBox="1">
            <a:spLocks noChangeArrowheads="1"/>
          </p:cNvSpPr>
          <p:nvPr/>
        </p:nvSpPr>
        <p:spPr bwMode="auto">
          <a:xfrm>
            <a:off x="5181600" y="304800"/>
            <a:ext cx="7921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St-A-B</a:t>
            </a:r>
          </a:p>
        </p:txBody>
      </p:sp>
      <p:sp>
        <p:nvSpPr>
          <p:cNvPr id="950309" name="Text Box 37"/>
          <p:cNvSpPr txBox="1">
            <a:spLocks noChangeArrowheads="1"/>
          </p:cNvSpPr>
          <p:nvPr/>
        </p:nvSpPr>
        <p:spPr bwMode="auto">
          <a:xfrm>
            <a:off x="5257800" y="2362200"/>
            <a:ext cx="792163"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St-B-A</a:t>
            </a:r>
          </a:p>
        </p:txBody>
      </p:sp>
      <p:sp>
        <p:nvSpPr>
          <p:cNvPr id="950310" name="Text Box 38"/>
          <p:cNvSpPr txBox="1">
            <a:spLocks noChangeArrowheads="1"/>
          </p:cNvSpPr>
          <p:nvPr/>
        </p:nvSpPr>
        <p:spPr bwMode="auto">
          <a:xfrm>
            <a:off x="5257800" y="3200400"/>
            <a:ext cx="814388"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Ptdn-A</a:t>
            </a:r>
          </a:p>
        </p:txBody>
      </p:sp>
      <p:sp>
        <p:nvSpPr>
          <p:cNvPr id="950311" name="Text Box 39"/>
          <p:cNvSpPr txBox="1">
            <a:spLocks noChangeArrowheads="1"/>
          </p:cNvSpPr>
          <p:nvPr/>
        </p:nvSpPr>
        <p:spPr bwMode="auto">
          <a:xfrm>
            <a:off x="5334000" y="4038600"/>
            <a:ext cx="814388"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Ptdn-B</a:t>
            </a:r>
          </a:p>
        </p:txBody>
      </p:sp>
      <p:cxnSp>
        <p:nvCxnSpPr>
          <p:cNvPr id="950312" name="AutoShape 40"/>
          <p:cNvCxnSpPr>
            <a:cxnSpLocks noChangeShapeType="1"/>
            <a:stCxn id="950286" idx="3"/>
            <a:endCxn id="950308" idx="1"/>
          </p:cNvCxnSpPr>
          <p:nvPr/>
        </p:nvCxnSpPr>
        <p:spPr bwMode="auto">
          <a:xfrm>
            <a:off x="3929063" y="396875"/>
            <a:ext cx="1252537" cy="80963"/>
          </a:xfrm>
          <a:prstGeom prst="straightConnector1">
            <a:avLst/>
          </a:prstGeom>
          <a:noFill/>
          <a:ln w="9525">
            <a:solidFill>
              <a:schemeClr val="tx1"/>
            </a:solidFill>
            <a:round/>
            <a:headEnd/>
            <a:tailEnd/>
          </a:ln>
          <a:effectLst/>
        </p:spPr>
      </p:cxnSp>
      <p:cxnSp>
        <p:nvCxnSpPr>
          <p:cNvPr id="950313" name="AutoShape 41"/>
          <p:cNvCxnSpPr>
            <a:cxnSpLocks noChangeShapeType="1"/>
            <a:stCxn id="950284" idx="3"/>
            <a:endCxn id="950308" idx="1"/>
          </p:cNvCxnSpPr>
          <p:nvPr/>
        </p:nvCxnSpPr>
        <p:spPr bwMode="auto">
          <a:xfrm flipV="1">
            <a:off x="3962400" y="477838"/>
            <a:ext cx="1219200" cy="4872037"/>
          </a:xfrm>
          <a:prstGeom prst="straightConnector1">
            <a:avLst/>
          </a:prstGeom>
          <a:noFill/>
          <a:ln w="9525">
            <a:solidFill>
              <a:schemeClr val="tx1"/>
            </a:solidFill>
            <a:round/>
            <a:headEnd/>
            <a:tailEnd/>
          </a:ln>
          <a:effectLst/>
        </p:spPr>
      </p:cxnSp>
      <p:cxnSp>
        <p:nvCxnSpPr>
          <p:cNvPr id="950314" name="AutoShape 42"/>
          <p:cNvCxnSpPr>
            <a:cxnSpLocks noChangeShapeType="1"/>
            <a:stCxn id="950286" idx="3"/>
            <a:endCxn id="950310" idx="1"/>
          </p:cNvCxnSpPr>
          <p:nvPr/>
        </p:nvCxnSpPr>
        <p:spPr bwMode="auto">
          <a:xfrm>
            <a:off x="3929063" y="396875"/>
            <a:ext cx="1328737" cy="2976563"/>
          </a:xfrm>
          <a:prstGeom prst="straightConnector1">
            <a:avLst/>
          </a:prstGeom>
          <a:noFill/>
          <a:ln w="9525">
            <a:solidFill>
              <a:schemeClr val="tx1"/>
            </a:solidFill>
            <a:round/>
            <a:headEnd/>
            <a:tailEnd/>
          </a:ln>
          <a:effectLst/>
        </p:spPr>
      </p:cxnSp>
      <p:cxnSp>
        <p:nvCxnSpPr>
          <p:cNvPr id="950315" name="AutoShape 43"/>
          <p:cNvCxnSpPr>
            <a:cxnSpLocks noChangeShapeType="1"/>
            <a:stCxn id="950287" idx="3"/>
            <a:endCxn id="950311" idx="1"/>
          </p:cNvCxnSpPr>
          <p:nvPr/>
        </p:nvCxnSpPr>
        <p:spPr bwMode="auto">
          <a:xfrm>
            <a:off x="3929063" y="854075"/>
            <a:ext cx="1404937" cy="3357563"/>
          </a:xfrm>
          <a:prstGeom prst="straightConnector1">
            <a:avLst/>
          </a:prstGeom>
          <a:noFill/>
          <a:ln w="9525">
            <a:solidFill>
              <a:schemeClr val="tx1"/>
            </a:solidFill>
            <a:round/>
            <a:headEnd/>
            <a:tailEnd/>
          </a:ln>
          <a:effectLst/>
        </p:spPr>
      </p:cxnSp>
      <p:sp>
        <p:nvSpPr>
          <p:cNvPr id="950316" name="Text Box 44"/>
          <p:cNvSpPr txBox="1">
            <a:spLocks noChangeArrowheads="1"/>
          </p:cNvSpPr>
          <p:nvPr/>
        </p:nvSpPr>
        <p:spPr bwMode="auto">
          <a:xfrm>
            <a:off x="5241925" y="4899025"/>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Pick-A</a:t>
            </a:r>
          </a:p>
        </p:txBody>
      </p:sp>
      <p:cxnSp>
        <p:nvCxnSpPr>
          <p:cNvPr id="950317" name="AutoShape 45"/>
          <p:cNvCxnSpPr>
            <a:cxnSpLocks noChangeShapeType="1"/>
            <a:stCxn id="950283" idx="3"/>
            <a:endCxn id="950316" idx="1"/>
          </p:cNvCxnSpPr>
          <p:nvPr/>
        </p:nvCxnSpPr>
        <p:spPr bwMode="auto">
          <a:xfrm>
            <a:off x="3962400" y="4816475"/>
            <a:ext cx="1279525" cy="255588"/>
          </a:xfrm>
          <a:prstGeom prst="straightConnector1">
            <a:avLst/>
          </a:prstGeom>
          <a:noFill/>
          <a:ln w="9525">
            <a:solidFill>
              <a:schemeClr val="tx1"/>
            </a:solidFill>
            <a:round/>
            <a:headEnd/>
            <a:tailEnd/>
          </a:ln>
          <a:effectLst/>
        </p:spPr>
      </p:cxnSp>
      <p:cxnSp>
        <p:nvCxnSpPr>
          <p:cNvPr id="950318" name="AutoShape 46"/>
          <p:cNvCxnSpPr>
            <a:cxnSpLocks noChangeShapeType="1"/>
            <a:stCxn id="950285" idx="3"/>
            <a:endCxn id="950316" idx="1"/>
          </p:cNvCxnSpPr>
          <p:nvPr/>
        </p:nvCxnSpPr>
        <p:spPr bwMode="auto">
          <a:xfrm flipV="1">
            <a:off x="3914775" y="5072063"/>
            <a:ext cx="1327150" cy="1268412"/>
          </a:xfrm>
          <a:prstGeom prst="straightConnector1">
            <a:avLst/>
          </a:prstGeom>
          <a:noFill/>
          <a:ln w="9525">
            <a:solidFill>
              <a:schemeClr val="tx1"/>
            </a:solidFill>
            <a:round/>
            <a:headEnd/>
            <a:tailEnd/>
          </a:ln>
          <a:effectLst/>
        </p:spPr>
      </p:cxnSp>
      <p:cxnSp>
        <p:nvCxnSpPr>
          <p:cNvPr id="950319" name="AutoShape 47"/>
          <p:cNvCxnSpPr>
            <a:cxnSpLocks noChangeShapeType="1"/>
            <a:stCxn id="950281" idx="3"/>
            <a:endCxn id="950316" idx="1"/>
          </p:cNvCxnSpPr>
          <p:nvPr/>
        </p:nvCxnSpPr>
        <p:spPr bwMode="auto">
          <a:xfrm>
            <a:off x="4073525" y="3105150"/>
            <a:ext cx="1168400" cy="1966913"/>
          </a:xfrm>
          <a:prstGeom prst="straightConnector1">
            <a:avLst/>
          </a:prstGeom>
          <a:noFill/>
          <a:ln w="9525">
            <a:solidFill>
              <a:schemeClr val="tx1"/>
            </a:solidFill>
            <a:round/>
            <a:headEnd/>
            <a:tailEnd/>
          </a:ln>
          <a:effectLst/>
        </p:spPr>
      </p:cxnSp>
      <p:sp>
        <p:nvSpPr>
          <p:cNvPr id="950320" name="Text Box 48"/>
          <p:cNvSpPr txBox="1">
            <a:spLocks noChangeArrowheads="1"/>
          </p:cNvSpPr>
          <p:nvPr/>
        </p:nvSpPr>
        <p:spPr bwMode="auto">
          <a:xfrm>
            <a:off x="7086600" y="3276600"/>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50321" name="Text Box 49"/>
          <p:cNvSpPr txBox="1">
            <a:spLocks noChangeArrowheads="1"/>
          </p:cNvSpPr>
          <p:nvPr/>
        </p:nvSpPr>
        <p:spPr bwMode="auto">
          <a:xfrm>
            <a:off x="7086600" y="35814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50322" name="Text Box 50"/>
          <p:cNvSpPr txBox="1">
            <a:spLocks noChangeArrowheads="1"/>
          </p:cNvSpPr>
          <p:nvPr/>
        </p:nvSpPr>
        <p:spPr bwMode="auto">
          <a:xfrm>
            <a:off x="7162800" y="47244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323" name="Text Box 51"/>
          <p:cNvSpPr txBox="1">
            <a:spLocks noChangeArrowheads="1"/>
          </p:cNvSpPr>
          <p:nvPr/>
        </p:nvSpPr>
        <p:spPr bwMode="auto">
          <a:xfrm>
            <a:off x="7162800" y="52578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324" name="Text Box 52"/>
          <p:cNvSpPr txBox="1">
            <a:spLocks noChangeArrowheads="1"/>
          </p:cNvSpPr>
          <p:nvPr/>
        </p:nvSpPr>
        <p:spPr bwMode="auto">
          <a:xfrm>
            <a:off x="7239000" y="62484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325" name="Text Box 53"/>
          <p:cNvSpPr txBox="1">
            <a:spLocks noChangeArrowheads="1"/>
          </p:cNvSpPr>
          <p:nvPr/>
        </p:nvSpPr>
        <p:spPr bwMode="auto">
          <a:xfrm>
            <a:off x="7178675" y="873125"/>
            <a:ext cx="500063" cy="336550"/>
          </a:xfrm>
          <a:prstGeom prst="rect">
            <a:avLst/>
          </a:prstGeom>
          <a:noFill/>
          <a:ln w="9525">
            <a:noFill/>
            <a:miter lim="800000"/>
            <a:headEnd/>
            <a:tailEnd/>
          </a:ln>
          <a:effectLst/>
        </p:spPr>
        <p:txBody>
          <a:bodyPr wrap="none">
            <a:spAutoFit/>
          </a:bodyPr>
          <a:lstStyle/>
          <a:p>
            <a:r>
              <a:rPr lang="en-US" sz="1600">
                <a:latin typeface="Arial" charset="0"/>
              </a:rPr>
              <a:t>h-A</a:t>
            </a:r>
          </a:p>
        </p:txBody>
      </p:sp>
      <p:sp>
        <p:nvSpPr>
          <p:cNvPr id="950326" name="Text Box 54"/>
          <p:cNvSpPr txBox="1">
            <a:spLocks noChangeArrowheads="1"/>
          </p:cNvSpPr>
          <p:nvPr/>
        </p:nvSpPr>
        <p:spPr bwMode="auto">
          <a:xfrm>
            <a:off x="7162800" y="1143000"/>
            <a:ext cx="500063" cy="336550"/>
          </a:xfrm>
          <a:prstGeom prst="rect">
            <a:avLst/>
          </a:prstGeom>
          <a:noFill/>
          <a:ln w="9525">
            <a:noFill/>
            <a:miter lim="800000"/>
            <a:headEnd/>
            <a:tailEnd/>
          </a:ln>
          <a:effectLst/>
        </p:spPr>
        <p:txBody>
          <a:bodyPr wrap="none">
            <a:spAutoFit/>
          </a:bodyPr>
          <a:lstStyle/>
          <a:p>
            <a:r>
              <a:rPr lang="en-US" sz="1600">
                <a:latin typeface="Arial" charset="0"/>
              </a:rPr>
              <a:t>h-B</a:t>
            </a:r>
          </a:p>
        </p:txBody>
      </p:sp>
      <p:sp>
        <p:nvSpPr>
          <p:cNvPr id="950327" name="Text Box 55"/>
          <p:cNvSpPr txBox="1">
            <a:spLocks noChangeArrowheads="1"/>
          </p:cNvSpPr>
          <p:nvPr/>
        </p:nvSpPr>
        <p:spPr bwMode="auto">
          <a:xfrm>
            <a:off x="7102475" y="1863725"/>
            <a:ext cx="652463"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328" name="Text Box 56"/>
          <p:cNvSpPr txBox="1">
            <a:spLocks noChangeArrowheads="1"/>
          </p:cNvSpPr>
          <p:nvPr/>
        </p:nvSpPr>
        <p:spPr bwMode="auto">
          <a:xfrm>
            <a:off x="7102475" y="2244725"/>
            <a:ext cx="652463"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329" name="Text Box 57"/>
          <p:cNvSpPr txBox="1">
            <a:spLocks noChangeArrowheads="1"/>
          </p:cNvSpPr>
          <p:nvPr/>
        </p:nvSpPr>
        <p:spPr bwMode="auto">
          <a:xfrm>
            <a:off x="7178675" y="2930525"/>
            <a:ext cx="528638"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330" name="Text Box 58"/>
          <p:cNvSpPr txBox="1">
            <a:spLocks noChangeArrowheads="1"/>
          </p:cNvSpPr>
          <p:nvPr/>
        </p:nvSpPr>
        <p:spPr bwMode="auto">
          <a:xfrm>
            <a:off x="7086600" y="228600"/>
            <a:ext cx="815975" cy="336550"/>
          </a:xfrm>
          <a:prstGeom prst="rect">
            <a:avLst/>
          </a:prstGeom>
          <a:noFill/>
          <a:ln w="9525">
            <a:noFill/>
            <a:miter lim="800000"/>
            <a:headEnd/>
            <a:tailEnd/>
          </a:ln>
          <a:effectLst/>
        </p:spPr>
        <p:txBody>
          <a:bodyPr wrap="none">
            <a:spAutoFit/>
          </a:bodyPr>
          <a:lstStyle/>
          <a:p>
            <a:r>
              <a:rPr lang="en-US" sz="1600">
                <a:latin typeface="Arial" charset="0"/>
              </a:rPr>
              <a:t>on-A-B</a:t>
            </a:r>
          </a:p>
        </p:txBody>
      </p:sp>
      <p:sp>
        <p:nvSpPr>
          <p:cNvPr id="950331" name="Text Box 59"/>
          <p:cNvSpPr txBox="1">
            <a:spLocks noChangeArrowheads="1"/>
          </p:cNvSpPr>
          <p:nvPr/>
        </p:nvSpPr>
        <p:spPr bwMode="auto">
          <a:xfrm>
            <a:off x="7086600" y="533400"/>
            <a:ext cx="815975" cy="336550"/>
          </a:xfrm>
          <a:prstGeom prst="rect">
            <a:avLst/>
          </a:prstGeom>
          <a:noFill/>
          <a:ln w="9525">
            <a:noFill/>
            <a:miter lim="800000"/>
            <a:headEnd/>
            <a:tailEnd/>
          </a:ln>
          <a:effectLst/>
        </p:spPr>
        <p:txBody>
          <a:bodyPr wrap="none">
            <a:spAutoFit/>
          </a:bodyPr>
          <a:lstStyle/>
          <a:p>
            <a:r>
              <a:rPr lang="en-US" sz="1600">
                <a:latin typeface="Arial" charset="0"/>
              </a:rPr>
              <a:t>on-B-A</a:t>
            </a:r>
          </a:p>
        </p:txBody>
      </p:sp>
      <p:cxnSp>
        <p:nvCxnSpPr>
          <p:cNvPr id="950332" name="AutoShape 60"/>
          <p:cNvCxnSpPr>
            <a:cxnSpLocks noChangeShapeType="1"/>
            <a:stCxn id="950308" idx="3"/>
            <a:endCxn id="950330" idx="1"/>
          </p:cNvCxnSpPr>
          <p:nvPr/>
        </p:nvCxnSpPr>
        <p:spPr bwMode="auto">
          <a:xfrm flipV="1">
            <a:off x="5973763" y="396875"/>
            <a:ext cx="1112837" cy="80963"/>
          </a:xfrm>
          <a:prstGeom prst="straightConnector1">
            <a:avLst/>
          </a:prstGeom>
          <a:noFill/>
          <a:ln w="9525">
            <a:solidFill>
              <a:schemeClr val="tx1"/>
            </a:solidFill>
            <a:round/>
            <a:headEnd/>
            <a:tailEnd/>
          </a:ln>
          <a:effectLst/>
        </p:spPr>
      </p:cxnSp>
      <p:cxnSp>
        <p:nvCxnSpPr>
          <p:cNvPr id="950333" name="AutoShape 61"/>
          <p:cNvCxnSpPr>
            <a:cxnSpLocks noChangeShapeType="1"/>
            <a:stCxn id="950308" idx="3"/>
            <a:endCxn id="950328" idx="1"/>
          </p:cNvCxnSpPr>
          <p:nvPr/>
        </p:nvCxnSpPr>
        <p:spPr bwMode="auto">
          <a:xfrm>
            <a:off x="5973763" y="477838"/>
            <a:ext cx="1128712" cy="1935162"/>
          </a:xfrm>
          <a:prstGeom prst="straightConnector1">
            <a:avLst/>
          </a:prstGeom>
          <a:noFill/>
          <a:ln w="9525">
            <a:solidFill>
              <a:schemeClr val="tx1"/>
            </a:solidFill>
            <a:round/>
            <a:headEnd/>
            <a:tailEnd/>
          </a:ln>
          <a:effectLst/>
        </p:spPr>
      </p:cxnSp>
      <p:cxnSp>
        <p:nvCxnSpPr>
          <p:cNvPr id="950334" name="AutoShape 62"/>
          <p:cNvCxnSpPr>
            <a:cxnSpLocks noChangeShapeType="1"/>
            <a:stCxn id="950308" idx="3"/>
            <a:endCxn id="950324" idx="1"/>
          </p:cNvCxnSpPr>
          <p:nvPr/>
        </p:nvCxnSpPr>
        <p:spPr bwMode="auto">
          <a:xfrm>
            <a:off x="5973763" y="477838"/>
            <a:ext cx="1265237" cy="5938837"/>
          </a:xfrm>
          <a:prstGeom prst="straightConnector1">
            <a:avLst/>
          </a:prstGeom>
          <a:noFill/>
          <a:ln w="9525">
            <a:solidFill>
              <a:schemeClr val="tx1"/>
            </a:solidFill>
            <a:round/>
            <a:headEnd/>
            <a:tailEnd/>
          </a:ln>
          <a:effectLst/>
        </p:spPr>
      </p:cxnSp>
      <p:cxnSp>
        <p:nvCxnSpPr>
          <p:cNvPr id="950335" name="AutoShape 63"/>
          <p:cNvCxnSpPr>
            <a:cxnSpLocks noChangeShapeType="1"/>
            <a:stCxn id="950309" idx="3"/>
            <a:endCxn id="950331" idx="1"/>
          </p:cNvCxnSpPr>
          <p:nvPr/>
        </p:nvCxnSpPr>
        <p:spPr bwMode="auto">
          <a:xfrm flipV="1">
            <a:off x="6049963" y="701675"/>
            <a:ext cx="1036637" cy="1833563"/>
          </a:xfrm>
          <a:prstGeom prst="straightConnector1">
            <a:avLst/>
          </a:prstGeom>
          <a:noFill/>
          <a:ln w="9525">
            <a:solidFill>
              <a:schemeClr val="tx1"/>
            </a:solidFill>
            <a:round/>
            <a:headEnd/>
            <a:tailEnd/>
          </a:ln>
          <a:effectLst/>
        </p:spPr>
      </p:cxnSp>
      <p:cxnSp>
        <p:nvCxnSpPr>
          <p:cNvPr id="950336" name="AutoShape 64"/>
          <p:cNvCxnSpPr>
            <a:cxnSpLocks noChangeShapeType="1"/>
            <a:stCxn id="950309" idx="3"/>
            <a:endCxn id="950324" idx="1"/>
          </p:cNvCxnSpPr>
          <p:nvPr/>
        </p:nvCxnSpPr>
        <p:spPr bwMode="auto">
          <a:xfrm>
            <a:off x="6049963" y="2535238"/>
            <a:ext cx="1189037" cy="3881437"/>
          </a:xfrm>
          <a:prstGeom prst="straightConnector1">
            <a:avLst/>
          </a:prstGeom>
          <a:noFill/>
          <a:ln w="9525">
            <a:solidFill>
              <a:schemeClr val="tx1"/>
            </a:solidFill>
            <a:round/>
            <a:headEnd/>
            <a:tailEnd/>
          </a:ln>
          <a:effectLst/>
        </p:spPr>
      </p:cxnSp>
      <p:cxnSp>
        <p:nvCxnSpPr>
          <p:cNvPr id="950337" name="AutoShape 65"/>
          <p:cNvCxnSpPr>
            <a:cxnSpLocks noChangeShapeType="1"/>
            <a:stCxn id="950285" idx="3"/>
            <a:endCxn id="950324" idx="1"/>
          </p:cNvCxnSpPr>
          <p:nvPr/>
        </p:nvCxnSpPr>
        <p:spPr bwMode="auto">
          <a:xfrm>
            <a:off x="3914775" y="6340475"/>
            <a:ext cx="3324225" cy="76200"/>
          </a:xfrm>
          <a:prstGeom prst="straightConnector1">
            <a:avLst/>
          </a:prstGeom>
          <a:noFill/>
          <a:ln w="9525">
            <a:solidFill>
              <a:schemeClr val="tx1"/>
            </a:solidFill>
            <a:prstDash val="sysDot"/>
            <a:round/>
            <a:headEnd/>
            <a:tailEnd/>
          </a:ln>
          <a:effectLst/>
        </p:spPr>
      </p:cxnSp>
      <p:cxnSp>
        <p:nvCxnSpPr>
          <p:cNvPr id="950338" name="AutoShape 66"/>
          <p:cNvCxnSpPr>
            <a:cxnSpLocks noChangeShapeType="1"/>
            <a:stCxn id="950279" idx="1"/>
            <a:endCxn id="950280" idx="1"/>
          </p:cNvCxnSpPr>
          <p:nvPr/>
        </p:nvCxnSpPr>
        <p:spPr bwMode="auto">
          <a:xfrm rot="10800000" flipH="1" flipV="1">
            <a:off x="1905000" y="1011238"/>
            <a:ext cx="15875" cy="663575"/>
          </a:xfrm>
          <a:prstGeom prst="curvedConnector3">
            <a:avLst>
              <a:gd name="adj1" fmla="val -1440000"/>
            </a:avLst>
          </a:prstGeom>
          <a:noFill/>
          <a:ln w="38100">
            <a:solidFill>
              <a:srgbClr val="FF0066"/>
            </a:solidFill>
            <a:round/>
            <a:headEnd type="triangle" w="med" len="med"/>
            <a:tailEnd type="triangle" w="med" len="med"/>
          </a:ln>
          <a:effectLst/>
        </p:spPr>
      </p:cxnSp>
      <p:cxnSp>
        <p:nvCxnSpPr>
          <p:cNvPr id="950339" name="AutoShape 67"/>
          <p:cNvCxnSpPr>
            <a:cxnSpLocks noChangeShapeType="1"/>
            <a:stCxn id="950286" idx="1"/>
            <a:endCxn id="950287" idx="1"/>
          </p:cNvCxnSpPr>
          <p:nvPr/>
        </p:nvCxnSpPr>
        <p:spPr bwMode="auto">
          <a:xfrm rot="10800000" flipH="1" flipV="1">
            <a:off x="3429000" y="3968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50340" name="AutoShape 68"/>
          <p:cNvCxnSpPr>
            <a:cxnSpLocks noChangeShapeType="1"/>
            <a:stCxn id="950287" idx="1"/>
          </p:cNvCxnSpPr>
          <p:nvPr/>
        </p:nvCxnSpPr>
        <p:spPr bwMode="auto">
          <a:xfrm rot="10800000" flipH="1" flipV="1">
            <a:off x="3429000" y="8540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50341" name="AutoShape 69"/>
          <p:cNvCxnSpPr>
            <a:cxnSpLocks noChangeShapeType="1"/>
            <a:stCxn id="950286" idx="1"/>
            <a:endCxn id="950289" idx="1"/>
          </p:cNvCxnSpPr>
          <p:nvPr/>
        </p:nvCxnSpPr>
        <p:spPr bwMode="auto">
          <a:xfrm rot="10800000" flipV="1">
            <a:off x="3352800" y="396875"/>
            <a:ext cx="76200" cy="1676400"/>
          </a:xfrm>
          <a:prstGeom prst="curvedConnector3">
            <a:avLst>
              <a:gd name="adj1" fmla="val 608329"/>
            </a:avLst>
          </a:prstGeom>
          <a:noFill/>
          <a:ln w="38100">
            <a:solidFill>
              <a:srgbClr val="FF0066"/>
            </a:solidFill>
            <a:round/>
            <a:headEnd type="triangle" w="med" len="med"/>
            <a:tailEnd type="triangle" w="med" len="med"/>
          </a:ln>
          <a:effectLst/>
        </p:spPr>
      </p:cxnSp>
      <p:cxnSp>
        <p:nvCxnSpPr>
          <p:cNvPr id="950342" name="AutoShape 70"/>
          <p:cNvCxnSpPr>
            <a:cxnSpLocks noChangeShapeType="1"/>
            <a:stCxn id="950286" idx="3"/>
            <a:endCxn id="950325" idx="1"/>
          </p:cNvCxnSpPr>
          <p:nvPr/>
        </p:nvCxnSpPr>
        <p:spPr bwMode="auto">
          <a:xfrm>
            <a:off x="3929063" y="396875"/>
            <a:ext cx="3249612" cy="644525"/>
          </a:xfrm>
          <a:prstGeom prst="straightConnector1">
            <a:avLst/>
          </a:prstGeom>
          <a:noFill/>
          <a:ln w="9525">
            <a:solidFill>
              <a:schemeClr val="tx1"/>
            </a:solidFill>
            <a:prstDash val="sysDot"/>
            <a:round/>
            <a:headEnd/>
            <a:tailEnd/>
          </a:ln>
          <a:effectLst/>
        </p:spPr>
      </p:cxnSp>
      <p:cxnSp>
        <p:nvCxnSpPr>
          <p:cNvPr id="950343" name="AutoShape 71"/>
          <p:cNvCxnSpPr>
            <a:cxnSpLocks noChangeShapeType="1"/>
            <a:stCxn id="950310" idx="3"/>
            <a:endCxn id="950320" idx="1"/>
          </p:cNvCxnSpPr>
          <p:nvPr/>
        </p:nvCxnSpPr>
        <p:spPr bwMode="auto">
          <a:xfrm>
            <a:off x="6072188" y="3373438"/>
            <a:ext cx="1014412" cy="71437"/>
          </a:xfrm>
          <a:prstGeom prst="straightConnector1">
            <a:avLst/>
          </a:prstGeom>
          <a:noFill/>
          <a:ln w="9525">
            <a:solidFill>
              <a:schemeClr val="tx1"/>
            </a:solidFill>
            <a:round/>
            <a:headEnd/>
            <a:tailEnd/>
          </a:ln>
          <a:effectLst/>
        </p:spPr>
      </p:cxnSp>
      <p:cxnSp>
        <p:nvCxnSpPr>
          <p:cNvPr id="950344" name="AutoShape 72"/>
          <p:cNvCxnSpPr>
            <a:cxnSpLocks noChangeShapeType="1"/>
            <a:stCxn id="950287" idx="3"/>
            <a:endCxn id="950326" idx="1"/>
          </p:cNvCxnSpPr>
          <p:nvPr/>
        </p:nvCxnSpPr>
        <p:spPr bwMode="auto">
          <a:xfrm>
            <a:off x="3929063" y="854075"/>
            <a:ext cx="3233737" cy="457200"/>
          </a:xfrm>
          <a:prstGeom prst="straightConnector1">
            <a:avLst/>
          </a:prstGeom>
          <a:noFill/>
          <a:ln w="9525">
            <a:solidFill>
              <a:schemeClr val="tx1"/>
            </a:solidFill>
            <a:prstDash val="sysDot"/>
            <a:round/>
            <a:headEnd/>
            <a:tailEnd/>
          </a:ln>
          <a:effectLst/>
        </p:spPr>
      </p:cxnSp>
      <p:cxnSp>
        <p:nvCxnSpPr>
          <p:cNvPr id="950345" name="AutoShape 73"/>
          <p:cNvCxnSpPr>
            <a:cxnSpLocks noChangeShapeType="1"/>
            <a:stCxn id="950311" idx="3"/>
            <a:endCxn id="950321" idx="1"/>
          </p:cNvCxnSpPr>
          <p:nvPr/>
        </p:nvCxnSpPr>
        <p:spPr bwMode="auto">
          <a:xfrm flipV="1">
            <a:off x="6148388" y="3749675"/>
            <a:ext cx="938212" cy="461963"/>
          </a:xfrm>
          <a:prstGeom prst="straightConnector1">
            <a:avLst/>
          </a:prstGeom>
          <a:noFill/>
          <a:ln w="9525">
            <a:solidFill>
              <a:schemeClr val="tx1"/>
            </a:solidFill>
            <a:round/>
            <a:headEnd/>
            <a:tailEnd/>
          </a:ln>
          <a:effectLst/>
        </p:spPr>
      </p:cxnSp>
      <p:cxnSp>
        <p:nvCxnSpPr>
          <p:cNvPr id="950346" name="AutoShape 74"/>
          <p:cNvCxnSpPr>
            <a:cxnSpLocks noChangeShapeType="1"/>
          </p:cNvCxnSpPr>
          <p:nvPr/>
        </p:nvCxnSpPr>
        <p:spPr bwMode="auto">
          <a:xfrm rot="10800000" flipH="1" flipV="1">
            <a:off x="1905000" y="990600"/>
            <a:ext cx="1588" cy="5410200"/>
          </a:xfrm>
          <a:prstGeom prst="curvedConnector3">
            <a:avLst>
              <a:gd name="adj1" fmla="val -49000005"/>
            </a:avLst>
          </a:prstGeom>
          <a:noFill/>
          <a:ln w="38100">
            <a:solidFill>
              <a:srgbClr val="FF0066"/>
            </a:solidFill>
            <a:round/>
            <a:headEnd type="triangle" w="med" len="med"/>
            <a:tailEnd type="triangle" w="med" len="med"/>
          </a:ln>
          <a:effectLst/>
        </p:spPr>
      </p:cxnSp>
      <p:cxnSp>
        <p:nvCxnSpPr>
          <p:cNvPr id="950347" name="AutoShape 75"/>
          <p:cNvCxnSpPr>
            <a:cxnSpLocks noChangeShapeType="1"/>
            <a:stCxn id="950289" idx="1"/>
            <a:endCxn id="950285" idx="1"/>
          </p:cNvCxnSpPr>
          <p:nvPr/>
        </p:nvCxnSpPr>
        <p:spPr bwMode="auto">
          <a:xfrm rot="10800000" flipH="1" flipV="1">
            <a:off x="3352800" y="2073275"/>
            <a:ext cx="152400" cy="4267200"/>
          </a:xfrm>
          <a:prstGeom prst="curvedConnector3">
            <a:avLst>
              <a:gd name="adj1" fmla="val -257296"/>
            </a:avLst>
          </a:prstGeom>
          <a:noFill/>
          <a:ln w="38100">
            <a:solidFill>
              <a:srgbClr val="FF0066"/>
            </a:solidFill>
            <a:round/>
            <a:headEnd type="triangle" w="med" len="med"/>
            <a:tailEnd type="triangle" w="med" len="med"/>
          </a:ln>
          <a:effectLst/>
        </p:spPr>
      </p:cxnSp>
      <p:cxnSp>
        <p:nvCxnSpPr>
          <p:cNvPr id="950348" name="AutoShape 76"/>
          <p:cNvCxnSpPr>
            <a:cxnSpLocks noChangeShapeType="1"/>
            <a:stCxn id="950289" idx="3"/>
            <a:endCxn id="950328" idx="1"/>
          </p:cNvCxnSpPr>
          <p:nvPr/>
        </p:nvCxnSpPr>
        <p:spPr bwMode="auto">
          <a:xfrm>
            <a:off x="4005263" y="2073275"/>
            <a:ext cx="3097212" cy="339725"/>
          </a:xfrm>
          <a:prstGeom prst="straightConnector1">
            <a:avLst/>
          </a:prstGeom>
          <a:noFill/>
          <a:ln w="9525">
            <a:solidFill>
              <a:schemeClr val="tx1"/>
            </a:solidFill>
            <a:prstDash val="sysDot"/>
            <a:round/>
            <a:headEnd/>
            <a:tailEnd/>
          </a:ln>
          <a:effectLst/>
        </p:spPr>
      </p:cxnSp>
      <p:cxnSp>
        <p:nvCxnSpPr>
          <p:cNvPr id="950349" name="AutoShape 77"/>
          <p:cNvCxnSpPr>
            <a:cxnSpLocks noChangeShapeType="1"/>
            <a:stCxn id="950309" idx="3"/>
          </p:cNvCxnSpPr>
          <p:nvPr/>
        </p:nvCxnSpPr>
        <p:spPr bwMode="auto">
          <a:xfrm>
            <a:off x="6049963" y="2535238"/>
            <a:ext cx="1085850" cy="182562"/>
          </a:xfrm>
          <a:prstGeom prst="straightConnector1">
            <a:avLst/>
          </a:prstGeom>
          <a:noFill/>
          <a:ln w="9525">
            <a:solidFill>
              <a:schemeClr val="tx1"/>
            </a:solidFill>
            <a:round/>
            <a:headEnd/>
            <a:tailEnd/>
          </a:ln>
          <a:effectLst/>
        </p:spPr>
      </p:cxnSp>
      <p:cxnSp>
        <p:nvCxnSpPr>
          <p:cNvPr id="950350" name="AutoShape 78"/>
          <p:cNvCxnSpPr>
            <a:cxnSpLocks noChangeShapeType="1"/>
            <a:stCxn id="950308" idx="1"/>
            <a:endCxn id="950309" idx="1"/>
          </p:cNvCxnSpPr>
          <p:nvPr/>
        </p:nvCxnSpPr>
        <p:spPr bwMode="auto">
          <a:xfrm rot="10800000" flipH="1" flipV="1">
            <a:off x="5181600" y="477838"/>
            <a:ext cx="76200" cy="2057400"/>
          </a:xfrm>
          <a:prstGeom prst="curvedConnector3">
            <a:avLst>
              <a:gd name="adj1" fmla="val -300000"/>
            </a:avLst>
          </a:prstGeom>
          <a:noFill/>
          <a:ln w="38100">
            <a:solidFill>
              <a:srgbClr val="FF0066"/>
            </a:solidFill>
            <a:round/>
            <a:headEnd type="triangle" w="med" len="med"/>
            <a:tailEnd type="triangle" w="med" len="med"/>
          </a:ln>
          <a:effectLst/>
        </p:spPr>
      </p:cxnSp>
      <p:cxnSp>
        <p:nvCxnSpPr>
          <p:cNvPr id="950351" name="AutoShape 79"/>
          <p:cNvCxnSpPr>
            <a:cxnSpLocks noChangeShapeType="1"/>
            <a:stCxn id="950309" idx="1"/>
            <a:endCxn id="950316" idx="1"/>
          </p:cNvCxnSpPr>
          <p:nvPr/>
        </p:nvCxnSpPr>
        <p:spPr bwMode="auto">
          <a:xfrm rot="10800000" flipV="1">
            <a:off x="5241925" y="2535238"/>
            <a:ext cx="15875" cy="2536825"/>
          </a:xfrm>
          <a:prstGeom prst="curvedConnector3">
            <a:avLst>
              <a:gd name="adj1" fmla="val 1540000"/>
            </a:avLst>
          </a:prstGeom>
          <a:noFill/>
          <a:ln w="38100">
            <a:solidFill>
              <a:srgbClr val="FF0066"/>
            </a:solidFill>
            <a:round/>
            <a:headEnd type="triangle" w="med" len="med"/>
            <a:tailEnd type="triangle" w="med" len="med"/>
          </a:ln>
          <a:effectLst/>
        </p:spPr>
      </p:cxnSp>
      <p:cxnSp>
        <p:nvCxnSpPr>
          <p:cNvPr id="950352" name="AutoShape 80"/>
          <p:cNvCxnSpPr>
            <a:cxnSpLocks noChangeShapeType="1"/>
            <a:stCxn id="950328" idx="1"/>
            <a:endCxn id="950324" idx="1"/>
          </p:cNvCxnSpPr>
          <p:nvPr/>
        </p:nvCxnSpPr>
        <p:spPr bwMode="auto">
          <a:xfrm rot="10800000" flipH="1" flipV="1">
            <a:off x="7102475" y="2413000"/>
            <a:ext cx="136525" cy="4003675"/>
          </a:xfrm>
          <a:prstGeom prst="curvedConnector3">
            <a:avLst>
              <a:gd name="adj1" fmla="val -347676"/>
            </a:avLst>
          </a:prstGeom>
          <a:noFill/>
          <a:ln w="38100">
            <a:solidFill>
              <a:srgbClr val="FFCCCC"/>
            </a:solidFill>
            <a:round/>
            <a:headEnd type="triangle" w="med" len="med"/>
            <a:tailEnd type="triangle" w="med" len="med"/>
          </a:ln>
          <a:effectLst/>
        </p:spPr>
      </p:cxnSp>
      <p:sp>
        <p:nvSpPr>
          <p:cNvPr id="950353" name="Text Box 81"/>
          <p:cNvSpPr txBox="1">
            <a:spLocks noChangeArrowheads="1"/>
          </p:cNvSpPr>
          <p:nvPr/>
        </p:nvSpPr>
        <p:spPr bwMode="auto">
          <a:xfrm>
            <a:off x="5257800" y="5943600"/>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Pick-B</a:t>
            </a:r>
          </a:p>
        </p:txBody>
      </p:sp>
      <p:cxnSp>
        <p:nvCxnSpPr>
          <p:cNvPr id="950354" name="AutoShape 82"/>
          <p:cNvCxnSpPr>
            <a:cxnSpLocks noChangeShapeType="1"/>
            <a:stCxn id="950316" idx="3"/>
            <a:endCxn id="950325" idx="1"/>
          </p:cNvCxnSpPr>
          <p:nvPr/>
        </p:nvCxnSpPr>
        <p:spPr bwMode="auto">
          <a:xfrm flipV="1">
            <a:off x="6021388" y="1041400"/>
            <a:ext cx="1157287" cy="4030663"/>
          </a:xfrm>
          <a:prstGeom prst="straightConnector1">
            <a:avLst/>
          </a:prstGeom>
          <a:noFill/>
          <a:ln w="9525">
            <a:solidFill>
              <a:schemeClr val="tx1"/>
            </a:solidFill>
            <a:round/>
            <a:headEnd/>
            <a:tailEnd/>
          </a:ln>
          <a:effectLst/>
        </p:spPr>
      </p:cxnSp>
      <p:cxnSp>
        <p:nvCxnSpPr>
          <p:cNvPr id="950355" name="AutoShape 83"/>
          <p:cNvCxnSpPr>
            <a:cxnSpLocks noChangeShapeType="1"/>
            <a:stCxn id="950353" idx="3"/>
            <a:endCxn id="950326" idx="1"/>
          </p:cNvCxnSpPr>
          <p:nvPr/>
        </p:nvCxnSpPr>
        <p:spPr bwMode="auto">
          <a:xfrm flipV="1">
            <a:off x="6037263" y="1311275"/>
            <a:ext cx="1125537" cy="4805363"/>
          </a:xfrm>
          <a:prstGeom prst="straightConnector1">
            <a:avLst/>
          </a:prstGeom>
          <a:noFill/>
          <a:ln w="9525">
            <a:solidFill>
              <a:schemeClr val="tx1"/>
            </a:solidFill>
            <a:round/>
            <a:headEnd/>
            <a:tailEnd/>
          </a:ln>
          <a:effectLst/>
        </p:spPr>
      </p:cxnSp>
      <p:cxnSp>
        <p:nvCxnSpPr>
          <p:cNvPr id="950356" name="AutoShape 84"/>
          <p:cNvCxnSpPr>
            <a:cxnSpLocks noChangeShapeType="1"/>
            <a:stCxn id="950310" idx="3"/>
            <a:endCxn id="950322" idx="1"/>
          </p:cNvCxnSpPr>
          <p:nvPr/>
        </p:nvCxnSpPr>
        <p:spPr bwMode="auto">
          <a:xfrm>
            <a:off x="6072188" y="3373438"/>
            <a:ext cx="1090612" cy="1519237"/>
          </a:xfrm>
          <a:prstGeom prst="straightConnector1">
            <a:avLst/>
          </a:prstGeom>
          <a:noFill/>
          <a:ln w="9525">
            <a:solidFill>
              <a:schemeClr val="tx1"/>
            </a:solidFill>
            <a:round/>
            <a:headEnd/>
            <a:tailEnd/>
          </a:ln>
          <a:effectLst/>
        </p:spPr>
      </p:cxnSp>
      <p:cxnSp>
        <p:nvCxnSpPr>
          <p:cNvPr id="950357" name="AutoShape 85"/>
          <p:cNvCxnSpPr>
            <a:cxnSpLocks noChangeShapeType="1"/>
            <a:stCxn id="950311" idx="3"/>
            <a:endCxn id="950323" idx="1"/>
          </p:cNvCxnSpPr>
          <p:nvPr/>
        </p:nvCxnSpPr>
        <p:spPr bwMode="auto">
          <a:xfrm>
            <a:off x="6148388" y="4211638"/>
            <a:ext cx="1014412" cy="1214437"/>
          </a:xfrm>
          <a:prstGeom prst="straightConnector1">
            <a:avLst/>
          </a:prstGeom>
          <a:noFill/>
          <a:ln w="9525">
            <a:solidFill>
              <a:schemeClr val="tx1"/>
            </a:solidFill>
            <a:round/>
            <a:headEnd/>
            <a:tailEnd/>
          </a:ln>
          <a:effectLst/>
        </p:spPr>
      </p:cxnSp>
      <p:cxnSp>
        <p:nvCxnSpPr>
          <p:cNvPr id="950358" name="AutoShape 86"/>
          <p:cNvCxnSpPr>
            <a:cxnSpLocks noChangeShapeType="1"/>
            <a:stCxn id="950310" idx="3"/>
            <a:endCxn id="950324" idx="1"/>
          </p:cNvCxnSpPr>
          <p:nvPr/>
        </p:nvCxnSpPr>
        <p:spPr bwMode="auto">
          <a:xfrm>
            <a:off x="6072188" y="3373438"/>
            <a:ext cx="1166812" cy="3043237"/>
          </a:xfrm>
          <a:prstGeom prst="straightConnector1">
            <a:avLst/>
          </a:prstGeom>
          <a:noFill/>
          <a:ln w="9525">
            <a:solidFill>
              <a:schemeClr val="tx1"/>
            </a:solidFill>
            <a:round/>
            <a:headEnd/>
            <a:tailEnd/>
          </a:ln>
          <a:effectLst/>
        </p:spPr>
      </p:cxnSp>
      <p:cxnSp>
        <p:nvCxnSpPr>
          <p:cNvPr id="950359" name="AutoShape 87"/>
          <p:cNvCxnSpPr>
            <a:cxnSpLocks noChangeShapeType="1"/>
            <a:stCxn id="950311" idx="3"/>
            <a:endCxn id="950324" idx="1"/>
          </p:cNvCxnSpPr>
          <p:nvPr/>
        </p:nvCxnSpPr>
        <p:spPr bwMode="auto">
          <a:xfrm>
            <a:off x="6148388" y="4211638"/>
            <a:ext cx="1090612" cy="2205037"/>
          </a:xfrm>
          <a:prstGeom prst="straightConnector1">
            <a:avLst/>
          </a:prstGeom>
          <a:noFill/>
          <a:ln w="9525">
            <a:solidFill>
              <a:schemeClr val="tx1"/>
            </a:solidFill>
            <a:round/>
            <a:headEnd/>
            <a:tailEnd/>
          </a:ln>
          <a:effectLst/>
        </p:spPr>
      </p:cxnSp>
      <p:cxnSp>
        <p:nvCxnSpPr>
          <p:cNvPr id="950360" name="AutoShape 88"/>
          <p:cNvCxnSpPr>
            <a:cxnSpLocks noChangeShapeType="1"/>
            <a:stCxn id="950298" idx="3"/>
            <a:endCxn id="950329" idx="1"/>
          </p:cNvCxnSpPr>
          <p:nvPr/>
        </p:nvCxnSpPr>
        <p:spPr bwMode="auto">
          <a:xfrm>
            <a:off x="3957638" y="2759075"/>
            <a:ext cx="3221037" cy="339725"/>
          </a:xfrm>
          <a:prstGeom prst="straightConnector1">
            <a:avLst/>
          </a:prstGeom>
          <a:noFill/>
          <a:ln w="9525">
            <a:solidFill>
              <a:schemeClr val="tx1"/>
            </a:solidFill>
            <a:prstDash val="sysDot"/>
            <a:round/>
            <a:headEnd/>
            <a:tailEnd/>
          </a:ln>
          <a:effectLst/>
        </p:spPr>
      </p:cxnSp>
      <p:cxnSp>
        <p:nvCxnSpPr>
          <p:cNvPr id="950361" name="AutoShape 89"/>
          <p:cNvCxnSpPr>
            <a:cxnSpLocks noChangeShapeType="1"/>
            <a:stCxn id="950316" idx="3"/>
            <a:endCxn id="950329" idx="1"/>
          </p:cNvCxnSpPr>
          <p:nvPr/>
        </p:nvCxnSpPr>
        <p:spPr bwMode="auto">
          <a:xfrm flipV="1">
            <a:off x="6021388" y="3098800"/>
            <a:ext cx="1157287" cy="1973263"/>
          </a:xfrm>
          <a:prstGeom prst="straightConnector1">
            <a:avLst/>
          </a:prstGeom>
          <a:noFill/>
          <a:ln w="9525">
            <a:solidFill>
              <a:schemeClr val="tx1"/>
            </a:solidFill>
            <a:round/>
            <a:headEnd/>
            <a:tailEnd/>
          </a:ln>
          <a:effectLst/>
        </p:spPr>
      </p:cxnSp>
      <p:cxnSp>
        <p:nvCxnSpPr>
          <p:cNvPr id="950362" name="AutoShape 90"/>
          <p:cNvCxnSpPr>
            <a:cxnSpLocks noChangeShapeType="1"/>
            <a:stCxn id="950353" idx="3"/>
            <a:endCxn id="950329" idx="1"/>
          </p:cNvCxnSpPr>
          <p:nvPr/>
        </p:nvCxnSpPr>
        <p:spPr bwMode="auto">
          <a:xfrm flipV="1">
            <a:off x="6037263" y="3098800"/>
            <a:ext cx="1141412" cy="3017838"/>
          </a:xfrm>
          <a:prstGeom prst="straightConnector1">
            <a:avLst/>
          </a:prstGeom>
          <a:noFill/>
          <a:ln w="9525">
            <a:solidFill>
              <a:schemeClr val="tx1"/>
            </a:solidFill>
            <a:round/>
            <a:headEnd/>
            <a:tailEnd/>
          </a:ln>
          <a:effectLst/>
        </p:spPr>
      </p:cxnSp>
      <p:cxnSp>
        <p:nvCxnSpPr>
          <p:cNvPr id="950363" name="AutoShape 91"/>
          <p:cNvCxnSpPr>
            <a:cxnSpLocks noChangeShapeType="1"/>
            <a:endCxn id="950327" idx="1"/>
          </p:cNvCxnSpPr>
          <p:nvPr/>
        </p:nvCxnSpPr>
        <p:spPr bwMode="auto">
          <a:xfrm flipV="1">
            <a:off x="6019800" y="2032000"/>
            <a:ext cx="1082675" cy="2997200"/>
          </a:xfrm>
          <a:prstGeom prst="straightConnector1">
            <a:avLst/>
          </a:prstGeom>
          <a:noFill/>
          <a:ln w="9525">
            <a:solidFill>
              <a:schemeClr val="tx1"/>
            </a:solidFill>
            <a:round/>
            <a:headEnd/>
            <a:tailEnd/>
          </a:ln>
          <a:effectLst/>
        </p:spPr>
      </p:cxnSp>
      <p:cxnSp>
        <p:nvCxnSpPr>
          <p:cNvPr id="950364" name="AutoShape 92"/>
          <p:cNvCxnSpPr>
            <a:cxnSpLocks noChangeShapeType="1"/>
            <a:stCxn id="950353" idx="3"/>
            <a:endCxn id="950328" idx="1"/>
          </p:cNvCxnSpPr>
          <p:nvPr/>
        </p:nvCxnSpPr>
        <p:spPr bwMode="auto">
          <a:xfrm flipV="1">
            <a:off x="6037263" y="2413000"/>
            <a:ext cx="1065212" cy="3703638"/>
          </a:xfrm>
          <a:prstGeom prst="straightConnector1">
            <a:avLst/>
          </a:prstGeom>
          <a:noFill/>
          <a:ln w="9525">
            <a:solidFill>
              <a:schemeClr val="tx1"/>
            </a:solidFill>
            <a:round/>
            <a:headEnd/>
            <a:tailEnd/>
          </a:ln>
          <a:effectLst/>
        </p:spPr>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22" name="Text Box 2"/>
          <p:cNvSpPr txBox="1">
            <a:spLocks noChangeArrowheads="1"/>
          </p:cNvSpPr>
          <p:nvPr/>
        </p:nvSpPr>
        <p:spPr bwMode="auto">
          <a:xfrm>
            <a:off x="593725" y="498475"/>
            <a:ext cx="7785100" cy="457200"/>
          </a:xfrm>
          <a:prstGeom prst="rect">
            <a:avLst/>
          </a:prstGeom>
          <a:noFill/>
          <a:ln w="9525">
            <a:noFill/>
            <a:miter lim="800000"/>
            <a:headEnd/>
            <a:tailEnd/>
          </a:ln>
          <a:effectLst/>
        </p:spPr>
        <p:txBody>
          <a:bodyPr wrap="none" lIns="91436" tIns="45718" rIns="91436" bIns="45718">
            <a:spAutoFit/>
          </a:bodyPr>
          <a:lstStyle/>
          <a:p>
            <a:r>
              <a:rPr lang="en-US"/>
              <a:t>Level-based heuristics on planning graph with mutex relations</a:t>
            </a:r>
          </a:p>
        </p:txBody>
      </p:sp>
      <p:sp>
        <p:nvSpPr>
          <p:cNvPr id="952323" name="Rectangle 3"/>
          <p:cNvSpPr>
            <a:spLocks noChangeArrowheads="1"/>
          </p:cNvSpPr>
          <p:nvPr/>
        </p:nvSpPr>
        <p:spPr bwMode="auto">
          <a:xfrm>
            <a:off x="914400" y="1752600"/>
            <a:ext cx="8002588" cy="1190625"/>
          </a:xfrm>
          <a:prstGeom prst="rect">
            <a:avLst/>
          </a:prstGeom>
          <a:noFill/>
          <a:ln w="9525">
            <a:noFill/>
            <a:miter lim="800000"/>
            <a:headEnd/>
            <a:tailEnd/>
          </a:ln>
          <a:effectLst/>
        </p:spPr>
        <p:txBody>
          <a:bodyPr wrap="none" lIns="91436" tIns="45718" rIns="91436" bIns="45718">
            <a:spAutoFit/>
          </a:bodyPr>
          <a:lstStyle/>
          <a:p>
            <a:r>
              <a:rPr lang="en-US" sz="1800">
                <a:solidFill>
                  <a:schemeClr val="accent2"/>
                </a:solidFill>
              </a:rPr>
              <a:t>h</a:t>
            </a:r>
            <a:r>
              <a:rPr lang="en-US" sz="1800" baseline="-25000">
                <a:solidFill>
                  <a:schemeClr val="accent2"/>
                </a:solidFill>
              </a:rPr>
              <a:t>lev</a:t>
            </a:r>
            <a:r>
              <a:rPr lang="en-US" sz="1800">
                <a:solidFill>
                  <a:schemeClr val="accent2"/>
                </a:solidFill>
              </a:rPr>
              <a:t>({p</a:t>
            </a:r>
            <a:r>
              <a:rPr lang="en-US" sz="1800" baseline="-25000">
                <a:solidFill>
                  <a:schemeClr val="accent2"/>
                </a:solidFill>
              </a:rPr>
              <a:t>1</a:t>
            </a:r>
            <a:r>
              <a:rPr lang="en-US" sz="1800">
                <a:solidFill>
                  <a:schemeClr val="accent2"/>
                </a:solidFill>
              </a:rPr>
              <a:t>, …p</a:t>
            </a:r>
            <a:r>
              <a:rPr lang="en-US" sz="1800" baseline="-25000">
                <a:solidFill>
                  <a:schemeClr val="accent2"/>
                </a:solidFill>
              </a:rPr>
              <a:t>n</a:t>
            </a:r>
            <a:r>
              <a:rPr lang="en-US" sz="1800">
                <a:solidFill>
                  <a:schemeClr val="accent2"/>
                </a:solidFill>
              </a:rPr>
              <a:t>})= The index of the first level of the PG where p</a:t>
            </a:r>
            <a:r>
              <a:rPr lang="en-US" sz="1800" baseline="-25000">
                <a:solidFill>
                  <a:schemeClr val="accent2"/>
                </a:solidFill>
              </a:rPr>
              <a:t>1</a:t>
            </a:r>
            <a:r>
              <a:rPr lang="en-US" sz="1800">
                <a:solidFill>
                  <a:schemeClr val="accent2"/>
                </a:solidFill>
              </a:rPr>
              <a:t>, …p</a:t>
            </a:r>
            <a:r>
              <a:rPr lang="en-US" sz="1800" baseline="-25000">
                <a:solidFill>
                  <a:schemeClr val="accent2"/>
                </a:solidFill>
              </a:rPr>
              <a:t>n</a:t>
            </a:r>
            <a:r>
              <a:rPr lang="en-US" sz="1800">
                <a:solidFill>
                  <a:schemeClr val="accent2"/>
                </a:solidFill>
              </a:rPr>
              <a:t> appear together</a:t>
            </a:r>
          </a:p>
          <a:p>
            <a:r>
              <a:rPr lang="en-US" sz="1800">
                <a:solidFill>
                  <a:schemeClr val="accent2"/>
                </a:solidFill>
              </a:rPr>
              <a:t>                         and no pair of them are marked mutex.</a:t>
            </a:r>
          </a:p>
          <a:p>
            <a:r>
              <a:rPr lang="en-US" sz="1800">
                <a:solidFill>
                  <a:schemeClr val="accent2"/>
                </a:solidFill>
              </a:rPr>
              <a:t>                       (If there is no such level, then h</a:t>
            </a:r>
            <a:r>
              <a:rPr lang="en-US" sz="1800" baseline="-25000">
                <a:solidFill>
                  <a:schemeClr val="accent2"/>
                </a:solidFill>
              </a:rPr>
              <a:t>lev</a:t>
            </a:r>
            <a:r>
              <a:rPr lang="en-US" sz="1800">
                <a:solidFill>
                  <a:schemeClr val="accent2"/>
                </a:solidFill>
              </a:rPr>
              <a:t> is set to </a:t>
            </a:r>
            <a:r>
              <a:rPr lang="en-US" sz="1800" i="1">
                <a:solidFill>
                  <a:schemeClr val="accent2"/>
                </a:solidFill>
              </a:rPr>
              <a:t>l+1</a:t>
            </a:r>
            <a:r>
              <a:rPr lang="en-US" sz="1800" i="1" baseline="-25000">
                <a:solidFill>
                  <a:schemeClr val="accent2"/>
                </a:solidFill>
              </a:rPr>
              <a:t> </a:t>
            </a:r>
            <a:r>
              <a:rPr lang="en-US" sz="1800">
                <a:solidFill>
                  <a:schemeClr val="accent2"/>
                </a:solidFill>
              </a:rPr>
              <a:t>if the PG is expanded</a:t>
            </a:r>
          </a:p>
          <a:p>
            <a:r>
              <a:rPr lang="en-US" sz="1800">
                <a:solidFill>
                  <a:schemeClr val="accent2"/>
                </a:solidFill>
              </a:rPr>
              <a:t>                         to </a:t>
            </a:r>
            <a:r>
              <a:rPr lang="en-US" sz="1800" i="1">
                <a:solidFill>
                  <a:schemeClr val="accent2"/>
                </a:solidFill>
              </a:rPr>
              <a:t>l</a:t>
            </a:r>
            <a:r>
              <a:rPr lang="en-US" sz="1800">
                <a:solidFill>
                  <a:schemeClr val="accent2"/>
                </a:solidFill>
              </a:rPr>
              <a:t> levels, and to infinity, if it has been expanded until it leveled off) </a:t>
            </a:r>
          </a:p>
        </p:txBody>
      </p:sp>
      <p:sp>
        <p:nvSpPr>
          <p:cNvPr id="952324" name="Text Box 4"/>
          <p:cNvSpPr txBox="1">
            <a:spLocks noChangeArrowheads="1"/>
          </p:cNvSpPr>
          <p:nvPr/>
        </p:nvSpPr>
        <p:spPr bwMode="auto">
          <a:xfrm>
            <a:off x="669925" y="1181100"/>
            <a:ext cx="4200525" cy="366713"/>
          </a:xfrm>
          <a:prstGeom prst="rect">
            <a:avLst/>
          </a:prstGeom>
          <a:noFill/>
          <a:ln w="9525">
            <a:noFill/>
            <a:miter lim="800000"/>
            <a:headEnd/>
            <a:tailEnd/>
          </a:ln>
          <a:effectLst/>
        </p:spPr>
        <p:txBody>
          <a:bodyPr wrap="none" lIns="91436" tIns="45718" rIns="91436" bIns="45718">
            <a:spAutoFit/>
          </a:bodyPr>
          <a:lstStyle/>
          <a:p>
            <a:r>
              <a:rPr lang="en-US" sz="1800"/>
              <a:t>We now modify the h</a:t>
            </a:r>
            <a:r>
              <a:rPr lang="en-US" sz="1800" baseline="-25000"/>
              <a:t>lev</a:t>
            </a:r>
            <a:r>
              <a:rPr lang="en-US" sz="1800"/>
              <a:t> heuristic as follows</a:t>
            </a:r>
          </a:p>
        </p:txBody>
      </p:sp>
      <p:sp>
        <p:nvSpPr>
          <p:cNvPr id="952325" name="Text Box 5"/>
          <p:cNvSpPr txBox="1">
            <a:spLocks noChangeArrowheads="1"/>
          </p:cNvSpPr>
          <p:nvPr/>
        </p:nvSpPr>
        <p:spPr bwMode="auto">
          <a:xfrm>
            <a:off x="746125" y="3238500"/>
            <a:ext cx="6572250" cy="3387725"/>
          </a:xfrm>
          <a:prstGeom prst="rect">
            <a:avLst/>
          </a:prstGeom>
          <a:noFill/>
          <a:ln w="9525">
            <a:noFill/>
            <a:miter lim="800000"/>
            <a:headEnd/>
            <a:tailEnd/>
          </a:ln>
          <a:effectLst/>
        </p:spPr>
        <p:txBody>
          <a:bodyPr wrap="none" lIns="91436" tIns="45718" rIns="91436" bIns="45718">
            <a:spAutoFit/>
          </a:bodyPr>
          <a:lstStyle/>
          <a:p>
            <a:r>
              <a:rPr lang="en-US" sz="1800"/>
              <a:t>This heuristic is admissible. </a:t>
            </a:r>
          </a:p>
          <a:p>
            <a:r>
              <a:rPr lang="en-US" sz="1800"/>
              <a:t>With this heuristic, we have a much better handle on both +ve</a:t>
            </a:r>
          </a:p>
          <a:p>
            <a:r>
              <a:rPr lang="en-US" sz="1800"/>
              <a:t> and -ve interactions. In our example, this heuristic gives the</a:t>
            </a:r>
          </a:p>
          <a:p>
            <a:r>
              <a:rPr lang="en-US" sz="1800"/>
              <a:t> following reasonable costs:</a:t>
            </a:r>
          </a:p>
          <a:p>
            <a:endParaRPr lang="en-US" sz="1800"/>
          </a:p>
          <a:p>
            <a:r>
              <a:rPr lang="en-US" sz="1800"/>
              <a:t>h({~he, cl-A}) = 1</a:t>
            </a:r>
          </a:p>
          <a:p>
            <a:r>
              <a:rPr lang="en-US" sz="1800"/>
              <a:t>h({~cl-B,he})  = 2 </a:t>
            </a:r>
          </a:p>
          <a:p>
            <a:r>
              <a:rPr lang="en-US" sz="1800"/>
              <a:t>h({he, h-A})   = infinity </a:t>
            </a:r>
          </a:p>
          <a:p>
            <a:r>
              <a:rPr lang="en-US" sz="1800"/>
              <a:t>        (because they will be marked mutex even in the final level of the</a:t>
            </a:r>
          </a:p>
          <a:p>
            <a:r>
              <a:rPr lang="en-US" sz="1800"/>
              <a:t>            leveled PG)</a:t>
            </a:r>
          </a:p>
          <a:p>
            <a:endParaRPr lang="en-US" sz="1800"/>
          </a:p>
          <a:p>
            <a:endParaRPr lang="en-US" sz="1800"/>
          </a:p>
        </p:txBody>
      </p:sp>
      <p:sp>
        <p:nvSpPr>
          <p:cNvPr id="952326" name="Text Box 6"/>
          <p:cNvSpPr txBox="1">
            <a:spLocks noChangeArrowheads="1"/>
          </p:cNvSpPr>
          <p:nvPr/>
        </p:nvSpPr>
        <p:spPr bwMode="auto">
          <a:xfrm rot="-901246">
            <a:off x="5165725" y="4613275"/>
            <a:ext cx="3565525" cy="457200"/>
          </a:xfrm>
          <a:prstGeom prst="rect">
            <a:avLst/>
          </a:prstGeom>
          <a:noFill/>
          <a:ln w="9525">
            <a:noFill/>
            <a:miter lim="800000"/>
            <a:headEnd/>
            <a:tailEnd/>
          </a:ln>
          <a:effectLst/>
        </p:spPr>
        <p:txBody>
          <a:bodyPr wrap="none" lIns="91436" tIns="45718" rIns="91436" bIns="45718">
            <a:spAutoFit/>
          </a:bodyPr>
          <a:lstStyle/>
          <a:p>
            <a:r>
              <a:rPr lang="en-US"/>
              <a:t>Works very well in practice</a:t>
            </a:r>
          </a:p>
        </p:txBody>
      </p:sp>
      <p:sp>
        <p:nvSpPr>
          <p:cNvPr id="952327" name="Rectangle 7"/>
          <p:cNvSpPr>
            <a:spLocks noChangeArrowheads="1"/>
          </p:cNvSpPr>
          <p:nvPr/>
        </p:nvSpPr>
        <p:spPr bwMode="auto">
          <a:xfrm>
            <a:off x="838200" y="6172200"/>
            <a:ext cx="3441700" cy="366713"/>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H({have(cake),eaten(cake)}) = 2</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123" name="Picture 3"/>
          <p:cNvPicPr>
            <a:picLocks noChangeAspect="1" noChangeArrowheads="1"/>
          </p:cNvPicPr>
          <p:nvPr/>
        </p:nvPicPr>
        <p:blipFill>
          <a:blip r:embed="rId2" cstate="print"/>
          <a:srcRect/>
          <a:stretch>
            <a:fillRect/>
          </a:stretch>
        </p:blipFill>
        <p:spPr bwMode="auto">
          <a:xfrm>
            <a:off x="381000" y="152400"/>
            <a:ext cx="8533617" cy="6438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r>
              <a:rPr lang="en-US" sz="4000"/>
              <a:t>How about having a relaxed plan on PGs with Mutexes?</a:t>
            </a:r>
          </a:p>
        </p:txBody>
      </p:sp>
      <p:sp>
        <p:nvSpPr>
          <p:cNvPr id="954371" name="Rectangle 3"/>
          <p:cNvSpPr>
            <a:spLocks noGrp="1" noChangeArrowheads="1"/>
          </p:cNvSpPr>
          <p:nvPr>
            <p:ph type="body" idx="1"/>
          </p:nvPr>
        </p:nvSpPr>
        <p:spPr/>
        <p:txBody>
          <a:bodyPr/>
          <a:lstStyle/>
          <a:p>
            <a:pPr>
              <a:lnSpc>
                <a:spcPct val="80000"/>
              </a:lnSpc>
            </a:pPr>
            <a:r>
              <a:rPr lang="en-US" sz="2400"/>
              <a:t>We had seen that extracting relaxed plans lead to heuristics that are better than “level” heuristics </a:t>
            </a:r>
          </a:p>
          <a:p>
            <a:pPr>
              <a:lnSpc>
                <a:spcPct val="80000"/>
              </a:lnSpc>
            </a:pPr>
            <a:r>
              <a:rPr lang="en-US" sz="2400"/>
              <a:t>Now that we have mutexes, we generalized level heuristics to take mutexes into account</a:t>
            </a:r>
          </a:p>
          <a:p>
            <a:pPr>
              <a:lnSpc>
                <a:spcPct val="80000"/>
              </a:lnSpc>
            </a:pPr>
            <a:r>
              <a:rPr lang="en-US" sz="2400"/>
              <a:t>But how about a generalization for relaxed plans?</a:t>
            </a:r>
          </a:p>
          <a:p>
            <a:pPr lvl="1">
              <a:lnSpc>
                <a:spcPct val="80000"/>
              </a:lnSpc>
            </a:pPr>
            <a:r>
              <a:rPr lang="en-US" sz="2000"/>
              <a:t>Unfortunately, once you have mutexes, even finding a </a:t>
            </a:r>
            <a:r>
              <a:rPr lang="en-US" sz="2000" i="1"/>
              <a:t>feasible </a:t>
            </a:r>
            <a:r>
              <a:rPr lang="en-US" sz="2000"/>
              <a:t>plan (subgraph) from the PG is NP-hard</a:t>
            </a:r>
          </a:p>
          <a:p>
            <a:pPr lvl="2">
              <a:lnSpc>
                <a:spcPct val="80000"/>
              </a:lnSpc>
            </a:pPr>
            <a:r>
              <a:rPr lang="en-US" sz="1800"/>
              <a:t>We will have to backtrack over assignments of actions to propositions to find sets of actions that are not conflicting</a:t>
            </a:r>
          </a:p>
          <a:p>
            <a:pPr lvl="1">
              <a:lnSpc>
                <a:spcPct val="80000"/>
              </a:lnSpc>
            </a:pPr>
            <a:r>
              <a:rPr lang="en-US" sz="2000"/>
              <a:t>In fact, “plan extraction” on a PG with mutexes basically leads to </a:t>
            </a:r>
            <a:r>
              <a:rPr lang="en-US" sz="2000" i="1"/>
              <a:t>actual</a:t>
            </a:r>
            <a:r>
              <a:rPr lang="en-US" sz="2000"/>
              <a:t> (i.e., non-relaxed) plans.</a:t>
            </a:r>
          </a:p>
          <a:p>
            <a:pPr lvl="2">
              <a:lnSpc>
                <a:spcPct val="80000"/>
              </a:lnSpc>
            </a:pPr>
            <a:r>
              <a:rPr lang="en-US" sz="1800"/>
              <a:t>This is what Graphplan does (see next)</a:t>
            </a:r>
          </a:p>
          <a:p>
            <a:pPr lvl="1">
              <a:lnSpc>
                <a:spcPct val="80000"/>
              </a:lnSpc>
            </a:pPr>
            <a:r>
              <a:rPr lang="en-US" sz="2000"/>
              <a:t>(As for Heuristics, the usual idea is to take the relaxed plan ignoring mutexes, and then add a penalty of some sort to take negative interactions into account. See adjusted sum heuristics)</a:t>
            </a:r>
          </a:p>
        </p:txBody>
      </p:sp>
      <p:sp>
        <p:nvSpPr>
          <p:cNvPr id="954372" name="WordArt 4"/>
          <p:cNvSpPr>
            <a:spLocks noChangeArrowheads="1" noChangeShapeType="1" noTextEdit="1"/>
          </p:cNvSpPr>
          <p:nvPr/>
        </p:nvSpPr>
        <p:spPr bwMode="auto">
          <a:xfrm>
            <a:off x="5410200" y="5943600"/>
            <a:ext cx="3257550"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added after class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7.4"/>
</p:tagLst>
</file>

<file path=ppt/tags/tag2.xml><?xml version="1.0" encoding="utf-8"?>
<p:tagLst xmlns:a="http://schemas.openxmlformats.org/drawingml/2006/main" xmlns:r="http://schemas.openxmlformats.org/officeDocument/2006/relationships" xmlns:p="http://schemas.openxmlformats.org/presentationml/2006/main">
  <p:tag name="TIMING" val="|2.8|144.8|1.2|47.8|1.4"/>
</p:tagLst>
</file>

<file path=ppt/tags/tag3.xml><?xml version="1.0" encoding="utf-8"?>
<p:tagLst xmlns:a="http://schemas.openxmlformats.org/drawingml/2006/main" xmlns:r="http://schemas.openxmlformats.org/officeDocument/2006/relationships" xmlns:p="http://schemas.openxmlformats.org/presentationml/2006/main">
  <p:tag name="TIMING" val="|67.4"/>
</p:tagLst>
</file>

<file path=ppt/tags/tag4.xml><?xml version="1.0" encoding="utf-8"?>
<p:tagLst xmlns:a="http://schemas.openxmlformats.org/drawingml/2006/main" xmlns:r="http://schemas.openxmlformats.org/officeDocument/2006/relationships" xmlns:p="http://schemas.openxmlformats.org/presentationml/2006/main">
  <p:tag name="TIMING" val="|16.8"/>
</p:tagLst>
</file>

<file path=ppt/tags/tag5.xml><?xml version="1.0" encoding="utf-8"?>
<p:tagLst xmlns:a="http://schemas.openxmlformats.org/drawingml/2006/main" xmlns:r="http://schemas.openxmlformats.org/officeDocument/2006/relationships" xmlns:p="http://schemas.openxmlformats.org/presentationml/2006/main">
  <p:tag name="TIMING" val="|11.9|19|1.9"/>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4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5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6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7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8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9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0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1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2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3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4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5_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U">
  <a:themeElements>
    <a:clrScheme name="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fontScheme name="AS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U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ASU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ASU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ASU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ASU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ASU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ASU">
  <a:themeElements>
    <a:clrScheme name="1_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fontScheme name="1_AS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U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ASU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ASU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ASU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ASU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ASU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metlbars.ppt - Metal Bar">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s.ppt - Metal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CAC Futura Casual" pitchFamily="2" charset="0"/>
          </a:defRPr>
        </a:defPPr>
      </a:lstStyle>
    </a:lnDef>
  </a:objectDefaults>
  <a:extraClrSchemeLst>
    <a:extraClrScheme>
      <a:clrScheme name="metlbars.ppt - Metal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ppt - Metal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ppt - Metal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ppt - Metal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ppt - Metal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ppt - Metal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ppt - Metal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101499</TotalTime>
  <Words>11691</Words>
  <Application>Microsoft Office PowerPoint</Application>
  <PresentationFormat>On-screen Show (4:3)</PresentationFormat>
  <Paragraphs>1816</Paragraphs>
  <Slides>123</Slides>
  <Notes>114</Notes>
  <HiddenSlides>27</HiddenSlides>
  <MMClips>0</MMClips>
  <ScaleCrop>false</ScaleCrop>
  <HeadingPairs>
    <vt:vector size="6" baseType="variant">
      <vt:variant>
        <vt:lpstr>Theme</vt:lpstr>
      </vt:variant>
      <vt:variant>
        <vt:i4>27</vt:i4>
      </vt:variant>
      <vt:variant>
        <vt:lpstr>Embedded OLE Servers</vt:lpstr>
      </vt:variant>
      <vt:variant>
        <vt:i4>1</vt:i4>
      </vt:variant>
      <vt:variant>
        <vt:lpstr>Slide Titles</vt:lpstr>
      </vt:variant>
      <vt:variant>
        <vt:i4>123</vt:i4>
      </vt:variant>
    </vt:vector>
  </HeadingPairs>
  <TitlesOfParts>
    <vt:vector size="151" baseType="lpstr">
      <vt:lpstr>Default Design</vt:lpstr>
      <vt:lpstr>4_Default Design</vt:lpstr>
      <vt:lpstr>ASU</vt:lpstr>
      <vt:lpstr>5_Default Design</vt:lpstr>
      <vt:lpstr>1_Default Design</vt:lpstr>
      <vt:lpstr>Blends</vt:lpstr>
      <vt:lpstr>1_ASU</vt:lpstr>
      <vt:lpstr>2_Default Design</vt:lpstr>
      <vt:lpstr>metlbars.ppt - Metal Bar</vt:lpstr>
      <vt:lpstr>12_metlbars.ppt - Metal Bar</vt:lpstr>
      <vt:lpstr>13_metlbars.ppt - Metal Bar</vt:lpstr>
      <vt:lpstr>14_metlbars.ppt - Metal Bar</vt:lpstr>
      <vt:lpstr>16_metlbars.ppt - Metal Bar</vt:lpstr>
      <vt:lpstr>17_metlbars.ppt - Metal Bar</vt:lpstr>
      <vt:lpstr>18_metlbars.ppt - Metal Bar</vt:lpstr>
      <vt:lpstr>24_metlbars.ppt - Metal Bar</vt:lpstr>
      <vt:lpstr>25_metlbars.ppt - Metal Bar</vt:lpstr>
      <vt:lpstr>26_metlbars.ppt - Metal Bar</vt:lpstr>
      <vt:lpstr>27_metlbars.ppt - Metal Bar</vt:lpstr>
      <vt:lpstr>28_metlbars.ppt - Metal Bar</vt:lpstr>
      <vt:lpstr>29_metlbars.ppt - Metal Bar</vt:lpstr>
      <vt:lpstr>30_metlbars.ppt - Metal Bar</vt:lpstr>
      <vt:lpstr>31_metlbars.ppt - Metal Bar</vt:lpstr>
      <vt:lpstr>32_metlbars.ppt - Metal Bar</vt:lpstr>
      <vt:lpstr>33_metlbars.ppt - Metal Bar</vt:lpstr>
      <vt:lpstr>34_metlbars.ppt - Metal Bar</vt:lpstr>
      <vt:lpstr>35_metlbars.ppt - Metal Bar</vt:lpstr>
      <vt:lpstr>Equation</vt:lpstr>
      <vt:lpstr> Planning</vt:lpstr>
      <vt:lpstr>Planning :  The big picture</vt:lpstr>
      <vt:lpstr>Domain-Independent vs. Domain Specific vs. Domain Customized</vt:lpstr>
      <vt:lpstr>The Many Complexities of Planning</vt:lpstr>
      <vt:lpstr>Slide 5</vt:lpstr>
      <vt:lpstr>State of the Field</vt:lpstr>
      <vt:lpstr>Topics to be “covered”</vt:lpstr>
      <vt:lpstr>Slide 8</vt:lpstr>
      <vt:lpstr>Modeling (Deterministic) Planning Problems: Actions, States, Correctness</vt:lpstr>
      <vt:lpstr>Transition Sytems Perspective</vt:lpstr>
      <vt:lpstr>  Atomic Model: Transition System  Perspective</vt:lpstr>
      <vt:lpstr>Manipulating Transition Systems</vt:lpstr>
      <vt:lpstr>MDPs as general cases of transition systems</vt:lpstr>
      <vt:lpstr>Problems with transition systems</vt:lpstr>
      <vt:lpstr>State Variable Models</vt:lpstr>
      <vt:lpstr>Slide 16</vt:lpstr>
      <vt:lpstr>Slide 17</vt:lpstr>
      <vt:lpstr>8/30</vt:lpstr>
      <vt:lpstr>Why is this more compact? (than explicit transition systems)</vt:lpstr>
      <vt:lpstr>Why is STRIPS representation compact? (than explicit transition systems)</vt:lpstr>
      <vt:lpstr>State-Variable Models </vt:lpstr>
      <vt:lpstr>Some notes on action representation</vt:lpstr>
      <vt:lpstr>Pros &amp; Cons of Compiling to Canonical Action Representation (Added)</vt:lpstr>
      <vt:lpstr>Boolean vs. Multi-valued fluents </vt:lpstr>
      <vt:lpstr>Deterministic Planning</vt:lpstr>
      <vt:lpstr>Problems with transition systems</vt:lpstr>
      <vt:lpstr>What do we lose with STRIPS actions?</vt:lpstr>
      <vt:lpstr>Slide 28</vt:lpstr>
      <vt:lpstr>Generic (progression) planner</vt:lpstr>
      <vt:lpstr>Slide 30</vt:lpstr>
      <vt:lpstr>Interpreting progression and regression in the transition graph</vt:lpstr>
      <vt:lpstr>Progression vs. Regression The never ending war.. Part 1</vt:lpstr>
      <vt:lpstr>Regression vs. Reversibility</vt:lpstr>
      <vt:lpstr>On the asymmetry of init/goal states</vt:lpstr>
      <vt:lpstr>Planning vs. Search: What is the difference? </vt:lpstr>
      <vt:lpstr>Checking correctness of a plan: The State-based approaches</vt:lpstr>
      <vt:lpstr>Checking correctness of a plan: The Causal Approach</vt:lpstr>
      <vt:lpstr>Slide 38</vt:lpstr>
      <vt:lpstr>Plan Space Planning: Terminology</vt:lpstr>
      <vt:lpstr>Partial plan representation</vt:lpstr>
      <vt:lpstr>Algorithm</vt:lpstr>
      <vt:lpstr>Example Problem</vt:lpstr>
      <vt:lpstr>Slide 43</vt:lpstr>
      <vt:lpstr>Slide 44</vt:lpstr>
      <vt:lpstr>Slide 45</vt:lpstr>
      <vt:lpstr>Handling Conditional Effects </vt:lpstr>
      <vt:lpstr>Slide 47</vt:lpstr>
      <vt:lpstr>Slide 48</vt:lpstr>
      <vt:lpstr>Slide 49</vt:lpstr>
      <vt:lpstr>Handling “lifted” actions (action schemas)</vt:lpstr>
      <vt:lpstr>Handling “lifted” actions (action schemas)</vt:lpstr>
      <vt:lpstr>Slide 52</vt:lpstr>
      <vt:lpstr>Slide 53</vt:lpstr>
      <vt:lpstr>Slide 54</vt:lpstr>
      <vt:lpstr>Slide 55</vt:lpstr>
      <vt:lpstr>Slide 56</vt:lpstr>
      <vt:lpstr>Relevance, Rechabililty &amp; Heuristics</vt:lpstr>
      <vt:lpstr>Slide 58</vt:lpstr>
      <vt:lpstr>We have figured out how to scale synthesis..</vt:lpstr>
      <vt:lpstr>Slide 60</vt:lpstr>
      <vt:lpstr>Planning Graph and Projection</vt:lpstr>
      <vt:lpstr>Planning Graph Basics</vt:lpstr>
      <vt:lpstr>Reachability through progression</vt:lpstr>
      <vt:lpstr>Planning Graph Basics</vt:lpstr>
      <vt:lpstr>Scalability of Planning</vt:lpstr>
      <vt:lpstr>Slide 66</vt:lpstr>
      <vt:lpstr>Slide 67</vt:lpstr>
      <vt:lpstr>Slide 68</vt:lpstr>
      <vt:lpstr>Planning :  The big picture</vt:lpstr>
      <vt:lpstr>Slide 70</vt:lpstr>
      <vt:lpstr>Slide 71</vt:lpstr>
      <vt:lpstr>Slide 72</vt:lpstr>
      <vt:lpstr>Slide 73</vt:lpstr>
      <vt:lpstr>Estimating reachability of sets</vt:lpstr>
      <vt:lpstr>Neither hlev nor hsum work well always</vt:lpstr>
      <vt:lpstr>“Relaxed plan”</vt:lpstr>
      <vt:lpstr>Relaxed Plan Heuristics</vt:lpstr>
      <vt:lpstr>Slide 78</vt:lpstr>
      <vt:lpstr>Sept 13, 2010</vt:lpstr>
      <vt:lpstr>Are Relaxed Plan (or Landmark) heuristics really causing planner scale-up?</vt:lpstr>
      <vt:lpstr>Non-heuristic type ideas that have a big impact on performance</vt:lpstr>
      <vt:lpstr>Slide 82</vt:lpstr>
      <vt:lpstr>Use of PG in Progression vs Regression</vt:lpstr>
      <vt:lpstr>Planning Graphs for heuristics</vt:lpstr>
      <vt:lpstr>So, is regression a doomed idea? [or is it all a conspiracy of the benchmarks?]</vt:lpstr>
      <vt:lpstr>Back-Chaining as a meta-idea</vt:lpstr>
      <vt:lpstr>Back-chaining is connected to Land-mark heuristic </vt:lpstr>
      <vt:lpstr>h-sum; h-lev; h-relax</vt:lpstr>
      <vt:lpstr>PGs for reducing actions</vt:lpstr>
      <vt:lpstr>Slide 90</vt:lpstr>
      <vt:lpstr>Negative Interactions</vt:lpstr>
      <vt:lpstr>Slide 92</vt:lpstr>
      <vt:lpstr>Slide 93</vt:lpstr>
      <vt:lpstr>Slide 94</vt:lpstr>
      <vt:lpstr>Slide 95</vt:lpstr>
      <vt:lpstr>Slide 96</vt:lpstr>
      <vt:lpstr>Slide 97</vt:lpstr>
      <vt:lpstr>Slide 98</vt:lpstr>
      <vt:lpstr>How about having a relaxed plan on PGs with Mutexes?</vt:lpstr>
      <vt:lpstr>How lazy can we be in marking mutexes?</vt:lpstr>
      <vt:lpstr>Slide 101</vt:lpstr>
      <vt:lpstr>Slide 102</vt:lpstr>
      <vt:lpstr>Slide 103</vt:lpstr>
      <vt:lpstr>Backward search in Graphplan</vt:lpstr>
      <vt:lpstr>The Story Behind Memos…</vt:lpstr>
      <vt:lpstr>Compilation to SAT</vt:lpstr>
      <vt:lpstr>Slide 107</vt:lpstr>
      <vt:lpstr>Compilation to CSP</vt:lpstr>
      <vt:lpstr>Slide 109</vt:lpstr>
      <vt:lpstr>Slide 110</vt:lpstr>
      <vt:lpstr>Slide 111</vt:lpstr>
      <vt:lpstr>Slide 112</vt:lpstr>
      <vt:lpstr>Slide 113</vt:lpstr>
      <vt:lpstr>Slide 114</vt:lpstr>
      <vt:lpstr>Slide 115</vt:lpstr>
      <vt:lpstr>Slide 116</vt:lpstr>
      <vt:lpstr>Slide 117</vt:lpstr>
      <vt:lpstr>Distance of a Set of Literals</vt:lpstr>
      <vt:lpstr>Slide 119</vt:lpstr>
      <vt:lpstr> </vt:lpstr>
      <vt:lpstr>Slide 121</vt:lpstr>
      <vt:lpstr>What if actions have non-uniform costs?</vt:lpstr>
      <vt:lpstr>Challenges in Cost Propagation</vt:lpstr>
    </vt:vector>
  </TitlesOfParts>
  <Company>ASU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Subbrao Kambhampati</dc:creator>
  <cp:lastModifiedBy>User</cp:lastModifiedBy>
  <cp:revision>438</cp:revision>
  <dcterms:created xsi:type="dcterms:W3CDTF">2001-10-31T22:03:46Z</dcterms:created>
  <dcterms:modified xsi:type="dcterms:W3CDTF">2010-09-20T21:04:26Z</dcterms:modified>
</cp:coreProperties>
</file>