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Layouts/slideLayout16.xml" ContentType="application/vnd.openxmlformats-officedocument.presentationml.slideLayout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91"/>
  </p:notesMasterIdLst>
  <p:handoutMasterIdLst>
    <p:handoutMasterId r:id="rId92"/>
  </p:handoutMasterIdLst>
  <p:sldIdLst>
    <p:sldId id="256" r:id="rId2"/>
    <p:sldId id="575" r:id="rId3"/>
    <p:sldId id="960" r:id="rId4"/>
    <p:sldId id="961" r:id="rId5"/>
    <p:sldId id="885" r:id="rId6"/>
    <p:sldId id="887" r:id="rId7"/>
    <p:sldId id="892" r:id="rId8"/>
    <p:sldId id="893" r:id="rId9"/>
    <p:sldId id="894" r:id="rId10"/>
    <p:sldId id="895" r:id="rId11"/>
    <p:sldId id="896" r:id="rId12"/>
    <p:sldId id="897" r:id="rId13"/>
    <p:sldId id="898" r:id="rId14"/>
    <p:sldId id="888" r:id="rId15"/>
    <p:sldId id="910" r:id="rId16"/>
    <p:sldId id="901" r:id="rId17"/>
    <p:sldId id="902" r:id="rId18"/>
    <p:sldId id="903" r:id="rId19"/>
    <p:sldId id="905" r:id="rId20"/>
    <p:sldId id="889" r:id="rId21"/>
    <p:sldId id="663" r:id="rId22"/>
    <p:sldId id="831" r:id="rId23"/>
    <p:sldId id="834" r:id="rId24"/>
    <p:sldId id="832" r:id="rId25"/>
    <p:sldId id="906" r:id="rId26"/>
    <p:sldId id="877" r:id="rId27"/>
    <p:sldId id="878" r:id="rId28"/>
    <p:sldId id="879" r:id="rId29"/>
    <p:sldId id="880" r:id="rId30"/>
    <p:sldId id="964" r:id="rId31"/>
    <p:sldId id="907" r:id="rId32"/>
    <p:sldId id="963" r:id="rId33"/>
    <p:sldId id="936" r:id="rId34"/>
    <p:sldId id="937" r:id="rId35"/>
    <p:sldId id="664" r:id="rId36"/>
    <p:sldId id="665" r:id="rId37"/>
    <p:sldId id="770" r:id="rId38"/>
    <p:sldId id="761" r:id="rId39"/>
    <p:sldId id="769" r:id="rId40"/>
    <p:sldId id="768" r:id="rId41"/>
    <p:sldId id="767" r:id="rId42"/>
    <p:sldId id="762" r:id="rId43"/>
    <p:sldId id="763" r:id="rId44"/>
    <p:sldId id="764" r:id="rId45"/>
    <p:sldId id="666" r:id="rId46"/>
    <p:sldId id="766" r:id="rId47"/>
    <p:sldId id="667" r:id="rId48"/>
    <p:sldId id="771" r:id="rId49"/>
    <p:sldId id="772" r:id="rId50"/>
    <p:sldId id="773" r:id="rId51"/>
    <p:sldId id="774" r:id="rId52"/>
    <p:sldId id="779" r:id="rId53"/>
    <p:sldId id="780" r:id="rId54"/>
    <p:sldId id="706" r:id="rId55"/>
    <p:sldId id="781" r:id="rId56"/>
    <p:sldId id="783" r:id="rId57"/>
    <p:sldId id="853" r:id="rId58"/>
    <p:sldId id="914" r:id="rId59"/>
    <p:sldId id="788" r:id="rId60"/>
    <p:sldId id="790" r:id="rId61"/>
    <p:sldId id="775" r:id="rId62"/>
    <p:sldId id="776" r:id="rId63"/>
    <p:sldId id="915" r:id="rId64"/>
    <p:sldId id="958" r:id="rId65"/>
    <p:sldId id="864" r:id="rId66"/>
    <p:sldId id="916" r:id="rId67"/>
    <p:sldId id="917" r:id="rId68"/>
    <p:sldId id="918" r:id="rId69"/>
    <p:sldId id="920" r:id="rId70"/>
    <p:sldId id="921" r:id="rId71"/>
    <p:sldId id="861" r:id="rId72"/>
    <p:sldId id="862" r:id="rId73"/>
    <p:sldId id="922" r:id="rId74"/>
    <p:sldId id="923" r:id="rId75"/>
    <p:sldId id="924" r:id="rId76"/>
    <p:sldId id="927" r:id="rId77"/>
    <p:sldId id="926" r:id="rId78"/>
    <p:sldId id="866" r:id="rId79"/>
    <p:sldId id="942" r:id="rId80"/>
    <p:sldId id="948" r:id="rId81"/>
    <p:sldId id="949" r:id="rId82"/>
    <p:sldId id="951" r:id="rId83"/>
    <p:sldId id="952" r:id="rId84"/>
    <p:sldId id="953" r:id="rId85"/>
    <p:sldId id="872" r:id="rId86"/>
    <p:sldId id="945" r:id="rId87"/>
    <p:sldId id="946" r:id="rId88"/>
    <p:sldId id="947" r:id="rId89"/>
    <p:sldId id="962" r:id="rId9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0000"/>
    <a:srgbClr val="333333"/>
    <a:srgbClr val="BBFFBB"/>
    <a:srgbClr val="CBCBFF"/>
    <a:srgbClr val="0033CC"/>
    <a:srgbClr val="0066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531" autoAdjust="0"/>
    <p:restoredTop sz="91278" autoAdjust="0"/>
  </p:normalViewPr>
  <p:slideViewPr>
    <p:cSldViewPr>
      <p:cViewPr varScale="1">
        <p:scale>
          <a:sx n="134" d="100"/>
          <a:sy n="134" d="100"/>
        </p:scale>
        <p:origin x="-6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E79CCD2A-B85C-4FC9-84FE-01B0BA9DA3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187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5B35BEF0-073A-428F-A1CA-0968EDB321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9885D-6D5A-4C43-8CA9-626222FE3AA4}" type="slidenum">
              <a:rPr lang="en-US"/>
              <a:pPr/>
              <a:t>1</a:t>
            </a:fld>
            <a:endParaRPr 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A2295-F984-4E1C-A71D-484EB9092F36}" type="slidenum">
              <a:rPr lang="en-US"/>
              <a:pPr/>
              <a:t>10</a:t>
            </a:fld>
            <a:endParaRPr lang="en-US"/>
          </a:p>
        </p:txBody>
      </p:sp>
      <p:sp>
        <p:nvSpPr>
          <p:cNvPr id="1073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12488-9176-4CA1-B227-A8692EF5A620}" type="slidenum">
              <a:rPr lang="en-US"/>
              <a:pPr/>
              <a:t>11</a:t>
            </a:fld>
            <a:endParaRPr lang="en-US"/>
          </a:p>
        </p:txBody>
      </p:sp>
      <p:sp>
        <p:nvSpPr>
          <p:cNvPr id="1074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457A1-20BA-458E-B4AC-9704F56369BB}" type="slidenum">
              <a:rPr lang="en-US"/>
              <a:pPr/>
              <a:t>12</a:t>
            </a:fld>
            <a:endParaRPr lang="en-US"/>
          </a:p>
        </p:txBody>
      </p:sp>
      <p:sp>
        <p:nvSpPr>
          <p:cNvPr id="1075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EC120-3E34-4A1C-9E57-0685D95461A2}" type="slidenum">
              <a:rPr lang="en-US"/>
              <a:pPr/>
              <a:t>13</a:t>
            </a:fld>
            <a:endParaRPr lang="en-US"/>
          </a:p>
        </p:txBody>
      </p:sp>
      <p:sp>
        <p:nvSpPr>
          <p:cNvPr id="1076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4C769D-EF9A-4C71-A5F3-98C5DC8FF051}" type="slidenum">
              <a:rPr lang="en-US"/>
              <a:pPr/>
              <a:t>14</a:t>
            </a:fld>
            <a:endParaRPr lang="en-US"/>
          </a:p>
        </p:txBody>
      </p:sp>
      <p:sp>
        <p:nvSpPr>
          <p:cNvPr id="1079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627CB1-054D-47F2-A7EE-BAFEA4A5A3B2}" type="slidenum">
              <a:rPr lang="en-US"/>
              <a:pPr/>
              <a:t>15</a:t>
            </a:fld>
            <a:endParaRPr lang="en-US"/>
          </a:p>
        </p:txBody>
      </p:sp>
      <p:sp>
        <p:nvSpPr>
          <p:cNvPr id="1080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390B4-B35A-452A-A08E-F69857DB084A}" type="slidenum">
              <a:rPr lang="en-US"/>
              <a:pPr/>
              <a:t>16</a:t>
            </a:fld>
            <a:endParaRPr lang="en-US"/>
          </a:p>
        </p:txBody>
      </p:sp>
      <p:sp>
        <p:nvSpPr>
          <p:cNvPr id="1081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082D5-6D89-4F17-BF71-72229634415E}" type="slidenum">
              <a:rPr lang="en-US"/>
              <a:pPr/>
              <a:t>17</a:t>
            </a:fld>
            <a:endParaRPr lang="en-US"/>
          </a:p>
        </p:txBody>
      </p:sp>
      <p:sp>
        <p:nvSpPr>
          <p:cNvPr id="1082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C3ACD-7570-4AB4-A0B9-05713998F2CC}" type="slidenum">
              <a:rPr lang="en-US"/>
              <a:pPr/>
              <a:t>18</a:t>
            </a:fld>
            <a:endParaRPr lang="en-US"/>
          </a:p>
        </p:txBody>
      </p:sp>
      <p:sp>
        <p:nvSpPr>
          <p:cNvPr id="1083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97BBA2-8590-41BE-A60C-869846C1B313}" type="slidenum">
              <a:rPr lang="en-US"/>
              <a:pPr/>
              <a:t>19</a:t>
            </a:fld>
            <a:endParaRPr lang="en-US"/>
          </a:p>
        </p:txBody>
      </p:sp>
      <p:sp>
        <p:nvSpPr>
          <p:cNvPr id="1085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181146-0C5F-4C81-90FC-CAB89D8A7202}" type="slidenum">
              <a:rPr lang="en-US"/>
              <a:pPr/>
              <a:t>2</a:t>
            </a:fld>
            <a:endParaRPr lang="en-US"/>
          </a:p>
        </p:txBody>
      </p:sp>
      <p:sp>
        <p:nvSpPr>
          <p:cNvPr id="1063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A003D2-A57D-4435-9811-3A2FC62D3748}" type="slidenum">
              <a:rPr lang="en-US"/>
              <a:pPr/>
              <a:t>20</a:t>
            </a:fld>
            <a:endParaRPr lang="en-US"/>
          </a:p>
        </p:txBody>
      </p:sp>
      <p:sp>
        <p:nvSpPr>
          <p:cNvPr id="1086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D840C-936F-44DA-B245-650E5149BCDE}" type="slidenum">
              <a:rPr lang="en-US"/>
              <a:pPr/>
              <a:t>21</a:t>
            </a:fld>
            <a:endParaRPr lang="en-US"/>
          </a:p>
        </p:txBody>
      </p:sp>
      <p:sp>
        <p:nvSpPr>
          <p:cNvPr id="1087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85D38-5405-4A81-A8EA-6A0CB2E7FD45}" type="slidenum">
              <a:rPr lang="en-US"/>
              <a:pPr/>
              <a:t>22</a:t>
            </a:fld>
            <a:endParaRPr lang="en-US"/>
          </a:p>
        </p:txBody>
      </p:sp>
      <p:sp>
        <p:nvSpPr>
          <p:cNvPr id="1088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994E7-5ADF-4230-BB97-6F9FF87249E3}" type="slidenum">
              <a:rPr lang="en-US"/>
              <a:pPr/>
              <a:t>23</a:t>
            </a:fld>
            <a:endParaRPr lang="en-US"/>
          </a:p>
        </p:txBody>
      </p:sp>
      <p:sp>
        <p:nvSpPr>
          <p:cNvPr id="1089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1AADD-81C2-42BC-9E9B-ACB1EB878A57}" type="slidenum">
              <a:rPr lang="en-US"/>
              <a:pPr/>
              <a:t>24</a:t>
            </a:fld>
            <a:endParaRPr lang="en-US"/>
          </a:p>
        </p:txBody>
      </p:sp>
      <p:sp>
        <p:nvSpPr>
          <p:cNvPr id="1090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A3F8F-FE1B-43B2-BD9E-40882AA70218}" type="slidenum">
              <a:rPr lang="en-US"/>
              <a:pPr/>
              <a:t>25</a:t>
            </a:fld>
            <a:endParaRPr lang="en-US"/>
          </a:p>
        </p:txBody>
      </p:sp>
      <p:sp>
        <p:nvSpPr>
          <p:cNvPr id="1094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EABDF-4543-4754-B573-CD5F1AA67EFD}" type="slidenum">
              <a:rPr lang="en-US"/>
              <a:pPr/>
              <a:t>26</a:t>
            </a:fld>
            <a:endParaRPr lang="en-US"/>
          </a:p>
        </p:txBody>
      </p:sp>
      <p:sp>
        <p:nvSpPr>
          <p:cNvPr id="1095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F1798-9632-42EC-8DA2-3D2B2451BF5A}" type="slidenum">
              <a:rPr lang="en-US"/>
              <a:pPr/>
              <a:t>27</a:t>
            </a:fld>
            <a:endParaRPr lang="en-US"/>
          </a:p>
        </p:txBody>
      </p:sp>
      <p:sp>
        <p:nvSpPr>
          <p:cNvPr id="1096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F56D4-37B9-43E6-9C97-5CD42911E98B}" type="slidenum">
              <a:rPr lang="en-US"/>
              <a:pPr/>
              <a:t>28</a:t>
            </a:fld>
            <a:endParaRPr lang="en-US"/>
          </a:p>
        </p:txBody>
      </p:sp>
      <p:sp>
        <p:nvSpPr>
          <p:cNvPr id="1097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E452B-A852-4BAC-B389-CBCA3102BC5A}" type="slidenum">
              <a:rPr lang="en-US"/>
              <a:pPr/>
              <a:t>29</a:t>
            </a:fld>
            <a:endParaRPr lang="en-US"/>
          </a:p>
        </p:txBody>
      </p:sp>
      <p:sp>
        <p:nvSpPr>
          <p:cNvPr id="1098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734AD-E0BF-4BA2-807B-FC36271E8487}" type="slidenum">
              <a:rPr lang="en-US"/>
              <a:pPr/>
              <a:t>3</a:t>
            </a:fld>
            <a:endParaRPr lang="en-US"/>
          </a:p>
        </p:txBody>
      </p:sp>
      <p:sp>
        <p:nvSpPr>
          <p:cNvPr id="1059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8B185-E15D-4908-9F21-B46064DD6CA6}" type="slidenum">
              <a:rPr lang="en-US"/>
              <a:pPr/>
              <a:t>30</a:t>
            </a:fld>
            <a:endParaRPr lang="en-US"/>
          </a:p>
        </p:txBody>
      </p:sp>
      <p:sp>
        <p:nvSpPr>
          <p:cNvPr id="1178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95A470-D909-4F23-912C-6B563484F787}" type="slidenum">
              <a:rPr lang="en-US"/>
              <a:pPr/>
              <a:t>31</a:t>
            </a:fld>
            <a:endParaRPr lang="en-US"/>
          </a:p>
        </p:txBody>
      </p:sp>
      <p:sp>
        <p:nvSpPr>
          <p:cNvPr id="1099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C888D5-DE81-4430-845C-95218B23E9D2}" type="slidenum">
              <a:rPr lang="en-US"/>
              <a:pPr/>
              <a:t>32</a:t>
            </a:fld>
            <a:endParaRPr lang="en-US"/>
          </a:p>
        </p:txBody>
      </p:sp>
      <p:sp>
        <p:nvSpPr>
          <p:cNvPr id="1174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C96DD-1044-4383-A08D-B70613C8879F}" type="slidenum">
              <a:rPr lang="en-US"/>
              <a:pPr/>
              <a:t>33</a:t>
            </a:fld>
            <a:endParaRPr lang="en-US"/>
          </a:p>
        </p:txBody>
      </p:sp>
      <p:sp>
        <p:nvSpPr>
          <p:cNvPr id="1107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0D403-4259-44E9-9679-055329ECD4AC}" type="slidenum">
              <a:rPr lang="en-US"/>
              <a:pPr/>
              <a:t>34</a:t>
            </a:fld>
            <a:endParaRPr lang="en-US"/>
          </a:p>
        </p:txBody>
      </p:sp>
      <p:sp>
        <p:nvSpPr>
          <p:cNvPr id="1108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599E4-8E33-450A-A24D-934EC5C8EAD8}" type="slidenum">
              <a:rPr lang="en-US"/>
              <a:pPr/>
              <a:t>35</a:t>
            </a:fld>
            <a:endParaRPr lang="en-US"/>
          </a:p>
        </p:txBody>
      </p:sp>
      <p:sp>
        <p:nvSpPr>
          <p:cNvPr id="1110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5A736A-858B-4157-B8B3-5C6FB369DDEF}" type="slidenum">
              <a:rPr lang="en-US"/>
              <a:pPr/>
              <a:t>36</a:t>
            </a:fld>
            <a:endParaRPr lang="en-US"/>
          </a:p>
        </p:txBody>
      </p:sp>
      <p:sp>
        <p:nvSpPr>
          <p:cNvPr id="1111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8BAB26-CD4B-4189-9021-9A053818341C}" type="slidenum">
              <a:rPr lang="en-US"/>
              <a:pPr/>
              <a:t>37</a:t>
            </a:fld>
            <a:endParaRPr lang="en-US"/>
          </a:p>
        </p:txBody>
      </p:sp>
      <p:sp>
        <p:nvSpPr>
          <p:cNvPr id="1112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542AA-707B-46B8-8DCA-99AA4CFF2353}" type="slidenum">
              <a:rPr lang="en-US"/>
              <a:pPr/>
              <a:t>38</a:t>
            </a:fld>
            <a:endParaRPr lang="en-US"/>
          </a:p>
        </p:txBody>
      </p:sp>
      <p:sp>
        <p:nvSpPr>
          <p:cNvPr id="1113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39A960-AE37-4337-A5DE-9E5619438158}" type="slidenum">
              <a:rPr lang="en-US"/>
              <a:pPr/>
              <a:t>39</a:t>
            </a:fld>
            <a:endParaRPr lang="en-US"/>
          </a:p>
        </p:txBody>
      </p:sp>
      <p:sp>
        <p:nvSpPr>
          <p:cNvPr id="1114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5EF6C0-60BF-464D-BAF5-61E118F03A00}" type="slidenum">
              <a:rPr lang="en-US"/>
              <a:pPr/>
              <a:t>4</a:t>
            </a:fld>
            <a:endParaRPr lang="en-US"/>
          </a:p>
        </p:txBody>
      </p:sp>
      <p:sp>
        <p:nvSpPr>
          <p:cNvPr id="1064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B231FF-1F43-41D5-859D-312932FA437A}" type="slidenum">
              <a:rPr lang="en-US"/>
              <a:pPr/>
              <a:t>40</a:t>
            </a:fld>
            <a:endParaRPr lang="en-US"/>
          </a:p>
        </p:txBody>
      </p:sp>
      <p:sp>
        <p:nvSpPr>
          <p:cNvPr id="1115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EF3A7-A1B7-405D-AA80-B7921E6FBA23}" type="slidenum">
              <a:rPr lang="en-US"/>
              <a:pPr/>
              <a:t>41</a:t>
            </a:fld>
            <a:endParaRPr lang="en-US"/>
          </a:p>
        </p:txBody>
      </p:sp>
      <p:sp>
        <p:nvSpPr>
          <p:cNvPr id="1116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3627E-DE75-44C1-8D3A-2351AAE6A8CB}" type="slidenum">
              <a:rPr lang="en-US"/>
              <a:pPr/>
              <a:t>42</a:t>
            </a:fld>
            <a:endParaRPr lang="en-US"/>
          </a:p>
        </p:txBody>
      </p:sp>
      <p:sp>
        <p:nvSpPr>
          <p:cNvPr id="1117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D0699-D257-44AD-8ACF-D3962832EC8C}" type="slidenum">
              <a:rPr lang="en-US"/>
              <a:pPr/>
              <a:t>43</a:t>
            </a:fld>
            <a:endParaRPr lang="en-US"/>
          </a:p>
        </p:txBody>
      </p:sp>
      <p:sp>
        <p:nvSpPr>
          <p:cNvPr id="1118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F176E-91DF-4FE8-9D61-807BDA3B6105}" type="slidenum">
              <a:rPr lang="en-US"/>
              <a:pPr/>
              <a:t>44</a:t>
            </a:fld>
            <a:endParaRPr lang="en-US"/>
          </a:p>
        </p:txBody>
      </p:sp>
      <p:sp>
        <p:nvSpPr>
          <p:cNvPr id="1119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A4685-A4F4-491B-B788-C97B57BFC1AD}" type="slidenum">
              <a:rPr lang="en-US"/>
              <a:pPr/>
              <a:t>45</a:t>
            </a:fld>
            <a:endParaRPr lang="en-US"/>
          </a:p>
        </p:txBody>
      </p:sp>
      <p:sp>
        <p:nvSpPr>
          <p:cNvPr id="1120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15AAB-799C-447F-952E-6E8860ABD916}" type="slidenum">
              <a:rPr lang="en-US"/>
              <a:pPr/>
              <a:t>46</a:t>
            </a:fld>
            <a:endParaRPr lang="en-US"/>
          </a:p>
        </p:txBody>
      </p:sp>
      <p:sp>
        <p:nvSpPr>
          <p:cNvPr id="1121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8D621-9112-4730-8F40-D5864A3BA1D2}" type="slidenum">
              <a:rPr lang="en-US"/>
              <a:pPr/>
              <a:t>47</a:t>
            </a:fld>
            <a:endParaRPr lang="en-US"/>
          </a:p>
        </p:txBody>
      </p:sp>
      <p:sp>
        <p:nvSpPr>
          <p:cNvPr id="1122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D3029-5FE9-4F80-B5EB-D1C38D97EF3C}" type="slidenum">
              <a:rPr lang="en-US"/>
              <a:pPr/>
              <a:t>48</a:t>
            </a:fld>
            <a:endParaRPr lang="en-US"/>
          </a:p>
        </p:txBody>
      </p:sp>
      <p:sp>
        <p:nvSpPr>
          <p:cNvPr id="1123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58079-6D83-4038-B287-F7EE959F69A5}" type="slidenum">
              <a:rPr lang="en-US"/>
              <a:pPr/>
              <a:t>49</a:t>
            </a:fld>
            <a:endParaRPr lang="en-US"/>
          </a:p>
        </p:txBody>
      </p:sp>
      <p:sp>
        <p:nvSpPr>
          <p:cNvPr id="1124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3F4D3-FD96-4879-B869-AC51203DF1C4}" type="slidenum">
              <a:rPr lang="en-US"/>
              <a:pPr/>
              <a:t>5</a:t>
            </a:fld>
            <a:endParaRPr lang="en-US"/>
          </a:p>
        </p:txBody>
      </p:sp>
      <p:sp>
        <p:nvSpPr>
          <p:cNvPr id="1065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1F7F4-503C-41AA-9B1C-6275A4FC096C}" type="slidenum">
              <a:rPr lang="en-US"/>
              <a:pPr/>
              <a:t>50</a:t>
            </a:fld>
            <a:endParaRPr lang="en-US"/>
          </a:p>
        </p:txBody>
      </p:sp>
      <p:sp>
        <p:nvSpPr>
          <p:cNvPr id="1170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4361A-39B7-4AAD-88D0-A52823E60E04}" type="slidenum">
              <a:rPr lang="en-US"/>
              <a:pPr/>
              <a:t>51</a:t>
            </a:fld>
            <a:endParaRPr lang="en-US"/>
          </a:p>
        </p:txBody>
      </p:sp>
      <p:sp>
        <p:nvSpPr>
          <p:cNvPr id="1125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0CC6B-06D8-4D4D-83D2-9E6B36BE2B9E}" type="slidenum">
              <a:rPr lang="en-US"/>
              <a:pPr/>
              <a:t>52</a:t>
            </a:fld>
            <a:endParaRPr lang="en-US"/>
          </a:p>
        </p:txBody>
      </p:sp>
      <p:sp>
        <p:nvSpPr>
          <p:cNvPr id="1171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B46F0-1BC1-493F-9EEC-AE1C88D13614}" type="slidenum">
              <a:rPr lang="en-US"/>
              <a:pPr/>
              <a:t>53</a:t>
            </a:fld>
            <a:endParaRPr lang="en-US"/>
          </a:p>
        </p:txBody>
      </p:sp>
      <p:sp>
        <p:nvSpPr>
          <p:cNvPr id="1126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5DFE0-D459-4406-85AE-CE176C0AE8C7}" type="slidenum">
              <a:rPr lang="en-US"/>
              <a:pPr/>
              <a:t>54</a:t>
            </a:fld>
            <a:endParaRPr lang="en-US"/>
          </a:p>
        </p:txBody>
      </p:sp>
      <p:sp>
        <p:nvSpPr>
          <p:cNvPr id="1172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1A8BAB-8989-4877-98A1-33A3C930CFD0}" type="slidenum">
              <a:rPr lang="en-US"/>
              <a:pPr/>
              <a:t>55</a:t>
            </a:fld>
            <a:endParaRPr lang="en-US"/>
          </a:p>
        </p:txBody>
      </p:sp>
      <p:sp>
        <p:nvSpPr>
          <p:cNvPr id="1127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F1EE9-A587-473B-83C3-6ECE2EA9E54E}" type="slidenum">
              <a:rPr lang="en-US"/>
              <a:pPr/>
              <a:t>56</a:t>
            </a:fld>
            <a:endParaRPr lang="en-US"/>
          </a:p>
        </p:txBody>
      </p:sp>
      <p:sp>
        <p:nvSpPr>
          <p:cNvPr id="1128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446A7E-056E-4192-8344-B877FDA90362}" type="slidenum">
              <a:rPr lang="en-US"/>
              <a:pPr/>
              <a:t>57</a:t>
            </a:fld>
            <a:endParaRPr lang="en-US"/>
          </a:p>
        </p:txBody>
      </p:sp>
      <p:sp>
        <p:nvSpPr>
          <p:cNvPr id="1129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CAC0C-3BE1-441B-BFF4-14ACE28A90D5}" type="slidenum">
              <a:rPr lang="en-US"/>
              <a:pPr/>
              <a:t>58</a:t>
            </a:fld>
            <a:endParaRPr lang="en-US"/>
          </a:p>
        </p:txBody>
      </p:sp>
      <p:sp>
        <p:nvSpPr>
          <p:cNvPr id="1130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48D6C-EC58-4441-8790-4E314DFC9082}" type="slidenum">
              <a:rPr lang="en-US"/>
              <a:pPr/>
              <a:t>59</a:t>
            </a:fld>
            <a:endParaRPr lang="en-US"/>
          </a:p>
        </p:txBody>
      </p:sp>
      <p:sp>
        <p:nvSpPr>
          <p:cNvPr id="1131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8DEAE-72FC-4DD9-9537-32EFFEDD26CA}" type="slidenum">
              <a:rPr lang="en-US"/>
              <a:pPr/>
              <a:t>6</a:t>
            </a:fld>
            <a:endParaRPr lang="en-US"/>
          </a:p>
        </p:txBody>
      </p:sp>
      <p:sp>
        <p:nvSpPr>
          <p:cNvPr id="1069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F22D7-4E4A-4FCD-9207-E31145908BAF}" type="slidenum">
              <a:rPr lang="en-US"/>
              <a:pPr/>
              <a:t>60</a:t>
            </a:fld>
            <a:endParaRPr lang="en-US"/>
          </a:p>
        </p:txBody>
      </p:sp>
      <p:sp>
        <p:nvSpPr>
          <p:cNvPr id="1132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5968D-58F9-4A52-9638-2FB35AAEAC12}" type="slidenum">
              <a:rPr lang="en-US"/>
              <a:pPr/>
              <a:t>61</a:t>
            </a:fld>
            <a:endParaRPr lang="en-US"/>
          </a:p>
        </p:txBody>
      </p:sp>
      <p:sp>
        <p:nvSpPr>
          <p:cNvPr id="1133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220D3-9C6A-49C9-AF5A-9ADDD1A85C7D}" type="slidenum">
              <a:rPr lang="en-US"/>
              <a:pPr/>
              <a:t>62</a:t>
            </a:fld>
            <a:endParaRPr lang="en-US"/>
          </a:p>
        </p:txBody>
      </p:sp>
      <p:sp>
        <p:nvSpPr>
          <p:cNvPr id="1134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DF674D-59BA-4DFA-A429-A398165FDDB3}" type="slidenum">
              <a:rPr lang="en-US"/>
              <a:pPr/>
              <a:t>63</a:t>
            </a:fld>
            <a:endParaRPr lang="en-US"/>
          </a:p>
        </p:txBody>
      </p:sp>
      <p:sp>
        <p:nvSpPr>
          <p:cNvPr id="1135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00264-DC87-4B80-96CF-F05C1C0612B6}" type="slidenum">
              <a:rPr lang="en-US"/>
              <a:pPr/>
              <a:t>64</a:t>
            </a:fld>
            <a:endParaRPr lang="en-US"/>
          </a:p>
        </p:txBody>
      </p:sp>
      <p:sp>
        <p:nvSpPr>
          <p:cNvPr id="1136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172D6-34AA-4A9D-B426-10AF03FD6A0C}" type="slidenum">
              <a:rPr lang="en-US"/>
              <a:pPr/>
              <a:t>65</a:t>
            </a:fld>
            <a:endParaRPr lang="en-US"/>
          </a:p>
        </p:txBody>
      </p:sp>
      <p:sp>
        <p:nvSpPr>
          <p:cNvPr id="1137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DC547-A809-4A10-95ED-27E1D90E28C0}" type="slidenum">
              <a:rPr lang="en-US"/>
              <a:pPr/>
              <a:t>66</a:t>
            </a:fld>
            <a:endParaRPr lang="en-US"/>
          </a:p>
        </p:txBody>
      </p:sp>
      <p:sp>
        <p:nvSpPr>
          <p:cNvPr id="1138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98A0C-69F3-44C8-8A85-F9479CCE208E}" type="slidenum">
              <a:rPr lang="en-US"/>
              <a:pPr/>
              <a:t>67</a:t>
            </a:fld>
            <a:endParaRPr lang="en-US"/>
          </a:p>
        </p:txBody>
      </p:sp>
      <p:sp>
        <p:nvSpPr>
          <p:cNvPr id="1139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959D5-B7CA-4B9D-9263-E65BDAEABD3F}" type="slidenum">
              <a:rPr lang="en-US"/>
              <a:pPr/>
              <a:t>68</a:t>
            </a:fld>
            <a:endParaRPr lang="en-US"/>
          </a:p>
        </p:txBody>
      </p:sp>
      <p:sp>
        <p:nvSpPr>
          <p:cNvPr id="1140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28660-6CD7-43B6-9934-59229F11CB08}" type="slidenum">
              <a:rPr lang="en-US"/>
              <a:pPr/>
              <a:t>69</a:t>
            </a:fld>
            <a:endParaRPr lang="en-US"/>
          </a:p>
        </p:txBody>
      </p:sp>
      <p:sp>
        <p:nvSpPr>
          <p:cNvPr id="1141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416DCD-1BD0-4445-AE37-69383FCC10C2}" type="slidenum">
              <a:rPr lang="en-US"/>
              <a:pPr/>
              <a:t>7</a:t>
            </a:fld>
            <a:endParaRPr lang="en-US"/>
          </a:p>
        </p:txBody>
      </p:sp>
      <p:sp>
        <p:nvSpPr>
          <p:cNvPr id="1070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81B0D-84B0-4DD0-A04E-DABFEEE1DFB0}" type="slidenum">
              <a:rPr lang="en-US"/>
              <a:pPr/>
              <a:t>70</a:t>
            </a:fld>
            <a:endParaRPr lang="en-US"/>
          </a:p>
        </p:txBody>
      </p:sp>
      <p:sp>
        <p:nvSpPr>
          <p:cNvPr id="1142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E86AD-217C-4D56-A21F-692542F9AC4F}" type="slidenum">
              <a:rPr lang="en-US"/>
              <a:pPr/>
              <a:t>71</a:t>
            </a:fld>
            <a:endParaRPr lang="en-US"/>
          </a:p>
        </p:txBody>
      </p:sp>
      <p:sp>
        <p:nvSpPr>
          <p:cNvPr id="1143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B50D8-41FD-4FCD-911F-B9426E497AAD}" type="slidenum">
              <a:rPr lang="en-US"/>
              <a:pPr/>
              <a:t>72</a:t>
            </a:fld>
            <a:endParaRPr lang="en-US"/>
          </a:p>
        </p:txBody>
      </p:sp>
      <p:sp>
        <p:nvSpPr>
          <p:cNvPr id="1144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65D6AD-B3F0-457D-8145-0276BEDC7293}" type="slidenum">
              <a:rPr lang="en-US"/>
              <a:pPr/>
              <a:t>73</a:t>
            </a:fld>
            <a:endParaRPr lang="en-US"/>
          </a:p>
        </p:txBody>
      </p:sp>
      <p:sp>
        <p:nvSpPr>
          <p:cNvPr id="1145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77C56-D939-4533-896D-632E77518942}" type="slidenum">
              <a:rPr lang="en-US"/>
              <a:pPr/>
              <a:t>74</a:t>
            </a:fld>
            <a:endParaRPr lang="en-US"/>
          </a:p>
        </p:txBody>
      </p:sp>
      <p:sp>
        <p:nvSpPr>
          <p:cNvPr id="1146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14776-BAF4-4EF3-A788-646D1AA0E8CE}" type="slidenum">
              <a:rPr lang="en-US"/>
              <a:pPr/>
              <a:t>75</a:t>
            </a:fld>
            <a:endParaRPr lang="en-US"/>
          </a:p>
        </p:txBody>
      </p:sp>
      <p:sp>
        <p:nvSpPr>
          <p:cNvPr id="1147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5AC48-689C-4B53-8173-2EEBAEBD2622}" type="slidenum">
              <a:rPr lang="en-US"/>
              <a:pPr/>
              <a:t>76</a:t>
            </a:fld>
            <a:endParaRPr lang="en-US"/>
          </a:p>
        </p:txBody>
      </p:sp>
      <p:sp>
        <p:nvSpPr>
          <p:cNvPr id="1148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5FE7C5-2411-4110-B9A1-77C0E5A72483}" type="slidenum">
              <a:rPr lang="en-US"/>
              <a:pPr/>
              <a:t>77</a:t>
            </a:fld>
            <a:endParaRPr lang="en-US"/>
          </a:p>
        </p:txBody>
      </p:sp>
      <p:sp>
        <p:nvSpPr>
          <p:cNvPr id="1149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01081-CB19-4A9E-82AD-18358392B725}" type="slidenum">
              <a:rPr lang="en-US"/>
              <a:pPr/>
              <a:t>78</a:t>
            </a:fld>
            <a:endParaRPr lang="en-US"/>
          </a:p>
        </p:txBody>
      </p:sp>
      <p:sp>
        <p:nvSpPr>
          <p:cNvPr id="1150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41DEF-93AD-485D-95A0-8F488CADBC40}" type="slidenum">
              <a:rPr lang="en-US"/>
              <a:pPr/>
              <a:t>79</a:t>
            </a:fld>
            <a:endParaRPr lang="en-US"/>
          </a:p>
        </p:txBody>
      </p:sp>
      <p:sp>
        <p:nvSpPr>
          <p:cNvPr id="1152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994F6-FB9B-4709-B18D-68A9D4BC0FB0}" type="slidenum">
              <a:rPr lang="en-US"/>
              <a:pPr/>
              <a:t>8</a:t>
            </a:fld>
            <a:endParaRPr lang="en-US"/>
          </a:p>
        </p:txBody>
      </p:sp>
      <p:sp>
        <p:nvSpPr>
          <p:cNvPr id="1071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4500E-D7FC-48A1-BAAE-BD8C8CF46293}" type="slidenum">
              <a:rPr lang="en-US"/>
              <a:pPr/>
              <a:t>80</a:t>
            </a:fld>
            <a:endParaRPr lang="en-US"/>
          </a:p>
        </p:txBody>
      </p:sp>
      <p:sp>
        <p:nvSpPr>
          <p:cNvPr id="1153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B296F-6FE8-4202-AD77-DF22CAB6DFB0}" type="slidenum">
              <a:rPr lang="en-US"/>
              <a:pPr/>
              <a:t>81</a:t>
            </a:fld>
            <a:endParaRPr lang="en-US"/>
          </a:p>
        </p:txBody>
      </p:sp>
      <p:sp>
        <p:nvSpPr>
          <p:cNvPr id="1154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2ED82-1EBE-40DC-B443-7E4C39C2DFBA}" type="slidenum">
              <a:rPr lang="en-US"/>
              <a:pPr/>
              <a:t>82</a:t>
            </a:fld>
            <a:endParaRPr lang="en-US"/>
          </a:p>
        </p:txBody>
      </p:sp>
      <p:sp>
        <p:nvSpPr>
          <p:cNvPr id="1155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95722-20EE-437E-AC10-05B287E11AE1}" type="slidenum">
              <a:rPr lang="en-US"/>
              <a:pPr/>
              <a:t>83</a:t>
            </a:fld>
            <a:endParaRPr lang="en-US"/>
          </a:p>
        </p:txBody>
      </p:sp>
      <p:sp>
        <p:nvSpPr>
          <p:cNvPr id="1156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5780F-D63F-47B2-BA19-0919A88871CA}" type="slidenum">
              <a:rPr lang="en-US"/>
              <a:pPr/>
              <a:t>84</a:t>
            </a:fld>
            <a:endParaRPr lang="en-US"/>
          </a:p>
        </p:txBody>
      </p:sp>
      <p:sp>
        <p:nvSpPr>
          <p:cNvPr id="1157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494F2-2937-40C9-9C93-D4922E37BDC2}" type="slidenum">
              <a:rPr lang="en-US"/>
              <a:pPr/>
              <a:t>85</a:t>
            </a:fld>
            <a:endParaRPr lang="en-US"/>
          </a:p>
        </p:txBody>
      </p:sp>
      <p:sp>
        <p:nvSpPr>
          <p:cNvPr id="1158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4B3107-7A7D-4BA9-9F9C-A467E8211931}" type="slidenum">
              <a:rPr lang="en-US"/>
              <a:pPr/>
              <a:t>86</a:t>
            </a:fld>
            <a:endParaRPr lang="en-US"/>
          </a:p>
        </p:txBody>
      </p:sp>
      <p:sp>
        <p:nvSpPr>
          <p:cNvPr id="1159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F48D5-FD02-4157-AD0A-193BC609CDB1}" type="slidenum">
              <a:rPr lang="en-US"/>
              <a:pPr/>
              <a:t>87</a:t>
            </a:fld>
            <a:endParaRPr lang="en-US"/>
          </a:p>
        </p:txBody>
      </p:sp>
      <p:sp>
        <p:nvSpPr>
          <p:cNvPr id="1160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333E30-08EE-4ADA-A24C-23073CE2DDB1}" type="slidenum">
              <a:rPr lang="en-US"/>
              <a:pPr/>
              <a:t>88</a:t>
            </a:fld>
            <a:endParaRPr lang="en-US"/>
          </a:p>
        </p:txBody>
      </p:sp>
      <p:sp>
        <p:nvSpPr>
          <p:cNvPr id="1161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2DC9F-7B5A-4260-9F13-40B77EAA05C7}" type="slidenum">
              <a:rPr lang="en-US"/>
              <a:pPr/>
              <a:t>89</a:t>
            </a:fld>
            <a:endParaRPr lang="en-US"/>
          </a:p>
        </p:txBody>
      </p:sp>
      <p:sp>
        <p:nvSpPr>
          <p:cNvPr id="1167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D808C-5F2A-42C4-8068-26FE9CECC4FC}" type="slidenum">
              <a:rPr lang="en-US"/>
              <a:pPr/>
              <a:t>9</a:t>
            </a:fld>
            <a:endParaRPr lang="en-US"/>
          </a:p>
        </p:txBody>
      </p:sp>
      <p:sp>
        <p:nvSpPr>
          <p:cNvPr id="1072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99316F-6A42-45D4-B14F-8FF7CC50E8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530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530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3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54455-F731-436F-8FBA-508B0AD4A2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39105-E825-4627-ADB8-42790316FD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920B56-DC5E-4419-A0CA-5889325007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DDE8D3-5514-4674-B653-51310A312B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8386756-E7A5-4E7E-A027-2A011E9FE6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5E06E51-4CFD-43DC-A0B8-29F8479A6D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DA73566-888F-428F-9748-2D707857CA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878E0-A029-4071-A6DE-5DE6DED5CA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14BDE-97A9-4E63-85DF-3216955B2D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54CD1-7D3E-4EE8-A57E-DBC44FD5E8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A10C-1ED9-4080-AC19-7FB8AAEAF6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C7AAF-CA3D-4AC9-A8E6-B0E9C63C45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0503F-4C1F-4031-BD41-C2DD517D48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F836E-41D0-4ED7-9CE5-E33030AF7F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1FB35-A924-469F-9973-A672B2C20C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4C376F6-E3C8-4E98-B5AE-4021533864E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42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7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8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2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0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31.bin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32.bin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33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315200" cy="2209800"/>
          </a:xfrm>
        </p:spPr>
        <p:txBody>
          <a:bodyPr/>
          <a:lstStyle/>
          <a:p>
            <a:r>
              <a:rPr lang="en-US" sz="4400"/>
              <a:t>Practical Statistical Relational AI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971800"/>
            <a:ext cx="6237288" cy="2665413"/>
          </a:xfrm>
        </p:spPr>
        <p:txBody>
          <a:bodyPr/>
          <a:lstStyle/>
          <a:p>
            <a:r>
              <a:rPr lang="en-US" sz="3600" b="1"/>
              <a:t>Pedro Domingos</a:t>
            </a:r>
          </a:p>
          <a:p>
            <a:r>
              <a:rPr lang="en-US" sz="2800"/>
              <a:t>Dept. of Computer Science &amp; Eng.</a:t>
            </a:r>
          </a:p>
          <a:p>
            <a:r>
              <a:rPr lang="en-US" sz="2800"/>
              <a:t>University of Washington</a:t>
            </a:r>
          </a:p>
          <a:p>
            <a:endParaRPr lang="en-US"/>
          </a:p>
          <a:p>
            <a:endParaRPr lang="en-US"/>
          </a:p>
          <a:p>
            <a:endParaRPr lang="en-US" sz="4000" i="1"/>
          </a:p>
          <a:p>
            <a:endParaRPr lang="en-US" i="1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38400"/>
            <a:ext cx="1428750" cy="2047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1371600" y="914400"/>
            <a:ext cx="3200400" cy="12192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Nets vs. Bayes Nets</a:t>
            </a:r>
          </a:p>
        </p:txBody>
      </p:sp>
      <p:graphicFrame>
        <p:nvGraphicFramePr>
          <p:cNvPr id="961539" name="Group 3"/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8001000" cy="4419602"/>
        </p:xfrm>
        <a:graphic>
          <a:graphicData uri="http://schemas.openxmlformats.org/drawingml/2006/table">
            <a:tbl>
              <a:tblPr/>
              <a:tblGrid>
                <a:gridCol w="2209800"/>
                <a:gridCol w="2819400"/>
                <a:gridCol w="2971800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Property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Markov Nets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Bayes Nets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Prod. potentials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Prod. potentials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Potentials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Arbitrary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Cond. probabilities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Cycles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Allowed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Forbidden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Partition func.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 = ? 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global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 = 1 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local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Indep. check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Graph separation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D-separation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Indep. props.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Inference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MCMC, BP,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Convert to Markov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 in Markov Networks</a:t>
            </a:r>
          </a:p>
        </p:txBody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Goal</a:t>
            </a:r>
            <a:r>
              <a:rPr lang="en-US"/>
              <a:t>: Compute marginals &amp; conditionals of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Exact inference is #P-complete</a:t>
            </a:r>
          </a:p>
          <a:p>
            <a:pPr>
              <a:lnSpc>
                <a:spcPct val="90000"/>
              </a:lnSpc>
            </a:pPr>
            <a:r>
              <a:rPr lang="en-US"/>
              <a:t>Conditioning on Markov blanket is easy: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Gibbs sampling exploits this</a:t>
            </a:r>
          </a:p>
        </p:txBody>
      </p:sp>
      <p:graphicFrame>
        <p:nvGraphicFramePr>
          <p:cNvPr id="962564" name="Object 4"/>
          <p:cNvGraphicFramePr>
            <a:graphicFrameLocks noChangeAspect="1"/>
          </p:cNvGraphicFramePr>
          <p:nvPr/>
        </p:nvGraphicFramePr>
        <p:xfrm>
          <a:off x="609600" y="4191000"/>
          <a:ext cx="7793038" cy="1195388"/>
        </p:xfrm>
        <a:graphic>
          <a:graphicData uri="http://schemas.openxmlformats.org/presentationml/2006/ole">
            <p:oleObj spid="_x0000_s962564" name="Equation" r:id="rId4" imgW="3644640" imgH="558720" progId="Equation.DSMT4">
              <p:embed/>
            </p:oleObj>
          </a:graphicData>
        </a:graphic>
      </p:graphicFrame>
      <p:graphicFrame>
        <p:nvGraphicFramePr>
          <p:cNvPr id="962565" name="Object 5"/>
          <p:cNvGraphicFramePr>
            <a:graphicFrameLocks noChangeAspect="1"/>
          </p:cNvGraphicFramePr>
          <p:nvPr/>
        </p:nvGraphicFramePr>
        <p:xfrm>
          <a:off x="914400" y="2057400"/>
          <a:ext cx="3429000" cy="895350"/>
        </p:xfrm>
        <a:graphic>
          <a:graphicData uri="http://schemas.openxmlformats.org/presentationml/2006/ole">
            <p:oleObj spid="_x0000_s962565" name="Equation" r:id="rId5" imgW="1752480" imgH="457200" progId="Equation.DSMT4">
              <p:embed/>
            </p:oleObj>
          </a:graphicData>
        </a:graphic>
      </p:graphicFrame>
      <p:graphicFrame>
        <p:nvGraphicFramePr>
          <p:cNvPr id="962566" name="Object 6"/>
          <p:cNvGraphicFramePr>
            <a:graphicFrameLocks noChangeAspect="1"/>
          </p:cNvGraphicFramePr>
          <p:nvPr/>
        </p:nvGraphicFramePr>
        <p:xfrm>
          <a:off x="5029200" y="2057400"/>
          <a:ext cx="3067050" cy="906463"/>
        </p:xfrm>
        <a:graphic>
          <a:graphicData uri="http://schemas.openxmlformats.org/presentationml/2006/ole">
            <p:oleObj spid="_x0000_s962566" name="Equation" r:id="rId6" imgW="154908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MCMC: Gibbs Sampling</a:t>
            </a:r>
          </a:p>
        </p:txBody>
      </p:sp>
      <p:sp>
        <p:nvSpPr>
          <p:cNvPr id="963587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770813" cy="28543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i="1"/>
              <a:t>state</a:t>
            </a:r>
            <a:r>
              <a:rPr lang="en-US" sz="3000"/>
              <a:t> </a:t>
            </a:r>
            <a:r>
              <a:rPr lang="en-US" sz="3000">
                <a:cs typeface="Arial" pitchFamily="34" charset="0"/>
              </a:rPr>
              <a:t>←</a:t>
            </a:r>
            <a:r>
              <a:rPr lang="en-US" sz="3000"/>
              <a:t> random truth assignment</a:t>
            </a:r>
          </a:p>
          <a:p>
            <a:r>
              <a:rPr lang="en-US" sz="3000" b="1"/>
              <a:t>for</a:t>
            </a:r>
            <a:r>
              <a:rPr lang="en-US" sz="3000"/>
              <a:t> </a:t>
            </a:r>
            <a:r>
              <a:rPr lang="en-US" sz="3000" i="1"/>
              <a:t>i</a:t>
            </a:r>
            <a:r>
              <a:rPr lang="en-US" sz="3000"/>
              <a:t> </a:t>
            </a:r>
            <a:r>
              <a:rPr lang="en-US" sz="3000">
                <a:cs typeface="Arial" pitchFamily="34" charset="0"/>
              </a:rPr>
              <a:t>←</a:t>
            </a:r>
            <a:r>
              <a:rPr lang="en-US" sz="3000"/>
              <a:t> 1 </a:t>
            </a:r>
            <a:r>
              <a:rPr lang="en-US" sz="3000" b="1"/>
              <a:t>to</a:t>
            </a:r>
            <a:r>
              <a:rPr lang="en-US" sz="3000"/>
              <a:t> </a:t>
            </a:r>
            <a:r>
              <a:rPr lang="en-US" sz="3000" i="1"/>
              <a:t>num-samples </a:t>
            </a:r>
            <a:r>
              <a:rPr lang="en-US" sz="3000" b="1"/>
              <a:t>do</a:t>
            </a:r>
          </a:p>
          <a:p>
            <a:r>
              <a:rPr lang="en-US" sz="3000" i="1"/>
              <a:t>    </a:t>
            </a:r>
            <a:r>
              <a:rPr lang="en-US" sz="3000" b="1"/>
              <a:t>for each</a:t>
            </a:r>
            <a:r>
              <a:rPr lang="en-US" sz="3000"/>
              <a:t> variable</a:t>
            </a:r>
            <a:r>
              <a:rPr lang="en-US" sz="3000" i="1"/>
              <a:t> x </a:t>
            </a:r>
          </a:p>
          <a:p>
            <a:r>
              <a:rPr lang="en-US" sz="3000"/>
              <a:t>        sample </a:t>
            </a:r>
            <a:r>
              <a:rPr lang="en-US" sz="3000" i="1"/>
              <a:t>x</a:t>
            </a:r>
            <a:r>
              <a:rPr lang="en-US" sz="3000"/>
              <a:t> according to P(</a:t>
            </a:r>
            <a:r>
              <a:rPr lang="en-US" sz="3000" i="1"/>
              <a:t>x</a:t>
            </a:r>
            <a:r>
              <a:rPr lang="en-US" sz="3000"/>
              <a:t>|</a:t>
            </a:r>
            <a:r>
              <a:rPr lang="en-US" sz="3000" i="1"/>
              <a:t>neighbors</a:t>
            </a:r>
            <a:r>
              <a:rPr lang="en-US" sz="3000"/>
              <a:t>(</a:t>
            </a:r>
            <a:r>
              <a:rPr lang="en-US" sz="3000" i="1"/>
              <a:t>x</a:t>
            </a:r>
            <a:r>
              <a:rPr lang="en-US" sz="3000"/>
              <a:t>))</a:t>
            </a:r>
          </a:p>
          <a:p>
            <a:r>
              <a:rPr lang="en-US" sz="3000"/>
              <a:t>        </a:t>
            </a:r>
            <a:r>
              <a:rPr lang="en-US" sz="3000" i="1"/>
              <a:t>state</a:t>
            </a:r>
            <a:r>
              <a:rPr lang="en-US" sz="3000"/>
              <a:t> </a:t>
            </a:r>
            <a:r>
              <a:rPr lang="en-US" sz="3000">
                <a:cs typeface="Arial" pitchFamily="34" charset="0"/>
              </a:rPr>
              <a:t>←</a:t>
            </a:r>
            <a:r>
              <a:rPr lang="en-US" sz="3000"/>
              <a:t> </a:t>
            </a:r>
            <a:r>
              <a:rPr lang="en-US" sz="3000" i="1"/>
              <a:t>state</a:t>
            </a:r>
            <a:r>
              <a:rPr lang="en-US" sz="3000"/>
              <a:t> with new value of </a:t>
            </a:r>
            <a:r>
              <a:rPr lang="en-US" sz="3000" i="1"/>
              <a:t>x</a:t>
            </a:r>
          </a:p>
          <a:p>
            <a:r>
              <a:rPr lang="en-US" sz="3000"/>
              <a:t>P(</a:t>
            </a:r>
            <a:r>
              <a:rPr lang="en-US" sz="3000" i="1"/>
              <a:t>F</a:t>
            </a:r>
            <a:r>
              <a:rPr lang="en-US" sz="3000"/>
              <a:t>) </a:t>
            </a:r>
            <a:r>
              <a:rPr lang="en-US" sz="3000">
                <a:cs typeface="Arial" pitchFamily="34" charset="0"/>
              </a:rPr>
              <a:t>←</a:t>
            </a:r>
            <a:r>
              <a:rPr lang="en-US" sz="3000"/>
              <a:t> fraction of states in which </a:t>
            </a:r>
            <a:r>
              <a:rPr lang="en-US" sz="3000" i="1"/>
              <a:t>F</a:t>
            </a:r>
            <a:r>
              <a:rPr lang="en-US" sz="3000"/>
              <a:t> is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Inference Methods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Many variations of MCMC</a:t>
            </a:r>
          </a:p>
          <a:p>
            <a:r>
              <a:rPr lang="en-US"/>
              <a:t>Belief propagation (sum-product)</a:t>
            </a:r>
          </a:p>
          <a:p>
            <a:r>
              <a:rPr lang="en-US"/>
              <a:t>Variational approximation</a:t>
            </a:r>
          </a:p>
          <a:p>
            <a:r>
              <a:rPr lang="en-US"/>
              <a:t>Exact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Motivation</a:t>
            </a:r>
          </a:p>
          <a:p>
            <a:r>
              <a:rPr lang="en-US" b="1">
                <a:solidFill>
                  <a:schemeClr val="tx2"/>
                </a:solidFill>
              </a:rPr>
              <a:t>Foundational areas</a:t>
            </a:r>
          </a:p>
          <a:p>
            <a:pPr lvl="1"/>
            <a:r>
              <a:rPr lang="en-US"/>
              <a:t>Probabilistic inference</a:t>
            </a:r>
          </a:p>
          <a:p>
            <a:pPr lvl="1"/>
            <a:r>
              <a:rPr lang="en-US" b="1">
                <a:solidFill>
                  <a:schemeClr val="tx2"/>
                </a:solidFill>
              </a:rPr>
              <a:t>Statistical learning</a:t>
            </a:r>
          </a:p>
          <a:p>
            <a:pPr lvl="1"/>
            <a:r>
              <a:rPr lang="en-US"/>
              <a:t>Logical inference</a:t>
            </a:r>
          </a:p>
          <a:p>
            <a:pPr lvl="1"/>
            <a:r>
              <a:rPr lang="en-US"/>
              <a:t>Inductive logic programming</a:t>
            </a:r>
          </a:p>
          <a:p>
            <a:r>
              <a:rPr lang="en-US"/>
              <a:t>Putting the pieces together</a:t>
            </a:r>
          </a:p>
          <a:p>
            <a:r>
              <a:rPr lang="en-US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Markov Networks</a:t>
            </a: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Learning parameters (weights)</a:t>
            </a:r>
          </a:p>
          <a:p>
            <a:pPr lvl="1"/>
            <a:r>
              <a:rPr lang="en-US"/>
              <a:t>Generatively</a:t>
            </a:r>
          </a:p>
          <a:p>
            <a:pPr lvl="1"/>
            <a:r>
              <a:rPr lang="en-US"/>
              <a:t>Discriminatively</a:t>
            </a:r>
          </a:p>
          <a:p>
            <a:r>
              <a:rPr lang="en-US"/>
              <a:t>Learning structure (features)</a:t>
            </a:r>
          </a:p>
          <a:p>
            <a:r>
              <a:rPr lang="en-US"/>
              <a:t>In this tutorial: Assume complete data</a:t>
            </a:r>
            <a:br>
              <a:rPr lang="en-US"/>
            </a:br>
            <a:r>
              <a:rPr lang="en-US"/>
              <a:t>(If not: EM versions of algorithms)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Generative Weight Learning</a:t>
            </a:r>
          </a:p>
        </p:txBody>
      </p:sp>
      <p:sp>
        <p:nvSpPr>
          <p:cNvPr id="9676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681538"/>
          </a:xfrm>
        </p:spPr>
        <p:txBody>
          <a:bodyPr/>
          <a:lstStyle/>
          <a:p>
            <a:r>
              <a:rPr lang="en-US"/>
              <a:t>Maximize likelihood or posterior probability</a:t>
            </a:r>
          </a:p>
          <a:p>
            <a:r>
              <a:rPr lang="en-US"/>
              <a:t>Numerical optimization (gradient or 2</a:t>
            </a:r>
            <a:r>
              <a:rPr lang="en-US" baseline="30000"/>
              <a:t>nd</a:t>
            </a:r>
            <a:r>
              <a:rPr lang="en-US"/>
              <a:t> order) </a:t>
            </a:r>
          </a:p>
          <a:p>
            <a:r>
              <a:rPr lang="en-US"/>
              <a:t>No local maxima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Requires inference at each step (slow!)</a:t>
            </a:r>
          </a:p>
        </p:txBody>
      </p:sp>
      <p:grpSp>
        <p:nvGrpSpPr>
          <p:cNvPr id="967691" name="Group 11"/>
          <p:cNvGrpSpPr>
            <a:grpSpLocks/>
          </p:cNvGrpSpPr>
          <p:nvPr/>
        </p:nvGrpSpPr>
        <p:grpSpPr bwMode="auto">
          <a:xfrm>
            <a:off x="1219200" y="3429000"/>
            <a:ext cx="7696200" cy="1985963"/>
            <a:chOff x="768" y="2160"/>
            <a:chExt cx="4848" cy="1251"/>
          </a:xfrm>
        </p:grpSpPr>
        <p:sp>
          <p:nvSpPr>
            <p:cNvPr id="967682" name="Rectangle 2"/>
            <p:cNvSpPr>
              <a:spLocks noChangeArrowheads="1"/>
            </p:cNvSpPr>
            <p:nvPr/>
          </p:nvSpPr>
          <p:spPr bwMode="auto">
            <a:xfrm>
              <a:off x="3408" y="2160"/>
              <a:ext cx="1008" cy="31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7683" name="Rectangle 3"/>
            <p:cNvSpPr>
              <a:spLocks noChangeArrowheads="1"/>
            </p:cNvSpPr>
            <p:nvPr/>
          </p:nvSpPr>
          <p:spPr bwMode="auto">
            <a:xfrm>
              <a:off x="2640" y="2160"/>
              <a:ext cx="576" cy="31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7686" name="Text Box 6"/>
            <p:cNvSpPr txBox="1">
              <a:spLocks noChangeArrowheads="1"/>
            </p:cNvSpPr>
            <p:nvPr/>
          </p:nvSpPr>
          <p:spPr bwMode="auto">
            <a:xfrm>
              <a:off x="768" y="2832"/>
              <a:ext cx="2360" cy="243"/>
            </a:xfrm>
            <a:prstGeom prst="rect">
              <a:avLst/>
            </a:prstGeom>
            <a:noFill/>
            <a:ln w="19050">
              <a:solidFill>
                <a:srgbClr val="339966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No. of times feature</a:t>
              </a:r>
              <a:r>
                <a:rPr lang="en-US" sz="1800" i="1"/>
                <a:t> i </a:t>
              </a:r>
              <a:r>
                <a:rPr lang="en-US" sz="1800"/>
                <a:t>is true in data</a:t>
              </a:r>
              <a:endParaRPr lang="en-US" sz="1800" i="1"/>
            </a:p>
          </p:txBody>
        </p:sp>
        <p:sp>
          <p:nvSpPr>
            <p:cNvPr id="967687" name="Text Box 7"/>
            <p:cNvSpPr txBox="1">
              <a:spLocks noChangeArrowheads="1"/>
            </p:cNvSpPr>
            <p:nvPr/>
          </p:nvSpPr>
          <p:spPr bwMode="auto">
            <a:xfrm>
              <a:off x="2016" y="3168"/>
              <a:ext cx="3600" cy="24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Expected no. times feature </a:t>
              </a:r>
              <a:r>
                <a:rPr lang="en-US" sz="1800" i="1"/>
                <a:t>i</a:t>
              </a:r>
              <a:r>
                <a:rPr lang="en-US" sz="1800"/>
                <a:t> is true according to model</a:t>
              </a:r>
            </a:p>
          </p:txBody>
        </p:sp>
        <p:sp>
          <p:nvSpPr>
            <p:cNvPr id="967688" name="Line 8"/>
            <p:cNvSpPr>
              <a:spLocks noChangeShapeType="1"/>
            </p:cNvSpPr>
            <p:nvPr/>
          </p:nvSpPr>
          <p:spPr bwMode="auto">
            <a:xfrm flipV="1">
              <a:off x="2832" y="2496"/>
              <a:ext cx="96" cy="336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7689" name="Line 9"/>
            <p:cNvSpPr>
              <a:spLocks noChangeShapeType="1"/>
            </p:cNvSpPr>
            <p:nvPr/>
          </p:nvSpPr>
          <p:spPr bwMode="auto">
            <a:xfrm flipH="1" flipV="1">
              <a:off x="3936" y="2496"/>
              <a:ext cx="384" cy="67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967690" name="Object 10"/>
          <p:cNvGraphicFramePr>
            <a:graphicFrameLocks noChangeAspect="1"/>
          </p:cNvGraphicFramePr>
          <p:nvPr/>
        </p:nvGraphicFramePr>
        <p:xfrm>
          <a:off x="1676400" y="3276600"/>
          <a:ext cx="5267325" cy="989013"/>
        </p:xfrm>
        <a:graphic>
          <a:graphicData uri="http://schemas.openxmlformats.org/presentationml/2006/ole">
            <p:oleObj spid="_x0000_s967690" name="Equation" r:id="rId4" imgW="19936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Pseudo-Likelihood</a:t>
            </a:r>
            <a:endParaRPr lang="en-US" sz="2400"/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116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Likelihood of each variable given its neighbors in the data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/>
              <a:t>Does not require inference at each step</a:t>
            </a:r>
          </a:p>
          <a:p>
            <a:pPr>
              <a:lnSpc>
                <a:spcPct val="90000"/>
              </a:lnSpc>
            </a:pPr>
            <a:r>
              <a:rPr lang="en-US"/>
              <a:t>Consistent estimator</a:t>
            </a:r>
          </a:p>
          <a:p>
            <a:pPr>
              <a:lnSpc>
                <a:spcPct val="90000"/>
              </a:lnSpc>
            </a:pPr>
            <a:r>
              <a:rPr lang="en-US"/>
              <a:t>Widely used in vision, spatial statistics, etc.</a:t>
            </a:r>
          </a:p>
          <a:p>
            <a:pPr>
              <a:lnSpc>
                <a:spcPct val="90000"/>
              </a:lnSpc>
            </a:pPr>
            <a:r>
              <a:rPr lang="en-US"/>
              <a:t>But PL parameters may not work well for</a:t>
            </a:r>
            <a:br>
              <a:rPr lang="en-US"/>
            </a:br>
            <a:r>
              <a:rPr lang="en-US"/>
              <a:t>long inference chains</a:t>
            </a:r>
            <a:endParaRPr lang="en-US" sz="2200"/>
          </a:p>
        </p:txBody>
      </p:sp>
      <p:graphicFrame>
        <p:nvGraphicFramePr>
          <p:cNvPr id="968708" name="Object 4"/>
          <p:cNvGraphicFramePr>
            <a:graphicFrameLocks noChangeAspect="1"/>
          </p:cNvGraphicFramePr>
          <p:nvPr/>
        </p:nvGraphicFramePr>
        <p:xfrm>
          <a:off x="1447800" y="1752600"/>
          <a:ext cx="6024563" cy="998538"/>
        </p:xfrm>
        <a:graphic>
          <a:graphicData uri="http://schemas.openxmlformats.org/presentationml/2006/ole">
            <p:oleObj spid="_x0000_s968708" name="Equation" r:id="rId4" imgW="2070000" imgH="342720" progId="Equation.3">
              <p:embed/>
            </p:oleObj>
          </a:graphicData>
        </a:graphic>
      </p:graphicFrame>
      <p:sp>
        <p:nvSpPr>
          <p:cNvPr id="968709" name="Text Box 5"/>
          <p:cNvSpPr txBox="1">
            <a:spLocks noChangeArrowheads="1"/>
          </p:cNvSpPr>
          <p:nvPr/>
        </p:nvSpPr>
        <p:spPr bwMode="auto">
          <a:xfrm>
            <a:off x="2041525" y="6183313"/>
            <a:ext cx="4906963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[Which can lead to disasterous results]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Rectangle 2"/>
          <p:cNvSpPr>
            <a:spLocks noChangeArrowheads="1"/>
          </p:cNvSpPr>
          <p:nvPr/>
        </p:nvSpPr>
        <p:spPr bwMode="auto">
          <a:xfrm>
            <a:off x="5486400" y="3048000"/>
            <a:ext cx="19812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31" name="Rectangle 3"/>
          <p:cNvSpPr>
            <a:spLocks noChangeArrowheads="1"/>
          </p:cNvSpPr>
          <p:nvPr/>
        </p:nvSpPr>
        <p:spPr bwMode="auto">
          <a:xfrm>
            <a:off x="3962400" y="3048000"/>
            <a:ext cx="1219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973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22238"/>
            <a:ext cx="7620000" cy="1325562"/>
          </a:xfrm>
        </p:spPr>
        <p:txBody>
          <a:bodyPr/>
          <a:lstStyle/>
          <a:p>
            <a:r>
              <a:rPr lang="en-US"/>
              <a:t>Discriminative Weight Learning</a:t>
            </a:r>
          </a:p>
        </p:txBody>
      </p:sp>
      <p:sp>
        <p:nvSpPr>
          <p:cNvPr id="969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681538"/>
          </a:xfrm>
        </p:spPr>
        <p:txBody>
          <a:bodyPr/>
          <a:lstStyle/>
          <a:p>
            <a:r>
              <a:rPr lang="en-US"/>
              <a:t>Maximize conditional likelihood of query (</a:t>
            </a:r>
            <a:r>
              <a:rPr lang="en-US" sz="3200" i="1">
                <a:latin typeface="Times" pitchFamily="18" charset="0"/>
              </a:rPr>
              <a:t>y</a:t>
            </a:r>
            <a:r>
              <a:rPr lang="en-US"/>
              <a:t>) given evidence (</a:t>
            </a:r>
            <a:r>
              <a:rPr lang="en-US" sz="3200" i="1">
                <a:latin typeface="Times" pitchFamily="18" charset="0"/>
              </a:rPr>
              <a:t>x</a:t>
            </a:r>
            <a:r>
              <a:rPr lang="en-US"/>
              <a:t>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Approximate expected counts by counts in MAP state of </a:t>
            </a:r>
            <a:r>
              <a:rPr lang="en-US" sz="3200" i="1">
                <a:latin typeface="Times" pitchFamily="18" charset="0"/>
              </a:rPr>
              <a:t>y</a:t>
            </a:r>
            <a:r>
              <a:rPr lang="en-US"/>
              <a:t> given </a:t>
            </a:r>
            <a:r>
              <a:rPr lang="en-US" sz="3200" i="1">
                <a:latin typeface="Times" pitchFamily="18" charset="0"/>
              </a:rPr>
              <a:t>x</a:t>
            </a:r>
          </a:p>
        </p:txBody>
      </p:sp>
      <p:sp>
        <p:nvSpPr>
          <p:cNvPr id="969734" name="Text Box 6"/>
          <p:cNvSpPr txBox="1">
            <a:spLocks noChangeArrowheads="1"/>
          </p:cNvSpPr>
          <p:nvPr/>
        </p:nvSpPr>
        <p:spPr bwMode="auto">
          <a:xfrm>
            <a:off x="1066800" y="4114800"/>
            <a:ext cx="4305300" cy="385763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No. of true groundings of clause</a:t>
            </a:r>
            <a:r>
              <a:rPr lang="en-US" sz="1800" i="1"/>
              <a:t> i </a:t>
            </a:r>
            <a:r>
              <a:rPr lang="en-US" sz="1800"/>
              <a:t>in data</a:t>
            </a:r>
            <a:endParaRPr lang="en-US" sz="1800" i="1"/>
          </a:p>
        </p:txBody>
      </p:sp>
      <p:sp>
        <p:nvSpPr>
          <p:cNvPr id="969735" name="Text Box 7"/>
          <p:cNvSpPr txBox="1">
            <a:spLocks noChangeArrowheads="1"/>
          </p:cNvSpPr>
          <p:nvPr/>
        </p:nvSpPr>
        <p:spPr bwMode="auto">
          <a:xfrm>
            <a:off x="3581400" y="4648200"/>
            <a:ext cx="5181600" cy="38576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Expected no. true groundings according to model</a:t>
            </a:r>
          </a:p>
        </p:txBody>
      </p:sp>
      <p:sp>
        <p:nvSpPr>
          <p:cNvPr id="969736" name="Line 8"/>
          <p:cNvSpPr>
            <a:spLocks noChangeShapeType="1"/>
          </p:cNvSpPr>
          <p:nvPr/>
        </p:nvSpPr>
        <p:spPr bwMode="auto">
          <a:xfrm flipV="1">
            <a:off x="4343400" y="3657600"/>
            <a:ext cx="152400" cy="45720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9737" name="Line 9"/>
          <p:cNvSpPr>
            <a:spLocks noChangeShapeType="1"/>
          </p:cNvSpPr>
          <p:nvPr/>
        </p:nvSpPr>
        <p:spPr bwMode="auto">
          <a:xfrm flipH="1" flipV="1">
            <a:off x="6172200" y="3657600"/>
            <a:ext cx="533400" cy="990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69738" name="Object 10"/>
          <p:cNvGraphicFramePr>
            <a:graphicFrameLocks noChangeAspect="1"/>
          </p:cNvGraphicFramePr>
          <p:nvPr/>
        </p:nvGraphicFramePr>
        <p:xfrm>
          <a:off x="914400" y="2895600"/>
          <a:ext cx="6475413" cy="989013"/>
        </p:xfrm>
        <a:graphic>
          <a:graphicData uri="http://schemas.openxmlformats.org/presentationml/2006/ole">
            <p:oleObj spid="_x0000_s969738" name="Equation" r:id="rId4" imgW="24508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Learning</a:t>
            </a:r>
          </a:p>
        </p:txBody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to learn the structure of a Markov network?</a:t>
            </a:r>
          </a:p>
          <a:p>
            <a:pPr lvl="1"/>
            <a:r>
              <a:rPr lang="en-US"/>
              <a:t>… not too different from learning structure for a Bayes network: discrete search through space of possible graphs, trying to maximize data probability….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Motivation</a:t>
            </a:r>
          </a:p>
          <a:p>
            <a:r>
              <a:rPr lang="en-US"/>
              <a:t>Foundational areas</a:t>
            </a:r>
          </a:p>
          <a:p>
            <a:pPr lvl="1"/>
            <a:r>
              <a:rPr lang="en-US"/>
              <a:t>Probabilistic inference</a:t>
            </a:r>
          </a:p>
          <a:p>
            <a:pPr lvl="1"/>
            <a:r>
              <a:rPr lang="en-US"/>
              <a:t>Statistical learning</a:t>
            </a:r>
          </a:p>
          <a:p>
            <a:pPr lvl="1"/>
            <a:r>
              <a:rPr lang="en-US"/>
              <a:t>Logical inference</a:t>
            </a:r>
          </a:p>
          <a:p>
            <a:pPr lvl="1"/>
            <a:r>
              <a:rPr lang="en-US"/>
              <a:t>Inductive logic programming</a:t>
            </a:r>
          </a:p>
          <a:p>
            <a:r>
              <a:rPr lang="en-US"/>
              <a:t>Putting the pieces together</a:t>
            </a:r>
          </a:p>
          <a:p>
            <a:r>
              <a:rPr lang="en-US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Motivation</a:t>
            </a:r>
          </a:p>
          <a:p>
            <a:r>
              <a:rPr lang="en-US"/>
              <a:t>Foundational areas</a:t>
            </a:r>
          </a:p>
          <a:p>
            <a:pPr lvl="1"/>
            <a:r>
              <a:rPr lang="en-US"/>
              <a:t>Probabilistic inference</a:t>
            </a:r>
          </a:p>
          <a:p>
            <a:pPr lvl="1"/>
            <a:r>
              <a:rPr lang="en-US"/>
              <a:t>Statistical learning</a:t>
            </a:r>
          </a:p>
          <a:p>
            <a:pPr lvl="1"/>
            <a:r>
              <a:rPr lang="en-US" b="1">
                <a:solidFill>
                  <a:schemeClr val="tx2"/>
                </a:solidFill>
              </a:rPr>
              <a:t>Logical inference</a:t>
            </a:r>
          </a:p>
          <a:p>
            <a:pPr lvl="1"/>
            <a:r>
              <a:rPr lang="en-US"/>
              <a:t>Inductive logic programming</a:t>
            </a:r>
          </a:p>
          <a:p>
            <a:r>
              <a:rPr lang="en-US"/>
              <a:t>Putting the pieces together</a:t>
            </a:r>
          </a:p>
          <a:p>
            <a:r>
              <a:rPr lang="en-US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First-Order Logic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452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Constants, variables, functions, predicates</a:t>
            </a:r>
            <a:br>
              <a:rPr lang="en-US"/>
            </a:br>
            <a:r>
              <a:rPr lang="en-US">
                <a:solidFill>
                  <a:schemeClr val="accent1"/>
                </a:solidFill>
              </a:rPr>
              <a:t>E.g.: Anna, x, MotherOf(x), Friends(x, y)</a:t>
            </a:r>
          </a:p>
          <a:p>
            <a:pPr>
              <a:lnSpc>
                <a:spcPct val="90000"/>
              </a:lnSpc>
            </a:pPr>
            <a:r>
              <a:rPr lang="en-US" b="1"/>
              <a:t>Literal:</a:t>
            </a:r>
            <a:r>
              <a:rPr lang="en-US"/>
              <a:t> Predicate or its negation</a:t>
            </a:r>
          </a:p>
          <a:p>
            <a:pPr>
              <a:lnSpc>
                <a:spcPct val="90000"/>
              </a:lnSpc>
            </a:pPr>
            <a:r>
              <a:rPr lang="en-US" b="1"/>
              <a:t>Clause:</a:t>
            </a:r>
            <a:r>
              <a:rPr lang="en-US"/>
              <a:t> Disjunction of literals</a:t>
            </a:r>
          </a:p>
          <a:p>
            <a:pPr>
              <a:lnSpc>
                <a:spcPct val="90000"/>
              </a:lnSpc>
            </a:pPr>
            <a:r>
              <a:rPr lang="en-US" b="1"/>
              <a:t>Grounding:</a:t>
            </a:r>
            <a:r>
              <a:rPr lang="en-US"/>
              <a:t> Replace all variables by constants</a:t>
            </a:r>
            <a:br>
              <a:rPr lang="en-US"/>
            </a:br>
            <a:r>
              <a:rPr lang="en-US">
                <a:solidFill>
                  <a:schemeClr val="bg2"/>
                </a:solidFill>
              </a:rPr>
              <a:t>E.g.: Friends (Anna, Bob)</a:t>
            </a:r>
          </a:p>
          <a:p>
            <a:pPr>
              <a:lnSpc>
                <a:spcPct val="90000"/>
              </a:lnSpc>
            </a:pPr>
            <a:r>
              <a:rPr lang="en-US" b="1"/>
              <a:t>World</a:t>
            </a:r>
            <a:r>
              <a:rPr lang="en-US"/>
              <a:t> (model, interpretation):</a:t>
            </a:r>
            <a:br>
              <a:rPr lang="en-US"/>
            </a:br>
            <a:r>
              <a:rPr lang="en-US"/>
              <a:t>Assignment of truth values to all ground predicates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 in First-Order Logic</a:t>
            </a:r>
          </a:p>
        </p:txBody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Traditionally done by theorem proving</a:t>
            </a:r>
            <a:br>
              <a:rPr lang="en-US"/>
            </a:br>
            <a:r>
              <a:rPr lang="en-US"/>
              <a:t>(e.g.: Prolog)</a:t>
            </a:r>
          </a:p>
          <a:p>
            <a:pPr>
              <a:lnSpc>
                <a:spcPct val="90000"/>
              </a:lnSpc>
            </a:pPr>
            <a:r>
              <a:rPr lang="en-US"/>
              <a:t>Propositionalization followed by model checking turns out to be faster (often a lot)</a:t>
            </a:r>
          </a:p>
          <a:p>
            <a:pPr>
              <a:lnSpc>
                <a:spcPct val="90000"/>
              </a:lnSpc>
            </a:pPr>
            <a:r>
              <a:rPr lang="en-US" b="1"/>
              <a:t>Propositionalization:</a:t>
            </a:r>
            <a:br>
              <a:rPr lang="en-US" b="1"/>
            </a:br>
            <a:r>
              <a:rPr lang="en-US"/>
              <a:t>Create all ground atoms and clauses</a:t>
            </a:r>
          </a:p>
          <a:p>
            <a:pPr>
              <a:lnSpc>
                <a:spcPct val="90000"/>
              </a:lnSpc>
            </a:pPr>
            <a:r>
              <a:rPr lang="en-US" b="1"/>
              <a:t>Model checking:</a:t>
            </a:r>
            <a:r>
              <a:rPr lang="en-US"/>
              <a:t> Satisfiability testing</a:t>
            </a:r>
          </a:p>
          <a:p>
            <a:pPr>
              <a:lnSpc>
                <a:spcPct val="90000"/>
              </a:lnSpc>
            </a:pPr>
            <a:r>
              <a:rPr lang="en-US"/>
              <a:t>Two main approaches:</a:t>
            </a:r>
          </a:p>
          <a:p>
            <a:pPr lvl="1">
              <a:lnSpc>
                <a:spcPct val="90000"/>
              </a:lnSpc>
            </a:pPr>
            <a:r>
              <a:rPr lang="en-US" b="1"/>
              <a:t>Backtracking</a:t>
            </a:r>
            <a:r>
              <a:rPr lang="en-US"/>
              <a:t> (e.g.: DPLL)</a:t>
            </a:r>
          </a:p>
          <a:p>
            <a:pPr lvl="1">
              <a:lnSpc>
                <a:spcPct val="90000"/>
              </a:lnSpc>
            </a:pPr>
            <a:r>
              <a:rPr lang="en-US" b="1"/>
              <a:t>Stochastic local search</a:t>
            </a:r>
            <a:r>
              <a:rPr lang="en-US"/>
              <a:t> (e.g.: WalkSAT)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Satisfiability</a:t>
            </a:r>
          </a:p>
        </p:txBody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05337"/>
          </a:xfrm>
        </p:spPr>
        <p:txBody>
          <a:bodyPr/>
          <a:lstStyle/>
          <a:p>
            <a:r>
              <a:rPr lang="en-US" sz="2600" b="1"/>
              <a:t>Input:</a:t>
            </a:r>
            <a:r>
              <a:rPr lang="en-US" sz="2600"/>
              <a:t> Set of clauses</a:t>
            </a:r>
            <a:br>
              <a:rPr lang="en-US" sz="2600"/>
            </a:br>
            <a:r>
              <a:rPr lang="en-US" sz="2600"/>
              <a:t>(Convert KB to conjunctive normal form (CNF))</a:t>
            </a:r>
          </a:p>
          <a:p>
            <a:r>
              <a:rPr lang="en-US" sz="2600" b="1"/>
              <a:t>Output:</a:t>
            </a:r>
            <a:r>
              <a:rPr lang="en-US" sz="2600"/>
              <a:t> Truth assignment that satisfies all clauses, or failure</a:t>
            </a:r>
          </a:p>
          <a:p>
            <a:r>
              <a:rPr lang="en-US" sz="2600"/>
              <a:t>The paradigmatic NP-complete problem</a:t>
            </a:r>
          </a:p>
          <a:p>
            <a:r>
              <a:rPr lang="en-US" sz="2600" b="1"/>
              <a:t>Solution:</a:t>
            </a:r>
            <a:r>
              <a:rPr lang="en-US" sz="2600"/>
              <a:t> Search</a:t>
            </a:r>
          </a:p>
          <a:p>
            <a:r>
              <a:rPr lang="en-US" sz="2600" b="1"/>
              <a:t>Key point:</a:t>
            </a:r>
            <a:br>
              <a:rPr lang="en-US" sz="2600" b="1"/>
            </a:br>
            <a:r>
              <a:rPr lang="en-US" sz="2600"/>
              <a:t>Most SAT problems are actually easy</a:t>
            </a:r>
          </a:p>
          <a:p>
            <a:r>
              <a:rPr lang="en-US" sz="2600" b="1"/>
              <a:t>Hard region:</a:t>
            </a:r>
            <a:r>
              <a:rPr lang="en-US" sz="2600"/>
              <a:t> Narrow range of</a:t>
            </a:r>
            <a:br>
              <a:rPr lang="en-US" sz="2600"/>
            </a:br>
            <a:r>
              <a:rPr lang="en-US" sz="2600"/>
              <a:t>#Clauses</a:t>
            </a:r>
            <a:r>
              <a:rPr lang="en-US" sz="2600" b="1"/>
              <a:t> / </a:t>
            </a:r>
            <a:r>
              <a:rPr lang="en-US" sz="2600"/>
              <a:t>#Variables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Backtracking</a:t>
            </a:r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Assign truth values by depth-first search</a:t>
            </a:r>
          </a:p>
          <a:p>
            <a:r>
              <a:rPr lang="en-US"/>
              <a:t>Assigning a variable deletes false literals</a:t>
            </a:r>
            <a:br>
              <a:rPr lang="en-US"/>
            </a:br>
            <a:r>
              <a:rPr lang="en-US"/>
              <a:t>and satisfied clauses</a:t>
            </a:r>
          </a:p>
          <a:p>
            <a:r>
              <a:rPr lang="en-US"/>
              <a:t>Empty set of clauses: Success</a:t>
            </a:r>
          </a:p>
          <a:p>
            <a:r>
              <a:rPr lang="en-US"/>
              <a:t>Empty clause: Failure</a:t>
            </a:r>
          </a:p>
          <a:p>
            <a:r>
              <a:rPr lang="en-US"/>
              <a:t>Additional improvements:</a:t>
            </a:r>
          </a:p>
          <a:p>
            <a:pPr lvl="1"/>
            <a:r>
              <a:rPr lang="en-US" b="1"/>
              <a:t>Unit propagation</a:t>
            </a:r>
            <a:r>
              <a:rPr lang="en-US"/>
              <a:t> (unit clause forces truth value)</a:t>
            </a:r>
          </a:p>
          <a:p>
            <a:pPr lvl="1"/>
            <a:r>
              <a:rPr lang="en-US" b="1"/>
              <a:t>Pure literals</a:t>
            </a:r>
            <a:r>
              <a:rPr lang="en-US"/>
              <a:t> (same truth value everywhere)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Motivation</a:t>
            </a:r>
          </a:p>
          <a:p>
            <a:r>
              <a:rPr lang="en-US"/>
              <a:t>Foundational areas</a:t>
            </a:r>
          </a:p>
          <a:p>
            <a:pPr lvl="1"/>
            <a:r>
              <a:rPr lang="en-US"/>
              <a:t>Probabilistic inference</a:t>
            </a:r>
          </a:p>
          <a:p>
            <a:pPr lvl="1"/>
            <a:r>
              <a:rPr lang="en-US"/>
              <a:t>Statistical learning</a:t>
            </a:r>
          </a:p>
          <a:p>
            <a:pPr lvl="1"/>
            <a:r>
              <a:rPr lang="en-US"/>
              <a:t>Logical inference</a:t>
            </a:r>
          </a:p>
          <a:p>
            <a:pPr lvl="1"/>
            <a:r>
              <a:rPr lang="en-US" b="1">
                <a:solidFill>
                  <a:schemeClr val="tx2"/>
                </a:solidFill>
              </a:rPr>
              <a:t>Inductive logic programming</a:t>
            </a:r>
          </a:p>
          <a:p>
            <a:r>
              <a:rPr lang="en-US"/>
              <a:t>Putting the pieces together</a:t>
            </a:r>
          </a:p>
          <a:p>
            <a:r>
              <a:rPr lang="en-US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Induction</a:t>
            </a:r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82000" cy="4452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/>
              <a:t>Given:</a:t>
            </a:r>
            <a:r>
              <a:rPr lang="en-US" sz="2600"/>
              <a:t> Set of positive and negative examples of some concept</a:t>
            </a:r>
          </a:p>
          <a:p>
            <a:pPr lvl="1">
              <a:lnSpc>
                <a:spcPct val="90000"/>
              </a:lnSpc>
            </a:pPr>
            <a:r>
              <a:rPr lang="en-US" sz="2200" b="1"/>
              <a:t>Example:</a:t>
            </a:r>
            <a:r>
              <a:rPr lang="en-US" sz="2200"/>
              <a:t> </a:t>
            </a:r>
            <a:r>
              <a:rPr lang="en-US" sz="2200" i="1"/>
              <a:t>(x</a:t>
            </a:r>
            <a:r>
              <a:rPr lang="en-US" sz="2200" i="1" baseline="-25000"/>
              <a:t>1</a:t>
            </a:r>
            <a:r>
              <a:rPr lang="en-US" sz="2200" i="1"/>
              <a:t>, x</a:t>
            </a:r>
            <a:r>
              <a:rPr lang="en-US" sz="2200" i="1" baseline="-25000"/>
              <a:t>2</a:t>
            </a:r>
            <a:r>
              <a:rPr lang="en-US" sz="2200" i="1"/>
              <a:t>, … , x</a:t>
            </a:r>
            <a:r>
              <a:rPr lang="en-US" sz="2200" i="1" baseline="-25000"/>
              <a:t>n</a:t>
            </a:r>
            <a:r>
              <a:rPr lang="en-US" sz="2200" i="1"/>
              <a:t>, y)</a:t>
            </a:r>
          </a:p>
          <a:p>
            <a:pPr lvl="1">
              <a:lnSpc>
                <a:spcPct val="90000"/>
              </a:lnSpc>
            </a:pPr>
            <a:r>
              <a:rPr lang="en-US" sz="2200" i="1"/>
              <a:t>y:</a:t>
            </a:r>
            <a:r>
              <a:rPr lang="en-US" sz="2200"/>
              <a:t> </a:t>
            </a:r>
            <a:r>
              <a:rPr lang="en-US" sz="2200" b="1"/>
              <a:t>concept</a:t>
            </a:r>
            <a:r>
              <a:rPr lang="en-US" sz="2200"/>
              <a:t> (Boolean)</a:t>
            </a:r>
          </a:p>
          <a:p>
            <a:pPr lvl="1">
              <a:lnSpc>
                <a:spcPct val="90000"/>
              </a:lnSpc>
            </a:pPr>
            <a:r>
              <a:rPr lang="en-US" sz="2200" i="1"/>
              <a:t>x</a:t>
            </a:r>
            <a:r>
              <a:rPr lang="en-US" sz="2200" i="1" baseline="-25000"/>
              <a:t>1</a:t>
            </a:r>
            <a:r>
              <a:rPr lang="en-US" sz="2200" i="1"/>
              <a:t>, x</a:t>
            </a:r>
            <a:r>
              <a:rPr lang="en-US" sz="2200" i="1" baseline="-25000"/>
              <a:t>2</a:t>
            </a:r>
            <a:r>
              <a:rPr lang="en-US" sz="2200" i="1"/>
              <a:t>, … , x</a:t>
            </a:r>
            <a:r>
              <a:rPr lang="en-US" sz="2200" i="1" baseline="-25000"/>
              <a:t>n</a:t>
            </a:r>
            <a:r>
              <a:rPr lang="en-US" sz="2200" i="1"/>
              <a:t>:</a:t>
            </a:r>
            <a:r>
              <a:rPr lang="en-US" sz="2200"/>
              <a:t> </a:t>
            </a:r>
            <a:r>
              <a:rPr lang="en-US" sz="2200" b="1"/>
              <a:t>attributes</a:t>
            </a:r>
            <a:r>
              <a:rPr lang="en-US" sz="2200"/>
              <a:t> (assume Boolean)</a:t>
            </a:r>
          </a:p>
          <a:p>
            <a:pPr>
              <a:lnSpc>
                <a:spcPct val="90000"/>
              </a:lnSpc>
            </a:pPr>
            <a:r>
              <a:rPr lang="en-US" sz="2600" b="1"/>
              <a:t>Goal:</a:t>
            </a:r>
            <a:r>
              <a:rPr lang="en-US" sz="2600"/>
              <a:t> Induce a set of rules that cover all positive examples and no negative ones</a:t>
            </a:r>
          </a:p>
          <a:p>
            <a:pPr lvl="1">
              <a:lnSpc>
                <a:spcPct val="90000"/>
              </a:lnSpc>
            </a:pPr>
            <a:r>
              <a:rPr lang="en-US" sz="2200" b="1"/>
              <a:t>Rule: </a:t>
            </a:r>
            <a:r>
              <a:rPr lang="en-US" sz="2200"/>
              <a:t> </a:t>
            </a:r>
            <a:r>
              <a:rPr lang="en-US" sz="2200" i="1"/>
              <a:t>x</a:t>
            </a:r>
            <a:r>
              <a:rPr lang="en-US" sz="2200" i="1" baseline="-25000"/>
              <a:t>a</a:t>
            </a:r>
            <a:r>
              <a:rPr lang="en-US" sz="2200" i="1"/>
              <a:t> ^ x</a:t>
            </a:r>
            <a:r>
              <a:rPr lang="en-US" sz="2200" i="1" baseline="-25000"/>
              <a:t>b</a:t>
            </a:r>
            <a:r>
              <a:rPr lang="en-US" sz="2200" i="1"/>
              <a:t> ^ …</a:t>
            </a:r>
            <a:r>
              <a:rPr lang="en-US" sz="2200" b="1">
                <a:sym typeface="Symbol" pitchFamily="18" charset="2"/>
              </a:rPr>
              <a:t> </a:t>
            </a:r>
            <a:r>
              <a:rPr lang="en-US" sz="2200" i="1"/>
              <a:t> y</a:t>
            </a:r>
            <a:r>
              <a:rPr lang="en-US" sz="2200"/>
              <a:t>   (x</a:t>
            </a:r>
            <a:r>
              <a:rPr lang="en-US" sz="2200" baseline="-25000"/>
              <a:t>a</a:t>
            </a:r>
            <a:r>
              <a:rPr lang="en-US" sz="2200"/>
              <a:t>: Literal, i.e., </a:t>
            </a:r>
            <a:r>
              <a:rPr lang="en-US" sz="2200" i="1"/>
              <a:t>x</a:t>
            </a:r>
            <a:r>
              <a:rPr lang="en-US" sz="2200" i="1" baseline="-25000"/>
              <a:t>i</a:t>
            </a:r>
            <a:r>
              <a:rPr lang="en-US" sz="2200"/>
              <a:t> or its negation)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Same as </a:t>
            </a:r>
            <a:r>
              <a:rPr lang="en-US" sz="2200" b="1"/>
              <a:t>Horn clause</a:t>
            </a:r>
            <a:r>
              <a:rPr lang="en-US" sz="2200"/>
              <a:t>:  </a:t>
            </a:r>
            <a:r>
              <a:rPr lang="en-US" sz="2200" i="1"/>
              <a:t>Body </a:t>
            </a:r>
            <a:r>
              <a:rPr lang="en-US" sz="2200" b="1">
                <a:sym typeface="Symbol" pitchFamily="18" charset="2"/>
              </a:rPr>
              <a:t></a:t>
            </a:r>
            <a:r>
              <a:rPr lang="en-US" sz="2200" i="1"/>
              <a:t> Head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Rule</a:t>
            </a:r>
            <a:r>
              <a:rPr lang="en-US" sz="2200" i="1"/>
              <a:t> r </a:t>
            </a:r>
            <a:r>
              <a:rPr lang="en-US" sz="2200" b="1"/>
              <a:t>covers</a:t>
            </a:r>
            <a:r>
              <a:rPr lang="en-US" sz="2200"/>
              <a:t> example </a:t>
            </a:r>
            <a:r>
              <a:rPr lang="en-US" sz="2200" i="1"/>
              <a:t>x</a:t>
            </a:r>
            <a:r>
              <a:rPr lang="en-US" sz="2200"/>
              <a:t> iff </a:t>
            </a:r>
            <a:r>
              <a:rPr lang="en-US" sz="2200" i="1"/>
              <a:t>x </a:t>
            </a:r>
            <a:r>
              <a:rPr lang="en-US" sz="2200"/>
              <a:t>satisfies body of </a:t>
            </a:r>
            <a:r>
              <a:rPr lang="en-US" sz="2200" i="1"/>
              <a:t>r</a:t>
            </a:r>
          </a:p>
          <a:p>
            <a:pPr>
              <a:lnSpc>
                <a:spcPct val="90000"/>
              </a:lnSpc>
            </a:pPr>
            <a:r>
              <a:rPr lang="en-US" sz="2600" b="1" i="1"/>
              <a:t>Eval(r):</a:t>
            </a:r>
            <a:r>
              <a:rPr lang="en-US" sz="2600"/>
              <a:t> Accuracy, info. gain, coverage, support,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a Single Rule</a:t>
            </a:r>
          </a:p>
        </p:txBody>
      </p:sp>
      <p:sp>
        <p:nvSpPr>
          <p:cNvPr id="941059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5624513" cy="422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i="1"/>
              <a:t>head </a:t>
            </a:r>
            <a:r>
              <a:rPr lang="en-US" sz="3000" i="1">
                <a:cs typeface="Arial" pitchFamily="34" charset="0"/>
              </a:rPr>
              <a:t>← y</a:t>
            </a:r>
          </a:p>
          <a:p>
            <a:r>
              <a:rPr lang="en-US" sz="3000" i="1"/>
              <a:t>body</a:t>
            </a:r>
            <a:r>
              <a:rPr lang="en-US" sz="3000"/>
              <a:t> </a:t>
            </a:r>
            <a:r>
              <a:rPr lang="en-US" sz="3000">
                <a:cs typeface="Arial" pitchFamily="34" charset="0"/>
              </a:rPr>
              <a:t>←</a:t>
            </a:r>
            <a:r>
              <a:rPr lang="en-US" sz="3000"/>
              <a:t> </a:t>
            </a:r>
            <a:r>
              <a:rPr lang="en-US" sz="3000" i="1">
                <a:cs typeface="Arial" pitchFamily="34" charset="0"/>
              </a:rPr>
              <a:t>Ø</a:t>
            </a:r>
          </a:p>
          <a:p>
            <a:r>
              <a:rPr lang="en-US" sz="3000" b="1"/>
              <a:t>repeat</a:t>
            </a:r>
            <a:endParaRPr lang="en-US" sz="3000"/>
          </a:p>
          <a:p>
            <a:r>
              <a:rPr lang="en-US" sz="3000"/>
              <a:t>    </a:t>
            </a:r>
            <a:r>
              <a:rPr lang="en-US" sz="3000" b="1"/>
              <a:t>for each</a:t>
            </a:r>
            <a:r>
              <a:rPr lang="en-US" sz="3000"/>
              <a:t> literal</a:t>
            </a:r>
            <a:r>
              <a:rPr lang="en-US" sz="3000" i="1"/>
              <a:t> x</a:t>
            </a:r>
          </a:p>
          <a:p>
            <a:r>
              <a:rPr lang="en-US" sz="3000" i="1"/>
              <a:t>        r</a:t>
            </a:r>
            <a:r>
              <a:rPr lang="en-US" sz="3000" i="1" baseline="-25000"/>
              <a:t>x</a:t>
            </a:r>
            <a:r>
              <a:rPr lang="en-US" sz="3000" i="1"/>
              <a:t> </a:t>
            </a:r>
            <a:r>
              <a:rPr lang="en-US" sz="3000" i="1">
                <a:cs typeface="Arial" pitchFamily="34" charset="0"/>
              </a:rPr>
              <a:t>← r</a:t>
            </a:r>
            <a:r>
              <a:rPr lang="en-US" sz="3000">
                <a:cs typeface="Arial" pitchFamily="34" charset="0"/>
              </a:rPr>
              <a:t> with </a:t>
            </a:r>
            <a:r>
              <a:rPr lang="en-US" sz="3000" i="1">
                <a:cs typeface="Arial" pitchFamily="34" charset="0"/>
              </a:rPr>
              <a:t>x</a:t>
            </a:r>
            <a:r>
              <a:rPr lang="en-US" sz="3000">
                <a:cs typeface="Arial" pitchFamily="34" charset="0"/>
              </a:rPr>
              <a:t> added to </a:t>
            </a:r>
            <a:r>
              <a:rPr lang="en-US" sz="3000" i="1">
                <a:cs typeface="Arial" pitchFamily="34" charset="0"/>
              </a:rPr>
              <a:t>body</a:t>
            </a:r>
          </a:p>
          <a:p>
            <a:r>
              <a:rPr lang="en-US" sz="3000"/>
              <a:t>        </a:t>
            </a:r>
            <a:r>
              <a:rPr lang="en-US" sz="3000" i="1"/>
              <a:t>Eval</a:t>
            </a:r>
            <a:r>
              <a:rPr lang="en-US" sz="3000"/>
              <a:t>(</a:t>
            </a:r>
            <a:r>
              <a:rPr lang="en-US" sz="3000" i="1"/>
              <a:t>r</a:t>
            </a:r>
            <a:r>
              <a:rPr lang="en-US" sz="3000" i="1" baseline="-25000"/>
              <a:t>x</a:t>
            </a:r>
            <a:r>
              <a:rPr lang="en-US" sz="3000" i="1"/>
              <a:t>)</a:t>
            </a:r>
            <a:endParaRPr lang="en-US" sz="3000" i="1" baseline="-25000"/>
          </a:p>
          <a:p>
            <a:r>
              <a:rPr lang="en-US" sz="3000"/>
              <a:t>    </a:t>
            </a:r>
            <a:r>
              <a:rPr lang="en-US" sz="3000" i="1"/>
              <a:t>body</a:t>
            </a:r>
            <a:r>
              <a:rPr lang="en-US" sz="3000"/>
              <a:t> </a:t>
            </a:r>
            <a:r>
              <a:rPr lang="en-US" sz="3000">
                <a:cs typeface="Arial" pitchFamily="34" charset="0"/>
              </a:rPr>
              <a:t>← </a:t>
            </a:r>
            <a:r>
              <a:rPr lang="en-US" sz="3000" i="1">
                <a:cs typeface="Arial" pitchFamily="34" charset="0"/>
              </a:rPr>
              <a:t>body</a:t>
            </a:r>
            <a:r>
              <a:rPr lang="en-US" sz="3000">
                <a:cs typeface="Arial" pitchFamily="34" charset="0"/>
              </a:rPr>
              <a:t> ^ best </a:t>
            </a:r>
            <a:r>
              <a:rPr lang="en-US" sz="3000" i="1">
                <a:cs typeface="Arial" pitchFamily="34" charset="0"/>
              </a:rPr>
              <a:t>x</a:t>
            </a:r>
          </a:p>
          <a:p>
            <a:r>
              <a:rPr lang="en-US" sz="3000" b="1"/>
              <a:t>until</a:t>
            </a:r>
            <a:r>
              <a:rPr lang="en-US" sz="3000"/>
              <a:t> no </a:t>
            </a:r>
            <a:r>
              <a:rPr lang="en-US" sz="3000" i="1"/>
              <a:t>x</a:t>
            </a:r>
            <a:r>
              <a:rPr lang="en-US" sz="3000"/>
              <a:t> improves </a:t>
            </a:r>
            <a:r>
              <a:rPr lang="en-US" sz="3000" i="1"/>
              <a:t>Eval(r)</a:t>
            </a:r>
          </a:p>
          <a:p>
            <a:r>
              <a:rPr lang="en-US" sz="3000" b="1"/>
              <a:t>return</a:t>
            </a:r>
            <a:r>
              <a:rPr lang="en-US" sz="3000"/>
              <a:t> </a:t>
            </a:r>
            <a:r>
              <a:rPr lang="en-US" sz="3000" i="1"/>
              <a:t>r</a:t>
            </a:r>
          </a:p>
        </p:txBody>
      </p:sp>
      <p:sp>
        <p:nvSpPr>
          <p:cNvPr id="941060" name="Text Box 4"/>
          <p:cNvSpPr txBox="1">
            <a:spLocks noChangeArrowheads="1"/>
          </p:cNvSpPr>
          <p:nvPr/>
        </p:nvSpPr>
        <p:spPr bwMode="auto">
          <a:xfrm>
            <a:off x="6858000" y="2438400"/>
            <a:ext cx="1905000" cy="2835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[For Eval(r): something like a one-sided version of information gain works pretty well – see Quinlan’s FOIL- W]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06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a Set of Rules</a:t>
            </a:r>
          </a:p>
        </p:txBody>
      </p:sp>
      <p:sp>
        <p:nvSpPr>
          <p:cNvPr id="94208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388225" cy="3768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i="1"/>
              <a:t>R</a:t>
            </a:r>
            <a:r>
              <a:rPr lang="en-US" sz="3000"/>
              <a:t> ← </a:t>
            </a:r>
            <a:r>
              <a:rPr lang="en-US" sz="3000" i="1"/>
              <a:t>Ø</a:t>
            </a:r>
          </a:p>
          <a:p>
            <a:r>
              <a:rPr lang="en-US" sz="3000" i="1"/>
              <a:t>S </a:t>
            </a:r>
            <a:r>
              <a:rPr lang="en-US" sz="3000" i="1">
                <a:cs typeface="Arial" pitchFamily="34" charset="0"/>
              </a:rPr>
              <a:t>← examples</a:t>
            </a:r>
          </a:p>
          <a:p>
            <a:r>
              <a:rPr lang="en-US" sz="3000" b="1"/>
              <a:t>repeat</a:t>
            </a:r>
            <a:endParaRPr lang="en-US" sz="3000"/>
          </a:p>
          <a:p>
            <a:r>
              <a:rPr lang="en-US" sz="3000"/>
              <a:t>    learn a single rule</a:t>
            </a:r>
            <a:r>
              <a:rPr lang="en-US" sz="3000" b="1"/>
              <a:t> </a:t>
            </a:r>
            <a:r>
              <a:rPr lang="en-US" sz="3000" i="1"/>
              <a:t>r</a:t>
            </a:r>
          </a:p>
          <a:p>
            <a:r>
              <a:rPr lang="en-US" sz="3000" i="1"/>
              <a:t>     R</a:t>
            </a:r>
            <a:r>
              <a:rPr lang="en-US" sz="3000"/>
              <a:t> ← </a:t>
            </a:r>
            <a:r>
              <a:rPr lang="en-US" sz="3000" i="1"/>
              <a:t>R </a:t>
            </a:r>
            <a:r>
              <a:rPr lang="en-US" sz="3000"/>
              <a:t>U {</a:t>
            </a:r>
            <a:r>
              <a:rPr lang="en-US" sz="3000" i="1"/>
              <a:t> r </a:t>
            </a:r>
            <a:r>
              <a:rPr lang="en-US" sz="3000"/>
              <a:t>}</a:t>
            </a:r>
          </a:p>
          <a:p>
            <a:r>
              <a:rPr lang="en-US" sz="3000" i="1"/>
              <a:t>    S ← </a:t>
            </a:r>
            <a:r>
              <a:rPr lang="en-US" sz="3000"/>
              <a:t>S − positive examples covered by r</a:t>
            </a:r>
            <a:endParaRPr lang="en-US" sz="3000" i="1">
              <a:cs typeface="Arial" pitchFamily="34" charset="0"/>
            </a:endParaRPr>
          </a:p>
          <a:p>
            <a:r>
              <a:rPr lang="en-US" sz="3000" b="1"/>
              <a:t>until</a:t>
            </a:r>
            <a:r>
              <a:rPr lang="en-US" sz="3000"/>
              <a:t> S contains no positive examples</a:t>
            </a:r>
            <a:endParaRPr lang="en-US" sz="3000">
              <a:cs typeface="Arial" pitchFamily="34" charset="0"/>
            </a:endParaRPr>
          </a:p>
          <a:p>
            <a:r>
              <a:rPr lang="en-US" sz="3000"/>
              <a:t>r</a:t>
            </a:r>
            <a:r>
              <a:rPr lang="en-US" sz="3000" b="1"/>
              <a:t>eturn</a:t>
            </a:r>
            <a:r>
              <a:rPr lang="en-US" sz="3000"/>
              <a:t> </a:t>
            </a:r>
            <a:r>
              <a:rPr lang="en-US" sz="3000" i="1"/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First-Order Rule Induction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4452937"/>
          </a:xfrm>
        </p:spPr>
        <p:txBody>
          <a:bodyPr/>
          <a:lstStyle/>
          <a:p>
            <a:r>
              <a:rPr lang="en-US" sz="2600" i="1"/>
              <a:t>y</a:t>
            </a:r>
            <a:r>
              <a:rPr lang="en-US" sz="2600"/>
              <a:t> and </a:t>
            </a:r>
            <a:r>
              <a:rPr lang="en-US" sz="2600" i="1"/>
              <a:t>x</a:t>
            </a:r>
            <a:r>
              <a:rPr lang="en-US" sz="2600" i="1" baseline="-25000"/>
              <a:t>i</a:t>
            </a:r>
            <a:r>
              <a:rPr lang="en-US" sz="2600" i="1"/>
              <a:t> </a:t>
            </a:r>
            <a:r>
              <a:rPr lang="en-US" sz="2600"/>
              <a:t>are now predicates with arguments</a:t>
            </a:r>
            <a:br>
              <a:rPr lang="en-US" sz="2600"/>
            </a:br>
            <a:r>
              <a:rPr lang="en-US" sz="2600"/>
              <a:t>E.g.: </a:t>
            </a:r>
            <a:r>
              <a:rPr lang="en-US" sz="2600" i="1"/>
              <a:t>y</a:t>
            </a:r>
            <a:r>
              <a:rPr lang="en-US" sz="2600"/>
              <a:t> is </a:t>
            </a:r>
            <a:r>
              <a:rPr lang="en-US" sz="2600">
                <a:solidFill>
                  <a:schemeClr val="accent1"/>
                </a:solidFill>
              </a:rPr>
              <a:t>Ancestor(x,y)</a:t>
            </a:r>
            <a:r>
              <a:rPr lang="en-US" sz="2600"/>
              <a:t>, </a:t>
            </a:r>
            <a:r>
              <a:rPr lang="en-US" sz="2600" i="1"/>
              <a:t>x</a:t>
            </a:r>
            <a:r>
              <a:rPr lang="en-US" sz="2600" i="1" baseline="-25000"/>
              <a:t>i</a:t>
            </a:r>
            <a:r>
              <a:rPr lang="en-US" sz="2600"/>
              <a:t> is </a:t>
            </a:r>
            <a:r>
              <a:rPr lang="en-US" sz="2600">
                <a:solidFill>
                  <a:schemeClr val="accent1"/>
                </a:solidFill>
              </a:rPr>
              <a:t>Parent(x,y)</a:t>
            </a:r>
          </a:p>
          <a:p>
            <a:r>
              <a:rPr lang="en-US" sz="2600"/>
              <a:t>Literals to add are predicates or their negations</a:t>
            </a:r>
          </a:p>
          <a:p>
            <a:r>
              <a:rPr lang="en-US" sz="2600"/>
              <a:t>Literal to add must include at least one variable</a:t>
            </a:r>
            <a:br>
              <a:rPr lang="en-US" sz="2600"/>
            </a:br>
            <a:r>
              <a:rPr lang="en-US" sz="2600"/>
              <a:t>already appearing in rule</a:t>
            </a:r>
          </a:p>
          <a:p>
            <a:r>
              <a:rPr lang="en-US" sz="2600"/>
              <a:t>Adding a literal changes # groundings of rule</a:t>
            </a:r>
            <a:br>
              <a:rPr lang="en-US" sz="2600"/>
            </a:br>
            <a:r>
              <a:rPr lang="en-US" sz="2600"/>
              <a:t>E.g.: </a:t>
            </a:r>
            <a:r>
              <a:rPr lang="en-US" sz="2600">
                <a:solidFill>
                  <a:schemeClr val="accent1"/>
                </a:solidFill>
              </a:rPr>
              <a:t>Ancestor(x,z) ^</a:t>
            </a:r>
            <a:r>
              <a:rPr lang="en-US" sz="2600"/>
              <a:t> </a:t>
            </a:r>
            <a:r>
              <a:rPr lang="en-US" sz="2600">
                <a:solidFill>
                  <a:schemeClr val="accent1"/>
                </a:solidFill>
              </a:rPr>
              <a:t>Parent(z,y) </a:t>
            </a:r>
            <a:r>
              <a:rPr lang="en-US" sz="2600" b="1">
                <a:solidFill>
                  <a:schemeClr val="accent1"/>
                </a:solidFill>
                <a:sym typeface="Symbol" pitchFamily="18" charset="2"/>
              </a:rPr>
              <a:t></a:t>
            </a:r>
            <a:r>
              <a:rPr lang="en-US" sz="2600">
                <a:solidFill>
                  <a:schemeClr val="accent1"/>
                </a:solidFill>
              </a:rPr>
              <a:t> Ancestor(x,y)</a:t>
            </a:r>
            <a:endParaRPr lang="en-US" sz="2600"/>
          </a:p>
          <a:p>
            <a:r>
              <a:rPr lang="en-US" sz="2600" i="1"/>
              <a:t>Eval(r)</a:t>
            </a:r>
            <a:r>
              <a:rPr lang="en-US" sz="2600"/>
              <a:t> must take this into account</a:t>
            </a:r>
            <a:br>
              <a:rPr lang="en-US" sz="2600"/>
            </a:br>
            <a:r>
              <a:rPr lang="en-US" sz="2600"/>
              <a:t>E.g.: Multiply by # positive groundings of rule</a:t>
            </a:r>
            <a:br>
              <a:rPr lang="en-US" sz="2600"/>
            </a:br>
            <a:r>
              <a:rPr lang="en-US" sz="2600"/>
              <a:t>         still covered after adding literal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884238"/>
          </a:xfrm>
        </p:spPr>
        <p:txBody>
          <a:bodyPr/>
          <a:lstStyle/>
          <a:p>
            <a:r>
              <a:rPr lang="en-US"/>
              <a:t>Logical and Statistical AI</a:t>
            </a:r>
          </a:p>
        </p:txBody>
      </p:sp>
      <p:graphicFrame>
        <p:nvGraphicFramePr>
          <p:cNvPr id="1058819" name="Group 3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7620000" cy="5029201"/>
        </p:xfrm>
        <a:graphic>
          <a:graphicData uri="http://schemas.openxmlformats.org/drawingml/2006/table">
            <a:tbl>
              <a:tblPr/>
              <a:tblGrid>
                <a:gridCol w="2622550"/>
                <a:gridCol w="2406650"/>
                <a:gridCol w="25908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Logical approach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Statistical approach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Knowledge representation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First-order logic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Graphical models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Automated reasoning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Satisfiability testing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Markov chain Monte Carlo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Machine learning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Inductive logic programming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Neural networks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Planning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Classical planning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Markov decision processes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Natural language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processing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Definite clause grammars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Prob. context-free grammars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[Issues in learning first-order rules]</a:t>
            </a:r>
          </a:p>
        </p:txBody>
      </p:sp>
      <p:sp>
        <p:nvSpPr>
          <p:cNvPr id="117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First-order rules can be expensive to evaluate</a:t>
            </a:r>
          </a:p>
          <a:p>
            <a:pPr lvl="1">
              <a:lnSpc>
                <a:spcPct val="90000"/>
              </a:lnSpc>
            </a:pPr>
            <a:r>
              <a:rPr lang="en-US"/>
              <a:t>Circuit(x,n) </a:t>
            </a:r>
            <a:r>
              <a:rPr lang="en-US">
                <a:sym typeface="Wingdings" pitchFamily="2" charset="2"/>
              </a:rPr>
              <a:t> Edge(x,z1),Edge(z1,z2),…,Edge(zn,x), z1!=z2,z1!=z2,…,z1!=zn,z2!=z3,…,z{n-1}!=zn.</a:t>
            </a:r>
          </a:p>
          <a:p>
            <a:pPr>
              <a:lnSpc>
                <a:spcPct val="90000"/>
              </a:lnSpc>
            </a:pPr>
            <a:r>
              <a:rPr lang="en-US"/>
              <a:t>First-order theories can have long proofs</a:t>
            </a:r>
          </a:p>
          <a:p>
            <a:pPr lvl="1">
              <a:lnSpc>
                <a:spcPct val="90000"/>
              </a:lnSpc>
            </a:pPr>
            <a:r>
              <a:rPr lang="en-US"/>
              <a:t>Eg, Ackerman’s function</a:t>
            </a:r>
            <a:r>
              <a:rPr lang="en-US">
                <a:sym typeface="Wingdings" pitchFamily="2" charset="2"/>
              </a:rPr>
              <a:t> 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First-order rules can be very expressive</a:t>
            </a:r>
          </a:p>
          <a:p>
            <a:pPr lvl="1">
              <a:lnSpc>
                <a:spcPct val="90000"/>
              </a:lnSpc>
            </a:pPr>
            <a:r>
              <a:rPr lang="en-US"/>
              <a:t>F(a,b,c,d,y) </a:t>
            </a:r>
            <a:r>
              <a:rPr lang="en-US">
                <a:sym typeface="Wingdings" pitchFamily="2" charset="2"/>
              </a:rPr>
              <a:t> Nand(a,b,z1),Nor(c,d,z2),Xor(z2,z2,z3),Not(z3,y)</a:t>
            </a:r>
          </a:p>
        </p:txBody>
      </p:sp>
      <p:pic>
        <p:nvPicPr>
          <p:cNvPr id="1177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3425" y="381000"/>
            <a:ext cx="790575" cy="13525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97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Motivation</a:t>
            </a:r>
          </a:p>
          <a:p>
            <a:r>
              <a:rPr lang="en-US"/>
              <a:t>Foundational areas</a:t>
            </a:r>
          </a:p>
          <a:p>
            <a:pPr lvl="1"/>
            <a:r>
              <a:rPr lang="en-US"/>
              <a:t>Probabilistic inference</a:t>
            </a:r>
          </a:p>
          <a:p>
            <a:pPr lvl="1"/>
            <a:r>
              <a:rPr lang="en-US"/>
              <a:t>Statistical learning</a:t>
            </a:r>
          </a:p>
          <a:p>
            <a:pPr lvl="1"/>
            <a:r>
              <a:rPr lang="en-US"/>
              <a:t>Logical inference</a:t>
            </a:r>
          </a:p>
          <a:p>
            <a:pPr lvl="1"/>
            <a:r>
              <a:rPr lang="en-US"/>
              <a:t>Inductive logic programming</a:t>
            </a:r>
          </a:p>
          <a:p>
            <a:r>
              <a:rPr lang="en-US" b="1">
                <a:solidFill>
                  <a:schemeClr val="tx2"/>
                </a:solidFill>
              </a:rPr>
              <a:t>Putting the pieces together</a:t>
            </a:r>
          </a:p>
          <a:p>
            <a:r>
              <a:rPr lang="en-US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[Combinations of first-order and statistical learning methods]</a:t>
            </a:r>
          </a:p>
        </p:txBody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Stochastic logic programs </a:t>
            </a:r>
          </a:p>
          <a:p>
            <a:pPr lvl="1"/>
            <a:r>
              <a:rPr lang="en-US" sz="2200"/>
              <a:t>Horn clause programs + probabilities</a:t>
            </a:r>
          </a:p>
          <a:p>
            <a:r>
              <a:rPr lang="en-US" sz="2600"/>
              <a:t>Probabilistic relational models (PRMs)</a:t>
            </a:r>
          </a:p>
          <a:p>
            <a:pPr lvl="1"/>
            <a:r>
              <a:rPr lang="en-US" sz="2200"/>
              <a:t>Bayes networks defined by “frames”</a:t>
            </a:r>
          </a:p>
          <a:p>
            <a:r>
              <a:rPr lang="en-US" sz="2600"/>
              <a:t>Relational Markov networks (PRMs)</a:t>
            </a:r>
          </a:p>
          <a:p>
            <a:pPr lvl="1"/>
            <a:r>
              <a:rPr lang="en-US" sz="2200"/>
              <a:t>Markov networks defined by SQL queries</a:t>
            </a:r>
          </a:p>
          <a:p>
            <a:r>
              <a:rPr lang="en-US" sz="2600"/>
              <a:t>Bayesian logic (BLOG), Hierarchical Bayesian Compiler (HBC)</a:t>
            </a:r>
          </a:p>
          <a:p>
            <a:pPr lvl="1"/>
            <a:r>
              <a:rPr lang="en-US" sz="2200"/>
              <a:t>Bayes networks defined by special language</a:t>
            </a:r>
          </a:p>
          <a:p>
            <a:r>
              <a:rPr lang="en-US" sz="2600" b="1"/>
              <a:t>Markov logic networks</a:t>
            </a:r>
          </a:p>
          <a:p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Logic</a:t>
            </a:r>
          </a:p>
        </p:txBody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/>
              <a:t>Logical language:</a:t>
            </a:r>
            <a:r>
              <a:rPr lang="en-US" sz="2600"/>
              <a:t> First-order logic</a:t>
            </a:r>
          </a:p>
          <a:p>
            <a:pPr>
              <a:lnSpc>
                <a:spcPct val="90000"/>
              </a:lnSpc>
            </a:pPr>
            <a:r>
              <a:rPr lang="en-US" sz="2600" b="1"/>
              <a:t>Probabilistic language:</a:t>
            </a:r>
            <a:r>
              <a:rPr lang="en-US" sz="2600"/>
              <a:t> Markov networks</a:t>
            </a:r>
          </a:p>
          <a:p>
            <a:pPr lvl="1">
              <a:lnSpc>
                <a:spcPct val="90000"/>
              </a:lnSpc>
            </a:pPr>
            <a:r>
              <a:rPr lang="en-US" sz="2200" b="1"/>
              <a:t>Syntax:</a:t>
            </a:r>
            <a:r>
              <a:rPr lang="en-US" sz="2200"/>
              <a:t> First-order formulas with weights</a:t>
            </a:r>
          </a:p>
          <a:p>
            <a:pPr lvl="1">
              <a:lnSpc>
                <a:spcPct val="90000"/>
              </a:lnSpc>
            </a:pPr>
            <a:r>
              <a:rPr lang="en-US" sz="2200" b="1"/>
              <a:t>Semantics:</a:t>
            </a:r>
            <a:r>
              <a:rPr lang="en-US" sz="2200"/>
              <a:t> Templates for Markov net features</a:t>
            </a:r>
          </a:p>
          <a:p>
            <a:pPr>
              <a:lnSpc>
                <a:spcPct val="90000"/>
              </a:lnSpc>
            </a:pPr>
            <a:r>
              <a:rPr lang="en-US" sz="2600" b="1"/>
              <a:t>Learning:</a:t>
            </a:r>
            <a:endParaRPr lang="en-US" sz="2600"/>
          </a:p>
          <a:p>
            <a:pPr lvl="1">
              <a:lnSpc>
                <a:spcPct val="90000"/>
              </a:lnSpc>
            </a:pPr>
            <a:r>
              <a:rPr lang="en-US" sz="2200" b="1"/>
              <a:t>Parameters:</a:t>
            </a:r>
            <a:r>
              <a:rPr lang="en-US" sz="2200"/>
              <a:t> Generative or discriminative</a:t>
            </a:r>
          </a:p>
          <a:p>
            <a:pPr lvl="1">
              <a:lnSpc>
                <a:spcPct val="90000"/>
              </a:lnSpc>
            </a:pPr>
            <a:r>
              <a:rPr lang="en-US" sz="2200" b="1"/>
              <a:t>Structure:</a:t>
            </a:r>
            <a:r>
              <a:rPr lang="en-US" sz="2200"/>
              <a:t> ILP with arbitrary clauses and MAP score</a:t>
            </a:r>
          </a:p>
          <a:p>
            <a:pPr>
              <a:lnSpc>
                <a:spcPct val="90000"/>
              </a:lnSpc>
            </a:pPr>
            <a:r>
              <a:rPr lang="en-US" sz="2600" b="1"/>
              <a:t>Inference:</a:t>
            </a:r>
            <a:endParaRPr lang="en-US" sz="2600"/>
          </a:p>
          <a:p>
            <a:pPr lvl="1">
              <a:lnSpc>
                <a:spcPct val="90000"/>
              </a:lnSpc>
            </a:pPr>
            <a:r>
              <a:rPr lang="en-US" sz="2200" b="1"/>
              <a:t>MAP:</a:t>
            </a:r>
            <a:r>
              <a:rPr lang="en-US" sz="2200"/>
              <a:t> Weighted satisfiability</a:t>
            </a:r>
          </a:p>
          <a:p>
            <a:pPr lvl="1">
              <a:lnSpc>
                <a:spcPct val="90000"/>
              </a:lnSpc>
            </a:pPr>
            <a:r>
              <a:rPr lang="en-US" sz="2200" b="1"/>
              <a:t>Marginal:</a:t>
            </a:r>
            <a:r>
              <a:rPr lang="en-US" sz="2200"/>
              <a:t> MCMC with moves proposed by SAT solver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Partial grounding + Lazy inference</a:t>
            </a:r>
          </a:p>
          <a:p>
            <a:pPr>
              <a:lnSpc>
                <a:spcPct val="90000"/>
              </a:lnSpc>
            </a:pP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Logic</a:t>
            </a:r>
          </a:p>
        </p:txBody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developed approach to date</a:t>
            </a:r>
          </a:p>
          <a:p>
            <a:r>
              <a:rPr lang="en-US"/>
              <a:t>Many other approaches can be viewed as special cases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         [Main focus of rest of this lecture]</a:t>
            </a:r>
          </a:p>
          <a:p>
            <a:endParaRPr lang="en-US"/>
          </a:p>
        </p:txBody>
      </p:sp>
      <p:pic>
        <p:nvPicPr>
          <p:cNvPr id="1028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43400"/>
            <a:ext cx="1428750" cy="2047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sp>
        <p:nvSpPr>
          <p:cNvPr id="1028101" name="AutoShape 5"/>
          <p:cNvSpPr>
            <a:spLocks noChangeArrowheads="1"/>
          </p:cNvSpPr>
          <p:nvPr/>
        </p:nvSpPr>
        <p:spPr bwMode="auto">
          <a:xfrm>
            <a:off x="304800" y="1600200"/>
            <a:ext cx="8001000" cy="2362200"/>
          </a:xfrm>
          <a:prstGeom prst="wedgeRectCallout">
            <a:avLst>
              <a:gd name="adj1" fmla="val -35139"/>
              <a:gd name="adj2" fmla="val 66667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Logic: Intuition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logical KB is a set of </a:t>
            </a:r>
            <a:r>
              <a:rPr lang="en-US" b="1"/>
              <a:t>hard constraints</a:t>
            </a:r>
            <a:r>
              <a:rPr lang="en-US"/>
              <a:t/>
            </a:r>
            <a:br>
              <a:rPr lang="en-US"/>
            </a:br>
            <a:r>
              <a:rPr lang="en-US"/>
              <a:t>on the set of possible worlds</a:t>
            </a:r>
          </a:p>
          <a:p>
            <a:r>
              <a:rPr lang="en-US"/>
              <a:t>Let’s make them </a:t>
            </a:r>
            <a:r>
              <a:rPr lang="en-US" b="1"/>
              <a:t>soft constraints</a:t>
            </a:r>
            <a:r>
              <a:rPr lang="en-US"/>
              <a:t>:</a:t>
            </a:r>
            <a:br>
              <a:rPr lang="en-US"/>
            </a:br>
            <a:r>
              <a:rPr lang="en-US"/>
              <a:t>When a world violates a formula,</a:t>
            </a:r>
            <a:br>
              <a:rPr lang="en-US"/>
            </a:br>
            <a:r>
              <a:rPr lang="en-US"/>
              <a:t>It becomes less probable, not impossible</a:t>
            </a:r>
          </a:p>
          <a:p>
            <a:r>
              <a:rPr lang="en-US"/>
              <a:t>Give each formula a </a:t>
            </a:r>
            <a:r>
              <a:rPr lang="en-US" b="1"/>
              <a:t>weight</a:t>
            </a:r>
            <a:br>
              <a:rPr lang="en-US" b="1"/>
            </a:br>
            <a:r>
              <a:rPr lang="en-US"/>
              <a:t>(Higher weight  </a:t>
            </a:r>
            <a:r>
              <a:rPr lang="en-US" b="1">
                <a:sym typeface="Symbol" pitchFamily="18" charset="2"/>
              </a:rPr>
              <a:t></a:t>
            </a:r>
            <a:r>
              <a:rPr lang="en-US"/>
              <a:t>  Stronger constraint)</a:t>
            </a:r>
          </a:p>
          <a:p>
            <a:endParaRPr lang="en-US"/>
          </a:p>
        </p:txBody>
      </p:sp>
      <p:graphicFrame>
        <p:nvGraphicFramePr>
          <p:cNvPr id="1181696" name="Object 1024"/>
          <p:cNvGraphicFramePr>
            <a:graphicFrameLocks noChangeAspect="1"/>
          </p:cNvGraphicFramePr>
          <p:nvPr/>
        </p:nvGraphicFramePr>
        <p:xfrm>
          <a:off x="582613" y="5334000"/>
          <a:ext cx="7978775" cy="654050"/>
        </p:xfrm>
        <a:graphic>
          <a:graphicData uri="http://schemas.openxmlformats.org/presentationml/2006/ole">
            <p:oleObj spid="_x0000_s1181696" name="Equation" r:id="rId4" imgW="30985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Logic: Definition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</a:t>
            </a:r>
            <a:r>
              <a:rPr lang="en-US">
                <a:solidFill>
                  <a:schemeClr val="tx2"/>
                </a:solidFill>
              </a:rPr>
              <a:t>Markov Logic Network (MLN)</a:t>
            </a:r>
            <a:r>
              <a:rPr lang="en-US"/>
              <a:t> is a set of pairs </a:t>
            </a:r>
            <a:r>
              <a:rPr lang="en-US">
                <a:solidFill>
                  <a:schemeClr val="accent2"/>
                </a:solidFill>
              </a:rPr>
              <a:t>(F, w)</a:t>
            </a:r>
            <a:r>
              <a:rPr lang="en-US"/>
              <a:t> where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F</a:t>
            </a:r>
            <a:r>
              <a:rPr lang="en-US"/>
              <a:t> is a formula in first-order logic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w</a:t>
            </a:r>
            <a:r>
              <a:rPr lang="en-US"/>
              <a:t> is a real number</a:t>
            </a:r>
          </a:p>
          <a:p>
            <a:pPr>
              <a:lnSpc>
                <a:spcPct val="90000"/>
              </a:lnSpc>
            </a:pPr>
            <a:r>
              <a:rPr lang="en-US"/>
              <a:t>Together with a set of constants,</a:t>
            </a:r>
            <a:br>
              <a:rPr lang="en-US"/>
            </a:br>
            <a:r>
              <a:rPr lang="en-US"/>
              <a:t>it defines a Markov network with</a:t>
            </a:r>
          </a:p>
          <a:p>
            <a:pPr lvl="1">
              <a:lnSpc>
                <a:spcPct val="90000"/>
              </a:lnSpc>
            </a:pPr>
            <a:r>
              <a:rPr lang="en-US"/>
              <a:t>One node for each grounding of each predicate in the MLN</a:t>
            </a:r>
          </a:p>
          <a:p>
            <a:pPr lvl="1">
              <a:lnSpc>
                <a:spcPct val="90000"/>
              </a:lnSpc>
            </a:pPr>
            <a:r>
              <a:rPr lang="en-US"/>
              <a:t>One feature for each grounding of each formula </a:t>
            </a:r>
            <a:r>
              <a:rPr lang="en-US">
                <a:solidFill>
                  <a:schemeClr val="accent2"/>
                </a:solidFill>
              </a:rPr>
              <a:t>F</a:t>
            </a:r>
            <a:r>
              <a:rPr lang="en-US"/>
              <a:t> in the MLN, with the corresponding weight </a:t>
            </a:r>
            <a:r>
              <a:rPr lang="en-US">
                <a:solidFill>
                  <a:schemeClr val="accent2"/>
                </a:solidFill>
              </a:rPr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620000" cy="655638"/>
          </a:xfrm>
        </p:spPr>
        <p:txBody>
          <a:bodyPr/>
          <a:lstStyle/>
          <a:p>
            <a:r>
              <a:rPr lang="en-US" sz="3500"/>
              <a:t>Example: Friends &amp; Smokers</a:t>
            </a:r>
          </a:p>
        </p:txBody>
      </p:sp>
      <p:graphicFrame>
        <p:nvGraphicFramePr>
          <p:cNvPr id="795652" name="Object 4"/>
          <p:cNvGraphicFramePr>
            <a:graphicFrameLocks noChangeAspect="1"/>
          </p:cNvGraphicFramePr>
          <p:nvPr>
            <p:ph idx="1"/>
          </p:nvPr>
        </p:nvGraphicFramePr>
        <p:xfrm>
          <a:off x="1979613" y="1482725"/>
          <a:ext cx="4789487" cy="782638"/>
        </p:xfrm>
        <a:graphic>
          <a:graphicData uri="http://schemas.openxmlformats.org/presentationml/2006/ole">
            <p:oleObj spid="_x0000_s795652" name="Equation" r:id="rId4" imgW="26413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r>
              <a:rPr lang="en-US" sz="3500"/>
              <a:t>Example: Friends &amp; Smokers</a:t>
            </a:r>
          </a:p>
        </p:txBody>
      </p:sp>
      <p:graphicFrame>
        <p:nvGraphicFramePr>
          <p:cNvPr id="780292" name="Object 4"/>
          <p:cNvGraphicFramePr>
            <a:graphicFrameLocks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p:oleObj spid="_x0000_s780292" name="Equation" r:id="rId4" imgW="30859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r>
              <a:rPr lang="en-US" sz="3500"/>
              <a:t>Example: Friends &amp; Smokers</a:t>
            </a:r>
          </a:p>
        </p:txBody>
      </p:sp>
      <p:graphicFrame>
        <p:nvGraphicFramePr>
          <p:cNvPr id="794628" name="Object 4"/>
          <p:cNvGraphicFramePr>
            <a:graphicFrameLocks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p:oleObj spid="_x0000_s794628" name="Equation" r:id="rId4" imgW="3085920" imgH="431640" progId="Equation.3">
              <p:embed/>
            </p:oleObj>
          </a:graphicData>
        </a:graphic>
      </p:graphicFrame>
      <p:sp>
        <p:nvSpPr>
          <p:cNvPr id="794629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4630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p:oleObj spid="_x0000_s794630" name="Equation" r:id="rId5" imgW="21564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Need to Unify the Two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real world is complex and uncertain</a:t>
            </a:r>
          </a:p>
          <a:p>
            <a:r>
              <a:rPr lang="en-US"/>
              <a:t>Logic handles complexity</a:t>
            </a:r>
          </a:p>
          <a:p>
            <a:r>
              <a:rPr lang="en-US"/>
              <a:t>Probability handles uncertainty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ChangeArrowheads="1"/>
          </p:cNvSpPr>
          <p:nvPr/>
        </p:nvSpPr>
        <p:spPr bwMode="auto">
          <a:xfrm>
            <a:off x="129540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655638"/>
          </a:xfrm>
        </p:spPr>
        <p:txBody>
          <a:bodyPr/>
          <a:lstStyle/>
          <a:p>
            <a:r>
              <a:rPr lang="en-US" sz="3500"/>
              <a:t>Example: Friends &amp; Smokers</a:t>
            </a:r>
          </a:p>
        </p:txBody>
      </p:sp>
      <p:graphicFrame>
        <p:nvGraphicFramePr>
          <p:cNvPr id="793604" name="Object 4"/>
          <p:cNvGraphicFramePr>
            <a:graphicFrameLocks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p:oleObj spid="_x0000_s793604" name="Equation" r:id="rId4" imgW="3085920" imgH="431640" progId="Equation.3">
              <p:embed/>
            </p:oleObj>
          </a:graphicData>
        </a:graphic>
      </p:graphicFrame>
      <p:sp>
        <p:nvSpPr>
          <p:cNvPr id="793605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3606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p:oleObj spid="_x0000_s793606" name="Equation" r:id="rId5" imgW="215640" imgH="406080" progId="Equation.3">
              <p:embed/>
            </p:oleObj>
          </a:graphicData>
        </a:graphic>
      </p:graphicFrame>
      <p:sp>
        <p:nvSpPr>
          <p:cNvPr id="793607" name="Text Box 7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Two constants: </a:t>
            </a:r>
            <a:r>
              <a:rPr lang="en-US" sz="2400" b="1"/>
              <a:t>Anna</a:t>
            </a:r>
            <a:r>
              <a:rPr lang="en-US" sz="2400"/>
              <a:t> (A) and </a:t>
            </a:r>
            <a:r>
              <a:rPr lang="en-US" sz="2400" b="1"/>
              <a:t>Bob</a:t>
            </a:r>
            <a:r>
              <a:rPr lang="en-US" sz="2400"/>
              <a:t> 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67600" cy="655638"/>
          </a:xfrm>
        </p:spPr>
        <p:txBody>
          <a:bodyPr/>
          <a:lstStyle/>
          <a:p>
            <a:r>
              <a:rPr lang="en-US" sz="3500"/>
              <a:t>Example: Friends &amp; Smokers</a:t>
            </a:r>
          </a:p>
        </p:txBody>
      </p:sp>
      <p:graphicFrame>
        <p:nvGraphicFramePr>
          <p:cNvPr id="792580" name="Object 4"/>
          <p:cNvGraphicFramePr>
            <a:graphicFrameLocks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p:oleObj spid="_x0000_s792580" name="Equation" r:id="rId4" imgW="3085920" imgH="431640" progId="Equation.3">
              <p:embed/>
            </p:oleObj>
          </a:graphicData>
        </a:graphic>
      </p:graphicFrame>
      <p:sp>
        <p:nvSpPr>
          <p:cNvPr id="792581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92582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p:oleObj spid="_x0000_s792582" name="Equation" r:id="rId5" imgW="215640" imgH="406080" progId="Equation.3">
              <p:embed/>
            </p:oleObj>
          </a:graphicData>
        </a:graphic>
      </p:graphicFrame>
      <p:sp>
        <p:nvSpPr>
          <p:cNvPr id="792583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Cancer(A)</a:t>
            </a:r>
          </a:p>
        </p:txBody>
      </p:sp>
      <p:sp>
        <p:nvSpPr>
          <p:cNvPr id="792584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Smokes(A)</a:t>
            </a:r>
          </a:p>
        </p:txBody>
      </p:sp>
      <p:sp>
        <p:nvSpPr>
          <p:cNvPr id="792585" name="Oval 9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Smokes(B)</a:t>
            </a:r>
          </a:p>
        </p:txBody>
      </p:sp>
      <p:sp>
        <p:nvSpPr>
          <p:cNvPr id="792586" name="Oval 1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Cancer(B)</a:t>
            </a:r>
          </a:p>
        </p:txBody>
      </p:sp>
      <p:sp>
        <p:nvSpPr>
          <p:cNvPr id="792587" name="Text Box 11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Two constants: </a:t>
            </a:r>
            <a:r>
              <a:rPr lang="en-US" sz="2400" b="1"/>
              <a:t>Anna</a:t>
            </a:r>
            <a:r>
              <a:rPr lang="en-US" sz="2400"/>
              <a:t> (A) and </a:t>
            </a:r>
            <a:r>
              <a:rPr lang="en-US" sz="2400" b="1"/>
              <a:t>Bob</a:t>
            </a:r>
            <a:r>
              <a:rPr lang="en-US" sz="2400"/>
              <a:t> 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r>
              <a:rPr lang="en-US" sz="3500"/>
              <a:t>Example: Friends &amp; Smokers</a:t>
            </a:r>
          </a:p>
        </p:txBody>
      </p:sp>
      <p:graphicFrame>
        <p:nvGraphicFramePr>
          <p:cNvPr id="781316" name="Object 4"/>
          <p:cNvGraphicFramePr>
            <a:graphicFrameLocks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p:oleObj spid="_x0000_s781316" name="Equation" r:id="rId4" imgW="3085920" imgH="431640" progId="Equation.3">
              <p:embed/>
            </p:oleObj>
          </a:graphicData>
        </a:graphic>
      </p:graphicFrame>
      <p:sp>
        <p:nvSpPr>
          <p:cNvPr id="781317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1318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p:oleObj spid="_x0000_s781318" name="Equation" r:id="rId5" imgW="215640" imgH="406080" progId="Equation.3">
              <p:embed/>
            </p:oleObj>
          </a:graphicData>
        </a:graphic>
      </p:graphicFrame>
      <p:sp>
        <p:nvSpPr>
          <p:cNvPr id="781319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Cancer(A)</a:t>
            </a:r>
          </a:p>
        </p:txBody>
      </p:sp>
      <p:sp>
        <p:nvSpPr>
          <p:cNvPr id="781320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Smokes(A)</a:t>
            </a:r>
          </a:p>
        </p:txBody>
      </p:sp>
      <p:sp>
        <p:nvSpPr>
          <p:cNvPr id="781321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Friends(A,A)</a:t>
            </a:r>
          </a:p>
        </p:txBody>
      </p:sp>
      <p:sp>
        <p:nvSpPr>
          <p:cNvPr id="781322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Friends(B,A)</a:t>
            </a:r>
          </a:p>
        </p:txBody>
      </p:sp>
      <p:sp>
        <p:nvSpPr>
          <p:cNvPr id="781323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Smokes(B)</a:t>
            </a:r>
          </a:p>
        </p:txBody>
      </p:sp>
      <p:sp>
        <p:nvSpPr>
          <p:cNvPr id="781324" name="Oval 12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Friends(A,B)</a:t>
            </a:r>
          </a:p>
        </p:txBody>
      </p:sp>
      <p:sp>
        <p:nvSpPr>
          <p:cNvPr id="781325" name="Oval 13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Cancer(B)</a:t>
            </a:r>
          </a:p>
        </p:txBody>
      </p:sp>
      <p:sp>
        <p:nvSpPr>
          <p:cNvPr id="781326" name="Oval 14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Friends(B,B)</a:t>
            </a:r>
          </a:p>
        </p:txBody>
      </p:sp>
      <p:sp>
        <p:nvSpPr>
          <p:cNvPr id="781327" name="Text Box 15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Two constants: </a:t>
            </a:r>
            <a:r>
              <a:rPr lang="en-US" sz="2400" b="1"/>
              <a:t>Anna</a:t>
            </a:r>
            <a:r>
              <a:rPr lang="en-US" sz="2400"/>
              <a:t> (A) and </a:t>
            </a:r>
            <a:r>
              <a:rPr lang="en-US" sz="2400" b="1"/>
              <a:t>Bob</a:t>
            </a:r>
            <a:r>
              <a:rPr lang="en-US" sz="2400"/>
              <a:t> 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r>
              <a:rPr lang="en-US" sz="3500"/>
              <a:t>Example: Friends &amp; Smokers</a:t>
            </a:r>
          </a:p>
        </p:txBody>
      </p:sp>
      <p:graphicFrame>
        <p:nvGraphicFramePr>
          <p:cNvPr id="782340" name="Object 4"/>
          <p:cNvGraphicFramePr>
            <a:graphicFrameLocks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p:oleObj spid="_x0000_s782340" name="Equation" r:id="rId4" imgW="3085920" imgH="431640" progId="Equation.3">
              <p:embed/>
            </p:oleObj>
          </a:graphicData>
        </a:graphic>
      </p:graphicFrame>
      <p:sp>
        <p:nvSpPr>
          <p:cNvPr id="782341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2342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p:oleObj spid="_x0000_s782342" name="Equation" r:id="rId5" imgW="215640" imgH="406080" progId="Equation.3">
              <p:embed/>
            </p:oleObj>
          </a:graphicData>
        </a:graphic>
      </p:graphicFrame>
      <p:sp>
        <p:nvSpPr>
          <p:cNvPr id="782343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Cancer(A)</a:t>
            </a:r>
          </a:p>
        </p:txBody>
      </p:sp>
      <p:sp>
        <p:nvSpPr>
          <p:cNvPr id="782344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Smokes(A)</a:t>
            </a:r>
          </a:p>
        </p:txBody>
      </p:sp>
      <p:sp>
        <p:nvSpPr>
          <p:cNvPr id="782345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Friends(A,A)</a:t>
            </a:r>
          </a:p>
        </p:txBody>
      </p:sp>
      <p:sp>
        <p:nvSpPr>
          <p:cNvPr id="782346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Friends(B,A)</a:t>
            </a:r>
          </a:p>
        </p:txBody>
      </p:sp>
      <p:sp>
        <p:nvSpPr>
          <p:cNvPr id="782347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Smokes(B)</a:t>
            </a:r>
          </a:p>
        </p:txBody>
      </p:sp>
      <p:cxnSp>
        <p:nvCxnSpPr>
          <p:cNvPr id="782348" name="AutoShape 12"/>
          <p:cNvCxnSpPr>
            <a:cxnSpLocks noChangeShapeType="1"/>
            <a:stCxn id="782344" idx="3"/>
            <a:endCxn id="782343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82349" name="Oval 13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Friends(A,B)</a:t>
            </a:r>
          </a:p>
        </p:txBody>
      </p:sp>
      <p:sp>
        <p:nvSpPr>
          <p:cNvPr id="782350" name="Oval 14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Cancer(B)</a:t>
            </a:r>
          </a:p>
        </p:txBody>
      </p:sp>
      <p:sp>
        <p:nvSpPr>
          <p:cNvPr id="782351" name="Oval 15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Friends(B,B)</a:t>
            </a:r>
          </a:p>
        </p:txBody>
      </p:sp>
      <p:cxnSp>
        <p:nvCxnSpPr>
          <p:cNvPr id="782352" name="AutoShape 16"/>
          <p:cNvCxnSpPr>
            <a:cxnSpLocks noChangeShapeType="1"/>
            <a:stCxn id="782347" idx="5"/>
            <a:endCxn id="782350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82353" name="Text Box 17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Two constants: </a:t>
            </a:r>
            <a:r>
              <a:rPr lang="en-US" sz="2400" b="1"/>
              <a:t>Anna</a:t>
            </a:r>
            <a:r>
              <a:rPr lang="en-US" sz="2400"/>
              <a:t> (A) and </a:t>
            </a:r>
            <a:r>
              <a:rPr lang="en-US" sz="2400" b="1"/>
              <a:t>Bob</a:t>
            </a:r>
            <a:r>
              <a:rPr lang="en-US" sz="2400"/>
              <a:t> 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ChangeArrowheads="1"/>
          </p:cNvSpPr>
          <p:nvPr/>
        </p:nvSpPr>
        <p:spPr bwMode="auto">
          <a:xfrm>
            <a:off x="1327150" y="13716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55638"/>
          </a:xfrm>
        </p:spPr>
        <p:txBody>
          <a:bodyPr/>
          <a:lstStyle/>
          <a:p>
            <a:r>
              <a:rPr lang="en-US" sz="3500"/>
              <a:t>Example: Friends &amp; Smokers</a:t>
            </a:r>
          </a:p>
        </p:txBody>
      </p:sp>
      <p:graphicFrame>
        <p:nvGraphicFramePr>
          <p:cNvPr id="783364" name="Object 4"/>
          <p:cNvGraphicFramePr>
            <a:graphicFrameLocks noChangeAspect="1"/>
          </p:cNvGraphicFramePr>
          <p:nvPr>
            <p:ph idx="1"/>
          </p:nvPr>
        </p:nvGraphicFramePr>
        <p:xfrm>
          <a:off x="1327150" y="1447800"/>
          <a:ext cx="6096000" cy="852488"/>
        </p:xfrm>
        <a:graphic>
          <a:graphicData uri="http://schemas.openxmlformats.org/presentationml/2006/ole">
            <p:oleObj spid="_x0000_s783364" name="Equation" r:id="rId4" imgW="3085920" imgH="431640" progId="Equation.3">
              <p:embed/>
            </p:oleObj>
          </a:graphicData>
        </a:graphic>
      </p:graphicFrame>
      <p:sp>
        <p:nvSpPr>
          <p:cNvPr id="783365" name="Rectangle 5"/>
          <p:cNvSpPr>
            <a:spLocks noChangeArrowheads="1"/>
          </p:cNvSpPr>
          <p:nvPr/>
        </p:nvSpPr>
        <p:spPr bwMode="auto">
          <a:xfrm>
            <a:off x="609600" y="13716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3366" name="Object 6"/>
          <p:cNvGraphicFramePr>
            <a:graphicFrameLocks noChangeAspect="1"/>
          </p:cNvGraphicFramePr>
          <p:nvPr/>
        </p:nvGraphicFramePr>
        <p:xfrm>
          <a:off x="749300" y="1438275"/>
          <a:ext cx="425450" cy="803275"/>
        </p:xfrm>
        <a:graphic>
          <a:graphicData uri="http://schemas.openxmlformats.org/presentationml/2006/ole">
            <p:oleObj spid="_x0000_s783366" name="Equation" r:id="rId5" imgW="215640" imgH="406080" progId="Equation.3">
              <p:embed/>
            </p:oleObj>
          </a:graphicData>
        </a:graphic>
      </p:graphicFrame>
      <p:sp>
        <p:nvSpPr>
          <p:cNvPr id="783367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Cancer(A)</a:t>
            </a:r>
          </a:p>
        </p:txBody>
      </p:sp>
      <p:sp>
        <p:nvSpPr>
          <p:cNvPr id="783368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Smokes(A)</a:t>
            </a:r>
          </a:p>
        </p:txBody>
      </p:sp>
      <p:sp>
        <p:nvSpPr>
          <p:cNvPr id="783369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Friends(A,A)</a:t>
            </a:r>
          </a:p>
        </p:txBody>
      </p:sp>
      <p:sp>
        <p:nvSpPr>
          <p:cNvPr id="783370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Friends(B,A)</a:t>
            </a:r>
          </a:p>
        </p:txBody>
      </p:sp>
      <p:sp>
        <p:nvSpPr>
          <p:cNvPr id="783371" name="Oval 11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Smokes(B)</a:t>
            </a:r>
          </a:p>
        </p:txBody>
      </p:sp>
      <p:cxnSp>
        <p:nvCxnSpPr>
          <p:cNvPr id="783372" name="AutoShape 12"/>
          <p:cNvCxnSpPr>
            <a:cxnSpLocks noChangeShapeType="1"/>
            <a:stCxn id="783370" idx="0"/>
            <a:endCxn id="783368" idx="4"/>
          </p:cNvCxnSpPr>
          <p:nvPr/>
        </p:nvCxnSpPr>
        <p:spPr bwMode="auto">
          <a:xfrm flipH="1" flipV="1">
            <a:off x="3429000" y="4572000"/>
            <a:ext cx="9525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83373" name="AutoShape 13"/>
          <p:cNvCxnSpPr>
            <a:cxnSpLocks noChangeShapeType="1"/>
            <a:stCxn id="783368" idx="6"/>
            <a:endCxn id="783371" idx="2"/>
          </p:cNvCxnSpPr>
          <p:nvPr/>
        </p:nvCxnSpPr>
        <p:spPr bwMode="auto">
          <a:xfrm>
            <a:off x="41148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83374" name="AutoShape 14"/>
          <p:cNvCxnSpPr>
            <a:cxnSpLocks noChangeShapeType="1"/>
            <a:stCxn id="783371" idx="4"/>
            <a:endCxn id="783370" idx="0"/>
          </p:cNvCxnSpPr>
          <p:nvPr/>
        </p:nvCxnSpPr>
        <p:spPr bwMode="auto">
          <a:xfrm flipH="1">
            <a:off x="4381500" y="4572000"/>
            <a:ext cx="876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83375" name="AutoShape 15"/>
          <p:cNvCxnSpPr>
            <a:cxnSpLocks noChangeShapeType="1"/>
            <a:stCxn id="783368" idx="3"/>
            <a:endCxn id="783367" idx="7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83376" name="AutoShape 16"/>
          <p:cNvCxnSpPr>
            <a:cxnSpLocks noChangeShapeType="1"/>
            <a:stCxn id="783369" idx="6"/>
            <a:endCxn id="783368" idx="2"/>
          </p:cNvCxnSpPr>
          <p:nvPr/>
        </p:nvCxnSpPr>
        <p:spPr bwMode="auto">
          <a:xfrm>
            <a:off x="2133600" y="4305300"/>
            <a:ext cx="609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83377" name="Oval 17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Friends(A,B)</a:t>
            </a:r>
          </a:p>
        </p:txBody>
      </p:sp>
      <p:cxnSp>
        <p:nvCxnSpPr>
          <p:cNvPr id="783378" name="AutoShape 18"/>
          <p:cNvCxnSpPr>
            <a:cxnSpLocks noChangeShapeType="1"/>
            <a:stCxn id="783377" idx="4"/>
            <a:endCxn id="783368" idx="0"/>
          </p:cNvCxnSpPr>
          <p:nvPr/>
        </p:nvCxnSpPr>
        <p:spPr bwMode="auto">
          <a:xfrm flipH="1">
            <a:off x="3429000" y="3505200"/>
            <a:ext cx="9525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83379" name="AutoShape 19"/>
          <p:cNvCxnSpPr>
            <a:cxnSpLocks noChangeShapeType="1"/>
            <a:stCxn id="783371" idx="0"/>
            <a:endCxn id="783377" idx="4"/>
          </p:cNvCxnSpPr>
          <p:nvPr/>
        </p:nvCxnSpPr>
        <p:spPr bwMode="auto">
          <a:xfrm flipH="1" flipV="1">
            <a:off x="4381500" y="3505200"/>
            <a:ext cx="8763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83380" name="Oval 2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Cancer(B)</a:t>
            </a:r>
          </a:p>
        </p:txBody>
      </p:sp>
      <p:sp>
        <p:nvSpPr>
          <p:cNvPr id="783381" name="Oval 21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Friends(B,B)</a:t>
            </a:r>
          </a:p>
        </p:txBody>
      </p:sp>
      <p:cxnSp>
        <p:nvCxnSpPr>
          <p:cNvPr id="783382" name="AutoShape 22"/>
          <p:cNvCxnSpPr>
            <a:cxnSpLocks noChangeShapeType="1"/>
            <a:stCxn id="783371" idx="5"/>
            <a:endCxn id="783380" idx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83383" name="AutoShape 23"/>
          <p:cNvCxnSpPr>
            <a:cxnSpLocks noChangeShapeType="1"/>
            <a:stCxn id="783381" idx="2"/>
            <a:endCxn id="783371" idx="6"/>
          </p:cNvCxnSpPr>
          <p:nvPr/>
        </p:nvCxnSpPr>
        <p:spPr bwMode="auto">
          <a:xfrm flipH="1">
            <a:off x="59436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83384" name="Text Box 24"/>
          <p:cNvSpPr txBox="1">
            <a:spLocks noChangeArrowheads="1"/>
          </p:cNvSpPr>
          <p:nvPr/>
        </p:nvSpPr>
        <p:spPr bwMode="auto">
          <a:xfrm>
            <a:off x="533400" y="2401888"/>
            <a:ext cx="533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Two constants: </a:t>
            </a:r>
            <a:r>
              <a:rPr lang="en-US" sz="2400" b="1"/>
              <a:t>Anna</a:t>
            </a:r>
            <a:r>
              <a:rPr lang="en-US" sz="2400"/>
              <a:t> (A) and </a:t>
            </a:r>
            <a:r>
              <a:rPr lang="en-US" sz="2400" b="1"/>
              <a:t>Bob</a:t>
            </a:r>
            <a:r>
              <a:rPr lang="en-US" sz="2400"/>
              <a:t> 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731838"/>
          </a:xfrm>
        </p:spPr>
        <p:txBody>
          <a:bodyPr/>
          <a:lstStyle/>
          <a:p>
            <a:r>
              <a:rPr lang="en-US"/>
              <a:t>Markov Logic Networks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MLN is </a:t>
            </a:r>
            <a:r>
              <a:rPr lang="en-US" b="1"/>
              <a:t>template</a:t>
            </a:r>
            <a:r>
              <a:rPr lang="en-US"/>
              <a:t> for ground Markov nets</a:t>
            </a:r>
          </a:p>
          <a:p>
            <a:pPr>
              <a:lnSpc>
                <a:spcPct val="90000"/>
              </a:lnSpc>
            </a:pPr>
            <a:r>
              <a:rPr lang="en-US"/>
              <a:t>Probability of a world </a:t>
            </a:r>
            <a:r>
              <a:rPr lang="en-US" sz="3600" i="1">
                <a:latin typeface="Times" pitchFamily="18" charset="0"/>
              </a:rPr>
              <a:t>x</a:t>
            </a:r>
            <a:r>
              <a:rPr lang="en-US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 b="1"/>
              <a:t>Typed</a:t>
            </a:r>
            <a:r>
              <a:rPr lang="en-US"/>
              <a:t> variables and constants greatly reduce size of ground Markov net</a:t>
            </a:r>
          </a:p>
          <a:p>
            <a:pPr>
              <a:lnSpc>
                <a:spcPct val="90000"/>
              </a:lnSpc>
            </a:pPr>
            <a:r>
              <a:rPr lang="en-US"/>
              <a:t>Functions, existential quantifiers, etc.</a:t>
            </a:r>
          </a:p>
          <a:p>
            <a:pPr>
              <a:lnSpc>
                <a:spcPct val="90000"/>
              </a:lnSpc>
            </a:pPr>
            <a:r>
              <a:rPr lang="en-US"/>
              <a:t>Infinite and continuous domains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650266" name="Rectangle 26"/>
          <p:cNvSpPr>
            <a:spLocks noChangeArrowheads="1"/>
          </p:cNvSpPr>
          <p:nvPr/>
        </p:nvSpPr>
        <p:spPr bwMode="auto">
          <a:xfrm>
            <a:off x="4978400" y="2827338"/>
            <a:ext cx="7366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0267" name="Rectangle 27"/>
          <p:cNvSpPr>
            <a:spLocks noChangeArrowheads="1"/>
          </p:cNvSpPr>
          <p:nvPr/>
        </p:nvSpPr>
        <p:spPr bwMode="auto">
          <a:xfrm>
            <a:off x="4724400" y="2827338"/>
            <a:ext cx="254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0268" name="Text Box 28"/>
          <p:cNvSpPr txBox="1">
            <a:spLocks noChangeArrowheads="1"/>
          </p:cNvSpPr>
          <p:nvPr/>
        </p:nvSpPr>
        <p:spPr bwMode="auto">
          <a:xfrm>
            <a:off x="2286000" y="3733800"/>
            <a:ext cx="2108200" cy="38576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Weight of formula </a:t>
            </a:r>
            <a:r>
              <a:rPr lang="en-US" sz="1800" i="1"/>
              <a:t>i</a:t>
            </a:r>
          </a:p>
        </p:txBody>
      </p:sp>
      <p:sp>
        <p:nvSpPr>
          <p:cNvPr id="650269" name="Text Box 29"/>
          <p:cNvSpPr txBox="1">
            <a:spLocks noChangeArrowheads="1"/>
          </p:cNvSpPr>
          <p:nvPr/>
        </p:nvSpPr>
        <p:spPr bwMode="auto">
          <a:xfrm>
            <a:off x="4648200" y="3733800"/>
            <a:ext cx="4076700" cy="385763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No. of true groundings of formula </a:t>
            </a:r>
            <a:r>
              <a:rPr lang="en-US" sz="1800" i="1"/>
              <a:t>i </a:t>
            </a:r>
            <a:r>
              <a:rPr lang="en-US" sz="1800"/>
              <a:t>in </a:t>
            </a:r>
            <a:r>
              <a:rPr lang="en-US" sz="1800" i="1"/>
              <a:t>x</a:t>
            </a:r>
            <a:endParaRPr lang="en-US" sz="1800"/>
          </a:p>
        </p:txBody>
      </p:sp>
      <p:sp>
        <p:nvSpPr>
          <p:cNvPr id="650270" name="Line 30"/>
          <p:cNvSpPr>
            <a:spLocks noChangeShapeType="1"/>
          </p:cNvSpPr>
          <p:nvPr/>
        </p:nvSpPr>
        <p:spPr bwMode="auto">
          <a:xfrm flipV="1">
            <a:off x="4191000" y="3276600"/>
            <a:ext cx="533400" cy="4572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0271" name="Line 31"/>
          <p:cNvSpPr>
            <a:spLocks noChangeShapeType="1"/>
          </p:cNvSpPr>
          <p:nvPr/>
        </p:nvSpPr>
        <p:spPr bwMode="auto">
          <a:xfrm flipH="1" flipV="1">
            <a:off x="5181600" y="3262313"/>
            <a:ext cx="152400" cy="471487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50265" name="Object 25"/>
          <p:cNvGraphicFramePr>
            <a:graphicFrameLocks noChangeAspect="1"/>
          </p:cNvGraphicFramePr>
          <p:nvPr/>
        </p:nvGraphicFramePr>
        <p:xfrm>
          <a:off x="2057400" y="2438400"/>
          <a:ext cx="3916363" cy="1092200"/>
        </p:xfrm>
        <a:graphic>
          <a:graphicData uri="http://schemas.openxmlformats.org/presentationml/2006/ole">
            <p:oleObj spid="_x0000_s650265" name="Equation" r:id="rId4" imgW="1638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 to Statistical Models</a:t>
            </a:r>
          </a:p>
        </p:txBody>
      </p:sp>
      <p:sp>
        <p:nvSpPr>
          <p:cNvPr id="785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38600" cy="4757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Special cases: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Markov networks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Markov random fields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Bayesian networks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Log-linear models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Exponential models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Max. entropy models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Gibbs distributions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Boltzmann machines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Logistic regression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Hidden Markov models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Conditional random fields</a:t>
            </a:r>
          </a:p>
          <a:p>
            <a:pPr lvl="1">
              <a:lnSpc>
                <a:spcPct val="90000"/>
              </a:lnSpc>
            </a:pPr>
            <a:endParaRPr lang="en-US" sz="2200"/>
          </a:p>
        </p:txBody>
      </p:sp>
      <p:sp>
        <p:nvSpPr>
          <p:cNvPr id="78541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Obtained by making all predicates zero-arity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600"/>
          </a:p>
          <a:p>
            <a:pPr>
              <a:lnSpc>
                <a:spcPct val="90000"/>
              </a:lnSpc>
            </a:pPr>
            <a:r>
              <a:rPr lang="en-US" sz="2600"/>
              <a:t>Markov logic allows objects to be interdependent </a:t>
            </a:r>
            <a:br>
              <a:rPr lang="en-US" sz="2600"/>
            </a:br>
            <a:r>
              <a:rPr lang="en-US" sz="2600"/>
              <a:t>(non-i.i.d.)</a:t>
            </a:r>
          </a:p>
          <a:p>
            <a:pPr>
              <a:lnSpc>
                <a:spcPct val="90000"/>
              </a:lnSpc>
            </a:pPr>
            <a:endParaRPr lang="en-US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 to First-Order Logic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58200" cy="4452937"/>
          </a:xfrm>
        </p:spPr>
        <p:txBody>
          <a:bodyPr/>
          <a:lstStyle/>
          <a:p>
            <a:r>
              <a:rPr lang="en-US"/>
              <a:t>Infinite weights  </a:t>
            </a:r>
            <a:r>
              <a:rPr lang="en-US" b="1">
                <a:sym typeface="Symbol" pitchFamily="18" charset="2"/>
              </a:rPr>
              <a:t>  </a:t>
            </a:r>
            <a:r>
              <a:rPr lang="en-US">
                <a:sym typeface="Symbol" pitchFamily="18" charset="2"/>
              </a:rPr>
              <a:t>First-order logic</a:t>
            </a:r>
          </a:p>
          <a:p>
            <a:r>
              <a:rPr lang="en-US">
                <a:sym typeface="Symbol" pitchFamily="18" charset="2"/>
              </a:rPr>
              <a:t>Satisfiable KB, positive weights </a:t>
            </a:r>
            <a:r>
              <a:rPr lang="en-US" b="1">
                <a:sym typeface="Symbol" pitchFamily="18" charset="2"/>
              </a:rPr>
              <a:t></a:t>
            </a:r>
            <a:r>
              <a:rPr lang="en-US">
                <a:sym typeface="Symbol" pitchFamily="18" charset="2"/>
              </a:rPr>
              <a:t> </a:t>
            </a:r>
            <a:br>
              <a:rPr lang="en-US">
                <a:sym typeface="Symbol" pitchFamily="18" charset="2"/>
              </a:rPr>
            </a:br>
            <a:r>
              <a:rPr lang="en-US">
                <a:sym typeface="Symbol" pitchFamily="18" charset="2"/>
              </a:rPr>
              <a:t>Satisfying assignments = Modes of distribution</a:t>
            </a:r>
          </a:p>
          <a:p>
            <a:r>
              <a:rPr lang="en-US">
                <a:sym typeface="Symbol" pitchFamily="18" charset="2"/>
              </a:rPr>
              <a:t>Markov logic allows contradictions between formulas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88" name="Rectangle 16"/>
          <p:cNvSpPr>
            <a:spLocks noChangeArrowheads="1"/>
          </p:cNvSpPr>
          <p:nvPr/>
        </p:nvSpPr>
        <p:spPr bwMode="auto">
          <a:xfrm>
            <a:off x="5029200" y="4191000"/>
            <a:ext cx="1905000" cy="609600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6687" name="Rectangle 15"/>
          <p:cNvSpPr>
            <a:spLocks noChangeArrowheads="1"/>
          </p:cNvSpPr>
          <p:nvPr/>
        </p:nvSpPr>
        <p:spPr bwMode="auto">
          <a:xfrm>
            <a:off x="3124200" y="4191000"/>
            <a:ext cx="1447800" cy="6096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MAP/MPE Inference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Problem:</a:t>
            </a:r>
            <a:r>
              <a:rPr lang="en-US"/>
              <a:t> Find most likely state of world given evidence</a:t>
            </a:r>
          </a:p>
        </p:txBody>
      </p:sp>
      <p:graphicFrame>
        <p:nvGraphicFramePr>
          <p:cNvPr id="796676" name="Object 4"/>
          <p:cNvGraphicFramePr>
            <a:graphicFrameLocks noChangeAspect="1"/>
          </p:cNvGraphicFramePr>
          <p:nvPr/>
        </p:nvGraphicFramePr>
        <p:xfrm>
          <a:off x="2438400" y="2989263"/>
          <a:ext cx="3279775" cy="1014412"/>
        </p:xfrm>
        <a:graphic>
          <a:graphicData uri="http://schemas.openxmlformats.org/presentationml/2006/ole">
            <p:oleObj spid="_x0000_s796676" name="Equation" r:id="rId4" imgW="1066680" imgH="330120" progId="Equation.3">
              <p:embed/>
            </p:oleObj>
          </a:graphicData>
        </a:graphic>
      </p:graphicFrame>
      <p:sp>
        <p:nvSpPr>
          <p:cNvPr id="796677" name="Text Box 5"/>
          <p:cNvSpPr txBox="1">
            <a:spLocks noChangeArrowheads="1"/>
          </p:cNvSpPr>
          <p:nvPr/>
        </p:nvSpPr>
        <p:spPr bwMode="auto">
          <a:xfrm>
            <a:off x="3200400" y="4191000"/>
            <a:ext cx="12207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/>
              <a:t>Query</a:t>
            </a:r>
          </a:p>
        </p:txBody>
      </p:sp>
      <p:sp>
        <p:nvSpPr>
          <p:cNvPr id="796678" name="Text Box 6"/>
          <p:cNvSpPr txBox="1">
            <a:spLocks noChangeArrowheads="1"/>
          </p:cNvSpPr>
          <p:nvPr/>
        </p:nvSpPr>
        <p:spPr bwMode="auto">
          <a:xfrm>
            <a:off x="5105400" y="4191000"/>
            <a:ext cx="17478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/>
              <a:t>Evidence</a:t>
            </a:r>
          </a:p>
        </p:txBody>
      </p:sp>
      <p:sp>
        <p:nvSpPr>
          <p:cNvPr id="796679" name="Line 7"/>
          <p:cNvSpPr>
            <a:spLocks noChangeShapeType="1"/>
          </p:cNvSpPr>
          <p:nvPr/>
        </p:nvSpPr>
        <p:spPr bwMode="auto">
          <a:xfrm flipV="1">
            <a:off x="4419600" y="3657600"/>
            <a:ext cx="381000" cy="533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6686" name="Line 14"/>
          <p:cNvSpPr>
            <a:spLocks noChangeShapeType="1"/>
          </p:cNvSpPr>
          <p:nvPr/>
        </p:nvSpPr>
        <p:spPr bwMode="auto">
          <a:xfrm flipH="1" flipV="1">
            <a:off x="5410200" y="3581400"/>
            <a:ext cx="457200" cy="60960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MAP/MPE Inference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Problem:</a:t>
            </a:r>
            <a:r>
              <a:rPr lang="en-US"/>
              <a:t> Find most likely state of world given evidence</a:t>
            </a:r>
          </a:p>
        </p:txBody>
      </p:sp>
      <p:graphicFrame>
        <p:nvGraphicFramePr>
          <p:cNvPr id="797700" name="Object 4"/>
          <p:cNvGraphicFramePr>
            <a:graphicFrameLocks noChangeAspect="1"/>
          </p:cNvGraphicFramePr>
          <p:nvPr/>
        </p:nvGraphicFramePr>
        <p:xfrm>
          <a:off x="1717675" y="2819400"/>
          <a:ext cx="5681663" cy="1327150"/>
        </p:xfrm>
        <a:graphic>
          <a:graphicData uri="http://schemas.openxmlformats.org/presentationml/2006/ole">
            <p:oleObj spid="_x0000_s797700" name="Equation" r:id="rId4" imgW="19555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and Progress</a:t>
            </a:r>
          </a:p>
        </p:txBody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Goal:</a:t>
            </a:r>
            <a:r>
              <a:rPr lang="en-US"/>
              <a:t/>
            </a:r>
            <a:br>
              <a:rPr lang="en-US"/>
            </a:br>
            <a:r>
              <a:rPr lang="en-US" b="1"/>
              <a:t>Make statistical relational AI as easy as purely statistical or purely logical AI</a:t>
            </a:r>
          </a:p>
          <a:p>
            <a:pPr>
              <a:lnSpc>
                <a:spcPct val="90000"/>
              </a:lnSpc>
            </a:pPr>
            <a:r>
              <a:rPr lang="en-US"/>
              <a:t>Progress to date</a:t>
            </a:r>
          </a:p>
          <a:p>
            <a:pPr lvl="1">
              <a:lnSpc>
                <a:spcPct val="90000"/>
              </a:lnSpc>
            </a:pPr>
            <a:r>
              <a:rPr lang="en-US"/>
              <a:t>Burgeoning research area</a:t>
            </a:r>
          </a:p>
          <a:p>
            <a:pPr lvl="1">
              <a:lnSpc>
                <a:spcPct val="90000"/>
              </a:lnSpc>
            </a:pPr>
            <a:r>
              <a:rPr lang="en-US"/>
              <a:t>We’re “close enough” to goal</a:t>
            </a:r>
          </a:p>
          <a:p>
            <a:pPr lvl="1">
              <a:lnSpc>
                <a:spcPct val="90000"/>
              </a:lnSpc>
            </a:pPr>
            <a:r>
              <a:rPr lang="en-US"/>
              <a:t>Easy-to-use open-source software available</a:t>
            </a:r>
          </a:p>
          <a:p>
            <a:pPr>
              <a:lnSpc>
                <a:spcPct val="90000"/>
              </a:lnSpc>
            </a:pPr>
            <a:r>
              <a:rPr lang="en-US"/>
              <a:t>Lots of research questions (old and new)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pic>
        <p:nvPicPr>
          <p:cNvPr id="9502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29200"/>
            <a:ext cx="1276350" cy="1828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</p:pic>
      <p:sp>
        <p:nvSpPr>
          <p:cNvPr id="950278" name="AutoShape 6"/>
          <p:cNvSpPr>
            <a:spLocks noChangeArrowheads="1"/>
          </p:cNvSpPr>
          <p:nvPr/>
        </p:nvSpPr>
        <p:spPr bwMode="auto">
          <a:xfrm>
            <a:off x="609600" y="3429000"/>
            <a:ext cx="7162800" cy="1371600"/>
          </a:xfrm>
          <a:prstGeom prst="wedgeRectCallout">
            <a:avLst>
              <a:gd name="adj1" fmla="val -43750"/>
              <a:gd name="adj2" fmla="val 70000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027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MAP/MPE Inference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Problem:</a:t>
            </a:r>
            <a:r>
              <a:rPr lang="en-US"/>
              <a:t> Find most likely state of world given evidence</a:t>
            </a:r>
          </a:p>
          <a:p>
            <a:endParaRPr lang="en-US"/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798724" name="Object 4"/>
          <p:cNvGraphicFramePr>
            <a:graphicFrameLocks noChangeAspect="1"/>
          </p:cNvGraphicFramePr>
          <p:nvPr/>
        </p:nvGraphicFramePr>
        <p:xfrm>
          <a:off x="2384425" y="2955925"/>
          <a:ext cx="4281488" cy="1069975"/>
        </p:xfrm>
        <a:graphic>
          <a:graphicData uri="http://schemas.openxmlformats.org/presentationml/2006/ole">
            <p:oleObj spid="_x0000_s798724" name="Equation" r:id="rId4" imgW="137160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MAP/MPE Inference</a:t>
            </a:r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Problem:</a:t>
            </a:r>
            <a:r>
              <a:rPr lang="en-US"/>
              <a:t> Find most likely state of world given evidence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This is just the weighted MaxSAT problem</a:t>
            </a:r>
          </a:p>
          <a:p>
            <a:r>
              <a:rPr lang="en-US"/>
              <a:t>Use weighted SAT solver</a:t>
            </a:r>
            <a:br>
              <a:rPr lang="en-US"/>
            </a:br>
            <a:r>
              <a:rPr lang="en-US"/>
              <a:t>(e.g., MaxWalkSAT </a:t>
            </a:r>
            <a:r>
              <a:rPr lang="en-US" sz="2400"/>
              <a:t>[Kautz et al., 1997]</a:t>
            </a:r>
            <a:r>
              <a:rPr lang="en-US" sz="2200"/>
              <a:t> </a:t>
            </a:r>
            <a:r>
              <a:rPr lang="en-US"/>
              <a:t>)</a:t>
            </a:r>
          </a:p>
          <a:p>
            <a:r>
              <a:rPr lang="en-US"/>
              <a:t>Potentially faster than logical inference (!)</a:t>
            </a:r>
          </a:p>
        </p:txBody>
      </p:sp>
      <p:graphicFrame>
        <p:nvGraphicFramePr>
          <p:cNvPr id="799748" name="Object 4"/>
          <p:cNvGraphicFramePr>
            <a:graphicFrameLocks noChangeAspect="1"/>
          </p:cNvGraphicFramePr>
          <p:nvPr/>
        </p:nvGraphicFramePr>
        <p:xfrm>
          <a:off x="2406650" y="2743200"/>
          <a:ext cx="4279900" cy="1069975"/>
        </p:xfrm>
        <a:graphic>
          <a:graphicData uri="http://schemas.openxmlformats.org/presentationml/2006/ole">
            <p:oleObj spid="_x0000_s799748" name="Equation" r:id="rId4" imgW="137160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731838"/>
          </a:xfrm>
        </p:spPr>
        <p:txBody>
          <a:bodyPr/>
          <a:lstStyle/>
          <a:p>
            <a:r>
              <a:rPr lang="en-US"/>
              <a:t>The MaxWalkSAT Algorithm</a:t>
            </a:r>
          </a:p>
        </p:txBody>
      </p:sp>
      <p:sp>
        <p:nvSpPr>
          <p:cNvPr id="806915" name="Text Box 3"/>
          <p:cNvSpPr txBox="1">
            <a:spLocks noChangeArrowheads="1"/>
          </p:cNvSpPr>
          <p:nvPr/>
        </p:nvSpPr>
        <p:spPr bwMode="auto">
          <a:xfrm>
            <a:off x="593725" y="1489075"/>
            <a:ext cx="7102475" cy="4492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for</a:t>
            </a:r>
            <a:r>
              <a:rPr lang="en-US" sz="2400"/>
              <a:t> </a:t>
            </a:r>
            <a:r>
              <a:rPr lang="en-US" sz="2400" i="1"/>
              <a:t>i</a:t>
            </a:r>
            <a:r>
              <a:rPr lang="en-US" sz="2400"/>
              <a:t> </a:t>
            </a:r>
            <a:r>
              <a:rPr lang="en-US" sz="2400">
                <a:cs typeface="Arial" pitchFamily="34" charset="0"/>
              </a:rPr>
              <a:t>←</a:t>
            </a:r>
            <a:r>
              <a:rPr lang="en-US" sz="2400"/>
              <a:t> 1 to </a:t>
            </a:r>
            <a:r>
              <a:rPr lang="en-US" sz="2400" i="1"/>
              <a:t>max-tries</a:t>
            </a:r>
            <a:r>
              <a:rPr lang="en-US" sz="2400"/>
              <a:t> </a:t>
            </a:r>
            <a:r>
              <a:rPr lang="en-US" sz="2400" b="1"/>
              <a:t>do</a:t>
            </a:r>
          </a:p>
          <a:p>
            <a:r>
              <a:rPr lang="en-US" sz="2400"/>
              <a:t>    </a:t>
            </a:r>
            <a:r>
              <a:rPr lang="en-US" sz="2400" i="1"/>
              <a:t>solution</a:t>
            </a:r>
            <a:r>
              <a:rPr lang="en-US" sz="2400"/>
              <a:t> = random truth assignment</a:t>
            </a:r>
          </a:p>
          <a:p>
            <a:r>
              <a:rPr lang="en-US" sz="2400"/>
              <a:t>    </a:t>
            </a:r>
            <a:r>
              <a:rPr lang="en-US" sz="2400" b="1"/>
              <a:t>for </a:t>
            </a:r>
            <a:r>
              <a:rPr lang="en-US" sz="2400" i="1"/>
              <a:t>j </a:t>
            </a:r>
            <a:r>
              <a:rPr lang="en-US" sz="2400">
                <a:cs typeface="Arial" pitchFamily="34" charset="0"/>
              </a:rPr>
              <a:t>←</a:t>
            </a:r>
            <a:r>
              <a:rPr lang="en-US" sz="2400"/>
              <a:t> 1 </a:t>
            </a:r>
            <a:r>
              <a:rPr lang="en-US" sz="2400" b="1"/>
              <a:t>to</a:t>
            </a:r>
            <a:r>
              <a:rPr lang="en-US" sz="2400"/>
              <a:t> </a:t>
            </a:r>
            <a:r>
              <a:rPr lang="en-US" sz="2400" i="1"/>
              <a:t>max-flips</a:t>
            </a:r>
            <a:r>
              <a:rPr lang="en-US" sz="2400"/>
              <a:t> </a:t>
            </a:r>
            <a:r>
              <a:rPr lang="en-US" sz="2400" b="1"/>
              <a:t>do</a:t>
            </a:r>
          </a:p>
          <a:p>
            <a:r>
              <a:rPr lang="en-US" sz="2400"/>
              <a:t>        </a:t>
            </a:r>
            <a:r>
              <a:rPr lang="en-US" sz="2400" b="1"/>
              <a:t>if </a:t>
            </a:r>
            <a:r>
              <a:rPr lang="en-US" sz="2400">
                <a:solidFill>
                  <a:schemeClr val="accent2"/>
                </a:solidFill>
                <a:cs typeface="Arial" pitchFamily="34" charset="0"/>
              </a:rPr>
              <a:t>∑ weights(sat. clauses) &gt; threshold</a:t>
            </a:r>
            <a:r>
              <a:rPr lang="en-US" sz="2400"/>
              <a:t> </a:t>
            </a:r>
            <a:r>
              <a:rPr lang="en-US" sz="2400" b="1"/>
              <a:t>then</a:t>
            </a:r>
          </a:p>
          <a:p>
            <a:r>
              <a:rPr lang="en-US" sz="2400"/>
              <a:t>            </a:t>
            </a:r>
            <a:r>
              <a:rPr lang="en-US" sz="2400" b="1"/>
              <a:t>return </a:t>
            </a:r>
            <a:r>
              <a:rPr lang="en-US" sz="2400" i="1"/>
              <a:t>solution</a:t>
            </a:r>
          </a:p>
          <a:p>
            <a:r>
              <a:rPr lang="en-US" sz="2400"/>
              <a:t>        </a:t>
            </a:r>
            <a:r>
              <a:rPr lang="en-US" sz="2400" i="1"/>
              <a:t>c </a:t>
            </a:r>
            <a:r>
              <a:rPr lang="en-US" sz="2400">
                <a:cs typeface="Arial" pitchFamily="34" charset="0"/>
              </a:rPr>
              <a:t>←</a:t>
            </a:r>
            <a:r>
              <a:rPr lang="en-US" sz="2400"/>
              <a:t> random unsatisfied clause</a:t>
            </a:r>
          </a:p>
          <a:p>
            <a:r>
              <a:rPr lang="en-US" sz="2400"/>
              <a:t>        </a:t>
            </a:r>
            <a:r>
              <a:rPr lang="en-US" sz="2400" b="1"/>
              <a:t>with probability</a:t>
            </a:r>
            <a:r>
              <a:rPr lang="en-US" sz="2400"/>
              <a:t> </a:t>
            </a:r>
            <a:r>
              <a:rPr lang="en-US" sz="2400" i="1"/>
              <a:t>p</a:t>
            </a:r>
          </a:p>
          <a:p>
            <a:r>
              <a:rPr lang="en-US" sz="2400"/>
              <a:t>            flip a random variable in </a:t>
            </a:r>
            <a:r>
              <a:rPr lang="en-US" sz="2400" i="1"/>
              <a:t>c</a:t>
            </a:r>
          </a:p>
          <a:p>
            <a:r>
              <a:rPr lang="en-US" sz="2400"/>
              <a:t>        </a:t>
            </a:r>
            <a:r>
              <a:rPr lang="en-US" sz="2400" b="1"/>
              <a:t>else</a:t>
            </a:r>
          </a:p>
          <a:p>
            <a:r>
              <a:rPr lang="en-US" sz="2400"/>
              <a:t>            flip variable in </a:t>
            </a:r>
            <a:r>
              <a:rPr lang="en-US" sz="2400" i="1"/>
              <a:t>c</a:t>
            </a:r>
            <a:r>
              <a:rPr lang="en-US" sz="2400"/>
              <a:t> that maximizes</a:t>
            </a:r>
          </a:p>
          <a:p>
            <a:r>
              <a:rPr lang="en-US" sz="2400"/>
              <a:t>                </a:t>
            </a:r>
            <a:r>
              <a:rPr lang="en-US" sz="2400">
                <a:solidFill>
                  <a:schemeClr val="accent2"/>
                </a:solidFill>
              </a:rPr>
              <a:t>∑ weights(sat. clauses)</a:t>
            </a:r>
            <a:r>
              <a:rPr lang="en-US" sz="2400"/>
              <a:t>                </a:t>
            </a:r>
          </a:p>
          <a:p>
            <a:r>
              <a:rPr lang="en-US" sz="2400" b="1"/>
              <a:t>return</a:t>
            </a:r>
            <a:r>
              <a:rPr lang="en-US" sz="2400"/>
              <a:t> failure, best </a:t>
            </a:r>
            <a:r>
              <a:rPr lang="en-US" sz="2400" i="1"/>
              <a:t>solution</a:t>
            </a:r>
            <a:r>
              <a:rPr lang="en-US" sz="2400"/>
              <a:t> found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… Memory Explosion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tx2"/>
                </a:solidFill>
              </a:rPr>
              <a:t>Problem:</a:t>
            </a:r>
            <a:r>
              <a:rPr lang="en-US"/>
              <a:t> </a:t>
            </a:r>
            <a:br>
              <a:rPr lang="en-US"/>
            </a:br>
            <a:r>
              <a:rPr lang="en-US"/>
              <a:t>If there are </a:t>
            </a:r>
            <a:r>
              <a:rPr lang="en-US" b="1"/>
              <a:t>n</a:t>
            </a:r>
            <a:r>
              <a:rPr lang="en-US"/>
              <a:t> constants</a:t>
            </a:r>
            <a:br>
              <a:rPr lang="en-US"/>
            </a:br>
            <a:r>
              <a:rPr lang="en-US"/>
              <a:t>and the highest clause arity is </a:t>
            </a:r>
            <a:r>
              <a:rPr lang="en-US" b="1"/>
              <a:t>c</a:t>
            </a:r>
            <a:r>
              <a:rPr lang="en-US"/>
              <a:t>,</a:t>
            </a:r>
            <a:br>
              <a:rPr lang="en-US"/>
            </a:br>
            <a:r>
              <a:rPr lang="en-US"/>
              <a:t>the ground network requires </a:t>
            </a:r>
            <a:r>
              <a:rPr lang="en-US" b="1"/>
              <a:t>O(n  )</a:t>
            </a:r>
            <a:r>
              <a:rPr lang="en-US"/>
              <a:t> memory</a:t>
            </a:r>
            <a:br>
              <a:rPr lang="en-US"/>
            </a:br>
            <a:endParaRPr lang="en-US"/>
          </a:p>
          <a:p>
            <a:r>
              <a:rPr lang="en-US" b="1">
                <a:solidFill>
                  <a:schemeClr val="tx2"/>
                </a:solidFill>
              </a:rPr>
              <a:t>Solution:</a:t>
            </a:r>
            <a:br>
              <a:rPr lang="en-US" b="1">
                <a:solidFill>
                  <a:schemeClr val="tx2"/>
                </a:solidFill>
              </a:rPr>
            </a:br>
            <a:r>
              <a:rPr lang="en-US"/>
              <a:t>Exploit sparseness; ground clauses lazily</a:t>
            </a:r>
            <a:br>
              <a:rPr lang="en-US"/>
            </a:br>
            <a:r>
              <a:rPr lang="en-US" sz="3600">
                <a:cs typeface="Arial" pitchFamily="34" charset="0"/>
              </a:rPr>
              <a:t>→</a:t>
            </a:r>
            <a:r>
              <a:rPr lang="en-US">
                <a:cs typeface="Arial" pitchFamily="34" charset="0"/>
              </a:rPr>
              <a:t> LazySAT algorithm </a:t>
            </a:r>
            <a:r>
              <a:rPr lang="en-US" sz="2400">
                <a:cs typeface="Arial" pitchFamily="34" charset="0"/>
              </a:rPr>
              <a:t>[Singla &amp; Domingos, 2006]</a:t>
            </a:r>
          </a:p>
        </p:txBody>
      </p:sp>
      <p:sp>
        <p:nvSpPr>
          <p:cNvPr id="807940" name="Text Box 4"/>
          <p:cNvSpPr txBox="1">
            <a:spLocks noChangeArrowheads="1"/>
          </p:cNvSpPr>
          <p:nvPr/>
        </p:nvSpPr>
        <p:spPr bwMode="auto">
          <a:xfrm>
            <a:off x="6324600" y="2971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Probabilities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P(</a:t>
            </a:r>
            <a:r>
              <a:rPr lang="en-US">
                <a:solidFill>
                  <a:srgbClr val="FF0000"/>
                </a:solidFill>
              </a:rPr>
              <a:t>Formula</a:t>
            </a:r>
            <a:r>
              <a:rPr lang="en-US"/>
              <a:t>|MLN,C) = ?</a:t>
            </a:r>
          </a:p>
          <a:p>
            <a:r>
              <a:rPr lang="en-US"/>
              <a:t>MCMC: Sample worlds, check formula holds</a:t>
            </a:r>
          </a:p>
          <a:p>
            <a:r>
              <a:rPr lang="en-US"/>
              <a:t>P(</a:t>
            </a:r>
            <a:r>
              <a:rPr lang="en-US">
                <a:solidFill>
                  <a:srgbClr val="FF0000"/>
                </a:solidFill>
              </a:rPr>
              <a:t>Formula1</a:t>
            </a:r>
            <a:r>
              <a:rPr lang="en-US"/>
              <a:t>|</a:t>
            </a:r>
            <a:r>
              <a:rPr lang="en-US">
                <a:solidFill>
                  <a:schemeClr val="accent2"/>
                </a:solidFill>
              </a:rPr>
              <a:t>Formula2</a:t>
            </a:r>
            <a:r>
              <a:rPr lang="en-US"/>
              <a:t>,MLN,C) = ?</a:t>
            </a:r>
          </a:p>
          <a:p>
            <a:r>
              <a:rPr lang="en-US"/>
              <a:t>If </a:t>
            </a:r>
            <a:r>
              <a:rPr lang="en-US">
                <a:solidFill>
                  <a:schemeClr val="accent2"/>
                </a:solidFill>
              </a:rPr>
              <a:t>Formula2</a:t>
            </a:r>
            <a:r>
              <a:rPr lang="en-US"/>
              <a:t> = Conjunction of ground atoms</a:t>
            </a:r>
          </a:p>
          <a:p>
            <a:pPr lvl="1"/>
            <a:r>
              <a:rPr lang="en-US"/>
              <a:t>First construct min subset of network necessary to answer query (generalization of KBMC)</a:t>
            </a:r>
          </a:p>
          <a:p>
            <a:pPr lvl="1"/>
            <a:r>
              <a:rPr lang="en-US"/>
              <a:t>Then apply MCMC (or other)</a:t>
            </a:r>
          </a:p>
          <a:p>
            <a:r>
              <a:rPr lang="en-US"/>
              <a:t>Can also do lifted inference </a:t>
            </a:r>
            <a:r>
              <a:rPr lang="en-US" sz="2400"/>
              <a:t>[Braz et al, 2005]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1066800"/>
          </a:xfrm>
        </p:spPr>
        <p:txBody>
          <a:bodyPr/>
          <a:lstStyle/>
          <a:p>
            <a:r>
              <a:rPr lang="en-US"/>
              <a:t>Ground Network Construction</a:t>
            </a:r>
          </a:p>
        </p:txBody>
      </p:sp>
      <p:sp>
        <p:nvSpPr>
          <p:cNvPr id="808964" name="Text Box 4"/>
          <p:cNvSpPr txBox="1">
            <a:spLocks noChangeArrowheads="1"/>
          </p:cNvSpPr>
          <p:nvPr/>
        </p:nvSpPr>
        <p:spPr bwMode="auto">
          <a:xfrm>
            <a:off x="1143000" y="1676400"/>
            <a:ext cx="6572250" cy="422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i="1"/>
              <a:t>network</a:t>
            </a:r>
            <a:r>
              <a:rPr lang="en-US" sz="3000"/>
              <a:t> </a:t>
            </a:r>
            <a:r>
              <a:rPr lang="en-US" sz="3000">
                <a:cs typeface="Arial" pitchFamily="34" charset="0"/>
              </a:rPr>
              <a:t>←</a:t>
            </a:r>
            <a:r>
              <a:rPr lang="en-US" sz="3000"/>
              <a:t> </a:t>
            </a:r>
            <a:r>
              <a:rPr lang="en-US" sz="3000">
                <a:cs typeface="Arial" pitchFamily="34" charset="0"/>
              </a:rPr>
              <a:t>Ø</a:t>
            </a:r>
            <a:endParaRPr lang="en-US" sz="3000"/>
          </a:p>
          <a:p>
            <a:r>
              <a:rPr lang="en-US" sz="3000" i="1"/>
              <a:t>queue</a:t>
            </a:r>
            <a:r>
              <a:rPr lang="en-US" sz="3000"/>
              <a:t> </a:t>
            </a:r>
            <a:r>
              <a:rPr lang="en-US" sz="3000">
                <a:cs typeface="Arial" pitchFamily="34" charset="0"/>
              </a:rPr>
              <a:t>←</a:t>
            </a:r>
            <a:r>
              <a:rPr lang="en-US" sz="3000"/>
              <a:t> query nodes</a:t>
            </a:r>
          </a:p>
          <a:p>
            <a:r>
              <a:rPr lang="en-US" sz="3000" b="1"/>
              <a:t>repeat</a:t>
            </a:r>
          </a:p>
          <a:p>
            <a:r>
              <a:rPr lang="en-US" sz="3000"/>
              <a:t>    </a:t>
            </a:r>
            <a:r>
              <a:rPr lang="en-US" sz="3000" i="1"/>
              <a:t>node</a:t>
            </a:r>
            <a:r>
              <a:rPr lang="en-US" sz="3000"/>
              <a:t> </a:t>
            </a:r>
            <a:r>
              <a:rPr lang="en-US" sz="3000">
                <a:cs typeface="Arial" pitchFamily="34" charset="0"/>
              </a:rPr>
              <a:t>←</a:t>
            </a:r>
            <a:r>
              <a:rPr lang="en-US" sz="3000"/>
              <a:t> front(</a:t>
            </a:r>
            <a:r>
              <a:rPr lang="en-US" sz="3000" i="1"/>
              <a:t>queue</a:t>
            </a:r>
            <a:r>
              <a:rPr lang="en-US" sz="3000"/>
              <a:t>) </a:t>
            </a:r>
          </a:p>
          <a:p>
            <a:r>
              <a:rPr lang="en-US" sz="3000"/>
              <a:t>    remove </a:t>
            </a:r>
            <a:r>
              <a:rPr lang="en-US" sz="3000" i="1"/>
              <a:t>node</a:t>
            </a:r>
            <a:r>
              <a:rPr lang="en-US" sz="3000"/>
              <a:t> from </a:t>
            </a:r>
            <a:r>
              <a:rPr lang="en-US" sz="3000" i="1"/>
              <a:t>queue</a:t>
            </a:r>
          </a:p>
          <a:p>
            <a:r>
              <a:rPr lang="en-US" sz="3000"/>
              <a:t>    add </a:t>
            </a:r>
            <a:r>
              <a:rPr lang="en-US" sz="3000" i="1"/>
              <a:t>node</a:t>
            </a:r>
            <a:r>
              <a:rPr lang="en-US" sz="3000"/>
              <a:t> to </a:t>
            </a:r>
            <a:r>
              <a:rPr lang="en-US" sz="3000" i="1"/>
              <a:t>network</a:t>
            </a:r>
          </a:p>
          <a:p>
            <a:r>
              <a:rPr lang="en-US" sz="3000"/>
              <a:t>    </a:t>
            </a:r>
            <a:r>
              <a:rPr lang="en-US" sz="3000" b="1"/>
              <a:t>if </a:t>
            </a:r>
            <a:r>
              <a:rPr lang="en-US" sz="3000" i="1"/>
              <a:t>node</a:t>
            </a:r>
            <a:r>
              <a:rPr lang="en-US" sz="3000"/>
              <a:t> not in evidence </a:t>
            </a:r>
            <a:r>
              <a:rPr lang="en-US" sz="3000" b="1"/>
              <a:t>then</a:t>
            </a:r>
          </a:p>
          <a:p>
            <a:r>
              <a:rPr lang="en-US" sz="3000"/>
              <a:t>        add neighbors(</a:t>
            </a:r>
            <a:r>
              <a:rPr lang="en-US" sz="3000" i="1"/>
              <a:t>node</a:t>
            </a:r>
            <a:r>
              <a:rPr lang="en-US" sz="3000"/>
              <a:t>) to queue    </a:t>
            </a:r>
          </a:p>
          <a:p>
            <a:r>
              <a:rPr lang="en-US" sz="3000" b="1"/>
              <a:t>until</a:t>
            </a:r>
            <a:r>
              <a:rPr lang="en-US" sz="3000"/>
              <a:t> queue = </a:t>
            </a:r>
            <a:r>
              <a:rPr lang="en-US" sz="3000">
                <a:cs typeface="Arial" pitchFamily="34" charset="0"/>
              </a:rPr>
              <a:t>Ø</a:t>
            </a:r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… Insufficient for Logic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tx2"/>
                </a:solidFill>
              </a:rPr>
              <a:t>Problem:</a:t>
            </a:r>
            <a:br>
              <a:rPr lang="en-US" b="1">
                <a:solidFill>
                  <a:schemeClr val="tx2"/>
                </a:solidFill>
              </a:rPr>
            </a:br>
            <a:r>
              <a:rPr lang="en-US"/>
              <a:t>Deterministic dependencies break MCMC</a:t>
            </a:r>
            <a:br>
              <a:rPr lang="en-US"/>
            </a:br>
            <a:r>
              <a:rPr lang="en-US"/>
              <a:t>Near-deterministic ones make it </a:t>
            </a:r>
            <a:r>
              <a:rPr lang="en-US" b="1" i="1"/>
              <a:t>very</a:t>
            </a:r>
            <a:r>
              <a:rPr lang="en-US" i="1"/>
              <a:t> </a:t>
            </a:r>
            <a:r>
              <a:rPr lang="en-US"/>
              <a:t>slow</a:t>
            </a:r>
            <a:br>
              <a:rPr lang="en-US"/>
            </a:br>
            <a:endParaRPr lang="en-US"/>
          </a:p>
          <a:p>
            <a:r>
              <a:rPr lang="en-US" b="1">
                <a:solidFill>
                  <a:schemeClr val="tx2"/>
                </a:solidFill>
              </a:rPr>
              <a:t>Solution:</a:t>
            </a:r>
            <a:br>
              <a:rPr lang="en-US" b="1">
                <a:solidFill>
                  <a:schemeClr val="tx2"/>
                </a:solidFill>
              </a:rPr>
            </a:br>
            <a:r>
              <a:rPr lang="en-US"/>
              <a:t>Combine MCMC and WalkSAT</a:t>
            </a:r>
            <a:br>
              <a:rPr lang="en-US"/>
            </a:br>
            <a:r>
              <a:rPr lang="en-US" sz="3600" b="1">
                <a:cs typeface="Arial" pitchFamily="34" charset="0"/>
              </a:rPr>
              <a:t>→</a:t>
            </a:r>
            <a:r>
              <a:rPr lang="en-US" b="1">
                <a:cs typeface="Arial" pitchFamily="34" charset="0"/>
              </a:rPr>
              <a:t> </a:t>
            </a:r>
            <a:r>
              <a:rPr lang="en-US"/>
              <a:t>MC-SAT algorithm  </a:t>
            </a:r>
            <a:r>
              <a:rPr lang="en-US" sz="2400"/>
              <a:t>[Poon &amp; Domingos, 2006]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543800" cy="884238"/>
          </a:xfrm>
        </p:spPr>
        <p:txBody>
          <a:bodyPr/>
          <a:lstStyle/>
          <a:p>
            <a:r>
              <a:rPr lang="en-US"/>
              <a:t>Learning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382000" cy="4343400"/>
          </a:xfrm>
        </p:spPr>
        <p:txBody>
          <a:bodyPr/>
          <a:lstStyle/>
          <a:p>
            <a:r>
              <a:rPr lang="en-US"/>
              <a:t>Data is a relational database</a:t>
            </a:r>
          </a:p>
          <a:p>
            <a:r>
              <a:rPr lang="en-US"/>
              <a:t>Closed world assumption (if not: EM)</a:t>
            </a:r>
          </a:p>
          <a:p>
            <a:r>
              <a:rPr lang="en-US"/>
              <a:t>Learning parameters (weights)</a:t>
            </a:r>
          </a:p>
          <a:p>
            <a:r>
              <a:rPr lang="en-US"/>
              <a:t>Learning structure (formulas)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681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Parameter tying: Groundings of same clause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Generative learning: Pseudo-likelihood</a:t>
            </a:r>
          </a:p>
          <a:p>
            <a:pPr>
              <a:lnSpc>
                <a:spcPct val="90000"/>
              </a:lnSpc>
            </a:pPr>
            <a:r>
              <a:rPr lang="en-US"/>
              <a:t>Discriminative learning: Cond. likelihood,</a:t>
            </a:r>
            <a:br>
              <a:rPr lang="en-US"/>
            </a:br>
            <a:r>
              <a:rPr lang="en-US"/>
              <a:t>use MC-SAT or MaxWalkSAT for inference</a:t>
            </a:r>
          </a:p>
        </p:txBody>
      </p:sp>
      <p:sp>
        <p:nvSpPr>
          <p:cNvPr id="983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Weight Learning</a:t>
            </a:r>
          </a:p>
        </p:txBody>
      </p:sp>
      <p:sp>
        <p:nvSpPr>
          <p:cNvPr id="983061" name="Rectangle 21"/>
          <p:cNvSpPr>
            <a:spLocks noChangeArrowheads="1"/>
          </p:cNvSpPr>
          <p:nvPr/>
        </p:nvSpPr>
        <p:spPr bwMode="auto">
          <a:xfrm>
            <a:off x="5410200" y="2514600"/>
            <a:ext cx="1722438" cy="503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62" name="Rectangle 22"/>
          <p:cNvSpPr>
            <a:spLocks noChangeArrowheads="1"/>
          </p:cNvSpPr>
          <p:nvPr/>
        </p:nvSpPr>
        <p:spPr bwMode="auto">
          <a:xfrm>
            <a:off x="4251325" y="2514600"/>
            <a:ext cx="982663" cy="503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63" name="Text Box 23"/>
          <p:cNvSpPr txBox="1">
            <a:spLocks noChangeArrowheads="1"/>
          </p:cNvSpPr>
          <p:nvPr/>
        </p:nvSpPr>
        <p:spPr bwMode="auto">
          <a:xfrm>
            <a:off x="1052513" y="3578225"/>
            <a:ext cx="3695700" cy="385763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No. of times clause</a:t>
            </a:r>
            <a:r>
              <a:rPr lang="en-US" sz="1800" i="1"/>
              <a:t> i </a:t>
            </a:r>
            <a:r>
              <a:rPr lang="en-US" sz="1800"/>
              <a:t>is true in data</a:t>
            </a:r>
            <a:endParaRPr lang="en-US"/>
          </a:p>
        </p:txBody>
      </p:sp>
      <p:sp>
        <p:nvSpPr>
          <p:cNvPr id="983064" name="Text Box 24"/>
          <p:cNvSpPr txBox="1">
            <a:spLocks noChangeArrowheads="1"/>
          </p:cNvSpPr>
          <p:nvPr/>
        </p:nvSpPr>
        <p:spPr bwMode="auto">
          <a:xfrm>
            <a:off x="3184525" y="4111625"/>
            <a:ext cx="5564188" cy="384175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Expected no. times clause </a:t>
            </a:r>
            <a:r>
              <a:rPr lang="en-US" sz="1800" i="1"/>
              <a:t>i</a:t>
            </a:r>
            <a:r>
              <a:rPr lang="en-US" sz="1800"/>
              <a:t> is true according to MLN</a:t>
            </a:r>
            <a:endParaRPr lang="en-US"/>
          </a:p>
        </p:txBody>
      </p:sp>
      <p:sp>
        <p:nvSpPr>
          <p:cNvPr id="983065" name="Line 25"/>
          <p:cNvSpPr>
            <a:spLocks noChangeShapeType="1"/>
          </p:cNvSpPr>
          <p:nvPr/>
        </p:nvSpPr>
        <p:spPr bwMode="auto">
          <a:xfrm flipV="1">
            <a:off x="4578350" y="3046413"/>
            <a:ext cx="163513" cy="531812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066" name="Line 26"/>
          <p:cNvSpPr>
            <a:spLocks noChangeShapeType="1"/>
          </p:cNvSpPr>
          <p:nvPr/>
        </p:nvSpPr>
        <p:spPr bwMode="auto">
          <a:xfrm flipH="1" flipV="1">
            <a:off x="6464300" y="3046413"/>
            <a:ext cx="655638" cy="106521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83050" name="Object 10"/>
          <p:cNvGraphicFramePr>
            <a:graphicFrameLocks noChangeAspect="1"/>
          </p:cNvGraphicFramePr>
          <p:nvPr/>
        </p:nvGraphicFramePr>
        <p:xfrm>
          <a:off x="1752600" y="2286000"/>
          <a:ext cx="5267325" cy="989013"/>
        </p:xfrm>
        <a:graphic>
          <a:graphicData uri="http://schemas.openxmlformats.org/presentationml/2006/ole">
            <p:oleObj spid="_x0000_s983050" name="Equation" r:id="rId4" imgW="19936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Learning</a:t>
            </a:r>
          </a:p>
        </p:txBody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Generalizes feature induction in Markov nets</a:t>
            </a:r>
          </a:p>
          <a:p>
            <a:r>
              <a:rPr lang="en-US" sz="2600"/>
              <a:t>Any inductive logic programming approach can be used, but . . .</a:t>
            </a:r>
          </a:p>
          <a:p>
            <a:r>
              <a:rPr lang="en-US" sz="2600"/>
              <a:t>Goal is to induce any clauses, not just Horn</a:t>
            </a:r>
          </a:p>
          <a:p>
            <a:r>
              <a:rPr lang="en-US" sz="2600"/>
              <a:t>Evaluation function should be likelihood</a:t>
            </a:r>
          </a:p>
          <a:p>
            <a:r>
              <a:rPr lang="en-US" sz="2600"/>
              <a:t>Requires learning weights for each candidate</a:t>
            </a:r>
          </a:p>
          <a:p>
            <a:r>
              <a:rPr lang="en-US" sz="2600"/>
              <a:t>Turns out not to be bottleneck</a:t>
            </a:r>
          </a:p>
          <a:p>
            <a:r>
              <a:rPr lang="en-US" sz="2600"/>
              <a:t>Bottleneck is counting clause groundings</a:t>
            </a:r>
          </a:p>
          <a:p>
            <a:r>
              <a:rPr lang="en-US" sz="2600"/>
              <a:t>Solution: Subsampling</a:t>
            </a:r>
          </a:p>
          <a:p>
            <a:endParaRPr lang="en-US" sz="2600"/>
          </a:p>
          <a:p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Motivation</a:t>
            </a:r>
          </a:p>
          <a:p>
            <a:r>
              <a:rPr lang="en-US" b="1">
                <a:solidFill>
                  <a:schemeClr val="tx2"/>
                </a:solidFill>
              </a:rPr>
              <a:t>Foundational areas</a:t>
            </a:r>
          </a:p>
          <a:p>
            <a:pPr lvl="1"/>
            <a:r>
              <a:rPr lang="en-US" b="1">
                <a:solidFill>
                  <a:schemeClr val="tx2"/>
                </a:solidFill>
              </a:rPr>
              <a:t>Probabilistic inference</a:t>
            </a:r>
          </a:p>
          <a:p>
            <a:pPr lvl="1"/>
            <a:r>
              <a:rPr lang="en-US"/>
              <a:t>Statistical learning</a:t>
            </a:r>
          </a:p>
          <a:p>
            <a:pPr lvl="1"/>
            <a:r>
              <a:rPr lang="en-US"/>
              <a:t>Logical inference</a:t>
            </a:r>
          </a:p>
          <a:p>
            <a:pPr lvl="1"/>
            <a:r>
              <a:rPr lang="en-US"/>
              <a:t>Inductive logic programming</a:t>
            </a:r>
          </a:p>
          <a:p>
            <a:r>
              <a:rPr lang="en-US"/>
              <a:t>Putting the pieces together</a:t>
            </a:r>
          </a:p>
          <a:p>
            <a:r>
              <a:rPr lang="en-US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Learning</a:t>
            </a:r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Initial state:</a:t>
            </a:r>
            <a:r>
              <a:rPr lang="en-US"/>
              <a:t> Unit clauses or hand-coded KB</a:t>
            </a:r>
          </a:p>
          <a:p>
            <a:r>
              <a:rPr lang="en-US" b="1"/>
              <a:t>Operators:</a:t>
            </a:r>
            <a:r>
              <a:rPr lang="en-US"/>
              <a:t> Add/remove literal, flip sign</a:t>
            </a:r>
          </a:p>
          <a:p>
            <a:r>
              <a:rPr lang="en-US" b="1"/>
              <a:t>Evaluation function:</a:t>
            </a:r>
            <a:r>
              <a:rPr lang="en-US"/>
              <a:t> </a:t>
            </a:r>
            <a:br>
              <a:rPr lang="en-US"/>
            </a:br>
            <a:r>
              <a:rPr lang="en-US"/>
              <a:t>Pseudo-likelihood + Structure prior</a:t>
            </a:r>
          </a:p>
          <a:p>
            <a:r>
              <a:rPr lang="en-US" b="1"/>
              <a:t>Search:</a:t>
            </a:r>
            <a:r>
              <a:rPr lang="en-US"/>
              <a:t> Beam, shortest-first, bottom-up</a:t>
            </a:r>
            <a:br>
              <a:rPr lang="en-US"/>
            </a:br>
            <a:r>
              <a:rPr lang="en-US" sz="2400"/>
              <a:t>[Kok</a:t>
            </a:r>
            <a:r>
              <a:rPr lang="en-US"/>
              <a:t> </a:t>
            </a:r>
            <a:r>
              <a:rPr lang="en-US" sz="2400"/>
              <a:t>&amp; Domingos, 2005; Mihalkova &amp; Mooney, 2007]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467600" cy="1219200"/>
          </a:xfrm>
        </p:spPr>
        <p:txBody>
          <a:bodyPr/>
          <a:lstStyle/>
          <a:p>
            <a:r>
              <a:rPr lang="en-US" sz="4000"/>
              <a:t>Alchemy</a:t>
            </a:r>
            <a:endParaRPr lang="en-US"/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3861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Open-source software including:</a:t>
            </a:r>
          </a:p>
          <a:p>
            <a:r>
              <a:rPr lang="en-US"/>
              <a:t>Full first-order logic syntax</a:t>
            </a:r>
          </a:p>
          <a:p>
            <a:r>
              <a:rPr lang="en-US"/>
              <a:t>Generative &amp; discriminative weight learning</a:t>
            </a:r>
          </a:p>
          <a:p>
            <a:r>
              <a:rPr lang="en-US"/>
              <a:t>Structure learning</a:t>
            </a:r>
          </a:p>
          <a:p>
            <a:r>
              <a:rPr lang="en-US"/>
              <a:t>Weighted satisfiability and MCMC</a:t>
            </a:r>
          </a:p>
          <a:p>
            <a:r>
              <a:rPr lang="en-US"/>
              <a:t>Programming language features</a:t>
            </a:r>
          </a:p>
          <a:p>
            <a:endParaRPr lang="en-US"/>
          </a:p>
        </p:txBody>
      </p:sp>
      <p:sp>
        <p:nvSpPr>
          <p:cNvPr id="800772" name="Text Box 4"/>
          <p:cNvSpPr txBox="1">
            <a:spLocks noChangeArrowheads="1"/>
          </p:cNvSpPr>
          <p:nvPr/>
        </p:nvSpPr>
        <p:spPr bwMode="auto">
          <a:xfrm>
            <a:off x="1752600" y="5334000"/>
            <a:ext cx="5245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chemeClr val="tx2"/>
                </a:solidFill>
              </a:rPr>
              <a:t>alchemy.cs.washington.edu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2048" name="Group 256"/>
          <p:cNvGraphicFramePr>
            <a:graphicFrameLocks noGrp="1"/>
          </p:cNvGraphicFramePr>
          <p:nvPr>
            <p:ph/>
          </p:nvPr>
        </p:nvGraphicFramePr>
        <p:xfrm>
          <a:off x="914400" y="762000"/>
          <a:ext cx="7391400" cy="5334002"/>
        </p:xfrm>
        <a:graphic>
          <a:graphicData uri="http://schemas.openxmlformats.org/drawingml/2006/table">
            <a:tbl>
              <a:tblPr/>
              <a:tblGrid>
                <a:gridCol w="2057400"/>
                <a:gridCol w="2209800"/>
                <a:gridCol w="1600200"/>
                <a:gridCol w="1524000"/>
              </a:tblGrid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Alchemy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Prolog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BUGS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Represent-ation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F.O. Logic + Markov nets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Horn clauses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Bayes nets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Inference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Model check- ing, MC-SAT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Theorem proving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Gibbs sampling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Learning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Parameters</a:t>
                      </a:r>
                      <a:b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&amp; structure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Params.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Uncertainty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Relational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Motivation</a:t>
            </a:r>
          </a:p>
          <a:p>
            <a:r>
              <a:rPr lang="en-US"/>
              <a:t>Foundational areas</a:t>
            </a:r>
          </a:p>
          <a:p>
            <a:pPr lvl="1"/>
            <a:r>
              <a:rPr lang="en-US"/>
              <a:t>Probabilistic inference</a:t>
            </a:r>
          </a:p>
          <a:p>
            <a:pPr lvl="1"/>
            <a:r>
              <a:rPr lang="en-US"/>
              <a:t>Statistical learning</a:t>
            </a:r>
          </a:p>
          <a:p>
            <a:pPr lvl="1"/>
            <a:r>
              <a:rPr lang="en-US"/>
              <a:t>Logical inference</a:t>
            </a:r>
          </a:p>
          <a:p>
            <a:pPr lvl="1"/>
            <a:r>
              <a:rPr lang="en-US"/>
              <a:t>Inductive logic programming</a:t>
            </a:r>
          </a:p>
          <a:p>
            <a:r>
              <a:rPr lang="en-US"/>
              <a:t>Putting the pieces together</a:t>
            </a:r>
          </a:p>
          <a:p>
            <a:r>
              <a:rPr lang="en-US" b="1">
                <a:solidFill>
                  <a:schemeClr val="tx2"/>
                </a:solidFill>
              </a:rPr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</a:t>
            </a:r>
          </a:p>
        </p:txBody>
      </p:sp>
      <p:sp>
        <p:nvSpPr>
          <p:cNvPr id="10557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/>
              <a:t>Basics</a:t>
            </a:r>
          </a:p>
          <a:p>
            <a:r>
              <a:rPr lang="en-US" sz="2600"/>
              <a:t>Logistic regression</a:t>
            </a:r>
          </a:p>
          <a:p>
            <a:r>
              <a:rPr lang="en-US" sz="2600"/>
              <a:t>Hypertext classification</a:t>
            </a:r>
          </a:p>
          <a:p>
            <a:r>
              <a:rPr lang="en-US" sz="2600"/>
              <a:t>Information retrieval</a:t>
            </a:r>
          </a:p>
          <a:p>
            <a:r>
              <a:rPr lang="en-US" sz="2600"/>
              <a:t>Entity resolution</a:t>
            </a:r>
          </a:p>
          <a:p>
            <a:r>
              <a:rPr lang="en-US" sz="2600"/>
              <a:t>Hidden Markov models</a:t>
            </a:r>
          </a:p>
          <a:p>
            <a:r>
              <a:rPr lang="en-US" sz="2600"/>
              <a:t>Information extraction</a:t>
            </a:r>
          </a:p>
        </p:txBody>
      </p:sp>
      <p:sp>
        <p:nvSpPr>
          <p:cNvPr id="105575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600"/>
              <a:t>Statistical parsing</a:t>
            </a:r>
          </a:p>
          <a:p>
            <a:r>
              <a:rPr lang="en-US" sz="2600"/>
              <a:t>Semantic processing</a:t>
            </a:r>
          </a:p>
          <a:p>
            <a:r>
              <a:rPr lang="en-US" sz="2600"/>
              <a:t>Bayesian networks</a:t>
            </a:r>
          </a:p>
          <a:p>
            <a:r>
              <a:rPr lang="en-US" sz="2600"/>
              <a:t>Relational models</a:t>
            </a:r>
          </a:p>
          <a:p>
            <a:r>
              <a:rPr lang="en-US" sz="2600"/>
              <a:t>Robot mapping</a:t>
            </a:r>
          </a:p>
          <a:p>
            <a:r>
              <a:rPr lang="en-US" sz="2600"/>
              <a:t>Planning and MDPs</a:t>
            </a:r>
          </a:p>
          <a:p>
            <a:r>
              <a:rPr lang="en-US" sz="2600"/>
              <a:t>Practical 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Alchemy</a:t>
            </a:r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3200"/>
              <a:t>Programs</a:t>
            </a:r>
          </a:p>
          <a:p>
            <a:pPr lvl="1"/>
            <a:r>
              <a:rPr lang="en-US" sz="2800"/>
              <a:t>Infer</a:t>
            </a:r>
          </a:p>
          <a:p>
            <a:pPr lvl="1"/>
            <a:r>
              <a:rPr lang="en-US" sz="2800"/>
              <a:t>Learnwts</a:t>
            </a:r>
          </a:p>
          <a:p>
            <a:pPr lvl="1"/>
            <a:r>
              <a:rPr lang="en-US" sz="2800"/>
              <a:t>Learnstruct</a:t>
            </a:r>
          </a:p>
          <a:p>
            <a:r>
              <a:rPr lang="en-US" sz="3200"/>
              <a:t>Options</a:t>
            </a:r>
          </a:p>
          <a:p>
            <a:pPr>
              <a:buFont typeface="Wingdings" pitchFamily="2" charset="2"/>
              <a:buNone/>
            </a:pPr>
            <a:endParaRPr lang="en-US" sz="2600"/>
          </a:p>
        </p:txBody>
      </p:sp>
      <p:sp>
        <p:nvSpPr>
          <p:cNvPr id="912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200"/>
              <a:t>MLN file</a:t>
            </a:r>
          </a:p>
          <a:p>
            <a:pPr lvl="1"/>
            <a:r>
              <a:rPr lang="en-US" sz="2800"/>
              <a:t>Types (optional)</a:t>
            </a:r>
          </a:p>
          <a:p>
            <a:pPr lvl="1"/>
            <a:r>
              <a:rPr lang="en-US" sz="2800"/>
              <a:t>Predicates</a:t>
            </a:r>
          </a:p>
          <a:p>
            <a:pPr lvl="1"/>
            <a:r>
              <a:rPr lang="en-US" sz="2800"/>
              <a:t>Formulas</a:t>
            </a:r>
          </a:p>
          <a:p>
            <a:r>
              <a:rPr lang="en-US" sz="3200"/>
              <a:t>Database files</a:t>
            </a: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Uniform Distribn.: Empty MLN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7696200" cy="2057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b="1">
                <a:solidFill>
                  <a:schemeClr val="bg2"/>
                </a:solidFill>
              </a:rPr>
              <a:t>Example:</a:t>
            </a:r>
            <a:r>
              <a:rPr lang="en-US" sz="2200"/>
              <a:t> Unbiased coin flips</a:t>
            </a:r>
          </a:p>
          <a:p>
            <a:pPr>
              <a:buFont typeface="Wingdings" pitchFamily="2" charset="2"/>
              <a:buNone/>
            </a:pPr>
            <a:endParaRPr lang="en-US" sz="2200"/>
          </a:p>
          <a:p>
            <a:pPr>
              <a:buFont typeface="Wingdings" pitchFamily="2" charset="2"/>
              <a:buNone/>
            </a:pPr>
            <a:r>
              <a:rPr lang="en-US" sz="2200" b="1"/>
              <a:t>Type:</a:t>
            </a:r>
            <a:r>
              <a:rPr lang="en-US" sz="2200"/>
              <a:t>           </a:t>
            </a:r>
            <a:r>
              <a:rPr lang="en-US" sz="2200" b="1">
                <a:latin typeface="Courier New" pitchFamily="49" charset="0"/>
              </a:rPr>
              <a:t>flip = { 1, </a:t>
            </a:r>
            <a:r>
              <a:rPr lang="en-US" sz="2200">
                <a:latin typeface="Courier New" pitchFamily="49" charset="0"/>
              </a:rPr>
              <a:t>…</a:t>
            </a:r>
            <a:r>
              <a:rPr lang="en-US" sz="2200" b="1">
                <a:latin typeface="Courier New" pitchFamily="49" charset="0"/>
              </a:rPr>
              <a:t> , 20 }</a:t>
            </a:r>
          </a:p>
          <a:p>
            <a:pPr>
              <a:buFont typeface="Wingdings" pitchFamily="2" charset="2"/>
              <a:buNone/>
            </a:pPr>
            <a:r>
              <a:rPr lang="en-US" sz="2200" b="1"/>
              <a:t>Predicate:</a:t>
            </a:r>
            <a:r>
              <a:rPr lang="en-US" sz="2200"/>
              <a:t>   </a:t>
            </a:r>
            <a:r>
              <a:rPr lang="en-US" sz="2200" b="1">
                <a:latin typeface="Courier New" pitchFamily="49" charset="0"/>
              </a:rPr>
              <a:t>Heads(flip)</a:t>
            </a:r>
          </a:p>
          <a:p>
            <a:pPr>
              <a:buFont typeface="Wingdings" pitchFamily="2" charset="2"/>
              <a:buNone/>
            </a:pPr>
            <a:endParaRPr lang="en-US" sz="220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sz="2600"/>
          </a:p>
          <a:p>
            <a:pPr>
              <a:buFont typeface="Wingdings" pitchFamily="2" charset="2"/>
              <a:buNone/>
            </a:pPr>
            <a:endParaRPr lang="en-US" sz="2600"/>
          </a:p>
          <a:p>
            <a:pPr>
              <a:buFont typeface="Wingdings" pitchFamily="2" charset="2"/>
              <a:buNone/>
            </a:pPr>
            <a:endParaRPr lang="en-US" sz="2600"/>
          </a:p>
        </p:txBody>
      </p:sp>
      <p:graphicFrame>
        <p:nvGraphicFramePr>
          <p:cNvPr id="9861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76400" y="3963988"/>
          <a:ext cx="4419600" cy="1112837"/>
        </p:xfrm>
        <a:graphic>
          <a:graphicData uri="http://schemas.openxmlformats.org/presentationml/2006/ole">
            <p:oleObj spid="_x0000_s986116" name="Equation" r:id="rId4" imgW="19173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Binomial Distribn.: Unit Clause</a:t>
            </a:r>
          </a:p>
        </p:txBody>
      </p:sp>
      <p:sp>
        <p:nvSpPr>
          <p:cNvPr id="988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229600" cy="44529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b="1">
                <a:solidFill>
                  <a:schemeClr val="bg2"/>
                </a:solidFill>
              </a:rPr>
              <a:t>Example:</a:t>
            </a:r>
            <a:r>
              <a:rPr lang="en-US" sz="2200"/>
              <a:t> Biased coin flips</a:t>
            </a:r>
          </a:p>
          <a:p>
            <a:pPr>
              <a:buFont typeface="Wingdings" pitchFamily="2" charset="2"/>
              <a:buNone/>
            </a:pPr>
            <a:r>
              <a:rPr lang="en-US" sz="2200" b="1"/>
              <a:t>Type:</a:t>
            </a:r>
            <a:r>
              <a:rPr lang="en-US" sz="2200"/>
              <a:t>          </a:t>
            </a:r>
            <a:r>
              <a:rPr lang="en-US" sz="2200" b="1">
                <a:latin typeface="Courier New" pitchFamily="49" charset="0"/>
              </a:rPr>
              <a:t>flip = { 1, </a:t>
            </a:r>
            <a:r>
              <a:rPr lang="en-US" sz="2200">
                <a:latin typeface="Courier New" pitchFamily="49" charset="0"/>
              </a:rPr>
              <a:t>…</a:t>
            </a:r>
            <a:r>
              <a:rPr lang="en-US" sz="2200" b="1">
                <a:latin typeface="Courier New" pitchFamily="49" charset="0"/>
              </a:rPr>
              <a:t> , 20 }</a:t>
            </a:r>
          </a:p>
          <a:p>
            <a:pPr>
              <a:buFont typeface="Wingdings" pitchFamily="2" charset="2"/>
              <a:buNone/>
            </a:pPr>
            <a:r>
              <a:rPr lang="en-US" sz="2200" b="1"/>
              <a:t>Predicate:</a:t>
            </a:r>
            <a:r>
              <a:rPr lang="en-US" sz="2200"/>
              <a:t>  </a:t>
            </a:r>
            <a:r>
              <a:rPr lang="en-US" sz="2200" b="1">
                <a:latin typeface="Courier New" pitchFamily="49" charset="0"/>
              </a:rPr>
              <a:t>Heads(flip)</a:t>
            </a:r>
          </a:p>
          <a:p>
            <a:pPr>
              <a:buFont typeface="Wingdings" pitchFamily="2" charset="2"/>
              <a:buNone/>
            </a:pPr>
            <a:r>
              <a:rPr lang="en-US" sz="2200" b="1"/>
              <a:t>Formula:</a:t>
            </a:r>
            <a:r>
              <a:rPr lang="en-US" sz="2200"/>
              <a:t>    </a:t>
            </a:r>
            <a:r>
              <a:rPr lang="en-US" sz="2200" b="1">
                <a:latin typeface="Courier New" pitchFamily="49" charset="0"/>
              </a:rPr>
              <a:t>Heads(f)</a:t>
            </a:r>
          </a:p>
          <a:p>
            <a:pPr>
              <a:buFont typeface="Wingdings" pitchFamily="2" charset="2"/>
              <a:buNone/>
            </a:pPr>
            <a:r>
              <a:rPr lang="en-US" sz="2200" b="1"/>
              <a:t>Weight:</a:t>
            </a:r>
            <a:r>
              <a:rPr lang="en-US" sz="2200"/>
              <a:t>      Log odds of heads: </a:t>
            </a:r>
          </a:p>
          <a:p>
            <a:pPr>
              <a:buFont typeface="Wingdings" pitchFamily="2" charset="2"/>
              <a:buNone/>
            </a:pPr>
            <a:endParaRPr lang="en-US" sz="2200"/>
          </a:p>
          <a:p>
            <a:pPr>
              <a:buFont typeface="Wingdings" pitchFamily="2" charset="2"/>
              <a:buNone/>
            </a:pPr>
            <a:endParaRPr lang="en-US" sz="2200"/>
          </a:p>
          <a:p>
            <a:pPr>
              <a:buFont typeface="Wingdings" pitchFamily="2" charset="2"/>
              <a:buNone/>
            </a:pPr>
            <a:endParaRPr lang="en-US" sz="2200"/>
          </a:p>
          <a:p>
            <a:pPr>
              <a:buFont typeface="Wingdings" pitchFamily="2" charset="2"/>
              <a:buNone/>
            </a:pPr>
            <a:endParaRPr lang="en-US" sz="2200"/>
          </a:p>
          <a:p>
            <a:pPr>
              <a:buFont typeface="Wingdings" pitchFamily="2" charset="2"/>
              <a:buNone/>
            </a:pPr>
            <a:r>
              <a:rPr lang="en-US" sz="2200"/>
              <a:t>By default, MLN includes unit clauses for all predicates</a:t>
            </a:r>
          </a:p>
          <a:p>
            <a:pPr>
              <a:buFont typeface="Wingdings" pitchFamily="2" charset="2"/>
              <a:buNone/>
            </a:pPr>
            <a:r>
              <a:rPr lang="en-US" sz="2200"/>
              <a:t>(captures marginal distributions, etc.)</a:t>
            </a:r>
          </a:p>
        </p:txBody>
      </p:sp>
      <p:graphicFrame>
        <p:nvGraphicFramePr>
          <p:cNvPr id="98816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46188" y="4114800"/>
          <a:ext cx="5278437" cy="1055688"/>
        </p:xfrm>
        <a:graphic>
          <a:graphicData uri="http://schemas.openxmlformats.org/presentationml/2006/ole">
            <p:oleObj spid="_x0000_s988164" name="Equation" r:id="rId4" imgW="2412720" imgH="482400" progId="Equation.3">
              <p:embed/>
            </p:oleObj>
          </a:graphicData>
        </a:graphic>
      </p:graphicFrame>
      <p:graphicFrame>
        <p:nvGraphicFramePr>
          <p:cNvPr id="98816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727575" y="3124200"/>
          <a:ext cx="1822450" cy="874713"/>
        </p:xfrm>
        <a:graphic>
          <a:graphicData uri="http://schemas.openxmlformats.org/presentationml/2006/ole">
            <p:oleObj spid="_x0000_s988166" name="Equation" r:id="rId5" imgW="9522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Multinomial Distribution</a:t>
            </a:r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686800" cy="44529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b="1">
                <a:solidFill>
                  <a:schemeClr val="bg2"/>
                </a:solidFill>
              </a:rPr>
              <a:t>Example:</a:t>
            </a:r>
            <a:r>
              <a:rPr lang="en-US" sz="2200"/>
              <a:t> Throwing die</a:t>
            </a:r>
          </a:p>
          <a:p>
            <a:pPr>
              <a:buFont typeface="Wingdings" pitchFamily="2" charset="2"/>
              <a:buNone/>
            </a:pPr>
            <a:endParaRPr lang="en-US" sz="2200"/>
          </a:p>
          <a:p>
            <a:pPr>
              <a:buFont typeface="Wingdings" pitchFamily="2" charset="2"/>
              <a:buNone/>
            </a:pPr>
            <a:r>
              <a:rPr lang="en-US" sz="2200" b="1"/>
              <a:t>Types:</a:t>
            </a:r>
            <a:r>
              <a:rPr lang="en-US" sz="2200"/>
              <a:t>       </a:t>
            </a:r>
            <a:r>
              <a:rPr lang="en-US" sz="2200" b="1">
                <a:latin typeface="Courier New" pitchFamily="49" charset="0"/>
              </a:rPr>
              <a:t>throw = { 1, </a:t>
            </a:r>
            <a:r>
              <a:rPr lang="en-US" sz="2200">
                <a:latin typeface="Courier New" pitchFamily="49" charset="0"/>
              </a:rPr>
              <a:t>…</a:t>
            </a:r>
            <a:r>
              <a:rPr lang="en-US" sz="2200" b="1">
                <a:latin typeface="Courier New" pitchFamily="49" charset="0"/>
              </a:rPr>
              <a:t> , 20 }</a:t>
            </a:r>
          </a:p>
          <a:p>
            <a:pPr>
              <a:buFont typeface="Wingdings" pitchFamily="2" charset="2"/>
              <a:buNone/>
            </a:pPr>
            <a:r>
              <a:rPr lang="en-US" sz="2200"/>
              <a:t>                   </a:t>
            </a:r>
            <a:r>
              <a:rPr lang="en-US" sz="2200" b="1">
                <a:latin typeface="Courier New" pitchFamily="49" charset="0"/>
              </a:rPr>
              <a:t>face = { 1, </a:t>
            </a:r>
            <a:r>
              <a:rPr lang="en-US" sz="2200">
                <a:latin typeface="Courier New" pitchFamily="49" charset="0"/>
              </a:rPr>
              <a:t>…</a:t>
            </a:r>
            <a:r>
              <a:rPr lang="en-US" sz="2200" b="1">
                <a:latin typeface="Courier New" pitchFamily="49" charset="0"/>
              </a:rPr>
              <a:t> , 6 }</a:t>
            </a:r>
          </a:p>
          <a:p>
            <a:pPr>
              <a:buFont typeface="Wingdings" pitchFamily="2" charset="2"/>
              <a:buNone/>
            </a:pPr>
            <a:r>
              <a:rPr lang="en-US" sz="2200" b="1"/>
              <a:t>Predicate:</a:t>
            </a:r>
            <a:r>
              <a:rPr lang="en-US" sz="2200"/>
              <a:t>  </a:t>
            </a:r>
            <a:r>
              <a:rPr lang="en-US" sz="2200" b="1">
                <a:latin typeface="Courier New" pitchFamily="49" charset="0"/>
              </a:rPr>
              <a:t>Outcome(throw,face)</a:t>
            </a:r>
          </a:p>
          <a:p>
            <a:pPr>
              <a:buFont typeface="Wingdings" pitchFamily="2" charset="2"/>
              <a:buNone/>
            </a:pPr>
            <a:r>
              <a:rPr lang="en-US" sz="2200" b="1"/>
              <a:t>Formulas:</a:t>
            </a:r>
            <a:r>
              <a:rPr lang="en-US" sz="2200"/>
              <a:t>  </a:t>
            </a:r>
            <a:r>
              <a:rPr lang="en-US" sz="2200" b="1">
                <a:latin typeface="Courier New" pitchFamily="49" charset="0"/>
              </a:rPr>
              <a:t>Outcome(t,f) ^ f != f’ =&gt; !Outcome(t,f’).</a:t>
            </a:r>
          </a:p>
          <a:p>
            <a:pPr>
              <a:buFont typeface="Wingdings" pitchFamily="2" charset="2"/>
              <a:buNone/>
            </a:pPr>
            <a:r>
              <a:rPr lang="en-US" sz="2200" b="1">
                <a:latin typeface="Courier New" pitchFamily="49" charset="0"/>
              </a:rPr>
              <a:t>         Exist f Outcome(t,f).</a:t>
            </a:r>
          </a:p>
          <a:p>
            <a:pPr>
              <a:buFont typeface="Wingdings" pitchFamily="2" charset="2"/>
              <a:buNone/>
            </a:pPr>
            <a:endParaRPr lang="en-US" sz="2200" b="1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/>
              <a:t>Too cumbersome!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Multinomial Distrib.: ! Notation</a:t>
            </a:r>
          </a:p>
        </p:txBody>
      </p:sp>
      <p:sp>
        <p:nvSpPr>
          <p:cNvPr id="99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686800" cy="44529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b="1">
                <a:solidFill>
                  <a:schemeClr val="bg2"/>
                </a:solidFill>
              </a:rPr>
              <a:t>Example:</a:t>
            </a:r>
            <a:r>
              <a:rPr lang="en-US" sz="2200"/>
              <a:t> Throwing die</a:t>
            </a:r>
          </a:p>
          <a:p>
            <a:pPr>
              <a:buFont typeface="Wingdings" pitchFamily="2" charset="2"/>
              <a:buNone/>
            </a:pPr>
            <a:endParaRPr lang="en-US" sz="2200"/>
          </a:p>
          <a:p>
            <a:pPr>
              <a:buFont typeface="Wingdings" pitchFamily="2" charset="2"/>
              <a:buNone/>
            </a:pPr>
            <a:r>
              <a:rPr lang="en-US" sz="2200" b="1"/>
              <a:t>Types:</a:t>
            </a:r>
            <a:r>
              <a:rPr lang="en-US" sz="2200"/>
              <a:t>       </a:t>
            </a:r>
            <a:r>
              <a:rPr lang="en-US" sz="2200" b="1">
                <a:latin typeface="Courier New" pitchFamily="49" charset="0"/>
              </a:rPr>
              <a:t>throw = { 1, </a:t>
            </a:r>
            <a:r>
              <a:rPr lang="en-US" sz="2200">
                <a:latin typeface="Courier New" pitchFamily="49" charset="0"/>
              </a:rPr>
              <a:t>…</a:t>
            </a:r>
            <a:r>
              <a:rPr lang="en-US" sz="2200" b="1">
                <a:latin typeface="Courier New" pitchFamily="49" charset="0"/>
              </a:rPr>
              <a:t> , 20 }</a:t>
            </a:r>
          </a:p>
          <a:p>
            <a:pPr>
              <a:buFont typeface="Wingdings" pitchFamily="2" charset="2"/>
              <a:buNone/>
            </a:pPr>
            <a:r>
              <a:rPr lang="en-US" sz="2200"/>
              <a:t>                   </a:t>
            </a:r>
            <a:r>
              <a:rPr lang="en-US" sz="2200" b="1">
                <a:latin typeface="Courier New" pitchFamily="49" charset="0"/>
              </a:rPr>
              <a:t>face = { 1, </a:t>
            </a:r>
            <a:r>
              <a:rPr lang="en-US" sz="2200">
                <a:latin typeface="Courier New" pitchFamily="49" charset="0"/>
              </a:rPr>
              <a:t>…</a:t>
            </a:r>
            <a:r>
              <a:rPr lang="en-US" sz="2200" b="1">
                <a:latin typeface="Courier New" pitchFamily="49" charset="0"/>
              </a:rPr>
              <a:t> , 6 }</a:t>
            </a:r>
          </a:p>
          <a:p>
            <a:pPr>
              <a:buFont typeface="Wingdings" pitchFamily="2" charset="2"/>
              <a:buNone/>
            </a:pPr>
            <a:r>
              <a:rPr lang="en-US" sz="2200" b="1"/>
              <a:t>Predicate:</a:t>
            </a:r>
            <a:r>
              <a:rPr lang="en-US" sz="2200"/>
              <a:t>  </a:t>
            </a:r>
            <a:r>
              <a:rPr lang="en-US" sz="2200" b="1">
                <a:latin typeface="Courier New" pitchFamily="49" charset="0"/>
              </a:rPr>
              <a:t>Outcome(throw,face!)</a:t>
            </a:r>
          </a:p>
          <a:p>
            <a:pPr>
              <a:buFont typeface="Wingdings" pitchFamily="2" charset="2"/>
              <a:buNone/>
            </a:pPr>
            <a:r>
              <a:rPr lang="en-US" sz="2200" b="1"/>
              <a:t>Formulas:</a:t>
            </a:r>
          </a:p>
          <a:p>
            <a:pPr>
              <a:buFont typeface="Wingdings" pitchFamily="2" charset="2"/>
              <a:buNone/>
            </a:pPr>
            <a:endParaRPr lang="en-US" sz="2200" b="1"/>
          </a:p>
          <a:p>
            <a:pPr>
              <a:buFont typeface="Wingdings" pitchFamily="2" charset="2"/>
              <a:buNone/>
            </a:pPr>
            <a:r>
              <a:rPr lang="en-US" sz="2200" b="1">
                <a:solidFill>
                  <a:schemeClr val="bg2"/>
                </a:solidFill>
              </a:rPr>
              <a:t>Semantics:</a:t>
            </a:r>
            <a:r>
              <a:rPr lang="en-US" sz="2200"/>
              <a:t> Arguments without “!” determine arguments with “!”.</a:t>
            </a:r>
          </a:p>
          <a:p>
            <a:pPr>
              <a:buFont typeface="Wingdings" pitchFamily="2" charset="2"/>
              <a:buNone/>
            </a:pPr>
            <a:r>
              <a:rPr lang="en-US" sz="2200"/>
              <a:t>Also makes inference more efficient (triggers blocking).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543800" cy="731838"/>
          </a:xfrm>
        </p:spPr>
        <p:txBody>
          <a:bodyPr/>
          <a:lstStyle/>
          <a:p>
            <a:r>
              <a:rPr lang="en-US"/>
              <a:t>Markov Networks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8458200" cy="533400"/>
          </a:xfrm>
        </p:spPr>
        <p:txBody>
          <a:bodyPr/>
          <a:lstStyle/>
          <a:p>
            <a:r>
              <a:rPr lang="en-US" sz="2600" b="1"/>
              <a:t>Undirected</a:t>
            </a:r>
            <a:r>
              <a:rPr lang="en-US" sz="2600"/>
              <a:t> graphical models</a:t>
            </a:r>
          </a:p>
        </p:txBody>
      </p:sp>
      <p:sp>
        <p:nvSpPr>
          <p:cNvPr id="958468" name="Oval 4"/>
          <p:cNvSpPr>
            <a:spLocks noChangeArrowheads="1"/>
          </p:cNvSpPr>
          <p:nvPr/>
        </p:nvSpPr>
        <p:spPr bwMode="auto">
          <a:xfrm>
            <a:off x="4038600" y="1371600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Cancer</a:t>
            </a:r>
          </a:p>
        </p:txBody>
      </p:sp>
      <p:sp>
        <p:nvSpPr>
          <p:cNvPr id="958469" name="Oval 5"/>
          <p:cNvSpPr>
            <a:spLocks noChangeArrowheads="1"/>
          </p:cNvSpPr>
          <p:nvPr/>
        </p:nvSpPr>
        <p:spPr bwMode="auto">
          <a:xfrm>
            <a:off x="5410200" y="2286000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Cough</a:t>
            </a:r>
          </a:p>
        </p:txBody>
      </p:sp>
      <p:sp>
        <p:nvSpPr>
          <p:cNvPr id="958470" name="Oval 6"/>
          <p:cNvSpPr>
            <a:spLocks noChangeArrowheads="1"/>
          </p:cNvSpPr>
          <p:nvPr/>
        </p:nvSpPr>
        <p:spPr bwMode="auto">
          <a:xfrm>
            <a:off x="2743200" y="2286000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Asthma</a:t>
            </a:r>
          </a:p>
        </p:txBody>
      </p:sp>
      <p:sp>
        <p:nvSpPr>
          <p:cNvPr id="958471" name="Oval 7"/>
          <p:cNvSpPr>
            <a:spLocks noChangeArrowheads="1"/>
          </p:cNvSpPr>
          <p:nvPr/>
        </p:nvSpPr>
        <p:spPr bwMode="auto">
          <a:xfrm>
            <a:off x="1371600" y="1371600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Smoking</a:t>
            </a:r>
          </a:p>
        </p:txBody>
      </p:sp>
      <p:cxnSp>
        <p:nvCxnSpPr>
          <p:cNvPr id="958472" name="AutoShape 8"/>
          <p:cNvCxnSpPr>
            <a:cxnSpLocks noChangeShapeType="1"/>
            <a:stCxn id="958471" idx="6"/>
            <a:endCxn id="958468" idx="2"/>
          </p:cNvCxnSpPr>
          <p:nvPr/>
        </p:nvCxnSpPr>
        <p:spPr bwMode="auto">
          <a:xfrm>
            <a:off x="3200400" y="16764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58473" name="AutoShape 9"/>
          <p:cNvCxnSpPr>
            <a:cxnSpLocks noChangeShapeType="1"/>
          </p:cNvCxnSpPr>
          <p:nvPr/>
        </p:nvCxnSpPr>
        <p:spPr bwMode="auto">
          <a:xfrm>
            <a:off x="5638800" y="1905000"/>
            <a:ext cx="384175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58474" name="AutoShape 10"/>
          <p:cNvCxnSpPr>
            <a:cxnSpLocks noChangeShapeType="1"/>
          </p:cNvCxnSpPr>
          <p:nvPr/>
        </p:nvCxnSpPr>
        <p:spPr bwMode="auto">
          <a:xfrm flipH="1">
            <a:off x="4114800" y="1905000"/>
            <a:ext cx="268288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58475" name="AutoShape 11"/>
          <p:cNvCxnSpPr>
            <a:cxnSpLocks noChangeShapeType="1"/>
            <a:stCxn id="958470" idx="6"/>
            <a:endCxn id="958469" idx="2"/>
          </p:cNvCxnSpPr>
          <p:nvPr/>
        </p:nvCxnSpPr>
        <p:spPr bwMode="auto">
          <a:xfrm>
            <a:off x="4572000" y="25908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958476" name="Rectangle 12"/>
          <p:cNvSpPr>
            <a:spLocks noChangeArrowheads="1"/>
          </p:cNvSpPr>
          <p:nvPr/>
        </p:nvSpPr>
        <p:spPr bwMode="auto">
          <a:xfrm>
            <a:off x="381000" y="30480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600"/>
              <a:t>Potential functions defined over cliques</a:t>
            </a:r>
          </a:p>
        </p:txBody>
      </p:sp>
      <p:graphicFrame>
        <p:nvGraphicFramePr>
          <p:cNvPr id="958477" name="Group 13"/>
          <p:cNvGraphicFramePr>
            <a:graphicFrameLocks noGrp="1"/>
          </p:cNvGraphicFramePr>
          <p:nvPr/>
        </p:nvGraphicFramePr>
        <p:xfrm>
          <a:off x="4419600" y="3657600"/>
          <a:ext cx="3962400" cy="2489201"/>
        </p:xfrm>
        <a:graphic>
          <a:graphicData uri="http://schemas.openxmlformats.org/drawingml/2006/table">
            <a:tbl>
              <a:tblPr/>
              <a:tblGrid>
                <a:gridCol w="1320800"/>
                <a:gridCol w="1320800"/>
                <a:gridCol w="13208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Smoking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Cancer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(S,C)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4.5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4.5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2.7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4.5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8503" name="Object 39"/>
          <p:cNvGraphicFramePr>
            <a:graphicFrameLocks noChangeAspect="1"/>
          </p:cNvGraphicFramePr>
          <p:nvPr/>
        </p:nvGraphicFramePr>
        <p:xfrm>
          <a:off x="1033463" y="3733800"/>
          <a:ext cx="2982912" cy="971550"/>
        </p:xfrm>
        <a:graphic>
          <a:graphicData uri="http://schemas.openxmlformats.org/presentationml/2006/ole">
            <p:oleObj spid="_x0000_s958503" name="Equation" r:id="rId4" imgW="1282680" imgH="419040" progId="Equation.3">
              <p:embed/>
            </p:oleObj>
          </a:graphicData>
        </a:graphic>
      </p:graphicFrame>
      <p:graphicFrame>
        <p:nvGraphicFramePr>
          <p:cNvPr id="958504" name="Object 40"/>
          <p:cNvGraphicFramePr>
            <a:graphicFrameLocks noChangeAspect="1"/>
          </p:cNvGraphicFramePr>
          <p:nvPr/>
        </p:nvGraphicFramePr>
        <p:xfrm>
          <a:off x="1143000" y="5105400"/>
          <a:ext cx="2628900" cy="795338"/>
        </p:xfrm>
        <a:graphic>
          <a:graphicData uri="http://schemas.openxmlformats.org/presentationml/2006/ole">
            <p:oleObj spid="_x0000_s958504" name="Equation" r:id="rId5" imgW="113004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Multinomial Distrib.: + Notation</a:t>
            </a:r>
          </a:p>
        </p:txBody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686800" cy="44529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b="1">
                <a:solidFill>
                  <a:schemeClr val="bg2"/>
                </a:solidFill>
              </a:rPr>
              <a:t>Example:</a:t>
            </a:r>
            <a:r>
              <a:rPr lang="en-US" sz="2200"/>
              <a:t> Throwing biased die</a:t>
            </a:r>
          </a:p>
          <a:p>
            <a:pPr>
              <a:buFont typeface="Wingdings" pitchFamily="2" charset="2"/>
              <a:buNone/>
            </a:pPr>
            <a:endParaRPr lang="en-US" sz="2200"/>
          </a:p>
          <a:p>
            <a:pPr>
              <a:buFont typeface="Wingdings" pitchFamily="2" charset="2"/>
              <a:buNone/>
            </a:pPr>
            <a:r>
              <a:rPr lang="en-US" sz="2200" b="1"/>
              <a:t>Types:</a:t>
            </a:r>
            <a:r>
              <a:rPr lang="en-US" sz="2200"/>
              <a:t>       </a:t>
            </a:r>
            <a:r>
              <a:rPr lang="en-US" sz="2200" b="1">
                <a:latin typeface="Courier New" pitchFamily="49" charset="0"/>
              </a:rPr>
              <a:t>throw = { 1, </a:t>
            </a:r>
            <a:r>
              <a:rPr lang="en-US" sz="2200">
                <a:latin typeface="Courier New" pitchFamily="49" charset="0"/>
              </a:rPr>
              <a:t>…</a:t>
            </a:r>
            <a:r>
              <a:rPr lang="en-US" sz="2200" b="1">
                <a:latin typeface="Courier New" pitchFamily="49" charset="0"/>
              </a:rPr>
              <a:t> , 20 }</a:t>
            </a:r>
          </a:p>
          <a:p>
            <a:pPr>
              <a:buFont typeface="Wingdings" pitchFamily="2" charset="2"/>
              <a:buNone/>
            </a:pPr>
            <a:r>
              <a:rPr lang="en-US" sz="2200"/>
              <a:t>                   </a:t>
            </a:r>
            <a:r>
              <a:rPr lang="en-US" sz="2200" b="1">
                <a:latin typeface="Courier New" pitchFamily="49" charset="0"/>
              </a:rPr>
              <a:t>face = { 1, </a:t>
            </a:r>
            <a:r>
              <a:rPr lang="en-US" sz="2200">
                <a:latin typeface="Courier New" pitchFamily="49" charset="0"/>
              </a:rPr>
              <a:t>…</a:t>
            </a:r>
            <a:r>
              <a:rPr lang="en-US" sz="2200" b="1">
                <a:latin typeface="Courier New" pitchFamily="49" charset="0"/>
              </a:rPr>
              <a:t> , 6 }</a:t>
            </a:r>
          </a:p>
          <a:p>
            <a:pPr>
              <a:buFont typeface="Wingdings" pitchFamily="2" charset="2"/>
              <a:buNone/>
            </a:pPr>
            <a:r>
              <a:rPr lang="en-US" sz="2200" b="1"/>
              <a:t>Predicate:</a:t>
            </a:r>
            <a:r>
              <a:rPr lang="en-US" sz="2200"/>
              <a:t>  </a:t>
            </a:r>
            <a:r>
              <a:rPr lang="en-US" sz="2200" b="1">
                <a:latin typeface="Courier New" pitchFamily="49" charset="0"/>
              </a:rPr>
              <a:t>Outcome(throw,face!)</a:t>
            </a:r>
          </a:p>
          <a:p>
            <a:pPr>
              <a:buFont typeface="Wingdings" pitchFamily="2" charset="2"/>
              <a:buNone/>
            </a:pPr>
            <a:r>
              <a:rPr lang="en-US" sz="2200" b="1"/>
              <a:t>Formulas:  </a:t>
            </a:r>
            <a:r>
              <a:rPr lang="en-US" sz="2200" b="1">
                <a:latin typeface="Courier New" pitchFamily="49" charset="0"/>
              </a:rPr>
              <a:t>Outcome(t,+f)</a:t>
            </a:r>
          </a:p>
          <a:p>
            <a:pPr>
              <a:buFont typeface="Wingdings" pitchFamily="2" charset="2"/>
              <a:buNone/>
            </a:pPr>
            <a:endParaRPr lang="en-US" sz="2200" b="1"/>
          </a:p>
          <a:p>
            <a:pPr>
              <a:buFont typeface="Wingdings" pitchFamily="2" charset="2"/>
              <a:buNone/>
            </a:pPr>
            <a:r>
              <a:rPr lang="en-US" sz="2200" b="1">
                <a:solidFill>
                  <a:schemeClr val="bg2"/>
                </a:solidFill>
              </a:rPr>
              <a:t>Semantics:</a:t>
            </a:r>
            <a:r>
              <a:rPr lang="en-US" sz="2200"/>
              <a:t> Learn weight for each grounding of args with “+”.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4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7467600" cy="46640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Logistic regression:</a:t>
            </a:r>
          </a:p>
          <a:p>
            <a:endParaRPr lang="en-US"/>
          </a:p>
          <a:p>
            <a:r>
              <a:rPr lang="en-US" b="1"/>
              <a:t>Type:                   </a:t>
            </a:r>
            <a:r>
              <a:rPr lang="en-US" b="1">
                <a:latin typeface="Courier New" pitchFamily="49" charset="0"/>
              </a:rPr>
              <a:t>     obj = { 1, ... , n }</a:t>
            </a:r>
            <a:endParaRPr lang="en-US" b="1">
              <a:solidFill>
                <a:schemeClr val="accent2"/>
              </a:solidFill>
            </a:endParaRPr>
          </a:p>
          <a:p>
            <a:r>
              <a:rPr lang="en-US" b="1"/>
              <a:t>Query predicate:</a:t>
            </a:r>
            <a:r>
              <a:rPr lang="en-US" b="1">
                <a:latin typeface="Courier New" pitchFamily="49" charset="0"/>
              </a:rPr>
              <a:t>     C(obj)</a:t>
            </a:r>
            <a:endParaRPr lang="en-US" i="1"/>
          </a:p>
          <a:p>
            <a:r>
              <a:rPr lang="en-US" b="1"/>
              <a:t>Evidence predicates:</a:t>
            </a:r>
            <a:r>
              <a:rPr lang="en-US" b="1">
                <a:latin typeface="Courier New" pitchFamily="49" charset="0"/>
              </a:rPr>
              <a:t>  </a:t>
            </a:r>
            <a:r>
              <a:rPr lang="en-US" b="1" i="1">
                <a:latin typeface="Courier New" pitchFamily="49" charset="0"/>
              </a:rPr>
              <a:t>F</a:t>
            </a:r>
            <a:r>
              <a:rPr lang="en-US" b="1" i="1" baseline="-25000">
                <a:latin typeface="Courier New" pitchFamily="49" charset="0"/>
              </a:rPr>
              <a:t>i</a:t>
            </a:r>
            <a:r>
              <a:rPr lang="en-US" b="1">
                <a:latin typeface="Courier New" pitchFamily="49" charset="0"/>
              </a:rPr>
              <a:t>(obj)</a:t>
            </a:r>
          </a:p>
          <a:p>
            <a:r>
              <a:rPr lang="en-US" b="1"/>
              <a:t>Formulas:</a:t>
            </a:r>
            <a:r>
              <a:rPr lang="en-US" b="1" i="1"/>
              <a:t>                        </a:t>
            </a:r>
            <a:r>
              <a:rPr lang="en-US" b="1">
                <a:latin typeface="Courier New" pitchFamily="49" charset="0"/>
              </a:rPr>
              <a:t>a  C(x)</a:t>
            </a:r>
          </a:p>
          <a:p>
            <a:r>
              <a:rPr lang="en-US" b="1">
                <a:latin typeface="Courier New" pitchFamily="49" charset="0"/>
              </a:rPr>
              <a:t>                   </a:t>
            </a:r>
            <a:r>
              <a:rPr lang="en-US" b="1" i="1">
                <a:latin typeface="Courier New" pitchFamily="49" charset="0"/>
              </a:rPr>
              <a:t>b</a:t>
            </a:r>
            <a:r>
              <a:rPr lang="en-US" b="1" i="1" baseline="-25000">
                <a:latin typeface="Courier New" pitchFamily="49" charset="0"/>
              </a:rPr>
              <a:t>i</a:t>
            </a:r>
            <a:r>
              <a:rPr lang="en-US" b="1">
                <a:latin typeface="Courier New" pitchFamily="49" charset="0"/>
              </a:rPr>
              <a:t>  </a:t>
            </a:r>
            <a:r>
              <a:rPr lang="en-US" b="1" i="1">
                <a:latin typeface="Courier New" pitchFamily="49" charset="0"/>
              </a:rPr>
              <a:t>F</a:t>
            </a:r>
            <a:r>
              <a:rPr lang="en-US" b="1" i="1" baseline="-25000">
                <a:latin typeface="Courier New" pitchFamily="49" charset="0"/>
              </a:rPr>
              <a:t>i</a:t>
            </a:r>
            <a:r>
              <a:rPr lang="en-US" b="1">
                <a:latin typeface="Courier New" pitchFamily="49" charset="0"/>
              </a:rPr>
              <a:t>(x) ^ C(x)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/>
              <a:t>Resulting distribution:</a:t>
            </a:r>
            <a:r>
              <a:rPr lang="en-US"/>
              <a:t> </a:t>
            </a:r>
          </a:p>
          <a:p>
            <a:endParaRPr lang="en-US"/>
          </a:p>
          <a:p>
            <a:endParaRPr lang="en-US"/>
          </a:p>
          <a:p>
            <a:r>
              <a:rPr lang="en-US" b="1"/>
              <a:t>Therefore:</a:t>
            </a:r>
          </a:p>
          <a:p>
            <a:endParaRPr lang="en-US" b="1"/>
          </a:p>
          <a:p>
            <a:endParaRPr lang="en-US" b="1"/>
          </a:p>
          <a:p>
            <a:r>
              <a:rPr lang="en-US" b="1"/>
              <a:t>Alternative form:</a:t>
            </a:r>
            <a:r>
              <a:rPr lang="en-US"/>
              <a:t>     </a:t>
            </a:r>
            <a:r>
              <a:rPr lang="en-US" b="1" i="1">
                <a:latin typeface="Courier New" pitchFamily="49" charset="0"/>
              </a:rPr>
              <a:t>F</a:t>
            </a:r>
            <a:r>
              <a:rPr lang="en-US" b="1" i="1" baseline="-25000">
                <a:latin typeface="Courier New" pitchFamily="49" charset="0"/>
              </a:rPr>
              <a:t>i</a:t>
            </a:r>
            <a:r>
              <a:rPr lang="en-US" b="1">
                <a:latin typeface="Courier New" pitchFamily="49" charset="0"/>
              </a:rPr>
              <a:t>(x) =&gt; C(x)</a:t>
            </a:r>
            <a:endParaRPr lang="en-US"/>
          </a:p>
        </p:txBody>
      </p:sp>
      <p:sp>
        <p:nvSpPr>
          <p:cNvPr id="90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086600" cy="838200"/>
          </a:xfrm>
        </p:spPr>
        <p:txBody>
          <a:bodyPr/>
          <a:lstStyle/>
          <a:p>
            <a:r>
              <a:rPr lang="en-US"/>
              <a:t>Logistic Regression</a:t>
            </a:r>
          </a:p>
        </p:txBody>
      </p:sp>
      <p:graphicFrame>
        <p:nvGraphicFramePr>
          <p:cNvPr id="906251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2057400" y="4572000"/>
          <a:ext cx="6477000" cy="920750"/>
        </p:xfrm>
        <a:graphic>
          <a:graphicData uri="http://schemas.openxmlformats.org/presentationml/2006/ole">
            <p:oleObj spid="_x0000_s906251" name="Equation" r:id="rId4" imgW="3568680" imgH="507960" progId="Equation.3">
              <p:embed/>
            </p:oleObj>
          </a:graphicData>
        </a:graphic>
      </p:graphicFrame>
      <p:graphicFrame>
        <p:nvGraphicFramePr>
          <p:cNvPr id="906256" name="Object 16"/>
          <p:cNvGraphicFramePr>
            <a:graphicFrameLocks noChangeAspect="1"/>
          </p:cNvGraphicFramePr>
          <p:nvPr>
            <p:ph sz="half" idx="1"/>
          </p:nvPr>
        </p:nvGraphicFramePr>
        <p:xfrm>
          <a:off x="3581400" y="3733800"/>
          <a:ext cx="4343400" cy="831850"/>
        </p:xfrm>
        <a:graphic>
          <a:graphicData uri="http://schemas.openxmlformats.org/presentationml/2006/ole">
            <p:oleObj spid="_x0000_s906256" name="Equation" r:id="rId5" imgW="2387520" imgH="457200" progId="Equation.3">
              <p:embed/>
            </p:oleObj>
          </a:graphicData>
        </a:graphic>
      </p:graphicFrame>
      <p:graphicFrame>
        <p:nvGraphicFramePr>
          <p:cNvPr id="906258" name="Object 18"/>
          <p:cNvGraphicFramePr>
            <a:graphicFrameLocks noChangeAspect="1"/>
          </p:cNvGraphicFramePr>
          <p:nvPr>
            <p:ph sz="quarter" idx="2"/>
          </p:nvPr>
        </p:nvGraphicFramePr>
        <p:xfrm>
          <a:off x="3352800" y="1219200"/>
          <a:ext cx="3644900" cy="804863"/>
        </p:xfrm>
        <a:graphic>
          <a:graphicData uri="http://schemas.openxmlformats.org/presentationml/2006/ole">
            <p:oleObj spid="_x0000_s906258" name="Equation" r:id="rId6" imgW="2070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543800" cy="1295400"/>
          </a:xfrm>
        </p:spPr>
        <p:txBody>
          <a:bodyPr/>
          <a:lstStyle/>
          <a:p>
            <a:r>
              <a:rPr lang="en-US"/>
              <a:t>Text Classification</a:t>
            </a:r>
          </a:p>
        </p:txBody>
      </p:sp>
      <p:sp>
        <p:nvSpPr>
          <p:cNvPr id="908292" name="Text Box 4"/>
          <p:cNvSpPr txBox="1">
            <a:spLocks noChangeArrowheads="1"/>
          </p:cNvSpPr>
          <p:nvPr/>
        </p:nvSpPr>
        <p:spPr bwMode="auto">
          <a:xfrm>
            <a:off x="669925" y="1558925"/>
            <a:ext cx="4451350" cy="2835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page = { 1, </a:t>
            </a:r>
            <a:r>
              <a:rPr lang="en-US">
                <a:latin typeface="Courier New" pitchFamily="49" charset="0"/>
              </a:rPr>
              <a:t>…</a:t>
            </a:r>
            <a:r>
              <a:rPr lang="en-US" b="1">
                <a:latin typeface="Courier New" pitchFamily="49" charset="0"/>
              </a:rPr>
              <a:t> , n }</a:t>
            </a:r>
          </a:p>
          <a:p>
            <a:r>
              <a:rPr lang="en-US" b="1">
                <a:latin typeface="Courier New" pitchFamily="49" charset="0"/>
              </a:rPr>
              <a:t>word = { </a:t>
            </a:r>
            <a:r>
              <a:rPr lang="en-US">
                <a:latin typeface="Courier New" pitchFamily="49" charset="0"/>
              </a:rPr>
              <a:t>…</a:t>
            </a:r>
            <a:r>
              <a:rPr lang="en-US" b="1">
                <a:latin typeface="Courier New" pitchFamily="49" charset="0"/>
              </a:rPr>
              <a:t> }</a:t>
            </a:r>
          </a:p>
          <a:p>
            <a:r>
              <a:rPr lang="en-US" b="1">
                <a:latin typeface="Courier New" pitchFamily="49" charset="0"/>
              </a:rPr>
              <a:t>topic = { </a:t>
            </a:r>
            <a:r>
              <a:rPr lang="en-US">
                <a:latin typeface="Courier New" pitchFamily="49" charset="0"/>
              </a:rPr>
              <a:t>…</a:t>
            </a:r>
            <a:r>
              <a:rPr lang="en-US" b="1">
                <a:latin typeface="Courier New" pitchFamily="49" charset="0"/>
              </a:rPr>
              <a:t> }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Topic(page,topic!)</a:t>
            </a:r>
          </a:p>
          <a:p>
            <a:r>
              <a:rPr lang="en-US" b="1">
                <a:latin typeface="Courier New" pitchFamily="49" charset="0"/>
              </a:rPr>
              <a:t>HasWord(page,word)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!Topic(p,t)</a:t>
            </a:r>
          </a:p>
          <a:p>
            <a:r>
              <a:rPr lang="en-US" b="1">
                <a:latin typeface="Courier New" pitchFamily="49" charset="0"/>
              </a:rPr>
              <a:t>HasWord(p,+w) =&gt; Topic(p,+t)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543800" cy="1295400"/>
          </a:xfrm>
        </p:spPr>
        <p:txBody>
          <a:bodyPr/>
          <a:lstStyle/>
          <a:p>
            <a:r>
              <a:rPr lang="en-US"/>
              <a:t>Text Classification</a:t>
            </a: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669925" y="1558925"/>
            <a:ext cx="4451350" cy="1311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Topic(page,topic!)</a:t>
            </a:r>
          </a:p>
          <a:p>
            <a:r>
              <a:rPr lang="en-US" b="1">
                <a:latin typeface="Courier New" pitchFamily="49" charset="0"/>
              </a:rPr>
              <a:t>HasWord(page,word)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HasWord(p,+w) =&gt; Topic(p,+t)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543800" cy="1295400"/>
          </a:xfrm>
        </p:spPr>
        <p:txBody>
          <a:bodyPr/>
          <a:lstStyle/>
          <a:p>
            <a:r>
              <a:rPr lang="en-US"/>
              <a:t>Hypertext Classification</a:t>
            </a:r>
          </a:p>
        </p:txBody>
      </p:sp>
      <p:sp>
        <p:nvSpPr>
          <p:cNvPr id="1010691" name="Text Box 3"/>
          <p:cNvSpPr txBox="1">
            <a:spLocks noChangeArrowheads="1"/>
          </p:cNvSpPr>
          <p:nvPr/>
        </p:nvSpPr>
        <p:spPr bwMode="auto">
          <a:xfrm>
            <a:off x="669925" y="1558925"/>
            <a:ext cx="6661150" cy="42989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Topic(page,topic!)</a:t>
            </a:r>
          </a:p>
          <a:p>
            <a:r>
              <a:rPr lang="en-US" b="1">
                <a:latin typeface="Courier New" pitchFamily="49" charset="0"/>
              </a:rPr>
              <a:t>HasWord(page,word)</a:t>
            </a:r>
          </a:p>
          <a:p>
            <a:r>
              <a:rPr lang="en-US" b="1">
                <a:latin typeface="Courier New" pitchFamily="49" charset="0"/>
              </a:rPr>
              <a:t>Links(page,page)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HasWord(p,+w) =&gt; Topic(p,+t)</a:t>
            </a:r>
          </a:p>
          <a:p>
            <a:r>
              <a:rPr lang="en-US" b="1">
                <a:latin typeface="Courier New" pitchFamily="49" charset="0"/>
              </a:rPr>
              <a:t>Topic(p,t) ^ Links(p,p') =&gt; Topic(p',t)</a:t>
            </a:r>
          </a:p>
          <a:p>
            <a:endParaRPr lang="en-US" b="1">
              <a:latin typeface="Courier New" pitchFamily="49" charset="0"/>
            </a:endParaRPr>
          </a:p>
          <a:p>
            <a:endParaRPr lang="en-US" b="1">
              <a:latin typeface="Courier New" pitchFamily="49" charset="0"/>
            </a:endParaRPr>
          </a:p>
          <a:p>
            <a:endParaRPr lang="en-US" b="1">
              <a:latin typeface="Courier New" pitchFamily="49" charset="0"/>
            </a:endParaRPr>
          </a:p>
          <a:p>
            <a:endParaRPr lang="en-US" b="1">
              <a:latin typeface="Courier New" pitchFamily="49" charset="0"/>
            </a:endParaRPr>
          </a:p>
          <a:p>
            <a:endParaRPr lang="en-US" b="1">
              <a:latin typeface="Courier New" pitchFamily="49" charset="0"/>
            </a:endParaRPr>
          </a:p>
          <a:p>
            <a:endParaRPr lang="en-US" b="1">
              <a:latin typeface="Courier New" pitchFamily="49" charset="0"/>
            </a:endParaRPr>
          </a:p>
          <a:p>
            <a:r>
              <a:rPr lang="en-US" sz="1800" b="1" i="1"/>
              <a:t>Cf.</a:t>
            </a:r>
            <a:r>
              <a:rPr lang="en-US" sz="1800"/>
              <a:t>  S. Chakrabarti, B. Dom &amp; P. Indyk, “Hypertext Classification</a:t>
            </a:r>
          </a:p>
          <a:p>
            <a:r>
              <a:rPr lang="en-US" sz="1800"/>
              <a:t>Using Hyperlinks,” in </a:t>
            </a:r>
            <a:r>
              <a:rPr lang="en-US" sz="1800" i="1"/>
              <a:t>Proc. SIGMOD-1998</a:t>
            </a:r>
            <a:r>
              <a:rPr lang="en-US" sz="1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543800" cy="1295400"/>
          </a:xfrm>
        </p:spPr>
        <p:txBody>
          <a:bodyPr/>
          <a:lstStyle/>
          <a:p>
            <a:r>
              <a:rPr lang="en-US"/>
              <a:t>Information Retrieval</a:t>
            </a:r>
          </a:p>
        </p:txBody>
      </p:sp>
      <p:sp>
        <p:nvSpPr>
          <p:cNvPr id="1012739" name="Text Box 3"/>
          <p:cNvSpPr txBox="1">
            <a:spLocks noChangeArrowheads="1"/>
          </p:cNvSpPr>
          <p:nvPr/>
        </p:nvSpPr>
        <p:spPr bwMode="auto">
          <a:xfrm>
            <a:off x="669925" y="1558925"/>
            <a:ext cx="7943850" cy="42989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InQuery(word)</a:t>
            </a:r>
            <a:endParaRPr lang="en-US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HasWord(page,word)</a:t>
            </a:r>
          </a:p>
          <a:p>
            <a:r>
              <a:rPr lang="en-US" b="1">
                <a:latin typeface="Courier New" pitchFamily="49" charset="0"/>
              </a:rPr>
              <a:t>Relevant(page)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InQuery(w+) ^ HasWord(p,+w) =&gt; Relevant(p)</a:t>
            </a:r>
          </a:p>
          <a:p>
            <a:r>
              <a:rPr lang="en-US" b="1">
                <a:latin typeface="Courier New" pitchFamily="49" charset="0"/>
              </a:rPr>
              <a:t>Relevant(p) ^ Links(p,p’) =&gt; Relevant(p’)</a:t>
            </a:r>
          </a:p>
          <a:p>
            <a:endParaRPr lang="en-US" b="1">
              <a:latin typeface="Courier New" pitchFamily="49" charset="0"/>
            </a:endParaRPr>
          </a:p>
          <a:p>
            <a:endParaRPr lang="en-US" b="1">
              <a:latin typeface="Courier New" pitchFamily="49" charset="0"/>
            </a:endParaRPr>
          </a:p>
          <a:p>
            <a:endParaRPr lang="en-US" b="1">
              <a:latin typeface="Courier New" pitchFamily="49" charset="0"/>
            </a:endParaRPr>
          </a:p>
          <a:p>
            <a:endParaRPr lang="en-US" b="1">
              <a:latin typeface="Courier New" pitchFamily="49" charset="0"/>
            </a:endParaRPr>
          </a:p>
          <a:p>
            <a:endParaRPr lang="en-US" b="1">
              <a:latin typeface="Courier New" pitchFamily="49" charset="0"/>
            </a:endParaRPr>
          </a:p>
          <a:p>
            <a:endParaRPr lang="en-US" b="1">
              <a:latin typeface="Courier New" pitchFamily="49" charset="0"/>
            </a:endParaRPr>
          </a:p>
          <a:p>
            <a:r>
              <a:rPr lang="en-US" sz="1800" b="1" i="1"/>
              <a:t>Cf.</a:t>
            </a:r>
            <a:r>
              <a:rPr lang="en-US" sz="1800"/>
              <a:t>  L. Page, S. Brin, R. Motwani &amp; T. Winograd, “The PageRank Citation</a:t>
            </a:r>
          </a:p>
          <a:p>
            <a:r>
              <a:rPr lang="en-US" sz="1800"/>
              <a:t>Ranking: Bringing Order to the Web,” Tech. Rept., Stanford University, 1998.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8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7664450" cy="4603750"/>
          </a:xfrm>
          <a:prstGeom prst="rect">
            <a:avLst/>
          </a:prstGeom>
          <a:noFill/>
          <a:ln w="635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2"/>
                </a:solidFill>
                <a:sym typeface="Wingdings" pitchFamily="2" charset="2"/>
              </a:rPr>
              <a:t>Problem:</a:t>
            </a:r>
            <a:r>
              <a:rPr lang="en-US" b="1">
                <a:sym typeface="Wingdings" pitchFamily="2" charset="2"/>
              </a:rPr>
              <a:t> Given database, find duplicate records</a:t>
            </a:r>
          </a:p>
          <a:p>
            <a:endParaRPr lang="en-US" b="1">
              <a:latin typeface="Courier New" pitchFamily="49" charset="0"/>
              <a:sym typeface="Wingdings" pitchFamily="2" charset="2"/>
            </a:endParaRPr>
          </a:p>
          <a:p>
            <a:r>
              <a:rPr lang="en-US" b="1">
                <a:latin typeface="Courier New" pitchFamily="49" charset="0"/>
                <a:sym typeface="Wingdings" pitchFamily="2" charset="2"/>
              </a:rPr>
              <a:t>HasToken(token,field,record)</a:t>
            </a:r>
          </a:p>
          <a:p>
            <a:r>
              <a:rPr lang="en-US" b="1">
                <a:latin typeface="Courier New" pitchFamily="49" charset="0"/>
                <a:sym typeface="Wingdings" pitchFamily="2" charset="2"/>
              </a:rPr>
              <a:t>SameField(field,record,record)</a:t>
            </a:r>
          </a:p>
          <a:p>
            <a:r>
              <a:rPr lang="en-US" b="1">
                <a:latin typeface="Courier New" pitchFamily="49" charset="0"/>
                <a:sym typeface="Wingdings" pitchFamily="2" charset="2"/>
              </a:rPr>
              <a:t>SameRecord(record,record)</a:t>
            </a:r>
          </a:p>
          <a:p>
            <a:endParaRPr lang="en-US" b="1">
              <a:latin typeface="Courier New" pitchFamily="49" charset="0"/>
              <a:sym typeface="Wingdings" pitchFamily="2" charset="2"/>
            </a:endParaRPr>
          </a:p>
          <a:p>
            <a:r>
              <a:rPr lang="en-US" b="1">
                <a:latin typeface="Courier New" pitchFamily="49" charset="0"/>
                <a:sym typeface="Wingdings" pitchFamily="2" charset="2"/>
              </a:rPr>
              <a:t>HasToken(+t,+f,r) ^ HasToken(+t,+f,r’)</a:t>
            </a:r>
          </a:p>
          <a:p>
            <a:r>
              <a:rPr lang="en-US" b="1">
                <a:latin typeface="Courier New" pitchFamily="49" charset="0"/>
                <a:sym typeface="Wingdings" pitchFamily="2" charset="2"/>
              </a:rPr>
              <a:t>   =&gt; SameField(f,r,r’)</a:t>
            </a:r>
          </a:p>
          <a:p>
            <a:r>
              <a:rPr lang="en-US" b="1">
                <a:latin typeface="Courier New" pitchFamily="49" charset="0"/>
                <a:sym typeface="Wingdings" pitchFamily="2" charset="2"/>
              </a:rPr>
              <a:t>SameField(f,r,r’) =&gt; SameRecord(r,r’)</a:t>
            </a:r>
          </a:p>
          <a:p>
            <a:r>
              <a:rPr lang="en-US" b="1">
                <a:latin typeface="Courier New" pitchFamily="49" charset="0"/>
                <a:sym typeface="Wingdings" pitchFamily="2" charset="2"/>
              </a:rPr>
              <a:t>SameRecord(r,r’) ^ SameRecord(r’,r”)</a:t>
            </a:r>
          </a:p>
          <a:p>
            <a:r>
              <a:rPr lang="en-US" b="1">
                <a:latin typeface="Courier New" pitchFamily="49" charset="0"/>
                <a:sym typeface="Wingdings" pitchFamily="2" charset="2"/>
              </a:rPr>
              <a:t>   =&gt; SameRecord(r,r”)</a:t>
            </a:r>
          </a:p>
          <a:p>
            <a:endParaRPr lang="en-US" b="1">
              <a:latin typeface="Courier New" pitchFamily="49" charset="0"/>
              <a:sym typeface="Wingdings" pitchFamily="2" charset="2"/>
            </a:endParaRPr>
          </a:p>
          <a:p>
            <a:endParaRPr lang="en-US" b="1">
              <a:latin typeface="Courier New" pitchFamily="49" charset="0"/>
              <a:sym typeface="Wingdings" pitchFamily="2" charset="2"/>
            </a:endParaRPr>
          </a:p>
          <a:p>
            <a:r>
              <a:rPr lang="en-US" sz="1800" b="1" i="1">
                <a:sym typeface="Wingdings" pitchFamily="2" charset="2"/>
              </a:rPr>
              <a:t>Cf.</a:t>
            </a:r>
            <a:r>
              <a:rPr lang="en-US" sz="1800">
                <a:sym typeface="Wingdings" pitchFamily="2" charset="2"/>
              </a:rPr>
              <a:t>  A. McCallum &amp; B. Wellner, “Conditional Models of Identity Uncertainty</a:t>
            </a:r>
          </a:p>
          <a:p>
            <a:r>
              <a:rPr lang="en-US" sz="1800">
                <a:sym typeface="Wingdings" pitchFamily="2" charset="2"/>
              </a:rPr>
              <a:t>with Application to Noun Coreference,” in </a:t>
            </a:r>
            <a:r>
              <a:rPr lang="en-US" sz="1800" i="1">
                <a:sym typeface="Wingdings" pitchFamily="2" charset="2"/>
              </a:rPr>
              <a:t>Adv. NIPS 17</a:t>
            </a:r>
            <a:r>
              <a:rPr lang="en-US" sz="1800">
                <a:sym typeface="Wingdings" pitchFamily="2" charset="2"/>
              </a:rPr>
              <a:t>, 2005.</a:t>
            </a:r>
            <a:endParaRPr lang="en-US" sz="1800"/>
          </a:p>
        </p:txBody>
      </p:sp>
      <p:sp>
        <p:nvSpPr>
          <p:cNvPr id="10178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295400"/>
          </a:xfrm>
        </p:spPr>
        <p:txBody>
          <a:bodyPr/>
          <a:lstStyle/>
          <a:p>
            <a:r>
              <a:rPr lang="en-US"/>
              <a:t>Entity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4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7467600" cy="4908550"/>
          </a:xfrm>
          <a:prstGeom prst="rect">
            <a:avLst/>
          </a:prstGeom>
          <a:noFill/>
          <a:ln w="635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ym typeface="Wingdings" pitchFamily="2" charset="2"/>
              </a:rPr>
              <a:t>Can also resolve fields:</a:t>
            </a:r>
          </a:p>
          <a:p>
            <a:endParaRPr lang="en-US" b="1">
              <a:latin typeface="Courier New" pitchFamily="49" charset="0"/>
              <a:sym typeface="Wingdings" pitchFamily="2" charset="2"/>
            </a:endParaRPr>
          </a:p>
          <a:p>
            <a:r>
              <a:rPr lang="en-US" b="1">
                <a:latin typeface="Courier New" pitchFamily="49" charset="0"/>
                <a:sym typeface="Wingdings" pitchFamily="2" charset="2"/>
              </a:rPr>
              <a:t>HasToken(token,field,record)</a:t>
            </a:r>
          </a:p>
          <a:p>
            <a:r>
              <a:rPr lang="en-US" b="1">
                <a:latin typeface="Courier New" pitchFamily="49" charset="0"/>
                <a:sym typeface="Wingdings" pitchFamily="2" charset="2"/>
              </a:rPr>
              <a:t>SameField(field,record,record)</a:t>
            </a:r>
          </a:p>
          <a:p>
            <a:r>
              <a:rPr lang="en-US" b="1">
                <a:latin typeface="Courier New" pitchFamily="49" charset="0"/>
                <a:sym typeface="Wingdings" pitchFamily="2" charset="2"/>
              </a:rPr>
              <a:t>SameRecord(record,record)</a:t>
            </a:r>
          </a:p>
          <a:p>
            <a:endParaRPr lang="en-US" b="1">
              <a:latin typeface="Courier New" pitchFamily="49" charset="0"/>
              <a:sym typeface="Wingdings" pitchFamily="2" charset="2"/>
            </a:endParaRPr>
          </a:p>
          <a:p>
            <a:r>
              <a:rPr lang="en-US" b="1">
                <a:latin typeface="Courier New" pitchFamily="49" charset="0"/>
                <a:sym typeface="Wingdings" pitchFamily="2" charset="2"/>
              </a:rPr>
              <a:t>HasToken(+t,+f,r) ^ HasToken(+t,+f,r’)</a:t>
            </a:r>
          </a:p>
          <a:p>
            <a:r>
              <a:rPr lang="en-US" b="1">
                <a:latin typeface="Courier New" pitchFamily="49" charset="0"/>
                <a:sym typeface="Wingdings" pitchFamily="2" charset="2"/>
              </a:rPr>
              <a:t>   =&gt; SameField(f,r,r’)</a:t>
            </a:r>
          </a:p>
          <a:p>
            <a:r>
              <a:rPr lang="en-US" b="1">
                <a:latin typeface="Courier New" pitchFamily="49" charset="0"/>
                <a:sym typeface="Wingdings" pitchFamily="2" charset="2"/>
              </a:rPr>
              <a:t>SameField(f,r,r’) </a:t>
            </a:r>
            <a:r>
              <a:rPr lang="en-US" b="1">
                <a:solidFill>
                  <a:srgbClr val="0033CC"/>
                </a:solidFill>
                <a:latin typeface="Courier New" pitchFamily="49" charset="0"/>
                <a:sym typeface="Wingdings" pitchFamily="2" charset="2"/>
              </a:rPr>
              <a:t>&lt;=&gt;</a:t>
            </a:r>
            <a:r>
              <a:rPr lang="en-US" b="1">
                <a:latin typeface="Courier New" pitchFamily="49" charset="0"/>
                <a:sym typeface="Wingdings" pitchFamily="2" charset="2"/>
              </a:rPr>
              <a:t> SameRecord(r,r’)</a:t>
            </a:r>
          </a:p>
          <a:p>
            <a:r>
              <a:rPr lang="en-US" b="1">
                <a:latin typeface="Courier New" pitchFamily="49" charset="0"/>
                <a:sym typeface="Wingdings" pitchFamily="2" charset="2"/>
              </a:rPr>
              <a:t>SameRecord(r,r’) ^ SameRecord(r’,r”)</a:t>
            </a:r>
          </a:p>
          <a:p>
            <a:r>
              <a:rPr lang="en-US" b="1">
                <a:latin typeface="Courier New" pitchFamily="49" charset="0"/>
                <a:sym typeface="Wingdings" pitchFamily="2" charset="2"/>
              </a:rPr>
              <a:t>   =&gt; SameRecord(r,r”)</a:t>
            </a:r>
          </a:p>
          <a:p>
            <a:r>
              <a:rPr lang="en-US" b="1">
                <a:solidFill>
                  <a:srgbClr val="0033CC"/>
                </a:solidFill>
                <a:latin typeface="Courier New" pitchFamily="49" charset="0"/>
                <a:sym typeface="Wingdings" pitchFamily="2" charset="2"/>
              </a:rPr>
              <a:t>SameField(f,r,r’) ^ SameField(f,r’,r”)</a:t>
            </a:r>
          </a:p>
          <a:p>
            <a:r>
              <a:rPr lang="en-US" b="1">
                <a:solidFill>
                  <a:srgbClr val="0033CC"/>
                </a:solidFill>
                <a:latin typeface="Courier New" pitchFamily="49" charset="0"/>
                <a:sym typeface="Wingdings" pitchFamily="2" charset="2"/>
              </a:rPr>
              <a:t>   =&gt; SameField(f,r,r”)</a:t>
            </a:r>
          </a:p>
          <a:p>
            <a:endParaRPr lang="en-US" b="1">
              <a:solidFill>
                <a:srgbClr val="0033CC"/>
              </a:solidFill>
              <a:latin typeface="Courier New" pitchFamily="49" charset="0"/>
              <a:sym typeface="Wingdings" pitchFamily="2" charset="2"/>
            </a:endParaRPr>
          </a:p>
          <a:p>
            <a:r>
              <a:rPr lang="en-US" sz="1800" b="1">
                <a:sym typeface="Wingdings" pitchFamily="2" charset="2"/>
              </a:rPr>
              <a:t>More: </a:t>
            </a:r>
            <a:r>
              <a:rPr lang="en-US" sz="1800">
                <a:sym typeface="Wingdings" pitchFamily="2" charset="2"/>
              </a:rPr>
              <a:t>P.</a:t>
            </a:r>
            <a:r>
              <a:rPr lang="en-US" sz="1800" b="1">
                <a:sym typeface="Wingdings" pitchFamily="2" charset="2"/>
              </a:rPr>
              <a:t> </a:t>
            </a:r>
            <a:r>
              <a:rPr lang="en-US" sz="1800">
                <a:sym typeface="Wingdings" pitchFamily="2" charset="2"/>
              </a:rPr>
              <a:t>Singla &amp; P. Domingos, “Entity Resolution with</a:t>
            </a:r>
          </a:p>
          <a:p>
            <a:r>
              <a:rPr lang="en-US" sz="1800">
                <a:sym typeface="Wingdings" pitchFamily="2" charset="2"/>
              </a:rPr>
              <a:t>Markov Logic”, in </a:t>
            </a:r>
            <a:r>
              <a:rPr lang="en-US" sz="1800" i="1">
                <a:sym typeface="Wingdings" pitchFamily="2" charset="2"/>
              </a:rPr>
              <a:t>Proc. ICDM-2006</a:t>
            </a:r>
            <a:r>
              <a:rPr lang="en-US" sz="1800">
                <a:sym typeface="Wingdings" pitchFamily="2" charset="2"/>
              </a:rPr>
              <a:t>.</a:t>
            </a:r>
            <a:endParaRPr lang="en-US" sz="1800"/>
          </a:p>
        </p:txBody>
      </p:sp>
      <p:sp>
        <p:nvSpPr>
          <p:cNvPr id="10168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295400"/>
          </a:xfrm>
        </p:spPr>
        <p:txBody>
          <a:bodyPr/>
          <a:lstStyle/>
          <a:p>
            <a:r>
              <a:rPr lang="en-US"/>
              <a:t>Entity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1295400"/>
          </a:xfrm>
        </p:spPr>
        <p:txBody>
          <a:bodyPr/>
          <a:lstStyle/>
          <a:p>
            <a:r>
              <a:rPr lang="en-US"/>
              <a:t>Hidden Markov Models</a:t>
            </a:r>
          </a:p>
        </p:txBody>
      </p:sp>
      <p:sp>
        <p:nvSpPr>
          <p:cNvPr id="916485" name="Text Box 5"/>
          <p:cNvSpPr txBox="1">
            <a:spLocks noChangeArrowheads="1"/>
          </p:cNvSpPr>
          <p:nvPr/>
        </p:nvSpPr>
        <p:spPr bwMode="auto">
          <a:xfrm>
            <a:off x="609600" y="1776413"/>
            <a:ext cx="4603750" cy="31400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obs = { Obs1, </a:t>
            </a:r>
            <a:r>
              <a:rPr lang="en-US">
                <a:latin typeface="Courier New" pitchFamily="49" charset="0"/>
              </a:rPr>
              <a:t>…</a:t>
            </a:r>
            <a:r>
              <a:rPr lang="en-US" b="1">
                <a:latin typeface="Courier New" pitchFamily="49" charset="0"/>
              </a:rPr>
              <a:t> , ObsN }</a:t>
            </a:r>
          </a:p>
          <a:p>
            <a:r>
              <a:rPr lang="en-US" b="1">
                <a:latin typeface="Courier New" pitchFamily="49" charset="0"/>
              </a:rPr>
              <a:t>state = { St1, </a:t>
            </a:r>
            <a:r>
              <a:rPr lang="en-US">
                <a:latin typeface="Courier New" pitchFamily="49" charset="0"/>
              </a:rPr>
              <a:t>…</a:t>
            </a:r>
            <a:r>
              <a:rPr lang="en-US" b="1">
                <a:latin typeface="Courier New" pitchFamily="49" charset="0"/>
              </a:rPr>
              <a:t> , StM }</a:t>
            </a:r>
          </a:p>
          <a:p>
            <a:r>
              <a:rPr lang="en-US" b="1">
                <a:latin typeface="Courier New" pitchFamily="49" charset="0"/>
              </a:rPr>
              <a:t>time = { 0, </a:t>
            </a:r>
            <a:r>
              <a:rPr lang="en-US">
                <a:latin typeface="Courier New" pitchFamily="49" charset="0"/>
              </a:rPr>
              <a:t>…</a:t>
            </a:r>
            <a:r>
              <a:rPr lang="en-US" b="1">
                <a:latin typeface="Courier New" pitchFamily="49" charset="0"/>
              </a:rPr>
              <a:t> , T }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State(state!,time)</a:t>
            </a:r>
          </a:p>
          <a:p>
            <a:r>
              <a:rPr lang="en-US" b="1">
                <a:latin typeface="Courier New" pitchFamily="49" charset="0"/>
              </a:rPr>
              <a:t>Obs(obs!,time)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latin typeface="Courier New" pitchFamily="49" charset="0"/>
              </a:rPr>
              <a:t>State(+s,0)</a:t>
            </a:r>
          </a:p>
          <a:p>
            <a:r>
              <a:rPr lang="en-US" b="1">
                <a:latin typeface="Courier New" pitchFamily="49" charset="0"/>
              </a:rPr>
              <a:t>State(+s,t) =&gt; State(+s',t+1)</a:t>
            </a:r>
          </a:p>
          <a:p>
            <a:r>
              <a:rPr lang="en-US" b="1">
                <a:latin typeface="Courier New" pitchFamily="49" charset="0"/>
              </a:rPr>
              <a:t>Obs(+o,t) =&gt; State(+s,t)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Extraction</a:t>
            </a:r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bg2"/>
                </a:solidFill>
              </a:rPr>
              <a:t>Problem:</a:t>
            </a:r>
            <a:r>
              <a:rPr lang="en-US"/>
              <a:t> Extract database from text or</a:t>
            </a:r>
            <a:br>
              <a:rPr lang="en-US"/>
            </a:br>
            <a:r>
              <a:rPr lang="en-US"/>
              <a:t>semi-structured sources</a:t>
            </a:r>
          </a:p>
          <a:p>
            <a:r>
              <a:rPr lang="en-US" b="1">
                <a:solidFill>
                  <a:schemeClr val="bg2"/>
                </a:solidFill>
              </a:rPr>
              <a:t>Example:</a:t>
            </a:r>
            <a:r>
              <a:rPr lang="en-US"/>
              <a:t> Extract database of publications from citation list(s) (the “CiteSeer problem”)</a:t>
            </a:r>
          </a:p>
          <a:p>
            <a:r>
              <a:rPr lang="en-US"/>
              <a:t>Two steps:</a:t>
            </a:r>
          </a:p>
          <a:p>
            <a:pPr lvl="1"/>
            <a:r>
              <a:rPr lang="en-US" b="1"/>
              <a:t>Segmentation:</a:t>
            </a:r>
            <a:r>
              <a:rPr lang="en-US"/>
              <a:t/>
            </a:r>
            <a:br>
              <a:rPr lang="en-US"/>
            </a:br>
            <a:r>
              <a:rPr lang="en-US"/>
              <a:t>Use HMM to assign tokens to fields</a:t>
            </a:r>
          </a:p>
          <a:p>
            <a:pPr lvl="1"/>
            <a:r>
              <a:rPr lang="en-US" b="1"/>
              <a:t>Entity resolution:</a:t>
            </a:r>
            <a:r>
              <a:rPr lang="en-US"/>
              <a:t/>
            </a:r>
            <a:br>
              <a:rPr lang="en-US"/>
            </a:br>
            <a:r>
              <a:rPr lang="en-US"/>
              <a:t>Use logistic regression and transitivity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543800" cy="731838"/>
          </a:xfrm>
        </p:spPr>
        <p:txBody>
          <a:bodyPr/>
          <a:lstStyle/>
          <a:p>
            <a:r>
              <a:rPr lang="en-US"/>
              <a:t>Markov Networks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8458200" cy="533400"/>
          </a:xfrm>
        </p:spPr>
        <p:txBody>
          <a:bodyPr/>
          <a:lstStyle/>
          <a:p>
            <a:r>
              <a:rPr lang="en-US" sz="2600" b="1"/>
              <a:t>Undirected</a:t>
            </a:r>
            <a:r>
              <a:rPr lang="en-US" sz="2600"/>
              <a:t> graphical models</a:t>
            </a:r>
          </a:p>
        </p:txBody>
      </p:sp>
      <p:sp>
        <p:nvSpPr>
          <p:cNvPr id="959492" name="Rectangle 4"/>
          <p:cNvSpPr>
            <a:spLocks noChangeArrowheads="1"/>
          </p:cNvSpPr>
          <p:nvPr/>
        </p:nvSpPr>
        <p:spPr bwMode="auto">
          <a:xfrm>
            <a:off x="457200" y="28956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600"/>
              <a:t>Log-linear model:</a:t>
            </a:r>
          </a:p>
        </p:txBody>
      </p:sp>
      <p:sp>
        <p:nvSpPr>
          <p:cNvPr id="959493" name="Rectangle 5"/>
          <p:cNvSpPr>
            <a:spLocks noChangeArrowheads="1"/>
          </p:cNvSpPr>
          <p:nvPr/>
        </p:nvSpPr>
        <p:spPr bwMode="auto">
          <a:xfrm>
            <a:off x="4749800" y="3603625"/>
            <a:ext cx="7366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4" name="Rectangle 6"/>
          <p:cNvSpPr>
            <a:spLocks noChangeArrowheads="1"/>
          </p:cNvSpPr>
          <p:nvPr/>
        </p:nvSpPr>
        <p:spPr bwMode="auto">
          <a:xfrm>
            <a:off x="4495800" y="3603625"/>
            <a:ext cx="254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9495" name="Text Box 7"/>
          <p:cNvSpPr txBox="1">
            <a:spLocks noChangeArrowheads="1"/>
          </p:cNvSpPr>
          <p:nvPr/>
        </p:nvSpPr>
        <p:spPr bwMode="auto">
          <a:xfrm>
            <a:off x="2362200" y="4495800"/>
            <a:ext cx="2133600" cy="385763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Weight of Feature </a:t>
            </a:r>
            <a:r>
              <a:rPr lang="en-US" sz="1800" i="1"/>
              <a:t>i</a:t>
            </a:r>
          </a:p>
        </p:txBody>
      </p:sp>
      <p:sp>
        <p:nvSpPr>
          <p:cNvPr id="959496" name="Text Box 8"/>
          <p:cNvSpPr txBox="1">
            <a:spLocks noChangeArrowheads="1"/>
          </p:cNvSpPr>
          <p:nvPr/>
        </p:nvSpPr>
        <p:spPr bwMode="auto">
          <a:xfrm>
            <a:off x="4724400" y="4495800"/>
            <a:ext cx="1104900" cy="385763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Feature </a:t>
            </a:r>
            <a:r>
              <a:rPr lang="en-US" sz="1800" i="1"/>
              <a:t>i</a:t>
            </a:r>
            <a:endParaRPr lang="en-US" sz="1800"/>
          </a:p>
        </p:txBody>
      </p:sp>
      <p:sp>
        <p:nvSpPr>
          <p:cNvPr id="959497" name="Line 9"/>
          <p:cNvSpPr>
            <a:spLocks noChangeShapeType="1"/>
          </p:cNvSpPr>
          <p:nvPr/>
        </p:nvSpPr>
        <p:spPr bwMode="auto">
          <a:xfrm flipV="1">
            <a:off x="4343400" y="4038600"/>
            <a:ext cx="152400" cy="4572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9498" name="Line 10"/>
          <p:cNvSpPr>
            <a:spLocks noChangeShapeType="1"/>
          </p:cNvSpPr>
          <p:nvPr/>
        </p:nvSpPr>
        <p:spPr bwMode="auto">
          <a:xfrm flipH="1" flipV="1">
            <a:off x="4953000" y="4038600"/>
            <a:ext cx="152400" cy="45720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59499" name="Object 11"/>
          <p:cNvGraphicFramePr>
            <a:graphicFrameLocks noChangeAspect="1"/>
          </p:cNvGraphicFramePr>
          <p:nvPr/>
        </p:nvGraphicFramePr>
        <p:xfrm>
          <a:off x="914400" y="5029200"/>
          <a:ext cx="6653213" cy="981075"/>
        </p:xfrm>
        <a:graphic>
          <a:graphicData uri="http://schemas.openxmlformats.org/presentationml/2006/ole">
            <p:oleObj spid="_x0000_s959499" name="Equation" r:id="rId4" imgW="3619440" imgH="482400" progId="Equation.3">
              <p:embed/>
            </p:oleObj>
          </a:graphicData>
        </a:graphic>
      </p:graphicFrame>
      <p:graphicFrame>
        <p:nvGraphicFramePr>
          <p:cNvPr id="959500" name="Object 12"/>
          <p:cNvGraphicFramePr>
            <a:graphicFrameLocks noChangeAspect="1"/>
          </p:cNvGraphicFramePr>
          <p:nvPr/>
        </p:nvGraphicFramePr>
        <p:xfrm>
          <a:off x="914400" y="5791200"/>
          <a:ext cx="1227138" cy="473075"/>
        </p:xfrm>
        <a:graphic>
          <a:graphicData uri="http://schemas.openxmlformats.org/presentationml/2006/ole">
            <p:oleObj spid="_x0000_s959500" name="Equation" r:id="rId5" imgW="558720" imgH="215640" progId="Equation.3">
              <p:embed/>
            </p:oleObj>
          </a:graphicData>
        </a:graphic>
      </p:graphicFrame>
      <p:sp>
        <p:nvSpPr>
          <p:cNvPr id="959501" name="Oval 13"/>
          <p:cNvSpPr>
            <a:spLocks noChangeArrowheads="1"/>
          </p:cNvSpPr>
          <p:nvPr/>
        </p:nvSpPr>
        <p:spPr bwMode="auto">
          <a:xfrm>
            <a:off x="4038600" y="1371600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Cancer</a:t>
            </a:r>
          </a:p>
        </p:txBody>
      </p:sp>
      <p:sp>
        <p:nvSpPr>
          <p:cNvPr id="959502" name="Oval 14"/>
          <p:cNvSpPr>
            <a:spLocks noChangeArrowheads="1"/>
          </p:cNvSpPr>
          <p:nvPr/>
        </p:nvSpPr>
        <p:spPr bwMode="auto">
          <a:xfrm>
            <a:off x="5410200" y="2286000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Cough</a:t>
            </a:r>
          </a:p>
        </p:txBody>
      </p:sp>
      <p:sp>
        <p:nvSpPr>
          <p:cNvPr id="959503" name="Oval 15"/>
          <p:cNvSpPr>
            <a:spLocks noChangeArrowheads="1"/>
          </p:cNvSpPr>
          <p:nvPr/>
        </p:nvSpPr>
        <p:spPr bwMode="auto">
          <a:xfrm>
            <a:off x="2743200" y="2286000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Asthma</a:t>
            </a:r>
          </a:p>
        </p:txBody>
      </p:sp>
      <p:sp>
        <p:nvSpPr>
          <p:cNvPr id="959504" name="Oval 16"/>
          <p:cNvSpPr>
            <a:spLocks noChangeArrowheads="1"/>
          </p:cNvSpPr>
          <p:nvPr/>
        </p:nvSpPr>
        <p:spPr bwMode="auto">
          <a:xfrm>
            <a:off x="1371600" y="1371600"/>
            <a:ext cx="1828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Smoking</a:t>
            </a:r>
          </a:p>
        </p:txBody>
      </p:sp>
      <p:cxnSp>
        <p:nvCxnSpPr>
          <p:cNvPr id="959505" name="AutoShape 17"/>
          <p:cNvCxnSpPr>
            <a:cxnSpLocks noChangeShapeType="1"/>
            <a:stCxn id="959504" idx="6"/>
            <a:endCxn id="959501" idx="2"/>
          </p:cNvCxnSpPr>
          <p:nvPr/>
        </p:nvCxnSpPr>
        <p:spPr bwMode="auto">
          <a:xfrm>
            <a:off x="3200400" y="16764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59506" name="AutoShape 18"/>
          <p:cNvCxnSpPr>
            <a:cxnSpLocks noChangeShapeType="1"/>
          </p:cNvCxnSpPr>
          <p:nvPr/>
        </p:nvCxnSpPr>
        <p:spPr bwMode="auto">
          <a:xfrm>
            <a:off x="5638800" y="1905000"/>
            <a:ext cx="384175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59507" name="AutoShape 19"/>
          <p:cNvCxnSpPr>
            <a:cxnSpLocks noChangeShapeType="1"/>
          </p:cNvCxnSpPr>
          <p:nvPr/>
        </p:nvCxnSpPr>
        <p:spPr bwMode="auto">
          <a:xfrm flipH="1">
            <a:off x="4114800" y="1905000"/>
            <a:ext cx="268288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59508" name="AutoShape 20"/>
          <p:cNvCxnSpPr>
            <a:cxnSpLocks noChangeShapeType="1"/>
            <a:stCxn id="959503" idx="6"/>
            <a:endCxn id="959502" idx="2"/>
          </p:cNvCxnSpPr>
          <p:nvPr/>
        </p:nvCxnSpPr>
        <p:spPr bwMode="auto">
          <a:xfrm>
            <a:off x="4572000" y="25908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aphicFrame>
        <p:nvGraphicFramePr>
          <p:cNvPr id="959509" name="Object 21"/>
          <p:cNvGraphicFramePr>
            <a:graphicFrameLocks noChangeAspect="1"/>
          </p:cNvGraphicFramePr>
          <p:nvPr/>
        </p:nvGraphicFramePr>
        <p:xfrm>
          <a:off x="1905000" y="3276600"/>
          <a:ext cx="3810000" cy="1062038"/>
        </p:xfrm>
        <a:graphic>
          <a:graphicData uri="http://schemas.openxmlformats.org/presentationml/2006/ole">
            <p:oleObj spid="_x0000_s959509" name="Equation" r:id="rId6" imgW="1638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8458200" cy="3937000"/>
          </a:xfrm>
          <a:prstGeom prst="rect">
            <a:avLst/>
          </a:prstGeom>
          <a:noFill/>
          <a:ln w="635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Token(token, position, citation)</a:t>
            </a:r>
          </a:p>
          <a:p>
            <a:r>
              <a:rPr lang="en-US" sz="1800" b="1">
                <a:latin typeface="Courier New" pitchFamily="49" charset="0"/>
              </a:rPr>
              <a:t>InField(position, field, citation)</a:t>
            </a:r>
          </a:p>
          <a:p>
            <a:r>
              <a:rPr lang="en-US" sz="1800" b="1">
                <a:latin typeface="Courier New" pitchFamily="49" charset="0"/>
              </a:rPr>
              <a:t>SameField(field, citation, citation)</a:t>
            </a:r>
          </a:p>
          <a:p>
            <a:r>
              <a:rPr lang="en-US" sz="1800" b="1">
                <a:latin typeface="Courier New" pitchFamily="49" charset="0"/>
              </a:rPr>
              <a:t>SameCit(citation, citation)</a:t>
            </a:r>
          </a:p>
          <a:p>
            <a:endParaRPr lang="en-US" sz="1800" b="1">
              <a:latin typeface="Courier New" pitchFamily="49" charset="0"/>
            </a:endParaRPr>
          </a:p>
          <a:p>
            <a:r>
              <a:rPr lang="en-US" sz="1800" b="1">
                <a:latin typeface="Courier New" pitchFamily="49" charset="0"/>
              </a:rPr>
              <a:t>Token(+t,i,c) =&gt; InField(i,+f,c)</a:t>
            </a:r>
          </a:p>
          <a:p>
            <a:r>
              <a:rPr lang="en-US" sz="1800" b="1">
                <a:latin typeface="Courier New" pitchFamily="49" charset="0"/>
              </a:rPr>
              <a:t>InField(i,+f,c) &lt;</a:t>
            </a:r>
            <a:r>
              <a:rPr lang="en-US" sz="1800" b="1">
                <a:latin typeface="Courier New" pitchFamily="49" charset="0"/>
                <a:sym typeface="Wingdings" pitchFamily="2" charset="2"/>
              </a:rPr>
              <a:t>=&gt; InField(i+1,+f,c)</a:t>
            </a:r>
          </a:p>
          <a:p>
            <a:r>
              <a:rPr lang="en-US" sz="1800" b="1">
                <a:latin typeface="Courier New" pitchFamily="49" charset="0"/>
                <a:sym typeface="Wingdings" pitchFamily="2" charset="2"/>
              </a:rPr>
              <a:t>f != f’ =&gt; (!InField(i,+f,c) v !InField(i,+f’,c))</a:t>
            </a:r>
          </a:p>
          <a:p>
            <a:endParaRPr lang="en-US" sz="1800" b="1">
              <a:latin typeface="Courier New" pitchFamily="49" charset="0"/>
              <a:sym typeface="Wingdings" pitchFamily="2" charset="2"/>
            </a:endParaRPr>
          </a:p>
          <a:p>
            <a:r>
              <a:rPr lang="en-US" sz="1800" b="1">
                <a:latin typeface="Courier New" pitchFamily="49" charset="0"/>
              </a:rPr>
              <a:t>Token(+t,i,c) ^ InField(i,+f,c) ^ Token(+t,i’,c’)</a:t>
            </a:r>
          </a:p>
          <a:p>
            <a:r>
              <a:rPr lang="en-US" sz="1800" b="1">
                <a:latin typeface="Courier New" pitchFamily="49" charset="0"/>
              </a:rPr>
              <a:t>   ^ InField(i’,+f,c’) =&gt; SameField(+f,c,c’)</a:t>
            </a:r>
          </a:p>
          <a:p>
            <a:r>
              <a:rPr lang="en-US" sz="1800" b="1">
                <a:latin typeface="Courier New" pitchFamily="49" charset="0"/>
              </a:rPr>
              <a:t>SameField(+f,c,c’) </a:t>
            </a:r>
            <a:r>
              <a:rPr lang="en-US" sz="1800" b="1">
                <a:latin typeface="Courier New" pitchFamily="49" charset="0"/>
                <a:sym typeface="Wingdings" pitchFamily="2" charset="2"/>
              </a:rPr>
              <a:t>&lt;=&gt; SameCit(c,c’)</a:t>
            </a:r>
          </a:p>
          <a:p>
            <a:r>
              <a:rPr lang="en-US" sz="1800" b="1">
                <a:latin typeface="Courier New" pitchFamily="49" charset="0"/>
              </a:rPr>
              <a:t>SameField(f,c,c’) ^ SameField(f,c’,c”) =&gt; SameField(f,c,c”)</a:t>
            </a:r>
          </a:p>
          <a:p>
            <a:r>
              <a:rPr lang="en-US" sz="1800" b="1">
                <a:latin typeface="Courier New" pitchFamily="49" charset="0"/>
              </a:rPr>
              <a:t>SameCit(c,c’) ^ SameCit(c’,c”) =&gt; SameCit(c,c”)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467600" cy="731838"/>
          </a:xfrm>
        </p:spPr>
        <p:txBody>
          <a:bodyPr/>
          <a:lstStyle/>
          <a:p>
            <a:r>
              <a:rPr lang="en-US"/>
              <a:t>Information Extraction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8458200" cy="4760913"/>
          </a:xfrm>
          <a:prstGeom prst="rect">
            <a:avLst/>
          </a:prstGeom>
          <a:noFill/>
          <a:ln w="635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Token(token, position, citation)</a:t>
            </a:r>
          </a:p>
          <a:p>
            <a:r>
              <a:rPr lang="en-US" sz="1800" b="1">
                <a:latin typeface="Courier New" pitchFamily="49" charset="0"/>
              </a:rPr>
              <a:t>InField(position, field, citation)</a:t>
            </a:r>
          </a:p>
          <a:p>
            <a:r>
              <a:rPr lang="en-US" sz="1800" b="1">
                <a:latin typeface="Courier New" pitchFamily="49" charset="0"/>
              </a:rPr>
              <a:t>SameField(field, citation, citation)</a:t>
            </a:r>
          </a:p>
          <a:p>
            <a:r>
              <a:rPr lang="en-US" sz="1800" b="1">
                <a:latin typeface="Courier New" pitchFamily="49" charset="0"/>
              </a:rPr>
              <a:t>SameCit(citation, citation)</a:t>
            </a:r>
          </a:p>
          <a:p>
            <a:endParaRPr lang="en-US" sz="1800" b="1">
              <a:latin typeface="Courier New" pitchFamily="49" charset="0"/>
            </a:endParaRPr>
          </a:p>
          <a:p>
            <a:r>
              <a:rPr lang="en-US" sz="1800" b="1">
                <a:latin typeface="Courier New" pitchFamily="49" charset="0"/>
              </a:rPr>
              <a:t>Token(+t,i,c) =&gt; InField(i,+f,c)</a:t>
            </a:r>
          </a:p>
          <a:p>
            <a:r>
              <a:rPr lang="en-US" sz="1800" b="1">
                <a:latin typeface="Courier New" pitchFamily="49" charset="0"/>
              </a:rPr>
              <a:t>InField(i,+f,c) ^ </a:t>
            </a:r>
            <a:r>
              <a:rPr lang="en-US" sz="1800" b="1">
                <a:solidFill>
                  <a:srgbClr val="0033CC"/>
                </a:solidFill>
                <a:latin typeface="Courier New" pitchFamily="49" charset="0"/>
              </a:rPr>
              <a:t>!Token(“.”,i,c)</a:t>
            </a:r>
            <a:r>
              <a:rPr lang="en-US" sz="1800" b="1">
                <a:latin typeface="Courier New" pitchFamily="49" charset="0"/>
              </a:rPr>
              <a:t> &lt;</a:t>
            </a:r>
            <a:r>
              <a:rPr lang="en-US" sz="1800" b="1">
                <a:latin typeface="Courier New" pitchFamily="49" charset="0"/>
                <a:sym typeface="Wingdings" pitchFamily="2" charset="2"/>
              </a:rPr>
              <a:t>=&gt; InField(i+1,+f,c)</a:t>
            </a:r>
          </a:p>
          <a:p>
            <a:r>
              <a:rPr lang="en-US" sz="1800" b="1">
                <a:latin typeface="Courier New" pitchFamily="49" charset="0"/>
                <a:sym typeface="Wingdings" pitchFamily="2" charset="2"/>
              </a:rPr>
              <a:t>f != f’ =&gt; (!InField(i,+f,c) v !InField(i,+f’,c))</a:t>
            </a:r>
          </a:p>
          <a:p>
            <a:endParaRPr lang="en-US" sz="1800" b="1">
              <a:latin typeface="Courier New" pitchFamily="49" charset="0"/>
              <a:sym typeface="Wingdings" pitchFamily="2" charset="2"/>
            </a:endParaRPr>
          </a:p>
          <a:p>
            <a:r>
              <a:rPr lang="en-US" sz="1800" b="1">
                <a:latin typeface="Courier New" pitchFamily="49" charset="0"/>
              </a:rPr>
              <a:t>Token(+t,i,c) ^ InField(i,+f,c) ^ Token(+t,i’,c’)</a:t>
            </a:r>
          </a:p>
          <a:p>
            <a:r>
              <a:rPr lang="en-US" sz="1800" b="1">
                <a:latin typeface="Courier New" pitchFamily="49" charset="0"/>
              </a:rPr>
              <a:t>   ^ InField(i’,+f,c’) =&gt; SameField(+f,c,c’)</a:t>
            </a:r>
          </a:p>
          <a:p>
            <a:r>
              <a:rPr lang="en-US" sz="1800" b="1">
                <a:latin typeface="Courier New" pitchFamily="49" charset="0"/>
              </a:rPr>
              <a:t>SameField(+f,c,c’) </a:t>
            </a:r>
            <a:r>
              <a:rPr lang="en-US" sz="1800" b="1">
                <a:latin typeface="Courier New" pitchFamily="49" charset="0"/>
                <a:sym typeface="Wingdings" pitchFamily="2" charset="2"/>
              </a:rPr>
              <a:t>&lt;=&gt; SameCit(c,c’)</a:t>
            </a:r>
          </a:p>
          <a:p>
            <a:r>
              <a:rPr lang="en-US" sz="1800" b="1">
                <a:latin typeface="Courier New" pitchFamily="49" charset="0"/>
              </a:rPr>
              <a:t>SameField(f,c,c’) ^ SameField(f,c’,c”) =&gt; SameField(f,c,c”)</a:t>
            </a:r>
          </a:p>
          <a:p>
            <a:r>
              <a:rPr lang="en-US" sz="1800" b="1">
                <a:latin typeface="Courier New" pitchFamily="49" charset="0"/>
              </a:rPr>
              <a:t>SameCit(c,c’) ^ SameCit(c’,c”) =&gt; SameCit(c,c”)</a:t>
            </a:r>
          </a:p>
          <a:p>
            <a:endParaRPr lang="en-US" sz="1800" b="1">
              <a:latin typeface="Courier New" pitchFamily="49" charset="0"/>
            </a:endParaRPr>
          </a:p>
          <a:p>
            <a:r>
              <a:rPr lang="en-US" sz="1800" b="1">
                <a:sym typeface="Wingdings" pitchFamily="2" charset="2"/>
              </a:rPr>
              <a:t>More: </a:t>
            </a:r>
            <a:r>
              <a:rPr lang="en-US" sz="1800">
                <a:sym typeface="Wingdings" pitchFamily="2" charset="2"/>
              </a:rPr>
              <a:t>H. Poon &amp; P. Domingos, “Joint Inference in Information</a:t>
            </a:r>
          </a:p>
          <a:p>
            <a:r>
              <a:rPr lang="en-US" sz="1800">
                <a:sym typeface="Wingdings" pitchFamily="2" charset="2"/>
              </a:rPr>
              <a:t>Extraction”, in </a:t>
            </a:r>
            <a:r>
              <a:rPr lang="en-US" sz="1800" i="1">
                <a:sym typeface="Wingdings" pitchFamily="2" charset="2"/>
              </a:rPr>
              <a:t>Proc. AAAI-2007</a:t>
            </a:r>
            <a:r>
              <a:rPr lang="en-US" sz="1800">
                <a:sym typeface="Wingdings" pitchFamily="2" charset="2"/>
              </a:rPr>
              <a:t>.   (Tomorrow at 4:20.)</a:t>
            </a:r>
            <a:endParaRPr lang="en-US" sz="1800" b="1">
              <a:latin typeface="Courier New" pitchFamily="49" charset="0"/>
            </a:endParaRP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467600" cy="731838"/>
          </a:xfrm>
        </p:spPr>
        <p:txBody>
          <a:bodyPr/>
          <a:lstStyle/>
          <a:p>
            <a:r>
              <a:rPr lang="en-US"/>
              <a:t>Information Extraction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Statistical Parsing</a:t>
            </a:r>
          </a:p>
        </p:txBody>
      </p:sp>
      <p:sp>
        <p:nvSpPr>
          <p:cNvPr id="1043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876800" cy="43005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/>
              <a:t>Input:</a:t>
            </a:r>
            <a:r>
              <a:rPr lang="en-US" sz="2600"/>
              <a:t> Sentence</a:t>
            </a:r>
          </a:p>
          <a:p>
            <a:pPr>
              <a:lnSpc>
                <a:spcPct val="90000"/>
              </a:lnSpc>
            </a:pPr>
            <a:r>
              <a:rPr lang="en-US" sz="2600" b="1"/>
              <a:t>Output:</a:t>
            </a:r>
            <a:r>
              <a:rPr lang="en-US" sz="2600"/>
              <a:t> Most probable parse</a:t>
            </a:r>
          </a:p>
          <a:p>
            <a:pPr>
              <a:lnSpc>
                <a:spcPct val="90000"/>
              </a:lnSpc>
            </a:pPr>
            <a:r>
              <a:rPr lang="en-US" sz="2600" b="1"/>
              <a:t>PCFG:</a:t>
            </a:r>
            <a:r>
              <a:rPr lang="en-US" sz="2600"/>
              <a:t> Production rules</a:t>
            </a:r>
            <a:br>
              <a:rPr lang="en-US" sz="2600"/>
            </a:br>
            <a:r>
              <a:rPr lang="en-US" sz="2600"/>
              <a:t>with probabilities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/>
              <a:t>E.g.:   </a:t>
            </a:r>
            <a:r>
              <a:rPr lang="en-US" sz="2200">
                <a:solidFill>
                  <a:schemeClr val="bg2"/>
                </a:solidFill>
              </a:rPr>
              <a:t>0.7   NP </a:t>
            </a:r>
            <a:r>
              <a:rPr lang="en-US" sz="2200">
                <a:solidFill>
                  <a:schemeClr val="bg2"/>
                </a:solidFill>
                <a:cs typeface="Arial" pitchFamily="34" charset="0"/>
              </a:rPr>
              <a:t>→ 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solidFill>
                  <a:schemeClr val="bg2"/>
                </a:solidFill>
                <a:cs typeface="Arial" pitchFamily="34" charset="0"/>
              </a:rPr>
              <a:t>          0.3    NP → Det N</a:t>
            </a:r>
          </a:p>
          <a:p>
            <a:pPr>
              <a:lnSpc>
                <a:spcPct val="90000"/>
              </a:lnSpc>
            </a:pPr>
            <a:r>
              <a:rPr lang="en-US" sz="2600" b="1"/>
              <a:t>WCFG:</a:t>
            </a:r>
            <a:r>
              <a:rPr lang="en-US" sz="2600"/>
              <a:t> Production rules</a:t>
            </a:r>
            <a:br>
              <a:rPr lang="en-US" sz="2600"/>
            </a:br>
            <a:r>
              <a:rPr lang="en-US" sz="2600"/>
              <a:t>with weights (equivalent)</a:t>
            </a:r>
          </a:p>
          <a:p>
            <a:pPr>
              <a:lnSpc>
                <a:spcPct val="90000"/>
              </a:lnSpc>
            </a:pPr>
            <a:r>
              <a:rPr lang="en-US" sz="2600"/>
              <a:t>Chomsky normal form: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	</a:t>
            </a:r>
            <a:r>
              <a:rPr lang="en-US" sz="2600">
                <a:solidFill>
                  <a:schemeClr val="bg2"/>
                </a:solidFill>
              </a:rPr>
              <a:t>A </a:t>
            </a:r>
            <a:r>
              <a:rPr lang="en-US" sz="2600">
                <a:solidFill>
                  <a:schemeClr val="bg2"/>
                </a:solidFill>
                <a:cs typeface="Arial" pitchFamily="34" charset="0"/>
              </a:rPr>
              <a:t>→ B C</a:t>
            </a:r>
            <a:r>
              <a:rPr lang="en-US" sz="2600">
                <a:cs typeface="Arial" pitchFamily="34" charset="0"/>
              </a:rPr>
              <a:t>  or  </a:t>
            </a:r>
            <a:r>
              <a:rPr lang="en-US" sz="2600">
                <a:solidFill>
                  <a:schemeClr val="bg2"/>
                </a:solidFill>
                <a:cs typeface="Arial" pitchFamily="34" charset="0"/>
              </a:rPr>
              <a:t>A → a</a:t>
            </a:r>
          </a:p>
        </p:txBody>
      </p:sp>
      <p:grpSp>
        <p:nvGrpSpPr>
          <p:cNvPr id="1043491" name="Group 35"/>
          <p:cNvGrpSpPr>
            <a:grpSpLocks/>
          </p:cNvGrpSpPr>
          <p:nvPr/>
        </p:nvGrpSpPr>
        <p:grpSpPr bwMode="auto">
          <a:xfrm>
            <a:off x="4953000" y="1752600"/>
            <a:ext cx="3248025" cy="3838575"/>
            <a:chOff x="3024" y="1056"/>
            <a:chExt cx="2046" cy="2418"/>
          </a:xfrm>
        </p:grpSpPr>
        <p:sp>
          <p:nvSpPr>
            <p:cNvPr id="1043464" name="Text Box 8"/>
            <p:cNvSpPr txBox="1">
              <a:spLocks noChangeArrowheads="1"/>
            </p:cNvSpPr>
            <p:nvPr/>
          </p:nvSpPr>
          <p:spPr bwMode="auto">
            <a:xfrm>
              <a:off x="3792" y="1056"/>
              <a:ext cx="244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S</a:t>
              </a:r>
            </a:p>
          </p:txBody>
        </p:sp>
        <p:sp>
          <p:nvSpPr>
            <p:cNvPr id="1043467" name="Text Box 11"/>
            <p:cNvSpPr txBox="1">
              <a:spLocks noChangeArrowheads="1"/>
            </p:cNvSpPr>
            <p:nvPr/>
          </p:nvSpPr>
          <p:spPr bwMode="auto">
            <a:xfrm>
              <a:off x="3024" y="3186"/>
              <a:ext cx="2046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John    ate   the   pizza</a:t>
              </a:r>
            </a:p>
          </p:txBody>
        </p:sp>
        <p:sp>
          <p:nvSpPr>
            <p:cNvPr id="1043470" name="Text Box 14"/>
            <p:cNvSpPr txBox="1">
              <a:spLocks noChangeArrowheads="1"/>
            </p:cNvSpPr>
            <p:nvPr/>
          </p:nvSpPr>
          <p:spPr bwMode="auto">
            <a:xfrm>
              <a:off x="3360" y="1968"/>
              <a:ext cx="383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NP</a:t>
              </a:r>
            </a:p>
          </p:txBody>
        </p:sp>
        <p:sp>
          <p:nvSpPr>
            <p:cNvPr id="1043471" name="Text Box 15"/>
            <p:cNvSpPr txBox="1">
              <a:spLocks noChangeArrowheads="1"/>
            </p:cNvSpPr>
            <p:nvPr/>
          </p:nvSpPr>
          <p:spPr bwMode="auto">
            <a:xfrm>
              <a:off x="3984" y="1680"/>
              <a:ext cx="372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VP</a:t>
              </a:r>
            </a:p>
          </p:txBody>
        </p:sp>
        <p:sp>
          <p:nvSpPr>
            <p:cNvPr id="1043472" name="Text Box 16"/>
            <p:cNvSpPr txBox="1">
              <a:spLocks noChangeArrowheads="1"/>
            </p:cNvSpPr>
            <p:nvPr/>
          </p:nvSpPr>
          <p:spPr bwMode="auto">
            <a:xfrm>
              <a:off x="3168" y="2592"/>
              <a:ext cx="255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N</a:t>
              </a:r>
            </a:p>
          </p:txBody>
        </p:sp>
        <p:sp>
          <p:nvSpPr>
            <p:cNvPr id="1043473" name="Text Box 17"/>
            <p:cNvSpPr txBox="1">
              <a:spLocks noChangeArrowheads="1"/>
            </p:cNvSpPr>
            <p:nvPr/>
          </p:nvSpPr>
          <p:spPr bwMode="auto">
            <a:xfrm>
              <a:off x="3744" y="2352"/>
              <a:ext cx="244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V</a:t>
              </a:r>
            </a:p>
          </p:txBody>
        </p:sp>
        <p:sp>
          <p:nvSpPr>
            <p:cNvPr id="1043474" name="Text Box 18"/>
            <p:cNvSpPr txBox="1">
              <a:spLocks noChangeArrowheads="1"/>
            </p:cNvSpPr>
            <p:nvPr/>
          </p:nvSpPr>
          <p:spPr bwMode="auto">
            <a:xfrm>
              <a:off x="4272" y="2208"/>
              <a:ext cx="383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NP</a:t>
              </a:r>
            </a:p>
          </p:txBody>
        </p:sp>
        <p:sp>
          <p:nvSpPr>
            <p:cNvPr id="1043476" name="Text Box 20"/>
            <p:cNvSpPr txBox="1">
              <a:spLocks noChangeArrowheads="1"/>
            </p:cNvSpPr>
            <p:nvPr/>
          </p:nvSpPr>
          <p:spPr bwMode="auto">
            <a:xfrm>
              <a:off x="4032" y="2640"/>
              <a:ext cx="415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Det</a:t>
              </a:r>
            </a:p>
          </p:txBody>
        </p:sp>
        <p:sp>
          <p:nvSpPr>
            <p:cNvPr id="1043477" name="Text Box 21"/>
            <p:cNvSpPr txBox="1">
              <a:spLocks noChangeArrowheads="1"/>
            </p:cNvSpPr>
            <p:nvPr/>
          </p:nvSpPr>
          <p:spPr bwMode="auto">
            <a:xfrm>
              <a:off x="4608" y="2640"/>
              <a:ext cx="255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N</a:t>
              </a:r>
            </a:p>
          </p:txBody>
        </p:sp>
        <p:sp>
          <p:nvSpPr>
            <p:cNvPr id="1043478" name="Line 22"/>
            <p:cNvSpPr>
              <a:spLocks noChangeShapeType="1"/>
            </p:cNvSpPr>
            <p:nvPr/>
          </p:nvSpPr>
          <p:spPr bwMode="auto">
            <a:xfrm flipH="1">
              <a:off x="3552" y="1344"/>
              <a:ext cx="336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3480" name="Line 24"/>
            <p:cNvSpPr>
              <a:spLocks noChangeShapeType="1"/>
            </p:cNvSpPr>
            <p:nvPr/>
          </p:nvSpPr>
          <p:spPr bwMode="auto">
            <a:xfrm>
              <a:off x="3888" y="1344"/>
              <a:ext cx="24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3481" name="Line 25"/>
            <p:cNvSpPr>
              <a:spLocks noChangeShapeType="1"/>
            </p:cNvSpPr>
            <p:nvPr/>
          </p:nvSpPr>
          <p:spPr bwMode="auto">
            <a:xfrm flipH="1">
              <a:off x="3312" y="2256"/>
              <a:ext cx="14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3482" name="Line 26"/>
            <p:cNvSpPr>
              <a:spLocks noChangeShapeType="1"/>
            </p:cNvSpPr>
            <p:nvPr/>
          </p:nvSpPr>
          <p:spPr bwMode="auto">
            <a:xfrm>
              <a:off x="3312" y="288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3483" name="Line 27"/>
            <p:cNvSpPr>
              <a:spLocks noChangeShapeType="1"/>
            </p:cNvSpPr>
            <p:nvPr/>
          </p:nvSpPr>
          <p:spPr bwMode="auto">
            <a:xfrm flipH="1">
              <a:off x="3888" y="1920"/>
              <a:ext cx="24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3484" name="Line 28"/>
            <p:cNvSpPr>
              <a:spLocks noChangeShapeType="1"/>
            </p:cNvSpPr>
            <p:nvPr/>
          </p:nvSpPr>
          <p:spPr bwMode="auto">
            <a:xfrm>
              <a:off x="4128" y="1920"/>
              <a:ext cx="33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3485" name="Line 29"/>
            <p:cNvSpPr>
              <a:spLocks noChangeShapeType="1"/>
            </p:cNvSpPr>
            <p:nvPr/>
          </p:nvSpPr>
          <p:spPr bwMode="auto">
            <a:xfrm flipH="1">
              <a:off x="4272" y="2448"/>
              <a:ext cx="19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3486" name="Line 30"/>
            <p:cNvSpPr>
              <a:spLocks noChangeShapeType="1"/>
            </p:cNvSpPr>
            <p:nvPr/>
          </p:nvSpPr>
          <p:spPr bwMode="auto">
            <a:xfrm>
              <a:off x="4464" y="2448"/>
              <a:ext cx="28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3487" name="Line 31"/>
            <p:cNvSpPr>
              <a:spLocks noChangeShapeType="1"/>
            </p:cNvSpPr>
            <p:nvPr/>
          </p:nvSpPr>
          <p:spPr bwMode="auto">
            <a:xfrm flipH="1">
              <a:off x="3840" y="2640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3489" name="Line 33"/>
            <p:cNvSpPr>
              <a:spLocks noChangeShapeType="1"/>
            </p:cNvSpPr>
            <p:nvPr/>
          </p:nvSpPr>
          <p:spPr bwMode="auto">
            <a:xfrm>
              <a:off x="4272" y="2928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3490" name="Line 34"/>
            <p:cNvSpPr>
              <a:spLocks noChangeShapeType="1"/>
            </p:cNvSpPr>
            <p:nvPr/>
          </p:nvSpPr>
          <p:spPr bwMode="auto">
            <a:xfrm>
              <a:off x="4752" y="2928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Statistical Parsing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b="1">
                <a:cs typeface="Arial" pitchFamily="34" charset="0"/>
              </a:rPr>
              <a:t>Evidence predicate:</a:t>
            </a:r>
            <a:r>
              <a:rPr lang="en-US" sz="2100">
                <a:cs typeface="Arial" pitchFamily="34" charset="0"/>
              </a:rPr>
              <a:t> </a:t>
            </a:r>
            <a:r>
              <a:rPr lang="en-US" sz="2100" b="1">
                <a:latin typeface="Courier New" pitchFamily="49" charset="0"/>
                <a:cs typeface="Arial" pitchFamily="34" charset="0"/>
              </a:rPr>
              <a:t>Token(token,position)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cs typeface="Arial" pitchFamily="34" charset="0"/>
              </a:rPr>
              <a:t>E.g.: </a:t>
            </a:r>
            <a:r>
              <a:rPr lang="en-US" sz="2000" b="1">
                <a:solidFill>
                  <a:schemeClr val="bg2"/>
                </a:solidFill>
                <a:latin typeface="Courier New" pitchFamily="49" charset="0"/>
                <a:cs typeface="Arial" pitchFamily="34" charset="0"/>
              </a:rPr>
              <a:t>Token(“pizza”, 3)</a:t>
            </a:r>
          </a:p>
          <a:p>
            <a:pPr>
              <a:lnSpc>
                <a:spcPct val="90000"/>
              </a:lnSpc>
            </a:pPr>
            <a:r>
              <a:rPr lang="en-US" sz="2100" b="1">
                <a:cs typeface="Arial" pitchFamily="34" charset="0"/>
              </a:rPr>
              <a:t>Query predicates:</a:t>
            </a:r>
            <a:r>
              <a:rPr lang="en-US" sz="2100">
                <a:cs typeface="Arial" pitchFamily="34" charset="0"/>
              </a:rPr>
              <a:t> </a:t>
            </a:r>
            <a:r>
              <a:rPr lang="en-US" sz="2100" b="1" i="1">
                <a:latin typeface="Courier New" pitchFamily="49" charset="0"/>
                <a:cs typeface="Arial" pitchFamily="34" charset="0"/>
              </a:rPr>
              <a:t>Constituent</a:t>
            </a:r>
            <a:r>
              <a:rPr lang="en-US" sz="2100" b="1">
                <a:latin typeface="Courier New" pitchFamily="49" charset="0"/>
                <a:cs typeface="Arial" pitchFamily="34" charset="0"/>
              </a:rPr>
              <a:t>(position,position)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cs typeface="Arial" pitchFamily="34" charset="0"/>
              </a:rPr>
              <a:t>E.g.: </a:t>
            </a:r>
            <a:r>
              <a:rPr lang="en-US" sz="2000" b="1">
                <a:solidFill>
                  <a:schemeClr val="bg2"/>
                </a:solidFill>
                <a:latin typeface="Courier New" pitchFamily="49" charset="0"/>
                <a:cs typeface="Arial" pitchFamily="34" charset="0"/>
              </a:rPr>
              <a:t>NP(2,4)</a:t>
            </a:r>
          </a:p>
          <a:p>
            <a:pPr>
              <a:lnSpc>
                <a:spcPct val="90000"/>
              </a:lnSpc>
            </a:pPr>
            <a:r>
              <a:rPr lang="en-US" sz="2100"/>
              <a:t>For each rule of the form A </a:t>
            </a:r>
            <a:r>
              <a:rPr lang="en-US" sz="2100">
                <a:cs typeface="Arial" pitchFamily="34" charset="0"/>
              </a:rPr>
              <a:t>→ B C:</a:t>
            </a:r>
            <a:br>
              <a:rPr lang="en-US" sz="2100">
                <a:cs typeface="Arial" pitchFamily="34" charset="0"/>
              </a:rPr>
            </a:br>
            <a:r>
              <a:rPr lang="en-US" sz="2100">
                <a:cs typeface="Arial" pitchFamily="34" charset="0"/>
              </a:rPr>
              <a:t>Clause of the form </a:t>
            </a:r>
            <a:r>
              <a:rPr lang="en-US" sz="2100" b="1">
                <a:latin typeface="Courier New" pitchFamily="49" charset="0"/>
                <a:cs typeface="Arial" pitchFamily="34" charset="0"/>
              </a:rPr>
              <a:t>B(i,j) ^ C(j,k) =&gt; A(i,k)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cs typeface="Arial" pitchFamily="34" charset="0"/>
              </a:rPr>
              <a:t>E.g.:</a:t>
            </a:r>
            <a:r>
              <a:rPr lang="en-US" sz="2000" b="1">
                <a:cs typeface="Arial" pitchFamily="34" charset="0"/>
              </a:rPr>
              <a:t> </a:t>
            </a:r>
            <a:r>
              <a:rPr lang="en-US" sz="2000" b="1">
                <a:solidFill>
                  <a:schemeClr val="bg2"/>
                </a:solidFill>
                <a:latin typeface="Courier New" pitchFamily="49" charset="0"/>
                <a:cs typeface="Arial" pitchFamily="34" charset="0"/>
              </a:rPr>
              <a:t>NP(i,j) ^ VP(j,k) =&gt; S(i,k)</a:t>
            </a:r>
          </a:p>
          <a:p>
            <a:pPr>
              <a:lnSpc>
                <a:spcPct val="90000"/>
              </a:lnSpc>
            </a:pPr>
            <a:r>
              <a:rPr lang="en-US" sz="2100">
                <a:cs typeface="Arial" pitchFamily="34" charset="0"/>
              </a:rPr>
              <a:t>For each rule of the form A → a:</a:t>
            </a:r>
            <a:br>
              <a:rPr lang="en-US" sz="2100">
                <a:cs typeface="Arial" pitchFamily="34" charset="0"/>
              </a:rPr>
            </a:br>
            <a:r>
              <a:rPr lang="en-US" sz="2100">
                <a:cs typeface="Arial" pitchFamily="34" charset="0"/>
              </a:rPr>
              <a:t>Clause of the form  </a:t>
            </a:r>
            <a:r>
              <a:rPr lang="en-US" sz="2100" b="1">
                <a:latin typeface="Courier New" pitchFamily="49" charset="0"/>
                <a:cs typeface="Arial" pitchFamily="34" charset="0"/>
              </a:rPr>
              <a:t>Token(a,i) =&gt; A(i,i+1)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cs typeface="Arial" pitchFamily="34" charset="0"/>
              </a:rPr>
              <a:t>E.g.:</a:t>
            </a:r>
            <a:r>
              <a:rPr lang="en-US" sz="2000" b="1">
                <a:latin typeface="Courier New" pitchFamily="49" charset="0"/>
                <a:cs typeface="Arial" pitchFamily="34" charset="0"/>
              </a:rPr>
              <a:t> </a:t>
            </a:r>
            <a:r>
              <a:rPr lang="en-US" sz="2000" b="1">
                <a:solidFill>
                  <a:schemeClr val="bg2"/>
                </a:solidFill>
                <a:latin typeface="Courier New" pitchFamily="49" charset="0"/>
                <a:cs typeface="Arial" pitchFamily="34" charset="0"/>
              </a:rPr>
              <a:t>Token(“pizza”, i) =&gt; N(i,i+1)</a:t>
            </a:r>
          </a:p>
          <a:p>
            <a:pPr>
              <a:lnSpc>
                <a:spcPct val="90000"/>
              </a:lnSpc>
            </a:pPr>
            <a:r>
              <a:rPr lang="en-US" sz="2100">
                <a:cs typeface="Arial" pitchFamily="34" charset="0"/>
              </a:rPr>
              <a:t>For each nonterminal:</a:t>
            </a:r>
            <a:br>
              <a:rPr lang="en-US" sz="2100">
                <a:cs typeface="Arial" pitchFamily="34" charset="0"/>
              </a:rPr>
            </a:br>
            <a:r>
              <a:rPr lang="en-US" sz="2100">
                <a:cs typeface="Arial" pitchFamily="34" charset="0"/>
              </a:rPr>
              <a:t>Hard formula stating that exactly one production holds</a:t>
            </a:r>
          </a:p>
          <a:p>
            <a:pPr>
              <a:lnSpc>
                <a:spcPct val="90000"/>
              </a:lnSpc>
            </a:pPr>
            <a:r>
              <a:rPr lang="en-US" sz="2100">
                <a:cs typeface="Arial" pitchFamily="34" charset="0"/>
              </a:rPr>
              <a:t>MAP inference yields most probable parse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467600" cy="1036638"/>
          </a:xfrm>
        </p:spPr>
        <p:txBody>
          <a:bodyPr/>
          <a:lstStyle/>
          <a:p>
            <a:r>
              <a:rPr lang="en-US"/>
              <a:t>Semantic Processing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534400" cy="4529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b="1"/>
              <a:t>Weighted definite clause grammars:</a:t>
            </a:r>
            <a:r>
              <a:rPr lang="en-US" sz="2200"/>
              <a:t/>
            </a:r>
            <a:br>
              <a:rPr lang="en-US" sz="2200"/>
            </a:br>
            <a:r>
              <a:rPr lang="en-US" sz="2200"/>
              <a:t>Straightforward extension</a:t>
            </a:r>
          </a:p>
          <a:p>
            <a:pPr>
              <a:lnSpc>
                <a:spcPct val="90000"/>
              </a:lnSpc>
            </a:pPr>
            <a:r>
              <a:rPr lang="en-US" sz="2200" b="1"/>
              <a:t>Combine with entity resolution:</a:t>
            </a:r>
            <a:r>
              <a:rPr lang="en-US" sz="2200"/>
              <a:t/>
            </a:r>
            <a:br>
              <a:rPr lang="en-US" sz="2200"/>
            </a:br>
            <a:r>
              <a:rPr lang="en-US" sz="2200" b="1">
                <a:latin typeface="Courier New" pitchFamily="49" charset="0"/>
              </a:rPr>
              <a:t>NP(i,j) =&gt; Entity(+e,i,j)</a:t>
            </a:r>
          </a:p>
          <a:p>
            <a:pPr>
              <a:lnSpc>
                <a:spcPct val="90000"/>
              </a:lnSpc>
            </a:pPr>
            <a:r>
              <a:rPr lang="en-US" sz="2200" b="1"/>
              <a:t>Word sense disambiguation:</a:t>
            </a:r>
            <a:br>
              <a:rPr lang="en-US" sz="2200" b="1"/>
            </a:br>
            <a:r>
              <a:rPr lang="en-US" sz="2200"/>
              <a:t>Use logistic regression</a:t>
            </a:r>
          </a:p>
          <a:p>
            <a:pPr>
              <a:lnSpc>
                <a:spcPct val="90000"/>
              </a:lnSpc>
            </a:pPr>
            <a:r>
              <a:rPr lang="en-US" sz="2200" b="1"/>
              <a:t>Semantic role labeling:</a:t>
            </a:r>
            <a:br>
              <a:rPr lang="en-US" sz="2200" b="1"/>
            </a:br>
            <a:r>
              <a:rPr lang="en-US" sz="2200"/>
              <a:t>Use rules involving phrase predicates</a:t>
            </a:r>
          </a:p>
          <a:p>
            <a:pPr>
              <a:lnSpc>
                <a:spcPct val="90000"/>
              </a:lnSpc>
            </a:pPr>
            <a:r>
              <a:rPr lang="en-US" sz="2200" b="1"/>
              <a:t>Building meaning representation:</a:t>
            </a:r>
            <a:br>
              <a:rPr lang="en-US" sz="2200" b="1"/>
            </a:br>
            <a:r>
              <a:rPr lang="en-US" sz="2200"/>
              <a:t>Via weighted DCG with lambda calculus</a:t>
            </a:r>
            <a:br>
              <a:rPr lang="en-US" sz="2200"/>
            </a:br>
            <a:r>
              <a:rPr lang="en-US" sz="1800"/>
              <a:t>(cf. Zettlemoyer &amp; Collins, UAI-2005)</a:t>
            </a:r>
          </a:p>
          <a:p>
            <a:pPr>
              <a:lnSpc>
                <a:spcPct val="90000"/>
              </a:lnSpc>
            </a:pPr>
            <a:r>
              <a:rPr lang="en-US" sz="2200" b="1"/>
              <a:t>Another option:</a:t>
            </a:r>
            <a:br>
              <a:rPr lang="en-US" sz="2200" b="1"/>
            </a:br>
            <a:r>
              <a:rPr lang="en-US" sz="2200"/>
              <a:t>Rules of the form  </a:t>
            </a:r>
            <a:r>
              <a:rPr lang="en-US" sz="2200" b="1">
                <a:latin typeface="Courier New" pitchFamily="49" charset="0"/>
              </a:rPr>
              <a:t>Token(a,i) =&gt; </a:t>
            </a:r>
            <a:r>
              <a:rPr lang="en-US" sz="2200" b="1" i="1">
                <a:latin typeface="Courier New" pitchFamily="49" charset="0"/>
              </a:rPr>
              <a:t>Meaning</a:t>
            </a:r>
            <a:r>
              <a:rPr lang="en-US" sz="2200" b="1">
                <a:latin typeface="Courier New" pitchFamily="49" charset="0"/>
              </a:rPr>
              <a:t/>
            </a:r>
            <a:br>
              <a:rPr lang="en-US" sz="2200" b="1">
                <a:latin typeface="Courier New" pitchFamily="49" charset="0"/>
              </a:rPr>
            </a:br>
            <a:r>
              <a:rPr lang="en-US" sz="2200"/>
              <a:t>and  </a:t>
            </a:r>
            <a:r>
              <a:rPr lang="en-US" sz="2200" b="1" i="1">
                <a:latin typeface="Courier New" pitchFamily="49" charset="0"/>
              </a:rPr>
              <a:t>MeaningB</a:t>
            </a:r>
            <a:r>
              <a:rPr lang="en-US" sz="2200" b="1">
                <a:latin typeface="Courier New" pitchFamily="49" charset="0"/>
              </a:rPr>
              <a:t> ^ </a:t>
            </a:r>
            <a:r>
              <a:rPr lang="en-US" sz="2200" b="1" i="1">
                <a:latin typeface="Courier New" pitchFamily="49" charset="0"/>
              </a:rPr>
              <a:t>MeaningC</a:t>
            </a:r>
            <a:r>
              <a:rPr lang="en-US" sz="2200" b="1">
                <a:latin typeface="Courier New" pitchFamily="49" charset="0"/>
              </a:rPr>
              <a:t> ^ </a:t>
            </a:r>
            <a:r>
              <a:rPr lang="en-US" sz="2200">
                <a:latin typeface="Courier New" pitchFamily="49" charset="0"/>
              </a:rPr>
              <a:t>… </a:t>
            </a:r>
            <a:r>
              <a:rPr lang="en-US" sz="2200" b="1">
                <a:latin typeface="Courier New" pitchFamily="49" charset="0"/>
              </a:rPr>
              <a:t>=&gt; </a:t>
            </a:r>
            <a:r>
              <a:rPr lang="en-US" sz="2200" b="1" i="1">
                <a:latin typeface="Courier New" pitchFamily="49" charset="0"/>
              </a:rPr>
              <a:t>MeaningA</a:t>
            </a:r>
          </a:p>
          <a:p>
            <a:pPr>
              <a:lnSpc>
                <a:spcPct val="90000"/>
              </a:lnSpc>
            </a:pPr>
            <a:r>
              <a:rPr lang="en-US" sz="2200"/>
              <a:t>Facilitates injecting world knowledge into parsing</a:t>
            </a:r>
          </a:p>
          <a:p>
            <a:pPr>
              <a:lnSpc>
                <a:spcPct val="90000"/>
              </a:lnSpc>
            </a:pPr>
            <a:endParaRPr lang="en-US" sz="2100" b="1" i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467600" cy="1036638"/>
          </a:xfrm>
        </p:spPr>
        <p:txBody>
          <a:bodyPr/>
          <a:lstStyle/>
          <a:p>
            <a:r>
              <a:rPr lang="en-US"/>
              <a:t>Semantic Processing</a:t>
            </a:r>
          </a:p>
        </p:txBody>
      </p:sp>
      <p:sp>
        <p:nvSpPr>
          <p:cNvPr id="928774" name="Text Box 6"/>
          <p:cNvSpPr txBox="1">
            <a:spLocks noChangeArrowheads="1"/>
          </p:cNvSpPr>
          <p:nvPr/>
        </p:nvSpPr>
        <p:spPr bwMode="auto">
          <a:xfrm>
            <a:off x="609600" y="1524000"/>
            <a:ext cx="7820025" cy="4968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2"/>
                </a:solidFill>
              </a:rPr>
              <a:t>Example:</a:t>
            </a:r>
            <a:r>
              <a:rPr lang="en-US"/>
              <a:t> John ate pizza.</a:t>
            </a:r>
          </a:p>
          <a:p>
            <a:endParaRPr lang="en-US"/>
          </a:p>
          <a:p>
            <a:r>
              <a:rPr lang="en-US" b="1"/>
              <a:t>Grammar:</a:t>
            </a:r>
            <a:r>
              <a:rPr lang="en-US"/>
              <a:t>      S </a:t>
            </a:r>
            <a:r>
              <a:rPr lang="en-US">
                <a:cs typeface="Arial" pitchFamily="34" charset="0"/>
              </a:rPr>
              <a:t>→</a:t>
            </a:r>
            <a:r>
              <a:rPr lang="en-US"/>
              <a:t> NP VP       VP </a:t>
            </a:r>
            <a:r>
              <a:rPr lang="en-US">
                <a:cs typeface="Arial" pitchFamily="34" charset="0"/>
              </a:rPr>
              <a:t>→</a:t>
            </a:r>
            <a:r>
              <a:rPr lang="en-US"/>
              <a:t> V NP       V </a:t>
            </a:r>
            <a:r>
              <a:rPr lang="en-US">
                <a:cs typeface="Arial" pitchFamily="34" charset="0"/>
              </a:rPr>
              <a:t>→</a:t>
            </a:r>
            <a:r>
              <a:rPr lang="en-US"/>
              <a:t> ate</a:t>
            </a:r>
          </a:p>
          <a:p>
            <a:r>
              <a:rPr lang="en-US"/>
              <a:t>                       NP </a:t>
            </a:r>
            <a:r>
              <a:rPr lang="en-US">
                <a:cs typeface="Arial" pitchFamily="34" charset="0"/>
              </a:rPr>
              <a:t>→</a:t>
            </a:r>
            <a:r>
              <a:rPr lang="en-US"/>
              <a:t> John        NP </a:t>
            </a:r>
            <a:r>
              <a:rPr lang="en-US">
                <a:cs typeface="Arial" pitchFamily="34" charset="0"/>
              </a:rPr>
              <a:t>→</a:t>
            </a:r>
            <a:r>
              <a:rPr lang="en-US"/>
              <a:t> pizza</a:t>
            </a:r>
          </a:p>
          <a:p>
            <a:endParaRPr lang="en-US"/>
          </a:p>
          <a:p>
            <a:r>
              <a:rPr lang="en-US" b="1">
                <a:latin typeface="Courier New" pitchFamily="49" charset="0"/>
              </a:rPr>
              <a:t>Token(“John”,0) =&gt; Participant(John,E,0,1)</a:t>
            </a:r>
          </a:p>
          <a:p>
            <a:r>
              <a:rPr lang="en-US" b="1">
                <a:latin typeface="Courier New" pitchFamily="49" charset="0"/>
              </a:rPr>
              <a:t>Token(“ate”,1) =&gt; Event(Eating,E,1,2)</a:t>
            </a:r>
          </a:p>
          <a:p>
            <a:r>
              <a:rPr lang="en-US" b="1">
                <a:latin typeface="Courier New" pitchFamily="49" charset="0"/>
              </a:rPr>
              <a:t>Token(“pizza”,2) =&gt; Participant(pizza,E,2,3)</a:t>
            </a:r>
          </a:p>
          <a:p>
            <a:r>
              <a:rPr lang="en-US" b="1">
                <a:latin typeface="Courier New" pitchFamily="49" charset="0"/>
              </a:rPr>
              <a:t>Event(Eating,e,i,j) ^ Participant(p,e,j,k)</a:t>
            </a:r>
          </a:p>
          <a:p>
            <a:r>
              <a:rPr lang="en-US" b="1">
                <a:latin typeface="Courier New" pitchFamily="49" charset="0"/>
              </a:rPr>
              <a:t>  ^ VP(i,k) ^ V(i,j) ^ NP(j,k) =&gt; Eaten(p,e)</a:t>
            </a:r>
          </a:p>
          <a:p>
            <a:r>
              <a:rPr lang="en-US" b="1">
                <a:latin typeface="Courier New" pitchFamily="49" charset="0"/>
              </a:rPr>
              <a:t>Event(Eating,e,j,k) ^ Participant(p,e,i,j)</a:t>
            </a:r>
          </a:p>
          <a:p>
            <a:r>
              <a:rPr lang="en-US" b="1">
                <a:latin typeface="Courier New" pitchFamily="49" charset="0"/>
              </a:rPr>
              <a:t>  ^ S(i,k) ^ NP(i,j) ^ VP(j,k) =&gt; Eater(p,e)</a:t>
            </a:r>
          </a:p>
          <a:p>
            <a:r>
              <a:rPr lang="en-US" b="1">
                <a:latin typeface="Courier New" pitchFamily="49" charset="0"/>
              </a:rPr>
              <a:t>Event(t,e,i,k) =&gt; Isa(e,t)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/>
              <a:t>Result:</a:t>
            </a:r>
            <a:r>
              <a:rPr lang="en-US"/>
              <a:t> </a:t>
            </a:r>
            <a:r>
              <a:rPr lang="en-US" b="1">
                <a:latin typeface="Courier New" pitchFamily="49" charset="0"/>
              </a:rPr>
              <a:t>Isa(E,Eating), Eater(John,E), Eaten(pizza,E)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Bayesian Networks</a:t>
            </a: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Use all binary predicates with same first argument (the object </a:t>
            </a:r>
            <a:r>
              <a:rPr lang="en-US" sz="2600" i="1"/>
              <a:t>x</a:t>
            </a:r>
            <a:r>
              <a:rPr lang="en-US" sz="2600"/>
              <a:t>).</a:t>
            </a:r>
          </a:p>
          <a:p>
            <a:r>
              <a:rPr lang="en-US" sz="2600"/>
              <a:t>One predicate for each variable </a:t>
            </a:r>
            <a:r>
              <a:rPr lang="en-US" sz="2600" i="1"/>
              <a:t>A</a:t>
            </a:r>
            <a:r>
              <a:rPr lang="en-US" sz="2600"/>
              <a:t>: </a:t>
            </a:r>
            <a:r>
              <a:rPr lang="en-US" sz="2600" b="1">
                <a:latin typeface="Courier New" pitchFamily="49" charset="0"/>
              </a:rPr>
              <a:t>A(x,v!)</a:t>
            </a:r>
          </a:p>
          <a:p>
            <a:r>
              <a:rPr lang="en-US" sz="2600"/>
              <a:t>One clause for each line in the CPT and</a:t>
            </a:r>
            <a:br>
              <a:rPr lang="en-US" sz="2600"/>
            </a:br>
            <a:r>
              <a:rPr lang="en-US" sz="2600"/>
              <a:t>value of the variable</a:t>
            </a:r>
          </a:p>
          <a:p>
            <a:r>
              <a:rPr lang="en-US" sz="2600"/>
              <a:t>Context-specific independence:</a:t>
            </a:r>
            <a:br>
              <a:rPr lang="en-US" sz="2600"/>
            </a:br>
            <a:r>
              <a:rPr lang="en-US" sz="2600"/>
              <a:t>One Horn clause for each path in the decision tree</a:t>
            </a:r>
          </a:p>
          <a:p>
            <a:r>
              <a:rPr lang="en-US" sz="2600"/>
              <a:t>Logistic regression: As before</a:t>
            </a:r>
          </a:p>
          <a:p>
            <a:r>
              <a:rPr lang="en-US" sz="2600"/>
              <a:t>Noisy OR: Deterministic OR + Pairwise clauses</a:t>
            </a:r>
          </a:p>
          <a:p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Models</a:t>
            </a:r>
          </a:p>
        </p:txBody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/>
              <a:t>Knowledge-based model construction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Allow only Horn clauses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Same as Bayes nets, except arbitrary relations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Combin. function: Logistic regression, noisy-OR or external</a:t>
            </a:r>
          </a:p>
          <a:p>
            <a:pPr>
              <a:lnSpc>
                <a:spcPct val="90000"/>
              </a:lnSpc>
            </a:pPr>
            <a:r>
              <a:rPr lang="en-US" sz="2600" b="1"/>
              <a:t>Stochastic logic programs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Allow only Horn clauses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Weight of clause = log(p)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Add formulas: Head holds =&gt; Exactly one body holds</a:t>
            </a:r>
          </a:p>
          <a:p>
            <a:pPr>
              <a:lnSpc>
                <a:spcPct val="90000"/>
              </a:lnSpc>
            </a:pPr>
            <a:r>
              <a:rPr lang="en-US" sz="2600" b="1"/>
              <a:t>Probabilistic relational models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Allow only binary relations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Same as Bayes nets, except first argument can vary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620000" cy="808038"/>
          </a:xfrm>
        </p:spPr>
        <p:txBody>
          <a:bodyPr/>
          <a:lstStyle/>
          <a:p>
            <a:r>
              <a:rPr lang="en-US"/>
              <a:t>Relational Models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876800"/>
          </a:xfrm>
        </p:spPr>
        <p:txBody>
          <a:bodyPr/>
          <a:lstStyle/>
          <a:p>
            <a:r>
              <a:rPr lang="en-US" sz="2600" b="1"/>
              <a:t>Relational Markov networks</a:t>
            </a:r>
          </a:p>
          <a:p>
            <a:pPr lvl="1"/>
            <a:r>
              <a:rPr lang="en-US" sz="2200"/>
              <a:t>SQL </a:t>
            </a:r>
            <a:r>
              <a:rPr lang="en-US" sz="2200">
                <a:cs typeface="Arial" pitchFamily="34" charset="0"/>
              </a:rPr>
              <a:t>→ Datalog → First-order logic</a:t>
            </a:r>
          </a:p>
          <a:p>
            <a:pPr lvl="1"/>
            <a:r>
              <a:rPr lang="en-US" sz="2200">
                <a:cs typeface="Arial" pitchFamily="34" charset="0"/>
              </a:rPr>
              <a:t>One clause for each state of a clique</a:t>
            </a:r>
          </a:p>
          <a:p>
            <a:pPr lvl="1"/>
            <a:r>
              <a:rPr lang="en-US" sz="2400" b="1">
                <a:latin typeface="Courier New" pitchFamily="49" charset="0"/>
                <a:cs typeface="Arial" pitchFamily="34" charset="0"/>
              </a:rPr>
              <a:t>*</a:t>
            </a:r>
            <a:r>
              <a:rPr lang="en-US" sz="2200">
                <a:cs typeface="Arial" pitchFamily="34" charset="0"/>
              </a:rPr>
              <a:t> syntax in Alchemy facilitates this</a:t>
            </a:r>
          </a:p>
          <a:p>
            <a:r>
              <a:rPr lang="en-US" sz="2600" b="1"/>
              <a:t>Bayesian logic</a:t>
            </a:r>
          </a:p>
          <a:p>
            <a:pPr lvl="1"/>
            <a:r>
              <a:rPr lang="en-US" sz="2200"/>
              <a:t>Object = Cluster of similar/related observations</a:t>
            </a:r>
          </a:p>
          <a:p>
            <a:pPr lvl="1"/>
            <a:r>
              <a:rPr lang="en-US" sz="2200"/>
              <a:t>Observation constants + Object constants</a:t>
            </a:r>
          </a:p>
          <a:p>
            <a:pPr lvl="1"/>
            <a:r>
              <a:rPr lang="en-US" sz="2200"/>
              <a:t>Predicate  </a:t>
            </a:r>
            <a:r>
              <a:rPr lang="en-US" sz="2200" b="1">
                <a:latin typeface="Courier New" pitchFamily="49" charset="0"/>
              </a:rPr>
              <a:t>InstanceOf(Obs,Obj) </a:t>
            </a:r>
            <a:r>
              <a:rPr lang="en-US" sz="2200"/>
              <a:t>and clauses using it</a:t>
            </a:r>
          </a:p>
          <a:p>
            <a:r>
              <a:rPr lang="en-US" sz="2600" b="1"/>
              <a:t>Unknown relations:</a:t>
            </a:r>
            <a:r>
              <a:rPr lang="en-US" sz="2600"/>
              <a:t> Second-order Markov logic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 b="1"/>
              <a:t>More:</a:t>
            </a:r>
            <a:r>
              <a:rPr lang="en-US" sz="2400"/>
              <a:t> </a:t>
            </a:r>
            <a:r>
              <a:rPr lang="en-US" sz="2000"/>
              <a:t>S. Kok &amp; P. Domingos, “Statistical Predicate Invention”,</a:t>
            </a:r>
            <a:br>
              <a:rPr lang="en-US" sz="2000"/>
            </a:br>
            <a:r>
              <a:rPr lang="en-US" sz="2000"/>
              <a:t>in </a:t>
            </a:r>
            <a:r>
              <a:rPr lang="en-US" sz="2000" i="1"/>
              <a:t>Proc. ICML-2007</a:t>
            </a:r>
            <a:r>
              <a:rPr lang="en-US" sz="2000"/>
              <a:t>. 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Applications</a:t>
            </a:r>
          </a:p>
        </p:txBody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Transfer learning</a:t>
            </a:r>
            <a:r>
              <a:rPr lang="en-US"/>
              <a:t/>
            </a:r>
            <a:br>
              <a:rPr lang="en-US"/>
            </a:br>
            <a:r>
              <a:rPr lang="en-US" sz="2400"/>
              <a:t>L.</a:t>
            </a:r>
            <a:r>
              <a:rPr lang="en-US"/>
              <a:t> </a:t>
            </a:r>
            <a:r>
              <a:rPr lang="en-US" sz="2400"/>
              <a:t>Mihalkova &amp; R. Mooney, “Mapping and Revising Markov Logic Networks for Transfer Learning,” in</a:t>
            </a:r>
            <a:br>
              <a:rPr lang="en-US" sz="2400"/>
            </a:br>
            <a:r>
              <a:rPr lang="en-US" sz="2400" i="1"/>
              <a:t>Proc. AAAI-2007</a:t>
            </a:r>
            <a:r>
              <a:rPr lang="en-US" sz="2400"/>
              <a:t>.  (Tomorrow at 3:20.)</a:t>
            </a:r>
          </a:p>
          <a:p>
            <a:r>
              <a:rPr lang="en-US" b="1"/>
              <a:t>CALO project</a:t>
            </a:r>
            <a:r>
              <a:rPr lang="en-US"/>
              <a:t/>
            </a:r>
            <a:br>
              <a:rPr lang="en-US"/>
            </a:br>
            <a:r>
              <a:rPr lang="en-US" sz="2400"/>
              <a:t>T.</a:t>
            </a:r>
            <a:r>
              <a:rPr lang="en-US"/>
              <a:t> </a:t>
            </a:r>
            <a:r>
              <a:rPr lang="en-US" sz="2400"/>
              <a:t>Dietterich, “Experience with Markov Logic Networks in a Large AI System,” in </a:t>
            </a:r>
            <a:r>
              <a:rPr lang="en-US" sz="2400" i="1"/>
              <a:t>Proc. PLRL-2007</a:t>
            </a:r>
            <a:r>
              <a:rPr lang="en-US" sz="2400"/>
              <a:t>.</a:t>
            </a:r>
          </a:p>
          <a:p>
            <a:r>
              <a:rPr lang="en-US" b="1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Hammersley-Clifford Theorem</a:t>
            </a:r>
          </a:p>
        </p:txBody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82000" cy="44529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If </a:t>
            </a:r>
            <a:r>
              <a:rPr lang="en-US"/>
              <a:t>Distribution is strictly positive (P(x) &gt; 0)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And</a:t>
            </a:r>
            <a:r>
              <a:rPr lang="en-US"/>
              <a:t> Graph encodes conditional independences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Then</a:t>
            </a:r>
            <a:r>
              <a:rPr lang="en-US"/>
              <a:t> Distribution is product of potentials over       	 cliques of graph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Inverse is also true.</a:t>
            </a:r>
          </a:p>
          <a:p>
            <a:pPr>
              <a:buFont typeface="Wingdings" pitchFamily="2" charset="2"/>
              <a:buNone/>
            </a:pPr>
            <a:r>
              <a:rPr lang="en-US"/>
              <a:t>(“Markov network = Gibbs distribution”)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8637</TotalTime>
  <Words>3316</Words>
  <Application>Microsoft Office PowerPoint</Application>
  <PresentationFormat>On-screen Show (4:3)</PresentationFormat>
  <Paragraphs>918</Paragraphs>
  <Slides>89</Slides>
  <Notes>89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89</vt:i4>
      </vt:variant>
    </vt:vector>
  </HeadingPairs>
  <TitlesOfParts>
    <vt:vector size="98" baseType="lpstr">
      <vt:lpstr>Arial</vt:lpstr>
      <vt:lpstr>Times New Roman</vt:lpstr>
      <vt:lpstr>Wingdings</vt:lpstr>
      <vt:lpstr>Times</vt:lpstr>
      <vt:lpstr>Symbol</vt:lpstr>
      <vt:lpstr>Courier New</vt:lpstr>
      <vt:lpstr>Network</vt:lpstr>
      <vt:lpstr>Microsoft Equation 3.0</vt:lpstr>
      <vt:lpstr>MathType 5.0 Equation</vt:lpstr>
      <vt:lpstr>Practical Statistical Relational AI</vt:lpstr>
      <vt:lpstr>Overview</vt:lpstr>
      <vt:lpstr>Logical and Statistical AI</vt:lpstr>
      <vt:lpstr>We Need to Unify the Two</vt:lpstr>
      <vt:lpstr>Goal and Progress</vt:lpstr>
      <vt:lpstr>Overview</vt:lpstr>
      <vt:lpstr>Markov Networks</vt:lpstr>
      <vt:lpstr>Markov Networks</vt:lpstr>
      <vt:lpstr>Hammersley-Clifford Theorem</vt:lpstr>
      <vt:lpstr>Markov Nets vs. Bayes Nets</vt:lpstr>
      <vt:lpstr>Inference in Markov Networks</vt:lpstr>
      <vt:lpstr>MCMC: Gibbs Sampling</vt:lpstr>
      <vt:lpstr>Other Inference Methods</vt:lpstr>
      <vt:lpstr>Overview</vt:lpstr>
      <vt:lpstr>Learning Markov Networks</vt:lpstr>
      <vt:lpstr>Generative Weight Learning</vt:lpstr>
      <vt:lpstr>Pseudo-Likelihood</vt:lpstr>
      <vt:lpstr>Discriminative Weight Learning</vt:lpstr>
      <vt:lpstr>Structure Learning</vt:lpstr>
      <vt:lpstr>Overview</vt:lpstr>
      <vt:lpstr>First-Order Logic</vt:lpstr>
      <vt:lpstr>Inference in First-Order Logic</vt:lpstr>
      <vt:lpstr>Satisfiability</vt:lpstr>
      <vt:lpstr>Backtracking</vt:lpstr>
      <vt:lpstr>Overview</vt:lpstr>
      <vt:lpstr>Rule Induction</vt:lpstr>
      <vt:lpstr>Learning a Single Rule</vt:lpstr>
      <vt:lpstr>Learning a Set of Rules</vt:lpstr>
      <vt:lpstr>First-Order Rule Induction</vt:lpstr>
      <vt:lpstr>[Issues in learning first-order rules]</vt:lpstr>
      <vt:lpstr>Overview</vt:lpstr>
      <vt:lpstr>[Combinations of first-order and statistical learning methods]</vt:lpstr>
      <vt:lpstr>Markov Logic</vt:lpstr>
      <vt:lpstr>Markov Logic</vt:lpstr>
      <vt:lpstr>Markov Logic: Intuition</vt:lpstr>
      <vt:lpstr>Markov Logic: Definition</vt:lpstr>
      <vt:lpstr>Example: Friends &amp; Smokers</vt:lpstr>
      <vt:lpstr>Example: Friends &amp; Smokers</vt:lpstr>
      <vt:lpstr>Example: Friends &amp; Smokers</vt:lpstr>
      <vt:lpstr>Example: Friends &amp; Smokers</vt:lpstr>
      <vt:lpstr>Example: Friends &amp; Smokers</vt:lpstr>
      <vt:lpstr>Example: Friends &amp; Smokers</vt:lpstr>
      <vt:lpstr>Example: Friends &amp; Smokers</vt:lpstr>
      <vt:lpstr>Example: Friends &amp; Smokers</vt:lpstr>
      <vt:lpstr>Markov Logic Networks</vt:lpstr>
      <vt:lpstr>Relation to Statistical Models</vt:lpstr>
      <vt:lpstr>Relation to First-Order Logic</vt:lpstr>
      <vt:lpstr>MAP/MPE Inference</vt:lpstr>
      <vt:lpstr>MAP/MPE Inference</vt:lpstr>
      <vt:lpstr>MAP/MPE Inference</vt:lpstr>
      <vt:lpstr>MAP/MPE Inference</vt:lpstr>
      <vt:lpstr>The MaxWalkSAT Algorithm</vt:lpstr>
      <vt:lpstr>But … Memory Explosion</vt:lpstr>
      <vt:lpstr>Computing Probabilities</vt:lpstr>
      <vt:lpstr>Ground Network Construction</vt:lpstr>
      <vt:lpstr>But … Insufficient for Logic</vt:lpstr>
      <vt:lpstr>Learning</vt:lpstr>
      <vt:lpstr>Weight Learning</vt:lpstr>
      <vt:lpstr>Structure Learning</vt:lpstr>
      <vt:lpstr>Structure Learning</vt:lpstr>
      <vt:lpstr>Alchemy</vt:lpstr>
      <vt:lpstr>Slide 62</vt:lpstr>
      <vt:lpstr>Overview</vt:lpstr>
      <vt:lpstr>Applications</vt:lpstr>
      <vt:lpstr>Running Alchemy</vt:lpstr>
      <vt:lpstr>Uniform Distribn.: Empty MLN</vt:lpstr>
      <vt:lpstr>Binomial Distribn.: Unit Clause</vt:lpstr>
      <vt:lpstr>Multinomial Distribution</vt:lpstr>
      <vt:lpstr>Multinomial Distrib.: ! Notation</vt:lpstr>
      <vt:lpstr>Multinomial Distrib.: + Notation</vt:lpstr>
      <vt:lpstr>Logistic Regression</vt:lpstr>
      <vt:lpstr>Text Classification</vt:lpstr>
      <vt:lpstr>Text Classification</vt:lpstr>
      <vt:lpstr>Hypertext Classification</vt:lpstr>
      <vt:lpstr>Information Retrieval</vt:lpstr>
      <vt:lpstr>Entity Resolution</vt:lpstr>
      <vt:lpstr>Entity Resolution</vt:lpstr>
      <vt:lpstr>Hidden Markov Models</vt:lpstr>
      <vt:lpstr>Information Extraction</vt:lpstr>
      <vt:lpstr>Information Extraction</vt:lpstr>
      <vt:lpstr>Information Extraction</vt:lpstr>
      <vt:lpstr>Statistical Parsing</vt:lpstr>
      <vt:lpstr>Statistical Parsing</vt:lpstr>
      <vt:lpstr>Semantic Processing</vt:lpstr>
      <vt:lpstr>Semantic Processing</vt:lpstr>
      <vt:lpstr>Bayesian Networks</vt:lpstr>
      <vt:lpstr>Relational Models</vt:lpstr>
      <vt:lpstr>Relational Models</vt:lpstr>
      <vt:lpstr>Other Applications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Learning, Logic, and Probability: A Unified View</dc:title>
  <dc:creator>Pedro Domingos</dc:creator>
  <cp:lastModifiedBy>User</cp:lastModifiedBy>
  <cp:revision>1705</cp:revision>
  <dcterms:created xsi:type="dcterms:W3CDTF">2003-03-05T07:43:43Z</dcterms:created>
  <dcterms:modified xsi:type="dcterms:W3CDTF">2009-11-30T20:17:14Z</dcterms:modified>
</cp:coreProperties>
</file>