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3" r:id="rId1"/>
    <p:sldMasterId id="2147483692" r:id="rId2"/>
    <p:sldMasterId id="2147483694" r:id="rId3"/>
    <p:sldMasterId id="2147483696" r:id="rId4"/>
    <p:sldMasterId id="2147483698" r:id="rId5"/>
    <p:sldMasterId id="2147483700" r:id="rId6"/>
    <p:sldMasterId id="2147483702" r:id="rId7"/>
    <p:sldMasterId id="2147483704" r:id="rId8"/>
    <p:sldMasterId id="2147483706" r:id="rId9"/>
  </p:sldMasterIdLst>
  <p:notesMasterIdLst>
    <p:notesMasterId r:id="rId51"/>
  </p:notesMasterIdLst>
  <p:handoutMasterIdLst>
    <p:handoutMasterId r:id="rId52"/>
  </p:handoutMasterIdLst>
  <p:sldIdLst>
    <p:sldId id="529" r:id="rId10"/>
    <p:sldId id="640" r:id="rId11"/>
    <p:sldId id="641" r:id="rId12"/>
    <p:sldId id="642" r:id="rId13"/>
    <p:sldId id="631" r:id="rId14"/>
    <p:sldId id="584" r:id="rId15"/>
    <p:sldId id="585" r:id="rId16"/>
    <p:sldId id="587" r:id="rId17"/>
    <p:sldId id="593" r:id="rId18"/>
    <p:sldId id="594" r:id="rId19"/>
    <p:sldId id="595" r:id="rId20"/>
    <p:sldId id="596" r:id="rId21"/>
    <p:sldId id="597" r:id="rId22"/>
    <p:sldId id="598" r:id="rId23"/>
    <p:sldId id="599" r:id="rId24"/>
    <p:sldId id="622" r:id="rId25"/>
    <p:sldId id="601" r:id="rId26"/>
    <p:sldId id="602" r:id="rId27"/>
    <p:sldId id="603" r:id="rId28"/>
    <p:sldId id="604" r:id="rId29"/>
    <p:sldId id="606" r:id="rId30"/>
    <p:sldId id="607" r:id="rId31"/>
    <p:sldId id="608" r:id="rId32"/>
    <p:sldId id="609" r:id="rId33"/>
    <p:sldId id="623" r:id="rId34"/>
    <p:sldId id="611" r:id="rId35"/>
    <p:sldId id="612" r:id="rId36"/>
    <p:sldId id="643" r:id="rId37"/>
    <p:sldId id="613" r:id="rId38"/>
    <p:sldId id="626" r:id="rId39"/>
    <p:sldId id="627" r:id="rId40"/>
    <p:sldId id="628" r:id="rId41"/>
    <p:sldId id="630" r:id="rId42"/>
    <p:sldId id="644" r:id="rId43"/>
    <p:sldId id="645" r:id="rId44"/>
    <p:sldId id="646" r:id="rId45"/>
    <p:sldId id="647" r:id="rId46"/>
    <p:sldId id="648" r:id="rId47"/>
    <p:sldId id="649" r:id="rId48"/>
    <p:sldId id="650" r:id="rId49"/>
    <p:sldId id="651" r:id="rId50"/>
  </p:sldIdLst>
  <p:sldSz cx="9144000" cy="6858000" type="letter"/>
  <p:notesSz cx="7010400" cy="9236075"/>
  <p:defaultTextStyle>
    <a:defPPr>
      <a:defRPr lang="en-US"/>
    </a:defPPr>
    <a:lvl1pPr algn="r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9900"/>
    <a:srgbClr val="7A007A"/>
    <a:srgbClr val="3333CC"/>
    <a:srgbClr val="6600FF"/>
    <a:srgbClr val="7F00FE"/>
    <a:srgbClr val="962DFF"/>
    <a:srgbClr val="33CC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4" autoAdjust="0"/>
    <p:restoredTop sz="88640" autoAdjust="0"/>
  </p:normalViewPr>
  <p:slideViewPr>
    <p:cSldViewPr snapToGrid="0">
      <p:cViewPr varScale="1">
        <p:scale>
          <a:sx n="145" d="100"/>
          <a:sy n="145" d="100"/>
        </p:scale>
        <p:origin x="-1042" y="-72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800" y="-72"/>
      </p:cViewPr>
      <p:guideLst>
        <p:guide orient="horz" pos="2909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0559" cy="45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6" tIns="46298" rIns="92596" bIns="46298" numCol="1" anchor="t" anchorCtr="0" compatLnSpc="1">
            <a:prstTxWarp prst="textNoShape">
              <a:avLst/>
            </a:prstTxWarp>
          </a:bodyPr>
          <a:lstStyle>
            <a:lvl1pPr algn="l" defTabSz="925076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052" y="0"/>
            <a:ext cx="3062182" cy="45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6" tIns="46298" rIns="92596" bIns="46298" numCol="1" anchor="t" anchorCtr="0" compatLnSpc="1">
            <a:prstTxWarp prst="textNoShape">
              <a:avLst/>
            </a:prstTxWarp>
          </a:bodyPr>
          <a:lstStyle>
            <a:lvl1pPr defTabSz="925076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87100"/>
            <a:ext cx="3060559" cy="45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6" tIns="46298" rIns="92596" bIns="46298" numCol="1" anchor="b" anchorCtr="0" compatLnSpc="1">
            <a:prstTxWarp prst="textNoShape">
              <a:avLst/>
            </a:prstTxWarp>
          </a:bodyPr>
          <a:lstStyle>
            <a:lvl1pPr algn="l" defTabSz="925076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052" y="8787100"/>
            <a:ext cx="3062182" cy="45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6" tIns="46298" rIns="92596" bIns="46298" numCol="1" anchor="b" anchorCtr="0" compatLnSpc="1">
            <a:prstTxWarp prst="textNoShape">
              <a:avLst/>
            </a:prstTxWarp>
          </a:bodyPr>
          <a:lstStyle>
            <a:lvl1pPr defTabSz="925076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7B43CB2-20C3-4F65-9888-B03AC2F04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1" tIns="46305" rIns="92611" bIns="46305" numCol="1" anchor="t" anchorCtr="0" compatLnSpc="1">
            <a:prstTxWarp prst="textNoShape">
              <a:avLst/>
            </a:prstTxWarp>
          </a:bodyPr>
          <a:lstStyle>
            <a:lvl1pPr algn="l" defTabSz="926688">
              <a:spcBef>
                <a:spcPct val="0"/>
              </a:spcBef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1" tIns="46305" rIns="92611" bIns="46305" numCol="1" anchor="t" anchorCtr="0" compatLnSpc="1">
            <a:prstTxWarp prst="textNoShape">
              <a:avLst/>
            </a:prstTxWarp>
          </a:bodyPr>
          <a:lstStyle>
            <a:lvl1pPr defTabSz="926688">
              <a:spcBef>
                <a:spcPct val="0"/>
              </a:spcBef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688975"/>
            <a:ext cx="4602162" cy="3451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369498"/>
            <a:ext cx="5140960" cy="414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1" tIns="46305" rIns="92611" bIns="46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0599"/>
            <a:ext cx="3037840" cy="45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1" tIns="46305" rIns="92611" bIns="46305" numCol="1" anchor="b" anchorCtr="0" compatLnSpc="1">
            <a:prstTxWarp prst="textNoShape">
              <a:avLst/>
            </a:prstTxWarp>
          </a:bodyPr>
          <a:lstStyle>
            <a:lvl1pPr algn="l" defTabSz="926688">
              <a:spcBef>
                <a:spcPct val="0"/>
              </a:spcBef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740599"/>
            <a:ext cx="3037840" cy="45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1" tIns="46305" rIns="92611" bIns="46305" numCol="1" anchor="b" anchorCtr="0" compatLnSpc="1">
            <a:prstTxWarp prst="textNoShape">
              <a:avLst/>
            </a:prstTxWarp>
          </a:bodyPr>
          <a:lstStyle>
            <a:lvl1pPr defTabSz="926688">
              <a:spcBef>
                <a:spcPct val="0"/>
              </a:spcBef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fld id="{1E1B6BC9-788C-407C-AFEB-CCA70722D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7802-336D-49B5-B405-0DBA48F507DC}" type="slidenum">
              <a:rPr lang="en-US"/>
              <a:pPr/>
              <a:t>4</a:t>
            </a:fld>
            <a:endParaRPr lang="en-US"/>
          </a:p>
        </p:txBody>
      </p:sp>
      <p:sp>
        <p:nvSpPr>
          <p:cNvPr id="102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ln/>
        </p:spPr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9" y="4387767"/>
            <a:ext cx="5608320" cy="415591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866" y="692391"/>
            <a:ext cx="4735052" cy="346352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387767"/>
            <a:ext cx="5140960" cy="4155919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CD35CF-7335-44A7-A7DF-C97AA524ECF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98500"/>
            <a:ext cx="4600575" cy="344963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98" y="4387136"/>
            <a:ext cx="5142582" cy="4154631"/>
          </a:xfrm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Mention time-dependence of value (independence in infinite horizon)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8F7320-109A-4A0A-8D8E-4FDF4D9C2A3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98500"/>
            <a:ext cx="4600575" cy="344963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98" y="4387136"/>
            <a:ext cx="5142582" cy="4154631"/>
          </a:xfrm>
          <a:noFill/>
          <a:ln/>
        </p:spPr>
        <p:txBody>
          <a:bodyPr/>
          <a:lstStyle/>
          <a:p>
            <a:endParaRPr lang="en-C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0134" y="8772378"/>
            <a:ext cx="3038648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18" tIns="45859" rIns="91718" bIns="45859" anchor="b"/>
          <a:lstStyle/>
          <a:p>
            <a:pPr defTabSz="917575" eaLnBrk="1" hangingPunct="1">
              <a:spcBef>
                <a:spcPct val="0"/>
              </a:spcBef>
            </a:pPr>
            <a:fld id="{A826BDEB-1C03-4494-9051-67B2CAAB650F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defTabSz="917575" eaLnBrk="1" hangingPunct="1">
                <a:spcBef>
                  <a:spcPct val="0"/>
                </a:spcBef>
              </a:pPr>
              <a:t>34</a:t>
            </a:fld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147C8E-F75C-411D-915E-90DA91954542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866" y="692391"/>
            <a:ext cx="4735052" cy="3463528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387767"/>
            <a:ext cx="5140960" cy="4155919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43E52A-8E7A-42BC-A14D-878971D0DC3C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0100" y="692391"/>
            <a:ext cx="4731818" cy="34619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386190"/>
            <a:ext cx="5140960" cy="415749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A2ACBB-A7AF-4C0B-A4E9-7AD885E85F08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0100" y="692391"/>
            <a:ext cx="4731818" cy="34619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386190"/>
            <a:ext cx="5140960" cy="415749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3A7C4-E5BF-4FB2-8A07-926B75C4DBFA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0100" y="692391"/>
            <a:ext cx="4731818" cy="34619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386190"/>
            <a:ext cx="5140960" cy="415749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7359650" y="57404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740650" y="5740400"/>
            <a:ext cx="4381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8045450" y="5740400"/>
            <a:ext cx="476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572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625475"/>
            <a:ext cx="7772400" cy="2803525"/>
          </a:xfrm>
        </p:spPr>
        <p:txBody>
          <a:bodyPr/>
          <a:lstStyle>
            <a:lvl1pPr algn="ctr">
              <a:defRPr sz="4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57188" y="3594100"/>
            <a:ext cx="8467725" cy="9667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8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Alan FernElectrical and Computer Engineering</a:t>
            </a:r>
          </a:p>
          <a:p>
            <a:pPr>
              <a:defRPr/>
            </a:pPr>
            <a:r>
              <a:rPr lang="en-US"/>
              <a:t>Purdue University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2800" y="6537325"/>
            <a:ext cx="1905000" cy="244475"/>
          </a:xfrm>
        </p:spPr>
        <p:txBody>
          <a:bodyPr>
            <a:spAutoFit/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0202DAEB-7957-435E-A79B-ED0484D8E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A6A20-EEB3-464A-B3B8-DA2418FE0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0338" y="298450"/>
            <a:ext cx="1947862" cy="5694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1988" y="298450"/>
            <a:ext cx="5695950" cy="5694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32A86-B93D-4B88-8986-A38748F20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298450"/>
            <a:ext cx="7772400" cy="617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87425"/>
            <a:ext cx="3810000" cy="5005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7425"/>
            <a:ext cx="3810000" cy="5005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F918C-1207-4D87-A3BD-332BDF4AC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32EBE-2C9E-4096-BA04-64A2B2E48A9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10/6/2010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1E70A-10E4-4DA0-A24C-C857B1FE2F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11596-146A-428C-8AFE-F9AFECCFA16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10/6/2010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6179C-6406-4B44-AC3C-D2AEDD7C41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BEFE7-340E-4407-AC06-C318C5FB7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66813-0176-46A2-B858-ADCEA746E52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10/6/2010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573E7-6279-4152-8ED6-2444BF356F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38B63-1497-4D3D-86C8-936291EEC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87425"/>
            <a:ext cx="3810000" cy="5005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7425"/>
            <a:ext cx="3810000" cy="5005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4C84F-2065-4EE2-A57B-F6D09CC14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58232-2F1F-4FE2-956C-BA5967532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D024A-099F-45F2-B6C4-C7A61A261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03D36-E4A0-40DE-B80D-0C106D704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6DB99-898E-4E6A-B6C7-0B9822B3B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FBBD1-7090-4774-B3D9-821EF374A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2.v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3.vm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4.vml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5.vml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8520113" y="6370638"/>
            <a:ext cx="2079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8664575" y="6370638"/>
            <a:ext cx="227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1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298450"/>
            <a:ext cx="77724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87425"/>
            <a:ext cx="777240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71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7225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Comic Sans MS" pitchFamily="66" charset="0"/>
              </a:defRPr>
            </a:lvl1pPr>
          </a:lstStyle>
          <a:p>
            <a:pPr>
              <a:defRPr/>
            </a:pPr>
            <a:fld id="{633E2B06-31DC-4CD0-BDA5-D3C3B8474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FF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FF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FF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FF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3300"/>
        </a:buClr>
        <a:buSzPct val="85000"/>
        <a:buFont typeface="Marlett" pitchFamily="2" charset="2"/>
        <a:buChar char="h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SzPct val="85000"/>
        <a:buFont typeface="Marlett" pitchFamily="2" charset="2"/>
        <a:buChar char="5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50000"/>
        <a:buFont typeface="Marlett" pitchFamily="2" charset="2"/>
        <a:buChar char="g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arlett" pitchFamily="2" charset="2"/>
        <a:buChar char="6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0" y="-1588"/>
          <a:ext cx="9144000" cy="6859588"/>
        </p:xfrm>
        <a:graphic>
          <a:graphicData uri="http://schemas.openxmlformats.org/presentationml/2006/ole">
            <p:oleObj spid="_x0000_s83970" name="Photo Editor Photo" r:id="rId4" imgW="6857143" imgH="5144218" progId="">
              <p:embed/>
            </p:oleObj>
          </a:graphicData>
        </a:graphic>
      </p:graphicFrame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0" y="-1588"/>
          <a:ext cx="9144000" cy="6859588"/>
        </p:xfrm>
        <a:graphic>
          <a:graphicData uri="http://schemas.openxmlformats.org/presentationml/2006/ole">
            <p:oleObj spid="_x0000_s83971" name="Photo Editor Photo" r:id="rId5" imgW="6857143" imgH="5144218" progId="">
              <p:embed/>
            </p:oleObj>
          </a:graphicData>
        </a:graphic>
      </p:graphicFrame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563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31" name="Picture 8" descr="C:\Users\mausam\Desktop\titlepic5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184150"/>
            <a:ext cx="1536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0" y="-1588"/>
          <a:ext cx="9144000" cy="6859588"/>
        </p:xfrm>
        <a:graphic>
          <a:graphicData uri="http://schemas.openxmlformats.org/presentationml/2006/ole">
            <p:oleObj spid="_x0000_s84994" name="Photo Editor Photo" r:id="rId4" imgW="6857143" imgH="5144218" progId="">
              <p:embed/>
            </p:oleObj>
          </a:graphicData>
        </a:graphic>
      </p:graphicFrame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0" y="-1588"/>
          <a:ext cx="9144000" cy="6859588"/>
        </p:xfrm>
        <a:graphic>
          <a:graphicData uri="http://schemas.openxmlformats.org/presentationml/2006/ole">
            <p:oleObj spid="_x0000_s84995" name="Photo Editor Photo" r:id="rId5" imgW="6857143" imgH="5144218" progId="">
              <p:embed/>
            </p:oleObj>
          </a:graphicData>
        </a:graphic>
      </p:graphicFrame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563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31" name="Picture 8" descr="C:\Users\mausam\Desktop\titlepic5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184150"/>
            <a:ext cx="1536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9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algn="l" eaLnBrk="1" hangingPunct="1">
              <a:spcBef>
                <a:spcPct val="0"/>
              </a:spcBef>
              <a:defRPr/>
            </a:pPr>
            <a:fld id="{BA427869-60BF-4B06-BB04-E90DBDA369ED}" type="datetimeFigureOut">
              <a:rPr lang="en-US">
                <a:solidFill>
                  <a:srgbClr val="000000"/>
                </a:solidFill>
              </a:rPr>
              <a:pPr algn="l" eaLnBrk="1" hangingPunct="1">
                <a:spcBef>
                  <a:spcPct val="0"/>
                </a:spcBef>
                <a:defRPr/>
              </a:pPr>
              <a:t>10/6/2010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39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9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6DB69C4F-B33D-410B-A892-5966A531D747}" type="slidenum">
              <a:rPr 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0" y="-1588"/>
          <a:ext cx="9144000" cy="6859588"/>
        </p:xfrm>
        <a:graphic>
          <a:graphicData uri="http://schemas.openxmlformats.org/presentationml/2006/ole">
            <p:oleObj spid="_x0000_s86018" name="Photo Editor Photo" r:id="rId4" imgW="6857143" imgH="5144218" progId="">
              <p:embed/>
            </p:oleObj>
          </a:graphicData>
        </a:graphic>
      </p:graphicFrame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0" y="-1588"/>
          <a:ext cx="9144000" cy="6859588"/>
        </p:xfrm>
        <a:graphic>
          <a:graphicData uri="http://schemas.openxmlformats.org/presentationml/2006/ole">
            <p:oleObj spid="_x0000_s86019" name="Photo Editor Photo" r:id="rId5" imgW="6857143" imgH="5144218" progId="">
              <p:embed/>
            </p:oleObj>
          </a:graphicData>
        </a:graphic>
      </p:graphicFrame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563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31" name="Picture 8" descr="C:\Users\mausam\Desktop\titlepic5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184150"/>
            <a:ext cx="1536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0" y="-1588"/>
          <a:ext cx="9144000" cy="6859588"/>
        </p:xfrm>
        <a:graphic>
          <a:graphicData uri="http://schemas.openxmlformats.org/presentationml/2006/ole">
            <p:oleObj spid="_x0000_s87042" name="Photo Editor Photo" r:id="rId4" imgW="6857143" imgH="5144218" progId="">
              <p:embed/>
            </p:oleObj>
          </a:graphicData>
        </a:graphic>
      </p:graphicFrame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0" y="-1588"/>
          <a:ext cx="9144000" cy="6859588"/>
        </p:xfrm>
        <a:graphic>
          <a:graphicData uri="http://schemas.openxmlformats.org/presentationml/2006/ole">
            <p:oleObj spid="_x0000_s87043" name="Photo Editor Photo" r:id="rId5" imgW="6857143" imgH="5144218" progId="">
              <p:embed/>
            </p:oleObj>
          </a:graphicData>
        </a:graphic>
      </p:graphicFrame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563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31" name="Picture 8" descr="C:\Users\mausam\Desktop\titlepic5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184150"/>
            <a:ext cx="1536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0" y="-1588"/>
          <a:ext cx="9144000" cy="6859588"/>
        </p:xfrm>
        <a:graphic>
          <a:graphicData uri="http://schemas.openxmlformats.org/presentationml/2006/ole">
            <p:oleObj spid="_x0000_s88066" name="Photo Editor Photo" r:id="rId4" imgW="6857143" imgH="5144218" progId="">
              <p:embed/>
            </p:oleObj>
          </a:graphicData>
        </a:graphic>
      </p:graphicFrame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0" y="-1588"/>
          <a:ext cx="9144000" cy="6859588"/>
        </p:xfrm>
        <a:graphic>
          <a:graphicData uri="http://schemas.openxmlformats.org/presentationml/2006/ole">
            <p:oleObj spid="_x0000_s88067" name="Photo Editor Photo" r:id="rId5" imgW="6857143" imgH="5144218" progId="">
              <p:embed/>
            </p:oleObj>
          </a:graphicData>
        </a:graphic>
      </p:graphicFrame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563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31" name="Picture 8" descr="C:\Users\mausam\Desktop\titlepic5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184150"/>
            <a:ext cx="1536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9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algn="l" eaLnBrk="1" hangingPunct="1">
              <a:spcBef>
                <a:spcPct val="0"/>
              </a:spcBef>
              <a:defRPr/>
            </a:pPr>
            <a:fld id="{BA427869-60BF-4B06-BB04-E90DBDA369ED}" type="datetimeFigureOut">
              <a:rPr lang="en-US">
                <a:solidFill>
                  <a:srgbClr val="000000"/>
                </a:solidFill>
              </a:rPr>
              <a:pPr algn="l" eaLnBrk="1" hangingPunct="1">
                <a:spcBef>
                  <a:spcPct val="0"/>
                </a:spcBef>
                <a:defRPr/>
              </a:pPr>
              <a:t>10/6/2010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39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9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6DB69C4F-B33D-410B-A892-5966A531D747}" type="slidenum">
              <a:rPr 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algn="l" eaLnBrk="1" hangingPunct="1">
              <a:spcBef>
                <a:spcPct val="0"/>
              </a:spcBef>
              <a:defRPr/>
            </a:pPr>
            <a:fld id="{70CB606C-1BBC-4763-8A4D-BA9A4D7D7C05}" type="datetimeFigureOut">
              <a:rPr lang="en-US">
                <a:solidFill>
                  <a:srgbClr val="000000"/>
                </a:solidFill>
              </a:rPr>
              <a:pPr algn="l" eaLnBrk="1" hangingPunct="1">
                <a:spcBef>
                  <a:spcPct val="0"/>
                </a:spcBef>
                <a:defRPr/>
              </a:pPr>
              <a:t>10/6/2010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6236E100-0B15-4C0E-A304-2E10BDC72A98}" type="slidenum">
              <a:rPr 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32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3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3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FEBE78E-C7F0-4CA2-8B9C-E5CC3FDEDDC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163638" y="781050"/>
            <a:ext cx="710565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kumimoji="1" lang="en-US" sz="4000" b="1">
                <a:solidFill>
                  <a:srgbClr val="0066FF"/>
                </a:solidFill>
              </a:rPr>
              <a:t>Markov Decision Processes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209550" y="6143625"/>
            <a:ext cx="7297738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FF0000"/>
                </a:solidFill>
              </a:rPr>
              <a:t>* Based in part on slides by Alan Fern, Craig Boutilier and Daniel Weld</a:t>
            </a:r>
          </a:p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A6213E0-8F00-4AF9-9AAC-D1BAABACB3B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112713"/>
            <a:ext cx="7772400" cy="617537"/>
          </a:xfrm>
        </p:spPr>
        <p:txBody>
          <a:bodyPr/>
          <a:lstStyle/>
          <a:p>
            <a:r>
              <a:rPr lang="en-US" smtClean="0"/>
              <a:t>Assumptions</a:t>
            </a:r>
            <a:endParaRPr lang="en-CA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987425"/>
            <a:ext cx="8458200" cy="5005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smtClean="0">
                <a:solidFill>
                  <a:srgbClr val="FF0000"/>
                </a:solidFill>
              </a:rPr>
              <a:t>First-Order Markovian dynamics</a:t>
            </a:r>
            <a:r>
              <a:rPr lang="en-US" sz="2000" smtClean="0"/>
              <a:t> (history independence)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Pr(S</a:t>
            </a:r>
            <a:r>
              <a:rPr lang="en-US" sz="2000" baseline="20000" smtClean="0"/>
              <a:t>t+1</a:t>
            </a:r>
            <a:r>
              <a:rPr lang="en-US" sz="1800" smtClean="0"/>
              <a:t>|A</a:t>
            </a:r>
            <a:r>
              <a:rPr lang="en-US" sz="2000" baseline="20000" smtClean="0"/>
              <a:t>t</a:t>
            </a:r>
            <a:r>
              <a:rPr lang="en-US" sz="1800" smtClean="0"/>
              <a:t>,S</a:t>
            </a:r>
            <a:r>
              <a:rPr lang="en-US" sz="2000" baseline="20000" smtClean="0"/>
              <a:t>t</a:t>
            </a:r>
            <a:r>
              <a:rPr lang="en-US" sz="1800" smtClean="0"/>
              <a:t>,A</a:t>
            </a:r>
            <a:r>
              <a:rPr lang="en-US" sz="2000" baseline="20000" smtClean="0"/>
              <a:t>t-1</a:t>
            </a:r>
            <a:r>
              <a:rPr lang="en-US" sz="1800" smtClean="0"/>
              <a:t>,S</a:t>
            </a:r>
            <a:r>
              <a:rPr lang="en-US" sz="2000" baseline="20000" smtClean="0"/>
              <a:t>t-1</a:t>
            </a:r>
            <a:r>
              <a:rPr lang="en-US" sz="1800" smtClean="0"/>
              <a:t>,..., S</a:t>
            </a:r>
            <a:r>
              <a:rPr lang="en-US" sz="2000" baseline="20000" smtClean="0"/>
              <a:t>0</a:t>
            </a:r>
            <a:r>
              <a:rPr lang="en-US" sz="1800" smtClean="0"/>
              <a:t>) = Pr(S</a:t>
            </a:r>
            <a:r>
              <a:rPr lang="en-US" sz="2000" baseline="20000" smtClean="0"/>
              <a:t>t+1</a:t>
            </a:r>
            <a:r>
              <a:rPr lang="en-US" sz="1800" smtClean="0"/>
              <a:t>|A</a:t>
            </a:r>
            <a:r>
              <a:rPr lang="en-US" sz="2000" baseline="20000" smtClean="0"/>
              <a:t>t</a:t>
            </a:r>
            <a:r>
              <a:rPr lang="en-US" sz="1800" smtClean="0"/>
              <a:t>,S</a:t>
            </a:r>
            <a:r>
              <a:rPr lang="en-US" sz="2000" baseline="20000" smtClean="0"/>
              <a:t>t</a:t>
            </a:r>
            <a:r>
              <a:rPr lang="en-US" sz="1800" smtClean="0"/>
              <a:t>) 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Next state only depends on current state and current action</a:t>
            </a:r>
          </a:p>
          <a:p>
            <a:pPr>
              <a:lnSpc>
                <a:spcPct val="90000"/>
              </a:lnSpc>
            </a:pPr>
            <a:r>
              <a:rPr lang="en-US" sz="2000" b="1" smtClean="0">
                <a:solidFill>
                  <a:srgbClr val="FF0000"/>
                </a:solidFill>
              </a:rPr>
              <a:t>First-Order Markovian reward process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Pr(R</a:t>
            </a:r>
            <a:r>
              <a:rPr lang="en-US" sz="2000" baseline="20000" smtClean="0"/>
              <a:t>t</a:t>
            </a:r>
            <a:r>
              <a:rPr lang="en-US" sz="1800" smtClean="0"/>
              <a:t>|A</a:t>
            </a:r>
            <a:r>
              <a:rPr lang="en-US" sz="2000" baseline="20000" smtClean="0"/>
              <a:t>t</a:t>
            </a:r>
            <a:r>
              <a:rPr lang="en-US" sz="1800" smtClean="0"/>
              <a:t>,S</a:t>
            </a:r>
            <a:r>
              <a:rPr lang="en-US" sz="2000" baseline="20000" smtClean="0"/>
              <a:t>t</a:t>
            </a:r>
            <a:r>
              <a:rPr lang="en-US" sz="1800" smtClean="0"/>
              <a:t>,A</a:t>
            </a:r>
            <a:r>
              <a:rPr lang="en-US" sz="2000" baseline="20000" smtClean="0"/>
              <a:t>t-1</a:t>
            </a:r>
            <a:r>
              <a:rPr lang="en-US" sz="1800" smtClean="0"/>
              <a:t>,S</a:t>
            </a:r>
            <a:r>
              <a:rPr lang="en-US" sz="2000" baseline="20000" smtClean="0"/>
              <a:t>t-1</a:t>
            </a:r>
            <a:r>
              <a:rPr lang="en-US" sz="1800" smtClean="0"/>
              <a:t>,..., S</a:t>
            </a:r>
            <a:r>
              <a:rPr lang="en-US" sz="2000" baseline="20000" smtClean="0"/>
              <a:t>0</a:t>
            </a:r>
            <a:r>
              <a:rPr lang="en-US" sz="1800" smtClean="0"/>
              <a:t>) = Pr(R</a:t>
            </a:r>
            <a:r>
              <a:rPr lang="en-US" sz="2000" baseline="20000" smtClean="0"/>
              <a:t>t</a:t>
            </a:r>
            <a:r>
              <a:rPr lang="en-US" sz="1800" smtClean="0"/>
              <a:t>|A</a:t>
            </a:r>
            <a:r>
              <a:rPr lang="en-US" sz="2000" baseline="20000" smtClean="0"/>
              <a:t>t</a:t>
            </a:r>
            <a:r>
              <a:rPr lang="en-US" sz="1800" smtClean="0"/>
              <a:t>,S</a:t>
            </a:r>
            <a:r>
              <a:rPr lang="en-US" sz="2000" baseline="20000" smtClean="0"/>
              <a:t>t</a:t>
            </a:r>
            <a:r>
              <a:rPr lang="en-US" sz="180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Reward only depends on current state and action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As described earlier we will assume reward is specified by a deterministic function R(s)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i.e. Pr(R</a:t>
            </a:r>
            <a:r>
              <a:rPr lang="en-US" sz="2000" baseline="20000" smtClean="0"/>
              <a:t>t</a:t>
            </a:r>
            <a:r>
              <a:rPr lang="en-US" sz="1800" smtClean="0"/>
              <a:t>=R(S</a:t>
            </a:r>
            <a:r>
              <a:rPr lang="en-US" sz="2000" baseline="20000" smtClean="0"/>
              <a:t>t</a:t>
            </a:r>
            <a:r>
              <a:rPr lang="en-US" sz="1800" smtClean="0"/>
              <a:t>) | A</a:t>
            </a:r>
            <a:r>
              <a:rPr lang="en-US" sz="2000" baseline="20000" smtClean="0"/>
              <a:t>t</a:t>
            </a:r>
            <a:r>
              <a:rPr lang="en-US" sz="1800" smtClean="0"/>
              <a:t>,S</a:t>
            </a:r>
            <a:r>
              <a:rPr lang="en-US" sz="2000" baseline="20000" smtClean="0"/>
              <a:t>t</a:t>
            </a:r>
            <a:r>
              <a:rPr lang="en-US" sz="1800" smtClean="0"/>
              <a:t>) = 1</a:t>
            </a:r>
          </a:p>
          <a:p>
            <a:pPr>
              <a:lnSpc>
                <a:spcPct val="90000"/>
              </a:lnSpc>
            </a:pPr>
            <a:r>
              <a:rPr lang="en-US" sz="2000" b="1" smtClean="0">
                <a:solidFill>
                  <a:srgbClr val="FF0000"/>
                </a:solidFill>
              </a:rPr>
              <a:t>Stationary dynamics and reward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Pr(S</a:t>
            </a:r>
            <a:r>
              <a:rPr lang="en-US" sz="2000" baseline="20000" smtClean="0"/>
              <a:t>t+1</a:t>
            </a:r>
            <a:r>
              <a:rPr lang="en-US" sz="1800" smtClean="0"/>
              <a:t>|A</a:t>
            </a:r>
            <a:r>
              <a:rPr lang="en-US" sz="2000" baseline="20000" smtClean="0"/>
              <a:t>t</a:t>
            </a:r>
            <a:r>
              <a:rPr lang="en-US" sz="1800" smtClean="0"/>
              <a:t>,S</a:t>
            </a:r>
            <a:r>
              <a:rPr lang="en-US" sz="2000" baseline="20000" smtClean="0"/>
              <a:t>t</a:t>
            </a:r>
            <a:r>
              <a:rPr lang="en-US" sz="1800" smtClean="0"/>
              <a:t>) = Pr(S</a:t>
            </a:r>
            <a:r>
              <a:rPr lang="en-US" sz="2000" baseline="20000" smtClean="0"/>
              <a:t>k+1</a:t>
            </a:r>
            <a:r>
              <a:rPr lang="en-US" sz="1800" smtClean="0"/>
              <a:t>|A</a:t>
            </a:r>
            <a:r>
              <a:rPr lang="en-US" sz="2000" baseline="20000" smtClean="0"/>
              <a:t>k</a:t>
            </a:r>
            <a:r>
              <a:rPr lang="en-US" sz="1800" smtClean="0"/>
              <a:t>,S</a:t>
            </a:r>
            <a:r>
              <a:rPr lang="en-US" sz="2000" baseline="20000" smtClean="0"/>
              <a:t>k</a:t>
            </a:r>
            <a:r>
              <a:rPr lang="en-US" sz="1800" smtClean="0"/>
              <a:t>) for all t, k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The world dynamics do not depend on the absolute time</a:t>
            </a:r>
          </a:p>
          <a:p>
            <a:pPr>
              <a:lnSpc>
                <a:spcPct val="90000"/>
              </a:lnSpc>
            </a:pPr>
            <a:r>
              <a:rPr lang="en-US" sz="2000" b="1" smtClean="0">
                <a:solidFill>
                  <a:srgbClr val="FF0000"/>
                </a:solidFill>
              </a:rPr>
              <a:t>Full observability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Though we can’t predict exactly which state we will reach when we execute an action, once it is realized, we know what it is</a:t>
            </a:r>
            <a:endParaRPr lang="en-CA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C96B2E-813D-486B-8E39-ADEBEEEB58E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12700"/>
            <a:ext cx="7772400" cy="617538"/>
          </a:xfrm>
        </p:spPr>
        <p:txBody>
          <a:bodyPr/>
          <a:lstStyle/>
          <a:p>
            <a:r>
              <a:rPr lang="en-US" smtClean="0"/>
              <a:t>Policies (“plans” for MDPs)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630238"/>
            <a:ext cx="7772400" cy="5005387"/>
          </a:xfrm>
        </p:spPr>
        <p:txBody>
          <a:bodyPr/>
          <a:lstStyle/>
          <a:p>
            <a:r>
              <a:rPr lang="en-US" sz="2400" dirty="0" err="1" smtClean="0"/>
              <a:t>Nonstationary</a:t>
            </a:r>
            <a:r>
              <a:rPr lang="en-US" sz="2400" dirty="0" smtClean="0"/>
              <a:t> policy [</a:t>
            </a:r>
            <a:r>
              <a:rPr lang="en-US" sz="2400" i="1" dirty="0" smtClean="0"/>
              <a:t>Even though we have stationary dynamics and reward??</a:t>
            </a:r>
            <a:r>
              <a:rPr lang="en-US" sz="2400" dirty="0" smtClean="0"/>
              <a:t>]</a:t>
            </a:r>
          </a:p>
          <a:p>
            <a:pPr lvl="1"/>
            <a:r>
              <a:rPr lang="el-G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:S x T → A, where T is the non-negative integers </a:t>
            </a:r>
          </a:p>
          <a:p>
            <a:pPr lvl="1">
              <a:lnSpc>
                <a:spcPct val="120000"/>
              </a:lnSpc>
            </a:pPr>
            <a:r>
              <a:rPr lang="el-G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000" dirty="0" err="1" smtClean="0">
                <a:ea typeface="Arial Unicode MS" pitchFamily="34" charset="-128"/>
                <a:cs typeface="Arial Unicode MS" pitchFamily="34" charset="-128"/>
              </a:rPr>
              <a:t>s,t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) is action to do at state s with t stages-to-go</a:t>
            </a:r>
          </a:p>
          <a:p>
            <a:pPr lvl="1"/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What if we want to keep acting indefinitely?</a:t>
            </a:r>
          </a:p>
          <a:p>
            <a:r>
              <a:rPr lang="en-US" sz="2400" dirty="0" smtClean="0"/>
              <a:t>Stationary policy </a:t>
            </a:r>
          </a:p>
          <a:p>
            <a:pPr lvl="1"/>
            <a:r>
              <a:rPr lang="el-G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→ 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A</a:t>
            </a:r>
          </a:p>
          <a:p>
            <a:pPr lvl="1"/>
            <a:r>
              <a:rPr lang="el-G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(s)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is action to do at state s (regardless of time)</a:t>
            </a:r>
          </a:p>
          <a:p>
            <a:pPr lvl="1"/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specifies a continuously reactive controller</a:t>
            </a:r>
          </a:p>
          <a:p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These assume or have these properties:</a:t>
            </a:r>
          </a:p>
          <a:p>
            <a:pPr lvl="1"/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full </a:t>
            </a:r>
            <a:r>
              <a:rPr lang="en-US" sz="2000" dirty="0" err="1" smtClean="0">
                <a:ea typeface="Arial Unicode MS" pitchFamily="34" charset="-128"/>
                <a:cs typeface="Arial Unicode MS" pitchFamily="34" charset="-128"/>
              </a:rPr>
              <a:t>observability</a:t>
            </a:r>
            <a:endParaRPr lang="en-US" sz="2000" dirty="0" smtClean="0"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history-independence</a:t>
            </a:r>
          </a:p>
          <a:p>
            <a:pPr lvl="1"/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deterministic action choice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5246525" y="4888023"/>
            <a:ext cx="3755586" cy="13849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/>
              <a:t>Why not just consider sequences of </a:t>
            </a:r>
            <a:r>
              <a:rPr lang="en-US" dirty="0" smtClean="0"/>
              <a:t>actions?</a:t>
            </a:r>
          </a:p>
          <a:p>
            <a:pPr algn="l"/>
            <a:r>
              <a:rPr lang="en-US" dirty="0" smtClean="0"/>
              <a:t>Why not just </a:t>
            </a:r>
            <a:r>
              <a:rPr lang="en-US" dirty="0" err="1" smtClean="0"/>
              <a:t>replan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028029" y="1099045"/>
            <a:ext cx="2026634" cy="20621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dirty="0" smtClean="0"/>
              <a:t>If you are 20 and are not a liberal, you are heartless</a:t>
            </a:r>
          </a:p>
          <a:p>
            <a:pPr algn="l"/>
            <a:r>
              <a:rPr lang="en-US" sz="1600" dirty="0" smtClean="0"/>
              <a:t>If you are 40 and not a conservative, you are mindless</a:t>
            </a:r>
          </a:p>
          <a:p>
            <a:pPr algn="l"/>
            <a:r>
              <a:rPr lang="en-US" sz="1600" dirty="0" smtClean="0"/>
              <a:t>	-Churchill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7A4663-B0CB-4283-BD34-A5BBAD06178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55563"/>
            <a:ext cx="7772400" cy="617537"/>
          </a:xfrm>
        </p:spPr>
        <p:txBody>
          <a:bodyPr/>
          <a:lstStyle/>
          <a:p>
            <a:r>
              <a:rPr lang="en-US" smtClean="0"/>
              <a:t>Value of a Policy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" y="738188"/>
            <a:ext cx="9020175" cy="5105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mtClean="0"/>
              <a:t>How good is a policy </a:t>
            </a:r>
            <a:r>
              <a:rPr lang="el-GR" smtClean="0">
                <a:ea typeface="Arial Unicode MS" pitchFamily="34" charset="-128"/>
                <a:cs typeface="Arial Unicode MS" pitchFamily="34" charset="-128"/>
              </a:rPr>
              <a:t>π</a:t>
            </a:r>
            <a:r>
              <a:rPr 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 </a:t>
            </a:r>
          </a:p>
          <a:p>
            <a:pPr>
              <a:lnSpc>
                <a:spcPct val="110000"/>
              </a:lnSpc>
            </a:pPr>
            <a:r>
              <a:rPr lang="en-US" smtClean="0"/>
              <a:t>How do we measure “accumulated” reward?</a:t>
            </a:r>
          </a:p>
          <a:p>
            <a:pPr>
              <a:lnSpc>
                <a:spcPct val="110000"/>
              </a:lnSpc>
            </a:pPr>
            <a:r>
              <a:rPr lang="en-US" b="1" smtClean="0">
                <a:solidFill>
                  <a:srgbClr val="336600"/>
                </a:solidFill>
              </a:rPr>
              <a:t>Value function</a:t>
            </a:r>
            <a:r>
              <a:rPr lang="en-US" smtClean="0"/>
              <a:t> V: S </a:t>
            </a:r>
            <a:r>
              <a:rPr 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→ℝ associates value with each state</a:t>
            </a:r>
            <a:r>
              <a:rPr lang="en-US" smtClean="0"/>
              <a:t> (or each state and time for non-stationary </a:t>
            </a:r>
            <a:r>
              <a:rPr lang="el-GR" smtClean="0">
                <a:ea typeface="Arial Unicode MS" pitchFamily="34" charset="-128"/>
                <a:cs typeface="Arial Unicode MS" pitchFamily="34" charset="-128"/>
              </a:rPr>
              <a:t>π</a:t>
            </a:r>
            <a:r>
              <a:rPr lang="en-US" smtClean="0"/>
              <a:t>)</a:t>
            </a:r>
          </a:p>
          <a:p>
            <a:pPr>
              <a:lnSpc>
                <a:spcPct val="110000"/>
              </a:lnSpc>
            </a:pPr>
            <a:r>
              <a:rPr lang="en-US" smtClean="0"/>
              <a:t>V</a:t>
            </a:r>
            <a:r>
              <a:rPr lang="el-GR" baseline="-14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</a:t>
            </a:r>
            <a:r>
              <a:rPr lang="en-US" smtClean="0"/>
              <a:t>(s) denotes </a:t>
            </a:r>
            <a:r>
              <a:rPr lang="en-US" smtClean="0">
                <a:solidFill>
                  <a:srgbClr val="336600"/>
                </a:solidFill>
              </a:rPr>
              <a:t>value</a:t>
            </a:r>
            <a:r>
              <a:rPr lang="en-US" smtClean="0"/>
              <a:t> of policy at state s</a:t>
            </a:r>
          </a:p>
          <a:p>
            <a:pPr lvl="1">
              <a:lnSpc>
                <a:spcPct val="110000"/>
              </a:lnSpc>
            </a:pPr>
            <a:r>
              <a:rPr lang="en-US" smtClean="0"/>
              <a:t>Depends on immediate reward, but also what you achieve subsequently by following </a:t>
            </a:r>
            <a:r>
              <a:rPr lang="el-GR" smtClean="0">
                <a:ea typeface="Arial Unicode MS" pitchFamily="34" charset="-128"/>
                <a:cs typeface="Arial Unicode MS" pitchFamily="34" charset="-128"/>
              </a:rPr>
              <a:t>π</a:t>
            </a:r>
            <a:endParaRPr lang="en-US" smtClean="0"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10000"/>
              </a:lnSpc>
            </a:pPr>
            <a:r>
              <a:rPr lang="en-US" smtClean="0">
                <a:ea typeface="Arial Unicode MS" pitchFamily="34" charset="-128"/>
                <a:cs typeface="Arial Unicode MS" pitchFamily="34" charset="-128"/>
              </a:rPr>
              <a:t>An optimal policy is one that is no worse than any other policy at any state</a:t>
            </a:r>
            <a:endParaRPr lang="en-US" smtClean="0"/>
          </a:p>
          <a:p>
            <a:pPr>
              <a:lnSpc>
                <a:spcPct val="110000"/>
              </a:lnSpc>
            </a:pPr>
            <a:r>
              <a:rPr lang="en-US" smtClean="0"/>
              <a:t>The goal of MDP planning is to compute an optimal policy (method depends on how we define value)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429DE12-C2DC-4426-969B-6ABEA0F0288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55563"/>
            <a:ext cx="7772400" cy="617537"/>
          </a:xfrm>
        </p:spPr>
        <p:txBody>
          <a:bodyPr/>
          <a:lstStyle/>
          <a:p>
            <a:r>
              <a:rPr lang="en-US" smtClean="0"/>
              <a:t>Finite-Horizon Value Functions</a:t>
            </a:r>
            <a:endParaRPr lang="en-CA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901700"/>
            <a:ext cx="8734425" cy="5005388"/>
          </a:xfrm>
        </p:spPr>
        <p:txBody>
          <a:bodyPr/>
          <a:lstStyle/>
          <a:p>
            <a:r>
              <a:rPr lang="en-US" smtClean="0"/>
              <a:t>We first consider maximizing total reward over a finite horizon</a:t>
            </a:r>
          </a:p>
          <a:p>
            <a:r>
              <a:rPr lang="en-US" smtClean="0"/>
              <a:t>Assumes the agent has n time steps to live</a:t>
            </a:r>
          </a:p>
          <a:p>
            <a:r>
              <a:rPr lang="en-US" smtClean="0"/>
              <a:t>To act optimally, should the agent use a stationary or non-stationary policy?</a:t>
            </a:r>
          </a:p>
          <a:p>
            <a:r>
              <a:rPr lang="en-CA" smtClean="0"/>
              <a:t>Put another way:</a:t>
            </a:r>
          </a:p>
          <a:p>
            <a:pPr lvl="1"/>
            <a:r>
              <a:rPr lang="en-CA" smtClean="0"/>
              <a:t>If you had only one week to live would you act the same way as if you had fifty years to live?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C9157E-6317-4980-93AC-5A09CFD3850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55563"/>
            <a:ext cx="7772400" cy="617537"/>
          </a:xfrm>
        </p:spPr>
        <p:txBody>
          <a:bodyPr/>
          <a:lstStyle/>
          <a:p>
            <a:r>
              <a:rPr lang="en-US" smtClean="0"/>
              <a:t>Finite Horizon Problems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" y="1158875"/>
            <a:ext cx="8302351" cy="50053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Value (utility) depends on stage-to-go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hence so should policy: </a:t>
            </a:r>
            <a:r>
              <a:rPr lang="en-US" sz="2000" dirty="0" err="1" smtClean="0"/>
              <a:t>nonstationary</a:t>
            </a:r>
            <a:r>
              <a:rPr lang="en-US" sz="2000" dirty="0" smtClean="0"/>
              <a:t> </a:t>
            </a:r>
            <a:r>
              <a:rPr lang="el-G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000" dirty="0" err="1" smtClean="0">
                <a:ea typeface="Arial Unicode MS" pitchFamily="34" charset="-128"/>
                <a:cs typeface="Arial Unicode MS" pitchFamily="34" charset="-128"/>
              </a:rPr>
              <a:t>s,k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is k-stage-to-go value function for 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π</a:t>
            </a:r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expected total reward after executing </a:t>
            </a:r>
            <a:r>
              <a:rPr lang="el-GR" sz="2000" dirty="0" smtClean="0">
                <a:ea typeface="Arial Unicode MS" pitchFamily="34" charset="-128"/>
                <a:cs typeface="Arial Unicode MS" pitchFamily="34" charset="-128"/>
              </a:rPr>
              <a:t>π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 for k time steps (for k=0?)</a:t>
            </a:r>
          </a:p>
          <a:p>
            <a:pPr>
              <a:lnSpc>
                <a:spcPct val="80000"/>
              </a:lnSpc>
            </a:pPr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Here </a:t>
            </a:r>
            <a:r>
              <a:rPr lang="en-US" sz="2400" i="1" dirty="0" err="1" smtClean="0"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n-US" i="1" baseline="16000" dirty="0" err="1" smtClean="0"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baseline="16000" dirty="0" smtClean="0"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and </a:t>
            </a:r>
            <a:r>
              <a:rPr lang="en-US" sz="2400" i="1" dirty="0" err="1" smtClean="0"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i="1" baseline="16000" dirty="0" err="1" smtClean="0"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 are random variables denoting the reward received and state at stage t respectively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974725" y="1757363"/>
          <a:ext cx="1103313" cy="711200"/>
        </p:xfrm>
        <a:graphic>
          <a:graphicData uri="http://schemas.openxmlformats.org/presentationml/2006/ole">
            <p:oleObj spid="_x0000_s1026" name="Equation" r:id="rId3" imgW="393480" imgH="253800" progId="Equation.3">
              <p:embed/>
            </p:oleObj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944563" y="2795588"/>
          <a:ext cx="7616825" cy="2490787"/>
        </p:xfrm>
        <a:graphic>
          <a:graphicData uri="http://schemas.openxmlformats.org/presentationml/2006/ole">
            <p:oleObj spid="_x0000_s1027" name="Equation" r:id="rId4" imgW="2717640" imgH="888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D84A040-D31C-487C-BBCC-59D2B70B452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55563"/>
            <a:ext cx="7772400" cy="617537"/>
          </a:xfrm>
        </p:spPr>
        <p:txBody>
          <a:bodyPr/>
          <a:lstStyle/>
          <a:p>
            <a:r>
              <a:rPr lang="en-US" smtClean="0"/>
              <a:t>Computing Finite-Horizon Value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715963"/>
            <a:ext cx="7772400" cy="30321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mtClean="0"/>
              <a:t>Can use dynamic programming to compute</a:t>
            </a:r>
          </a:p>
          <a:p>
            <a:pPr lvl="1">
              <a:lnSpc>
                <a:spcPct val="110000"/>
              </a:lnSpc>
            </a:pPr>
            <a:r>
              <a:rPr lang="en-US" smtClean="0"/>
              <a:t>Markov property is critical for this </a:t>
            </a:r>
          </a:p>
          <a:p>
            <a:pPr>
              <a:buFont typeface="Marlett" pitchFamily="2" charset="2"/>
              <a:buNone/>
            </a:pPr>
            <a:r>
              <a:rPr lang="en-US" smtClean="0"/>
              <a:t>(a)</a:t>
            </a:r>
          </a:p>
          <a:p>
            <a:pPr>
              <a:buFont typeface="Marlett" pitchFamily="2" charset="2"/>
              <a:buNone/>
            </a:pPr>
            <a:endParaRPr lang="en-US" smtClean="0"/>
          </a:p>
          <a:p>
            <a:pPr>
              <a:buFont typeface="Marlett" pitchFamily="2" charset="2"/>
              <a:buNone/>
            </a:pPr>
            <a:r>
              <a:rPr lang="en-US" smtClean="0"/>
              <a:t>(b)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027113" y="3117850"/>
          <a:ext cx="7294562" cy="760413"/>
        </p:xfrm>
        <a:graphic>
          <a:graphicData uri="http://schemas.openxmlformats.org/presentationml/2006/ole">
            <p:oleObj spid="_x0000_s2050" name="Equation" r:id="rId3" imgW="2679480" imgH="279360" progId="Equation.3">
              <p:embed/>
            </p:oleObj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7689850" y="696913"/>
          <a:ext cx="927100" cy="598487"/>
        </p:xfrm>
        <a:graphic>
          <a:graphicData uri="http://schemas.openxmlformats.org/presentationml/2006/ole">
            <p:oleObj spid="_x0000_s2051" name="Equation" r:id="rId4" imgW="393480" imgH="253800" progId="Equation.3">
              <p:embed/>
            </p:oleObj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/>
        </p:nvGraphicFramePr>
        <p:xfrm>
          <a:off x="981075" y="1800225"/>
          <a:ext cx="3179763" cy="690563"/>
        </p:xfrm>
        <a:graphic>
          <a:graphicData uri="http://schemas.openxmlformats.org/presentationml/2006/ole">
            <p:oleObj spid="_x0000_s2052" name="Equation" r:id="rId5" imgW="1168200" imgH="253800" progId="Equation.3">
              <p:embed/>
            </p:oleObj>
          </a:graphicData>
        </a:graphic>
      </p:graphicFrame>
      <p:sp>
        <p:nvSpPr>
          <p:cNvPr id="2056" name="Oval 7"/>
          <p:cNvSpPr>
            <a:spLocks noChangeArrowheads="1"/>
          </p:cNvSpPr>
          <p:nvPr/>
        </p:nvSpPr>
        <p:spPr bwMode="auto">
          <a:xfrm>
            <a:off x="1622425" y="540385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8"/>
          <p:cNvSpPr>
            <a:spLocks noChangeShapeType="1"/>
          </p:cNvSpPr>
          <p:nvPr/>
        </p:nvSpPr>
        <p:spPr bwMode="auto">
          <a:xfrm>
            <a:off x="1851025" y="548005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58" name="Oval 9"/>
          <p:cNvSpPr>
            <a:spLocks noChangeArrowheads="1"/>
          </p:cNvSpPr>
          <p:nvPr/>
        </p:nvSpPr>
        <p:spPr bwMode="auto">
          <a:xfrm>
            <a:off x="3298825" y="540385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Oval 10"/>
          <p:cNvSpPr>
            <a:spLocks noChangeArrowheads="1"/>
          </p:cNvSpPr>
          <p:nvPr/>
        </p:nvSpPr>
        <p:spPr bwMode="auto">
          <a:xfrm>
            <a:off x="3298825" y="593725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Line 11"/>
          <p:cNvSpPr>
            <a:spLocks noChangeShapeType="1"/>
          </p:cNvSpPr>
          <p:nvPr/>
        </p:nvSpPr>
        <p:spPr bwMode="auto">
          <a:xfrm>
            <a:off x="1851025" y="5480050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3187700" y="6242050"/>
            <a:ext cx="7207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latin typeface="Comic Sans MS" pitchFamily="66" charset="0"/>
              </a:rPr>
              <a:t>V</a:t>
            </a:r>
            <a:r>
              <a:rPr lang="en-US" sz="2800" baseline="16000">
                <a:latin typeface="Comic Sans MS" pitchFamily="66" charset="0"/>
              </a:rPr>
              <a:t>k-1</a:t>
            </a:r>
          </a:p>
        </p:txBody>
      </p:sp>
      <p:sp>
        <p:nvSpPr>
          <p:cNvPr id="2062" name="Text Box 13"/>
          <p:cNvSpPr txBox="1">
            <a:spLocks noChangeArrowheads="1"/>
          </p:cNvSpPr>
          <p:nvPr/>
        </p:nvSpPr>
        <p:spPr bwMode="auto">
          <a:xfrm>
            <a:off x="1374775" y="6242050"/>
            <a:ext cx="5127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latin typeface="Comic Sans MS" pitchFamily="66" charset="0"/>
              </a:rPr>
              <a:t>V</a:t>
            </a:r>
            <a:r>
              <a:rPr lang="en-US" sz="2800" baseline="16000">
                <a:latin typeface="Comic Sans MS" pitchFamily="66" charset="0"/>
              </a:rPr>
              <a:t>k</a:t>
            </a:r>
          </a:p>
        </p:txBody>
      </p:sp>
      <p:sp>
        <p:nvSpPr>
          <p:cNvPr id="2063" name="Text Box 14"/>
          <p:cNvSpPr txBox="1">
            <a:spLocks noChangeArrowheads="1"/>
          </p:cNvSpPr>
          <p:nvPr/>
        </p:nvSpPr>
        <p:spPr bwMode="auto">
          <a:xfrm>
            <a:off x="2520950" y="5116513"/>
            <a:ext cx="558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Comic Sans MS" pitchFamily="66" charset="0"/>
              </a:rPr>
              <a:t>0.7</a:t>
            </a:r>
          </a:p>
        </p:txBody>
      </p:sp>
      <p:sp>
        <p:nvSpPr>
          <p:cNvPr id="2064" name="Text Box 15"/>
          <p:cNvSpPr txBox="1">
            <a:spLocks noChangeArrowheads="1"/>
          </p:cNvSpPr>
          <p:nvPr/>
        </p:nvSpPr>
        <p:spPr bwMode="auto">
          <a:xfrm>
            <a:off x="2308225" y="5861050"/>
            <a:ext cx="558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Comic Sans MS" pitchFamily="66" charset="0"/>
              </a:rPr>
              <a:t>0.3</a:t>
            </a:r>
          </a:p>
        </p:txBody>
      </p:sp>
      <p:sp>
        <p:nvSpPr>
          <p:cNvPr id="2065" name="Text Box 16"/>
          <p:cNvSpPr txBox="1">
            <a:spLocks noChangeArrowheads="1"/>
          </p:cNvSpPr>
          <p:nvPr/>
        </p:nvSpPr>
        <p:spPr bwMode="auto">
          <a:xfrm>
            <a:off x="2043113" y="4598988"/>
            <a:ext cx="9953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>
                <a:solidFill>
                  <a:srgbClr val="003366"/>
                </a:solidFill>
                <a:latin typeface="Comic Sans MS" pitchFamily="66" charset="0"/>
              </a:rPr>
              <a:t>π</a:t>
            </a:r>
            <a:r>
              <a:rPr lang="en-US">
                <a:latin typeface="Comic Sans MS" pitchFamily="66" charset="0"/>
              </a:rPr>
              <a:t>(s,k)</a:t>
            </a:r>
          </a:p>
        </p:txBody>
      </p:sp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322263" y="4022725"/>
            <a:ext cx="26098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immediate reward</a:t>
            </a:r>
          </a:p>
        </p:txBody>
      </p:sp>
      <p:sp>
        <p:nvSpPr>
          <p:cNvPr id="2067" name="Line 18"/>
          <p:cNvSpPr>
            <a:spLocks noChangeShapeType="1"/>
          </p:cNvSpPr>
          <p:nvPr/>
        </p:nvSpPr>
        <p:spPr bwMode="auto">
          <a:xfrm flipV="1">
            <a:off x="1487488" y="3627438"/>
            <a:ext cx="1095375" cy="3952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Text Box 19"/>
          <p:cNvSpPr txBox="1">
            <a:spLocks noChangeArrowheads="1"/>
          </p:cNvSpPr>
          <p:nvPr/>
        </p:nvSpPr>
        <p:spPr bwMode="auto">
          <a:xfrm>
            <a:off x="5324475" y="4165600"/>
            <a:ext cx="3200400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expected future payoff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with </a:t>
            </a:r>
            <a:r>
              <a:rPr lang="en-US" i="1">
                <a:solidFill>
                  <a:srgbClr val="FF0000"/>
                </a:solidFill>
              </a:rPr>
              <a:t>k</a:t>
            </a:r>
            <a:r>
              <a:rPr lang="en-US">
                <a:solidFill>
                  <a:srgbClr val="FF0000"/>
                </a:solidFill>
              </a:rPr>
              <a:t>-1 stages to go</a:t>
            </a:r>
          </a:p>
        </p:txBody>
      </p:sp>
      <p:sp>
        <p:nvSpPr>
          <p:cNvPr id="2069" name="Line 20"/>
          <p:cNvSpPr>
            <a:spLocks noChangeShapeType="1"/>
          </p:cNvSpPr>
          <p:nvPr/>
        </p:nvSpPr>
        <p:spPr bwMode="auto">
          <a:xfrm flipH="1" flipV="1">
            <a:off x="4478338" y="3736975"/>
            <a:ext cx="1866900" cy="4619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0" name="Text Box 21"/>
          <p:cNvSpPr txBox="1">
            <a:spLocks noChangeArrowheads="1"/>
          </p:cNvSpPr>
          <p:nvPr/>
        </p:nvSpPr>
        <p:spPr bwMode="auto">
          <a:xfrm>
            <a:off x="4492625" y="5586413"/>
            <a:ext cx="364013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What is time complexity?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83D4820-A863-4183-83B7-AF0F44F75EF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-15875"/>
            <a:ext cx="7772400" cy="617538"/>
          </a:xfrm>
        </p:spPr>
        <p:txBody>
          <a:bodyPr/>
          <a:lstStyle/>
          <a:p>
            <a:r>
              <a:rPr lang="en-US" smtClean="0"/>
              <a:t>Bellman Backup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217863" y="2432050"/>
            <a:ext cx="433387" cy="404813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i="1">
                <a:latin typeface="Franklin Gothic Medium" pitchFamily="34" charset="0"/>
              </a:rPr>
              <a:t>a</a:t>
            </a:r>
            <a:r>
              <a:rPr lang="en-US" sz="1800" i="1" baseline="-25000">
                <a:latin typeface="Franklin Gothic Medium" pitchFamily="34" charset="0"/>
              </a:rPr>
              <a:t>1</a:t>
            </a: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3243263" y="4119563"/>
            <a:ext cx="381000" cy="3810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06" name="Oval 10"/>
          <p:cNvSpPr>
            <a:spLocks noChangeArrowheads="1"/>
          </p:cNvSpPr>
          <p:nvPr/>
        </p:nvSpPr>
        <p:spPr bwMode="auto">
          <a:xfrm>
            <a:off x="2057400" y="3276600"/>
            <a:ext cx="457200" cy="457200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07" name="Line 16"/>
          <p:cNvSpPr>
            <a:spLocks noChangeShapeType="1"/>
          </p:cNvSpPr>
          <p:nvPr/>
        </p:nvSpPr>
        <p:spPr bwMode="auto">
          <a:xfrm flipV="1">
            <a:off x="3654425" y="2070100"/>
            <a:ext cx="2157413" cy="5111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08" name="Line 17"/>
          <p:cNvSpPr>
            <a:spLocks noChangeShapeType="1"/>
          </p:cNvSpPr>
          <p:nvPr/>
        </p:nvSpPr>
        <p:spPr bwMode="auto">
          <a:xfrm>
            <a:off x="3668713" y="2625725"/>
            <a:ext cx="2174875" cy="17970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09" name="Line 26"/>
          <p:cNvSpPr>
            <a:spLocks noChangeShapeType="1"/>
          </p:cNvSpPr>
          <p:nvPr/>
        </p:nvSpPr>
        <p:spPr bwMode="auto">
          <a:xfrm flipV="1">
            <a:off x="2481263" y="2595563"/>
            <a:ext cx="719137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10" name="Line 28"/>
          <p:cNvSpPr>
            <a:spLocks noChangeShapeType="1"/>
          </p:cNvSpPr>
          <p:nvPr/>
        </p:nvSpPr>
        <p:spPr bwMode="auto">
          <a:xfrm>
            <a:off x="2481263" y="3662363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11" name="Rectangle 29"/>
          <p:cNvSpPr>
            <a:spLocks noChangeArrowheads="1"/>
          </p:cNvSpPr>
          <p:nvPr/>
        </p:nvSpPr>
        <p:spPr bwMode="auto">
          <a:xfrm>
            <a:off x="3243263" y="4119563"/>
            <a:ext cx="433387" cy="404812"/>
          </a:xfrm>
          <a:prstGeom prst="rect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i="1">
                <a:latin typeface="Franklin Gothic Medium" pitchFamily="34" charset="0"/>
              </a:rPr>
              <a:t>a</a:t>
            </a:r>
            <a:r>
              <a:rPr lang="en-US" sz="1800" i="1" baseline="-25000">
                <a:latin typeface="Franklin Gothic Medium" pitchFamily="34" charset="0"/>
              </a:rPr>
              <a:t>2</a:t>
            </a:r>
          </a:p>
        </p:txBody>
      </p:sp>
      <p:sp>
        <p:nvSpPr>
          <p:cNvPr id="25612" name="Text Box 30"/>
          <p:cNvSpPr txBox="1">
            <a:spLocks noChangeArrowheads="1"/>
          </p:cNvSpPr>
          <p:nvPr/>
        </p:nvSpPr>
        <p:spPr bwMode="auto">
          <a:xfrm>
            <a:off x="2236788" y="3241675"/>
            <a:ext cx="184150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endParaRPr lang="en-US" sz="1800" i="1">
              <a:latin typeface="Franklin Gothic Medium" pitchFamily="34" charset="0"/>
            </a:endParaRPr>
          </a:p>
        </p:txBody>
      </p:sp>
      <p:sp>
        <p:nvSpPr>
          <p:cNvPr id="25613" name="Text Box 53"/>
          <p:cNvSpPr txBox="1">
            <a:spLocks noChangeArrowheads="1"/>
          </p:cNvSpPr>
          <p:nvPr/>
        </p:nvSpPr>
        <p:spPr bwMode="auto">
          <a:xfrm>
            <a:off x="620713" y="717550"/>
            <a:ext cx="762158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How can we compute optimal </a:t>
            </a:r>
            <a:r>
              <a:rPr lang="en-US" b="1"/>
              <a:t>V</a:t>
            </a:r>
            <a:r>
              <a:rPr lang="en-US" b="1" baseline="30000"/>
              <a:t>t+1</a:t>
            </a:r>
            <a:r>
              <a:rPr lang="en-US" b="1"/>
              <a:t>(s)</a:t>
            </a:r>
            <a:r>
              <a:rPr lang="en-US"/>
              <a:t> given optimal </a:t>
            </a:r>
            <a:r>
              <a:rPr lang="en-US" b="1"/>
              <a:t>V</a:t>
            </a:r>
            <a:r>
              <a:rPr lang="en-US" b="1" baseline="30000"/>
              <a:t>t</a:t>
            </a:r>
            <a:r>
              <a:rPr lang="en-US"/>
              <a:t> ?</a:t>
            </a:r>
          </a:p>
        </p:txBody>
      </p:sp>
      <p:grpSp>
        <p:nvGrpSpPr>
          <p:cNvPr id="25614" name="Group 55"/>
          <p:cNvGrpSpPr>
            <a:grpSpLocks/>
          </p:cNvGrpSpPr>
          <p:nvPr/>
        </p:nvGrpSpPr>
        <p:grpSpPr bwMode="auto">
          <a:xfrm>
            <a:off x="5657850" y="1260475"/>
            <a:ext cx="927100" cy="3403600"/>
            <a:chOff x="4134" y="1031"/>
            <a:chExt cx="584" cy="2144"/>
          </a:xfrm>
        </p:grpSpPr>
        <p:sp>
          <p:nvSpPr>
            <p:cNvPr id="25638" name="Oval 56"/>
            <p:cNvSpPr>
              <a:spLocks noChangeArrowheads="1"/>
            </p:cNvSpPr>
            <p:nvPr/>
          </p:nvSpPr>
          <p:spPr bwMode="auto">
            <a:xfrm>
              <a:off x="4303" y="3027"/>
              <a:ext cx="129" cy="12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9" name="Text Box 57"/>
            <p:cNvSpPr txBox="1">
              <a:spLocks noChangeArrowheads="1"/>
            </p:cNvSpPr>
            <p:nvPr/>
          </p:nvSpPr>
          <p:spPr bwMode="auto">
            <a:xfrm>
              <a:off x="4464" y="2935"/>
              <a:ext cx="254" cy="240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800" b="1" baseline="-10000">
                  <a:latin typeface="Arial Narrow" pitchFamily="34" charset="0"/>
                </a:rPr>
                <a:t>s4</a:t>
              </a:r>
              <a:endParaRPr lang="en-US" baseline="-10000">
                <a:latin typeface="Times New Roman" pitchFamily="18" charset="0"/>
              </a:endParaRPr>
            </a:p>
          </p:txBody>
        </p:sp>
        <p:sp>
          <p:nvSpPr>
            <p:cNvPr id="25640" name="Oval 58"/>
            <p:cNvSpPr>
              <a:spLocks noChangeArrowheads="1"/>
            </p:cNvSpPr>
            <p:nvPr/>
          </p:nvSpPr>
          <p:spPr bwMode="auto">
            <a:xfrm>
              <a:off x="4302" y="1470"/>
              <a:ext cx="129" cy="12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1" name="Text Box 59"/>
            <p:cNvSpPr txBox="1">
              <a:spLocks noChangeArrowheads="1"/>
            </p:cNvSpPr>
            <p:nvPr/>
          </p:nvSpPr>
          <p:spPr bwMode="auto">
            <a:xfrm>
              <a:off x="4463" y="1378"/>
              <a:ext cx="254" cy="240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800" b="1" baseline="-10000">
                  <a:latin typeface="Arial Narrow" pitchFamily="34" charset="0"/>
                </a:rPr>
                <a:t>s1</a:t>
              </a:r>
              <a:endParaRPr lang="en-US" baseline="-10000">
                <a:latin typeface="Times New Roman" pitchFamily="18" charset="0"/>
              </a:endParaRPr>
            </a:p>
          </p:txBody>
        </p:sp>
        <p:sp>
          <p:nvSpPr>
            <p:cNvPr id="25642" name="Oval 60"/>
            <p:cNvSpPr>
              <a:spLocks noChangeArrowheads="1"/>
            </p:cNvSpPr>
            <p:nvPr/>
          </p:nvSpPr>
          <p:spPr bwMode="auto">
            <a:xfrm>
              <a:off x="4303" y="2508"/>
              <a:ext cx="129" cy="12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3" name="Text Box 61"/>
            <p:cNvSpPr txBox="1">
              <a:spLocks noChangeArrowheads="1"/>
            </p:cNvSpPr>
            <p:nvPr/>
          </p:nvSpPr>
          <p:spPr bwMode="auto">
            <a:xfrm>
              <a:off x="4464" y="2416"/>
              <a:ext cx="254" cy="240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800" b="1" baseline="-10000">
                  <a:latin typeface="Arial Narrow" pitchFamily="34" charset="0"/>
                </a:rPr>
                <a:t>s3</a:t>
              </a:r>
              <a:endParaRPr lang="en-US" baseline="-10000">
                <a:latin typeface="Times New Roman" pitchFamily="18" charset="0"/>
              </a:endParaRPr>
            </a:p>
          </p:txBody>
        </p:sp>
        <p:sp>
          <p:nvSpPr>
            <p:cNvPr id="25644" name="Oval 62"/>
            <p:cNvSpPr>
              <a:spLocks noChangeArrowheads="1"/>
            </p:cNvSpPr>
            <p:nvPr/>
          </p:nvSpPr>
          <p:spPr bwMode="auto">
            <a:xfrm>
              <a:off x="4302" y="1989"/>
              <a:ext cx="129" cy="12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5" name="Text Box 63"/>
            <p:cNvSpPr txBox="1">
              <a:spLocks noChangeArrowheads="1"/>
            </p:cNvSpPr>
            <p:nvPr/>
          </p:nvSpPr>
          <p:spPr bwMode="auto">
            <a:xfrm>
              <a:off x="4463" y="1897"/>
              <a:ext cx="254" cy="240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800" b="1" baseline="-10000">
                  <a:latin typeface="Arial Narrow" pitchFamily="34" charset="0"/>
                </a:rPr>
                <a:t>s2</a:t>
              </a:r>
              <a:endParaRPr lang="en-US" baseline="-10000">
                <a:latin typeface="Times New Roman" pitchFamily="18" charset="0"/>
              </a:endParaRPr>
            </a:p>
          </p:txBody>
        </p:sp>
        <p:sp>
          <p:nvSpPr>
            <p:cNvPr id="25646" name="Text Box 64"/>
            <p:cNvSpPr txBox="1">
              <a:spLocks noChangeArrowheads="1"/>
            </p:cNvSpPr>
            <p:nvPr/>
          </p:nvSpPr>
          <p:spPr bwMode="auto">
            <a:xfrm>
              <a:off x="4134" y="1031"/>
              <a:ext cx="378" cy="327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800" b="1"/>
                <a:t> V</a:t>
              </a:r>
              <a:r>
                <a:rPr lang="en-US" sz="2800" b="1" baseline="30000"/>
                <a:t>t</a:t>
              </a:r>
            </a:p>
          </p:txBody>
        </p:sp>
      </p:grpSp>
      <p:sp>
        <p:nvSpPr>
          <p:cNvPr id="25615" name="Line 65"/>
          <p:cNvSpPr>
            <a:spLocks noChangeShapeType="1"/>
          </p:cNvSpPr>
          <p:nvPr/>
        </p:nvSpPr>
        <p:spPr bwMode="auto">
          <a:xfrm flipV="1">
            <a:off x="3719513" y="2933700"/>
            <a:ext cx="2112962" cy="13668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16" name="Line 66"/>
          <p:cNvSpPr>
            <a:spLocks noChangeShapeType="1"/>
          </p:cNvSpPr>
          <p:nvPr/>
        </p:nvSpPr>
        <p:spPr bwMode="auto">
          <a:xfrm flipV="1">
            <a:off x="3721100" y="3775075"/>
            <a:ext cx="2157413" cy="584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17" name="Text Box 67"/>
          <p:cNvSpPr txBox="1">
            <a:spLocks noChangeArrowheads="1"/>
          </p:cNvSpPr>
          <p:nvPr/>
        </p:nvSpPr>
        <p:spPr bwMode="auto">
          <a:xfrm>
            <a:off x="4371975" y="2328863"/>
            <a:ext cx="60801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0.7</a:t>
            </a:r>
          </a:p>
        </p:txBody>
      </p:sp>
      <p:sp>
        <p:nvSpPr>
          <p:cNvPr id="25618" name="Text Box 68"/>
          <p:cNvSpPr txBox="1">
            <a:spLocks noChangeArrowheads="1"/>
          </p:cNvSpPr>
          <p:nvPr/>
        </p:nvSpPr>
        <p:spPr bwMode="auto">
          <a:xfrm>
            <a:off x="4271963" y="2790825"/>
            <a:ext cx="608012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25619" name="Text Box 69"/>
          <p:cNvSpPr txBox="1">
            <a:spLocks noChangeArrowheads="1"/>
          </p:cNvSpPr>
          <p:nvPr/>
        </p:nvSpPr>
        <p:spPr bwMode="auto">
          <a:xfrm>
            <a:off x="3752850" y="3556000"/>
            <a:ext cx="60801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0.4</a:t>
            </a:r>
          </a:p>
        </p:txBody>
      </p:sp>
      <p:sp>
        <p:nvSpPr>
          <p:cNvPr id="25620" name="Text Box 70"/>
          <p:cNvSpPr txBox="1">
            <a:spLocks noChangeArrowheads="1"/>
          </p:cNvSpPr>
          <p:nvPr/>
        </p:nvSpPr>
        <p:spPr bwMode="auto">
          <a:xfrm>
            <a:off x="3871913" y="4268788"/>
            <a:ext cx="608012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0.6</a:t>
            </a:r>
          </a:p>
        </p:txBody>
      </p: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3570288" y="6176963"/>
            <a:ext cx="3459162" cy="412750"/>
            <a:chOff x="2249" y="3891"/>
            <a:chExt cx="2179" cy="260"/>
          </a:xfrm>
        </p:grpSpPr>
        <p:sp>
          <p:nvSpPr>
            <p:cNvPr id="25636" name="Rectangle 76"/>
            <p:cNvSpPr>
              <a:spLocks noChangeArrowheads="1"/>
            </p:cNvSpPr>
            <p:nvPr/>
          </p:nvSpPr>
          <p:spPr bwMode="auto">
            <a:xfrm>
              <a:off x="4288" y="4001"/>
              <a:ext cx="140" cy="119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7" name="Rectangle 77"/>
            <p:cNvSpPr>
              <a:spLocks noChangeArrowheads="1"/>
            </p:cNvSpPr>
            <p:nvPr/>
          </p:nvSpPr>
          <p:spPr bwMode="auto">
            <a:xfrm>
              <a:off x="2249" y="3891"/>
              <a:ext cx="1847" cy="260"/>
            </a:xfrm>
            <a:prstGeom prst="rect">
              <a:avLst/>
            </a:prstGeom>
            <a:noFill/>
            <a:ln w="381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3200" b="1" baseline="-10000"/>
                <a:t>0.4 V</a:t>
              </a:r>
              <a:r>
                <a:rPr lang="en-US" sz="3200" b="1" baseline="16000"/>
                <a:t>t</a:t>
              </a:r>
              <a:r>
                <a:rPr lang="en-US" sz="3200" b="1" baseline="-10000"/>
                <a:t> (s2) + 0.6 V</a:t>
              </a:r>
              <a:r>
                <a:rPr lang="en-US" sz="3200" b="1" baseline="16000"/>
                <a:t>t</a:t>
              </a:r>
              <a:r>
                <a:rPr lang="en-US" sz="3200" b="1" baseline="-10000"/>
                <a:t>(s3)</a:t>
              </a:r>
            </a:p>
          </p:txBody>
        </p:sp>
      </p:grp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2711450" y="1287463"/>
            <a:ext cx="4316413" cy="4843462"/>
            <a:chOff x="1708" y="811"/>
            <a:chExt cx="2719" cy="3051"/>
          </a:xfrm>
        </p:grpSpPr>
        <p:sp>
          <p:nvSpPr>
            <p:cNvPr id="25631" name="Text Box 71"/>
            <p:cNvSpPr txBox="1">
              <a:spLocks noChangeArrowheads="1"/>
            </p:cNvSpPr>
            <p:nvPr/>
          </p:nvSpPr>
          <p:spPr bwMode="auto">
            <a:xfrm>
              <a:off x="1708" y="811"/>
              <a:ext cx="1032" cy="4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000">
                  <a:solidFill>
                    <a:srgbClr val="FF0000"/>
                  </a:solidFill>
                </a:rPr>
                <a:t>Compute</a:t>
              </a:r>
              <a:br>
                <a:rPr lang="en-US" sz="2000">
                  <a:solidFill>
                    <a:srgbClr val="FF0000"/>
                  </a:solidFill>
                </a:rPr>
              </a:br>
              <a:r>
                <a:rPr lang="en-US" sz="2000">
                  <a:solidFill>
                    <a:srgbClr val="FF0000"/>
                  </a:solidFill>
                </a:rPr>
                <a:t>Expectations</a:t>
              </a:r>
            </a:p>
          </p:txBody>
        </p:sp>
        <p:sp>
          <p:nvSpPr>
            <p:cNvPr id="25632" name="Text Box 74"/>
            <p:cNvSpPr txBox="1">
              <a:spLocks noChangeArrowheads="1"/>
            </p:cNvSpPr>
            <p:nvPr/>
          </p:nvSpPr>
          <p:spPr bwMode="auto">
            <a:xfrm>
              <a:off x="2289" y="3602"/>
              <a:ext cx="1894" cy="260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200" b="1" baseline="-10000"/>
                <a:t>0.7 V</a:t>
              </a:r>
              <a:r>
                <a:rPr lang="en-US" sz="3200" b="1" baseline="16000"/>
                <a:t>t</a:t>
              </a:r>
              <a:r>
                <a:rPr lang="en-US" sz="3200" b="1" baseline="-10000"/>
                <a:t> (s1) + 0.3 V</a:t>
              </a:r>
              <a:r>
                <a:rPr lang="en-US" sz="3200" b="1" baseline="16000"/>
                <a:t>t</a:t>
              </a:r>
              <a:r>
                <a:rPr lang="en-US" sz="3200" b="1" baseline="-10000"/>
                <a:t> (s4)</a:t>
              </a:r>
            </a:p>
          </p:txBody>
        </p:sp>
        <p:sp>
          <p:nvSpPr>
            <p:cNvPr id="25633" name="Rectangle 75"/>
            <p:cNvSpPr>
              <a:spLocks noChangeArrowheads="1"/>
            </p:cNvSpPr>
            <p:nvPr/>
          </p:nvSpPr>
          <p:spPr bwMode="auto">
            <a:xfrm>
              <a:off x="4287" y="3721"/>
              <a:ext cx="140" cy="119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4" name="Line 80"/>
            <p:cNvSpPr>
              <a:spLocks noChangeShapeType="1"/>
            </p:cNvSpPr>
            <p:nvPr/>
          </p:nvSpPr>
          <p:spPr bwMode="auto">
            <a:xfrm flipH="1">
              <a:off x="2480" y="1196"/>
              <a:ext cx="1005" cy="2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35" name="Line 81"/>
            <p:cNvSpPr>
              <a:spLocks noChangeShapeType="1"/>
            </p:cNvSpPr>
            <p:nvPr/>
          </p:nvSpPr>
          <p:spPr bwMode="auto">
            <a:xfrm flipH="1" flipV="1">
              <a:off x="2439" y="1916"/>
              <a:ext cx="886" cy="7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5623" name="Rectangle 91"/>
          <p:cNvSpPr>
            <a:spLocks noChangeArrowheads="1"/>
          </p:cNvSpPr>
          <p:nvPr/>
        </p:nvSpPr>
        <p:spPr bwMode="auto">
          <a:xfrm>
            <a:off x="920750" y="3243263"/>
            <a:ext cx="10604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V</a:t>
            </a:r>
            <a:r>
              <a:rPr lang="en-US" b="1" baseline="30000"/>
              <a:t>t+1</a:t>
            </a:r>
            <a:r>
              <a:rPr lang="en-US" b="1"/>
              <a:t>(s)</a:t>
            </a:r>
          </a:p>
        </p:txBody>
      </p:sp>
      <p:sp>
        <p:nvSpPr>
          <p:cNvPr id="25624" name="Rectangle 92"/>
          <p:cNvSpPr>
            <a:spLocks noChangeArrowheads="1"/>
          </p:cNvSpPr>
          <p:nvPr/>
        </p:nvSpPr>
        <p:spPr bwMode="auto">
          <a:xfrm>
            <a:off x="2101850" y="3259138"/>
            <a:ext cx="35401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/>
              <a:t>s</a:t>
            </a:r>
          </a:p>
        </p:txBody>
      </p: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692150" y="2278063"/>
            <a:ext cx="6918325" cy="4316412"/>
            <a:chOff x="436" y="1435"/>
            <a:chExt cx="4358" cy="2719"/>
          </a:xfrm>
        </p:grpSpPr>
        <p:sp>
          <p:nvSpPr>
            <p:cNvPr id="25626" name="Text Box 73"/>
            <p:cNvSpPr txBox="1">
              <a:spLocks noChangeArrowheads="1"/>
            </p:cNvSpPr>
            <p:nvPr/>
          </p:nvSpPr>
          <p:spPr bwMode="auto">
            <a:xfrm>
              <a:off x="970" y="1435"/>
              <a:ext cx="765" cy="4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000">
                  <a:solidFill>
                    <a:srgbClr val="FF0000"/>
                  </a:solidFill>
                </a:rPr>
                <a:t>Compute</a:t>
              </a:r>
              <a:br>
                <a:rPr lang="en-US" sz="2000">
                  <a:solidFill>
                    <a:srgbClr val="FF0000"/>
                  </a:solidFill>
                </a:rPr>
              </a:br>
              <a:r>
                <a:rPr lang="en-US" sz="2000">
                  <a:solidFill>
                    <a:srgbClr val="FF0000"/>
                  </a:solidFill>
                </a:rPr>
                <a:t>Max</a:t>
              </a:r>
            </a:p>
          </p:txBody>
        </p:sp>
        <p:sp>
          <p:nvSpPr>
            <p:cNvPr id="25627" name="Rectangle 78"/>
            <p:cNvSpPr>
              <a:spLocks noChangeArrowheads="1"/>
            </p:cNvSpPr>
            <p:nvPr/>
          </p:nvSpPr>
          <p:spPr bwMode="auto">
            <a:xfrm>
              <a:off x="436" y="3605"/>
              <a:ext cx="1766" cy="260"/>
            </a:xfrm>
            <a:prstGeom prst="rect">
              <a:avLst/>
            </a:prstGeom>
            <a:noFill/>
            <a:ln w="381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3200" b="1" baseline="-10000"/>
                <a:t>V</a:t>
              </a:r>
              <a:r>
                <a:rPr lang="en-US" sz="3200" b="1" baseline="14000"/>
                <a:t>t+1</a:t>
              </a:r>
              <a:r>
                <a:rPr lang="en-US" sz="3200" b="1" baseline="-10000"/>
                <a:t>(s) = R(s)+max</a:t>
              </a:r>
              <a:r>
                <a:rPr lang="en-US" sz="3200" b="1" baseline="-10000">
                  <a:latin typeface="Comic Sans MS" pitchFamily="66" charset="0"/>
                </a:rPr>
                <a:t> {</a:t>
              </a:r>
            </a:p>
          </p:txBody>
        </p:sp>
        <p:sp>
          <p:nvSpPr>
            <p:cNvPr id="25628" name="Rectangle 79"/>
            <p:cNvSpPr>
              <a:spLocks noChangeArrowheads="1"/>
            </p:cNvSpPr>
            <p:nvPr/>
          </p:nvSpPr>
          <p:spPr bwMode="auto">
            <a:xfrm>
              <a:off x="4616" y="3894"/>
              <a:ext cx="178" cy="260"/>
            </a:xfrm>
            <a:prstGeom prst="rect">
              <a:avLst/>
            </a:prstGeom>
            <a:noFill/>
            <a:ln w="381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3200" b="1" baseline="-10000">
                  <a:latin typeface="Comic Sans MS" pitchFamily="66" charset="0"/>
                </a:rPr>
                <a:t>}</a:t>
              </a:r>
            </a:p>
          </p:txBody>
        </p:sp>
        <p:sp>
          <p:nvSpPr>
            <p:cNvPr id="25629" name="Line 93"/>
            <p:cNvSpPr>
              <a:spLocks noChangeShapeType="1"/>
            </p:cNvSpPr>
            <p:nvPr/>
          </p:nvSpPr>
          <p:spPr bwMode="auto">
            <a:xfrm flipH="1" flipV="1">
              <a:off x="1472" y="2450"/>
              <a:ext cx="430" cy="3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Line 94"/>
            <p:cNvSpPr>
              <a:spLocks noChangeShapeType="1"/>
            </p:cNvSpPr>
            <p:nvPr/>
          </p:nvSpPr>
          <p:spPr bwMode="auto">
            <a:xfrm flipH="1">
              <a:off x="1522" y="1650"/>
              <a:ext cx="321" cy="3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0C9A4F-A6FD-4B12-99D4-BB4E4F56473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169863"/>
            <a:ext cx="8062912" cy="617537"/>
          </a:xfrm>
        </p:spPr>
        <p:txBody>
          <a:bodyPr/>
          <a:lstStyle/>
          <a:p>
            <a:r>
              <a:rPr lang="en-US" smtClean="0"/>
              <a:t>Value Iteration: Finite Horizon Case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153400" cy="5410200"/>
          </a:xfrm>
        </p:spPr>
        <p:txBody>
          <a:bodyPr/>
          <a:lstStyle/>
          <a:p>
            <a:r>
              <a:rPr lang="en-US" dirty="0" smtClean="0"/>
              <a:t>Markov property allows exploitation of DP principle for optimal policy construction</a:t>
            </a:r>
          </a:p>
          <a:p>
            <a:pPr lvl="1"/>
            <a:r>
              <a:rPr lang="en-US" dirty="0" smtClean="0"/>
              <a:t>no need to enumerate </a:t>
            </a:r>
            <a:r>
              <a:rPr lang="en-US" b="1" dirty="0" smtClean="0">
                <a:solidFill>
                  <a:srgbClr val="009900"/>
                </a:solidFill>
              </a:rPr>
              <a:t>|</a:t>
            </a:r>
            <a:r>
              <a:rPr lang="en-US" b="1" dirty="0" err="1" smtClean="0">
                <a:solidFill>
                  <a:srgbClr val="009900"/>
                </a:solidFill>
              </a:rPr>
              <a:t>A|</a:t>
            </a:r>
            <a:r>
              <a:rPr lang="en-US" sz="3200" b="1" baseline="16000" dirty="0" err="1" smtClean="0">
                <a:solidFill>
                  <a:srgbClr val="009900"/>
                </a:solidFill>
              </a:rPr>
              <a:t>Tn</a:t>
            </a:r>
            <a:r>
              <a:rPr lang="en-US" b="1" dirty="0" smtClean="0">
                <a:solidFill>
                  <a:srgbClr val="009900"/>
                </a:solidFill>
              </a:rPr>
              <a:t> </a:t>
            </a:r>
            <a:r>
              <a:rPr lang="en-US" dirty="0" smtClean="0"/>
              <a:t>possible policies</a:t>
            </a:r>
          </a:p>
          <a:p>
            <a:r>
              <a:rPr lang="en-US" dirty="0" smtClean="0"/>
              <a:t>Value Iteration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000125" y="3727450"/>
          <a:ext cx="7158038" cy="969963"/>
        </p:xfrm>
        <a:graphic>
          <a:graphicData uri="http://schemas.openxmlformats.org/presentationml/2006/ole">
            <p:oleObj spid="_x0000_s3074" name="Equation" r:id="rId3" imgW="2628720" imgH="355320" progId="Equation.3">
              <p:embed/>
            </p:oleObj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922338" y="3048000"/>
          <a:ext cx="3179762" cy="725488"/>
        </p:xfrm>
        <a:graphic>
          <a:graphicData uri="http://schemas.openxmlformats.org/presentationml/2006/ole">
            <p:oleObj spid="_x0000_s3075" name="Equation" r:id="rId4" imgW="1168200" imgH="266400" progId="Equation.3">
              <p:embed/>
            </p:oleObj>
          </a:graphicData>
        </a:graphic>
      </p:graphicFrame>
      <p:graphicFrame>
        <p:nvGraphicFramePr>
          <p:cNvPr id="3076" name="Object 6"/>
          <p:cNvGraphicFramePr>
            <a:graphicFrameLocks noChangeAspect="1"/>
          </p:cNvGraphicFramePr>
          <p:nvPr/>
        </p:nvGraphicFramePr>
        <p:xfrm>
          <a:off x="1020763" y="4737100"/>
          <a:ext cx="7086600" cy="1036638"/>
        </p:xfrm>
        <a:graphic>
          <a:graphicData uri="http://schemas.openxmlformats.org/presentationml/2006/ole">
            <p:oleObj spid="_x0000_s3076" name="Equation" r:id="rId5" imgW="2603160" imgH="380880" progId="Equation.3">
              <p:embed/>
            </p:oleObj>
          </a:graphicData>
        </a:graphic>
      </p:graphicFrame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914400" y="5715000"/>
            <a:ext cx="6067425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US" sz="2800" baseline="1600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 is optimal k-stage-to-go value function</a:t>
            </a:r>
          </a:p>
          <a:p>
            <a:pPr algn="l">
              <a:spcBef>
                <a:spcPct val="0"/>
              </a:spcBef>
            </a:pPr>
            <a:r>
              <a:rPr lang="el-GR">
                <a:solidFill>
                  <a:srgbClr val="FF0000"/>
                </a:solidFill>
              </a:rPr>
              <a:t>Π</a:t>
            </a:r>
            <a:r>
              <a:rPr lang="en-US">
                <a:solidFill>
                  <a:srgbClr val="FF0000"/>
                </a:solidFill>
              </a:rPr>
              <a:t>*(s,k) is optimal k-stage-to-go policy</a:t>
            </a:r>
          </a:p>
          <a:p>
            <a:pPr algn="l">
              <a:spcBef>
                <a:spcPct val="0"/>
              </a:spcBef>
            </a:pPr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6019800" y="2743200"/>
            <a:ext cx="23352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rgbClr val="990000"/>
                </a:solidFill>
                <a:latin typeface="Comic Sans MS" pitchFamily="66" charset="0"/>
              </a:rPr>
              <a:t>Bellman backup</a:t>
            </a:r>
          </a:p>
        </p:txBody>
      </p:sp>
      <p:sp>
        <p:nvSpPr>
          <p:cNvPr id="3082" name="Line 9"/>
          <p:cNvSpPr>
            <a:spLocks noChangeShapeType="1"/>
          </p:cNvSpPr>
          <p:nvPr/>
        </p:nvSpPr>
        <p:spPr bwMode="auto">
          <a:xfrm flipH="1">
            <a:off x="4876800" y="3200400"/>
            <a:ext cx="1219200" cy="609600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 type="none" w="sm" len="sm"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1895C56-D493-476E-82BC-6E957FADD10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78238" y="130285"/>
            <a:ext cx="7772400" cy="617538"/>
          </a:xfrm>
        </p:spPr>
        <p:txBody>
          <a:bodyPr/>
          <a:lstStyle/>
          <a:p>
            <a:r>
              <a:rPr lang="en-US" dirty="0" smtClean="0"/>
              <a:t>Value Iteration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11775" y="2444750"/>
            <a:ext cx="1519238" cy="1647825"/>
            <a:chOff x="3346" y="1540"/>
            <a:chExt cx="957" cy="1038"/>
          </a:xfrm>
        </p:grpSpPr>
        <p:sp>
          <p:nvSpPr>
            <p:cNvPr id="26705" name="Line 4"/>
            <p:cNvSpPr>
              <a:spLocks noChangeShapeType="1"/>
            </p:cNvSpPr>
            <p:nvPr/>
          </p:nvSpPr>
          <p:spPr bwMode="auto">
            <a:xfrm>
              <a:off x="3371" y="1540"/>
              <a:ext cx="9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6" name="Line 5"/>
            <p:cNvSpPr>
              <a:spLocks noChangeShapeType="1"/>
            </p:cNvSpPr>
            <p:nvPr/>
          </p:nvSpPr>
          <p:spPr bwMode="auto">
            <a:xfrm>
              <a:off x="3346" y="1605"/>
              <a:ext cx="933" cy="4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7" name="Line 6"/>
            <p:cNvSpPr>
              <a:spLocks noChangeShapeType="1"/>
            </p:cNvSpPr>
            <p:nvPr/>
          </p:nvSpPr>
          <p:spPr bwMode="auto">
            <a:xfrm>
              <a:off x="3371" y="2051"/>
              <a:ext cx="9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8" name="Line 7"/>
            <p:cNvSpPr>
              <a:spLocks noChangeShapeType="1"/>
            </p:cNvSpPr>
            <p:nvPr/>
          </p:nvSpPr>
          <p:spPr bwMode="auto">
            <a:xfrm flipV="1">
              <a:off x="3379" y="1613"/>
              <a:ext cx="908" cy="4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9" name="Line 8"/>
            <p:cNvSpPr>
              <a:spLocks noChangeShapeType="1"/>
            </p:cNvSpPr>
            <p:nvPr/>
          </p:nvSpPr>
          <p:spPr bwMode="auto">
            <a:xfrm flipV="1">
              <a:off x="3354" y="1670"/>
              <a:ext cx="949" cy="8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0" name="Line 9"/>
            <p:cNvSpPr>
              <a:spLocks noChangeShapeType="1"/>
            </p:cNvSpPr>
            <p:nvPr/>
          </p:nvSpPr>
          <p:spPr bwMode="auto">
            <a:xfrm>
              <a:off x="3379" y="2578"/>
              <a:ext cx="8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248275" y="2703513"/>
            <a:ext cx="1595438" cy="2259012"/>
            <a:chOff x="3306" y="1703"/>
            <a:chExt cx="1005" cy="1423"/>
          </a:xfrm>
        </p:grpSpPr>
        <p:sp>
          <p:nvSpPr>
            <p:cNvPr id="26701" name="Line 11"/>
            <p:cNvSpPr>
              <a:spLocks noChangeShapeType="1"/>
            </p:cNvSpPr>
            <p:nvPr/>
          </p:nvSpPr>
          <p:spPr bwMode="auto">
            <a:xfrm>
              <a:off x="3371" y="3097"/>
              <a:ext cx="891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2" name="Line 12"/>
            <p:cNvSpPr>
              <a:spLocks noChangeShapeType="1"/>
            </p:cNvSpPr>
            <p:nvPr/>
          </p:nvSpPr>
          <p:spPr bwMode="auto">
            <a:xfrm flipV="1">
              <a:off x="3306" y="1703"/>
              <a:ext cx="1005" cy="127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3" name="Text Box 13"/>
            <p:cNvSpPr txBox="1">
              <a:spLocks noChangeArrowheads="1"/>
            </p:cNvSpPr>
            <p:nvPr/>
          </p:nvSpPr>
          <p:spPr bwMode="auto">
            <a:xfrm>
              <a:off x="3799" y="2914"/>
              <a:ext cx="328" cy="212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 i="1" baseline="-10000">
                  <a:solidFill>
                    <a:srgbClr val="FF6600"/>
                  </a:solidFill>
                  <a:latin typeface="Comic Sans MS" pitchFamily="66" charset="0"/>
                </a:rPr>
                <a:t>0.3</a:t>
              </a:r>
            </a:p>
          </p:txBody>
        </p:sp>
        <p:sp>
          <p:nvSpPr>
            <p:cNvPr id="26704" name="Text Box 14"/>
            <p:cNvSpPr txBox="1">
              <a:spLocks noChangeArrowheads="1"/>
            </p:cNvSpPr>
            <p:nvPr/>
          </p:nvSpPr>
          <p:spPr bwMode="auto">
            <a:xfrm>
              <a:off x="3869" y="2091"/>
              <a:ext cx="328" cy="212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 i="1" baseline="-10000">
                  <a:solidFill>
                    <a:srgbClr val="FF6600"/>
                  </a:solidFill>
                  <a:latin typeface="Comic Sans MS" pitchFamily="66" charset="0"/>
                </a:rPr>
                <a:t>0.7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299075" y="3359150"/>
            <a:ext cx="1560513" cy="1493838"/>
            <a:chOff x="3338" y="2116"/>
            <a:chExt cx="983" cy="941"/>
          </a:xfrm>
        </p:grpSpPr>
        <p:sp>
          <p:nvSpPr>
            <p:cNvPr id="26697" name="Line 16"/>
            <p:cNvSpPr>
              <a:spLocks noChangeShapeType="1"/>
            </p:cNvSpPr>
            <p:nvPr/>
          </p:nvSpPr>
          <p:spPr bwMode="auto">
            <a:xfrm flipV="1">
              <a:off x="3371" y="2611"/>
              <a:ext cx="891" cy="44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8" name="Line 17"/>
            <p:cNvSpPr>
              <a:spLocks noChangeShapeType="1"/>
            </p:cNvSpPr>
            <p:nvPr/>
          </p:nvSpPr>
          <p:spPr bwMode="auto">
            <a:xfrm flipV="1">
              <a:off x="3338" y="2116"/>
              <a:ext cx="941" cy="8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9" name="Text Box 18"/>
            <p:cNvSpPr txBox="1">
              <a:spLocks noChangeArrowheads="1"/>
            </p:cNvSpPr>
            <p:nvPr/>
          </p:nvSpPr>
          <p:spPr bwMode="auto">
            <a:xfrm>
              <a:off x="3993" y="2297"/>
              <a:ext cx="328" cy="212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 i="1" baseline="-10000">
                  <a:solidFill>
                    <a:schemeClr val="accent2"/>
                  </a:solidFill>
                  <a:latin typeface="Comic Sans MS" pitchFamily="66" charset="0"/>
                </a:rPr>
                <a:t>0.4</a:t>
              </a:r>
            </a:p>
          </p:txBody>
        </p:sp>
        <p:sp>
          <p:nvSpPr>
            <p:cNvPr id="26700" name="Text Box 19"/>
            <p:cNvSpPr txBox="1">
              <a:spLocks noChangeArrowheads="1"/>
            </p:cNvSpPr>
            <p:nvPr/>
          </p:nvSpPr>
          <p:spPr bwMode="auto">
            <a:xfrm>
              <a:off x="3986" y="2687"/>
              <a:ext cx="328" cy="212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 i="1" baseline="-10000">
                  <a:solidFill>
                    <a:schemeClr val="accent2"/>
                  </a:solidFill>
                  <a:latin typeface="Comic Sans MS" pitchFamily="66" charset="0"/>
                </a:rPr>
                <a:t>0.6</a:t>
              </a:r>
            </a:p>
          </p:txBody>
        </p:sp>
      </p:grpSp>
      <p:grpSp>
        <p:nvGrpSpPr>
          <p:cNvPr id="26631" name="Group 20"/>
          <p:cNvGrpSpPr>
            <a:grpSpLocks/>
          </p:cNvGrpSpPr>
          <p:nvPr/>
        </p:nvGrpSpPr>
        <p:grpSpPr bwMode="auto">
          <a:xfrm>
            <a:off x="6562725" y="1644650"/>
            <a:ext cx="927100" cy="3395663"/>
            <a:chOff x="4134" y="1036"/>
            <a:chExt cx="584" cy="2139"/>
          </a:xfrm>
        </p:grpSpPr>
        <p:sp>
          <p:nvSpPr>
            <p:cNvPr id="26688" name="Oval 21"/>
            <p:cNvSpPr>
              <a:spLocks noChangeArrowheads="1"/>
            </p:cNvSpPr>
            <p:nvPr/>
          </p:nvSpPr>
          <p:spPr bwMode="auto">
            <a:xfrm>
              <a:off x="4303" y="3027"/>
              <a:ext cx="129" cy="12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9" name="Text Box 22"/>
            <p:cNvSpPr txBox="1">
              <a:spLocks noChangeArrowheads="1"/>
            </p:cNvSpPr>
            <p:nvPr/>
          </p:nvSpPr>
          <p:spPr bwMode="auto">
            <a:xfrm>
              <a:off x="4464" y="2935"/>
              <a:ext cx="254" cy="240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800" b="1" baseline="-10000">
                  <a:latin typeface="Arial Narrow" pitchFamily="34" charset="0"/>
                </a:rPr>
                <a:t>s4</a:t>
              </a:r>
              <a:endParaRPr lang="en-US" baseline="-10000">
                <a:latin typeface="Times New Roman" pitchFamily="18" charset="0"/>
              </a:endParaRPr>
            </a:p>
          </p:txBody>
        </p:sp>
        <p:sp>
          <p:nvSpPr>
            <p:cNvPr id="26690" name="Oval 23"/>
            <p:cNvSpPr>
              <a:spLocks noChangeArrowheads="1"/>
            </p:cNvSpPr>
            <p:nvPr/>
          </p:nvSpPr>
          <p:spPr bwMode="auto">
            <a:xfrm>
              <a:off x="4302" y="1470"/>
              <a:ext cx="129" cy="12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1" name="Text Box 24"/>
            <p:cNvSpPr txBox="1">
              <a:spLocks noChangeArrowheads="1"/>
            </p:cNvSpPr>
            <p:nvPr/>
          </p:nvSpPr>
          <p:spPr bwMode="auto">
            <a:xfrm>
              <a:off x="4463" y="1378"/>
              <a:ext cx="254" cy="240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800" b="1" baseline="-10000">
                  <a:latin typeface="Arial Narrow" pitchFamily="34" charset="0"/>
                </a:rPr>
                <a:t>s1</a:t>
              </a:r>
              <a:endParaRPr lang="en-US" baseline="-10000">
                <a:latin typeface="Times New Roman" pitchFamily="18" charset="0"/>
              </a:endParaRPr>
            </a:p>
          </p:txBody>
        </p:sp>
        <p:sp>
          <p:nvSpPr>
            <p:cNvPr id="26692" name="Oval 25"/>
            <p:cNvSpPr>
              <a:spLocks noChangeArrowheads="1"/>
            </p:cNvSpPr>
            <p:nvPr/>
          </p:nvSpPr>
          <p:spPr bwMode="auto">
            <a:xfrm>
              <a:off x="4303" y="2508"/>
              <a:ext cx="129" cy="12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3" name="Text Box 26"/>
            <p:cNvSpPr txBox="1">
              <a:spLocks noChangeArrowheads="1"/>
            </p:cNvSpPr>
            <p:nvPr/>
          </p:nvSpPr>
          <p:spPr bwMode="auto">
            <a:xfrm>
              <a:off x="4464" y="2416"/>
              <a:ext cx="254" cy="240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800" b="1" baseline="-10000">
                  <a:latin typeface="Arial Narrow" pitchFamily="34" charset="0"/>
                </a:rPr>
                <a:t>s3</a:t>
              </a:r>
              <a:endParaRPr lang="en-US" baseline="-10000">
                <a:latin typeface="Times New Roman" pitchFamily="18" charset="0"/>
              </a:endParaRPr>
            </a:p>
          </p:txBody>
        </p:sp>
        <p:sp>
          <p:nvSpPr>
            <p:cNvPr id="26694" name="Oval 27"/>
            <p:cNvSpPr>
              <a:spLocks noChangeArrowheads="1"/>
            </p:cNvSpPr>
            <p:nvPr/>
          </p:nvSpPr>
          <p:spPr bwMode="auto">
            <a:xfrm>
              <a:off x="4302" y="1989"/>
              <a:ext cx="129" cy="12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5" name="Text Box 28"/>
            <p:cNvSpPr txBox="1">
              <a:spLocks noChangeArrowheads="1"/>
            </p:cNvSpPr>
            <p:nvPr/>
          </p:nvSpPr>
          <p:spPr bwMode="auto">
            <a:xfrm>
              <a:off x="4463" y="1897"/>
              <a:ext cx="254" cy="240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800" b="1" baseline="-10000">
                  <a:latin typeface="Arial Narrow" pitchFamily="34" charset="0"/>
                </a:rPr>
                <a:t>s2</a:t>
              </a:r>
              <a:endParaRPr lang="en-US" baseline="-10000">
                <a:latin typeface="Times New Roman" pitchFamily="18" charset="0"/>
              </a:endParaRPr>
            </a:p>
          </p:txBody>
        </p:sp>
        <p:sp>
          <p:nvSpPr>
            <p:cNvPr id="26696" name="Text Box 29"/>
            <p:cNvSpPr txBox="1">
              <a:spLocks noChangeArrowheads="1"/>
            </p:cNvSpPr>
            <p:nvPr/>
          </p:nvSpPr>
          <p:spPr bwMode="auto">
            <a:xfrm>
              <a:off x="4134" y="1036"/>
              <a:ext cx="360" cy="327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800" b="1">
                  <a:latin typeface="Comic Sans MS" pitchFamily="66" charset="0"/>
                </a:rPr>
                <a:t>V</a:t>
              </a:r>
              <a:r>
                <a:rPr lang="en-US" sz="2800" b="1" baseline="30000">
                  <a:latin typeface="Comic Sans MS" pitchFamily="66" charset="0"/>
                </a:rPr>
                <a:t>0</a:t>
              </a: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4948238" y="1631950"/>
            <a:ext cx="652462" cy="3379788"/>
            <a:chOff x="3117" y="1028"/>
            <a:chExt cx="411" cy="2129"/>
          </a:xfrm>
        </p:grpSpPr>
        <p:sp>
          <p:nvSpPr>
            <p:cNvPr id="26683" name="Oval 31"/>
            <p:cNvSpPr>
              <a:spLocks noChangeArrowheads="1"/>
            </p:cNvSpPr>
            <p:nvPr/>
          </p:nvSpPr>
          <p:spPr bwMode="auto">
            <a:xfrm>
              <a:off x="3215" y="3028"/>
              <a:ext cx="129" cy="12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4" name="Oval 32"/>
            <p:cNvSpPr>
              <a:spLocks noChangeArrowheads="1"/>
            </p:cNvSpPr>
            <p:nvPr/>
          </p:nvSpPr>
          <p:spPr bwMode="auto">
            <a:xfrm>
              <a:off x="3214" y="1471"/>
              <a:ext cx="129" cy="12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5" name="Oval 33"/>
            <p:cNvSpPr>
              <a:spLocks noChangeArrowheads="1"/>
            </p:cNvSpPr>
            <p:nvPr/>
          </p:nvSpPr>
          <p:spPr bwMode="auto">
            <a:xfrm>
              <a:off x="3215" y="2509"/>
              <a:ext cx="129" cy="12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6" name="Oval 34"/>
            <p:cNvSpPr>
              <a:spLocks noChangeArrowheads="1"/>
            </p:cNvSpPr>
            <p:nvPr/>
          </p:nvSpPr>
          <p:spPr bwMode="auto">
            <a:xfrm>
              <a:off x="3214" y="1990"/>
              <a:ext cx="129" cy="12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7" name="Rectangle 35"/>
            <p:cNvSpPr>
              <a:spLocks noChangeArrowheads="1"/>
            </p:cNvSpPr>
            <p:nvPr/>
          </p:nvSpPr>
          <p:spPr bwMode="auto">
            <a:xfrm>
              <a:off x="3117" y="1028"/>
              <a:ext cx="411" cy="327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800" b="1">
                  <a:latin typeface="Comic Sans MS" pitchFamily="66" charset="0"/>
                </a:rPr>
                <a:t>V</a:t>
              </a:r>
              <a:r>
                <a:rPr lang="en-US" sz="2800" b="1" baseline="30000">
                  <a:latin typeface="Comic Sans MS" pitchFamily="66" charset="0"/>
                </a:rPr>
                <a:t>1</a:t>
              </a: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1447800" y="1643063"/>
            <a:ext cx="3684588" cy="3352800"/>
            <a:chOff x="912" y="1035"/>
            <a:chExt cx="2321" cy="2112"/>
          </a:xfrm>
        </p:grpSpPr>
        <p:sp>
          <p:nvSpPr>
            <p:cNvPr id="26644" name="Text Box 37"/>
            <p:cNvSpPr txBox="1">
              <a:spLocks noChangeArrowheads="1"/>
            </p:cNvSpPr>
            <p:nvPr/>
          </p:nvSpPr>
          <p:spPr bwMode="auto">
            <a:xfrm>
              <a:off x="2905" y="2287"/>
              <a:ext cx="328" cy="212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 i="1" baseline="-10000">
                  <a:solidFill>
                    <a:schemeClr val="accent2"/>
                  </a:solidFill>
                  <a:latin typeface="Comic Sans MS" pitchFamily="66" charset="0"/>
                </a:rPr>
                <a:t>0.4</a:t>
              </a:r>
            </a:p>
          </p:txBody>
        </p:sp>
        <p:grpSp>
          <p:nvGrpSpPr>
            <p:cNvPr id="26645" name="Group 38"/>
            <p:cNvGrpSpPr>
              <a:grpSpLocks/>
            </p:cNvGrpSpPr>
            <p:nvPr/>
          </p:nvGrpSpPr>
          <p:grpSpPr bwMode="auto">
            <a:xfrm>
              <a:off x="912" y="1035"/>
              <a:ext cx="2314" cy="2112"/>
              <a:chOff x="912" y="1035"/>
              <a:chExt cx="2314" cy="2112"/>
            </a:xfrm>
          </p:grpSpPr>
          <p:sp>
            <p:nvSpPr>
              <p:cNvPr id="26646" name="Oval 39"/>
              <p:cNvSpPr>
                <a:spLocks noChangeArrowheads="1"/>
              </p:cNvSpPr>
              <p:nvPr/>
            </p:nvSpPr>
            <p:spPr bwMode="auto">
              <a:xfrm>
                <a:off x="2127" y="3018"/>
                <a:ext cx="129" cy="129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7" name="Oval 40"/>
              <p:cNvSpPr>
                <a:spLocks noChangeArrowheads="1"/>
              </p:cNvSpPr>
              <p:nvPr/>
            </p:nvSpPr>
            <p:spPr bwMode="auto">
              <a:xfrm>
                <a:off x="2126" y="1461"/>
                <a:ext cx="129" cy="129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8" name="Oval 41"/>
              <p:cNvSpPr>
                <a:spLocks noChangeArrowheads="1"/>
              </p:cNvSpPr>
              <p:nvPr/>
            </p:nvSpPr>
            <p:spPr bwMode="auto">
              <a:xfrm>
                <a:off x="2127" y="2499"/>
                <a:ext cx="129" cy="129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9" name="Oval 42"/>
              <p:cNvSpPr>
                <a:spLocks noChangeArrowheads="1"/>
              </p:cNvSpPr>
              <p:nvPr/>
            </p:nvSpPr>
            <p:spPr bwMode="auto">
              <a:xfrm>
                <a:off x="2126" y="1980"/>
                <a:ext cx="129" cy="129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0" name="Line 43"/>
              <p:cNvSpPr>
                <a:spLocks noChangeShapeType="1"/>
              </p:cNvSpPr>
              <p:nvPr/>
            </p:nvSpPr>
            <p:spPr bwMode="auto">
              <a:xfrm>
                <a:off x="2283" y="1530"/>
                <a:ext cx="9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1" name="Line 44"/>
              <p:cNvSpPr>
                <a:spLocks noChangeShapeType="1"/>
              </p:cNvSpPr>
              <p:nvPr/>
            </p:nvSpPr>
            <p:spPr bwMode="auto">
              <a:xfrm>
                <a:off x="2258" y="1595"/>
                <a:ext cx="933" cy="40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2" name="Line 45"/>
              <p:cNvSpPr>
                <a:spLocks noChangeShapeType="1"/>
              </p:cNvSpPr>
              <p:nvPr/>
            </p:nvSpPr>
            <p:spPr bwMode="auto">
              <a:xfrm>
                <a:off x="2283" y="2041"/>
                <a:ext cx="9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3" name="Line 46"/>
              <p:cNvSpPr>
                <a:spLocks noChangeShapeType="1"/>
              </p:cNvSpPr>
              <p:nvPr/>
            </p:nvSpPr>
            <p:spPr bwMode="auto">
              <a:xfrm flipV="1">
                <a:off x="2291" y="1603"/>
                <a:ext cx="908" cy="43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4" name="Line 47"/>
              <p:cNvSpPr>
                <a:spLocks noChangeShapeType="1"/>
              </p:cNvSpPr>
              <p:nvPr/>
            </p:nvSpPr>
            <p:spPr bwMode="auto">
              <a:xfrm flipV="1">
                <a:off x="2266" y="1660"/>
                <a:ext cx="949" cy="84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5" name="Line 48"/>
              <p:cNvSpPr>
                <a:spLocks noChangeShapeType="1"/>
              </p:cNvSpPr>
              <p:nvPr/>
            </p:nvSpPr>
            <p:spPr bwMode="auto">
              <a:xfrm>
                <a:off x="2291" y="2568"/>
                <a:ext cx="8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6" name="Line 49"/>
              <p:cNvSpPr>
                <a:spLocks noChangeShapeType="1"/>
              </p:cNvSpPr>
              <p:nvPr/>
            </p:nvSpPr>
            <p:spPr bwMode="auto">
              <a:xfrm>
                <a:off x="2283" y="3087"/>
                <a:ext cx="891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 type="none" w="sm" len="sm"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7" name="Line 50"/>
              <p:cNvSpPr>
                <a:spLocks noChangeShapeType="1"/>
              </p:cNvSpPr>
              <p:nvPr/>
            </p:nvSpPr>
            <p:spPr bwMode="auto">
              <a:xfrm flipV="1">
                <a:off x="2283" y="2601"/>
                <a:ext cx="891" cy="44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8" name="Line 51"/>
              <p:cNvSpPr>
                <a:spLocks noChangeShapeType="1"/>
              </p:cNvSpPr>
              <p:nvPr/>
            </p:nvSpPr>
            <p:spPr bwMode="auto">
              <a:xfrm flipV="1">
                <a:off x="2250" y="2106"/>
                <a:ext cx="941" cy="8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9" name="Line 52"/>
              <p:cNvSpPr>
                <a:spLocks noChangeShapeType="1"/>
              </p:cNvSpPr>
              <p:nvPr/>
            </p:nvSpPr>
            <p:spPr bwMode="auto">
              <a:xfrm flipV="1">
                <a:off x="2218" y="1693"/>
                <a:ext cx="1005" cy="1272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 type="none" w="sm" len="sm"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0" name="Text Box 53"/>
              <p:cNvSpPr txBox="1">
                <a:spLocks noChangeArrowheads="1"/>
              </p:cNvSpPr>
              <p:nvPr/>
            </p:nvSpPr>
            <p:spPr bwMode="auto">
              <a:xfrm>
                <a:off x="2711" y="2904"/>
                <a:ext cx="328" cy="212"/>
              </a:xfrm>
              <a:prstGeom prst="rect">
                <a:avLst/>
              </a:prstGeom>
              <a:noFill/>
              <a:ln w="28575">
                <a:noFill/>
                <a:miter lim="800000"/>
                <a:headEnd type="none" w="sm" len="sm"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b="1" i="1" baseline="-10000">
                    <a:solidFill>
                      <a:srgbClr val="FF6600"/>
                    </a:solidFill>
                    <a:latin typeface="Comic Sans MS" pitchFamily="66" charset="0"/>
                  </a:rPr>
                  <a:t>0.3</a:t>
                </a:r>
              </a:p>
            </p:txBody>
          </p:sp>
          <p:sp>
            <p:nvSpPr>
              <p:cNvPr id="26661" name="Text Box 54"/>
              <p:cNvSpPr txBox="1">
                <a:spLocks noChangeArrowheads="1"/>
              </p:cNvSpPr>
              <p:nvPr/>
            </p:nvSpPr>
            <p:spPr bwMode="auto">
              <a:xfrm>
                <a:off x="2788" y="2061"/>
                <a:ext cx="328" cy="212"/>
              </a:xfrm>
              <a:prstGeom prst="rect">
                <a:avLst/>
              </a:prstGeom>
              <a:noFill/>
              <a:ln w="28575">
                <a:noFill/>
                <a:miter lim="800000"/>
                <a:headEnd type="none" w="sm" len="sm"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b="1" i="1" baseline="-10000">
                    <a:solidFill>
                      <a:srgbClr val="FF6600"/>
                    </a:solidFill>
                    <a:latin typeface="Comic Sans MS" pitchFamily="66" charset="0"/>
                  </a:rPr>
                  <a:t>0.7</a:t>
                </a:r>
              </a:p>
            </p:txBody>
          </p:sp>
          <p:sp>
            <p:nvSpPr>
              <p:cNvPr id="26662" name="Text Box 55"/>
              <p:cNvSpPr txBox="1">
                <a:spLocks noChangeArrowheads="1"/>
              </p:cNvSpPr>
              <p:nvPr/>
            </p:nvSpPr>
            <p:spPr bwMode="auto">
              <a:xfrm>
                <a:off x="2898" y="2677"/>
                <a:ext cx="328" cy="212"/>
              </a:xfrm>
              <a:prstGeom prst="rect">
                <a:avLst/>
              </a:prstGeom>
              <a:noFill/>
              <a:ln w="28575">
                <a:noFill/>
                <a:miter lim="800000"/>
                <a:headEnd type="none" w="sm" len="sm"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b="1" i="1" baseline="-10000">
                    <a:solidFill>
                      <a:schemeClr val="accent2"/>
                    </a:solidFill>
                    <a:latin typeface="Comic Sans MS" pitchFamily="66" charset="0"/>
                  </a:rPr>
                  <a:t>0.6</a:t>
                </a:r>
              </a:p>
            </p:txBody>
          </p:sp>
          <p:sp>
            <p:nvSpPr>
              <p:cNvPr id="26663" name="Oval 56"/>
              <p:cNvSpPr>
                <a:spLocks noChangeArrowheads="1"/>
              </p:cNvSpPr>
              <p:nvPr/>
            </p:nvSpPr>
            <p:spPr bwMode="auto">
              <a:xfrm>
                <a:off x="1040" y="3018"/>
                <a:ext cx="129" cy="129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4" name="Oval 57"/>
              <p:cNvSpPr>
                <a:spLocks noChangeArrowheads="1"/>
              </p:cNvSpPr>
              <p:nvPr/>
            </p:nvSpPr>
            <p:spPr bwMode="auto">
              <a:xfrm>
                <a:off x="1039" y="1461"/>
                <a:ext cx="129" cy="129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5" name="Oval 58"/>
              <p:cNvSpPr>
                <a:spLocks noChangeArrowheads="1"/>
              </p:cNvSpPr>
              <p:nvPr/>
            </p:nvSpPr>
            <p:spPr bwMode="auto">
              <a:xfrm>
                <a:off x="1040" y="2499"/>
                <a:ext cx="129" cy="129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6" name="Oval 59"/>
              <p:cNvSpPr>
                <a:spLocks noChangeArrowheads="1"/>
              </p:cNvSpPr>
              <p:nvPr/>
            </p:nvSpPr>
            <p:spPr bwMode="auto">
              <a:xfrm>
                <a:off x="1039" y="1980"/>
                <a:ext cx="129" cy="129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7" name="Line 60"/>
              <p:cNvSpPr>
                <a:spLocks noChangeShapeType="1"/>
              </p:cNvSpPr>
              <p:nvPr/>
            </p:nvSpPr>
            <p:spPr bwMode="auto">
              <a:xfrm>
                <a:off x="1196" y="1530"/>
                <a:ext cx="9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8" name="Line 61"/>
              <p:cNvSpPr>
                <a:spLocks noChangeShapeType="1"/>
              </p:cNvSpPr>
              <p:nvPr/>
            </p:nvSpPr>
            <p:spPr bwMode="auto">
              <a:xfrm>
                <a:off x="1171" y="1595"/>
                <a:ext cx="933" cy="40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9" name="Line 62"/>
              <p:cNvSpPr>
                <a:spLocks noChangeShapeType="1"/>
              </p:cNvSpPr>
              <p:nvPr/>
            </p:nvSpPr>
            <p:spPr bwMode="auto">
              <a:xfrm>
                <a:off x="1196" y="2041"/>
                <a:ext cx="9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0" name="Line 63"/>
              <p:cNvSpPr>
                <a:spLocks noChangeShapeType="1"/>
              </p:cNvSpPr>
              <p:nvPr/>
            </p:nvSpPr>
            <p:spPr bwMode="auto">
              <a:xfrm flipV="1">
                <a:off x="1204" y="1603"/>
                <a:ext cx="908" cy="43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1" name="Line 64"/>
              <p:cNvSpPr>
                <a:spLocks noChangeShapeType="1"/>
              </p:cNvSpPr>
              <p:nvPr/>
            </p:nvSpPr>
            <p:spPr bwMode="auto">
              <a:xfrm flipV="1">
                <a:off x="1179" y="1660"/>
                <a:ext cx="949" cy="84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2" name="Line 65"/>
              <p:cNvSpPr>
                <a:spLocks noChangeShapeType="1"/>
              </p:cNvSpPr>
              <p:nvPr/>
            </p:nvSpPr>
            <p:spPr bwMode="auto">
              <a:xfrm>
                <a:off x="1204" y="2568"/>
                <a:ext cx="8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3" name="Line 66"/>
              <p:cNvSpPr>
                <a:spLocks noChangeShapeType="1"/>
              </p:cNvSpPr>
              <p:nvPr/>
            </p:nvSpPr>
            <p:spPr bwMode="auto">
              <a:xfrm>
                <a:off x="1196" y="3087"/>
                <a:ext cx="891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 type="none" w="sm" len="sm"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4" name="Line 67"/>
              <p:cNvSpPr>
                <a:spLocks noChangeShapeType="1"/>
              </p:cNvSpPr>
              <p:nvPr/>
            </p:nvSpPr>
            <p:spPr bwMode="auto">
              <a:xfrm flipV="1">
                <a:off x="1196" y="2601"/>
                <a:ext cx="891" cy="44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5" name="Line 68"/>
              <p:cNvSpPr>
                <a:spLocks noChangeShapeType="1"/>
              </p:cNvSpPr>
              <p:nvPr/>
            </p:nvSpPr>
            <p:spPr bwMode="auto">
              <a:xfrm flipV="1">
                <a:off x="1163" y="2106"/>
                <a:ext cx="941" cy="8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6" name="Line 69"/>
              <p:cNvSpPr>
                <a:spLocks noChangeShapeType="1"/>
              </p:cNvSpPr>
              <p:nvPr/>
            </p:nvSpPr>
            <p:spPr bwMode="auto">
              <a:xfrm flipV="1">
                <a:off x="1131" y="1693"/>
                <a:ext cx="1005" cy="1272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 type="none" w="sm" len="sm"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7" name="Text Box 70"/>
              <p:cNvSpPr txBox="1">
                <a:spLocks noChangeArrowheads="1"/>
              </p:cNvSpPr>
              <p:nvPr/>
            </p:nvSpPr>
            <p:spPr bwMode="auto">
              <a:xfrm>
                <a:off x="1624" y="2904"/>
                <a:ext cx="328" cy="212"/>
              </a:xfrm>
              <a:prstGeom prst="rect">
                <a:avLst/>
              </a:prstGeom>
              <a:noFill/>
              <a:ln w="28575">
                <a:noFill/>
                <a:miter lim="800000"/>
                <a:headEnd type="none" w="sm" len="sm"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b="1" i="1" baseline="-10000">
                    <a:solidFill>
                      <a:srgbClr val="FF6600"/>
                    </a:solidFill>
                    <a:latin typeface="Comic Sans MS" pitchFamily="66" charset="0"/>
                  </a:rPr>
                  <a:t>0.3</a:t>
                </a:r>
              </a:p>
            </p:txBody>
          </p:sp>
          <p:sp>
            <p:nvSpPr>
              <p:cNvPr id="26678" name="Text Box 71"/>
              <p:cNvSpPr txBox="1">
                <a:spLocks noChangeArrowheads="1"/>
              </p:cNvSpPr>
              <p:nvPr/>
            </p:nvSpPr>
            <p:spPr bwMode="auto">
              <a:xfrm>
                <a:off x="1695" y="2075"/>
                <a:ext cx="328" cy="212"/>
              </a:xfrm>
              <a:prstGeom prst="rect">
                <a:avLst/>
              </a:prstGeom>
              <a:noFill/>
              <a:ln w="28575">
                <a:noFill/>
                <a:miter lim="800000"/>
                <a:headEnd type="none" w="sm" len="sm"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b="1" i="1" baseline="-10000">
                    <a:solidFill>
                      <a:srgbClr val="FF6600"/>
                    </a:solidFill>
                    <a:latin typeface="Comic Sans MS" pitchFamily="66" charset="0"/>
                  </a:rPr>
                  <a:t>0.7</a:t>
                </a:r>
              </a:p>
            </p:txBody>
          </p:sp>
          <p:sp>
            <p:nvSpPr>
              <p:cNvPr id="26679" name="Text Box 72"/>
              <p:cNvSpPr txBox="1">
                <a:spLocks noChangeArrowheads="1"/>
              </p:cNvSpPr>
              <p:nvPr/>
            </p:nvSpPr>
            <p:spPr bwMode="auto">
              <a:xfrm>
                <a:off x="1818" y="2287"/>
                <a:ext cx="328" cy="212"/>
              </a:xfrm>
              <a:prstGeom prst="rect">
                <a:avLst/>
              </a:prstGeom>
              <a:noFill/>
              <a:ln w="28575">
                <a:noFill/>
                <a:miter lim="800000"/>
                <a:headEnd type="none" w="sm" len="sm"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b="1" i="1" baseline="-10000">
                    <a:solidFill>
                      <a:schemeClr val="accent2"/>
                    </a:solidFill>
                    <a:latin typeface="Comic Sans MS" pitchFamily="66" charset="0"/>
                  </a:rPr>
                  <a:t>0.4</a:t>
                </a:r>
              </a:p>
            </p:txBody>
          </p:sp>
          <p:sp>
            <p:nvSpPr>
              <p:cNvPr id="26680" name="Text Box 73"/>
              <p:cNvSpPr txBox="1">
                <a:spLocks noChangeArrowheads="1"/>
              </p:cNvSpPr>
              <p:nvPr/>
            </p:nvSpPr>
            <p:spPr bwMode="auto">
              <a:xfrm>
                <a:off x="1811" y="2677"/>
                <a:ext cx="328" cy="212"/>
              </a:xfrm>
              <a:prstGeom prst="rect">
                <a:avLst/>
              </a:prstGeom>
              <a:noFill/>
              <a:ln w="28575">
                <a:noFill/>
                <a:miter lim="800000"/>
                <a:headEnd type="none" w="sm" len="sm"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b="1" i="1" baseline="-10000">
                    <a:solidFill>
                      <a:schemeClr val="accent2"/>
                    </a:solidFill>
                    <a:latin typeface="Comic Sans MS" pitchFamily="66" charset="0"/>
                  </a:rPr>
                  <a:t>0.6</a:t>
                </a:r>
              </a:p>
            </p:txBody>
          </p:sp>
          <p:sp>
            <p:nvSpPr>
              <p:cNvPr id="26681" name="Rectangle 74"/>
              <p:cNvSpPr>
                <a:spLocks noChangeArrowheads="1"/>
              </p:cNvSpPr>
              <p:nvPr/>
            </p:nvSpPr>
            <p:spPr bwMode="auto">
              <a:xfrm>
                <a:off x="1990" y="1035"/>
                <a:ext cx="360" cy="327"/>
              </a:xfrm>
              <a:prstGeom prst="rect">
                <a:avLst/>
              </a:prstGeom>
              <a:noFill/>
              <a:ln w="28575">
                <a:noFill/>
                <a:miter lim="800000"/>
                <a:headEnd type="none" w="sm" len="sm"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2800" b="1">
                    <a:latin typeface="Comic Sans MS" pitchFamily="66" charset="0"/>
                  </a:rPr>
                  <a:t>V</a:t>
                </a:r>
                <a:r>
                  <a:rPr lang="en-US" sz="2800" b="1" baseline="30000">
                    <a:latin typeface="Comic Sans MS" pitchFamily="66" charset="0"/>
                  </a:rPr>
                  <a:t>2</a:t>
                </a:r>
              </a:p>
            </p:txBody>
          </p:sp>
          <p:sp>
            <p:nvSpPr>
              <p:cNvPr id="26682" name="Rectangle 75"/>
              <p:cNvSpPr>
                <a:spLocks noChangeArrowheads="1"/>
              </p:cNvSpPr>
              <p:nvPr/>
            </p:nvSpPr>
            <p:spPr bwMode="auto">
              <a:xfrm>
                <a:off x="912" y="1035"/>
                <a:ext cx="360" cy="327"/>
              </a:xfrm>
              <a:prstGeom prst="rect">
                <a:avLst/>
              </a:prstGeom>
              <a:noFill/>
              <a:ln w="28575">
                <a:noFill/>
                <a:miter lim="800000"/>
                <a:headEnd type="none" w="sm" len="sm"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2800" b="1">
                    <a:latin typeface="Comic Sans MS" pitchFamily="66" charset="0"/>
                  </a:rPr>
                  <a:t>V</a:t>
                </a:r>
                <a:r>
                  <a:rPr lang="en-US" sz="2800" b="1" baseline="30000">
                    <a:latin typeface="Comic Sans MS" pitchFamily="66" charset="0"/>
                  </a:rPr>
                  <a:t>3</a:t>
                </a:r>
              </a:p>
            </p:txBody>
          </p:sp>
        </p:grpSp>
      </p:grpSp>
      <p:sp>
        <p:nvSpPr>
          <p:cNvPr id="987212" name="AutoShape 76"/>
          <p:cNvSpPr>
            <a:spLocks noChangeArrowheads="1"/>
          </p:cNvSpPr>
          <p:nvPr/>
        </p:nvSpPr>
        <p:spPr bwMode="auto">
          <a:xfrm>
            <a:off x="4838700" y="4556125"/>
            <a:ext cx="823913" cy="682625"/>
          </a:xfrm>
          <a:prstGeom prst="irregularSeal2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3344863" y="5437188"/>
            <a:ext cx="4097337" cy="412750"/>
            <a:chOff x="2485" y="3425"/>
            <a:chExt cx="2581" cy="260"/>
          </a:xfrm>
        </p:grpSpPr>
        <p:sp>
          <p:nvSpPr>
            <p:cNvPr id="26642" name="Text Box 78"/>
            <p:cNvSpPr txBox="1">
              <a:spLocks noChangeArrowheads="1"/>
            </p:cNvSpPr>
            <p:nvPr/>
          </p:nvSpPr>
          <p:spPr bwMode="auto">
            <a:xfrm>
              <a:off x="2485" y="3425"/>
              <a:ext cx="2265" cy="260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200" b="1" baseline="-10000">
                  <a:latin typeface="Comic Sans MS" pitchFamily="66" charset="0"/>
                </a:rPr>
                <a:t>0.7 V</a:t>
              </a:r>
              <a:r>
                <a:rPr lang="en-US" sz="3200" b="1" baseline="16000">
                  <a:latin typeface="Comic Sans MS" pitchFamily="66" charset="0"/>
                </a:rPr>
                <a:t>0</a:t>
              </a:r>
              <a:r>
                <a:rPr lang="en-US" sz="3200" b="1" baseline="-10000">
                  <a:latin typeface="Comic Sans MS" pitchFamily="66" charset="0"/>
                </a:rPr>
                <a:t> (s1) + 0.3 V</a:t>
              </a:r>
              <a:r>
                <a:rPr lang="en-US" sz="3200" b="1" baseline="16000">
                  <a:latin typeface="Comic Sans MS" pitchFamily="66" charset="0"/>
                </a:rPr>
                <a:t>0</a:t>
              </a:r>
              <a:r>
                <a:rPr lang="en-US" sz="3200" b="1" baseline="-10000">
                  <a:latin typeface="Comic Sans MS" pitchFamily="66" charset="0"/>
                </a:rPr>
                <a:t> (s4)</a:t>
              </a:r>
            </a:p>
          </p:txBody>
        </p:sp>
        <p:sp>
          <p:nvSpPr>
            <p:cNvPr id="26643" name="Rectangle 79"/>
            <p:cNvSpPr>
              <a:spLocks noChangeArrowheads="1"/>
            </p:cNvSpPr>
            <p:nvPr/>
          </p:nvSpPr>
          <p:spPr bwMode="auto">
            <a:xfrm>
              <a:off x="4926" y="3496"/>
              <a:ext cx="140" cy="119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80"/>
          <p:cNvGrpSpPr>
            <a:grpSpLocks/>
          </p:cNvGrpSpPr>
          <p:nvPr/>
        </p:nvGrpSpPr>
        <p:grpSpPr bwMode="auto">
          <a:xfrm>
            <a:off x="3327400" y="5895975"/>
            <a:ext cx="4702175" cy="412750"/>
            <a:chOff x="2105" y="3714"/>
            <a:chExt cx="2962" cy="260"/>
          </a:xfrm>
        </p:grpSpPr>
        <p:sp>
          <p:nvSpPr>
            <p:cNvPr id="26640" name="Rectangle 81"/>
            <p:cNvSpPr>
              <a:spLocks noChangeArrowheads="1"/>
            </p:cNvSpPr>
            <p:nvPr/>
          </p:nvSpPr>
          <p:spPr bwMode="auto">
            <a:xfrm>
              <a:off x="4927" y="3785"/>
              <a:ext cx="140" cy="119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Rectangle 82"/>
            <p:cNvSpPr>
              <a:spLocks noChangeArrowheads="1"/>
            </p:cNvSpPr>
            <p:nvPr/>
          </p:nvSpPr>
          <p:spPr bwMode="auto">
            <a:xfrm>
              <a:off x="2105" y="3714"/>
              <a:ext cx="2192" cy="260"/>
            </a:xfrm>
            <a:prstGeom prst="rect">
              <a:avLst/>
            </a:prstGeom>
            <a:noFill/>
            <a:ln w="381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3200" b="1" baseline="-10000">
                  <a:latin typeface="Comic Sans MS" pitchFamily="66" charset="0"/>
                </a:rPr>
                <a:t>0.4 V</a:t>
              </a:r>
              <a:r>
                <a:rPr lang="en-US" sz="3200" b="1" baseline="16000">
                  <a:latin typeface="Comic Sans MS" pitchFamily="66" charset="0"/>
                </a:rPr>
                <a:t>0</a:t>
              </a:r>
              <a:r>
                <a:rPr lang="en-US" sz="3200" b="1" baseline="-10000">
                  <a:latin typeface="Comic Sans MS" pitchFamily="66" charset="0"/>
                </a:rPr>
                <a:t> (s2) + 0.6 V</a:t>
              </a:r>
              <a:r>
                <a:rPr lang="en-US" sz="3200" b="1" baseline="16000">
                  <a:latin typeface="Comic Sans MS" pitchFamily="66" charset="0"/>
                </a:rPr>
                <a:t>0</a:t>
              </a:r>
              <a:r>
                <a:rPr lang="en-US" sz="3200" b="1" baseline="-10000">
                  <a:latin typeface="Comic Sans MS" pitchFamily="66" charset="0"/>
                </a:rPr>
                <a:t>(s3)</a:t>
              </a:r>
            </a:p>
          </p:txBody>
        </p:sp>
      </p:grp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449263" y="5437188"/>
            <a:ext cx="7261225" cy="871537"/>
            <a:chOff x="798" y="3425"/>
            <a:chExt cx="4088" cy="549"/>
          </a:xfrm>
        </p:grpSpPr>
        <p:sp>
          <p:nvSpPr>
            <p:cNvPr id="26638" name="Rectangle 84"/>
            <p:cNvSpPr>
              <a:spLocks noChangeArrowheads="1"/>
            </p:cNvSpPr>
            <p:nvPr/>
          </p:nvSpPr>
          <p:spPr bwMode="auto">
            <a:xfrm>
              <a:off x="798" y="3425"/>
              <a:ext cx="1670" cy="260"/>
            </a:xfrm>
            <a:prstGeom prst="rect">
              <a:avLst/>
            </a:prstGeom>
            <a:noFill/>
            <a:ln w="381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3200" b="1" baseline="-10000">
                  <a:latin typeface="Comic Sans MS" pitchFamily="66" charset="0"/>
                </a:rPr>
                <a:t>V</a:t>
              </a:r>
              <a:r>
                <a:rPr lang="en-US" sz="3200" b="1" baseline="14000">
                  <a:latin typeface="Comic Sans MS" pitchFamily="66" charset="0"/>
                </a:rPr>
                <a:t>1</a:t>
              </a:r>
              <a:r>
                <a:rPr lang="en-US" sz="3200" b="1" baseline="-10000">
                  <a:latin typeface="Comic Sans MS" pitchFamily="66" charset="0"/>
                </a:rPr>
                <a:t>(s4) = R(s4)+max {</a:t>
              </a:r>
            </a:p>
          </p:txBody>
        </p:sp>
        <p:sp>
          <p:nvSpPr>
            <p:cNvPr id="26639" name="Rectangle 85"/>
            <p:cNvSpPr>
              <a:spLocks noChangeArrowheads="1"/>
            </p:cNvSpPr>
            <p:nvPr/>
          </p:nvSpPr>
          <p:spPr bwMode="auto">
            <a:xfrm>
              <a:off x="4727" y="3714"/>
              <a:ext cx="159" cy="260"/>
            </a:xfrm>
            <a:prstGeom prst="rect">
              <a:avLst/>
            </a:prstGeom>
            <a:noFill/>
            <a:ln w="381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3200" b="1" baseline="-10000">
                  <a:latin typeface="Comic Sans MS" pitchFamily="66" charset="0"/>
                </a:rPr>
                <a:t>}</a:t>
              </a: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3352800" y="220718"/>
            <a:ext cx="5692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Optimal value depends on stages-to-go</a:t>
            </a:r>
          </a:p>
          <a:p>
            <a:r>
              <a:rPr lang="en-US" dirty="0" smtClean="0"/>
              <a:t>(independent in the infinite horizon case)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2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9F1641E-E8B7-4972-9A60-3D743F3519E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Value Iteration</a:t>
            </a:r>
          </a:p>
        </p:txBody>
      </p:sp>
      <p:sp>
        <p:nvSpPr>
          <p:cNvPr id="27652" name="Oval 3"/>
          <p:cNvSpPr>
            <a:spLocks noChangeArrowheads="1"/>
          </p:cNvSpPr>
          <p:nvPr/>
        </p:nvSpPr>
        <p:spPr bwMode="auto">
          <a:xfrm>
            <a:off x="6831013" y="4805363"/>
            <a:ext cx="204787" cy="20478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7086600" y="4659313"/>
            <a:ext cx="403225" cy="3810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b="1" baseline="-10000">
                <a:latin typeface="Arial Narrow" pitchFamily="34" charset="0"/>
              </a:rPr>
              <a:t>s4</a:t>
            </a:r>
            <a:endParaRPr lang="en-US" baseline="-10000">
              <a:latin typeface="Times New Roman" pitchFamily="18" charset="0"/>
            </a:endParaRPr>
          </a:p>
        </p:txBody>
      </p:sp>
      <p:sp>
        <p:nvSpPr>
          <p:cNvPr id="27654" name="Oval 5"/>
          <p:cNvSpPr>
            <a:spLocks noChangeArrowheads="1"/>
          </p:cNvSpPr>
          <p:nvPr/>
        </p:nvSpPr>
        <p:spPr bwMode="auto">
          <a:xfrm>
            <a:off x="6829425" y="2333625"/>
            <a:ext cx="204788" cy="20478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7085013" y="2187575"/>
            <a:ext cx="403225" cy="3810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b="1" baseline="-10000">
                <a:latin typeface="Arial Narrow" pitchFamily="34" charset="0"/>
              </a:rPr>
              <a:t>s1</a:t>
            </a:r>
            <a:endParaRPr lang="en-US" baseline="-10000">
              <a:latin typeface="Times New Roman" pitchFamily="18" charset="0"/>
            </a:endParaRPr>
          </a:p>
        </p:txBody>
      </p:sp>
      <p:sp>
        <p:nvSpPr>
          <p:cNvPr id="27656" name="Oval 7"/>
          <p:cNvSpPr>
            <a:spLocks noChangeArrowheads="1"/>
          </p:cNvSpPr>
          <p:nvPr/>
        </p:nvSpPr>
        <p:spPr bwMode="auto">
          <a:xfrm>
            <a:off x="6831013" y="3981450"/>
            <a:ext cx="204787" cy="20478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7086600" y="3835400"/>
            <a:ext cx="403225" cy="3810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b="1" baseline="-10000">
                <a:latin typeface="Arial Narrow" pitchFamily="34" charset="0"/>
              </a:rPr>
              <a:t>s3</a:t>
            </a:r>
            <a:endParaRPr lang="en-US" baseline="-10000">
              <a:latin typeface="Times New Roman" pitchFamily="18" charset="0"/>
            </a:endParaRPr>
          </a:p>
        </p:txBody>
      </p:sp>
      <p:sp>
        <p:nvSpPr>
          <p:cNvPr id="27658" name="Oval 9"/>
          <p:cNvSpPr>
            <a:spLocks noChangeArrowheads="1"/>
          </p:cNvSpPr>
          <p:nvPr/>
        </p:nvSpPr>
        <p:spPr bwMode="auto">
          <a:xfrm>
            <a:off x="6829425" y="3157538"/>
            <a:ext cx="204788" cy="20478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Text Box 10"/>
          <p:cNvSpPr txBox="1">
            <a:spLocks noChangeArrowheads="1"/>
          </p:cNvSpPr>
          <p:nvPr/>
        </p:nvSpPr>
        <p:spPr bwMode="auto">
          <a:xfrm>
            <a:off x="7085013" y="3011488"/>
            <a:ext cx="403225" cy="3810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b="1" baseline="-10000">
                <a:latin typeface="Arial Narrow" pitchFamily="34" charset="0"/>
              </a:rPr>
              <a:t>s2</a:t>
            </a:r>
            <a:endParaRPr lang="en-US" baseline="-10000">
              <a:latin typeface="Times New Roman" pitchFamily="18" charset="0"/>
            </a:endParaRPr>
          </a:p>
        </p:txBody>
      </p:sp>
      <p:sp>
        <p:nvSpPr>
          <p:cNvPr id="27660" name="Oval 11"/>
          <p:cNvSpPr>
            <a:spLocks noChangeArrowheads="1"/>
          </p:cNvSpPr>
          <p:nvPr/>
        </p:nvSpPr>
        <p:spPr bwMode="auto">
          <a:xfrm>
            <a:off x="5103813" y="4806950"/>
            <a:ext cx="204787" cy="20478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Oval 12"/>
          <p:cNvSpPr>
            <a:spLocks noChangeArrowheads="1"/>
          </p:cNvSpPr>
          <p:nvPr/>
        </p:nvSpPr>
        <p:spPr bwMode="auto">
          <a:xfrm>
            <a:off x="5102225" y="2335213"/>
            <a:ext cx="204788" cy="20478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Oval 13"/>
          <p:cNvSpPr>
            <a:spLocks noChangeArrowheads="1"/>
          </p:cNvSpPr>
          <p:nvPr/>
        </p:nvSpPr>
        <p:spPr bwMode="auto">
          <a:xfrm>
            <a:off x="5103813" y="3983038"/>
            <a:ext cx="204787" cy="20478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Oval 14"/>
          <p:cNvSpPr>
            <a:spLocks noChangeArrowheads="1"/>
          </p:cNvSpPr>
          <p:nvPr/>
        </p:nvSpPr>
        <p:spPr bwMode="auto">
          <a:xfrm>
            <a:off x="5102225" y="3159125"/>
            <a:ext cx="204788" cy="20478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5"/>
          <p:cNvSpPr>
            <a:spLocks noChangeShapeType="1"/>
          </p:cNvSpPr>
          <p:nvPr/>
        </p:nvSpPr>
        <p:spPr bwMode="auto">
          <a:xfrm>
            <a:off x="5351463" y="2444750"/>
            <a:ext cx="1428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Line 16"/>
          <p:cNvSpPr>
            <a:spLocks noChangeShapeType="1"/>
          </p:cNvSpPr>
          <p:nvPr/>
        </p:nvSpPr>
        <p:spPr bwMode="auto">
          <a:xfrm>
            <a:off x="5311775" y="2547938"/>
            <a:ext cx="1481138" cy="644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Line 17"/>
          <p:cNvSpPr>
            <a:spLocks noChangeShapeType="1"/>
          </p:cNvSpPr>
          <p:nvPr/>
        </p:nvSpPr>
        <p:spPr bwMode="auto">
          <a:xfrm>
            <a:off x="5351463" y="3255963"/>
            <a:ext cx="1454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Line 18"/>
          <p:cNvSpPr>
            <a:spLocks noChangeShapeType="1"/>
          </p:cNvSpPr>
          <p:nvPr/>
        </p:nvSpPr>
        <p:spPr bwMode="auto">
          <a:xfrm flipV="1">
            <a:off x="5364163" y="2560638"/>
            <a:ext cx="1441450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Line 19"/>
          <p:cNvSpPr>
            <a:spLocks noChangeShapeType="1"/>
          </p:cNvSpPr>
          <p:nvPr/>
        </p:nvSpPr>
        <p:spPr bwMode="auto">
          <a:xfrm flipV="1">
            <a:off x="5324475" y="2651125"/>
            <a:ext cx="1506538" cy="133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Line 20"/>
          <p:cNvSpPr>
            <a:spLocks noChangeShapeType="1"/>
          </p:cNvSpPr>
          <p:nvPr/>
        </p:nvSpPr>
        <p:spPr bwMode="auto">
          <a:xfrm>
            <a:off x="5364163" y="4092575"/>
            <a:ext cx="1416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Line 21"/>
          <p:cNvSpPr>
            <a:spLocks noChangeShapeType="1"/>
          </p:cNvSpPr>
          <p:nvPr/>
        </p:nvSpPr>
        <p:spPr bwMode="auto">
          <a:xfrm>
            <a:off x="5351463" y="4916488"/>
            <a:ext cx="1414462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Line 22"/>
          <p:cNvSpPr>
            <a:spLocks noChangeShapeType="1"/>
          </p:cNvSpPr>
          <p:nvPr/>
        </p:nvSpPr>
        <p:spPr bwMode="auto">
          <a:xfrm flipV="1">
            <a:off x="5351463" y="4144963"/>
            <a:ext cx="1414462" cy="7080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Line 23"/>
          <p:cNvSpPr>
            <a:spLocks noChangeShapeType="1"/>
          </p:cNvSpPr>
          <p:nvPr/>
        </p:nvSpPr>
        <p:spPr bwMode="auto">
          <a:xfrm flipV="1">
            <a:off x="5299075" y="3359150"/>
            <a:ext cx="1493838" cy="14160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Line 24"/>
          <p:cNvSpPr>
            <a:spLocks noChangeShapeType="1"/>
          </p:cNvSpPr>
          <p:nvPr/>
        </p:nvSpPr>
        <p:spPr bwMode="auto">
          <a:xfrm flipV="1">
            <a:off x="5248275" y="2703513"/>
            <a:ext cx="1595438" cy="2019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Text Box 25"/>
          <p:cNvSpPr txBox="1">
            <a:spLocks noChangeArrowheads="1"/>
          </p:cNvSpPr>
          <p:nvPr/>
        </p:nvSpPr>
        <p:spPr bwMode="auto">
          <a:xfrm>
            <a:off x="6030913" y="4625975"/>
            <a:ext cx="520700" cy="33655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 i="1" baseline="-10000">
                <a:solidFill>
                  <a:srgbClr val="FF6600"/>
                </a:solidFill>
                <a:latin typeface="Comic Sans MS" pitchFamily="66" charset="0"/>
              </a:rPr>
              <a:t>0.3</a:t>
            </a:r>
          </a:p>
        </p:txBody>
      </p:sp>
      <p:sp>
        <p:nvSpPr>
          <p:cNvPr id="27675" name="Text Box 26"/>
          <p:cNvSpPr txBox="1">
            <a:spLocks noChangeArrowheads="1"/>
          </p:cNvSpPr>
          <p:nvPr/>
        </p:nvSpPr>
        <p:spPr bwMode="auto">
          <a:xfrm>
            <a:off x="6142038" y="3319463"/>
            <a:ext cx="520700" cy="33655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 i="1" baseline="-10000">
                <a:solidFill>
                  <a:srgbClr val="FF6600"/>
                </a:solidFill>
                <a:latin typeface="Comic Sans MS" pitchFamily="66" charset="0"/>
              </a:rPr>
              <a:t>0.7</a:t>
            </a:r>
          </a:p>
        </p:txBody>
      </p:sp>
      <p:sp>
        <p:nvSpPr>
          <p:cNvPr id="27676" name="Text Box 27"/>
          <p:cNvSpPr txBox="1">
            <a:spLocks noChangeArrowheads="1"/>
          </p:cNvSpPr>
          <p:nvPr/>
        </p:nvSpPr>
        <p:spPr bwMode="auto">
          <a:xfrm>
            <a:off x="6338888" y="3646488"/>
            <a:ext cx="520700" cy="33655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 i="1" baseline="-10000">
                <a:solidFill>
                  <a:schemeClr val="accent2"/>
                </a:solidFill>
                <a:latin typeface="Comic Sans MS" pitchFamily="66" charset="0"/>
              </a:rPr>
              <a:t>0.4</a:t>
            </a:r>
          </a:p>
        </p:txBody>
      </p:sp>
      <p:sp>
        <p:nvSpPr>
          <p:cNvPr id="27677" name="Text Box 28"/>
          <p:cNvSpPr txBox="1">
            <a:spLocks noChangeArrowheads="1"/>
          </p:cNvSpPr>
          <p:nvPr/>
        </p:nvSpPr>
        <p:spPr bwMode="auto">
          <a:xfrm>
            <a:off x="6327775" y="4265613"/>
            <a:ext cx="520700" cy="33655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 i="1" baseline="-10000">
                <a:solidFill>
                  <a:schemeClr val="accent2"/>
                </a:solidFill>
                <a:latin typeface="Comic Sans MS" pitchFamily="66" charset="0"/>
              </a:rPr>
              <a:t>0.6</a:t>
            </a:r>
          </a:p>
        </p:txBody>
      </p:sp>
      <p:sp>
        <p:nvSpPr>
          <p:cNvPr id="27678" name="Oval 29"/>
          <p:cNvSpPr>
            <a:spLocks noChangeArrowheads="1"/>
          </p:cNvSpPr>
          <p:nvPr/>
        </p:nvSpPr>
        <p:spPr bwMode="auto">
          <a:xfrm>
            <a:off x="3376613" y="4791075"/>
            <a:ext cx="204787" cy="20478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9" name="Oval 30"/>
          <p:cNvSpPr>
            <a:spLocks noChangeArrowheads="1"/>
          </p:cNvSpPr>
          <p:nvPr/>
        </p:nvSpPr>
        <p:spPr bwMode="auto">
          <a:xfrm>
            <a:off x="3375025" y="2319338"/>
            <a:ext cx="204788" cy="20478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Oval 31"/>
          <p:cNvSpPr>
            <a:spLocks noChangeArrowheads="1"/>
          </p:cNvSpPr>
          <p:nvPr/>
        </p:nvSpPr>
        <p:spPr bwMode="auto">
          <a:xfrm>
            <a:off x="3376613" y="3967163"/>
            <a:ext cx="204787" cy="20478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Oval 32"/>
          <p:cNvSpPr>
            <a:spLocks noChangeArrowheads="1"/>
          </p:cNvSpPr>
          <p:nvPr/>
        </p:nvSpPr>
        <p:spPr bwMode="auto">
          <a:xfrm>
            <a:off x="3375025" y="3143250"/>
            <a:ext cx="204788" cy="20478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Line 33"/>
          <p:cNvSpPr>
            <a:spLocks noChangeShapeType="1"/>
          </p:cNvSpPr>
          <p:nvPr/>
        </p:nvSpPr>
        <p:spPr bwMode="auto">
          <a:xfrm>
            <a:off x="3624263" y="2428875"/>
            <a:ext cx="1428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3" name="Line 34"/>
          <p:cNvSpPr>
            <a:spLocks noChangeShapeType="1"/>
          </p:cNvSpPr>
          <p:nvPr/>
        </p:nvSpPr>
        <p:spPr bwMode="auto">
          <a:xfrm>
            <a:off x="3584575" y="2532063"/>
            <a:ext cx="1481138" cy="644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4" name="Line 35"/>
          <p:cNvSpPr>
            <a:spLocks noChangeShapeType="1"/>
          </p:cNvSpPr>
          <p:nvPr/>
        </p:nvSpPr>
        <p:spPr bwMode="auto">
          <a:xfrm>
            <a:off x="3624263" y="3240088"/>
            <a:ext cx="1454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5" name="Line 36"/>
          <p:cNvSpPr>
            <a:spLocks noChangeShapeType="1"/>
          </p:cNvSpPr>
          <p:nvPr/>
        </p:nvSpPr>
        <p:spPr bwMode="auto">
          <a:xfrm flipV="1">
            <a:off x="3636963" y="2544763"/>
            <a:ext cx="1441450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6" name="Line 37"/>
          <p:cNvSpPr>
            <a:spLocks noChangeShapeType="1"/>
          </p:cNvSpPr>
          <p:nvPr/>
        </p:nvSpPr>
        <p:spPr bwMode="auto">
          <a:xfrm flipV="1">
            <a:off x="3597275" y="2635250"/>
            <a:ext cx="1506538" cy="133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7" name="Line 38"/>
          <p:cNvSpPr>
            <a:spLocks noChangeShapeType="1"/>
          </p:cNvSpPr>
          <p:nvPr/>
        </p:nvSpPr>
        <p:spPr bwMode="auto">
          <a:xfrm>
            <a:off x="3636963" y="4076700"/>
            <a:ext cx="1416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8" name="Line 39"/>
          <p:cNvSpPr>
            <a:spLocks noChangeShapeType="1"/>
          </p:cNvSpPr>
          <p:nvPr/>
        </p:nvSpPr>
        <p:spPr bwMode="auto">
          <a:xfrm>
            <a:off x="3624263" y="4900613"/>
            <a:ext cx="1414462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9" name="Line 40"/>
          <p:cNvSpPr>
            <a:spLocks noChangeShapeType="1"/>
          </p:cNvSpPr>
          <p:nvPr/>
        </p:nvSpPr>
        <p:spPr bwMode="auto">
          <a:xfrm flipV="1">
            <a:off x="3624263" y="4129088"/>
            <a:ext cx="1414462" cy="7080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0" name="Line 41"/>
          <p:cNvSpPr>
            <a:spLocks noChangeShapeType="1"/>
          </p:cNvSpPr>
          <p:nvPr/>
        </p:nvSpPr>
        <p:spPr bwMode="auto">
          <a:xfrm flipV="1">
            <a:off x="3571875" y="3343275"/>
            <a:ext cx="1493838" cy="14160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1" name="Line 42"/>
          <p:cNvSpPr>
            <a:spLocks noChangeShapeType="1"/>
          </p:cNvSpPr>
          <p:nvPr/>
        </p:nvSpPr>
        <p:spPr bwMode="auto">
          <a:xfrm flipV="1">
            <a:off x="3521075" y="2687638"/>
            <a:ext cx="1595438" cy="2019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2" name="Text Box 43"/>
          <p:cNvSpPr txBox="1">
            <a:spLocks noChangeArrowheads="1"/>
          </p:cNvSpPr>
          <p:nvPr/>
        </p:nvSpPr>
        <p:spPr bwMode="auto">
          <a:xfrm>
            <a:off x="4303713" y="4610100"/>
            <a:ext cx="520700" cy="33655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 i="1" baseline="-10000">
                <a:solidFill>
                  <a:srgbClr val="FF6600"/>
                </a:solidFill>
                <a:latin typeface="Comic Sans MS" pitchFamily="66" charset="0"/>
              </a:rPr>
              <a:t>0.3</a:t>
            </a:r>
          </a:p>
        </p:txBody>
      </p:sp>
      <p:sp>
        <p:nvSpPr>
          <p:cNvPr id="27693" name="Text Box 44"/>
          <p:cNvSpPr txBox="1">
            <a:spLocks noChangeArrowheads="1"/>
          </p:cNvSpPr>
          <p:nvPr/>
        </p:nvSpPr>
        <p:spPr bwMode="auto">
          <a:xfrm>
            <a:off x="4425950" y="3271838"/>
            <a:ext cx="520700" cy="33655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 i="1" baseline="-10000">
                <a:solidFill>
                  <a:srgbClr val="FF6600"/>
                </a:solidFill>
                <a:latin typeface="Comic Sans MS" pitchFamily="66" charset="0"/>
              </a:rPr>
              <a:t>0.7</a:t>
            </a:r>
          </a:p>
        </p:txBody>
      </p:sp>
      <p:sp>
        <p:nvSpPr>
          <p:cNvPr id="27694" name="Text Box 45"/>
          <p:cNvSpPr txBox="1">
            <a:spLocks noChangeArrowheads="1"/>
          </p:cNvSpPr>
          <p:nvPr/>
        </p:nvSpPr>
        <p:spPr bwMode="auto">
          <a:xfrm>
            <a:off x="4611688" y="3630613"/>
            <a:ext cx="520700" cy="33655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 i="1" baseline="-10000">
                <a:solidFill>
                  <a:schemeClr val="accent2"/>
                </a:solidFill>
                <a:latin typeface="Comic Sans MS" pitchFamily="66" charset="0"/>
              </a:rPr>
              <a:t>0.4</a:t>
            </a:r>
          </a:p>
        </p:txBody>
      </p:sp>
      <p:sp>
        <p:nvSpPr>
          <p:cNvPr id="27695" name="Text Box 46"/>
          <p:cNvSpPr txBox="1">
            <a:spLocks noChangeArrowheads="1"/>
          </p:cNvSpPr>
          <p:nvPr/>
        </p:nvSpPr>
        <p:spPr bwMode="auto">
          <a:xfrm>
            <a:off x="4600575" y="4249738"/>
            <a:ext cx="520700" cy="33655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 i="1" baseline="-10000">
                <a:solidFill>
                  <a:schemeClr val="accent2"/>
                </a:solidFill>
                <a:latin typeface="Comic Sans MS" pitchFamily="66" charset="0"/>
              </a:rPr>
              <a:t>0.6</a:t>
            </a:r>
          </a:p>
        </p:txBody>
      </p:sp>
      <p:sp>
        <p:nvSpPr>
          <p:cNvPr id="27696" name="Oval 47"/>
          <p:cNvSpPr>
            <a:spLocks noChangeArrowheads="1"/>
          </p:cNvSpPr>
          <p:nvPr/>
        </p:nvSpPr>
        <p:spPr bwMode="auto">
          <a:xfrm>
            <a:off x="1651000" y="4791075"/>
            <a:ext cx="204788" cy="20478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7" name="Oval 48"/>
          <p:cNvSpPr>
            <a:spLocks noChangeArrowheads="1"/>
          </p:cNvSpPr>
          <p:nvPr/>
        </p:nvSpPr>
        <p:spPr bwMode="auto">
          <a:xfrm>
            <a:off x="1649413" y="2319338"/>
            <a:ext cx="204787" cy="20478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8" name="Oval 49"/>
          <p:cNvSpPr>
            <a:spLocks noChangeArrowheads="1"/>
          </p:cNvSpPr>
          <p:nvPr/>
        </p:nvSpPr>
        <p:spPr bwMode="auto">
          <a:xfrm>
            <a:off x="1651000" y="3967163"/>
            <a:ext cx="204788" cy="20478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9" name="Oval 50"/>
          <p:cNvSpPr>
            <a:spLocks noChangeArrowheads="1"/>
          </p:cNvSpPr>
          <p:nvPr/>
        </p:nvSpPr>
        <p:spPr bwMode="auto">
          <a:xfrm>
            <a:off x="1649413" y="3143250"/>
            <a:ext cx="204787" cy="20478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0" name="Line 51"/>
          <p:cNvSpPr>
            <a:spLocks noChangeShapeType="1"/>
          </p:cNvSpPr>
          <p:nvPr/>
        </p:nvSpPr>
        <p:spPr bwMode="auto">
          <a:xfrm>
            <a:off x="1898650" y="2428875"/>
            <a:ext cx="1428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1" name="Line 52"/>
          <p:cNvSpPr>
            <a:spLocks noChangeShapeType="1"/>
          </p:cNvSpPr>
          <p:nvPr/>
        </p:nvSpPr>
        <p:spPr bwMode="auto">
          <a:xfrm>
            <a:off x="1858963" y="2532063"/>
            <a:ext cx="1481137" cy="644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2" name="Line 53"/>
          <p:cNvSpPr>
            <a:spLocks noChangeShapeType="1"/>
          </p:cNvSpPr>
          <p:nvPr/>
        </p:nvSpPr>
        <p:spPr bwMode="auto">
          <a:xfrm>
            <a:off x="1898650" y="3240088"/>
            <a:ext cx="1454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3" name="Line 54"/>
          <p:cNvSpPr>
            <a:spLocks noChangeShapeType="1"/>
          </p:cNvSpPr>
          <p:nvPr/>
        </p:nvSpPr>
        <p:spPr bwMode="auto">
          <a:xfrm flipV="1">
            <a:off x="1911350" y="2544763"/>
            <a:ext cx="1441450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4" name="Line 55"/>
          <p:cNvSpPr>
            <a:spLocks noChangeShapeType="1"/>
          </p:cNvSpPr>
          <p:nvPr/>
        </p:nvSpPr>
        <p:spPr bwMode="auto">
          <a:xfrm flipV="1">
            <a:off x="1871663" y="2635250"/>
            <a:ext cx="1506537" cy="133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5" name="Line 56"/>
          <p:cNvSpPr>
            <a:spLocks noChangeShapeType="1"/>
          </p:cNvSpPr>
          <p:nvPr/>
        </p:nvSpPr>
        <p:spPr bwMode="auto">
          <a:xfrm>
            <a:off x="1911350" y="4076700"/>
            <a:ext cx="1416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6" name="Line 57"/>
          <p:cNvSpPr>
            <a:spLocks noChangeShapeType="1"/>
          </p:cNvSpPr>
          <p:nvPr/>
        </p:nvSpPr>
        <p:spPr bwMode="auto">
          <a:xfrm>
            <a:off x="1898650" y="4900613"/>
            <a:ext cx="141446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7" name="Line 58"/>
          <p:cNvSpPr>
            <a:spLocks noChangeShapeType="1"/>
          </p:cNvSpPr>
          <p:nvPr/>
        </p:nvSpPr>
        <p:spPr bwMode="auto">
          <a:xfrm flipV="1">
            <a:off x="1898650" y="4129088"/>
            <a:ext cx="1414463" cy="7080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8" name="Line 59"/>
          <p:cNvSpPr>
            <a:spLocks noChangeShapeType="1"/>
          </p:cNvSpPr>
          <p:nvPr/>
        </p:nvSpPr>
        <p:spPr bwMode="auto">
          <a:xfrm flipV="1">
            <a:off x="1846263" y="3343275"/>
            <a:ext cx="1493837" cy="14160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9" name="Line 60"/>
          <p:cNvSpPr>
            <a:spLocks noChangeShapeType="1"/>
          </p:cNvSpPr>
          <p:nvPr/>
        </p:nvSpPr>
        <p:spPr bwMode="auto">
          <a:xfrm flipV="1">
            <a:off x="1795463" y="2687638"/>
            <a:ext cx="1595437" cy="2019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0" name="Text Box 61"/>
          <p:cNvSpPr txBox="1">
            <a:spLocks noChangeArrowheads="1"/>
          </p:cNvSpPr>
          <p:nvPr/>
        </p:nvSpPr>
        <p:spPr bwMode="auto">
          <a:xfrm>
            <a:off x="2578100" y="4610100"/>
            <a:ext cx="520700" cy="33655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 i="1" baseline="-10000">
                <a:solidFill>
                  <a:srgbClr val="FF6600"/>
                </a:solidFill>
                <a:latin typeface="Comic Sans MS" pitchFamily="66" charset="0"/>
              </a:rPr>
              <a:t>0.3</a:t>
            </a:r>
          </a:p>
        </p:txBody>
      </p:sp>
      <p:sp>
        <p:nvSpPr>
          <p:cNvPr id="27711" name="Text Box 62"/>
          <p:cNvSpPr txBox="1">
            <a:spLocks noChangeArrowheads="1"/>
          </p:cNvSpPr>
          <p:nvPr/>
        </p:nvSpPr>
        <p:spPr bwMode="auto">
          <a:xfrm>
            <a:off x="2690813" y="3294063"/>
            <a:ext cx="520700" cy="33655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 i="1" baseline="-10000">
                <a:solidFill>
                  <a:srgbClr val="FF6600"/>
                </a:solidFill>
                <a:latin typeface="Comic Sans MS" pitchFamily="66" charset="0"/>
              </a:rPr>
              <a:t>0.7</a:t>
            </a:r>
          </a:p>
        </p:txBody>
      </p:sp>
      <p:sp>
        <p:nvSpPr>
          <p:cNvPr id="27712" name="Text Box 63"/>
          <p:cNvSpPr txBox="1">
            <a:spLocks noChangeArrowheads="1"/>
          </p:cNvSpPr>
          <p:nvPr/>
        </p:nvSpPr>
        <p:spPr bwMode="auto">
          <a:xfrm>
            <a:off x="2886075" y="3630613"/>
            <a:ext cx="520700" cy="33655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 i="1" baseline="-10000">
                <a:solidFill>
                  <a:schemeClr val="accent2"/>
                </a:solidFill>
                <a:latin typeface="Comic Sans MS" pitchFamily="66" charset="0"/>
              </a:rPr>
              <a:t>0.4</a:t>
            </a:r>
          </a:p>
        </p:txBody>
      </p:sp>
      <p:sp>
        <p:nvSpPr>
          <p:cNvPr id="27713" name="Text Box 64"/>
          <p:cNvSpPr txBox="1">
            <a:spLocks noChangeArrowheads="1"/>
          </p:cNvSpPr>
          <p:nvPr/>
        </p:nvSpPr>
        <p:spPr bwMode="auto">
          <a:xfrm>
            <a:off x="2874963" y="4249738"/>
            <a:ext cx="520700" cy="33655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 i="1" baseline="-10000">
                <a:solidFill>
                  <a:schemeClr val="accent2"/>
                </a:solidFill>
                <a:latin typeface="Comic Sans MS" pitchFamily="66" charset="0"/>
              </a:rPr>
              <a:t>0.6</a:t>
            </a:r>
          </a:p>
        </p:txBody>
      </p:sp>
      <p:sp>
        <p:nvSpPr>
          <p:cNvPr id="27714" name="Text Box 65"/>
          <p:cNvSpPr txBox="1">
            <a:spLocks noChangeArrowheads="1"/>
          </p:cNvSpPr>
          <p:nvPr/>
        </p:nvSpPr>
        <p:spPr bwMode="auto">
          <a:xfrm>
            <a:off x="6562725" y="1644650"/>
            <a:ext cx="571500" cy="5191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b="1">
                <a:latin typeface="Comic Sans MS" pitchFamily="66" charset="0"/>
              </a:rPr>
              <a:t>V</a:t>
            </a:r>
            <a:r>
              <a:rPr lang="en-US" sz="2800" b="1" baseline="30000">
                <a:latin typeface="Comic Sans MS" pitchFamily="66" charset="0"/>
              </a:rPr>
              <a:t>0</a:t>
            </a:r>
          </a:p>
        </p:txBody>
      </p:sp>
      <p:sp>
        <p:nvSpPr>
          <p:cNvPr id="27715" name="Rectangle 66"/>
          <p:cNvSpPr>
            <a:spLocks noChangeArrowheads="1"/>
          </p:cNvSpPr>
          <p:nvPr/>
        </p:nvSpPr>
        <p:spPr bwMode="auto">
          <a:xfrm>
            <a:off x="4948238" y="1631950"/>
            <a:ext cx="733425" cy="5191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b="1">
                <a:latin typeface="Comic Sans MS" pitchFamily="66" charset="0"/>
              </a:rPr>
              <a:t>V</a:t>
            </a:r>
            <a:r>
              <a:rPr lang="en-US" sz="2800" b="1" baseline="30000">
                <a:latin typeface="Comic Sans MS" pitchFamily="66" charset="0"/>
              </a:rPr>
              <a:t>1</a:t>
            </a:r>
          </a:p>
        </p:txBody>
      </p:sp>
      <p:sp>
        <p:nvSpPr>
          <p:cNvPr id="27716" name="Rectangle 67"/>
          <p:cNvSpPr>
            <a:spLocks noChangeArrowheads="1"/>
          </p:cNvSpPr>
          <p:nvPr/>
        </p:nvSpPr>
        <p:spPr bwMode="auto">
          <a:xfrm>
            <a:off x="3159125" y="1643063"/>
            <a:ext cx="571500" cy="51911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b="1">
                <a:latin typeface="Comic Sans MS" pitchFamily="66" charset="0"/>
              </a:rPr>
              <a:t>V</a:t>
            </a:r>
            <a:r>
              <a:rPr lang="en-US" sz="2800" b="1" baseline="30000">
                <a:latin typeface="Comic Sans MS" pitchFamily="66" charset="0"/>
              </a:rPr>
              <a:t>2</a:t>
            </a:r>
          </a:p>
        </p:txBody>
      </p:sp>
      <p:sp>
        <p:nvSpPr>
          <p:cNvPr id="27717" name="Rectangle 68"/>
          <p:cNvSpPr>
            <a:spLocks noChangeArrowheads="1"/>
          </p:cNvSpPr>
          <p:nvPr/>
        </p:nvSpPr>
        <p:spPr bwMode="auto">
          <a:xfrm>
            <a:off x="1447800" y="1643063"/>
            <a:ext cx="571500" cy="51911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b="1">
                <a:latin typeface="Comic Sans MS" pitchFamily="66" charset="0"/>
              </a:rPr>
              <a:t>V</a:t>
            </a:r>
            <a:r>
              <a:rPr lang="en-US" sz="2800" b="1" baseline="30000">
                <a:latin typeface="Comic Sans MS" pitchFamily="66" charset="0"/>
              </a:rPr>
              <a:t>3</a:t>
            </a:r>
          </a:p>
        </p:txBody>
      </p:sp>
      <p:sp>
        <p:nvSpPr>
          <p:cNvPr id="27718" name="AutoShape 69"/>
          <p:cNvSpPr>
            <a:spLocks noChangeArrowheads="1"/>
          </p:cNvSpPr>
          <p:nvPr/>
        </p:nvSpPr>
        <p:spPr bwMode="auto">
          <a:xfrm>
            <a:off x="4838700" y="4556125"/>
            <a:ext cx="823913" cy="682625"/>
          </a:xfrm>
          <a:prstGeom prst="irregularSeal2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9" name="Rectangle 70"/>
          <p:cNvSpPr>
            <a:spLocks noChangeArrowheads="1"/>
          </p:cNvSpPr>
          <p:nvPr/>
        </p:nvSpPr>
        <p:spPr bwMode="auto">
          <a:xfrm>
            <a:off x="2919413" y="5535613"/>
            <a:ext cx="3208337" cy="4572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600" b="1" baseline="-10000">
                <a:latin typeface="Symbol" pitchFamily="18" charset="2"/>
              </a:rPr>
              <a:t>P</a:t>
            </a:r>
            <a:r>
              <a:rPr lang="en-US" sz="3200" b="1" baseline="20000">
                <a:latin typeface="Comic Sans MS" pitchFamily="66" charset="0"/>
              </a:rPr>
              <a:t>*</a:t>
            </a:r>
            <a:r>
              <a:rPr lang="en-US" sz="3200" b="1" baseline="-10000">
                <a:latin typeface="Comic Sans MS" pitchFamily="66" charset="0"/>
              </a:rPr>
              <a:t>(s4,t) = max {      }</a:t>
            </a:r>
          </a:p>
        </p:txBody>
      </p:sp>
      <p:sp>
        <p:nvSpPr>
          <p:cNvPr id="27720" name="Rectangle 71"/>
          <p:cNvSpPr>
            <a:spLocks noChangeArrowheads="1"/>
          </p:cNvSpPr>
          <p:nvPr/>
        </p:nvSpPr>
        <p:spPr bwMode="auto">
          <a:xfrm>
            <a:off x="5657850" y="5741988"/>
            <a:ext cx="222250" cy="18891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1" name="Rectangle 72"/>
          <p:cNvSpPr>
            <a:spLocks noChangeArrowheads="1"/>
          </p:cNvSpPr>
          <p:nvPr/>
        </p:nvSpPr>
        <p:spPr bwMode="auto">
          <a:xfrm>
            <a:off x="5292725" y="5743575"/>
            <a:ext cx="222250" cy="188913"/>
          </a:xfrm>
          <a:prstGeom prst="rect">
            <a:avLst/>
          </a:prstGeom>
          <a:solidFill>
            <a:srgbClr val="FF6600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352" y="190555"/>
            <a:ext cx="8786648" cy="1143000"/>
          </a:xfrm>
        </p:spPr>
        <p:txBody>
          <a:bodyPr/>
          <a:lstStyle/>
          <a:p>
            <a:r>
              <a:rPr lang="en-US" dirty="0" smtClean="0"/>
              <a:t>Atomic Model for stochastic environments with generalized rewards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Deterministic worlds + goals of attainment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271001"/>
          </a:xfrm>
        </p:spPr>
        <p:txBody>
          <a:bodyPr/>
          <a:lstStyle/>
          <a:p>
            <a:r>
              <a:rPr lang="en-US" sz="2000" dirty="0" smtClean="0"/>
              <a:t>Atomic model:  Graph search</a:t>
            </a:r>
          </a:p>
          <a:p>
            <a:r>
              <a:rPr lang="en-US" sz="2000" dirty="0" smtClean="0"/>
              <a:t>Propositional models: The PDDL planning that we discussed..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Stochastic worlds +generalized rewards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An action can take you to any of a set of states with known probability</a:t>
            </a:r>
          </a:p>
          <a:p>
            <a:r>
              <a:rPr lang="en-US" dirty="0" smtClean="0"/>
              <a:t>You get rewards for visiting each state</a:t>
            </a:r>
          </a:p>
          <a:p>
            <a:r>
              <a:rPr lang="en-US" dirty="0" smtClean="0"/>
              <a:t>Objective is to increase your “cumulative” reward…</a:t>
            </a:r>
          </a:p>
          <a:p>
            <a:r>
              <a:rPr lang="en-US" dirty="0" smtClean="0"/>
              <a:t>What is the solution?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03D36-E4A0-40DE-B80D-0C106D704EC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359" y="3804746"/>
            <a:ext cx="4279282" cy="25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73D2F7C-A02E-4996-A945-6D9B9767870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12700"/>
            <a:ext cx="7772400" cy="617538"/>
          </a:xfrm>
        </p:spPr>
        <p:txBody>
          <a:bodyPr/>
          <a:lstStyle/>
          <a:p>
            <a:r>
              <a:rPr lang="en-US" smtClean="0"/>
              <a:t>Value Iteration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4875"/>
            <a:ext cx="8305800" cy="5691188"/>
          </a:xfrm>
        </p:spPr>
        <p:txBody>
          <a:bodyPr/>
          <a:lstStyle/>
          <a:p>
            <a:r>
              <a:rPr lang="en-US" smtClean="0"/>
              <a:t>Note how DP is used</a:t>
            </a:r>
          </a:p>
          <a:p>
            <a:pPr lvl="1"/>
            <a:r>
              <a:rPr lang="en-US" smtClean="0"/>
              <a:t>optimal soln to k-1 stage problem can be used without modification as part of optimal soln to k-stage problem</a:t>
            </a:r>
          </a:p>
          <a:p>
            <a:r>
              <a:rPr lang="en-US" smtClean="0"/>
              <a:t>Because of finite horizon, policy nonstationary</a:t>
            </a:r>
          </a:p>
          <a:p>
            <a:r>
              <a:rPr lang="en-US" smtClean="0"/>
              <a:t>What is the computational complexity?</a:t>
            </a:r>
          </a:p>
          <a:p>
            <a:pPr lvl="1"/>
            <a:r>
              <a:rPr lang="en-US" smtClean="0"/>
              <a:t>T iterations </a:t>
            </a:r>
          </a:p>
          <a:p>
            <a:pPr lvl="1"/>
            <a:r>
              <a:rPr lang="en-US" smtClean="0"/>
              <a:t>At each iteration, each of n states, computes expectation for |A| actions</a:t>
            </a:r>
          </a:p>
          <a:p>
            <a:pPr lvl="1"/>
            <a:r>
              <a:rPr lang="en-US" smtClean="0"/>
              <a:t>Each expectation takes O(n) time</a:t>
            </a:r>
          </a:p>
          <a:p>
            <a:r>
              <a:rPr lang="en-US" smtClean="0"/>
              <a:t>Total time complexity: O(T|A|n</a:t>
            </a:r>
            <a:r>
              <a:rPr lang="en-US" sz="3200" baseline="16000" smtClean="0"/>
              <a:t>2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Polynomial in number of states. Is this good?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CFC18C7-16C9-4672-BF92-E209C71F51E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Summary: Finite Horizon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Resulting policy is optimal</a:t>
            </a:r>
          </a:p>
          <a:p>
            <a:endParaRPr lang="en-US" smtClean="0"/>
          </a:p>
          <a:p>
            <a:endParaRPr lang="en-US" smtClean="0"/>
          </a:p>
          <a:p>
            <a:pPr lvl="1"/>
            <a:r>
              <a:rPr lang="en-US" smtClean="0"/>
              <a:t>convince yourself of this </a:t>
            </a:r>
          </a:p>
          <a:p>
            <a:r>
              <a:rPr lang="en-US" smtClean="0"/>
              <a:t>Note: optimal value function is unique, but optimal policy is not </a:t>
            </a:r>
          </a:p>
          <a:p>
            <a:pPr lvl="1"/>
            <a:r>
              <a:rPr lang="en-US" smtClean="0"/>
              <a:t>Many policies can have same value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600200" y="1719263"/>
          <a:ext cx="5105400" cy="812800"/>
        </p:xfrm>
        <a:graphic>
          <a:graphicData uri="http://schemas.openxmlformats.org/presentationml/2006/ole">
            <p:oleObj spid="_x0000_s4098" name="Equation" r:id="rId3" imgW="167616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DEA44CD-E68F-44FD-8907-D630B1A4642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4838" y="55563"/>
            <a:ext cx="7772400" cy="617537"/>
          </a:xfrm>
        </p:spPr>
        <p:txBody>
          <a:bodyPr/>
          <a:lstStyle/>
          <a:p>
            <a:r>
              <a:rPr lang="en-US" smtClean="0"/>
              <a:t>Discounted Infinite Horizon MDPs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763000" cy="5257800"/>
          </a:xfrm>
        </p:spPr>
        <p:txBody>
          <a:bodyPr/>
          <a:lstStyle/>
          <a:p>
            <a:r>
              <a:rPr lang="en-US" smtClean="0"/>
              <a:t>Defining value as total reward is problematic with infinite horizons</a:t>
            </a:r>
          </a:p>
          <a:p>
            <a:pPr lvl="1"/>
            <a:r>
              <a:rPr lang="en-US" smtClean="0"/>
              <a:t>many or all policies have infinite expected reward</a:t>
            </a:r>
          </a:p>
          <a:p>
            <a:pPr lvl="1"/>
            <a:r>
              <a:rPr lang="en-US" smtClean="0"/>
              <a:t>some MDPs are ok (e.g., zero-cost absorbing states)</a:t>
            </a:r>
          </a:p>
          <a:p>
            <a:r>
              <a:rPr lang="en-US" smtClean="0"/>
              <a:t>“Trick”: introduce discount factor 0 </a:t>
            </a:r>
            <a:r>
              <a:rPr 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≤ </a:t>
            </a:r>
            <a:r>
              <a:rPr lang="el-G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β</a:t>
            </a:r>
            <a:r>
              <a:rPr 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&lt; 1</a:t>
            </a:r>
          </a:p>
          <a:p>
            <a:pPr lvl="1"/>
            <a:r>
              <a:rPr lang="en-US" smtClean="0">
                <a:ea typeface="Arial Unicode MS" pitchFamily="34" charset="-128"/>
                <a:cs typeface="Arial Unicode MS" pitchFamily="34" charset="-128"/>
              </a:rPr>
              <a:t>future rewards discounted by </a:t>
            </a:r>
            <a:r>
              <a:rPr lang="el-GR" smtClean="0">
                <a:ea typeface="Arial Unicode MS" pitchFamily="34" charset="-128"/>
                <a:cs typeface="Arial Unicode MS" pitchFamily="34" charset="-128"/>
              </a:rPr>
              <a:t>β</a:t>
            </a:r>
            <a:r>
              <a:rPr lang="en-US" smtClean="0">
                <a:ea typeface="Arial Unicode MS" pitchFamily="34" charset="-128"/>
                <a:cs typeface="Arial Unicode MS" pitchFamily="34" charset="-128"/>
              </a:rPr>
              <a:t> per time step</a:t>
            </a:r>
          </a:p>
          <a:p>
            <a:pPr lvl="1"/>
            <a:endParaRPr 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/>
            <a:endParaRPr 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80000"/>
              </a:lnSpc>
            </a:pPr>
            <a:endParaRPr 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mtClean="0">
                <a:ea typeface="Arial Unicode MS" pitchFamily="34" charset="-128"/>
                <a:cs typeface="Arial Unicode MS" pitchFamily="34" charset="-128"/>
              </a:rPr>
              <a:t>Note:</a:t>
            </a:r>
          </a:p>
          <a:p>
            <a:endParaRPr lang="en-US" smtClean="0"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mtClean="0">
                <a:ea typeface="Arial Unicode MS" pitchFamily="34" charset="-128"/>
                <a:cs typeface="Arial Unicode MS" pitchFamily="34" charset="-128"/>
              </a:rPr>
              <a:t>Motivation: economic? failure prob? convenience?</a:t>
            </a:r>
            <a:endParaRPr lang="el-GR" smtClean="0"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905000" y="3524250"/>
          <a:ext cx="4327525" cy="1217613"/>
        </p:xfrm>
        <a:graphic>
          <a:graphicData uri="http://schemas.openxmlformats.org/presentationml/2006/ole">
            <p:oleObj spid="_x0000_s5122" name="Equation" r:id="rId3" imgW="1625400" imgH="457200" progId="Equation.3">
              <p:embed/>
            </p:oleObj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1890713" y="4695825"/>
          <a:ext cx="6172200" cy="1187450"/>
        </p:xfrm>
        <a:graphic>
          <a:graphicData uri="http://schemas.openxmlformats.org/presentationml/2006/ole">
            <p:oleObj spid="_x0000_s5123" name="Equation" r:id="rId4" imgW="237456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256280-44BB-4B3C-A75E-D19C2C906C8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12713"/>
            <a:ext cx="8243888" cy="617537"/>
          </a:xfrm>
        </p:spPr>
        <p:txBody>
          <a:bodyPr/>
          <a:lstStyle/>
          <a:p>
            <a:r>
              <a:rPr lang="en-US" smtClean="0"/>
              <a:t>Notes: Discounted Infinite Horizon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987425"/>
            <a:ext cx="8458200" cy="500538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mtClean="0"/>
              <a:t>Optimal policy maximizes value at each state</a:t>
            </a:r>
          </a:p>
          <a:p>
            <a:pPr>
              <a:lnSpc>
                <a:spcPct val="120000"/>
              </a:lnSpc>
            </a:pPr>
            <a:r>
              <a:rPr lang="en-US" smtClean="0"/>
              <a:t>Optimal policies guaranteed to exist (Howard60)</a:t>
            </a:r>
          </a:p>
          <a:p>
            <a:pPr>
              <a:lnSpc>
                <a:spcPct val="120000"/>
              </a:lnSpc>
            </a:pPr>
            <a:r>
              <a:rPr lang="en-US" smtClean="0"/>
              <a:t>Can restrict attention to stationary policies</a:t>
            </a:r>
          </a:p>
          <a:p>
            <a:pPr lvl="1">
              <a:lnSpc>
                <a:spcPct val="120000"/>
              </a:lnSpc>
            </a:pPr>
            <a:r>
              <a:rPr lang="en-US" smtClean="0"/>
              <a:t>I.e. there is always an optimal stationary policy</a:t>
            </a:r>
          </a:p>
          <a:p>
            <a:pPr lvl="1">
              <a:lnSpc>
                <a:spcPct val="120000"/>
              </a:lnSpc>
            </a:pPr>
            <a:r>
              <a:rPr lang="en-US" smtClean="0"/>
              <a:t>Why change action at state s at new time t?</a:t>
            </a:r>
          </a:p>
          <a:p>
            <a:pPr>
              <a:lnSpc>
                <a:spcPct val="120000"/>
              </a:lnSpc>
            </a:pPr>
            <a:r>
              <a:rPr lang="en-US" smtClean="0"/>
              <a:t>We define                            for some optimal </a:t>
            </a:r>
            <a:r>
              <a:rPr lang="el-GR" smtClean="0">
                <a:ea typeface="Arial Unicode MS" pitchFamily="34" charset="-128"/>
                <a:cs typeface="Arial Unicode MS" pitchFamily="34" charset="-128"/>
              </a:rPr>
              <a:t>π</a:t>
            </a:r>
            <a:endParaRPr lang="en-US" smtClean="0"/>
          </a:p>
          <a:p>
            <a:endParaRPr lang="en-US" smtClean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2652713" y="4200525"/>
          <a:ext cx="2362200" cy="647700"/>
        </p:xfrm>
        <a:graphic>
          <a:graphicData uri="http://schemas.openxmlformats.org/presentationml/2006/ole">
            <p:oleObj spid="_x0000_s6146" name="Equation" r:id="rId3" imgW="9270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94F1CBA-FB69-4ADB-8DA4-10C2F32DAF5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98425"/>
            <a:ext cx="7772400" cy="617538"/>
          </a:xfrm>
        </p:spPr>
        <p:txBody>
          <a:bodyPr/>
          <a:lstStyle/>
          <a:p>
            <a:r>
              <a:rPr lang="en-US" smtClean="0"/>
              <a:t>Policy Evaluation</a:t>
            </a: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Value equation for fixed policy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How can we compute the value function for a policy?</a:t>
            </a:r>
          </a:p>
          <a:p>
            <a:pPr lvl="1"/>
            <a:r>
              <a:rPr lang="en-US" smtClean="0"/>
              <a:t>we are given R and Pr</a:t>
            </a:r>
          </a:p>
          <a:p>
            <a:pPr lvl="1"/>
            <a:r>
              <a:rPr lang="en-US" smtClean="0"/>
              <a:t>simple linear system with n variables (each variables is value of a state) and n constraints (one value equation for each state)</a:t>
            </a:r>
          </a:p>
          <a:p>
            <a:pPr lvl="1"/>
            <a:r>
              <a:rPr lang="en-US" smtClean="0"/>
              <a:t>Use linear algebra (e.g. matrix inverse)</a:t>
            </a:r>
          </a:p>
          <a:p>
            <a:pPr>
              <a:buFont typeface="Marlett" pitchFamily="2" charset="2"/>
              <a:buNone/>
            </a:pPr>
            <a:endParaRPr lang="en-US" smtClean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017588" y="1751013"/>
          <a:ext cx="6880225" cy="760412"/>
        </p:xfrm>
        <a:graphic>
          <a:graphicData uri="http://schemas.openxmlformats.org/presentationml/2006/ole">
            <p:oleObj spid="_x0000_s7170" name="Equation" r:id="rId3" imgW="252720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8A9ACAA-2E7B-4028-9DF1-CB85AAE298A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26988"/>
            <a:ext cx="8642350" cy="617537"/>
          </a:xfrm>
        </p:spPr>
        <p:txBody>
          <a:bodyPr/>
          <a:lstStyle/>
          <a:p>
            <a:r>
              <a:rPr lang="en-US" smtClean="0"/>
              <a:t>Computing an Optimal Value Function</a:t>
            </a:r>
          </a:p>
        </p:txBody>
      </p:sp>
      <p:sp>
        <p:nvSpPr>
          <p:cNvPr id="1012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725" y="673100"/>
            <a:ext cx="8672513" cy="5005388"/>
          </a:xfrm>
        </p:spPr>
        <p:txBody>
          <a:bodyPr/>
          <a:lstStyle/>
          <a:p>
            <a:r>
              <a:rPr lang="en-US" sz="2700" b="1" smtClean="0">
                <a:solidFill>
                  <a:srgbClr val="FF0000"/>
                </a:solidFill>
              </a:rPr>
              <a:t>Bellman equation</a:t>
            </a:r>
            <a:r>
              <a:rPr lang="en-US" sz="2700" smtClean="0"/>
              <a:t> for optimal value function</a:t>
            </a:r>
          </a:p>
          <a:p>
            <a:endParaRPr lang="en-US" sz="2700" smtClean="0"/>
          </a:p>
          <a:p>
            <a:endParaRPr lang="en-US" sz="2700" smtClean="0"/>
          </a:p>
          <a:p>
            <a:pPr lvl="1"/>
            <a:r>
              <a:rPr lang="en-US" sz="2000" smtClean="0"/>
              <a:t>Bellman proved this is always true</a:t>
            </a:r>
          </a:p>
          <a:p>
            <a:r>
              <a:rPr lang="en-US" sz="2700" smtClean="0"/>
              <a:t>How can we compute the optimal value function?</a:t>
            </a:r>
          </a:p>
          <a:p>
            <a:pPr lvl="1"/>
            <a:r>
              <a:rPr lang="en-US" sz="2000" smtClean="0"/>
              <a:t>The MAX operator makes the system non-linear, so the problem is more difficult than policy evaluation</a:t>
            </a:r>
          </a:p>
          <a:p>
            <a:r>
              <a:rPr lang="en-US" sz="2700" smtClean="0"/>
              <a:t>Notice that the optimal value function is a fixed-point of the </a:t>
            </a:r>
            <a:r>
              <a:rPr lang="en-US" sz="2700" smtClean="0">
                <a:solidFill>
                  <a:srgbClr val="FF0000"/>
                </a:solidFill>
              </a:rPr>
              <a:t>Bellman Backup</a:t>
            </a:r>
            <a:r>
              <a:rPr lang="en-US" sz="2700" smtClean="0"/>
              <a:t> operator B</a:t>
            </a:r>
          </a:p>
          <a:p>
            <a:pPr lvl="1"/>
            <a:r>
              <a:rPr lang="en-US" sz="2000" smtClean="0"/>
              <a:t>B takes a value function as input and returns a new value function</a:t>
            </a:r>
          </a:p>
          <a:p>
            <a:pPr lvl="1">
              <a:buFont typeface="Marlett" pitchFamily="2" charset="2"/>
              <a:buNone/>
            </a:pPr>
            <a:endParaRPr lang="en-US" sz="2000" smtClean="0"/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1017588" y="1285875"/>
          <a:ext cx="7329487" cy="968375"/>
        </p:xfrm>
        <a:graphic>
          <a:graphicData uri="http://schemas.openxmlformats.org/presentationml/2006/ole">
            <p:oleObj spid="_x0000_s8194" name="Equation" r:id="rId3" imgW="2692080" imgH="355320" progId="Equation.3">
              <p:embed/>
            </p:oleObj>
          </a:graphicData>
        </a:graphic>
      </p:graphicFrame>
      <p:graphicFrame>
        <p:nvGraphicFramePr>
          <p:cNvPr id="8195" name="Object 12"/>
          <p:cNvGraphicFramePr>
            <a:graphicFrameLocks noChangeAspect="1"/>
          </p:cNvGraphicFramePr>
          <p:nvPr>
            <p:ph sz="half" idx="2"/>
          </p:nvPr>
        </p:nvGraphicFramePr>
        <p:xfrm>
          <a:off x="866775" y="5476875"/>
          <a:ext cx="7161213" cy="941388"/>
        </p:xfrm>
        <a:graphic>
          <a:graphicData uri="http://schemas.openxmlformats.org/presentationml/2006/ole">
            <p:oleObj spid="_x0000_s8195" name="Equation" r:id="rId4" imgW="2705040" imgH="355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6A7D42F-1E4F-4B06-AE4C-FC82D92B2DE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69850"/>
            <a:ext cx="7772400" cy="617538"/>
          </a:xfrm>
        </p:spPr>
        <p:txBody>
          <a:bodyPr/>
          <a:lstStyle/>
          <a:p>
            <a:r>
              <a:rPr lang="en-US" smtClean="0"/>
              <a:t>Value Iteration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85813"/>
            <a:ext cx="8153400" cy="5081587"/>
          </a:xfrm>
        </p:spPr>
        <p:txBody>
          <a:bodyPr/>
          <a:lstStyle/>
          <a:p>
            <a:r>
              <a:rPr lang="en-US" smtClean="0"/>
              <a:t>Can compute optimal policy using value iteration, just like finite-horizon problems (just include discount term)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Will converge to the optimal value function as k gets large.   Why?</a:t>
            </a:r>
          </a:p>
          <a:p>
            <a:endParaRPr lang="en-US" smtClean="0"/>
          </a:p>
          <a:p>
            <a:pPr>
              <a:buFont typeface="Marlett" pitchFamily="2" charset="2"/>
              <a:buNone/>
            </a:pPr>
            <a:endParaRPr lang="en-US" smtClean="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728663" y="2703513"/>
          <a:ext cx="7316787" cy="1689100"/>
        </p:xfrm>
        <a:graphic>
          <a:graphicData uri="http://schemas.openxmlformats.org/presentationml/2006/ole">
            <p:oleObj spid="_x0000_s9218" name="Equation" r:id="rId3" imgW="2755800" imgH="634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5F3D566-038D-43BF-A34F-7CF483D1544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55563"/>
            <a:ext cx="7772400" cy="617537"/>
          </a:xfrm>
        </p:spPr>
        <p:txBody>
          <a:bodyPr/>
          <a:lstStyle/>
          <a:p>
            <a:r>
              <a:rPr lang="en-US" smtClean="0"/>
              <a:t>Convergence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42950"/>
            <a:ext cx="8458200" cy="60674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B[V] 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is a </a:t>
            </a:r>
            <a:r>
              <a:rPr lang="en-US" sz="24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contraction operator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 on value functions</a:t>
            </a:r>
            <a:endParaRPr lang="en-US" baseline="16000" dirty="0" smtClean="0"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For any V and V’ we have </a:t>
            </a:r>
            <a:r>
              <a:rPr lang="en-US" sz="2000" b="1" dirty="0" smtClean="0">
                <a:solidFill>
                  <a:srgbClr val="FF0000"/>
                </a:solidFill>
              </a:rPr>
              <a:t>|| B[V] – B[V’] </a:t>
            </a:r>
            <a:r>
              <a:rPr lang="en-US" sz="20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|| ≤ </a:t>
            </a:r>
            <a:r>
              <a:rPr lang="el-GR" sz="20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β </a:t>
            </a:r>
            <a:r>
              <a:rPr lang="en-US" sz="2000" b="1" dirty="0" smtClean="0">
                <a:solidFill>
                  <a:srgbClr val="FF0000"/>
                </a:solidFill>
              </a:rPr>
              <a:t>|| V – V’ </a:t>
            </a:r>
            <a:r>
              <a:rPr lang="en-US" sz="20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||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Here ||V|| is the max-norm, which returns the maximum element of the vector 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So applying a Bellman backup to any two value functions causes them to get closer together in the max-norm sense.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Convergence is assured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any V:   </a:t>
            </a:r>
            <a:r>
              <a:rPr lang="en-US" sz="2000" dirty="0" smtClean="0"/>
              <a:t>||</a:t>
            </a:r>
            <a:r>
              <a:rPr lang="en-US" baseline="16000" dirty="0" smtClean="0"/>
              <a:t> </a:t>
            </a:r>
            <a:r>
              <a:rPr lang="en-US" sz="2000" dirty="0" smtClean="0"/>
              <a:t>V* - B[V] 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|| = </a:t>
            </a:r>
            <a:r>
              <a:rPr lang="en-US" sz="2000" dirty="0" smtClean="0"/>
              <a:t>|| B[V*] – B[V] 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|| ≤ </a:t>
            </a:r>
            <a:r>
              <a:rPr lang="el-GR" sz="2000" dirty="0" smtClean="0">
                <a:ea typeface="Arial Unicode MS" pitchFamily="34" charset="-128"/>
                <a:cs typeface="Arial Unicode MS" pitchFamily="34" charset="-128"/>
              </a:rPr>
              <a:t>β</a:t>
            </a:r>
            <a:r>
              <a:rPr lang="en-US" sz="2000" dirty="0" smtClean="0"/>
              <a:t>||</a:t>
            </a:r>
            <a:r>
              <a:rPr lang="en-US" baseline="16000" dirty="0" smtClean="0"/>
              <a:t> </a:t>
            </a:r>
            <a:r>
              <a:rPr lang="en-US" sz="2000" dirty="0" smtClean="0"/>
              <a:t>V* - V 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|| 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so applying Bellman backup to any value function brings us closer to V* by a factor </a:t>
            </a:r>
            <a:r>
              <a:rPr lang="el-GR" sz="2000" dirty="0" smtClean="0">
                <a:ea typeface="Arial Unicode MS" pitchFamily="34" charset="-128"/>
                <a:cs typeface="Arial Unicode MS" pitchFamily="34" charset="-128"/>
              </a:rPr>
              <a:t>β</a:t>
            </a:r>
            <a:endParaRPr lang="en-US" sz="2000" dirty="0" smtClean="0"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thus, Bellman fixed point theorems ensure convergence in the limit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When to stop value iteration?  when ||</a:t>
            </a:r>
            <a:r>
              <a:rPr lang="en-US" sz="2400" dirty="0" err="1" smtClean="0"/>
              <a:t>V</a:t>
            </a:r>
            <a:r>
              <a:rPr lang="en-US" baseline="16000" dirty="0" err="1" smtClean="0"/>
              <a:t>k</a:t>
            </a:r>
            <a:r>
              <a:rPr lang="en-US" sz="2400" dirty="0" smtClean="0"/>
              <a:t> -</a:t>
            </a:r>
            <a:r>
              <a:rPr lang="en-US" baseline="16000" dirty="0" smtClean="0"/>
              <a:t> </a:t>
            </a:r>
            <a:r>
              <a:rPr lang="en-US" sz="2400" dirty="0" smtClean="0"/>
              <a:t>V</a:t>
            </a:r>
            <a:r>
              <a:rPr lang="en-US" baseline="16000" dirty="0" smtClean="0"/>
              <a:t>k-1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||≤ 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ε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this ensures ||</a:t>
            </a:r>
            <a:r>
              <a:rPr lang="en-US" sz="2000" dirty="0" err="1" smtClean="0"/>
              <a:t>V</a:t>
            </a:r>
            <a:r>
              <a:rPr lang="en-US" baseline="16000" dirty="0" err="1" smtClean="0"/>
              <a:t>k</a:t>
            </a:r>
            <a:r>
              <a:rPr lang="en-US" sz="2000" dirty="0" smtClean="0"/>
              <a:t> –</a:t>
            </a:r>
            <a:r>
              <a:rPr lang="en-US" baseline="16000" dirty="0" smtClean="0"/>
              <a:t> </a:t>
            </a:r>
            <a:r>
              <a:rPr lang="en-US" sz="2000" dirty="0" smtClean="0"/>
              <a:t>V*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|| ≤ </a:t>
            </a:r>
            <a:r>
              <a:rPr lang="el-GR" sz="2000" dirty="0" smtClean="0">
                <a:ea typeface="Arial Unicode MS" pitchFamily="34" charset="-128"/>
                <a:cs typeface="Arial Unicode MS" pitchFamily="34" charset="-128"/>
              </a:rPr>
              <a:t>εβ 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/1-</a:t>
            </a:r>
            <a:r>
              <a:rPr lang="el-GR" sz="2000" dirty="0" smtClean="0">
                <a:ea typeface="Arial Unicode MS" pitchFamily="34" charset="-128"/>
                <a:cs typeface="Arial Unicode MS" pitchFamily="34" charset="-128"/>
              </a:rPr>
              <a:t>β</a:t>
            </a:r>
            <a:endParaRPr lang="en-US" sz="2000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Contraction property proof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that for any functions f and 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can use this to show that </a:t>
            </a:r>
          </a:p>
          <a:p>
            <a:pPr lvl="1"/>
            <a:r>
              <a:rPr lang="en-US" dirty="0" smtClean="0"/>
              <a:t>|B[V]-B[V’]| &lt;=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dirty="0" err="1" smtClean="0">
                <a:latin typeface="+mj-lt"/>
              </a:rPr>
              <a:t>|V</a:t>
            </a:r>
            <a:r>
              <a:rPr lang="en-US" dirty="0" smtClean="0">
                <a:latin typeface="+mj-lt"/>
              </a:rPr>
              <a:t> – V’|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BEFE7-340E-4407-AC06-C318C5FB7BC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661" y="1657350"/>
            <a:ext cx="78930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133" name="Object 12"/>
          <p:cNvGraphicFramePr>
            <a:graphicFrameLocks noChangeAspect="1"/>
          </p:cNvGraphicFramePr>
          <p:nvPr/>
        </p:nvGraphicFramePr>
        <p:xfrm>
          <a:off x="574121" y="4330184"/>
          <a:ext cx="5853261" cy="2088529"/>
        </p:xfrm>
        <a:graphic>
          <a:graphicData uri="http://schemas.openxmlformats.org/presentationml/2006/ole">
            <p:oleObj spid="_x0000_s48133" name="Equation" r:id="rId4" imgW="4698720" imgH="1676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60215B0-60D4-41D6-8A92-1D621C99A5C9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141288"/>
            <a:ext cx="7772400" cy="617537"/>
          </a:xfrm>
        </p:spPr>
        <p:txBody>
          <a:bodyPr/>
          <a:lstStyle/>
          <a:p>
            <a:r>
              <a:rPr lang="en-US" smtClean="0"/>
              <a:t>How to Act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a typeface="Arial Unicode MS" pitchFamily="34" charset="-128"/>
                <a:cs typeface="Arial Unicode MS" pitchFamily="34" charset="-128"/>
              </a:rPr>
              <a:t>Given a V</a:t>
            </a:r>
            <a:r>
              <a:rPr lang="en-US" baseline="30000" smtClean="0"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en-US" smtClean="0">
                <a:ea typeface="Arial Unicode MS" pitchFamily="34" charset="-128"/>
                <a:cs typeface="Arial Unicode MS" pitchFamily="34" charset="-128"/>
              </a:rPr>
              <a:t> from value iteration that closely approximates V*, what should we use as our policy?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Arial Unicode MS" pitchFamily="34" charset="-128"/>
                <a:cs typeface="Arial Unicode MS" pitchFamily="34" charset="-128"/>
              </a:rPr>
              <a:t>Use </a:t>
            </a:r>
            <a:r>
              <a:rPr lang="en-US" i="1" smtClean="0">
                <a:solidFill>
                  <a:srgbClr val="336600"/>
                </a:solidFill>
                <a:ea typeface="Arial Unicode MS" pitchFamily="34" charset="-128"/>
                <a:cs typeface="Arial Unicode MS" pitchFamily="34" charset="-128"/>
              </a:rPr>
              <a:t>greedy</a:t>
            </a:r>
            <a:r>
              <a:rPr lang="en-US" smtClean="0">
                <a:ea typeface="Arial Unicode MS" pitchFamily="34" charset="-128"/>
                <a:cs typeface="Arial Unicode MS" pitchFamily="34" charset="-128"/>
              </a:rPr>
              <a:t> policy:</a:t>
            </a:r>
          </a:p>
          <a:p>
            <a:pPr>
              <a:lnSpc>
                <a:spcPct val="90000"/>
              </a:lnSpc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ea typeface="Arial Unicode MS" pitchFamily="34" charset="-128"/>
                <a:cs typeface="Arial Unicode MS" pitchFamily="34" charset="-128"/>
              </a:rPr>
              <a:t>Note that the value of greedy policy may not be equal to V</a:t>
            </a:r>
            <a:r>
              <a:rPr lang="en-US" baseline="30000" smtClean="0">
                <a:ea typeface="Arial Unicode MS" pitchFamily="34" charset="-128"/>
                <a:cs typeface="Arial Unicode MS" pitchFamily="34" charset="-128"/>
              </a:rPr>
              <a:t>k</a:t>
            </a:r>
            <a:endParaRPr lang="en-US" smtClean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ea typeface="Arial Unicode MS" pitchFamily="34" charset="-128"/>
                <a:cs typeface="Arial Unicode MS" pitchFamily="34" charset="-128"/>
              </a:rPr>
              <a:t>Let V</a:t>
            </a:r>
            <a:r>
              <a:rPr lang="en-US" baseline="30000" smtClean="0">
                <a:ea typeface="Arial Unicode MS" pitchFamily="34" charset="-128"/>
                <a:cs typeface="Arial Unicode MS" pitchFamily="34" charset="-128"/>
              </a:rPr>
              <a:t>G </a:t>
            </a:r>
            <a:r>
              <a:rPr lang="en-US" smtClean="0">
                <a:ea typeface="Arial Unicode MS" pitchFamily="34" charset="-128"/>
                <a:cs typeface="Arial Unicode MS" pitchFamily="34" charset="-128"/>
              </a:rPr>
              <a:t>be the value of the greedy policy? How close is V</a:t>
            </a:r>
            <a:r>
              <a:rPr lang="en-US" baseline="30000" smtClean="0"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US" smtClean="0">
                <a:ea typeface="Arial Unicode MS" pitchFamily="34" charset="-128"/>
                <a:cs typeface="Arial Unicode MS" pitchFamily="34" charset="-128"/>
              </a:rPr>
              <a:t> to V*? 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688975" y="3162300"/>
          <a:ext cx="7813675" cy="1036638"/>
        </p:xfrm>
        <a:graphic>
          <a:graphicData uri="http://schemas.openxmlformats.org/presentationml/2006/ole">
            <p:oleObj spid="_x0000_s10242" name="Equation" r:id="rId3" imgW="2869920" imgH="380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58232-2F1F-4FE2-956C-BA59675325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900" y="1882775"/>
            <a:ext cx="71882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8CB9A03-E90A-4BC1-8FF4-C12BFC709A4C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141288"/>
            <a:ext cx="7772400" cy="617537"/>
          </a:xfrm>
        </p:spPr>
        <p:txBody>
          <a:bodyPr/>
          <a:lstStyle/>
          <a:p>
            <a:r>
              <a:rPr lang="en-US" smtClean="0"/>
              <a:t>How to Act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60425"/>
            <a:ext cx="8229600" cy="5870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Given a </a:t>
            </a:r>
            <a:r>
              <a:rPr lang="en-US" sz="2400" dirty="0" err="1" smtClean="0"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 sz="2400" baseline="30000" dirty="0" err="1" smtClean="0"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 from value iteration that closely approximates V*, what should we use as our policy?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Use </a:t>
            </a:r>
            <a:r>
              <a:rPr lang="en-US" sz="2400" i="1" dirty="0" smtClean="0">
                <a:solidFill>
                  <a:srgbClr val="336600"/>
                </a:solidFill>
                <a:ea typeface="Arial Unicode MS" pitchFamily="34" charset="-128"/>
                <a:cs typeface="Arial Unicode MS" pitchFamily="34" charset="-128"/>
              </a:rPr>
              <a:t>greedy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 policy:</a:t>
            </a:r>
          </a:p>
          <a:p>
            <a:pPr>
              <a:lnSpc>
                <a:spcPct val="90000"/>
              </a:lnSpc>
            </a:pPr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90000"/>
              </a:lnSpc>
            </a:pPr>
            <a:endParaRPr lang="en-US" sz="2000" dirty="0" smtClean="0"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We can show that greedy is not too far from optimal if </a:t>
            </a:r>
            <a:r>
              <a:rPr lang="en-US" sz="2000" dirty="0" err="1" smtClean="0"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 sz="2000" baseline="30000" dirty="0" err="1" smtClean="0"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 is close to V</a:t>
            </a:r>
            <a:r>
              <a:rPr lang="en-US" sz="2000" baseline="30000" dirty="0" smtClean="0">
                <a:ea typeface="Arial Unicode MS" pitchFamily="34" charset="-128"/>
                <a:cs typeface="Arial Unicode MS" pitchFamily="34" charset="-128"/>
              </a:rPr>
              <a:t>*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In particular, if </a:t>
            </a:r>
            <a:r>
              <a:rPr lang="en-US" sz="2400" dirty="0" err="1" smtClean="0"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 sz="2400" baseline="30000" dirty="0" err="1" smtClean="0"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 is within 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ε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 of V*, then V</a:t>
            </a:r>
            <a:r>
              <a:rPr lang="en-US" sz="2400" baseline="30000" dirty="0" smtClean="0"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 within 2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εβ 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/1-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β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 of V*  (if 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ε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 is 0.001 and 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β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 is 0.9, we have 0.018)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Furthermore, there exists a finite 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ε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ea typeface="Arial Unicode MS" pitchFamily="34" charset="-128"/>
                <a:cs typeface="Arial Unicode MS" pitchFamily="34" charset="-128"/>
              </a:rPr>
              <a:t>s.t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. greedy policy is optimal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That is, even if value estimate is off, greedy policy is optimal once it is close enough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673100" y="2325688"/>
          <a:ext cx="7813675" cy="1555750"/>
        </p:xfrm>
        <a:graphic>
          <a:graphicData uri="http://schemas.openxmlformats.org/presentationml/2006/ole">
            <p:oleObj spid="_x0000_s11266" name="Equation" r:id="rId3" imgW="2869920" imgH="571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103B0CC-F501-444B-95DB-672C4AF388F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Iteration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43000"/>
            <a:ext cx="8534400" cy="2133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mtClean="0"/>
              <a:t>Given fixed policy, can compute its value exactly:</a:t>
            </a:r>
          </a:p>
          <a:p>
            <a:pPr>
              <a:lnSpc>
                <a:spcPct val="120000"/>
              </a:lnSpc>
            </a:pPr>
            <a:endParaRPr lang="en-US" smtClean="0"/>
          </a:p>
          <a:p>
            <a:pPr>
              <a:lnSpc>
                <a:spcPct val="120000"/>
              </a:lnSpc>
            </a:pPr>
            <a:r>
              <a:rPr lang="en-US" smtClean="0"/>
              <a:t>Policy iteration exploits this: iterates steps of policy evaluation and policy improvement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1117600" y="1808163"/>
          <a:ext cx="6983413" cy="760412"/>
        </p:xfrm>
        <a:graphic>
          <a:graphicData uri="http://schemas.openxmlformats.org/presentationml/2006/ole">
            <p:oleObj spid="_x0000_s12290" name="Equation" r:id="rId3" imgW="2565360" imgH="279360" progId="Equation.3">
              <p:embed/>
            </p:oleObj>
          </a:graphicData>
        </a:graphic>
      </p:graphicFrame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457200" y="3743325"/>
            <a:ext cx="6710363" cy="2720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342900" indent="-342900" algn="l">
              <a:lnSpc>
                <a:spcPct val="120000"/>
              </a:lnSpc>
              <a:spcBef>
                <a:spcPct val="0"/>
              </a:spcBef>
            </a:pPr>
            <a:r>
              <a:rPr lang="en-US">
                <a:latin typeface="Comic Sans MS" pitchFamily="66" charset="0"/>
              </a:rPr>
              <a:t>1. Choose a random policy </a:t>
            </a:r>
            <a:r>
              <a:rPr lang="el-GR">
                <a:latin typeface="Comic Sans MS" pitchFamily="66" charset="0"/>
              </a:rPr>
              <a:t>π</a:t>
            </a:r>
            <a:endParaRPr 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l">
              <a:lnSpc>
                <a:spcPct val="120000"/>
              </a:lnSpc>
              <a:spcBef>
                <a:spcPct val="0"/>
              </a:spcBef>
            </a:pPr>
            <a:r>
              <a:rPr lang="en-US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2. Loop:</a:t>
            </a:r>
          </a:p>
          <a:p>
            <a:pPr marL="342900" indent="-342900" algn="l">
              <a:lnSpc>
                <a:spcPct val="120000"/>
              </a:lnSpc>
              <a:spcBef>
                <a:spcPct val="0"/>
              </a:spcBef>
            </a:pPr>
            <a:r>
              <a:rPr lang="en-US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 (a) </a:t>
            </a:r>
            <a:r>
              <a:rPr lang="en-US">
                <a:latin typeface="Comic Sans MS" pitchFamily="66" charset="0"/>
              </a:rPr>
              <a:t>Evaluate V</a:t>
            </a:r>
            <a:r>
              <a:rPr lang="el-GR" sz="2800" baseline="-16000">
                <a:latin typeface="Comic Sans MS" pitchFamily="66" charset="0"/>
              </a:rPr>
              <a:t>π</a:t>
            </a:r>
            <a:endParaRPr lang="en-US" sz="2800" baseline="-16000">
              <a:latin typeface="Comic Sans MS" pitchFamily="66" charset="0"/>
            </a:endParaRPr>
          </a:p>
          <a:p>
            <a:pPr marL="342900" indent="-342900" algn="l">
              <a:lnSpc>
                <a:spcPct val="120000"/>
              </a:lnSpc>
              <a:spcBef>
                <a:spcPct val="0"/>
              </a:spcBef>
            </a:pPr>
            <a:r>
              <a:rPr lang="en-US">
                <a:latin typeface="Comic Sans MS" pitchFamily="66" charset="0"/>
              </a:rPr>
              <a:t>   (b) For each s in S, set </a:t>
            </a:r>
          </a:p>
          <a:p>
            <a:pPr marL="342900" indent="-342900" algn="l">
              <a:lnSpc>
                <a:spcPct val="120000"/>
              </a:lnSpc>
              <a:spcBef>
                <a:spcPct val="0"/>
              </a:spcBef>
            </a:pPr>
            <a:r>
              <a:rPr lang="en-US">
                <a:latin typeface="Comic Sans MS" pitchFamily="66" charset="0"/>
              </a:rPr>
              <a:t>   (c) Replace </a:t>
            </a:r>
            <a:r>
              <a:rPr lang="el-GR">
                <a:latin typeface="Comic Sans MS" pitchFamily="66" charset="0"/>
              </a:rPr>
              <a:t>π</a:t>
            </a:r>
            <a:r>
              <a:rPr lang="en-US">
                <a:latin typeface="Comic Sans MS" pitchFamily="66" charset="0"/>
              </a:rPr>
              <a:t> with </a:t>
            </a:r>
            <a:r>
              <a:rPr lang="el-GR">
                <a:latin typeface="Comic Sans MS" pitchFamily="66" charset="0"/>
              </a:rPr>
              <a:t>π</a:t>
            </a:r>
            <a:r>
              <a:rPr lang="en-US">
                <a:latin typeface="Comic Sans MS" pitchFamily="66" charset="0"/>
              </a:rPr>
              <a:t>’</a:t>
            </a:r>
          </a:p>
          <a:p>
            <a:pPr marL="342900" indent="-342900" algn="l">
              <a:lnSpc>
                <a:spcPct val="120000"/>
              </a:lnSpc>
              <a:spcBef>
                <a:spcPct val="0"/>
              </a:spcBef>
            </a:pPr>
            <a:r>
              <a:rPr lang="en-US">
                <a:latin typeface="Comic Sans MS" pitchFamily="66" charset="0"/>
              </a:rPr>
              <a:t>Until no improving action possible at any state</a:t>
            </a:r>
            <a:endParaRPr lang="el-GR">
              <a:latin typeface="Comic Sans MS" pitchFamily="66" charset="0"/>
            </a:endParaRPr>
          </a:p>
        </p:txBody>
      </p:sp>
      <p:graphicFrame>
        <p:nvGraphicFramePr>
          <p:cNvPr id="12291" name="Object 6"/>
          <p:cNvGraphicFramePr>
            <a:graphicFrameLocks noChangeAspect="1"/>
          </p:cNvGraphicFramePr>
          <p:nvPr/>
        </p:nvGraphicFramePr>
        <p:xfrm>
          <a:off x="4175125" y="5105400"/>
          <a:ext cx="4622800" cy="763588"/>
        </p:xfrm>
        <a:graphic>
          <a:graphicData uri="http://schemas.openxmlformats.org/presentationml/2006/ole">
            <p:oleObj spid="_x0000_s12291" name="Equation" r:id="rId4" imgW="2311200" imgH="380880" progId="Equation.3">
              <p:embed/>
            </p:oleObj>
          </a:graphicData>
        </a:graphic>
      </p:graphicFrame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381000" y="3743325"/>
            <a:ext cx="8534400" cy="297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5668963" y="4108450"/>
            <a:ext cx="284638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Policy improvement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5592763" y="4556125"/>
            <a:ext cx="1128712" cy="5794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5883F3-5C4A-4C3E-B485-CD8EED2E508E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84138"/>
            <a:ext cx="7772400" cy="617537"/>
          </a:xfrm>
        </p:spPr>
        <p:txBody>
          <a:bodyPr/>
          <a:lstStyle/>
          <a:p>
            <a:r>
              <a:rPr lang="en-US" smtClean="0"/>
              <a:t>Policy Iteration Notes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16013"/>
            <a:ext cx="7772400" cy="5005387"/>
          </a:xfrm>
        </p:spPr>
        <p:txBody>
          <a:bodyPr/>
          <a:lstStyle/>
          <a:p>
            <a:r>
              <a:rPr lang="en-US" smtClean="0"/>
              <a:t>Each step of policy iteration is guaranteed to strictly improve the policy at some state when improvement is possible</a:t>
            </a:r>
          </a:p>
          <a:p>
            <a:r>
              <a:rPr lang="en-US" smtClean="0"/>
              <a:t>Convergence assured (Howard)</a:t>
            </a:r>
          </a:p>
          <a:p>
            <a:pPr lvl="1"/>
            <a:r>
              <a:rPr lang="en-US" smtClean="0"/>
              <a:t>intuitively: no local maxima in value space, and each policy must improve value; since finite number of policies, will converge to optimal policy</a:t>
            </a:r>
          </a:p>
          <a:p>
            <a:r>
              <a:rPr lang="en-US" smtClean="0"/>
              <a:t>Gives exact value of optimal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835B798-9E62-4ED0-A994-76F0D851AE9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84138"/>
            <a:ext cx="7772400" cy="617537"/>
          </a:xfrm>
        </p:spPr>
        <p:txBody>
          <a:bodyPr/>
          <a:lstStyle/>
          <a:p>
            <a:r>
              <a:rPr lang="en-US" smtClean="0"/>
              <a:t>Value Iteration vs. Policy Iteration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8" y="815975"/>
            <a:ext cx="77724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Which is faster? VI or PI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It depends on the problem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VI takes more iterations than PI, but PI requires more time on each iteration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PI must perform policy evaluation on each step which involves solving a linear system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Also, VI can be done with asynchronous and prioritized update fashion..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Complexity: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There are at most exp(n) policies, so PI is no worse than exponential time in number of states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Empirically O(n) iterations are required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Still no polynomial bound on the number of PI iterations (open problem)!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Font typeface="Marlett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Markov Decision Process (MDP)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6172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  <a:latin typeface="Garamond" pitchFamily="18" charset="0"/>
              </a:rPr>
              <a:t> </a:t>
            </a:r>
            <a:r>
              <a:rPr lang="en-US" b="1" smtClean="0">
                <a:solidFill>
                  <a:schemeClr val="accent2"/>
                </a:solidFill>
                <a:latin typeface="cmsy10" pitchFamily="34" charset="0"/>
              </a:rPr>
              <a:t>S</a:t>
            </a:r>
            <a:r>
              <a:rPr lang="en-US" smtClean="0">
                <a:solidFill>
                  <a:schemeClr val="accent2"/>
                </a:solidFill>
                <a:latin typeface="Garamond" pitchFamily="18" charset="0"/>
              </a:rPr>
              <a:t>:</a:t>
            </a:r>
            <a:r>
              <a:rPr lang="en-US" smtClean="0"/>
              <a:t> A set of states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  <a:latin typeface="Garamond" pitchFamily="18" charset="0"/>
              </a:rPr>
              <a:t> </a:t>
            </a:r>
            <a:r>
              <a:rPr lang="en-US" b="1" smtClean="0">
                <a:solidFill>
                  <a:schemeClr val="accent2"/>
                </a:solidFill>
                <a:latin typeface="cmsy10" pitchFamily="34" charset="0"/>
              </a:rPr>
              <a:t>A</a:t>
            </a:r>
            <a:r>
              <a:rPr lang="en-US" smtClean="0">
                <a:solidFill>
                  <a:schemeClr val="accent2"/>
                </a:solidFill>
                <a:latin typeface="Garamond" pitchFamily="18" charset="0"/>
              </a:rPr>
              <a:t>:</a:t>
            </a:r>
            <a:r>
              <a:rPr lang="en-US" smtClean="0"/>
              <a:t> A set of actions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  <a:latin typeface="Garamond" pitchFamily="18" charset="0"/>
              </a:rPr>
              <a:t> </a:t>
            </a:r>
            <a:r>
              <a:rPr lang="en-US" b="1" smtClean="0">
                <a:solidFill>
                  <a:schemeClr val="accent2"/>
                </a:solidFill>
                <a:latin typeface="cmsy10" pitchFamily="34" charset="0"/>
              </a:rPr>
              <a:t>P</a:t>
            </a:r>
            <a:r>
              <a:rPr lang="en-US" smtClean="0">
                <a:solidFill>
                  <a:schemeClr val="accent2"/>
                </a:solidFill>
              </a:rPr>
              <a:t>r(s’|s,a):</a:t>
            </a:r>
            <a:r>
              <a:rPr lang="en-US" smtClean="0"/>
              <a:t> transition model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(aka </a:t>
            </a:r>
            <a:r>
              <a:rPr lang="en-US" smtClean="0">
                <a:solidFill>
                  <a:schemeClr val="accent2"/>
                </a:solidFill>
              </a:rPr>
              <a:t>M</a:t>
            </a:r>
            <a:r>
              <a:rPr lang="en-US" baseline="30000" smtClean="0">
                <a:solidFill>
                  <a:schemeClr val="accent2"/>
                </a:solidFill>
              </a:rPr>
              <a:t>a</a:t>
            </a:r>
            <a:r>
              <a:rPr lang="en-US" baseline="-25000" smtClean="0">
                <a:solidFill>
                  <a:schemeClr val="accent2"/>
                </a:solidFill>
              </a:rPr>
              <a:t>s,s’</a:t>
            </a:r>
            <a:r>
              <a:rPr lang="en-US" smtClean="0">
                <a:solidFill>
                  <a:schemeClr val="accent2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  <a:latin typeface="Garamond" pitchFamily="18" charset="0"/>
              </a:rPr>
              <a:t> </a:t>
            </a:r>
            <a:r>
              <a:rPr lang="en-US" b="1" smtClean="0">
                <a:solidFill>
                  <a:schemeClr val="accent2"/>
                </a:solidFill>
                <a:latin typeface="cmsy10" pitchFamily="34" charset="0"/>
              </a:rPr>
              <a:t>C</a:t>
            </a:r>
            <a:r>
              <a:rPr lang="en-US" smtClean="0">
                <a:solidFill>
                  <a:schemeClr val="accent2"/>
                </a:solidFill>
              </a:rPr>
              <a:t>(s,a,s’):</a:t>
            </a:r>
            <a:r>
              <a:rPr lang="en-US" smtClean="0"/>
              <a:t> cost model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  <a:latin typeface="Garamond" pitchFamily="18" charset="0"/>
              </a:rPr>
              <a:t> </a:t>
            </a:r>
            <a:r>
              <a:rPr lang="en-US" b="1" smtClean="0">
                <a:solidFill>
                  <a:schemeClr val="accent2"/>
                </a:solidFill>
                <a:latin typeface="cmsy10" pitchFamily="34" charset="0"/>
              </a:rPr>
              <a:t>G</a:t>
            </a:r>
            <a:r>
              <a:rPr lang="en-US" smtClean="0">
                <a:solidFill>
                  <a:schemeClr val="accent2"/>
                </a:solidFill>
                <a:latin typeface="Garamond" pitchFamily="18" charset="0"/>
              </a:rPr>
              <a:t>:</a:t>
            </a:r>
            <a:r>
              <a:rPr lang="en-US" smtClean="0"/>
              <a:t> set of goals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s</a:t>
            </a:r>
            <a:r>
              <a:rPr lang="en-US" baseline="-25000" smtClean="0">
                <a:solidFill>
                  <a:schemeClr val="accent2"/>
                </a:solidFill>
              </a:rPr>
              <a:t>0</a:t>
            </a:r>
            <a:r>
              <a:rPr lang="en-US" smtClean="0">
                <a:solidFill>
                  <a:schemeClr val="accent2"/>
                </a:solidFill>
              </a:rPr>
              <a:t>:</a:t>
            </a:r>
            <a:r>
              <a:rPr lang="en-US" smtClean="0"/>
              <a:t> start state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</a:t>
            </a:r>
            <a:r>
              <a:rPr lang="en-US" smtClean="0">
                <a:solidFill>
                  <a:schemeClr val="accent2"/>
                </a:solidFill>
                <a:latin typeface="Garamond" pitchFamily="18" charset="0"/>
              </a:rPr>
              <a:t>:</a:t>
            </a:r>
            <a:r>
              <a:rPr lang="en-US" smtClean="0"/>
              <a:t> discount factor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accent2"/>
                </a:solidFill>
                <a:latin typeface="cmsy10" pitchFamily="34" charset="0"/>
              </a:rPr>
              <a:t>R</a:t>
            </a:r>
            <a:r>
              <a:rPr lang="en-US" smtClean="0">
                <a:solidFill>
                  <a:schemeClr val="accent2"/>
                </a:solidFill>
                <a:latin typeface="Garamond" pitchFamily="18" charset="0"/>
              </a:rPr>
              <a:t>(</a:t>
            </a:r>
            <a:r>
              <a:rPr lang="en-US" smtClean="0">
                <a:solidFill>
                  <a:schemeClr val="accent2"/>
                </a:solidFill>
              </a:rPr>
              <a:t>s,a,s’):</a:t>
            </a:r>
            <a:r>
              <a:rPr lang="en-US" smtClean="0"/>
              <a:t> reward model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381000" y="1219200"/>
            <a:ext cx="5029200" cy="44196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83" name="Oval 59"/>
          <p:cNvSpPr>
            <a:spLocks noChangeArrowheads="1"/>
          </p:cNvSpPr>
          <p:nvPr/>
        </p:nvSpPr>
        <p:spPr bwMode="auto">
          <a:xfrm>
            <a:off x="685800" y="2133600"/>
            <a:ext cx="1905000" cy="1066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84" name="Oval 60"/>
          <p:cNvSpPr>
            <a:spLocks noChangeArrowheads="1"/>
          </p:cNvSpPr>
          <p:nvPr/>
        </p:nvSpPr>
        <p:spPr bwMode="auto">
          <a:xfrm>
            <a:off x="152400" y="381000"/>
            <a:ext cx="1295400" cy="609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562600" y="1295400"/>
            <a:ext cx="3243263" cy="59340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Value function: expected</a:t>
            </a:r>
          </a:p>
          <a:p>
            <a:pPr algn="l" eaLnBrk="1" hangingPunct="1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  long term reward from</a:t>
            </a:r>
          </a:p>
          <a:p>
            <a:pPr algn="l" eaLnBrk="1" hangingPunct="1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  the state</a:t>
            </a:r>
          </a:p>
          <a:p>
            <a:pPr algn="l"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Q values: Expected long</a:t>
            </a:r>
          </a:p>
          <a:p>
            <a:pPr algn="l" eaLnBrk="1" hangingPunct="1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term reward of doing a</a:t>
            </a:r>
          </a:p>
          <a:p>
            <a:pPr algn="l" eaLnBrk="1" hangingPunct="1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in s</a:t>
            </a:r>
          </a:p>
          <a:p>
            <a:pPr algn="l" eaLnBrk="1" hangingPunct="1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 V(s) = max Q(s,a)</a:t>
            </a:r>
          </a:p>
          <a:p>
            <a:pPr algn="l"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Greedy Policy w.r.t.</a:t>
            </a:r>
          </a:p>
          <a:p>
            <a:pPr algn="l" eaLnBrk="1" hangingPunct="1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 a value function</a:t>
            </a:r>
          </a:p>
          <a:p>
            <a:pPr algn="l"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Value of a policy</a:t>
            </a:r>
          </a:p>
          <a:p>
            <a:pPr algn="l"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Optimal value function</a:t>
            </a:r>
          </a:p>
          <a:p>
            <a:pPr algn="l" eaLnBrk="1" hangingPunct="1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 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  <p:bldP spid="52283" grpId="0" animBg="1"/>
      <p:bldP spid="52283" grpId="1" animBg="1"/>
      <p:bldP spid="52284" grpId="0" animBg="1"/>
      <p:bldP spid="52284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of MDPs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143000"/>
            <a:ext cx="8382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Goal-directed, Indefinite Horizon, Cost Minimization MDP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smtClean="0"/>
              <a:t>&lt;</a:t>
            </a:r>
            <a:r>
              <a:rPr lang="en-US" sz="1900" b="1" smtClean="0">
                <a:latin typeface="cmsy10" pitchFamily="34" charset="0"/>
              </a:rPr>
              <a:t>S</a:t>
            </a:r>
            <a:r>
              <a:rPr lang="en-US" sz="1900" smtClean="0"/>
              <a:t>, </a:t>
            </a:r>
            <a:r>
              <a:rPr lang="en-US" sz="1900" b="1" smtClean="0">
                <a:latin typeface="cmsy10" pitchFamily="34" charset="0"/>
              </a:rPr>
              <a:t>A</a:t>
            </a:r>
            <a:r>
              <a:rPr lang="en-US" sz="1900" smtClean="0"/>
              <a:t>, </a:t>
            </a:r>
            <a:r>
              <a:rPr lang="en-US" sz="1900" b="1" smtClean="0">
                <a:latin typeface="cmsy10" pitchFamily="34" charset="0"/>
              </a:rPr>
              <a:t>P</a:t>
            </a:r>
            <a:r>
              <a:rPr lang="en-US" sz="1900" smtClean="0"/>
              <a:t>r, </a:t>
            </a:r>
            <a:r>
              <a:rPr lang="en-US" sz="1900" b="1" smtClean="0">
                <a:latin typeface="cmsy10" pitchFamily="34" charset="0"/>
              </a:rPr>
              <a:t>C</a:t>
            </a:r>
            <a:r>
              <a:rPr lang="en-US" sz="1900" smtClean="0"/>
              <a:t>, </a:t>
            </a:r>
            <a:r>
              <a:rPr lang="en-US" sz="1900" b="1" smtClean="0">
                <a:latin typeface="cmsy10" pitchFamily="34" charset="0"/>
              </a:rPr>
              <a:t>G</a:t>
            </a:r>
            <a:r>
              <a:rPr lang="en-US" sz="1900" smtClean="0"/>
              <a:t>, s</a:t>
            </a:r>
            <a:r>
              <a:rPr lang="en-US" sz="1900" baseline="-25000" smtClean="0"/>
              <a:t>0</a:t>
            </a:r>
            <a:r>
              <a:rPr lang="en-US" sz="1900" smtClean="0"/>
              <a:t>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smtClean="0"/>
              <a:t>Most often studied in planning community</a:t>
            </a:r>
          </a:p>
          <a:p>
            <a:pPr lvl="1" eaLnBrk="1" hangingPunct="1">
              <a:lnSpc>
                <a:spcPct val="90000"/>
              </a:lnSpc>
            </a:pPr>
            <a:endParaRPr lang="en-US" sz="19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Infinite Horizon, Discounted Reward Maximization MDP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smtClean="0"/>
              <a:t>&lt;</a:t>
            </a:r>
            <a:r>
              <a:rPr lang="en-US" sz="1900" b="1" smtClean="0">
                <a:latin typeface="cmsy10" pitchFamily="34" charset="0"/>
              </a:rPr>
              <a:t>S</a:t>
            </a:r>
            <a:r>
              <a:rPr lang="en-US" sz="1900" smtClean="0"/>
              <a:t>, </a:t>
            </a:r>
            <a:r>
              <a:rPr lang="en-US" sz="1900" b="1" smtClean="0">
                <a:latin typeface="cmsy10" pitchFamily="34" charset="0"/>
              </a:rPr>
              <a:t>A</a:t>
            </a:r>
            <a:r>
              <a:rPr lang="en-US" sz="1900" smtClean="0"/>
              <a:t>, </a:t>
            </a:r>
            <a:r>
              <a:rPr lang="en-US" sz="1900" b="1" smtClean="0">
                <a:latin typeface="cmsy10" pitchFamily="34" charset="0"/>
              </a:rPr>
              <a:t>P</a:t>
            </a:r>
            <a:r>
              <a:rPr lang="en-US" sz="1900" smtClean="0"/>
              <a:t>r, </a:t>
            </a:r>
            <a:r>
              <a:rPr lang="en-US" sz="1900" b="1" smtClean="0">
                <a:latin typeface="cmsy10" pitchFamily="34" charset="0"/>
              </a:rPr>
              <a:t>R</a:t>
            </a:r>
            <a:r>
              <a:rPr lang="en-US" sz="1900" smtClean="0"/>
              <a:t>, </a:t>
            </a:r>
            <a:r>
              <a:rPr lang="en-US" sz="1900" b="1" smtClean="0">
                <a:latin typeface="Symbol" pitchFamily="18" charset="2"/>
                <a:sym typeface="Symbol" pitchFamily="18" charset="2"/>
              </a:rPr>
              <a:t></a:t>
            </a:r>
            <a:r>
              <a:rPr lang="en-US" sz="1900" smtClean="0"/>
              <a:t>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smtClean="0"/>
              <a:t>Most often studied in reinforcement learning</a:t>
            </a:r>
          </a:p>
          <a:p>
            <a:pPr lvl="1" eaLnBrk="1" hangingPunct="1">
              <a:lnSpc>
                <a:spcPct val="90000"/>
              </a:lnSpc>
            </a:pPr>
            <a:endParaRPr lang="en-US" sz="19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Goal-directed, Finite Horizon, Prob. Maximization MDP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smtClean="0"/>
              <a:t>&lt;</a:t>
            </a:r>
            <a:r>
              <a:rPr lang="en-US" sz="1900" b="1" smtClean="0">
                <a:latin typeface="cmsy10" pitchFamily="34" charset="0"/>
              </a:rPr>
              <a:t>S</a:t>
            </a:r>
            <a:r>
              <a:rPr lang="en-US" sz="1900" smtClean="0"/>
              <a:t>, </a:t>
            </a:r>
            <a:r>
              <a:rPr lang="en-US" sz="1900" b="1" smtClean="0">
                <a:latin typeface="cmsy10" pitchFamily="34" charset="0"/>
              </a:rPr>
              <a:t>A</a:t>
            </a:r>
            <a:r>
              <a:rPr lang="en-US" sz="1900" smtClean="0"/>
              <a:t>, </a:t>
            </a:r>
            <a:r>
              <a:rPr lang="en-US" sz="1900" b="1" smtClean="0">
                <a:latin typeface="cmsy10" pitchFamily="34" charset="0"/>
              </a:rPr>
              <a:t>P</a:t>
            </a:r>
            <a:r>
              <a:rPr lang="en-US" sz="1900" smtClean="0"/>
              <a:t>r, </a:t>
            </a:r>
            <a:r>
              <a:rPr lang="en-US" sz="1900" b="1" smtClean="0">
                <a:latin typeface="cmsy10" pitchFamily="34" charset="0"/>
              </a:rPr>
              <a:t>G</a:t>
            </a:r>
            <a:r>
              <a:rPr lang="en-US" sz="1900" smtClean="0"/>
              <a:t>, s</a:t>
            </a:r>
            <a:r>
              <a:rPr lang="en-US" sz="1900" baseline="-25000" smtClean="0"/>
              <a:t>0</a:t>
            </a:r>
            <a:r>
              <a:rPr lang="en-US" sz="1900" smtClean="0"/>
              <a:t>, T&gt;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smtClean="0"/>
              <a:t>Also studied in planning community</a:t>
            </a:r>
          </a:p>
          <a:p>
            <a:pPr lvl="1" eaLnBrk="1" hangingPunct="1">
              <a:lnSpc>
                <a:spcPct val="90000"/>
              </a:lnSpc>
            </a:pPr>
            <a:endParaRPr lang="en-US" sz="19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Oversubscription Planning: Non absorbing goals, Reward Max. MDP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smtClean="0"/>
              <a:t>&lt;</a:t>
            </a:r>
            <a:r>
              <a:rPr lang="en-US" sz="1900" b="1" smtClean="0">
                <a:latin typeface="cmsy10" pitchFamily="34" charset="0"/>
              </a:rPr>
              <a:t>S</a:t>
            </a:r>
            <a:r>
              <a:rPr lang="en-US" sz="1900" smtClean="0"/>
              <a:t>, </a:t>
            </a:r>
            <a:r>
              <a:rPr lang="en-US" sz="1900" b="1" smtClean="0">
                <a:latin typeface="cmsy10" pitchFamily="34" charset="0"/>
              </a:rPr>
              <a:t>A</a:t>
            </a:r>
            <a:r>
              <a:rPr lang="en-US" sz="1900" smtClean="0"/>
              <a:t>, </a:t>
            </a:r>
            <a:r>
              <a:rPr lang="en-US" sz="1900" b="1" smtClean="0">
                <a:latin typeface="cmsy10" pitchFamily="34" charset="0"/>
              </a:rPr>
              <a:t>P</a:t>
            </a:r>
            <a:r>
              <a:rPr lang="en-US" sz="1900" smtClean="0"/>
              <a:t>r, </a:t>
            </a:r>
            <a:r>
              <a:rPr lang="en-US" sz="1900" b="1" smtClean="0">
                <a:latin typeface="cmsy10" pitchFamily="34" charset="0"/>
              </a:rPr>
              <a:t>G</a:t>
            </a:r>
            <a:r>
              <a:rPr lang="en-US" sz="1900" smtClean="0"/>
              <a:t>, </a:t>
            </a:r>
            <a:r>
              <a:rPr lang="en-US" sz="1900" b="1" smtClean="0">
                <a:latin typeface="cmsy10" pitchFamily="34" charset="0"/>
              </a:rPr>
              <a:t>R</a:t>
            </a:r>
            <a:r>
              <a:rPr lang="en-US" sz="1900" smtClean="0"/>
              <a:t>, s</a:t>
            </a:r>
            <a:r>
              <a:rPr lang="en-US" sz="1900" baseline="-25000" smtClean="0"/>
              <a:t>0</a:t>
            </a:r>
            <a:r>
              <a:rPr lang="en-US" sz="1900" smtClean="0"/>
              <a:t>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smtClean="0"/>
              <a:t>Relatively recent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SSPP—Stochastic Shortest Path Problem An MDP with Init and Goal states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396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MDPs don’t have a notion of an “initial” and “goal” state. (Process orientation instead of “task” orientation)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Goals are sort of modeled by reward functions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/>
              <a:t>Allows pretty expressive goals (in theory)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Normal MDP algorithms don’t use initial state information (since policy is supposed to cover the entire search space anyway).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/>
              <a:t>Could consider “envelope extension” methods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200" smtClean="0"/>
              <a:t>Compute a “deterministic” plan (which gives the policy for some of the states; Extend the policy to other states that are likely to happen during execution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200" smtClean="0"/>
              <a:t>RTDP methods  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191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990033"/>
                </a:solidFill>
              </a:rPr>
              <a:t>SSSP are  a special case of MDPs where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>
                <a:solidFill>
                  <a:srgbClr val="990033"/>
                </a:solidFill>
              </a:rPr>
              <a:t>(a) initial state is given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>
                <a:solidFill>
                  <a:srgbClr val="990033"/>
                </a:solidFill>
              </a:rPr>
              <a:t>(b) there are absorbing goal states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>
                <a:solidFill>
                  <a:srgbClr val="990033"/>
                </a:solidFill>
              </a:rPr>
              <a:t>(c) Actions have costs. All states have zero rewards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990033"/>
                </a:solidFill>
              </a:rPr>
              <a:t>A proper policy for SSSP is a policy which is guaranteed to ultimately put the agent in one of the absorbing states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990033"/>
                </a:solidFill>
              </a:rPr>
              <a:t>For SSSP, it would be worth finding a partial policy that only covers the “relevant” states (states that are reachable from init and goal states on any optimal policy)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>
                <a:solidFill>
                  <a:srgbClr val="990033"/>
                </a:solidFill>
              </a:rPr>
              <a:t>Value/Policy Iteration don’t consider the notion of relevance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>
                <a:solidFill>
                  <a:srgbClr val="990033"/>
                </a:solidFill>
              </a:rPr>
              <a:t>Consider “heuristic state search” algorithms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>
                <a:solidFill>
                  <a:srgbClr val="990033"/>
                </a:solidFill>
              </a:rPr>
              <a:t>Heuristic can be seen as the “estimate” of the value of a state. 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029200"/>
            <a:ext cx="4191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305800" cy="4419600"/>
          </a:xfrm>
        </p:spPr>
        <p:txBody>
          <a:bodyPr/>
          <a:lstStyle/>
          <a:p>
            <a:pPr eaLnBrk="1" hangingPunct="1"/>
            <a:r>
              <a:rPr lang="en-US" smtClean="0"/>
              <a:t>&lt;</a:t>
            </a:r>
            <a:r>
              <a:rPr lang="en-US" b="1" smtClean="0">
                <a:latin typeface="cmsy10" pitchFamily="34" charset="0"/>
              </a:rPr>
              <a:t>S</a:t>
            </a:r>
            <a:r>
              <a:rPr lang="en-US" smtClean="0"/>
              <a:t>, </a:t>
            </a:r>
            <a:r>
              <a:rPr lang="en-US" b="1" smtClean="0">
                <a:latin typeface="cmsy10" pitchFamily="34" charset="0"/>
              </a:rPr>
              <a:t>A</a:t>
            </a:r>
            <a:r>
              <a:rPr lang="en-US" smtClean="0"/>
              <a:t>, </a:t>
            </a:r>
            <a:r>
              <a:rPr lang="en-US" b="1" smtClean="0">
                <a:latin typeface="cmsy10" pitchFamily="34" charset="0"/>
              </a:rPr>
              <a:t>P</a:t>
            </a:r>
            <a:r>
              <a:rPr lang="en-US" smtClean="0"/>
              <a:t>r, </a:t>
            </a:r>
            <a:r>
              <a:rPr lang="en-US" b="1" smtClean="0">
                <a:latin typeface="cmsy10" pitchFamily="34" charset="0"/>
              </a:rPr>
              <a:t>C</a:t>
            </a:r>
            <a:r>
              <a:rPr lang="en-US" smtClean="0"/>
              <a:t>, </a:t>
            </a:r>
            <a:r>
              <a:rPr lang="en-US" b="1" smtClean="0">
                <a:latin typeface="cmsy10" pitchFamily="34" charset="0"/>
              </a:rPr>
              <a:t>G</a:t>
            </a:r>
            <a:r>
              <a:rPr lang="en-US" smtClean="0"/>
              <a:t>, s</a:t>
            </a:r>
            <a:r>
              <a:rPr lang="en-US" baseline="-25000" smtClean="0"/>
              <a:t>0</a:t>
            </a:r>
            <a:r>
              <a:rPr lang="en-US" smtClean="0"/>
              <a:t>&gt;</a:t>
            </a:r>
          </a:p>
          <a:p>
            <a:pPr eaLnBrk="1" hangingPunct="1"/>
            <a:r>
              <a:rPr lang="en-US" smtClean="0"/>
              <a:t>Define J*(s) {optimal cost} as the minimum expected cost to reach a goal from this state.</a:t>
            </a:r>
          </a:p>
          <a:p>
            <a:pPr eaLnBrk="1" hangingPunct="1"/>
            <a:r>
              <a:rPr lang="en-US" smtClean="0"/>
              <a:t>J* should satisfy the following equation: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i="1" smtClean="0">
                <a:latin typeface="Franklin Gothic Medium" pitchFamily="34" charset="0"/>
              </a:rPr>
              <a:t>	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04800"/>
            <a:ext cx="7543800" cy="685800"/>
          </a:xfrm>
        </p:spPr>
        <p:txBody>
          <a:bodyPr/>
          <a:lstStyle/>
          <a:p>
            <a:pPr eaLnBrk="1" hangingPunct="1"/>
            <a:r>
              <a:rPr lang="en-US" sz="2400" smtClean="0"/>
              <a:t>Bellman Equations for Cost Minimization MDP</a:t>
            </a:r>
            <a:r>
              <a:rPr lang="en-US" sz="2400" baseline="-25000" smtClean="0"/>
              <a:t/>
            </a:r>
            <a:br>
              <a:rPr lang="en-US" sz="2400" baseline="-25000" smtClean="0"/>
            </a:br>
            <a:r>
              <a:rPr lang="en-US" sz="2400" smtClean="0"/>
              <a:t>(absorbing goals)[also called Stochastic Shortest Path]</a:t>
            </a:r>
            <a:endParaRPr lang="en-US" sz="2400" baseline="-25000" smtClean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57200" y="3962400"/>
            <a:ext cx="8382000" cy="1371600"/>
            <a:chOff x="288" y="2160"/>
            <a:chExt cx="5280" cy="864"/>
          </a:xfrm>
        </p:grpSpPr>
        <p:sp>
          <p:nvSpPr>
            <p:cNvPr id="9226" name="Rectangle 5"/>
            <p:cNvSpPr>
              <a:spLocks noChangeArrowheads="1"/>
            </p:cNvSpPr>
            <p:nvPr/>
          </p:nvSpPr>
          <p:spPr bwMode="auto">
            <a:xfrm>
              <a:off x="288" y="2160"/>
              <a:ext cx="5280" cy="864"/>
            </a:xfrm>
            <a:prstGeom prst="rect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9227" name="Picture 1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" y="2208"/>
              <a:ext cx="5184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352800" y="4419600"/>
            <a:ext cx="2362200" cy="8382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l"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133600" y="4419600"/>
            <a:ext cx="1219200" cy="8382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l"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715000" y="4419600"/>
            <a:ext cx="3048000" cy="8382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l"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3" name="AutoShape 11"/>
          <p:cNvSpPr>
            <a:spLocks/>
          </p:cNvSpPr>
          <p:nvPr/>
        </p:nvSpPr>
        <p:spPr bwMode="auto">
          <a:xfrm rot="-5400000">
            <a:off x="5943600" y="2971800"/>
            <a:ext cx="381000" cy="5257800"/>
          </a:xfrm>
          <a:prstGeom prst="leftBrace">
            <a:avLst>
              <a:gd name="adj1" fmla="val 115000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l"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9078" name="Text Box 6"/>
          <p:cNvSpPr txBox="1">
            <a:spLocks noChangeArrowheads="1"/>
          </p:cNvSpPr>
          <p:nvPr/>
        </p:nvSpPr>
        <p:spPr bwMode="auto">
          <a:xfrm>
            <a:off x="5657850" y="5715000"/>
            <a:ext cx="112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Q*(s,a)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  <p:bldP spid="13320" grpId="1" animBg="1"/>
      <p:bldP spid="13321" grpId="0" animBg="1"/>
      <p:bldP spid="13321" grpId="1" animBg="1"/>
      <p:bldP spid="13322" grpId="0" animBg="1"/>
      <p:bldP spid="13322" grpId="1" animBg="1"/>
      <p:bldP spid="13323" grpId="0" animBg="1"/>
      <p:bldP spid="13323" grpId="1" animBg="1"/>
      <p:bldP spid="259078" grpId="0"/>
      <p:bldP spid="259078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305800" cy="4419600"/>
          </a:xfrm>
        </p:spPr>
        <p:txBody>
          <a:bodyPr/>
          <a:lstStyle/>
          <a:p>
            <a:pPr eaLnBrk="1" hangingPunct="1"/>
            <a:r>
              <a:rPr lang="en-US" smtClean="0"/>
              <a:t>&lt;</a:t>
            </a:r>
            <a:r>
              <a:rPr lang="en-US" b="1" smtClean="0">
                <a:latin typeface="cmsy10" pitchFamily="34" charset="0"/>
              </a:rPr>
              <a:t>S</a:t>
            </a:r>
            <a:r>
              <a:rPr lang="en-US" smtClean="0"/>
              <a:t>, </a:t>
            </a:r>
            <a:r>
              <a:rPr lang="en-US" b="1" smtClean="0">
                <a:latin typeface="cmsy10" pitchFamily="34" charset="0"/>
              </a:rPr>
              <a:t>A</a:t>
            </a:r>
            <a:r>
              <a:rPr lang="en-US" smtClean="0"/>
              <a:t>, </a:t>
            </a:r>
            <a:r>
              <a:rPr lang="en-US" b="1" smtClean="0">
                <a:latin typeface="cmsy10" pitchFamily="34" charset="0"/>
              </a:rPr>
              <a:t>P</a:t>
            </a:r>
            <a:r>
              <a:rPr lang="en-US" smtClean="0"/>
              <a:t>r, </a:t>
            </a:r>
            <a:r>
              <a:rPr lang="en-US" b="1" smtClean="0">
                <a:latin typeface="cmsy10" pitchFamily="34" charset="0"/>
              </a:rPr>
              <a:t>R</a:t>
            </a:r>
            <a:r>
              <a:rPr lang="en-US" smtClean="0"/>
              <a:t>, s</a:t>
            </a:r>
            <a:r>
              <a:rPr lang="en-US" baseline="-25000" smtClean="0"/>
              <a:t>0, </a:t>
            </a:r>
            <a:r>
              <a:rPr lang="en-US" b="1" smtClean="0">
                <a:latin typeface="Symbol" pitchFamily="18" charset="2"/>
                <a:sym typeface="Symbol" pitchFamily="18" charset="2"/>
              </a:rPr>
              <a:t></a:t>
            </a:r>
            <a:r>
              <a:rPr lang="en-US" smtClean="0"/>
              <a:t>&gt;</a:t>
            </a:r>
          </a:p>
          <a:p>
            <a:pPr eaLnBrk="1" hangingPunct="1"/>
            <a:r>
              <a:rPr lang="en-US" smtClean="0"/>
              <a:t>Define </a:t>
            </a:r>
            <a:r>
              <a:rPr lang="en-US" b="1" smtClean="0">
                <a:solidFill>
                  <a:srgbClr val="FF3300"/>
                </a:solidFill>
              </a:rPr>
              <a:t>V*(s)</a:t>
            </a:r>
            <a:r>
              <a:rPr lang="en-US" smtClean="0"/>
              <a:t> {optimal </a:t>
            </a:r>
            <a:r>
              <a:rPr lang="en-US" b="1" smtClean="0">
                <a:solidFill>
                  <a:srgbClr val="FF3300"/>
                </a:solidFill>
              </a:rPr>
              <a:t>value</a:t>
            </a:r>
            <a:r>
              <a:rPr lang="en-US" smtClean="0"/>
              <a:t>} as the </a:t>
            </a:r>
            <a:r>
              <a:rPr lang="en-US" b="1" smtClean="0">
                <a:solidFill>
                  <a:srgbClr val="FF3300"/>
                </a:solidFill>
              </a:rPr>
              <a:t>maximum</a:t>
            </a:r>
            <a:r>
              <a:rPr lang="en-US" smtClean="0"/>
              <a:t> expected </a:t>
            </a:r>
            <a:r>
              <a:rPr lang="en-US" b="1" smtClean="0">
                <a:solidFill>
                  <a:srgbClr val="FF3300"/>
                </a:solidFill>
              </a:rPr>
              <a:t>discounted reward</a:t>
            </a:r>
            <a:r>
              <a:rPr lang="en-US" smtClean="0"/>
              <a:t> from this state.</a:t>
            </a:r>
          </a:p>
          <a:p>
            <a:pPr eaLnBrk="1" hangingPunct="1"/>
            <a:r>
              <a:rPr lang="en-US" smtClean="0"/>
              <a:t>V* should satisfy the following equation: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i="1" smtClean="0">
                <a:latin typeface="Franklin Gothic Medium" pitchFamily="34" charset="0"/>
              </a:rPr>
              <a:t>	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Bellman Equations for infinite horizon discounted reward maximization MDP</a:t>
            </a:r>
            <a:r>
              <a:rPr lang="en-US" sz="2400" baseline="-25000" smtClean="0"/>
              <a:t/>
            </a:r>
            <a:br>
              <a:rPr lang="en-US" sz="2400" baseline="-25000" smtClean="0"/>
            </a:br>
            <a:endParaRPr lang="en-US" sz="2400" baseline="-25000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57200" y="3962400"/>
            <a:ext cx="8382000" cy="914400"/>
            <a:chOff x="288" y="2496"/>
            <a:chExt cx="5280" cy="576"/>
          </a:xfrm>
        </p:grpSpPr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288" y="2496"/>
              <a:ext cx="5280" cy="576"/>
            </a:xfrm>
            <a:prstGeom prst="rect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10246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" y="2544"/>
              <a:ext cx="5184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305800" cy="4419600"/>
          </a:xfrm>
        </p:spPr>
        <p:txBody>
          <a:bodyPr/>
          <a:lstStyle/>
          <a:p>
            <a:pPr eaLnBrk="1" hangingPunct="1"/>
            <a:r>
              <a:rPr lang="en-US" smtClean="0"/>
              <a:t>&lt;</a:t>
            </a:r>
            <a:r>
              <a:rPr lang="en-US" b="1" smtClean="0">
                <a:latin typeface="cmsy10" pitchFamily="34" charset="0"/>
              </a:rPr>
              <a:t>S</a:t>
            </a:r>
            <a:r>
              <a:rPr lang="en-US" smtClean="0"/>
              <a:t>, </a:t>
            </a:r>
            <a:r>
              <a:rPr lang="en-US" b="1" smtClean="0">
                <a:latin typeface="cmsy10" pitchFamily="34" charset="0"/>
              </a:rPr>
              <a:t>A</a:t>
            </a:r>
            <a:r>
              <a:rPr lang="en-US" smtClean="0"/>
              <a:t>, </a:t>
            </a:r>
            <a:r>
              <a:rPr lang="en-US" b="1" smtClean="0">
                <a:latin typeface="cmsy10" pitchFamily="34" charset="0"/>
              </a:rPr>
              <a:t>P</a:t>
            </a:r>
            <a:r>
              <a:rPr lang="en-US" smtClean="0"/>
              <a:t>r, </a:t>
            </a:r>
            <a:r>
              <a:rPr lang="en-US" b="1" smtClean="0">
                <a:latin typeface="cmsy10" pitchFamily="34" charset="0"/>
              </a:rPr>
              <a:t>G</a:t>
            </a:r>
            <a:r>
              <a:rPr lang="en-US" smtClean="0"/>
              <a:t>, s</a:t>
            </a:r>
            <a:r>
              <a:rPr lang="en-US" baseline="-25000" smtClean="0"/>
              <a:t>0</a:t>
            </a:r>
            <a:r>
              <a:rPr lang="en-US" smtClean="0"/>
              <a:t>, T&gt;</a:t>
            </a:r>
          </a:p>
          <a:p>
            <a:pPr eaLnBrk="1" hangingPunct="1"/>
            <a:r>
              <a:rPr lang="en-US" smtClean="0"/>
              <a:t>Define </a:t>
            </a:r>
            <a:r>
              <a:rPr lang="en-US" b="1" smtClean="0">
                <a:solidFill>
                  <a:srgbClr val="FF3300"/>
                </a:solidFill>
              </a:rPr>
              <a:t>P*(s,t)</a:t>
            </a:r>
            <a:r>
              <a:rPr lang="en-US" smtClean="0"/>
              <a:t> {optimal </a:t>
            </a:r>
            <a:r>
              <a:rPr lang="en-US" b="1" smtClean="0">
                <a:solidFill>
                  <a:srgbClr val="FF3300"/>
                </a:solidFill>
              </a:rPr>
              <a:t>prob.</a:t>
            </a:r>
            <a:r>
              <a:rPr lang="en-US" smtClean="0"/>
              <a:t>} as the maximum </a:t>
            </a:r>
            <a:r>
              <a:rPr lang="en-US" b="1" smtClean="0">
                <a:solidFill>
                  <a:srgbClr val="FF3300"/>
                </a:solidFill>
              </a:rPr>
              <a:t>probability</a:t>
            </a:r>
            <a:r>
              <a:rPr lang="en-US" smtClean="0"/>
              <a:t> of reaching a goal from this state </a:t>
            </a:r>
            <a:r>
              <a:rPr lang="en-US" b="1" smtClean="0">
                <a:solidFill>
                  <a:srgbClr val="FF3300"/>
                </a:solidFill>
              </a:rPr>
              <a:t>at t</a:t>
            </a:r>
            <a:r>
              <a:rPr lang="en-US" b="1" baseline="30000" smtClean="0">
                <a:solidFill>
                  <a:srgbClr val="FF3300"/>
                </a:solidFill>
              </a:rPr>
              <a:t>th</a:t>
            </a:r>
            <a:r>
              <a:rPr lang="en-US" b="1" smtClean="0">
                <a:solidFill>
                  <a:srgbClr val="FF3300"/>
                </a:solidFill>
              </a:rPr>
              <a:t> timestep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P* should satisfy the following equation: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i="1" smtClean="0">
                <a:latin typeface="Franklin Gothic Medium" pitchFamily="34" charset="0"/>
              </a:rPr>
              <a:t>	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Bellman Equations for probability maximization MDP</a:t>
            </a:r>
            <a:r>
              <a:rPr lang="en-US" sz="2400" baseline="-25000" smtClean="0"/>
              <a:t/>
            </a:r>
            <a:br>
              <a:rPr lang="en-US" sz="2400" baseline="-25000" smtClean="0"/>
            </a:br>
            <a:endParaRPr lang="en-US" sz="2400" baseline="-25000" smtClean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62000" y="4191000"/>
            <a:ext cx="7696200" cy="1905000"/>
            <a:chOff x="480" y="2640"/>
            <a:chExt cx="4848" cy="1200"/>
          </a:xfrm>
        </p:grpSpPr>
        <p:sp>
          <p:nvSpPr>
            <p:cNvPr id="11270" name="Rectangle 5"/>
            <p:cNvSpPr>
              <a:spLocks noChangeArrowheads="1"/>
            </p:cNvSpPr>
            <p:nvPr/>
          </p:nvSpPr>
          <p:spPr bwMode="auto">
            <a:xfrm>
              <a:off x="480" y="2640"/>
              <a:ext cx="4848" cy="1200"/>
            </a:xfrm>
            <a:prstGeom prst="rect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11271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8" y="2688"/>
              <a:ext cx="4726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69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3438" y="4270375"/>
            <a:ext cx="750252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Optimal Policies depend on </a:t>
            </a:r>
            <a:r>
              <a:rPr lang="en-US" sz="4000" dirty="0" smtClean="0"/>
              <a:t>horizon, rewards</a:t>
            </a:r>
            <a:r>
              <a:rPr lang="en-US" sz="4000" dirty="0"/>
              <a:t>..</a:t>
            </a:r>
          </a:p>
        </p:txBody>
      </p:sp>
      <p:graphicFrame>
        <p:nvGraphicFramePr>
          <p:cNvPr id="1024003" name="Object 3"/>
          <p:cNvGraphicFramePr>
            <a:graphicFrameLocks noChangeAspect="1"/>
          </p:cNvGraphicFramePr>
          <p:nvPr>
            <p:ph idx="1"/>
          </p:nvPr>
        </p:nvGraphicFramePr>
        <p:xfrm>
          <a:off x="990600" y="1905000"/>
          <a:ext cx="7883525" cy="4486275"/>
        </p:xfrm>
        <a:graphic>
          <a:graphicData uri="http://schemas.openxmlformats.org/presentationml/2006/ole">
            <p:oleObj spid="_x0000_s47106" name="Photo Editor Photo" r:id="rId4" imgW="8152381" imgH="4638095" progId="">
              <p:embed/>
            </p:oleObj>
          </a:graphicData>
        </a:graphic>
      </p:graphicFrame>
      <p:sp>
        <p:nvSpPr>
          <p:cNvPr id="1024004" name="Text Box 4"/>
          <p:cNvSpPr txBox="1">
            <a:spLocks noChangeArrowheads="1"/>
          </p:cNvSpPr>
          <p:nvPr/>
        </p:nvSpPr>
        <p:spPr bwMode="auto">
          <a:xfrm>
            <a:off x="5715000" y="3276600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-</a:t>
            </a:r>
          </a:p>
        </p:txBody>
      </p:sp>
      <p:sp>
        <p:nvSpPr>
          <p:cNvPr id="1024005" name="Text Box 5"/>
          <p:cNvSpPr txBox="1">
            <a:spLocks noChangeArrowheads="1"/>
          </p:cNvSpPr>
          <p:nvPr/>
        </p:nvSpPr>
        <p:spPr bwMode="auto">
          <a:xfrm>
            <a:off x="6629400" y="3276600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-</a:t>
            </a:r>
          </a:p>
        </p:txBody>
      </p:sp>
      <p:sp>
        <p:nvSpPr>
          <p:cNvPr id="1024006" name="Rectangle 6"/>
          <p:cNvSpPr>
            <a:spLocks noChangeArrowheads="1"/>
          </p:cNvSpPr>
          <p:nvPr/>
        </p:nvSpPr>
        <p:spPr bwMode="auto">
          <a:xfrm>
            <a:off x="4876800" y="1981200"/>
            <a:ext cx="19050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007" name="Rectangle 7"/>
          <p:cNvSpPr>
            <a:spLocks noChangeArrowheads="1"/>
          </p:cNvSpPr>
          <p:nvPr/>
        </p:nvSpPr>
        <p:spPr bwMode="auto">
          <a:xfrm>
            <a:off x="6781800" y="1905000"/>
            <a:ext cx="19050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008" name="Rectangle 8"/>
          <p:cNvSpPr>
            <a:spLocks noChangeArrowheads="1"/>
          </p:cNvSpPr>
          <p:nvPr/>
        </p:nvSpPr>
        <p:spPr bwMode="auto">
          <a:xfrm>
            <a:off x="4953000" y="3581400"/>
            <a:ext cx="19050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009" name="Rectangle 9"/>
          <p:cNvSpPr>
            <a:spLocks noChangeArrowheads="1"/>
          </p:cNvSpPr>
          <p:nvPr/>
        </p:nvSpPr>
        <p:spPr bwMode="auto">
          <a:xfrm>
            <a:off x="6781800" y="3581400"/>
            <a:ext cx="19050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011" name="Text Box 11"/>
          <p:cNvSpPr txBox="1">
            <a:spLocks noChangeArrowheads="1"/>
          </p:cNvSpPr>
          <p:nvPr/>
        </p:nvSpPr>
        <p:spPr bwMode="auto">
          <a:xfrm>
            <a:off x="7924800" y="3276600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-</a:t>
            </a:r>
          </a:p>
        </p:txBody>
      </p:sp>
      <p:sp>
        <p:nvSpPr>
          <p:cNvPr id="1024012" name="Text Box 12"/>
          <p:cNvSpPr txBox="1">
            <a:spLocks noChangeArrowheads="1"/>
          </p:cNvSpPr>
          <p:nvPr/>
        </p:nvSpPr>
        <p:spPr bwMode="auto">
          <a:xfrm>
            <a:off x="5105400" y="4876800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4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24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24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24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06" grpId="0" animBg="1"/>
      <p:bldP spid="1024007" grpId="0" animBg="1"/>
      <p:bldP spid="1024008" grpId="0" animBg="1"/>
      <p:bldP spid="102400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Modeling Softgoal problems as deterministic MDPs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Consider the net-benefit problem, where actions have costs, and goals have utilities, and we want a plan with the highest net benefit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How do we model this as MDP?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(wrong idea): Make every state in which any subset of goals hold into a sink state with reward equal to the cumulative sum of utilities of the goals.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Problem—what if achieving g1 g2 will necessarily lead you through a state where g1 is already true?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(correct version): Make a new fluent called “done” dummy action called Done-Deal. It is applicable in any state and asserts the fluent “done”. All “done” states are sink states. Their reward is equal to sum of rewards of the individual states.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990000"/>
                </a:solidFill>
              </a:rPr>
              <a:t>Heuristic Search vs. Dynamic Programming (Value/Policy Iteration)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VI and PI approaches use Dynamic Programming Update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Set the value of a state in terms of the maximum expected value achievable by doing actions from that state. 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They do the update for every state</a:t>
            </a:r>
            <a:r>
              <a:rPr lang="en-US" sz="2000" i="1" smtClean="0"/>
              <a:t> </a:t>
            </a:r>
            <a:r>
              <a:rPr lang="en-US" sz="2000" smtClean="0"/>
              <a:t>in the state space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Wasteful if we know the initial state(s) that the agent is starting from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800" smtClean="0">
              <a:latin typeface="cmmi10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Heuristic search (e.g. A*/AO*) explores only the part of the state space that is actually reachable from the initial state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Even within the reachable space, heuristic search can avoid visiting many of the states.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i="1" dirty="0" smtClean="0"/>
              <a:t>Depending on the quality of the heuristic used..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But what is the heuristic?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An admissible heuristic is a </a:t>
            </a:r>
            <a:r>
              <a:rPr lang="en-US" sz="1800" dirty="0" err="1" smtClean="0"/>
              <a:t>lowerbound</a:t>
            </a:r>
            <a:r>
              <a:rPr lang="en-US" sz="1800" dirty="0" smtClean="0"/>
              <a:t> on the cost to reach goal from any given state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It is a </a:t>
            </a:r>
            <a:r>
              <a:rPr lang="en-US" sz="1800" dirty="0" err="1" smtClean="0"/>
              <a:t>lowerbound</a:t>
            </a:r>
            <a:r>
              <a:rPr lang="en-US" sz="1800" dirty="0" smtClean="0"/>
              <a:t> on J*!</a:t>
            </a:r>
          </a:p>
          <a:p>
            <a:pPr lvl="1" eaLnBrk="1" hangingPunct="1">
              <a:lnSpc>
                <a:spcPct val="80000"/>
              </a:lnSpc>
            </a:pPr>
            <a:endParaRPr lang="en-US" sz="1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3E384CE-E5C6-4D02-A7EF-A6E78F8492C2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16387" name="Picture 2" descr="rob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7413" y="3706813"/>
            <a:ext cx="1589087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8" name="Group 3"/>
          <p:cNvGrpSpPr>
            <a:grpSpLocks/>
          </p:cNvGrpSpPr>
          <p:nvPr/>
        </p:nvGrpSpPr>
        <p:grpSpPr bwMode="auto">
          <a:xfrm rot="344789">
            <a:off x="2254250" y="1982788"/>
            <a:ext cx="1693863" cy="3611562"/>
            <a:chOff x="864" y="1584"/>
            <a:chExt cx="1248" cy="1536"/>
          </a:xfrm>
        </p:grpSpPr>
        <p:sp>
          <p:nvSpPr>
            <p:cNvPr id="16403" name="Arc 4"/>
            <p:cNvSpPr>
              <a:spLocks/>
            </p:cNvSpPr>
            <p:nvPr/>
          </p:nvSpPr>
          <p:spPr bwMode="auto">
            <a:xfrm flipH="1">
              <a:off x="864" y="1584"/>
              <a:ext cx="528" cy="768"/>
            </a:xfrm>
            <a:custGeom>
              <a:avLst/>
              <a:gdLst>
                <a:gd name="T0" fmla="*/ 0 w 21600"/>
                <a:gd name="T1" fmla="*/ 0 h 21600"/>
                <a:gd name="T2" fmla="*/ 13 w 21600"/>
                <a:gd name="T3" fmla="*/ 27 h 21600"/>
                <a:gd name="T4" fmla="*/ 0 w 21600"/>
                <a:gd name="T5" fmla="*/ 2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Arc 5"/>
            <p:cNvSpPr>
              <a:spLocks/>
            </p:cNvSpPr>
            <p:nvPr/>
          </p:nvSpPr>
          <p:spPr bwMode="auto">
            <a:xfrm flipH="1" flipV="1">
              <a:off x="864" y="2352"/>
              <a:ext cx="1248" cy="768"/>
            </a:xfrm>
            <a:custGeom>
              <a:avLst/>
              <a:gdLst>
                <a:gd name="T0" fmla="*/ 0 w 21600"/>
                <a:gd name="T1" fmla="*/ 0 h 21600"/>
                <a:gd name="T2" fmla="*/ 72 w 21600"/>
                <a:gd name="T3" fmla="*/ 27 h 21600"/>
                <a:gd name="T4" fmla="*/ 0 w 21600"/>
                <a:gd name="T5" fmla="*/ 2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triangle" w="lg" len="lg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389" name="Group 6"/>
          <p:cNvGrpSpPr>
            <a:grpSpLocks/>
          </p:cNvGrpSpPr>
          <p:nvPr/>
        </p:nvGrpSpPr>
        <p:grpSpPr bwMode="auto">
          <a:xfrm>
            <a:off x="4738688" y="1958975"/>
            <a:ext cx="1792287" cy="3694113"/>
            <a:chOff x="3696" y="1488"/>
            <a:chExt cx="1104" cy="1728"/>
          </a:xfrm>
        </p:grpSpPr>
        <p:sp>
          <p:nvSpPr>
            <p:cNvPr id="16401" name="Arc 7"/>
            <p:cNvSpPr>
              <a:spLocks/>
            </p:cNvSpPr>
            <p:nvPr/>
          </p:nvSpPr>
          <p:spPr bwMode="auto">
            <a:xfrm rot="10800000" flipH="1">
              <a:off x="3696" y="2448"/>
              <a:ext cx="1104" cy="768"/>
            </a:xfrm>
            <a:custGeom>
              <a:avLst/>
              <a:gdLst>
                <a:gd name="T0" fmla="*/ 0 w 21600"/>
                <a:gd name="T1" fmla="*/ 0 h 21600"/>
                <a:gd name="T2" fmla="*/ 56 w 21600"/>
                <a:gd name="T3" fmla="*/ 27 h 21600"/>
                <a:gd name="T4" fmla="*/ 0 w 21600"/>
                <a:gd name="T5" fmla="*/ 2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Arc 8"/>
            <p:cNvSpPr>
              <a:spLocks/>
            </p:cNvSpPr>
            <p:nvPr/>
          </p:nvSpPr>
          <p:spPr bwMode="auto">
            <a:xfrm rot="10800000" flipH="1" flipV="1">
              <a:off x="3936" y="1488"/>
              <a:ext cx="864" cy="960"/>
            </a:xfrm>
            <a:custGeom>
              <a:avLst/>
              <a:gdLst>
                <a:gd name="T0" fmla="*/ 0 w 21600"/>
                <a:gd name="T1" fmla="*/ 0 h 21600"/>
                <a:gd name="T2" fmla="*/ 35 w 21600"/>
                <a:gd name="T3" fmla="*/ 43 h 21600"/>
                <a:gd name="T4" fmla="*/ 0 w 21600"/>
                <a:gd name="T5" fmla="*/ 43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triangle" w="lg" len="lg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1558925" y="1336675"/>
            <a:ext cx="1562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Percepts</a:t>
            </a:r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5308600" y="1312863"/>
            <a:ext cx="14493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Actions</a:t>
            </a:r>
          </a:p>
        </p:txBody>
      </p:sp>
      <p:sp>
        <p:nvSpPr>
          <p:cNvPr id="16392" name="AutoShape 11"/>
          <p:cNvSpPr>
            <a:spLocks noChangeArrowheads="1"/>
          </p:cNvSpPr>
          <p:nvPr/>
        </p:nvSpPr>
        <p:spPr bwMode="auto">
          <a:xfrm>
            <a:off x="2865438" y="3081338"/>
            <a:ext cx="1666875" cy="768350"/>
          </a:xfrm>
          <a:prstGeom prst="cloudCallout">
            <a:avLst>
              <a:gd name="adj1" fmla="val 20380"/>
              <a:gd name="adj2" fmla="val 8781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???? </a:t>
            </a:r>
          </a:p>
        </p:txBody>
      </p:sp>
      <p:sp>
        <p:nvSpPr>
          <p:cNvPr id="16393" name="AutoShape 12"/>
          <p:cNvSpPr>
            <a:spLocks noChangeArrowheads="1"/>
          </p:cNvSpPr>
          <p:nvPr/>
        </p:nvSpPr>
        <p:spPr bwMode="auto">
          <a:xfrm>
            <a:off x="3302000" y="1233488"/>
            <a:ext cx="1804988" cy="151606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66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Text Box 13"/>
          <p:cNvSpPr txBox="1">
            <a:spLocks noChangeArrowheads="1"/>
          </p:cNvSpPr>
          <p:nvPr/>
        </p:nvSpPr>
        <p:spPr bwMode="auto">
          <a:xfrm>
            <a:off x="3502025" y="1611313"/>
            <a:ext cx="137795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600"/>
              <a:t>World</a:t>
            </a:r>
          </a:p>
        </p:txBody>
      </p:sp>
      <p:sp>
        <p:nvSpPr>
          <p:cNvPr id="16395" name="Text Box 14"/>
          <p:cNvSpPr txBox="1">
            <a:spLocks noChangeArrowheads="1"/>
          </p:cNvSpPr>
          <p:nvPr/>
        </p:nvSpPr>
        <p:spPr bwMode="auto">
          <a:xfrm>
            <a:off x="565150" y="2590800"/>
            <a:ext cx="1117600" cy="4270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200">
                <a:solidFill>
                  <a:srgbClr val="FF0000"/>
                </a:solidFill>
              </a:rPr>
              <a:t>perfect</a:t>
            </a:r>
            <a:r>
              <a:rPr lang="en-US" sz="2200"/>
              <a:t> </a:t>
            </a:r>
          </a:p>
        </p:txBody>
      </p:sp>
      <p:sp>
        <p:nvSpPr>
          <p:cNvPr id="16396" name="Text Box 15"/>
          <p:cNvSpPr txBox="1">
            <a:spLocks noChangeArrowheads="1"/>
          </p:cNvSpPr>
          <p:nvPr/>
        </p:nvSpPr>
        <p:spPr bwMode="auto">
          <a:xfrm>
            <a:off x="457200" y="3425825"/>
            <a:ext cx="1630363" cy="762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200">
                <a:solidFill>
                  <a:srgbClr val="FF0000"/>
                </a:solidFill>
              </a:rPr>
              <a:t>fully </a:t>
            </a:r>
            <a:br>
              <a:rPr lang="en-US" sz="2200">
                <a:solidFill>
                  <a:srgbClr val="FF0000"/>
                </a:solidFill>
              </a:rPr>
            </a:br>
            <a:r>
              <a:rPr lang="en-US" sz="2200">
                <a:solidFill>
                  <a:srgbClr val="FF0000"/>
                </a:solidFill>
              </a:rPr>
              <a:t>observable</a:t>
            </a:r>
            <a:r>
              <a:rPr lang="en-US" sz="2200"/>
              <a:t> </a:t>
            </a:r>
          </a:p>
        </p:txBody>
      </p:sp>
      <p:sp>
        <p:nvSpPr>
          <p:cNvPr id="16397" name="Text Box 16"/>
          <p:cNvSpPr txBox="1">
            <a:spLocks noChangeArrowheads="1"/>
          </p:cNvSpPr>
          <p:nvPr/>
        </p:nvSpPr>
        <p:spPr bwMode="auto">
          <a:xfrm>
            <a:off x="6765925" y="4181475"/>
            <a:ext cx="2003425" cy="4270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200">
                <a:solidFill>
                  <a:srgbClr val="FF0000"/>
                </a:solidFill>
              </a:rPr>
              <a:t>instantaneous</a:t>
            </a:r>
            <a:r>
              <a:rPr lang="en-US" sz="2200"/>
              <a:t> </a:t>
            </a:r>
          </a:p>
        </p:txBody>
      </p:sp>
      <p:sp>
        <p:nvSpPr>
          <p:cNvPr id="16398" name="Text Box 17"/>
          <p:cNvSpPr txBox="1">
            <a:spLocks noChangeArrowheads="1"/>
          </p:cNvSpPr>
          <p:nvPr/>
        </p:nvSpPr>
        <p:spPr bwMode="auto">
          <a:xfrm>
            <a:off x="6761163" y="3273425"/>
            <a:ext cx="2143125" cy="4270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200">
                <a:solidFill>
                  <a:srgbClr val="FF0000"/>
                </a:solidFill>
              </a:rPr>
              <a:t>deterministic</a:t>
            </a:r>
            <a:r>
              <a:rPr lang="en-US" sz="2200"/>
              <a:t>     </a:t>
            </a:r>
          </a:p>
        </p:txBody>
      </p:sp>
      <p:sp>
        <p:nvSpPr>
          <p:cNvPr id="16399" name="Rectangle 18"/>
          <p:cNvSpPr>
            <a:spLocks noGrp="1" noChangeArrowheads="1"/>
          </p:cNvSpPr>
          <p:nvPr>
            <p:ph type="title"/>
          </p:nvPr>
        </p:nvSpPr>
        <p:spPr>
          <a:xfrm>
            <a:off x="661988" y="120650"/>
            <a:ext cx="7772400" cy="617538"/>
          </a:xfrm>
          <a:noFill/>
        </p:spPr>
        <p:txBody>
          <a:bodyPr/>
          <a:lstStyle/>
          <a:p>
            <a:r>
              <a:rPr lang="en-US" sz="3200" smtClean="0">
                <a:solidFill>
                  <a:srgbClr val="6600FF"/>
                </a:solidFill>
              </a:rPr>
              <a:t>Classical Planning Assumptions</a:t>
            </a:r>
          </a:p>
        </p:txBody>
      </p:sp>
      <p:sp>
        <p:nvSpPr>
          <p:cNvPr id="16400" name="Rectangle 19"/>
          <p:cNvSpPr>
            <a:spLocks noChangeArrowheads="1"/>
          </p:cNvSpPr>
          <p:nvPr/>
        </p:nvSpPr>
        <p:spPr bwMode="auto">
          <a:xfrm>
            <a:off x="6734175" y="2120900"/>
            <a:ext cx="1744663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sole source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of change</a:t>
            </a:r>
          </a:p>
        </p:txBody>
      </p:sp>
    </p:spTree>
  </p:cSld>
  <p:clrMapOvr>
    <a:masterClrMapping/>
  </p:clrMapOvr>
  <p:transition advTm="4145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A35B78C-1B2A-4000-9B91-90AEFE9355EB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17411" name="Picture 2" descr="rob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7413" y="3935413"/>
            <a:ext cx="1589087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2" name="Group 3"/>
          <p:cNvGrpSpPr>
            <a:grpSpLocks/>
          </p:cNvGrpSpPr>
          <p:nvPr/>
        </p:nvGrpSpPr>
        <p:grpSpPr bwMode="auto">
          <a:xfrm rot="344789">
            <a:off x="2254250" y="2211388"/>
            <a:ext cx="1693863" cy="3611562"/>
            <a:chOff x="864" y="1584"/>
            <a:chExt cx="1248" cy="1536"/>
          </a:xfrm>
        </p:grpSpPr>
        <p:sp>
          <p:nvSpPr>
            <p:cNvPr id="17427" name="Arc 4"/>
            <p:cNvSpPr>
              <a:spLocks/>
            </p:cNvSpPr>
            <p:nvPr/>
          </p:nvSpPr>
          <p:spPr bwMode="auto">
            <a:xfrm flipH="1">
              <a:off x="864" y="1584"/>
              <a:ext cx="528" cy="768"/>
            </a:xfrm>
            <a:custGeom>
              <a:avLst/>
              <a:gdLst>
                <a:gd name="T0" fmla="*/ 0 w 21600"/>
                <a:gd name="T1" fmla="*/ 0 h 21600"/>
                <a:gd name="T2" fmla="*/ 13 w 21600"/>
                <a:gd name="T3" fmla="*/ 27 h 21600"/>
                <a:gd name="T4" fmla="*/ 0 w 21600"/>
                <a:gd name="T5" fmla="*/ 2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Arc 5"/>
            <p:cNvSpPr>
              <a:spLocks/>
            </p:cNvSpPr>
            <p:nvPr/>
          </p:nvSpPr>
          <p:spPr bwMode="auto">
            <a:xfrm flipH="1" flipV="1">
              <a:off x="864" y="2352"/>
              <a:ext cx="1248" cy="768"/>
            </a:xfrm>
            <a:custGeom>
              <a:avLst/>
              <a:gdLst>
                <a:gd name="T0" fmla="*/ 0 w 21600"/>
                <a:gd name="T1" fmla="*/ 0 h 21600"/>
                <a:gd name="T2" fmla="*/ 72 w 21600"/>
                <a:gd name="T3" fmla="*/ 27 h 21600"/>
                <a:gd name="T4" fmla="*/ 0 w 21600"/>
                <a:gd name="T5" fmla="*/ 2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triangle" w="lg" len="lg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13" name="Group 6"/>
          <p:cNvGrpSpPr>
            <a:grpSpLocks/>
          </p:cNvGrpSpPr>
          <p:nvPr/>
        </p:nvGrpSpPr>
        <p:grpSpPr bwMode="auto">
          <a:xfrm>
            <a:off x="4738688" y="2187575"/>
            <a:ext cx="1792287" cy="3694113"/>
            <a:chOff x="3696" y="1488"/>
            <a:chExt cx="1104" cy="1728"/>
          </a:xfrm>
        </p:grpSpPr>
        <p:sp>
          <p:nvSpPr>
            <p:cNvPr id="17425" name="Arc 7"/>
            <p:cNvSpPr>
              <a:spLocks/>
            </p:cNvSpPr>
            <p:nvPr/>
          </p:nvSpPr>
          <p:spPr bwMode="auto">
            <a:xfrm rot="10800000" flipH="1">
              <a:off x="3696" y="2448"/>
              <a:ext cx="1104" cy="768"/>
            </a:xfrm>
            <a:custGeom>
              <a:avLst/>
              <a:gdLst>
                <a:gd name="T0" fmla="*/ 0 w 21600"/>
                <a:gd name="T1" fmla="*/ 0 h 21600"/>
                <a:gd name="T2" fmla="*/ 56 w 21600"/>
                <a:gd name="T3" fmla="*/ 27 h 21600"/>
                <a:gd name="T4" fmla="*/ 0 w 21600"/>
                <a:gd name="T5" fmla="*/ 2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Arc 8"/>
            <p:cNvSpPr>
              <a:spLocks/>
            </p:cNvSpPr>
            <p:nvPr/>
          </p:nvSpPr>
          <p:spPr bwMode="auto">
            <a:xfrm rot="10800000" flipH="1" flipV="1">
              <a:off x="3936" y="1488"/>
              <a:ext cx="864" cy="960"/>
            </a:xfrm>
            <a:custGeom>
              <a:avLst/>
              <a:gdLst>
                <a:gd name="T0" fmla="*/ 0 w 21600"/>
                <a:gd name="T1" fmla="*/ 0 h 21600"/>
                <a:gd name="T2" fmla="*/ 35 w 21600"/>
                <a:gd name="T3" fmla="*/ 43 h 21600"/>
                <a:gd name="T4" fmla="*/ 0 w 21600"/>
                <a:gd name="T5" fmla="*/ 43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triangle" w="lg" len="lg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1558925" y="1565275"/>
            <a:ext cx="1562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Percepts</a:t>
            </a: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5308600" y="1541463"/>
            <a:ext cx="14493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Actions</a:t>
            </a:r>
          </a:p>
        </p:txBody>
      </p:sp>
      <p:sp>
        <p:nvSpPr>
          <p:cNvPr id="17416" name="AutoShape 11"/>
          <p:cNvSpPr>
            <a:spLocks noChangeArrowheads="1"/>
          </p:cNvSpPr>
          <p:nvPr/>
        </p:nvSpPr>
        <p:spPr bwMode="auto">
          <a:xfrm>
            <a:off x="2865438" y="3309938"/>
            <a:ext cx="1666875" cy="768350"/>
          </a:xfrm>
          <a:prstGeom prst="cloudCallout">
            <a:avLst>
              <a:gd name="adj1" fmla="val 20380"/>
              <a:gd name="adj2" fmla="val 8781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???? </a:t>
            </a:r>
          </a:p>
        </p:txBody>
      </p:sp>
      <p:sp>
        <p:nvSpPr>
          <p:cNvPr id="17417" name="AutoShape 12"/>
          <p:cNvSpPr>
            <a:spLocks noChangeArrowheads="1"/>
          </p:cNvSpPr>
          <p:nvPr/>
        </p:nvSpPr>
        <p:spPr bwMode="auto">
          <a:xfrm>
            <a:off x="3302000" y="1462088"/>
            <a:ext cx="1804988" cy="151606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66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Text Box 13"/>
          <p:cNvSpPr txBox="1">
            <a:spLocks noChangeArrowheads="1"/>
          </p:cNvSpPr>
          <p:nvPr/>
        </p:nvSpPr>
        <p:spPr bwMode="auto">
          <a:xfrm>
            <a:off x="3502025" y="1839913"/>
            <a:ext cx="137795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600"/>
              <a:t>World</a:t>
            </a:r>
          </a:p>
        </p:txBody>
      </p:sp>
      <p:sp>
        <p:nvSpPr>
          <p:cNvPr id="17419" name="Text Box 14"/>
          <p:cNvSpPr txBox="1">
            <a:spLocks noChangeArrowheads="1"/>
          </p:cNvSpPr>
          <p:nvPr/>
        </p:nvSpPr>
        <p:spPr bwMode="auto">
          <a:xfrm>
            <a:off x="565150" y="2719388"/>
            <a:ext cx="1117600" cy="4270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200">
                <a:solidFill>
                  <a:srgbClr val="FF0000"/>
                </a:solidFill>
              </a:rPr>
              <a:t>perfect</a:t>
            </a:r>
            <a:r>
              <a:rPr lang="en-US" sz="2200"/>
              <a:t> </a:t>
            </a:r>
          </a:p>
        </p:txBody>
      </p:sp>
      <p:sp>
        <p:nvSpPr>
          <p:cNvPr id="17420" name="Text Box 15"/>
          <p:cNvSpPr txBox="1">
            <a:spLocks noChangeArrowheads="1"/>
          </p:cNvSpPr>
          <p:nvPr/>
        </p:nvSpPr>
        <p:spPr bwMode="auto">
          <a:xfrm>
            <a:off x="457200" y="3654425"/>
            <a:ext cx="1630363" cy="12652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200"/>
              <a:t>fully </a:t>
            </a:r>
            <a:br>
              <a:rPr lang="en-US" sz="2200"/>
            </a:br>
            <a:r>
              <a:rPr lang="en-US" sz="2200"/>
              <a:t>observable </a:t>
            </a:r>
          </a:p>
          <a:p>
            <a:pPr algn="l"/>
            <a:r>
              <a:rPr lang="en-US" sz="2200">
                <a:solidFill>
                  <a:srgbClr val="FF0000"/>
                </a:solidFill>
              </a:rPr>
              <a:t>      </a:t>
            </a:r>
          </a:p>
        </p:txBody>
      </p:sp>
      <p:sp>
        <p:nvSpPr>
          <p:cNvPr id="17421" name="Text Box 16"/>
          <p:cNvSpPr txBox="1">
            <a:spLocks noChangeArrowheads="1"/>
          </p:cNvSpPr>
          <p:nvPr/>
        </p:nvSpPr>
        <p:spPr bwMode="auto">
          <a:xfrm>
            <a:off x="6765925" y="4410075"/>
            <a:ext cx="2003425" cy="4270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200">
                <a:solidFill>
                  <a:srgbClr val="FF0000"/>
                </a:solidFill>
              </a:rPr>
              <a:t>instantaneous</a:t>
            </a:r>
            <a:r>
              <a:rPr lang="en-US" sz="2200"/>
              <a:t> </a:t>
            </a:r>
          </a:p>
        </p:txBody>
      </p:sp>
      <p:sp>
        <p:nvSpPr>
          <p:cNvPr id="17422" name="Text Box 17"/>
          <p:cNvSpPr txBox="1">
            <a:spLocks noChangeArrowheads="1"/>
          </p:cNvSpPr>
          <p:nvPr/>
        </p:nvSpPr>
        <p:spPr bwMode="auto">
          <a:xfrm>
            <a:off x="6745288" y="3502025"/>
            <a:ext cx="1582737" cy="4270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200"/>
              <a:t>stochastic  </a:t>
            </a:r>
          </a:p>
        </p:txBody>
      </p:sp>
      <p:sp>
        <p:nvSpPr>
          <p:cNvPr id="17423" name="Rectangle 18"/>
          <p:cNvSpPr>
            <a:spLocks noGrp="1" noChangeArrowheads="1"/>
          </p:cNvSpPr>
          <p:nvPr>
            <p:ph type="title"/>
          </p:nvPr>
        </p:nvSpPr>
        <p:spPr>
          <a:xfrm>
            <a:off x="661988" y="277813"/>
            <a:ext cx="7772400" cy="617537"/>
          </a:xfrm>
          <a:noFill/>
        </p:spPr>
        <p:txBody>
          <a:bodyPr/>
          <a:lstStyle/>
          <a:p>
            <a:r>
              <a:rPr lang="en-US" sz="3000" smtClean="0">
                <a:solidFill>
                  <a:srgbClr val="6600FF"/>
                </a:solidFill>
              </a:rPr>
              <a:t>Stochastic/Probabilistic Planning: Markov Decision Process (MDP) Model</a:t>
            </a:r>
          </a:p>
        </p:txBody>
      </p:sp>
      <p:sp>
        <p:nvSpPr>
          <p:cNvPr id="17424" name="Rectangle 19"/>
          <p:cNvSpPr>
            <a:spLocks noChangeArrowheads="1"/>
          </p:cNvSpPr>
          <p:nvPr/>
        </p:nvSpPr>
        <p:spPr bwMode="auto">
          <a:xfrm>
            <a:off x="6734175" y="2349500"/>
            <a:ext cx="1744663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sole source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of change</a:t>
            </a:r>
          </a:p>
        </p:txBody>
      </p:sp>
    </p:spTree>
  </p:cSld>
  <p:clrMapOvr>
    <a:masterClrMapping/>
  </p:clrMapOvr>
  <p:transition advTm="4145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DC6252C-7158-40AE-974F-2AF95EB8EC7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Uncertainty</a:t>
            </a:r>
          </a:p>
        </p:txBody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86800" cy="4114800"/>
          </a:xfrm>
        </p:spPr>
        <p:txBody>
          <a:bodyPr/>
          <a:lstStyle/>
          <a:p>
            <a:r>
              <a:rPr lang="en-US" smtClean="0"/>
              <a:t>Disjunctive (used by non-deterministic planning)</a:t>
            </a:r>
          </a:p>
          <a:p>
            <a:pPr>
              <a:buFont typeface="Marlett" pitchFamily="2" charset="2"/>
              <a:buNone/>
            </a:pPr>
            <a:r>
              <a:rPr lang="en-US" smtClean="0"/>
              <a:t>	</a:t>
            </a:r>
            <a:r>
              <a:rPr lang="en-US" sz="2400" i="1" smtClean="0"/>
              <a:t>Next state could be one of a set of states.</a:t>
            </a:r>
          </a:p>
          <a:p>
            <a:r>
              <a:rPr lang="en-US" smtClean="0"/>
              <a:t>Stochastic/Probabilistic</a:t>
            </a:r>
          </a:p>
          <a:p>
            <a:pPr>
              <a:buFont typeface="Marlett" pitchFamily="2" charset="2"/>
              <a:buNone/>
            </a:pPr>
            <a:r>
              <a:rPr lang="en-US" smtClean="0"/>
              <a:t>	</a:t>
            </a:r>
            <a:r>
              <a:rPr lang="en-US" sz="2400" i="1" smtClean="0"/>
              <a:t>Next state is drawn from a probability distribution over the set of states.</a:t>
            </a:r>
          </a:p>
          <a:p>
            <a:pPr>
              <a:buFont typeface="Marlett" pitchFamily="2" charset="2"/>
              <a:buNone/>
            </a:pPr>
            <a:endParaRPr lang="en-US" sz="2400" i="1" smtClean="0"/>
          </a:p>
          <a:p>
            <a:pPr>
              <a:buFont typeface="Marlett" pitchFamily="2" charset="2"/>
              <a:buNone/>
            </a:pPr>
            <a:r>
              <a:rPr lang="en-US" i="1" smtClean="0"/>
              <a:t>How are these models related?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87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CC49533-51F8-46F1-82D4-78841F4CD4F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155575"/>
            <a:ext cx="7772400" cy="617538"/>
          </a:xfrm>
        </p:spPr>
        <p:txBody>
          <a:bodyPr/>
          <a:lstStyle/>
          <a:p>
            <a:r>
              <a:rPr lang="en-US" sz="3200" smtClean="0"/>
              <a:t>Markov Decision Processes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8" y="942975"/>
            <a:ext cx="8788400" cy="54975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An MDP has four components: 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(finite) state set S   (|S| = n)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(finite) action set A   (|A| = m)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(Markov) transition function T(</a:t>
            </a:r>
            <a:r>
              <a:rPr lang="en-US" sz="2000" dirty="0" err="1" smtClean="0"/>
              <a:t>s,a,s</a:t>
            </a:r>
            <a:r>
              <a:rPr lang="en-US" sz="2000" dirty="0" smtClean="0"/>
              <a:t>’) = Pr(s’ | </a:t>
            </a:r>
            <a:r>
              <a:rPr lang="en-US" sz="2000" dirty="0" err="1" smtClean="0"/>
              <a:t>s,a</a:t>
            </a:r>
            <a:r>
              <a:rPr lang="en-US" sz="2000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Probability of going to state </a:t>
            </a:r>
            <a:r>
              <a:rPr lang="en-US" sz="2000" b="1" dirty="0" smtClean="0"/>
              <a:t>s’</a:t>
            </a:r>
            <a:r>
              <a:rPr lang="en-US" sz="2000" dirty="0" smtClean="0"/>
              <a:t> after taking action </a:t>
            </a:r>
            <a:r>
              <a:rPr lang="en-US" sz="2000" b="1" dirty="0" smtClean="0"/>
              <a:t>a</a:t>
            </a:r>
            <a:r>
              <a:rPr lang="en-US" sz="2000" dirty="0" smtClean="0"/>
              <a:t> in state </a:t>
            </a:r>
            <a:r>
              <a:rPr lang="en-US" sz="2000" b="1" dirty="0" smtClean="0"/>
              <a:t>s</a:t>
            </a:r>
            <a:endParaRPr lang="en-US" sz="20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How many parameters does it take to represent?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bounded, real-valued (Markov) reward function R(s)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Immediate reward we get for being in state 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For example in a goal-based domain R(s) may equal 1 for goal states and 0 for all others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Can be generalized to include action costs: R(</a:t>
            </a:r>
            <a:r>
              <a:rPr lang="en-US" sz="2000" dirty="0" err="1" smtClean="0"/>
              <a:t>s,a</a:t>
            </a:r>
            <a:r>
              <a:rPr lang="en-US" sz="2000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Can be generalized to be a stochastic function</a:t>
            </a:r>
          </a:p>
          <a:p>
            <a:pPr lvl="2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Can easily generalize to countable or continuous state and action spaces (but algorithms will be different)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063E09B-7BFC-4B08-A542-7CEAFA9C762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Graphical View of MDP</a:t>
            </a:r>
          </a:p>
        </p:txBody>
      </p:sp>
      <p:sp>
        <p:nvSpPr>
          <p:cNvPr id="20484" name="Oval 3"/>
          <p:cNvSpPr>
            <a:spLocks noChangeArrowheads="1"/>
          </p:cNvSpPr>
          <p:nvPr/>
        </p:nvSpPr>
        <p:spPr bwMode="auto">
          <a:xfrm>
            <a:off x="1889125" y="3635375"/>
            <a:ext cx="604838" cy="619125"/>
          </a:xfrm>
          <a:prstGeom prst="ellipse">
            <a:avLst/>
          </a:prstGeom>
          <a:solidFill>
            <a:srgbClr val="336600">
              <a:alpha val="50195"/>
            </a:srgbClr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b="1">
                <a:latin typeface="Comic Sans MS" pitchFamily="66" charset="0"/>
              </a:rPr>
              <a:t>S</a:t>
            </a:r>
            <a:r>
              <a:rPr lang="en-US" b="1" baseline="-6000">
                <a:latin typeface="Comic Sans MS" pitchFamily="66" charset="0"/>
              </a:rPr>
              <a:t>t</a:t>
            </a:r>
          </a:p>
        </p:txBody>
      </p:sp>
      <p:sp>
        <p:nvSpPr>
          <p:cNvPr id="20485" name="Oval 4"/>
          <p:cNvSpPr>
            <a:spLocks noChangeArrowheads="1"/>
          </p:cNvSpPr>
          <p:nvPr/>
        </p:nvSpPr>
        <p:spPr bwMode="auto">
          <a:xfrm>
            <a:off x="2832100" y="4562475"/>
            <a:ext cx="604838" cy="619125"/>
          </a:xfrm>
          <a:prstGeom prst="ellipse">
            <a:avLst/>
          </a:prstGeom>
          <a:solidFill>
            <a:srgbClr val="FF6600">
              <a:alpha val="50195"/>
            </a:srgbClr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b="1">
                <a:latin typeface="Comic Sans MS" pitchFamily="66" charset="0"/>
              </a:rPr>
              <a:t>R</a:t>
            </a:r>
            <a:r>
              <a:rPr lang="en-US" b="1" baseline="-6000">
                <a:latin typeface="Comic Sans MS" pitchFamily="66" charset="0"/>
              </a:rPr>
              <a:t>t</a:t>
            </a:r>
          </a:p>
        </p:txBody>
      </p:sp>
      <p:sp>
        <p:nvSpPr>
          <p:cNvPr id="20486" name="Oval 5"/>
          <p:cNvSpPr>
            <a:spLocks noChangeArrowheads="1"/>
          </p:cNvSpPr>
          <p:nvPr/>
        </p:nvSpPr>
        <p:spPr bwMode="auto">
          <a:xfrm>
            <a:off x="3805238" y="3636963"/>
            <a:ext cx="604837" cy="619125"/>
          </a:xfrm>
          <a:prstGeom prst="ellipse">
            <a:avLst/>
          </a:prstGeom>
          <a:solidFill>
            <a:srgbClr val="336600">
              <a:alpha val="50195"/>
            </a:srgbClr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b="1">
                <a:latin typeface="Comic Sans MS" pitchFamily="66" charset="0"/>
              </a:rPr>
              <a:t>S</a:t>
            </a:r>
            <a:r>
              <a:rPr lang="en-US" b="1" baseline="-6000">
                <a:latin typeface="Comic Sans MS" pitchFamily="66" charset="0"/>
              </a:rPr>
              <a:t>t+1</a:t>
            </a:r>
          </a:p>
        </p:txBody>
      </p:sp>
      <p:sp>
        <p:nvSpPr>
          <p:cNvPr id="20487" name="Oval 6"/>
          <p:cNvSpPr>
            <a:spLocks noChangeArrowheads="1"/>
          </p:cNvSpPr>
          <p:nvPr/>
        </p:nvSpPr>
        <p:spPr bwMode="auto">
          <a:xfrm>
            <a:off x="2833688" y="2773363"/>
            <a:ext cx="604837" cy="619125"/>
          </a:xfrm>
          <a:prstGeom prst="ellipse">
            <a:avLst/>
          </a:prstGeom>
          <a:solidFill>
            <a:srgbClr val="FF0066">
              <a:alpha val="50195"/>
            </a:srgbClr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CA">
              <a:latin typeface="Times New Roman" pitchFamily="18" charset="0"/>
            </a:endParaRP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2878138" y="2836863"/>
            <a:ext cx="5207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>
                <a:latin typeface="Comic Sans MS" pitchFamily="66" charset="0"/>
              </a:rPr>
              <a:t>A</a:t>
            </a:r>
            <a:r>
              <a:rPr lang="en-US" sz="2800" b="1" baseline="-6000">
                <a:latin typeface="Comic Sans MS" pitchFamily="66" charset="0"/>
              </a:rPr>
              <a:t>t</a:t>
            </a:r>
          </a:p>
        </p:txBody>
      </p:sp>
      <p:sp>
        <p:nvSpPr>
          <p:cNvPr id="20489" name="Freeform 8"/>
          <p:cNvSpPr>
            <a:spLocks/>
          </p:cNvSpPr>
          <p:nvPr/>
        </p:nvSpPr>
        <p:spPr bwMode="auto">
          <a:xfrm>
            <a:off x="3368675" y="3290888"/>
            <a:ext cx="515938" cy="423862"/>
          </a:xfrm>
          <a:custGeom>
            <a:avLst/>
            <a:gdLst>
              <a:gd name="T0" fmla="*/ 0 w 325"/>
              <a:gd name="T1" fmla="*/ 0 h 267"/>
              <a:gd name="T2" fmla="*/ 515938 w 325"/>
              <a:gd name="T3" fmla="*/ 423862 h 267"/>
              <a:gd name="T4" fmla="*/ 0 60000 65536"/>
              <a:gd name="T5" fmla="*/ 0 60000 65536"/>
              <a:gd name="T6" fmla="*/ 0 w 325"/>
              <a:gd name="T7" fmla="*/ 0 h 267"/>
              <a:gd name="T8" fmla="*/ 325 w 325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5" h="267">
                <a:moveTo>
                  <a:pt x="0" y="0"/>
                </a:moveTo>
                <a:lnTo>
                  <a:pt x="325" y="267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 flipV="1">
            <a:off x="2544763" y="3938588"/>
            <a:ext cx="1235075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Line 10"/>
          <p:cNvSpPr>
            <a:spLocks noChangeShapeType="1"/>
          </p:cNvSpPr>
          <p:nvPr/>
        </p:nvSpPr>
        <p:spPr bwMode="auto">
          <a:xfrm>
            <a:off x="2428875" y="4205288"/>
            <a:ext cx="474663" cy="411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11"/>
          <p:cNvSpPr>
            <a:spLocks noChangeArrowheads="1"/>
          </p:cNvSpPr>
          <p:nvPr/>
        </p:nvSpPr>
        <p:spPr bwMode="auto">
          <a:xfrm>
            <a:off x="4773613" y="4560888"/>
            <a:ext cx="604837" cy="619125"/>
          </a:xfrm>
          <a:prstGeom prst="ellipse">
            <a:avLst/>
          </a:prstGeom>
          <a:solidFill>
            <a:srgbClr val="FF6600">
              <a:alpha val="50195"/>
            </a:srgbClr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b="1">
                <a:latin typeface="Comic Sans MS" pitchFamily="66" charset="0"/>
              </a:rPr>
              <a:t>R</a:t>
            </a:r>
            <a:r>
              <a:rPr lang="en-US" b="1" baseline="-6000">
                <a:latin typeface="Comic Sans MS" pitchFamily="66" charset="0"/>
              </a:rPr>
              <a:t>t+1</a:t>
            </a:r>
          </a:p>
        </p:txBody>
      </p:sp>
      <p:sp>
        <p:nvSpPr>
          <p:cNvPr id="20493" name="Oval 12"/>
          <p:cNvSpPr>
            <a:spLocks noChangeArrowheads="1"/>
          </p:cNvSpPr>
          <p:nvPr/>
        </p:nvSpPr>
        <p:spPr bwMode="auto">
          <a:xfrm>
            <a:off x="5746750" y="3635375"/>
            <a:ext cx="604838" cy="619125"/>
          </a:xfrm>
          <a:prstGeom prst="ellipse">
            <a:avLst/>
          </a:prstGeom>
          <a:solidFill>
            <a:srgbClr val="336600">
              <a:alpha val="50195"/>
            </a:srgbClr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b="1">
                <a:latin typeface="Comic Sans MS" pitchFamily="66" charset="0"/>
              </a:rPr>
              <a:t>S</a:t>
            </a:r>
            <a:r>
              <a:rPr lang="en-US" b="1" baseline="-6000">
                <a:latin typeface="Comic Sans MS" pitchFamily="66" charset="0"/>
              </a:rPr>
              <a:t>t+2</a:t>
            </a:r>
          </a:p>
        </p:txBody>
      </p:sp>
      <p:sp>
        <p:nvSpPr>
          <p:cNvPr id="20494" name="Oval 13"/>
          <p:cNvSpPr>
            <a:spLocks noChangeArrowheads="1"/>
          </p:cNvSpPr>
          <p:nvPr/>
        </p:nvSpPr>
        <p:spPr bwMode="auto">
          <a:xfrm>
            <a:off x="4775200" y="2771775"/>
            <a:ext cx="604838" cy="619125"/>
          </a:xfrm>
          <a:prstGeom prst="ellipse">
            <a:avLst/>
          </a:prstGeom>
          <a:solidFill>
            <a:srgbClr val="FF0066">
              <a:alpha val="50195"/>
            </a:srgbClr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CA">
              <a:latin typeface="Times New Roman" pitchFamily="18" charset="0"/>
            </a:endParaRPr>
          </a:p>
        </p:txBody>
      </p:sp>
      <p:sp>
        <p:nvSpPr>
          <p:cNvPr id="20495" name="Text Box 14"/>
          <p:cNvSpPr txBox="1">
            <a:spLocks noChangeArrowheads="1"/>
          </p:cNvSpPr>
          <p:nvPr/>
        </p:nvSpPr>
        <p:spPr bwMode="auto">
          <a:xfrm>
            <a:off x="4673600" y="2835275"/>
            <a:ext cx="8159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>
                <a:latin typeface="Comic Sans MS" pitchFamily="66" charset="0"/>
              </a:rPr>
              <a:t>A</a:t>
            </a:r>
            <a:r>
              <a:rPr lang="en-US" sz="2800" b="1" baseline="-6000">
                <a:latin typeface="Comic Sans MS" pitchFamily="66" charset="0"/>
              </a:rPr>
              <a:t>t+1</a:t>
            </a:r>
          </a:p>
        </p:txBody>
      </p:sp>
      <p:sp>
        <p:nvSpPr>
          <p:cNvPr id="20496" name="Freeform 15"/>
          <p:cNvSpPr>
            <a:spLocks/>
          </p:cNvSpPr>
          <p:nvPr/>
        </p:nvSpPr>
        <p:spPr bwMode="auto">
          <a:xfrm>
            <a:off x="5310188" y="3289300"/>
            <a:ext cx="515937" cy="423863"/>
          </a:xfrm>
          <a:custGeom>
            <a:avLst/>
            <a:gdLst>
              <a:gd name="T0" fmla="*/ 0 w 325"/>
              <a:gd name="T1" fmla="*/ 0 h 267"/>
              <a:gd name="T2" fmla="*/ 515937 w 325"/>
              <a:gd name="T3" fmla="*/ 423863 h 267"/>
              <a:gd name="T4" fmla="*/ 0 60000 65536"/>
              <a:gd name="T5" fmla="*/ 0 60000 65536"/>
              <a:gd name="T6" fmla="*/ 0 w 325"/>
              <a:gd name="T7" fmla="*/ 0 h 267"/>
              <a:gd name="T8" fmla="*/ 325 w 325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5" h="267">
                <a:moveTo>
                  <a:pt x="0" y="0"/>
                </a:moveTo>
                <a:lnTo>
                  <a:pt x="325" y="267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Line 16"/>
          <p:cNvSpPr>
            <a:spLocks noChangeShapeType="1"/>
          </p:cNvSpPr>
          <p:nvPr/>
        </p:nvSpPr>
        <p:spPr bwMode="auto">
          <a:xfrm>
            <a:off x="4486275" y="3944938"/>
            <a:ext cx="1223963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Line 17"/>
          <p:cNvSpPr>
            <a:spLocks noChangeShapeType="1"/>
          </p:cNvSpPr>
          <p:nvPr/>
        </p:nvSpPr>
        <p:spPr bwMode="auto">
          <a:xfrm>
            <a:off x="4370388" y="4203700"/>
            <a:ext cx="474662" cy="411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Oval 18"/>
          <p:cNvSpPr>
            <a:spLocks noChangeArrowheads="1"/>
          </p:cNvSpPr>
          <p:nvPr/>
        </p:nvSpPr>
        <p:spPr bwMode="auto">
          <a:xfrm>
            <a:off x="6727825" y="4546600"/>
            <a:ext cx="604838" cy="619125"/>
          </a:xfrm>
          <a:prstGeom prst="ellipse">
            <a:avLst/>
          </a:prstGeom>
          <a:solidFill>
            <a:srgbClr val="FF6600">
              <a:alpha val="50195"/>
            </a:srgbClr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b="1">
                <a:latin typeface="Comic Sans MS" pitchFamily="66" charset="0"/>
              </a:rPr>
              <a:t>R</a:t>
            </a:r>
            <a:r>
              <a:rPr lang="en-US" b="1" baseline="-6000">
                <a:latin typeface="Comic Sans MS" pitchFamily="66" charset="0"/>
              </a:rPr>
              <a:t>t+2</a:t>
            </a:r>
          </a:p>
        </p:txBody>
      </p:sp>
      <p:sp>
        <p:nvSpPr>
          <p:cNvPr id="20500" name="Line 19"/>
          <p:cNvSpPr>
            <a:spLocks noChangeShapeType="1"/>
          </p:cNvSpPr>
          <p:nvPr/>
        </p:nvSpPr>
        <p:spPr bwMode="auto">
          <a:xfrm>
            <a:off x="6324600" y="4189413"/>
            <a:ext cx="474663" cy="411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01" name="Group 20"/>
          <p:cNvGrpSpPr>
            <a:grpSpLocks/>
          </p:cNvGrpSpPr>
          <p:nvPr/>
        </p:nvGrpSpPr>
        <p:grpSpPr bwMode="auto">
          <a:xfrm>
            <a:off x="6594475" y="3895725"/>
            <a:ext cx="809625" cy="92075"/>
            <a:chOff x="4154" y="2454"/>
            <a:chExt cx="510" cy="58"/>
          </a:xfrm>
        </p:grpSpPr>
        <p:sp>
          <p:nvSpPr>
            <p:cNvPr id="20502" name="Oval 21"/>
            <p:cNvSpPr>
              <a:spLocks noChangeArrowheads="1"/>
            </p:cNvSpPr>
            <p:nvPr/>
          </p:nvSpPr>
          <p:spPr bwMode="auto">
            <a:xfrm>
              <a:off x="4154" y="2454"/>
              <a:ext cx="56" cy="5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Oval 22"/>
            <p:cNvSpPr>
              <a:spLocks noChangeArrowheads="1"/>
            </p:cNvSpPr>
            <p:nvPr/>
          </p:nvSpPr>
          <p:spPr bwMode="auto">
            <a:xfrm>
              <a:off x="4381" y="2455"/>
              <a:ext cx="56" cy="5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Oval 23"/>
            <p:cNvSpPr>
              <a:spLocks noChangeArrowheads="1"/>
            </p:cNvSpPr>
            <p:nvPr/>
          </p:nvSpPr>
          <p:spPr bwMode="auto">
            <a:xfrm>
              <a:off x="4608" y="2455"/>
              <a:ext cx="56" cy="5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6.6|23.|7.9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J^*(s) &amp;=&amp; 0~ \mathit{if}~s\in {\cal G}\\&#10;J^*(s) &amp;=&amp; \min_{a\in Ap(s)}{\sum_{s'\in {\cal S}}{{\cal P}r(s'|s,a)\left [{\cal C}(s,a,s') + J^*(s') \right ]}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452"/>
  <p:tag name="BOXHEIGHT" val="295"/>
  <p:tag name="BOXFONT" val="8"/>
  <p:tag name="BOXWRAP" val="False"/>
  <p:tag name="WORKAROUNDTRANSPARENCYBUG" val="False"/>
  <p:tag name="ALLOWFONTSUBSTITUTION" val="False"/>
  <p:tag name="BITMAPFORMAT" val="pngmono"/>
  <p:tag name="ORIGWIDTH" val="496.75"/>
  <p:tag name="PICTUREFILESIZE" val="75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V^*(s) &amp;=&amp; \max_{a\in Ap(s)}{\sum_{s'\in {\cal S}}{{\cal P}r(s'|s,a)\left [{\cal R}(s,a,s') + {\gamma}V^*(s') \right ]}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452"/>
  <p:tag name="BOXHEIGHT" val="295"/>
  <p:tag name="BOXFONT" val="8"/>
  <p:tag name="BOXWRAP" val="False"/>
  <p:tag name="WORKAROUNDTRANSPARENCYBUG" val="False"/>
  <p:tag name="ALLOWFONTSUBSTITUTION" val="False"/>
  <p:tag name="BITMAPFORMAT" val="pngmono"/>
  <p:tag name="ORIGWIDTH" val="523"/>
  <p:tag name="PICTUREFILESIZE" val="637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P^*(s,t) &amp;=&amp; 1~ \mathit{if}~s\in {\cal G}\\&#10;P^*(s,T) &amp;=&amp; 0~ \mathit{if}~s\notin {\cal G}\\&#10;P^*(s,t) &amp;=&amp; \max_{a\in Ap(s)}{\sum_{s'\in {\cal S}}{{\cal P}r(s'|s,a)P^*(s',t+1)}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452"/>
  <p:tag name="BOXHEIGHT" val="295"/>
  <p:tag name="BOXFONT" val="8"/>
  <p:tag name="BOXWRAP" val="False"/>
  <p:tag name="WORKAROUNDTRANSPARENCYBUG" val="False"/>
  <p:tag name="ALLOWFONTSUBSTITUTION" val="False"/>
  <p:tag name="BITMAPFORMAT" val="pngmono"/>
  <p:tag name="ORIGWIDTH" val="452.875"/>
  <p:tag name="PICTUREFILESIZE" val="87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P^*(s,t) &amp;=&amp; 1~ \mathit{if}~s\in {\cal G}\\&#10;P^*(s,T) &amp;=&amp; 0~ \mathit{if}~s\in {\cal G}\\&#10;P^*(s,t) &amp;=&amp; \max_{a\in Ap(s)}{\sum_{s'\in {\cal S}}{{\cal P}r(s'|s,a)P^*(s',t+1)}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452"/>
  <p:tag name="BOXHEIGHT" val="295"/>
  <p:tag name="BOXFONT" val="8"/>
  <p:tag name="BOXWRAP" val="False"/>
  <p:tag name="WORKAROUNDTRANSPARENCYBUG" val="False"/>
  <p:tag name="ALLOWFONTSUBSTITUTION" val="False"/>
  <p:tag name="BITMAPFORMAT" val="pngmono"/>
  <p:tag name="ORIGWIDTH" val="452.875"/>
  <p:tag name="PICTUREFILESIZE" val="8438"/>
</p:tagLst>
</file>

<file path=ppt/theme/theme1.xml><?xml version="1.0" encoding="utf-8"?>
<a:theme xmlns:a="http://schemas.openxmlformats.org/drawingml/2006/main" name="ngi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ng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800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800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gi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FF0000"/>
        </a:accent1>
        <a:accent2>
          <a:srgbClr val="00FF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E700"/>
        </a:accent6>
        <a:hlink>
          <a:srgbClr val="0000FF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Garamond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Garamond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Garamond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Garamond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Garamond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Designs\ngi.pot</Template>
  <TotalTime>86629</TotalTime>
  <Words>2920</Words>
  <Application>Microsoft Office PowerPoint</Application>
  <PresentationFormat>Letter Paper (8.5x11 in)</PresentationFormat>
  <Paragraphs>469</Paragraphs>
  <Slides>41</Slides>
  <Notes>11</Notes>
  <HiddenSlides>3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ngi</vt:lpstr>
      <vt:lpstr>1_Default Design</vt:lpstr>
      <vt:lpstr>2_Default Design</vt:lpstr>
      <vt:lpstr>Default Design</vt:lpstr>
      <vt:lpstr>3_Default Design</vt:lpstr>
      <vt:lpstr>4_Default Design</vt:lpstr>
      <vt:lpstr>5_Default Design</vt:lpstr>
      <vt:lpstr>6_Default Design</vt:lpstr>
      <vt:lpstr>7_Default Design</vt:lpstr>
      <vt:lpstr>Photo Editor Photo</vt:lpstr>
      <vt:lpstr>Equation</vt:lpstr>
      <vt:lpstr>Slide 1</vt:lpstr>
      <vt:lpstr>Atomic Model for stochastic environments with generalized rewards</vt:lpstr>
      <vt:lpstr>Slide 3</vt:lpstr>
      <vt:lpstr>Optimal Policies depend on horizon, rewards..</vt:lpstr>
      <vt:lpstr>Classical Planning Assumptions</vt:lpstr>
      <vt:lpstr>Stochastic/Probabilistic Planning: Markov Decision Process (MDP) Model</vt:lpstr>
      <vt:lpstr>Types of Uncertainty</vt:lpstr>
      <vt:lpstr>Markov Decision Processes</vt:lpstr>
      <vt:lpstr>Graphical View of MDP</vt:lpstr>
      <vt:lpstr>Assumptions</vt:lpstr>
      <vt:lpstr>Policies (“plans” for MDPs)</vt:lpstr>
      <vt:lpstr>Value of a Policy</vt:lpstr>
      <vt:lpstr>Finite-Horizon Value Functions</vt:lpstr>
      <vt:lpstr>Finite Horizon Problems</vt:lpstr>
      <vt:lpstr>Computing Finite-Horizon Value</vt:lpstr>
      <vt:lpstr>Bellman Backup</vt:lpstr>
      <vt:lpstr>Value Iteration: Finite Horizon Case</vt:lpstr>
      <vt:lpstr>Value Iteration</vt:lpstr>
      <vt:lpstr>Value Iteration</vt:lpstr>
      <vt:lpstr>Value Iteration</vt:lpstr>
      <vt:lpstr>Summary: Finite Horizon</vt:lpstr>
      <vt:lpstr>Discounted Infinite Horizon MDPs</vt:lpstr>
      <vt:lpstr>Notes: Discounted Infinite Horizon</vt:lpstr>
      <vt:lpstr>Policy Evaluation</vt:lpstr>
      <vt:lpstr>Computing an Optimal Value Function</vt:lpstr>
      <vt:lpstr>Value Iteration</vt:lpstr>
      <vt:lpstr>Convergence</vt:lpstr>
      <vt:lpstr>Contraction property proof sketch</vt:lpstr>
      <vt:lpstr>How to Act</vt:lpstr>
      <vt:lpstr>How to Act</vt:lpstr>
      <vt:lpstr>Policy Iteration</vt:lpstr>
      <vt:lpstr>Policy Iteration Notes</vt:lpstr>
      <vt:lpstr>Value Iteration vs. Policy Iteration</vt:lpstr>
      <vt:lpstr>Markov Decision Process (MDP)</vt:lpstr>
      <vt:lpstr>Examples of MDPs</vt:lpstr>
      <vt:lpstr>SSPP—Stochastic Shortest Path Problem An MDP with Init and Goal states</vt:lpstr>
      <vt:lpstr>Bellman Equations for Cost Minimization MDP (absorbing goals)[also called Stochastic Shortest Path]</vt:lpstr>
      <vt:lpstr>Bellman Equations for infinite horizon discounted reward maximization MDP </vt:lpstr>
      <vt:lpstr>Bellman Equations for probability maximization MDP </vt:lpstr>
      <vt:lpstr>Modeling Softgoal problems as deterministic MDPs</vt:lpstr>
      <vt:lpstr>Heuristic Search vs. Dynamic Programming (Value/Policy Iteration)</vt:lpstr>
    </vt:vector>
  </TitlesOfParts>
  <Company>Purdue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NMS PI meeting, September 27-29, 2000</dc:subject>
  <dc:creator>Edwin Chong</dc:creator>
  <cp:lastModifiedBy>User</cp:lastModifiedBy>
  <cp:revision>536</cp:revision>
  <cp:lastPrinted>2000-09-21T19:28:55Z</cp:lastPrinted>
  <dcterms:created xsi:type="dcterms:W3CDTF">1999-04-21T20:02:09Z</dcterms:created>
  <dcterms:modified xsi:type="dcterms:W3CDTF">2010-10-06T17:56:35Z</dcterms:modified>
</cp:coreProperties>
</file>