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74" r:id="rId2"/>
  </p:sldMasterIdLst>
  <p:notesMasterIdLst>
    <p:notesMasterId r:id="rId48"/>
  </p:notesMasterIdLst>
  <p:handoutMasterIdLst>
    <p:handoutMasterId r:id="rId49"/>
  </p:handoutMasterIdLst>
  <p:sldIdLst>
    <p:sldId id="256" r:id="rId3"/>
    <p:sldId id="322" r:id="rId4"/>
    <p:sldId id="315" r:id="rId5"/>
    <p:sldId id="280" r:id="rId6"/>
    <p:sldId id="264" r:id="rId7"/>
    <p:sldId id="323" r:id="rId8"/>
    <p:sldId id="324" r:id="rId9"/>
    <p:sldId id="320" r:id="rId10"/>
    <p:sldId id="275" r:id="rId11"/>
    <p:sldId id="277" r:id="rId12"/>
    <p:sldId id="314" r:id="rId13"/>
    <p:sldId id="299" r:id="rId14"/>
    <p:sldId id="295" r:id="rId15"/>
    <p:sldId id="282" r:id="rId16"/>
    <p:sldId id="276" r:id="rId17"/>
    <p:sldId id="278" r:id="rId18"/>
    <p:sldId id="302" r:id="rId19"/>
    <p:sldId id="305" r:id="rId20"/>
    <p:sldId id="279" r:id="rId21"/>
    <p:sldId id="296" r:id="rId22"/>
    <p:sldId id="325" r:id="rId23"/>
    <p:sldId id="346" r:id="rId24"/>
    <p:sldId id="347" r:id="rId25"/>
    <p:sldId id="326" r:id="rId26"/>
    <p:sldId id="327" r:id="rId27"/>
    <p:sldId id="348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281" r:id="rId46"/>
    <p:sldId id="345" r:id="rId47"/>
  </p:sldIdLst>
  <p:sldSz cx="9144000" cy="6858000" type="screen4x3"/>
  <p:notesSz cx="7019925" cy="9305925"/>
  <p:embeddedFontLst>
    <p:embeddedFont>
      <p:font typeface="Script MT Bold" pitchFamily="66" charset="0"/>
      <p:bold r:id="rId50"/>
    </p:embeddedFont>
    <p:embeddedFont>
      <p:font typeface="Impact" pitchFamily="34" charset="0"/>
      <p:regular r:id="rId51"/>
    </p:embeddedFont>
    <p:embeddedFont>
      <p:font typeface="Arial Black" pitchFamily="34" charset="0"/>
      <p:bold r:id="rId52"/>
    </p:embeddedFont>
    <p:embeddedFont>
      <p:font typeface="Calibri" pitchFamily="34" charset="0"/>
      <p:regular r:id="rId53"/>
      <p:bold r:id="rId54"/>
      <p:italic r:id="rId55"/>
      <p:boldItalic r:id="rId56"/>
    </p:embeddedFont>
  </p:embeddedFontLst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CC"/>
    <a:srgbClr val="FF3300"/>
    <a:srgbClr val="993300"/>
    <a:srgbClr val="336600"/>
    <a:srgbClr val="FFFF99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22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8770" cy="46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156" y="1"/>
            <a:ext cx="3008770" cy="46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420"/>
            <a:ext cx="3008770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156" y="8824420"/>
            <a:ext cx="3008770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B806D5-D2FF-421F-849D-AE0BF64CF4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778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528" y="0"/>
            <a:ext cx="3042777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2963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802" y="4420951"/>
            <a:ext cx="5615940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8721"/>
            <a:ext cx="3042778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528" y="8838721"/>
            <a:ext cx="3042777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1BD8A9-9C47-44EC-A62A-972564CD13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8BCAA-D63F-42C3-9FC3-8443A5AB2B2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28CFC-40E3-4CF1-A978-31DBF2CB7CD3}" type="slidenum">
              <a:rPr lang="en-US"/>
              <a:pPr/>
              <a:t>14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B0210-3961-4319-AB58-5032E2F44CFA}" type="slidenum">
              <a:rPr lang="en-US"/>
              <a:pPr/>
              <a:t>15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18D2E-E99D-4BF6-8A5F-F15652392B06}" type="slidenum">
              <a:rPr lang="en-US"/>
              <a:pPr/>
              <a:t>16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F72D8-549F-47CE-B40B-AF59BCD4E348}" type="slidenum">
              <a:rPr lang="en-US"/>
              <a:pPr/>
              <a:t>17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A6662-ABA6-4ADA-8169-776C689C5740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DF9FF-4A52-43CF-9EE2-BBD5E4FA1146}" type="slidenum">
              <a:rPr lang="en-US"/>
              <a:pPr/>
              <a:t>19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9BAB4-E4D4-4176-BA53-88A9E5266A82}" type="slidenum">
              <a:rPr lang="en-US"/>
              <a:pPr/>
              <a:t>20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25BB3-0BE9-4D46-8EB1-272B8C37BFD1}" type="slidenum">
              <a:rPr lang="en-US"/>
              <a:pPr/>
              <a:t>21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2BC19-FFC4-44A3-8BFC-0051DBA39014}" type="slidenum">
              <a:rPr lang="en-US"/>
              <a:pPr/>
              <a:t>22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59874-846E-4EB2-BE74-C556E229DFDB}" type="slidenum">
              <a:rPr lang="en-US"/>
              <a:pPr/>
              <a:t>24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8CC1B-2702-4CAB-A00D-8C35F39BC0A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D55EE-447A-43CD-BA46-6F1347FB0711}" type="slidenum">
              <a:rPr lang="en-US"/>
              <a:pPr/>
              <a:t>25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D55EE-447A-43CD-BA46-6F1347FB0711}" type="slidenum">
              <a:rPr lang="en-US"/>
              <a:pPr/>
              <a:t>26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791CD-28C8-4372-8DF0-BAEEAE670FC3}" type="slidenum">
              <a:rPr lang="en-US"/>
              <a:pPr/>
              <a:t>27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E7ABD-0D66-4D8E-907D-A1FE66B0CE5C}" type="slidenum">
              <a:rPr lang="en-US"/>
              <a:pPr/>
              <a:t>28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r>
              <a:rPr lang="en-US" dirty="0" smtClean="0"/>
              <a:t>Pandora’s employees make the features…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2F76A-68D6-452D-A9EA-FBF83C6B671B}" type="slidenum">
              <a:rPr lang="en-US"/>
              <a:pPr/>
              <a:t>29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6651A-3209-4DC2-9F21-A97AC63F9908}" type="slidenum">
              <a:rPr lang="en-US"/>
              <a:pPr/>
              <a:t>30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r>
              <a:rPr lang="en-US" dirty="0" smtClean="0"/>
              <a:t>Relevance</a:t>
            </a:r>
            <a:r>
              <a:rPr lang="en-US" baseline="0" dirty="0" smtClean="0"/>
              <a:t> is like correctness—a local property;  while quality is like optimality—a global property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41BD5-239B-4851-999B-035831E991A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58DCB-02FE-48C6-91FB-27C4FE262DEF}" type="slidenum">
              <a:rPr lang="en-US"/>
              <a:pPr/>
              <a:t>32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12923-0C87-4A40-9F63-7F3F1BC12539}" type="slidenum">
              <a:rPr lang="en-US"/>
              <a:pPr/>
              <a:t>33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5437D-3DC6-461E-90BC-4F0D091FD599}" type="slidenum">
              <a:rPr lang="en-US"/>
              <a:pPr/>
              <a:t>34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603BB-5B31-4A3B-A9B3-03BAB0F33C38}" type="slidenum">
              <a:rPr lang="en-US"/>
              <a:pPr/>
              <a:t>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2FFF6-0314-4BDC-A567-492D99C100B6}" type="slidenum">
              <a:rPr lang="en-US"/>
              <a:pPr/>
              <a:t>35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98E38-A5F0-4059-B6F8-4DD965825207}" type="slidenum">
              <a:rPr lang="en-US"/>
              <a:pPr/>
              <a:t>36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r>
              <a:rPr lang="en-US" dirty="0" smtClean="0"/>
              <a:t>Don’t </a:t>
            </a:r>
            <a:r>
              <a:rPr lang="en-US" dirty="0" err="1" smtClean="0"/>
              <a:t>overthink</a:t>
            </a:r>
            <a:r>
              <a:rPr lang="en-US" baseline="0" dirty="0" smtClean="0"/>
              <a:t> the solution…. The surprising thing is not why they don’t work better, but why they work at all? 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B5EAB-3529-4B7D-B0E8-47F306D8FD35}" type="slidenum">
              <a:rPr lang="en-US"/>
              <a:pPr/>
              <a:t>38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039B1-D6A9-455C-8A82-3FADE7E4C409}" type="slidenum">
              <a:rPr lang="en-US"/>
              <a:pPr/>
              <a:t>39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E3750-EB33-438A-949A-E02D32E2DE62}" type="slidenum">
              <a:rPr lang="en-US"/>
              <a:pPr/>
              <a:t>40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D91A2-8EF1-44F0-8A83-B1E30D3C7838}" type="slidenum">
              <a:rPr lang="en-US"/>
              <a:pPr/>
              <a:t>41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039B1-D6A9-455C-8A82-3FADE7E4C409}" type="slidenum">
              <a:rPr lang="en-US"/>
              <a:pPr/>
              <a:t>43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2" y="4420951"/>
            <a:ext cx="5615940" cy="4187349"/>
          </a:xfrm>
        </p:spPr>
        <p:txBody>
          <a:bodyPr/>
          <a:lstStyle/>
          <a:p>
            <a:r>
              <a:rPr lang="en-US" dirty="0" smtClean="0"/>
              <a:t>Mother</a:t>
            </a:r>
            <a:r>
              <a:rPr lang="en-US" baseline="0" dirty="0" smtClean="0"/>
              <a:t> may be making those sites too..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2BC19-FFC4-44A3-8BFC-0051DBA39014}" type="slidenum">
              <a:rPr lang="en-US"/>
              <a:pPr/>
              <a:t>44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2A53C-00D1-43BC-93AA-E75678128ED5}" type="slidenum">
              <a:rPr lang="en-US"/>
              <a:pPr/>
              <a:t>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815A6-1EBC-44F0-8E12-42D17DE7983F}" type="slidenum">
              <a:rPr lang="en-US"/>
              <a:pPr/>
              <a:t>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F5566-FA62-41AF-8AC9-1B45D125A8AB}" type="slidenum">
              <a:rPr lang="en-US"/>
              <a:pPr/>
              <a:t>10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F6027-2BBC-489D-BC11-AFFF6BC3D49D}" type="slidenum">
              <a:rPr lang="en-US"/>
              <a:pPr/>
              <a:t>11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90913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03" y="4420951"/>
            <a:ext cx="5614321" cy="418575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9DF63-1214-4898-869C-4E9682A455DE}" type="slidenum">
              <a:rPr lang="en-US"/>
              <a:pPr/>
              <a:t>12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40DB1-2F1A-43CB-BE16-8834E307B01D}" type="slidenum">
              <a:rPr lang="en-US"/>
              <a:pPr/>
              <a:t>13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ransition>
    <p:pull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5EC60-93DC-47B7-85FA-579175511A5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4E13-BE76-4444-A84D-249457748F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amazon.com/books.xml" TargetMode="External"/><Relationship Id="rId7" Type="http://schemas.openxmlformats.org/officeDocument/2006/relationships/hyperlink" Target="http://www.amazon.com/exec/obidos/subst/home/redirect.html/ref=nh_gateway/103-1277691-404220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akaposhi.eas.asu.edu/cse494/notes/ir-s07.ppt" TargetMode="External"/><Relationship Id="rId3" Type="http://schemas.openxmlformats.org/officeDocument/2006/relationships/hyperlink" Target="http://rakaposhi.eas.asu.edu/cse494/notes/s07-clustering.ppt" TargetMode="External"/><Relationship Id="rId7" Type="http://schemas.openxmlformats.org/officeDocument/2006/relationships/hyperlink" Target="http://rakaposhi.eas.asu.edu/cse494/notes/s07-data-integration.p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akaposhi.eas.asu.edu/cse494/notes/s07-info-extraction.ppt" TargetMode="External"/><Relationship Id="rId5" Type="http://schemas.openxmlformats.org/officeDocument/2006/relationships/hyperlink" Target="http://rakaposhi.eas.asu.edu/cse494/notes/s07-filtering-class.ppt" TargetMode="External"/><Relationship Id="rId4" Type="http://schemas.openxmlformats.org/officeDocument/2006/relationships/hyperlink" Target="http://rakaposhi.eas.asu.edu/cse494/notes/s07-text-classifn.ppt" TargetMode="External"/><Relationship Id="rId9" Type="http://schemas.openxmlformats.org/officeDocument/2006/relationships/hyperlink" Target="http://rakaposhi.eas.asu.edu/cse494/notes/s07-socnet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journeyintowholeness.org/img/jung_color_vert.jpg&amp;imgrefurl=http://journeyintowholeness.org/jung101/index.shtm&amp;h=278&amp;w=188&amp;sz=23&amp;tbnid=ZJ6McZJZefMJ:&amp;tbnh=109&amp;tbnw=73&amp;hl=en&amp;start=1&amp;prev=/images?q=carl+jung&amp;svnum=10&amp;hl=en&amp;lr=&amp;c2coff=1&amp;rls=GGLC,GGLC:1969-53,GGLC:en&amp;sa=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akaposhi.eas.asu.edu/cse49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2590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  <a:p>
            <a:pPr algn="ctr"/>
            <a:endParaRPr lang="en-US" sz="44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CSE 494/598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>
                <a:solidFill>
                  <a:schemeClr val="tx1"/>
                </a:solidFill>
              </a:rPr>
              <a:t>Information Retrieval, Mining and Integration on the Internet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5" name="Picture 7" descr="intro3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981200" cy="1684338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648200"/>
            <a:ext cx="3695700" cy="8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791200"/>
            <a:ext cx="19113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 descr="logo-no-border(1)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5989637"/>
            <a:ext cx="1692275" cy="492125"/>
          </a:xfrm>
          <a:prstGeom prst="rect">
            <a:avLst/>
          </a:prstGeom>
          <a:noFill/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6370637"/>
            <a:ext cx="2667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 descr="2009-03-05-whos-god-facebook-or-goog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343400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0" autoUpdateAnimBg="0"/>
      <p:bldP spid="205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114800" cy="4114800"/>
          </a:xfrm>
        </p:spPr>
        <p:txBody>
          <a:bodyPr/>
          <a:lstStyle/>
          <a:p>
            <a:r>
              <a:rPr lang="en-US" dirty="0"/>
              <a:t>Approximately three halves plus a bit:</a:t>
            </a:r>
          </a:p>
          <a:p>
            <a:pPr lvl="1"/>
            <a:r>
              <a:rPr lang="en-US" dirty="0"/>
              <a:t>Information retrieval</a:t>
            </a:r>
          </a:p>
          <a:p>
            <a:pPr lvl="1"/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integration/Aggregation</a:t>
            </a:r>
          </a:p>
          <a:p>
            <a:pPr lvl="1"/>
            <a:r>
              <a:rPr lang="en-US" dirty="0"/>
              <a:t>Information mining</a:t>
            </a:r>
          </a:p>
          <a:p>
            <a:pPr lvl="1"/>
            <a:r>
              <a:rPr lang="en-US" dirty="0"/>
              <a:t>other topics as permitted by time </a:t>
            </a:r>
          </a:p>
        </p:txBody>
      </p:sp>
      <p:pic>
        <p:nvPicPr>
          <p:cNvPr id="5" name="Picture 4" descr="Screen Shot 2013-01-07 at 8.16.27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8014" y="1066800"/>
            <a:ext cx="5065986" cy="54864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Covered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487863" cy="4114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en-US" dirty="0"/>
          </a:p>
          <a:p>
            <a:pPr marL="609600" indent="-609600">
              <a:buFontTx/>
              <a:buAutoNum type="arabicPeriod"/>
            </a:pPr>
            <a:endParaRPr lang="en-US" dirty="0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marL="533400" indent="-533400"/>
            <a:r>
              <a:rPr lang="en-US" sz="2000" dirty="0">
                <a:solidFill>
                  <a:srgbClr val="996633"/>
                </a:solidFill>
                <a:hlinkClick r:id="rId3"/>
              </a:rPr>
              <a:t>Clustering</a:t>
            </a:r>
            <a:r>
              <a:rPr lang="en-US" sz="2000" dirty="0">
                <a:solidFill>
                  <a:srgbClr val="996633"/>
                </a:solidFill>
              </a:rPr>
              <a:t> (2)</a:t>
            </a:r>
          </a:p>
          <a:p>
            <a:pPr marL="533400" indent="-533400"/>
            <a:r>
              <a:rPr lang="en-US" sz="2000" dirty="0">
                <a:solidFill>
                  <a:srgbClr val="996633"/>
                </a:solidFill>
                <a:hlinkClick r:id="rId4"/>
              </a:rPr>
              <a:t>Text Classification</a:t>
            </a:r>
            <a:r>
              <a:rPr lang="en-US" sz="2000" dirty="0">
                <a:solidFill>
                  <a:srgbClr val="996633"/>
                </a:solidFill>
              </a:rPr>
              <a:t> (1)</a:t>
            </a:r>
          </a:p>
          <a:p>
            <a:pPr marL="533400" indent="-533400"/>
            <a:r>
              <a:rPr lang="en-US" sz="2000" dirty="0">
                <a:solidFill>
                  <a:srgbClr val="996633"/>
                </a:solidFill>
                <a:hlinkClick r:id="rId5"/>
              </a:rPr>
              <a:t>Filtering/Recommender Systems </a:t>
            </a:r>
            <a:r>
              <a:rPr lang="en-US" sz="2000" dirty="0" smtClean="0">
                <a:solidFill>
                  <a:srgbClr val="996633"/>
                </a:solidFill>
              </a:rPr>
              <a:t>(1)</a:t>
            </a:r>
            <a:endParaRPr lang="en-US" sz="2000" dirty="0">
              <a:solidFill>
                <a:srgbClr val="996633"/>
              </a:solidFill>
            </a:endParaRPr>
          </a:p>
          <a:p>
            <a:pPr marL="533400" indent="-533400"/>
            <a:r>
              <a:rPr lang="en-US" sz="2000" dirty="0" smtClean="0">
                <a:solidFill>
                  <a:srgbClr val="996633"/>
                </a:solidFill>
              </a:rPr>
              <a:t>Specifying and Exploiting Structure (4)</a:t>
            </a:r>
            <a:endParaRPr lang="en-US" sz="2000" dirty="0">
              <a:solidFill>
                <a:srgbClr val="996633"/>
              </a:solidFill>
            </a:endParaRPr>
          </a:p>
          <a:p>
            <a:pPr marL="533400" indent="-533400"/>
            <a:r>
              <a:rPr lang="en-US" sz="2000" dirty="0" smtClean="0">
                <a:solidFill>
                  <a:srgbClr val="996633"/>
                </a:solidFill>
                <a:hlinkClick r:id="rId6"/>
              </a:rPr>
              <a:t>Information </a:t>
            </a:r>
            <a:r>
              <a:rPr lang="en-US" sz="2000" dirty="0">
                <a:solidFill>
                  <a:srgbClr val="996633"/>
                </a:solidFill>
                <a:hlinkClick r:id="rId6"/>
              </a:rPr>
              <a:t>Extraction</a:t>
            </a:r>
            <a:r>
              <a:rPr lang="en-US" sz="2000" dirty="0">
                <a:solidFill>
                  <a:srgbClr val="996633"/>
                </a:solidFill>
              </a:rPr>
              <a:t> </a:t>
            </a:r>
            <a:r>
              <a:rPr lang="en-US" sz="2000" dirty="0" smtClean="0">
                <a:solidFill>
                  <a:srgbClr val="996633"/>
                </a:solidFill>
              </a:rPr>
              <a:t>(1)</a:t>
            </a:r>
            <a:endParaRPr lang="en-US" sz="2000" dirty="0">
              <a:solidFill>
                <a:srgbClr val="996633"/>
              </a:solidFill>
            </a:endParaRPr>
          </a:p>
          <a:p>
            <a:pPr marL="533400" indent="-533400"/>
            <a:r>
              <a:rPr lang="en-US" sz="2000" dirty="0">
                <a:solidFill>
                  <a:srgbClr val="996633"/>
                </a:solidFill>
                <a:hlinkClick r:id="rId7"/>
              </a:rPr>
              <a:t>Information/data Integration</a:t>
            </a:r>
            <a:r>
              <a:rPr lang="en-US" sz="2000" dirty="0">
                <a:solidFill>
                  <a:srgbClr val="996633"/>
                </a:solidFill>
              </a:rPr>
              <a:t> </a:t>
            </a:r>
            <a:r>
              <a:rPr lang="en-US" sz="2000" dirty="0" smtClean="0">
                <a:solidFill>
                  <a:srgbClr val="996633"/>
                </a:solidFill>
              </a:rPr>
              <a:t>(1)</a:t>
            </a:r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04800" y="14478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996633"/>
                </a:solidFill>
              </a:rPr>
              <a:t>Introduction </a:t>
            </a:r>
            <a:r>
              <a:rPr lang="en-US" sz="2000" b="1" dirty="0" smtClean="0">
                <a:solidFill>
                  <a:srgbClr val="996633"/>
                </a:solidFill>
              </a:rPr>
              <a:t>&amp; themes (1+)</a:t>
            </a:r>
            <a:endParaRPr lang="en-US" sz="2000" b="1" dirty="0">
              <a:solidFill>
                <a:srgbClr val="996633"/>
              </a:solidFill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996633"/>
                </a:solidFill>
                <a:hlinkClick r:id="rId8"/>
              </a:rPr>
              <a:t>Information Retrieval (3</a:t>
            </a:r>
            <a:r>
              <a:rPr lang="en-US" sz="2000" b="1" dirty="0">
                <a:solidFill>
                  <a:srgbClr val="996633"/>
                </a:solidFill>
                <a:hlinkClick r:id="rId8"/>
              </a:rPr>
              <a:t>) </a:t>
            </a:r>
            <a:endParaRPr lang="en-US" sz="2000" b="1" dirty="0">
              <a:solidFill>
                <a:srgbClr val="996633"/>
              </a:solidFill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996633"/>
                </a:solidFill>
              </a:rPr>
              <a:t>Indexing &amp; Tolerant Dictionaries (2)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996633"/>
                </a:solidFill>
              </a:rPr>
              <a:t>Correlation analysis and latent semantic indexing (3)</a:t>
            </a:r>
            <a:endParaRPr lang="en-US" sz="2000" b="1" dirty="0">
              <a:solidFill>
                <a:srgbClr val="996633"/>
              </a:solidFill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996633"/>
                </a:solidFill>
              </a:rPr>
              <a:t>Link analysis &amp; IR on web (3)</a:t>
            </a:r>
            <a:endParaRPr lang="en-US" sz="2000" b="1" dirty="0">
              <a:solidFill>
                <a:srgbClr val="996633"/>
              </a:solidFill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996633"/>
                </a:solidFill>
                <a:hlinkClick r:id="rId9"/>
              </a:rPr>
              <a:t>Social Network Analysis</a:t>
            </a:r>
            <a:r>
              <a:rPr lang="en-US" sz="2000" b="1" dirty="0">
                <a:solidFill>
                  <a:srgbClr val="996633"/>
                </a:solidFill>
              </a:rPr>
              <a:t> </a:t>
            </a:r>
            <a:r>
              <a:rPr lang="en-US" sz="2000" b="1" dirty="0" smtClean="0">
                <a:solidFill>
                  <a:srgbClr val="996633"/>
                </a:solidFill>
              </a:rPr>
              <a:t>(3)</a:t>
            </a:r>
            <a:endParaRPr lang="en-US" sz="2000" b="1" dirty="0">
              <a:solidFill>
                <a:srgbClr val="996633"/>
              </a:solidFill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996633"/>
                </a:solidFill>
              </a:rPr>
              <a:t>Crawling &amp; Map Reduce (</a:t>
            </a:r>
            <a:r>
              <a:rPr lang="en-US" sz="2000" b="1" dirty="0" smtClean="0">
                <a:solidFill>
                  <a:srgbClr val="996633"/>
                </a:solidFill>
              </a:rPr>
              <a:t>2)</a:t>
            </a:r>
            <a:endParaRPr lang="en-US" sz="2000" b="1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Books (or lack there of)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41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/>
              <a:t>There are </a:t>
            </a:r>
            <a:r>
              <a:rPr lang="en-US" sz="1600" i="1" dirty="0"/>
              <a:t>no</a:t>
            </a:r>
            <a:r>
              <a:rPr lang="en-US" sz="1600" dirty="0"/>
              <a:t> required text books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Primary source is a set of readings that I will provide (see  “readings” button in the homepage)</a:t>
            </a:r>
          </a:p>
          <a:p>
            <a:pPr lvl="2">
              <a:lnSpc>
                <a:spcPct val="90000"/>
              </a:lnSpc>
            </a:pPr>
            <a:r>
              <a:rPr lang="en-US" sz="1600" b="1" dirty="0">
                <a:solidFill>
                  <a:srgbClr val="993300"/>
                </a:solidFill>
              </a:rPr>
              <a:t>Relative importance of readings is signified by their level of indentation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 good companion book for the IR topics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993300"/>
                </a:solidFill>
              </a:rPr>
              <a:t>Intro to Information Retrieval by Manning/</a:t>
            </a:r>
            <a:r>
              <a:rPr lang="en-US" sz="1600" dirty="0" err="1">
                <a:solidFill>
                  <a:srgbClr val="993300"/>
                </a:solidFill>
              </a:rPr>
              <a:t>Raghavan</a:t>
            </a:r>
            <a:r>
              <a:rPr lang="en-US" sz="1600" dirty="0">
                <a:solidFill>
                  <a:srgbClr val="993300"/>
                </a:solidFill>
              </a:rPr>
              <a:t>/</a:t>
            </a:r>
            <a:r>
              <a:rPr lang="en-US" sz="1600" dirty="0" err="1">
                <a:solidFill>
                  <a:srgbClr val="993300"/>
                </a:solidFill>
              </a:rPr>
              <a:t>Schutze</a:t>
            </a:r>
            <a:r>
              <a:rPr lang="en-US" sz="1600" dirty="0">
                <a:solidFill>
                  <a:srgbClr val="993300"/>
                </a:solidFill>
              </a:rPr>
              <a:t> (available online)</a:t>
            </a:r>
            <a:r>
              <a:rPr lang="en-US" sz="16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Modern Information Retrieval (</a:t>
            </a:r>
            <a:r>
              <a:rPr lang="en-US" sz="1600" dirty="0" err="1"/>
              <a:t>Baeza</a:t>
            </a:r>
            <a:r>
              <a:rPr lang="en-US" sz="1600" dirty="0"/>
              <a:t>-Yates et. Al)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Other references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Modeling the Internet and the Web by </a:t>
            </a:r>
            <a:r>
              <a:rPr lang="en-US" sz="1600" dirty="0" err="1"/>
              <a:t>Baldi</a:t>
            </a:r>
            <a:r>
              <a:rPr lang="en-US" sz="1600" dirty="0"/>
              <a:t>, </a:t>
            </a:r>
            <a:r>
              <a:rPr lang="en-US" sz="1600" dirty="0" err="1"/>
              <a:t>Frasconi</a:t>
            </a:r>
            <a:r>
              <a:rPr lang="en-US" sz="1600" dirty="0"/>
              <a:t> and Smyth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Mining the web  (</a:t>
            </a:r>
            <a:r>
              <a:rPr lang="en-US" sz="1600" dirty="0" err="1"/>
              <a:t>Soumen</a:t>
            </a:r>
            <a:r>
              <a:rPr lang="en-US" sz="1600" dirty="0"/>
              <a:t> </a:t>
            </a:r>
            <a:r>
              <a:rPr lang="en-US" sz="1600" dirty="0" err="1"/>
              <a:t>Chakrabarti</a:t>
            </a:r>
            <a:r>
              <a:rPr lang="en-US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Data on the web (</a:t>
            </a:r>
            <a:r>
              <a:rPr lang="en-US" sz="1600" dirty="0" err="1"/>
              <a:t>Abiteboul</a:t>
            </a:r>
            <a:r>
              <a:rPr lang="en-US" sz="1600" dirty="0"/>
              <a:t> et al).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 Semantic Web Primer (</a:t>
            </a:r>
            <a:r>
              <a:rPr lang="en-US" sz="1600" dirty="0" err="1"/>
              <a:t>Antonieu</a:t>
            </a:r>
            <a:r>
              <a:rPr lang="en-US" sz="1600" dirty="0"/>
              <a:t> &amp; van </a:t>
            </a:r>
            <a:r>
              <a:rPr lang="en-US" sz="1600" dirty="0" err="1"/>
              <a:t>Haarmalen</a:t>
            </a:r>
            <a:r>
              <a:rPr lang="en-US" sz="1600" dirty="0"/>
              <a:t>)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29708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667000"/>
            <a:ext cx="305251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Pre-reqs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114800"/>
          </a:xfrm>
        </p:spPr>
        <p:txBody>
          <a:bodyPr/>
          <a:lstStyle/>
          <a:p>
            <a:r>
              <a:rPr lang="en-US"/>
              <a:t>Useful course background</a:t>
            </a:r>
          </a:p>
          <a:p>
            <a:pPr lvl="1"/>
            <a:r>
              <a:rPr lang="en-US"/>
              <a:t>CSE 310 Data structures </a:t>
            </a:r>
          </a:p>
          <a:p>
            <a:pPr lvl="2"/>
            <a:r>
              <a:rPr lang="en-US"/>
              <a:t>(Also 4xx course on Algorithms)</a:t>
            </a:r>
          </a:p>
          <a:p>
            <a:pPr lvl="1"/>
            <a:r>
              <a:rPr lang="en-US"/>
              <a:t>CSE 412 Databases </a:t>
            </a:r>
          </a:p>
          <a:p>
            <a:pPr lvl="1"/>
            <a:r>
              <a:rPr lang="en-US"/>
              <a:t>CSE 471 Intro to AI</a:t>
            </a:r>
          </a:p>
          <a:p>
            <a:r>
              <a:rPr lang="en-US"/>
              <a:t>+ some of  that math you thought you would never use..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MAT 342 Linear Algebra</a:t>
            </a:r>
            <a:endParaRPr lang="en-US" sz="1800"/>
          </a:p>
          <a:p>
            <a:pPr lvl="2"/>
            <a:r>
              <a:rPr lang="en-US" sz="1800"/>
              <a:t>Matrices; Eigen values; Eigen Vectors; Singular value decomp</a:t>
            </a:r>
          </a:p>
          <a:p>
            <a:pPr lvl="3"/>
            <a:r>
              <a:rPr lang="en-US" sz="1600"/>
              <a:t>Useful for information retrieval and link analysis (pagerank/Authorities-hubs)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ECE 389 Probability and Statistics for Engg. Prob solving</a:t>
            </a:r>
          </a:p>
          <a:p>
            <a:pPr lvl="2"/>
            <a:r>
              <a:rPr lang="en-US" sz="1600"/>
              <a:t>Discrete probabilities; Bayes rule, long tail, power laws etc. </a:t>
            </a:r>
          </a:p>
          <a:p>
            <a:pPr lvl="3"/>
            <a:r>
              <a:rPr lang="en-US" sz="1400"/>
              <a:t>Useful for datamining stuff (e.g. naïve bayes classifier)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 rot="-1210062">
            <a:off x="7391400" y="5486400"/>
            <a:ext cx="1654175" cy="10795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You are primarily</a:t>
            </a:r>
          </a:p>
          <a:p>
            <a:r>
              <a:rPr lang="en-US" sz="1600"/>
              <a:t>responsible for </a:t>
            </a:r>
          </a:p>
          <a:p>
            <a:r>
              <a:rPr lang="en-US" sz="1600"/>
              <a:t>refreshing your </a:t>
            </a:r>
          </a:p>
          <a:p>
            <a:r>
              <a:rPr lang="en-US" sz="1600"/>
              <a:t>memory...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7086600" y="4114800"/>
            <a:ext cx="1676400" cy="762000"/>
          </a:xfrm>
          <a:prstGeom prst="wedgeRoundRectCallout">
            <a:avLst>
              <a:gd name="adj1" fmla="val -67236"/>
              <a:gd name="adj2" fmla="val 689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Homework</a:t>
            </a:r>
          </a:p>
          <a:p>
            <a:pPr algn="ctr"/>
            <a:r>
              <a:rPr lang="en-US"/>
              <a:t>Ready…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course is not (intended tobe)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This course is not intended to</a:t>
            </a:r>
          </a:p>
          <a:p>
            <a:pPr lvl="1"/>
            <a:r>
              <a:rPr lang="en-US" dirty="0"/>
              <a:t>Teach you how to be a web master</a:t>
            </a:r>
          </a:p>
          <a:p>
            <a:pPr lvl="1"/>
            <a:r>
              <a:rPr lang="en-US" dirty="0"/>
              <a:t>Expose you to all the latest x-buzzwords in technology</a:t>
            </a:r>
          </a:p>
          <a:p>
            <a:pPr lvl="2"/>
            <a:r>
              <a:rPr lang="en-US" dirty="0" smtClean="0"/>
              <a:t>XML/XSL/XPOINTER/XPATH/AJAX</a:t>
            </a:r>
            <a:endParaRPr lang="en-US" dirty="0"/>
          </a:p>
          <a:p>
            <a:pPr lvl="3"/>
            <a:r>
              <a:rPr lang="en-US" dirty="0"/>
              <a:t>(okay, may be a little).</a:t>
            </a:r>
          </a:p>
          <a:p>
            <a:pPr lvl="1"/>
            <a:r>
              <a:rPr lang="en-US" dirty="0"/>
              <a:t>Teach you web/</a:t>
            </a:r>
            <a:r>
              <a:rPr lang="en-US" dirty="0" err="1"/>
              <a:t>javascript</a:t>
            </a:r>
            <a:r>
              <a:rPr lang="en-US" dirty="0"/>
              <a:t>/java/</a:t>
            </a:r>
            <a:r>
              <a:rPr lang="en-US" dirty="0" err="1"/>
              <a:t>jdbc</a:t>
            </a:r>
            <a:r>
              <a:rPr lang="en-US" dirty="0"/>
              <a:t> etc. programming</a:t>
            </a:r>
          </a:p>
          <a:p>
            <a:pPr lvl="2"/>
            <a:endParaRPr lang="en-US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7988300" cy="19272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6600"/>
                </a:solidFill>
              </a:rPr>
              <a:t>               [] there is a difference between training and education.</a:t>
            </a:r>
          </a:p>
          <a:p>
            <a:r>
              <a:rPr lang="en-US">
                <a:solidFill>
                  <a:srgbClr val="336600"/>
                </a:solidFill>
              </a:rPr>
              <a:t>If computer science is a fundamental discipline, then university</a:t>
            </a:r>
          </a:p>
          <a:p>
            <a:r>
              <a:rPr lang="en-US">
                <a:solidFill>
                  <a:srgbClr val="336600"/>
                </a:solidFill>
              </a:rPr>
              <a:t>education in this field should emphasize enduring fundamental</a:t>
            </a:r>
          </a:p>
          <a:p>
            <a:r>
              <a:rPr lang="en-US">
                <a:solidFill>
                  <a:srgbClr val="336600"/>
                </a:solidFill>
              </a:rPr>
              <a:t>principles rather than transient current technology.</a:t>
            </a:r>
          </a:p>
          <a:p>
            <a:r>
              <a:rPr lang="en-US">
                <a:solidFill>
                  <a:srgbClr val="336600"/>
                </a:solidFill>
              </a:rPr>
              <a:t>         -</a:t>
            </a:r>
            <a:r>
              <a:rPr lang="en-US">
                <a:solidFill>
                  <a:srgbClr val="FF0000"/>
                </a:solidFill>
              </a:rPr>
              <a:t>Peter Wegner, Three Computing Cultures</a:t>
            </a:r>
            <a:r>
              <a:rPr lang="en-US">
                <a:solidFill>
                  <a:srgbClr val="336600"/>
                </a:solidFill>
              </a:rPr>
              <a:t>. </a:t>
            </a:r>
            <a:r>
              <a:rPr lang="en-US">
                <a:solidFill>
                  <a:srgbClr val="FF0000"/>
                </a:solidFill>
              </a:rPr>
              <a:t>1970.</a:t>
            </a:r>
            <a:endParaRPr lang="en-US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  <p:bldP spid="3686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 etc.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  <a:p>
            <a:pPr lvl="1"/>
            <a:r>
              <a:rPr lang="en-US"/>
              <a:t>Projects/Homeworks (~45%)</a:t>
            </a:r>
          </a:p>
          <a:p>
            <a:pPr lvl="1"/>
            <a:r>
              <a:rPr lang="en-US"/>
              <a:t>Midterm / final (~40%)</a:t>
            </a:r>
          </a:p>
          <a:p>
            <a:pPr lvl="1"/>
            <a:r>
              <a:rPr lang="en-US"/>
              <a:t>Participation (~15%)</a:t>
            </a:r>
          </a:p>
          <a:p>
            <a:pPr lvl="2"/>
            <a:r>
              <a:rPr lang="en-US"/>
              <a:t>Reading (papers, web - </a:t>
            </a:r>
            <a:r>
              <a:rPr lang="en-US">
                <a:solidFill>
                  <a:srgbClr val="FF0000"/>
                </a:solidFill>
              </a:rPr>
              <a:t>no single text</a:t>
            </a:r>
            <a:r>
              <a:rPr lang="en-US"/>
              <a:t>)</a:t>
            </a:r>
          </a:p>
          <a:p>
            <a:pPr lvl="2"/>
            <a:r>
              <a:rPr lang="en-US"/>
              <a:t>Class interaction (***VERY VERY IMPORTANT***)</a:t>
            </a:r>
          </a:p>
          <a:p>
            <a:pPr lvl="3"/>
            <a:r>
              <a:rPr lang="en-US"/>
              <a:t>will be evaluated by attendance, </a:t>
            </a:r>
            <a:r>
              <a:rPr lang="en-US" i="1" u="sng"/>
              <a:t>attentiveness</a:t>
            </a:r>
            <a:r>
              <a:rPr lang="en-US"/>
              <a:t>, and  occasional quizzes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105400"/>
            <a:ext cx="1366838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7086600" y="5105400"/>
            <a:ext cx="1143000" cy="1066800"/>
            <a:chOff x="4800" y="384"/>
            <a:chExt cx="720" cy="672"/>
          </a:xfrm>
        </p:grpSpPr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4800" y="384"/>
              <a:ext cx="720" cy="6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4944" y="480"/>
              <a:ext cx="432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0" name="Text Box 10"/>
          <p:cNvSpPr txBox="1">
            <a:spLocks noChangeArrowheads="1"/>
          </p:cNvSpPr>
          <p:nvPr/>
        </p:nvSpPr>
        <p:spPr bwMode="auto">
          <a:xfrm rot="-1433137">
            <a:off x="76200" y="533400"/>
            <a:ext cx="2416175" cy="822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Subject to (minor)</a:t>
            </a:r>
          </a:p>
          <a:p>
            <a:r>
              <a:rPr lang="en-US"/>
              <a:t>Changes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 rot="-635485">
            <a:off x="927100" y="4938713"/>
            <a:ext cx="3476625" cy="1463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494 </a:t>
            </a:r>
            <a:r>
              <a:rPr lang="en-US" sz="2000" dirty="0"/>
              <a:t>and 598 students are treated as separate clusters while awarding final letter grades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(no other differentiation)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  <p:bldP spid="3073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Projects (tentative)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One project with 3 parts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Extending and experimenting with a mini-search engine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Project description available online (tentative)</a:t>
            </a:r>
          </a:p>
          <a:p>
            <a:pPr lvl="4">
              <a:lnSpc>
                <a:spcPct val="90000"/>
              </a:lnSpc>
            </a:pPr>
            <a:r>
              <a:rPr lang="en-US" dirty="0"/>
              <a:t>(</a:t>
            </a:r>
            <a:r>
              <a:rPr lang="en-US" i="1" dirty="0"/>
              <a:t>if you did search engine implementations already and would rather do something else, talk to me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Expected background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Competence in JAVA programming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(Gosling level is fine; Fledgling level probably not..).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We </a:t>
            </a:r>
            <a:r>
              <a:rPr lang="en-US" i="1" dirty="0"/>
              <a:t>will not be </a:t>
            </a:r>
            <a:r>
              <a:rPr lang="en-US" dirty="0"/>
              <a:t> teaching you </a:t>
            </a:r>
            <a:r>
              <a:rPr lang="en-US" dirty="0" smtClean="0"/>
              <a:t>JAVA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We don’t have TA resources to help with debugging your code. 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Honor Code/Trawling the Web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Almost any question I can ask you is probably answered somewhere on the web!</a:t>
            </a:r>
          </a:p>
          <a:p>
            <a:pPr lvl="1"/>
            <a:r>
              <a:rPr lang="en-US" sz="2400"/>
              <a:t>May even be on my own website</a:t>
            </a:r>
          </a:p>
          <a:p>
            <a:pPr lvl="2"/>
            <a:r>
              <a:rPr lang="en-US" sz="2000"/>
              <a:t>Even if I disable access, Google caches!</a:t>
            </a:r>
          </a:p>
          <a:p>
            <a:r>
              <a:rPr lang="en-US" sz="2800"/>
              <a:t>…You are still required to do </a:t>
            </a:r>
            <a:r>
              <a:rPr lang="en-US" sz="2800" i="1"/>
              <a:t>all course related work </a:t>
            </a:r>
            <a:r>
              <a:rPr lang="en-US" sz="2800"/>
              <a:t>(homework, exams, projects etc) </a:t>
            </a:r>
            <a:r>
              <a:rPr lang="en-US" sz="2800" i="1" u="sng"/>
              <a:t>yourself</a:t>
            </a:r>
          </a:p>
          <a:p>
            <a:pPr lvl="1"/>
            <a:r>
              <a:rPr lang="en-US" sz="2400"/>
              <a:t>Trawling the web in search of exact answers considered academic plagiarism</a:t>
            </a:r>
          </a:p>
          <a:p>
            <a:pPr lvl="1"/>
            <a:r>
              <a:rPr lang="en-US" sz="2400" i="1"/>
              <a:t>If in doubt, </a:t>
            </a:r>
            <a:r>
              <a:rPr lang="en-US" sz="2400" i="1" u="sng"/>
              <a:t>please check with the instructor</a:t>
            </a:r>
            <a:endParaRPr lang="en-US" sz="2400" i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Sociological issues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Attendance in the class is *very* important</a:t>
            </a:r>
          </a:p>
          <a:p>
            <a:pPr lvl="1">
              <a:lnSpc>
                <a:spcPct val="90000"/>
              </a:lnSpc>
            </a:pPr>
            <a:r>
              <a:rPr lang="en-US"/>
              <a:t>I take unexplained absences seriously</a:t>
            </a:r>
          </a:p>
          <a:p>
            <a:pPr>
              <a:lnSpc>
                <a:spcPct val="90000"/>
              </a:lnSpc>
            </a:pPr>
            <a:r>
              <a:rPr lang="en-US"/>
              <a:t>Active concentration in the class is *very* important</a:t>
            </a:r>
          </a:p>
          <a:p>
            <a:pPr lvl="1">
              <a:lnSpc>
                <a:spcPct val="90000"/>
              </a:lnSpc>
            </a:pPr>
            <a:r>
              <a:rPr lang="en-US"/>
              <a:t>Not the place for catching up on Sleep/State-press reading </a:t>
            </a:r>
          </a:p>
          <a:p>
            <a:pPr>
              <a:lnSpc>
                <a:spcPct val="90000"/>
              </a:lnSpc>
            </a:pPr>
            <a:r>
              <a:rPr lang="en-US"/>
              <a:t>Interaction/interactiveness is highly encouraged both in and outside the class</a:t>
            </a:r>
          </a:p>
          <a:p>
            <a:pPr lvl="1">
              <a:lnSpc>
                <a:spcPct val="90000"/>
              </a:lnSpc>
            </a:pPr>
            <a:r>
              <a:rPr lang="en-US"/>
              <a:t>There will be a class blog…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Occupational Hazards..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572000"/>
          </a:xfrm>
        </p:spPr>
        <p:txBody>
          <a:bodyPr/>
          <a:lstStyle/>
          <a:p>
            <a:r>
              <a:rPr lang="en-US" sz="2800" dirty="0"/>
              <a:t>Caveat: Life on the bleeding edge</a:t>
            </a:r>
          </a:p>
          <a:p>
            <a:pPr lvl="1"/>
            <a:r>
              <a:rPr lang="en-US" sz="2400" dirty="0"/>
              <a:t>494 midway between 4xx class &amp; 591 seminars</a:t>
            </a:r>
          </a:p>
          <a:p>
            <a:pPr lvl="2"/>
            <a:r>
              <a:rPr lang="en-US" sz="2000" dirty="0"/>
              <a:t>It is a “SEMI-STRUCTURED” class. </a:t>
            </a:r>
          </a:p>
          <a:p>
            <a:pPr lvl="1"/>
            <a:r>
              <a:rPr lang="en-US" sz="2400" dirty="0"/>
              <a:t>No required text book (recommended books, papers)</a:t>
            </a:r>
          </a:p>
          <a:p>
            <a:pPr lvl="1"/>
            <a:r>
              <a:rPr lang="en-US" sz="2400" dirty="0"/>
              <a:t>Need a sense of adventure</a:t>
            </a:r>
          </a:p>
          <a:p>
            <a:pPr lvl="2"/>
            <a:r>
              <a:rPr lang="en-US" sz="2000" dirty="0"/>
              <a:t>..and you are assumed to have it, considering that you signed up voluntarily </a:t>
            </a:r>
          </a:p>
          <a:p>
            <a:r>
              <a:rPr lang="en-US" sz="2800" dirty="0"/>
              <a:t>Being offered for the </a:t>
            </a:r>
            <a:r>
              <a:rPr lang="en-US" sz="2800" dirty="0" smtClean="0"/>
              <a:t>seventh </a:t>
            </a:r>
            <a:r>
              <a:rPr lang="en-US" sz="2800" dirty="0"/>
              <a:t>time..and it seems to change every time..</a:t>
            </a:r>
          </a:p>
          <a:p>
            <a:pPr lvl="1"/>
            <a:r>
              <a:rPr lang="en-US" sz="2400" dirty="0"/>
              <a:t>I modify slides until the last minute…</a:t>
            </a:r>
          </a:p>
          <a:p>
            <a:pPr lvl="2"/>
            <a:r>
              <a:rPr lang="en-US" sz="2000" dirty="0"/>
              <a:t>To avoid falling asleep during lecture…</a:t>
            </a:r>
          </a:p>
          <a:p>
            <a:endParaRPr lang="en-US" sz="2800" dirty="0"/>
          </a:p>
        </p:txBody>
      </p:sp>
      <p:sp>
        <p:nvSpPr>
          <p:cNvPr id="33796" name="Text Box 1028"/>
          <p:cNvSpPr txBox="1">
            <a:spLocks noChangeArrowheads="1"/>
          </p:cNvSpPr>
          <p:nvPr/>
        </p:nvSpPr>
        <p:spPr bwMode="auto">
          <a:xfrm>
            <a:off x="4953000" y="5657671"/>
            <a:ext cx="39116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Silver Lining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  --Audio &amp; Video Recordings</a:t>
            </a:r>
          </a:p>
          <a:p>
            <a:r>
              <a:rPr lang="en-US" dirty="0" smtClean="0"/>
              <a:t>      online</a:t>
            </a:r>
            <a:endParaRPr lang="en-US" dirty="0"/>
          </a:p>
        </p:txBody>
      </p:sp>
      <p:pic>
        <p:nvPicPr>
          <p:cNvPr id="33798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4097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we</a:t>
            </a:r>
            <a:r>
              <a:rPr lang="en-US" u="sng" dirty="0" smtClean="0"/>
              <a:t>b</a:t>
            </a:r>
            <a:r>
              <a:rPr lang="en-US" dirty="0" smtClean="0"/>
              <a:t> dreams?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people see things as they are </a:t>
            </a:r>
          </a:p>
          <a:p>
            <a:pPr>
              <a:buNone/>
            </a:pPr>
            <a:r>
              <a:rPr lang="en-US" dirty="0" smtClean="0"/>
              <a:t>      and say why? </a:t>
            </a:r>
          </a:p>
          <a:p>
            <a:pPr>
              <a:buNone/>
            </a:pPr>
            <a:r>
              <a:rPr lang="en-US" dirty="0" smtClean="0"/>
              <a:t>I dream things that  never were </a:t>
            </a:r>
          </a:p>
          <a:p>
            <a:pPr>
              <a:buNone/>
            </a:pPr>
            <a:r>
              <a:rPr lang="en-US" dirty="0" smtClean="0"/>
              <a:t>      and say why not?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7374" y="6211669"/>
            <a:ext cx="3596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dirty="0" err="1" smtClean="0"/>
              <a:t>mis</a:t>
            </a:r>
            <a:r>
              <a:rPr lang="en-US" sz="1800" dirty="0" smtClean="0"/>
              <a:t>)attributed to Robert F. Kennedy</a:t>
            </a:r>
          </a:p>
          <a:p>
            <a:r>
              <a:rPr lang="en-US" sz="1800" dirty="0" smtClean="0"/>
              <a:t> who paraphrased Bernard Shaw</a:t>
            </a:r>
            <a:endParaRPr lang="en-US" sz="1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with a homepage..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 will not be giving any handouts</a:t>
            </a:r>
          </a:p>
          <a:p>
            <a:pPr lvl="1"/>
            <a:r>
              <a:rPr lang="en-US" sz="2400" dirty="0"/>
              <a:t>All class related material will be accessible from the web-page</a:t>
            </a:r>
          </a:p>
          <a:p>
            <a:pPr lvl="2"/>
            <a:r>
              <a:rPr lang="en-US" sz="2000" dirty="0"/>
              <a:t>Home works may be specified incrementally </a:t>
            </a:r>
          </a:p>
          <a:p>
            <a:pPr lvl="3"/>
            <a:r>
              <a:rPr lang="en-US" sz="1800" dirty="0"/>
              <a:t>(one problem at a time)</a:t>
            </a:r>
          </a:p>
          <a:p>
            <a:pPr lvl="1"/>
            <a:r>
              <a:rPr lang="en-US" sz="2400" dirty="0"/>
              <a:t>The slides used in the lecture will be available on the class page</a:t>
            </a:r>
          </a:p>
          <a:p>
            <a:pPr lvl="2"/>
            <a:r>
              <a:rPr lang="en-US" sz="2000" dirty="0"/>
              <a:t>The slides will be “loosely” based on the ones I used in </a:t>
            </a:r>
            <a:r>
              <a:rPr lang="en-US" sz="2000" dirty="0" smtClean="0"/>
              <a:t>Spring 2010 </a:t>
            </a:r>
            <a:r>
              <a:rPr lang="en-US" sz="2000" dirty="0"/>
              <a:t>(these are available on the homepage)</a:t>
            </a:r>
          </a:p>
          <a:p>
            <a:pPr lvl="3"/>
            <a:r>
              <a:rPr lang="en-US" sz="1800" dirty="0"/>
              <a:t>However I reserve the right to modify them until the last minute (and sometimes beyond it). </a:t>
            </a:r>
          </a:p>
          <a:p>
            <a:pPr lvl="2"/>
            <a:r>
              <a:rPr lang="en-US" sz="2000" dirty="0"/>
              <a:t>When printing slides </a:t>
            </a:r>
            <a:r>
              <a:rPr lang="en-US" sz="2000" i="1" u="sng" dirty="0">
                <a:solidFill>
                  <a:srgbClr val="FF0000"/>
                </a:solidFill>
              </a:rPr>
              <a:t>avoid printing the hidden slides</a:t>
            </a:r>
          </a:p>
          <a:p>
            <a:pPr lvl="2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2286000" y="5181600"/>
            <a:ext cx="52006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Google "asu cse494"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45912DF-C767-4964-9BEF-A4C65FC14CAF}" type="datetime8">
              <a:rPr lang="en-US"/>
              <a:pPr/>
              <a:t>1/8/2013 3:45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as a collection of information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Web viewed as a large collection of__________</a:t>
            </a:r>
          </a:p>
          <a:p>
            <a:pPr lvl="1"/>
            <a:r>
              <a:rPr lang="en-US"/>
              <a:t>Text, Structured Data, Semi-structured data</a:t>
            </a:r>
          </a:p>
          <a:p>
            <a:pPr lvl="1"/>
            <a:r>
              <a:rPr lang="en-US"/>
              <a:t>(connected) (dynamically changing) (user generated) content</a:t>
            </a:r>
          </a:p>
          <a:p>
            <a:pPr lvl="1"/>
            <a:r>
              <a:rPr lang="en-US"/>
              <a:t> (multi-media/Updates/Transactions etc. ignored for now)</a:t>
            </a:r>
          </a:p>
          <a:p>
            <a:r>
              <a:rPr lang="en-US"/>
              <a:t>So what do we want to do with it?</a:t>
            </a:r>
          </a:p>
          <a:p>
            <a:pPr lvl="1"/>
            <a:r>
              <a:rPr lang="en-US"/>
              <a:t>Search, directed browsing, aggregation, integration, pattern finding</a:t>
            </a:r>
          </a:p>
          <a:p>
            <a:r>
              <a:rPr lang="en-US"/>
              <a:t>How do we do it?</a:t>
            </a:r>
          </a:p>
          <a:p>
            <a:pPr lvl="1"/>
            <a:r>
              <a:rPr lang="en-US"/>
              <a:t>Depends on your model (text/Structured/semi-structured)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Lectures: Lectures L4 and L5</a:t>
            </a:r>
          </a:p>
          <a:p>
            <a:r>
              <a:rPr lang="en-US" dirty="0" smtClean="0"/>
              <a:t>Readings: </a:t>
            </a:r>
            <a:r>
              <a:rPr lang="en-US" dirty="0" smtClean="0"/>
              <a:t>The </a:t>
            </a:r>
            <a:r>
              <a:rPr lang="en-US" dirty="0"/>
              <a:t>chapter on Text Retrieval, available in the readings list</a:t>
            </a:r>
          </a:p>
          <a:p>
            <a:pPr lvl="1"/>
            <a:r>
              <a:rPr lang="en-US" dirty="0"/>
              <a:t>(alternate/optional reading) </a:t>
            </a:r>
          </a:p>
          <a:p>
            <a:pPr lvl="2"/>
            <a:r>
              <a:rPr lang="en-US" dirty="0"/>
              <a:t>Chapters 1,8,6,7 in Manning et </a:t>
            </a:r>
            <a:r>
              <a:rPr lang="en-US" dirty="0" err="1"/>
              <a:t>al’s</a:t>
            </a:r>
            <a:r>
              <a:rPr lang="en-US" dirty="0"/>
              <a:t> book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315200" cy="4114800"/>
          </a:xfrm>
        </p:spPr>
        <p:txBody>
          <a:bodyPr/>
          <a:lstStyle/>
          <a:p>
            <a:r>
              <a:rPr lang="en-US" dirty="0" smtClean="0"/>
              <a:t>Sing praises of STRUCTURE</a:t>
            </a:r>
          </a:p>
          <a:p>
            <a:r>
              <a:rPr lang="en-US" dirty="0" smtClean="0"/>
              <a:t>Explain how this course brings traditional disciplines of IR, Social Networks, Databases and Machine Learning to the Web</a:t>
            </a:r>
          </a:p>
          <a:p>
            <a:r>
              <a:rPr lang="en-US" dirty="0" smtClean="0"/>
              <a:t>Discuss some BIG IDEAS that permeate the course..</a:t>
            </a:r>
            <a:endParaRPr lang="en-US" dirty="0"/>
          </a:p>
        </p:txBody>
      </p:sp>
      <p:pic>
        <p:nvPicPr>
          <p:cNvPr id="101378" name="Picture 2" descr="http://www.macedoniabc.com/storage/worship.jpg?__SQUARESPACE_CACHEVERSION=1327350366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90600"/>
            <a:ext cx="2259299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45912DF-C767-4964-9BEF-A4C65FC14CAF}" type="datetime8">
              <a:rPr lang="en-US"/>
              <a:pPr/>
              <a:t>1/10/2013 9:44 AM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1676400"/>
          </a:xfrm>
        </p:spPr>
        <p:txBody>
          <a:bodyPr/>
          <a:lstStyle/>
          <a:p>
            <a:r>
              <a:rPr lang="en-US"/>
              <a:t>How will search and querying on these three types of data differ?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050925" y="1641475"/>
            <a:ext cx="2000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 generic</a:t>
            </a:r>
          </a:p>
          <a:p>
            <a:pPr algn="ctr"/>
            <a:r>
              <a:rPr lang="en-US"/>
              <a:t>web page</a:t>
            </a:r>
          </a:p>
          <a:p>
            <a:pPr algn="ctr"/>
            <a:r>
              <a:rPr lang="en-US"/>
              <a:t>containing text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3844925" y="3124200"/>
            <a:ext cx="1317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 movie </a:t>
            </a:r>
          </a:p>
          <a:p>
            <a:pPr algn="ctr"/>
            <a:r>
              <a:rPr lang="en-US"/>
              <a:t>review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95400" y="2362200"/>
            <a:ext cx="5840413" cy="1981200"/>
            <a:chOff x="816" y="1488"/>
            <a:chExt cx="3679" cy="1248"/>
          </a:xfrm>
        </p:grpSpPr>
        <p:sp>
          <p:nvSpPr>
            <p:cNvPr id="462855" name="Text Box 7"/>
            <p:cNvSpPr txBox="1">
              <a:spLocks noChangeArrowheads="1"/>
            </p:cNvSpPr>
            <p:nvPr/>
          </p:nvSpPr>
          <p:spPr bwMode="auto">
            <a:xfrm>
              <a:off x="816" y="1776"/>
              <a:ext cx="8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[English]</a:t>
              </a:r>
            </a:p>
          </p:txBody>
        </p:sp>
        <p:sp>
          <p:nvSpPr>
            <p:cNvPr id="462856" name="Text Box 8"/>
            <p:cNvSpPr txBox="1">
              <a:spLocks noChangeArrowheads="1"/>
            </p:cNvSpPr>
            <p:nvPr/>
          </p:nvSpPr>
          <p:spPr bwMode="auto">
            <a:xfrm>
              <a:off x="3888" y="1488"/>
              <a:ext cx="6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[SQL]</a:t>
              </a:r>
            </a:p>
          </p:txBody>
        </p:sp>
        <p:sp>
          <p:nvSpPr>
            <p:cNvPr id="462857" name="Text Box 9"/>
            <p:cNvSpPr txBox="1">
              <a:spLocks noChangeArrowheads="1"/>
            </p:cNvSpPr>
            <p:nvPr/>
          </p:nvSpPr>
          <p:spPr bwMode="auto">
            <a:xfrm>
              <a:off x="2448" y="2448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[XML]</a:t>
              </a:r>
            </a:p>
          </p:txBody>
        </p:sp>
      </p:grpSp>
      <p:sp>
        <p:nvSpPr>
          <p:cNvPr id="462858" name="Text Box 10"/>
          <p:cNvSpPr txBox="1">
            <a:spLocks noChangeArrowheads="1"/>
          </p:cNvSpPr>
          <p:nvPr/>
        </p:nvSpPr>
        <p:spPr bwMode="auto">
          <a:xfrm rot="-1097732">
            <a:off x="6553200" y="5562600"/>
            <a:ext cx="2179638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Semi-Structured</a:t>
            </a:r>
          </a:p>
        </p:txBody>
      </p:sp>
      <p:sp>
        <p:nvSpPr>
          <p:cNvPr id="462859" name="Text Box 11"/>
          <p:cNvSpPr txBox="1">
            <a:spLocks noChangeArrowheads="1"/>
          </p:cNvSpPr>
          <p:nvPr/>
        </p:nvSpPr>
        <p:spPr bwMode="auto">
          <a:xfrm>
            <a:off x="5735638" y="1600200"/>
            <a:ext cx="189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An employee </a:t>
            </a:r>
          </a:p>
          <a:p>
            <a:pPr algn="ctr"/>
            <a:r>
              <a:rPr lang="en-US"/>
              <a:t>record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45912DF-C767-4964-9BEF-A4C65FC14CAF}" type="datetime8">
              <a:rPr lang="en-US"/>
              <a:pPr/>
              <a:t>1/10/2013 9:44 AM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helps querying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Expressive queries</a:t>
            </a:r>
          </a:p>
          <a:p>
            <a:pPr lvl="2"/>
            <a:r>
              <a:rPr lang="en-US"/>
              <a:t>Give me all pages that have key words “Get Rich Quick”</a:t>
            </a:r>
          </a:p>
          <a:p>
            <a:pPr lvl="2"/>
            <a:r>
              <a:rPr lang="en-US"/>
              <a:t>Give me the social security numbers of all the employees who have stayed with the company for more than 5 years, and whose yearly salaries are three standard deviations away from the average salary</a:t>
            </a:r>
          </a:p>
          <a:p>
            <a:pPr lvl="2"/>
            <a:r>
              <a:rPr lang="en-US"/>
              <a:t>Give me all mails from people from ASU written this year, which are relevant to “get rich quick” </a:t>
            </a:r>
          </a:p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752600"/>
            <a:ext cx="984250" cy="2500313"/>
            <a:chOff x="0" y="1104"/>
            <a:chExt cx="620" cy="1575"/>
          </a:xfrm>
        </p:grpSpPr>
        <p:sp>
          <p:nvSpPr>
            <p:cNvPr id="464901" name="Text Box 5"/>
            <p:cNvSpPr txBox="1">
              <a:spLocks noChangeArrowheads="1"/>
            </p:cNvSpPr>
            <p:nvPr/>
          </p:nvSpPr>
          <p:spPr bwMode="auto">
            <a:xfrm>
              <a:off x="0" y="1104"/>
              <a:ext cx="620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keyword</a:t>
              </a:r>
            </a:p>
          </p:txBody>
        </p:sp>
        <p:sp>
          <p:nvSpPr>
            <p:cNvPr id="464902" name="Text Box 6"/>
            <p:cNvSpPr txBox="1">
              <a:spLocks noChangeArrowheads="1"/>
            </p:cNvSpPr>
            <p:nvPr/>
          </p:nvSpPr>
          <p:spPr bwMode="auto">
            <a:xfrm>
              <a:off x="96" y="1632"/>
              <a:ext cx="388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SQL</a:t>
              </a:r>
            </a:p>
          </p:txBody>
        </p:sp>
        <p:sp>
          <p:nvSpPr>
            <p:cNvPr id="464903" name="Text Box 7"/>
            <p:cNvSpPr txBox="1">
              <a:spLocks noChangeArrowheads="1"/>
            </p:cNvSpPr>
            <p:nvPr/>
          </p:nvSpPr>
          <p:spPr bwMode="auto">
            <a:xfrm>
              <a:off x="48" y="2448"/>
              <a:ext cx="436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XML</a:t>
              </a: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45912DF-C767-4964-9BEF-A4C65FC14CAF}" type="datetime8">
              <a:rPr lang="en-US"/>
              <a:pPr/>
              <a:t>1/10/2013 12:27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helps querying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Expressive queries</a:t>
            </a:r>
          </a:p>
          <a:p>
            <a:pPr lvl="2"/>
            <a:r>
              <a:rPr lang="en-US" dirty="0"/>
              <a:t>Give me all pages that have key words “Get Rich Quick”</a:t>
            </a:r>
          </a:p>
          <a:p>
            <a:pPr lvl="2"/>
            <a:r>
              <a:rPr lang="en-US" dirty="0"/>
              <a:t>Give me the social security numbers of all the employees who have stayed with the company for more than 5 years, and whose yearly salaries are three standard deviations away from the average salary</a:t>
            </a:r>
          </a:p>
          <a:p>
            <a:pPr lvl="2"/>
            <a:r>
              <a:rPr lang="en-US" dirty="0"/>
              <a:t>Give me all mails from people from ASU written this year, which are relevant to “get rich quick” </a:t>
            </a:r>
            <a:endParaRPr lang="en-US" dirty="0" smtClean="0"/>
          </a:p>
          <a:p>
            <a:pPr lvl="2"/>
            <a:r>
              <a:rPr lang="en-US" dirty="0" smtClean="0"/>
              <a:t>The Explorer Magellan sailed around the world three times. </a:t>
            </a:r>
            <a:r>
              <a:rPr lang="en-US" dirty="0" smtClean="0"/>
              <a:t>On one of those trips he died. On which trip did he die?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752600"/>
            <a:ext cx="984250" cy="2500313"/>
            <a:chOff x="0" y="1104"/>
            <a:chExt cx="620" cy="1575"/>
          </a:xfrm>
        </p:grpSpPr>
        <p:sp>
          <p:nvSpPr>
            <p:cNvPr id="464901" name="Text Box 5"/>
            <p:cNvSpPr txBox="1">
              <a:spLocks noChangeArrowheads="1"/>
            </p:cNvSpPr>
            <p:nvPr/>
          </p:nvSpPr>
          <p:spPr bwMode="auto">
            <a:xfrm>
              <a:off x="0" y="1104"/>
              <a:ext cx="620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keyword</a:t>
              </a:r>
            </a:p>
          </p:txBody>
        </p:sp>
        <p:sp>
          <p:nvSpPr>
            <p:cNvPr id="464902" name="Text Box 6"/>
            <p:cNvSpPr txBox="1">
              <a:spLocks noChangeArrowheads="1"/>
            </p:cNvSpPr>
            <p:nvPr/>
          </p:nvSpPr>
          <p:spPr bwMode="auto">
            <a:xfrm>
              <a:off x="96" y="1632"/>
              <a:ext cx="388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SQL</a:t>
              </a:r>
            </a:p>
          </p:txBody>
        </p:sp>
        <p:sp>
          <p:nvSpPr>
            <p:cNvPr id="464903" name="Text Box 7"/>
            <p:cNvSpPr txBox="1">
              <a:spLocks noChangeArrowheads="1"/>
            </p:cNvSpPr>
            <p:nvPr/>
          </p:nvSpPr>
          <p:spPr bwMode="auto">
            <a:xfrm>
              <a:off x="48" y="2448"/>
              <a:ext cx="436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XML</a:t>
              </a: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4572000"/>
            <a:ext cx="1043876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Semantic</a:t>
            </a:r>
          </a:p>
          <a:p>
            <a:r>
              <a:rPr lang="en-US" sz="1800" dirty="0" smtClean="0"/>
              <a:t>Web</a:t>
            </a:r>
            <a:endParaRPr lang="en-US" sz="1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 bldLvl="3" autoUpdateAnimBg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45912DF-C767-4964-9BEF-A4C65FC14CAF}" type="datetime8">
              <a:rPr lang="en-US"/>
              <a:pPr/>
              <a:t>1/8/2013 3:45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Web </a:t>
            </a:r>
            <a:r>
              <a:rPr lang="en-US" i="1"/>
              <a:t>have</a:t>
            </a:r>
            <a:r>
              <a:rPr lang="en-US"/>
              <a:t> Structured data?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114800"/>
          </a:xfrm>
        </p:spPr>
        <p:txBody>
          <a:bodyPr/>
          <a:lstStyle/>
          <a:p>
            <a:r>
              <a:rPr lang="en-US"/>
              <a:t>Isn’t web all text?</a:t>
            </a:r>
          </a:p>
          <a:p>
            <a:pPr lvl="1"/>
            <a:r>
              <a:rPr lang="en-US"/>
              <a:t>The invisible web </a:t>
            </a:r>
          </a:p>
          <a:p>
            <a:pPr lvl="2"/>
            <a:r>
              <a:rPr lang="en-US"/>
              <a:t>Most web servers have back end database servers</a:t>
            </a:r>
          </a:p>
          <a:p>
            <a:pPr lvl="2"/>
            <a:r>
              <a:rPr lang="en-US"/>
              <a:t>They dynamically convert (wrap) the structured data into readable english</a:t>
            </a:r>
          </a:p>
          <a:p>
            <a:pPr lvl="3"/>
            <a:r>
              <a:rPr lang="en-US">
                <a:solidFill>
                  <a:srgbClr val="FF0000"/>
                </a:solidFill>
              </a:rPr>
              <a:t>&lt;India, New Delhi&gt;  =&gt; The capital of India is New Delhi.</a:t>
            </a:r>
            <a:endParaRPr lang="en-US"/>
          </a:p>
          <a:p>
            <a:pPr lvl="3"/>
            <a:r>
              <a:rPr lang="en-US"/>
              <a:t>So, if we can “unwrap” the text, we have structured data!</a:t>
            </a:r>
          </a:p>
          <a:p>
            <a:pPr lvl="4"/>
            <a:r>
              <a:rPr lang="en-US"/>
              <a:t>(un)wrappers, learning wrappers etc…</a:t>
            </a:r>
          </a:p>
          <a:p>
            <a:pPr lvl="3"/>
            <a:r>
              <a:rPr lang="en-US"/>
              <a:t>Note also that such dynamic pages cannot be crawled...</a:t>
            </a:r>
          </a:p>
          <a:p>
            <a:pPr lvl="1"/>
            <a:r>
              <a:rPr lang="en-US"/>
              <a:t>The Semi-structured web</a:t>
            </a:r>
          </a:p>
          <a:p>
            <a:pPr lvl="2"/>
            <a:r>
              <a:rPr lang="en-US"/>
              <a:t>Most pages are at least “semi”-structured</a:t>
            </a:r>
          </a:p>
          <a:p>
            <a:pPr lvl="2"/>
            <a:r>
              <a:rPr lang="en-US"/>
              <a:t>XML standard is expected to ease the presenatation/on-the-wire transfer of such pages. (BUT…..)</a:t>
            </a:r>
          </a:p>
          <a:p>
            <a:pPr lvl="3"/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get Structure?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572000" cy="4114800"/>
          </a:xfrm>
        </p:spPr>
        <p:txBody>
          <a:bodyPr/>
          <a:lstStyle/>
          <a:p>
            <a:r>
              <a:rPr lang="en-US" dirty="0"/>
              <a:t>When the underlying data is already </a:t>
            </a:r>
            <a:r>
              <a:rPr lang="en-US" dirty="0" smtClean="0"/>
              <a:t>structured</a:t>
            </a:r>
            <a:r>
              <a:rPr lang="en-US" dirty="0"/>
              <a:t>, do unwrapping</a:t>
            </a:r>
          </a:p>
          <a:p>
            <a:pPr lvl="1"/>
            <a:r>
              <a:rPr lang="en-US" dirty="0"/>
              <a:t>Web </a:t>
            </a:r>
            <a:r>
              <a:rPr lang="en-US" i="1" dirty="0"/>
              <a:t>already </a:t>
            </a:r>
            <a:r>
              <a:rPr lang="en-US" dirty="0"/>
              <a:t> has a lot of structured data!</a:t>
            </a:r>
          </a:p>
          <a:p>
            <a:pPr lvl="1"/>
            <a:r>
              <a:rPr lang="en-US" dirty="0"/>
              <a:t>Invisible web…that disguises itself</a:t>
            </a:r>
          </a:p>
          <a:p>
            <a:endParaRPr lang="en-US" dirty="0"/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..else </a:t>
            </a:r>
            <a:r>
              <a:rPr lang="en-US" i="1" dirty="0"/>
              <a:t>extract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Go from text to structured data (using quasi NLP techniques)</a:t>
            </a:r>
          </a:p>
          <a:p>
            <a:r>
              <a:rPr lang="en-US" dirty="0"/>
              <a:t>..or </a:t>
            </a:r>
            <a:r>
              <a:rPr lang="en-US" i="1" dirty="0"/>
              <a:t>annotate</a:t>
            </a:r>
            <a:r>
              <a:rPr lang="en-US" dirty="0"/>
              <a:t> metadata to add structure</a:t>
            </a:r>
          </a:p>
          <a:p>
            <a:pPr lvl="1"/>
            <a:r>
              <a:rPr lang="en-US" dirty="0"/>
              <a:t>Semantic web idea</a:t>
            </a:r>
            <a:r>
              <a:rPr lang="en-US" dirty="0" smtClean="0"/>
              <a:t>..</a:t>
            </a:r>
          </a:p>
          <a:p>
            <a:pPr lvl="2"/>
            <a:r>
              <a:rPr lang="en-US" dirty="0" smtClean="0"/>
              <a:t>Pandora employees adding features to music..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562600"/>
            <a:ext cx="3881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Magellan went around the world three times.</a:t>
            </a:r>
          </a:p>
          <a:p>
            <a:r>
              <a:rPr lang="en-US" sz="1600" i="1" dirty="0" smtClean="0"/>
              <a:t> On one of those trips he died.</a:t>
            </a:r>
          </a:p>
          <a:p>
            <a:r>
              <a:rPr lang="en-US" sz="1600" i="1" dirty="0" smtClean="0"/>
              <a:t> On which trip did he die? 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419600"/>
            <a:ext cx="4216219" cy="16312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Structure is so important that</a:t>
            </a:r>
          </a:p>
          <a:p>
            <a:r>
              <a:rPr lang="en-US" sz="2000" dirty="0" smtClean="0"/>
              <a:t> we are willing to pay people to</a:t>
            </a:r>
          </a:p>
          <a:p>
            <a:r>
              <a:rPr lang="en-US" sz="2000" dirty="0" smtClean="0"/>
              <a:t>  add structure or hope that people</a:t>
            </a:r>
          </a:p>
          <a:p>
            <a:r>
              <a:rPr lang="en-US" sz="2000" dirty="0" smtClean="0"/>
              <a:t>  will be disciplined enough to annotate</a:t>
            </a:r>
          </a:p>
          <a:p>
            <a:r>
              <a:rPr lang="en-US" sz="2000" dirty="0" smtClean="0"/>
              <a:t>   their pages with structure.</a:t>
            </a:r>
            <a:endParaRPr lang="en-US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438400"/>
            <a:ext cx="1813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old disciplines for Web-age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486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Information (text) retrieval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Scale of the web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Hyper text/ Link structure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Authority/hub computations</a:t>
            </a:r>
          </a:p>
          <a:p>
            <a:pPr>
              <a:lnSpc>
                <a:spcPct val="80000"/>
              </a:lnSpc>
            </a:pPr>
            <a:r>
              <a:rPr lang="en-US" dirty="0"/>
              <a:t>Social Network Analysis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Ease of tracking/centrally representing social networks</a:t>
            </a:r>
          </a:p>
          <a:p>
            <a:pPr>
              <a:lnSpc>
                <a:spcPct val="80000"/>
              </a:lnSpc>
            </a:pPr>
            <a:r>
              <a:rPr lang="en-US" dirty="0"/>
              <a:t>Databases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Multiple databases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Heterogeneous, access limited, partially overlapping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Network (un)reliability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Datamining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[</a:t>
            </a:r>
            <a:r>
              <a:rPr lang="en-US" dirty="0"/>
              <a:t>Machine Learning/Statistics/Databases]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Learning patterns from large scale data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7" name="Oval 6"/>
          <p:cNvSpPr/>
          <p:nvPr/>
        </p:nvSpPr>
        <p:spPr bwMode="auto">
          <a:xfrm>
            <a:off x="5181600" y="1600200"/>
            <a:ext cx="1828800" cy="1676400"/>
          </a:xfrm>
          <a:prstGeom prst="ellipse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IR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1600200"/>
            <a:ext cx="18288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Social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Networks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29200" y="3657600"/>
            <a:ext cx="18288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Databases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315200" y="3657600"/>
            <a:ext cx="18288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Datamining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048000"/>
            <a:ext cx="74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Web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0531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Read </a:t>
            </a:r>
            <a:r>
              <a:rPr lang="en-US" dirty="0"/>
              <a:t>all the web &amp; remember what information is where</a:t>
            </a:r>
          </a:p>
          <a:p>
            <a:pPr lvl="1"/>
            <a:r>
              <a:rPr lang="en-US" dirty="0"/>
              <a:t>Be able to reason about connections between information</a:t>
            </a:r>
          </a:p>
          <a:p>
            <a:pPr lvl="1"/>
            <a:r>
              <a:rPr lang="en-US" dirty="0"/>
              <a:t>Read my mind and answer questions (or better yet) satisfy my needs, even before I articulate them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746125" y="4689475"/>
            <a:ext cx="4625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How close is this dream to reality?</a:t>
            </a:r>
          </a:p>
          <a:p>
            <a:endParaRPr lang="en-US" dirty="0"/>
          </a:p>
          <a:p>
            <a:r>
              <a:rPr lang="en-US" dirty="0"/>
              <a:t>Are we being too easy on our search</a:t>
            </a:r>
          </a:p>
          <a:p>
            <a:r>
              <a:rPr lang="en-US" dirty="0"/>
              <a:t> engines?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Retrieval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Traditional Model</a:t>
            </a:r>
          </a:p>
          <a:p>
            <a:pPr lvl="1"/>
            <a:r>
              <a:rPr lang="en-US" dirty="0"/>
              <a:t>Given</a:t>
            </a:r>
          </a:p>
          <a:p>
            <a:pPr lvl="2"/>
            <a:r>
              <a:rPr lang="en-US" dirty="0"/>
              <a:t>a set of documents</a:t>
            </a:r>
          </a:p>
          <a:p>
            <a:pPr lvl="2"/>
            <a:r>
              <a:rPr lang="en-US" dirty="0"/>
              <a:t>A query expressed as a set of  keywords</a:t>
            </a:r>
          </a:p>
          <a:p>
            <a:pPr lvl="1"/>
            <a:r>
              <a:rPr lang="en-US" dirty="0"/>
              <a:t>Return</a:t>
            </a:r>
          </a:p>
          <a:p>
            <a:pPr lvl="2"/>
            <a:r>
              <a:rPr lang="en-US" dirty="0"/>
              <a:t>A ranked set of documents most relevant to the query</a:t>
            </a:r>
          </a:p>
          <a:p>
            <a:pPr lvl="1"/>
            <a:r>
              <a:rPr lang="en-US" dirty="0"/>
              <a:t>Evaluation:</a:t>
            </a:r>
          </a:p>
          <a:p>
            <a:pPr lvl="2"/>
            <a:r>
              <a:rPr lang="en-US" dirty="0"/>
              <a:t>Precision: Fraction of returned documents that are relevant</a:t>
            </a:r>
          </a:p>
          <a:p>
            <a:pPr lvl="2"/>
            <a:r>
              <a:rPr lang="en-US" dirty="0"/>
              <a:t>Recall: Fraction of relevant documents that are returned</a:t>
            </a:r>
          </a:p>
          <a:p>
            <a:pPr lvl="2"/>
            <a:r>
              <a:rPr lang="en-US" dirty="0"/>
              <a:t>Efficiency</a:t>
            </a:r>
          </a:p>
          <a:p>
            <a:pPr lvl="1"/>
            <a:endParaRPr lang="en-US" dirty="0"/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495800" cy="4114800"/>
          </a:xfrm>
        </p:spPr>
        <p:txBody>
          <a:bodyPr/>
          <a:lstStyle/>
          <a:p>
            <a:r>
              <a:rPr lang="en-US" sz="2000" dirty="0"/>
              <a:t>Web-induced headaches</a:t>
            </a:r>
          </a:p>
          <a:p>
            <a:pPr lvl="1"/>
            <a:r>
              <a:rPr lang="en-US" sz="2000" dirty="0"/>
              <a:t>Scale (billions of documents)</a:t>
            </a:r>
          </a:p>
          <a:p>
            <a:pPr lvl="1"/>
            <a:r>
              <a:rPr lang="en-US" sz="2000" dirty="0"/>
              <a:t>Hypertext (inter-document connections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Bozo users</a:t>
            </a:r>
          </a:p>
          <a:p>
            <a:pPr lvl="1"/>
            <a:r>
              <a:rPr lang="en-US" sz="2000" dirty="0" smtClean="0"/>
              <a:t>Decentralization (lack of quality guarantees)</a:t>
            </a:r>
          </a:p>
          <a:p>
            <a:pPr lvl="2"/>
            <a:r>
              <a:rPr lang="en-US" sz="1600" dirty="0" smtClean="0"/>
              <a:t>Hard for users to figure out quality </a:t>
            </a:r>
          </a:p>
          <a:p>
            <a:pPr lvl="3"/>
            <a:r>
              <a:rPr lang="en-US" sz="1400" dirty="0" smtClean="0"/>
              <a:t>Godfather &amp; Eggplants</a:t>
            </a:r>
            <a:endParaRPr lang="en-US" sz="1400" dirty="0"/>
          </a:p>
          <a:p>
            <a:r>
              <a:rPr lang="en-US" sz="2000" dirty="0"/>
              <a:t>&amp; simplifications</a:t>
            </a:r>
          </a:p>
          <a:p>
            <a:pPr lvl="1"/>
            <a:r>
              <a:rPr lang="en-US" sz="2000" dirty="0"/>
              <a:t>Easier to please “lay” users</a:t>
            </a:r>
          </a:p>
          <a:p>
            <a:r>
              <a:rPr lang="en-US" sz="2000" dirty="0"/>
              <a:t>Consequently</a:t>
            </a:r>
          </a:p>
          <a:p>
            <a:pPr lvl="1"/>
            <a:r>
              <a:rPr lang="en-US" sz="2000" dirty="0" smtClean="0"/>
              <a:t>Emphasis of precision over recall</a:t>
            </a:r>
          </a:p>
          <a:p>
            <a:pPr lvl="1"/>
            <a:r>
              <a:rPr lang="en-US" sz="2000" dirty="0" smtClean="0"/>
              <a:t>Focus on “trustworthiness” in addition to “relevance”</a:t>
            </a:r>
          </a:p>
          <a:p>
            <a:pPr lvl="1"/>
            <a:r>
              <a:rPr lang="en-US" sz="2000" dirty="0" smtClean="0"/>
              <a:t>Indexing </a:t>
            </a:r>
            <a:r>
              <a:rPr lang="en-US" sz="2000" dirty="0"/>
              <a:t>and Retrieval algorithms that are ultra fast 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3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3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3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3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3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3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3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3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30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30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286000"/>
            <a:ext cx="6112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"You can't connect the dots looking forward; </a:t>
            </a:r>
          </a:p>
          <a:p>
            <a:r>
              <a:rPr lang="en-US" dirty="0" smtClean="0"/>
              <a:t>you can only connect them looking backwards. </a:t>
            </a:r>
          </a:p>
          <a:p>
            <a:r>
              <a:rPr lang="en-US" dirty="0" smtClean="0"/>
              <a:t>So you have to trust that the dots will somehow </a:t>
            </a:r>
          </a:p>
          <a:p>
            <a:r>
              <a:rPr lang="en-US" dirty="0" smtClean="0"/>
              <a:t>connect in your future," </a:t>
            </a:r>
            <a:endParaRPr lang="en-US" dirty="0"/>
          </a:p>
        </p:txBody>
      </p:sp>
      <p:pic>
        <p:nvPicPr>
          <p:cNvPr id="25602" name="Picture 2" descr="http://blogs.sfweekly.com/thesnitch/steve_job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1" y="4092854"/>
            <a:ext cx="1600200" cy="2765146"/>
          </a:xfrm>
          <a:prstGeom prst="rect">
            <a:avLst/>
          </a:prstGeom>
          <a:noFill/>
        </p:spPr>
      </p:pic>
      <p:pic>
        <p:nvPicPr>
          <p:cNvPr id="25604" name="Picture 4" descr="http://static7.businessinsider.com/image/2b7a6c79df37424ae20f8600-400-300/trust-your-g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0386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Traditional Model</a:t>
            </a:r>
          </a:p>
          <a:p>
            <a:pPr lvl="1"/>
            <a:r>
              <a:rPr lang="en-US"/>
              <a:t>Given</a:t>
            </a:r>
          </a:p>
          <a:p>
            <a:pPr lvl="2"/>
            <a:r>
              <a:rPr lang="en-US"/>
              <a:t>a set of entities (humans)</a:t>
            </a:r>
          </a:p>
          <a:p>
            <a:pPr lvl="2"/>
            <a:r>
              <a:rPr lang="en-US"/>
              <a:t>And their relations (network)</a:t>
            </a:r>
          </a:p>
          <a:p>
            <a:pPr lvl="1"/>
            <a:r>
              <a:rPr lang="en-US"/>
              <a:t>Return</a:t>
            </a:r>
          </a:p>
          <a:p>
            <a:pPr lvl="2"/>
            <a:r>
              <a:rPr lang="en-US"/>
              <a:t>Measures of centrality and importance</a:t>
            </a:r>
          </a:p>
          <a:p>
            <a:pPr lvl="2"/>
            <a:r>
              <a:rPr lang="en-US"/>
              <a:t>Propagation of trust (Paths through networks)</a:t>
            </a:r>
          </a:p>
          <a:p>
            <a:pPr lvl="1"/>
            <a:r>
              <a:rPr lang="en-US"/>
              <a:t>Many uses</a:t>
            </a:r>
          </a:p>
          <a:p>
            <a:pPr lvl="2"/>
            <a:r>
              <a:rPr lang="en-US"/>
              <a:t>Spread of diseases</a:t>
            </a:r>
          </a:p>
          <a:p>
            <a:pPr lvl="2"/>
            <a:r>
              <a:rPr lang="en-US"/>
              <a:t>Spread of rumours</a:t>
            </a:r>
          </a:p>
          <a:p>
            <a:pPr lvl="2"/>
            <a:r>
              <a:rPr lang="en-US"/>
              <a:t>Popularity of people</a:t>
            </a:r>
          </a:p>
          <a:p>
            <a:pPr lvl="2"/>
            <a:r>
              <a:rPr lang="en-US"/>
              <a:t>Friends circle of people</a:t>
            </a:r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495800" cy="4114800"/>
          </a:xfrm>
        </p:spPr>
        <p:txBody>
          <a:bodyPr/>
          <a:lstStyle/>
          <a:p>
            <a:r>
              <a:rPr lang="en-US" sz="2000" dirty="0"/>
              <a:t>Web-induced headaches</a:t>
            </a:r>
          </a:p>
          <a:p>
            <a:pPr lvl="1"/>
            <a:r>
              <a:rPr lang="en-US" sz="2000" dirty="0"/>
              <a:t>Scale (billions of entities)</a:t>
            </a:r>
          </a:p>
          <a:p>
            <a:pPr lvl="1"/>
            <a:r>
              <a:rPr lang="en-US" sz="2000" dirty="0"/>
              <a:t>Implicit vs. Explicit links</a:t>
            </a:r>
          </a:p>
          <a:p>
            <a:pPr lvl="2"/>
            <a:r>
              <a:rPr lang="en-US" dirty="0"/>
              <a:t>Hypertext (inter-entity connections easier to track)</a:t>
            </a:r>
          </a:p>
          <a:p>
            <a:pPr lvl="2"/>
            <a:r>
              <a:rPr lang="en-US" dirty="0"/>
              <a:t>Interest-based links </a:t>
            </a:r>
          </a:p>
          <a:p>
            <a:r>
              <a:rPr lang="en-US" sz="2000" dirty="0"/>
              <a:t>&amp; Simplifications</a:t>
            </a:r>
          </a:p>
          <a:p>
            <a:pPr lvl="1"/>
            <a:r>
              <a:rPr lang="en-US" sz="2000" dirty="0"/>
              <a:t>Global view of social network possible…</a:t>
            </a:r>
          </a:p>
          <a:p>
            <a:r>
              <a:rPr lang="en-US" sz="2000" dirty="0"/>
              <a:t>Consequently</a:t>
            </a:r>
          </a:p>
          <a:p>
            <a:pPr lvl="1"/>
            <a:r>
              <a:rPr lang="en-US" sz="2000" dirty="0"/>
              <a:t>Ranking that takes link structure into account</a:t>
            </a:r>
          </a:p>
          <a:p>
            <a:pPr lvl="2"/>
            <a:r>
              <a:rPr lang="en-US" dirty="0"/>
              <a:t>Authority/Hub</a:t>
            </a:r>
          </a:p>
          <a:p>
            <a:pPr lvl="1"/>
            <a:r>
              <a:rPr lang="en-US" sz="2000" dirty="0"/>
              <a:t>Recommendations (collaborative filtering; trust propagation)</a:t>
            </a:r>
          </a:p>
          <a:p>
            <a:pPr lvl="1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50259" y="0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Friends vs. </a:t>
            </a:r>
            <a:r>
              <a:rPr lang="en-US" dirty="0" err="1" smtClean="0">
                <a:solidFill>
                  <a:srgbClr val="92D050"/>
                </a:solidFill>
              </a:rPr>
              <a:t>Soulmates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5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5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5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5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5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5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build="p" autoUpdateAnimBg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144000" cy="1143000"/>
          </a:xfrm>
        </p:spPr>
        <p:txBody>
          <a:bodyPr/>
          <a:lstStyle/>
          <a:p>
            <a:r>
              <a:rPr lang="en-US"/>
              <a:t>Information Integration</a:t>
            </a:r>
            <a:br>
              <a:rPr lang="en-US"/>
            </a:br>
            <a:r>
              <a:rPr lang="en-US" sz="2800"/>
              <a:t>Database Style Retrieval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Traditional Model (relational)</a:t>
            </a:r>
          </a:p>
          <a:p>
            <a:pPr lvl="1"/>
            <a:r>
              <a:rPr lang="en-US"/>
              <a:t>Given:</a:t>
            </a:r>
          </a:p>
          <a:p>
            <a:pPr lvl="2"/>
            <a:r>
              <a:rPr lang="en-US"/>
              <a:t>A single relational database</a:t>
            </a:r>
          </a:p>
          <a:p>
            <a:pPr lvl="3"/>
            <a:r>
              <a:rPr lang="en-US"/>
              <a:t>Schema</a:t>
            </a:r>
          </a:p>
          <a:p>
            <a:pPr lvl="3"/>
            <a:r>
              <a:rPr lang="en-US"/>
              <a:t>Instances</a:t>
            </a:r>
          </a:p>
          <a:p>
            <a:pPr lvl="2"/>
            <a:r>
              <a:rPr lang="en-US"/>
              <a:t>A relational (sql) query</a:t>
            </a:r>
          </a:p>
          <a:p>
            <a:pPr lvl="1"/>
            <a:r>
              <a:rPr lang="en-US"/>
              <a:t>Return:</a:t>
            </a:r>
          </a:p>
          <a:p>
            <a:pPr lvl="2"/>
            <a:r>
              <a:rPr lang="en-US"/>
              <a:t>All tuples satisfying the query</a:t>
            </a:r>
          </a:p>
          <a:p>
            <a:r>
              <a:rPr lang="en-US"/>
              <a:t>Evaluation</a:t>
            </a:r>
          </a:p>
          <a:p>
            <a:pPr lvl="1"/>
            <a:r>
              <a:rPr lang="en-US"/>
              <a:t>Soundness/Completeness</a:t>
            </a:r>
          </a:p>
          <a:p>
            <a:pPr lvl="1"/>
            <a:r>
              <a:rPr lang="en-US"/>
              <a:t>efficiency </a:t>
            </a:r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Web-induced headaches</a:t>
            </a:r>
          </a:p>
          <a:p>
            <a:pPr lvl="2"/>
            <a:r>
              <a:rPr lang="en-US" dirty="0"/>
              <a:t>Many databases</a:t>
            </a:r>
          </a:p>
          <a:p>
            <a:pPr lvl="3"/>
            <a:r>
              <a:rPr lang="en-US" dirty="0">
                <a:solidFill>
                  <a:srgbClr val="FF3300"/>
                </a:solidFill>
              </a:rPr>
              <a:t>With </a:t>
            </a:r>
            <a:r>
              <a:rPr lang="en-US" i="1" dirty="0">
                <a:solidFill>
                  <a:srgbClr val="FF3300"/>
                </a:solidFill>
              </a:rPr>
              <a:t>differing </a:t>
            </a:r>
            <a:r>
              <a:rPr lang="en-US" dirty="0">
                <a:solidFill>
                  <a:srgbClr val="FF3300"/>
                </a:solidFill>
              </a:rPr>
              <a:t>Schemas</a:t>
            </a:r>
          </a:p>
          <a:p>
            <a:pPr lvl="2"/>
            <a:r>
              <a:rPr lang="en-US" dirty="0"/>
              <a:t>all are partially complete</a:t>
            </a:r>
          </a:p>
          <a:p>
            <a:pPr lvl="2"/>
            <a:r>
              <a:rPr lang="en-US" dirty="0"/>
              <a:t>overlapping</a:t>
            </a:r>
          </a:p>
          <a:p>
            <a:pPr lvl="2"/>
            <a:r>
              <a:rPr lang="en-US" dirty="0"/>
              <a:t>heterogeneous schemas</a:t>
            </a:r>
          </a:p>
          <a:p>
            <a:pPr lvl="2"/>
            <a:r>
              <a:rPr lang="en-US" dirty="0"/>
              <a:t>access limitations</a:t>
            </a:r>
          </a:p>
          <a:p>
            <a:pPr lvl="2"/>
            <a:r>
              <a:rPr lang="en-US" dirty="0"/>
              <a:t>Network (un)reliability</a:t>
            </a:r>
          </a:p>
          <a:p>
            <a:r>
              <a:rPr lang="en-US" dirty="0"/>
              <a:t>Consequently</a:t>
            </a:r>
          </a:p>
          <a:p>
            <a:pPr lvl="2"/>
            <a:r>
              <a:rPr lang="en-US" dirty="0"/>
              <a:t>Newer models of DB</a:t>
            </a:r>
          </a:p>
          <a:p>
            <a:pPr lvl="2"/>
            <a:r>
              <a:rPr lang="en-US" dirty="0"/>
              <a:t>Newer notions of completeness</a:t>
            </a:r>
          </a:p>
          <a:p>
            <a:pPr lvl="2"/>
            <a:r>
              <a:rPr lang="en-US" dirty="0"/>
              <a:t>Newer approaches for query planning 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10400" y="152400"/>
            <a:ext cx="2286000" cy="1131888"/>
            <a:chOff x="4416" y="96"/>
            <a:chExt cx="1440" cy="713"/>
          </a:xfrm>
        </p:grpSpPr>
        <p:pic>
          <p:nvPicPr>
            <p:cNvPr id="477190" name="Picture 6" descr="nim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6" y="96"/>
              <a:ext cx="1440" cy="713"/>
            </a:xfrm>
            <a:prstGeom prst="rect">
              <a:avLst/>
            </a:prstGeom>
            <a:noFill/>
          </p:spPr>
        </p:pic>
        <p:sp>
          <p:nvSpPr>
            <p:cNvPr id="477191" name="Rectangle 7"/>
            <p:cNvSpPr>
              <a:spLocks noChangeArrowheads="1"/>
            </p:cNvSpPr>
            <p:nvPr/>
          </p:nvSpPr>
          <p:spPr bwMode="auto">
            <a:xfrm>
              <a:off x="4896" y="624"/>
              <a:ext cx="38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7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7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7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7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7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7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7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7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7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7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7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7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7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7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7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7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headaches brought on by</a:t>
            </a:r>
            <a:br>
              <a:rPr lang="en-US"/>
            </a:br>
            <a:r>
              <a:rPr lang="en-US"/>
              <a:t>Semi-structured retrieval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114800"/>
          </a:xfrm>
        </p:spPr>
        <p:txBody>
          <a:bodyPr/>
          <a:lstStyle/>
          <a:p>
            <a:r>
              <a:rPr lang="en-US"/>
              <a:t>If everyone puts their pages in XML</a:t>
            </a:r>
          </a:p>
          <a:p>
            <a:pPr lvl="1"/>
            <a:r>
              <a:rPr lang="en-US"/>
              <a:t>Introducing similarity based retrieval into traditional databases</a:t>
            </a:r>
          </a:p>
          <a:p>
            <a:pPr lvl="1"/>
            <a:r>
              <a:rPr lang="en-US"/>
              <a:t>Standardizing on shared ontologies...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Patterns (from web and users)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Traditional classification learning (supervised)</a:t>
            </a:r>
          </a:p>
          <a:p>
            <a:pPr lvl="1"/>
            <a:r>
              <a:rPr lang="en-US" dirty="0"/>
              <a:t>Given </a:t>
            </a:r>
          </a:p>
          <a:p>
            <a:pPr lvl="2"/>
            <a:r>
              <a:rPr lang="en-US" dirty="0"/>
              <a:t>a set of </a:t>
            </a:r>
            <a:r>
              <a:rPr lang="en-US" u="sng" dirty="0"/>
              <a:t>structured  </a:t>
            </a:r>
            <a:r>
              <a:rPr lang="en-US" dirty="0"/>
              <a:t>instances of a pattern (concept)</a:t>
            </a:r>
          </a:p>
          <a:p>
            <a:pPr lvl="1"/>
            <a:r>
              <a:rPr lang="en-US" dirty="0"/>
              <a:t>Induce the description of the pattern</a:t>
            </a:r>
          </a:p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Accuracy of classification on the test data</a:t>
            </a:r>
          </a:p>
          <a:p>
            <a:pPr lvl="1"/>
            <a:r>
              <a:rPr lang="en-US" dirty="0"/>
              <a:t>(efficiency of learning)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812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Mining headaches</a:t>
            </a:r>
          </a:p>
          <a:p>
            <a:pPr lvl="1"/>
            <a:r>
              <a:rPr lang="en-US" sz="2000" dirty="0"/>
              <a:t>Training data is not obvious</a:t>
            </a:r>
          </a:p>
          <a:p>
            <a:pPr lvl="2"/>
            <a:r>
              <a:rPr lang="en-US" dirty="0"/>
              <a:t>(relevance)</a:t>
            </a:r>
          </a:p>
          <a:p>
            <a:pPr lvl="1"/>
            <a:r>
              <a:rPr lang="en-US" sz="2000" dirty="0"/>
              <a:t>Training data is </a:t>
            </a:r>
            <a:r>
              <a:rPr lang="en-US" sz="2000" i="1" dirty="0" smtClean="0"/>
              <a:t>massive</a:t>
            </a:r>
          </a:p>
          <a:p>
            <a:pPr lvl="2"/>
            <a:r>
              <a:rPr lang="en-US" sz="1600" i="1" dirty="0" smtClean="0"/>
              <a:t>But much of it unlabeled </a:t>
            </a:r>
            <a:endParaRPr lang="en-US" sz="1600" i="1" dirty="0"/>
          </a:p>
          <a:p>
            <a:pPr lvl="1"/>
            <a:r>
              <a:rPr lang="en-US" sz="2000" dirty="0"/>
              <a:t>Training instances are noisy and incomplete</a:t>
            </a:r>
          </a:p>
          <a:p>
            <a:r>
              <a:rPr lang="en-US" sz="2000" dirty="0"/>
              <a:t>Consequently</a:t>
            </a:r>
          </a:p>
          <a:p>
            <a:pPr lvl="1"/>
            <a:r>
              <a:rPr lang="en-US" sz="2000" dirty="0"/>
              <a:t>Primary emphasis on fast classification</a:t>
            </a:r>
          </a:p>
          <a:p>
            <a:pPr lvl="2"/>
            <a:r>
              <a:rPr lang="en-US" dirty="0"/>
              <a:t>Even at the expense of accuracy</a:t>
            </a:r>
          </a:p>
          <a:p>
            <a:pPr lvl="1"/>
            <a:r>
              <a:rPr lang="en-US" sz="2000" dirty="0" smtClean="0"/>
              <a:t>Also on getting by with a little labeled data + a lot more unlabeled data [</a:t>
            </a:r>
            <a:r>
              <a:rPr lang="en-US" sz="2000" dirty="0" err="1" smtClean="0"/>
              <a:t>Dantzig</a:t>
            </a:r>
            <a:r>
              <a:rPr lang="en-US" sz="2000" dirty="0" smtClean="0"/>
              <a:t> Story]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1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_yTwrzs_gYjo/Swh7gBhYCrI/AAAAAAAAAhU/2bbi3KFDgGU/s400/KS_Princess_BagofWord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86200"/>
            <a:ext cx="2209800" cy="2209800"/>
          </a:xfrm>
          <a:prstGeom prst="rect">
            <a:avLst/>
          </a:prstGeom>
          <a:noFill/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Finding“Sweet Spots” </a:t>
            </a:r>
            <a:br>
              <a:rPr lang="en-US" sz="4000"/>
            </a:br>
            <a:r>
              <a:rPr lang="en-US" sz="4000"/>
              <a:t>in computer-mediated cooperative work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It is possible to get by with techniques </a:t>
            </a:r>
            <a:r>
              <a:rPr lang="en-US" dirty="0" err="1"/>
              <a:t>blythely</a:t>
            </a:r>
            <a:r>
              <a:rPr lang="en-US" dirty="0"/>
              <a:t> ignorant of semantics, when you have humans in the loop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All you need is to find the right sweet spot, where the computer plays a pre-processing role and presents “potential solutions”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…and the human very gratefully does the in-depth analysis on those few potential solutions</a:t>
            </a:r>
          </a:p>
          <a:p>
            <a:pPr>
              <a:lnSpc>
                <a:spcPct val="80000"/>
              </a:lnSpc>
            </a:pPr>
            <a:r>
              <a:rPr lang="en-US" dirty="0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incredible success of “Bag of Words” model!  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Bag of letters would be a disaster ;-)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Bag of sentences and/or NLP would be good 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..but only to your discriminating and irascible searchers ;-) </a:t>
            </a:r>
          </a:p>
          <a:p>
            <a:pPr lvl="3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483332" name="WordArt 4"/>
          <p:cNvSpPr>
            <a:spLocks noChangeArrowheads="1" noChangeShapeType="1" noTextEdit="1"/>
          </p:cNvSpPr>
          <p:nvPr/>
        </p:nvSpPr>
        <p:spPr bwMode="auto">
          <a:xfrm>
            <a:off x="7162800" y="152400"/>
            <a:ext cx="1781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Big Idea 1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1143000"/>
          </a:xfrm>
        </p:spPr>
        <p:txBody>
          <a:bodyPr/>
          <a:lstStyle/>
          <a:p>
            <a:r>
              <a:rPr lang="en-US" dirty="0" smtClean="0"/>
              <a:t>Big Ideas and Cross Cutting Themes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4.static.flickr.com/3622/3693962487_f89fc2f90a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9013" y="3276600"/>
            <a:ext cx="2474987" cy="3505200"/>
          </a:xfrm>
          <a:prstGeom prst="rect">
            <a:avLst/>
          </a:prstGeom>
          <a:noFill/>
        </p:spPr>
      </p:pic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sz="3200"/>
              <a:t>Collaborative Computing </a:t>
            </a:r>
            <a:br>
              <a:rPr lang="en-US" sz="3200"/>
            </a:br>
            <a:r>
              <a:rPr lang="en-US" sz="3200"/>
              <a:t>AKA Brain Cycle Stealing</a:t>
            </a:r>
            <a:br>
              <a:rPr lang="en-US" sz="3200"/>
            </a:br>
            <a:r>
              <a:rPr lang="en-US" sz="3200"/>
              <a:t>AKA Computizing Eyeballs</a:t>
            </a:r>
            <a:br>
              <a:rPr lang="en-US" sz="3200"/>
            </a:br>
            <a:endParaRPr lang="en-US" sz="320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A lot of exciting research related to web currently involves “co-opting” the masses to help with large-scale tasks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It is like “cycle stealing”—except we are stealing “human brain cycles” (the most idle of the computers if there is ever one ;-)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Remember the mice in the Hitch Hikers Guide to the Galaxy? (..who were running a mass-scale experiment on the humans to figure out the question..)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Collaborative knowledge compilation (</a:t>
            </a:r>
            <a:r>
              <a:rPr lang="en-US" sz="1800" dirty="0" err="1"/>
              <a:t>wikipedia</a:t>
            </a:r>
            <a:r>
              <a:rPr lang="en-US" sz="1800" dirty="0"/>
              <a:t>!)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Collaborative </a:t>
            </a:r>
            <a:r>
              <a:rPr lang="en-US" sz="1800" dirty="0" err="1"/>
              <a:t>Curation</a:t>
            </a:r>
            <a:r>
              <a:rPr lang="en-US" sz="1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Collaborative tagging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Paid collaboration/contracting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Many big open issues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How do you pose the problem such that it can be solved using collaborative computing?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How do you “incentivize” people into letting you steal their brain cycles?</a:t>
            </a:r>
            <a:r>
              <a:rPr lang="en-US" sz="16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Pay them! (Amazon mturk.com ) 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Make it fun (ESP game)</a:t>
            </a:r>
          </a:p>
        </p:txBody>
      </p:sp>
      <p:sp>
        <p:nvSpPr>
          <p:cNvPr id="485380" name="WordArt 4"/>
          <p:cNvSpPr>
            <a:spLocks noChangeArrowheads="1" noChangeShapeType="1" noTextEdit="1"/>
          </p:cNvSpPr>
          <p:nvPr/>
        </p:nvSpPr>
        <p:spPr bwMode="auto">
          <a:xfrm>
            <a:off x="7010400" y="1295400"/>
            <a:ext cx="1781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Big Idea 2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dirty="0"/>
              <a:t>Tapping into the Collective Unconscious</a:t>
            </a:r>
            <a:br>
              <a:rPr lang="en-US" dirty="0"/>
            </a:b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495800"/>
          </a:xfrm>
        </p:spPr>
        <p:txBody>
          <a:bodyPr/>
          <a:lstStyle/>
          <a:p>
            <a:r>
              <a:rPr lang="en-US" sz="2000" dirty="0"/>
              <a:t>Another  thread of exciting research is driven by the realization that WEB is not random at all!</a:t>
            </a:r>
          </a:p>
          <a:p>
            <a:pPr lvl="1"/>
            <a:r>
              <a:rPr lang="en-US" sz="1800" dirty="0"/>
              <a:t>It is written by humans</a:t>
            </a:r>
          </a:p>
          <a:p>
            <a:pPr lvl="1"/>
            <a:r>
              <a:rPr lang="en-US" sz="1800" dirty="0"/>
              <a:t>…so analyzing its structure and content allows us to tap into the collective unconscious ..</a:t>
            </a:r>
          </a:p>
          <a:p>
            <a:pPr lvl="2"/>
            <a:r>
              <a:rPr lang="en-US" sz="1600" dirty="0"/>
              <a:t>Meaning can emerge from syntactic notions such as  “co-occurrences” and “connectedness”</a:t>
            </a:r>
          </a:p>
          <a:p>
            <a:r>
              <a:rPr lang="en-US" sz="2000" dirty="0"/>
              <a:t>Examples:</a:t>
            </a:r>
          </a:p>
          <a:p>
            <a:pPr lvl="1"/>
            <a:r>
              <a:rPr lang="en-US" sz="1800" dirty="0"/>
              <a:t>Analyzing term co-occurrences in the web-scale corpora to capture semantic information </a:t>
            </a:r>
            <a:r>
              <a:rPr lang="en-US" sz="1800" dirty="0" smtClean="0"/>
              <a:t>(</a:t>
            </a:r>
            <a:r>
              <a:rPr lang="en-US" sz="1800" dirty="0" err="1" smtClean="0"/>
              <a:t>gmail</a:t>
            </a:r>
            <a:r>
              <a:rPr lang="en-US" sz="1800" dirty="0" smtClean="0"/>
              <a:t>)</a:t>
            </a:r>
          </a:p>
          <a:p>
            <a:pPr lvl="2"/>
            <a:r>
              <a:rPr lang="en-US" sz="1400" dirty="0" smtClean="0"/>
              <a:t>Statistical machine translation with massive corpora</a:t>
            </a:r>
            <a:endParaRPr lang="en-US" sz="1400" dirty="0"/>
          </a:p>
          <a:p>
            <a:pPr lvl="1"/>
            <a:r>
              <a:rPr lang="en-US" sz="1800" dirty="0"/>
              <a:t>Analyzing the link-structure of the web graph to discover communities</a:t>
            </a:r>
          </a:p>
          <a:p>
            <a:pPr lvl="2"/>
            <a:r>
              <a:rPr lang="en-US" sz="1600" dirty="0" err="1"/>
              <a:t>DoD</a:t>
            </a:r>
            <a:r>
              <a:rPr lang="en-US" sz="1600" dirty="0"/>
              <a:t> and NSA are very much into this as a way of breaking terrorist cells</a:t>
            </a:r>
          </a:p>
          <a:p>
            <a:pPr lvl="1"/>
            <a:r>
              <a:rPr lang="en-US" sz="1800" dirty="0"/>
              <a:t>Analyzing the transaction patterns of customers (collaborative filtering)</a:t>
            </a:r>
          </a:p>
          <a:p>
            <a:pPr lvl="1"/>
            <a:endParaRPr lang="en-US" sz="1800" dirty="0"/>
          </a:p>
        </p:txBody>
      </p:sp>
      <p:sp>
        <p:nvSpPr>
          <p:cNvPr id="487428" name="WordArt 4"/>
          <p:cNvSpPr>
            <a:spLocks noChangeArrowheads="1" noChangeShapeType="1" noTextEdit="1"/>
          </p:cNvSpPr>
          <p:nvPr/>
        </p:nvSpPr>
        <p:spPr bwMode="auto">
          <a:xfrm>
            <a:off x="7010400" y="1295400"/>
            <a:ext cx="1781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Big Idea 3</a:t>
            </a:r>
          </a:p>
        </p:txBody>
      </p:sp>
      <p:pic>
        <p:nvPicPr>
          <p:cNvPr id="487429" name="Picture 5" descr="jung_color_ve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976"/>
            <a:ext cx="1219200" cy="182044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Outcomes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3657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After this course, you should be able to answer: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search engines work and why are some better than others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web be seen as a collection of (semi)structured data/</a:t>
            </a:r>
            <a:r>
              <a:rPr lang="en-US" sz="2000" dirty="0" err="1"/>
              <a:t>knoweldge</a:t>
            </a:r>
            <a:r>
              <a:rPr lang="en-US" sz="2000" dirty="0"/>
              <a:t> bases?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useful patterns be mined from the pages/data of the web?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we exploit the connectedness of the web pages? </a:t>
            </a:r>
          </a:p>
        </p:txBody>
      </p:sp>
      <p:pic>
        <p:nvPicPr>
          <p:cNvPr id="5" name="Picture 4" descr="Faith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948113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7467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76600"/>
            <a:ext cx="7467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7391400" y="1143000"/>
            <a:ext cx="121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2007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644366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738" y="3473450"/>
            <a:ext cx="6672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28" name="WordArt 8"/>
          <p:cNvSpPr>
            <a:spLocks noChangeArrowheads="1" noChangeShapeType="1" noTextEdit="1"/>
          </p:cNvSpPr>
          <p:nvPr/>
        </p:nvSpPr>
        <p:spPr bwMode="auto">
          <a:xfrm>
            <a:off x="7391400" y="1143000"/>
            <a:ext cx="121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2008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91529" name="Text Box 9"/>
          <p:cNvSpPr txBox="1">
            <a:spLocks noChangeArrowheads="1"/>
          </p:cNvSpPr>
          <p:nvPr/>
        </p:nvSpPr>
        <p:spPr bwMode="auto">
          <a:xfrm>
            <a:off x="152400" y="4267200"/>
            <a:ext cx="2078038" cy="831850"/>
          </a:xfrm>
          <a:prstGeom prst="rect">
            <a:avLst/>
          </a:prstGeom>
          <a:solidFill>
            <a:schemeClr val="bg2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Water’s getting</a:t>
            </a:r>
          </a:p>
          <a:p>
            <a:r>
              <a:rPr lang="en-US"/>
              <a:t> aggressive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1400"/>
            <a:ext cx="4403725" cy="30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7303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400800" y="1371600"/>
            <a:ext cx="121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2010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dirty="0" smtClean="0"/>
              <a:t>It’s a Jungle out there</a:t>
            </a:r>
            <a:br>
              <a:rPr lang="en-US" dirty="0" smtClean="0"/>
            </a:br>
            <a:r>
              <a:rPr lang="en-US" dirty="0" smtClean="0"/>
              <a:t>(adversarial Web &amp; Arms Race)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495800"/>
          </a:xfrm>
        </p:spPr>
        <p:txBody>
          <a:bodyPr/>
          <a:lstStyle/>
          <a:p>
            <a:pPr lvl="1"/>
            <a:r>
              <a:rPr lang="en-US" sz="1800" dirty="0" smtClean="0"/>
              <a:t>Web is authority-free zone!</a:t>
            </a:r>
          </a:p>
          <a:p>
            <a:pPr lvl="2"/>
            <a:r>
              <a:rPr lang="en-US" sz="1600" dirty="0" smtClean="0"/>
              <a:t>Anyone can put up any information and get indexed..</a:t>
            </a:r>
          </a:p>
          <a:p>
            <a:pPr lvl="2"/>
            <a:r>
              <a:rPr lang="en-US" sz="1600" dirty="0" smtClean="0"/>
              <a:t>Everyone is trying to trip you up… (snopes.com)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Need to keep “adversarial” aspect constantly in view</a:t>
            </a:r>
          </a:p>
          <a:p>
            <a:pPr lvl="2"/>
            <a:r>
              <a:rPr lang="en-US" sz="1600" dirty="0" smtClean="0"/>
              <a:t>Adversarial IR (focus on Trust in addition to Relevance)</a:t>
            </a:r>
          </a:p>
          <a:p>
            <a:pPr lvl="2"/>
            <a:r>
              <a:rPr lang="en-US" sz="1600" dirty="0" smtClean="0"/>
              <a:t>Adversarial mining (the class is being changed even as you are learning)</a:t>
            </a:r>
          </a:p>
          <a:p>
            <a:pPr lvl="3"/>
            <a:r>
              <a:rPr lang="en-US" sz="1200" dirty="0" smtClean="0"/>
              <a:t>Classic example: Spam mail</a:t>
            </a:r>
          </a:p>
          <a:p>
            <a:pPr lvl="1">
              <a:buNone/>
            </a:pPr>
            <a:endParaRPr lang="en-US" sz="1800" dirty="0" smtClean="0"/>
          </a:p>
          <a:p>
            <a:pPr lvl="3"/>
            <a:endParaRPr lang="en-US" sz="1200" dirty="0" smtClean="0"/>
          </a:p>
          <a:p>
            <a:pPr lvl="2">
              <a:buNone/>
            </a:pPr>
            <a:endParaRPr lang="en-US" sz="1600" dirty="0" smtClean="0"/>
          </a:p>
          <a:p>
            <a:pPr lvl="2"/>
            <a:endParaRPr lang="en-US" sz="1600" dirty="0"/>
          </a:p>
        </p:txBody>
      </p:sp>
      <p:sp>
        <p:nvSpPr>
          <p:cNvPr id="487428" name="WordArt 4"/>
          <p:cNvSpPr>
            <a:spLocks noChangeArrowheads="1" noChangeShapeType="1" noTextEdit="1"/>
          </p:cNvSpPr>
          <p:nvPr/>
        </p:nvSpPr>
        <p:spPr bwMode="auto">
          <a:xfrm>
            <a:off x="7010400" y="1295400"/>
            <a:ext cx="1781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Big Idea 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4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Lectures: Lectures L4 and L5</a:t>
            </a:r>
          </a:p>
          <a:p>
            <a:r>
              <a:rPr lang="en-US" dirty="0" smtClean="0"/>
              <a:t>Readings: </a:t>
            </a:r>
            <a:r>
              <a:rPr lang="en-US" dirty="0" smtClean="0"/>
              <a:t>The </a:t>
            </a:r>
            <a:r>
              <a:rPr lang="en-US" dirty="0"/>
              <a:t>chapter on Text Retrieval, available in the readings list</a:t>
            </a:r>
          </a:p>
          <a:p>
            <a:pPr lvl="1"/>
            <a:r>
              <a:rPr lang="en-US" dirty="0"/>
              <a:t>(alternate/optional reading) </a:t>
            </a:r>
          </a:p>
          <a:p>
            <a:pPr lvl="2"/>
            <a:r>
              <a:rPr lang="en-US" dirty="0"/>
              <a:t>Chapters 1,8,6,7 in Manning et </a:t>
            </a:r>
            <a:r>
              <a:rPr lang="en-US" dirty="0" err="1"/>
              <a:t>al’s</a:t>
            </a:r>
            <a:r>
              <a:rPr lang="en-US" dirty="0"/>
              <a:t> book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6400800" y="1371600"/>
            <a:ext cx="121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2011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r="22708" b="41996"/>
          <a:stretch>
            <a:fillRect/>
          </a:stretch>
        </p:blipFill>
        <p:spPr bwMode="auto">
          <a:xfrm>
            <a:off x="4572000" y="2937431"/>
            <a:ext cx="4343400" cy="369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910" t="11370" r="-986" b="49271"/>
          <a:stretch>
            <a:fillRect/>
          </a:stretch>
        </p:blipFill>
        <p:spPr bwMode="auto">
          <a:xfrm>
            <a:off x="0" y="0"/>
            <a:ext cx="6324600" cy="258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Instructor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066800"/>
            <a:ext cx="4953000" cy="4114800"/>
          </a:xfrm>
        </p:spPr>
        <p:txBody>
          <a:bodyPr/>
          <a:lstStyle/>
          <a:p>
            <a:r>
              <a:rPr lang="en-US" sz="2000" dirty="0" smtClean="0"/>
              <a:t>Mid-life Schizophrenia</a:t>
            </a:r>
          </a:p>
          <a:p>
            <a:pPr lvl="1"/>
            <a:r>
              <a:rPr lang="en-US" sz="2000" dirty="0" smtClean="0"/>
              <a:t>Plan-</a:t>
            </a:r>
            <a:r>
              <a:rPr lang="en-US" sz="2000" dirty="0" err="1" smtClean="0"/>
              <a:t>yochan</a:t>
            </a:r>
            <a:r>
              <a:rPr lang="en-US" sz="2000" dirty="0" smtClean="0"/>
              <a:t>: Planning, Scheduling, CSP, a bit of learning etc. </a:t>
            </a:r>
          </a:p>
          <a:p>
            <a:pPr lvl="1"/>
            <a:r>
              <a:rPr lang="en-US" sz="2000" dirty="0" smtClean="0">
                <a:solidFill>
                  <a:srgbClr val="336600"/>
                </a:solidFill>
              </a:rPr>
              <a:t>Db-</a:t>
            </a:r>
            <a:r>
              <a:rPr lang="en-US" sz="2000" dirty="0" err="1" smtClean="0">
                <a:solidFill>
                  <a:srgbClr val="336600"/>
                </a:solidFill>
              </a:rPr>
              <a:t>yochan</a:t>
            </a:r>
            <a:r>
              <a:rPr lang="en-US" sz="2000" dirty="0">
                <a:solidFill>
                  <a:srgbClr val="336600"/>
                </a:solidFill>
              </a:rPr>
              <a:t>: Information integration, retrieval, mining etc. </a:t>
            </a:r>
            <a:r>
              <a:rPr lang="en-US" sz="2000" i="1" dirty="0">
                <a:solidFill>
                  <a:srgbClr val="336600"/>
                </a:solidFill>
              </a:rPr>
              <a:t>rakaposhi.eas.asu.edu/i3</a:t>
            </a:r>
          </a:p>
          <a:p>
            <a:pPr lvl="2"/>
            <a:r>
              <a:rPr lang="en-US" sz="2000" dirty="0" smtClean="0">
                <a:solidFill>
                  <a:srgbClr val="336600"/>
                </a:solidFill>
              </a:rPr>
              <a:t>Did </a:t>
            </a:r>
            <a:r>
              <a:rPr lang="en-US" sz="2000" dirty="0">
                <a:solidFill>
                  <a:srgbClr val="336600"/>
                </a:solidFill>
              </a:rPr>
              <a:t>a fair amount of publications, tutorials and workshop organization</a:t>
            </a:r>
            <a:r>
              <a:rPr lang="en-US" sz="2000" dirty="0" smtClean="0">
                <a:solidFill>
                  <a:srgbClr val="336600"/>
                </a:solidFill>
              </a:rPr>
              <a:t>. Had students who did even better </a:t>
            </a:r>
            <a:r>
              <a:rPr lang="en-US" sz="2000" dirty="0" smtClean="0">
                <a:solidFill>
                  <a:srgbClr val="336600"/>
                </a:solidFill>
                <a:sym typeface="Wingdings" pitchFamily="2" charset="2"/>
              </a:rPr>
              <a:t></a:t>
            </a:r>
            <a:endParaRPr lang="en-US" sz="2000" dirty="0">
              <a:solidFill>
                <a:srgbClr val="336600"/>
              </a:solidFill>
            </a:endParaRPr>
          </a:p>
          <a:p>
            <a:pPr lvl="3"/>
            <a:r>
              <a:rPr lang="en-US" dirty="0" err="1">
                <a:solidFill>
                  <a:srgbClr val="336600"/>
                </a:solidFill>
              </a:rPr>
              <a:t>Nie</a:t>
            </a:r>
            <a:r>
              <a:rPr lang="en-US" dirty="0" err="1">
                <a:solidFill>
                  <a:srgbClr val="336600"/>
                </a:solidFill>
                <a:sym typeface="Wingdings" pitchFamily="2" charset="2"/>
              </a:rPr>
              <a:t>Microsoft</a:t>
            </a:r>
            <a:r>
              <a:rPr lang="en-US" dirty="0">
                <a:solidFill>
                  <a:srgbClr val="336600"/>
                </a:solidFill>
                <a:sym typeface="Wingdings" pitchFamily="2" charset="2"/>
              </a:rPr>
              <a:t> Research; </a:t>
            </a:r>
            <a:r>
              <a:rPr lang="en-US" dirty="0" err="1">
                <a:solidFill>
                  <a:srgbClr val="336600"/>
                </a:solidFill>
                <a:sym typeface="Wingdings" pitchFamily="2" charset="2"/>
              </a:rPr>
              <a:t>NambiarIBM</a:t>
            </a:r>
            <a:r>
              <a:rPr lang="en-US" dirty="0">
                <a:solidFill>
                  <a:srgbClr val="336600"/>
                </a:solidFill>
                <a:sym typeface="Wingdings" pitchFamily="2" charset="2"/>
              </a:rPr>
              <a:t> Research Labs</a:t>
            </a:r>
          </a:p>
          <a:p>
            <a:pPr lvl="4"/>
            <a:r>
              <a:rPr lang="en-US" sz="1800" dirty="0" err="1">
                <a:solidFill>
                  <a:srgbClr val="336600"/>
                </a:solidFill>
                <a:sym typeface="Wingdings" pitchFamily="2" charset="2"/>
              </a:rPr>
              <a:t>Khatri,Chokshi</a:t>
            </a:r>
            <a:r>
              <a:rPr lang="en-US" sz="1800" dirty="0" err="1" smtClean="0">
                <a:solidFill>
                  <a:srgbClr val="336600"/>
                </a:solidFill>
                <a:sym typeface="Wingdings" pitchFamily="2" charset="2"/>
              </a:rPr>
              <a:t>Bing</a:t>
            </a:r>
            <a:r>
              <a:rPr lang="en-US" sz="1800" dirty="0" smtClean="0">
                <a:solidFill>
                  <a:srgbClr val="336600"/>
                </a:solidFill>
                <a:sym typeface="Wingdings" pitchFamily="2" charset="2"/>
              </a:rPr>
              <a:t>..; </a:t>
            </a:r>
            <a:r>
              <a:rPr lang="en-US" sz="1800" dirty="0" err="1">
                <a:solidFill>
                  <a:srgbClr val="336600"/>
                </a:solidFill>
                <a:sym typeface="Wingdings" pitchFamily="2" charset="2"/>
              </a:rPr>
              <a:t>KalavagattuYahoo</a:t>
            </a:r>
            <a:r>
              <a:rPr lang="en-US" sz="1800" dirty="0">
                <a:solidFill>
                  <a:srgbClr val="336600"/>
                </a:solidFill>
                <a:sym typeface="Wingdings" pitchFamily="2" charset="2"/>
              </a:rPr>
              <a:t>!</a:t>
            </a:r>
          </a:p>
          <a:p>
            <a:pPr lvl="4"/>
            <a:r>
              <a:rPr lang="en-US" sz="1800" dirty="0">
                <a:solidFill>
                  <a:srgbClr val="336600"/>
                </a:solidFill>
                <a:sym typeface="Wingdings" pitchFamily="2" charset="2"/>
              </a:rPr>
              <a:t>Hernandez, </a:t>
            </a:r>
            <a:r>
              <a:rPr lang="en-US" sz="1800" dirty="0" smtClean="0">
                <a:solidFill>
                  <a:srgbClr val="336600"/>
                </a:solidFill>
                <a:sym typeface="Wingdings" pitchFamily="2" charset="2"/>
              </a:rPr>
              <a:t>Fan, </a:t>
            </a:r>
            <a:r>
              <a:rPr lang="en-US" sz="1800" dirty="0" err="1" smtClean="0">
                <a:solidFill>
                  <a:srgbClr val="336600"/>
                </a:solidFill>
                <a:sym typeface="Wingdings" pitchFamily="2" charset="2"/>
              </a:rPr>
              <a:t>Khulbe</a:t>
            </a:r>
            <a:r>
              <a:rPr lang="en-US" sz="1800" dirty="0" smtClean="0">
                <a:solidFill>
                  <a:srgbClr val="336600"/>
                </a:solidFill>
                <a:sym typeface="Wingdings" pitchFamily="2" charset="2"/>
              </a:rPr>
              <a:t>, </a:t>
            </a:r>
            <a:r>
              <a:rPr lang="en-US" sz="1800" dirty="0" err="1" smtClean="0">
                <a:solidFill>
                  <a:srgbClr val="336600"/>
                </a:solidFill>
                <a:sym typeface="Wingdings" pitchFamily="2" charset="2"/>
              </a:rPr>
              <a:t>Jha</a:t>
            </a:r>
            <a:r>
              <a:rPr lang="en-US" sz="1800" dirty="0" smtClean="0">
                <a:solidFill>
                  <a:srgbClr val="336600"/>
                </a:solidFill>
                <a:sym typeface="Wingdings" pitchFamily="2" charset="2"/>
              </a:rPr>
              <a:t>, </a:t>
            </a:r>
            <a:r>
              <a:rPr lang="en-US" sz="1800" dirty="0" err="1" smtClean="0">
                <a:solidFill>
                  <a:srgbClr val="336600"/>
                </a:solidFill>
                <a:sym typeface="Wingdings" pitchFamily="2" charset="2"/>
              </a:rPr>
              <a:t>Gummadi</a:t>
            </a:r>
            <a:r>
              <a:rPr lang="en-US" sz="1800" dirty="0" smtClean="0">
                <a:solidFill>
                  <a:srgbClr val="336600"/>
                </a:solidFill>
                <a:sym typeface="Wingdings" pitchFamily="2" charset="2"/>
              </a:rPr>
              <a:t> Amazon</a:t>
            </a:r>
          </a:p>
          <a:p>
            <a:pPr lvl="4"/>
            <a:endParaRPr lang="en-US" dirty="0">
              <a:solidFill>
                <a:srgbClr val="336600"/>
              </a:solidFill>
            </a:endParaRPr>
          </a:p>
          <a:p>
            <a:pPr lvl="1"/>
            <a:endParaRPr lang="en-US" sz="2000" dirty="0">
              <a:solidFill>
                <a:srgbClr val="33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195454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779" y="295274"/>
            <a:ext cx="9261634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“Inverted Classroom Experiment”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114800"/>
          </a:xfrm>
        </p:spPr>
        <p:txBody>
          <a:bodyPr/>
          <a:lstStyle/>
          <a:p>
            <a:r>
              <a:rPr lang="en-US" dirty="0" smtClean="0"/>
              <a:t>This is a hybrid class</a:t>
            </a:r>
          </a:p>
          <a:p>
            <a:pPr lvl="1"/>
            <a:r>
              <a:rPr lang="en-US" dirty="0" smtClean="0"/>
              <a:t>Starting next week, the 494 students will come to class only on Tuesday and 598 students will come only on Thursday</a:t>
            </a:r>
          </a:p>
          <a:p>
            <a:pPr lvl="1"/>
            <a:r>
              <a:rPr lang="en-US" dirty="0" smtClean="0"/>
              <a:t>Before each class, you will watch the lecture videos (from Fall 2011)</a:t>
            </a:r>
          </a:p>
          <a:p>
            <a:pPr lvl="2"/>
            <a:r>
              <a:rPr lang="en-US" dirty="0" smtClean="0"/>
              <a:t>Videos streamed from </a:t>
            </a:r>
            <a:r>
              <a:rPr lang="en-US" dirty="0" err="1" smtClean="0"/>
              <a:t>Youtube</a:t>
            </a:r>
            <a:endParaRPr lang="en-US" dirty="0" smtClean="0"/>
          </a:p>
          <a:p>
            <a:pPr lvl="3"/>
            <a:r>
              <a:rPr lang="en-US" dirty="0" smtClean="0"/>
              <a:t>The </a:t>
            </a:r>
            <a:r>
              <a:rPr lang="en-US" dirty="0" err="1" smtClean="0"/>
              <a:t>synposes</a:t>
            </a:r>
            <a:r>
              <a:rPr lang="en-US" dirty="0" smtClean="0"/>
              <a:t> of topics covered in each lecture available next to the lecture..</a:t>
            </a:r>
          </a:p>
          <a:p>
            <a:pPr lvl="1"/>
            <a:r>
              <a:rPr lang="en-US" dirty="0" smtClean="0"/>
              <a:t>The class time will be spent on answering your questions and/or going beyond the lectures</a:t>
            </a:r>
          </a:p>
        </p:txBody>
      </p:sp>
      <p:pic>
        <p:nvPicPr>
          <p:cNvPr id="2050" name="Picture 2" descr="http://rossrightangle.files.wordpress.com/2011/07/bom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181600"/>
            <a:ext cx="1219200" cy="121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10400" y="57912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50$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About You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810000" cy="46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882851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62200" y="6324600"/>
            <a:ext cx="486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</a:rPr>
              <a:t>Fill and Return by the end of the class</a:t>
            </a:r>
            <a:endParaRPr lang="en-US" dirty="0">
              <a:solidFill>
                <a:srgbClr val="66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962400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  <a:latin typeface="Script MT Bold" pitchFamily="66" charset="0"/>
              </a:rPr>
              <a:t>Hu</a:t>
            </a:r>
            <a:r>
              <a:rPr lang="en-US" sz="1200" dirty="0" smtClean="0">
                <a:solidFill>
                  <a:srgbClr val="FF0000"/>
                </a:solidFill>
                <a:latin typeface="Script MT Bold" pitchFamily="66" charset="0"/>
              </a:rPr>
              <a:t> does! </a:t>
            </a:r>
            <a:r>
              <a:rPr lang="en-US" sz="1200" dirty="0" smtClean="0">
                <a:solidFill>
                  <a:srgbClr val="FF0000"/>
                </a:solidFill>
                <a:latin typeface="Script MT Bold" pitchFamily="66" charset="0"/>
                <a:sym typeface="Wingdings" pitchFamily="2" charset="2"/>
              </a:rPr>
              <a:t></a:t>
            </a:r>
            <a:endParaRPr lang="en-US" sz="12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57600"/>
            <a:ext cx="2695674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4724400" y="3200400"/>
            <a:ext cx="4267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114800" cy="4114800"/>
          </a:xfrm>
          <a:noFill/>
          <a:ln/>
        </p:spPr>
        <p:txBody>
          <a:bodyPr/>
          <a:lstStyle/>
          <a:p>
            <a:r>
              <a:rPr lang="en-US" sz="2000" dirty="0"/>
              <a:t>Instructor: </a:t>
            </a:r>
            <a:r>
              <a:rPr lang="en-US" sz="2000" dirty="0" err="1"/>
              <a:t>Subbarao</a:t>
            </a:r>
            <a:r>
              <a:rPr lang="en-US" sz="2000" dirty="0"/>
              <a:t> </a:t>
            </a:r>
            <a:r>
              <a:rPr lang="en-US" sz="2000" dirty="0" err="1"/>
              <a:t>Kambhampati</a:t>
            </a:r>
            <a:r>
              <a:rPr lang="en-US" sz="2000" dirty="0"/>
              <a:t> (</a:t>
            </a:r>
            <a:r>
              <a:rPr lang="en-US" sz="2000" dirty="0" err="1"/>
              <a:t>Rao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Email: rao@asu.edu  </a:t>
            </a:r>
          </a:p>
          <a:p>
            <a:pPr lvl="1"/>
            <a:r>
              <a:rPr lang="en-US" sz="2000" dirty="0"/>
              <a:t>URL: rakaposhi.eas.asu.edu/rao.html</a:t>
            </a:r>
          </a:p>
          <a:p>
            <a:pPr lvl="1"/>
            <a:r>
              <a:rPr lang="en-US" sz="2000" dirty="0"/>
              <a:t>Course URL: 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rakaposhi.eas.asu.edu/cse494</a:t>
            </a:r>
            <a:endParaRPr lang="en-US" sz="2000" dirty="0"/>
          </a:p>
          <a:p>
            <a:pPr lvl="1"/>
            <a:r>
              <a:rPr lang="en-US" sz="1800" dirty="0"/>
              <a:t>Class: T/</a:t>
            </a:r>
            <a:r>
              <a:rPr lang="en-US" sz="1800" dirty="0" err="1"/>
              <a:t>Th</a:t>
            </a:r>
            <a:r>
              <a:rPr lang="en-US" sz="1800" dirty="0" smtClean="0"/>
              <a:t> 10:30—11:45 (</a:t>
            </a:r>
            <a:r>
              <a:rPr lang="en-US" sz="1800" dirty="0"/>
              <a:t>BYAC </a:t>
            </a:r>
            <a:r>
              <a:rPr lang="en-US" sz="1800" dirty="0" smtClean="0"/>
              <a:t>270)</a:t>
            </a:r>
            <a:endParaRPr lang="en-US" sz="1800" dirty="0"/>
          </a:p>
          <a:p>
            <a:pPr lvl="1"/>
            <a:r>
              <a:rPr lang="en-US" sz="1800" dirty="0"/>
              <a:t>Office hours:</a:t>
            </a:r>
            <a:r>
              <a:rPr lang="en-US" sz="1800" dirty="0" smtClean="0"/>
              <a:t> 11:45—12:45 (BY </a:t>
            </a:r>
            <a:r>
              <a:rPr lang="en-US" sz="1800" dirty="0" smtClean="0"/>
              <a:t>560; or on the way to it ;-) )</a:t>
            </a:r>
          </a:p>
          <a:p>
            <a:pPr lvl="1"/>
            <a:r>
              <a:rPr lang="en-US" sz="1800" dirty="0" smtClean="0"/>
              <a:t>Class Forum on PIAZZA</a:t>
            </a:r>
          </a:p>
          <a:p>
            <a:pPr lvl="2"/>
            <a:r>
              <a:rPr lang="en-US" sz="1400" dirty="0" smtClean="0"/>
              <a:t>Most of you received invitations.. </a:t>
            </a:r>
            <a:endParaRPr lang="en-US" sz="1400" dirty="0" smtClean="0"/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29706" name="WordArt 1034"/>
          <p:cNvSpPr>
            <a:spLocks noChangeArrowheads="1" noChangeShapeType="1" noTextEdit="1"/>
          </p:cNvSpPr>
          <p:nvPr/>
        </p:nvSpPr>
        <p:spPr bwMode="auto">
          <a:xfrm>
            <a:off x="0" y="5638800"/>
            <a:ext cx="56007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Webpage *NOT* on Blackboard</a:t>
            </a:r>
          </a:p>
        </p:txBody>
      </p:sp>
      <p:pic>
        <p:nvPicPr>
          <p:cNvPr id="7" name="Picture 6" descr="Screen Shot 2013-01-07 at 8.13.40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2668" y="1371600"/>
            <a:ext cx="5021332" cy="3810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UBBARAO@7HPAOHNFUVWYY57I" val="4170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13847</TotalTime>
  <Words>2987</Words>
  <Application>Microsoft Office PowerPoint</Application>
  <PresentationFormat>On-screen Show (4:3)</PresentationFormat>
  <Paragraphs>488</Paragraphs>
  <Slides>45</Slides>
  <Notes>37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Times New Roman</vt:lpstr>
      <vt:lpstr>Wingdings</vt:lpstr>
      <vt:lpstr>Script MT Bold</vt:lpstr>
      <vt:lpstr>Impact</vt:lpstr>
      <vt:lpstr>Arial Black</vt:lpstr>
      <vt:lpstr>Calibri</vt:lpstr>
      <vt:lpstr>Default Design</vt:lpstr>
      <vt:lpstr>Custom Design</vt:lpstr>
      <vt:lpstr>CSE 494/598  Information Retrieval, Mining and Integration on the Internet </vt:lpstr>
      <vt:lpstr>What are your web dreams? </vt:lpstr>
      <vt:lpstr>Slide 3</vt:lpstr>
      <vt:lpstr>Course Outcomes</vt:lpstr>
      <vt:lpstr>About the Instructor</vt:lpstr>
      <vt:lpstr>Slide 6</vt:lpstr>
      <vt:lpstr>The “Inverted Classroom Experiment”</vt:lpstr>
      <vt:lpstr>About You</vt:lpstr>
      <vt:lpstr>Contact Info</vt:lpstr>
      <vt:lpstr>Main Topics</vt:lpstr>
      <vt:lpstr>Topics Covered</vt:lpstr>
      <vt:lpstr>Books (or lack there of)</vt:lpstr>
      <vt:lpstr>Pre-reqs</vt:lpstr>
      <vt:lpstr>What this course is not (intended tobe)</vt:lpstr>
      <vt:lpstr>Grading etc.</vt:lpstr>
      <vt:lpstr>Projects (tentative)</vt:lpstr>
      <vt:lpstr>Honor Code/Trawling the Web</vt:lpstr>
      <vt:lpstr>Sociological issues </vt:lpstr>
      <vt:lpstr>Occupational Hazards..</vt:lpstr>
      <vt:lpstr>Life with a homepage..</vt:lpstr>
      <vt:lpstr>Web as a collection of information</vt:lpstr>
      <vt:lpstr>Next Week</vt:lpstr>
      <vt:lpstr>Today’s Agenda</vt:lpstr>
      <vt:lpstr>Structure</vt:lpstr>
      <vt:lpstr>Structure helps querying</vt:lpstr>
      <vt:lpstr>Structure helps querying</vt:lpstr>
      <vt:lpstr>Does Web have Structured data?</vt:lpstr>
      <vt:lpstr>How to get Structure?</vt:lpstr>
      <vt:lpstr>Adapting old disciplines for Web-age</vt:lpstr>
      <vt:lpstr>Information Retrieval</vt:lpstr>
      <vt:lpstr>8/25</vt:lpstr>
      <vt:lpstr>Social Networks</vt:lpstr>
      <vt:lpstr>Information Integration Database Style Retrieval</vt:lpstr>
      <vt:lpstr>Further headaches brought on by Semi-structured retrieval</vt:lpstr>
      <vt:lpstr>Learning Patterns (from web and users)</vt:lpstr>
      <vt:lpstr>Finding“Sweet Spots”  in computer-mediated cooperative work</vt:lpstr>
      <vt:lpstr>Big Ideas and Cross Cutting Themes</vt:lpstr>
      <vt:lpstr>Collaborative Computing  AKA Brain Cycle Stealing AKA Computizing Eyeballs </vt:lpstr>
      <vt:lpstr>Tapping into the Collective Unconscious </vt:lpstr>
      <vt:lpstr>Slide 40</vt:lpstr>
      <vt:lpstr>Slide 41</vt:lpstr>
      <vt:lpstr>Slide 42</vt:lpstr>
      <vt:lpstr>It’s a Jungle out there (adversarial Web &amp; Arms Race) </vt:lpstr>
      <vt:lpstr>Next Week</vt:lpstr>
      <vt:lpstr>Slide 45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CSE490i-1</dc:title>
  <dc:subject>Advanced Internet Systems; 1</dc:subject>
  <dc:creator>Daniel S. Weld</dc:creator>
  <cp:lastModifiedBy>Rao</cp:lastModifiedBy>
  <cp:revision>315</cp:revision>
  <cp:lastPrinted>2000-01-03T22:18:07Z</cp:lastPrinted>
  <dcterms:created xsi:type="dcterms:W3CDTF">2013-01-08T03:02:50Z</dcterms:created>
  <dcterms:modified xsi:type="dcterms:W3CDTF">2013-01-10T19:27:31Z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E:\</vt:lpwstr>
  </property>
</Properties>
</file>