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50" r:id="rId3"/>
    <p:sldMasterId id="2147483652" r:id="rId4"/>
    <p:sldMasterId id="2147483654" r:id="rId5"/>
    <p:sldMasterId id="2147483710" r:id="rId6"/>
    <p:sldMasterId id="2147483712" r:id="rId7"/>
    <p:sldMasterId id="2147483714" r:id="rId8"/>
    <p:sldMasterId id="2147483716" r:id="rId9"/>
    <p:sldMasterId id="2147483718" r:id="rId10"/>
    <p:sldMasterId id="2147483720" r:id="rId11"/>
  </p:sldMasterIdLst>
  <p:notesMasterIdLst>
    <p:notesMasterId r:id="rId109"/>
  </p:notesMasterIdLst>
  <p:handoutMasterIdLst>
    <p:handoutMasterId r:id="rId110"/>
  </p:handoutMasterIdLst>
  <p:sldIdLst>
    <p:sldId id="451" r:id="rId12"/>
    <p:sldId id="452" r:id="rId13"/>
    <p:sldId id="371" r:id="rId14"/>
    <p:sldId id="535" r:id="rId15"/>
    <p:sldId id="450" r:id="rId16"/>
    <p:sldId id="445" r:id="rId17"/>
    <p:sldId id="446" r:id="rId18"/>
    <p:sldId id="447" r:id="rId19"/>
    <p:sldId id="454" r:id="rId20"/>
    <p:sldId id="456" r:id="rId21"/>
    <p:sldId id="457" r:id="rId22"/>
    <p:sldId id="459" r:id="rId23"/>
    <p:sldId id="460" r:id="rId24"/>
    <p:sldId id="528" r:id="rId25"/>
    <p:sldId id="458" r:id="rId26"/>
    <p:sldId id="461" r:id="rId27"/>
    <p:sldId id="462" r:id="rId28"/>
    <p:sldId id="527" r:id="rId29"/>
    <p:sldId id="526" r:id="rId30"/>
    <p:sldId id="473" r:id="rId31"/>
    <p:sldId id="472" r:id="rId32"/>
    <p:sldId id="524" r:id="rId33"/>
    <p:sldId id="463" r:id="rId34"/>
    <p:sldId id="533" r:id="rId35"/>
    <p:sldId id="534" r:id="rId36"/>
    <p:sldId id="530" r:id="rId37"/>
    <p:sldId id="531" r:id="rId38"/>
    <p:sldId id="536" r:id="rId39"/>
    <p:sldId id="539" r:id="rId40"/>
    <p:sldId id="540" r:id="rId41"/>
    <p:sldId id="541" r:id="rId42"/>
    <p:sldId id="542" r:id="rId43"/>
    <p:sldId id="543" r:id="rId44"/>
    <p:sldId id="544" r:id="rId45"/>
    <p:sldId id="525" r:id="rId46"/>
    <p:sldId id="474" r:id="rId47"/>
    <p:sldId id="475" r:id="rId48"/>
    <p:sldId id="476" r:id="rId49"/>
    <p:sldId id="477" r:id="rId50"/>
    <p:sldId id="478" r:id="rId51"/>
    <p:sldId id="479" r:id="rId52"/>
    <p:sldId id="480" r:id="rId53"/>
    <p:sldId id="481" r:id="rId54"/>
    <p:sldId id="482" r:id="rId55"/>
    <p:sldId id="483" r:id="rId56"/>
    <p:sldId id="529" r:id="rId57"/>
    <p:sldId id="484" r:id="rId58"/>
    <p:sldId id="485" r:id="rId59"/>
    <p:sldId id="486" r:id="rId60"/>
    <p:sldId id="487" r:id="rId61"/>
    <p:sldId id="489" r:id="rId62"/>
    <p:sldId id="470" r:id="rId63"/>
    <p:sldId id="464" r:id="rId64"/>
    <p:sldId id="465" r:id="rId65"/>
    <p:sldId id="466" r:id="rId66"/>
    <p:sldId id="467" r:id="rId67"/>
    <p:sldId id="468" r:id="rId68"/>
    <p:sldId id="469" r:id="rId69"/>
    <p:sldId id="471" r:id="rId70"/>
    <p:sldId id="546" r:id="rId71"/>
    <p:sldId id="547" r:id="rId72"/>
    <p:sldId id="490" r:id="rId73"/>
    <p:sldId id="532" r:id="rId74"/>
    <p:sldId id="491" r:id="rId75"/>
    <p:sldId id="492" r:id="rId76"/>
    <p:sldId id="493" r:id="rId77"/>
    <p:sldId id="495" r:id="rId78"/>
    <p:sldId id="496" r:id="rId79"/>
    <p:sldId id="497" r:id="rId80"/>
    <p:sldId id="498" r:id="rId81"/>
    <p:sldId id="499" r:id="rId82"/>
    <p:sldId id="501" r:id="rId83"/>
    <p:sldId id="500" r:id="rId84"/>
    <p:sldId id="502" r:id="rId85"/>
    <p:sldId id="503" r:id="rId86"/>
    <p:sldId id="504" r:id="rId87"/>
    <p:sldId id="505" r:id="rId88"/>
    <p:sldId id="506" r:id="rId89"/>
    <p:sldId id="507" r:id="rId90"/>
    <p:sldId id="508" r:id="rId91"/>
    <p:sldId id="537" r:id="rId92"/>
    <p:sldId id="509" r:id="rId93"/>
    <p:sldId id="494" r:id="rId94"/>
    <p:sldId id="510" r:id="rId95"/>
    <p:sldId id="511" r:id="rId96"/>
    <p:sldId id="512" r:id="rId97"/>
    <p:sldId id="513" r:id="rId98"/>
    <p:sldId id="514" r:id="rId99"/>
    <p:sldId id="515" r:id="rId100"/>
    <p:sldId id="516" r:id="rId101"/>
    <p:sldId id="545" r:id="rId102"/>
    <p:sldId id="538" r:id="rId103"/>
    <p:sldId id="518" r:id="rId104"/>
    <p:sldId id="519" r:id="rId105"/>
    <p:sldId id="520" r:id="rId106"/>
    <p:sldId id="521" r:id="rId107"/>
    <p:sldId id="522" r:id="rId108"/>
  </p:sldIdLst>
  <p:sldSz cx="9144000" cy="6858000" type="screen4x3"/>
  <p:notesSz cx="7010400" cy="9236075"/>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3300"/>
    <a:srgbClr val="FFFFCC"/>
    <a:srgbClr val="EAEAEA"/>
    <a:srgbClr val="0000FF"/>
    <a:srgbClr val="CCECFF"/>
    <a:srgbClr val="FF00FF"/>
    <a:srgbClr val="FF0000"/>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03" autoAdjust="0"/>
    <p:restoredTop sz="94683" autoAdjust="0"/>
  </p:normalViewPr>
  <p:slideViewPr>
    <p:cSldViewPr>
      <p:cViewPr varScale="1">
        <p:scale>
          <a:sx n="140" d="100"/>
          <a:sy n="140" d="100"/>
        </p:scale>
        <p:origin x="-523" y="-67"/>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9029"/>
    </p:cViewPr>
  </p:sorterViewPr>
  <p:notesViewPr>
    <p:cSldViewPr>
      <p:cViewPr varScale="1">
        <p:scale>
          <a:sx n="59" d="100"/>
          <a:sy n="59" d="100"/>
        </p:scale>
        <p:origin x="-1158" y="-102"/>
      </p:cViewPr>
      <p:guideLst>
        <p:guide orient="horz" pos="2909"/>
        <p:guide pos="220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notesMaster" Target="notesMasters/notesMaster1.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s>
</file>

<file path=ppt/_rels/viewProps.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slide" Target="slides/slide42.xml"/><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1"/>
            <a:ext cx="3004688" cy="465274"/>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defRPr sz="1200"/>
            </a:lvl1pPr>
          </a:lstStyle>
          <a:p>
            <a:endParaRPr lang="en-US"/>
          </a:p>
        </p:txBody>
      </p:sp>
      <p:sp>
        <p:nvSpPr>
          <p:cNvPr id="144387" name="Rectangle 3"/>
          <p:cNvSpPr>
            <a:spLocks noGrp="1" noChangeArrowheads="1"/>
          </p:cNvSpPr>
          <p:nvPr>
            <p:ph type="dt" sz="quarter" idx="1"/>
          </p:nvPr>
        </p:nvSpPr>
        <p:spPr bwMode="auto">
          <a:xfrm>
            <a:off x="4005713" y="1"/>
            <a:ext cx="3004688" cy="465274"/>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a:defRPr sz="1200"/>
            </a:lvl1pPr>
          </a:lstStyle>
          <a:p>
            <a:endParaRPr lang="en-US"/>
          </a:p>
        </p:txBody>
      </p:sp>
      <p:sp>
        <p:nvSpPr>
          <p:cNvPr id="144388" name="Rectangle 4"/>
          <p:cNvSpPr>
            <a:spLocks noGrp="1" noChangeArrowheads="1"/>
          </p:cNvSpPr>
          <p:nvPr>
            <p:ph type="ftr" sz="quarter" idx="2"/>
          </p:nvPr>
        </p:nvSpPr>
        <p:spPr bwMode="auto">
          <a:xfrm>
            <a:off x="0" y="8758184"/>
            <a:ext cx="3004688" cy="465273"/>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defRPr sz="1200"/>
            </a:lvl1pPr>
          </a:lstStyle>
          <a:p>
            <a:endParaRPr lang="en-US"/>
          </a:p>
        </p:txBody>
      </p:sp>
      <p:sp>
        <p:nvSpPr>
          <p:cNvPr id="144389" name="Rectangle 5"/>
          <p:cNvSpPr>
            <a:spLocks noGrp="1" noChangeArrowheads="1"/>
          </p:cNvSpPr>
          <p:nvPr>
            <p:ph type="sldNum" sz="quarter" idx="3"/>
          </p:nvPr>
        </p:nvSpPr>
        <p:spPr bwMode="auto">
          <a:xfrm>
            <a:off x="4005713" y="8758184"/>
            <a:ext cx="3004688" cy="465273"/>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a:defRPr sz="1200"/>
            </a:lvl1pPr>
          </a:lstStyle>
          <a:p>
            <a:fld id="{82FF4F46-EE18-4DE5-B85F-CD2223702C7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1"/>
            <a:ext cx="3004688" cy="465274"/>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defRPr sz="1200"/>
            </a:lvl1pPr>
          </a:lstStyle>
          <a:p>
            <a:endParaRPr lang="en-US"/>
          </a:p>
        </p:txBody>
      </p:sp>
      <p:sp>
        <p:nvSpPr>
          <p:cNvPr id="72707" name="Rectangle 3"/>
          <p:cNvSpPr>
            <a:spLocks noGrp="1" noChangeArrowheads="1"/>
          </p:cNvSpPr>
          <p:nvPr>
            <p:ph type="dt" idx="1"/>
          </p:nvPr>
        </p:nvSpPr>
        <p:spPr bwMode="auto">
          <a:xfrm>
            <a:off x="4005713" y="1"/>
            <a:ext cx="3004688" cy="465274"/>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a:defRPr sz="1200"/>
            </a:lvl1pPr>
          </a:lstStyle>
          <a:p>
            <a:endParaRPr lang="en-US"/>
          </a:p>
        </p:txBody>
      </p:sp>
      <p:sp>
        <p:nvSpPr>
          <p:cNvPr id="72708" name="Rectangle 4"/>
          <p:cNvSpPr>
            <a:spLocks noChangeArrowheads="1" noTextEdit="1"/>
          </p:cNvSpPr>
          <p:nvPr>
            <p:ph type="sldImg" idx="2"/>
          </p:nvPr>
        </p:nvSpPr>
        <p:spPr bwMode="auto">
          <a:xfrm>
            <a:off x="1179513" y="696913"/>
            <a:ext cx="4652962" cy="3489325"/>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925018" y="4417734"/>
            <a:ext cx="5160366" cy="4108602"/>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758184"/>
            <a:ext cx="3004688" cy="465273"/>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defRPr sz="1200"/>
            </a:lvl1pPr>
          </a:lstStyle>
          <a:p>
            <a:endParaRPr lang="en-US"/>
          </a:p>
        </p:txBody>
      </p:sp>
      <p:sp>
        <p:nvSpPr>
          <p:cNvPr id="72711" name="Rectangle 7"/>
          <p:cNvSpPr>
            <a:spLocks noGrp="1" noChangeArrowheads="1"/>
          </p:cNvSpPr>
          <p:nvPr>
            <p:ph type="sldNum" sz="quarter" idx="5"/>
          </p:nvPr>
        </p:nvSpPr>
        <p:spPr bwMode="auto">
          <a:xfrm>
            <a:off x="4005713" y="8758184"/>
            <a:ext cx="3004688" cy="465273"/>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a:defRPr sz="1200"/>
            </a:lvl1pPr>
          </a:lstStyle>
          <a:p>
            <a:fld id="{78D4D21F-26B8-4418-8C95-D8899A8D786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F237D-E837-47FE-AD9C-D6AF876D3BAB}" type="slidenum">
              <a:rPr lang="en-US"/>
              <a:pPr/>
              <a:t>1</a:t>
            </a:fld>
            <a:endParaRPr lang="en-US"/>
          </a:p>
        </p:txBody>
      </p:sp>
      <p:sp>
        <p:nvSpPr>
          <p:cNvPr id="414722" name="Rectangle 2"/>
          <p:cNvSpPr>
            <a:spLocks noChangeArrowheads="1" noTextEdit="1"/>
          </p:cNvSpPr>
          <p:nvPr>
            <p:ph type="sldImg"/>
          </p:nvPr>
        </p:nvSpPr>
        <p:spPr>
          <a:xfrm>
            <a:off x="1196975" y="692150"/>
            <a:ext cx="4618038" cy="3463925"/>
          </a:xfrm>
          <a:ln/>
        </p:spPr>
      </p:sp>
      <p:sp>
        <p:nvSpPr>
          <p:cNvPr id="41472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E1EE3-1CE9-4D70-A6AF-FFF420D49958}" type="slidenum">
              <a:rPr lang="en-US"/>
              <a:pPr/>
              <a:t>11</a:t>
            </a:fld>
            <a:endParaRPr lang="en-US"/>
          </a:p>
        </p:txBody>
      </p:sp>
      <p:sp>
        <p:nvSpPr>
          <p:cNvPr id="430082" name="Rectangle 2"/>
          <p:cNvSpPr>
            <a:spLocks noChangeArrowheads="1" noTextEdit="1"/>
          </p:cNvSpPr>
          <p:nvPr>
            <p:ph type="sldImg"/>
          </p:nvPr>
        </p:nvSpPr>
        <p:spPr>
          <a:xfrm>
            <a:off x="1196975" y="692150"/>
            <a:ext cx="4618038" cy="3463925"/>
          </a:xfrm>
          <a:ln/>
        </p:spPr>
      </p:sp>
      <p:sp>
        <p:nvSpPr>
          <p:cNvPr id="43008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1A901-9DCC-4654-A796-2FC93339B439}" type="slidenum">
              <a:rPr lang="en-US"/>
              <a:pPr/>
              <a:t>12</a:t>
            </a:fld>
            <a:endParaRPr lang="en-US"/>
          </a:p>
        </p:txBody>
      </p:sp>
      <p:sp>
        <p:nvSpPr>
          <p:cNvPr id="434178" name="Rectangle 2"/>
          <p:cNvSpPr>
            <a:spLocks noChangeArrowheads="1" noTextEdit="1"/>
          </p:cNvSpPr>
          <p:nvPr>
            <p:ph type="sldImg"/>
          </p:nvPr>
        </p:nvSpPr>
        <p:spPr>
          <a:xfrm>
            <a:off x="1196975" y="692150"/>
            <a:ext cx="4618038" cy="3463925"/>
          </a:xfrm>
          <a:ln/>
        </p:spPr>
      </p:sp>
      <p:sp>
        <p:nvSpPr>
          <p:cNvPr id="4341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4BDE9-4ED0-4CA2-BB67-F48382A504BF}" type="slidenum">
              <a:rPr lang="en-US"/>
              <a:pPr/>
              <a:t>13</a:t>
            </a:fld>
            <a:endParaRPr lang="en-US"/>
          </a:p>
        </p:txBody>
      </p:sp>
      <p:sp>
        <p:nvSpPr>
          <p:cNvPr id="436226" name="Rectangle 2"/>
          <p:cNvSpPr>
            <a:spLocks noChangeArrowheads="1" noTextEdit="1"/>
          </p:cNvSpPr>
          <p:nvPr>
            <p:ph type="sldImg"/>
          </p:nvPr>
        </p:nvSpPr>
        <p:spPr>
          <a:xfrm>
            <a:off x="1196975" y="692150"/>
            <a:ext cx="4618038" cy="3463925"/>
          </a:xfrm>
          <a:ln/>
        </p:spPr>
      </p:sp>
      <p:sp>
        <p:nvSpPr>
          <p:cNvPr id="4362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4DF61-3C84-4CBA-A597-772735C047FE}" type="slidenum">
              <a:rPr lang="en-US"/>
              <a:pPr/>
              <a:t>14</a:t>
            </a:fld>
            <a:endParaRPr lang="en-US"/>
          </a:p>
        </p:txBody>
      </p:sp>
      <p:sp>
        <p:nvSpPr>
          <p:cNvPr id="580610" name="Rectangle 2"/>
          <p:cNvSpPr>
            <a:spLocks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CA524-B8C9-4835-9723-3D627F348887}" type="slidenum">
              <a:rPr lang="en-US"/>
              <a:pPr/>
              <a:t>15</a:t>
            </a:fld>
            <a:endParaRPr lang="en-US"/>
          </a:p>
        </p:txBody>
      </p:sp>
      <p:sp>
        <p:nvSpPr>
          <p:cNvPr id="432130" name="Rectangle 2"/>
          <p:cNvSpPr>
            <a:spLocks noChangeArrowheads="1" noTextEdit="1"/>
          </p:cNvSpPr>
          <p:nvPr>
            <p:ph type="sldImg"/>
          </p:nvPr>
        </p:nvSpPr>
        <p:spPr>
          <a:xfrm>
            <a:off x="1196975" y="692150"/>
            <a:ext cx="4618038" cy="3463925"/>
          </a:xfrm>
          <a:ln/>
        </p:spPr>
      </p:sp>
      <p:sp>
        <p:nvSpPr>
          <p:cNvPr id="43213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9F660-82F1-4AC4-AB4F-EEE9DE2C5713}" type="slidenum">
              <a:rPr lang="en-US"/>
              <a:pPr/>
              <a:t>16</a:t>
            </a:fld>
            <a:endParaRPr lang="en-US"/>
          </a:p>
        </p:txBody>
      </p:sp>
      <p:sp>
        <p:nvSpPr>
          <p:cNvPr id="438274" name="Rectangle 2"/>
          <p:cNvSpPr>
            <a:spLocks noChangeArrowheads="1" noTextEdit="1"/>
          </p:cNvSpPr>
          <p:nvPr>
            <p:ph type="sldImg"/>
          </p:nvPr>
        </p:nvSpPr>
        <p:spPr>
          <a:xfrm>
            <a:off x="1196975" y="692150"/>
            <a:ext cx="4618038" cy="3463925"/>
          </a:xfrm>
          <a:ln/>
        </p:spPr>
      </p:sp>
      <p:sp>
        <p:nvSpPr>
          <p:cNvPr id="43827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3B9BA-DDF2-45D4-AD27-D18128D2CEF0}" type="slidenum">
              <a:rPr lang="en-US"/>
              <a:pPr/>
              <a:t>17</a:t>
            </a:fld>
            <a:endParaRPr lang="en-US"/>
          </a:p>
        </p:txBody>
      </p:sp>
      <p:sp>
        <p:nvSpPr>
          <p:cNvPr id="440322" name="Rectangle 2"/>
          <p:cNvSpPr>
            <a:spLocks noChangeArrowheads="1" noTextEdit="1"/>
          </p:cNvSpPr>
          <p:nvPr>
            <p:ph type="sldImg"/>
          </p:nvPr>
        </p:nvSpPr>
        <p:spPr>
          <a:xfrm>
            <a:off x="1196975" y="692150"/>
            <a:ext cx="4618038" cy="3463925"/>
          </a:xfrm>
          <a:ln/>
        </p:spPr>
      </p:sp>
      <p:sp>
        <p:nvSpPr>
          <p:cNvPr id="44032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B45A3-273C-4D14-8E36-6C696DE3A43C}" type="slidenum">
              <a:rPr lang="en-US"/>
              <a:pPr/>
              <a:t>18</a:t>
            </a:fld>
            <a:endParaRPr lang="en-US"/>
          </a:p>
        </p:txBody>
      </p:sp>
      <p:sp>
        <p:nvSpPr>
          <p:cNvPr id="579586" name="Rectangle 2"/>
          <p:cNvSpPr>
            <a:spLocks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B7785-7BE1-4D68-8B90-23C36A9B54F3}" type="slidenum">
              <a:rPr lang="en-US"/>
              <a:pPr/>
              <a:t>19</a:t>
            </a:fld>
            <a:endParaRPr lang="en-US"/>
          </a:p>
        </p:txBody>
      </p:sp>
      <p:sp>
        <p:nvSpPr>
          <p:cNvPr id="581634" name="Rectangle 2"/>
          <p:cNvSpPr>
            <a:spLocks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D00D7-ABC1-433C-9653-3C049D0CB58C}" type="slidenum">
              <a:rPr lang="en-US"/>
              <a:pPr/>
              <a:t>20</a:t>
            </a:fld>
            <a:endParaRPr lang="en-US"/>
          </a:p>
        </p:txBody>
      </p:sp>
      <p:sp>
        <p:nvSpPr>
          <p:cNvPr id="462850" name="Rectangle 2"/>
          <p:cNvSpPr>
            <a:spLocks noChangeArrowheads="1" noTextEdit="1"/>
          </p:cNvSpPr>
          <p:nvPr>
            <p:ph type="sldImg"/>
          </p:nvPr>
        </p:nvSpPr>
        <p:spPr>
          <a:xfrm>
            <a:off x="1196975" y="692150"/>
            <a:ext cx="4618038" cy="3463925"/>
          </a:xfrm>
          <a:ln/>
        </p:spPr>
      </p:sp>
      <p:sp>
        <p:nvSpPr>
          <p:cNvPr id="46285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FF2F3-A951-4AC4-A5EB-42E8392C300D}" type="slidenum">
              <a:rPr lang="en-US"/>
              <a:pPr/>
              <a:t>2</a:t>
            </a:fld>
            <a:endParaRPr lang="en-US"/>
          </a:p>
        </p:txBody>
      </p:sp>
      <p:sp>
        <p:nvSpPr>
          <p:cNvPr id="416770" name="Rectangle 2"/>
          <p:cNvSpPr>
            <a:spLocks noChangeArrowheads="1" noTextEdit="1"/>
          </p:cNvSpPr>
          <p:nvPr>
            <p:ph type="sldImg"/>
          </p:nvPr>
        </p:nvSpPr>
        <p:spPr>
          <a:xfrm>
            <a:off x="1196975" y="692150"/>
            <a:ext cx="4618038" cy="3463925"/>
          </a:xfrm>
          <a:ln/>
        </p:spPr>
      </p:sp>
      <p:sp>
        <p:nvSpPr>
          <p:cNvPr id="416771" name="Rectangle 3"/>
          <p:cNvSpPr>
            <a:spLocks noGrp="1" noChangeArrowheads="1"/>
          </p:cNvSpPr>
          <p:nvPr>
            <p:ph type="body" idx="1"/>
          </p:nvPr>
        </p:nvSpPr>
        <p:spPr>
          <a:xfrm>
            <a:off x="701848" y="4387767"/>
            <a:ext cx="5608320" cy="4155919"/>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90077-31E5-47CE-A1B1-5E614D758ED2}" type="slidenum">
              <a:rPr lang="en-US"/>
              <a:pPr/>
              <a:t>21</a:t>
            </a:fld>
            <a:endParaRPr lang="en-US"/>
          </a:p>
        </p:txBody>
      </p:sp>
      <p:sp>
        <p:nvSpPr>
          <p:cNvPr id="460802" name="Rectangle 2"/>
          <p:cNvSpPr>
            <a:spLocks noChangeArrowheads="1" noTextEdit="1"/>
          </p:cNvSpPr>
          <p:nvPr>
            <p:ph type="sldImg"/>
          </p:nvPr>
        </p:nvSpPr>
        <p:spPr>
          <a:xfrm>
            <a:off x="1196975" y="692150"/>
            <a:ext cx="4618038" cy="3463925"/>
          </a:xfrm>
          <a:ln/>
        </p:spPr>
      </p:sp>
      <p:sp>
        <p:nvSpPr>
          <p:cNvPr id="46080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CF832-C911-4CAF-BF4A-BA0DFED4E9AB}" type="slidenum">
              <a:rPr lang="en-US"/>
              <a:pPr/>
              <a:t>22</a:t>
            </a:fld>
            <a:endParaRPr lang="en-US"/>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A91C8-FBA6-41B0-9D2A-DBF7A1680394}" type="slidenum">
              <a:rPr lang="en-US"/>
              <a:pPr/>
              <a:t>23</a:t>
            </a:fld>
            <a:endParaRPr lang="en-US"/>
          </a:p>
        </p:txBody>
      </p:sp>
      <p:sp>
        <p:nvSpPr>
          <p:cNvPr id="442370" name="Rectangle 2"/>
          <p:cNvSpPr>
            <a:spLocks noChangeArrowheads="1" noTextEdit="1"/>
          </p:cNvSpPr>
          <p:nvPr>
            <p:ph type="sldImg"/>
          </p:nvPr>
        </p:nvSpPr>
        <p:spPr>
          <a:xfrm>
            <a:off x="1196975" y="692150"/>
            <a:ext cx="4618038" cy="3463925"/>
          </a:xfrm>
          <a:ln/>
        </p:spPr>
      </p:sp>
      <p:sp>
        <p:nvSpPr>
          <p:cNvPr id="44237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E7F13-3D9C-4D7F-8D23-5E471427A1B1}" type="slidenum">
              <a:rPr lang="en-US"/>
              <a:pPr/>
              <a:t>24</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2A26A-ECE8-4471-8365-990A02C2F2D0}" type="slidenum">
              <a:rPr lang="en-US"/>
              <a:pPr/>
              <a:t>26</a:t>
            </a:fld>
            <a:endParaRPr lang="en-US"/>
          </a:p>
        </p:txBody>
      </p:sp>
      <p:sp>
        <p:nvSpPr>
          <p:cNvPr id="587778" name="Rectangle 2"/>
          <p:cNvSpPr>
            <a:spLocks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A40FE-69D9-48DD-BCC1-C154F9597ED8}" type="slidenum">
              <a:rPr lang="en-US"/>
              <a:pPr/>
              <a:t>27</a:t>
            </a:fld>
            <a:endParaRPr lang="en-US"/>
          </a:p>
        </p:txBody>
      </p:sp>
      <p:sp>
        <p:nvSpPr>
          <p:cNvPr id="588802" name="Rectangle 2"/>
          <p:cNvSpPr>
            <a:spLocks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E7F13-3D9C-4D7F-8D23-5E471427A1B1}" type="slidenum">
              <a:rPr lang="en-US"/>
              <a:pPr/>
              <a:t>35</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2F11B-E52A-4C4C-A04A-BC38C8560BA5}" type="slidenum">
              <a:rPr lang="en-US"/>
              <a:pPr/>
              <a:t>36</a:t>
            </a:fld>
            <a:endParaRPr lang="en-US"/>
          </a:p>
        </p:txBody>
      </p:sp>
      <p:sp>
        <p:nvSpPr>
          <p:cNvPr id="464898" name="Rectangle 2"/>
          <p:cNvSpPr>
            <a:spLocks noChangeArrowheads="1" noTextEdit="1"/>
          </p:cNvSpPr>
          <p:nvPr>
            <p:ph type="sldImg"/>
          </p:nvPr>
        </p:nvSpPr>
        <p:spPr>
          <a:xfrm>
            <a:off x="1196975" y="692150"/>
            <a:ext cx="4618038" cy="3463925"/>
          </a:xfrm>
          <a:ln/>
        </p:spPr>
      </p:sp>
      <p:sp>
        <p:nvSpPr>
          <p:cNvPr id="46489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84C3D-CF04-45CC-A032-40359C43EE3B}" type="slidenum">
              <a:rPr lang="en-US"/>
              <a:pPr/>
              <a:t>37</a:t>
            </a:fld>
            <a:endParaRPr lang="en-US"/>
          </a:p>
        </p:txBody>
      </p:sp>
      <p:sp>
        <p:nvSpPr>
          <p:cNvPr id="466946" name="Rectangle 2"/>
          <p:cNvSpPr>
            <a:spLocks noChangeArrowheads="1" noTextEdit="1"/>
          </p:cNvSpPr>
          <p:nvPr>
            <p:ph type="sldImg"/>
          </p:nvPr>
        </p:nvSpPr>
        <p:spPr>
          <a:xfrm>
            <a:off x="1196975" y="692150"/>
            <a:ext cx="4618038" cy="3463925"/>
          </a:xfrm>
          <a:ln/>
        </p:spPr>
      </p:sp>
      <p:sp>
        <p:nvSpPr>
          <p:cNvPr id="4669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87461-2ABB-437C-AC22-5EB7A22E5254}" type="slidenum">
              <a:rPr lang="en-US"/>
              <a:pPr/>
              <a:t>38</a:t>
            </a:fld>
            <a:endParaRPr lang="en-US"/>
          </a:p>
        </p:txBody>
      </p:sp>
      <p:sp>
        <p:nvSpPr>
          <p:cNvPr id="468994" name="Rectangle 2"/>
          <p:cNvSpPr>
            <a:spLocks noChangeArrowheads="1" noTextEdit="1"/>
          </p:cNvSpPr>
          <p:nvPr>
            <p:ph type="sldImg"/>
          </p:nvPr>
        </p:nvSpPr>
        <p:spPr>
          <a:xfrm>
            <a:off x="1196975" y="692150"/>
            <a:ext cx="4618038" cy="3463925"/>
          </a:xfrm>
          <a:ln/>
        </p:spPr>
      </p:sp>
      <p:sp>
        <p:nvSpPr>
          <p:cNvPr id="4689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9D3E1-5C87-432A-8E93-8C67251CE3D1}" type="slidenum">
              <a:rPr lang="en-US"/>
              <a:pPr/>
              <a:t>3</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FCF5C-4592-4EF9-82C9-2EE56F2ADEC4}" type="slidenum">
              <a:rPr lang="en-US"/>
              <a:pPr/>
              <a:t>39</a:t>
            </a:fld>
            <a:endParaRPr lang="en-US"/>
          </a:p>
        </p:txBody>
      </p:sp>
      <p:sp>
        <p:nvSpPr>
          <p:cNvPr id="471042" name="Rectangle 2"/>
          <p:cNvSpPr>
            <a:spLocks noChangeArrowheads="1" noTextEdit="1"/>
          </p:cNvSpPr>
          <p:nvPr>
            <p:ph type="sldImg"/>
          </p:nvPr>
        </p:nvSpPr>
        <p:spPr>
          <a:xfrm>
            <a:off x="1196975" y="692150"/>
            <a:ext cx="4618038" cy="3463925"/>
          </a:xfrm>
          <a:ln/>
        </p:spPr>
      </p:sp>
      <p:sp>
        <p:nvSpPr>
          <p:cNvPr id="4710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92D00-B825-46E1-8B60-F31B436701C1}" type="slidenum">
              <a:rPr lang="en-US"/>
              <a:pPr/>
              <a:t>40</a:t>
            </a:fld>
            <a:endParaRPr lang="en-US"/>
          </a:p>
        </p:txBody>
      </p:sp>
      <p:sp>
        <p:nvSpPr>
          <p:cNvPr id="473090" name="Rectangle 2"/>
          <p:cNvSpPr>
            <a:spLocks noChangeArrowheads="1" noTextEdit="1"/>
          </p:cNvSpPr>
          <p:nvPr>
            <p:ph type="sldImg"/>
          </p:nvPr>
        </p:nvSpPr>
        <p:spPr>
          <a:xfrm>
            <a:off x="1196975" y="692150"/>
            <a:ext cx="4618038" cy="3463925"/>
          </a:xfrm>
          <a:ln/>
        </p:spPr>
      </p:sp>
      <p:sp>
        <p:nvSpPr>
          <p:cNvPr id="47309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41CF7-516E-4E4B-80DE-65683030BC7C}" type="slidenum">
              <a:rPr lang="en-US"/>
              <a:pPr/>
              <a:t>41</a:t>
            </a:fld>
            <a:endParaRPr lang="en-US"/>
          </a:p>
        </p:txBody>
      </p:sp>
      <p:sp>
        <p:nvSpPr>
          <p:cNvPr id="475138" name="Rectangle 2"/>
          <p:cNvSpPr>
            <a:spLocks noChangeArrowheads="1" noTextEdit="1"/>
          </p:cNvSpPr>
          <p:nvPr>
            <p:ph type="sldImg"/>
          </p:nvPr>
        </p:nvSpPr>
        <p:spPr>
          <a:xfrm>
            <a:off x="1196975" y="692150"/>
            <a:ext cx="4618038" cy="3463925"/>
          </a:xfrm>
          <a:ln/>
        </p:spPr>
      </p:sp>
      <p:sp>
        <p:nvSpPr>
          <p:cNvPr id="47513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02288-DB72-446A-819D-8EFA7973F63C}" type="slidenum">
              <a:rPr lang="en-US"/>
              <a:pPr/>
              <a:t>42</a:t>
            </a:fld>
            <a:endParaRPr lang="en-US"/>
          </a:p>
        </p:txBody>
      </p:sp>
      <p:sp>
        <p:nvSpPr>
          <p:cNvPr id="477186" name="Rectangle 2"/>
          <p:cNvSpPr>
            <a:spLocks noChangeArrowheads="1" noTextEdit="1"/>
          </p:cNvSpPr>
          <p:nvPr>
            <p:ph type="sldImg"/>
          </p:nvPr>
        </p:nvSpPr>
        <p:spPr>
          <a:xfrm>
            <a:off x="1196975" y="692150"/>
            <a:ext cx="4618038" cy="3463925"/>
          </a:xfrm>
          <a:ln/>
        </p:spPr>
      </p:sp>
      <p:sp>
        <p:nvSpPr>
          <p:cNvPr id="4771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D0F22-A10B-4D98-91BB-C08C01E983A0}" type="slidenum">
              <a:rPr lang="en-US"/>
              <a:pPr/>
              <a:t>43</a:t>
            </a:fld>
            <a:endParaRPr lang="en-US"/>
          </a:p>
        </p:txBody>
      </p:sp>
      <p:sp>
        <p:nvSpPr>
          <p:cNvPr id="479234" name="Rectangle 2"/>
          <p:cNvSpPr>
            <a:spLocks noChangeArrowheads="1" noTextEdit="1"/>
          </p:cNvSpPr>
          <p:nvPr>
            <p:ph type="sldImg"/>
          </p:nvPr>
        </p:nvSpPr>
        <p:spPr>
          <a:xfrm>
            <a:off x="1196975" y="692150"/>
            <a:ext cx="4618038" cy="3463925"/>
          </a:xfrm>
          <a:ln/>
        </p:spPr>
      </p:sp>
      <p:sp>
        <p:nvSpPr>
          <p:cNvPr id="47923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359F6-C5B4-4379-99C0-22378563A594}" type="slidenum">
              <a:rPr lang="en-US"/>
              <a:pPr/>
              <a:t>44</a:t>
            </a:fld>
            <a:endParaRPr lang="en-US"/>
          </a:p>
        </p:txBody>
      </p:sp>
      <p:sp>
        <p:nvSpPr>
          <p:cNvPr id="481282" name="Rectangle 2"/>
          <p:cNvSpPr>
            <a:spLocks noChangeArrowheads="1" noTextEdit="1"/>
          </p:cNvSpPr>
          <p:nvPr>
            <p:ph type="sldImg"/>
          </p:nvPr>
        </p:nvSpPr>
        <p:spPr>
          <a:xfrm>
            <a:off x="1196975" y="692150"/>
            <a:ext cx="4618038" cy="3463925"/>
          </a:xfrm>
          <a:ln/>
        </p:spPr>
      </p:sp>
      <p:sp>
        <p:nvSpPr>
          <p:cNvPr id="48128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656D2-EAD1-4710-B6EC-8851866C8762}" type="slidenum">
              <a:rPr lang="en-US"/>
              <a:pPr/>
              <a:t>45</a:t>
            </a:fld>
            <a:endParaRPr lang="en-US"/>
          </a:p>
        </p:txBody>
      </p:sp>
      <p:sp>
        <p:nvSpPr>
          <p:cNvPr id="483330" name="Rectangle 2"/>
          <p:cNvSpPr>
            <a:spLocks noChangeArrowheads="1" noTextEdit="1"/>
          </p:cNvSpPr>
          <p:nvPr>
            <p:ph type="sldImg"/>
          </p:nvPr>
        </p:nvSpPr>
        <p:spPr>
          <a:xfrm>
            <a:off x="1196975" y="692150"/>
            <a:ext cx="4618038" cy="3463925"/>
          </a:xfrm>
          <a:ln/>
        </p:spPr>
      </p:sp>
      <p:sp>
        <p:nvSpPr>
          <p:cNvPr id="48333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574E4-3D73-4EBF-94F0-E4D8641F29B1}" type="slidenum">
              <a:rPr lang="en-US"/>
              <a:pPr/>
              <a:t>46</a:t>
            </a:fld>
            <a:endParaRPr lang="en-US"/>
          </a:p>
        </p:txBody>
      </p:sp>
      <p:sp>
        <p:nvSpPr>
          <p:cNvPr id="584706" name="Rectangle 2"/>
          <p:cNvSpPr>
            <a:spLocks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AF44C-9A76-4661-88D6-229119A9F72A}" type="slidenum">
              <a:rPr lang="en-US"/>
              <a:pPr/>
              <a:t>47</a:t>
            </a:fld>
            <a:endParaRPr lang="en-US"/>
          </a:p>
        </p:txBody>
      </p:sp>
      <p:sp>
        <p:nvSpPr>
          <p:cNvPr id="485378" name="Rectangle 2"/>
          <p:cNvSpPr>
            <a:spLocks noChangeArrowheads="1" noTextEdit="1"/>
          </p:cNvSpPr>
          <p:nvPr>
            <p:ph type="sldImg"/>
          </p:nvPr>
        </p:nvSpPr>
        <p:spPr>
          <a:xfrm>
            <a:off x="1196975" y="692150"/>
            <a:ext cx="4618038" cy="3463925"/>
          </a:xfrm>
          <a:ln/>
        </p:spPr>
      </p:sp>
      <p:sp>
        <p:nvSpPr>
          <p:cNvPr id="4853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15415-F1F1-49C8-85A3-EDD445AC5985}" type="slidenum">
              <a:rPr lang="en-US"/>
              <a:pPr/>
              <a:t>48</a:t>
            </a:fld>
            <a:endParaRPr lang="en-US"/>
          </a:p>
        </p:txBody>
      </p:sp>
      <p:sp>
        <p:nvSpPr>
          <p:cNvPr id="487426" name="Rectangle 2"/>
          <p:cNvSpPr>
            <a:spLocks noChangeArrowheads="1" noTextEdit="1"/>
          </p:cNvSpPr>
          <p:nvPr>
            <p:ph type="sldImg"/>
          </p:nvPr>
        </p:nvSpPr>
        <p:spPr>
          <a:xfrm>
            <a:off x="1196975" y="692150"/>
            <a:ext cx="4618038" cy="3463925"/>
          </a:xfrm>
          <a:ln/>
        </p:spPr>
      </p:sp>
      <p:sp>
        <p:nvSpPr>
          <p:cNvPr id="4874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09180-FC9B-4A67-BD1B-6A1941C2B19F}" type="slidenum">
              <a:rPr lang="en-US"/>
              <a:pPr/>
              <a:t>5</a:t>
            </a:fld>
            <a:endParaRPr lang="en-US"/>
          </a:p>
        </p:txBody>
      </p:sp>
      <p:sp>
        <p:nvSpPr>
          <p:cNvPr id="356354" name="Rectangle 2"/>
          <p:cNvSpPr>
            <a:spLocks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6E3B0-B14D-4303-85DC-9D06C3A998A5}" type="slidenum">
              <a:rPr lang="en-US"/>
              <a:pPr/>
              <a:t>49</a:t>
            </a:fld>
            <a:endParaRPr lang="en-US"/>
          </a:p>
        </p:txBody>
      </p:sp>
      <p:sp>
        <p:nvSpPr>
          <p:cNvPr id="489474" name="Rectangle 2"/>
          <p:cNvSpPr>
            <a:spLocks noChangeArrowheads="1" noTextEdit="1"/>
          </p:cNvSpPr>
          <p:nvPr>
            <p:ph type="sldImg"/>
          </p:nvPr>
        </p:nvSpPr>
        <p:spPr>
          <a:xfrm>
            <a:off x="1196975" y="692150"/>
            <a:ext cx="4618038" cy="3463925"/>
          </a:xfrm>
          <a:ln/>
        </p:spPr>
      </p:sp>
      <p:sp>
        <p:nvSpPr>
          <p:cNvPr id="48947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FD48E-6412-4C9B-8FC9-8753A72453C3}" type="slidenum">
              <a:rPr lang="en-US"/>
              <a:pPr/>
              <a:t>50</a:t>
            </a:fld>
            <a:endParaRPr lang="en-US"/>
          </a:p>
        </p:txBody>
      </p:sp>
      <p:sp>
        <p:nvSpPr>
          <p:cNvPr id="491522" name="Rectangle 2"/>
          <p:cNvSpPr>
            <a:spLocks noChangeArrowheads="1" noTextEdit="1"/>
          </p:cNvSpPr>
          <p:nvPr>
            <p:ph type="sldImg"/>
          </p:nvPr>
        </p:nvSpPr>
        <p:spPr>
          <a:xfrm>
            <a:off x="1196975" y="692150"/>
            <a:ext cx="4618038" cy="3463925"/>
          </a:xfrm>
          <a:ln/>
        </p:spPr>
      </p:sp>
      <p:sp>
        <p:nvSpPr>
          <p:cNvPr id="49152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336FF-61F7-4892-9B28-2674AE53E872}" type="slidenum">
              <a:rPr lang="en-US"/>
              <a:pPr/>
              <a:t>51</a:t>
            </a:fld>
            <a:endParaRPr lang="en-US"/>
          </a:p>
        </p:txBody>
      </p:sp>
      <p:sp>
        <p:nvSpPr>
          <p:cNvPr id="495618" name="Rectangle 2"/>
          <p:cNvSpPr>
            <a:spLocks noChangeArrowheads="1" noTextEdit="1"/>
          </p:cNvSpPr>
          <p:nvPr>
            <p:ph type="sldImg"/>
          </p:nvPr>
        </p:nvSpPr>
        <p:spPr>
          <a:xfrm>
            <a:off x="1196975" y="692150"/>
            <a:ext cx="4618038" cy="3463925"/>
          </a:xfrm>
          <a:ln/>
        </p:spPr>
      </p:sp>
      <p:sp>
        <p:nvSpPr>
          <p:cNvPr id="4956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CA8A2-62DC-4558-9335-CA3E08595D4B}" type="slidenum">
              <a:rPr lang="en-US"/>
              <a:pPr/>
              <a:t>52</a:t>
            </a:fld>
            <a:endParaRPr lang="en-US"/>
          </a:p>
        </p:txBody>
      </p:sp>
      <p:sp>
        <p:nvSpPr>
          <p:cNvPr id="456706" name="Rectangle 2"/>
          <p:cNvSpPr>
            <a:spLocks noChangeArrowheads="1" noTextEdit="1"/>
          </p:cNvSpPr>
          <p:nvPr>
            <p:ph type="sldImg"/>
          </p:nvPr>
        </p:nvSpPr>
        <p:spPr>
          <a:xfrm>
            <a:off x="1196975" y="692150"/>
            <a:ext cx="4618038" cy="3463925"/>
          </a:xfrm>
          <a:ln/>
        </p:spPr>
      </p:sp>
      <p:sp>
        <p:nvSpPr>
          <p:cNvPr id="4567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A017A-9BA0-4F04-A061-574D3F2C2CBF}" type="slidenum">
              <a:rPr lang="en-US"/>
              <a:pPr/>
              <a:t>53</a:t>
            </a:fld>
            <a:endParaRPr lang="en-US"/>
          </a:p>
        </p:txBody>
      </p:sp>
      <p:sp>
        <p:nvSpPr>
          <p:cNvPr id="444418" name="Rectangle 2"/>
          <p:cNvSpPr>
            <a:spLocks noChangeArrowheads="1" noTextEdit="1"/>
          </p:cNvSpPr>
          <p:nvPr>
            <p:ph type="sldImg"/>
          </p:nvPr>
        </p:nvSpPr>
        <p:spPr>
          <a:xfrm>
            <a:off x="1196975" y="692150"/>
            <a:ext cx="4618038" cy="3463925"/>
          </a:xfrm>
          <a:ln/>
        </p:spPr>
      </p:sp>
      <p:sp>
        <p:nvSpPr>
          <p:cNvPr id="4444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E81DC-5735-4750-9710-9565DDE3C225}" type="slidenum">
              <a:rPr lang="en-US"/>
              <a:pPr/>
              <a:t>54</a:t>
            </a:fld>
            <a:endParaRPr lang="en-US"/>
          </a:p>
        </p:txBody>
      </p:sp>
      <p:sp>
        <p:nvSpPr>
          <p:cNvPr id="446466" name="Rectangle 2"/>
          <p:cNvSpPr>
            <a:spLocks noChangeArrowheads="1" noTextEdit="1"/>
          </p:cNvSpPr>
          <p:nvPr>
            <p:ph type="sldImg"/>
          </p:nvPr>
        </p:nvSpPr>
        <p:spPr>
          <a:xfrm>
            <a:off x="1196975" y="692150"/>
            <a:ext cx="4618038" cy="3463925"/>
          </a:xfrm>
          <a:ln/>
        </p:spPr>
      </p:sp>
      <p:sp>
        <p:nvSpPr>
          <p:cNvPr id="4464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2D36C-14D2-4C42-9D76-CE9052520658}" type="slidenum">
              <a:rPr lang="en-US"/>
              <a:pPr/>
              <a:t>55</a:t>
            </a:fld>
            <a:endParaRPr lang="en-US"/>
          </a:p>
        </p:txBody>
      </p:sp>
      <p:sp>
        <p:nvSpPr>
          <p:cNvPr id="448514" name="Rectangle 2"/>
          <p:cNvSpPr>
            <a:spLocks noChangeArrowheads="1" noTextEdit="1"/>
          </p:cNvSpPr>
          <p:nvPr>
            <p:ph type="sldImg"/>
          </p:nvPr>
        </p:nvSpPr>
        <p:spPr>
          <a:xfrm>
            <a:off x="1196975" y="692150"/>
            <a:ext cx="4618038" cy="3463925"/>
          </a:xfrm>
          <a:ln/>
        </p:spPr>
      </p:sp>
      <p:sp>
        <p:nvSpPr>
          <p:cNvPr id="44851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57335-21AA-4DA5-ABA7-8183F0851D16}" type="slidenum">
              <a:rPr lang="en-US"/>
              <a:pPr/>
              <a:t>56</a:t>
            </a:fld>
            <a:endParaRPr lang="en-US"/>
          </a:p>
        </p:txBody>
      </p:sp>
      <p:sp>
        <p:nvSpPr>
          <p:cNvPr id="450562" name="Rectangle 2"/>
          <p:cNvSpPr>
            <a:spLocks noChangeArrowheads="1" noTextEdit="1"/>
          </p:cNvSpPr>
          <p:nvPr>
            <p:ph type="sldImg"/>
          </p:nvPr>
        </p:nvSpPr>
        <p:spPr>
          <a:xfrm>
            <a:off x="1196975" y="692150"/>
            <a:ext cx="4618038" cy="3463925"/>
          </a:xfrm>
          <a:ln/>
        </p:spPr>
      </p:sp>
      <p:sp>
        <p:nvSpPr>
          <p:cNvPr id="4505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3349C-0B1C-4E87-9A07-918C41F5803B}" type="slidenum">
              <a:rPr lang="en-US"/>
              <a:pPr/>
              <a:t>57</a:t>
            </a:fld>
            <a:endParaRPr lang="en-US"/>
          </a:p>
        </p:txBody>
      </p:sp>
      <p:sp>
        <p:nvSpPr>
          <p:cNvPr id="452610" name="Rectangle 2"/>
          <p:cNvSpPr>
            <a:spLocks noChangeArrowheads="1" noTextEdit="1"/>
          </p:cNvSpPr>
          <p:nvPr>
            <p:ph type="sldImg"/>
          </p:nvPr>
        </p:nvSpPr>
        <p:spPr>
          <a:xfrm>
            <a:off x="1196975" y="692150"/>
            <a:ext cx="4618038" cy="3463925"/>
          </a:xfrm>
          <a:ln/>
        </p:spPr>
      </p:sp>
      <p:sp>
        <p:nvSpPr>
          <p:cNvPr id="4526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90BFE-76F4-4C3B-975E-BCB4AF05032B}" type="slidenum">
              <a:rPr lang="en-US"/>
              <a:pPr/>
              <a:t>58</a:t>
            </a:fld>
            <a:endParaRPr lang="en-US"/>
          </a:p>
        </p:txBody>
      </p:sp>
      <p:sp>
        <p:nvSpPr>
          <p:cNvPr id="454658" name="Rectangle 2"/>
          <p:cNvSpPr>
            <a:spLocks noChangeArrowheads="1" noTextEdit="1"/>
          </p:cNvSpPr>
          <p:nvPr>
            <p:ph type="sldImg"/>
          </p:nvPr>
        </p:nvSpPr>
        <p:spPr>
          <a:xfrm>
            <a:off x="1196975" y="692150"/>
            <a:ext cx="4618038" cy="3463925"/>
          </a:xfrm>
          <a:ln/>
        </p:spPr>
      </p:sp>
      <p:sp>
        <p:nvSpPr>
          <p:cNvPr id="4546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174CB-202B-482F-A8BE-9858E9044C7D}" type="slidenum">
              <a:rPr lang="en-US"/>
              <a:pPr/>
              <a:t>6</a:t>
            </a:fld>
            <a:endParaRPr lang="en-US"/>
          </a:p>
        </p:txBody>
      </p:sp>
      <p:sp>
        <p:nvSpPr>
          <p:cNvPr id="357378" name="Rectangle 2"/>
          <p:cNvSpPr>
            <a:spLocks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2F954-B0EE-4A19-A468-04C00E74B1AB}" type="slidenum">
              <a:rPr lang="en-US"/>
              <a:pPr/>
              <a:t>59</a:t>
            </a:fld>
            <a:endParaRPr lang="en-US"/>
          </a:p>
        </p:txBody>
      </p:sp>
      <p:sp>
        <p:nvSpPr>
          <p:cNvPr id="458754" name="Rectangle 2"/>
          <p:cNvSpPr>
            <a:spLocks noChangeArrowheads="1" noTextEdit="1"/>
          </p:cNvSpPr>
          <p:nvPr>
            <p:ph type="sldImg"/>
          </p:nvPr>
        </p:nvSpPr>
        <p:spPr>
          <a:xfrm>
            <a:off x="1196975" y="692150"/>
            <a:ext cx="4618038" cy="3463925"/>
          </a:xfrm>
          <a:ln/>
        </p:spPr>
      </p:sp>
      <p:sp>
        <p:nvSpPr>
          <p:cNvPr id="4587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4BD89-01C0-4FD2-B977-9C633DA74C31}" type="slidenum">
              <a:rPr lang="en-US"/>
              <a:pPr/>
              <a:t>62</a:t>
            </a:fld>
            <a:endParaRPr lang="en-US"/>
          </a:p>
        </p:txBody>
      </p:sp>
      <p:sp>
        <p:nvSpPr>
          <p:cNvPr id="497666" name="Rectangle 2"/>
          <p:cNvSpPr>
            <a:spLocks noChangeArrowheads="1" noTextEdit="1"/>
          </p:cNvSpPr>
          <p:nvPr>
            <p:ph type="sldImg"/>
          </p:nvPr>
        </p:nvSpPr>
        <p:spPr>
          <a:xfrm>
            <a:off x="1196975" y="692150"/>
            <a:ext cx="4618038" cy="3463925"/>
          </a:xfrm>
          <a:ln/>
        </p:spPr>
      </p:sp>
      <p:sp>
        <p:nvSpPr>
          <p:cNvPr id="4976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923C4-902A-4D75-BDCF-0FA5A9D98713}" type="slidenum">
              <a:rPr lang="en-US"/>
              <a:pPr/>
              <a:t>64</a:t>
            </a:fld>
            <a:endParaRPr lang="en-US"/>
          </a:p>
        </p:txBody>
      </p:sp>
      <p:sp>
        <p:nvSpPr>
          <p:cNvPr id="501762" name="Rectangle 2"/>
          <p:cNvSpPr>
            <a:spLocks noChangeArrowheads="1" noTextEdit="1"/>
          </p:cNvSpPr>
          <p:nvPr>
            <p:ph type="sldImg"/>
          </p:nvPr>
        </p:nvSpPr>
        <p:spPr>
          <a:xfrm>
            <a:off x="1196975" y="692150"/>
            <a:ext cx="4618038" cy="3463925"/>
          </a:xfrm>
          <a:ln/>
        </p:spPr>
      </p:sp>
      <p:sp>
        <p:nvSpPr>
          <p:cNvPr id="5017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38FE6-A0B0-4E98-B15D-83A47C0169FA}" type="slidenum">
              <a:rPr lang="en-US"/>
              <a:pPr/>
              <a:t>65</a:t>
            </a:fld>
            <a:endParaRPr lang="en-US"/>
          </a:p>
        </p:txBody>
      </p:sp>
      <p:sp>
        <p:nvSpPr>
          <p:cNvPr id="503810" name="Rectangle 2"/>
          <p:cNvSpPr>
            <a:spLocks noChangeArrowheads="1" noTextEdit="1"/>
          </p:cNvSpPr>
          <p:nvPr>
            <p:ph type="sldImg"/>
          </p:nvPr>
        </p:nvSpPr>
        <p:spPr>
          <a:xfrm>
            <a:off x="1196975" y="692150"/>
            <a:ext cx="4618038" cy="3463925"/>
          </a:xfrm>
          <a:ln/>
        </p:spPr>
      </p:sp>
      <p:sp>
        <p:nvSpPr>
          <p:cNvPr id="5038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E3BCE-382E-4A4C-83C0-7BF87E9B4B9E}" type="slidenum">
              <a:rPr lang="en-US"/>
              <a:pPr/>
              <a:t>66</a:t>
            </a:fld>
            <a:endParaRPr lang="en-US"/>
          </a:p>
        </p:txBody>
      </p:sp>
      <p:sp>
        <p:nvSpPr>
          <p:cNvPr id="505858" name="Rectangle 2"/>
          <p:cNvSpPr>
            <a:spLocks noChangeArrowheads="1" noTextEdit="1"/>
          </p:cNvSpPr>
          <p:nvPr>
            <p:ph type="sldImg"/>
          </p:nvPr>
        </p:nvSpPr>
        <p:spPr>
          <a:xfrm>
            <a:off x="1196975" y="692150"/>
            <a:ext cx="4618038" cy="3463925"/>
          </a:xfrm>
          <a:ln/>
        </p:spPr>
      </p:sp>
      <p:sp>
        <p:nvSpPr>
          <p:cNvPr id="5058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FC31D-79F1-4893-AA15-6FB8BBF793B2}" type="slidenum">
              <a:rPr lang="en-US"/>
              <a:pPr/>
              <a:t>67</a:t>
            </a:fld>
            <a:endParaRPr lang="en-US"/>
          </a:p>
        </p:txBody>
      </p:sp>
      <p:sp>
        <p:nvSpPr>
          <p:cNvPr id="509954" name="Rectangle 2"/>
          <p:cNvSpPr>
            <a:spLocks noChangeArrowheads="1" noTextEdit="1"/>
          </p:cNvSpPr>
          <p:nvPr>
            <p:ph type="sldImg"/>
          </p:nvPr>
        </p:nvSpPr>
        <p:spPr>
          <a:xfrm>
            <a:off x="1196975" y="692150"/>
            <a:ext cx="4618038" cy="3463925"/>
          </a:xfrm>
          <a:ln/>
        </p:spPr>
      </p:sp>
      <p:sp>
        <p:nvSpPr>
          <p:cNvPr id="5099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0050B-C655-45E2-8B1A-B83505071179}" type="slidenum">
              <a:rPr lang="en-US"/>
              <a:pPr/>
              <a:t>68</a:t>
            </a:fld>
            <a:endParaRPr lang="en-US"/>
          </a:p>
        </p:txBody>
      </p:sp>
      <p:sp>
        <p:nvSpPr>
          <p:cNvPr id="513026" name="Rectangle 2"/>
          <p:cNvSpPr>
            <a:spLocks noChangeArrowheads="1" noTextEdit="1"/>
          </p:cNvSpPr>
          <p:nvPr>
            <p:ph type="sldImg"/>
          </p:nvPr>
        </p:nvSpPr>
        <p:spPr>
          <a:xfrm>
            <a:off x="1196975" y="692150"/>
            <a:ext cx="4618038" cy="3463925"/>
          </a:xfrm>
          <a:ln/>
        </p:spPr>
      </p:sp>
      <p:sp>
        <p:nvSpPr>
          <p:cNvPr id="5130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C3184-A2A1-44BD-9BEB-EFFB78DB8E69}" type="slidenum">
              <a:rPr lang="en-US"/>
              <a:pPr/>
              <a:t>69</a:t>
            </a:fld>
            <a:endParaRPr lang="en-US"/>
          </a:p>
        </p:txBody>
      </p:sp>
      <p:sp>
        <p:nvSpPr>
          <p:cNvPr id="515074" name="Rectangle 2"/>
          <p:cNvSpPr>
            <a:spLocks noChangeArrowheads="1" noTextEdit="1"/>
          </p:cNvSpPr>
          <p:nvPr>
            <p:ph type="sldImg"/>
          </p:nvPr>
        </p:nvSpPr>
        <p:spPr>
          <a:xfrm>
            <a:off x="1196975" y="692150"/>
            <a:ext cx="4618038" cy="3463925"/>
          </a:xfrm>
          <a:ln/>
        </p:spPr>
      </p:sp>
      <p:sp>
        <p:nvSpPr>
          <p:cNvPr id="51507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81A56-3118-4945-8AD9-696396209B2F}" type="slidenum">
              <a:rPr lang="en-US"/>
              <a:pPr/>
              <a:t>70</a:t>
            </a:fld>
            <a:endParaRPr lang="en-US"/>
          </a:p>
        </p:txBody>
      </p:sp>
      <p:sp>
        <p:nvSpPr>
          <p:cNvPr id="517122" name="Rectangle 2"/>
          <p:cNvSpPr>
            <a:spLocks noChangeArrowheads="1" noTextEdit="1"/>
          </p:cNvSpPr>
          <p:nvPr>
            <p:ph type="sldImg"/>
          </p:nvPr>
        </p:nvSpPr>
        <p:spPr>
          <a:xfrm>
            <a:off x="1196975" y="692150"/>
            <a:ext cx="4618038" cy="3463925"/>
          </a:xfrm>
          <a:ln/>
        </p:spPr>
      </p:sp>
      <p:sp>
        <p:nvSpPr>
          <p:cNvPr id="51712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2A36F-BA7F-4DF2-88BC-7E1E265069B9}" type="slidenum">
              <a:rPr lang="en-US"/>
              <a:pPr/>
              <a:t>71</a:t>
            </a:fld>
            <a:endParaRPr lang="en-US"/>
          </a:p>
        </p:txBody>
      </p:sp>
      <p:sp>
        <p:nvSpPr>
          <p:cNvPr id="519170" name="Rectangle 2"/>
          <p:cNvSpPr>
            <a:spLocks noChangeArrowheads="1" noTextEdit="1"/>
          </p:cNvSpPr>
          <p:nvPr>
            <p:ph type="sldImg"/>
          </p:nvPr>
        </p:nvSpPr>
        <p:spPr>
          <a:xfrm>
            <a:off x="1196975" y="692150"/>
            <a:ext cx="4618038" cy="3463925"/>
          </a:xfrm>
          <a:ln/>
        </p:spPr>
      </p:sp>
      <p:sp>
        <p:nvSpPr>
          <p:cNvPr id="51917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29105-7603-49D7-9B7B-B7999E435208}" type="slidenum">
              <a:rPr lang="en-US"/>
              <a:pPr/>
              <a:t>7</a:t>
            </a:fld>
            <a:endParaRPr lang="en-US"/>
          </a:p>
        </p:txBody>
      </p:sp>
      <p:sp>
        <p:nvSpPr>
          <p:cNvPr id="358402" name="Rectangle 2"/>
          <p:cNvSpPr>
            <a:spLocks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C0FD3-F7EC-4050-AE03-B2DCCA1263F3}" type="slidenum">
              <a:rPr lang="en-US"/>
              <a:pPr/>
              <a:t>72</a:t>
            </a:fld>
            <a:endParaRPr lang="en-US"/>
          </a:p>
        </p:txBody>
      </p:sp>
      <p:sp>
        <p:nvSpPr>
          <p:cNvPr id="523266" name="Rectangle 2"/>
          <p:cNvSpPr>
            <a:spLocks noChangeArrowheads="1" noTextEdit="1"/>
          </p:cNvSpPr>
          <p:nvPr>
            <p:ph type="sldImg"/>
          </p:nvPr>
        </p:nvSpPr>
        <p:spPr>
          <a:xfrm>
            <a:off x="1196975" y="692150"/>
            <a:ext cx="4618038" cy="3463925"/>
          </a:xfrm>
          <a:ln/>
        </p:spPr>
      </p:sp>
      <p:sp>
        <p:nvSpPr>
          <p:cNvPr id="52326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B0C45-19C9-46CA-A611-9FBABFEF97AB}" type="slidenum">
              <a:rPr lang="en-US"/>
              <a:pPr/>
              <a:t>73</a:t>
            </a:fld>
            <a:endParaRPr lang="en-US"/>
          </a:p>
        </p:txBody>
      </p:sp>
      <p:sp>
        <p:nvSpPr>
          <p:cNvPr id="521218" name="Rectangle 2"/>
          <p:cNvSpPr>
            <a:spLocks noChangeArrowheads="1" noTextEdit="1"/>
          </p:cNvSpPr>
          <p:nvPr>
            <p:ph type="sldImg"/>
          </p:nvPr>
        </p:nvSpPr>
        <p:spPr>
          <a:xfrm>
            <a:off x="1196975" y="692150"/>
            <a:ext cx="4618038" cy="3463925"/>
          </a:xfrm>
          <a:ln/>
        </p:spPr>
      </p:sp>
      <p:sp>
        <p:nvSpPr>
          <p:cNvPr id="52121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56E94-16CF-4BAA-A9B0-24531CB33A25}" type="slidenum">
              <a:rPr lang="en-US"/>
              <a:pPr/>
              <a:t>74</a:t>
            </a:fld>
            <a:endParaRPr lang="en-US"/>
          </a:p>
        </p:txBody>
      </p:sp>
      <p:sp>
        <p:nvSpPr>
          <p:cNvPr id="525314" name="Rectangle 2"/>
          <p:cNvSpPr>
            <a:spLocks noChangeArrowheads="1" noTextEdit="1"/>
          </p:cNvSpPr>
          <p:nvPr>
            <p:ph type="sldImg"/>
          </p:nvPr>
        </p:nvSpPr>
        <p:spPr>
          <a:xfrm>
            <a:off x="1196975" y="692150"/>
            <a:ext cx="4618038" cy="3463925"/>
          </a:xfrm>
          <a:ln/>
        </p:spPr>
      </p:sp>
      <p:sp>
        <p:nvSpPr>
          <p:cNvPr id="52531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AFC49-D285-4259-BB3D-6FC49164FC0E}" type="slidenum">
              <a:rPr lang="en-US"/>
              <a:pPr/>
              <a:t>75</a:t>
            </a:fld>
            <a:endParaRPr lang="en-US"/>
          </a:p>
        </p:txBody>
      </p:sp>
      <p:sp>
        <p:nvSpPr>
          <p:cNvPr id="527362" name="Rectangle 2"/>
          <p:cNvSpPr>
            <a:spLocks noChangeArrowheads="1" noTextEdit="1"/>
          </p:cNvSpPr>
          <p:nvPr>
            <p:ph type="sldImg"/>
          </p:nvPr>
        </p:nvSpPr>
        <p:spPr>
          <a:xfrm>
            <a:off x="1196975" y="692150"/>
            <a:ext cx="4618038" cy="3463925"/>
          </a:xfrm>
          <a:ln/>
        </p:spPr>
      </p:sp>
      <p:sp>
        <p:nvSpPr>
          <p:cNvPr id="52736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92C53-801A-423E-B410-C64A34A9CB88}" type="slidenum">
              <a:rPr lang="en-US"/>
              <a:pPr/>
              <a:t>76</a:t>
            </a:fld>
            <a:endParaRPr lang="en-US"/>
          </a:p>
        </p:txBody>
      </p:sp>
      <p:sp>
        <p:nvSpPr>
          <p:cNvPr id="529410" name="Rectangle 2"/>
          <p:cNvSpPr>
            <a:spLocks noChangeArrowheads="1" noTextEdit="1"/>
          </p:cNvSpPr>
          <p:nvPr>
            <p:ph type="sldImg"/>
          </p:nvPr>
        </p:nvSpPr>
        <p:spPr>
          <a:xfrm>
            <a:off x="1196975" y="692150"/>
            <a:ext cx="4618038" cy="3463925"/>
          </a:xfrm>
          <a:ln/>
        </p:spPr>
      </p:sp>
      <p:sp>
        <p:nvSpPr>
          <p:cNvPr id="52941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5DC6B-C78A-4FFE-8011-072DFE2C261C}" type="slidenum">
              <a:rPr lang="en-US"/>
              <a:pPr/>
              <a:t>77</a:t>
            </a:fld>
            <a:endParaRPr lang="en-US"/>
          </a:p>
        </p:txBody>
      </p:sp>
      <p:sp>
        <p:nvSpPr>
          <p:cNvPr id="531458" name="Rectangle 2"/>
          <p:cNvSpPr>
            <a:spLocks noChangeArrowheads="1" noTextEdit="1"/>
          </p:cNvSpPr>
          <p:nvPr>
            <p:ph type="sldImg"/>
          </p:nvPr>
        </p:nvSpPr>
        <p:spPr>
          <a:xfrm>
            <a:off x="1196975" y="692150"/>
            <a:ext cx="4618038" cy="3463925"/>
          </a:xfrm>
          <a:ln/>
        </p:spPr>
      </p:sp>
      <p:sp>
        <p:nvSpPr>
          <p:cNvPr id="5314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3A73C-A943-44C0-B8FF-D8CCE4126A2F}" type="slidenum">
              <a:rPr lang="en-US"/>
              <a:pPr/>
              <a:t>78</a:t>
            </a:fld>
            <a:endParaRPr lang="en-US"/>
          </a:p>
        </p:txBody>
      </p:sp>
      <p:sp>
        <p:nvSpPr>
          <p:cNvPr id="533506" name="Rectangle 2"/>
          <p:cNvSpPr>
            <a:spLocks noChangeArrowheads="1" noTextEdit="1"/>
          </p:cNvSpPr>
          <p:nvPr>
            <p:ph type="sldImg"/>
          </p:nvPr>
        </p:nvSpPr>
        <p:spPr>
          <a:xfrm>
            <a:off x="1196975" y="692150"/>
            <a:ext cx="4618038" cy="3463925"/>
          </a:xfrm>
          <a:ln/>
        </p:spPr>
      </p:sp>
      <p:sp>
        <p:nvSpPr>
          <p:cNvPr id="5335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91016-BC86-4EED-923C-E99DA4334E0E}" type="slidenum">
              <a:rPr lang="en-US"/>
              <a:pPr/>
              <a:t>79</a:t>
            </a:fld>
            <a:endParaRPr lang="en-US"/>
          </a:p>
        </p:txBody>
      </p:sp>
      <p:sp>
        <p:nvSpPr>
          <p:cNvPr id="535554" name="Rectangle 2"/>
          <p:cNvSpPr>
            <a:spLocks noChangeArrowheads="1" noTextEdit="1"/>
          </p:cNvSpPr>
          <p:nvPr>
            <p:ph type="sldImg"/>
          </p:nvPr>
        </p:nvSpPr>
        <p:spPr>
          <a:xfrm>
            <a:off x="1196975" y="692150"/>
            <a:ext cx="4618038" cy="3463925"/>
          </a:xfrm>
          <a:ln/>
        </p:spPr>
      </p:sp>
      <p:sp>
        <p:nvSpPr>
          <p:cNvPr id="53555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05A19-5417-4EE5-8B3F-5FF72D80D92E}" type="slidenum">
              <a:rPr lang="en-US"/>
              <a:pPr/>
              <a:t>80</a:t>
            </a:fld>
            <a:endParaRPr lang="en-US"/>
          </a:p>
        </p:txBody>
      </p:sp>
      <p:sp>
        <p:nvSpPr>
          <p:cNvPr id="537602" name="Rectangle 2"/>
          <p:cNvSpPr>
            <a:spLocks noChangeArrowheads="1" noTextEdit="1"/>
          </p:cNvSpPr>
          <p:nvPr>
            <p:ph type="sldImg"/>
          </p:nvPr>
        </p:nvSpPr>
        <p:spPr>
          <a:xfrm>
            <a:off x="1196975" y="692150"/>
            <a:ext cx="4618038" cy="3463925"/>
          </a:xfrm>
          <a:ln/>
        </p:spPr>
      </p:sp>
      <p:sp>
        <p:nvSpPr>
          <p:cNvPr id="53760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05A19-5417-4EE5-8B3F-5FF72D80D92E}" type="slidenum">
              <a:rPr lang="en-US"/>
              <a:pPr/>
              <a:t>81</a:t>
            </a:fld>
            <a:endParaRPr lang="en-US"/>
          </a:p>
        </p:txBody>
      </p:sp>
      <p:sp>
        <p:nvSpPr>
          <p:cNvPr id="537602" name="Rectangle 2"/>
          <p:cNvSpPr>
            <a:spLocks noChangeArrowheads="1" noTextEdit="1"/>
          </p:cNvSpPr>
          <p:nvPr>
            <p:ph type="sldImg"/>
          </p:nvPr>
        </p:nvSpPr>
        <p:spPr>
          <a:xfrm>
            <a:off x="1196975" y="692150"/>
            <a:ext cx="4618038" cy="3463925"/>
          </a:xfrm>
          <a:ln/>
        </p:spPr>
      </p:sp>
      <p:sp>
        <p:nvSpPr>
          <p:cNvPr id="53760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21D06-A409-4665-A037-AF102C5A8763}" type="slidenum">
              <a:rPr lang="en-US"/>
              <a:pPr/>
              <a:t>8</a:t>
            </a:fld>
            <a:endParaRPr lang="en-US"/>
          </a:p>
        </p:txBody>
      </p:sp>
      <p:sp>
        <p:nvSpPr>
          <p:cNvPr id="360450" name="Rectangle 2"/>
          <p:cNvSpPr>
            <a:spLocks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6D973-078F-446D-A2EB-46E0C6C9B608}" type="slidenum">
              <a:rPr lang="en-US"/>
              <a:pPr/>
              <a:t>82</a:t>
            </a:fld>
            <a:endParaRPr lang="en-US"/>
          </a:p>
        </p:txBody>
      </p:sp>
      <p:sp>
        <p:nvSpPr>
          <p:cNvPr id="539650" name="Rectangle 2"/>
          <p:cNvSpPr>
            <a:spLocks noChangeArrowheads="1" noTextEdit="1"/>
          </p:cNvSpPr>
          <p:nvPr>
            <p:ph type="sldImg"/>
          </p:nvPr>
        </p:nvSpPr>
        <p:spPr>
          <a:xfrm>
            <a:off x="1196975" y="692150"/>
            <a:ext cx="4618038" cy="3463925"/>
          </a:xfrm>
          <a:ln/>
        </p:spPr>
      </p:sp>
      <p:sp>
        <p:nvSpPr>
          <p:cNvPr id="53965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21273-6419-4E31-A0F2-739C18C39378}" type="slidenum">
              <a:rPr lang="en-US"/>
              <a:pPr/>
              <a:t>83</a:t>
            </a:fld>
            <a:endParaRPr lang="en-US"/>
          </a:p>
        </p:txBody>
      </p:sp>
      <p:sp>
        <p:nvSpPr>
          <p:cNvPr id="507906" name="Rectangle 2"/>
          <p:cNvSpPr>
            <a:spLocks noChangeArrowheads="1" noTextEdit="1"/>
          </p:cNvSpPr>
          <p:nvPr>
            <p:ph type="sldImg"/>
          </p:nvPr>
        </p:nvSpPr>
        <p:spPr>
          <a:xfrm>
            <a:off x="1196975" y="692150"/>
            <a:ext cx="4618038" cy="3463925"/>
          </a:xfrm>
          <a:ln/>
        </p:spPr>
      </p:sp>
      <p:sp>
        <p:nvSpPr>
          <p:cNvPr id="50790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ED861-43EA-466E-B421-BDD6FB4F1A03}" type="slidenum">
              <a:rPr lang="en-US"/>
              <a:pPr/>
              <a:t>84</a:t>
            </a:fld>
            <a:endParaRPr lang="en-US"/>
          </a:p>
        </p:txBody>
      </p:sp>
      <p:sp>
        <p:nvSpPr>
          <p:cNvPr id="541698" name="Rectangle 2"/>
          <p:cNvSpPr>
            <a:spLocks noChangeArrowheads="1" noTextEdit="1"/>
          </p:cNvSpPr>
          <p:nvPr>
            <p:ph type="sldImg"/>
          </p:nvPr>
        </p:nvSpPr>
        <p:spPr>
          <a:xfrm>
            <a:off x="1196975" y="692150"/>
            <a:ext cx="4618038" cy="3463925"/>
          </a:xfrm>
          <a:ln/>
        </p:spPr>
      </p:sp>
      <p:sp>
        <p:nvSpPr>
          <p:cNvPr id="54169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E6CE3-B1FF-4FE5-9D38-72FFC830AA8F}" type="slidenum">
              <a:rPr lang="en-US"/>
              <a:pPr/>
              <a:t>85</a:t>
            </a:fld>
            <a:endParaRPr lang="en-US"/>
          </a:p>
        </p:txBody>
      </p:sp>
      <p:sp>
        <p:nvSpPr>
          <p:cNvPr id="543746" name="Rectangle 2"/>
          <p:cNvSpPr>
            <a:spLocks noChangeArrowheads="1" noTextEdit="1"/>
          </p:cNvSpPr>
          <p:nvPr>
            <p:ph type="sldImg"/>
          </p:nvPr>
        </p:nvSpPr>
        <p:spPr>
          <a:xfrm>
            <a:off x="1196975" y="692150"/>
            <a:ext cx="4618038" cy="3463925"/>
          </a:xfrm>
          <a:ln/>
        </p:spPr>
      </p:sp>
      <p:sp>
        <p:nvSpPr>
          <p:cNvPr id="54374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B8AC2-A5AB-477F-AB13-F56FB9809DDB}" type="slidenum">
              <a:rPr lang="en-US"/>
              <a:pPr/>
              <a:t>86</a:t>
            </a:fld>
            <a:endParaRPr lang="en-US"/>
          </a:p>
        </p:txBody>
      </p:sp>
      <p:sp>
        <p:nvSpPr>
          <p:cNvPr id="545794" name="Rectangle 2"/>
          <p:cNvSpPr>
            <a:spLocks noChangeArrowheads="1" noTextEdit="1"/>
          </p:cNvSpPr>
          <p:nvPr>
            <p:ph type="sldImg"/>
          </p:nvPr>
        </p:nvSpPr>
        <p:spPr>
          <a:xfrm>
            <a:off x="1196975" y="692150"/>
            <a:ext cx="4618038" cy="3463925"/>
          </a:xfrm>
          <a:ln/>
        </p:spPr>
      </p:sp>
      <p:sp>
        <p:nvSpPr>
          <p:cNvPr id="54579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023B0-925B-4CAA-9018-AC707E936C01}" type="slidenum">
              <a:rPr lang="en-US"/>
              <a:pPr/>
              <a:t>87</a:t>
            </a:fld>
            <a:endParaRPr lang="en-US"/>
          </a:p>
        </p:txBody>
      </p:sp>
      <p:sp>
        <p:nvSpPr>
          <p:cNvPr id="547842" name="Rectangle 2"/>
          <p:cNvSpPr>
            <a:spLocks noChangeArrowheads="1" noTextEdit="1"/>
          </p:cNvSpPr>
          <p:nvPr>
            <p:ph type="sldImg"/>
          </p:nvPr>
        </p:nvSpPr>
        <p:spPr>
          <a:xfrm>
            <a:off x="1196975" y="692150"/>
            <a:ext cx="4618038" cy="3463925"/>
          </a:xfrm>
          <a:ln/>
        </p:spPr>
      </p:sp>
      <p:sp>
        <p:nvSpPr>
          <p:cNvPr id="54784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87168-C059-47E0-BF31-238ED7AE98F2}" type="slidenum">
              <a:rPr lang="en-US"/>
              <a:pPr/>
              <a:t>88</a:t>
            </a:fld>
            <a:endParaRPr lang="en-US"/>
          </a:p>
        </p:txBody>
      </p:sp>
      <p:sp>
        <p:nvSpPr>
          <p:cNvPr id="549890" name="Rectangle 2"/>
          <p:cNvSpPr>
            <a:spLocks noChangeArrowheads="1" noTextEdit="1"/>
          </p:cNvSpPr>
          <p:nvPr>
            <p:ph type="sldImg"/>
          </p:nvPr>
        </p:nvSpPr>
        <p:spPr>
          <a:xfrm>
            <a:off x="1196975" y="692150"/>
            <a:ext cx="4618038" cy="3463925"/>
          </a:xfrm>
          <a:ln/>
        </p:spPr>
      </p:sp>
      <p:sp>
        <p:nvSpPr>
          <p:cNvPr id="54989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64459-BA44-4325-B619-4CD5F5D65E9E}" type="slidenum">
              <a:rPr lang="en-US"/>
              <a:pPr/>
              <a:t>89</a:t>
            </a:fld>
            <a:endParaRPr lang="en-US"/>
          </a:p>
        </p:txBody>
      </p:sp>
      <p:sp>
        <p:nvSpPr>
          <p:cNvPr id="551938" name="Rectangle 2"/>
          <p:cNvSpPr>
            <a:spLocks noChangeArrowheads="1" noTextEdit="1"/>
          </p:cNvSpPr>
          <p:nvPr>
            <p:ph type="sldImg"/>
          </p:nvPr>
        </p:nvSpPr>
        <p:spPr>
          <a:xfrm>
            <a:off x="1196975" y="692150"/>
            <a:ext cx="4618038" cy="3463925"/>
          </a:xfrm>
          <a:ln/>
        </p:spPr>
      </p:sp>
      <p:sp>
        <p:nvSpPr>
          <p:cNvPr id="55193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B573D-0236-4B9F-9DFE-BC66D34C206A}" type="slidenum">
              <a:rPr lang="en-US"/>
              <a:pPr/>
              <a:t>90</a:t>
            </a:fld>
            <a:endParaRPr lang="en-US"/>
          </a:p>
        </p:txBody>
      </p:sp>
      <p:sp>
        <p:nvSpPr>
          <p:cNvPr id="553986" name="Rectangle 2"/>
          <p:cNvSpPr>
            <a:spLocks noChangeArrowheads="1" noTextEdit="1"/>
          </p:cNvSpPr>
          <p:nvPr>
            <p:ph type="sldImg"/>
          </p:nvPr>
        </p:nvSpPr>
        <p:spPr>
          <a:xfrm>
            <a:off x="1196975" y="692150"/>
            <a:ext cx="4618038" cy="3463925"/>
          </a:xfrm>
          <a:ln/>
        </p:spPr>
      </p:sp>
      <p:sp>
        <p:nvSpPr>
          <p:cNvPr id="55398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52DAD-82F0-4FDC-B566-664EBB0CD4B1}" type="slidenum">
              <a:rPr lang="en-US"/>
              <a:pPr/>
              <a:t>91</a:t>
            </a:fld>
            <a:endParaRPr lang="en-US"/>
          </a:p>
        </p:txBody>
      </p:sp>
      <p:sp>
        <p:nvSpPr>
          <p:cNvPr id="352258" name="Rectangle 2"/>
          <p:cNvSpPr>
            <a:spLocks noChangeArrowheads="1" noTextEdit="1"/>
          </p:cNvSpPr>
          <p:nvPr>
            <p:ph type="sldImg"/>
          </p:nvPr>
        </p:nvSpPr>
        <p:spPr>
          <a:ln/>
        </p:spPr>
      </p:sp>
      <p:sp>
        <p:nvSpPr>
          <p:cNvPr id="35225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03217-D7C8-4DBB-AAE7-0745836AD671}" type="slidenum">
              <a:rPr lang="en-US"/>
              <a:pPr/>
              <a:t>9</a:t>
            </a:fld>
            <a:endParaRPr lang="en-US"/>
          </a:p>
        </p:txBody>
      </p:sp>
      <p:sp>
        <p:nvSpPr>
          <p:cNvPr id="421890" name="Rectangle 2"/>
          <p:cNvSpPr>
            <a:spLocks noChangeArrowheads="1" noTextEdit="1"/>
          </p:cNvSpPr>
          <p:nvPr>
            <p:ph type="sldImg"/>
          </p:nvPr>
        </p:nvSpPr>
        <p:spPr>
          <a:xfrm>
            <a:off x="1196975" y="692150"/>
            <a:ext cx="4618038" cy="3463925"/>
          </a:xfrm>
          <a:ln/>
        </p:spPr>
      </p:sp>
      <p:sp>
        <p:nvSpPr>
          <p:cNvPr id="42189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D9581-4B58-4D69-8E36-03F794776E99}" type="slidenum">
              <a:rPr lang="en-US"/>
              <a:pPr/>
              <a:t>93</a:t>
            </a:fld>
            <a:endParaRPr lang="en-US"/>
          </a:p>
        </p:txBody>
      </p:sp>
      <p:sp>
        <p:nvSpPr>
          <p:cNvPr id="558082" name="Rectangle 2"/>
          <p:cNvSpPr>
            <a:spLocks noChangeArrowheads="1" noTextEdit="1"/>
          </p:cNvSpPr>
          <p:nvPr>
            <p:ph type="sldImg"/>
          </p:nvPr>
        </p:nvSpPr>
        <p:spPr>
          <a:xfrm>
            <a:off x="1196975" y="692150"/>
            <a:ext cx="4618038" cy="3463925"/>
          </a:xfrm>
          <a:ln/>
        </p:spPr>
      </p:sp>
      <p:sp>
        <p:nvSpPr>
          <p:cNvPr id="558083"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B3E37-6DAF-4243-A7D8-45AD48C1EBF0}" type="slidenum">
              <a:rPr lang="en-US"/>
              <a:pPr/>
              <a:t>94</a:t>
            </a:fld>
            <a:endParaRPr lang="en-US"/>
          </a:p>
        </p:txBody>
      </p:sp>
      <p:sp>
        <p:nvSpPr>
          <p:cNvPr id="560130" name="Rectangle 2"/>
          <p:cNvSpPr>
            <a:spLocks noChangeArrowheads="1" noTextEdit="1"/>
          </p:cNvSpPr>
          <p:nvPr>
            <p:ph type="sldImg"/>
          </p:nvPr>
        </p:nvSpPr>
        <p:spPr>
          <a:xfrm>
            <a:off x="1196975" y="692150"/>
            <a:ext cx="4618038" cy="3463925"/>
          </a:xfrm>
          <a:ln/>
        </p:spPr>
      </p:sp>
      <p:sp>
        <p:nvSpPr>
          <p:cNvPr id="560131"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3894C-F217-4727-A776-BF44C067A10E}" type="slidenum">
              <a:rPr lang="en-US"/>
              <a:pPr/>
              <a:t>95</a:t>
            </a:fld>
            <a:endParaRPr lang="en-US"/>
          </a:p>
        </p:txBody>
      </p:sp>
      <p:sp>
        <p:nvSpPr>
          <p:cNvPr id="562178" name="Rectangle 2"/>
          <p:cNvSpPr>
            <a:spLocks noChangeArrowheads="1" noTextEdit="1"/>
          </p:cNvSpPr>
          <p:nvPr>
            <p:ph type="sldImg"/>
          </p:nvPr>
        </p:nvSpPr>
        <p:spPr>
          <a:xfrm>
            <a:off x="1196975" y="692150"/>
            <a:ext cx="4618038" cy="3463925"/>
          </a:xfrm>
          <a:ln/>
        </p:spPr>
      </p:sp>
      <p:sp>
        <p:nvSpPr>
          <p:cNvPr id="562179"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D92C5-4705-46A6-9B23-128D878A603E}" type="slidenum">
              <a:rPr lang="en-US"/>
              <a:pPr/>
              <a:t>96</a:t>
            </a:fld>
            <a:endParaRPr lang="en-US"/>
          </a:p>
        </p:txBody>
      </p:sp>
      <p:sp>
        <p:nvSpPr>
          <p:cNvPr id="564226" name="Rectangle 2"/>
          <p:cNvSpPr>
            <a:spLocks noChangeArrowheads="1" noTextEdit="1"/>
          </p:cNvSpPr>
          <p:nvPr>
            <p:ph type="sldImg"/>
          </p:nvPr>
        </p:nvSpPr>
        <p:spPr>
          <a:xfrm>
            <a:off x="1196975" y="692150"/>
            <a:ext cx="4618038" cy="3463925"/>
          </a:xfrm>
          <a:ln/>
        </p:spPr>
      </p:sp>
      <p:sp>
        <p:nvSpPr>
          <p:cNvPr id="564227"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3AC5F-E160-4301-AFB3-7BBA5125D6EB}" type="slidenum">
              <a:rPr lang="en-US"/>
              <a:pPr/>
              <a:t>97</a:t>
            </a:fld>
            <a:endParaRPr lang="en-US"/>
          </a:p>
        </p:txBody>
      </p:sp>
      <p:sp>
        <p:nvSpPr>
          <p:cNvPr id="566274" name="Rectangle 2"/>
          <p:cNvSpPr>
            <a:spLocks noChangeArrowheads="1" noTextEdit="1"/>
          </p:cNvSpPr>
          <p:nvPr>
            <p:ph type="sldImg"/>
          </p:nvPr>
        </p:nvSpPr>
        <p:spPr>
          <a:xfrm>
            <a:off x="1196975" y="692150"/>
            <a:ext cx="4618038" cy="3463925"/>
          </a:xfrm>
          <a:ln/>
        </p:spPr>
      </p:sp>
      <p:sp>
        <p:nvSpPr>
          <p:cNvPr id="56627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D0E35-85FD-4F4E-AA4F-EA6FFF210796}" type="slidenum">
              <a:rPr lang="en-US"/>
              <a:pPr/>
              <a:t>10</a:t>
            </a:fld>
            <a:endParaRPr lang="en-US"/>
          </a:p>
        </p:txBody>
      </p:sp>
      <p:sp>
        <p:nvSpPr>
          <p:cNvPr id="428034" name="Rectangle 2"/>
          <p:cNvSpPr>
            <a:spLocks noChangeArrowheads="1" noTextEdit="1"/>
          </p:cNvSpPr>
          <p:nvPr>
            <p:ph type="sldImg"/>
          </p:nvPr>
        </p:nvSpPr>
        <p:spPr>
          <a:xfrm>
            <a:off x="1196975" y="692150"/>
            <a:ext cx="4618038" cy="3463925"/>
          </a:xfrm>
          <a:ln/>
        </p:spPr>
      </p:sp>
      <p:sp>
        <p:nvSpPr>
          <p:cNvPr id="428035" name="Rectangle 3"/>
          <p:cNvSpPr>
            <a:spLocks noGrp="1" noChangeArrowheads="1"/>
          </p:cNvSpPr>
          <p:nvPr>
            <p:ph type="body" idx="1"/>
          </p:nvPr>
        </p:nvSpPr>
        <p:spPr>
          <a:xfrm>
            <a:off x="701848" y="4387767"/>
            <a:ext cx="5608320" cy="4155919"/>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11430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276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276600"/>
            <a:ext cx="4495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2286000" y="6381750"/>
            <a:ext cx="4191000" cy="476250"/>
          </a:xfrm>
        </p:spPr>
        <p:txBody>
          <a:bodyPr/>
          <a:lstStyle>
            <a:lvl1pPr>
              <a:defRPr/>
            </a:lvl1pPr>
          </a:lstStyle>
          <a:p>
            <a:r>
              <a:rPr lang="en-US"/>
              <a:t>Slides adapted from Rao (ASU) &amp; Franklin (Berkeley)</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1430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143000"/>
            <a:ext cx="4495800" cy="4114800"/>
          </a:xfrm>
        </p:spPr>
        <p:txBody>
          <a:bodyPr/>
          <a:lstStyle/>
          <a:p>
            <a:endParaRPr lang="en-US"/>
          </a:p>
        </p:txBody>
      </p:sp>
      <p:sp>
        <p:nvSpPr>
          <p:cNvPr id="5" name="Footer Placeholder 4"/>
          <p:cNvSpPr>
            <a:spLocks noGrp="1"/>
          </p:cNvSpPr>
          <p:nvPr>
            <p:ph type="ftr" sz="quarter" idx="10"/>
          </p:nvPr>
        </p:nvSpPr>
        <p:spPr>
          <a:xfrm>
            <a:off x="2286000" y="6381750"/>
            <a:ext cx="4191000" cy="476250"/>
          </a:xfrm>
        </p:spPr>
        <p:txBody>
          <a:bodyPr/>
          <a:lstStyle>
            <a:lvl1pPr>
              <a:defRPr/>
            </a:lvl1pPr>
          </a:lstStyle>
          <a:p>
            <a:r>
              <a:rPr lang="en-US"/>
              <a:t>Slides adapted from Rao (ASU) &amp; Franklin (Berkeley)</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92FB1D0-0AC0-4D93-B547-1FEF5EEC633F}" type="datetime1">
              <a:rPr lang="en-US"/>
              <a:pPr/>
              <a:t>4/13/2010</a:t>
            </a:fld>
            <a:endParaRPr lang="en-US"/>
          </a:p>
        </p:txBody>
      </p:sp>
      <p:sp>
        <p:nvSpPr>
          <p:cNvPr id="5" name="Footer Placeholder 4"/>
          <p:cNvSpPr>
            <a:spLocks noGrp="1"/>
          </p:cNvSpPr>
          <p:nvPr>
            <p:ph type="ftr" sz="quarter" idx="11"/>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FF9D2E25-D362-43D1-964D-2001160C674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8C80E56-4903-4112-BFEA-1C5F68B90179}" type="datetime1">
              <a:rPr lang="en-US"/>
              <a:pPr/>
              <a:t>4/13/2010</a:t>
            </a:fld>
            <a:endParaRPr lang="en-US"/>
          </a:p>
        </p:txBody>
      </p:sp>
      <p:sp>
        <p:nvSpPr>
          <p:cNvPr id="5" name="Footer Placeholder 4"/>
          <p:cNvSpPr>
            <a:spLocks noGrp="1"/>
          </p:cNvSpPr>
          <p:nvPr>
            <p:ph type="ftr" sz="quarter" idx="11"/>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D076288C-1473-4B89-BB4B-D4C6989B232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7D6B532-04E0-4CF0-AAFE-B2F01F045768}" type="datetime1">
              <a:rPr lang="en-US"/>
              <a:pPr/>
              <a:t>4/13/2010</a:t>
            </a:fld>
            <a:endParaRPr lang="en-US"/>
          </a:p>
        </p:txBody>
      </p:sp>
      <p:sp>
        <p:nvSpPr>
          <p:cNvPr id="6" name="Footer Placeholder 5"/>
          <p:cNvSpPr>
            <a:spLocks noGrp="1"/>
          </p:cNvSpPr>
          <p:nvPr>
            <p:ph type="ftr" sz="quarter" idx="11"/>
          </p:nvPr>
        </p:nvSpPr>
        <p:spPr/>
        <p:txBody>
          <a:bodyPr/>
          <a:lstStyle>
            <a:lvl1pPr>
              <a:defRPr/>
            </a:lvl1pPr>
          </a:lstStyle>
          <a:p>
            <a:r>
              <a:rPr lang="en-US"/>
              <a:t>Slides adapted from Rao (ASU) &amp; Franklin (Berkeley)</a:t>
            </a:r>
          </a:p>
        </p:txBody>
      </p:sp>
      <p:sp>
        <p:nvSpPr>
          <p:cNvPr id="7" name="Slide Number Placeholder 6"/>
          <p:cNvSpPr>
            <a:spLocks noGrp="1"/>
          </p:cNvSpPr>
          <p:nvPr>
            <p:ph type="sldNum" sz="quarter" idx="12"/>
          </p:nvPr>
        </p:nvSpPr>
        <p:spPr/>
        <p:txBody>
          <a:bodyPr/>
          <a:lstStyle>
            <a:lvl1pPr>
              <a:defRPr/>
            </a:lvl1pPr>
          </a:lstStyle>
          <a:p>
            <a:fld id="{18578188-4C1B-43F5-9DE1-BF25421F28D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9F5B818-ED12-4C57-911B-0445C9E29AA4}" type="datetime1">
              <a:rPr lang="en-US"/>
              <a:pPr/>
              <a:t>4/13/2010</a:t>
            </a:fld>
            <a:endParaRPr lang="en-US"/>
          </a:p>
        </p:txBody>
      </p:sp>
      <p:sp>
        <p:nvSpPr>
          <p:cNvPr id="8" name="Footer Placeholder 7"/>
          <p:cNvSpPr>
            <a:spLocks noGrp="1"/>
          </p:cNvSpPr>
          <p:nvPr>
            <p:ph type="ftr" sz="quarter" idx="11"/>
          </p:nvPr>
        </p:nvSpPr>
        <p:spPr/>
        <p:txBody>
          <a:bodyPr/>
          <a:lstStyle>
            <a:lvl1pPr>
              <a:defRPr/>
            </a:lvl1pPr>
          </a:lstStyle>
          <a:p>
            <a:r>
              <a:rPr lang="en-US"/>
              <a:t>Slides adapted from Rao (ASU) &amp; Franklin (Berkeley)</a:t>
            </a:r>
          </a:p>
        </p:txBody>
      </p:sp>
      <p:sp>
        <p:nvSpPr>
          <p:cNvPr id="9" name="Slide Number Placeholder 8"/>
          <p:cNvSpPr>
            <a:spLocks noGrp="1"/>
          </p:cNvSpPr>
          <p:nvPr>
            <p:ph type="sldNum" sz="quarter" idx="12"/>
          </p:nvPr>
        </p:nvSpPr>
        <p:spPr/>
        <p:txBody>
          <a:bodyPr/>
          <a:lstStyle>
            <a:lvl1pPr>
              <a:defRPr/>
            </a:lvl1pPr>
          </a:lstStyle>
          <a:p>
            <a:fld id="{0135D66D-93FD-4DA9-9A7D-D2D1EF9C907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410BC70-8468-41ED-B958-8EABD8032590}" type="datetime1">
              <a:rPr lang="en-US"/>
              <a:pPr/>
              <a:t>4/13/2010</a:t>
            </a:fld>
            <a:endParaRPr lang="en-US"/>
          </a:p>
        </p:txBody>
      </p:sp>
      <p:sp>
        <p:nvSpPr>
          <p:cNvPr id="4" name="Footer Placeholder 3"/>
          <p:cNvSpPr>
            <a:spLocks noGrp="1"/>
          </p:cNvSpPr>
          <p:nvPr>
            <p:ph type="ftr" sz="quarter" idx="11"/>
          </p:nvPr>
        </p:nvSpPr>
        <p:spPr/>
        <p:txBody>
          <a:bodyPr/>
          <a:lstStyle>
            <a:lvl1pPr>
              <a:defRPr/>
            </a:lvl1pPr>
          </a:lstStyle>
          <a:p>
            <a:r>
              <a:rPr lang="en-US"/>
              <a:t>Slides adapted from Rao (ASU) &amp; Franklin (Berkeley)</a:t>
            </a:r>
          </a:p>
        </p:txBody>
      </p:sp>
      <p:sp>
        <p:nvSpPr>
          <p:cNvPr id="5" name="Slide Number Placeholder 4"/>
          <p:cNvSpPr>
            <a:spLocks noGrp="1"/>
          </p:cNvSpPr>
          <p:nvPr>
            <p:ph type="sldNum" sz="quarter" idx="12"/>
          </p:nvPr>
        </p:nvSpPr>
        <p:spPr/>
        <p:txBody>
          <a:bodyPr/>
          <a:lstStyle>
            <a:lvl1pPr>
              <a:defRPr/>
            </a:lvl1pPr>
          </a:lstStyle>
          <a:p>
            <a:fld id="{D51B3262-F1E8-4A07-804F-F04CCA8F8E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FC3F321-EBA3-42B3-AC3E-B363AA5B8E81}" type="datetime1">
              <a:rPr lang="en-US"/>
              <a:pPr/>
              <a:t>4/13/2010</a:t>
            </a:fld>
            <a:endParaRPr lang="en-US"/>
          </a:p>
        </p:txBody>
      </p:sp>
      <p:sp>
        <p:nvSpPr>
          <p:cNvPr id="3" name="Footer Placeholder 2"/>
          <p:cNvSpPr>
            <a:spLocks noGrp="1"/>
          </p:cNvSpPr>
          <p:nvPr>
            <p:ph type="ftr" sz="quarter" idx="11"/>
          </p:nvPr>
        </p:nvSpPr>
        <p:spPr/>
        <p:txBody>
          <a:bodyPr/>
          <a:lstStyle>
            <a:lvl1pPr>
              <a:defRPr/>
            </a:lvl1pPr>
          </a:lstStyle>
          <a:p>
            <a:r>
              <a:rPr lang="en-US"/>
              <a:t>Slides adapted from Rao (ASU) &amp; Franklin (Berkeley)</a:t>
            </a:r>
          </a:p>
        </p:txBody>
      </p:sp>
      <p:sp>
        <p:nvSpPr>
          <p:cNvPr id="4" name="Slide Number Placeholder 3"/>
          <p:cNvSpPr>
            <a:spLocks noGrp="1"/>
          </p:cNvSpPr>
          <p:nvPr>
            <p:ph type="sldNum" sz="quarter" idx="12"/>
          </p:nvPr>
        </p:nvSpPr>
        <p:spPr/>
        <p:txBody>
          <a:bodyPr/>
          <a:lstStyle>
            <a:lvl1pPr>
              <a:defRPr/>
            </a:lvl1pPr>
          </a:lstStyle>
          <a:p>
            <a:fld id="{7BE7FDF6-4E95-477F-AAEF-26B150B4668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EA6BF25-50C6-4347-9888-E6C7CF3E1441}" type="datetime1">
              <a:rPr lang="en-US"/>
              <a:pPr/>
              <a:t>4/13/2010</a:t>
            </a:fld>
            <a:endParaRPr lang="en-US"/>
          </a:p>
        </p:txBody>
      </p:sp>
      <p:sp>
        <p:nvSpPr>
          <p:cNvPr id="6" name="Footer Placeholder 5"/>
          <p:cNvSpPr>
            <a:spLocks noGrp="1"/>
          </p:cNvSpPr>
          <p:nvPr>
            <p:ph type="ftr" sz="quarter" idx="11"/>
          </p:nvPr>
        </p:nvSpPr>
        <p:spPr/>
        <p:txBody>
          <a:bodyPr/>
          <a:lstStyle>
            <a:lvl1pPr>
              <a:defRPr/>
            </a:lvl1pPr>
          </a:lstStyle>
          <a:p>
            <a:r>
              <a:rPr lang="en-US"/>
              <a:t>Slides adapted from Rao (ASU) &amp; Franklin (Berkeley)</a:t>
            </a:r>
          </a:p>
        </p:txBody>
      </p:sp>
      <p:sp>
        <p:nvSpPr>
          <p:cNvPr id="7" name="Slide Number Placeholder 6"/>
          <p:cNvSpPr>
            <a:spLocks noGrp="1"/>
          </p:cNvSpPr>
          <p:nvPr>
            <p:ph type="sldNum" sz="quarter" idx="12"/>
          </p:nvPr>
        </p:nvSpPr>
        <p:spPr/>
        <p:txBody>
          <a:bodyPr/>
          <a:lstStyle>
            <a:lvl1pPr>
              <a:defRPr/>
            </a:lvl1pPr>
          </a:lstStyle>
          <a:p>
            <a:fld id="{BCB2DA72-387A-499C-B947-445C2F97049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CE13D23-DBCD-4547-8D0D-818C87A0B469}" type="datetime1">
              <a:rPr lang="en-US"/>
              <a:pPr/>
              <a:t>4/13/2010</a:t>
            </a:fld>
            <a:endParaRPr lang="en-US"/>
          </a:p>
        </p:txBody>
      </p:sp>
      <p:sp>
        <p:nvSpPr>
          <p:cNvPr id="6" name="Footer Placeholder 5"/>
          <p:cNvSpPr>
            <a:spLocks noGrp="1"/>
          </p:cNvSpPr>
          <p:nvPr>
            <p:ph type="ftr" sz="quarter" idx="11"/>
          </p:nvPr>
        </p:nvSpPr>
        <p:spPr/>
        <p:txBody>
          <a:bodyPr/>
          <a:lstStyle>
            <a:lvl1pPr>
              <a:defRPr/>
            </a:lvl1pPr>
          </a:lstStyle>
          <a:p>
            <a:r>
              <a:rPr lang="en-US"/>
              <a:t>Slides adapted from Rao (ASU) &amp; Franklin (Berkeley)</a:t>
            </a:r>
          </a:p>
        </p:txBody>
      </p:sp>
      <p:sp>
        <p:nvSpPr>
          <p:cNvPr id="7" name="Slide Number Placeholder 6"/>
          <p:cNvSpPr>
            <a:spLocks noGrp="1"/>
          </p:cNvSpPr>
          <p:nvPr>
            <p:ph type="sldNum" sz="quarter" idx="12"/>
          </p:nvPr>
        </p:nvSpPr>
        <p:spPr/>
        <p:txBody>
          <a:bodyPr/>
          <a:lstStyle>
            <a:lvl1pPr>
              <a:defRPr/>
            </a:lvl1pPr>
          </a:lstStyle>
          <a:p>
            <a:fld id="{B5A8C216-DE84-4E11-B2A9-CB584B3C374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9C8FBA-34AC-41E5-ABDE-04F7CBE61AD0}" type="datetime1">
              <a:rPr lang="en-US"/>
              <a:pPr/>
              <a:t>4/13/2010</a:t>
            </a:fld>
            <a:endParaRPr lang="en-US"/>
          </a:p>
        </p:txBody>
      </p:sp>
      <p:sp>
        <p:nvSpPr>
          <p:cNvPr id="5" name="Footer Placeholder 4"/>
          <p:cNvSpPr>
            <a:spLocks noGrp="1"/>
          </p:cNvSpPr>
          <p:nvPr>
            <p:ph type="ftr" sz="quarter" idx="11"/>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8AF244BF-A6A5-4BA7-9902-508C40BFB52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613ACB-0936-43B7-A18F-34DB68D89E7E}" type="datetime1">
              <a:rPr lang="en-US"/>
              <a:pPr/>
              <a:t>4/13/2010</a:t>
            </a:fld>
            <a:endParaRPr lang="en-US"/>
          </a:p>
        </p:txBody>
      </p:sp>
      <p:sp>
        <p:nvSpPr>
          <p:cNvPr id="5" name="Footer Placeholder 4"/>
          <p:cNvSpPr>
            <a:spLocks noGrp="1"/>
          </p:cNvSpPr>
          <p:nvPr>
            <p:ph type="ftr" sz="quarter" idx="11"/>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E692353D-A02D-44BF-81FB-FC686ED1535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25986" name="Group 2"/>
          <p:cNvGrpSpPr>
            <a:grpSpLocks/>
          </p:cNvGrpSpPr>
          <p:nvPr/>
        </p:nvGrpSpPr>
        <p:grpSpPr bwMode="auto">
          <a:xfrm>
            <a:off x="0" y="0"/>
            <a:ext cx="9144000" cy="6858000"/>
            <a:chOff x="0" y="0"/>
            <a:chExt cx="5760" cy="4320"/>
          </a:xfrm>
        </p:grpSpPr>
        <p:sp>
          <p:nvSpPr>
            <p:cNvPr id="42598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p>
          </p:txBody>
        </p:sp>
        <p:sp>
          <p:nvSpPr>
            <p:cNvPr id="42598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p>
          </p:txBody>
        </p:sp>
        <p:grpSp>
          <p:nvGrpSpPr>
            <p:cNvPr id="425989" name="Group 5"/>
            <p:cNvGrpSpPr>
              <a:grpSpLocks/>
            </p:cNvGrpSpPr>
            <p:nvPr/>
          </p:nvGrpSpPr>
          <p:grpSpPr bwMode="auto">
            <a:xfrm>
              <a:off x="0" y="672"/>
              <a:ext cx="1806" cy="1989"/>
              <a:chOff x="0" y="672"/>
              <a:chExt cx="1806" cy="1989"/>
            </a:xfrm>
          </p:grpSpPr>
          <p:sp>
            <p:nvSpPr>
              <p:cNvPr id="42599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p>
            </p:txBody>
          </p:sp>
          <p:sp>
            <p:nvSpPr>
              <p:cNvPr id="42599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p>
            </p:txBody>
          </p:sp>
          <p:sp>
            <p:nvSpPr>
              <p:cNvPr id="42599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p>
            </p:txBody>
          </p:sp>
          <p:sp>
            <p:nvSpPr>
              <p:cNvPr id="42599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p>
            </p:txBody>
          </p:sp>
          <p:sp>
            <p:nvSpPr>
              <p:cNvPr id="42599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p>
            </p:txBody>
          </p:sp>
          <p:sp>
            <p:nvSpPr>
              <p:cNvPr id="42599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p>
            </p:txBody>
          </p:sp>
          <p:sp>
            <p:nvSpPr>
              <p:cNvPr id="42599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p>
            </p:txBody>
          </p:sp>
          <p:sp>
            <p:nvSpPr>
              <p:cNvPr id="42599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p>
            </p:txBody>
          </p:sp>
          <p:sp>
            <p:nvSpPr>
              <p:cNvPr id="42599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p>
            </p:txBody>
          </p:sp>
          <p:sp>
            <p:nvSpPr>
              <p:cNvPr id="42599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p>
            </p:txBody>
          </p:sp>
        </p:grpSp>
      </p:grpSp>
      <p:sp>
        <p:nvSpPr>
          <p:cNvPr id="426000" name="Rectangle 16"/>
          <p:cNvSpPr>
            <a:spLocks noGrp="1" noChangeArrowheads="1"/>
          </p:cNvSpPr>
          <p:nvPr>
            <p:ph type="dt" sz="half" idx="2"/>
          </p:nvPr>
        </p:nvSpPr>
        <p:spPr>
          <a:xfrm>
            <a:off x="457200" y="6248400"/>
            <a:ext cx="2133600" cy="457200"/>
          </a:xfrm>
        </p:spPr>
        <p:txBody>
          <a:bodyPr/>
          <a:lstStyle>
            <a:lvl1pPr>
              <a:defRPr/>
            </a:lvl1pPr>
          </a:lstStyle>
          <a:p>
            <a:fld id="{147E8BE5-077F-488F-85DD-E61D7ED8433C}" type="datetime1">
              <a:rPr lang="en-US"/>
              <a:pPr/>
              <a:t>4/13/2010</a:t>
            </a:fld>
            <a:endParaRPr lang="en-US"/>
          </a:p>
        </p:txBody>
      </p:sp>
      <p:sp>
        <p:nvSpPr>
          <p:cNvPr id="426001" name="Rectangle 17"/>
          <p:cNvSpPr>
            <a:spLocks noGrp="1" noChangeArrowheads="1"/>
          </p:cNvSpPr>
          <p:nvPr>
            <p:ph type="ftr" sz="quarter" idx="3"/>
          </p:nvPr>
        </p:nvSpPr>
        <p:spPr/>
        <p:txBody>
          <a:bodyPr/>
          <a:lstStyle>
            <a:lvl1pPr>
              <a:defRPr/>
            </a:lvl1pPr>
          </a:lstStyle>
          <a:p>
            <a:r>
              <a:rPr lang="en-US"/>
              <a:t>Slides adapted from Rao (ASU) &amp; Franklin (Berkeley)</a:t>
            </a:r>
          </a:p>
        </p:txBody>
      </p:sp>
      <p:sp>
        <p:nvSpPr>
          <p:cNvPr id="426002" name="Rectangle 18"/>
          <p:cNvSpPr>
            <a:spLocks noGrp="1" noChangeArrowheads="1"/>
          </p:cNvSpPr>
          <p:nvPr>
            <p:ph type="sldNum" sz="quarter" idx="4"/>
          </p:nvPr>
        </p:nvSpPr>
        <p:spPr/>
        <p:txBody>
          <a:bodyPr/>
          <a:lstStyle>
            <a:lvl1pPr>
              <a:defRPr/>
            </a:lvl1pPr>
          </a:lstStyle>
          <a:p>
            <a:fld id="{0ED39CC0-25FF-4697-BE37-4F172C5AB301}" type="slidenum">
              <a:rPr lang="en-US"/>
              <a:pPr/>
              <a:t>‹#›</a:t>
            </a:fld>
            <a:endParaRPr lang="en-US"/>
          </a:p>
        </p:txBody>
      </p:sp>
      <p:sp>
        <p:nvSpPr>
          <p:cNvPr id="42600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2600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
        <p:nvSpPr>
          <p:cNvPr id="5" name="Slide Number Placeholder 4"/>
          <p:cNvSpPr>
            <a:spLocks noGrp="1"/>
          </p:cNvSpPr>
          <p:nvPr>
            <p:ph type="sldNum" sz="quarter" idx="11"/>
          </p:nvPr>
        </p:nvSpPr>
        <p:spPr/>
        <p:txBody>
          <a:bodyPr/>
          <a:lstStyle>
            <a:lvl1pPr>
              <a:defRPr/>
            </a:lvl1pPr>
          </a:lstStyle>
          <a:p>
            <a:fld id="{8E42F0DC-74C1-49D9-A596-9B03D2B551DF}"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F04EC2BB-D90B-4402-A44D-88E51FB764A3}" type="datetime1">
              <a:rPr lang="en-US"/>
              <a:pPr/>
              <a:t>4/13/2010</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
        <p:nvSpPr>
          <p:cNvPr id="5" name="Slide Number Placeholder 4"/>
          <p:cNvSpPr>
            <a:spLocks noGrp="1"/>
          </p:cNvSpPr>
          <p:nvPr>
            <p:ph type="sldNum" sz="quarter" idx="11"/>
          </p:nvPr>
        </p:nvSpPr>
        <p:spPr/>
        <p:txBody>
          <a:bodyPr/>
          <a:lstStyle>
            <a:lvl1pPr>
              <a:defRPr/>
            </a:lvl1pPr>
          </a:lstStyle>
          <a:p>
            <a:fld id="{D0500680-0A90-401C-B176-3DAC3EA8BB04}"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E3FC42FE-2E3D-490D-9464-548BFA4C0283}" type="datetime1">
              <a:rPr lang="en-US"/>
              <a:pPr/>
              <a:t>4/13/2010</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19300"/>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19300"/>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1"/>
          </p:nvPr>
        </p:nvSpPr>
        <p:spPr/>
        <p:txBody>
          <a:bodyPr/>
          <a:lstStyle>
            <a:lvl1pPr>
              <a:defRPr/>
            </a:lvl1pPr>
          </a:lstStyle>
          <a:p>
            <a:fld id="{443800C5-9158-4820-B5BB-B0F95EBE02BB}"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40B5A5B6-36DD-45DC-ABCD-809FB42611D6}" type="datetime1">
              <a:rPr lang="en-US"/>
              <a:pPr/>
              <a:t>4/13/2010</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Slides adapted from Rao (ASU) &amp; Franklin (Berkeley)</a:t>
            </a:r>
          </a:p>
        </p:txBody>
      </p:sp>
      <p:sp>
        <p:nvSpPr>
          <p:cNvPr id="8" name="Slide Number Placeholder 7"/>
          <p:cNvSpPr>
            <a:spLocks noGrp="1"/>
          </p:cNvSpPr>
          <p:nvPr>
            <p:ph type="sldNum" sz="quarter" idx="11"/>
          </p:nvPr>
        </p:nvSpPr>
        <p:spPr/>
        <p:txBody>
          <a:bodyPr/>
          <a:lstStyle>
            <a:lvl1pPr>
              <a:defRPr/>
            </a:lvl1pPr>
          </a:lstStyle>
          <a:p>
            <a:fld id="{91C69714-6A97-4449-82A2-7F403E44F07A}"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2C11C10C-79EE-4D27-9072-B0972D54AD01}" type="datetime1">
              <a:rPr lang="en-US"/>
              <a:pPr/>
              <a:t>4/13/2010</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Slides adapted from Rao (ASU) &amp; Franklin (Berkeley)</a:t>
            </a:r>
          </a:p>
        </p:txBody>
      </p:sp>
      <p:sp>
        <p:nvSpPr>
          <p:cNvPr id="4" name="Slide Number Placeholder 3"/>
          <p:cNvSpPr>
            <a:spLocks noGrp="1"/>
          </p:cNvSpPr>
          <p:nvPr>
            <p:ph type="sldNum" sz="quarter" idx="11"/>
          </p:nvPr>
        </p:nvSpPr>
        <p:spPr/>
        <p:txBody>
          <a:bodyPr/>
          <a:lstStyle>
            <a:lvl1pPr>
              <a:defRPr/>
            </a:lvl1pPr>
          </a:lstStyle>
          <a:p>
            <a:fld id="{06E050CB-E13C-4814-A57E-9BC7FAB6C35D}"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EB947C81-E106-4363-8B2C-F06B5C981622}" type="datetime1">
              <a:rPr lang="en-US"/>
              <a:pPr/>
              <a:t>4/13/2010</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Slides adapted from Rao (ASU) &amp; Franklin (Berkeley)</a:t>
            </a:r>
          </a:p>
        </p:txBody>
      </p:sp>
      <p:sp>
        <p:nvSpPr>
          <p:cNvPr id="3" name="Slide Number Placeholder 2"/>
          <p:cNvSpPr>
            <a:spLocks noGrp="1"/>
          </p:cNvSpPr>
          <p:nvPr>
            <p:ph type="sldNum" sz="quarter" idx="11"/>
          </p:nvPr>
        </p:nvSpPr>
        <p:spPr/>
        <p:txBody>
          <a:bodyPr/>
          <a:lstStyle>
            <a:lvl1pPr>
              <a:defRPr/>
            </a:lvl1pPr>
          </a:lstStyle>
          <a:p>
            <a:fld id="{4DA2730F-11AD-476E-AAC5-CC476E00C52F}"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6F53C898-4C54-4B80-A2E6-594351194163}" type="datetime1">
              <a:rPr lang="en-US"/>
              <a:pPr/>
              <a:t>4/13/2010</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1"/>
          </p:nvPr>
        </p:nvSpPr>
        <p:spPr/>
        <p:txBody>
          <a:bodyPr/>
          <a:lstStyle>
            <a:lvl1pPr>
              <a:defRPr/>
            </a:lvl1pPr>
          </a:lstStyle>
          <a:p>
            <a:fld id="{142FEA26-EB68-4CFA-BCD9-8EEC4B8FD19D}"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D43B27D2-45CB-46CC-A4DB-F33640E922A2}" type="datetime1">
              <a:rPr lang="en-US"/>
              <a:pPr/>
              <a:t>4/13/2010</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Slides adapted from Rao (ASU) &amp; Franklin (Berkeley)</a:t>
            </a:r>
          </a:p>
        </p:txBody>
      </p:sp>
      <p:sp>
        <p:nvSpPr>
          <p:cNvPr id="6" name="Slide Number Placeholder 5"/>
          <p:cNvSpPr>
            <a:spLocks noGrp="1"/>
          </p:cNvSpPr>
          <p:nvPr>
            <p:ph type="sldNum" sz="quarter" idx="11"/>
          </p:nvPr>
        </p:nvSpPr>
        <p:spPr/>
        <p:txBody>
          <a:bodyPr/>
          <a:lstStyle>
            <a:lvl1pPr>
              <a:defRPr/>
            </a:lvl1pPr>
          </a:lstStyle>
          <a:p>
            <a:fld id="{93C365D4-E0A6-46F4-9668-25AE0F4EB0D2}"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779CE7F4-5DC6-4C9F-9B78-3411EFEAA232}" type="datetime1">
              <a:rPr lang="en-US"/>
              <a:pPr/>
              <a:t>4/13/2010</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
        <p:nvSpPr>
          <p:cNvPr id="5" name="Slide Number Placeholder 4"/>
          <p:cNvSpPr>
            <a:spLocks noGrp="1"/>
          </p:cNvSpPr>
          <p:nvPr>
            <p:ph type="sldNum" sz="quarter" idx="11"/>
          </p:nvPr>
        </p:nvSpPr>
        <p:spPr/>
        <p:txBody>
          <a:bodyPr/>
          <a:lstStyle>
            <a:lvl1pPr>
              <a:defRPr/>
            </a:lvl1pPr>
          </a:lstStyle>
          <a:p>
            <a:fld id="{7FBCF9A4-3DBF-4F2E-BA26-C29C65A8C362}"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A8AF60D8-236D-4717-AD24-43436C48CB50}" type="datetime1">
              <a:rPr lang="en-US"/>
              <a:pPr/>
              <a:t>4/13/2010</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0"/>
            <a:ext cx="2057400" cy="5664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0"/>
            <a:ext cx="6019800"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Slides adapted from Rao (ASU) &amp; Franklin (Berkeley)</a:t>
            </a:r>
          </a:p>
        </p:txBody>
      </p:sp>
      <p:sp>
        <p:nvSpPr>
          <p:cNvPr id="5" name="Slide Number Placeholder 4"/>
          <p:cNvSpPr>
            <a:spLocks noGrp="1"/>
          </p:cNvSpPr>
          <p:nvPr>
            <p:ph type="sldNum" sz="quarter" idx="11"/>
          </p:nvPr>
        </p:nvSpPr>
        <p:spPr/>
        <p:txBody>
          <a:bodyPr/>
          <a:lstStyle>
            <a:lvl1pPr>
              <a:defRPr/>
            </a:lvl1pPr>
          </a:lstStyle>
          <a:p>
            <a:fld id="{8AFAA710-A59F-4C1E-ADC6-9A74E6965235}"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2AB6E32-D9E4-49EB-88EB-EB598B02E286}" type="datetime1">
              <a:rPr lang="en-US"/>
              <a:pPr/>
              <a:t>4/13/2010</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99714" name="Group 2"/>
          <p:cNvGrpSpPr>
            <a:grpSpLocks/>
          </p:cNvGrpSpPr>
          <p:nvPr/>
        </p:nvGrpSpPr>
        <p:grpSpPr bwMode="auto">
          <a:xfrm>
            <a:off x="0" y="0"/>
            <a:ext cx="5867400" cy="6858000"/>
            <a:chOff x="0" y="0"/>
            <a:chExt cx="3696" cy="4320"/>
          </a:xfrm>
        </p:grpSpPr>
        <p:sp>
          <p:nvSpPr>
            <p:cNvPr id="49971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p>
          </p:txBody>
        </p:sp>
        <p:sp>
          <p:nvSpPr>
            <p:cNvPr id="4997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endParaRPr kumimoji="1" lang="en-US" sz="2400"/>
            </a:p>
          </p:txBody>
        </p:sp>
      </p:grpSp>
      <p:grpSp>
        <p:nvGrpSpPr>
          <p:cNvPr id="499717" name="Group 5"/>
          <p:cNvGrpSpPr>
            <a:grpSpLocks/>
          </p:cNvGrpSpPr>
          <p:nvPr/>
        </p:nvGrpSpPr>
        <p:grpSpPr bwMode="auto">
          <a:xfrm>
            <a:off x="3632200" y="4889500"/>
            <a:ext cx="4876800" cy="319088"/>
            <a:chOff x="2288" y="3080"/>
            <a:chExt cx="3072" cy="201"/>
          </a:xfrm>
        </p:grpSpPr>
        <p:sp>
          <p:nvSpPr>
            <p:cNvPr id="4997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9971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9972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l-GR"/>
              <a:t>Click to edit Master subtitle style</a:t>
            </a:r>
          </a:p>
        </p:txBody>
      </p:sp>
      <p:sp>
        <p:nvSpPr>
          <p:cNvPr id="499721" name="Rectangle 9"/>
          <p:cNvSpPr>
            <a:spLocks noGrp="1" noChangeArrowheads="1"/>
          </p:cNvSpPr>
          <p:nvPr>
            <p:ph type="dt" sz="quarter" idx="2"/>
          </p:nvPr>
        </p:nvSpPr>
        <p:spPr/>
        <p:txBody>
          <a:bodyPr/>
          <a:lstStyle>
            <a:lvl1pPr>
              <a:defRPr>
                <a:solidFill>
                  <a:schemeClr val="bg1"/>
                </a:solidFill>
              </a:defRPr>
            </a:lvl1pPr>
          </a:lstStyle>
          <a:p>
            <a:fld id="{5C6222A1-08FF-4B0F-B622-FDB18E8DD953}" type="datetime1">
              <a:rPr lang="el-GR"/>
              <a:pPr/>
              <a:t>13/4/2010</a:t>
            </a:fld>
            <a:endParaRPr lang="el-GR"/>
          </a:p>
        </p:txBody>
      </p:sp>
      <p:sp>
        <p:nvSpPr>
          <p:cNvPr id="499722" name="Rectangle 10"/>
          <p:cNvSpPr>
            <a:spLocks noGrp="1" noChangeArrowheads="1"/>
          </p:cNvSpPr>
          <p:nvPr>
            <p:ph type="ftr" sz="quarter" idx="3"/>
          </p:nvPr>
        </p:nvSpPr>
        <p:spPr/>
        <p:txBody>
          <a:bodyPr/>
          <a:lstStyle>
            <a:lvl1pPr algn="r">
              <a:defRPr/>
            </a:lvl1pPr>
          </a:lstStyle>
          <a:p>
            <a:r>
              <a:rPr lang="el-GR"/>
              <a:t>Slides adapted from Rao (ASU) &amp; Franklin (Berkeley)</a:t>
            </a:r>
          </a:p>
        </p:txBody>
      </p:sp>
      <p:sp>
        <p:nvSpPr>
          <p:cNvPr id="499723" name="Rectangle 11"/>
          <p:cNvSpPr>
            <a:spLocks noGrp="1" noChangeArrowheads="1"/>
          </p:cNvSpPr>
          <p:nvPr>
            <p:ph type="sldNum" sz="quarter" idx="4"/>
          </p:nvPr>
        </p:nvSpPr>
        <p:spPr>
          <a:xfrm>
            <a:off x="76200" y="6248400"/>
            <a:ext cx="587375" cy="488950"/>
          </a:xfrm>
        </p:spPr>
        <p:txBody>
          <a:bodyPr anchorCtr="0"/>
          <a:lstStyle>
            <a:lvl1pPr>
              <a:defRPr sz="2600"/>
            </a:lvl1pPr>
          </a:lstStyle>
          <a:p>
            <a:fld id="{120E8A8A-7679-405B-9F6F-D73A769C90E1}" type="slidenum">
              <a:rPr lang="el-GR"/>
              <a:pPr/>
              <a:t>‹#›</a:t>
            </a:fld>
            <a:endParaRPr lang="el-GR"/>
          </a:p>
        </p:txBody>
      </p:sp>
      <p:sp>
        <p:nvSpPr>
          <p:cNvPr id="49972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l-GR"/>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45A1FF-35C1-4E3A-8C90-8995A9F4872C}" type="datetime1">
              <a:rPr lang="el-GR"/>
              <a:pPr/>
              <a:t>13/4/2010</a:t>
            </a:fld>
            <a:endParaRPr lang="el-GR"/>
          </a:p>
        </p:txBody>
      </p:sp>
      <p:sp>
        <p:nvSpPr>
          <p:cNvPr id="5" name="Footer Placeholder 4"/>
          <p:cNvSpPr>
            <a:spLocks noGrp="1"/>
          </p:cNvSpPr>
          <p:nvPr>
            <p:ph type="ftr" sz="quarter" idx="11"/>
          </p:nvPr>
        </p:nvSpPr>
        <p:spPr/>
        <p:txBody>
          <a:bodyPr/>
          <a:lstStyle>
            <a:lvl1pPr>
              <a:defRPr/>
            </a:lvl1pPr>
          </a:lstStyle>
          <a:p>
            <a:r>
              <a:rPr lang="el-GR"/>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229961D0-566A-46A3-B334-8BC5EA84F5C5}" type="slidenum">
              <a:rPr lang="el-G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060C8B3-1A68-46AD-99E5-701DE71AEE90}" type="datetime1">
              <a:rPr lang="el-GR"/>
              <a:pPr/>
              <a:t>13/4/2010</a:t>
            </a:fld>
            <a:endParaRPr lang="el-GR"/>
          </a:p>
        </p:txBody>
      </p:sp>
      <p:sp>
        <p:nvSpPr>
          <p:cNvPr id="5" name="Footer Placeholder 4"/>
          <p:cNvSpPr>
            <a:spLocks noGrp="1"/>
          </p:cNvSpPr>
          <p:nvPr>
            <p:ph type="ftr" sz="quarter" idx="11"/>
          </p:nvPr>
        </p:nvSpPr>
        <p:spPr/>
        <p:txBody>
          <a:bodyPr/>
          <a:lstStyle>
            <a:lvl1pPr>
              <a:defRPr/>
            </a:lvl1pPr>
          </a:lstStyle>
          <a:p>
            <a:r>
              <a:rPr lang="el-GR"/>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001404F0-4EEF-4477-8460-9557A87261E2}" type="slidenum">
              <a:rPr lang="el-G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03A6228-1ACD-4EA9-873C-DF7982BBA49A}" type="datetime1">
              <a:rPr lang="el-GR"/>
              <a:pPr/>
              <a:t>13/4/2010</a:t>
            </a:fld>
            <a:endParaRPr lang="el-GR"/>
          </a:p>
        </p:txBody>
      </p:sp>
      <p:sp>
        <p:nvSpPr>
          <p:cNvPr id="6" name="Footer Placeholder 5"/>
          <p:cNvSpPr>
            <a:spLocks noGrp="1"/>
          </p:cNvSpPr>
          <p:nvPr>
            <p:ph type="ftr" sz="quarter" idx="11"/>
          </p:nvPr>
        </p:nvSpPr>
        <p:spPr/>
        <p:txBody>
          <a:bodyPr/>
          <a:lstStyle>
            <a:lvl1pPr>
              <a:defRPr/>
            </a:lvl1pPr>
          </a:lstStyle>
          <a:p>
            <a:r>
              <a:rPr lang="el-GR"/>
              <a:t>Slides adapted from Rao (ASU) &amp; Franklin (Berkeley)</a:t>
            </a:r>
          </a:p>
        </p:txBody>
      </p:sp>
      <p:sp>
        <p:nvSpPr>
          <p:cNvPr id="7" name="Slide Number Placeholder 6"/>
          <p:cNvSpPr>
            <a:spLocks noGrp="1"/>
          </p:cNvSpPr>
          <p:nvPr>
            <p:ph type="sldNum" sz="quarter" idx="12"/>
          </p:nvPr>
        </p:nvSpPr>
        <p:spPr/>
        <p:txBody>
          <a:bodyPr/>
          <a:lstStyle>
            <a:lvl1pPr>
              <a:defRPr/>
            </a:lvl1pPr>
          </a:lstStyle>
          <a:p>
            <a:fld id="{BC09D116-CA8D-411A-873F-A9E87925E0EC}"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9975E4F-AC29-4377-A06E-3759D6BAF6A2}" type="datetime1">
              <a:rPr lang="el-GR"/>
              <a:pPr/>
              <a:t>13/4/2010</a:t>
            </a:fld>
            <a:endParaRPr lang="el-GR"/>
          </a:p>
        </p:txBody>
      </p:sp>
      <p:sp>
        <p:nvSpPr>
          <p:cNvPr id="8" name="Footer Placeholder 7"/>
          <p:cNvSpPr>
            <a:spLocks noGrp="1"/>
          </p:cNvSpPr>
          <p:nvPr>
            <p:ph type="ftr" sz="quarter" idx="11"/>
          </p:nvPr>
        </p:nvSpPr>
        <p:spPr/>
        <p:txBody>
          <a:bodyPr/>
          <a:lstStyle>
            <a:lvl1pPr>
              <a:defRPr/>
            </a:lvl1pPr>
          </a:lstStyle>
          <a:p>
            <a:r>
              <a:rPr lang="el-GR"/>
              <a:t>Slides adapted from Rao (ASU) &amp; Franklin (Berkeley)</a:t>
            </a:r>
          </a:p>
        </p:txBody>
      </p:sp>
      <p:sp>
        <p:nvSpPr>
          <p:cNvPr id="9" name="Slide Number Placeholder 8"/>
          <p:cNvSpPr>
            <a:spLocks noGrp="1"/>
          </p:cNvSpPr>
          <p:nvPr>
            <p:ph type="sldNum" sz="quarter" idx="12"/>
          </p:nvPr>
        </p:nvSpPr>
        <p:spPr/>
        <p:txBody>
          <a:bodyPr/>
          <a:lstStyle>
            <a:lvl1pPr>
              <a:defRPr/>
            </a:lvl1pPr>
          </a:lstStyle>
          <a:p>
            <a:fld id="{E348E81A-2BC0-4BCC-9594-B899D5641628}" type="slidenum">
              <a:rPr lang="el-G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5454012-D408-404C-919E-18EF70EAD931}" type="datetime1">
              <a:rPr lang="el-GR"/>
              <a:pPr/>
              <a:t>13/4/2010</a:t>
            </a:fld>
            <a:endParaRPr lang="el-GR"/>
          </a:p>
        </p:txBody>
      </p:sp>
      <p:sp>
        <p:nvSpPr>
          <p:cNvPr id="4" name="Footer Placeholder 3"/>
          <p:cNvSpPr>
            <a:spLocks noGrp="1"/>
          </p:cNvSpPr>
          <p:nvPr>
            <p:ph type="ftr" sz="quarter" idx="11"/>
          </p:nvPr>
        </p:nvSpPr>
        <p:spPr/>
        <p:txBody>
          <a:bodyPr/>
          <a:lstStyle>
            <a:lvl1pPr>
              <a:defRPr/>
            </a:lvl1pPr>
          </a:lstStyle>
          <a:p>
            <a:r>
              <a:rPr lang="el-GR"/>
              <a:t>Slides adapted from Rao (ASU) &amp; Franklin (Berkeley)</a:t>
            </a:r>
          </a:p>
        </p:txBody>
      </p:sp>
      <p:sp>
        <p:nvSpPr>
          <p:cNvPr id="5" name="Slide Number Placeholder 4"/>
          <p:cNvSpPr>
            <a:spLocks noGrp="1"/>
          </p:cNvSpPr>
          <p:nvPr>
            <p:ph type="sldNum" sz="quarter" idx="12"/>
          </p:nvPr>
        </p:nvSpPr>
        <p:spPr/>
        <p:txBody>
          <a:bodyPr/>
          <a:lstStyle>
            <a:lvl1pPr>
              <a:defRPr/>
            </a:lvl1pPr>
          </a:lstStyle>
          <a:p>
            <a:fld id="{03BC4846-305A-4581-B798-FF4617F76C29}" type="slidenum">
              <a:rPr lang="el-G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1AEE10-FA84-4BD5-B5C6-784EDBDF372C}" type="datetime1">
              <a:rPr lang="el-GR"/>
              <a:pPr/>
              <a:t>13/4/2010</a:t>
            </a:fld>
            <a:endParaRPr lang="el-GR"/>
          </a:p>
        </p:txBody>
      </p:sp>
      <p:sp>
        <p:nvSpPr>
          <p:cNvPr id="3" name="Footer Placeholder 2"/>
          <p:cNvSpPr>
            <a:spLocks noGrp="1"/>
          </p:cNvSpPr>
          <p:nvPr>
            <p:ph type="ftr" sz="quarter" idx="11"/>
          </p:nvPr>
        </p:nvSpPr>
        <p:spPr/>
        <p:txBody>
          <a:bodyPr/>
          <a:lstStyle>
            <a:lvl1pPr>
              <a:defRPr/>
            </a:lvl1pPr>
          </a:lstStyle>
          <a:p>
            <a:r>
              <a:rPr lang="el-GR"/>
              <a:t>Slides adapted from Rao (ASU) &amp; Franklin (Berkeley)</a:t>
            </a:r>
          </a:p>
        </p:txBody>
      </p:sp>
      <p:sp>
        <p:nvSpPr>
          <p:cNvPr id="4" name="Slide Number Placeholder 3"/>
          <p:cNvSpPr>
            <a:spLocks noGrp="1"/>
          </p:cNvSpPr>
          <p:nvPr>
            <p:ph type="sldNum" sz="quarter" idx="12"/>
          </p:nvPr>
        </p:nvSpPr>
        <p:spPr/>
        <p:txBody>
          <a:bodyPr/>
          <a:lstStyle>
            <a:lvl1pPr>
              <a:defRPr/>
            </a:lvl1pPr>
          </a:lstStyle>
          <a:p>
            <a:fld id="{251B1A75-610E-4785-B896-9AEC82C4A585}" type="slidenum">
              <a:rPr lang="el-G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D22C1A3-AFF6-4EBA-B020-83689DC1E0A9}" type="datetime1">
              <a:rPr lang="el-GR"/>
              <a:pPr/>
              <a:t>13/4/2010</a:t>
            </a:fld>
            <a:endParaRPr lang="el-GR"/>
          </a:p>
        </p:txBody>
      </p:sp>
      <p:sp>
        <p:nvSpPr>
          <p:cNvPr id="6" name="Footer Placeholder 5"/>
          <p:cNvSpPr>
            <a:spLocks noGrp="1"/>
          </p:cNvSpPr>
          <p:nvPr>
            <p:ph type="ftr" sz="quarter" idx="11"/>
          </p:nvPr>
        </p:nvSpPr>
        <p:spPr/>
        <p:txBody>
          <a:bodyPr/>
          <a:lstStyle>
            <a:lvl1pPr>
              <a:defRPr/>
            </a:lvl1pPr>
          </a:lstStyle>
          <a:p>
            <a:r>
              <a:rPr lang="el-GR"/>
              <a:t>Slides adapted from Rao (ASU) &amp; Franklin (Berkeley)</a:t>
            </a:r>
          </a:p>
        </p:txBody>
      </p:sp>
      <p:sp>
        <p:nvSpPr>
          <p:cNvPr id="7" name="Slide Number Placeholder 6"/>
          <p:cNvSpPr>
            <a:spLocks noGrp="1"/>
          </p:cNvSpPr>
          <p:nvPr>
            <p:ph type="sldNum" sz="quarter" idx="12"/>
          </p:nvPr>
        </p:nvSpPr>
        <p:spPr/>
        <p:txBody>
          <a:bodyPr/>
          <a:lstStyle>
            <a:lvl1pPr>
              <a:defRPr/>
            </a:lvl1pPr>
          </a:lstStyle>
          <a:p>
            <a:fld id="{927C0357-79C9-47AA-AF25-DC2B2B8BF1BB}" type="slidenum">
              <a:rPr lang="el-G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F24C9CC-E2E7-4536-AA0A-50C1AD624E3F}" type="datetime1">
              <a:rPr lang="el-GR"/>
              <a:pPr/>
              <a:t>13/4/2010</a:t>
            </a:fld>
            <a:endParaRPr lang="el-GR"/>
          </a:p>
        </p:txBody>
      </p:sp>
      <p:sp>
        <p:nvSpPr>
          <p:cNvPr id="6" name="Footer Placeholder 5"/>
          <p:cNvSpPr>
            <a:spLocks noGrp="1"/>
          </p:cNvSpPr>
          <p:nvPr>
            <p:ph type="ftr" sz="quarter" idx="11"/>
          </p:nvPr>
        </p:nvSpPr>
        <p:spPr/>
        <p:txBody>
          <a:bodyPr/>
          <a:lstStyle>
            <a:lvl1pPr>
              <a:defRPr/>
            </a:lvl1pPr>
          </a:lstStyle>
          <a:p>
            <a:r>
              <a:rPr lang="el-GR"/>
              <a:t>Slides adapted from Rao (ASU) &amp; Franklin (Berkeley)</a:t>
            </a:r>
          </a:p>
        </p:txBody>
      </p:sp>
      <p:sp>
        <p:nvSpPr>
          <p:cNvPr id="7" name="Slide Number Placeholder 6"/>
          <p:cNvSpPr>
            <a:spLocks noGrp="1"/>
          </p:cNvSpPr>
          <p:nvPr>
            <p:ph type="sldNum" sz="quarter" idx="12"/>
          </p:nvPr>
        </p:nvSpPr>
        <p:spPr/>
        <p:txBody>
          <a:bodyPr/>
          <a:lstStyle>
            <a:lvl1pPr>
              <a:defRPr/>
            </a:lvl1pPr>
          </a:lstStyle>
          <a:p>
            <a:fld id="{644BDDEA-EDF4-48A8-9EA9-944B8F2D235A}" type="slidenum">
              <a:rPr lang="el-G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7B45E6-18F6-4FAD-8F4C-84016F6F6329}" type="datetime1">
              <a:rPr lang="el-GR"/>
              <a:pPr/>
              <a:t>13/4/2010</a:t>
            </a:fld>
            <a:endParaRPr lang="el-GR"/>
          </a:p>
        </p:txBody>
      </p:sp>
      <p:sp>
        <p:nvSpPr>
          <p:cNvPr id="5" name="Footer Placeholder 4"/>
          <p:cNvSpPr>
            <a:spLocks noGrp="1"/>
          </p:cNvSpPr>
          <p:nvPr>
            <p:ph type="ftr" sz="quarter" idx="11"/>
          </p:nvPr>
        </p:nvSpPr>
        <p:spPr/>
        <p:txBody>
          <a:bodyPr/>
          <a:lstStyle>
            <a:lvl1pPr>
              <a:defRPr/>
            </a:lvl1pPr>
          </a:lstStyle>
          <a:p>
            <a:r>
              <a:rPr lang="el-GR"/>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82A12871-A593-4BE2-B5BA-1E121E2C3E50}" type="slidenum">
              <a:rPr lang="el-G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DAFB5A-474E-4C32-8BE7-FFB710D7C878}" type="datetime1">
              <a:rPr lang="el-GR"/>
              <a:pPr/>
              <a:t>13/4/2010</a:t>
            </a:fld>
            <a:endParaRPr lang="el-GR"/>
          </a:p>
        </p:txBody>
      </p:sp>
      <p:sp>
        <p:nvSpPr>
          <p:cNvPr id="5" name="Footer Placeholder 4"/>
          <p:cNvSpPr>
            <a:spLocks noGrp="1"/>
          </p:cNvSpPr>
          <p:nvPr>
            <p:ph type="ftr" sz="quarter" idx="11"/>
          </p:nvPr>
        </p:nvSpPr>
        <p:spPr/>
        <p:txBody>
          <a:bodyPr/>
          <a:lstStyle>
            <a:lvl1pPr>
              <a:defRPr/>
            </a:lvl1pPr>
          </a:lstStyle>
          <a:p>
            <a:r>
              <a:rPr lang="el-GR"/>
              <a:t>Slides adapted from Rao (ASU) &amp; Franklin (Berkeley)</a:t>
            </a:r>
          </a:p>
        </p:txBody>
      </p:sp>
      <p:sp>
        <p:nvSpPr>
          <p:cNvPr id="6" name="Slide Number Placeholder 5"/>
          <p:cNvSpPr>
            <a:spLocks noGrp="1"/>
          </p:cNvSpPr>
          <p:nvPr>
            <p:ph type="sldNum" sz="quarter" idx="12"/>
          </p:nvPr>
        </p:nvSpPr>
        <p:spPr/>
        <p:txBody>
          <a:bodyPr/>
          <a:lstStyle>
            <a:lvl1pPr>
              <a:defRPr/>
            </a:lvl1pPr>
          </a:lstStyle>
          <a:p>
            <a:fld id="{AD7F878C-DFB5-4050-BD86-EFF39755611A}" type="slidenum">
              <a:rPr lang="el-GR"/>
              <a:pPr/>
              <a:t>‹#›</a:t>
            </a:fld>
            <a:endParaRPr lang="el-G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202DDBA-B358-4ACD-83C2-DE8A590D3499}" type="datetime1">
              <a:rPr lang="en-GB"/>
              <a:pPr/>
              <a:t>13/04/2010</a:t>
            </a:fld>
            <a:endParaRPr lang="en-GB"/>
          </a:p>
        </p:txBody>
      </p:sp>
      <p:sp>
        <p:nvSpPr>
          <p:cNvPr id="5" name="Slide Number Placeholder 4"/>
          <p:cNvSpPr>
            <a:spLocks noGrp="1"/>
          </p:cNvSpPr>
          <p:nvPr>
            <p:ph type="sldNum" sz="quarter" idx="11"/>
          </p:nvPr>
        </p:nvSpPr>
        <p:spPr/>
        <p:txBody>
          <a:bodyPr/>
          <a:lstStyle>
            <a:lvl1pPr>
              <a:defRPr/>
            </a:lvl1pPr>
          </a:lstStyle>
          <a:p>
            <a:fld id="{088CF1EC-D3A0-4043-88D8-38E4DF957ED7}" type="slidenum">
              <a:rPr lang="en-GB"/>
              <a:pPr/>
              <a:t>‹#›</a:t>
            </a:fld>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45E9D8-1C92-43BD-91AE-ADDB06514548}" type="datetime1">
              <a:rPr lang="en-GB"/>
              <a:pPr/>
              <a:t>13/04/2010</a:t>
            </a:fld>
            <a:endParaRPr lang="en-GB"/>
          </a:p>
        </p:txBody>
      </p:sp>
      <p:sp>
        <p:nvSpPr>
          <p:cNvPr id="5" name="Slide Number Placeholder 4"/>
          <p:cNvSpPr>
            <a:spLocks noGrp="1"/>
          </p:cNvSpPr>
          <p:nvPr>
            <p:ph type="sldNum" sz="quarter" idx="11"/>
          </p:nvPr>
        </p:nvSpPr>
        <p:spPr/>
        <p:txBody>
          <a:bodyPr/>
          <a:lstStyle>
            <a:lvl1pPr>
              <a:defRPr/>
            </a:lvl1pPr>
          </a:lstStyle>
          <a:p>
            <a:fld id="{33FBD637-F5C9-40F2-9C37-CB684F551180}" type="slidenum">
              <a:rPr lang="en-GB"/>
              <a:pPr/>
              <a:t>‹#›</a:t>
            </a:fld>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B27091-4BD8-407D-AD27-37586B365DB2}" type="datetime1">
              <a:rPr lang="en-GB"/>
              <a:pPr/>
              <a:t>13/04/2010</a:t>
            </a:fld>
            <a:endParaRPr lang="en-GB"/>
          </a:p>
        </p:txBody>
      </p:sp>
      <p:sp>
        <p:nvSpPr>
          <p:cNvPr id="5" name="Slide Number Placeholder 4"/>
          <p:cNvSpPr>
            <a:spLocks noGrp="1"/>
          </p:cNvSpPr>
          <p:nvPr>
            <p:ph type="sldNum" sz="quarter" idx="11"/>
          </p:nvPr>
        </p:nvSpPr>
        <p:spPr/>
        <p:txBody>
          <a:bodyPr/>
          <a:lstStyle>
            <a:lvl1pPr>
              <a:defRPr/>
            </a:lvl1pPr>
          </a:lstStyle>
          <a:p>
            <a:fld id="{CFEA5A20-6C41-471C-B62E-21043F769A74}"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0F4803C-E929-4E36-BA53-E9576391DD6D}" type="datetime1">
              <a:rPr lang="en-GB"/>
              <a:pPr/>
              <a:t>13/04/2010</a:t>
            </a:fld>
            <a:endParaRPr lang="en-GB"/>
          </a:p>
        </p:txBody>
      </p:sp>
      <p:sp>
        <p:nvSpPr>
          <p:cNvPr id="6" name="Slide Number Placeholder 5"/>
          <p:cNvSpPr>
            <a:spLocks noGrp="1"/>
          </p:cNvSpPr>
          <p:nvPr>
            <p:ph type="sldNum" sz="quarter" idx="11"/>
          </p:nvPr>
        </p:nvSpPr>
        <p:spPr/>
        <p:txBody>
          <a:bodyPr/>
          <a:lstStyle>
            <a:lvl1pPr>
              <a:defRPr/>
            </a:lvl1pPr>
          </a:lstStyle>
          <a:p>
            <a:fld id="{1FD3E518-22DE-4131-A4D5-DE47C6A1765F}" type="slidenum">
              <a:rPr lang="en-GB"/>
              <a:pPr/>
              <a:t>‹#›</a:t>
            </a:fld>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C157685-7686-40E7-9B82-77B228E27E48}" type="datetime1">
              <a:rPr lang="en-GB"/>
              <a:pPr/>
              <a:t>13/04/2010</a:t>
            </a:fld>
            <a:endParaRPr lang="en-GB"/>
          </a:p>
        </p:txBody>
      </p:sp>
      <p:sp>
        <p:nvSpPr>
          <p:cNvPr id="8" name="Slide Number Placeholder 7"/>
          <p:cNvSpPr>
            <a:spLocks noGrp="1"/>
          </p:cNvSpPr>
          <p:nvPr>
            <p:ph type="sldNum" sz="quarter" idx="11"/>
          </p:nvPr>
        </p:nvSpPr>
        <p:spPr/>
        <p:txBody>
          <a:bodyPr/>
          <a:lstStyle>
            <a:lvl1pPr>
              <a:defRPr/>
            </a:lvl1pPr>
          </a:lstStyle>
          <a:p>
            <a:fld id="{653215FD-3608-4FA5-819D-E4C188429363}" type="slidenum">
              <a:rPr lang="en-GB"/>
              <a:pPr/>
              <a:t>‹#›</a:t>
            </a:fld>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20A5D1-A334-46D5-A729-C4CE86CC0BE1}" type="datetime1">
              <a:rPr lang="en-GB"/>
              <a:pPr/>
              <a:t>13/04/2010</a:t>
            </a:fld>
            <a:endParaRPr lang="en-GB"/>
          </a:p>
        </p:txBody>
      </p:sp>
      <p:sp>
        <p:nvSpPr>
          <p:cNvPr id="4" name="Slide Number Placeholder 3"/>
          <p:cNvSpPr>
            <a:spLocks noGrp="1"/>
          </p:cNvSpPr>
          <p:nvPr>
            <p:ph type="sldNum" sz="quarter" idx="11"/>
          </p:nvPr>
        </p:nvSpPr>
        <p:spPr/>
        <p:txBody>
          <a:bodyPr/>
          <a:lstStyle>
            <a:lvl1pPr>
              <a:defRPr/>
            </a:lvl1pPr>
          </a:lstStyle>
          <a:p>
            <a:fld id="{647FDDE2-E52F-43E3-ADE2-68C0EF306780}" type="slidenum">
              <a:rPr lang="en-GB"/>
              <a:pPr/>
              <a:t>‹#›</a:t>
            </a:fld>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05BC369-4BAF-4C5E-9FB3-FD97D9F2873E}" type="datetime1">
              <a:rPr lang="en-GB"/>
              <a:pPr/>
              <a:t>13/04/2010</a:t>
            </a:fld>
            <a:endParaRPr lang="en-GB"/>
          </a:p>
        </p:txBody>
      </p:sp>
      <p:sp>
        <p:nvSpPr>
          <p:cNvPr id="3" name="Slide Number Placeholder 2"/>
          <p:cNvSpPr>
            <a:spLocks noGrp="1"/>
          </p:cNvSpPr>
          <p:nvPr>
            <p:ph type="sldNum" sz="quarter" idx="11"/>
          </p:nvPr>
        </p:nvSpPr>
        <p:spPr/>
        <p:txBody>
          <a:bodyPr/>
          <a:lstStyle>
            <a:lvl1pPr>
              <a:defRPr/>
            </a:lvl1pPr>
          </a:lstStyle>
          <a:p>
            <a:fld id="{BA4B9FA3-C2FF-4669-BF5C-0BE67D7BC583}" type="slidenum">
              <a:rPr lang="en-GB"/>
              <a:pPr/>
              <a:t>‹#›</a:t>
            </a:fld>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414278-EF63-4F0A-BC85-051CEBB822A4}" type="datetime1">
              <a:rPr lang="en-GB"/>
              <a:pPr/>
              <a:t>13/04/2010</a:t>
            </a:fld>
            <a:endParaRPr lang="en-GB"/>
          </a:p>
        </p:txBody>
      </p:sp>
      <p:sp>
        <p:nvSpPr>
          <p:cNvPr id="6" name="Slide Number Placeholder 5"/>
          <p:cNvSpPr>
            <a:spLocks noGrp="1"/>
          </p:cNvSpPr>
          <p:nvPr>
            <p:ph type="sldNum" sz="quarter" idx="11"/>
          </p:nvPr>
        </p:nvSpPr>
        <p:spPr/>
        <p:txBody>
          <a:bodyPr/>
          <a:lstStyle>
            <a:lvl1pPr>
              <a:defRPr/>
            </a:lvl1pPr>
          </a:lstStyle>
          <a:p>
            <a:fld id="{97352A73-8A41-48E5-BD25-06255B7B6A1D}" type="slidenum">
              <a:rPr lang="en-GB"/>
              <a:pPr/>
              <a:t>‹#›</a:t>
            </a:fld>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3FEF68-4F61-4698-B356-B99373FA4041}" type="datetime1">
              <a:rPr lang="en-GB"/>
              <a:pPr/>
              <a:t>13/04/2010</a:t>
            </a:fld>
            <a:endParaRPr lang="en-GB"/>
          </a:p>
        </p:txBody>
      </p:sp>
      <p:sp>
        <p:nvSpPr>
          <p:cNvPr id="6" name="Slide Number Placeholder 5"/>
          <p:cNvSpPr>
            <a:spLocks noGrp="1"/>
          </p:cNvSpPr>
          <p:nvPr>
            <p:ph type="sldNum" sz="quarter" idx="11"/>
          </p:nvPr>
        </p:nvSpPr>
        <p:spPr/>
        <p:txBody>
          <a:bodyPr/>
          <a:lstStyle>
            <a:lvl1pPr>
              <a:defRPr/>
            </a:lvl1pPr>
          </a:lstStyle>
          <a:p>
            <a:fld id="{508637BE-5784-42BF-8A71-86CA27D2A92B}" type="slidenum">
              <a:rPr lang="en-GB"/>
              <a:pPr/>
              <a:t>‹#›</a:t>
            </a:fld>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3F80BFF-C647-45CD-93A0-528C7B6AD4E8}" type="datetime1">
              <a:rPr lang="en-GB"/>
              <a:pPr/>
              <a:t>13/04/2010</a:t>
            </a:fld>
            <a:endParaRPr lang="en-GB"/>
          </a:p>
        </p:txBody>
      </p:sp>
      <p:sp>
        <p:nvSpPr>
          <p:cNvPr id="5" name="Slide Number Placeholder 4"/>
          <p:cNvSpPr>
            <a:spLocks noGrp="1"/>
          </p:cNvSpPr>
          <p:nvPr>
            <p:ph type="sldNum" sz="quarter" idx="11"/>
          </p:nvPr>
        </p:nvSpPr>
        <p:spPr/>
        <p:txBody>
          <a:bodyPr/>
          <a:lstStyle>
            <a:lvl1pPr>
              <a:defRPr/>
            </a:lvl1pPr>
          </a:lstStyle>
          <a:p>
            <a:fld id="{0897BA08-DBDC-4390-8DD5-B70A5F4186B3}" type="slidenum">
              <a:rPr lang="en-GB"/>
              <a:pPr/>
              <a:t>‹#›</a:t>
            </a:fld>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243CA3-31FB-457A-9F1C-CFF0CD07D2C4}" type="datetime1">
              <a:rPr lang="en-GB"/>
              <a:pPr/>
              <a:t>13/04/2010</a:t>
            </a:fld>
            <a:endParaRPr lang="en-GB"/>
          </a:p>
        </p:txBody>
      </p:sp>
      <p:sp>
        <p:nvSpPr>
          <p:cNvPr id="5" name="Slide Number Placeholder 4"/>
          <p:cNvSpPr>
            <a:spLocks noGrp="1"/>
          </p:cNvSpPr>
          <p:nvPr>
            <p:ph type="sldNum" sz="quarter" idx="11"/>
          </p:nvPr>
        </p:nvSpPr>
        <p:spPr/>
        <p:txBody>
          <a:bodyPr/>
          <a:lstStyle>
            <a:lvl1pPr>
              <a:defRPr/>
            </a:lvl1pPr>
          </a:lstStyle>
          <a:p>
            <a:fld id="{ADBAB0C9-9F86-4AE9-A8FD-04A4A3DC90CF}" type="slidenum">
              <a:rPr lang="en-GB"/>
              <a:pPr/>
              <a:t>‹#›</a:t>
            </a:fld>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3075"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3076"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3077" name="Rectangle 5"/>
          <p:cNvSpPr>
            <a:spLocks noGrp="1" noChangeArrowheads="1"/>
          </p:cNvSpPr>
          <p:nvPr>
            <p:ph type="ctrTitle" sz="quarter"/>
          </p:nvPr>
        </p:nvSpPr>
        <p:spPr>
          <a:xfrm>
            <a:off x="1447800" y="1219200"/>
            <a:ext cx="6324600" cy="1143000"/>
          </a:xfrm>
        </p:spPr>
        <p:txBody>
          <a:bodyPr/>
          <a:lstStyle>
            <a:lvl1pPr>
              <a:defRPr sz="3600"/>
            </a:lvl1pPr>
          </a:lstStyle>
          <a:p>
            <a:r>
              <a:rPr lang="en-US" altLang="en-US"/>
              <a:t>Click to edit Master title style</a:t>
            </a:r>
          </a:p>
        </p:txBody>
      </p:sp>
      <p:sp>
        <p:nvSpPr>
          <p:cNvPr id="3078" name="Rectangle 6"/>
          <p:cNvSpPr>
            <a:spLocks noGrp="1" noChangeArrowheads="1"/>
          </p:cNvSpPr>
          <p:nvPr>
            <p:ph type="subTitle" sz="quarter" idx="1"/>
          </p:nvPr>
        </p:nvSpPr>
        <p:spPr>
          <a:xfrm>
            <a:off x="2895600" y="2895600"/>
            <a:ext cx="4953000" cy="1752600"/>
          </a:xfrm>
        </p:spPr>
        <p:txBody>
          <a:bodyPr/>
          <a:lstStyle>
            <a:lvl1pPr marL="0" indent="0">
              <a:buFont typeface="Monotype Sorts" charset="2"/>
              <a:buNone/>
              <a:defRPr sz="2400"/>
            </a:lvl1pPr>
          </a:lstStyle>
          <a:p>
            <a:r>
              <a:rPr lang="en-US" altLang="en-US"/>
              <a:t>Click to edit Master subtitle style</a:t>
            </a:r>
          </a:p>
        </p:txBody>
      </p:sp>
      <p:sp>
        <p:nvSpPr>
          <p:cNvPr id="3081" name="Rectangle 9"/>
          <p:cNvSpPr>
            <a:spLocks noChangeArrowheads="1"/>
          </p:cNvSpPr>
          <p:nvPr/>
        </p:nvSpPr>
        <p:spPr bwMode="auto">
          <a:xfrm>
            <a:off x="581025" y="6086475"/>
            <a:ext cx="1333500" cy="647700"/>
          </a:xfrm>
          <a:prstGeom prst="rect">
            <a:avLst/>
          </a:prstGeom>
          <a:noFill/>
          <a:ln w="9525">
            <a:noFill/>
            <a:miter lim="800000"/>
            <a:headEnd/>
            <a:tailEnd/>
          </a:ln>
          <a:effectLst/>
        </p:spPr>
        <p:txBody>
          <a:bodyPr lIns="92075" tIns="46038" rIns="92075" bIns="46038"/>
          <a:lstStyle/>
          <a:p>
            <a:pPr>
              <a:spcBef>
                <a:spcPct val="50000"/>
              </a:spcBef>
            </a:pPr>
            <a:endParaRPr kumimoji="1" lang="en-US" altLang="en-US" sz="2400">
              <a:solidFill>
                <a:srgbClr val="FFFFFF"/>
              </a:solidFill>
              <a:latin typeface="Arial" charset="0"/>
            </a:endParaRPr>
          </a:p>
        </p:txBody>
      </p:sp>
      <p:sp>
        <p:nvSpPr>
          <p:cNvPr id="3082" name="Rectangle 10">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3083" name="Rectangle 11">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3084" name="Rectangle 12">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3085" name="Rectangle 13"/>
          <p:cNvSpPr>
            <a:spLocks noGrp="1" noChangeArrowheads="1"/>
          </p:cNvSpPr>
          <p:nvPr>
            <p:ph type="dt" sz="quarter" idx="2"/>
          </p:nvPr>
        </p:nvSpPr>
        <p:spPr/>
        <p:txBody>
          <a:bodyPr/>
          <a:lstStyle>
            <a:lvl1pPr>
              <a:defRPr/>
            </a:lvl1pPr>
          </a:lstStyle>
          <a:p>
            <a:r>
              <a:rPr lang="en-US" altLang="en-US">
                <a:solidFill>
                  <a:srgbClr val="FFFFFF"/>
                </a:solidFill>
              </a:rPr>
              <a:t>11/19/1863</a:t>
            </a:r>
          </a:p>
        </p:txBody>
      </p:sp>
      <p:sp>
        <p:nvSpPr>
          <p:cNvPr id="3086" name="Rectangle 14"/>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087" name="Rectangle 15"/>
          <p:cNvSpPr>
            <a:spLocks noGrp="1" noChangeArrowheads="1"/>
          </p:cNvSpPr>
          <p:nvPr>
            <p:ph type="sldNum" sz="quarter" idx="4"/>
          </p:nvPr>
        </p:nvSpPr>
        <p:spPr>
          <a:xfrm>
            <a:off x="4038600" y="6400800"/>
            <a:ext cx="1905000" cy="457200"/>
          </a:xfrm>
        </p:spPr>
        <p:txBody>
          <a:bodyPr/>
          <a:lstStyle>
            <a:lvl1pPr>
              <a:defRPr/>
            </a:lvl1pPr>
          </a:lstStyle>
          <a:p>
            <a:fld id="{B3E92005-270E-4952-AC9C-7D54BD236B23}" type="slidenum">
              <a:rPr lang="en-US" altLang="en-US">
                <a:solidFill>
                  <a:srgbClr val="FFFFFF"/>
                </a:solidFill>
              </a:rPr>
              <a:pPr/>
              <a:t>‹#›</a:t>
            </a:fld>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8">
                                            <p:txEl>
                                              <p:pRg st="0" end="0"/>
                                            </p:txEl>
                                          </p:spTgt>
                                        </p:tgtEl>
                                        <p:attrNameLst>
                                          <p:attrName>style.visibility</p:attrName>
                                        </p:attrNameLst>
                                      </p:cBhvr>
                                      <p:to>
                                        <p:strVal val="visible"/>
                                      </p:to>
                                    </p:set>
                                    <p:animEffect transition="in" filter="blinds(horizontal)">
                                      <p:cBhvr>
                                        <p:cTn id="12" dur="500"/>
                                        <p:tgtEl>
                                          <p:spTgt spid="30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P spid="3078" grpId="0" build="p" autoUpdateAnimBg="0">
        <p:tmplLst>
          <p:tmpl lvl="1">
            <p:tnLst>
              <p:par>
                <p:cTn presetID="3" presetClass="entr" presetSubtype="10"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blinds(horizontal)">
                      <p:cBhvr>
                        <p:cTn dur="500"/>
                        <p:tgtEl>
                          <p:spTgt spid="3078"/>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11/19/1863</a:t>
            </a: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D9C06D-46B9-400F-A2BE-B1F6EE50380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11/19/1863</a:t>
            </a: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D9C06D-46B9-400F-A2BE-B1F6EE50380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11/19/1863</a:t>
            </a: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D9C06D-46B9-400F-A2BE-B1F6EE50380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11/19/1863</a:t>
            </a: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D9C06D-46B9-400F-A2BE-B1F6EE50380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11/19/1863</a:t>
            </a: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4D9C06D-46B9-400F-A2BE-B1F6EE503800}" type="slidenum">
              <a:rPr lang="en-US" altLang="en-US">
                <a:solidFill>
                  <a:srgbClr val="FFFFFF"/>
                </a:solidFill>
              </a:rPr>
              <a:pPr/>
              <a:t>‹#›</a:t>
            </a:fld>
            <a:endParaRPr lang="en-US" alt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Slides adapted from Rao (ASU) &amp; Franklin (Berkeley)</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ftr" sz="quarter" idx="3"/>
          </p:nvPr>
        </p:nvSpPr>
        <p:spPr bwMode="auto">
          <a:xfrm>
            <a:off x="2286000" y="638175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Slides adapted from Rao (ASU) &amp; Franklin (Berkeley)</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708" r:id="rId12"/>
    <p:sldLayoutId id="2147483709" r:id="rId13"/>
  </p:sldLayoutIdLst>
  <p:transition/>
  <p:hf sldNum="0" hd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Times New Roman" pitchFamily="18" charset="0"/>
        </a:defRPr>
      </a:lvl2pPr>
      <a:lvl3pPr algn="ctr" rtl="0" eaLnBrk="0" fontAlgn="base" hangingPunct="0">
        <a:spcBef>
          <a:spcPct val="0"/>
        </a:spcBef>
        <a:spcAft>
          <a:spcPct val="0"/>
        </a:spcAft>
        <a:defRPr sz="4400">
          <a:solidFill>
            <a:srgbClr val="FF0000"/>
          </a:solidFill>
          <a:latin typeface="Times New Roman" pitchFamily="18" charset="0"/>
        </a:defRPr>
      </a:lvl3pPr>
      <a:lvl4pPr algn="ctr" rtl="0" eaLnBrk="0" fontAlgn="base" hangingPunct="0">
        <a:spcBef>
          <a:spcPct val="0"/>
        </a:spcBef>
        <a:spcAft>
          <a:spcPct val="0"/>
        </a:spcAft>
        <a:defRPr sz="4400">
          <a:solidFill>
            <a:srgbClr val="FF0000"/>
          </a:solidFill>
          <a:latin typeface="Times New Roman" pitchFamily="18" charset="0"/>
        </a:defRPr>
      </a:lvl4pPr>
      <a:lvl5pPr algn="ctr" rtl="0" eaLnBrk="0" fontAlgn="base" hangingPunct="0">
        <a:spcBef>
          <a:spcPct val="0"/>
        </a:spcBef>
        <a:spcAft>
          <a:spcPct val="0"/>
        </a:spcAft>
        <a:defRPr sz="4400">
          <a:solidFill>
            <a:srgbClr val="FF0000"/>
          </a:solidFill>
          <a:latin typeface="Times New Roman" pitchFamily="18" charset="0"/>
        </a:defRPr>
      </a:lvl5pPr>
      <a:lvl6pPr marL="457200" algn="ctr" rtl="0" eaLnBrk="0" fontAlgn="base" hangingPunct="0">
        <a:spcBef>
          <a:spcPct val="0"/>
        </a:spcBef>
        <a:spcAft>
          <a:spcPct val="0"/>
        </a:spcAft>
        <a:defRPr sz="4400">
          <a:solidFill>
            <a:srgbClr val="FF0000"/>
          </a:solidFill>
          <a:latin typeface="Times New Roman" pitchFamily="18" charset="0"/>
        </a:defRPr>
      </a:lvl6pPr>
      <a:lvl7pPr marL="914400" algn="ctr" rtl="0" eaLnBrk="0" fontAlgn="base" hangingPunct="0">
        <a:spcBef>
          <a:spcPct val="0"/>
        </a:spcBef>
        <a:spcAft>
          <a:spcPct val="0"/>
        </a:spcAft>
        <a:defRPr sz="4400">
          <a:solidFill>
            <a:srgbClr val="FF0000"/>
          </a:solidFill>
          <a:latin typeface="Times New Roman" pitchFamily="18" charset="0"/>
        </a:defRPr>
      </a:lvl7pPr>
      <a:lvl8pPr marL="1371600" algn="ctr" rtl="0" eaLnBrk="0" fontAlgn="base" hangingPunct="0">
        <a:spcBef>
          <a:spcPct val="0"/>
        </a:spcBef>
        <a:spcAft>
          <a:spcPct val="0"/>
        </a:spcAft>
        <a:defRPr sz="4400">
          <a:solidFill>
            <a:srgbClr val="FF0000"/>
          </a:solidFill>
          <a:latin typeface="Times New Roman" pitchFamily="18" charset="0"/>
        </a:defRPr>
      </a:lvl8pPr>
      <a:lvl9pPr marL="1828800" algn="ctr" rtl="0" eaLnBrk="0" fontAlgn="base" hangingPunct="0">
        <a:spcBef>
          <a:spcPct val="0"/>
        </a:spcBef>
        <a:spcAft>
          <a:spcPct val="0"/>
        </a:spcAft>
        <a:defRPr sz="4400">
          <a:solidFill>
            <a:srgbClr val="FF0000"/>
          </a:solidFill>
          <a:latin typeface="Times New Roman" pitchFamily="18" charset="0"/>
        </a:defRPr>
      </a:lvl9pPr>
    </p:titleStyle>
    <p:bodyStyle>
      <a:lvl1pPr marL="342900" indent="-342900" algn="l" rtl="0" eaLnBrk="0" fontAlgn="base" hangingPunct="0">
        <a:spcBef>
          <a:spcPct val="5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5000"/>
        </a:spcBef>
        <a:spcAft>
          <a:spcPct val="0"/>
        </a:spcAft>
        <a:buChar char="–"/>
        <a:defRPr sz="2800">
          <a:solidFill>
            <a:schemeClr val="tx1"/>
          </a:solidFill>
          <a:latin typeface="+mn-lt"/>
        </a:defRPr>
      </a:lvl2pPr>
      <a:lvl3pPr marL="1143000" indent="-228600" algn="l" rtl="0" eaLnBrk="0" fontAlgn="base" hangingPunct="0">
        <a:spcBef>
          <a:spcPct val="5000"/>
        </a:spcBef>
        <a:spcAft>
          <a:spcPct val="0"/>
        </a:spcAft>
        <a:buChar char="•"/>
        <a:defRPr sz="2400">
          <a:solidFill>
            <a:schemeClr val="tx1"/>
          </a:solidFill>
          <a:latin typeface="+mn-lt"/>
        </a:defRPr>
      </a:lvl3pPr>
      <a:lvl4pPr marL="1600200" indent="-228600" algn="l" rtl="0" eaLnBrk="0" fontAlgn="base" hangingPunct="0">
        <a:spcBef>
          <a:spcPct val="5000"/>
        </a:spcBef>
        <a:spcAft>
          <a:spcPct val="0"/>
        </a:spcAft>
        <a:buChar char="–"/>
        <a:defRPr sz="2000">
          <a:solidFill>
            <a:schemeClr val="tx1"/>
          </a:solidFill>
          <a:latin typeface="+mn-lt"/>
        </a:defRPr>
      </a:lvl4pPr>
      <a:lvl5pPr marL="2057400" indent="-228600" algn="l" rtl="0" eaLnBrk="0" fontAlgn="base" hangingPunct="0">
        <a:spcBef>
          <a:spcPct val="5000"/>
        </a:spcBef>
        <a:spcAft>
          <a:spcPct val="0"/>
        </a:spcAft>
        <a:buChar char="»"/>
        <a:defRPr sz="2000">
          <a:solidFill>
            <a:schemeClr val="tx1"/>
          </a:solidFill>
          <a:latin typeface="+mn-lt"/>
        </a:defRPr>
      </a:lvl5pPr>
      <a:lvl6pPr marL="2514600" indent="-228600" algn="l" rtl="0" eaLnBrk="0" fontAlgn="base" hangingPunct="0">
        <a:spcBef>
          <a:spcPct val="5000"/>
        </a:spcBef>
        <a:spcAft>
          <a:spcPct val="0"/>
        </a:spcAft>
        <a:buChar char="»"/>
        <a:defRPr sz="2000">
          <a:solidFill>
            <a:schemeClr val="tx1"/>
          </a:solidFill>
          <a:latin typeface="+mn-lt"/>
        </a:defRPr>
      </a:lvl6pPr>
      <a:lvl7pPr marL="2971800" indent="-228600" algn="l" rtl="0" eaLnBrk="0" fontAlgn="base" hangingPunct="0">
        <a:spcBef>
          <a:spcPct val="5000"/>
        </a:spcBef>
        <a:spcAft>
          <a:spcPct val="0"/>
        </a:spcAft>
        <a:buChar char="»"/>
        <a:defRPr sz="2000">
          <a:solidFill>
            <a:schemeClr val="tx1"/>
          </a:solidFill>
          <a:latin typeface="+mn-lt"/>
        </a:defRPr>
      </a:lvl7pPr>
      <a:lvl8pPr marL="3429000" indent="-228600" algn="l" rtl="0" eaLnBrk="0" fontAlgn="base" hangingPunct="0">
        <a:spcBef>
          <a:spcPct val="5000"/>
        </a:spcBef>
        <a:spcAft>
          <a:spcPct val="0"/>
        </a:spcAft>
        <a:buChar char="»"/>
        <a:defRPr sz="2000">
          <a:solidFill>
            <a:schemeClr val="tx1"/>
          </a:solidFill>
          <a:latin typeface="+mn-lt"/>
        </a:defRPr>
      </a:lvl8pPr>
      <a:lvl9pPr marL="3886200" indent="-228600" algn="l" rtl="0" eaLnBrk="0" fontAlgn="base" hangingPunct="0">
        <a:spcBef>
          <a:spcPct val="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defRPr>
            </a:lvl1pPr>
          </a:lstStyle>
          <a:p>
            <a:r>
              <a:rPr lang="en-US" altLang="en-US">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defRPr>
            </a:lvl1pPr>
          </a:lstStyle>
          <a:p>
            <a:endParaRPr lang="en-US" altLang="en-US">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400">
                <a:latin typeface="Times New Roman" pitchFamily="18" charset="0"/>
              </a:defRPr>
            </a:lvl1pPr>
          </a:lstStyle>
          <a:p>
            <a:fld id="{2BC4C906-8165-4BE1-B941-25224B334B9C}" type="slidenum">
              <a:rPr lang="en-US" altLang="en-US">
                <a:solidFill>
                  <a:srgbClr val="FFFFFF"/>
                </a:solidFill>
              </a: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defRPr>
            </a:lvl1pPr>
          </a:lstStyle>
          <a:p>
            <a:r>
              <a:rPr lang="en-US" altLang="en-US">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defRPr>
            </a:lvl1pPr>
          </a:lstStyle>
          <a:p>
            <a:endParaRPr lang="en-US" altLang="en-US">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400">
                <a:latin typeface="Times New Roman" pitchFamily="18" charset="0"/>
              </a:defRPr>
            </a:lvl1pPr>
          </a:lstStyle>
          <a:p>
            <a:fld id="{2BC4C906-8165-4BE1-B941-25224B334B9C}" type="slidenum">
              <a:rPr lang="en-US" altLang="en-US">
                <a:solidFill>
                  <a:srgbClr val="FFFFFF"/>
                </a:solidFill>
              </a: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2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7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7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4D3627F1-D820-4DDF-A4F5-F1DFA6BC6E67}" type="datetime1">
              <a:rPr lang="en-US"/>
              <a:pPr/>
              <a:t>4/13/2010</a:t>
            </a:fld>
            <a:endParaRPr lang="en-US"/>
          </a:p>
        </p:txBody>
      </p:sp>
      <p:sp>
        <p:nvSpPr>
          <p:cNvPr id="417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r>
              <a:rPr lang="en-US"/>
              <a:t>Slides adapted from Rao (ASU) &amp; Franklin (Berkeley)</a:t>
            </a:r>
          </a:p>
        </p:txBody>
      </p:sp>
      <p:sp>
        <p:nvSpPr>
          <p:cNvPr id="417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010D2A9-7870-424E-A065-B254EAE5F8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r>
              <a:rPr lang="en-US"/>
              <a:t>Slides adapted from Rao (ASU) &amp; Franklin (Berkeley)</a:t>
            </a:r>
          </a:p>
        </p:txBody>
      </p:sp>
      <p:sp>
        <p:nvSpPr>
          <p:cNvPr id="42496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0BB58DD2-C5CD-4D16-8E1F-0438B9E78F2E}" type="slidenum">
              <a:rPr lang="en-US"/>
              <a:pPr/>
              <a:t>‹#›</a:t>
            </a:fld>
            <a:endParaRPr lang="en-US"/>
          </a:p>
        </p:txBody>
      </p:sp>
      <p:grpSp>
        <p:nvGrpSpPr>
          <p:cNvPr id="424964" name="Group 4"/>
          <p:cNvGrpSpPr>
            <a:grpSpLocks/>
          </p:cNvGrpSpPr>
          <p:nvPr/>
        </p:nvGrpSpPr>
        <p:grpSpPr bwMode="auto">
          <a:xfrm>
            <a:off x="0" y="0"/>
            <a:ext cx="9144000" cy="546100"/>
            <a:chOff x="0" y="0"/>
            <a:chExt cx="5760" cy="344"/>
          </a:xfrm>
        </p:grpSpPr>
        <p:sp>
          <p:nvSpPr>
            <p:cNvPr id="42496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p>
          </p:txBody>
        </p:sp>
        <p:sp>
          <p:nvSpPr>
            <p:cNvPr id="42496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p>
          </p:txBody>
        </p:sp>
        <p:sp>
          <p:nvSpPr>
            <p:cNvPr id="42496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42496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42496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sp>
          <p:nvSpPr>
            <p:cNvPr id="42497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sz="1800">
                <a:solidFill>
                  <a:schemeClr val="hlink"/>
                </a:solidFill>
                <a:latin typeface="Arial" charset="0"/>
              </a:endParaRPr>
            </a:p>
          </p:txBody>
        </p:sp>
        <p:sp>
          <p:nvSpPr>
            <p:cNvPr id="42497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p>
          </p:txBody>
        </p:sp>
        <p:sp>
          <p:nvSpPr>
            <p:cNvPr id="42497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sp>
          <p:nvSpPr>
            <p:cNvPr id="42497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sz="1800">
                <a:solidFill>
                  <a:schemeClr val="accent2"/>
                </a:solidFill>
                <a:latin typeface="Arial" charset="0"/>
              </a:endParaRPr>
            </a:p>
          </p:txBody>
        </p:sp>
      </p:grpSp>
      <p:sp>
        <p:nvSpPr>
          <p:cNvPr id="424974" name="Rectangle 14"/>
          <p:cNvSpPr>
            <a:spLocks noGrp="1" noChangeArrowheads="1"/>
          </p:cNvSpPr>
          <p:nvPr>
            <p:ph type="title"/>
          </p:nvPr>
        </p:nvSpPr>
        <p:spPr bwMode="auto">
          <a:xfrm>
            <a:off x="457200" y="444500"/>
            <a:ext cx="8229600" cy="1320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4975" name="Rectangle 15"/>
          <p:cNvSpPr>
            <a:spLocks noGrp="1" noChangeArrowheads="1"/>
          </p:cNvSpPr>
          <p:nvPr>
            <p:ph type="body" idx="1"/>
          </p:nvPr>
        </p:nvSpPr>
        <p:spPr bwMode="auto">
          <a:xfrm>
            <a:off x="457200" y="2019300"/>
            <a:ext cx="8229600" cy="408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497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29F9F79C-8E19-4240-AF62-85A2153B1383}" type="datetime1">
              <a:rPr lang="en-US"/>
              <a:pPr/>
              <a:t>4/13/2010</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8690" name="Group 2"/>
          <p:cNvGrpSpPr>
            <a:grpSpLocks/>
          </p:cNvGrpSpPr>
          <p:nvPr/>
        </p:nvGrpSpPr>
        <p:grpSpPr bwMode="auto">
          <a:xfrm>
            <a:off x="0" y="0"/>
            <a:ext cx="7620000" cy="6858000"/>
            <a:chOff x="0" y="0"/>
            <a:chExt cx="4800" cy="4320"/>
          </a:xfrm>
        </p:grpSpPr>
        <p:grpSp>
          <p:nvGrpSpPr>
            <p:cNvPr id="498691" name="Group 3"/>
            <p:cNvGrpSpPr>
              <a:grpSpLocks/>
            </p:cNvGrpSpPr>
            <p:nvPr userDrawn="1"/>
          </p:nvGrpSpPr>
          <p:grpSpPr bwMode="auto">
            <a:xfrm>
              <a:off x="0" y="0"/>
              <a:ext cx="2016" cy="4320"/>
              <a:chOff x="0" y="0"/>
              <a:chExt cx="2016" cy="4320"/>
            </a:xfrm>
          </p:grpSpPr>
          <p:sp>
            <p:nvSpPr>
              <p:cNvPr id="49869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9869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98694" name="Group 6"/>
            <p:cNvGrpSpPr>
              <a:grpSpLocks/>
            </p:cNvGrpSpPr>
            <p:nvPr/>
          </p:nvGrpSpPr>
          <p:grpSpPr bwMode="auto">
            <a:xfrm>
              <a:off x="144" y="1248"/>
              <a:ext cx="4656" cy="201"/>
              <a:chOff x="144" y="1248"/>
              <a:chExt cx="4656" cy="201"/>
            </a:xfrm>
          </p:grpSpPr>
          <p:sp>
            <p:nvSpPr>
              <p:cNvPr id="49869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9869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9869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l-GR" smtClean="0"/>
              <a:t>Click to edit Master title style</a:t>
            </a:r>
          </a:p>
        </p:txBody>
      </p:sp>
      <p:sp>
        <p:nvSpPr>
          <p:cNvPr id="49869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49869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F14E66ED-D17F-46CA-8D78-6AEE70A986DA}" type="datetime1">
              <a:rPr lang="el-GR"/>
              <a:pPr/>
              <a:t>13/4/2010</a:t>
            </a:fld>
            <a:endParaRPr lang="el-GR"/>
          </a:p>
        </p:txBody>
      </p:sp>
      <p:sp>
        <p:nvSpPr>
          <p:cNvPr id="49870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r>
              <a:rPr lang="el-GR"/>
              <a:t>Slides adapted from Rao (ASU) &amp; Franklin (Berkeley)</a:t>
            </a:r>
          </a:p>
        </p:txBody>
      </p:sp>
      <p:sp>
        <p:nvSpPr>
          <p:cNvPr id="498701" name="Rectangle 13"/>
          <p:cNvSpPr>
            <a:spLocks noGrp="1" noChangeArrowheads="1"/>
          </p:cNvSpPr>
          <p:nvPr>
            <p:ph type="sldNum" sz="quarter" idx="4"/>
          </p:nvPr>
        </p:nvSpPr>
        <p:spPr bwMode="auto">
          <a:xfrm>
            <a:off x="0" y="6165850"/>
            <a:ext cx="827088"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800" b="1">
                <a:solidFill>
                  <a:schemeClr val="bg1"/>
                </a:solidFill>
                <a:latin typeface="+mn-lt"/>
              </a:defRPr>
            </a:lvl1pPr>
          </a:lstStyle>
          <a:p>
            <a:fld id="{F07CB2CE-EC05-42B5-8039-33133BEC0DBE}"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53"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0979" name="Rectangle 3"/>
          <p:cNvSpPr>
            <a:spLocks noGrp="1" noChangeArrowheads="1"/>
          </p:cNvSpPr>
          <p:nvPr>
            <p:ph type="body" idx="1"/>
          </p:nvPr>
        </p:nvSpPr>
        <p:spPr bwMode="auto">
          <a:xfrm>
            <a:off x="685800" y="17526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09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5AD2D643-72CA-4DA8-A906-237656250C10}" type="datetime1">
              <a:rPr lang="en-GB"/>
              <a:pPr/>
              <a:t>13/04/2010</a:t>
            </a:fld>
            <a:endParaRPr lang="en-GB"/>
          </a:p>
        </p:txBody>
      </p:sp>
      <p:sp>
        <p:nvSpPr>
          <p:cNvPr id="510981" name="Rectangle 5"/>
          <p:cNvSpPr>
            <a:spLocks noGrp="1" noChangeArrowheads="1"/>
          </p:cNvSpPr>
          <p:nvPr>
            <p:ph type="sldNum" sz="quarter" idx="4"/>
          </p:nvPr>
        </p:nvSpPr>
        <p:spPr bwMode="auto">
          <a:xfrm>
            <a:off x="7848600" y="6248400"/>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3E813F2-2D5D-4D7D-9AE6-4C47A873F620}" type="slidenum">
              <a:rPr lang="en-GB"/>
              <a:pPr/>
              <a:t>‹#›</a:t>
            </a:fld>
            <a:endParaRPr lang="en-GB"/>
          </a:p>
        </p:txBody>
      </p:sp>
      <p:sp>
        <p:nvSpPr>
          <p:cNvPr id="510982" name="Rectangle 6"/>
          <p:cNvSpPr>
            <a:spLocks noChangeArrowheads="1"/>
          </p:cNvSpPr>
          <p:nvPr userDrawn="1"/>
        </p:nvSpPr>
        <p:spPr bwMode="auto">
          <a:xfrm>
            <a:off x="228600" y="355600"/>
            <a:ext cx="104775" cy="6108700"/>
          </a:xfrm>
          <a:prstGeom prst="rect">
            <a:avLst/>
          </a:prstGeom>
          <a:gradFill rotWithShape="0">
            <a:gsLst>
              <a:gs pos="0">
                <a:srgbClr val="0099CC"/>
              </a:gs>
              <a:gs pos="100000">
                <a:srgbClr val="EAEAEA"/>
              </a:gs>
            </a:gsLst>
            <a:lin ang="5400000" scaled="1"/>
          </a:gradFill>
          <a:ln w="9525">
            <a:noFill/>
            <a:miter lim="800000"/>
            <a:headEnd/>
            <a:tailEnd/>
          </a:ln>
          <a:effectLst/>
        </p:spPr>
        <p:txBody>
          <a:bodyPr wrap="none" anchor="ctr"/>
          <a:lstStyle/>
          <a:p>
            <a:endParaRPr lang="en-US"/>
          </a:p>
        </p:txBody>
      </p:sp>
      <p:sp>
        <p:nvSpPr>
          <p:cNvPr id="510983" name="Rectangle 7"/>
          <p:cNvSpPr>
            <a:spLocks noChangeArrowheads="1"/>
          </p:cNvSpPr>
          <p:nvPr userDrawn="1"/>
        </p:nvSpPr>
        <p:spPr bwMode="auto">
          <a:xfrm>
            <a:off x="228600" y="247650"/>
            <a:ext cx="5624513" cy="107950"/>
          </a:xfrm>
          <a:prstGeom prst="rect">
            <a:avLst/>
          </a:prstGeom>
          <a:gradFill rotWithShape="0">
            <a:gsLst>
              <a:gs pos="0">
                <a:srgbClr val="0099CC"/>
              </a:gs>
              <a:gs pos="100000">
                <a:srgbClr val="EAEAEA"/>
              </a:gs>
            </a:gsLst>
            <a:lin ang="0" scaled="1"/>
          </a:gradFill>
          <a:ln w="9525">
            <a:noFill/>
            <a:miter lim="800000"/>
            <a:headEnd/>
            <a:tailEnd/>
          </a:ln>
          <a:effectLst/>
        </p:spPr>
        <p:txBody>
          <a:bodyPr wrap="none" anchor="ctr"/>
          <a:lstStyle/>
          <a:p>
            <a:endParaRPr lang="en-US"/>
          </a:p>
        </p:txBody>
      </p:sp>
      <p:sp>
        <p:nvSpPr>
          <p:cNvPr id="510984" name="Rectangle 8"/>
          <p:cNvSpPr>
            <a:spLocks noChangeArrowheads="1"/>
          </p:cNvSpPr>
          <p:nvPr userDrawn="1"/>
        </p:nvSpPr>
        <p:spPr bwMode="auto">
          <a:xfrm rot="-10800000">
            <a:off x="8872538" y="455613"/>
            <a:ext cx="104775" cy="6108700"/>
          </a:xfrm>
          <a:prstGeom prst="rect">
            <a:avLst/>
          </a:prstGeom>
          <a:gradFill rotWithShape="0">
            <a:gsLst>
              <a:gs pos="0">
                <a:srgbClr val="EAEAEA"/>
              </a:gs>
              <a:gs pos="100000">
                <a:srgbClr val="0099CC"/>
              </a:gs>
            </a:gsLst>
            <a:lin ang="5400000" scaled="1"/>
          </a:gradFill>
          <a:ln w="9525">
            <a:noFill/>
            <a:miter lim="800000"/>
            <a:headEnd/>
            <a:tailEnd/>
          </a:ln>
          <a:effectLst/>
        </p:spPr>
        <p:txBody>
          <a:bodyPr wrap="none" anchor="ctr"/>
          <a:lstStyle/>
          <a:p>
            <a:endParaRPr lang="en-US"/>
          </a:p>
        </p:txBody>
      </p:sp>
      <p:sp>
        <p:nvSpPr>
          <p:cNvPr id="510985" name="Rectangle 9"/>
          <p:cNvSpPr>
            <a:spLocks noChangeArrowheads="1"/>
          </p:cNvSpPr>
          <p:nvPr userDrawn="1"/>
        </p:nvSpPr>
        <p:spPr bwMode="auto">
          <a:xfrm rot="-10800000">
            <a:off x="3351213" y="6564313"/>
            <a:ext cx="5624512" cy="107950"/>
          </a:xfrm>
          <a:prstGeom prst="rect">
            <a:avLst/>
          </a:prstGeom>
          <a:gradFill rotWithShape="0">
            <a:gsLst>
              <a:gs pos="0">
                <a:srgbClr val="EAEAEA"/>
              </a:gs>
              <a:gs pos="100000">
                <a:srgbClr val="0099CC"/>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hf hdr="0" ftr="0"/>
  <p:txStyles>
    <p:titleStyle>
      <a:lvl1pPr algn="ctr" rtl="0" fontAlgn="base">
        <a:spcBef>
          <a:spcPct val="0"/>
        </a:spcBef>
        <a:spcAft>
          <a:spcPct val="0"/>
        </a:spcAft>
        <a:defRPr sz="4000">
          <a:solidFill>
            <a:srgbClr val="333399"/>
          </a:solidFill>
          <a:latin typeface="+mj-lt"/>
          <a:ea typeface="+mj-ea"/>
          <a:cs typeface="+mj-cs"/>
        </a:defRPr>
      </a:lvl1pPr>
      <a:lvl2pPr algn="ctr" rtl="0" fontAlgn="base">
        <a:spcBef>
          <a:spcPct val="0"/>
        </a:spcBef>
        <a:spcAft>
          <a:spcPct val="0"/>
        </a:spcAft>
        <a:defRPr sz="4000">
          <a:solidFill>
            <a:srgbClr val="333399"/>
          </a:solidFill>
          <a:latin typeface="Arial Narrow" pitchFamily="34" charset="0"/>
        </a:defRPr>
      </a:lvl2pPr>
      <a:lvl3pPr algn="ctr" rtl="0" fontAlgn="base">
        <a:spcBef>
          <a:spcPct val="0"/>
        </a:spcBef>
        <a:spcAft>
          <a:spcPct val="0"/>
        </a:spcAft>
        <a:defRPr sz="4000">
          <a:solidFill>
            <a:srgbClr val="333399"/>
          </a:solidFill>
          <a:latin typeface="Arial Narrow" pitchFamily="34" charset="0"/>
        </a:defRPr>
      </a:lvl3pPr>
      <a:lvl4pPr algn="ctr" rtl="0" fontAlgn="base">
        <a:spcBef>
          <a:spcPct val="0"/>
        </a:spcBef>
        <a:spcAft>
          <a:spcPct val="0"/>
        </a:spcAft>
        <a:defRPr sz="4000">
          <a:solidFill>
            <a:srgbClr val="333399"/>
          </a:solidFill>
          <a:latin typeface="Arial Narrow" pitchFamily="34" charset="0"/>
        </a:defRPr>
      </a:lvl4pPr>
      <a:lvl5pPr algn="ctr" rtl="0" fontAlgn="base">
        <a:spcBef>
          <a:spcPct val="0"/>
        </a:spcBef>
        <a:spcAft>
          <a:spcPct val="0"/>
        </a:spcAft>
        <a:defRPr sz="4000">
          <a:solidFill>
            <a:srgbClr val="333399"/>
          </a:solidFill>
          <a:latin typeface="Arial Narrow" pitchFamily="34" charset="0"/>
        </a:defRPr>
      </a:lvl5pPr>
      <a:lvl6pPr marL="457200" algn="ctr" rtl="0" fontAlgn="base">
        <a:spcBef>
          <a:spcPct val="0"/>
        </a:spcBef>
        <a:spcAft>
          <a:spcPct val="0"/>
        </a:spcAft>
        <a:defRPr sz="4000">
          <a:solidFill>
            <a:srgbClr val="333399"/>
          </a:solidFill>
          <a:latin typeface="Arial Narrow" pitchFamily="34" charset="0"/>
        </a:defRPr>
      </a:lvl6pPr>
      <a:lvl7pPr marL="914400" algn="ctr" rtl="0" fontAlgn="base">
        <a:spcBef>
          <a:spcPct val="0"/>
        </a:spcBef>
        <a:spcAft>
          <a:spcPct val="0"/>
        </a:spcAft>
        <a:defRPr sz="4000">
          <a:solidFill>
            <a:srgbClr val="333399"/>
          </a:solidFill>
          <a:latin typeface="Arial Narrow" pitchFamily="34" charset="0"/>
        </a:defRPr>
      </a:lvl7pPr>
      <a:lvl8pPr marL="1371600" algn="ctr" rtl="0" fontAlgn="base">
        <a:spcBef>
          <a:spcPct val="0"/>
        </a:spcBef>
        <a:spcAft>
          <a:spcPct val="0"/>
        </a:spcAft>
        <a:defRPr sz="4000">
          <a:solidFill>
            <a:srgbClr val="333399"/>
          </a:solidFill>
          <a:latin typeface="Arial Narrow" pitchFamily="34" charset="0"/>
        </a:defRPr>
      </a:lvl8pPr>
      <a:lvl9pPr marL="1828800" algn="ctr" rtl="0" fontAlgn="base">
        <a:spcBef>
          <a:spcPct val="0"/>
        </a:spcBef>
        <a:spcAft>
          <a:spcPct val="0"/>
        </a:spcAft>
        <a:defRPr sz="4000">
          <a:solidFill>
            <a:srgbClr val="333399"/>
          </a:solidFill>
          <a:latin typeface="Arial Narrow" pitchFamily="34" charset="0"/>
        </a:defRPr>
      </a:lvl9pPr>
    </p:titleStyle>
    <p:bodyStyle>
      <a:lvl1pPr marL="342900" indent="-342900" algn="l" rtl="0" fontAlgn="base">
        <a:spcBef>
          <a:spcPct val="20000"/>
        </a:spcBef>
        <a:spcAft>
          <a:spcPct val="0"/>
        </a:spcAft>
        <a:buClr>
          <a:srgbClr val="993300"/>
        </a:buClr>
        <a:buChar char="•"/>
        <a:defRPr sz="2000" b="1">
          <a:solidFill>
            <a:schemeClr val="tx1"/>
          </a:solidFill>
          <a:latin typeface="+mn-lt"/>
          <a:ea typeface="+mn-ea"/>
          <a:cs typeface="+mn-cs"/>
        </a:defRPr>
      </a:lvl1pPr>
      <a:lvl2pPr marL="742950" indent="-285750" algn="l" rtl="0" fontAlgn="base">
        <a:spcBef>
          <a:spcPct val="20000"/>
        </a:spcBef>
        <a:spcAft>
          <a:spcPct val="0"/>
        </a:spcAft>
        <a:buClr>
          <a:srgbClr val="993300"/>
        </a:buClr>
        <a:buChar char="–"/>
        <a:defRPr b="1">
          <a:solidFill>
            <a:schemeClr val="tx1"/>
          </a:solidFill>
          <a:latin typeface="+mn-lt"/>
        </a:defRPr>
      </a:lvl2pPr>
      <a:lvl3pPr marL="1143000" indent="-228600" algn="l" rtl="0" fontAlgn="base">
        <a:spcBef>
          <a:spcPct val="20000"/>
        </a:spcBef>
        <a:spcAft>
          <a:spcPct val="0"/>
        </a:spcAft>
        <a:buChar char="•"/>
        <a:defRPr b="1">
          <a:solidFill>
            <a:schemeClr val="tx1"/>
          </a:solidFill>
          <a:latin typeface="+mn-lt"/>
        </a:defRPr>
      </a:lvl3pPr>
      <a:lvl4pPr marL="1600200" indent="-228600" algn="l" rtl="0" fontAlgn="base">
        <a:spcBef>
          <a:spcPct val="20000"/>
        </a:spcBef>
        <a:spcAft>
          <a:spcPct val="0"/>
        </a:spcAft>
        <a:buChar char="–"/>
        <a:defRPr b="1">
          <a:solidFill>
            <a:schemeClr val="tx1"/>
          </a:solidFill>
          <a:latin typeface="+mn-lt"/>
        </a:defRPr>
      </a:lvl4pPr>
      <a:lvl5pPr marL="2057400" indent="-228600" algn="l" rtl="0" fontAlgn="base">
        <a:spcBef>
          <a:spcPct val="20000"/>
        </a:spcBef>
        <a:spcAft>
          <a:spcPct val="0"/>
        </a:spcAft>
        <a:buChar char="»"/>
        <a:defRPr b="1">
          <a:solidFill>
            <a:schemeClr val="tx1"/>
          </a:solidFill>
          <a:latin typeface="+mn-lt"/>
        </a:defRPr>
      </a:lvl5pPr>
      <a:lvl6pPr marL="2514600" indent="-228600" algn="l" rtl="0" fontAlgn="base">
        <a:spcBef>
          <a:spcPct val="20000"/>
        </a:spcBef>
        <a:spcAft>
          <a:spcPct val="0"/>
        </a:spcAft>
        <a:buChar char="»"/>
        <a:defRPr b="1">
          <a:solidFill>
            <a:schemeClr val="tx1"/>
          </a:solidFill>
          <a:latin typeface="+mn-lt"/>
        </a:defRPr>
      </a:lvl6pPr>
      <a:lvl7pPr marL="2971800" indent="-228600" algn="l" rtl="0" fontAlgn="base">
        <a:spcBef>
          <a:spcPct val="20000"/>
        </a:spcBef>
        <a:spcAft>
          <a:spcPct val="0"/>
        </a:spcAft>
        <a:buChar char="»"/>
        <a:defRPr b="1">
          <a:solidFill>
            <a:schemeClr val="tx1"/>
          </a:solidFill>
          <a:latin typeface="+mn-lt"/>
        </a:defRPr>
      </a:lvl7pPr>
      <a:lvl8pPr marL="3429000" indent="-228600" algn="l" rtl="0" fontAlgn="base">
        <a:spcBef>
          <a:spcPct val="20000"/>
        </a:spcBef>
        <a:spcAft>
          <a:spcPct val="0"/>
        </a:spcAft>
        <a:buChar char="»"/>
        <a:defRPr b="1">
          <a:solidFill>
            <a:schemeClr val="tx1"/>
          </a:solidFill>
          <a:latin typeface="+mn-lt"/>
        </a:defRPr>
      </a:lvl8pPr>
      <a:lvl9pPr marL="3886200"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defRPr>
            </a:lvl1pPr>
          </a:lstStyle>
          <a:p>
            <a:r>
              <a:rPr lang="en-US" altLang="en-US">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defRPr>
            </a:lvl1pPr>
          </a:lstStyle>
          <a:p>
            <a:endParaRPr lang="en-US" altLang="en-US">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400">
                <a:latin typeface="Times New Roman" pitchFamily="18" charset="0"/>
              </a:defRPr>
            </a:lvl1pPr>
          </a:lstStyle>
          <a:p>
            <a:fld id="{2BC4C906-8165-4BE1-B941-25224B334B9C}" type="slidenum">
              <a:rPr lang="en-US" altLang="en-US">
                <a:solidFill>
                  <a:srgbClr val="FFFFFF"/>
                </a:solidFill>
              </a: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defRPr>
            </a:lvl1pPr>
          </a:lstStyle>
          <a:p>
            <a:r>
              <a:rPr lang="en-US" altLang="en-US">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defRPr>
            </a:lvl1pPr>
          </a:lstStyle>
          <a:p>
            <a:endParaRPr lang="en-US" altLang="en-US">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400">
                <a:latin typeface="Times New Roman" pitchFamily="18" charset="0"/>
              </a:defRPr>
            </a:lvl1pPr>
          </a:lstStyle>
          <a:p>
            <a:fld id="{2BC4C906-8165-4BE1-B941-25224B334B9C}" type="slidenum">
              <a:rPr lang="en-US" altLang="en-US">
                <a:solidFill>
                  <a:srgbClr val="FFFFFF"/>
                </a:solidFill>
              </a: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defRPr>
            </a:lvl1pPr>
          </a:lstStyle>
          <a:p>
            <a:r>
              <a:rPr lang="en-US" altLang="en-US">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defRPr>
            </a:lvl1pPr>
          </a:lstStyle>
          <a:p>
            <a:endParaRPr lang="en-US" altLang="en-US">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400">
                <a:latin typeface="Times New Roman" pitchFamily="18" charset="0"/>
              </a:defRPr>
            </a:lvl1pPr>
          </a:lstStyle>
          <a:p>
            <a:fld id="{2BC4C906-8165-4BE1-B941-25224B334B9C}" type="slidenum">
              <a:rPr lang="en-US" altLang="en-US">
                <a:solidFill>
                  <a:srgbClr val="FFFFFF"/>
                </a:solidFill>
              </a: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458788"/>
            <a:ext cx="1676400" cy="6399212"/>
          </a:xfrm>
          <a:prstGeom prst="rect">
            <a:avLst/>
          </a:prstGeom>
          <a:solidFill>
            <a:schemeClr val="accent2"/>
          </a:solidFill>
          <a:ln w="9525">
            <a:noFill/>
            <a:miter lim="800000"/>
            <a:headEnd/>
            <a:tailEnd/>
          </a:ln>
          <a:effectLst/>
        </p:spPr>
        <p:txBody>
          <a:bodyPr/>
          <a:lstStyle/>
          <a:p>
            <a:endParaRPr kumimoji="1" lang="en-US" sz="2400">
              <a:solidFill>
                <a:srgbClr val="FFFFFF"/>
              </a:solidFill>
              <a:latin typeface="Arial" charset="0"/>
            </a:endParaRPr>
          </a:p>
        </p:txBody>
      </p:sp>
      <p:sp>
        <p:nvSpPr>
          <p:cNvPr id="1027" name="Rectangle 3"/>
          <p:cNvSpPr>
            <a:spLocks noChangeArrowheads="1"/>
          </p:cNvSpPr>
          <p:nvPr/>
        </p:nvSpPr>
        <p:spPr bwMode="auto">
          <a:xfrm>
            <a:off x="1143000" y="0"/>
            <a:ext cx="1447800" cy="3810000"/>
          </a:xfrm>
          <a:prstGeom prst="rect">
            <a:avLst/>
          </a:prstGeom>
          <a:solidFill>
            <a:schemeClr va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8" name="Rectangle 4"/>
          <p:cNvSpPr>
            <a:spLocks noChangeArrowheads="1"/>
          </p:cNvSpPr>
          <p:nvPr/>
        </p:nvSpPr>
        <p:spPr bwMode="auto">
          <a:xfrm>
            <a:off x="1447800" y="1143000"/>
            <a:ext cx="6324600" cy="1371600"/>
          </a:xfrm>
          <a:prstGeom prst="rect">
            <a:avLst/>
          </a:prstGeom>
          <a:solidFill>
            <a:schemeClr val="folHlink"/>
          </a:solidFill>
          <a:ln w="9525">
            <a:noFill/>
            <a:miter lim="800000"/>
            <a:headEnd/>
            <a:tailEnd/>
          </a:ln>
          <a:effectLst/>
        </p:spPr>
        <p:txBody>
          <a:bodyPr/>
          <a:lstStyle/>
          <a:p>
            <a:endParaRPr kumimoji="1" lang="en-US" sz="2400">
              <a:solidFill>
                <a:srgbClr val="FFFFFF"/>
              </a:solidFill>
              <a:latin typeface="Arial" charset="0"/>
            </a:endParaRPr>
          </a:p>
        </p:txBody>
      </p:sp>
      <p:sp>
        <p:nvSpPr>
          <p:cNvPr id="1029" name="Rectangle 5"/>
          <p:cNvSpPr>
            <a:spLocks noGrp="1" noChangeArrowheads="1"/>
          </p:cNvSpPr>
          <p:nvPr>
            <p:ph type="title"/>
          </p:nvPr>
        </p:nvSpPr>
        <p:spPr bwMode="auto">
          <a:xfrm>
            <a:off x="1447800" y="1257300"/>
            <a:ext cx="6324600" cy="11049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2743200" y="2590800"/>
            <a:ext cx="6172200" cy="3352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a:hlinkClick r:id="" action="ppaction://hlinkshowjump?jump=previousslide"/>
          </p:cNvPr>
          <p:cNvSpPr>
            <a:spLocks noChangeArrowheads="1"/>
          </p:cNvSpPr>
          <p:nvPr/>
        </p:nvSpPr>
        <p:spPr bwMode="auto">
          <a:xfrm>
            <a:off x="78978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b a c k</a:t>
            </a:r>
            <a:endParaRPr kumimoji="1" lang="en-US" altLang="en-US" sz="2400">
              <a:solidFill>
                <a:srgbClr val="FFFFFF"/>
              </a:solidFill>
              <a:latin typeface="Arial" charset="0"/>
            </a:endParaRPr>
          </a:p>
        </p:txBody>
      </p:sp>
      <p:sp>
        <p:nvSpPr>
          <p:cNvPr id="1032" name="Rectangle 8">
            <a:hlinkClick r:id="" action="ppaction://hlinkshowjump?jump=nextslide"/>
          </p:cNvPr>
          <p:cNvSpPr>
            <a:spLocks noChangeArrowheads="1"/>
          </p:cNvSpPr>
          <p:nvPr/>
        </p:nvSpPr>
        <p:spPr bwMode="auto">
          <a:xfrm>
            <a:off x="8520113" y="6629400"/>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n e x t</a:t>
            </a:r>
            <a:endParaRPr kumimoji="1" lang="en-US" altLang="en-US" sz="2400">
              <a:solidFill>
                <a:srgbClr val="FFFFFF"/>
              </a:solidFill>
              <a:latin typeface="Arial" charset="0"/>
            </a:endParaRPr>
          </a:p>
        </p:txBody>
      </p:sp>
      <p:sp>
        <p:nvSpPr>
          <p:cNvPr id="1033" name="Rectangle 9">
            <a:hlinkClick r:id="" action="ppaction://hlinkshowjump?jump=firstslide"/>
          </p:cNvPr>
          <p:cNvSpPr>
            <a:spLocks noChangeArrowheads="1"/>
          </p:cNvSpPr>
          <p:nvPr/>
        </p:nvSpPr>
        <p:spPr bwMode="auto">
          <a:xfrm>
            <a:off x="7135813" y="6630988"/>
            <a:ext cx="622300" cy="228600"/>
          </a:xfrm>
          <a:prstGeom prst="rect">
            <a:avLst/>
          </a:prstGeom>
          <a:noFill/>
          <a:ln w="12700" cap="sq">
            <a:solidFill>
              <a:srgbClr val="FFFFCC"/>
            </a:solidFill>
            <a:miter lim="800000"/>
            <a:headEnd/>
            <a:tailEnd/>
          </a:ln>
          <a:effectLst/>
        </p:spPr>
        <p:txBody>
          <a:bodyPr wrap="none" lIns="92075" tIns="46038" rIns="92075" bIns="46038" anchor="ctr"/>
          <a:lstStyle/>
          <a:p>
            <a:pPr algn="ctr"/>
            <a:r>
              <a:rPr kumimoji="1" lang="en-US" altLang="en-US" sz="1200">
                <a:solidFill>
                  <a:srgbClr val="CC0000"/>
                </a:solidFill>
                <a:latin typeface="Arial" charset="0"/>
              </a:rPr>
              <a:t>h o m e</a:t>
            </a:r>
            <a:endParaRPr kumimoji="1" lang="en-US" altLang="en-US" sz="2400">
              <a:solidFill>
                <a:srgbClr val="FFFFFF"/>
              </a:solidFill>
              <a:latin typeface="Arial" charset="0"/>
            </a:endParaRPr>
          </a:p>
        </p:txBody>
      </p:sp>
      <p:sp>
        <p:nvSpPr>
          <p:cNvPr id="1034" name="Rectangle 10"/>
          <p:cNvSpPr>
            <a:spLocks noGrp="1" noChangeArrowheads="1"/>
          </p:cNvSpPr>
          <p:nvPr>
            <p:ph type="dt" sz="half" idx="2"/>
          </p:nvPr>
        </p:nvSpPr>
        <p:spPr bwMode="auto">
          <a:xfrm>
            <a:off x="762000" y="5486400"/>
            <a:ext cx="1828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400">
                <a:latin typeface="Times New Roman" pitchFamily="18" charset="0"/>
              </a:defRPr>
            </a:lvl1pPr>
          </a:lstStyle>
          <a:p>
            <a:r>
              <a:rPr lang="en-US" altLang="en-US">
                <a:solidFill>
                  <a:srgbClr val="FFFFFF"/>
                </a:solidFill>
              </a:rPr>
              <a:t>11/19/1863</a:t>
            </a:r>
          </a:p>
        </p:txBody>
      </p:sp>
      <p:sp>
        <p:nvSpPr>
          <p:cNvPr id="1035" name="Rectangle 11"/>
          <p:cNvSpPr>
            <a:spLocks noGrp="1" noChangeArrowheads="1"/>
          </p:cNvSpPr>
          <p:nvPr>
            <p:ph type="ftr" sz="quarter" idx="3"/>
          </p:nvPr>
        </p:nvSpPr>
        <p:spPr bwMode="auto">
          <a:xfrm>
            <a:off x="0" y="5943600"/>
            <a:ext cx="2590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kumimoji="0" sz="1400">
                <a:latin typeface="Times New Roman" pitchFamily="18" charset="0"/>
              </a:defRPr>
            </a:lvl1pPr>
          </a:lstStyle>
          <a:p>
            <a:endParaRPr lang="en-US" altLang="en-US">
              <a:solidFill>
                <a:srgbClr val="FFFFFF"/>
              </a:solidFill>
            </a:endParaRPr>
          </a:p>
        </p:txBody>
      </p:sp>
      <p:sp>
        <p:nvSpPr>
          <p:cNvPr id="1036" name="Rectangle 12"/>
          <p:cNvSpPr>
            <a:spLocks noGrp="1" noChangeArrowheads="1"/>
          </p:cNvSpPr>
          <p:nvPr>
            <p:ph type="sldNum" sz="quarter" idx="4"/>
          </p:nvPr>
        </p:nvSpPr>
        <p:spPr bwMode="auto">
          <a:xfrm>
            <a:off x="36576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400">
                <a:latin typeface="Times New Roman" pitchFamily="18" charset="0"/>
              </a:defRPr>
            </a:lvl1pPr>
          </a:lstStyle>
          <a:p>
            <a:fld id="{2BC4C906-8165-4BE1-B941-25224B334B9C}" type="slidenum">
              <a:rPr lang="en-US" altLang="en-US">
                <a:solidFill>
                  <a:srgbClr val="FFFFFF"/>
                </a:solidFill>
              </a: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0">
                                            <p:txEl>
                                              <p:pRg st="0" end="0"/>
                                            </p:txEl>
                                          </p:spTgt>
                                        </p:tgtEl>
                                        <p:attrNameLst>
                                          <p:attrName>style.visibility</p:attrName>
                                        </p:attrNameLst>
                                      </p:cBhvr>
                                      <p:to>
                                        <p:strVal val="visible"/>
                                      </p:to>
                                    </p:set>
                                    <p:animEffect transition="in" filter="blinds(horizontal)">
                                      <p:cBhvr>
                                        <p:cTn id="12" dur="500"/>
                                        <p:tgtEl>
                                          <p:spTgt spid="1030">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0">
                                            <p:txEl>
                                              <p:pRg st="1" end="1"/>
                                            </p:txEl>
                                          </p:spTgt>
                                        </p:tgtEl>
                                        <p:attrNameLst>
                                          <p:attrName>style.visibility</p:attrName>
                                        </p:attrNameLst>
                                      </p:cBhvr>
                                      <p:to>
                                        <p:strVal val="visible"/>
                                      </p:to>
                                    </p:set>
                                    <p:animEffect transition="in" filter="blinds(horizontal)">
                                      <p:cBhvr>
                                        <p:cTn id="15" dur="500"/>
                                        <p:tgtEl>
                                          <p:spTgt spid="103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0">
                                            <p:txEl>
                                              <p:pRg st="2" end="2"/>
                                            </p:txEl>
                                          </p:spTgt>
                                        </p:tgtEl>
                                        <p:attrNameLst>
                                          <p:attrName>style.visibility</p:attrName>
                                        </p:attrNameLst>
                                      </p:cBhvr>
                                      <p:to>
                                        <p:strVal val="visible"/>
                                      </p:to>
                                    </p:set>
                                    <p:animEffect transition="in" filter="blinds(horizontal)">
                                      <p:cBhvr>
                                        <p:cTn id="18" dur="500"/>
                                        <p:tgtEl>
                                          <p:spTgt spid="1030">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0">
                                            <p:txEl>
                                              <p:pRg st="3" end="3"/>
                                            </p:txEl>
                                          </p:spTgt>
                                        </p:tgtEl>
                                        <p:attrNameLst>
                                          <p:attrName>style.visibility</p:attrName>
                                        </p:attrNameLst>
                                      </p:cBhvr>
                                      <p:to>
                                        <p:strVal val="visible"/>
                                      </p:to>
                                    </p:set>
                                    <p:animEffect transition="in" filter="blinds(horizontal)">
                                      <p:cBhvr>
                                        <p:cTn id="21" dur="500"/>
                                        <p:tgtEl>
                                          <p:spTgt spid="1030">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0">
                                            <p:txEl>
                                              <p:pRg st="4" end="4"/>
                                            </p:txEl>
                                          </p:spTgt>
                                        </p:tgtEl>
                                        <p:attrNameLst>
                                          <p:attrName>style.visibility</p:attrName>
                                        </p:attrNameLst>
                                      </p:cBhvr>
                                      <p:to>
                                        <p:strVal val="visible"/>
                                      </p:to>
                                    </p:set>
                                    <p:animEffect transition="in" filter="blinds(horizontal)">
                                      <p:cBhvr>
                                        <p:cTn id="24"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p:tmplLst>
          <p:tmpl lvl="1">
            <p:tnLst>
              <p:par>
                <p:cTn presetID="3" presetClass="entr" presetSubtype="10" fill="hold" nodeType="click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2">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3">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4">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 lvl="5">
            <p:tnLst>
              <p:par>
                <p:cTn presetID="3" presetClass="entr" presetSubtype="10" fill="hold"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blinds(horizontal)">
                      <p:cBhvr>
                        <p:cTn dur="500"/>
                        <p:tgtEl>
                          <p:spTgt spid="1030"/>
                        </p:tgtEl>
                      </p:cBhvr>
                    </p:animEffect>
                  </p:childTnLst>
                </p:cTn>
              </p:par>
            </p:tnLst>
          </p:tmpl>
        </p:tmplLst>
      </p:bldP>
    </p:bldLst>
  </p:timing>
  <p:hf sldNum="0" hdr="0" ftr="0"/>
  <p:txStyles>
    <p:titleStyle>
      <a:lvl1pPr algn="l" rtl="0" eaLnBrk="0" fontAlgn="base" hangingPunct="0">
        <a:spcBef>
          <a:spcPct val="0"/>
        </a:spcBef>
        <a:spcAft>
          <a:spcPct val="0"/>
        </a:spcAft>
        <a:defRPr kumimoji="1" sz="3200" b="1">
          <a:solidFill>
            <a:schemeClr val="tx1"/>
          </a:solidFill>
          <a:latin typeface="+mj-lt"/>
          <a:ea typeface="+mj-ea"/>
          <a:cs typeface="+mj-cs"/>
        </a:defRPr>
      </a:lvl1pPr>
      <a:lvl2pPr algn="l" rtl="0" eaLnBrk="0" fontAlgn="base" hangingPunct="0">
        <a:spcBef>
          <a:spcPct val="0"/>
        </a:spcBef>
        <a:spcAft>
          <a:spcPct val="0"/>
        </a:spcAft>
        <a:defRPr kumimoji="1" sz="3200" b="1">
          <a:solidFill>
            <a:schemeClr val="tx1"/>
          </a:solidFill>
          <a:latin typeface="Arial" charset="0"/>
        </a:defRPr>
      </a:lvl2pPr>
      <a:lvl3pPr algn="l" rtl="0" eaLnBrk="0" fontAlgn="base" hangingPunct="0">
        <a:spcBef>
          <a:spcPct val="0"/>
        </a:spcBef>
        <a:spcAft>
          <a:spcPct val="0"/>
        </a:spcAft>
        <a:defRPr kumimoji="1" sz="3200" b="1">
          <a:solidFill>
            <a:schemeClr val="tx1"/>
          </a:solidFill>
          <a:latin typeface="Arial" charset="0"/>
        </a:defRPr>
      </a:lvl3pPr>
      <a:lvl4pPr algn="l" rtl="0" eaLnBrk="0" fontAlgn="base" hangingPunct="0">
        <a:spcBef>
          <a:spcPct val="0"/>
        </a:spcBef>
        <a:spcAft>
          <a:spcPct val="0"/>
        </a:spcAft>
        <a:defRPr kumimoji="1" sz="3200" b="1">
          <a:solidFill>
            <a:schemeClr val="tx1"/>
          </a:solidFill>
          <a:latin typeface="Arial" charset="0"/>
        </a:defRPr>
      </a:lvl4pPr>
      <a:lvl5pPr algn="l" rtl="0" eaLnBrk="0" fontAlgn="base" hangingPunct="0">
        <a:spcBef>
          <a:spcPct val="0"/>
        </a:spcBef>
        <a:spcAft>
          <a:spcPct val="0"/>
        </a:spcAft>
        <a:defRPr kumimoji="1" sz="3200" b="1">
          <a:solidFill>
            <a:schemeClr val="tx1"/>
          </a:solidFill>
          <a:latin typeface="Arial" charset="0"/>
        </a:defRPr>
      </a:lvl5pPr>
      <a:lvl6pPr marL="457200" algn="l" rtl="0" eaLnBrk="0" fontAlgn="base" hangingPunct="0">
        <a:spcBef>
          <a:spcPct val="0"/>
        </a:spcBef>
        <a:spcAft>
          <a:spcPct val="0"/>
        </a:spcAft>
        <a:defRPr kumimoji="1" sz="3200" b="1">
          <a:solidFill>
            <a:schemeClr val="tx1"/>
          </a:solidFill>
          <a:latin typeface="Arial" charset="0"/>
        </a:defRPr>
      </a:lvl6pPr>
      <a:lvl7pPr marL="914400" algn="l" rtl="0" eaLnBrk="0" fontAlgn="base" hangingPunct="0">
        <a:spcBef>
          <a:spcPct val="0"/>
        </a:spcBef>
        <a:spcAft>
          <a:spcPct val="0"/>
        </a:spcAft>
        <a:defRPr kumimoji="1" sz="3200" b="1">
          <a:solidFill>
            <a:schemeClr val="tx1"/>
          </a:solidFill>
          <a:latin typeface="Arial" charset="0"/>
        </a:defRPr>
      </a:lvl7pPr>
      <a:lvl8pPr marL="1371600" algn="l" rtl="0" eaLnBrk="0" fontAlgn="base" hangingPunct="0">
        <a:spcBef>
          <a:spcPct val="0"/>
        </a:spcBef>
        <a:spcAft>
          <a:spcPct val="0"/>
        </a:spcAft>
        <a:defRPr kumimoji="1" sz="3200" b="1">
          <a:solidFill>
            <a:schemeClr val="tx1"/>
          </a:solidFill>
          <a:latin typeface="Arial" charset="0"/>
        </a:defRPr>
      </a:lvl8pPr>
      <a:lvl9pPr marL="1828800" algn="l" rtl="0" eaLnBrk="0" fontAlgn="base" hangingPunct="0">
        <a:spcBef>
          <a:spcPct val="0"/>
        </a:spcBef>
        <a:spcAft>
          <a:spcPct val="0"/>
        </a:spcAft>
        <a:defRPr kumimoji="1"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65000"/>
        <a:buFont typeface="Monotype Sorts"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charset="2"/>
        <a:buChar char="&lt;"/>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6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16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16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16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2.xml"/><Relationship Id="rId1" Type="http://schemas.openxmlformats.org/officeDocument/2006/relationships/vmlDrawing" Target="../drawings/vmlDrawing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www.w3.org/XML/" TargetMode="Externa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131.107.228.20/"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www.amazon.com/books.xml"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www.fatbrain.com/books.x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2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53.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9.xml"/><Relationship Id="rId1" Type="http://schemas.openxmlformats.org/officeDocument/2006/relationships/slideLayout" Target="../slideLayouts/slideLayout5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8.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5.xml"/><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9.xml"/><Relationship Id="rId1" Type="http://schemas.openxmlformats.org/officeDocument/2006/relationships/slideLayout" Target="../slideLayouts/slideLayout48.xml"/><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3.xml.rels><?xml version="1.0" encoding="UTF-8" standalone="yes"?>
<Relationships xmlns="http://schemas.openxmlformats.org/package/2006/relationships"><Relationship Id="rId3" Type="http://schemas.openxmlformats.org/officeDocument/2006/relationships/hyperlink" Target="http://cs.washington.edu/research/semweb" TargetMode="External"/><Relationship Id="rId2" Type="http://schemas.openxmlformats.org/officeDocument/2006/relationships/notesSlide" Target="../notesSlides/notesSlide80.xml"/><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53.xml"/></Relationships>
</file>

<file path=ppt/slides/_rels/slide96.xml.rels><?xml version="1.0" encoding="UTF-8" standalone="yes"?>
<Relationships xmlns="http://schemas.openxmlformats.org/package/2006/relationships"><Relationship Id="rId3" Type="http://schemas.openxmlformats.org/officeDocument/2006/relationships/hyperlink" Target="http://blogger.iftf.org/Future/000603.html" TargetMode="External"/><Relationship Id="rId2" Type="http://schemas.openxmlformats.org/officeDocument/2006/relationships/notesSlide" Target="../notesSlides/notesSlide83.xml"/><Relationship Id="rId1" Type="http://schemas.openxmlformats.org/officeDocument/2006/relationships/slideLayout" Target="../slideLayouts/slideLayout48.xml"/><Relationship Id="rId4" Type="http://schemas.openxmlformats.org/officeDocument/2006/relationships/hyperlink" Target="http://blogger.iftf.org/Future/000622.html"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r>
              <a:rPr lang="en-US"/>
              <a:t>Slides adapted from Rao (ASU) &amp; Franklin (Berkeley)</a:t>
            </a:r>
          </a:p>
        </p:txBody>
      </p:sp>
      <p:sp>
        <p:nvSpPr>
          <p:cNvPr id="413698" name="Rectangle 2"/>
          <p:cNvSpPr>
            <a:spLocks noGrp="1" noChangeArrowheads="1"/>
          </p:cNvSpPr>
          <p:nvPr>
            <p:ph type="title"/>
          </p:nvPr>
        </p:nvSpPr>
        <p:spPr/>
        <p:txBody>
          <a:bodyPr/>
          <a:lstStyle/>
          <a:p>
            <a:r>
              <a:rPr lang="en-US"/>
              <a:t>Structure</a:t>
            </a:r>
          </a:p>
        </p:txBody>
      </p:sp>
      <p:sp>
        <p:nvSpPr>
          <p:cNvPr id="413699" name="Rectangle 3"/>
          <p:cNvSpPr>
            <a:spLocks noGrp="1" noChangeArrowheads="1"/>
          </p:cNvSpPr>
          <p:nvPr>
            <p:ph type="body" idx="1"/>
          </p:nvPr>
        </p:nvSpPr>
        <p:spPr>
          <a:xfrm>
            <a:off x="0" y="4648200"/>
            <a:ext cx="9144000" cy="1676400"/>
          </a:xfrm>
        </p:spPr>
        <p:txBody>
          <a:bodyPr/>
          <a:lstStyle/>
          <a:p>
            <a:r>
              <a:rPr lang="en-US"/>
              <a:t>How will search and querying on these three types of data differ?</a:t>
            </a:r>
          </a:p>
        </p:txBody>
      </p:sp>
      <p:sp>
        <p:nvSpPr>
          <p:cNvPr id="413700" name="Text Box 4"/>
          <p:cNvSpPr txBox="1">
            <a:spLocks noChangeArrowheads="1"/>
          </p:cNvSpPr>
          <p:nvPr/>
        </p:nvSpPr>
        <p:spPr bwMode="auto">
          <a:xfrm>
            <a:off x="1050925" y="1641475"/>
            <a:ext cx="2000250" cy="1187450"/>
          </a:xfrm>
          <a:prstGeom prst="rect">
            <a:avLst/>
          </a:prstGeom>
          <a:noFill/>
          <a:ln w="9525">
            <a:noFill/>
            <a:miter lim="800000"/>
            <a:headEnd/>
            <a:tailEnd/>
          </a:ln>
          <a:effectLst/>
        </p:spPr>
        <p:txBody>
          <a:bodyPr wrap="none">
            <a:spAutoFit/>
          </a:bodyPr>
          <a:lstStyle/>
          <a:p>
            <a:pPr algn="ctr"/>
            <a:r>
              <a:rPr lang="en-US" sz="2400"/>
              <a:t>A generic</a:t>
            </a:r>
          </a:p>
          <a:p>
            <a:pPr algn="ctr"/>
            <a:r>
              <a:rPr lang="en-US" sz="2400"/>
              <a:t>web page</a:t>
            </a:r>
          </a:p>
          <a:p>
            <a:pPr algn="ctr"/>
            <a:r>
              <a:rPr lang="en-US" sz="2400"/>
              <a:t>containing text</a:t>
            </a:r>
          </a:p>
        </p:txBody>
      </p:sp>
      <p:sp>
        <p:nvSpPr>
          <p:cNvPr id="413701" name="Text Box 5"/>
          <p:cNvSpPr txBox="1">
            <a:spLocks noChangeArrowheads="1"/>
          </p:cNvSpPr>
          <p:nvPr/>
        </p:nvSpPr>
        <p:spPr bwMode="auto">
          <a:xfrm>
            <a:off x="3844925" y="3124200"/>
            <a:ext cx="1317625" cy="822325"/>
          </a:xfrm>
          <a:prstGeom prst="rect">
            <a:avLst/>
          </a:prstGeom>
          <a:noFill/>
          <a:ln w="9525">
            <a:noFill/>
            <a:miter lim="800000"/>
            <a:headEnd/>
            <a:tailEnd/>
          </a:ln>
          <a:effectLst/>
        </p:spPr>
        <p:txBody>
          <a:bodyPr wrap="none">
            <a:spAutoFit/>
          </a:bodyPr>
          <a:lstStyle/>
          <a:p>
            <a:pPr algn="ctr"/>
            <a:r>
              <a:rPr lang="en-US" sz="2400"/>
              <a:t>A movie </a:t>
            </a:r>
          </a:p>
          <a:p>
            <a:pPr algn="ctr"/>
            <a:r>
              <a:rPr lang="en-US" sz="2400"/>
              <a:t>review</a:t>
            </a:r>
          </a:p>
        </p:txBody>
      </p:sp>
      <p:grpSp>
        <p:nvGrpSpPr>
          <p:cNvPr id="413702" name="Group 6"/>
          <p:cNvGrpSpPr>
            <a:grpSpLocks/>
          </p:cNvGrpSpPr>
          <p:nvPr/>
        </p:nvGrpSpPr>
        <p:grpSpPr bwMode="auto">
          <a:xfrm>
            <a:off x="1295400" y="2362200"/>
            <a:ext cx="5840413" cy="1981200"/>
            <a:chOff x="816" y="1488"/>
            <a:chExt cx="3679" cy="1248"/>
          </a:xfrm>
        </p:grpSpPr>
        <p:sp>
          <p:nvSpPr>
            <p:cNvPr id="413703" name="Text Box 7"/>
            <p:cNvSpPr txBox="1">
              <a:spLocks noChangeArrowheads="1"/>
            </p:cNvSpPr>
            <p:nvPr/>
          </p:nvSpPr>
          <p:spPr bwMode="auto">
            <a:xfrm>
              <a:off x="816" y="1776"/>
              <a:ext cx="830" cy="288"/>
            </a:xfrm>
            <a:prstGeom prst="rect">
              <a:avLst/>
            </a:prstGeom>
            <a:noFill/>
            <a:ln w="9525">
              <a:noFill/>
              <a:miter lim="800000"/>
              <a:headEnd/>
              <a:tailEnd/>
            </a:ln>
            <a:effectLst/>
          </p:spPr>
          <p:txBody>
            <a:bodyPr wrap="none">
              <a:spAutoFit/>
            </a:bodyPr>
            <a:lstStyle/>
            <a:p>
              <a:r>
                <a:rPr lang="en-US" sz="2400">
                  <a:solidFill>
                    <a:srgbClr val="336600"/>
                  </a:solidFill>
                </a:rPr>
                <a:t>[English]</a:t>
              </a:r>
            </a:p>
          </p:txBody>
        </p:sp>
        <p:sp>
          <p:nvSpPr>
            <p:cNvPr id="413704" name="Text Box 8"/>
            <p:cNvSpPr txBox="1">
              <a:spLocks noChangeArrowheads="1"/>
            </p:cNvSpPr>
            <p:nvPr/>
          </p:nvSpPr>
          <p:spPr bwMode="auto">
            <a:xfrm>
              <a:off x="3888" y="1488"/>
              <a:ext cx="607" cy="288"/>
            </a:xfrm>
            <a:prstGeom prst="rect">
              <a:avLst/>
            </a:prstGeom>
            <a:noFill/>
            <a:ln w="9525">
              <a:noFill/>
              <a:miter lim="800000"/>
              <a:headEnd/>
              <a:tailEnd/>
            </a:ln>
            <a:effectLst/>
          </p:spPr>
          <p:txBody>
            <a:bodyPr wrap="none">
              <a:spAutoFit/>
            </a:bodyPr>
            <a:lstStyle/>
            <a:p>
              <a:r>
                <a:rPr lang="en-US" sz="2400">
                  <a:solidFill>
                    <a:srgbClr val="336600"/>
                  </a:solidFill>
                </a:rPr>
                <a:t>[SQL]</a:t>
              </a:r>
            </a:p>
          </p:txBody>
        </p:sp>
        <p:sp>
          <p:nvSpPr>
            <p:cNvPr id="413705" name="Text Box 9"/>
            <p:cNvSpPr txBox="1">
              <a:spLocks noChangeArrowheads="1"/>
            </p:cNvSpPr>
            <p:nvPr/>
          </p:nvSpPr>
          <p:spPr bwMode="auto">
            <a:xfrm>
              <a:off x="2448" y="2448"/>
              <a:ext cx="671" cy="288"/>
            </a:xfrm>
            <a:prstGeom prst="rect">
              <a:avLst/>
            </a:prstGeom>
            <a:noFill/>
            <a:ln w="9525">
              <a:noFill/>
              <a:miter lim="800000"/>
              <a:headEnd/>
              <a:tailEnd/>
            </a:ln>
            <a:effectLst/>
          </p:spPr>
          <p:txBody>
            <a:bodyPr wrap="none">
              <a:spAutoFit/>
            </a:bodyPr>
            <a:lstStyle/>
            <a:p>
              <a:r>
                <a:rPr lang="en-US" sz="2400">
                  <a:solidFill>
                    <a:srgbClr val="336600"/>
                  </a:solidFill>
                </a:rPr>
                <a:t>[XML]</a:t>
              </a:r>
            </a:p>
          </p:txBody>
        </p:sp>
      </p:grpSp>
      <p:sp>
        <p:nvSpPr>
          <p:cNvPr id="413706" name="Text Box 10"/>
          <p:cNvSpPr txBox="1">
            <a:spLocks noChangeArrowheads="1"/>
          </p:cNvSpPr>
          <p:nvPr/>
        </p:nvSpPr>
        <p:spPr bwMode="auto">
          <a:xfrm rot="-1097732">
            <a:off x="6553200" y="5562600"/>
            <a:ext cx="2179638" cy="457200"/>
          </a:xfrm>
          <a:prstGeom prst="rect">
            <a:avLst/>
          </a:prstGeom>
          <a:solidFill>
            <a:schemeClr val="hlink"/>
          </a:solidFill>
          <a:ln w="9525">
            <a:noFill/>
            <a:miter lim="800000"/>
            <a:headEnd/>
            <a:tailEnd/>
          </a:ln>
          <a:effectLst/>
        </p:spPr>
        <p:txBody>
          <a:bodyPr wrap="none">
            <a:spAutoFit/>
          </a:bodyPr>
          <a:lstStyle/>
          <a:p>
            <a:r>
              <a:rPr lang="en-US" sz="2400"/>
              <a:t>Semi-Structured</a:t>
            </a:r>
          </a:p>
        </p:txBody>
      </p:sp>
      <p:sp>
        <p:nvSpPr>
          <p:cNvPr id="413707" name="Text Box 11"/>
          <p:cNvSpPr txBox="1">
            <a:spLocks noChangeArrowheads="1"/>
          </p:cNvSpPr>
          <p:nvPr/>
        </p:nvSpPr>
        <p:spPr bwMode="auto">
          <a:xfrm>
            <a:off x="5735638" y="1600200"/>
            <a:ext cx="1892300" cy="822325"/>
          </a:xfrm>
          <a:prstGeom prst="rect">
            <a:avLst/>
          </a:prstGeom>
          <a:noFill/>
          <a:ln w="9525">
            <a:noFill/>
            <a:miter lim="800000"/>
            <a:headEnd/>
            <a:tailEnd/>
          </a:ln>
          <a:effectLst/>
        </p:spPr>
        <p:txBody>
          <a:bodyPr wrap="none">
            <a:spAutoFit/>
          </a:bodyPr>
          <a:lstStyle/>
          <a:p>
            <a:pPr algn="ctr"/>
            <a:r>
              <a:rPr lang="en-US" sz="2400"/>
              <a:t>An employee </a:t>
            </a:r>
          </a:p>
          <a:p>
            <a:pPr algn="ctr"/>
            <a:r>
              <a:rPr lang="en-US" sz="2400"/>
              <a:t>record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702"/>
                                        </p:tgtEl>
                                        <p:attrNameLst>
                                          <p:attrName>style.visibility</p:attrName>
                                        </p:attrNameLst>
                                      </p:cBhvr>
                                      <p:to>
                                        <p:strVal val="visible"/>
                                      </p:to>
                                    </p:set>
                                    <p:anim calcmode="lin" valueType="num">
                                      <p:cBhvr additive="base">
                                        <p:cTn id="7" dur="500" fill="hold"/>
                                        <p:tgtEl>
                                          <p:spTgt spid="413702"/>
                                        </p:tgtEl>
                                        <p:attrNameLst>
                                          <p:attrName>ppt_x</p:attrName>
                                        </p:attrNameLst>
                                      </p:cBhvr>
                                      <p:tavLst>
                                        <p:tav tm="0">
                                          <p:val>
                                            <p:strVal val="0-#ppt_w/2"/>
                                          </p:val>
                                        </p:tav>
                                        <p:tav tm="100000">
                                          <p:val>
                                            <p:strVal val="#ppt_x"/>
                                          </p:val>
                                        </p:tav>
                                      </p:tavLst>
                                    </p:anim>
                                    <p:anim calcmode="lin" valueType="num">
                                      <p:cBhvr additive="base">
                                        <p:cTn id="8" dur="500" fill="hold"/>
                                        <p:tgtEl>
                                          <p:spTgt spid="4137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3706"/>
                                        </p:tgtEl>
                                        <p:attrNameLst>
                                          <p:attrName>style.visibility</p:attrName>
                                        </p:attrNameLst>
                                      </p:cBhvr>
                                      <p:to>
                                        <p:strVal val="visible"/>
                                      </p:to>
                                    </p:set>
                                    <p:anim calcmode="lin" valueType="num">
                                      <p:cBhvr additive="base">
                                        <p:cTn id="13" dur="500" fill="hold"/>
                                        <p:tgtEl>
                                          <p:spTgt spid="413706"/>
                                        </p:tgtEl>
                                        <p:attrNameLst>
                                          <p:attrName>ppt_x</p:attrName>
                                        </p:attrNameLst>
                                      </p:cBhvr>
                                      <p:tavLst>
                                        <p:tav tm="0">
                                          <p:val>
                                            <p:strVal val="0-#ppt_w/2"/>
                                          </p:val>
                                        </p:tav>
                                        <p:tav tm="100000">
                                          <p:val>
                                            <p:strVal val="#ppt_x"/>
                                          </p:val>
                                        </p:tav>
                                      </p:tavLst>
                                    </p:anim>
                                    <p:anim calcmode="lin" valueType="num">
                                      <p:cBhvr additive="base">
                                        <p:cTn id="14" dur="500" fill="hold"/>
                                        <p:tgtEl>
                                          <p:spTgt spid="413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r>
              <a:rPr lang="en-US"/>
              <a:t>Slides adapted from Rao (ASU) &amp; Franklin (Berkeley)</a:t>
            </a:r>
          </a:p>
        </p:txBody>
      </p:sp>
      <p:sp>
        <p:nvSpPr>
          <p:cNvPr id="13" name="Slide Number Placeholder 4"/>
          <p:cNvSpPr>
            <a:spLocks noGrp="1"/>
          </p:cNvSpPr>
          <p:nvPr>
            <p:ph type="sldNum" sz="quarter" idx="11"/>
          </p:nvPr>
        </p:nvSpPr>
        <p:spPr/>
        <p:txBody>
          <a:bodyPr/>
          <a:lstStyle/>
          <a:p>
            <a:fld id="{2778FEFF-77B2-4386-8521-18CA8A8FCEB9}" type="slidenum">
              <a:rPr lang="en-US"/>
              <a:pPr/>
              <a:t>10</a:t>
            </a:fld>
            <a:endParaRPr lang="en-US"/>
          </a:p>
        </p:txBody>
      </p:sp>
      <p:sp>
        <p:nvSpPr>
          <p:cNvPr id="14" name="Date Placeholder 5"/>
          <p:cNvSpPr>
            <a:spLocks noGrp="1"/>
          </p:cNvSpPr>
          <p:nvPr>
            <p:ph type="dt" sz="half" idx="12"/>
          </p:nvPr>
        </p:nvSpPr>
        <p:spPr/>
        <p:txBody>
          <a:bodyPr/>
          <a:lstStyle/>
          <a:p>
            <a:fld id="{DB7E300D-1E59-40FE-AE37-568EC81BA155}" type="datetime1">
              <a:rPr lang="en-US"/>
              <a:pPr/>
              <a:t>4/22/2010</a:t>
            </a:fld>
            <a:endParaRPr lang="en-US"/>
          </a:p>
        </p:txBody>
      </p:sp>
      <p:sp>
        <p:nvSpPr>
          <p:cNvPr id="427010" name="Rectangle 2"/>
          <p:cNvSpPr>
            <a:spLocks noGrp="1" noChangeArrowheads="1"/>
          </p:cNvSpPr>
          <p:nvPr>
            <p:ph type="title"/>
          </p:nvPr>
        </p:nvSpPr>
        <p:spPr/>
        <p:txBody>
          <a:bodyPr/>
          <a:lstStyle/>
          <a:p>
            <a:r>
              <a:rPr lang="en-US"/>
              <a:t>An XML Document Example</a:t>
            </a:r>
          </a:p>
        </p:txBody>
      </p:sp>
      <p:sp>
        <p:nvSpPr>
          <p:cNvPr id="427011" name="Rectangle 3"/>
          <p:cNvSpPr>
            <a:spLocks noGrp="1" noChangeArrowheads="1"/>
          </p:cNvSpPr>
          <p:nvPr>
            <p:ph type="body" idx="1"/>
          </p:nvPr>
        </p:nvSpPr>
        <p:spPr>
          <a:xfrm>
            <a:off x="1003300" y="1663700"/>
            <a:ext cx="8229600" cy="4089400"/>
          </a:xfrm>
        </p:spPr>
        <p:txBody>
          <a:bodyPr/>
          <a:lstStyle/>
          <a:p>
            <a:pPr>
              <a:buFont typeface="Wingdings" pitchFamily="2" charset="2"/>
              <a:buNone/>
            </a:pPr>
            <a:r>
              <a:rPr lang="en-US" sz="1400"/>
              <a:t>&lt;imdb&gt;</a:t>
            </a:r>
          </a:p>
          <a:p>
            <a:pPr>
              <a:buFont typeface="Wingdings" pitchFamily="2" charset="2"/>
              <a:buNone/>
            </a:pPr>
            <a:r>
              <a:rPr lang="en-US" sz="1400"/>
              <a:t>    &lt;show year=“</a:t>
            </a:r>
            <a:r>
              <a:rPr lang="en-US" sz="1400">
                <a:solidFill>
                  <a:srgbClr val="990000"/>
                </a:solidFill>
              </a:rPr>
              <a:t>1993</a:t>
            </a:r>
            <a:r>
              <a:rPr lang="en-US" sz="1400"/>
              <a:t>”&gt;</a:t>
            </a:r>
          </a:p>
          <a:p>
            <a:pPr>
              <a:buFont typeface="Wingdings" pitchFamily="2" charset="2"/>
              <a:buNone/>
            </a:pPr>
            <a:r>
              <a:rPr lang="en-US" sz="1400"/>
              <a:t>         &lt;title&gt;</a:t>
            </a:r>
            <a:r>
              <a:rPr lang="en-US" sz="1400">
                <a:solidFill>
                  <a:srgbClr val="990000"/>
                </a:solidFill>
              </a:rPr>
              <a:t>Fugitive, The</a:t>
            </a:r>
            <a:r>
              <a:rPr lang="en-US" sz="1400"/>
              <a:t>&lt;/title&gt;</a:t>
            </a:r>
          </a:p>
          <a:p>
            <a:pPr>
              <a:buFont typeface="Wingdings" pitchFamily="2" charset="2"/>
              <a:buNone/>
            </a:pPr>
            <a:r>
              <a:rPr lang="en-US" sz="1400"/>
              <a:t>         &lt;review&gt;</a:t>
            </a:r>
          </a:p>
          <a:p>
            <a:pPr>
              <a:buFont typeface="Wingdings" pitchFamily="2" charset="2"/>
              <a:buNone/>
            </a:pPr>
            <a:r>
              <a:rPr lang="en-US" sz="1400"/>
              <a:t>                &lt;suntimes&gt;</a:t>
            </a:r>
          </a:p>
          <a:p>
            <a:pPr>
              <a:buFont typeface="Wingdings" pitchFamily="2" charset="2"/>
              <a:buNone/>
            </a:pPr>
            <a:r>
              <a:rPr lang="en-US" sz="1400"/>
              <a:t>                     &lt;reviewer&gt;</a:t>
            </a:r>
            <a:r>
              <a:rPr lang="en-US" sz="1400">
                <a:solidFill>
                  <a:srgbClr val="990000"/>
                </a:solidFill>
              </a:rPr>
              <a:t>Roger Ebert</a:t>
            </a:r>
            <a:r>
              <a:rPr lang="en-US" sz="1400"/>
              <a:t>&lt;/reviewer&gt; </a:t>
            </a:r>
            <a:r>
              <a:rPr lang="en-US" sz="1400">
                <a:solidFill>
                  <a:srgbClr val="990000"/>
                </a:solidFill>
              </a:rPr>
              <a:t>gives</a:t>
            </a:r>
            <a:r>
              <a:rPr lang="en-US" sz="1400"/>
              <a:t> &lt;rating&gt;</a:t>
            </a:r>
            <a:r>
              <a:rPr lang="en-US" sz="1400">
                <a:solidFill>
                  <a:srgbClr val="990000"/>
                </a:solidFill>
              </a:rPr>
              <a:t>two thumbs</a:t>
            </a:r>
          </a:p>
          <a:p>
            <a:pPr>
              <a:buFont typeface="Wingdings" pitchFamily="2" charset="2"/>
              <a:buNone/>
            </a:pPr>
            <a:r>
              <a:rPr lang="en-US" sz="1400">
                <a:solidFill>
                  <a:srgbClr val="990000"/>
                </a:solidFill>
              </a:rPr>
              <a:t>                      up</a:t>
            </a:r>
            <a:r>
              <a:rPr lang="en-US" sz="1400"/>
              <a:t>&lt;/rating</a:t>
            </a:r>
            <a:r>
              <a:rPr lang="en-US" sz="1400">
                <a:solidFill>
                  <a:srgbClr val="990000"/>
                </a:solidFill>
              </a:rPr>
              <a:t>&gt;! A fun action movie, Harrison Ford at his best.</a:t>
            </a:r>
            <a:endParaRPr lang="en-US" sz="1400"/>
          </a:p>
          <a:p>
            <a:pPr>
              <a:buFont typeface="Wingdings" pitchFamily="2" charset="2"/>
              <a:buNone/>
            </a:pPr>
            <a:r>
              <a:rPr lang="en-US" sz="1400"/>
              <a:t>                &lt;/suntimes&gt;</a:t>
            </a:r>
          </a:p>
          <a:p>
            <a:pPr>
              <a:buFont typeface="Wingdings" pitchFamily="2" charset="2"/>
              <a:buNone/>
            </a:pPr>
            <a:r>
              <a:rPr lang="en-US" sz="1400"/>
              <a:t>          &lt;/review&gt;</a:t>
            </a:r>
          </a:p>
          <a:p>
            <a:pPr>
              <a:buFont typeface="Wingdings" pitchFamily="2" charset="2"/>
              <a:buNone/>
            </a:pPr>
            <a:r>
              <a:rPr lang="en-US" sz="1400"/>
              <a:t>        &lt;review&gt;</a:t>
            </a:r>
          </a:p>
          <a:p>
            <a:pPr>
              <a:buFont typeface="Wingdings" pitchFamily="2" charset="2"/>
              <a:buNone/>
            </a:pPr>
            <a:r>
              <a:rPr lang="en-US" sz="1400"/>
              <a:t>                 &lt;nyt&gt;</a:t>
            </a:r>
            <a:r>
              <a:rPr lang="en-US" sz="1400">
                <a:solidFill>
                  <a:srgbClr val="990000"/>
                </a:solidFill>
              </a:rPr>
              <a:t>The standard &amp;hollywood; summer movie strikes back.</a:t>
            </a:r>
            <a:r>
              <a:rPr lang="en-US" sz="1400"/>
              <a:t>&lt;/nyt&gt;</a:t>
            </a:r>
          </a:p>
          <a:p>
            <a:pPr>
              <a:buFont typeface="Wingdings" pitchFamily="2" charset="2"/>
              <a:buNone/>
            </a:pPr>
            <a:r>
              <a:rPr lang="en-US" sz="1400"/>
              <a:t>         &lt;/review&gt;</a:t>
            </a:r>
          </a:p>
          <a:p>
            <a:pPr>
              <a:buFont typeface="Wingdings" pitchFamily="2" charset="2"/>
              <a:buNone/>
            </a:pPr>
            <a:r>
              <a:rPr lang="en-US" sz="1400"/>
              <a:t>         &lt;box_office&gt;</a:t>
            </a:r>
            <a:r>
              <a:rPr lang="en-US" sz="1400">
                <a:solidFill>
                  <a:srgbClr val="990000"/>
                </a:solidFill>
              </a:rPr>
              <a:t>183,752,965</a:t>
            </a:r>
            <a:r>
              <a:rPr lang="en-US" sz="1400"/>
              <a:t>&lt;/box_office&gt;</a:t>
            </a:r>
          </a:p>
          <a:p>
            <a:pPr>
              <a:buFont typeface="Wingdings" pitchFamily="2" charset="2"/>
              <a:buNone/>
            </a:pPr>
            <a:r>
              <a:rPr lang="en-US" sz="1400"/>
              <a:t>      &lt;/show&gt;</a:t>
            </a:r>
          </a:p>
          <a:p>
            <a:pPr>
              <a:buFont typeface="Wingdings" pitchFamily="2" charset="2"/>
              <a:buNone/>
            </a:pPr>
            <a:r>
              <a:rPr lang="en-US" sz="1400"/>
              <a:t>       &lt;show year=“</a:t>
            </a:r>
            <a:r>
              <a:rPr lang="en-US" sz="1400">
                <a:solidFill>
                  <a:srgbClr val="990000"/>
                </a:solidFill>
              </a:rPr>
              <a:t>1994</a:t>
            </a:r>
            <a:r>
              <a:rPr lang="en-US" sz="1400"/>
              <a:t>”&gt;</a:t>
            </a:r>
          </a:p>
          <a:p>
            <a:pPr>
              <a:buFont typeface="Wingdings" pitchFamily="2" charset="2"/>
              <a:buNone/>
            </a:pPr>
            <a:r>
              <a:rPr lang="en-US" sz="1400"/>
              <a:t>              &lt;title&gt;</a:t>
            </a:r>
            <a:r>
              <a:rPr lang="en-US" sz="1400">
                <a:solidFill>
                  <a:srgbClr val="990000"/>
                </a:solidFill>
              </a:rPr>
              <a:t>X Files,The</a:t>
            </a:r>
            <a:r>
              <a:rPr lang="en-US" sz="1400"/>
              <a:t>&lt;/title&gt;</a:t>
            </a:r>
          </a:p>
          <a:p>
            <a:pPr>
              <a:buFont typeface="Wingdings" pitchFamily="2" charset="2"/>
              <a:buNone/>
            </a:pPr>
            <a:r>
              <a:rPr lang="en-US" sz="1400"/>
              <a:t>              &lt;seasons&gt;</a:t>
            </a:r>
            <a:r>
              <a:rPr lang="en-US" sz="1400">
                <a:solidFill>
                  <a:srgbClr val="990000"/>
                </a:solidFill>
              </a:rPr>
              <a:t>4</a:t>
            </a:r>
            <a:r>
              <a:rPr lang="en-US" sz="1400"/>
              <a:t>&lt;/seasons&gt;</a:t>
            </a:r>
          </a:p>
          <a:p>
            <a:pPr>
              <a:buFont typeface="Wingdings" pitchFamily="2" charset="2"/>
              <a:buNone/>
            </a:pPr>
            <a:r>
              <a:rPr lang="en-US" sz="1400"/>
              <a:t>         &lt;/show&gt;</a:t>
            </a:r>
          </a:p>
          <a:p>
            <a:pPr>
              <a:buFont typeface="Wingdings" pitchFamily="2" charset="2"/>
              <a:buNone/>
            </a:pPr>
            <a:r>
              <a:rPr lang="en-US" sz="1400"/>
              <a:t>&lt;/imdb&gt;</a:t>
            </a:r>
          </a:p>
          <a:p>
            <a:pPr>
              <a:buFont typeface="Wingdings" pitchFamily="2" charset="2"/>
              <a:buNone/>
            </a:pPr>
            <a:endParaRPr lang="en-US" sz="1400"/>
          </a:p>
        </p:txBody>
      </p:sp>
      <p:grpSp>
        <p:nvGrpSpPr>
          <p:cNvPr id="427012" name="Group 4"/>
          <p:cNvGrpSpPr>
            <a:grpSpLocks/>
          </p:cNvGrpSpPr>
          <p:nvPr/>
        </p:nvGrpSpPr>
        <p:grpSpPr bwMode="auto">
          <a:xfrm>
            <a:off x="2867025" y="1198563"/>
            <a:ext cx="1922463" cy="3001962"/>
            <a:chOff x="1654" y="755"/>
            <a:chExt cx="1211" cy="1891"/>
          </a:xfrm>
        </p:grpSpPr>
        <p:sp>
          <p:nvSpPr>
            <p:cNvPr id="427013" name="AutoShape 5"/>
            <p:cNvSpPr>
              <a:spLocks noChangeArrowheads="1"/>
            </p:cNvSpPr>
            <p:nvPr/>
          </p:nvSpPr>
          <p:spPr bwMode="auto">
            <a:xfrm>
              <a:off x="1654" y="755"/>
              <a:ext cx="868" cy="421"/>
            </a:xfrm>
            <a:prstGeom prst="wedgeRoundRectCallout">
              <a:avLst>
                <a:gd name="adj1" fmla="val -94699"/>
                <a:gd name="adj2" fmla="val 150713"/>
                <a:gd name="adj3" fmla="val 16667"/>
              </a:avLst>
            </a:prstGeom>
            <a:solidFill>
              <a:srgbClr val="CCFFFF"/>
            </a:solidFill>
            <a:ln w="9525">
              <a:solidFill>
                <a:schemeClr val="tx1"/>
              </a:solidFill>
              <a:miter lim="800000"/>
              <a:headEnd/>
              <a:tailEnd/>
            </a:ln>
            <a:effectLst/>
          </p:spPr>
          <p:txBody>
            <a:bodyPr wrap="none" anchor="ctr"/>
            <a:lstStyle/>
            <a:p>
              <a:pPr algn="ctr"/>
              <a:r>
                <a:rPr lang="en-US" sz="2400">
                  <a:solidFill>
                    <a:srgbClr val="000000"/>
                  </a:solidFill>
                </a:rPr>
                <a:t>Start Tag</a:t>
              </a:r>
            </a:p>
          </p:txBody>
        </p:sp>
        <p:sp>
          <p:nvSpPr>
            <p:cNvPr id="427014" name="AutoShape 6"/>
            <p:cNvSpPr>
              <a:spLocks noChangeArrowheads="1"/>
            </p:cNvSpPr>
            <p:nvPr/>
          </p:nvSpPr>
          <p:spPr bwMode="auto">
            <a:xfrm>
              <a:off x="1997" y="2225"/>
              <a:ext cx="868" cy="421"/>
            </a:xfrm>
            <a:prstGeom prst="wedgeRoundRectCallout">
              <a:avLst>
                <a:gd name="adj1" fmla="val -127648"/>
                <a:gd name="adj2" fmla="val -2731"/>
                <a:gd name="adj3" fmla="val 16667"/>
              </a:avLst>
            </a:prstGeom>
            <a:solidFill>
              <a:srgbClr val="CCFFFF"/>
            </a:solidFill>
            <a:ln w="9525">
              <a:solidFill>
                <a:schemeClr val="tx1"/>
              </a:solidFill>
              <a:miter lim="800000"/>
              <a:headEnd/>
              <a:tailEnd/>
            </a:ln>
            <a:effectLst/>
          </p:spPr>
          <p:txBody>
            <a:bodyPr wrap="none" anchor="ctr"/>
            <a:lstStyle/>
            <a:p>
              <a:pPr algn="ctr"/>
              <a:r>
                <a:rPr lang="en-US" sz="2400">
                  <a:solidFill>
                    <a:srgbClr val="000000"/>
                  </a:solidFill>
                </a:rPr>
                <a:t>End Tag</a:t>
              </a:r>
            </a:p>
          </p:txBody>
        </p:sp>
      </p:grpSp>
      <p:sp>
        <p:nvSpPr>
          <p:cNvPr id="427015" name="AutoShape 7"/>
          <p:cNvSpPr>
            <a:spLocks noChangeArrowheads="1"/>
          </p:cNvSpPr>
          <p:nvPr/>
        </p:nvSpPr>
        <p:spPr bwMode="auto">
          <a:xfrm>
            <a:off x="3786188" y="5665788"/>
            <a:ext cx="1423987" cy="688975"/>
          </a:xfrm>
          <a:prstGeom prst="wedgeRoundRectCallout">
            <a:avLst>
              <a:gd name="adj1" fmla="val -158694"/>
              <a:gd name="adj2" fmla="val -78343"/>
              <a:gd name="adj3" fmla="val 16667"/>
            </a:avLst>
          </a:prstGeom>
          <a:solidFill>
            <a:srgbClr val="CCFFFF"/>
          </a:solidFill>
          <a:ln w="9525">
            <a:solidFill>
              <a:schemeClr val="tx1"/>
            </a:solidFill>
            <a:miter lim="800000"/>
            <a:headEnd/>
            <a:tailEnd/>
          </a:ln>
          <a:effectLst/>
        </p:spPr>
        <p:txBody>
          <a:bodyPr wrap="none" anchor="ctr"/>
          <a:lstStyle/>
          <a:p>
            <a:pPr algn="ctr"/>
            <a:r>
              <a:rPr lang="en-US" sz="2400">
                <a:solidFill>
                  <a:srgbClr val="000000"/>
                </a:solidFill>
              </a:rPr>
              <a:t>Attribute</a:t>
            </a:r>
            <a:endParaRPr lang="en-US" sz="2400"/>
          </a:p>
        </p:txBody>
      </p:sp>
      <p:grpSp>
        <p:nvGrpSpPr>
          <p:cNvPr id="427016" name="Group 8"/>
          <p:cNvGrpSpPr>
            <a:grpSpLocks/>
          </p:cNvGrpSpPr>
          <p:nvPr/>
        </p:nvGrpSpPr>
        <p:grpSpPr bwMode="auto">
          <a:xfrm>
            <a:off x="139700" y="2638425"/>
            <a:ext cx="1444625" cy="1211263"/>
            <a:chOff x="88" y="1662"/>
            <a:chExt cx="910" cy="763"/>
          </a:xfrm>
        </p:grpSpPr>
        <p:sp>
          <p:nvSpPr>
            <p:cNvPr id="427017" name="AutoShape 9"/>
            <p:cNvSpPr>
              <a:spLocks/>
            </p:cNvSpPr>
            <p:nvPr/>
          </p:nvSpPr>
          <p:spPr bwMode="auto">
            <a:xfrm flipH="1">
              <a:off x="862" y="1662"/>
              <a:ext cx="136" cy="749"/>
            </a:xfrm>
            <a:prstGeom prst="rightBrace">
              <a:avLst>
                <a:gd name="adj1" fmla="val 45895"/>
                <a:gd name="adj2" fmla="val 50000"/>
              </a:avLst>
            </a:prstGeom>
            <a:noFill/>
            <a:ln w="19050">
              <a:solidFill>
                <a:schemeClr val="tx1"/>
              </a:solidFill>
              <a:round/>
              <a:headEnd/>
              <a:tailEnd/>
            </a:ln>
            <a:effectLst/>
          </p:spPr>
          <p:txBody>
            <a:bodyPr wrap="none" anchor="ctr"/>
            <a:lstStyle/>
            <a:p>
              <a:endParaRPr lang="en-US"/>
            </a:p>
          </p:txBody>
        </p:sp>
        <p:sp>
          <p:nvSpPr>
            <p:cNvPr id="427018" name="Text Box 10"/>
            <p:cNvSpPr txBox="1">
              <a:spLocks noChangeArrowheads="1"/>
            </p:cNvSpPr>
            <p:nvPr/>
          </p:nvSpPr>
          <p:spPr bwMode="auto">
            <a:xfrm>
              <a:off x="88" y="1901"/>
              <a:ext cx="849" cy="524"/>
            </a:xfrm>
            <a:prstGeom prst="rect">
              <a:avLst/>
            </a:prstGeom>
            <a:solidFill>
              <a:srgbClr val="CCFFFF"/>
            </a:solidFill>
            <a:ln w="9525">
              <a:solidFill>
                <a:schemeClr val="tx1"/>
              </a:solidFill>
              <a:miter lim="800000"/>
              <a:headEnd/>
              <a:tailEnd/>
            </a:ln>
            <a:effectLst/>
          </p:spPr>
          <p:txBody>
            <a:bodyPr wrap="none">
              <a:spAutoFit/>
            </a:bodyPr>
            <a:lstStyle/>
            <a:p>
              <a:r>
                <a:rPr lang="en-US" sz="2400">
                  <a:solidFill>
                    <a:srgbClr val="000000"/>
                  </a:solidFill>
                </a:rPr>
                <a:t>Element</a:t>
              </a:r>
            </a:p>
            <a:p>
              <a:r>
                <a:rPr lang="en-US" sz="2400">
                  <a:solidFill>
                    <a:srgbClr val="000000"/>
                  </a:solidFill>
                </a:rPr>
                <a:t> </a:t>
              </a:r>
              <a:r>
                <a:rPr lang="en-US" sz="1400">
                  <a:solidFill>
                    <a:srgbClr val="000000"/>
                  </a:solidFill>
                </a:rPr>
                <a:t>--can be nested</a:t>
              </a:r>
              <a:endParaRPr lang="en-US" sz="1400"/>
            </a:p>
          </p:txBody>
        </p:sp>
      </p:grpSp>
      <p:sp>
        <p:nvSpPr>
          <p:cNvPr id="427019" name="AutoShape 11"/>
          <p:cNvSpPr>
            <a:spLocks noChangeArrowheads="1"/>
          </p:cNvSpPr>
          <p:nvPr/>
        </p:nvSpPr>
        <p:spPr bwMode="auto">
          <a:xfrm>
            <a:off x="5194300" y="1663700"/>
            <a:ext cx="1701800" cy="825500"/>
          </a:xfrm>
          <a:prstGeom prst="wedgeRoundRectCallout">
            <a:avLst>
              <a:gd name="adj1" fmla="val -43005"/>
              <a:gd name="adj2" fmla="val 111537"/>
              <a:gd name="adj3" fmla="val 16667"/>
            </a:avLst>
          </a:prstGeom>
          <a:solidFill>
            <a:srgbClr val="CCFFFF"/>
          </a:solidFill>
          <a:ln w="9525">
            <a:solidFill>
              <a:schemeClr val="tx1"/>
            </a:solidFill>
            <a:miter lim="800000"/>
            <a:headEnd/>
            <a:tailEnd/>
          </a:ln>
          <a:effectLst/>
        </p:spPr>
        <p:txBody>
          <a:bodyPr/>
          <a:lstStyle/>
          <a:p>
            <a:pPr algn="ctr"/>
            <a:r>
              <a:rPr lang="en-US" sz="2400"/>
              <a:t>Mixed Content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0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7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5" grpId="0" animBg="1"/>
      <p:bldP spid="4270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Date Placeholder 3"/>
          <p:cNvSpPr>
            <a:spLocks noGrp="1"/>
          </p:cNvSpPr>
          <p:nvPr>
            <p:ph type="dt" sz="half" idx="4294967295"/>
          </p:nvPr>
        </p:nvSpPr>
        <p:spPr>
          <a:xfrm>
            <a:off x="685800" y="6248400"/>
            <a:ext cx="1905000" cy="457200"/>
          </a:xfrm>
        </p:spPr>
        <p:txBody>
          <a:bodyPr/>
          <a:lstStyle/>
          <a:p>
            <a:fld id="{29B33680-0416-4F1D-BFCC-8A402A55F3E9}" type="datetime1">
              <a:rPr lang="en-US"/>
              <a:pPr/>
              <a:t>4/22/2010</a:t>
            </a:fld>
            <a:endParaRPr lang="en-US"/>
          </a:p>
        </p:txBody>
      </p:sp>
      <p:sp>
        <p:nvSpPr>
          <p:cNvPr id="6"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7" name="Slide Number Placeholder 5"/>
          <p:cNvSpPr>
            <a:spLocks noGrp="1"/>
          </p:cNvSpPr>
          <p:nvPr>
            <p:ph type="sldNum" sz="quarter" idx="4294967295"/>
          </p:nvPr>
        </p:nvSpPr>
        <p:spPr>
          <a:xfrm>
            <a:off x="6553200" y="6248400"/>
            <a:ext cx="1905000" cy="457200"/>
          </a:xfrm>
        </p:spPr>
        <p:txBody>
          <a:bodyPr/>
          <a:lstStyle/>
          <a:p>
            <a:fld id="{3516A08B-81D2-44B9-B8AF-89F425EBA08A}" type="slidenum">
              <a:rPr lang="en-US"/>
              <a:pPr/>
              <a:t>11</a:t>
            </a:fld>
            <a:endParaRPr lang="en-US"/>
          </a:p>
        </p:txBody>
      </p:sp>
      <p:sp>
        <p:nvSpPr>
          <p:cNvPr id="429058" name="Rectangle 2"/>
          <p:cNvSpPr>
            <a:spLocks noGrp="1" noChangeArrowheads="1"/>
          </p:cNvSpPr>
          <p:nvPr>
            <p:ph type="title"/>
          </p:nvPr>
        </p:nvSpPr>
        <p:spPr/>
        <p:txBody>
          <a:bodyPr/>
          <a:lstStyle/>
          <a:p>
            <a:r>
              <a:rPr lang="en-US"/>
              <a:t>XML Terminology</a:t>
            </a:r>
          </a:p>
        </p:txBody>
      </p:sp>
      <p:sp>
        <p:nvSpPr>
          <p:cNvPr id="429059" name="Rectangle 3"/>
          <p:cNvSpPr>
            <a:spLocks noGrp="1" noChangeArrowheads="1"/>
          </p:cNvSpPr>
          <p:nvPr>
            <p:ph type="body" idx="1"/>
          </p:nvPr>
        </p:nvSpPr>
        <p:spPr>
          <a:xfrm>
            <a:off x="414338" y="1752600"/>
            <a:ext cx="7786106" cy="4142673"/>
          </a:xfrm>
        </p:spPr>
        <p:txBody>
          <a:bodyPr wrap="none">
            <a:spAutoFit/>
          </a:bodyPr>
          <a:lstStyle/>
          <a:p>
            <a:r>
              <a:rPr lang="en-US" sz="2800" dirty="0"/>
              <a:t>tags: </a:t>
            </a:r>
            <a:r>
              <a:rPr lang="en-US" sz="2800" dirty="0">
                <a:solidFill>
                  <a:srgbClr val="006600"/>
                </a:solidFill>
              </a:rPr>
              <a:t>book</a:t>
            </a:r>
            <a:r>
              <a:rPr lang="en-US" sz="2800" dirty="0"/>
              <a:t>, </a:t>
            </a:r>
            <a:r>
              <a:rPr lang="en-US" sz="2800" dirty="0">
                <a:solidFill>
                  <a:srgbClr val="006600"/>
                </a:solidFill>
              </a:rPr>
              <a:t>title</a:t>
            </a:r>
            <a:r>
              <a:rPr lang="en-US" sz="2800" dirty="0"/>
              <a:t>, </a:t>
            </a:r>
            <a:r>
              <a:rPr lang="en-US" sz="2800" dirty="0">
                <a:solidFill>
                  <a:srgbClr val="006600"/>
                </a:solidFill>
              </a:rPr>
              <a:t>author</a:t>
            </a:r>
            <a:r>
              <a:rPr lang="en-US" sz="2800" dirty="0"/>
              <a:t>, …</a:t>
            </a:r>
          </a:p>
          <a:p>
            <a:r>
              <a:rPr lang="en-US" sz="2800" dirty="0"/>
              <a:t>start tag: &lt;</a:t>
            </a:r>
            <a:r>
              <a:rPr lang="en-US" sz="2800" dirty="0">
                <a:solidFill>
                  <a:srgbClr val="006600"/>
                </a:solidFill>
              </a:rPr>
              <a:t>book</a:t>
            </a:r>
            <a:r>
              <a:rPr lang="en-US" sz="2800" dirty="0"/>
              <a:t>&gt;,  end tag: &lt;/</a:t>
            </a:r>
            <a:r>
              <a:rPr lang="en-US" sz="2800" dirty="0">
                <a:solidFill>
                  <a:srgbClr val="006600"/>
                </a:solidFill>
              </a:rPr>
              <a:t>book</a:t>
            </a:r>
            <a:r>
              <a:rPr lang="en-US" sz="2800" dirty="0"/>
              <a:t>&gt;</a:t>
            </a:r>
          </a:p>
          <a:p>
            <a:r>
              <a:rPr lang="en-US" sz="2800" dirty="0"/>
              <a:t>elements: &lt;</a:t>
            </a:r>
            <a:r>
              <a:rPr lang="en-US" sz="2800" dirty="0">
                <a:solidFill>
                  <a:srgbClr val="006600"/>
                </a:solidFill>
              </a:rPr>
              <a:t>book</a:t>
            </a:r>
            <a:r>
              <a:rPr lang="en-US" sz="2800" dirty="0"/>
              <a:t>&gt;…&lt;</a:t>
            </a:r>
            <a:r>
              <a:rPr lang="en-US" sz="2800" dirty="0">
                <a:solidFill>
                  <a:srgbClr val="006600"/>
                </a:solidFill>
              </a:rPr>
              <a:t>book</a:t>
            </a:r>
            <a:r>
              <a:rPr lang="en-US" sz="2800" dirty="0"/>
              <a:t>&gt;,&lt;</a:t>
            </a:r>
            <a:r>
              <a:rPr lang="en-US" sz="2800" dirty="0">
                <a:solidFill>
                  <a:srgbClr val="006600"/>
                </a:solidFill>
              </a:rPr>
              <a:t>author</a:t>
            </a:r>
            <a:r>
              <a:rPr lang="en-US" sz="2800" dirty="0"/>
              <a:t>&gt;…&lt;/</a:t>
            </a:r>
            <a:r>
              <a:rPr lang="en-US" sz="2800" dirty="0">
                <a:solidFill>
                  <a:srgbClr val="006600"/>
                </a:solidFill>
              </a:rPr>
              <a:t>author</a:t>
            </a:r>
            <a:r>
              <a:rPr lang="en-US" sz="2800" dirty="0"/>
              <a:t>&gt;</a:t>
            </a:r>
          </a:p>
          <a:p>
            <a:r>
              <a:rPr lang="en-US" sz="2800" dirty="0"/>
              <a:t>elements are nested</a:t>
            </a:r>
          </a:p>
          <a:p>
            <a:r>
              <a:rPr lang="en-US" sz="2800" dirty="0"/>
              <a:t>empty element: &lt;</a:t>
            </a:r>
            <a:r>
              <a:rPr lang="en-US" sz="2800" dirty="0">
                <a:solidFill>
                  <a:srgbClr val="006600"/>
                </a:solidFill>
              </a:rPr>
              <a:t>red</a:t>
            </a:r>
            <a:r>
              <a:rPr lang="en-US" sz="2800" dirty="0"/>
              <a:t>&gt;&lt;/</a:t>
            </a:r>
            <a:r>
              <a:rPr lang="en-US" sz="2800" dirty="0">
                <a:solidFill>
                  <a:srgbClr val="006600"/>
                </a:solidFill>
              </a:rPr>
              <a:t>red</a:t>
            </a:r>
            <a:r>
              <a:rPr lang="en-US" sz="2800" dirty="0"/>
              <a:t>&gt; </a:t>
            </a:r>
            <a:r>
              <a:rPr lang="en-US" sz="2800" dirty="0" err="1"/>
              <a:t>abbrv</a:t>
            </a:r>
            <a:r>
              <a:rPr lang="en-US" sz="2800" dirty="0"/>
              <a:t>. &lt;</a:t>
            </a:r>
            <a:r>
              <a:rPr lang="en-US" sz="2800" dirty="0">
                <a:solidFill>
                  <a:srgbClr val="006600"/>
                </a:solidFill>
              </a:rPr>
              <a:t>red</a:t>
            </a:r>
            <a:r>
              <a:rPr lang="en-US" sz="2800" dirty="0"/>
              <a:t>/&gt;</a:t>
            </a:r>
          </a:p>
          <a:p>
            <a:r>
              <a:rPr lang="en-US" sz="2800" dirty="0"/>
              <a:t>an XML document: single </a:t>
            </a:r>
            <a:r>
              <a:rPr lang="en-US" sz="2800" i="1" dirty="0"/>
              <a:t>root </a:t>
            </a:r>
            <a:r>
              <a:rPr lang="en-US" sz="2800" i="1" dirty="0" smtClean="0"/>
              <a:t>element</a:t>
            </a:r>
          </a:p>
          <a:p>
            <a:r>
              <a:rPr lang="en-US" sz="2800" i="1" dirty="0" smtClean="0"/>
              <a:t>Attributes</a:t>
            </a:r>
          </a:p>
          <a:p>
            <a:r>
              <a:rPr lang="en-US" sz="2800" i="1" dirty="0" smtClean="0"/>
              <a:t>Name spaces</a:t>
            </a:r>
            <a:endParaRPr lang="en-US" sz="2800" dirty="0"/>
          </a:p>
        </p:txBody>
      </p:sp>
      <p:sp>
        <p:nvSpPr>
          <p:cNvPr id="429060" name="Text Box 4"/>
          <p:cNvSpPr txBox="1">
            <a:spLocks noChangeArrowheads="1"/>
          </p:cNvSpPr>
          <p:nvPr/>
        </p:nvSpPr>
        <p:spPr bwMode="auto">
          <a:xfrm>
            <a:off x="498475" y="5932488"/>
            <a:ext cx="8140700" cy="519112"/>
          </a:xfrm>
          <a:prstGeom prst="rect">
            <a:avLst/>
          </a:prstGeom>
          <a:noFill/>
          <a:ln w="9525">
            <a:noFill/>
            <a:miter lim="800000"/>
            <a:headEnd/>
            <a:tailEnd/>
          </a:ln>
          <a:effectLst/>
        </p:spPr>
        <p:txBody>
          <a:bodyPr wrap="none">
            <a:spAutoFit/>
          </a:bodyPr>
          <a:lstStyle/>
          <a:p>
            <a:r>
              <a:rPr lang="en-US" sz="2800" i="1">
                <a:solidFill>
                  <a:srgbClr val="FF33CC"/>
                </a:solidFill>
                <a:latin typeface="Arial" charset="0"/>
              </a:rPr>
              <a:t>well formed</a:t>
            </a:r>
            <a:r>
              <a:rPr lang="en-US" sz="2800">
                <a:solidFill>
                  <a:srgbClr val="FF33CC"/>
                </a:solidFill>
                <a:latin typeface="Arial" charset="0"/>
              </a:rPr>
              <a:t> XML document: if it has matching tags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dissolve">
                                      <p:cBhvr>
                                        <p:cTn id="7" dur="500"/>
                                        <p:tgtEl>
                                          <p:spTgt spid="429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dissolve">
                                      <p:cBhvr>
                                        <p:cTn id="12" dur="500"/>
                                        <p:tgtEl>
                                          <p:spTgt spid="429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9059">
                                            <p:txEl>
                                              <p:pRg st="2" end="2"/>
                                            </p:txEl>
                                          </p:spTgt>
                                        </p:tgtEl>
                                        <p:attrNameLst>
                                          <p:attrName>style.visibility</p:attrName>
                                        </p:attrNameLst>
                                      </p:cBhvr>
                                      <p:to>
                                        <p:strVal val="visible"/>
                                      </p:to>
                                    </p:set>
                                    <p:animEffect transition="in" filter="dissolve">
                                      <p:cBhvr>
                                        <p:cTn id="17" dur="500"/>
                                        <p:tgtEl>
                                          <p:spTgt spid="429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9059">
                                            <p:txEl>
                                              <p:pRg st="3" end="3"/>
                                            </p:txEl>
                                          </p:spTgt>
                                        </p:tgtEl>
                                        <p:attrNameLst>
                                          <p:attrName>style.visibility</p:attrName>
                                        </p:attrNameLst>
                                      </p:cBhvr>
                                      <p:to>
                                        <p:strVal val="visible"/>
                                      </p:to>
                                    </p:set>
                                    <p:animEffect transition="in" filter="dissolve">
                                      <p:cBhvr>
                                        <p:cTn id="22" dur="500"/>
                                        <p:tgtEl>
                                          <p:spTgt spid="429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9059">
                                            <p:txEl>
                                              <p:pRg st="4" end="4"/>
                                            </p:txEl>
                                          </p:spTgt>
                                        </p:tgtEl>
                                        <p:attrNameLst>
                                          <p:attrName>style.visibility</p:attrName>
                                        </p:attrNameLst>
                                      </p:cBhvr>
                                      <p:to>
                                        <p:strVal val="visible"/>
                                      </p:to>
                                    </p:set>
                                    <p:animEffect transition="in" filter="dissolve">
                                      <p:cBhvr>
                                        <p:cTn id="27" dur="500"/>
                                        <p:tgtEl>
                                          <p:spTgt spid="429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9059">
                                            <p:txEl>
                                              <p:pRg st="5" end="5"/>
                                            </p:txEl>
                                          </p:spTgt>
                                        </p:tgtEl>
                                        <p:attrNameLst>
                                          <p:attrName>style.visibility</p:attrName>
                                        </p:attrNameLst>
                                      </p:cBhvr>
                                      <p:to>
                                        <p:strVal val="visible"/>
                                      </p:to>
                                    </p:set>
                                    <p:animEffect transition="in" filter="dissolve">
                                      <p:cBhvr>
                                        <p:cTn id="32" dur="500"/>
                                        <p:tgtEl>
                                          <p:spTgt spid="429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9059">
                                            <p:txEl>
                                              <p:pRg st="6" end="6"/>
                                            </p:txEl>
                                          </p:spTgt>
                                        </p:tgtEl>
                                        <p:attrNameLst>
                                          <p:attrName>style.visibility</p:attrName>
                                        </p:attrNameLst>
                                      </p:cBhvr>
                                      <p:to>
                                        <p:strVal val="visible"/>
                                      </p:to>
                                    </p:set>
                                    <p:animEffect transition="in" filter="dissolve">
                                      <p:cBhvr>
                                        <p:cTn id="37" dur="500"/>
                                        <p:tgtEl>
                                          <p:spTgt spid="429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9059">
                                            <p:txEl>
                                              <p:pRg st="7" end="7"/>
                                            </p:txEl>
                                          </p:spTgt>
                                        </p:tgtEl>
                                        <p:attrNameLst>
                                          <p:attrName>style.visibility</p:attrName>
                                        </p:attrNameLst>
                                      </p:cBhvr>
                                      <p:to>
                                        <p:strVal val="visible"/>
                                      </p:to>
                                    </p:set>
                                    <p:animEffect transition="in" filter="dissolve">
                                      <p:cBhvr>
                                        <p:cTn id="42" dur="500"/>
                                        <p:tgtEl>
                                          <p:spTgt spid="4290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29060"/>
                                        </p:tgtEl>
                                        <p:attrNameLst>
                                          <p:attrName>style.visibility</p:attrName>
                                        </p:attrNameLst>
                                      </p:cBhvr>
                                      <p:to>
                                        <p:strVal val="visible"/>
                                      </p:to>
                                    </p:set>
                                    <p:anim calcmode="lin" valueType="num">
                                      <p:cBhvr additive="base">
                                        <p:cTn id="47" dur="500" fill="hold"/>
                                        <p:tgtEl>
                                          <p:spTgt spid="429060"/>
                                        </p:tgtEl>
                                        <p:attrNameLst>
                                          <p:attrName>ppt_x</p:attrName>
                                        </p:attrNameLst>
                                      </p:cBhvr>
                                      <p:tavLst>
                                        <p:tav tm="0">
                                          <p:val>
                                            <p:strVal val="1+#ppt_w/2"/>
                                          </p:val>
                                        </p:tav>
                                        <p:tav tm="100000">
                                          <p:val>
                                            <p:strVal val="#ppt_x"/>
                                          </p:val>
                                        </p:tav>
                                      </p:tavLst>
                                    </p:anim>
                                    <p:anim calcmode="lin" valueType="num">
                                      <p:cBhvr additive="base">
                                        <p:cTn id="48" dur="500" fill="hold"/>
                                        <p:tgtEl>
                                          <p:spTgt spid="429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autoUpdateAnimBg="0"/>
      <p:bldP spid="42906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half" idx="4294967295"/>
          </p:nvPr>
        </p:nvSpPr>
        <p:spPr>
          <a:xfrm>
            <a:off x="685800" y="6248400"/>
            <a:ext cx="1905000" cy="457200"/>
          </a:xfrm>
        </p:spPr>
        <p:txBody>
          <a:bodyPr/>
          <a:lstStyle/>
          <a:p>
            <a:fld id="{E1564CAF-977F-4854-80C0-25125583720C}" type="datetime1">
              <a:rPr lang="en-US"/>
              <a:pPr/>
              <a:t>4/13/2010</a:t>
            </a:fld>
            <a:endParaRPr lang="en-US"/>
          </a:p>
        </p:txBody>
      </p:sp>
      <p:sp>
        <p:nvSpPr>
          <p:cNvPr id="6"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7" name="Slide Number Placeholder 5"/>
          <p:cNvSpPr>
            <a:spLocks noGrp="1"/>
          </p:cNvSpPr>
          <p:nvPr>
            <p:ph type="sldNum" sz="quarter" idx="4294967295"/>
          </p:nvPr>
        </p:nvSpPr>
        <p:spPr>
          <a:xfrm>
            <a:off x="6553200" y="6248400"/>
            <a:ext cx="1905000" cy="457200"/>
          </a:xfrm>
        </p:spPr>
        <p:txBody>
          <a:bodyPr/>
          <a:lstStyle/>
          <a:p>
            <a:fld id="{40FBC647-069A-42A6-930C-1488177C50DB}" type="slidenum">
              <a:rPr lang="en-US"/>
              <a:pPr/>
              <a:t>12</a:t>
            </a:fld>
            <a:endParaRPr lang="en-US"/>
          </a:p>
        </p:txBody>
      </p:sp>
      <p:sp>
        <p:nvSpPr>
          <p:cNvPr id="433154" name="Rectangle 2"/>
          <p:cNvSpPr>
            <a:spLocks noGrp="1" noChangeArrowheads="1"/>
          </p:cNvSpPr>
          <p:nvPr>
            <p:ph type="title"/>
          </p:nvPr>
        </p:nvSpPr>
        <p:spPr/>
        <p:txBody>
          <a:bodyPr/>
          <a:lstStyle/>
          <a:p>
            <a:r>
              <a:rPr lang="en-US"/>
              <a:t>More XML: Attributes</a:t>
            </a:r>
          </a:p>
        </p:txBody>
      </p:sp>
      <p:sp>
        <p:nvSpPr>
          <p:cNvPr id="433155" name="Rectangle 3"/>
          <p:cNvSpPr>
            <a:spLocks noGrp="1" noChangeArrowheads="1"/>
          </p:cNvSpPr>
          <p:nvPr>
            <p:ph type="body" idx="1"/>
          </p:nvPr>
        </p:nvSpPr>
        <p:spPr>
          <a:xfrm>
            <a:off x="685800" y="1981200"/>
            <a:ext cx="7812088" cy="3500438"/>
          </a:xfrm>
        </p:spPr>
        <p:txBody>
          <a:bodyPr wrap="none">
            <a:spAutoFit/>
          </a:bodyPr>
          <a:lstStyle/>
          <a:p>
            <a:pPr>
              <a:buFontTx/>
              <a:buNone/>
            </a:pPr>
            <a:r>
              <a:rPr lang="en-US"/>
              <a:t>&lt;</a:t>
            </a:r>
            <a:r>
              <a:rPr lang="en-US">
                <a:solidFill>
                  <a:srgbClr val="006600"/>
                </a:solidFill>
              </a:rPr>
              <a:t>book</a:t>
            </a:r>
            <a:r>
              <a:rPr lang="en-US"/>
              <a:t> </a:t>
            </a:r>
            <a:r>
              <a:rPr lang="en-US">
                <a:solidFill>
                  <a:srgbClr val="CC3300"/>
                </a:solidFill>
              </a:rPr>
              <a:t>price</a:t>
            </a:r>
            <a:r>
              <a:rPr lang="en-US"/>
              <a:t> = “55” </a:t>
            </a:r>
            <a:r>
              <a:rPr lang="en-US">
                <a:solidFill>
                  <a:srgbClr val="CC3300"/>
                </a:solidFill>
              </a:rPr>
              <a:t>currency</a:t>
            </a:r>
            <a:r>
              <a:rPr lang="en-US"/>
              <a:t> = “USD”&gt;</a:t>
            </a:r>
          </a:p>
          <a:p>
            <a:pPr>
              <a:buFontTx/>
              <a:buNone/>
            </a:pPr>
            <a:r>
              <a:rPr lang="en-US"/>
              <a:t>   &lt;</a:t>
            </a:r>
            <a:r>
              <a:rPr lang="en-US">
                <a:solidFill>
                  <a:srgbClr val="006600"/>
                </a:solidFill>
              </a:rPr>
              <a:t>title</a:t>
            </a:r>
            <a:r>
              <a:rPr lang="en-US"/>
              <a:t>&gt; Foundations of Databases &lt;/</a:t>
            </a:r>
            <a:r>
              <a:rPr lang="en-US">
                <a:solidFill>
                  <a:srgbClr val="006600"/>
                </a:solidFill>
              </a:rPr>
              <a:t>title</a:t>
            </a:r>
            <a:r>
              <a:rPr lang="en-US"/>
              <a:t>&gt;</a:t>
            </a:r>
          </a:p>
          <a:p>
            <a:pPr>
              <a:buFontTx/>
              <a:buNone/>
            </a:pPr>
            <a:r>
              <a:rPr lang="en-US"/>
              <a:t>   &lt;</a:t>
            </a:r>
            <a:r>
              <a:rPr lang="en-US">
                <a:solidFill>
                  <a:srgbClr val="006600"/>
                </a:solidFill>
              </a:rPr>
              <a:t>author</a:t>
            </a:r>
            <a:r>
              <a:rPr lang="en-US"/>
              <a:t>&gt; Abiteboul &lt;/</a:t>
            </a:r>
            <a:r>
              <a:rPr lang="en-US">
                <a:solidFill>
                  <a:srgbClr val="006600"/>
                </a:solidFill>
              </a:rPr>
              <a:t>author</a:t>
            </a:r>
            <a:r>
              <a:rPr lang="en-US"/>
              <a:t>&gt;</a:t>
            </a:r>
          </a:p>
          <a:p>
            <a:pPr>
              <a:buFontTx/>
              <a:buNone/>
            </a:pPr>
            <a:r>
              <a:rPr lang="en-US"/>
              <a:t>    …</a:t>
            </a:r>
          </a:p>
          <a:p>
            <a:pPr>
              <a:buFontTx/>
              <a:buNone/>
            </a:pPr>
            <a:r>
              <a:rPr lang="en-US"/>
              <a:t>   &lt;</a:t>
            </a:r>
            <a:r>
              <a:rPr lang="en-US">
                <a:solidFill>
                  <a:srgbClr val="006600"/>
                </a:solidFill>
              </a:rPr>
              <a:t>year</a:t>
            </a:r>
            <a:r>
              <a:rPr lang="en-US"/>
              <a:t>&gt; 1995 &lt;/</a:t>
            </a:r>
            <a:r>
              <a:rPr lang="en-US">
                <a:solidFill>
                  <a:srgbClr val="006600"/>
                </a:solidFill>
              </a:rPr>
              <a:t>year</a:t>
            </a:r>
            <a:r>
              <a:rPr lang="en-US"/>
              <a:t>&gt;</a:t>
            </a:r>
          </a:p>
          <a:p>
            <a:pPr>
              <a:buFontTx/>
              <a:buNone/>
            </a:pPr>
            <a:r>
              <a:rPr lang="en-US"/>
              <a:t>&lt;/</a:t>
            </a:r>
            <a:r>
              <a:rPr lang="en-US">
                <a:solidFill>
                  <a:srgbClr val="006600"/>
                </a:solidFill>
              </a:rPr>
              <a:t>book</a:t>
            </a:r>
            <a:r>
              <a:rPr lang="en-US"/>
              <a:t>&gt;</a:t>
            </a:r>
          </a:p>
        </p:txBody>
      </p:sp>
      <p:sp>
        <p:nvSpPr>
          <p:cNvPr id="433156" name="Text Box 4"/>
          <p:cNvSpPr txBox="1">
            <a:spLocks noChangeArrowheads="1"/>
          </p:cNvSpPr>
          <p:nvPr/>
        </p:nvSpPr>
        <p:spPr bwMode="auto">
          <a:xfrm>
            <a:off x="193675" y="5654675"/>
            <a:ext cx="7512050" cy="1066800"/>
          </a:xfrm>
          <a:prstGeom prst="rect">
            <a:avLst/>
          </a:prstGeom>
          <a:noFill/>
          <a:ln w="9525">
            <a:noFill/>
            <a:miter lim="800000"/>
            <a:headEnd/>
            <a:tailEnd/>
          </a:ln>
          <a:effectLst/>
        </p:spPr>
        <p:txBody>
          <a:bodyPr wrap="none">
            <a:spAutoFit/>
          </a:bodyPr>
          <a:lstStyle/>
          <a:p>
            <a:r>
              <a:rPr lang="en-US" sz="3200">
                <a:solidFill>
                  <a:srgbClr val="FF33CC"/>
                </a:solidFill>
                <a:latin typeface="Arial" charset="0"/>
              </a:rPr>
              <a:t>Attributes are single-valued</a:t>
            </a:r>
          </a:p>
          <a:p>
            <a:r>
              <a:rPr lang="en-US" sz="3200">
                <a:solidFill>
                  <a:srgbClr val="FF33CC"/>
                </a:solidFill>
                <a:latin typeface="Arial" charset="0"/>
              </a:rPr>
              <a:t>        --No guidance on when to use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3156"/>
                                        </p:tgtEl>
                                        <p:attrNameLst>
                                          <p:attrName>style.visibility</p:attrName>
                                        </p:attrNameLst>
                                      </p:cBhvr>
                                      <p:to>
                                        <p:strVal val="visible"/>
                                      </p:to>
                                    </p:set>
                                    <p:anim calcmode="lin" valueType="num">
                                      <p:cBhvr additive="base">
                                        <p:cTn id="7" dur="500" fill="hold"/>
                                        <p:tgtEl>
                                          <p:spTgt spid="433156"/>
                                        </p:tgtEl>
                                        <p:attrNameLst>
                                          <p:attrName>ppt_x</p:attrName>
                                        </p:attrNameLst>
                                      </p:cBhvr>
                                      <p:tavLst>
                                        <p:tav tm="0">
                                          <p:val>
                                            <p:strVal val="1+#ppt_w/2"/>
                                          </p:val>
                                        </p:tav>
                                        <p:tav tm="100000">
                                          <p:val>
                                            <p:strVal val="#ppt_x"/>
                                          </p:val>
                                        </p:tav>
                                      </p:tavLst>
                                    </p:anim>
                                    <p:anim calcmode="lin" valueType="num">
                                      <p:cBhvr additive="base">
                                        <p:cTn id="8" dur="500" fill="hold"/>
                                        <p:tgtEl>
                                          <p:spTgt spid="433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685800" y="6248400"/>
            <a:ext cx="1905000" cy="457200"/>
          </a:xfrm>
        </p:spPr>
        <p:txBody>
          <a:bodyPr/>
          <a:lstStyle/>
          <a:p>
            <a:fld id="{500BB014-D41D-423F-B3A7-A113FB23993B}" type="datetime1">
              <a:rPr lang="en-US"/>
              <a:pPr/>
              <a:t>4/22/2010</a:t>
            </a:fld>
            <a:endParaRPr lang="en-US"/>
          </a:p>
        </p:txBody>
      </p:sp>
      <p:sp>
        <p:nvSpPr>
          <p:cNvPr id="7"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8" name="Slide Number Placeholder 5"/>
          <p:cNvSpPr>
            <a:spLocks noGrp="1"/>
          </p:cNvSpPr>
          <p:nvPr>
            <p:ph type="sldNum" sz="quarter" idx="4294967295"/>
          </p:nvPr>
        </p:nvSpPr>
        <p:spPr>
          <a:xfrm>
            <a:off x="6553200" y="6248400"/>
            <a:ext cx="1905000" cy="457200"/>
          </a:xfrm>
        </p:spPr>
        <p:txBody>
          <a:bodyPr/>
          <a:lstStyle/>
          <a:p>
            <a:fld id="{7030658C-4B4E-481C-923A-69A7FE491F2B}" type="slidenum">
              <a:rPr lang="en-US"/>
              <a:pPr/>
              <a:t>13</a:t>
            </a:fld>
            <a:endParaRPr lang="en-US"/>
          </a:p>
        </p:txBody>
      </p:sp>
      <p:sp>
        <p:nvSpPr>
          <p:cNvPr id="435202" name="Rectangle 2"/>
          <p:cNvSpPr>
            <a:spLocks noGrp="1" noChangeArrowheads="1"/>
          </p:cNvSpPr>
          <p:nvPr>
            <p:ph type="title"/>
          </p:nvPr>
        </p:nvSpPr>
        <p:spPr>
          <a:xfrm>
            <a:off x="727075" y="800100"/>
            <a:ext cx="7691438" cy="762000"/>
          </a:xfrm>
        </p:spPr>
        <p:txBody>
          <a:bodyPr wrap="none">
            <a:spAutoFit/>
          </a:bodyPr>
          <a:lstStyle/>
          <a:p>
            <a:r>
              <a:rPr lang="en-US"/>
              <a:t>More XML: Oids and References</a:t>
            </a:r>
          </a:p>
        </p:txBody>
      </p:sp>
      <p:sp>
        <p:nvSpPr>
          <p:cNvPr id="435203" name="Rectangle 3"/>
          <p:cNvSpPr>
            <a:spLocks noGrp="1" noChangeArrowheads="1"/>
          </p:cNvSpPr>
          <p:nvPr>
            <p:ph type="body" idx="1"/>
          </p:nvPr>
        </p:nvSpPr>
        <p:spPr>
          <a:xfrm>
            <a:off x="493713" y="1955800"/>
            <a:ext cx="7934325" cy="3524250"/>
          </a:xfrm>
        </p:spPr>
        <p:txBody>
          <a:bodyPr wrap="none">
            <a:spAutoFit/>
          </a:bodyPr>
          <a:lstStyle/>
          <a:p>
            <a:pPr>
              <a:buFontTx/>
              <a:buNone/>
            </a:pPr>
            <a:r>
              <a:rPr lang="en-US" sz="2400"/>
              <a:t>&lt;</a:t>
            </a:r>
            <a:r>
              <a:rPr lang="en-US" sz="2400">
                <a:solidFill>
                  <a:srgbClr val="006600"/>
                </a:solidFill>
              </a:rPr>
              <a:t>person</a:t>
            </a:r>
            <a:r>
              <a:rPr lang="en-US" sz="2400"/>
              <a:t> </a:t>
            </a:r>
            <a:r>
              <a:rPr lang="en-US" sz="2400">
                <a:solidFill>
                  <a:srgbClr val="CC3300"/>
                </a:solidFill>
              </a:rPr>
              <a:t>id</a:t>
            </a:r>
            <a:r>
              <a:rPr lang="en-US" sz="2400"/>
              <a:t>=“o555”&gt;  &lt;</a:t>
            </a:r>
            <a:r>
              <a:rPr lang="en-US" sz="2400">
                <a:solidFill>
                  <a:srgbClr val="006600"/>
                </a:solidFill>
              </a:rPr>
              <a:t>name</a:t>
            </a:r>
            <a:r>
              <a:rPr lang="en-US" sz="2400"/>
              <a:t>&gt; Jane &lt;/</a:t>
            </a:r>
            <a:r>
              <a:rPr lang="en-US" sz="2400">
                <a:solidFill>
                  <a:srgbClr val="006600"/>
                </a:solidFill>
              </a:rPr>
              <a:t>name</a:t>
            </a:r>
            <a:r>
              <a:rPr lang="en-US" sz="2400"/>
              <a:t>&gt; &lt;/</a:t>
            </a:r>
            <a:r>
              <a:rPr lang="en-US" sz="2400">
                <a:solidFill>
                  <a:srgbClr val="006600"/>
                </a:solidFill>
              </a:rPr>
              <a:t>person</a:t>
            </a:r>
            <a:r>
              <a:rPr lang="en-US" sz="2400"/>
              <a:t>&gt;</a:t>
            </a:r>
          </a:p>
          <a:p>
            <a:pPr>
              <a:buFontTx/>
              <a:buNone/>
            </a:pPr>
            <a:endParaRPr lang="en-US" sz="2400"/>
          </a:p>
          <a:p>
            <a:pPr>
              <a:buFontTx/>
              <a:buNone/>
            </a:pPr>
            <a:r>
              <a:rPr lang="en-US" sz="2400"/>
              <a:t>&lt;</a:t>
            </a:r>
            <a:r>
              <a:rPr lang="en-US" sz="2400">
                <a:solidFill>
                  <a:srgbClr val="006600"/>
                </a:solidFill>
              </a:rPr>
              <a:t>person</a:t>
            </a:r>
            <a:r>
              <a:rPr lang="en-US" sz="2400"/>
              <a:t> </a:t>
            </a:r>
            <a:r>
              <a:rPr lang="en-US" sz="2400">
                <a:solidFill>
                  <a:srgbClr val="CC3300"/>
                </a:solidFill>
              </a:rPr>
              <a:t>id</a:t>
            </a:r>
            <a:r>
              <a:rPr lang="en-US" sz="2400"/>
              <a:t>=“o456”&gt;  &lt;</a:t>
            </a:r>
            <a:r>
              <a:rPr lang="en-US" sz="2400">
                <a:solidFill>
                  <a:srgbClr val="006600"/>
                </a:solidFill>
              </a:rPr>
              <a:t>name</a:t>
            </a:r>
            <a:r>
              <a:rPr lang="en-US" sz="2400"/>
              <a:t>&gt; Mary &lt;/</a:t>
            </a:r>
            <a:r>
              <a:rPr lang="en-US" sz="2400">
                <a:solidFill>
                  <a:srgbClr val="006600"/>
                </a:solidFill>
              </a:rPr>
              <a:t>name</a:t>
            </a:r>
            <a:r>
              <a:rPr lang="en-US" sz="2400"/>
              <a:t>&gt;</a:t>
            </a:r>
          </a:p>
          <a:p>
            <a:pPr>
              <a:buFontTx/>
              <a:buNone/>
            </a:pPr>
            <a:r>
              <a:rPr lang="en-US" sz="2400"/>
              <a:t>                                  &lt;</a:t>
            </a:r>
            <a:r>
              <a:rPr lang="en-US" sz="2400">
                <a:solidFill>
                  <a:srgbClr val="006600"/>
                </a:solidFill>
              </a:rPr>
              <a:t>children</a:t>
            </a:r>
            <a:r>
              <a:rPr lang="en-US" sz="2400"/>
              <a:t> </a:t>
            </a:r>
            <a:r>
              <a:rPr lang="en-US" sz="2400">
                <a:solidFill>
                  <a:srgbClr val="CC3300"/>
                </a:solidFill>
              </a:rPr>
              <a:t>idref</a:t>
            </a:r>
            <a:r>
              <a:rPr lang="en-US" sz="2400"/>
              <a:t>=“o123 o555”/&gt;</a:t>
            </a:r>
          </a:p>
          <a:p>
            <a:pPr>
              <a:buFontTx/>
              <a:buNone/>
            </a:pPr>
            <a:r>
              <a:rPr lang="en-US" sz="2400"/>
              <a:t>&lt;/</a:t>
            </a:r>
            <a:r>
              <a:rPr lang="en-US" sz="2400">
                <a:solidFill>
                  <a:srgbClr val="006600"/>
                </a:solidFill>
              </a:rPr>
              <a:t>person</a:t>
            </a:r>
            <a:r>
              <a:rPr lang="en-US" sz="2400"/>
              <a:t>&gt;</a:t>
            </a:r>
          </a:p>
          <a:p>
            <a:pPr>
              <a:buFontTx/>
              <a:buNone/>
            </a:pPr>
            <a:endParaRPr lang="en-US" sz="2400"/>
          </a:p>
          <a:p>
            <a:pPr>
              <a:buFontTx/>
              <a:buNone/>
            </a:pPr>
            <a:r>
              <a:rPr lang="en-US" sz="2400"/>
              <a:t>&lt;</a:t>
            </a:r>
            <a:r>
              <a:rPr lang="en-US" sz="2400">
                <a:solidFill>
                  <a:srgbClr val="006600"/>
                </a:solidFill>
              </a:rPr>
              <a:t>person</a:t>
            </a:r>
            <a:r>
              <a:rPr lang="en-US" sz="2400"/>
              <a:t> </a:t>
            </a:r>
            <a:r>
              <a:rPr lang="en-US" sz="2400">
                <a:solidFill>
                  <a:srgbClr val="CC3300"/>
                </a:solidFill>
              </a:rPr>
              <a:t>id</a:t>
            </a:r>
            <a:r>
              <a:rPr lang="en-US" sz="2400"/>
              <a:t>=“o123” </a:t>
            </a:r>
            <a:r>
              <a:rPr lang="en-US" sz="2400">
                <a:solidFill>
                  <a:srgbClr val="CC3300"/>
                </a:solidFill>
              </a:rPr>
              <a:t>mother</a:t>
            </a:r>
            <a:r>
              <a:rPr lang="en-US" sz="2400"/>
              <a:t>=“o456”&gt;&lt;</a:t>
            </a:r>
            <a:r>
              <a:rPr lang="en-US" sz="2400">
                <a:solidFill>
                  <a:srgbClr val="006600"/>
                </a:solidFill>
              </a:rPr>
              <a:t>name</a:t>
            </a:r>
            <a:r>
              <a:rPr lang="en-US" sz="2400"/>
              <a:t>&gt;John&lt;/</a:t>
            </a:r>
            <a:r>
              <a:rPr lang="en-US" sz="2400">
                <a:solidFill>
                  <a:srgbClr val="006600"/>
                </a:solidFill>
              </a:rPr>
              <a:t>name</a:t>
            </a:r>
            <a:r>
              <a:rPr lang="en-US" sz="2400"/>
              <a:t>&gt;</a:t>
            </a:r>
          </a:p>
          <a:p>
            <a:pPr>
              <a:buFontTx/>
              <a:buNone/>
            </a:pPr>
            <a:r>
              <a:rPr lang="en-US" sz="2400"/>
              <a:t>&lt;/</a:t>
            </a:r>
            <a:r>
              <a:rPr lang="en-US" sz="2400">
                <a:solidFill>
                  <a:srgbClr val="006600"/>
                </a:solidFill>
              </a:rPr>
              <a:t>person</a:t>
            </a:r>
            <a:r>
              <a:rPr lang="en-US" sz="2400"/>
              <a:t>&gt;</a:t>
            </a:r>
          </a:p>
        </p:txBody>
      </p:sp>
      <p:sp>
        <p:nvSpPr>
          <p:cNvPr id="435204" name="Text Box 4"/>
          <p:cNvSpPr txBox="1">
            <a:spLocks noChangeArrowheads="1"/>
          </p:cNvSpPr>
          <p:nvPr/>
        </p:nvSpPr>
        <p:spPr bwMode="auto">
          <a:xfrm>
            <a:off x="728663" y="5886450"/>
            <a:ext cx="7851775" cy="579438"/>
          </a:xfrm>
          <a:prstGeom prst="rect">
            <a:avLst/>
          </a:prstGeom>
          <a:noFill/>
          <a:ln w="9525">
            <a:noFill/>
            <a:miter lim="800000"/>
            <a:headEnd/>
            <a:tailEnd/>
          </a:ln>
          <a:effectLst/>
        </p:spPr>
        <p:txBody>
          <a:bodyPr wrap="none">
            <a:spAutoFit/>
          </a:bodyPr>
          <a:lstStyle/>
          <a:p>
            <a:r>
              <a:rPr lang="en-US" sz="3200">
                <a:solidFill>
                  <a:srgbClr val="FF33CC"/>
                </a:solidFill>
                <a:latin typeface="Arial" charset="0"/>
              </a:rPr>
              <a:t>oids and references in XML are just syntax</a:t>
            </a:r>
          </a:p>
        </p:txBody>
      </p:sp>
      <p:sp>
        <p:nvSpPr>
          <p:cNvPr id="435205" name="AutoShape 5"/>
          <p:cNvSpPr>
            <a:spLocks noChangeArrowheads="1"/>
          </p:cNvSpPr>
          <p:nvPr/>
        </p:nvSpPr>
        <p:spPr bwMode="auto">
          <a:xfrm>
            <a:off x="4648200" y="381000"/>
            <a:ext cx="2362200" cy="533400"/>
          </a:xfrm>
          <a:prstGeom prst="wedgeRectCallout">
            <a:avLst>
              <a:gd name="adj1" fmla="val -46574"/>
              <a:gd name="adj2" fmla="val 69940"/>
            </a:avLst>
          </a:prstGeom>
          <a:solidFill>
            <a:schemeClr val="accent1"/>
          </a:solidFill>
          <a:ln w="9525">
            <a:solidFill>
              <a:schemeClr val="tx1"/>
            </a:solidFill>
            <a:miter lim="800000"/>
            <a:headEnd/>
            <a:tailEnd/>
          </a:ln>
          <a:effectLst/>
        </p:spPr>
        <p:txBody>
          <a:bodyPr/>
          <a:lstStyle/>
          <a:p>
            <a:pPr algn="ctr" eaLnBrk="1" hangingPunct="1"/>
            <a:r>
              <a:rPr lang="en-US" sz="2400"/>
              <a:t>Object identifiers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5204"/>
                                        </p:tgtEl>
                                        <p:attrNameLst>
                                          <p:attrName>style.visibility</p:attrName>
                                        </p:attrNameLst>
                                      </p:cBhvr>
                                      <p:to>
                                        <p:strVal val="visible"/>
                                      </p:to>
                                    </p:set>
                                    <p:anim calcmode="lin" valueType="num">
                                      <p:cBhvr additive="base">
                                        <p:cTn id="7" dur="500" fill="hold"/>
                                        <p:tgtEl>
                                          <p:spTgt spid="435204"/>
                                        </p:tgtEl>
                                        <p:attrNameLst>
                                          <p:attrName>ppt_x</p:attrName>
                                        </p:attrNameLst>
                                      </p:cBhvr>
                                      <p:tavLst>
                                        <p:tav tm="0">
                                          <p:val>
                                            <p:strVal val="1+#ppt_w/2"/>
                                          </p:val>
                                        </p:tav>
                                        <p:tav tm="100000">
                                          <p:val>
                                            <p:strVal val="#ppt_x"/>
                                          </p:val>
                                        </p:tav>
                                      </p:tavLst>
                                    </p:anim>
                                    <p:anim calcmode="lin" valueType="num">
                                      <p:cBhvr additive="base">
                                        <p:cTn id="8" dur="500" fill="hold"/>
                                        <p:tgtEl>
                                          <p:spTgt spid="435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Slides adapted from Rao (ASU) &amp; Franklin (Berkeley)</a:t>
            </a:r>
          </a:p>
        </p:txBody>
      </p:sp>
      <p:sp>
        <p:nvSpPr>
          <p:cNvPr id="5" name="Slide Number Placeholder 2"/>
          <p:cNvSpPr>
            <a:spLocks noGrp="1"/>
          </p:cNvSpPr>
          <p:nvPr>
            <p:ph type="sldNum" sz="quarter" idx="11"/>
          </p:nvPr>
        </p:nvSpPr>
        <p:spPr/>
        <p:txBody>
          <a:bodyPr/>
          <a:lstStyle/>
          <a:p>
            <a:fld id="{D4C4CB1A-5187-431B-AB29-F1F1DAAC3D9D}" type="slidenum">
              <a:rPr lang="en-US"/>
              <a:pPr/>
              <a:t>14</a:t>
            </a:fld>
            <a:endParaRPr lang="en-US"/>
          </a:p>
        </p:txBody>
      </p:sp>
      <p:sp>
        <p:nvSpPr>
          <p:cNvPr id="6" name="Date Placeholder 3"/>
          <p:cNvSpPr>
            <a:spLocks noGrp="1"/>
          </p:cNvSpPr>
          <p:nvPr>
            <p:ph type="dt" sz="half" idx="12"/>
          </p:nvPr>
        </p:nvSpPr>
        <p:spPr/>
        <p:txBody>
          <a:bodyPr/>
          <a:lstStyle/>
          <a:p>
            <a:fld id="{60CEEFDE-5E9D-432A-8E12-4CEADDA21AEE}" type="datetime1">
              <a:rPr lang="en-US"/>
              <a:pPr/>
              <a:t>4/22/2010</a:t>
            </a:fld>
            <a:endParaRPr lang="en-US"/>
          </a:p>
        </p:txBody>
      </p:sp>
      <p:pic>
        <p:nvPicPr>
          <p:cNvPr id="578564" name="Picture 4"/>
          <p:cNvPicPr>
            <a:picLocks noChangeAspect="1" noChangeArrowheads="1"/>
          </p:cNvPicPr>
          <p:nvPr/>
        </p:nvPicPr>
        <p:blipFill>
          <a:blip r:embed="rId3" cstate="print"/>
          <a:srcRect/>
          <a:stretch>
            <a:fillRect/>
          </a:stretch>
        </p:blipFill>
        <p:spPr bwMode="auto">
          <a:xfrm>
            <a:off x="76200" y="457200"/>
            <a:ext cx="4819650" cy="2762250"/>
          </a:xfrm>
          <a:prstGeom prst="rect">
            <a:avLst/>
          </a:prstGeom>
          <a:noFill/>
          <a:ln w="9525">
            <a:noFill/>
            <a:miter lim="800000"/>
            <a:headEnd/>
            <a:tailEnd/>
          </a:ln>
          <a:effectLst/>
        </p:spPr>
      </p:pic>
      <p:pic>
        <p:nvPicPr>
          <p:cNvPr id="578565" name="Picture 5"/>
          <p:cNvPicPr>
            <a:picLocks noChangeAspect="1" noChangeArrowheads="1"/>
          </p:cNvPicPr>
          <p:nvPr/>
        </p:nvPicPr>
        <p:blipFill>
          <a:blip r:embed="rId4" cstate="print"/>
          <a:srcRect/>
          <a:stretch>
            <a:fillRect/>
          </a:stretch>
        </p:blipFill>
        <p:spPr bwMode="auto">
          <a:xfrm>
            <a:off x="4648200" y="2057400"/>
            <a:ext cx="4495800" cy="4313238"/>
          </a:xfrm>
          <a:prstGeom prst="rect">
            <a:avLst/>
          </a:prstGeom>
          <a:noFill/>
          <a:ln w="9525">
            <a:noFill/>
            <a:miter lim="800000"/>
            <a:headEnd/>
            <a:tailEnd/>
          </a:ln>
          <a:effectLst/>
        </p:spPr>
      </p:pic>
      <p:sp>
        <p:nvSpPr>
          <p:cNvPr id="7" name="TextBox 6"/>
          <p:cNvSpPr txBox="1"/>
          <p:nvPr/>
        </p:nvSpPr>
        <p:spPr>
          <a:xfrm>
            <a:off x="3962400" y="685800"/>
            <a:ext cx="4545219" cy="830997"/>
          </a:xfrm>
          <a:prstGeom prst="rect">
            <a:avLst/>
          </a:prstGeom>
          <a:solidFill>
            <a:srgbClr val="FFFF00"/>
          </a:solidFill>
        </p:spPr>
        <p:txBody>
          <a:bodyPr wrap="none" rtlCol="0">
            <a:spAutoFit/>
          </a:bodyPr>
          <a:lstStyle/>
          <a:p>
            <a:r>
              <a:rPr lang="en-US" dirty="0" smtClean="0"/>
              <a:t>An XML document can be seen as a hierarchical tree</a:t>
            </a:r>
          </a:p>
          <a:p>
            <a:r>
              <a:rPr lang="en-US" dirty="0"/>
              <a:t> </a:t>
            </a:r>
            <a:r>
              <a:rPr lang="en-US" dirty="0" smtClean="0"/>
              <a:t>  (…but </a:t>
            </a:r>
            <a:r>
              <a:rPr lang="en-US" dirty="0" err="1" smtClean="0"/>
              <a:t>oids</a:t>
            </a:r>
            <a:r>
              <a:rPr lang="en-US" dirty="0" smtClean="0"/>
              <a:t> can introduce loops..)</a:t>
            </a:r>
            <a:endParaRPr lang="en-US" dirty="0" smtClean="0"/>
          </a:p>
          <a:p>
            <a:endParaRPr lang="en-US" dirty="0"/>
          </a:p>
        </p:txBody>
      </p:sp>
      <p:sp>
        <p:nvSpPr>
          <p:cNvPr id="8" name="TextBox 7"/>
          <p:cNvSpPr txBox="1"/>
          <p:nvPr/>
        </p:nvSpPr>
        <p:spPr>
          <a:xfrm>
            <a:off x="0" y="3581400"/>
            <a:ext cx="4994572" cy="2800767"/>
          </a:xfrm>
          <a:prstGeom prst="rect">
            <a:avLst/>
          </a:prstGeom>
          <a:solidFill>
            <a:srgbClr val="FFFFCC"/>
          </a:solidFill>
        </p:spPr>
        <p:txBody>
          <a:bodyPr wrap="none" rtlCol="0">
            <a:spAutoFit/>
          </a:bodyPr>
          <a:lstStyle/>
          <a:p>
            <a:r>
              <a:rPr lang="en-US" b="1" dirty="0" smtClean="0"/>
              <a:t>Path Expressions</a:t>
            </a:r>
          </a:p>
          <a:p>
            <a:r>
              <a:rPr lang="en-US" dirty="0"/>
              <a:t> </a:t>
            </a:r>
            <a:r>
              <a:rPr lang="en-US" dirty="0" smtClean="0"/>
              <a:t>  play/act/scene/verse=“Will I with”</a:t>
            </a:r>
          </a:p>
          <a:p>
            <a:endParaRPr lang="en-US" dirty="0"/>
          </a:p>
          <a:p>
            <a:r>
              <a:rPr lang="en-US" dirty="0" smtClean="0"/>
              <a:t>Query: Find “</a:t>
            </a:r>
            <a:r>
              <a:rPr lang="en-US" dirty="0" err="1" smtClean="0"/>
              <a:t>Shakespere</a:t>
            </a:r>
            <a:r>
              <a:rPr lang="en-US" dirty="0" smtClean="0"/>
              <a:t>” occurring in an author element</a:t>
            </a:r>
          </a:p>
          <a:p>
            <a:r>
              <a:rPr lang="en-US" dirty="0"/>
              <a:t> </a:t>
            </a:r>
            <a:r>
              <a:rPr lang="en-US" dirty="0" smtClean="0"/>
              <a:t>              ../author/../”Shakespeare”</a:t>
            </a:r>
          </a:p>
          <a:p>
            <a:endParaRPr lang="en-US" dirty="0"/>
          </a:p>
          <a:p>
            <a:r>
              <a:rPr lang="en-US" dirty="0" smtClean="0"/>
              <a:t>Normal keyword queries: </a:t>
            </a:r>
            <a:r>
              <a:rPr lang="en-US" dirty="0" err="1" smtClean="0"/>
              <a:t>adam</a:t>
            </a:r>
            <a:r>
              <a:rPr lang="en-US" dirty="0" smtClean="0"/>
              <a:t> apple</a:t>
            </a:r>
          </a:p>
          <a:p>
            <a:r>
              <a:rPr lang="en-US" dirty="0"/>
              <a:t> </a:t>
            </a:r>
            <a:r>
              <a:rPr lang="en-US" dirty="0" smtClean="0"/>
              <a:t> ../</a:t>
            </a:r>
            <a:r>
              <a:rPr lang="en-US" dirty="0" err="1" smtClean="0"/>
              <a:t>adam</a:t>
            </a:r>
            <a:r>
              <a:rPr lang="en-US" dirty="0" smtClean="0"/>
              <a:t> &amp; ../apple</a:t>
            </a:r>
          </a:p>
          <a:p>
            <a:endParaRPr lang="en-US" dirty="0"/>
          </a:p>
          <a:p>
            <a:r>
              <a:rPr lang="en-US" dirty="0" err="1" smtClean="0"/>
              <a:t>Qn</a:t>
            </a:r>
            <a:r>
              <a:rPr lang="en-US" dirty="0" smtClean="0"/>
              <a:t>: What if </a:t>
            </a:r>
            <a:r>
              <a:rPr lang="en-US" dirty="0" err="1" smtClean="0"/>
              <a:t>shakespeare</a:t>
            </a:r>
            <a:r>
              <a:rPr lang="en-US" dirty="0" smtClean="0"/>
              <a:t> occurs under “Writer” or “Poet”?</a:t>
            </a:r>
          </a:p>
          <a:p>
            <a:r>
              <a:rPr lang="en-US" dirty="0"/>
              <a:t>	</a:t>
            </a:r>
            <a:r>
              <a:rPr lang="en-US" dirty="0" smtClean="0"/>
              <a:t>(Schema standardization is not a given)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A4D5564A-8B04-4BC5-B51B-5A66CF111B72}" type="datetime1">
              <a:rPr lang="en-US"/>
              <a:pPr/>
              <a:t>4/22/2010</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6" name="Slide Number Placeholder 5"/>
          <p:cNvSpPr>
            <a:spLocks noGrp="1"/>
          </p:cNvSpPr>
          <p:nvPr>
            <p:ph type="sldNum" sz="quarter" idx="4294967295"/>
          </p:nvPr>
        </p:nvSpPr>
        <p:spPr>
          <a:xfrm>
            <a:off x="6553200" y="6248400"/>
            <a:ext cx="1905000" cy="457200"/>
          </a:xfrm>
        </p:spPr>
        <p:txBody>
          <a:bodyPr/>
          <a:lstStyle/>
          <a:p>
            <a:fld id="{C1604F2E-6A56-4B84-B041-5856848FB23F}" type="slidenum">
              <a:rPr lang="en-US"/>
              <a:pPr/>
              <a:t>15</a:t>
            </a:fld>
            <a:endParaRPr lang="en-US"/>
          </a:p>
        </p:txBody>
      </p:sp>
      <p:sp>
        <p:nvSpPr>
          <p:cNvPr id="431106" name="Rectangle 2"/>
          <p:cNvSpPr>
            <a:spLocks noGrp="1" noChangeArrowheads="1"/>
          </p:cNvSpPr>
          <p:nvPr>
            <p:ph type="title"/>
          </p:nvPr>
        </p:nvSpPr>
        <p:spPr/>
        <p:txBody>
          <a:bodyPr/>
          <a:lstStyle/>
          <a:p>
            <a:r>
              <a:rPr lang="en-US"/>
              <a:t>XML &amp; Order</a:t>
            </a:r>
          </a:p>
        </p:txBody>
      </p:sp>
      <p:sp>
        <p:nvSpPr>
          <p:cNvPr id="431107" name="Rectangle 3"/>
          <p:cNvSpPr>
            <a:spLocks noGrp="1" noChangeArrowheads="1"/>
          </p:cNvSpPr>
          <p:nvPr>
            <p:ph type="body" idx="1"/>
          </p:nvPr>
        </p:nvSpPr>
        <p:spPr/>
        <p:txBody>
          <a:bodyPr/>
          <a:lstStyle/>
          <a:p>
            <a:r>
              <a:rPr lang="en-US"/>
              <a:t>If you see an XML file as a text file with tags, then order should matter</a:t>
            </a:r>
          </a:p>
          <a:p>
            <a:r>
              <a:rPr lang="en-US"/>
              <a:t>If you see an XML file as a self-describing version of (relational) data, then order </a:t>
            </a:r>
            <a:r>
              <a:rPr lang="en-US" i="1"/>
              <a:t>shouldn’t </a:t>
            </a:r>
            <a:r>
              <a:rPr lang="en-US"/>
              <a:t> matter</a:t>
            </a:r>
          </a:p>
          <a:p>
            <a:r>
              <a:rPr lang="en-US"/>
              <a:t>Which should be the default?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fld id="{19002E38-A81A-48AD-B72E-9A74555A18ED}" type="datetime1">
              <a:rPr lang="en-US"/>
              <a:pPr/>
              <a:t>4/22/2010</a:t>
            </a:fld>
            <a:endParaRPr lang="en-US"/>
          </a:p>
        </p:txBody>
      </p:sp>
      <p:sp>
        <p:nvSpPr>
          <p:cNvPr id="8" name="Footer Placeholder 5"/>
          <p:cNvSpPr>
            <a:spLocks noGrp="1"/>
          </p:cNvSpPr>
          <p:nvPr>
            <p:ph type="ftr" sz="quarter" idx="11"/>
          </p:nvPr>
        </p:nvSpPr>
        <p:spPr/>
        <p:txBody>
          <a:bodyPr/>
          <a:lstStyle/>
          <a:p>
            <a:r>
              <a:rPr lang="en-US"/>
              <a:t>Slides adapted from Rao (ASU) &amp; Franklin (Berkeley)</a:t>
            </a:r>
          </a:p>
        </p:txBody>
      </p:sp>
      <p:sp>
        <p:nvSpPr>
          <p:cNvPr id="9" name="Slide Number Placeholder 6"/>
          <p:cNvSpPr>
            <a:spLocks noGrp="1"/>
          </p:cNvSpPr>
          <p:nvPr>
            <p:ph type="sldNum" sz="quarter" idx="12"/>
          </p:nvPr>
        </p:nvSpPr>
        <p:spPr/>
        <p:txBody>
          <a:bodyPr/>
          <a:lstStyle/>
          <a:p>
            <a:fld id="{2516D51A-1928-4582-9264-6CF23E2B3C2C}" type="slidenum">
              <a:rPr lang="en-US"/>
              <a:pPr/>
              <a:t>16</a:t>
            </a:fld>
            <a:endParaRPr lang="en-US"/>
          </a:p>
        </p:txBody>
      </p:sp>
      <p:sp>
        <p:nvSpPr>
          <p:cNvPr id="437250" name="Rectangle 2"/>
          <p:cNvSpPr>
            <a:spLocks noGrp="1" noChangeArrowheads="1"/>
          </p:cNvSpPr>
          <p:nvPr>
            <p:ph type="title"/>
          </p:nvPr>
        </p:nvSpPr>
        <p:spPr>
          <a:xfrm>
            <a:off x="685800" y="152400"/>
            <a:ext cx="7772400" cy="1143000"/>
          </a:xfrm>
        </p:spPr>
        <p:txBody>
          <a:bodyPr/>
          <a:lstStyle/>
          <a:p>
            <a:r>
              <a:rPr lang="en-US"/>
              <a:t>HTML vs. XML</a:t>
            </a:r>
          </a:p>
        </p:txBody>
      </p:sp>
      <p:sp>
        <p:nvSpPr>
          <p:cNvPr id="437251" name="Rectangle 3"/>
          <p:cNvSpPr>
            <a:spLocks noGrp="1" noChangeArrowheads="1"/>
          </p:cNvSpPr>
          <p:nvPr>
            <p:ph type="body" sz="half" idx="1"/>
          </p:nvPr>
        </p:nvSpPr>
        <p:spPr>
          <a:xfrm>
            <a:off x="533400" y="1295400"/>
            <a:ext cx="3810000" cy="4114800"/>
          </a:xfrm>
          <a:noFill/>
          <a:ln/>
        </p:spPr>
        <p:txBody>
          <a:bodyPr/>
          <a:lstStyle/>
          <a:p>
            <a:pPr>
              <a:buFontTx/>
              <a:buNone/>
            </a:pPr>
            <a:r>
              <a:rPr lang="en-US" sz="1800"/>
              <a:t>&lt;</a:t>
            </a:r>
            <a:r>
              <a:rPr lang="en-US" sz="1800">
                <a:solidFill>
                  <a:srgbClr val="006600"/>
                </a:solidFill>
              </a:rPr>
              <a:t>h1</a:t>
            </a:r>
            <a:r>
              <a:rPr lang="en-US" sz="1800"/>
              <a:t>&gt; Bibliography &lt;/</a:t>
            </a:r>
            <a:r>
              <a:rPr lang="en-US" sz="1800">
                <a:solidFill>
                  <a:srgbClr val="006600"/>
                </a:solidFill>
              </a:rPr>
              <a:t>h1</a:t>
            </a:r>
            <a:r>
              <a:rPr lang="en-US" sz="1800"/>
              <a:t>&gt;</a:t>
            </a:r>
          </a:p>
          <a:p>
            <a:pPr>
              <a:buFontTx/>
              <a:buNone/>
            </a:pPr>
            <a:r>
              <a:rPr lang="en-US" sz="1800"/>
              <a:t>&lt;</a:t>
            </a:r>
            <a:r>
              <a:rPr lang="en-US" sz="1800">
                <a:solidFill>
                  <a:srgbClr val="006600"/>
                </a:solidFill>
              </a:rPr>
              <a:t>p</a:t>
            </a:r>
            <a:r>
              <a:rPr lang="en-US" sz="1800"/>
              <a:t>&gt; &lt;</a:t>
            </a:r>
            <a:r>
              <a:rPr lang="en-US" sz="1800">
                <a:solidFill>
                  <a:srgbClr val="006600"/>
                </a:solidFill>
              </a:rPr>
              <a:t>i</a:t>
            </a:r>
            <a:r>
              <a:rPr lang="en-US" sz="1800"/>
              <a:t>&gt; Foundations of Databases &lt;/</a:t>
            </a:r>
            <a:r>
              <a:rPr lang="en-US" sz="1800">
                <a:solidFill>
                  <a:srgbClr val="006600"/>
                </a:solidFill>
              </a:rPr>
              <a:t>i</a:t>
            </a:r>
            <a:r>
              <a:rPr lang="en-US" sz="1800"/>
              <a:t>&gt;</a:t>
            </a:r>
          </a:p>
          <a:p>
            <a:pPr>
              <a:buFontTx/>
              <a:buNone/>
            </a:pPr>
            <a:r>
              <a:rPr lang="en-US" sz="1800"/>
              <a:t>         Abiteboul, Hull, Vianu</a:t>
            </a:r>
          </a:p>
          <a:p>
            <a:pPr>
              <a:buFontTx/>
              <a:buNone/>
            </a:pPr>
            <a:r>
              <a:rPr lang="en-US" sz="1800"/>
              <a:t>         &lt;br&gt; Addison Wesley, 1995</a:t>
            </a:r>
          </a:p>
          <a:p>
            <a:pPr>
              <a:buFontTx/>
              <a:buNone/>
            </a:pPr>
            <a:r>
              <a:rPr lang="en-US" sz="1800"/>
              <a:t>&lt;</a:t>
            </a:r>
            <a:r>
              <a:rPr lang="en-US" sz="1800">
                <a:solidFill>
                  <a:srgbClr val="006600"/>
                </a:solidFill>
              </a:rPr>
              <a:t>p</a:t>
            </a:r>
            <a:r>
              <a:rPr lang="en-US" sz="1800"/>
              <a:t>&gt; &lt;</a:t>
            </a:r>
            <a:r>
              <a:rPr lang="en-US" sz="1800">
                <a:solidFill>
                  <a:srgbClr val="006600"/>
                </a:solidFill>
              </a:rPr>
              <a:t>i</a:t>
            </a:r>
            <a:r>
              <a:rPr lang="en-US" sz="1800"/>
              <a:t>&gt; Data on the Web &lt;/</a:t>
            </a:r>
            <a:r>
              <a:rPr lang="en-US" sz="1800">
                <a:solidFill>
                  <a:srgbClr val="006600"/>
                </a:solidFill>
              </a:rPr>
              <a:t>i</a:t>
            </a:r>
            <a:r>
              <a:rPr lang="en-US" sz="1800"/>
              <a:t>&gt;</a:t>
            </a:r>
          </a:p>
          <a:p>
            <a:pPr>
              <a:buFontTx/>
              <a:buNone/>
            </a:pPr>
            <a:r>
              <a:rPr lang="en-US" sz="1800"/>
              <a:t>         Abiteoul, Buneman, Suciu</a:t>
            </a:r>
          </a:p>
          <a:p>
            <a:pPr>
              <a:buFontTx/>
              <a:buNone/>
            </a:pPr>
            <a:r>
              <a:rPr lang="en-US" sz="1800"/>
              <a:t>         &lt;</a:t>
            </a:r>
            <a:r>
              <a:rPr lang="en-US" sz="1800">
                <a:solidFill>
                  <a:srgbClr val="006600"/>
                </a:solidFill>
              </a:rPr>
              <a:t>br</a:t>
            </a:r>
            <a:r>
              <a:rPr lang="en-US" sz="1800"/>
              <a:t>&gt; Morgan Kaufmann, 1999</a:t>
            </a:r>
          </a:p>
        </p:txBody>
      </p:sp>
      <p:sp>
        <p:nvSpPr>
          <p:cNvPr id="437252" name="Rectangle 4"/>
          <p:cNvSpPr>
            <a:spLocks noGrp="1" noChangeArrowheads="1"/>
          </p:cNvSpPr>
          <p:nvPr>
            <p:ph type="body" sz="half" idx="2"/>
          </p:nvPr>
        </p:nvSpPr>
        <p:spPr>
          <a:xfrm>
            <a:off x="4648200" y="1295400"/>
            <a:ext cx="4267200" cy="4114800"/>
          </a:xfrm>
          <a:noFill/>
          <a:ln/>
        </p:spPr>
        <p:txBody>
          <a:bodyPr/>
          <a:lstStyle/>
          <a:p>
            <a:pPr>
              <a:lnSpc>
                <a:spcPct val="90000"/>
              </a:lnSpc>
              <a:buFontTx/>
              <a:buNone/>
            </a:pPr>
            <a:r>
              <a:rPr lang="en-US" sz="1800"/>
              <a:t>&lt;</a:t>
            </a:r>
            <a:r>
              <a:rPr lang="en-US" sz="1800">
                <a:solidFill>
                  <a:srgbClr val="006600"/>
                </a:solidFill>
              </a:rPr>
              <a:t>bibliography</a:t>
            </a:r>
            <a:r>
              <a:rPr lang="en-US" sz="1800"/>
              <a:t>&gt;</a:t>
            </a:r>
          </a:p>
          <a:p>
            <a:pPr lvl="1">
              <a:lnSpc>
                <a:spcPct val="90000"/>
              </a:lnSpc>
              <a:buFontTx/>
              <a:buNone/>
            </a:pPr>
            <a:r>
              <a:rPr lang="en-US" sz="1800"/>
              <a:t>  &lt;</a:t>
            </a:r>
            <a:r>
              <a:rPr lang="en-US" sz="1800">
                <a:solidFill>
                  <a:srgbClr val="006600"/>
                </a:solidFill>
              </a:rPr>
              <a:t>book</a:t>
            </a:r>
            <a:r>
              <a:rPr lang="en-US" sz="1800"/>
              <a:t>&gt;    &lt;</a:t>
            </a:r>
            <a:r>
              <a:rPr lang="en-US" sz="1800">
                <a:solidFill>
                  <a:srgbClr val="006600"/>
                </a:solidFill>
              </a:rPr>
              <a:t>title</a:t>
            </a:r>
            <a:r>
              <a:rPr lang="en-US" sz="1800"/>
              <a:t>&gt; Foundations… &lt;/</a:t>
            </a:r>
            <a:r>
              <a:rPr lang="en-US" sz="1800">
                <a:solidFill>
                  <a:srgbClr val="006600"/>
                </a:solidFill>
              </a:rPr>
              <a:t>title</a:t>
            </a:r>
            <a:r>
              <a:rPr lang="en-US" sz="1800"/>
              <a:t>&gt;</a:t>
            </a:r>
          </a:p>
          <a:p>
            <a:pPr lvl="1">
              <a:lnSpc>
                <a:spcPct val="90000"/>
              </a:lnSpc>
              <a:buFontTx/>
              <a:buNone/>
            </a:pPr>
            <a:r>
              <a:rPr lang="en-US" sz="1800"/>
              <a:t>                  &lt;</a:t>
            </a:r>
            <a:r>
              <a:rPr lang="en-US" sz="1800">
                <a:solidFill>
                  <a:srgbClr val="006600"/>
                </a:solidFill>
              </a:rPr>
              <a:t>author</a:t>
            </a:r>
            <a:r>
              <a:rPr lang="en-US" sz="1800"/>
              <a:t>&gt; Abiteboul &lt;/</a:t>
            </a:r>
            <a:r>
              <a:rPr lang="en-US" sz="1800">
                <a:solidFill>
                  <a:srgbClr val="006600"/>
                </a:solidFill>
              </a:rPr>
              <a:t>author</a:t>
            </a:r>
            <a:r>
              <a:rPr lang="en-US" sz="1800"/>
              <a:t>&gt;</a:t>
            </a:r>
          </a:p>
          <a:p>
            <a:pPr lvl="1">
              <a:lnSpc>
                <a:spcPct val="90000"/>
              </a:lnSpc>
              <a:buFontTx/>
              <a:buNone/>
            </a:pPr>
            <a:r>
              <a:rPr lang="en-US" sz="1800"/>
              <a:t>                  &lt;</a:t>
            </a:r>
            <a:r>
              <a:rPr lang="en-US" sz="1800">
                <a:solidFill>
                  <a:srgbClr val="006600"/>
                </a:solidFill>
              </a:rPr>
              <a:t>author</a:t>
            </a:r>
            <a:r>
              <a:rPr lang="en-US" sz="1800"/>
              <a:t>&gt; Hull &lt;/</a:t>
            </a:r>
            <a:r>
              <a:rPr lang="en-US" sz="1800">
                <a:solidFill>
                  <a:srgbClr val="006600"/>
                </a:solidFill>
              </a:rPr>
              <a:t>author</a:t>
            </a:r>
            <a:r>
              <a:rPr lang="en-US" sz="1800"/>
              <a:t>&gt;</a:t>
            </a:r>
          </a:p>
          <a:p>
            <a:pPr lvl="1">
              <a:lnSpc>
                <a:spcPct val="90000"/>
              </a:lnSpc>
              <a:buFontTx/>
              <a:buNone/>
            </a:pPr>
            <a:r>
              <a:rPr lang="en-US" sz="1800"/>
              <a:t>                  &lt;</a:t>
            </a:r>
            <a:r>
              <a:rPr lang="en-US" sz="1800">
                <a:solidFill>
                  <a:srgbClr val="006600"/>
                </a:solidFill>
              </a:rPr>
              <a:t>author</a:t>
            </a:r>
            <a:r>
              <a:rPr lang="en-US" sz="1800"/>
              <a:t>&gt; Vianu &lt;/</a:t>
            </a:r>
            <a:r>
              <a:rPr lang="en-US" sz="1800">
                <a:solidFill>
                  <a:srgbClr val="006600"/>
                </a:solidFill>
              </a:rPr>
              <a:t>author</a:t>
            </a:r>
            <a:r>
              <a:rPr lang="en-US" sz="1800"/>
              <a:t>&gt;</a:t>
            </a:r>
          </a:p>
          <a:p>
            <a:pPr lvl="1">
              <a:lnSpc>
                <a:spcPct val="90000"/>
              </a:lnSpc>
              <a:buFontTx/>
              <a:buNone/>
            </a:pPr>
            <a:r>
              <a:rPr lang="en-US" sz="1800"/>
              <a:t>                  &lt;</a:t>
            </a:r>
            <a:r>
              <a:rPr lang="en-US" sz="1800">
                <a:solidFill>
                  <a:srgbClr val="006600"/>
                </a:solidFill>
              </a:rPr>
              <a:t>publisher</a:t>
            </a:r>
            <a:r>
              <a:rPr lang="en-US" sz="1800"/>
              <a:t>&gt; Addison Wesley &lt;/</a:t>
            </a:r>
            <a:r>
              <a:rPr lang="en-US" sz="1800">
                <a:solidFill>
                  <a:srgbClr val="006600"/>
                </a:solidFill>
              </a:rPr>
              <a:t>publisher</a:t>
            </a:r>
            <a:r>
              <a:rPr lang="en-US" sz="1800"/>
              <a:t>&gt;</a:t>
            </a:r>
          </a:p>
          <a:p>
            <a:pPr lvl="1">
              <a:lnSpc>
                <a:spcPct val="90000"/>
              </a:lnSpc>
              <a:buFontTx/>
              <a:buNone/>
            </a:pPr>
            <a:r>
              <a:rPr lang="en-US" sz="1800"/>
              <a:t>                  &lt;</a:t>
            </a:r>
            <a:r>
              <a:rPr lang="en-US" sz="1800">
                <a:solidFill>
                  <a:srgbClr val="006600"/>
                </a:solidFill>
              </a:rPr>
              <a:t>year</a:t>
            </a:r>
            <a:r>
              <a:rPr lang="en-US" sz="1800"/>
              <a:t>&gt; 1995 &lt;/</a:t>
            </a:r>
            <a:r>
              <a:rPr lang="en-US" sz="1800">
                <a:solidFill>
                  <a:srgbClr val="006600"/>
                </a:solidFill>
              </a:rPr>
              <a:t>year</a:t>
            </a:r>
            <a:r>
              <a:rPr lang="en-US" sz="1800"/>
              <a:t>&gt;</a:t>
            </a:r>
          </a:p>
          <a:p>
            <a:pPr lvl="1">
              <a:lnSpc>
                <a:spcPct val="90000"/>
              </a:lnSpc>
              <a:buFontTx/>
              <a:buNone/>
            </a:pPr>
            <a:r>
              <a:rPr lang="en-US" sz="1800"/>
              <a:t>  &lt;/</a:t>
            </a:r>
            <a:r>
              <a:rPr lang="en-US" sz="1800">
                <a:solidFill>
                  <a:srgbClr val="006600"/>
                </a:solidFill>
              </a:rPr>
              <a:t>book</a:t>
            </a:r>
            <a:r>
              <a:rPr lang="en-US" sz="1800"/>
              <a:t>&gt;</a:t>
            </a:r>
          </a:p>
          <a:p>
            <a:pPr lvl="1">
              <a:lnSpc>
                <a:spcPct val="90000"/>
              </a:lnSpc>
              <a:buFontTx/>
              <a:buNone/>
            </a:pPr>
            <a:r>
              <a:rPr lang="en-US" sz="1800"/>
              <a:t>  …</a:t>
            </a:r>
          </a:p>
          <a:p>
            <a:pPr>
              <a:lnSpc>
                <a:spcPct val="90000"/>
              </a:lnSpc>
              <a:buFontTx/>
              <a:buNone/>
            </a:pPr>
            <a:r>
              <a:rPr lang="en-US" sz="1800"/>
              <a:t>&lt;/</a:t>
            </a:r>
            <a:r>
              <a:rPr lang="en-US" sz="1800">
                <a:solidFill>
                  <a:srgbClr val="006600"/>
                </a:solidFill>
              </a:rPr>
              <a:t>bibliography</a:t>
            </a:r>
            <a:r>
              <a:rPr lang="en-US" sz="1800"/>
              <a:t>&gt;</a:t>
            </a:r>
          </a:p>
        </p:txBody>
      </p:sp>
      <p:sp>
        <p:nvSpPr>
          <p:cNvPr id="437253" name="Line 5"/>
          <p:cNvSpPr>
            <a:spLocks noChangeShapeType="1"/>
          </p:cNvSpPr>
          <p:nvPr/>
        </p:nvSpPr>
        <p:spPr bwMode="auto">
          <a:xfrm>
            <a:off x="4495800" y="1066800"/>
            <a:ext cx="0" cy="4648200"/>
          </a:xfrm>
          <a:prstGeom prst="line">
            <a:avLst/>
          </a:prstGeom>
          <a:noFill/>
          <a:ln w="57150">
            <a:solidFill>
              <a:schemeClr val="tx1"/>
            </a:solidFill>
            <a:round/>
            <a:headEnd/>
            <a:tailEnd/>
          </a:ln>
          <a:effectLst/>
        </p:spPr>
        <p:txBody>
          <a:bodyPr/>
          <a:lstStyle/>
          <a:p>
            <a:endParaRPr lang="en-US"/>
          </a:p>
        </p:txBody>
      </p:sp>
      <p:sp>
        <p:nvSpPr>
          <p:cNvPr id="437254" name="Text Box 6"/>
          <p:cNvSpPr txBox="1">
            <a:spLocks noChangeArrowheads="1"/>
          </p:cNvSpPr>
          <p:nvPr/>
        </p:nvSpPr>
        <p:spPr bwMode="auto">
          <a:xfrm rot="-1195820">
            <a:off x="5791200" y="5029200"/>
            <a:ext cx="3136900" cy="1190625"/>
          </a:xfrm>
          <a:prstGeom prst="rect">
            <a:avLst/>
          </a:prstGeom>
          <a:solidFill>
            <a:schemeClr val="hlink"/>
          </a:solidFill>
          <a:ln w="9525">
            <a:noFill/>
            <a:miter lim="800000"/>
            <a:headEnd/>
            <a:tailEnd/>
          </a:ln>
          <a:effectLst/>
        </p:spPr>
        <p:txBody>
          <a:bodyPr wrap="none">
            <a:spAutoFit/>
          </a:bodyPr>
          <a:lstStyle/>
          <a:p>
            <a:pPr eaLnBrk="1" hangingPunct="1"/>
            <a:r>
              <a:rPr lang="en-US" sz="1800"/>
              <a:t>“Self-describing”</a:t>
            </a:r>
          </a:p>
          <a:p>
            <a:pPr eaLnBrk="1" hangingPunct="1"/>
            <a:r>
              <a:rPr lang="en-US" sz="1800"/>
              <a:t>    -Schema info part of the data</a:t>
            </a:r>
          </a:p>
          <a:p>
            <a:pPr eaLnBrk="1" hangingPunct="1"/>
            <a:r>
              <a:rPr lang="en-US" sz="1800"/>
              <a:t>    -Good for data exchange</a:t>
            </a:r>
          </a:p>
          <a:p>
            <a:pPr eaLnBrk="1" hangingPunct="1"/>
            <a:r>
              <a:rPr lang="en-US" sz="1800"/>
              <a:t>        (albeit baroque for storage)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A72A4E3B-53AF-4139-A050-34110DE9124B}" type="datetime1">
              <a:rPr lang="en-US"/>
              <a:pPr/>
              <a:t>4/22/2010</a:t>
            </a:fld>
            <a:endParaRPr lang="en-US"/>
          </a:p>
        </p:txBody>
      </p:sp>
      <p:sp>
        <p:nvSpPr>
          <p:cNvPr id="10" name="Footer Placeholder 2"/>
          <p:cNvSpPr>
            <a:spLocks noGrp="1"/>
          </p:cNvSpPr>
          <p:nvPr>
            <p:ph type="ftr" sz="quarter" idx="11"/>
          </p:nvPr>
        </p:nvSpPr>
        <p:spPr/>
        <p:txBody>
          <a:bodyPr/>
          <a:lstStyle/>
          <a:p>
            <a:r>
              <a:rPr lang="en-US"/>
              <a:t>Slides adapted from Rao (ASU) &amp; Franklin (Berkeley)</a:t>
            </a:r>
          </a:p>
        </p:txBody>
      </p:sp>
      <p:sp>
        <p:nvSpPr>
          <p:cNvPr id="11" name="Slide Number Placeholder 3"/>
          <p:cNvSpPr>
            <a:spLocks noGrp="1"/>
          </p:cNvSpPr>
          <p:nvPr>
            <p:ph type="sldNum" sz="quarter" idx="12"/>
          </p:nvPr>
        </p:nvSpPr>
        <p:spPr/>
        <p:txBody>
          <a:bodyPr/>
          <a:lstStyle/>
          <a:p>
            <a:fld id="{4365D28D-4BC6-4264-8176-F97DAA14E7E8}" type="slidenum">
              <a:rPr lang="en-US"/>
              <a:pPr/>
              <a:t>17</a:t>
            </a:fld>
            <a:endParaRPr lang="en-US"/>
          </a:p>
        </p:txBody>
      </p:sp>
      <p:pic>
        <p:nvPicPr>
          <p:cNvPr id="439298" name="Picture 2"/>
          <p:cNvPicPr>
            <a:picLocks noChangeAspect="1" noChangeArrowheads="1"/>
          </p:cNvPicPr>
          <p:nvPr/>
        </p:nvPicPr>
        <p:blipFill>
          <a:blip r:embed="rId3" cstate="print"/>
          <a:srcRect/>
          <a:stretch>
            <a:fillRect/>
          </a:stretch>
        </p:blipFill>
        <p:spPr bwMode="auto">
          <a:xfrm>
            <a:off x="5181600" y="0"/>
            <a:ext cx="3886200" cy="2730500"/>
          </a:xfrm>
          <a:prstGeom prst="rect">
            <a:avLst/>
          </a:prstGeom>
          <a:noFill/>
          <a:ln w="9525">
            <a:noFill/>
            <a:miter lim="800000"/>
            <a:headEnd/>
            <a:tailEnd/>
          </a:ln>
          <a:effectLst/>
        </p:spPr>
      </p:pic>
      <p:sp>
        <p:nvSpPr>
          <p:cNvPr id="439299" name="Rectangle 3"/>
          <p:cNvSpPr>
            <a:spLocks noChangeArrowheads="1"/>
          </p:cNvSpPr>
          <p:nvPr/>
        </p:nvSpPr>
        <p:spPr bwMode="auto">
          <a:xfrm>
            <a:off x="0" y="2438400"/>
            <a:ext cx="4114800" cy="2286000"/>
          </a:xfrm>
          <a:prstGeom prst="rect">
            <a:avLst/>
          </a:prstGeom>
          <a:solidFill>
            <a:schemeClr val="hlink"/>
          </a:solidFill>
          <a:ln w="9525">
            <a:noFill/>
            <a:miter lim="800000"/>
            <a:headEnd/>
            <a:tailEnd/>
          </a:ln>
          <a:effectLst/>
        </p:spPr>
        <p:txBody>
          <a:bodyPr/>
          <a:lstStyle/>
          <a:p>
            <a:pPr marL="342900" indent="-342900" eaLnBrk="1" hangingPunct="1">
              <a:spcBef>
                <a:spcPct val="20000"/>
              </a:spcBef>
            </a:pPr>
            <a:r>
              <a:rPr lang="en-US" sz="1800"/>
              <a:t>&lt;</a:t>
            </a:r>
            <a:r>
              <a:rPr lang="en-US" sz="1800">
                <a:solidFill>
                  <a:srgbClr val="006600"/>
                </a:solidFill>
              </a:rPr>
              <a:t>h1</a:t>
            </a:r>
            <a:r>
              <a:rPr lang="en-US" sz="1800"/>
              <a:t>&gt; Bibliography &lt;/</a:t>
            </a:r>
            <a:r>
              <a:rPr lang="en-US" sz="1800">
                <a:solidFill>
                  <a:srgbClr val="006600"/>
                </a:solidFill>
              </a:rPr>
              <a:t>h1</a:t>
            </a:r>
            <a:r>
              <a:rPr lang="en-US" sz="1800"/>
              <a:t>&gt;</a:t>
            </a:r>
          </a:p>
          <a:p>
            <a:pPr marL="342900" indent="-342900" eaLnBrk="1" hangingPunct="1">
              <a:spcBef>
                <a:spcPct val="20000"/>
              </a:spcBef>
            </a:pPr>
            <a:r>
              <a:rPr lang="en-US" sz="1800"/>
              <a:t>&lt;</a:t>
            </a:r>
            <a:r>
              <a:rPr lang="en-US" sz="1800">
                <a:solidFill>
                  <a:srgbClr val="006600"/>
                </a:solidFill>
              </a:rPr>
              <a:t>p</a:t>
            </a:r>
            <a:r>
              <a:rPr lang="en-US" sz="1800"/>
              <a:t>&gt; &lt;</a:t>
            </a:r>
            <a:r>
              <a:rPr lang="en-US" sz="1800">
                <a:solidFill>
                  <a:srgbClr val="006600"/>
                </a:solidFill>
              </a:rPr>
              <a:t>i</a:t>
            </a:r>
            <a:r>
              <a:rPr lang="en-US" sz="1800"/>
              <a:t>&gt; Foundations of Databases &lt;/</a:t>
            </a:r>
            <a:r>
              <a:rPr lang="en-US" sz="1800">
                <a:solidFill>
                  <a:srgbClr val="006600"/>
                </a:solidFill>
              </a:rPr>
              <a:t>i</a:t>
            </a:r>
            <a:r>
              <a:rPr lang="en-US" sz="1800"/>
              <a:t>&gt;</a:t>
            </a:r>
          </a:p>
          <a:p>
            <a:pPr marL="342900" indent="-342900" eaLnBrk="1" hangingPunct="1">
              <a:spcBef>
                <a:spcPct val="20000"/>
              </a:spcBef>
            </a:pPr>
            <a:r>
              <a:rPr lang="en-US" sz="1800"/>
              <a:t>         Abiteboul, Hull, Vianu</a:t>
            </a:r>
          </a:p>
          <a:p>
            <a:pPr marL="342900" indent="-342900" eaLnBrk="1" hangingPunct="1">
              <a:spcBef>
                <a:spcPct val="20000"/>
              </a:spcBef>
            </a:pPr>
            <a:r>
              <a:rPr lang="en-US" sz="1800"/>
              <a:t>         &lt;br&gt; Addison Wesley, 1995</a:t>
            </a:r>
          </a:p>
          <a:p>
            <a:pPr marL="342900" indent="-342900" eaLnBrk="1" hangingPunct="1">
              <a:spcBef>
                <a:spcPct val="20000"/>
              </a:spcBef>
            </a:pPr>
            <a:r>
              <a:rPr lang="en-US" sz="1800"/>
              <a:t>&lt;</a:t>
            </a:r>
            <a:r>
              <a:rPr lang="en-US" sz="1800">
                <a:solidFill>
                  <a:srgbClr val="006600"/>
                </a:solidFill>
              </a:rPr>
              <a:t>p</a:t>
            </a:r>
            <a:r>
              <a:rPr lang="en-US" sz="1800"/>
              <a:t>&gt; &lt;</a:t>
            </a:r>
            <a:r>
              <a:rPr lang="en-US" sz="1800">
                <a:solidFill>
                  <a:srgbClr val="006600"/>
                </a:solidFill>
              </a:rPr>
              <a:t>i</a:t>
            </a:r>
            <a:r>
              <a:rPr lang="en-US" sz="1800"/>
              <a:t>&gt; Data on the Web &lt;/</a:t>
            </a:r>
            <a:r>
              <a:rPr lang="en-US" sz="1800">
                <a:solidFill>
                  <a:srgbClr val="006600"/>
                </a:solidFill>
              </a:rPr>
              <a:t>i</a:t>
            </a:r>
            <a:r>
              <a:rPr lang="en-US" sz="1800"/>
              <a:t>&gt;</a:t>
            </a:r>
          </a:p>
          <a:p>
            <a:pPr marL="342900" indent="-342900" eaLnBrk="1" hangingPunct="1">
              <a:spcBef>
                <a:spcPct val="20000"/>
              </a:spcBef>
            </a:pPr>
            <a:r>
              <a:rPr lang="en-US" sz="1800"/>
              <a:t>         Abiteoul, Buneman, Suciu</a:t>
            </a:r>
          </a:p>
          <a:p>
            <a:pPr marL="342900" indent="-342900" eaLnBrk="1" hangingPunct="1">
              <a:spcBef>
                <a:spcPct val="20000"/>
              </a:spcBef>
            </a:pPr>
            <a:r>
              <a:rPr lang="en-US" sz="1800"/>
              <a:t>         &lt;</a:t>
            </a:r>
            <a:r>
              <a:rPr lang="en-US" sz="1800">
                <a:solidFill>
                  <a:srgbClr val="006600"/>
                </a:solidFill>
              </a:rPr>
              <a:t>br</a:t>
            </a:r>
            <a:r>
              <a:rPr lang="en-US" sz="1800"/>
              <a:t>&gt; Morgan Kaufmann, 1999</a:t>
            </a:r>
          </a:p>
        </p:txBody>
      </p:sp>
      <p:sp>
        <p:nvSpPr>
          <p:cNvPr id="439300" name="Rectangle 4"/>
          <p:cNvSpPr>
            <a:spLocks noChangeArrowheads="1"/>
          </p:cNvSpPr>
          <p:nvPr/>
        </p:nvSpPr>
        <p:spPr bwMode="auto">
          <a:xfrm>
            <a:off x="3962400" y="2895600"/>
            <a:ext cx="5040313" cy="2979738"/>
          </a:xfrm>
          <a:prstGeom prst="rect">
            <a:avLst/>
          </a:prstGeom>
          <a:solidFill>
            <a:srgbClr val="FF99FF"/>
          </a:solidFill>
          <a:ln w="9525">
            <a:noFill/>
            <a:miter lim="800000"/>
            <a:headEnd/>
            <a:tailEnd/>
          </a:ln>
          <a:effectLst/>
        </p:spPr>
        <p:txBody>
          <a:bodyPr wrap="none">
            <a:spAutoFit/>
          </a:bodyPr>
          <a:lstStyle/>
          <a:p>
            <a:pPr marL="342900" indent="-342900" eaLnBrk="1" hangingPunct="1">
              <a:spcBef>
                <a:spcPct val="20000"/>
              </a:spcBef>
            </a:pPr>
            <a:r>
              <a:rPr lang="en-US"/>
              <a:t>&lt;</a:t>
            </a:r>
            <a:r>
              <a:rPr lang="en-US">
                <a:solidFill>
                  <a:srgbClr val="006600"/>
                </a:solidFill>
              </a:rPr>
              <a:t>bibliography</a:t>
            </a:r>
            <a:r>
              <a:rPr lang="en-US"/>
              <a:t>&gt;</a:t>
            </a:r>
          </a:p>
          <a:p>
            <a:pPr marL="742950" lvl="1" indent="-285750" eaLnBrk="1" hangingPunct="1">
              <a:spcBef>
                <a:spcPct val="20000"/>
              </a:spcBef>
            </a:pPr>
            <a:r>
              <a:rPr lang="en-US"/>
              <a:t>  &lt;</a:t>
            </a:r>
            <a:r>
              <a:rPr lang="en-US">
                <a:solidFill>
                  <a:srgbClr val="006600"/>
                </a:solidFill>
              </a:rPr>
              <a:t>book</a:t>
            </a:r>
            <a:r>
              <a:rPr lang="en-US"/>
              <a:t>&gt;    &lt;</a:t>
            </a:r>
            <a:r>
              <a:rPr lang="en-US">
                <a:solidFill>
                  <a:srgbClr val="006600"/>
                </a:solidFill>
              </a:rPr>
              <a:t>title</a:t>
            </a:r>
            <a:r>
              <a:rPr lang="en-US"/>
              <a:t>&gt; Foundations… &lt;/</a:t>
            </a:r>
            <a:r>
              <a:rPr lang="en-US">
                <a:solidFill>
                  <a:srgbClr val="006600"/>
                </a:solidFill>
              </a:rPr>
              <a:t>title</a:t>
            </a:r>
            <a:r>
              <a:rPr lang="en-US"/>
              <a:t>&gt;</a:t>
            </a:r>
          </a:p>
          <a:p>
            <a:pPr marL="742950" lvl="1" indent="-285750" eaLnBrk="1" hangingPunct="1">
              <a:spcBef>
                <a:spcPct val="20000"/>
              </a:spcBef>
            </a:pPr>
            <a:r>
              <a:rPr lang="en-US"/>
              <a:t>                  &lt;</a:t>
            </a:r>
            <a:r>
              <a:rPr lang="en-US">
                <a:solidFill>
                  <a:srgbClr val="006600"/>
                </a:solidFill>
              </a:rPr>
              <a:t>author</a:t>
            </a:r>
            <a:r>
              <a:rPr lang="en-US"/>
              <a:t>&gt; Abiteboul &lt;/</a:t>
            </a:r>
            <a:r>
              <a:rPr lang="en-US">
                <a:solidFill>
                  <a:srgbClr val="006600"/>
                </a:solidFill>
              </a:rPr>
              <a:t>author</a:t>
            </a:r>
            <a:r>
              <a:rPr lang="en-US"/>
              <a:t>&gt;</a:t>
            </a:r>
          </a:p>
          <a:p>
            <a:pPr marL="742950" lvl="1" indent="-285750" eaLnBrk="1" hangingPunct="1">
              <a:spcBef>
                <a:spcPct val="20000"/>
              </a:spcBef>
            </a:pPr>
            <a:r>
              <a:rPr lang="en-US"/>
              <a:t>                  &lt;</a:t>
            </a:r>
            <a:r>
              <a:rPr lang="en-US">
                <a:solidFill>
                  <a:srgbClr val="006600"/>
                </a:solidFill>
              </a:rPr>
              <a:t>author</a:t>
            </a:r>
            <a:r>
              <a:rPr lang="en-US"/>
              <a:t>&gt; Hull &lt;/</a:t>
            </a:r>
            <a:r>
              <a:rPr lang="en-US">
                <a:solidFill>
                  <a:srgbClr val="006600"/>
                </a:solidFill>
              </a:rPr>
              <a:t>author</a:t>
            </a:r>
            <a:r>
              <a:rPr lang="en-US"/>
              <a:t>&gt;</a:t>
            </a:r>
          </a:p>
          <a:p>
            <a:pPr marL="742950" lvl="1" indent="-285750" eaLnBrk="1" hangingPunct="1">
              <a:spcBef>
                <a:spcPct val="20000"/>
              </a:spcBef>
            </a:pPr>
            <a:r>
              <a:rPr lang="en-US"/>
              <a:t>                  &lt;</a:t>
            </a:r>
            <a:r>
              <a:rPr lang="en-US">
                <a:solidFill>
                  <a:srgbClr val="006600"/>
                </a:solidFill>
              </a:rPr>
              <a:t>author</a:t>
            </a:r>
            <a:r>
              <a:rPr lang="en-US"/>
              <a:t>&gt; Vianu &lt;/</a:t>
            </a:r>
            <a:r>
              <a:rPr lang="en-US">
                <a:solidFill>
                  <a:srgbClr val="006600"/>
                </a:solidFill>
              </a:rPr>
              <a:t>author</a:t>
            </a:r>
            <a:r>
              <a:rPr lang="en-US"/>
              <a:t>&gt;</a:t>
            </a:r>
          </a:p>
          <a:p>
            <a:pPr marL="742950" lvl="1" indent="-285750" eaLnBrk="1" hangingPunct="1">
              <a:spcBef>
                <a:spcPct val="20000"/>
              </a:spcBef>
            </a:pPr>
            <a:r>
              <a:rPr lang="en-US"/>
              <a:t>                  &lt;</a:t>
            </a:r>
            <a:r>
              <a:rPr lang="en-US">
                <a:solidFill>
                  <a:srgbClr val="006600"/>
                </a:solidFill>
              </a:rPr>
              <a:t>publisher</a:t>
            </a:r>
            <a:r>
              <a:rPr lang="en-US"/>
              <a:t>&gt; Addison Wesley &lt;/</a:t>
            </a:r>
            <a:r>
              <a:rPr lang="en-US">
                <a:solidFill>
                  <a:srgbClr val="006600"/>
                </a:solidFill>
              </a:rPr>
              <a:t>publisher</a:t>
            </a:r>
            <a:r>
              <a:rPr lang="en-US"/>
              <a:t>&gt;</a:t>
            </a:r>
          </a:p>
          <a:p>
            <a:pPr marL="742950" lvl="1" indent="-285750" eaLnBrk="1" hangingPunct="1">
              <a:spcBef>
                <a:spcPct val="20000"/>
              </a:spcBef>
            </a:pPr>
            <a:r>
              <a:rPr lang="en-US"/>
              <a:t>                  &lt;</a:t>
            </a:r>
            <a:r>
              <a:rPr lang="en-US">
                <a:solidFill>
                  <a:srgbClr val="006600"/>
                </a:solidFill>
              </a:rPr>
              <a:t>year</a:t>
            </a:r>
            <a:r>
              <a:rPr lang="en-US"/>
              <a:t>&gt; 1995 &lt;/</a:t>
            </a:r>
            <a:r>
              <a:rPr lang="en-US">
                <a:solidFill>
                  <a:srgbClr val="006600"/>
                </a:solidFill>
              </a:rPr>
              <a:t>year</a:t>
            </a:r>
            <a:r>
              <a:rPr lang="en-US"/>
              <a:t>&gt;</a:t>
            </a:r>
          </a:p>
          <a:p>
            <a:pPr marL="742950" lvl="1" indent="-285750" eaLnBrk="1" hangingPunct="1">
              <a:spcBef>
                <a:spcPct val="20000"/>
              </a:spcBef>
            </a:pPr>
            <a:r>
              <a:rPr lang="en-US"/>
              <a:t>  &lt;/</a:t>
            </a:r>
            <a:r>
              <a:rPr lang="en-US">
                <a:solidFill>
                  <a:srgbClr val="006600"/>
                </a:solidFill>
              </a:rPr>
              <a:t>book</a:t>
            </a:r>
            <a:r>
              <a:rPr lang="en-US"/>
              <a:t>&gt;</a:t>
            </a:r>
          </a:p>
          <a:p>
            <a:pPr marL="742950" lvl="1" indent="-285750" eaLnBrk="1" hangingPunct="1">
              <a:spcBef>
                <a:spcPct val="20000"/>
              </a:spcBef>
            </a:pPr>
            <a:r>
              <a:rPr lang="en-US"/>
              <a:t>  …</a:t>
            </a:r>
          </a:p>
          <a:p>
            <a:pPr marL="342900" indent="-342900" eaLnBrk="1" hangingPunct="1">
              <a:spcBef>
                <a:spcPct val="20000"/>
              </a:spcBef>
            </a:pPr>
            <a:r>
              <a:rPr lang="en-US"/>
              <a:t>&lt;/</a:t>
            </a:r>
            <a:r>
              <a:rPr lang="en-US">
                <a:solidFill>
                  <a:srgbClr val="006600"/>
                </a:solidFill>
              </a:rPr>
              <a:t>bibliography</a:t>
            </a:r>
            <a:r>
              <a:rPr lang="en-US"/>
              <a:t>&gt;</a:t>
            </a:r>
          </a:p>
        </p:txBody>
      </p:sp>
      <p:sp>
        <p:nvSpPr>
          <p:cNvPr id="439301" name="Text Box 5"/>
          <p:cNvSpPr txBox="1">
            <a:spLocks noChangeArrowheads="1"/>
          </p:cNvSpPr>
          <p:nvPr/>
        </p:nvSpPr>
        <p:spPr bwMode="auto">
          <a:xfrm>
            <a:off x="0" y="4724400"/>
            <a:ext cx="3821113" cy="457200"/>
          </a:xfrm>
          <a:prstGeom prst="rect">
            <a:avLst/>
          </a:prstGeom>
          <a:noFill/>
          <a:ln w="9525">
            <a:noFill/>
            <a:miter lim="800000"/>
            <a:headEnd/>
            <a:tailEnd/>
          </a:ln>
          <a:effectLst/>
        </p:spPr>
        <p:txBody>
          <a:bodyPr wrap="none">
            <a:spAutoFit/>
          </a:bodyPr>
          <a:lstStyle/>
          <a:p>
            <a:pPr eaLnBrk="1" hangingPunct="1"/>
            <a:r>
              <a:rPr lang="en-US" sz="2400"/>
              <a:t>HTML describes presentation</a:t>
            </a:r>
          </a:p>
        </p:txBody>
      </p:sp>
      <p:sp>
        <p:nvSpPr>
          <p:cNvPr id="439302" name="Text Box 6"/>
          <p:cNvSpPr txBox="1">
            <a:spLocks noChangeArrowheads="1"/>
          </p:cNvSpPr>
          <p:nvPr/>
        </p:nvSpPr>
        <p:spPr bwMode="auto">
          <a:xfrm>
            <a:off x="4724400" y="5867400"/>
            <a:ext cx="3043238" cy="457200"/>
          </a:xfrm>
          <a:prstGeom prst="rect">
            <a:avLst/>
          </a:prstGeom>
          <a:noFill/>
          <a:ln w="9525">
            <a:noFill/>
            <a:miter lim="800000"/>
            <a:headEnd/>
            <a:tailEnd/>
          </a:ln>
          <a:effectLst/>
        </p:spPr>
        <p:txBody>
          <a:bodyPr wrap="none">
            <a:spAutoFit/>
          </a:bodyPr>
          <a:lstStyle/>
          <a:p>
            <a:pPr eaLnBrk="1" hangingPunct="1"/>
            <a:r>
              <a:rPr lang="en-US" sz="2400"/>
              <a:t>XML describes content</a:t>
            </a:r>
          </a:p>
        </p:txBody>
      </p:sp>
      <p:sp>
        <p:nvSpPr>
          <p:cNvPr id="439303" name="AutoShape 7"/>
          <p:cNvSpPr>
            <a:spLocks noChangeArrowheads="1"/>
          </p:cNvSpPr>
          <p:nvPr/>
        </p:nvSpPr>
        <p:spPr bwMode="auto">
          <a:xfrm rot="10800000" flipV="1">
            <a:off x="914400" y="5105400"/>
            <a:ext cx="2971800" cy="762000"/>
          </a:xfrm>
          <a:custGeom>
            <a:avLst/>
            <a:gdLst>
              <a:gd name="G0" fmla="+- 8550 0 0"/>
              <a:gd name="G1" fmla="+- 18514 0 0"/>
              <a:gd name="G2" fmla="+- 7200 0 0"/>
              <a:gd name="G3" fmla="*/ 8550 1 2"/>
              <a:gd name="G4" fmla="+- G3 10800 0"/>
              <a:gd name="G5" fmla="+- 21600 85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075 w 21600"/>
              <a:gd name="T1" fmla="*/ 0 h 21600"/>
              <a:gd name="T2" fmla="*/ 8550 w 21600"/>
              <a:gd name="T3" fmla="*/ 7200 h 21600"/>
              <a:gd name="T4" fmla="*/ 0 w 21600"/>
              <a:gd name="T5" fmla="*/ 17588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75" y="0"/>
                </a:moveTo>
                <a:lnTo>
                  <a:pt x="8550" y="7200"/>
                </a:lnTo>
                <a:lnTo>
                  <a:pt x="11636" y="7200"/>
                </a:lnTo>
                <a:lnTo>
                  <a:pt x="11636" y="13576"/>
                </a:lnTo>
                <a:lnTo>
                  <a:pt x="0" y="13576"/>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439304" name="Text Box 8"/>
          <p:cNvSpPr txBox="1">
            <a:spLocks noChangeArrowheads="1"/>
          </p:cNvSpPr>
          <p:nvPr/>
        </p:nvSpPr>
        <p:spPr bwMode="auto">
          <a:xfrm>
            <a:off x="1584325" y="5905500"/>
            <a:ext cx="2241550" cy="915988"/>
          </a:xfrm>
          <a:prstGeom prst="rect">
            <a:avLst/>
          </a:prstGeom>
          <a:solidFill>
            <a:schemeClr val="hlink"/>
          </a:solidFill>
          <a:ln w="9525">
            <a:noFill/>
            <a:miter lim="800000"/>
            <a:headEnd/>
            <a:tailEnd/>
          </a:ln>
          <a:effectLst/>
        </p:spPr>
        <p:txBody>
          <a:bodyPr wrap="none">
            <a:spAutoFit/>
          </a:bodyPr>
          <a:lstStyle/>
          <a:p>
            <a:pPr eaLnBrk="1" hangingPunct="1"/>
            <a:r>
              <a:rPr lang="en-US" sz="1800"/>
              <a:t>XSL (stylesheets)</a:t>
            </a:r>
          </a:p>
          <a:p>
            <a:pPr eaLnBrk="1" hangingPunct="1"/>
            <a:r>
              <a:rPr lang="en-US" sz="1800"/>
              <a:t>can be used to </a:t>
            </a:r>
          </a:p>
          <a:p>
            <a:pPr eaLnBrk="1" hangingPunct="1"/>
            <a:r>
              <a:rPr lang="en-US" sz="1800"/>
              <a:t>specify the conversion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Slides adapted from Rao (ASU) &amp; Franklin (Berkeley)</a:t>
            </a:r>
          </a:p>
        </p:txBody>
      </p:sp>
      <p:sp>
        <p:nvSpPr>
          <p:cNvPr id="6" name="Slide Number Placeholder 4"/>
          <p:cNvSpPr>
            <a:spLocks noGrp="1"/>
          </p:cNvSpPr>
          <p:nvPr>
            <p:ph type="sldNum" sz="quarter" idx="11"/>
          </p:nvPr>
        </p:nvSpPr>
        <p:spPr/>
        <p:txBody>
          <a:bodyPr/>
          <a:lstStyle/>
          <a:p>
            <a:fld id="{FBD66071-13F3-4B2F-813A-B391D0013F9E}" type="slidenum">
              <a:rPr lang="en-US"/>
              <a:pPr/>
              <a:t>18</a:t>
            </a:fld>
            <a:endParaRPr lang="en-US"/>
          </a:p>
        </p:txBody>
      </p:sp>
      <p:sp>
        <p:nvSpPr>
          <p:cNvPr id="7" name="Date Placeholder 5"/>
          <p:cNvSpPr>
            <a:spLocks noGrp="1"/>
          </p:cNvSpPr>
          <p:nvPr>
            <p:ph type="dt" sz="half" idx="12"/>
          </p:nvPr>
        </p:nvSpPr>
        <p:spPr/>
        <p:txBody>
          <a:bodyPr/>
          <a:lstStyle/>
          <a:p>
            <a:fld id="{0577B635-4BB0-4EF5-AB28-3CA7C3DAA8C7}" type="datetime1">
              <a:rPr lang="en-US"/>
              <a:pPr/>
              <a:t>4/13/2010</a:t>
            </a:fld>
            <a:endParaRPr lang="en-US"/>
          </a:p>
        </p:txBody>
      </p:sp>
      <p:sp>
        <p:nvSpPr>
          <p:cNvPr id="576514" name="Rectangle 2"/>
          <p:cNvSpPr>
            <a:spLocks noGrp="1" noChangeArrowheads="1"/>
          </p:cNvSpPr>
          <p:nvPr>
            <p:ph type="title"/>
          </p:nvPr>
        </p:nvSpPr>
        <p:spPr/>
        <p:txBody>
          <a:bodyPr/>
          <a:lstStyle/>
          <a:p>
            <a:r>
              <a:rPr lang="en-US" sz="4000"/>
              <a:t>DOM Tree (Document-Object Model)</a:t>
            </a:r>
          </a:p>
        </p:txBody>
      </p:sp>
      <p:sp>
        <p:nvSpPr>
          <p:cNvPr id="576515" name="Rectangle 3"/>
          <p:cNvSpPr>
            <a:spLocks noGrp="1" noChangeArrowheads="1"/>
          </p:cNvSpPr>
          <p:nvPr>
            <p:ph type="body" idx="1"/>
          </p:nvPr>
        </p:nvSpPr>
        <p:spPr/>
        <p:txBody>
          <a:bodyPr/>
          <a:lstStyle/>
          <a:p>
            <a:r>
              <a:rPr lang="en-US" dirty="0"/>
              <a:t>An XML document can be seen as a hierarchical tree</a:t>
            </a:r>
          </a:p>
        </p:txBody>
      </p:sp>
      <p:pic>
        <p:nvPicPr>
          <p:cNvPr id="576516" name="Picture 4"/>
          <p:cNvPicPr>
            <a:picLocks noChangeAspect="1" noChangeArrowheads="1"/>
          </p:cNvPicPr>
          <p:nvPr/>
        </p:nvPicPr>
        <p:blipFill>
          <a:blip r:embed="rId3" cstate="print"/>
          <a:srcRect/>
          <a:stretch>
            <a:fillRect/>
          </a:stretch>
        </p:blipFill>
        <p:spPr bwMode="auto">
          <a:xfrm>
            <a:off x="4214813" y="3162300"/>
            <a:ext cx="4929187" cy="3695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90452C7D-0E83-4266-B461-7DA3D2C01402}" type="datetime1">
              <a:rPr lang="en-US"/>
              <a:pPr/>
              <a:t>4/13/2010</a:t>
            </a:fld>
            <a:endParaRPr lang="en-US"/>
          </a:p>
        </p:txBody>
      </p:sp>
      <p:sp>
        <p:nvSpPr>
          <p:cNvPr id="5" name="Footer Placeholder 2"/>
          <p:cNvSpPr>
            <a:spLocks noGrp="1"/>
          </p:cNvSpPr>
          <p:nvPr>
            <p:ph type="ftr" sz="quarter" idx="11"/>
          </p:nvPr>
        </p:nvSpPr>
        <p:spPr/>
        <p:txBody>
          <a:bodyPr/>
          <a:lstStyle/>
          <a:p>
            <a:r>
              <a:rPr lang="en-US"/>
              <a:t>Slides adapted from Rao (ASU) &amp; Franklin (Berkeley)</a:t>
            </a:r>
          </a:p>
        </p:txBody>
      </p:sp>
      <p:sp>
        <p:nvSpPr>
          <p:cNvPr id="6" name="Slide Number Placeholder 3"/>
          <p:cNvSpPr>
            <a:spLocks noGrp="1"/>
          </p:cNvSpPr>
          <p:nvPr>
            <p:ph type="sldNum" sz="quarter" idx="12"/>
          </p:nvPr>
        </p:nvSpPr>
        <p:spPr/>
        <p:txBody>
          <a:bodyPr/>
          <a:lstStyle/>
          <a:p>
            <a:fld id="{B84FDDF8-A7C3-41B9-9190-82ED92EC83B4}" type="slidenum">
              <a:rPr lang="en-US"/>
              <a:pPr/>
              <a:t>19</a:t>
            </a:fld>
            <a:endParaRPr lang="en-US"/>
          </a:p>
        </p:txBody>
      </p:sp>
      <p:pic>
        <p:nvPicPr>
          <p:cNvPr id="575492" name="Picture 4"/>
          <p:cNvPicPr>
            <a:picLocks noChangeAspect="1" noChangeArrowheads="1"/>
          </p:cNvPicPr>
          <p:nvPr/>
        </p:nvPicPr>
        <p:blipFill>
          <a:blip r:embed="rId3" cstate="print"/>
          <a:srcRect/>
          <a:stretch>
            <a:fillRect/>
          </a:stretch>
        </p:blipFill>
        <p:spPr bwMode="auto">
          <a:xfrm>
            <a:off x="0" y="0"/>
            <a:ext cx="5105400" cy="3778250"/>
          </a:xfrm>
          <a:prstGeom prst="rect">
            <a:avLst/>
          </a:prstGeom>
          <a:noFill/>
          <a:ln w="9525">
            <a:noFill/>
            <a:miter lim="800000"/>
            <a:headEnd/>
            <a:tailEnd/>
          </a:ln>
          <a:effectLst/>
        </p:spPr>
      </p:pic>
      <p:pic>
        <p:nvPicPr>
          <p:cNvPr id="575493" name="Picture 5"/>
          <p:cNvPicPr>
            <a:picLocks noChangeAspect="1" noChangeArrowheads="1"/>
          </p:cNvPicPr>
          <p:nvPr/>
        </p:nvPicPr>
        <p:blipFill>
          <a:blip r:embed="rId4" cstate="print"/>
          <a:srcRect/>
          <a:stretch>
            <a:fillRect/>
          </a:stretch>
        </p:blipFill>
        <p:spPr bwMode="auto">
          <a:xfrm>
            <a:off x="4214813" y="3162300"/>
            <a:ext cx="4929187" cy="3695700"/>
          </a:xfrm>
          <a:prstGeom prst="rect">
            <a:avLst/>
          </a:prstGeom>
          <a:noFill/>
          <a:ln w="9525">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Slides adapted from Rao (ASU) &amp; Franklin (Berkeley)</a:t>
            </a:r>
          </a:p>
        </p:txBody>
      </p:sp>
      <p:sp>
        <p:nvSpPr>
          <p:cNvPr id="415746" name="Rectangle 2"/>
          <p:cNvSpPr>
            <a:spLocks noGrp="1" noChangeArrowheads="1"/>
          </p:cNvSpPr>
          <p:nvPr>
            <p:ph type="title"/>
          </p:nvPr>
        </p:nvSpPr>
        <p:spPr/>
        <p:txBody>
          <a:bodyPr/>
          <a:lstStyle/>
          <a:p>
            <a:r>
              <a:rPr lang="en-US"/>
              <a:t>Structure helps querying</a:t>
            </a:r>
          </a:p>
        </p:txBody>
      </p:sp>
      <p:sp>
        <p:nvSpPr>
          <p:cNvPr id="415747" name="Rectangle 3"/>
          <p:cNvSpPr>
            <a:spLocks noGrp="1" noChangeArrowheads="1"/>
          </p:cNvSpPr>
          <p:nvPr>
            <p:ph type="body" idx="1"/>
          </p:nvPr>
        </p:nvSpPr>
        <p:spPr/>
        <p:txBody>
          <a:bodyPr/>
          <a:lstStyle/>
          <a:p>
            <a:r>
              <a:rPr lang="en-US" dirty="0"/>
              <a:t>Expressive queries</a:t>
            </a:r>
          </a:p>
          <a:p>
            <a:pPr lvl="2"/>
            <a:r>
              <a:rPr lang="en-US" dirty="0"/>
              <a:t>Give me all pages that have key words “Get Rich Quick”</a:t>
            </a:r>
          </a:p>
          <a:p>
            <a:pPr lvl="2"/>
            <a:r>
              <a:rPr lang="en-US" dirty="0"/>
              <a:t>Give me the social security numbers of all the employees who have stayed with the company for more than 5 years, and whose yearly salaries are three standard deviations away from the average salary</a:t>
            </a:r>
          </a:p>
          <a:p>
            <a:pPr lvl="2"/>
            <a:r>
              <a:rPr lang="en-US" dirty="0"/>
              <a:t>Give me all mails from people from ASU written this year, which are relevant to “get rich quick” </a:t>
            </a:r>
            <a:endParaRPr lang="en-US" dirty="0" smtClean="0"/>
          </a:p>
          <a:p>
            <a:pPr lvl="2"/>
            <a:endParaRPr lang="en-US" dirty="0"/>
          </a:p>
          <a:p>
            <a:r>
              <a:rPr lang="en-US" sz="2800" dirty="0" smtClean="0"/>
              <a:t>Challenges in Exploiting Structure</a:t>
            </a:r>
          </a:p>
          <a:p>
            <a:pPr lvl="1"/>
            <a:r>
              <a:rPr lang="en-US" sz="2400" dirty="0" smtClean="0"/>
              <a:t>Languages for specifying “Semi-structured” data</a:t>
            </a:r>
          </a:p>
          <a:p>
            <a:pPr lvl="2"/>
            <a:r>
              <a:rPr lang="en-US" sz="2000" dirty="0" smtClean="0"/>
              <a:t>Standards for supporting/exploiting semantic tagging </a:t>
            </a:r>
          </a:p>
          <a:p>
            <a:pPr lvl="1"/>
            <a:r>
              <a:rPr lang="en-US" sz="2400" dirty="0" smtClean="0"/>
              <a:t>Techniques for extracting information (NLP-</a:t>
            </a:r>
            <a:r>
              <a:rPr lang="en-US" sz="2400" dirty="0" err="1" smtClean="0"/>
              <a:t>lite</a:t>
            </a:r>
            <a:r>
              <a:rPr lang="en-US" sz="2400" dirty="0" smtClean="0"/>
              <a:t>)</a:t>
            </a:r>
          </a:p>
          <a:p>
            <a:pPr lvl="2"/>
            <a:endParaRPr lang="en-US" dirty="0"/>
          </a:p>
          <a:p>
            <a:endParaRPr lang="en-US" dirty="0"/>
          </a:p>
        </p:txBody>
      </p:sp>
      <p:grpSp>
        <p:nvGrpSpPr>
          <p:cNvPr id="415748" name="Group 4"/>
          <p:cNvGrpSpPr>
            <a:grpSpLocks/>
          </p:cNvGrpSpPr>
          <p:nvPr/>
        </p:nvGrpSpPr>
        <p:grpSpPr bwMode="auto">
          <a:xfrm>
            <a:off x="0" y="1752600"/>
            <a:ext cx="984250" cy="2500313"/>
            <a:chOff x="0" y="1104"/>
            <a:chExt cx="620" cy="1575"/>
          </a:xfrm>
        </p:grpSpPr>
        <p:sp>
          <p:nvSpPr>
            <p:cNvPr id="415749" name="Text Box 5"/>
            <p:cNvSpPr txBox="1">
              <a:spLocks noChangeArrowheads="1"/>
            </p:cNvSpPr>
            <p:nvPr/>
          </p:nvSpPr>
          <p:spPr bwMode="auto">
            <a:xfrm>
              <a:off x="0" y="1104"/>
              <a:ext cx="620" cy="231"/>
            </a:xfrm>
            <a:prstGeom prst="rect">
              <a:avLst/>
            </a:prstGeom>
            <a:solidFill>
              <a:srgbClr val="FFFF00"/>
            </a:solidFill>
            <a:ln w="9525">
              <a:noFill/>
              <a:miter lim="800000"/>
              <a:headEnd/>
              <a:tailEnd/>
            </a:ln>
            <a:effectLst/>
          </p:spPr>
          <p:txBody>
            <a:bodyPr wrap="none">
              <a:spAutoFit/>
            </a:bodyPr>
            <a:lstStyle/>
            <a:p>
              <a:r>
                <a:rPr lang="en-US" sz="1800"/>
                <a:t>keyword</a:t>
              </a:r>
            </a:p>
          </p:txBody>
        </p:sp>
        <p:sp>
          <p:nvSpPr>
            <p:cNvPr id="415750" name="Text Box 6"/>
            <p:cNvSpPr txBox="1">
              <a:spLocks noChangeArrowheads="1"/>
            </p:cNvSpPr>
            <p:nvPr/>
          </p:nvSpPr>
          <p:spPr bwMode="auto">
            <a:xfrm>
              <a:off x="96" y="1632"/>
              <a:ext cx="388" cy="231"/>
            </a:xfrm>
            <a:prstGeom prst="rect">
              <a:avLst/>
            </a:prstGeom>
            <a:solidFill>
              <a:srgbClr val="FFFF00"/>
            </a:solidFill>
            <a:ln w="9525">
              <a:noFill/>
              <a:miter lim="800000"/>
              <a:headEnd/>
              <a:tailEnd/>
            </a:ln>
            <a:effectLst/>
          </p:spPr>
          <p:txBody>
            <a:bodyPr wrap="none">
              <a:spAutoFit/>
            </a:bodyPr>
            <a:lstStyle/>
            <a:p>
              <a:r>
                <a:rPr lang="en-US" sz="1800"/>
                <a:t>SQL</a:t>
              </a:r>
            </a:p>
          </p:txBody>
        </p:sp>
        <p:sp>
          <p:nvSpPr>
            <p:cNvPr id="415751" name="Text Box 7"/>
            <p:cNvSpPr txBox="1">
              <a:spLocks noChangeArrowheads="1"/>
            </p:cNvSpPr>
            <p:nvPr/>
          </p:nvSpPr>
          <p:spPr bwMode="auto">
            <a:xfrm>
              <a:off x="48" y="2448"/>
              <a:ext cx="436" cy="231"/>
            </a:xfrm>
            <a:prstGeom prst="rect">
              <a:avLst/>
            </a:prstGeom>
            <a:solidFill>
              <a:srgbClr val="FFFF00"/>
            </a:solidFill>
            <a:ln w="9525">
              <a:noFill/>
              <a:miter lim="800000"/>
              <a:headEnd/>
              <a:tailEnd/>
            </a:ln>
            <a:effectLst/>
          </p:spPr>
          <p:txBody>
            <a:bodyPr wrap="none">
              <a:spAutoFit/>
            </a:bodyPr>
            <a:lstStyle/>
            <a:p>
              <a:r>
                <a:rPr lang="en-US" sz="1800"/>
                <a:t>XML</a:t>
              </a: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5747">
                                            <p:txEl>
                                              <p:pRg st="1" end="1"/>
                                            </p:txEl>
                                          </p:spTgt>
                                        </p:tgtEl>
                                        <p:attrNameLst>
                                          <p:attrName>style.visibility</p:attrName>
                                        </p:attrNameLst>
                                      </p:cBhvr>
                                      <p:to>
                                        <p:strVal val="visible"/>
                                      </p:to>
                                    </p:set>
                                    <p:anim calcmode="lin" valueType="num">
                                      <p:cBhvr additive="base">
                                        <p:cTn id="13"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5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5747">
                                            <p:txEl>
                                              <p:pRg st="2" end="2"/>
                                            </p:txEl>
                                          </p:spTgt>
                                        </p:tgtEl>
                                        <p:attrNameLst>
                                          <p:attrName>style.visibility</p:attrName>
                                        </p:attrNameLst>
                                      </p:cBhvr>
                                      <p:to>
                                        <p:strVal val="visible"/>
                                      </p:to>
                                    </p:set>
                                    <p:anim calcmode="lin" valueType="num">
                                      <p:cBhvr additive="base">
                                        <p:cTn id="19"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5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5747">
                                            <p:txEl>
                                              <p:pRg st="3" end="3"/>
                                            </p:txEl>
                                          </p:spTgt>
                                        </p:tgtEl>
                                        <p:attrNameLst>
                                          <p:attrName>style.visibility</p:attrName>
                                        </p:attrNameLst>
                                      </p:cBhvr>
                                      <p:to>
                                        <p:strVal val="visible"/>
                                      </p:to>
                                    </p:set>
                                    <p:anim calcmode="lin" valueType="num">
                                      <p:cBhvr additive="base">
                                        <p:cTn id="25" dur="500" fill="hold"/>
                                        <p:tgtEl>
                                          <p:spTgt spid="415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5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5747">
                                            <p:txEl>
                                              <p:pRg st="5" end="5"/>
                                            </p:txEl>
                                          </p:spTgt>
                                        </p:tgtEl>
                                        <p:attrNameLst>
                                          <p:attrName>style.visibility</p:attrName>
                                        </p:attrNameLst>
                                      </p:cBhvr>
                                      <p:to>
                                        <p:strVal val="visible"/>
                                      </p:to>
                                    </p:set>
                                    <p:anim calcmode="lin" valueType="num">
                                      <p:cBhvr additive="base">
                                        <p:cTn id="31" dur="500" fill="hold"/>
                                        <p:tgtEl>
                                          <p:spTgt spid="4157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5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5747">
                                            <p:txEl>
                                              <p:pRg st="6" end="6"/>
                                            </p:txEl>
                                          </p:spTgt>
                                        </p:tgtEl>
                                        <p:attrNameLst>
                                          <p:attrName>style.visibility</p:attrName>
                                        </p:attrNameLst>
                                      </p:cBhvr>
                                      <p:to>
                                        <p:strVal val="visible"/>
                                      </p:to>
                                    </p:set>
                                    <p:anim calcmode="lin" valueType="num">
                                      <p:cBhvr additive="base">
                                        <p:cTn id="37" dur="500" fill="hold"/>
                                        <p:tgtEl>
                                          <p:spTgt spid="4157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57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5747">
                                            <p:txEl>
                                              <p:pRg st="7" end="7"/>
                                            </p:txEl>
                                          </p:spTgt>
                                        </p:tgtEl>
                                        <p:attrNameLst>
                                          <p:attrName>style.visibility</p:attrName>
                                        </p:attrNameLst>
                                      </p:cBhvr>
                                      <p:to>
                                        <p:strVal val="visible"/>
                                      </p:to>
                                    </p:set>
                                    <p:anim calcmode="lin" valueType="num">
                                      <p:cBhvr additive="base">
                                        <p:cTn id="43" dur="500" fill="hold"/>
                                        <p:tgtEl>
                                          <p:spTgt spid="41574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5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5747">
                                            <p:txEl>
                                              <p:pRg st="8" end="8"/>
                                            </p:txEl>
                                          </p:spTgt>
                                        </p:tgtEl>
                                        <p:attrNameLst>
                                          <p:attrName>style.visibility</p:attrName>
                                        </p:attrNameLst>
                                      </p:cBhvr>
                                      <p:to>
                                        <p:strVal val="visible"/>
                                      </p:to>
                                    </p:set>
                                    <p:anim calcmode="lin" valueType="num">
                                      <p:cBhvr additive="base">
                                        <p:cTn id="49" dur="500" fill="hold"/>
                                        <p:tgtEl>
                                          <p:spTgt spid="41574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57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15748"/>
                                        </p:tgtEl>
                                        <p:attrNameLst>
                                          <p:attrName>style.visibility</p:attrName>
                                        </p:attrNameLst>
                                      </p:cBhvr>
                                      <p:to>
                                        <p:strVal val="visible"/>
                                      </p:to>
                                    </p:set>
                                    <p:animEffect transition="in" filter="blinds(horizontal)">
                                      <p:cBhvr>
                                        <p:cTn id="55"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2E347250-4C82-42CA-9A22-B26B08F1CD9B}" type="datetime1">
              <a:rPr lang="en-US"/>
              <a:pPr/>
              <a:t>4/22/2010</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6" name="Slide Number Placeholder 5"/>
          <p:cNvSpPr>
            <a:spLocks noGrp="1"/>
          </p:cNvSpPr>
          <p:nvPr>
            <p:ph type="sldNum" sz="quarter" idx="4294967295"/>
          </p:nvPr>
        </p:nvSpPr>
        <p:spPr>
          <a:xfrm>
            <a:off x="6553200" y="6248400"/>
            <a:ext cx="1905000" cy="457200"/>
          </a:xfrm>
        </p:spPr>
        <p:txBody>
          <a:bodyPr/>
          <a:lstStyle/>
          <a:p>
            <a:fld id="{54230467-F810-4923-AA59-9F84E32AE848}" type="slidenum">
              <a:rPr lang="en-US"/>
              <a:pPr/>
              <a:t>20</a:t>
            </a:fld>
            <a:endParaRPr lang="en-US"/>
          </a:p>
        </p:txBody>
      </p:sp>
      <p:sp>
        <p:nvSpPr>
          <p:cNvPr id="461826" name="Rectangle 2"/>
          <p:cNvSpPr>
            <a:spLocks noGrp="1" noChangeArrowheads="1"/>
          </p:cNvSpPr>
          <p:nvPr>
            <p:ph type="title"/>
          </p:nvPr>
        </p:nvSpPr>
        <p:spPr/>
        <p:txBody>
          <a:bodyPr/>
          <a:lstStyle/>
          <a:p>
            <a:r>
              <a:rPr lang="en-US"/>
              <a:t>Who puts everything into XML?</a:t>
            </a:r>
          </a:p>
        </p:txBody>
      </p:sp>
      <p:sp>
        <p:nvSpPr>
          <p:cNvPr id="461827" name="Rectangle 3"/>
          <p:cNvSpPr>
            <a:spLocks noGrp="1" noChangeArrowheads="1"/>
          </p:cNvSpPr>
          <p:nvPr>
            <p:ph type="body" idx="1"/>
          </p:nvPr>
        </p:nvSpPr>
        <p:spPr/>
        <p:txBody>
          <a:bodyPr/>
          <a:lstStyle/>
          <a:p>
            <a:pPr>
              <a:lnSpc>
                <a:spcPct val="80000"/>
              </a:lnSpc>
            </a:pPr>
            <a:r>
              <a:rPr lang="en-US" sz="2400"/>
              <a:t>To a certain extent, this a vaccuous question, once we realize that XML is just a syntactic standard</a:t>
            </a:r>
          </a:p>
          <a:p>
            <a:pPr lvl="1">
              <a:lnSpc>
                <a:spcPct val="80000"/>
              </a:lnSpc>
            </a:pPr>
            <a:r>
              <a:rPr lang="en-US" sz="2000"/>
              <a:t>You can put things into XML by just putting &lt;body&gt; tag  (or any tag) at the beginning and end of the file</a:t>
            </a:r>
          </a:p>
          <a:p>
            <a:pPr>
              <a:lnSpc>
                <a:spcPct val="80000"/>
              </a:lnSpc>
            </a:pPr>
            <a:r>
              <a:rPr lang="en-US" sz="2400"/>
              <a:t>XML is not meant to be an imposition but rather a facilitator</a:t>
            </a:r>
          </a:p>
          <a:p>
            <a:pPr lvl="1">
              <a:lnSpc>
                <a:spcPct val="80000"/>
              </a:lnSpc>
            </a:pPr>
            <a:r>
              <a:rPr lang="en-US" sz="2000"/>
              <a:t>XML facilitates marking up structure </a:t>
            </a:r>
            <a:r>
              <a:rPr lang="en-US" sz="2000" i="1"/>
              <a:t>if </a:t>
            </a:r>
            <a:r>
              <a:rPr lang="en-US" sz="2000"/>
              <a:t> someone wants to do this. That someone can be:</a:t>
            </a:r>
          </a:p>
          <a:p>
            <a:pPr lvl="2">
              <a:lnSpc>
                <a:spcPct val="80000"/>
              </a:lnSpc>
            </a:pPr>
            <a:r>
              <a:rPr lang="en-US" sz="1800"/>
              <a:t>creator of the page </a:t>
            </a:r>
            <a:r>
              <a:rPr lang="en-US" sz="1800" i="1"/>
              <a:t> </a:t>
            </a:r>
          </a:p>
          <a:p>
            <a:pPr lvl="2">
              <a:lnSpc>
                <a:spcPct val="80000"/>
              </a:lnSpc>
            </a:pPr>
            <a:r>
              <a:rPr lang="en-US" sz="1800"/>
              <a:t>secondary user who wants to </a:t>
            </a:r>
            <a:r>
              <a:rPr lang="en-US" sz="1800" i="1"/>
              <a:t>tag</a:t>
            </a:r>
            <a:r>
              <a:rPr lang="en-US" sz="1800"/>
              <a:t> the page </a:t>
            </a:r>
          </a:p>
          <a:p>
            <a:pPr lvl="2">
              <a:lnSpc>
                <a:spcPct val="80000"/>
              </a:lnSpc>
            </a:pPr>
            <a:r>
              <a:rPr lang="en-US" sz="1800"/>
              <a:t>An extraction program that wants to remember the structure it extracted by tagging the page</a:t>
            </a:r>
          </a:p>
          <a:p>
            <a:pPr lvl="1">
              <a:lnSpc>
                <a:spcPct val="80000"/>
              </a:lnSpc>
            </a:pPr>
            <a:r>
              <a:rPr lang="en-US" sz="2000"/>
              <a:t>The markup tags may or may not have any specific meaning based on prior agreements/standardization</a:t>
            </a:r>
          </a:p>
          <a:p>
            <a:pPr lvl="1">
              <a:lnSpc>
                <a:spcPct val="80000"/>
              </a:lnSpc>
              <a:buFontTx/>
              <a:buNone/>
            </a:pP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Slides adapted from Rao (ASU) &amp; Franklin (Berkeley)</a:t>
            </a:r>
          </a:p>
        </p:txBody>
      </p:sp>
      <p:sp>
        <p:nvSpPr>
          <p:cNvPr id="6" name="Slide Number Placeholder 4"/>
          <p:cNvSpPr>
            <a:spLocks noGrp="1"/>
          </p:cNvSpPr>
          <p:nvPr>
            <p:ph type="sldNum" sz="quarter" idx="11"/>
          </p:nvPr>
        </p:nvSpPr>
        <p:spPr/>
        <p:txBody>
          <a:bodyPr/>
          <a:lstStyle/>
          <a:p>
            <a:fld id="{C4DB81A9-DB31-41C5-925A-3C177E025774}" type="slidenum">
              <a:rPr lang="en-US"/>
              <a:pPr/>
              <a:t>21</a:t>
            </a:fld>
            <a:endParaRPr lang="en-US"/>
          </a:p>
        </p:txBody>
      </p:sp>
      <p:sp>
        <p:nvSpPr>
          <p:cNvPr id="7" name="Date Placeholder 5"/>
          <p:cNvSpPr>
            <a:spLocks noGrp="1"/>
          </p:cNvSpPr>
          <p:nvPr>
            <p:ph type="dt" sz="half" idx="12"/>
          </p:nvPr>
        </p:nvSpPr>
        <p:spPr/>
        <p:txBody>
          <a:bodyPr/>
          <a:lstStyle/>
          <a:p>
            <a:fld id="{21DC3A7E-7B2B-4214-B438-5B8D44CA0CF3}" type="datetime1">
              <a:rPr lang="en-US"/>
              <a:pPr/>
              <a:t>4/22/2010</a:t>
            </a:fld>
            <a:endParaRPr lang="en-US"/>
          </a:p>
        </p:txBody>
      </p:sp>
      <p:sp>
        <p:nvSpPr>
          <p:cNvPr id="459778" name="Rectangle 2"/>
          <p:cNvSpPr>
            <a:spLocks noGrp="1" noChangeArrowheads="1"/>
          </p:cNvSpPr>
          <p:nvPr>
            <p:ph type="title"/>
          </p:nvPr>
        </p:nvSpPr>
        <p:spPr>
          <a:xfrm>
            <a:off x="457200" y="368300"/>
            <a:ext cx="8229600" cy="1320800"/>
          </a:xfrm>
        </p:spPr>
        <p:txBody>
          <a:bodyPr/>
          <a:lstStyle/>
          <a:p>
            <a:r>
              <a:rPr lang="en-US"/>
              <a:t>XML Dialect “pot pourri”</a:t>
            </a:r>
          </a:p>
        </p:txBody>
      </p:sp>
      <p:sp>
        <p:nvSpPr>
          <p:cNvPr id="459779" name="Rectangle 3"/>
          <p:cNvSpPr>
            <a:spLocks noGrp="1" noChangeArrowheads="1"/>
          </p:cNvSpPr>
          <p:nvPr>
            <p:ph type="body" idx="1"/>
          </p:nvPr>
        </p:nvSpPr>
        <p:spPr>
          <a:xfrm>
            <a:off x="495300" y="1409700"/>
            <a:ext cx="8229600" cy="4089400"/>
          </a:xfrm>
        </p:spPr>
        <p:txBody>
          <a:bodyPr/>
          <a:lstStyle/>
          <a:p>
            <a:r>
              <a:rPr lang="en-US" sz="1600"/>
              <a:t>Extensible Financial Reporting Markup Language (XFRML),</a:t>
            </a:r>
          </a:p>
          <a:p>
            <a:r>
              <a:rPr lang="en-US" sz="1600"/>
              <a:t>eXtensible Business Reporting Language (XBRL),</a:t>
            </a:r>
          </a:p>
          <a:p>
            <a:r>
              <a:rPr lang="en-US" sz="1600"/>
              <a:t>MusicXML,</a:t>
            </a:r>
          </a:p>
          <a:p>
            <a:r>
              <a:rPr lang="en-US" sz="1600"/>
              <a:t>Spacecraft Markup Language (SML),</a:t>
            </a:r>
          </a:p>
          <a:p>
            <a:r>
              <a:rPr lang="en-US" sz="1600"/>
              <a:t>Bank Internet Payment System (BIPS),</a:t>
            </a:r>
          </a:p>
          <a:p>
            <a:r>
              <a:rPr lang="en-US" sz="1600"/>
              <a:t>Bioinformatic Sequence Markup Language (BSML),</a:t>
            </a:r>
          </a:p>
          <a:p>
            <a:r>
              <a:rPr lang="en-US" sz="1600"/>
              <a:t>Biopolymer Markup Language (BIOML),</a:t>
            </a:r>
          </a:p>
          <a:p>
            <a:r>
              <a:rPr lang="en-US" sz="1600"/>
              <a:t>Open Catalog Format (OCF),</a:t>
            </a:r>
          </a:p>
          <a:p>
            <a:r>
              <a:rPr lang="en-US" sz="1600"/>
              <a:t>Chemical Markup Language (CML),</a:t>
            </a:r>
          </a:p>
          <a:p>
            <a:r>
              <a:rPr lang="en-US" sz="1600"/>
              <a:t>Electronic Business XML Initiative (ebXML),</a:t>
            </a:r>
          </a:p>
          <a:p>
            <a:r>
              <a:rPr lang="en-US" sz="1600"/>
              <a:t>Open Trading Protocol (OTP),</a:t>
            </a:r>
          </a:p>
          <a:p>
            <a:r>
              <a:rPr lang="en-US" sz="1600"/>
              <a:t>FinXML, Financial Information eXchange protocol (FIX),</a:t>
            </a:r>
          </a:p>
          <a:p>
            <a:r>
              <a:rPr lang="en-US" sz="1600"/>
              <a:t>RecipeML, CVML,</a:t>
            </a:r>
          </a:p>
          <a:p>
            <a:r>
              <a:rPr lang="en-US" sz="1600"/>
              <a:t>XML Bookmark Exchange Language (XBEL),</a:t>
            </a:r>
          </a:p>
          <a:p>
            <a:r>
              <a:rPr lang="en-US" sz="1600"/>
              <a:t>Scalable Vector Graphics (SVG),</a:t>
            </a:r>
          </a:p>
          <a:p>
            <a:r>
              <a:rPr lang="en-US" sz="1600"/>
              <a:t>NewsML,</a:t>
            </a:r>
          </a:p>
          <a:p>
            <a:r>
              <a:rPr lang="en-US" sz="1600"/>
              <a:t>DocBook,</a:t>
            </a:r>
          </a:p>
          <a:p>
            <a:r>
              <a:rPr lang="en-US" sz="1600"/>
              <a:t>Real Estate Listing Markup Language (RELML), . . .</a:t>
            </a:r>
          </a:p>
        </p:txBody>
      </p:sp>
      <p:sp>
        <p:nvSpPr>
          <p:cNvPr id="459780" name="Text Box 4"/>
          <p:cNvSpPr txBox="1">
            <a:spLocks noChangeArrowheads="1"/>
          </p:cNvSpPr>
          <p:nvPr/>
        </p:nvSpPr>
        <p:spPr bwMode="auto">
          <a:xfrm>
            <a:off x="7700963" y="1782763"/>
            <a:ext cx="914400" cy="3802062"/>
          </a:xfrm>
          <a:prstGeom prst="rect">
            <a:avLst/>
          </a:prstGeom>
          <a:solidFill>
            <a:srgbClr val="FFFFCC"/>
          </a:solidFill>
          <a:ln w="9525">
            <a:noFill/>
            <a:miter lim="800000"/>
            <a:headEnd/>
            <a:tailEnd/>
          </a:ln>
          <a:effectLst/>
        </p:spPr>
        <p:txBody>
          <a:bodyPr vert="eaVert" wrap="none">
            <a:spAutoFit/>
          </a:bodyPr>
          <a:lstStyle/>
          <a:p>
            <a:pPr eaLnBrk="1" hangingPunct="1"/>
            <a:r>
              <a:rPr lang="en-US" sz="2400"/>
              <a:t>Examples of communities that</a:t>
            </a:r>
          </a:p>
          <a:p>
            <a:pPr eaLnBrk="1" hangingPunct="1"/>
            <a:r>
              <a:rPr lang="en-US" sz="2400"/>
              <a:t>Standardized their tags…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037C6B00-982E-4DC6-AFA5-35341F56451B}" type="datetime1">
              <a:rPr lang="en-US"/>
              <a:pPr/>
              <a:t>4/22/2010</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6" name="Slide Number Placeholder 5"/>
          <p:cNvSpPr>
            <a:spLocks noGrp="1"/>
          </p:cNvSpPr>
          <p:nvPr>
            <p:ph type="sldNum" sz="quarter" idx="4294967295"/>
          </p:nvPr>
        </p:nvSpPr>
        <p:spPr>
          <a:xfrm>
            <a:off x="6553200" y="6248400"/>
            <a:ext cx="1905000" cy="457200"/>
          </a:xfrm>
        </p:spPr>
        <p:txBody>
          <a:bodyPr/>
          <a:lstStyle/>
          <a:p>
            <a:fld id="{787DEC21-BFCD-4EE0-ADCA-54F814837A8A}" type="slidenum">
              <a:rPr lang="en-US"/>
              <a:pPr/>
              <a:t>22</a:t>
            </a:fld>
            <a:endParaRPr lang="en-US"/>
          </a:p>
        </p:txBody>
      </p:sp>
      <p:sp>
        <p:nvSpPr>
          <p:cNvPr id="570370" name="Rectangle 2"/>
          <p:cNvSpPr>
            <a:spLocks noGrp="1" noChangeArrowheads="1"/>
          </p:cNvSpPr>
          <p:nvPr>
            <p:ph type="title"/>
          </p:nvPr>
        </p:nvSpPr>
        <p:spPr/>
        <p:txBody>
          <a:bodyPr/>
          <a:lstStyle/>
          <a:p>
            <a:r>
              <a:rPr lang="en-US" sz="4000"/>
              <a:t>Why are IR folks excited about XML?</a:t>
            </a:r>
          </a:p>
        </p:txBody>
      </p:sp>
      <p:sp>
        <p:nvSpPr>
          <p:cNvPr id="570371" name="Rectangle 3"/>
          <p:cNvSpPr>
            <a:spLocks noGrp="1" noChangeArrowheads="1"/>
          </p:cNvSpPr>
          <p:nvPr>
            <p:ph type="body" idx="1"/>
          </p:nvPr>
        </p:nvSpPr>
        <p:spPr/>
        <p:txBody>
          <a:bodyPr/>
          <a:lstStyle/>
          <a:p>
            <a:r>
              <a:rPr lang="en-US"/>
              <a:t>XML files are text files </a:t>
            </a:r>
            <a:r>
              <a:rPr lang="en-US" i="1"/>
              <a:t>with</a:t>
            </a:r>
            <a:r>
              <a:rPr lang="en-US"/>
              <a:t> structure</a:t>
            </a:r>
          </a:p>
          <a:p>
            <a:pPr lvl="1"/>
            <a:r>
              <a:rPr lang="en-US"/>
              <a:t>Structure easily identifiable (the DOM structure) </a:t>
            </a:r>
          </a:p>
          <a:p>
            <a:r>
              <a:rPr lang="en-US"/>
              <a:t>We can improve Precision/Recall by taking structure into account..</a:t>
            </a:r>
          </a:p>
          <a:p>
            <a:pPr lvl="1"/>
            <a:r>
              <a:rPr lang="en-US"/>
              <a:t>We already did a bit—e.g. higher weight to words occuring in the </a:t>
            </a:r>
            <a:r>
              <a:rPr lang="en-US" i="1"/>
              <a:t>header</a:t>
            </a:r>
            <a:r>
              <a:rPr lang="en-US"/>
              <a:t> tags..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half" idx="4294967295"/>
          </p:nvPr>
        </p:nvSpPr>
        <p:spPr>
          <a:xfrm>
            <a:off x="685800" y="6248400"/>
            <a:ext cx="1905000" cy="457200"/>
          </a:xfrm>
        </p:spPr>
        <p:txBody>
          <a:bodyPr/>
          <a:lstStyle/>
          <a:p>
            <a:fld id="{2BDDA2D8-B431-45A8-8543-62B360724567}" type="datetime1">
              <a:rPr lang="en-US"/>
              <a:pPr/>
              <a:t>4/22/2010</a:t>
            </a:fld>
            <a:endParaRPr lang="en-US"/>
          </a:p>
        </p:txBody>
      </p:sp>
      <p:sp>
        <p:nvSpPr>
          <p:cNvPr id="6"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7" name="Slide Number Placeholder 5"/>
          <p:cNvSpPr>
            <a:spLocks noGrp="1"/>
          </p:cNvSpPr>
          <p:nvPr>
            <p:ph type="sldNum" sz="quarter" idx="4294967295"/>
          </p:nvPr>
        </p:nvSpPr>
        <p:spPr>
          <a:xfrm>
            <a:off x="6553200" y="6248400"/>
            <a:ext cx="1905000" cy="457200"/>
          </a:xfrm>
        </p:spPr>
        <p:txBody>
          <a:bodyPr/>
          <a:lstStyle/>
          <a:p>
            <a:fld id="{BED89F9E-D9C6-499F-85C3-621682F066F3}" type="slidenum">
              <a:rPr lang="en-US"/>
              <a:pPr/>
              <a:t>23</a:t>
            </a:fld>
            <a:endParaRPr lang="en-US"/>
          </a:p>
        </p:txBody>
      </p:sp>
      <p:sp>
        <p:nvSpPr>
          <p:cNvPr id="441346" name="Rectangle 2"/>
          <p:cNvSpPr>
            <a:spLocks noGrp="1" noChangeArrowheads="1"/>
          </p:cNvSpPr>
          <p:nvPr>
            <p:ph type="title"/>
          </p:nvPr>
        </p:nvSpPr>
        <p:spPr/>
        <p:txBody>
          <a:bodyPr/>
          <a:lstStyle/>
          <a:p>
            <a:r>
              <a:rPr lang="en-US"/>
              <a:t>Why are Database folks excited about XML?</a:t>
            </a:r>
          </a:p>
        </p:txBody>
      </p:sp>
      <p:sp>
        <p:nvSpPr>
          <p:cNvPr id="441347" name="Rectangle 3"/>
          <p:cNvSpPr>
            <a:spLocks noGrp="1" noChangeArrowheads="1"/>
          </p:cNvSpPr>
          <p:nvPr>
            <p:ph type="body" idx="1"/>
          </p:nvPr>
        </p:nvSpPr>
        <p:spPr>
          <a:xfrm>
            <a:off x="228600" y="1981200"/>
            <a:ext cx="3962400" cy="4267200"/>
          </a:xfrm>
        </p:spPr>
        <p:txBody>
          <a:bodyPr/>
          <a:lstStyle/>
          <a:p>
            <a:pPr>
              <a:lnSpc>
                <a:spcPct val="80000"/>
              </a:lnSpc>
            </a:pPr>
            <a:r>
              <a:rPr lang="en-US" sz="2000" dirty="0"/>
              <a:t>XML is just a syntax for (self-describing) data</a:t>
            </a:r>
          </a:p>
          <a:p>
            <a:pPr>
              <a:lnSpc>
                <a:spcPct val="80000"/>
              </a:lnSpc>
            </a:pPr>
            <a:r>
              <a:rPr lang="en-US" sz="2000" dirty="0"/>
              <a:t>This is still exciting because</a:t>
            </a:r>
          </a:p>
          <a:p>
            <a:pPr lvl="1">
              <a:lnSpc>
                <a:spcPct val="80000"/>
              </a:lnSpc>
            </a:pPr>
            <a:r>
              <a:rPr lang="en-US" sz="2000" dirty="0"/>
              <a:t>No standard syntax for relational data</a:t>
            </a:r>
          </a:p>
          <a:p>
            <a:pPr lvl="1">
              <a:lnSpc>
                <a:spcPct val="80000"/>
              </a:lnSpc>
            </a:pPr>
            <a:r>
              <a:rPr lang="en-US" sz="2000" dirty="0"/>
              <a:t>With XML, we can</a:t>
            </a:r>
          </a:p>
          <a:p>
            <a:pPr lvl="2">
              <a:lnSpc>
                <a:spcPct val="80000"/>
              </a:lnSpc>
            </a:pPr>
            <a:r>
              <a:rPr lang="en-US" sz="2000" dirty="0"/>
              <a:t>Translate any legacy data to XML</a:t>
            </a:r>
          </a:p>
          <a:p>
            <a:pPr lvl="2">
              <a:lnSpc>
                <a:spcPct val="80000"/>
              </a:lnSpc>
            </a:pPr>
            <a:r>
              <a:rPr lang="en-US" sz="2000" dirty="0"/>
              <a:t>Can exchange data in XML format</a:t>
            </a:r>
          </a:p>
          <a:p>
            <a:pPr lvl="3">
              <a:lnSpc>
                <a:spcPct val="80000"/>
              </a:lnSpc>
            </a:pPr>
            <a:r>
              <a:rPr lang="en-US" dirty="0"/>
              <a:t>Ship over the web, input to any application</a:t>
            </a:r>
          </a:p>
          <a:p>
            <a:pPr lvl="2">
              <a:lnSpc>
                <a:spcPct val="80000"/>
              </a:lnSpc>
            </a:pPr>
            <a:r>
              <a:rPr lang="en-US" sz="2000" dirty="0"/>
              <a:t>Talk about querying on </a:t>
            </a:r>
            <a:r>
              <a:rPr lang="en-US" sz="2000" i="1" dirty="0" smtClean="0"/>
              <a:t>semi-structured</a:t>
            </a:r>
            <a:r>
              <a:rPr lang="en-US" sz="2000" dirty="0" smtClean="0"/>
              <a:t> </a:t>
            </a:r>
            <a:r>
              <a:rPr lang="en-US" sz="2000" dirty="0"/>
              <a:t>data</a:t>
            </a:r>
          </a:p>
          <a:p>
            <a:pPr lvl="2">
              <a:lnSpc>
                <a:spcPct val="80000"/>
              </a:lnSpc>
              <a:buFontTx/>
              <a:buNone/>
            </a:pPr>
            <a:endParaRPr lang="en-US" sz="2000" dirty="0"/>
          </a:p>
        </p:txBody>
      </p:sp>
      <p:pic>
        <p:nvPicPr>
          <p:cNvPr id="441348" name="Picture 4"/>
          <p:cNvPicPr>
            <a:picLocks noChangeAspect="1" noChangeArrowheads="1"/>
          </p:cNvPicPr>
          <p:nvPr/>
        </p:nvPicPr>
        <p:blipFill>
          <a:blip r:embed="rId3" cstate="print"/>
          <a:srcRect/>
          <a:stretch>
            <a:fillRect/>
          </a:stretch>
        </p:blipFill>
        <p:spPr bwMode="auto">
          <a:xfrm>
            <a:off x="4648200" y="2057400"/>
            <a:ext cx="4305300" cy="3706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20" name="Rectangle 4"/>
          <p:cNvSpPr>
            <a:spLocks noGrp="1" noChangeArrowheads="1"/>
          </p:cNvSpPr>
          <p:nvPr>
            <p:ph type="ctrTitle"/>
          </p:nvPr>
        </p:nvSpPr>
        <p:spPr/>
        <p:txBody>
          <a:bodyPr/>
          <a:lstStyle/>
          <a:p>
            <a:r>
              <a:rPr lang="en-US" dirty="0"/>
              <a:t>XML viewed from </a:t>
            </a:r>
            <a:r>
              <a:rPr lang="en-US" dirty="0" smtClean="0"/>
              <a:t>an IR Point of View</a:t>
            </a:r>
            <a:endParaRPr lang="en-US" dirty="0"/>
          </a:p>
        </p:txBody>
      </p:sp>
      <p:sp>
        <p:nvSpPr>
          <p:cNvPr id="572421"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Vector-space Retrieval for XML</a:t>
            </a:r>
            <a:endParaRPr lang="en-US" dirty="0"/>
          </a:p>
        </p:txBody>
      </p:sp>
      <p:sp>
        <p:nvSpPr>
          <p:cNvPr id="3" name="Content Placeholder 2"/>
          <p:cNvSpPr>
            <a:spLocks noGrp="1"/>
          </p:cNvSpPr>
          <p:nvPr>
            <p:ph idx="1"/>
          </p:nvPr>
        </p:nvSpPr>
        <p:spPr>
          <a:xfrm>
            <a:off x="152400" y="1676400"/>
            <a:ext cx="4114800" cy="4114800"/>
          </a:xfrm>
        </p:spPr>
        <p:txBody>
          <a:bodyPr/>
          <a:lstStyle/>
          <a:p>
            <a:r>
              <a:rPr lang="en-US" sz="2000" dirty="0" smtClean="0">
                <a:solidFill>
                  <a:srgbClr val="FF0000"/>
                </a:solidFill>
              </a:rPr>
              <a:t>What are  queries?</a:t>
            </a:r>
          </a:p>
          <a:p>
            <a:pPr lvl="1"/>
            <a:r>
              <a:rPr lang="en-US" sz="2000" dirty="0" smtClean="0"/>
              <a:t>Keywords? Path expressions?</a:t>
            </a:r>
          </a:p>
          <a:p>
            <a:r>
              <a:rPr lang="en-US" sz="2000" dirty="0" smtClean="0">
                <a:solidFill>
                  <a:srgbClr val="FF0000"/>
                </a:solidFill>
              </a:rPr>
              <a:t>What are results?</a:t>
            </a:r>
          </a:p>
          <a:p>
            <a:pPr lvl="1"/>
            <a:r>
              <a:rPr lang="en-US" sz="2000" dirty="0" smtClean="0"/>
              <a:t>The entire XML file? </a:t>
            </a:r>
          </a:p>
          <a:p>
            <a:pPr lvl="1"/>
            <a:r>
              <a:rPr lang="en-US" sz="2000" dirty="0" smtClean="0"/>
              <a:t>Just the smallest element of the XML that matches the query?</a:t>
            </a:r>
          </a:p>
          <a:p>
            <a:pPr lvl="2"/>
            <a:r>
              <a:rPr lang="en-US" sz="1600" dirty="0" smtClean="0"/>
              <a:t>What if we the query is keywords?</a:t>
            </a:r>
          </a:p>
          <a:p>
            <a:r>
              <a:rPr lang="en-US" sz="2000" dirty="0" smtClean="0">
                <a:solidFill>
                  <a:srgbClr val="FF0000"/>
                </a:solidFill>
              </a:rPr>
              <a:t>Does normal indexing work?</a:t>
            </a:r>
          </a:p>
          <a:p>
            <a:pPr lvl="1"/>
            <a:r>
              <a:rPr lang="en-US" sz="2000" dirty="0" smtClean="0"/>
              <a:t>Simple term indexing? </a:t>
            </a:r>
          </a:p>
          <a:p>
            <a:pPr lvl="1"/>
            <a:r>
              <a:rPr lang="en-US" sz="2000" dirty="0" smtClean="0"/>
              <a:t>Lexical tree indexing?</a:t>
            </a:r>
          </a:p>
          <a:p>
            <a:r>
              <a:rPr lang="en-US" sz="2000" dirty="0" smtClean="0">
                <a:solidFill>
                  <a:srgbClr val="FF0000"/>
                </a:solidFill>
              </a:rPr>
              <a:t>How are term weights computed?</a:t>
            </a:r>
          </a:p>
          <a:p>
            <a:pPr lvl="1"/>
            <a:r>
              <a:rPr lang="en-US" sz="2000" dirty="0" smtClean="0"/>
              <a:t>For the entire document?</a:t>
            </a:r>
          </a:p>
          <a:p>
            <a:pPr lvl="1"/>
            <a:r>
              <a:rPr lang="en-US" sz="2000" dirty="0" err="1" smtClean="0"/>
              <a:t>W.r.t</a:t>
            </a:r>
            <a:r>
              <a:rPr lang="en-US" sz="2000" dirty="0" smtClean="0"/>
              <a:t>. individual elements (Context specific)</a:t>
            </a:r>
          </a:p>
          <a:p>
            <a:endParaRPr lang="en-US" sz="2000" dirty="0" smtClean="0">
              <a:solidFill>
                <a:srgbClr val="FF0000"/>
              </a:solidFill>
            </a:endParaRPr>
          </a:p>
        </p:txBody>
      </p:sp>
      <p:pic>
        <p:nvPicPr>
          <p:cNvPr id="7" name="Picture 5"/>
          <p:cNvPicPr>
            <a:picLocks noChangeAspect="1" noChangeArrowheads="1"/>
          </p:cNvPicPr>
          <p:nvPr/>
        </p:nvPicPr>
        <p:blipFill>
          <a:blip r:embed="rId2" cstate="print"/>
          <a:srcRect/>
          <a:stretch>
            <a:fillRect/>
          </a:stretch>
        </p:blipFill>
        <p:spPr bwMode="auto">
          <a:xfrm>
            <a:off x="4819436" y="1524000"/>
            <a:ext cx="4034319"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258B030C-265B-499A-A737-47E8B29E9AED}" type="datetime1">
              <a:rPr lang="en-US"/>
              <a:pPr/>
              <a:t>4/20/2010</a:t>
            </a:fld>
            <a:endParaRPr lang="en-US"/>
          </a:p>
        </p:txBody>
      </p:sp>
      <p:sp>
        <p:nvSpPr>
          <p:cNvPr id="6" name="Footer Placeholder 2"/>
          <p:cNvSpPr>
            <a:spLocks noGrp="1"/>
          </p:cNvSpPr>
          <p:nvPr>
            <p:ph type="ftr" sz="quarter" idx="11"/>
          </p:nvPr>
        </p:nvSpPr>
        <p:spPr/>
        <p:txBody>
          <a:bodyPr/>
          <a:lstStyle/>
          <a:p>
            <a:r>
              <a:rPr lang="en-US"/>
              <a:t>Slides adapted from Rao (ASU) &amp; Franklin (Berkeley)</a:t>
            </a:r>
          </a:p>
        </p:txBody>
      </p:sp>
      <p:sp>
        <p:nvSpPr>
          <p:cNvPr id="7" name="Slide Number Placeholder 3"/>
          <p:cNvSpPr>
            <a:spLocks noGrp="1"/>
          </p:cNvSpPr>
          <p:nvPr>
            <p:ph type="sldNum" sz="quarter" idx="12"/>
          </p:nvPr>
        </p:nvSpPr>
        <p:spPr/>
        <p:txBody>
          <a:bodyPr/>
          <a:lstStyle/>
          <a:p>
            <a:fld id="{22AB7389-D549-484C-8820-FC42AA56C322}" type="slidenum">
              <a:rPr lang="en-US"/>
              <a:pPr/>
              <a:t>26</a:t>
            </a:fld>
            <a:endParaRPr lang="en-US"/>
          </a:p>
        </p:txBody>
      </p:sp>
      <p:pic>
        <p:nvPicPr>
          <p:cNvPr id="585733" name="Picture 5"/>
          <p:cNvPicPr>
            <a:picLocks noChangeAspect="1" noChangeArrowheads="1"/>
          </p:cNvPicPr>
          <p:nvPr/>
        </p:nvPicPr>
        <p:blipFill>
          <a:blip r:embed="rId3" cstate="print"/>
          <a:srcRect/>
          <a:stretch>
            <a:fillRect/>
          </a:stretch>
        </p:blipFill>
        <p:spPr bwMode="auto">
          <a:xfrm>
            <a:off x="152400" y="152400"/>
            <a:ext cx="5791200" cy="3390900"/>
          </a:xfrm>
          <a:prstGeom prst="rect">
            <a:avLst/>
          </a:prstGeom>
          <a:noFill/>
          <a:ln w="9525">
            <a:noFill/>
            <a:miter lim="800000"/>
            <a:headEnd/>
            <a:tailEnd/>
          </a:ln>
          <a:effectLst/>
        </p:spPr>
      </p:pic>
      <p:pic>
        <p:nvPicPr>
          <p:cNvPr id="585734" name="Picture 6"/>
          <p:cNvPicPr>
            <a:picLocks noChangeAspect="1" noChangeArrowheads="1"/>
          </p:cNvPicPr>
          <p:nvPr/>
        </p:nvPicPr>
        <p:blipFill>
          <a:blip r:embed="rId4" cstate="print"/>
          <a:srcRect/>
          <a:stretch>
            <a:fillRect/>
          </a:stretch>
        </p:blipFill>
        <p:spPr bwMode="auto">
          <a:xfrm>
            <a:off x="3657600" y="3429000"/>
            <a:ext cx="5257800" cy="3235325"/>
          </a:xfrm>
          <a:prstGeom prst="rect">
            <a:avLst/>
          </a:prstGeom>
          <a:noFill/>
          <a:ln w="9525">
            <a:noFill/>
            <a:miter lim="800000"/>
            <a:headEnd/>
            <a:tailEnd/>
          </a:ln>
          <a:effectLst/>
        </p:spPr>
      </p:pic>
      <p:sp>
        <p:nvSpPr>
          <p:cNvPr id="585735" name="Text Box 7"/>
          <p:cNvSpPr txBox="1">
            <a:spLocks noChangeArrowheads="1"/>
          </p:cNvSpPr>
          <p:nvPr/>
        </p:nvSpPr>
        <p:spPr bwMode="auto">
          <a:xfrm>
            <a:off x="5257800" y="457200"/>
            <a:ext cx="3502025" cy="822325"/>
          </a:xfrm>
          <a:prstGeom prst="rect">
            <a:avLst/>
          </a:prstGeom>
          <a:solidFill>
            <a:srgbClr val="FFFFCC"/>
          </a:solidFill>
          <a:ln w="9525">
            <a:noFill/>
            <a:miter lim="800000"/>
            <a:headEnd/>
            <a:tailEnd/>
          </a:ln>
          <a:effectLst/>
        </p:spPr>
        <p:txBody>
          <a:bodyPr wrap="none">
            <a:spAutoFit/>
          </a:bodyPr>
          <a:lstStyle/>
          <a:p>
            <a:pPr algn="ctr"/>
            <a:r>
              <a:rPr lang="en-US" sz="2400"/>
              <a:t>IR Style Querying of XML</a:t>
            </a:r>
          </a:p>
          <a:p>
            <a:pPr algn="ctr"/>
            <a:r>
              <a:rPr lang="en-US" sz="2400"/>
              <a:t>Documents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fld id="{EF506312-EA64-460E-9078-51A0E021C96B}" type="datetime1">
              <a:rPr lang="en-US"/>
              <a:pPr/>
              <a:t>4/22/2010</a:t>
            </a:fld>
            <a:endParaRPr lang="en-US"/>
          </a:p>
        </p:txBody>
      </p:sp>
      <p:sp>
        <p:nvSpPr>
          <p:cNvPr id="9" name="Footer Placeholder 2"/>
          <p:cNvSpPr>
            <a:spLocks noGrp="1"/>
          </p:cNvSpPr>
          <p:nvPr>
            <p:ph type="ftr" sz="quarter" idx="11"/>
          </p:nvPr>
        </p:nvSpPr>
        <p:spPr/>
        <p:txBody>
          <a:bodyPr/>
          <a:lstStyle/>
          <a:p>
            <a:r>
              <a:rPr lang="en-US"/>
              <a:t>Slides adapted from Rao (ASU) &amp; Franklin (Berkeley)</a:t>
            </a:r>
          </a:p>
        </p:txBody>
      </p:sp>
      <p:sp>
        <p:nvSpPr>
          <p:cNvPr id="10" name="Slide Number Placeholder 3"/>
          <p:cNvSpPr>
            <a:spLocks noGrp="1"/>
          </p:cNvSpPr>
          <p:nvPr>
            <p:ph type="sldNum" sz="quarter" idx="12"/>
          </p:nvPr>
        </p:nvSpPr>
        <p:spPr/>
        <p:txBody>
          <a:bodyPr/>
          <a:lstStyle/>
          <a:p>
            <a:fld id="{5C9DC412-0C9A-401A-963F-F1F025736C40}" type="slidenum">
              <a:rPr lang="en-US"/>
              <a:pPr/>
              <a:t>27</a:t>
            </a:fld>
            <a:endParaRPr lang="en-US"/>
          </a:p>
        </p:txBody>
      </p:sp>
      <p:pic>
        <p:nvPicPr>
          <p:cNvPr id="586756" name="Picture 4"/>
          <p:cNvPicPr>
            <a:picLocks noChangeAspect="1" noChangeArrowheads="1"/>
          </p:cNvPicPr>
          <p:nvPr/>
        </p:nvPicPr>
        <p:blipFill>
          <a:blip r:embed="rId3" cstate="print"/>
          <a:srcRect/>
          <a:stretch>
            <a:fillRect/>
          </a:stretch>
        </p:blipFill>
        <p:spPr bwMode="auto">
          <a:xfrm>
            <a:off x="304800" y="381000"/>
            <a:ext cx="6934200" cy="3543300"/>
          </a:xfrm>
          <a:prstGeom prst="rect">
            <a:avLst/>
          </a:prstGeom>
          <a:noFill/>
          <a:ln w="9525">
            <a:noFill/>
            <a:miter lim="800000"/>
            <a:headEnd/>
            <a:tailEnd/>
          </a:ln>
          <a:effectLst/>
        </p:spPr>
      </p:pic>
      <p:pic>
        <p:nvPicPr>
          <p:cNvPr id="586758" name="Picture 6"/>
          <p:cNvPicPr>
            <a:picLocks noChangeAspect="1" noChangeArrowheads="1"/>
          </p:cNvPicPr>
          <p:nvPr/>
        </p:nvPicPr>
        <p:blipFill>
          <a:blip r:embed="rId4" cstate="print"/>
          <a:srcRect/>
          <a:stretch>
            <a:fillRect/>
          </a:stretch>
        </p:blipFill>
        <p:spPr bwMode="auto">
          <a:xfrm>
            <a:off x="762000" y="4267200"/>
            <a:ext cx="7886700" cy="1657350"/>
          </a:xfrm>
          <a:prstGeom prst="rect">
            <a:avLst/>
          </a:prstGeom>
          <a:noFill/>
          <a:ln w="9525">
            <a:noFill/>
            <a:miter lim="800000"/>
            <a:headEnd/>
            <a:tailEnd/>
          </a:ln>
          <a:effectLst/>
        </p:spPr>
      </p:pic>
      <p:sp>
        <p:nvSpPr>
          <p:cNvPr id="586759" name="Text Box 7"/>
          <p:cNvSpPr txBox="1">
            <a:spLocks noChangeArrowheads="1"/>
          </p:cNvSpPr>
          <p:nvPr/>
        </p:nvSpPr>
        <p:spPr bwMode="auto">
          <a:xfrm>
            <a:off x="6629400" y="1676400"/>
            <a:ext cx="2022475" cy="2781300"/>
          </a:xfrm>
          <a:prstGeom prst="rect">
            <a:avLst/>
          </a:prstGeom>
          <a:noFill/>
          <a:ln w="9525">
            <a:noFill/>
            <a:miter lim="800000"/>
            <a:headEnd/>
            <a:tailEnd/>
          </a:ln>
          <a:effectLst/>
        </p:spPr>
        <p:txBody>
          <a:bodyPr wrap="none">
            <a:spAutoFit/>
          </a:bodyPr>
          <a:lstStyle/>
          <a:p>
            <a:r>
              <a:rPr lang="en-US"/>
              <a:t>An XML document is</a:t>
            </a:r>
          </a:p>
          <a:p>
            <a:r>
              <a:rPr lang="en-US"/>
              <a:t> represented as a </a:t>
            </a:r>
          </a:p>
          <a:p>
            <a:r>
              <a:rPr lang="en-US"/>
              <a:t> vector in the space of</a:t>
            </a:r>
          </a:p>
          <a:p>
            <a:r>
              <a:rPr lang="en-US"/>
              <a:t> Lexical Trees</a:t>
            </a:r>
          </a:p>
          <a:p>
            <a:endParaRPr lang="en-US"/>
          </a:p>
          <a:p>
            <a:r>
              <a:rPr lang="en-US"/>
              <a:t>Query is an extended</a:t>
            </a:r>
          </a:p>
          <a:p>
            <a:r>
              <a:rPr lang="en-US"/>
              <a:t> lexical tree </a:t>
            </a:r>
          </a:p>
          <a:p>
            <a:endParaRPr lang="en-US"/>
          </a:p>
          <a:p>
            <a:r>
              <a:rPr lang="en-US"/>
              <a:t> Similarity between</a:t>
            </a:r>
          </a:p>
          <a:p>
            <a:r>
              <a:rPr lang="en-US"/>
              <a:t> Query &amp; Lexical tree </a:t>
            </a:r>
          </a:p>
          <a:p>
            <a:r>
              <a:rPr lang="en-US"/>
              <a:t> defined as follows:</a:t>
            </a:r>
          </a:p>
        </p:txBody>
      </p:sp>
      <p:sp>
        <p:nvSpPr>
          <p:cNvPr id="586760" name="Text Box 8"/>
          <p:cNvSpPr txBox="1">
            <a:spLocks noChangeArrowheads="1"/>
          </p:cNvSpPr>
          <p:nvPr/>
        </p:nvSpPr>
        <p:spPr bwMode="auto">
          <a:xfrm>
            <a:off x="533400" y="5715000"/>
            <a:ext cx="5041900" cy="336550"/>
          </a:xfrm>
          <a:prstGeom prst="rect">
            <a:avLst/>
          </a:prstGeom>
          <a:noFill/>
          <a:ln w="9525">
            <a:noFill/>
            <a:miter lim="800000"/>
            <a:headEnd/>
            <a:tailEnd/>
          </a:ln>
          <a:effectLst/>
        </p:spPr>
        <p:txBody>
          <a:bodyPr wrap="none">
            <a:spAutoFit/>
          </a:bodyPr>
          <a:lstStyle/>
          <a:p>
            <a:r>
              <a:rPr lang="en-US"/>
              <a:t>Within the document, you return the snippet that is closest..</a:t>
            </a:r>
          </a:p>
        </p:txBody>
      </p:sp>
      <p:sp>
        <p:nvSpPr>
          <p:cNvPr id="586761" name="Text Box 9"/>
          <p:cNvSpPr txBox="1">
            <a:spLocks noChangeArrowheads="1"/>
          </p:cNvSpPr>
          <p:nvPr/>
        </p:nvSpPr>
        <p:spPr bwMode="auto">
          <a:xfrm>
            <a:off x="593725" y="6157913"/>
            <a:ext cx="8024813" cy="581025"/>
          </a:xfrm>
          <a:prstGeom prst="rect">
            <a:avLst/>
          </a:prstGeom>
          <a:solidFill>
            <a:srgbClr val="FFFFCC"/>
          </a:solidFill>
          <a:ln w="9525">
            <a:noFill/>
            <a:miter lim="800000"/>
            <a:headEnd/>
            <a:tailEnd/>
          </a:ln>
          <a:effectLst/>
        </p:spPr>
        <p:txBody>
          <a:bodyPr wrap="none">
            <a:spAutoFit/>
          </a:bodyPr>
          <a:lstStyle/>
          <a:p>
            <a:r>
              <a:rPr lang="en-US"/>
              <a:t>Note that we are increasing the size of the index (lexical trees rather than just words), to exploit </a:t>
            </a:r>
          </a:p>
          <a:p>
            <a:r>
              <a:rPr lang="en-US"/>
              <a:t>Structure. This is normal (i.e., index becomes larger when structure is present)</a:t>
            </a:r>
          </a:p>
        </p:txBody>
      </p:sp>
      <p:sp>
        <p:nvSpPr>
          <p:cNvPr id="586762" name="Text Box 10"/>
          <p:cNvSpPr txBox="1">
            <a:spLocks noChangeArrowheads="1"/>
          </p:cNvSpPr>
          <p:nvPr/>
        </p:nvSpPr>
        <p:spPr bwMode="auto">
          <a:xfrm>
            <a:off x="7162800" y="228600"/>
            <a:ext cx="1808163" cy="581025"/>
          </a:xfrm>
          <a:prstGeom prst="rect">
            <a:avLst/>
          </a:prstGeom>
          <a:noFill/>
          <a:ln w="9525">
            <a:noFill/>
            <a:miter lim="800000"/>
            <a:headEnd/>
            <a:tailEnd/>
          </a:ln>
          <a:effectLst/>
        </p:spPr>
        <p:txBody>
          <a:bodyPr wrap="none">
            <a:spAutoFit/>
          </a:bodyPr>
          <a:lstStyle/>
          <a:p>
            <a:r>
              <a:rPr lang="en-US"/>
              <a:t>From Manning et al</a:t>
            </a:r>
          </a:p>
          <a:p>
            <a:r>
              <a:rPr lang="en-US"/>
              <a:t> IR Text</a:t>
            </a:r>
          </a:p>
        </p:txBody>
      </p:sp>
      <p:cxnSp>
        <p:nvCxnSpPr>
          <p:cNvPr id="12" name="Straight Connector 11"/>
          <p:cNvCxnSpPr/>
          <p:nvPr/>
        </p:nvCxnSpPr>
        <p:spPr bwMode="auto">
          <a:xfrm>
            <a:off x="4572000" y="2438400"/>
            <a:ext cx="1219200" cy="9906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rot="10800000" flipV="1">
            <a:off x="4419600" y="2514600"/>
            <a:ext cx="1066800" cy="76200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F321-EBA3-42B3-AC3E-B363AA5B8E81}" type="datetime1">
              <a:rPr lang="en-US" smtClean="0"/>
              <a:pPr/>
              <a:t>4/27/2010</a:t>
            </a:fld>
            <a:endParaRPr lang="en-US"/>
          </a:p>
        </p:txBody>
      </p:sp>
      <p:sp>
        <p:nvSpPr>
          <p:cNvPr id="3" name="Footer Placeholder 2"/>
          <p:cNvSpPr>
            <a:spLocks noGrp="1"/>
          </p:cNvSpPr>
          <p:nvPr>
            <p:ph type="ftr" sz="quarter" idx="11"/>
          </p:nvPr>
        </p:nvSpPr>
        <p:spPr/>
        <p:txBody>
          <a:bodyPr/>
          <a:lstStyle/>
          <a:p>
            <a:r>
              <a:rPr lang="en-US" smtClean="0"/>
              <a:t>Slides adapted from Rao (ASU) &amp; Franklin (Berkeley)</a:t>
            </a:r>
            <a:endParaRPr lang="en-US"/>
          </a:p>
        </p:txBody>
      </p:sp>
      <p:sp>
        <p:nvSpPr>
          <p:cNvPr id="4" name="Slide Number Placeholder 3"/>
          <p:cNvSpPr>
            <a:spLocks noGrp="1"/>
          </p:cNvSpPr>
          <p:nvPr>
            <p:ph type="sldNum" sz="quarter" idx="12"/>
          </p:nvPr>
        </p:nvSpPr>
        <p:spPr/>
        <p:txBody>
          <a:bodyPr/>
          <a:lstStyle/>
          <a:p>
            <a:fld id="{7BE7FDF6-4E95-477F-AAEF-26B150B46683}" type="slidenum">
              <a:rPr lang="en-US" smtClean="0"/>
              <a:pPr/>
              <a:t>28</a:t>
            </a:fld>
            <a:endParaRPr lang="en-US"/>
          </a:p>
        </p:txBody>
      </p:sp>
      <p:pic>
        <p:nvPicPr>
          <p:cNvPr id="591875" name="Picture 3"/>
          <p:cNvPicPr>
            <a:picLocks noChangeAspect="1" noChangeArrowheads="1"/>
          </p:cNvPicPr>
          <p:nvPr/>
        </p:nvPicPr>
        <p:blipFill>
          <a:blip r:embed="rId2" cstate="print"/>
          <a:srcRect/>
          <a:stretch>
            <a:fillRect/>
          </a:stretch>
        </p:blipFill>
        <p:spPr bwMode="auto">
          <a:xfrm>
            <a:off x="0" y="152400"/>
            <a:ext cx="8972770" cy="6553200"/>
          </a:xfrm>
          <a:prstGeom prst="rect">
            <a:avLst/>
          </a:prstGeom>
          <a:noFill/>
          <a:ln w="9525">
            <a:noFill/>
            <a:miter lim="800000"/>
            <a:headEnd/>
            <a:tailEnd/>
          </a:ln>
        </p:spPr>
      </p:pic>
      <p:sp>
        <p:nvSpPr>
          <p:cNvPr id="8" name="TextBox 7"/>
          <p:cNvSpPr txBox="1"/>
          <p:nvPr/>
        </p:nvSpPr>
        <p:spPr>
          <a:xfrm>
            <a:off x="228600" y="6096000"/>
            <a:ext cx="8763000" cy="338554"/>
          </a:xfrm>
          <a:prstGeom prst="rect">
            <a:avLst/>
          </a:prstGeom>
          <a:solidFill>
            <a:schemeClr val="accent3"/>
          </a:solidFill>
        </p:spPr>
        <p:txBody>
          <a:bodyPr wrap="square" rtlCol="0">
            <a:spAutoFit/>
          </a:bodyPr>
          <a:lstStyle/>
          <a:p>
            <a:r>
              <a:rPr lang="en-US" b="1" dirty="0" smtClean="0">
                <a:solidFill>
                  <a:srgbClr val="993300"/>
                </a:solidFill>
              </a:rPr>
              <a:t>Those types of PowerPoint presentations, Dr. </a:t>
            </a:r>
            <a:r>
              <a:rPr lang="en-US" b="1" dirty="0" err="1" smtClean="0">
                <a:solidFill>
                  <a:srgbClr val="993300"/>
                </a:solidFill>
              </a:rPr>
              <a:t>Hammes</a:t>
            </a:r>
            <a:r>
              <a:rPr lang="en-US" b="1" dirty="0" smtClean="0">
                <a:solidFill>
                  <a:srgbClr val="993300"/>
                </a:solidFill>
              </a:rPr>
              <a:t> said, are known as “hypnotizing chickens.”</a:t>
            </a:r>
            <a:endParaRPr lang="en-US" b="1" dirty="0">
              <a:solidFill>
                <a:srgbClr val="99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3"/>
          <p:cNvSpPr>
            <a:spLocks noGrp="1" noChangeArrowheads="1"/>
          </p:cNvSpPr>
          <p:nvPr>
            <p:ph type="dt" sz="quarter" idx="2"/>
          </p:nvPr>
        </p:nvSpPr>
        <p:spPr/>
        <p:txBody>
          <a:bodyPr/>
          <a:lstStyle/>
          <a:p>
            <a:r>
              <a:rPr lang="en-US" altLang="en-US">
                <a:solidFill>
                  <a:srgbClr val="FFFFFF"/>
                </a:solidFill>
              </a:rPr>
              <a:t>11/19/1863</a:t>
            </a:r>
          </a:p>
        </p:txBody>
      </p:sp>
      <p:sp>
        <p:nvSpPr>
          <p:cNvPr id="4103" name="Rectangle 7"/>
          <p:cNvSpPr>
            <a:spLocks noGrp="1" noChangeArrowheads="1"/>
          </p:cNvSpPr>
          <p:nvPr>
            <p:ph type="ctrTitle"/>
          </p:nvPr>
        </p:nvSpPr>
        <p:spPr/>
        <p:txBody>
          <a:bodyPr/>
          <a:lstStyle/>
          <a:p>
            <a:r>
              <a:rPr lang="en-US" altLang="en-US"/>
              <a:t>Gettysburg Cemetery Dedication</a:t>
            </a:r>
          </a:p>
        </p:txBody>
      </p:sp>
      <p:sp>
        <p:nvSpPr>
          <p:cNvPr id="4104" name="Rectangle 8"/>
          <p:cNvSpPr>
            <a:spLocks noGrp="1" noChangeArrowheads="1"/>
          </p:cNvSpPr>
          <p:nvPr>
            <p:ph type="subTitle" idx="1"/>
          </p:nvPr>
        </p:nvSpPr>
        <p:spPr/>
        <p:txBody>
          <a:bodyPr/>
          <a:lstStyle/>
          <a:p>
            <a:r>
              <a:rPr lang="en-US" altLang="en-US"/>
              <a:t>Abraham Lincoln</a:t>
            </a:r>
          </a:p>
          <a:p>
            <a:endParaRPr lang="en-US" altLang="en-US"/>
          </a:p>
        </p:txBody>
      </p:sp>
      <p:sp>
        <p:nvSpPr>
          <p:cNvPr id="5" name="TextBox 4"/>
          <p:cNvSpPr txBox="1"/>
          <p:nvPr/>
        </p:nvSpPr>
        <p:spPr>
          <a:xfrm>
            <a:off x="2362200" y="6519446"/>
            <a:ext cx="1737976" cy="338554"/>
          </a:xfrm>
          <a:prstGeom prst="rect">
            <a:avLst/>
          </a:prstGeom>
          <a:noFill/>
        </p:spPr>
        <p:txBody>
          <a:bodyPr wrap="none" rtlCol="0">
            <a:spAutoFit/>
          </a:bodyPr>
          <a:lstStyle/>
          <a:p>
            <a:r>
              <a:rPr lang="en-US" dirty="0" smtClean="0"/>
              <a:t>From Peter </a:t>
            </a:r>
            <a:r>
              <a:rPr lang="en-US" dirty="0" err="1" smtClean="0"/>
              <a:t>Norvig</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4">
                                            <p:txEl>
                                              <p:pRg st="0" end="0"/>
                                            </p:txEl>
                                          </p:spTgt>
                                        </p:tgtEl>
                                        <p:attrNameLst>
                                          <p:attrName>style.visibility</p:attrName>
                                        </p:attrNameLst>
                                      </p:cBhvr>
                                      <p:to>
                                        <p:strVal val="visible"/>
                                      </p:to>
                                    </p:set>
                                    <p:animEffect transition="in" filter="blinds(horizontal)">
                                      <p:cBhvr>
                                        <p:cTn id="12" dur="500"/>
                                        <p:tgtEl>
                                          <p:spTgt spid="4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utoUpdateAnimBg="0"/>
      <p:bldP spid="410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3" name="Rectangle 5"/>
          <p:cNvSpPr>
            <a:spLocks noChangeArrowheads="1"/>
          </p:cNvSpPr>
          <p:nvPr/>
        </p:nvSpPr>
        <p:spPr bwMode="auto">
          <a:xfrm>
            <a:off x="304800" y="685800"/>
            <a:ext cx="8686800" cy="1371600"/>
          </a:xfrm>
          <a:prstGeom prst="rect">
            <a:avLst/>
          </a:prstGeom>
          <a:noFill/>
          <a:ln w="9525">
            <a:noFill/>
            <a:miter lim="800000"/>
            <a:headEnd/>
            <a:tailEnd/>
          </a:ln>
          <a:effectLst/>
        </p:spPr>
        <p:txBody>
          <a:bodyPr anchor="b"/>
          <a:lstStyle/>
          <a:p>
            <a:pPr algn="ctr"/>
            <a:r>
              <a:rPr lang="en-US" sz="4000" b="1">
                <a:solidFill>
                  <a:srgbClr val="993300"/>
                </a:solidFill>
              </a:rPr>
              <a:t>Topic 3: Finding, Representing &amp; Exploiting Structure</a:t>
            </a:r>
            <a:endParaRPr lang="en-US" sz="3200" b="1"/>
          </a:p>
        </p:txBody>
      </p:sp>
      <p:sp>
        <p:nvSpPr>
          <p:cNvPr id="201737" name="Text Box 9"/>
          <p:cNvSpPr txBox="1">
            <a:spLocks noChangeArrowheads="1"/>
          </p:cNvSpPr>
          <p:nvPr/>
        </p:nvSpPr>
        <p:spPr bwMode="auto">
          <a:xfrm>
            <a:off x="609600" y="2286000"/>
            <a:ext cx="6742113" cy="4248150"/>
          </a:xfrm>
          <a:prstGeom prst="rect">
            <a:avLst/>
          </a:prstGeom>
          <a:noFill/>
          <a:ln w="9525">
            <a:noFill/>
            <a:miter lim="800000"/>
            <a:headEnd/>
            <a:tailEnd/>
          </a:ln>
          <a:effectLst/>
        </p:spPr>
        <p:txBody>
          <a:bodyPr wrap="none">
            <a:spAutoFit/>
          </a:bodyPr>
          <a:lstStyle/>
          <a:p>
            <a:r>
              <a:rPr lang="en-US">
                <a:solidFill>
                  <a:srgbClr val="0000FF"/>
                </a:solidFill>
              </a:rPr>
              <a:t>Getting Structure:</a:t>
            </a:r>
          </a:p>
          <a:p>
            <a:pPr lvl="1"/>
            <a:r>
              <a:rPr lang="en-US"/>
              <a:t>Allow structure specification languages</a:t>
            </a:r>
          </a:p>
          <a:p>
            <a:pPr lvl="1"/>
            <a:r>
              <a:rPr lang="en-US"/>
              <a:t>     </a:t>
            </a:r>
            <a:r>
              <a:rPr lang="en-US">
                <a:sym typeface="Wingdings" pitchFamily="2" charset="2"/>
              </a:rPr>
              <a:t> XML? [More structured than text and less structured than databases]</a:t>
            </a:r>
            <a:endParaRPr lang="en-US"/>
          </a:p>
          <a:p>
            <a:pPr lvl="1"/>
            <a:r>
              <a:rPr lang="en-US"/>
              <a:t>If structure is not explicitly specified (or is obfuscated), can we extract it?</a:t>
            </a:r>
          </a:p>
          <a:p>
            <a:pPr lvl="1"/>
            <a:r>
              <a:rPr lang="en-US"/>
              <a:t>    </a:t>
            </a:r>
            <a:r>
              <a:rPr lang="en-US">
                <a:sym typeface="Wingdings" pitchFamily="2" charset="2"/>
              </a:rPr>
              <a:t>Wrapper generation/Information Extraction</a:t>
            </a:r>
            <a:endParaRPr lang="en-US"/>
          </a:p>
          <a:p>
            <a:pPr lvl="1"/>
            <a:endParaRPr lang="en-US"/>
          </a:p>
          <a:p>
            <a:r>
              <a:rPr lang="en-US">
                <a:solidFill>
                  <a:srgbClr val="0000FF"/>
                </a:solidFill>
              </a:rPr>
              <a:t>Using Structure: </a:t>
            </a:r>
          </a:p>
          <a:p>
            <a:pPr lvl="1"/>
            <a:r>
              <a:rPr lang="en-US"/>
              <a:t>   For retrieval:</a:t>
            </a:r>
          </a:p>
          <a:p>
            <a:pPr lvl="1"/>
            <a:r>
              <a:rPr lang="en-US"/>
              <a:t>    </a:t>
            </a:r>
            <a:r>
              <a:rPr lang="en-US">
                <a:sym typeface="Wingdings" pitchFamily="2" charset="2"/>
              </a:rPr>
              <a:t>Extend IR techniques to use the additional structure</a:t>
            </a:r>
          </a:p>
          <a:p>
            <a:pPr lvl="1"/>
            <a:r>
              <a:rPr lang="en-US">
                <a:sym typeface="Wingdings" pitchFamily="2" charset="2"/>
              </a:rPr>
              <a:t>   For query processing: (Joins/Aggregations etc)</a:t>
            </a:r>
          </a:p>
          <a:p>
            <a:pPr lvl="1"/>
            <a:r>
              <a:rPr lang="en-US">
                <a:sym typeface="Wingdings" pitchFamily="2" charset="2"/>
              </a:rPr>
              <a:t>    Extend database techniques to use the partial structure</a:t>
            </a:r>
          </a:p>
          <a:p>
            <a:pPr lvl="1"/>
            <a:r>
              <a:rPr lang="en-US">
                <a:sym typeface="Wingdings" pitchFamily="2" charset="2"/>
              </a:rPr>
              <a:t>   For reasoning with structured knowledge</a:t>
            </a:r>
          </a:p>
          <a:p>
            <a:pPr lvl="1"/>
            <a:r>
              <a:rPr lang="en-US">
                <a:sym typeface="Wingdings" pitchFamily="2" charset="2"/>
              </a:rPr>
              <a:t>    Semantic web ideas..</a:t>
            </a:r>
          </a:p>
          <a:p>
            <a:endParaRPr lang="en-US">
              <a:sym typeface="Wingdings" pitchFamily="2" charset="2"/>
            </a:endParaRPr>
          </a:p>
          <a:p>
            <a:r>
              <a:rPr lang="en-US">
                <a:solidFill>
                  <a:srgbClr val="0000FF"/>
                </a:solidFill>
                <a:sym typeface="Wingdings" pitchFamily="2" charset="2"/>
              </a:rPr>
              <a:t>Structure in the context of multiple sources:</a:t>
            </a:r>
          </a:p>
          <a:p>
            <a:pPr lvl="1"/>
            <a:r>
              <a:rPr lang="en-US">
                <a:sym typeface="Wingdings" pitchFamily="2" charset="2"/>
              </a:rPr>
              <a:t>  How to </a:t>
            </a:r>
            <a:r>
              <a:rPr lang="en-US" i="1">
                <a:sym typeface="Wingdings" pitchFamily="2" charset="2"/>
              </a:rPr>
              <a:t>align</a:t>
            </a:r>
            <a:r>
              <a:rPr lang="en-US">
                <a:sym typeface="Wingdings" pitchFamily="2" charset="2"/>
              </a:rPr>
              <a:t> structure</a:t>
            </a:r>
          </a:p>
          <a:p>
            <a:pPr lvl="1"/>
            <a:r>
              <a:rPr lang="en-US">
                <a:sym typeface="Wingdings" pitchFamily="2" charset="2"/>
              </a:rPr>
              <a:t>  How to support integrated querying on pages/sources (after alignment)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solidFill>
                  <a:srgbClr val="FFFFFF"/>
                </a:solidFill>
              </a:rPr>
              <a:t>11/19/1863</a:t>
            </a:r>
          </a:p>
        </p:txBody>
      </p:sp>
      <p:sp>
        <p:nvSpPr>
          <p:cNvPr id="5127" name="Rectangle 7"/>
          <p:cNvSpPr>
            <a:spLocks noGrp="1" noChangeArrowheads="1"/>
          </p:cNvSpPr>
          <p:nvPr>
            <p:ph type="title"/>
          </p:nvPr>
        </p:nvSpPr>
        <p:spPr/>
        <p:txBody>
          <a:bodyPr/>
          <a:lstStyle/>
          <a:p>
            <a:r>
              <a:rPr lang="en-US" altLang="en-US"/>
              <a:t>Agenda</a:t>
            </a:r>
          </a:p>
        </p:txBody>
      </p:sp>
      <p:sp>
        <p:nvSpPr>
          <p:cNvPr id="5128" name="Rectangle 8"/>
          <p:cNvSpPr>
            <a:spLocks noGrp="1" noChangeArrowheads="1"/>
          </p:cNvSpPr>
          <p:nvPr>
            <p:ph type="body" idx="1"/>
          </p:nvPr>
        </p:nvSpPr>
        <p:spPr/>
        <p:txBody>
          <a:bodyPr/>
          <a:lstStyle/>
          <a:p>
            <a:r>
              <a:rPr lang="en-US" altLang="en-US"/>
              <a:t>Met on battlefield (great)</a:t>
            </a:r>
          </a:p>
          <a:p>
            <a:r>
              <a:rPr lang="en-US" altLang="en-US"/>
              <a:t>Dedicate portion of field - fitting!</a:t>
            </a:r>
          </a:p>
          <a:p>
            <a:r>
              <a:rPr lang="en-US" altLang="en-US"/>
              <a:t>Unfinished work (great tasks)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8">
                                            <p:txEl>
                                              <p:pRg st="0" end="0"/>
                                            </p:txEl>
                                          </p:spTgt>
                                        </p:tgtEl>
                                        <p:attrNameLst>
                                          <p:attrName>style.visibility</p:attrName>
                                        </p:attrNameLst>
                                      </p:cBhvr>
                                      <p:to>
                                        <p:strVal val="visible"/>
                                      </p:to>
                                    </p:set>
                                    <p:animEffect transition="in" filter="blinds(horizontal)">
                                      <p:cBhvr>
                                        <p:cTn id="12" dur="500"/>
                                        <p:tgtEl>
                                          <p:spTgt spid="51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8">
                                            <p:txEl>
                                              <p:pRg st="1" end="1"/>
                                            </p:txEl>
                                          </p:spTgt>
                                        </p:tgtEl>
                                        <p:attrNameLst>
                                          <p:attrName>style.visibility</p:attrName>
                                        </p:attrNameLst>
                                      </p:cBhvr>
                                      <p:to>
                                        <p:strVal val="visible"/>
                                      </p:to>
                                    </p:set>
                                    <p:animEffect transition="in" filter="blinds(horizontal)">
                                      <p:cBhvr>
                                        <p:cTn id="17" dur="500"/>
                                        <p:tgtEl>
                                          <p:spTgt spid="51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8">
                                            <p:txEl>
                                              <p:pRg st="2" end="2"/>
                                            </p:txEl>
                                          </p:spTgt>
                                        </p:tgtEl>
                                        <p:attrNameLst>
                                          <p:attrName>style.visibility</p:attrName>
                                        </p:attrNameLst>
                                      </p:cBhvr>
                                      <p:to>
                                        <p:strVal val="visible"/>
                                      </p:to>
                                    </p:set>
                                    <p:animEffect transition="in" filter="blinds(horizontal)">
                                      <p:cBhvr>
                                        <p:cTn id="22" dur="500"/>
                                        <p:tgtEl>
                                          <p:spTgt spid="5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512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solidFill>
                  <a:srgbClr val="FFFFFF"/>
                </a:solidFill>
              </a:rPr>
              <a:t>11/19/1863</a:t>
            </a:r>
          </a:p>
        </p:txBody>
      </p:sp>
      <p:sp>
        <p:nvSpPr>
          <p:cNvPr id="17410" name="Rectangle 2"/>
          <p:cNvSpPr>
            <a:spLocks noGrp="1" noChangeArrowheads="1"/>
          </p:cNvSpPr>
          <p:nvPr>
            <p:ph type="title"/>
          </p:nvPr>
        </p:nvSpPr>
        <p:spPr/>
        <p:txBody>
          <a:bodyPr/>
          <a:lstStyle/>
          <a:p>
            <a:r>
              <a:rPr lang="en-US" altLang="en-US"/>
              <a:t>Not on Agenda!</a:t>
            </a:r>
          </a:p>
        </p:txBody>
      </p:sp>
      <p:sp>
        <p:nvSpPr>
          <p:cNvPr id="17411" name="Rectangle 3"/>
          <p:cNvSpPr>
            <a:spLocks noGrp="1" noChangeArrowheads="1"/>
          </p:cNvSpPr>
          <p:nvPr>
            <p:ph type="body" idx="1"/>
          </p:nvPr>
        </p:nvSpPr>
        <p:spPr/>
        <p:txBody>
          <a:bodyPr/>
          <a:lstStyle/>
          <a:p>
            <a:r>
              <a:rPr lang="en-US" altLang="en-US"/>
              <a:t>Dedicate</a:t>
            </a:r>
          </a:p>
          <a:p>
            <a:r>
              <a:rPr lang="en-US" altLang="en-US"/>
              <a:t>Consecrate</a:t>
            </a:r>
          </a:p>
          <a:p>
            <a:r>
              <a:rPr lang="en-US" altLang="en-US"/>
              <a:t>Hallow</a:t>
            </a:r>
            <a:br>
              <a:rPr lang="en-US" altLang="en-US"/>
            </a:br>
            <a:r>
              <a:rPr lang="en-US" altLang="en-US"/>
              <a:t>(in narrow</a:t>
            </a:r>
            <a:r>
              <a:rPr kumimoji="0" lang="en-US" altLang="en-US"/>
              <a:t> sense)</a:t>
            </a:r>
          </a:p>
          <a:p>
            <a:r>
              <a:rPr kumimoji="0" lang="en-US" altLang="en-US"/>
              <a:t>Add or detract</a:t>
            </a:r>
          </a:p>
          <a:p>
            <a:r>
              <a:rPr kumimoji="0" lang="en-US" altLang="en-US"/>
              <a:t>Note or remember what we say</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solidFill>
                  <a:srgbClr val="FFFFFF"/>
                </a:solidFill>
              </a:rPr>
              <a:t>11/19/1863</a:t>
            </a:r>
          </a:p>
        </p:txBody>
      </p:sp>
      <p:sp>
        <p:nvSpPr>
          <p:cNvPr id="6151" name="Rectangle 7"/>
          <p:cNvSpPr>
            <a:spLocks noGrp="1" noChangeArrowheads="1"/>
          </p:cNvSpPr>
          <p:nvPr>
            <p:ph type="title"/>
          </p:nvPr>
        </p:nvSpPr>
        <p:spPr/>
        <p:txBody>
          <a:bodyPr/>
          <a:lstStyle/>
          <a:p>
            <a:r>
              <a:rPr lang="en-US" altLang="en-US"/>
              <a:t>Review of Key Objectives</a:t>
            </a:r>
            <a:br>
              <a:rPr lang="en-US" altLang="en-US"/>
            </a:br>
            <a:r>
              <a:rPr lang="en-US" altLang="en-US"/>
              <a:t>&amp; Critical Success Factors</a:t>
            </a:r>
          </a:p>
        </p:txBody>
      </p:sp>
      <p:sp>
        <p:nvSpPr>
          <p:cNvPr id="6152" name="Rectangle 8"/>
          <p:cNvSpPr>
            <a:spLocks noGrp="1" noChangeArrowheads="1"/>
          </p:cNvSpPr>
          <p:nvPr>
            <p:ph type="body" idx="1"/>
          </p:nvPr>
        </p:nvSpPr>
        <p:spPr/>
        <p:txBody>
          <a:bodyPr/>
          <a:lstStyle/>
          <a:p>
            <a:r>
              <a:rPr lang="en-US" altLang="en-US"/>
              <a:t>What makes nation unique</a:t>
            </a:r>
          </a:p>
          <a:p>
            <a:pPr lvl="1"/>
            <a:r>
              <a:rPr lang="en-US" altLang="en-US"/>
              <a:t>Conceived in Liberty</a:t>
            </a:r>
          </a:p>
          <a:p>
            <a:pPr lvl="1"/>
            <a:r>
              <a:rPr lang="en-US" altLang="en-US"/>
              <a:t>Men are equal</a:t>
            </a:r>
          </a:p>
          <a:p>
            <a:r>
              <a:rPr lang="en-US" altLang="en-US"/>
              <a:t>Shared vision</a:t>
            </a:r>
          </a:p>
          <a:p>
            <a:pPr lvl="1"/>
            <a:r>
              <a:rPr lang="en-US" altLang="en-US"/>
              <a:t>New birth of freedom</a:t>
            </a:r>
          </a:p>
          <a:p>
            <a:pPr lvl="1"/>
            <a:r>
              <a:rPr lang="en-US" altLang="en-US"/>
              <a:t>Gov’t of/for/by the people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2">
                                            <p:txEl>
                                              <p:pRg st="0" end="0"/>
                                            </p:txEl>
                                          </p:spTgt>
                                        </p:tgtEl>
                                        <p:attrNameLst>
                                          <p:attrName>style.visibility</p:attrName>
                                        </p:attrNameLst>
                                      </p:cBhvr>
                                      <p:to>
                                        <p:strVal val="visible"/>
                                      </p:to>
                                    </p:set>
                                    <p:animEffect transition="in" filter="blinds(horizontal)">
                                      <p:cBhvr>
                                        <p:cTn id="12" dur="500"/>
                                        <p:tgtEl>
                                          <p:spTgt spid="6152">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152">
                                            <p:txEl>
                                              <p:pRg st="1" end="1"/>
                                            </p:txEl>
                                          </p:spTgt>
                                        </p:tgtEl>
                                        <p:attrNameLst>
                                          <p:attrName>style.visibility</p:attrName>
                                        </p:attrNameLst>
                                      </p:cBhvr>
                                      <p:to>
                                        <p:strVal val="visible"/>
                                      </p:to>
                                    </p:set>
                                    <p:animEffect transition="in" filter="blinds(horizontal)">
                                      <p:cBhvr>
                                        <p:cTn id="15" dur="500"/>
                                        <p:tgtEl>
                                          <p:spTgt spid="6152">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2">
                                            <p:txEl>
                                              <p:pRg st="2" end="2"/>
                                            </p:txEl>
                                          </p:spTgt>
                                        </p:tgtEl>
                                        <p:attrNameLst>
                                          <p:attrName>style.visibility</p:attrName>
                                        </p:attrNameLst>
                                      </p:cBhvr>
                                      <p:to>
                                        <p:strVal val="visible"/>
                                      </p:to>
                                    </p:set>
                                    <p:animEffect transition="in" filter="blinds(horizontal)">
                                      <p:cBhvr>
                                        <p:cTn id="18" dur="500"/>
                                        <p:tgtEl>
                                          <p:spTgt spid="615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52">
                                            <p:txEl>
                                              <p:pRg st="3" end="3"/>
                                            </p:txEl>
                                          </p:spTgt>
                                        </p:tgtEl>
                                        <p:attrNameLst>
                                          <p:attrName>style.visibility</p:attrName>
                                        </p:attrNameLst>
                                      </p:cBhvr>
                                      <p:to>
                                        <p:strVal val="visible"/>
                                      </p:to>
                                    </p:set>
                                    <p:animEffect transition="in" filter="blinds(horizontal)">
                                      <p:cBhvr>
                                        <p:cTn id="23" dur="500"/>
                                        <p:tgtEl>
                                          <p:spTgt spid="6152">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152">
                                            <p:txEl>
                                              <p:pRg st="4" end="4"/>
                                            </p:txEl>
                                          </p:spTgt>
                                        </p:tgtEl>
                                        <p:attrNameLst>
                                          <p:attrName>style.visibility</p:attrName>
                                        </p:attrNameLst>
                                      </p:cBhvr>
                                      <p:to>
                                        <p:strVal val="visible"/>
                                      </p:to>
                                    </p:set>
                                    <p:animEffect transition="in" filter="blinds(horizontal)">
                                      <p:cBhvr>
                                        <p:cTn id="26" dur="500"/>
                                        <p:tgtEl>
                                          <p:spTgt spid="6152">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152">
                                            <p:txEl>
                                              <p:pRg st="5" end="5"/>
                                            </p:txEl>
                                          </p:spTgt>
                                        </p:tgtEl>
                                        <p:attrNameLst>
                                          <p:attrName>style.visibility</p:attrName>
                                        </p:attrNameLst>
                                      </p:cBhvr>
                                      <p:to>
                                        <p:strVal val="visible"/>
                                      </p:to>
                                    </p:set>
                                    <p:animEffect transition="in" filter="blinds(horizontal)">
                                      <p:cBhvr>
                                        <p:cTn id="29" dur="500"/>
                                        <p:tgtEl>
                                          <p:spTgt spid="61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solidFill>
                  <a:srgbClr val="FFFFFF"/>
                </a:solidFill>
              </a:rPr>
              <a:t>11/19/1863</a:t>
            </a:r>
          </a:p>
        </p:txBody>
      </p:sp>
      <p:sp>
        <p:nvSpPr>
          <p:cNvPr id="8199" name="Rectangle 7"/>
          <p:cNvSpPr>
            <a:spLocks noGrp="1" noChangeArrowheads="1"/>
          </p:cNvSpPr>
          <p:nvPr>
            <p:ph type="title"/>
          </p:nvPr>
        </p:nvSpPr>
        <p:spPr/>
        <p:txBody>
          <a:bodyPr/>
          <a:lstStyle/>
          <a:p>
            <a:r>
              <a:rPr lang="en-US" altLang="en-US"/>
              <a:t>Organizational Overview</a:t>
            </a:r>
          </a:p>
        </p:txBody>
      </p:sp>
      <p:graphicFrame>
        <p:nvGraphicFramePr>
          <p:cNvPr id="18432" name="Object 1024"/>
          <p:cNvGraphicFramePr>
            <a:graphicFrameLocks noChangeAspect="1"/>
          </p:cNvGraphicFramePr>
          <p:nvPr/>
        </p:nvGraphicFramePr>
        <p:xfrm>
          <a:off x="2590800" y="2514600"/>
          <a:ext cx="6097588" cy="4572000"/>
        </p:xfrm>
        <a:graphic>
          <a:graphicData uri="http://schemas.openxmlformats.org/presentationml/2006/ole">
            <p:oleObj spid="_x0000_s593922" name="Chart" r:id="rId3" imgW="6096000" imgH="4064000" progId="MSGraph.Chart.8">
              <p:embed followColorScheme="full"/>
            </p:oleObj>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solidFill>
                  <a:srgbClr val="FFFFFF"/>
                </a:solidFill>
              </a:rPr>
              <a:t>11/19/1863</a:t>
            </a:r>
          </a:p>
        </p:txBody>
      </p:sp>
      <p:sp>
        <p:nvSpPr>
          <p:cNvPr id="16391" name="Rectangle 7"/>
          <p:cNvSpPr>
            <a:spLocks noGrp="1" noChangeArrowheads="1"/>
          </p:cNvSpPr>
          <p:nvPr>
            <p:ph type="title"/>
          </p:nvPr>
        </p:nvSpPr>
        <p:spPr/>
        <p:txBody>
          <a:bodyPr/>
          <a:lstStyle/>
          <a:p>
            <a:r>
              <a:rPr lang="en-US" altLang="en-US"/>
              <a:t>Summary</a:t>
            </a:r>
          </a:p>
        </p:txBody>
      </p:sp>
      <p:sp>
        <p:nvSpPr>
          <p:cNvPr id="16392" name="Rectangle 8"/>
          <p:cNvSpPr>
            <a:spLocks noGrp="1" noChangeArrowheads="1"/>
          </p:cNvSpPr>
          <p:nvPr>
            <p:ph type="body" idx="1"/>
          </p:nvPr>
        </p:nvSpPr>
        <p:spPr/>
        <p:txBody>
          <a:bodyPr/>
          <a:lstStyle/>
          <a:p>
            <a:r>
              <a:rPr lang="en-US" altLang="en-US"/>
              <a:t>New nation</a:t>
            </a:r>
          </a:p>
          <a:p>
            <a:r>
              <a:rPr lang="en-US" altLang="en-US"/>
              <a:t>Civil war</a:t>
            </a:r>
          </a:p>
          <a:p>
            <a:r>
              <a:rPr lang="en-US" altLang="en-US"/>
              <a:t>Dedicate field</a:t>
            </a:r>
          </a:p>
          <a:p>
            <a:r>
              <a:rPr lang="en-US" altLang="en-US"/>
              <a:t>Dedicated to unfinished work</a:t>
            </a:r>
          </a:p>
          <a:p>
            <a:r>
              <a:rPr lang="en-US" altLang="en-US"/>
              <a:t>New birth of freedom</a:t>
            </a:r>
          </a:p>
          <a:p>
            <a:r>
              <a:rPr lang="en-US" altLang="en-US"/>
              <a:t>Government not perish</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Effect transition="in" filter="blinds(horizontal)">
                                      <p:cBhvr>
                                        <p:cTn id="12" dur="500"/>
                                        <p:tgtEl>
                                          <p:spTgt spid="163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2">
                                            <p:txEl>
                                              <p:pRg st="1" end="1"/>
                                            </p:txEl>
                                          </p:spTgt>
                                        </p:tgtEl>
                                        <p:attrNameLst>
                                          <p:attrName>style.visibility</p:attrName>
                                        </p:attrNameLst>
                                      </p:cBhvr>
                                      <p:to>
                                        <p:strVal val="visible"/>
                                      </p:to>
                                    </p:set>
                                    <p:animEffect transition="in" filter="blinds(horizontal)">
                                      <p:cBhvr>
                                        <p:cTn id="17" dur="500"/>
                                        <p:tgtEl>
                                          <p:spTgt spid="163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2">
                                            <p:txEl>
                                              <p:pRg st="2" end="2"/>
                                            </p:txEl>
                                          </p:spTgt>
                                        </p:tgtEl>
                                        <p:attrNameLst>
                                          <p:attrName>style.visibility</p:attrName>
                                        </p:attrNameLst>
                                      </p:cBhvr>
                                      <p:to>
                                        <p:strVal val="visible"/>
                                      </p:to>
                                    </p:set>
                                    <p:animEffect transition="in" filter="blinds(horizontal)">
                                      <p:cBhvr>
                                        <p:cTn id="22" dur="500"/>
                                        <p:tgtEl>
                                          <p:spTgt spid="1639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2">
                                            <p:txEl>
                                              <p:pRg st="3" end="3"/>
                                            </p:txEl>
                                          </p:spTgt>
                                        </p:tgtEl>
                                        <p:attrNameLst>
                                          <p:attrName>style.visibility</p:attrName>
                                        </p:attrNameLst>
                                      </p:cBhvr>
                                      <p:to>
                                        <p:strVal val="visible"/>
                                      </p:to>
                                    </p:set>
                                    <p:animEffect transition="in" filter="blinds(horizontal)">
                                      <p:cBhvr>
                                        <p:cTn id="27" dur="500"/>
                                        <p:tgtEl>
                                          <p:spTgt spid="1639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392">
                                            <p:txEl>
                                              <p:pRg st="4" end="4"/>
                                            </p:txEl>
                                          </p:spTgt>
                                        </p:tgtEl>
                                        <p:attrNameLst>
                                          <p:attrName>style.visibility</p:attrName>
                                        </p:attrNameLst>
                                      </p:cBhvr>
                                      <p:to>
                                        <p:strVal val="visible"/>
                                      </p:to>
                                    </p:set>
                                    <p:animEffect transition="in" filter="blinds(horizontal)">
                                      <p:cBhvr>
                                        <p:cTn id="32" dur="500"/>
                                        <p:tgtEl>
                                          <p:spTgt spid="1639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392">
                                            <p:txEl>
                                              <p:pRg st="5" end="5"/>
                                            </p:txEl>
                                          </p:spTgt>
                                        </p:tgtEl>
                                        <p:attrNameLst>
                                          <p:attrName>style.visibility</p:attrName>
                                        </p:attrNameLst>
                                      </p:cBhvr>
                                      <p:to>
                                        <p:strVal val="visible"/>
                                      </p:to>
                                    </p:set>
                                    <p:animEffect transition="in" filter="blinds(horizontal)">
                                      <p:cBhvr>
                                        <p:cTn id="37" dur="500"/>
                                        <p:tgtEl>
                                          <p:spTgt spid="163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utoUpdateAnimBg="0"/>
      <p:bldP spid="1639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20" name="Rectangle 4"/>
          <p:cNvSpPr>
            <a:spLocks noGrp="1" noChangeArrowheads="1"/>
          </p:cNvSpPr>
          <p:nvPr>
            <p:ph type="ctrTitle"/>
          </p:nvPr>
        </p:nvSpPr>
        <p:spPr/>
        <p:txBody>
          <a:bodyPr/>
          <a:lstStyle/>
          <a:p>
            <a:r>
              <a:rPr lang="en-US"/>
              <a:t>XML viewed from a Database Point of View</a:t>
            </a:r>
          </a:p>
        </p:txBody>
      </p:sp>
      <p:sp>
        <p:nvSpPr>
          <p:cNvPr id="572421"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ate Placeholder 3"/>
          <p:cNvSpPr>
            <a:spLocks noGrp="1"/>
          </p:cNvSpPr>
          <p:nvPr>
            <p:ph type="dt" sz="half" idx="4294967295"/>
          </p:nvPr>
        </p:nvSpPr>
        <p:spPr>
          <a:xfrm>
            <a:off x="685800" y="6248400"/>
            <a:ext cx="1905000" cy="457200"/>
          </a:xfrm>
        </p:spPr>
        <p:txBody>
          <a:bodyPr/>
          <a:lstStyle/>
          <a:p>
            <a:fld id="{E9149E7A-215C-476C-9CAD-95577FF20DF2}" type="datetime1">
              <a:rPr lang="en-US"/>
              <a:pPr/>
              <a:t>4/27/2010</a:t>
            </a:fld>
            <a:endParaRPr lang="en-US"/>
          </a:p>
        </p:txBody>
      </p:sp>
      <p:sp>
        <p:nvSpPr>
          <p:cNvPr id="16" name="Slide Number Placeholder 5"/>
          <p:cNvSpPr>
            <a:spLocks noGrp="1"/>
          </p:cNvSpPr>
          <p:nvPr>
            <p:ph type="sldNum" sz="quarter" idx="4294967295"/>
          </p:nvPr>
        </p:nvSpPr>
        <p:spPr>
          <a:xfrm>
            <a:off x="6553200" y="6248400"/>
            <a:ext cx="1905000" cy="457200"/>
          </a:xfrm>
        </p:spPr>
        <p:txBody>
          <a:bodyPr/>
          <a:lstStyle/>
          <a:p>
            <a:fld id="{F6336B8E-D7EF-4F87-8D05-D6E4FF7DDCFF}" type="slidenum">
              <a:rPr lang="en-US"/>
              <a:pPr/>
              <a:t>36</a:t>
            </a:fld>
            <a:endParaRPr lang="en-US"/>
          </a:p>
        </p:txBody>
      </p:sp>
      <p:sp>
        <p:nvSpPr>
          <p:cNvPr id="463874" name="Rectangle 2"/>
          <p:cNvSpPr>
            <a:spLocks noGrp="1" noChangeArrowheads="1"/>
          </p:cNvSpPr>
          <p:nvPr>
            <p:ph type="title"/>
          </p:nvPr>
        </p:nvSpPr>
        <p:spPr/>
        <p:txBody>
          <a:bodyPr/>
          <a:lstStyle/>
          <a:p>
            <a:r>
              <a:rPr lang="en-US"/>
              <a:t>XML vs. Relational Data</a:t>
            </a:r>
          </a:p>
        </p:txBody>
      </p:sp>
      <p:sp>
        <p:nvSpPr>
          <p:cNvPr id="463875" name="Rectangle 3"/>
          <p:cNvSpPr>
            <a:spLocks noGrp="1" noChangeArrowheads="1"/>
          </p:cNvSpPr>
          <p:nvPr>
            <p:ph type="body" idx="1"/>
          </p:nvPr>
        </p:nvSpPr>
        <p:spPr>
          <a:xfrm>
            <a:off x="685800" y="1752600"/>
            <a:ext cx="4572000" cy="4114800"/>
          </a:xfrm>
        </p:spPr>
        <p:txBody>
          <a:bodyPr/>
          <a:lstStyle/>
          <a:p>
            <a:pPr>
              <a:lnSpc>
                <a:spcPct val="90000"/>
              </a:lnSpc>
            </a:pPr>
            <a:r>
              <a:rPr lang="en-US" sz="2000"/>
              <a:t>XML is meant as a language that supports both Text and Structured Data</a:t>
            </a:r>
          </a:p>
          <a:p>
            <a:pPr lvl="1">
              <a:lnSpc>
                <a:spcPct val="90000"/>
              </a:lnSpc>
            </a:pPr>
            <a:r>
              <a:rPr lang="en-US" sz="1800"/>
              <a:t>Conflicting demands... </a:t>
            </a:r>
          </a:p>
          <a:p>
            <a:pPr>
              <a:lnSpc>
                <a:spcPct val="90000"/>
              </a:lnSpc>
            </a:pPr>
            <a:r>
              <a:rPr lang="en-US" sz="2000"/>
              <a:t>XML supports </a:t>
            </a:r>
            <a:r>
              <a:rPr lang="en-US" sz="2000" i="1" u="sng"/>
              <a:t>semi-structured data</a:t>
            </a:r>
            <a:endParaRPr lang="en-US" sz="2000"/>
          </a:p>
          <a:p>
            <a:pPr lvl="1">
              <a:lnSpc>
                <a:spcPct val="90000"/>
              </a:lnSpc>
            </a:pPr>
            <a:r>
              <a:rPr lang="en-US" sz="2000"/>
              <a:t>In essence, the schema can be union of multiple schemas </a:t>
            </a:r>
          </a:p>
          <a:p>
            <a:pPr lvl="2">
              <a:lnSpc>
                <a:spcPct val="90000"/>
              </a:lnSpc>
            </a:pPr>
            <a:r>
              <a:rPr lang="en-US" sz="2000"/>
              <a:t>Easy to represent books with or without prices, books with any number of authors etc.</a:t>
            </a:r>
          </a:p>
          <a:p>
            <a:pPr>
              <a:lnSpc>
                <a:spcPct val="90000"/>
              </a:lnSpc>
            </a:pPr>
            <a:r>
              <a:rPr lang="en-US" sz="2000"/>
              <a:t>XML supports free mixing of text and data</a:t>
            </a:r>
          </a:p>
          <a:p>
            <a:pPr lvl="1">
              <a:lnSpc>
                <a:spcPct val="90000"/>
              </a:lnSpc>
            </a:pPr>
            <a:r>
              <a:rPr lang="en-US" sz="2000"/>
              <a:t>using the #PCDATA type</a:t>
            </a:r>
          </a:p>
          <a:p>
            <a:pPr>
              <a:lnSpc>
                <a:spcPct val="90000"/>
              </a:lnSpc>
            </a:pPr>
            <a:r>
              <a:rPr lang="en-US" sz="2000"/>
              <a:t>XML is </a:t>
            </a:r>
            <a:r>
              <a:rPr lang="en-US" sz="2000" i="1"/>
              <a:t>ordered</a:t>
            </a:r>
            <a:r>
              <a:rPr lang="en-US" sz="2000"/>
              <a:t> (while relational data is </a:t>
            </a:r>
            <a:r>
              <a:rPr lang="en-US" sz="2000" i="1"/>
              <a:t>unordered</a:t>
            </a:r>
            <a:r>
              <a:rPr lang="en-US" sz="2000"/>
              <a:t>) </a:t>
            </a:r>
          </a:p>
        </p:txBody>
      </p:sp>
      <p:grpSp>
        <p:nvGrpSpPr>
          <p:cNvPr id="463876" name="Group 4"/>
          <p:cNvGrpSpPr>
            <a:grpSpLocks/>
          </p:cNvGrpSpPr>
          <p:nvPr/>
        </p:nvGrpSpPr>
        <p:grpSpPr bwMode="auto">
          <a:xfrm>
            <a:off x="7010400" y="2133600"/>
            <a:ext cx="1628775" cy="3429000"/>
            <a:chOff x="4416" y="1344"/>
            <a:chExt cx="1026" cy="2160"/>
          </a:xfrm>
        </p:grpSpPr>
        <p:sp>
          <p:nvSpPr>
            <p:cNvPr id="463877" name="Rectangle 5"/>
            <p:cNvSpPr>
              <a:spLocks noChangeArrowheads="1"/>
            </p:cNvSpPr>
            <p:nvPr/>
          </p:nvSpPr>
          <p:spPr bwMode="auto">
            <a:xfrm>
              <a:off x="4464" y="1344"/>
              <a:ext cx="720" cy="336"/>
            </a:xfrm>
            <a:prstGeom prst="rect">
              <a:avLst/>
            </a:prstGeom>
            <a:noFill/>
            <a:ln w="9525">
              <a:solidFill>
                <a:schemeClr val="tx1"/>
              </a:solidFill>
              <a:miter lim="800000"/>
              <a:headEnd/>
              <a:tailEnd/>
            </a:ln>
            <a:effectLst/>
          </p:spPr>
          <p:txBody>
            <a:bodyPr wrap="none" anchor="ctr"/>
            <a:lstStyle/>
            <a:p>
              <a:endParaRPr lang="en-US"/>
            </a:p>
          </p:txBody>
        </p:sp>
        <p:sp>
          <p:nvSpPr>
            <p:cNvPr id="463878" name="Rectangle 6"/>
            <p:cNvSpPr>
              <a:spLocks noChangeArrowheads="1"/>
            </p:cNvSpPr>
            <p:nvPr/>
          </p:nvSpPr>
          <p:spPr bwMode="auto">
            <a:xfrm>
              <a:off x="4416" y="2832"/>
              <a:ext cx="912" cy="672"/>
            </a:xfrm>
            <a:prstGeom prst="rect">
              <a:avLst/>
            </a:prstGeom>
            <a:noFill/>
            <a:ln w="9525">
              <a:solidFill>
                <a:schemeClr val="tx1"/>
              </a:solidFill>
              <a:miter lim="800000"/>
              <a:headEnd/>
              <a:tailEnd/>
            </a:ln>
            <a:effectLst/>
          </p:spPr>
          <p:txBody>
            <a:bodyPr wrap="none" anchor="ctr"/>
            <a:lstStyle/>
            <a:p>
              <a:endParaRPr lang="en-US"/>
            </a:p>
          </p:txBody>
        </p:sp>
        <p:sp>
          <p:nvSpPr>
            <p:cNvPr id="463879" name="Text Box 7"/>
            <p:cNvSpPr txBox="1">
              <a:spLocks noChangeArrowheads="1"/>
            </p:cNvSpPr>
            <p:nvPr/>
          </p:nvSpPr>
          <p:spPr bwMode="auto">
            <a:xfrm>
              <a:off x="4512" y="1344"/>
              <a:ext cx="606" cy="288"/>
            </a:xfrm>
            <a:prstGeom prst="rect">
              <a:avLst/>
            </a:prstGeom>
            <a:noFill/>
            <a:ln w="9525">
              <a:noFill/>
              <a:miter lim="800000"/>
              <a:headEnd/>
              <a:tailEnd/>
            </a:ln>
            <a:effectLst/>
          </p:spPr>
          <p:txBody>
            <a:bodyPr wrap="none">
              <a:spAutoFit/>
            </a:bodyPr>
            <a:lstStyle/>
            <a:p>
              <a:pPr eaLnBrk="1" hangingPunct="1"/>
              <a:r>
                <a:rPr lang="en-US" sz="2400"/>
                <a:t>TEXT</a:t>
              </a:r>
            </a:p>
          </p:txBody>
        </p:sp>
        <p:sp>
          <p:nvSpPr>
            <p:cNvPr id="463880" name="Text Box 8"/>
            <p:cNvSpPr txBox="1">
              <a:spLocks noChangeArrowheads="1"/>
            </p:cNvSpPr>
            <p:nvPr/>
          </p:nvSpPr>
          <p:spPr bwMode="auto">
            <a:xfrm>
              <a:off x="4443" y="2863"/>
              <a:ext cx="864" cy="634"/>
            </a:xfrm>
            <a:prstGeom prst="rect">
              <a:avLst/>
            </a:prstGeom>
            <a:noFill/>
            <a:ln w="9525">
              <a:noFill/>
              <a:miter lim="800000"/>
              <a:headEnd/>
              <a:tailEnd/>
            </a:ln>
            <a:effectLst/>
          </p:spPr>
          <p:txBody>
            <a:bodyPr wrap="none">
              <a:spAutoFit/>
            </a:bodyPr>
            <a:lstStyle/>
            <a:p>
              <a:pPr algn="ctr" eaLnBrk="1" hangingPunct="1"/>
              <a:r>
                <a:rPr lang="en-US" sz="2000"/>
                <a:t>Structured</a:t>
              </a:r>
            </a:p>
            <a:p>
              <a:pPr algn="ctr" eaLnBrk="1" hangingPunct="1"/>
              <a:r>
                <a:rPr lang="en-US" sz="2000"/>
                <a:t>(relational) </a:t>
              </a:r>
            </a:p>
            <a:p>
              <a:pPr algn="ctr" eaLnBrk="1" hangingPunct="1"/>
              <a:r>
                <a:rPr lang="en-US" sz="2000"/>
                <a:t>Data</a:t>
              </a:r>
            </a:p>
          </p:txBody>
        </p:sp>
        <p:sp>
          <p:nvSpPr>
            <p:cNvPr id="463881" name="Text Box 9"/>
            <p:cNvSpPr txBox="1">
              <a:spLocks noChangeArrowheads="1"/>
            </p:cNvSpPr>
            <p:nvPr/>
          </p:nvSpPr>
          <p:spPr bwMode="auto">
            <a:xfrm>
              <a:off x="4560" y="2160"/>
              <a:ext cx="543" cy="288"/>
            </a:xfrm>
            <a:prstGeom prst="rect">
              <a:avLst/>
            </a:prstGeom>
            <a:noFill/>
            <a:ln w="9525">
              <a:noFill/>
              <a:miter lim="800000"/>
              <a:headEnd/>
              <a:tailEnd/>
            </a:ln>
            <a:effectLst/>
          </p:spPr>
          <p:txBody>
            <a:bodyPr wrap="none">
              <a:spAutoFit/>
            </a:bodyPr>
            <a:lstStyle/>
            <a:p>
              <a:pPr eaLnBrk="1" hangingPunct="1"/>
              <a:r>
                <a:rPr lang="en-US" sz="2400"/>
                <a:t>XML</a:t>
              </a:r>
            </a:p>
          </p:txBody>
        </p:sp>
        <p:sp>
          <p:nvSpPr>
            <p:cNvPr id="463882" name="Line 10"/>
            <p:cNvSpPr>
              <a:spLocks noChangeShapeType="1"/>
            </p:cNvSpPr>
            <p:nvPr/>
          </p:nvSpPr>
          <p:spPr bwMode="auto">
            <a:xfrm>
              <a:off x="4800" y="1680"/>
              <a:ext cx="0" cy="528"/>
            </a:xfrm>
            <a:prstGeom prst="line">
              <a:avLst/>
            </a:prstGeom>
            <a:noFill/>
            <a:ln w="9525">
              <a:solidFill>
                <a:schemeClr val="tx1"/>
              </a:solidFill>
              <a:round/>
              <a:headEnd/>
              <a:tailEnd type="triangle" w="med" len="med"/>
            </a:ln>
            <a:effectLst/>
          </p:spPr>
          <p:txBody>
            <a:bodyPr wrap="none" anchor="ctr"/>
            <a:lstStyle/>
            <a:p>
              <a:endParaRPr lang="en-US"/>
            </a:p>
          </p:txBody>
        </p:sp>
        <p:sp>
          <p:nvSpPr>
            <p:cNvPr id="463883" name="Line 11"/>
            <p:cNvSpPr>
              <a:spLocks noChangeShapeType="1"/>
            </p:cNvSpPr>
            <p:nvPr/>
          </p:nvSpPr>
          <p:spPr bwMode="auto">
            <a:xfrm flipV="1">
              <a:off x="4848" y="2400"/>
              <a:ext cx="0" cy="432"/>
            </a:xfrm>
            <a:prstGeom prst="line">
              <a:avLst/>
            </a:prstGeom>
            <a:noFill/>
            <a:ln w="9525">
              <a:solidFill>
                <a:schemeClr val="tx1"/>
              </a:solidFill>
              <a:round/>
              <a:headEnd/>
              <a:tailEnd type="triangle" w="med" len="med"/>
            </a:ln>
            <a:effectLst/>
          </p:spPr>
          <p:txBody>
            <a:bodyPr wrap="none" anchor="ctr"/>
            <a:lstStyle/>
            <a:p>
              <a:endParaRPr lang="en-US"/>
            </a:p>
          </p:txBody>
        </p:sp>
        <p:sp>
          <p:nvSpPr>
            <p:cNvPr id="463884" name="Text Box 12"/>
            <p:cNvSpPr txBox="1">
              <a:spLocks noChangeArrowheads="1"/>
            </p:cNvSpPr>
            <p:nvPr/>
          </p:nvSpPr>
          <p:spPr bwMode="auto">
            <a:xfrm>
              <a:off x="4848" y="2448"/>
              <a:ext cx="594" cy="366"/>
            </a:xfrm>
            <a:prstGeom prst="rect">
              <a:avLst/>
            </a:prstGeom>
            <a:noFill/>
            <a:ln w="9525">
              <a:noFill/>
              <a:miter lim="800000"/>
              <a:headEnd/>
              <a:tailEnd/>
            </a:ln>
            <a:effectLst/>
          </p:spPr>
          <p:txBody>
            <a:bodyPr wrap="none">
              <a:spAutoFit/>
            </a:bodyPr>
            <a:lstStyle/>
            <a:p>
              <a:pPr eaLnBrk="1" hangingPunct="1"/>
              <a:r>
                <a:rPr lang="en-US" i="1"/>
                <a:t>Less</a:t>
              </a:r>
            </a:p>
            <a:p>
              <a:pPr eaLnBrk="1" hangingPunct="1"/>
              <a:r>
                <a:rPr lang="en-US" i="1"/>
                <a:t>Structure</a:t>
              </a:r>
            </a:p>
          </p:txBody>
        </p:sp>
        <p:sp>
          <p:nvSpPr>
            <p:cNvPr id="463885" name="Text Box 13"/>
            <p:cNvSpPr txBox="1">
              <a:spLocks noChangeArrowheads="1"/>
            </p:cNvSpPr>
            <p:nvPr/>
          </p:nvSpPr>
          <p:spPr bwMode="auto">
            <a:xfrm>
              <a:off x="4800" y="1776"/>
              <a:ext cx="594" cy="366"/>
            </a:xfrm>
            <a:prstGeom prst="rect">
              <a:avLst/>
            </a:prstGeom>
            <a:noFill/>
            <a:ln w="9525">
              <a:noFill/>
              <a:miter lim="800000"/>
              <a:headEnd/>
              <a:tailEnd/>
            </a:ln>
            <a:effectLst/>
          </p:spPr>
          <p:txBody>
            <a:bodyPr wrap="none">
              <a:spAutoFit/>
            </a:bodyPr>
            <a:lstStyle/>
            <a:p>
              <a:pPr eaLnBrk="1" hangingPunct="1"/>
              <a:r>
                <a:rPr lang="en-US" i="1"/>
                <a:t>More</a:t>
              </a:r>
            </a:p>
            <a:p>
              <a:pPr eaLnBrk="1" hangingPunct="1"/>
              <a:r>
                <a:rPr lang="en-US" i="1"/>
                <a:t>Structure</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r>
              <a:rPr lang="en-US"/>
              <a:t>Slides adapted from Rao (ASU) &amp; Franklin (Berkeley)</a:t>
            </a:r>
          </a:p>
        </p:txBody>
      </p:sp>
      <p:sp>
        <p:nvSpPr>
          <p:cNvPr id="31" name="Slide Number Placeholder 4"/>
          <p:cNvSpPr>
            <a:spLocks noGrp="1"/>
          </p:cNvSpPr>
          <p:nvPr>
            <p:ph type="sldNum" sz="quarter" idx="11"/>
          </p:nvPr>
        </p:nvSpPr>
        <p:spPr/>
        <p:txBody>
          <a:bodyPr/>
          <a:lstStyle/>
          <a:p>
            <a:fld id="{34A4DE79-2434-46E9-A48A-8CC2BBE895A7}" type="slidenum">
              <a:rPr lang="en-US"/>
              <a:pPr/>
              <a:t>37</a:t>
            </a:fld>
            <a:endParaRPr lang="en-US"/>
          </a:p>
        </p:txBody>
      </p:sp>
      <p:sp>
        <p:nvSpPr>
          <p:cNvPr id="32" name="Date Placeholder 5"/>
          <p:cNvSpPr>
            <a:spLocks noGrp="1"/>
          </p:cNvSpPr>
          <p:nvPr>
            <p:ph type="dt" sz="half" idx="12"/>
          </p:nvPr>
        </p:nvSpPr>
        <p:spPr/>
        <p:txBody>
          <a:bodyPr/>
          <a:lstStyle/>
          <a:p>
            <a:fld id="{2D039DC2-0214-433E-B67D-C52D82358C0E}" type="datetime1">
              <a:rPr lang="en-US"/>
              <a:pPr/>
              <a:t>4/27/2010</a:t>
            </a:fld>
            <a:endParaRPr lang="en-US"/>
          </a:p>
        </p:txBody>
      </p:sp>
      <p:sp>
        <p:nvSpPr>
          <p:cNvPr id="465922" name="Rectangle 2"/>
          <p:cNvSpPr>
            <a:spLocks noGrp="1" noChangeArrowheads="1"/>
          </p:cNvSpPr>
          <p:nvPr>
            <p:ph type="title"/>
          </p:nvPr>
        </p:nvSpPr>
        <p:spPr/>
        <p:txBody>
          <a:bodyPr/>
          <a:lstStyle/>
          <a:p>
            <a:r>
              <a:rPr lang="en-US"/>
              <a:t>XML Data Model (DOM)</a:t>
            </a:r>
          </a:p>
        </p:txBody>
      </p:sp>
      <p:sp>
        <p:nvSpPr>
          <p:cNvPr id="465923" name="Text Box 3"/>
          <p:cNvSpPr txBox="1">
            <a:spLocks noChangeArrowheads="1"/>
          </p:cNvSpPr>
          <p:nvPr/>
        </p:nvSpPr>
        <p:spPr bwMode="auto">
          <a:xfrm>
            <a:off x="5276850" y="5435600"/>
            <a:ext cx="1525588" cy="366713"/>
          </a:xfrm>
          <a:prstGeom prst="rect">
            <a:avLst/>
          </a:prstGeom>
          <a:noFill/>
          <a:ln w="9525">
            <a:noFill/>
            <a:miter lim="800000"/>
            <a:headEnd/>
            <a:tailEnd/>
          </a:ln>
          <a:effectLst/>
        </p:spPr>
        <p:txBody>
          <a:bodyPr>
            <a:spAutoFit/>
          </a:bodyPr>
          <a:lstStyle/>
          <a:p>
            <a:r>
              <a:rPr lang="en-US" sz="1800" i="1">
                <a:latin typeface="Arial" charset="0"/>
              </a:rPr>
              <a:t>“two...”</a:t>
            </a:r>
            <a:endParaRPr lang="en-US" sz="1800">
              <a:latin typeface="Arial" charset="0"/>
            </a:endParaRPr>
          </a:p>
        </p:txBody>
      </p:sp>
      <p:sp>
        <p:nvSpPr>
          <p:cNvPr id="465924" name="Text Box 4"/>
          <p:cNvSpPr txBox="1">
            <a:spLocks noChangeArrowheads="1"/>
          </p:cNvSpPr>
          <p:nvPr/>
        </p:nvSpPr>
        <p:spPr bwMode="auto">
          <a:xfrm>
            <a:off x="3667125" y="1841500"/>
            <a:ext cx="730250" cy="366713"/>
          </a:xfrm>
          <a:prstGeom prst="rect">
            <a:avLst/>
          </a:prstGeom>
          <a:noFill/>
          <a:ln w="9525">
            <a:noFill/>
            <a:miter lim="800000"/>
            <a:headEnd/>
            <a:tailEnd/>
          </a:ln>
          <a:effectLst/>
        </p:spPr>
        <p:txBody>
          <a:bodyPr wrap="none">
            <a:spAutoFit/>
          </a:bodyPr>
          <a:lstStyle/>
          <a:p>
            <a:r>
              <a:rPr lang="en-US" sz="1800" b="1">
                <a:latin typeface="Arial" charset="0"/>
              </a:rPr>
              <a:t>imdb</a:t>
            </a:r>
            <a:endParaRPr lang="en-US" sz="1800">
              <a:latin typeface="Arial" charset="0"/>
            </a:endParaRPr>
          </a:p>
        </p:txBody>
      </p:sp>
      <p:sp>
        <p:nvSpPr>
          <p:cNvPr id="465925" name="Text Box 5"/>
          <p:cNvSpPr txBox="1">
            <a:spLocks noChangeArrowheads="1"/>
          </p:cNvSpPr>
          <p:nvPr/>
        </p:nvSpPr>
        <p:spPr bwMode="auto">
          <a:xfrm>
            <a:off x="3667125" y="2471738"/>
            <a:ext cx="768350" cy="366712"/>
          </a:xfrm>
          <a:prstGeom prst="rect">
            <a:avLst/>
          </a:prstGeom>
          <a:noFill/>
          <a:ln w="9525">
            <a:noFill/>
            <a:miter lim="800000"/>
            <a:headEnd/>
            <a:tailEnd/>
          </a:ln>
          <a:effectLst/>
        </p:spPr>
        <p:txBody>
          <a:bodyPr wrap="none">
            <a:spAutoFit/>
          </a:bodyPr>
          <a:lstStyle/>
          <a:p>
            <a:r>
              <a:rPr lang="en-US" sz="1800" b="1">
                <a:latin typeface="Arial" charset="0"/>
              </a:rPr>
              <a:t>show</a:t>
            </a:r>
          </a:p>
        </p:txBody>
      </p:sp>
      <p:sp>
        <p:nvSpPr>
          <p:cNvPr id="465926" name="Text Box 6"/>
          <p:cNvSpPr txBox="1">
            <a:spLocks noChangeArrowheads="1"/>
          </p:cNvSpPr>
          <p:nvPr/>
        </p:nvSpPr>
        <p:spPr bwMode="auto">
          <a:xfrm>
            <a:off x="3219450" y="3322638"/>
            <a:ext cx="590550" cy="366712"/>
          </a:xfrm>
          <a:prstGeom prst="rect">
            <a:avLst/>
          </a:prstGeom>
          <a:noFill/>
          <a:ln w="9525">
            <a:noFill/>
            <a:miter lim="800000"/>
            <a:headEnd/>
            <a:tailEnd/>
          </a:ln>
          <a:effectLst/>
        </p:spPr>
        <p:txBody>
          <a:bodyPr wrap="none">
            <a:spAutoFit/>
          </a:bodyPr>
          <a:lstStyle/>
          <a:p>
            <a:r>
              <a:rPr lang="en-US" sz="1800" b="1">
                <a:latin typeface="Arial" charset="0"/>
              </a:rPr>
              <a:t>title</a:t>
            </a:r>
            <a:endParaRPr lang="en-US" sz="1800">
              <a:latin typeface="Arial" charset="0"/>
            </a:endParaRPr>
          </a:p>
        </p:txBody>
      </p:sp>
      <p:sp>
        <p:nvSpPr>
          <p:cNvPr id="465927" name="Text Box 7"/>
          <p:cNvSpPr txBox="1">
            <a:spLocks noChangeArrowheads="1"/>
          </p:cNvSpPr>
          <p:nvPr/>
        </p:nvSpPr>
        <p:spPr bwMode="auto">
          <a:xfrm>
            <a:off x="4191000" y="3317875"/>
            <a:ext cx="895350" cy="366713"/>
          </a:xfrm>
          <a:prstGeom prst="rect">
            <a:avLst/>
          </a:prstGeom>
          <a:noFill/>
          <a:ln w="9525">
            <a:noFill/>
            <a:miter lim="800000"/>
            <a:headEnd/>
            <a:tailEnd/>
          </a:ln>
          <a:effectLst/>
        </p:spPr>
        <p:txBody>
          <a:bodyPr wrap="none">
            <a:spAutoFit/>
          </a:bodyPr>
          <a:lstStyle/>
          <a:p>
            <a:r>
              <a:rPr lang="en-US" sz="1800" b="1">
                <a:latin typeface="Arial" charset="0"/>
              </a:rPr>
              <a:t>review</a:t>
            </a:r>
            <a:endParaRPr lang="en-US" sz="1800">
              <a:latin typeface="Arial" charset="0"/>
            </a:endParaRPr>
          </a:p>
        </p:txBody>
      </p:sp>
      <p:sp>
        <p:nvSpPr>
          <p:cNvPr id="465928" name="Line 8"/>
          <p:cNvSpPr>
            <a:spLocks noChangeShapeType="1"/>
          </p:cNvSpPr>
          <p:nvPr/>
        </p:nvSpPr>
        <p:spPr bwMode="auto">
          <a:xfrm flipH="1">
            <a:off x="2460625" y="2828925"/>
            <a:ext cx="1525588" cy="574675"/>
          </a:xfrm>
          <a:prstGeom prst="line">
            <a:avLst/>
          </a:prstGeom>
          <a:noFill/>
          <a:ln w="9525">
            <a:solidFill>
              <a:schemeClr val="tx1"/>
            </a:solidFill>
            <a:round/>
            <a:headEnd/>
            <a:tailEnd/>
          </a:ln>
          <a:effectLst/>
        </p:spPr>
        <p:txBody>
          <a:bodyPr wrap="none" anchor="ctr"/>
          <a:lstStyle/>
          <a:p>
            <a:endParaRPr lang="en-US"/>
          </a:p>
        </p:txBody>
      </p:sp>
      <p:sp>
        <p:nvSpPr>
          <p:cNvPr id="465929" name="Line 9"/>
          <p:cNvSpPr>
            <a:spLocks noChangeShapeType="1"/>
          </p:cNvSpPr>
          <p:nvPr/>
        </p:nvSpPr>
        <p:spPr bwMode="auto">
          <a:xfrm>
            <a:off x="4051300" y="2193925"/>
            <a:ext cx="0" cy="327025"/>
          </a:xfrm>
          <a:prstGeom prst="line">
            <a:avLst/>
          </a:prstGeom>
          <a:noFill/>
          <a:ln w="9525">
            <a:solidFill>
              <a:schemeClr val="tx1"/>
            </a:solidFill>
            <a:round/>
            <a:headEnd/>
            <a:tailEnd/>
          </a:ln>
          <a:effectLst/>
        </p:spPr>
        <p:txBody>
          <a:bodyPr wrap="none" anchor="ctr"/>
          <a:lstStyle/>
          <a:p>
            <a:endParaRPr lang="en-US"/>
          </a:p>
        </p:txBody>
      </p:sp>
      <p:sp>
        <p:nvSpPr>
          <p:cNvPr id="465930" name="Text Box 10"/>
          <p:cNvSpPr txBox="1">
            <a:spLocks noChangeArrowheads="1"/>
          </p:cNvSpPr>
          <p:nvPr/>
        </p:nvSpPr>
        <p:spPr bwMode="auto">
          <a:xfrm>
            <a:off x="2689225" y="3619500"/>
            <a:ext cx="1879600" cy="366713"/>
          </a:xfrm>
          <a:prstGeom prst="rect">
            <a:avLst/>
          </a:prstGeom>
          <a:noFill/>
          <a:ln w="9525">
            <a:noFill/>
            <a:miter lim="800000"/>
            <a:headEnd/>
            <a:tailEnd/>
          </a:ln>
          <a:effectLst/>
        </p:spPr>
        <p:txBody>
          <a:bodyPr>
            <a:spAutoFit/>
          </a:bodyPr>
          <a:lstStyle/>
          <a:p>
            <a:r>
              <a:rPr lang="en-US" sz="1800" i="1">
                <a:latin typeface="Arial" charset="0"/>
              </a:rPr>
              <a:t>“Fugitive, The”</a:t>
            </a:r>
            <a:endParaRPr lang="en-US" sz="1800">
              <a:latin typeface="Arial" charset="0"/>
            </a:endParaRPr>
          </a:p>
        </p:txBody>
      </p:sp>
      <p:sp>
        <p:nvSpPr>
          <p:cNvPr id="465931" name="Text Box 11"/>
          <p:cNvSpPr txBox="1">
            <a:spLocks noChangeArrowheads="1"/>
          </p:cNvSpPr>
          <p:nvPr/>
        </p:nvSpPr>
        <p:spPr bwMode="auto">
          <a:xfrm>
            <a:off x="5403850" y="3317875"/>
            <a:ext cx="893763" cy="366713"/>
          </a:xfrm>
          <a:prstGeom prst="rect">
            <a:avLst/>
          </a:prstGeom>
          <a:noFill/>
          <a:ln w="9525">
            <a:noFill/>
            <a:miter lim="800000"/>
            <a:headEnd/>
            <a:tailEnd/>
          </a:ln>
          <a:effectLst/>
        </p:spPr>
        <p:txBody>
          <a:bodyPr wrap="none">
            <a:spAutoFit/>
          </a:bodyPr>
          <a:lstStyle/>
          <a:p>
            <a:r>
              <a:rPr lang="en-US" sz="1800" b="1">
                <a:latin typeface="Arial" charset="0"/>
              </a:rPr>
              <a:t>review</a:t>
            </a:r>
            <a:endParaRPr lang="en-US" sz="1800">
              <a:latin typeface="Arial" charset="0"/>
            </a:endParaRPr>
          </a:p>
        </p:txBody>
      </p:sp>
      <p:sp>
        <p:nvSpPr>
          <p:cNvPr id="465932" name="Line 12"/>
          <p:cNvSpPr>
            <a:spLocks noChangeShapeType="1"/>
          </p:cNvSpPr>
          <p:nvPr/>
        </p:nvSpPr>
        <p:spPr bwMode="auto">
          <a:xfrm flipH="1">
            <a:off x="3625850" y="2825750"/>
            <a:ext cx="469900" cy="492125"/>
          </a:xfrm>
          <a:prstGeom prst="line">
            <a:avLst/>
          </a:prstGeom>
          <a:noFill/>
          <a:ln w="9525">
            <a:solidFill>
              <a:schemeClr val="tx1"/>
            </a:solidFill>
            <a:round/>
            <a:headEnd/>
            <a:tailEnd/>
          </a:ln>
          <a:effectLst/>
        </p:spPr>
        <p:txBody>
          <a:bodyPr wrap="none" anchor="ctr"/>
          <a:lstStyle/>
          <a:p>
            <a:endParaRPr lang="en-US"/>
          </a:p>
        </p:txBody>
      </p:sp>
      <p:sp>
        <p:nvSpPr>
          <p:cNvPr id="465933" name="Line 13"/>
          <p:cNvSpPr>
            <a:spLocks noChangeShapeType="1"/>
          </p:cNvSpPr>
          <p:nvPr/>
        </p:nvSpPr>
        <p:spPr bwMode="auto">
          <a:xfrm>
            <a:off x="4095750" y="2825750"/>
            <a:ext cx="469900" cy="492125"/>
          </a:xfrm>
          <a:prstGeom prst="line">
            <a:avLst/>
          </a:prstGeom>
          <a:noFill/>
          <a:ln w="9525">
            <a:solidFill>
              <a:schemeClr val="tx1"/>
            </a:solidFill>
            <a:round/>
            <a:headEnd/>
            <a:tailEnd/>
          </a:ln>
          <a:effectLst/>
        </p:spPr>
        <p:txBody>
          <a:bodyPr wrap="none" anchor="ctr"/>
          <a:lstStyle/>
          <a:p>
            <a:endParaRPr lang="en-US"/>
          </a:p>
        </p:txBody>
      </p:sp>
      <p:sp>
        <p:nvSpPr>
          <p:cNvPr id="465934" name="Text Box 14"/>
          <p:cNvSpPr txBox="1">
            <a:spLocks noChangeArrowheads="1"/>
          </p:cNvSpPr>
          <p:nvPr/>
        </p:nvSpPr>
        <p:spPr bwMode="auto">
          <a:xfrm>
            <a:off x="4041775" y="4151313"/>
            <a:ext cx="1187450" cy="366712"/>
          </a:xfrm>
          <a:prstGeom prst="rect">
            <a:avLst/>
          </a:prstGeom>
          <a:noFill/>
          <a:ln w="9525">
            <a:noFill/>
            <a:miter lim="800000"/>
            <a:headEnd/>
            <a:tailEnd/>
          </a:ln>
          <a:effectLst/>
        </p:spPr>
        <p:txBody>
          <a:bodyPr wrap="none">
            <a:spAutoFit/>
          </a:bodyPr>
          <a:lstStyle/>
          <a:p>
            <a:r>
              <a:rPr lang="en-US" sz="1800" b="1">
                <a:latin typeface="Arial" charset="0"/>
              </a:rPr>
              <a:t>suntimes</a:t>
            </a:r>
            <a:endParaRPr lang="en-US" sz="1800">
              <a:latin typeface="Arial" charset="0"/>
            </a:endParaRPr>
          </a:p>
        </p:txBody>
      </p:sp>
      <p:sp>
        <p:nvSpPr>
          <p:cNvPr id="465935" name="Line 15"/>
          <p:cNvSpPr>
            <a:spLocks noChangeShapeType="1"/>
          </p:cNvSpPr>
          <p:nvPr/>
        </p:nvSpPr>
        <p:spPr bwMode="auto">
          <a:xfrm flipH="1">
            <a:off x="3878263" y="4603750"/>
            <a:ext cx="752475" cy="492125"/>
          </a:xfrm>
          <a:prstGeom prst="line">
            <a:avLst/>
          </a:prstGeom>
          <a:noFill/>
          <a:ln w="9525">
            <a:solidFill>
              <a:schemeClr val="tx1"/>
            </a:solidFill>
            <a:round/>
            <a:headEnd/>
            <a:tailEnd/>
          </a:ln>
          <a:effectLst/>
        </p:spPr>
        <p:txBody>
          <a:bodyPr wrap="none" anchor="ctr"/>
          <a:lstStyle/>
          <a:p>
            <a:endParaRPr lang="en-US"/>
          </a:p>
        </p:txBody>
      </p:sp>
      <p:sp>
        <p:nvSpPr>
          <p:cNvPr id="465936" name="Line 16"/>
          <p:cNvSpPr>
            <a:spLocks noChangeShapeType="1"/>
          </p:cNvSpPr>
          <p:nvPr/>
        </p:nvSpPr>
        <p:spPr bwMode="auto">
          <a:xfrm>
            <a:off x="4659313" y="4560888"/>
            <a:ext cx="752475" cy="492125"/>
          </a:xfrm>
          <a:prstGeom prst="line">
            <a:avLst/>
          </a:prstGeom>
          <a:noFill/>
          <a:ln w="9525">
            <a:solidFill>
              <a:schemeClr val="tx1"/>
            </a:solidFill>
            <a:round/>
            <a:headEnd/>
            <a:tailEnd/>
          </a:ln>
          <a:effectLst/>
        </p:spPr>
        <p:txBody>
          <a:bodyPr wrap="none" anchor="ctr"/>
          <a:lstStyle/>
          <a:p>
            <a:endParaRPr lang="en-US"/>
          </a:p>
        </p:txBody>
      </p:sp>
      <p:sp>
        <p:nvSpPr>
          <p:cNvPr id="465937" name="Text Box 17"/>
          <p:cNvSpPr txBox="1">
            <a:spLocks noChangeArrowheads="1"/>
          </p:cNvSpPr>
          <p:nvPr/>
        </p:nvSpPr>
        <p:spPr bwMode="auto">
          <a:xfrm>
            <a:off x="3187700" y="5053013"/>
            <a:ext cx="1112838" cy="366712"/>
          </a:xfrm>
          <a:prstGeom prst="rect">
            <a:avLst/>
          </a:prstGeom>
          <a:noFill/>
          <a:ln w="9525">
            <a:noFill/>
            <a:miter lim="800000"/>
            <a:headEnd/>
            <a:tailEnd/>
          </a:ln>
          <a:effectLst/>
        </p:spPr>
        <p:txBody>
          <a:bodyPr wrap="none">
            <a:spAutoFit/>
          </a:bodyPr>
          <a:lstStyle/>
          <a:p>
            <a:r>
              <a:rPr lang="en-US" sz="1800" b="1">
                <a:latin typeface="Arial" charset="0"/>
              </a:rPr>
              <a:t>reviewer</a:t>
            </a:r>
            <a:endParaRPr lang="en-US" sz="1800">
              <a:latin typeface="Arial" charset="0"/>
            </a:endParaRPr>
          </a:p>
        </p:txBody>
      </p:sp>
      <p:sp>
        <p:nvSpPr>
          <p:cNvPr id="465938" name="Text Box 18"/>
          <p:cNvSpPr txBox="1">
            <a:spLocks noChangeArrowheads="1"/>
          </p:cNvSpPr>
          <p:nvPr/>
        </p:nvSpPr>
        <p:spPr bwMode="auto">
          <a:xfrm>
            <a:off x="5168900" y="5038725"/>
            <a:ext cx="817563" cy="366713"/>
          </a:xfrm>
          <a:prstGeom prst="rect">
            <a:avLst/>
          </a:prstGeom>
          <a:noFill/>
          <a:ln w="9525">
            <a:noFill/>
            <a:miter lim="800000"/>
            <a:headEnd/>
            <a:tailEnd/>
          </a:ln>
          <a:effectLst/>
        </p:spPr>
        <p:txBody>
          <a:bodyPr wrap="none">
            <a:spAutoFit/>
          </a:bodyPr>
          <a:lstStyle/>
          <a:p>
            <a:r>
              <a:rPr lang="en-US" sz="1800" b="1">
                <a:latin typeface="Arial" charset="0"/>
              </a:rPr>
              <a:t>rating</a:t>
            </a:r>
            <a:endParaRPr lang="en-US" sz="1800">
              <a:latin typeface="Arial" charset="0"/>
            </a:endParaRPr>
          </a:p>
        </p:txBody>
      </p:sp>
      <p:sp>
        <p:nvSpPr>
          <p:cNvPr id="465939" name="Text Box 19"/>
          <p:cNvSpPr txBox="1">
            <a:spLocks noChangeArrowheads="1"/>
          </p:cNvSpPr>
          <p:nvPr/>
        </p:nvSpPr>
        <p:spPr bwMode="auto">
          <a:xfrm>
            <a:off x="5568950" y="4151313"/>
            <a:ext cx="527050" cy="366712"/>
          </a:xfrm>
          <a:prstGeom prst="rect">
            <a:avLst/>
          </a:prstGeom>
          <a:noFill/>
          <a:ln w="9525">
            <a:noFill/>
            <a:miter lim="800000"/>
            <a:headEnd/>
            <a:tailEnd/>
          </a:ln>
          <a:effectLst/>
        </p:spPr>
        <p:txBody>
          <a:bodyPr wrap="none">
            <a:spAutoFit/>
          </a:bodyPr>
          <a:lstStyle/>
          <a:p>
            <a:r>
              <a:rPr lang="en-US" sz="1800" b="1">
                <a:latin typeface="Arial" charset="0"/>
              </a:rPr>
              <a:t>nyt</a:t>
            </a:r>
            <a:endParaRPr lang="en-US" sz="1800">
              <a:latin typeface="Arial" charset="0"/>
            </a:endParaRPr>
          </a:p>
        </p:txBody>
      </p:sp>
      <p:sp>
        <p:nvSpPr>
          <p:cNvPr id="465940" name="Text Box 20"/>
          <p:cNvSpPr txBox="1">
            <a:spLocks noChangeArrowheads="1"/>
          </p:cNvSpPr>
          <p:nvPr/>
        </p:nvSpPr>
        <p:spPr bwMode="auto">
          <a:xfrm>
            <a:off x="2852738" y="5461000"/>
            <a:ext cx="1881187" cy="365125"/>
          </a:xfrm>
          <a:prstGeom prst="rect">
            <a:avLst/>
          </a:prstGeom>
          <a:noFill/>
          <a:ln w="9525">
            <a:noFill/>
            <a:miter lim="800000"/>
            <a:headEnd/>
            <a:tailEnd/>
          </a:ln>
          <a:effectLst/>
        </p:spPr>
        <p:txBody>
          <a:bodyPr>
            <a:spAutoFit/>
          </a:bodyPr>
          <a:lstStyle/>
          <a:p>
            <a:r>
              <a:rPr lang="en-US" sz="1800" i="1">
                <a:latin typeface="Arial" charset="0"/>
              </a:rPr>
              <a:t>“Roger Ebert”</a:t>
            </a:r>
            <a:endParaRPr lang="en-US" sz="1800">
              <a:latin typeface="Arial" charset="0"/>
            </a:endParaRPr>
          </a:p>
        </p:txBody>
      </p:sp>
      <p:sp>
        <p:nvSpPr>
          <p:cNvPr id="465941" name="Line 21"/>
          <p:cNvSpPr>
            <a:spLocks noChangeShapeType="1"/>
          </p:cNvSpPr>
          <p:nvPr/>
        </p:nvSpPr>
        <p:spPr bwMode="auto">
          <a:xfrm flipH="1">
            <a:off x="4659313" y="4560888"/>
            <a:ext cx="0" cy="655637"/>
          </a:xfrm>
          <a:prstGeom prst="line">
            <a:avLst/>
          </a:prstGeom>
          <a:noFill/>
          <a:ln w="9525">
            <a:solidFill>
              <a:schemeClr val="tx1"/>
            </a:solidFill>
            <a:round/>
            <a:headEnd/>
            <a:tailEnd/>
          </a:ln>
          <a:effectLst/>
        </p:spPr>
        <p:txBody>
          <a:bodyPr wrap="none" anchor="ctr"/>
          <a:lstStyle/>
          <a:p>
            <a:endParaRPr lang="en-US"/>
          </a:p>
        </p:txBody>
      </p:sp>
      <p:sp>
        <p:nvSpPr>
          <p:cNvPr id="465942" name="Text Box 22"/>
          <p:cNvSpPr txBox="1">
            <a:spLocks noChangeArrowheads="1"/>
          </p:cNvSpPr>
          <p:nvPr/>
        </p:nvSpPr>
        <p:spPr bwMode="auto">
          <a:xfrm>
            <a:off x="4391025" y="5445125"/>
            <a:ext cx="1881188" cy="365125"/>
          </a:xfrm>
          <a:prstGeom prst="rect">
            <a:avLst/>
          </a:prstGeom>
          <a:noFill/>
          <a:ln w="9525">
            <a:noFill/>
            <a:miter lim="800000"/>
            <a:headEnd/>
            <a:tailEnd/>
          </a:ln>
          <a:effectLst/>
        </p:spPr>
        <p:txBody>
          <a:bodyPr>
            <a:spAutoFit/>
          </a:bodyPr>
          <a:lstStyle/>
          <a:p>
            <a:r>
              <a:rPr lang="en-US" sz="1800" i="1">
                <a:latin typeface="Arial" charset="0"/>
              </a:rPr>
              <a:t>“gives”</a:t>
            </a:r>
            <a:endParaRPr lang="en-US" sz="1800">
              <a:latin typeface="Arial" charset="0"/>
            </a:endParaRPr>
          </a:p>
        </p:txBody>
      </p:sp>
      <p:sp>
        <p:nvSpPr>
          <p:cNvPr id="465943" name="Line 23"/>
          <p:cNvSpPr>
            <a:spLocks noChangeShapeType="1"/>
          </p:cNvSpPr>
          <p:nvPr/>
        </p:nvSpPr>
        <p:spPr bwMode="auto">
          <a:xfrm>
            <a:off x="4191000" y="2838450"/>
            <a:ext cx="1600200" cy="512763"/>
          </a:xfrm>
          <a:prstGeom prst="line">
            <a:avLst/>
          </a:prstGeom>
          <a:noFill/>
          <a:ln w="9525">
            <a:solidFill>
              <a:schemeClr val="tx1"/>
            </a:solidFill>
            <a:round/>
            <a:headEnd/>
            <a:tailEnd/>
          </a:ln>
          <a:effectLst/>
        </p:spPr>
        <p:txBody>
          <a:bodyPr wrap="none" anchor="ctr"/>
          <a:lstStyle/>
          <a:p>
            <a:endParaRPr lang="en-US"/>
          </a:p>
        </p:txBody>
      </p:sp>
      <p:sp>
        <p:nvSpPr>
          <p:cNvPr id="465944" name="Text Box 24"/>
          <p:cNvSpPr txBox="1">
            <a:spLocks noChangeArrowheads="1"/>
          </p:cNvSpPr>
          <p:nvPr/>
        </p:nvSpPr>
        <p:spPr bwMode="auto">
          <a:xfrm>
            <a:off x="1958975" y="3332163"/>
            <a:ext cx="876300" cy="366712"/>
          </a:xfrm>
          <a:prstGeom prst="rect">
            <a:avLst/>
          </a:prstGeom>
          <a:noFill/>
          <a:ln w="9525">
            <a:noFill/>
            <a:miter lim="800000"/>
            <a:headEnd/>
            <a:tailEnd/>
          </a:ln>
          <a:effectLst/>
        </p:spPr>
        <p:txBody>
          <a:bodyPr wrap="none">
            <a:spAutoFit/>
          </a:bodyPr>
          <a:lstStyle/>
          <a:p>
            <a:r>
              <a:rPr lang="en-US" sz="1800" b="1">
                <a:latin typeface="Arial" charset="0"/>
              </a:rPr>
              <a:t>@year</a:t>
            </a:r>
            <a:endParaRPr lang="en-US" sz="1800">
              <a:latin typeface="Arial" charset="0"/>
            </a:endParaRPr>
          </a:p>
        </p:txBody>
      </p:sp>
      <p:sp>
        <p:nvSpPr>
          <p:cNvPr id="465945" name="Text Box 25"/>
          <p:cNvSpPr txBox="1">
            <a:spLocks noChangeArrowheads="1"/>
          </p:cNvSpPr>
          <p:nvPr/>
        </p:nvSpPr>
        <p:spPr bwMode="auto">
          <a:xfrm>
            <a:off x="1838325" y="3624263"/>
            <a:ext cx="1881188" cy="366712"/>
          </a:xfrm>
          <a:prstGeom prst="rect">
            <a:avLst/>
          </a:prstGeom>
          <a:noFill/>
          <a:ln w="9525">
            <a:noFill/>
            <a:miter lim="800000"/>
            <a:headEnd/>
            <a:tailEnd/>
          </a:ln>
          <a:effectLst/>
        </p:spPr>
        <p:txBody>
          <a:bodyPr>
            <a:spAutoFit/>
          </a:bodyPr>
          <a:lstStyle/>
          <a:p>
            <a:r>
              <a:rPr lang="en-US" sz="1800" i="1">
                <a:latin typeface="Arial" charset="0"/>
              </a:rPr>
              <a:t>“1993”</a:t>
            </a:r>
            <a:endParaRPr lang="en-US" sz="1800">
              <a:latin typeface="Arial" charset="0"/>
            </a:endParaRPr>
          </a:p>
        </p:txBody>
      </p:sp>
      <p:sp>
        <p:nvSpPr>
          <p:cNvPr id="465946" name="Text Box 26"/>
          <p:cNvSpPr txBox="1">
            <a:spLocks noChangeArrowheads="1"/>
          </p:cNvSpPr>
          <p:nvPr/>
        </p:nvSpPr>
        <p:spPr bwMode="auto">
          <a:xfrm>
            <a:off x="6035675" y="4449763"/>
            <a:ext cx="1416050" cy="368300"/>
          </a:xfrm>
          <a:prstGeom prst="rect">
            <a:avLst/>
          </a:prstGeom>
          <a:noFill/>
          <a:ln w="9525">
            <a:noFill/>
            <a:miter lim="800000"/>
            <a:headEnd/>
            <a:tailEnd/>
          </a:ln>
          <a:effectLst/>
        </p:spPr>
        <p:txBody>
          <a:bodyPr>
            <a:spAutoFit/>
          </a:bodyPr>
          <a:lstStyle/>
          <a:p>
            <a:r>
              <a:rPr lang="en-US" sz="1800" b="1">
                <a:latin typeface="Arial" charset="0"/>
              </a:rPr>
              <a:t>… … </a:t>
            </a:r>
            <a:endParaRPr lang="en-US" sz="1800">
              <a:latin typeface="Arial" charset="0"/>
            </a:endParaRPr>
          </a:p>
        </p:txBody>
      </p:sp>
      <p:sp>
        <p:nvSpPr>
          <p:cNvPr id="465947" name="Line 27"/>
          <p:cNvSpPr>
            <a:spLocks noChangeShapeType="1"/>
          </p:cNvSpPr>
          <p:nvPr/>
        </p:nvSpPr>
        <p:spPr bwMode="auto">
          <a:xfrm>
            <a:off x="4632325" y="3675063"/>
            <a:ext cx="0" cy="496887"/>
          </a:xfrm>
          <a:prstGeom prst="line">
            <a:avLst/>
          </a:prstGeom>
          <a:noFill/>
          <a:ln w="9525">
            <a:solidFill>
              <a:schemeClr val="tx1"/>
            </a:solidFill>
            <a:round/>
            <a:headEnd/>
            <a:tailEnd/>
          </a:ln>
          <a:effectLst/>
        </p:spPr>
        <p:txBody>
          <a:bodyPr wrap="none" anchor="ctr"/>
          <a:lstStyle/>
          <a:p>
            <a:endParaRPr lang="en-US"/>
          </a:p>
        </p:txBody>
      </p:sp>
      <p:sp>
        <p:nvSpPr>
          <p:cNvPr id="465948" name="Line 28"/>
          <p:cNvSpPr>
            <a:spLocks noChangeShapeType="1"/>
          </p:cNvSpPr>
          <p:nvPr/>
        </p:nvSpPr>
        <p:spPr bwMode="auto">
          <a:xfrm>
            <a:off x="5884863" y="3687763"/>
            <a:ext cx="0" cy="496887"/>
          </a:xfrm>
          <a:prstGeom prst="line">
            <a:avLst/>
          </a:prstGeom>
          <a:noFill/>
          <a:ln w="9525">
            <a:solidFill>
              <a:schemeClr val="tx1"/>
            </a:solidFill>
            <a:round/>
            <a:headEnd/>
            <a:tailEnd/>
          </a:ln>
          <a:effectLst/>
        </p:spPr>
        <p:txBody>
          <a:bodyPr wrap="none" anchor="ctr"/>
          <a:lstStyle/>
          <a:p>
            <a:endParaRPr lang="en-US"/>
          </a:p>
        </p:txBody>
      </p:sp>
      <p:sp>
        <p:nvSpPr>
          <p:cNvPr id="465949" name="Text Box 29"/>
          <p:cNvSpPr txBox="1">
            <a:spLocks noChangeArrowheads="1"/>
          </p:cNvSpPr>
          <p:nvPr/>
        </p:nvSpPr>
        <p:spPr bwMode="auto">
          <a:xfrm>
            <a:off x="1190625" y="6015038"/>
            <a:ext cx="5429250" cy="614362"/>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bg2"/>
              </a:buClr>
              <a:buSzPct val="75000"/>
              <a:buFont typeface="Wingdings" pitchFamily="2" charset="2"/>
              <a:buNone/>
            </a:pPr>
            <a:r>
              <a:rPr lang="en-US" sz="1800">
                <a:latin typeface="Arial" charset="0"/>
              </a:rPr>
              <a:t>Check </a:t>
            </a:r>
            <a:r>
              <a:rPr lang="en-US" sz="1800">
                <a:latin typeface="Arial" charset="0"/>
                <a:hlinkClick r:id="rId3"/>
              </a:rPr>
              <a:t>http://www.w3.org/XML/</a:t>
            </a:r>
            <a:r>
              <a:rPr lang="en-US" sz="1800">
                <a:latin typeface="Arial" charset="0"/>
              </a:rPr>
              <a:t> for more details</a:t>
            </a:r>
          </a:p>
          <a:p>
            <a:endParaRPr lang="en-US" sz="1800">
              <a:latin typeface="Arial"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p:txBody>
          <a:bodyPr/>
          <a:lstStyle/>
          <a:p>
            <a:fld id="{A64876EE-5623-4444-82C2-3B5DE89B5628}" type="datetime1">
              <a:rPr lang="en-US"/>
              <a:pPr/>
              <a:t>4/27/2010</a:t>
            </a:fld>
            <a:endParaRPr lang="en-US"/>
          </a:p>
        </p:txBody>
      </p:sp>
      <p:sp>
        <p:nvSpPr>
          <p:cNvPr id="10" name="Slide Number Placeholder 4"/>
          <p:cNvSpPr>
            <a:spLocks noGrp="1"/>
          </p:cNvSpPr>
          <p:nvPr>
            <p:ph type="sldNum" sz="quarter" idx="12"/>
          </p:nvPr>
        </p:nvSpPr>
        <p:spPr/>
        <p:txBody>
          <a:bodyPr/>
          <a:lstStyle/>
          <a:p>
            <a:fld id="{CE2EEFBF-A05F-4C9A-BEDE-51A3FA221968}" type="slidenum">
              <a:rPr lang="en-US"/>
              <a:pPr/>
              <a:t>38</a:t>
            </a:fld>
            <a:endParaRPr lang="en-US"/>
          </a:p>
        </p:txBody>
      </p:sp>
      <p:sp>
        <p:nvSpPr>
          <p:cNvPr id="467970" name="Rectangle 2"/>
          <p:cNvSpPr>
            <a:spLocks noGrp="1" noChangeArrowheads="1"/>
          </p:cNvSpPr>
          <p:nvPr>
            <p:ph type="title"/>
          </p:nvPr>
        </p:nvSpPr>
        <p:spPr/>
        <p:txBody>
          <a:bodyPr/>
          <a:lstStyle/>
          <a:p>
            <a:r>
              <a:rPr lang="en-US"/>
              <a:t>DTDs</a:t>
            </a:r>
          </a:p>
        </p:txBody>
      </p:sp>
      <p:sp>
        <p:nvSpPr>
          <p:cNvPr id="467971" name="Text Box 3"/>
          <p:cNvSpPr txBox="1">
            <a:spLocks noChangeArrowheads="1"/>
          </p:cNvSpPr>
          <p:nvPr/>
        </p:nvSpPr>
        <p:spPr bwMode="auto">
          <a:xfrm>
            <a:off x="1603375" y="1866900"/>
            <a:ext cx="6165850" cy="2292350"/>
          </a:xfrm>
          <a:prstGeom prst="rect">
            <a:avLst/>
          </a:prstGeom>
          <a:solidFill>
            <a:schemeClr val="bg1"/>
          </a:solidFill>
          <a:ln w="9525">
            <a:solidFill>
              <a:schemeClr val="tx1"/>
            </a:solidFill>
            <a:miter lim="800000"/>
            <a:headEnd/>
            <a:tailEnd/>
          </a:ln>
          <a:effectLst>
            <a:outerShdw dist="107763" dir="2700000" algn="ctr" rotWithShape="0">
              <a:srgbClr val="808080"/>
            </a:outerShdw>
          </a:effectLst>
        </p:spPr>
        <p:txBody>
          <a:bodyPr wrap="none">
            <a:spAutoFit/>
          </a:bodyPr>
          <a:lstStyle/>
          <a:p>
            <a:r>
              <a:rPr lang="en-US" sz="2400">
                <a:latin typeface="Arial" charset="0"/>
              </a:rPr>
              <a:t>&lt;!DOCTYPE </a:t>
            </a:r>
            <a:r>
              <a:rPr lang="en-US" sz="2400">
                <a:solidFill>
                  <a:srgbClr val="006600"/>
                </a:solidFill>
                <a:latin typeface="Arial" charset="0"/>
              </a:rPr>
              <a:t>paper</a:t>
            </a:r>
            <a:r>
              <a:rPr lang="en-US" sz="2400">
                <a:latin typeface="Arial" charset="0"/>
              </a:rPr>
              <a:t> [</a:t>
            </a:r>
          </a:p>
          <a:p>
            <a:r>
              <a:rPr lang="en-US" sz="2400">
                <a:latin typeface="Arial" charset="0"/>
              </a:rPr>
              <a:t>  &lt;!ELEMENT </a:t>
            </a:r>
            <a:r>
              <a:rPr lang="en-US" sz="2400">
                <a:solidFill>
                  <a:srgbClr val="006600"/>
                </a:solidFill>
                <a:latin typeface="Arial" charset="0"/>
              </a:rPr>
              <a:t>paper</a:t>
            </a:r>
            <a:r>
              <a:rPr lang="en-US" sz="2400">
                <a:latin typeface="Arial" charset="0"/>
              </a:rPr>
              <a:t>   (</a:t>
            </a:r>
            <a:r>
              <a:rPr lang="en-US" sz="2400">
                <a:solidFill>
                  <a:srgbClr val="006600"/>
                </a:solidFill>
                <a:latin typeface="Arial" charset="0"/>
              </a:rPr>
              <a:t>section</a:t>
            </a:r>
            <a:r>
              <a:rPr lang="en-US" sz="2400">
                <a:latin typeface="Arial" charset="0"/>
              </a:rPr>
              <a:t>*)&gt;</a:t>
            </a:r>
          </a:p>
          <a:p>
            <a:r>
              <a:rPr lang="en-US" sz="2400">
                <a:latin typeface="Arial" charset="0"/>
              </a:rPr>
              <a:t>  &lt;!ELEMENT </a:t>
            </a:r>
            <a:r>
              <a:rPr lang="en-US" sz="2400">
                <a:solidFill>
                  <a:srgbClr val="006600"/>
                </a:solidFill>
                <a:latin typeface="Arial" charset="0"/>
              </a:rPr>
              <a:t>section</a:t>
            </a:r>
            <a:r>
              <a:rPr lang="en-US" sz="2400">
                <a:latin typeface="Arial" charset="0"/>
              </a:rPr>
              <a:t> ((</a:t>
            </a:r>
            <a:r>
              <a:rPr lang="en-US" sz="2400">
                <a:solidFill>
                  <a:srgbClr val="006600"/>
                </a:solidFill>
                <a:latin typeface="Arial" charset="0"/>
              </a:rPr>
              <a:t>title</a:t>
            </a:r>
            <a:r>
              <a:rPr lang="en-US" sz="2400">
                <a:latin typeface="Arial" charset="0"/>
              </a:rPr>
              <a:t>,</a:t>
            </a:r>
            <a:r>
              <a:rPr lang="en-US" sz="2400">
                <a:solidFill>
                  <a:srgbClr val="006600"/>
                </a:solidFill>
                <a:latin typeface="Arial" charset="0"/>
              </a:rPr>
              <a:t>section</a:t>
            </a:r>
            <a:r>
              <a:rPr lang="en-US" sz="2400">
                <a:latin typeface="Arial" charset="0"/>
              </a:rPr>
              <a:t>*) | </a:t>
            </a:r>
            <a:r>
              <a:rPr lang="en-US" sz="2400">
                <a:solidFill>
                  <a:srgbClr val="006600"/>
                </a:solidFill>
                <a:latin typeface="Arial" charset="0"/>
              </a:rPr>
              <a:t>text</a:t>
            </a:r>
            <a:r>
              <a:rPr lang="en-US" sz="2400">
                <a:latin typeface="Arial" charset="0"/>
              </a:rPr>
              <a:t>)&gt;</a:t>
            </a:r>
          </a:p>
          <a:p>
            <a:r>
              <a:rPr lang="en-US" sz="2400">
                <a:latin typeface="Arial" charset="0"/>
              </a:rPr>
              <a:t>  &lt;!ELEMENT </a:t>
            </a:r>
            <a:r>
              <a:rPr lang="en-US" sz="2400">
                <a:solidFill>
                  <a:srgbClr val="006600"/>
                </a:solidFill>
                <a:latin typeface="Arial" charset="0"/>
              </a:rPr>
              <a:t>title</a:t>
            </a:r>
            <a:r>
              <a:rPr lang="en-US" sz="2400">
                <a:latin typeface="Arial" charset="0"/>
              </a:rPr>
              <a:t>      (#PCDATA)&gt;</a:t>
            </a:r>
          </a:p>
          <a:p>
            <a:r>
              <a:rPr lang="en-US" sz="2400">
                <a:latin typeface="Arial" charset="0"/>
              </a:rPr>
              <a:t>  &lt;!ELEMENT </a:t>
            </a:r>
            <a:r>
              <a:rPr lang="en-US" sz="2400">
                <a:solidFill>
                  <a:srgbClr val="006600"/>
                </a:solidFill>
                <a:latin typeface="Arial" charset="0"/>
              </a:rPr>
              <a:t>text</a:t>
            </a:r>
            <a:r>
              <a:rPr lang="en-US" sz="2400">
                <a:latin typeface="Arial" charset="0"/>
              </a:rPr>
              <a:t>      (#PCDATA)&gt;</a:t>
            </a:r>
          </a:p>
          <a:p>
            <a:r>
              <a:rPr lang="en-US" sz="2400">
                <a:latin typeface="Arial" charset="0"/>
              </a:rPr>
              <a:t>]&gt;</a:t>
            </a:r>
          </a:p>
        </p:txBody>
      </p:sp>
      <p:sp>
        <p:nvSpPr>
          <p:cNvPr id="467972" name="Text Box 4"/>
          <p:cNvSpPr txBox="1">
            <a:spLocks noChangeArrowheads="1"/>
          </p:cNvSpPr>
          <p:nvPr/>
        </p:nvSpPr>
        <p:spPr bwMode="auto">
          <a:xfrm>
            <a:off x="563563" y="4441825"/>
            <a:ext cx="7929562" cy="1917700"/>
          </a:xfrm>
          <a:prstGeom prst="rect">
            <a:avLst/>
          </a:prstGeom>
          <a:noFill/>
          <a:ln w="9525">
            <a:noFill/>
            <a:miter lim="800000"/>
            <a:headEnd/>
            <a:tailEnd/>
          </a:ln>
          <a:effectLst/>
        </p:spPr>
        <p:txBody>
          <a:bodyPr wrap="none">
            <a:spAutoFit/>
          </a:bodyPr>
          <a:lstStyle/>
          <a:p>
            <a:r>
              <a:rPr lang="en-US" sz="2400">
                <a:latin typeface="Arial" charset="0"/>
              </a:rPr>
              <a:t>&lt;</a:t>
            </a:r>
            <a:r>
              <a:rPr lang="en-US" sz="2400">
                <a:solidFill>
                  <a:srgbClr val="006600"/>
                </a:solidFill>
                <a:latin typeface="Arial" charset="0"/>
              </a:rPr>
              <a:t>paper</a:t>
            </a:r>
            <a:r>
              <a:rPr lang="en-US" sz="2400">
                <a:latin typeface="Arial" charset="0"/>
              </a:rPr>
              <a:t>&gt; &lt;</a:t>
            </a:r>
            <a:r>
              <a:rPr lang="en-US" sz="2400">
                <a:solidFill>
                  <a:srgbClr val="006600"/>
                </a:solidFill>
                <a:latin typeface="Arial" charset="0"/>
              </a:rPr>
              <a:t>section</a:t>
            </a:r>
            <a:r>
              <a:rPr lang="en-US" sz="2400">
                <a:latin typeface="Arial" charset="0"/>
              </a:rPr>
              <a:t>&gt; &lt;</a:t>
            </a:r>
            <a:r>
              <a:rPr lang="en-US" sz="2400">
                <a:solidFill>
                  <a:srgbClr val="006600"/>
                </a:solidFill>
                <a:latin typeface="Arial" charset="0"/>
              </a:rPr>
              <a:t>text</a:t>
            </a:r>
            <a:r>
              <a:rPr lang="en-US" sz="2400">
                <a:latin typeface="Arial" charset="0"/>
              </a:rPr>
              <a:t>&gt; &lt;/</a:t>
            </a:r>
            <a:r>
              <a:rPr lang="en-US" sz="2400">
                <a:solidFill>
                  <a:srgbClr val="006600"/>
                </a:solidFill>
                <a:latin typeface="Arial" charset="0"/>
              </a:rPr>
              <a:t>text</a:t>
            </a:r>
            <a:r>
              <a:rPr lang="en-US" sz="2400">
                <a:latin typeface="Arial" charset="0"/>
              </a:rPr>
              <a:t>&gt; &lt;/</a:t>
            </a:r>
            <a:r>
              <a:rPr lang="en-US" sz="2400">
                <a:solidFill>
                  <a:srgbClr val="006600"/>
                </a:solidFill>
                <a:latin typeface="Arial" charset="0"/>
              </a:rPr>
              <a:t>section</a:t>
            </a:r>
            <a:r>
              <a:rPr lang="en-US" sz="2400">
                <a:latin typeface="Arial" charset="0"/>
              </a:rPr>
              <a:t>&gt;</a:t>
            </a:r>
          </a:p>
          <a:p>
            <a:r>
              <a:rPr lang="en-US" sz="2400">
                <a:latin typeface="Arial" charset="0"/>
              </a:rPr>
              <a:t>              &lt;</a:t>
            </a:r>
            <a:r>
              <a:rPr lang="en-US" sz="2400">
                <a:solidFill>
                  <a:srgbClr val="006600"/>
                </a:solidFill>
                <a:latin typeface="Arial" charset="0"/>
              </a:rPr>
              <a:t>section</a:t>
            </a:r>
            <a:r>
              <a:rPr lang="en-US" sz="2400">
                <a:latin typeface="Arial" charset="0"/>
              </a:rPr>
              <a:t>&gt; &lt;</a:t>
            </a:r>
            <a:r>
              <a:rPr lang="en-US" sz="2400">
                <a:solidFill>
                  <a:srgbClr val="006600"/>
                </a:solidFill>
                <a:latin typeface="Arial" charset="0"/>
              </a:rPr>
              <a:t>title</a:t>
            </a:r>
            <a:r>
              <a:rPr lang="en-US" sz="2400">
                <a:latin typeface="Arial" charset="0"/>
              </a:rPr>
              <a:t>&gt; &lt;/</a:t>
            </a:r>
            <a:r>
              <a:rPr lang="en-US" sz="2400">
                <a:solidFill>
                  <a:srgbClr val="006600"/>
                </a:solidFill>
                <a:latin typeface="Arial" charset="0"/>
              </a:rPr>
              <a:t>title</a:t>
            </a:r>
            <a:r>
              <a:rPr lang="en-US" sz="2400">
                <a:latin typeface="Arial" charset="0"/>
              </a:rPr>
              <a:t>&gt; &lt;</a:t>
            </a:r>
            <a:r>
              <a:rPr lang="en-US" sz="2400">
                <a:solidFill>
                  <a:srgbClr val="006600"/>
                </a:solidFill>
                <a:latin typeface="Arial" charset="0"/>
              </a:rPr>
              <a:t>section</a:t>
            </a:r>
            <a:r>
              <a:rPr lang="en-US" sz="2400">
                <a:latin typeface="Arial" charset="0"/>
              </a:rPr>
              <a:t>&gt; … &lt;/</a:t>
            </a:r>
            <a:r>
              <a:rPr lang="en-US" sz="2400">
                <a:solidFill>
                  <a:srgbClr val="006600"/>
                </a:solidFill>
                <a:latin typeface="Arial" charset="0"/>
              </a:rPr>
              <a:t>section</a:t>
            </a:r>
            <a:r>
              <a:rPr lang="en-US" sz="2400">
                <a:latin typeface="Arial" charset="0"/>
              </a:rPr>
              <a:t>&gt;</a:t>
            </a:r>
          </a:p>
          <a:p>
            <a:r>
              <a:rPr lang="en-US" sz="2400">
                <a:latin typeface="Arial" charset="0"/>
              </a:rPr>
              <a:t>                                                      &lt;</a:t>
            </a:r>
            <a:r>
              <a:rPr lang="en-US" sz="2400">
                <a:solidFill>
                  <a:srgbClr val="006600"/>
                </a:solidFill>
                <a:latin typeface="Arial" charset="0"/>
              </a:rPr>
              <a:t>section</a:t>
            </a:r>
            <a:r>
              <a:rPr lang="en-US" sz="2400">
                <a:latin typeface="Arial" charset="0"/>
              </a:rPr>
              <a:t>&gt; … &lt;/</a:t>
            </a:r>
            <a:r>
              <a:rPr lang="en-US" sz="2400">
                <a:solidFill>
                  <a:srgbClr val="006600"/>
                </a:solidFill>
                <a:latin typeface="Arial" charset="0"/>
              </a:rPr>
              <a:t>section</a:t>
            </a:r>
            <a:r>
              <a:rPr lang="en-US" sz="2400">
                <a:latin typeface="Arial" charset="0"/>
              </a:rPr>
              <a:t>&gt;</a:t>
            </a:r>
          </a:p>
          <a:p>
            <a:r>
              <a:rPr lang="en-US" sz="2400">
                <a:latin typeface="Arial" charset="0"/>
              </a:rPr>
              <a:t>              &lt;/</a:t>
            </a:r>
            <a:r>
              <a:rPr lang="en-US" sz="2400">
                <a:solidFill>
                  <a:srgbClr val="006600"/>
                </a:solidFill>
                <a:latin typeface="Arial" charset="0"/>
              </a:rPr>
              <a:t>section</a:t>
            </a:r>
            <a:r>
              <a:rPr lang="en-US" sz="2400">
                <a:latin typeface="Arial" charset="0"/>
              </a:rPr>
              <a:t>&gt;</a:t>
            </a:r>
          </a:p>
          <a:p>
            <a:r>
              <a:rPr lang="en-US" sz="2400">
                <a:latin typeface="Arial" charset="0"/>
              </a:rPr>
              <a:t>&lt;/</a:t>
            </a:r>
            <a:r>
              <a:rPr lang="en-US" sz="2400">
                <a:solidFill>
                  <a:srgbClr val="006600"/>
                </a:solidFill>
                <a:latin typeface="Arial" charset="0"/>
              </a:rPr>
              <a:t>paper</a:t>
            </a:r>
            <a:r>
              <a:rPr lang="en-US" sz="2400">
                <a:latin typeface="Arial" charset="0"/>
              </a:rPr>
              <a:t>&gt;</a:t>
            </a:r>
          </a:p>
        </p:txBody>
      </p:sp>
      <p:sp>
        <p:nvSpPr>
          <p:cNvPr id="467973" name="Text Box 5"/>
          <p:cNvSpPr txBox="1">
            <a:spLocks noChangeArrowheads="1"/>
          </p:cNvSpPr>
          <p:nvPr/>
        </p:nvSpPr>
        <p:spPr bwMode="auto">
          <a:xfrm rot="-1523577">
            <a:off x="6092825" y="685800"/>
            <a:ext cx="3051175" cy="822325"/>
          </a:xfrm>
          <a:prstGeom prst="rect">
            <a:avLst/>
          </a:prstGeom>
          <a:solidFill>
            <a:schemeClr val="hlink"/>
          </a:solidFill>
          <a:ln w="9525">
            <a:noFill/>
            <a:miter lim="800000"/>
            <a:headEnd/>
            <a:tailEnd/>
          </a:ln>
          <a:effectLst/>
        </p:spPr>
        <p:txBody>
          <a:bodyPr wrap="none">
            <a:spAutoFit/>
          </a:bodyPr>
          <a:lstStyle/>
          <a:p>
            <a:pPr eaLnBrk="1" hangingPunct="1"/>
            <a:r>
              <a:rPr lang="en-US" sz="2400"/>
              <a:t>Notice that DTD is not </a:t>
            </a:r>
          </a:p>
          <a:p>
            <a:pPr eaLnBrk="1" hangingPunct="1"/>
            <a:r>
              <a:rPr lang="en-US" sz="2400"/>
              <a:t>In XML syntax… </a:t>
            </a:r>
            <a:r>
              <a:rPr lang="en-US" sz="2400">
                <a:sym typeface="Wingdings" pitchFamily="2" charset="2"/>
              </a:rPr>
              <a:t></a:t>
            </a:r>
            <a:endParaRPr lang="en-US" sz="2400"/>
          </a:p>
        </p:txBody>
      </p:sp>
      <p:sp>
        <p:nvSpPr>
          <p:cNvPr id="467974" name="Freeform 6"/>
          <p:cNvSpPr>
            <a:spLocks/>
          </p:cNvSpPr>
          <p:nvPr/>
        </p:nvSpPr>
        <p:spPr bwMode="auto">
          <a:xfrm>
            <a:off x="4578350" y="2124075"/>
            <a:ext cx="3538538" cy="685800"/>
          </a:xfrm>
          <a:custGeom>
            <a:avLst/>
            <a:gdLst/>
            <a:ahLst/>
            <a:cxnLst>
              <a:cxn ang="0">
                <a:pos x="959" y="45"/>
              </a:cxn>
              <a:cxn ang="0">
                <a:pos x="133" y="79"/>
              </a:cxn>
              <a:cxn ang="0">
                <a:pos x="72" y="114"/>
              </a:cxn>
              <a:cxn ang="0">
                <a:pos x="29" y="175"/>
              </a:cxn>
              <a:cxn ang="0">
                <a:pos x="12" y="214"/>
              </a:cxn>
              <a:cxn ang="0">
                <a:pos x="81" y="314"/>
              </a:cxn>
              <a:cxn ang="0">
                <a:pos x="177" y="344"/>
              </a:cxn>
              <a:cxn ang="0">
                <a:pos x="299" y="366"/>
              </a:cxn>
              <a:cxn ang="0">
                <a:pos x="872" y="358"/>
              </a:cxn>
              <a:cxn ang="0">
                <a:pos x="920" y="340"/>
              </a:cxn>
              <a:cxn ang="0">
                <a:pos x="999" y="266"/>
              </a:cxn>
              <a:cxn ang="0">
                <a:pos x="981" y="71"/>
              </a:cxn>
              <a:cxn ang="0">
                <a:pos x="951" y="62"/>
              </a:cxn>
              <a:cxn ang="0">
                <a:pos x="946" y="49"/>
              </a:cxn>
              <a:cxn ang="0">
                <a:pos x="972" y="66"/>
              </a:cxn>
              <a:cxn ang="0">
                <a:pos x="1038" y="88"/>
              </a:cxn>
              <a:cxn ang="0">
                <a:pos x="1455" y="145"/>
              </a:cxn>
              <a:cxn ang="0">
                <a:pos x="2055" y="158"/>
              </a:cxn>
              <a:cxn ang="0">
                <a:pos x="2177" y="179"/>
              </a:cxn>
              <a:cxn ang="0">
                <a:pos x="2229" y="192"/>
              </a:cxn>
            </a:cxnLst>
            <a:rect l="0" t="0" r="r" b="b"/>
            <a:pathLst>
              <a:path w="2229" h="432">
                <a:moveTo>
                  <a:pt x="959" y="45"/>
                </a:moveTo>
                <a:cubicBezTo>
                  <a:pt x="687" y="0"/>
                  <a:pt x="405" y="48"/>
                  <a:pt x="133" y="79"/>
                </a:cubicBezTo>
                <a:cubicBezTo>
                  <a:pt x="109" y="88"/>
                  <a:pt x="90" y="96"/>
                  <a:pt x="72" y="114"/>
                </a:cubicBezTo>
                <a:cubicBezTo>
                  <a:pt x="61" y="137"/>
                  <a:pt x="47" y="157"/>
                  <a:pt x="29" y="175"/>
                </a:cubicBezTo>
                <a:cubicBezTo>
                  <a:pt x="25" y="189"/>
                  <a:pt x="20" y="201"/>
                  <a:pt x="12" y="214"/>
                </a:cubicBezTo>
                <a:cubicBezTo>
                  <a:pt x="0" y="267"/>
                  <a:pt x="30" y="302"/>
                  <a:pt x="81" y="314"/>
                </a:cubicBezTo>
                <a:cubicBezTo>
                  <a:pt x="111" y="329"/>
                  <a:pt x="144" y="337"/>
                  <a:pt x="177" y="344"/>
                </a:cubicBezTo>
                <a:cubicBezTo>
                  <a:pt x="214" y="364"/>
                  <a:pt x="258" y="361"/>
                  <a:pt x="299" y="366"/>
                </a:cubicBezTo>
                <a:cubicBezTo>
                  <a:pt x="490" y="365"/>
                  <a:pt x="696" y="432"/>
                  <a:pt x="872" y="358"/>
                </a:cubicBezTo>
                <a:cubicBezTo>
                  <a:pt x="889" y="351"/>
                  <a:pt x="902" y="344"/>
                  <a:pt x="920" y="340"/>
                </a:cubicBezTo>
                <a:cubicBezTo>
                  <a:pt x="951" y="318"/>
                  <a:pt x="982" y="301"/>
                  <a:pt x="999" y="266"/>
                </a:cubicBezTo>
                <a:cubicBezTo>
                  <a:pt x="996" y="194"/>
                  <a:pt x="997" y="138"/>
                  <a:pt x="981" y="71"/>
                </a:cubicBezTo>
                <a:cubicBezTo>
                  <a:pt x="979" y="61"/>
                  <a:pt x="961" y="64"/>
                  <a:pt x="951" y="62"/>
                </a:cubicBezTo>
                <a:cubicBezTo>
                  <a:pt x="949" y="58"/>
                  <a:pt x="942" y="51"/>
                  <a:pt x="946" y="49"/>
                </a:cubicBezTo>
                <a:cubicBezTo>
                  <a:pt x="955" y="44"/>
                  <a:pt x="963" y="61"/>
                  <a:pt x="972" y="66"/>
                </a:cubicBezTo>
                <a:cubicBezTo>
                  <a:pt x="994" y="77"/>
                  <a:pt x="1013" y="84"/>
                  <a:pt x="1038" y="88"/>
                </a:cubicBezTo>
                <a:cubicBezTo>
                  <a:pt x="1167" y="144"/>
                  <a:pt x="1318" y="142"/>
                  <a:pt x="1455" y="145"/>
                </a:cubicBezTo>
                <a:cubicBezTo>
                  <a:pt x="1655" y="150"/>
                  <a:pt x="1855" y="154"/>
                  <a:pt x="2055" y="158"/>
                </a:cubicBezTo>
                <a:cubicBezTo>
                  <a:pt x="2096" y="163"/>
                  <a:pt x="2137" y="170"/>
                  <a:pt x="2177" y="179"/>
                </a:cubicBezTo>
                <a:cubicBezTo>
                  <a:pt x="2185" y="181"/>
                  <a:pt x="2215" y="192"/>
                  <a:pt x="2229" y="192"/>
                </a:cubicBezTo>
              </a:path>
            </a:pathLst>
          </a:custGeom>
          <a:noFill/>
          <a:ln w="9525">
            <a:solidFill>
              <a:schemeClr val="tx1"/>
            </a:solidFill>
            <a:round/>
            <a:headEnd/>
            <a:tailEnd/>
          </a:ln>
          <a:effectLst/>
        </p:spPr>
        <p:txBody>
          <a:bodyPr wrap="none" anchor="ctr"/>
          <a:lstStyle/>
          <a:p>
            <a:endParaRPr lang="en-US"/>
          </a:p>
        </p:txBody>
      </p:sp>
      <p:sp>
        <p:nvSpPr>
          <p:cNvPr id="467975" name="Text Box 7"/>
          <p:cNvSpPr txBox="1">
            <a:spLocks noChangeArrowheads="1"/>
          </p:cNvSpPr>
          <p:nvPr/>
        </p:nvSpPr>
        <p:spPr bwMode="auto">
          <a:xfrm>
            <a:off x="8001000" y="2133600"/>
            <a:ext cx="1098550" cy="641350"/>
          </a:xfrm>
          <a:prstGeom prst="rect">
            <a:avLst/>
          </a:prstGeom>
          <a:noFill/>
          <a:ln w="9525">
            <a:noFill/>
            <a:miter lim="800000"/>
            <a:headEnd/>
            <a:tailEnd/>
          </a:ln>
          <a:effectLst/>
        </p:spPr>
        <p:txBody>
          <a:bodyPr wrap="none">
            <a:spAutoFit/>
          </a:bodyPr>
          <a:lstStyle/>
          <a:p>
            <a:pPr eaLnBrk="1" hangingPunct="1"/>
            <a:r>
              <a:rPr lang="en-US" sz="1800" dirty="0"/>
              <a:t>Semi-</a:t>
            </a:r>
          </a:p>
          <a:p>
            <a:pPr eaLnBrk="1" hangingPunct="1"/>
            <a:r>
              <a:rPr lang="en-US" sz="1800" dirty="0"/>
              <a:t>structured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67971"/>
                                        </p:tgtEl>
                                        <p:attrNameLst>
                                          <p:attrName>style.visibility</p:attrName>
                                        </p:attrNameLst>
                                      </p:cBhvr>
                                      <p:to>
                                        <p:strVal val="visible"/>
                                      </p:to>
                                    </p:set>
                                    <p:animEffect transition="in" filter="slide(fromTop)">
                                      <p:cBhvr>
                                        <p:cTn id="7" dur="500"/>
                                        <p:tgtEl>
                                          <p:spTgt spid="4679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7974"/>
                                        </p:tgtEl>
                                        <p:attrNameLst>
                                          <p:attrName>style.visibility</p:attrName>
                                        </p:attrNameLst>
                                      </p:cBhvr>
                                      <p:to>
                                        <p:strVal val="visible"/>
                                      </p:to>
                                    </p:set>
                                    <p:animEffect transition="in" filter="blinds(horizontal)">
                                      <p:cBhvr>
                                        <p:cTn id="12" dur="500"/>
                                        <p:tgtEl>
                                          <p:spTgt spid="46797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7975"/>
                                        </p:tgtEl>
                                        <p:attrNameLst>
                                          <p:attrName>style.visibility</p:attrName>
                                        </p:attrNameLst>
                                      </p:cBhvr>
                                      <p:to>
                                        <p:strVal val="visible"/>
                                      </p:to>
                                    </p:set>
                                    <p:animEffect transition="in" filter="blinds(horizontal)">
                                      <p:cBhvr>
                                        <p:cTn id="15" dur="500"/>
                                        <p:tgtEl>
                                          <p:spTgt spid="46797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7973"/>
                                        </p:tgtEl>
                                        <p:attrNameLst>
                                          <p:attrName>style.visibility</p:attrName>
                                        </p:attrNameLst>
                                      </p:cBhvr>
                                      <p:to>
                                        <p:strVal val="visible"/>
                                      </p:to>
                                    </p:set>
                                    <p:animEffect transition="in" filter="blinds(horizontal)">
                                      <p:cBhvr>
                                        <p:cTn id="20" dur="500"/>
                                        <p:tgtEl>
                                          <p:spTgt spid="467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nimBg="1" autoUpdateAnimBg="0"/>
      <p:bldP spid="467973" grpId="0" animBg="1"/>
      <p:bldP spid="467974" grpId="0" animBg="1"/>
      <p:bldP spid="46797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EEC15DBB-D345-468C-9187-551D73CAD7B9}" type="datetime1">
              <a:rPr lang="en-US"/>
              <a:pPr/>
              <a:t>4/27/2010</a:t>
            </a:fld>
            <a:endParaRPr lang="en-US"/>
          </a:p>
        </p:txBody>
      </p:sp>
      <p:sp>
        <p:nvSpPr>
          <p:cNvPr id="6" name="Slide Number Placeholder 5"/>
          <p:cNvSpPr>
            <a:spLocks noGrp="1"/>
          </p:cNvSpPr>
          <p:nvPr>
            <p:ph type="sldNum" sz="quarter" idx="4294967295"/>
          </p:nvPr>
        </p:nvSpPr>
        <p:spPr>
          <a:xfrm>
            <a:off x="6553200" y="6248400"/>
            <a:ext cx="1905000" cy="457200"/>
          </a:xfrm>
        </p:spPr>
        <p:txBody>
          <a:bodyPr/>
          <a:lstStyle/>
          <a:p>
            <a:fld id="{E9D7C2F0-7A37-47F7-A0E0-E371BD773E3D}" type="slidenum">
              <a:rPr lang="en-US"/>
              <a:pPr/>
              <a:t>39</a:t>
            </a:fld>
            <a:endParaRPr lang="en-US"/>
          </a:p>
        </p:txBody>
      </p:sp>
      <p:sp>
        <p:nvSpPr>
          <p:cNvPr id="470018" name="Rectangle 2"/>
          <p:cNvSpPr>
            <a:spLocks noGrp="1" noChangeArrowheads="1"/>
          </p:cNvSpPr>
          <p:nvPr>
            <p:ph type="title"/>
          </p:nvPr>
        </p:nvSpPr>
        <p:spPr/>
        <p:txBody>
          <a:bodyPr/>
          <a:lstStyle/>
          <a:p>
            <a:r>
              <a:rPr lang="en-US"/>
              <a:t>XML Schema</a:t>
            </a:r>
          </a:p>
        </p:txBody>
      </p:sp>
      <p:sp>
        <p:nvSpPr>
          <p:cNvPr id="470019" name="Rectangle 3"/>
          <p:cNvSpPr>
            <a:spLocks noGrp="1" noChangeArrowheads="1"/>
          </p:cNvSpPr>
          <p:nvPr>
            <p:ph type="body" idx="1"/>
          </p:nvPr>
        </p:nvSpPr>
        <p:spPr/>
        <p:txBody>
          <a:bodyPr/>
          <a:lstStyle/>
          <a:p>
            <a:r>
              <a:rPr lang="en-US"/>
              <a:t>Supersedes DTD (</a:t>
            </a:r>
            <a:r>
              <a:rPr lang="en-US" i="1"/>
              <a:t>and has XML syntax</a:t>
            </a:r>
            <a:r>
              <a:rPr lang="en-US"/>
              <a:t>)</a:t>
            </a:r>
          </a:p>
          <a:p>
            <a:r>
              <a:rPr lang="en-US"/>
              <a:t>unifies previous schema proposals</a:t>
            </a:r>
          </a:p>
          <a:p>
            <a:r>
              <a:rPr lang="en-US"/>
              <a:t>generalizes DTDs</a:t>
            </a:r>
          </a:p>
          <a:p>
            <a:r>
              <a:rPr lang="en-US"/>
              <a:t>uses XML syntax</a:t>
            </a:r>
          </a:p>
          <a:p>
            <a:r>
              <a:rPr lang="en-US"/>
              <a:t>two documents: structure and datatypes</a:t>
            </a:r>
          </a:p>
          <a:p>
            <a:pPr lvl="1"/>
            <a:r>
              <a:rPr lang="en-US"/>
              <a:t>http://www.w3.org/TR/xmlschema-1</a:t>
            </a:r>
          </a:p>
          <a:p>
            <a:pPr lvl="1"/>
            <a:r>
              <a:rPr lang="en-US"/>
              <a:t>http://www.w3.org/TR/xmlschema-2</a:t>
            </a:r>
          </a:p>
          <a:p>
            <a:pPr lvl="1"/>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95400"/>
            <a:ext cx="8605241" cy="5016758"/>
          </a:xfrm>
          <a:prstGeom prst="rect">
            <a:avLst/>
          </a:prstGeom>
          <a:noFill/>
        </p:spPr>
        <p:txBody>
          <a:bodyPr wrap="none" rtlCol="0">
            <a:spAutoFit/>
          </a:bodyPr>
          <a:lstStyle/>
          <a:p>
            <a:endParaRPr lang="en-US" sz="2000" dirty="0" smtClean="0">
              <a:solidFill>
                <a:schemeClr val="accent6"/>
              </a:solidFill>
            </a:endParaRPr>
          </a:p>
          <a:p>
            <a:endParaRPr lang="en-US" sz="2000" dirty="0">
              <a:solidFill>
                <a:schemeClr val="accent6"/>
              </a:solidFill>
            </a:endParaRPr>
          </a:p>
          <a:p>
            <a:r>
              <a:rPr lang="en-US" sz="2000" dirty="0" err="1" smtClean="0">
                <a:solidFill>
                  <a:schemeClr val="accent6"/>
                </a:solidFill>
              </a:rPr>
              <a:t>Asambaadham</a:t>
            </a:r>
            <a:r>
              <a:rPr lang="en-US" sz="2000" dirty="0" smtClean="0">
                <a:solidFill>
                  <a:schemeClr val="accent6"/>
                </a:solidFill>
              </a:rPr>
              <a:t> </a:t>
            </a:r>
            <a:r>
              <a:rPr lang="en-US" sz="2000" dirty="0" err="1">
                <a:solidFill>
                  <a:schemeClr val="accent6"/>
                </a:solidFill>
              </a:rPr>
              <a:t>badhyato</a:t>
            </a:r>
            <a:r>
              <a:rPr lang="en-US" sz="2000" dirty="0">
                <a:solidFill>
                  <a:schemeClr val="accent6"/>
                </a:solidFill>
              </a:rPr>
              <a:t> </a:t>
            </a:r>
            <a:r>
              <a:rPr lang="en-US" sz="2000" dirty="0" err="1">
                <a:solidFill>
                  <a:schemeClr val="accent6"/>
                </a:solidFill>
              </a:rPr>
              <a:t>maanavaanam</a:t>
            </a:r>
            <a:r>
              <a:rPr lang="en-US" sz="2000" dirty="0">
                <a:solidFill>
                  <a:schemeClr val="accent6"/>
                </a:solidFill>
              </a:rPr>
              <a:t> </a:t>
            </a:r>
            <a:r>
              <a:rPr lang="en-US" sz="2000" dirty="0" err="1">
                <a:solidFill>
                  <a:schemeClr val="accent6"/>
                </a:solidFill>
              </a:rPr>
              <a:t>yasya</a:t>
            </a:r>
            <a:r>
              <a:rPr lang="en-US" sz="2000" dirty="0">
                <a:solidFill>
                  <a:schemeClr val="accent6"/>
                </a:solidFill>
              </a:rPr>
              <a:t> </a:t>
            </a:r>
            <a:r>
              <a:rPr lang="en-US" sz="2000" dirty="0" err="1">
                <a:solidFill>
                  <a:schemeClr val="accent6"/>
                </a:solidFill>
              </a:rPr>
              <a:t>udvatah</a:t>
            </a:r>
            <a:r>
              <a:rPr lang="en-US" sz="2000" dirty="0">
                <a:solidFill>
                  <a:schemeClr val="accent6"/>
                </a:solidFill>
              </a:rPr>
              <a:t> </a:t>
            </a:r>
            <a:r>
              <a:rPr lang="en-US" sz="2000" dirty="0" err="1">
                <a:solidFill>
                  <a:schemeClr val="accent6"/>
                </a:solidFill>
              </a:rPr>
              <a:t>pravatah</a:t>
            </a:r>
            <a:r>
              <a:rPr lang="en-US" sz="2000" dirty="0">
                <a:solidFill>
                  <a:schemeClr val="accent6"/>
                </a:solidFill>
              </a:rPr>
              <a:t> </a:t>
            </a:r>
            <a:r>
              <a:rPr lang="en-US" sz="2000" dirty="0" err="1">
                <a:solidFill>
                  <a:schemeClr val="accent6"/>
                </a:solidFill>
              </a:rPr>
              <a:t>samam</a:t>
            </a:r>
            <a:r>
              <a:rPr lang="en-US" sz="2000" dirty="0">
                <a:solidFill>
                  <a:schemeClr val="accent6"/>
                </a:solidFill>
              </a:rPr>
              <a:t> </a:t>
            </a:r>
            <a:r>
              <a:rPr lang="en-US" sz="2000" dirty="0" err="1">
                <a:solidFill>
                  <a:schemeClr val="accent6"/>
                </a:solidFill>
              </a:rPr>
              <a:t>bahu</a:t>
            </a:r>
            <a:r>
              <a:rPr lang="en-US" sz="2000" dirty="0">
                <a:solidFill>
                  <a:schemeClr val="accent6"/>
                </a:solidFill>
              </a:rPr>
              <a:t> </a:t>
            </a:r>
            <a:br>
              <a:rPr lang="en-US" sz="2000" dirty="0">
                <a:solidFill>
                  <a:schemeClr val="accent6"/>
                </a:solidFill>
              </a:rPr>
            </a:br>
            <a:r>
              <a:rPr lang="en-US" sz="2000" dirty="0" err="1">
                <a:solidFill>
                  <a:schemeClr val="accent6"/>
                </a:solidFill>
              </a:rPr>
              <a:t>Naanaaveeryaa</a:t>
            </a:r>
            <a:r>
              <a:rPr lang="en-US" sz="2000" dirty="0">
                <a:solidFill>
                  <a:schemeClr val="accent6"/>
                </a:solidFill>
              </a:rPr>
              <a:t> </a:t>
            </a:r>
            <a:r>
              <a:rPr lang="en-US" sz="2000" dirty="0" err="1">
                <a:solidFill>
                  <a:schemeClr val="accent6"/>
                </a:solidFill>
              </a:rPr>
              <a:t>oshadheeryaa</a:t>
            </a:r>
            <a:r>
              <a:rPr lang="en-US" sz="2000" dirty="0">
                <a:solidFill>
                  <a:schemeClr val="accent6"/>
                </a:solidFill>
              </a:rPr>
              <a:t> </a:t>
            </a:r>
            <a:r>
              <a:rPr lang="en-US" sz="2000" dirty="0" err="1">
                <a:solidFill>
                  <a:schemeClr val="accent6"/>
                </a:solidFill>
              </a:rPr>
              <a:t>bibharti</a:t>
            </a:r>
            <a:r>
              <a:rPr lang="en-US" sz="2000" dirty="0">
                <a:solidFill>
                  <a:schemeClr val="accent6"/>
                </a:solidFill>
              </a:rPr>
              <a:t> </a:t>
            </a:r>
            <a:r>
              <a:rPr lang="en-US" sz="2000" dirty="0" err="1">
                <a:solidFill>
                  <a:schemeClr val="accent6"/>
                </a:solidFill>
              </a:rPr>
              <a:t>pruthivee</a:t>
            </a:r>
            <a:r>
              <a:rPr lang="en-US" sz="2000" dirty="0">
                <a:solidFill>
                  <a:schemeClr val="accent6"/>
                </a:solidFill>
              </a:rPr>
              <a:t> nah </a:t>
            </a:r>
            <a:r>
              <a:rPr lang="en-US" sz="2000" dirty="0" err="1">
                <a:solidFill>
                  <a:schemeClr val="accent6"/>
                </a:solidFill>
              </a:rPr>
              <a:t>prathataam</a:t>
            </a:r>
            <a:r>
              <a:rPr lang="en-US" sz="2000" dirty="0">
                <a:solidFill>
                  <a:schemeClr val="accent6"/>
                </a:solidFill>
              </a:rPr>
              <a:t> </a:t>
            </a:r>
            <a:r>
              <a:rPr lang="en-US" sz="2000" dirty="0" err="1">
                <a:solidFill>
                  <a:schemeClr val="accent6"/>
                </a:solidFill>
              </a:rPr>
              <a:t>raadhyataam</a:t>
            </a:r>
            <a:r>
              <a:rPr lang="en-US" sz="2000" dirty="0">
                <a:solidFill>
                  <a:schemeClr val="accent6"/>
                </a:solidFill>
              </a:rPr>
              <a:t> nah </a:t>
            </a:r>
            <a:br>
              <a:rPr lang="en-US" sz="2000" dirty="0">
                <a:solidFill>
                  <a:schemeClr val="accent6"/>
                </a:solidFill>
              </a:rPr>
            </a:br>
            <a:endParaRPr lang="en-US" sz="2000" dirty="0">
              <a:solidFill>
                <a:schemeClr val="accent6"/>
              </a:solidFill>
            </a:endParaRPr>
          </a:p>
          <a:p>
            <a:r>
              <a:rPr lang="en-US" sz="2000" dirty="0"/>
              <a:t>  </a:t>
            </a:r>
            <a:r>
              <a:rPr lang="en-US" sz="2000" b="1" dirty="0"/>
              <a:t>Earth</a:t>
            </a:r>
            <a:r>
              <a:rPr lang="en-US" sz="2000" dirty="0"/>
              <a:t> which has many heights, and slopes and </a:t>
            </a:r>
            <a:br>
              <a:rPr lang="en-US" sz="2000" dirty="0"/>
            </a:br>
            <a:r>
              <a:rPr lang="en-US" sz="2000" dirty="0"/>
              <a:t>   the unconfined plain that bind men together, </a:t>
            </a:r>
            <a:br>
              <a:rPr lang="en-US" sz="2000" dirty="0"/>
            </a:br>
            <a:r>
              <a:rPr lang="en-US" sz="2000" dirty="0"/>
              <a:t>  </a:t>
            </a:r>
            <a:r>
              <a:rPr lang="en-US" sz="2000" b="1" dirty="0"/>
              <a:t>Earth</a:t>
            </a:r>
            <a:r>
              <a:rPr lang="en-US" sz="2000" dirty="0"/>
              <a:t> that bears plants of various healing powers, </a:t>
            </a:r>
            <a:br>
              <a:rPr lang="en-US" sz="2000" dirty="0"/>
            </a:br>
            <a:r>
              <a:rPr lang="en-US" sz="2000" dirty="0"/>
              <a:t>   may she spread wide for us and thrive </a:t>
            </a:r>
            <a:br>
              <a:rPr lang="en-US" sz="2000" dirty="0"/>
            </a:br>
            <a:endParaRPr lang="en-US" sz="2000" dirty="0"/>
          </a:p>
          <a:p>
            <a:r>
              <a:rPr lang="en-US" sz="2000" dirty="0"/>
              <a:t>                  -</a:t>
            </a:r>
            <a:r>
              <a:rPr lang="en-US" sz="2000" dirty="0" err="1">
                <a:solidFill>
                  <a:srgbClr val="00B050"/>
                </a:solidFill>
              </a:rPr>
              <a:t>Bhoomi</a:t>
            </a:r>
            <a:r>
              <a:rPr lang="en-US" sz="2000" dirty="0">
                <a:solidFill>
                  <a:srgbClr val="00B050"/>
                </a:solidFill>
              </a:rPr>
              <a:t> </a:t>
            </a:r>
            <a:r>
              <a:rPr lang="en-US" sz="2000" dirty="0" err="1">
                <a:solidFill>
                  <a:srgbClr val="00B050"/>
                </a:solidFill>
              </a:rPr>
              <a:t>Sooktam</a:t>
            </a:r>
            <a:r>
              <a:rPr lang="en-US" sz="2000" dirty="0">
                <a:solidFill>
                  <a:srgbClr val="00B050"/>
                </a:solidFill>
              </a:rPr>
              <a:t> </a:t>
            </a:r>
            <a:br>
              <a:rPr lang="en-US" sz="2000" dirty="0">
                <a:solidFill>
                  <a:srgbClr val="00B050"/>
                </a:solidFill>
              </a:rPr>
            </a:br>
            <a:r>
              <a:rPr lang="en-US" sz="2000" dirty="0">
                <a:solidFill>
                  <a:srgbClr val="00B050"/>
                </a:solidFill>
              </a:rPr>
              <a:t>                   </a:t>
            </a:r>
            <a:r>
              <a:rPr lang="en-US" sz="2000" dirty="0" err="1">
                <a:solidFill>
                  <a:srgbClr val="00B050"/>
                </a:solidFill>
              </a:rPr>
              <a:t>Atharva</a:t>
            </a:r>
            <a:r>
              <a:rPr lang="en-US" sz="2000" dirty="0">
                <a:solidFill>
                  <a:srgbClr val="00B050"/>
                </a:solidFill>
              </a:rPr>
              <a:t> Veda </a:t>
            </a:r>
            <a:r>
              <a:rPr lang="en-US" sz="2000" dirty="0" smtClean="0">
                <a:solidFill>
                  <a:srgbClr val="00B050"/>
                </a:solidFill>
              </a:rPr>
              <a:t>XII.I</a:t>
            </a:r>
          </a:p>
          <a:p>
            <a:r>
              <a:rPr lang="en-US" sz="2000" dirty="0">
                <a:solidFill>
                  <a:srgbClr val="00B050"/>
                </a:solidFill>
              </a:rPr>
              <a:t> </a:t>
            </a:r>
            <a:r>
              <a:rPr lang="en-US" sz="2000" dirty="0" smtClean="0">
                <a:solidFill>
                  <a:srgbClr val="00B050"/>
                </a:solidFill>
              </a:rPr>
              <a:t>                  (4/22, 12</a:t>
            </a:r>
            <a:r>
              <a:rPr lang="en-US" sz="2000" baseline="30000" dirty="0" smtClean="0">
                <a:solidFill>
                  <a:srgbClr val="00B050"/>
                </a:solidFill>
              </a:rPr>
              <a:t>th</a:t>
            </a:r>
            <a:r>
              <a:rPr lang="en-US" sz="2000" dirty="0" smtClean="0">
                <a:solidFill>
                  <a:srgbClr val="00B050"/>
                </a:solidFill>
              </a:rPr>
              <a:t> Century B.C.; Iron Age) </a:t>
            </a:r>
            <a:r>
              <a:rPr lang="en-US" sz="2000" dirty="0"/>
              <a:t/>
            </a:r>
            <a:br>
              <a:rPr lang="en-US" sz="2000" dirty="0"/>
            </a:br>
            <a:endParaRPr lang="en-US" sz="2000" dirty="0"/>
          </a:p>
          <a:p>
            <a:r>
              <a:rPr lang="en-US" sz="2000" dirty="0"/>
              <a:t>                 </a:t>
            </a:r>
            <a:br>
              <a:rPr lang="en-US" sz="2000" dirty="0"/>
            </a:br>
            <a:endParaRPr lang="en-US" sz="2000" dirty="0"/>
          </a:p>
        </p:txBody>
      </p:sp>
      <p:sp>
        <p:nvSpPr>
          <p:cNvPr id="5" name="Rectangle 4"/>
          <p:cNvSpPr/>
          <p:nvPr/>
        </p:nvSpPr>
        <p:spPr>
          <a:xfrm>
            <a:off x="381000" y="1066800"/>
            <a:ext cx="8001000" cy="707886"/>
          </a:xfrm>
          <a:prstGeom prst="rect">
            <a:avLst/>
          </a:prstGeom>
          <a:solidFill>
            <a:srgbClr val="FFFF00"/>
          </a:solidFill>
        </p:spPr>
        <p:txBody>
          <a:bodyPr wrap="square">
            <a:spAutoFit/>
          </a:bodyPr>
          <a:lstStyle/>
          <a:p>
            <a:r>
              <a:rPr lang="hi-IN" sz="2000" dirty="0" smtClean="0"/>
              <a:t>असंबाधम  बध्यतो  मानवानाम  यस्य  उद्वातः  परावतः  समं  बहु </a:t>
            </a:r>
            <a:br>
              <a:rPr lang="hi-IN" sz="2000" dirty="0" smtClean="0"/>
            </a:br>
            <a:r>
              <a:rPr lang="hi-IN" sz="2000" dirty="0" smtClean="0"/>
              <a:t> नानावीर्या  ओशाधीर्या  बिभर्ति  पृथिवी  नह  प्रथाताम  राध्यताम  नह </a:t>
            </a:r>
            <a:endParaRPr lang="en-US" sz="2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Date Placeholder 3"/>
          <p:cNvSpPr>
            <a:spLocks noGrp="1"/>
          </p:cNvSpPr>
          <p:nvPr>
            <p:ph type="dt" sz="half" idx="4294967295"/>
          </p:nvPr>
        </p:nvSpPr>
        <p:spPr>
          <a:xfrm>
            <a:off x="685800" y="6248400"/>
            <a:ext cx="1905000" cy="457200"/>
          </a:xfrm>
        </p:spPr>
        <p:txBody>
          <a:bodyPr/>
          <a:lstStyle/>
          <a:p>
            <a:fld id="{E97B5B12-6030-476E-99AB-552A7A066BC7}" type="datetime1">
              <a:rPr lang="en-US"/>
              <a:pPr/>
              <a:t>4/27/2010</a:t>
            </a:fld>
            <a:endParaRPr lang="en-US"/>
          </a:p>
        </p:txBody>
      </p:sp>
      <p:sp>
        <p:nvSpPr>
          <p:cNvPr id="15" name="Slide Number Placeholder 5"/>
          <p:cNvSpPr>
            <a:spLocks noGrp="1"/>
          </p:cNvSpPr>
          <p:nvPr>
            <p:ph type="sldNum" sz="quarter" idx="4294967295"/>
          </p:nvPr>
        </p:nvSpPr>
        <p:spPr>
          <a:xfrm>
            <a:off x="6553200" y="6248400"/>
            <a:ext cx="1905000" cy="457200"/>
          </a:xfrm>
        </p:spPr>
        <p:txBody>
          <a:bodyPr/>
          <a:lstStyle/>
          <a:p>
            <a:fld id="{F68146FE-99E3-4C59-B173-A2661F6B4C36}" type="slidenum">
              <a:rPr lang="en-US"/>
              <a:pPr/>
              <a:t>40</a:t>
            </a:fld>
            <a:endParaRPr lang="en-US"/>
          </a:p>
        </p:txBody>
      </p:sp>
      <p:sp>
        <p:nvSpPr>
          <p:cNvPr id="472066" name="Rectangle 2"/>
          <p:cNvSpPr>
            <a:spLocks noGrp="1" noChangeArrowheads="1"/>
          </p:cNvSpPr>
          <p:nvPr>
            <p:ph type="title"/>
          </p:nvPr>
        </p:nvSpPr>
        <p:spPr/>
        <p:txBody>
          <a:bodyPr/>
          <a:lstStyle/>
          <a:p>
            <a:r>
              <a:rPr lang="en-GB"/>
              <a:t>XML Schema </a:t>
            </a:r>
          </a:p>
        </p:txBody>
      </p:sp>
      <p:pic>
        <p:nvPicPr>
          <p:cNvPr id="472067" name="Picture 3"/>
          <p:cNvPicPr>
            <a:picLocks noChangeAspect="1" noChangeArrowheads="1"/>
          </p:cNvPicPr>
          <p:nvPr/>
        </p:nvPicPr>
        <p:blipFill>
          <a:blip r:embed="rId3" cstate="print"/>
          <a:srcRect l="8594" t="25000" r="47656" b="21875"/>
          <a:stretch>
            <a:fillRect/>
          </a:stretch>
        </p:blipFill>
        <p:spPr bwMode="auto">
          <a:xfrm>
            <a:off x="50800" y="2222500"/>
            <a:ext cx="4114800" cy="3959225"/>
          </a:xfrm>
          <a:prstGeom prst="rect">
            <a:avLst/>
          </a:prstGeom>
          <a:noFill/>
          <a:ln w="9525">
            <a:noFill/>
            <a:miter lim="800000"/>
            <a:headEnd/>
            <a:tailEnd/>
          </a:ln>
          <a:effectLst/>
        </p:spPr>
      </p:pic>
      <p:pic>
        <p:nvPicPr>
          <p:cNvPr id="472068" name="Picture 4"/>
          <p:cNvPicPr>
            <a:picLocks noChangeAspect="1" noChangeArrowheads="1"/>
          </p:cNvPicPr>
          <p:nvPr/>
        </p:nvPicPr>
        <p:blipFill>
          <a:blip r:embed="rId4" cstate="print"/>
          <a:srcRect l="8594" t="18750" r="40625" b="17708"/>
          <a:stretch>
            <a:fillRect/>
          </a:stretch>
        </p:blipFill>
        <p:spPr bwMode="auto">
          <a:xfrm>
            <a:off x="4267200" y="1828800"/>
            <a:ext cx="4953000" cy="4648200"/>
          </a:xfrm>
          <a:prstGeom prst="rect">
            <a:avLst/>
          </a:prstGeom>
          <a:noFill/>
          <a:ln w="9525">
            <a:noFill/>
            <a:miter lim="800000"/>
            <a:headEnd/>
            <a:tailEnd/>
          </a:ln>
          <a:effectLst/>
        </p:spPr>
      </p:pic>
      <p:sp>
        <p:nvSpPr>
          <p:cNvPr id="472069" name="Line 5"/>
          <p:cNvSpPr>
            <a:spLocks noChangeShapeType="1"/>
          </p:cNvSpPr>
          <p:nvPr/>
        </p:nvSpPr>
        <p:spPr bwMode="auto">
          <a:xfrm flipH="1" flipV="1">
            <a:off x="1143000" y="2362200"/>
            <a:ext cx="4572000" cy="685800"/>
          </a:xfrm>
          <a:prstGeom prst="line">
            <a:avLst/>
          </a:prstGeom>
          <a:noFill/>
          <a:ln w="9525">
            <a:solidFill>
              <a:srgbClr val="FFFF66"/>
            </a:solidFill>
            <a:round/>
            <a:headEnd/>
            <a:tailEnd type="triangle" w="med" len="med"/>
          </a:ln>
          <a:effectLst/>
        </p:spPr>
        <p:txBody>
          <a:bodyPr/>
          <a:lstStyle/>
          <a:p>
            <a:endParaRPr lang="en-US"/>
          </a:p>
        </p:txBody>
      </p:sp>
      <p:sp>
        <p:nvSpPr>
          <p:cNvPr id="472070" name="Oval 6"/>
          <p:cNvSpPr>
            <a:spLocks noChangeArrowheads="1"/>
          </p:cNvSpPr>
          <p:nvPr/>
        </p:nvSpPr>
        <p:spPr bwMode="auto">
          <a:xfrm>
            <a:off x="5689600" y="2946400"/>
            <a:ext cx="1219200" cy="228600"/>
          </a:xfrm>
          <a:prstGeom prst="ellipse">
            <a:avLst/>
          </a:prstGeom>
          <a:noFill/>
          <a:ln w="57150">
            <a:solidFill>
              <a:srgbClr val="FFFF66">
                <a:alpha val="50000"/>
              </a:srgbClr>
            </a:solidFill>
            <a:round/>
            <a:headEnd/>
            <a:tailEnd/>
          </a:ln>
          <a:effectLst/>
        </p:spPr>
        <p:txBody>
          <a:bodyPr wrap="none" anchor="ctr"/>
          <a:lstStyle/>
          <a:p>
            <a:endParaRPr lang="en-US"/>
          </a:p>
        </p:txBody>
      </p:sp>
      <p:sp>
        <p:nvSpPr>
          <p:cNvPr id="472071" name="Oval 7"/>
          <p:cNvSpPr>
            <a:spLocks noChangeArrowheads="1"/>
          </p:cNvSpPr>
          <p:nvPr/>
        </p:nvSpPr>
        <p:spPr bwMode="auto">
          <a:xfrm>
            <a:off x="5829300" y="3657600"/>
            <a:ext cx="762000" cy="228600"/>
          </a:xfrm>
          <a:prstGeom prst="ellipse">
            <a:avLst/>
          </a:prstGeom>
          <a:noFill/>
          <a:ln w="57150">
            <a:solidFill>
              <a:srgbClr val="FFFF66">
                <a:alpha val="50000"/>
              </a:srgbClr>
            </a:solidFill>
            <a:round/>
            <a:headEnd/>
            <a:tailEnd/>
          </a:ln>
          <a:effectLst/>
        </p:spPr>
        <p:txBody>
          <a:bodyPr wrap="none" anchor="ctr"/>
          <a:lstStyle/>
          <a:p>
            <a:endParaRPr lang="en-US"/>
          </a:p>
        </p:txBody>
      </p:sp>
      <p:sp>
        <p:nvSpPr>
          <p:cNvPr id="472072" name="Oval 8"/>
          <p:cNvSpPr>
            <a:spLocks noChangeArrowheads="1"/>
          </p:cNvSpPr>
          <p:nvPr/>
        </p:nvSpPr>
        <p:spPr bwMode="auto">
          <a:xfrm>
            <a:off x="5816600" y="4038600"/>
            <a:ext cx="762000" cy="228600"/>
          </a:xfrm>
          <a:prstGeom prst="ellipse">
            <a:avLst/>
          </a:prstGeom>
          <a:noFill/>
          <a:ln w="57150">
            <a:solidFill>
              <a:srgbClr val="FFFF66">
                <a:alpha val="50000"/>
              </a:srgbClr>
            </a:solidFill>
            <a:round/>
            <a:headEnd/>
            <a:tailEnd/>
          </a:ln>
          <a:effectLst/>
        </p:spPr>
        <p:txBody>
          <a:bodyPr wrap="none" anchor="ctr"/>
          <a:lstStyle/>
          <a:p>
            <a:endParaRPr lang="en-US"/>
          </a:p>
        </p:txBody>
      </p:sp>
      <p:sp>
        <p:nvSpPr>
          <p:cNvPr id="472073" name="Line 9"/>
          <p:cNvSpPr>
            <a:spLocks noChangeShapeType="1"/>
          </p:cNvSpPr>
          <p:nvPr/>
        </p:nvSpPr>
        <p:spPr bwMode="auto">
          <a:xfrm flipH="1" flipV="1">
            <a:off x="914400" y="2438400"/>
            <a:ext cx="4876800" cy="1295400"/>
          </a:xfrm>
          <a:prstGeom prst="line">
            <a:avLst/>
          </a:prstGeom>
          <a:noFill/>
          <a:ln w="9525">
            <a:solidFill>
              <a:srgbClr val="FFFF66"/>
            </a:solidFill>
            <a:round/>
            <a:headEnd/>
            <a:tailEnd type="triangle" w="med" len="med"/>
          </a:ln>
          <a:effectLst/>
        </p:spPr>
        <p:txBody>
          <a:bodyPr/>
          <a:lstStyle/>
          <a:p>
            <a:endParaRPr lang="en-US"/>
          </a:p>
        </p:txBody>
      </p:sp>
      <p:sp>
        <p:nvSpPr>
          <p:cNvPr id="472074" name="Line 10"/>
          <p:cNvSpPr>
            <a:spLocks noChangeShapeType="1"/>
          </p:cNvSpPr>
          <p:nvPr/>
        </p:nvSpPr>
        <p:spPr bwMode="auto">
          <a:xfrm flipH="1">
            <a:off x="927100" y="4152900"/>
            <a:ext cx="4876800" cy="152400"/>
          </a:xfrm>
          <a:prstGeom prst="line">
            <a:avLst/>
          </a:prstGeom>
          <a:noFill/>
          <a:ln w="9525">
            <a:solidFill>
              <a:srgbClr val="FFFF66"/>
            </a:solidFill>
            <a:round/>
            <a:headEnd/>
            <a:tailEnd type="triangle" w="med" len="med"/>
          </a:ln>
          <a:effectLst/>
        </p:spPr>
        <p:txBody>
          <a:bodyPr/>
          <a:lstStyle/>
          <a:p>
            <a:endParaRPr lang="en-US"/>
          </a:p>
        </p:txBody>
      </p:sp>
      <p:sp>
        <p:nvSpPr>
          <p:cNvPr id="472075" name="Oval 11"/>
          <p:cNvSpPr>
            <a:spLocks noChangeArrowheads="1"/>
          </p:cNvSpPr>
          <p:nvPr/>
        </p:nvSpPr>
        <p:spPr bwMode="auto">
          <a:xfrm>
            <a:off x="5715000" y="5410200"/>
            <a:ext cx="762000" cy="228600"/>
          </a:xfrm>
          <a:prstGeom prst="ellipse">
            <a:avLst/>
          </a:prstGeom>
          <a:noFill/>
          <a:ln w="57150">
            <a:solidFill>
              <a:srgbClr val="FFFF66">
                <a:alpha val="50000"/>
              </a:srgbClr>
            </a:solidFill>
            <a:round/>
            <a:headEnd/>
            <a:tailEnd/>
          </a:ln>
          <a:effectLst/>
        </p:spPr>
        <p:txBody>
          <a:bodyPr wrap="none" anchor="ctr"/>
          <a:lstStyle/>
          <a:p>
            <a:endParaRPr lang="en-US"/>
          </a:p>
        </p:txBody>
      </p:sp>
      <p:sp>
        <p:nvSpPr>
          <p:cNvPr id="472076" name="Line 12"/>
          <p:cNvSpPr>
            <a:spLocks noChangeShapeType="1"/>
          </p:cNvSpPr>
          <p:nvPr/>
        </p:nvSpPr>
        <p:spPr bwMode="auto">
          <a:xfrm flipH="1" flipV="1">
            <a:off x="1066800" y="3048000"/>
            <a:ext cx="4724400" cy="2438400"/>
          </a:xfrm>
          <a:prstGeom prst="line">
            <a:avLst/>
          </a:prstGeom>
          <a:noFill/>
          <a:ln w="9525">
            <a:solidFill>
              <a:srgbClr val="FFFF66"/>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685800" y="6248400"/>
            <a:ext cx="1905000" cy="457200"/>
          </a:xfrm>
        </p:spPr>
        <p:txBody>
          <a:bodyPr/>
          <a:lstStyle/>
          <a:p>
            <a:fld id="{80C04A83-D119-47D3-98E8-1F76AA15BD74}" type="datetime1">
              <a:rPr lang="en-US"/>
              <a:pPr/>
              <a:t>4/13/2010</a:t>
            </a:fld>
            <a:endParaRPr lang="en-US"/>
          </a:p>
        </p:txBody>
      </p:sp>
      <p:sp>
        <p:nvSpPr>
          <p:cNvPr id="7"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8" name="Slide Number Placeholder 5"/>
          <p:cNvSpPr>
            <a:spLocks noGrp="1"/>
          </p:cNvSpPr>
          <p:nvPr>
            <p:ph type="sldNum" sz="quarter" idx="4294967295"/>
          </p:nvPr>
        </p:nvSpPr>
        <p:spPr>
          <a:xfrm>
            <a:off x="6553200" y="6248400"/>
            <a:ext cx="1905000" cy="457200"/>
          </a:xfrm>
        </p:spPr>
        <p:txBody>
          <a:bodyPr/>
          <a:lstStyle/>
          <a:p>
            <a:fld id="{09DBD07C-63BE-4A15-A20E-2C78AE525C6D}" type="slidenum">
              <a:rPr lang="en-US"/>
              <a:pPr/>
              <a:t>41</a:t>
            </a:fld>
            <a:endParaRPr lang="en-US"/>
          </a:p>
        </p:txBody>
      </p:sp>
      <p:sp>
        <p:nvSpPr>
          <p:cNvPr id="474114" name="Rectangle 2"/>
          <p:cNvSpPr>
            <a:spLocks noGrp="1" noChangeArrowheads="1"/>
          </p:cNvSpPr>
          <p:nvPr>
            <p:ph type="title"/>
          </p:nvPr>
        </p:nvSpPr>
        <p:spPr>
          <a:xfrm>
            <a:off x="152400" y="609600"/>
            <a:ext cx="8305800" cy="1143000"/>
          </a:xfrm>
        </p:spPr>
        <p:txBody>
          <a:bodyPr/>
          <a:lstStyle/>
          <a:p>
            <a:r>
              <a:rPr lang="en-US"/>
              <a:t>RDF: Meta-data Standard for Web</a:t>
            </a:r>
          </a:p>
        </p:txBody>
      </p:sp>
      <p:sp>
        <p:nvSpPr>
          <p:cNvPr id="474115" name="Rectangle 3"/>
          <p:cNvSpPr>
            <a:spLocks noGrp="1" noChangeArrowheads="1"/>
          </p:cNvSpPr>
          <p:nvPr>
            <p:ph type="body" idx="1"/>
          </p:nvPr>
        </p:nvSpPr>
        <p:spPr>
          <a:xfrm>
            <a:off x="539750" y="1981200"/>
            <a:ext cx="5251450" cy="3257550"/>
          </a:xfrm>
        </p:spPr>
        <p:txBody>
          <a:bodyPr>
            <a:spAutoFit/>
          </a:bodyPr>
          <a:lstStyle/>
          <a:p>
            <a:pPr>
              <a:buFontTx/>
              <a:buNone/>
            </a:pPr>
            <a:r>
              <a:rPr lang="en-US" sz="2000"/>
              <a:t>&lt;</a:t>
            </a:r>
            <a:r>
              <a:rPr lang="en-US" sz="2000">
                <a:solidFill>
                  <a:srgbClr val="006600"/>
                </a:solidFill>
              </a:rPr>
              <a:t>rdf:Description</a:t>
            </a:r>
            <a:r>
              <a:rPr lang="en-US" sz="2000"/>
              <a:t> </a:t>
            </a:r>
            <a:r>
              <a:rPr lang="en-US" sz="2000">
                <a:solidFill>
                  <a:srgbClr val="CC3300"/>
                </a:solidFill>
              </a:rPr>
              <a:t>about</a:t>
            </a:r>
            <a:r>
              <a:rPr lang="en-US" sz="2000"/>
              <a:t>=“www.mypage.com”&gt;</a:t>
            </a:r>
          </a:p>
          <a:p>
            <a:pPr>
              <a:buFontTx/>
              <a:buNone/>
            </a:pPr>
            <a:r>
              <a:rPr lang="en-US" sz="2000"/>
              <a:t>       &lt;</a:t>
            </a:r>
            <a:r>
              <a:rPr lang="en-US" sz="2000">
                <a:solidFill>
                  <a:srgbClr val="006600"/>
                </a:solidFill>
              </a:rPr>
              <a:t>about</a:t>
            </a:r>
            <a:r>
              <a:rPr lang="en-US" sz="2000"/>
              <a:t>&gt; birds, butterflies, snakes &lt;/</a:t>
            </a:r>
            <a:r>
              <a:rPr lang="en-US" sz="2000">
                <a:solidFill>
                  <a:srgbClr val="006600"/>
                </a:solidFill>
              </a:rPr>
              <a:t>about</a:t>
            </a:r>
            <a:r>
              <a:rPr lang="en-US" sz="2000"/>
              <a:t>&gt;</a:t>
            </a:r>
          </a:p>
          <a:p>
            <a:pPr>
              <a:buFontTx/>
              <a:buNone/>
            </a:pPr>
            <a:r>
              <a:rPr lang="en-US" sz="2000"/>
              <a:t>       &lt;</a:t>
            </a:r>
            <a:r>
              <a:rPr lang="en-US" sz="2000">
                <a:solidFill>
                  <a:srgbClr val="006600"/>
                </a:solidFill>
              </a:rPr>
              <a:t>author</a:t>
            </a:r>
            <a:r>
              <a:rPr lang="en-US" sz="2000"/>
              <a:t>&gt; &lt;</a:t>
            </a:r>
            <a:r>
              <a:rPr lang="en-US" sz="2000">
                <a:solidFill>
                  <a:srgbClr val="006600"/>
                </a:solidFill>
              </a:rPr>
              <a:t>rdf:Description</a:t>
            </a:r>
            <a:r>
              <a:rPr lang="en-US" sz="2000"/>
              <a:t>&gt;</a:t>
            </a:r>
          </a:p>
          <a:p>
            <a:pPr>
              <a:buFontTx/>
              <a:buNone/>
            </a:pPr>
            <a:r>
              <a:rPr lang="en-US" sz="2000"/>
              <a:t>                              &lt;</a:t>
            </a:r>
            <a:r>
              <a:rPr lang="en-US" sz="2000">
                <a:solidFill>
                  <a:srgbClr val="006600"/>
                </a:solidFill>
              </a:rPr>
              <a:t>firstname</a:t>
            </a:r>
            <a:r>
              <a:rPr lang="en-US" sz="2000"/>
              <a:t>&gt; John &lt;/</a:t>
            </a:r>
            <a:r>
              <a:rPr lang="en-US" sz="2000">
                <a:solidFill>
                  <a:srgbClr val="006600"/>
                </a:solidFill>
              </a:rPr>
              <a:t>firstname</a:t>
            </a:r>
            <a:r>
              <a:rPr lang="en-US" sz="2000"/>
              <a:t>&gt;</a:t>
            </a:r>
          </a:p>
          <a:p>
            <a:pPr>
              <a:buFontTx/>
              <a:buNone/>
            </a:pPr>
            <a:r>
              <a:rPr lang="en-US" sz="2000"/>
              <a:t>                              &lt;</a:t>
            </a:r>
            <a:r>
              <a:rPr lang="en-US" sz="2000">
                <a:solidFill>
                  <a:srgbClr val="006600"/>
                </a:solidFill>
              </a:rPr>
              <a:t>lastname</a:t>
            </a:r>
            <a:r>
              <a:rPr lang="en-US" sz="2000"/>
              <a:t>&gt; Smith &lt;/</a:t>
            </a:r>
            <a:r>
              <a:rPr lang="en-US" sz="2000">
                <a:solidFill>
                  <a:srgbClr val="006600"/>
                </a:solidFill>
              </a:rPr>
              <a:t>lastname</a:t>
            </a:r>
            <a:r>
              <a:rPr lang="en-US" sz="2000"/>
              <a:t>&gt;</a:t>
            </a:r>
          </a:p>
          <a:p>
            <a:pPr>
              <a:buFontTx/>
              <a:buNone/>
            </a:pPr>
            <a:r>
              <a:rPr lang="en-US" sz="2000"/>
              <a:t>                       &lt;/</a:t>
            </a:r>
            <a:r>
              <a:rPr lang="en-US" sz="2000">
                <a:solidFill>
                  <a:srgbClr val="006600"/>
                </a:solidFill>
              </a:rPr>
              <a:t>rdf:Description</a:t>
            </a:r>
            <a:r>
              <a:rPr lang="en-US" sz="2000"/>
              <a:t>&gt;</a:t>
            </a:r>
          </a:p>
          <a:p>
            <a:pPr>
              <a:buFontTx/>
              <a:buNone/>
            </a:pPr>
            <a:r>
              <a:rPr lang="en-US" sz="2000"/>
              <a:t>        &lt;/</a:t>
            </a:r>
            <a:r>
              <a:rPr lang="en-US" sz="2000">
                <a:solidFill>
                  <a:srgbClr val="006600"/>
                </a:solidFill>
              </a:rPr>
              <a:t>author</a:t>
            </a:r>
            <a:r>
              <a:rPr lang="en-US" sz="2000"/>
              <a:t>&gt;</a:t>
            </a:r>
          </a:p>
          <a:p>
            <a:pPr>
              <a:buFontTx/>
              <a:buNone/>
            </a:pPr>
            <a:r>
              <a:rPr lang="en-US" sz="2000"/>
              <a:t>&lt;/</a:t>
            </a:r>
            <a:r>
              <a:rPr lang="en-US" sz="2000">
                <a:solidFill>
                  <a:srgbClr val="006600"/>
                </a:solidFill>
              </a:rPr>
              <a:t>rdf:Description</a:t>
            </a:r>
            <a:r>
              <a:rPr lang="en-US" sz="2000"/>
              <a:t>&gt;</a:t>
            </a:r>
          </a:p>
        </p:txBody>
      </p:sp>
      <p:pic>
        <p:nvPicPr>
          <p:cNvPr id="474116" name="Picture 4"/>
          <p:cNvPicPr>
            <a:picLocks noChangeAspect="1" noChangeArrowheads="1"/>
          </p:cNvPicPr>
          <p:nvPr/>
        </p:nvPicPr>
        <p:blipFill>
          <a:blip r:embed="rId3" cstate="print"/>
          <a:srcRect/>
          <a:stretch>
            <a:fillRect/>
          </a:stretch>
        </p:blipFill>
        <p:spPr bwMode="auto">
          <a:xfrm>
            <a:off x="3810000" y="3810000"/>
            <a:ext cx="5105400" cy="2276475"/>
          </a:xfrm>
          <a:prstGeom prst="rect">
            <a:avLst/>
          </a:prstGeom>
          <a:noFill/>
          <a:ln w="9525">
            <a:noFill/>
            <a:miter lim="800000"/>
            <a:headEnd/>
            <a:tailEnd/>
          </a:ln>
          <a:effectLst/>
        </p:spPr>
      </p:pic>
      <p:sp>
        <p:nvSpPr>
          <p:cNvPr id="474117" name="Text Box 5"/>
          <p:cNvSpPr txBox="1">
            <a:spLocks noChangeArrowheads="1"/>
          </p:cNvSpPr>
          <p:nvPr/>
        </p:nvSpPr>
        <p:spPr bwMode="auto">
          <a:xfrm>
            <a:off x="4953000" y="6172200"/>
            <a:ext cx="3838575" cy="457200"/>
          </a:xfrm>
          <a:prstGeom prst="rect">
            <a:avLst/>
          </a:prstGeom>
          <a:solidFill>
            <a:schemeClr val="hlink"/>
          </a:solidFill>
          <a:ln w="9525">
            <a:noFill/>
            <a:miter lim="800000"/>
            <a:headEnd/>
            <a:tailEnd/>
          </a:ln>
          <a:effectLst/>
        </p:spPr>
        <p:txBody>
          <a:bodyPr wrap="none">
            <a:spAutoFit/>
          </a:bodyPr>
          <a:lstStyle/>
          <a:p>
            <a:pPr eaLnBrk="1" hangingPunct="1"/>
            <a:r>
              <a:rPr lang="en-US" sz="2400"/>
              <a:t>Good’ol semantic networks..?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Date Placeholder 3"/>
          <p:cNvSpPr>
            <a:spLocks noGrp="1"/>
          </p:cNvSpPr>
          <p:nvPr>
            <p:ph type="dt" sz="half" idx="4294967295"/>
          </p:nvPr>
        </p:nvSpPr>
        <p:spPr>
          <a:xfrm>
            <a:off x="685800" y="6248400"/>
            <a:ext cx="1905000" cy="457200"/>
          </a:xfrm>
        </p:spPr>
        <p:txBody>
          <a:bodyPr/>
          <a:lstStyle/>
          <a:p>
            <a:fld id="{787B57BC-8594-4766-8D1D-E2240DFC4F91}" type="datetime1">
              <a:rPr lang="en-US"/>
              <a:pPr/>
              <a:t>4/13/2010</a:t>
            </a:fld>
            <a:endParaRPr lang="en-US"/>
          </a:p>
        </p:txBody>
      </p:sp>
      <p:sp>
        <p:nvSpPr>
          <p:cNvPr id="7" name="Slide Number Placeholder 5"/>
          <p:cNvSpPr>
            <a:spLocks noGrp="1"/>
          </p:cNvSpPr>
          <p:nvPr>
            <p:ph type="sldNum" sz="quarter" idx="4294967295"/>
          </p:nvPr>
        </p:nvSpPr>
        <p:spPr>
          <a:xfrm>
            <a:off x="6553200" y="6248400"/>
            <a:ext cx="1905000" cy="457200"/>
          </a:xfrm>
        </p:spPr>
        <p:txBody>
          <a:bodyPr/>
          <a:lstStyle/>
          <a:p>
            <a:fld id="{96F5621B-653E-4597-9ADD-8CF504207478}" type="slidenum">
              <a:rPr lang="en-US"/>
              <a:pPr/>
              <a:t>42</a:t>
            </a:fld>
            <a:endParaRPr lang="en-US"/>
          </a:p>
        </p:txBody>
      </p:sp>
      <p:pic>
        <p:nvPicPr>
          <p:cNvPr id="476162" name="Picture 2">
            <a:hlinkClick r:id="rId3"/>
          </p:cNvPr>
          <p:cNvPicPr>
            <a:picLocks noChangeAspect="1" noChangeArrowheads="1"/>
          </p:cNvPicPr>
          <p:nvPr/>
        </p:nvPicPr>
        <p:blipFill>
          <a:blip r:embed="rId4" cstate="print"/>
          <a:srcRect/>
          <a:stretch>
            <a:fillRect/>
          </a:stretch>
        </p:blipFill>
        <p:spPr bwMode="auto">
          <a:xfrm>
            <a:off x="3962400" y="1066800"/>
            <a:ext cx="5181600" cy="4964113"/>
          </a:xfrm>
          <a:prstGeom prst="rect">
            <a:avLst/>
          </a:prstGeom>
          <a:noFill/>
          <a:ln w="9525">
            <a:noFill/>
            <a:miter lim="800000"/>
            <a:headEnd/>
            <a:tailEnd/>
          </a:ln>
          <a:effectLst/>
        </p:spPr>
      </p:pic>
      <p:sp>
        <p:nvSpPr>
          <p:cNvPr id="476163" name="Rectangle 3"/>
          <p:cNvSpPr>
            <a:spLocks noGrp="1" noChangeArrowheads="1"/>
          </p:cNvSpPr>
          <p:nvPr>
            <p:ph type="body" idx="1"/>
          </p:nvPr>
        </p:nvSpPr>
        <p:spPr>
          <a:xfrm>
            <a:off x="304800" y="1676400"/>
            <a:ext cx="3429000" cy="4114800"/>
          </a:xfrm>
          <a:noFill/>
          <a:ln/>
        </p:spPr>
        <p:txBody>
          <a:bodyPr/>
          <a:lstStyle/>
          <a:p>
            <a:pPr>
              <a:lnSpc>
                <a:spcPct val="90000"/>
              </a:lnSpc>
            </a:pPr>
            <a:r>
              <a:rPr lang="en-US" sz="1600"/>
              <a:t>XQuery 1.0: An XML Query Language </a:t>
            </a:r>
          </a:p>
          <a:p>
            <a:pPr lvl="1">
              <a:lnSpc>
                <a:spcPct val="90000"/>
              </a:lnSpc>
            </a:pPr>
            <a:r>
              <a:rPr lang="en-US" sz="1600"/>
              <a:t>W3C Working Draft 20 December 2001</a:t>
            </a:r>
          </a:p>
          <a:p>
            <a:pPr>
              <a:lnSpc>
                <a:spcPct val="90000"/>
              </a:lnSpc>
            </a:pPr>
            <a:r>
              <a:rPr lang="en-US" sz="1600"/>
              <a:t>XML Query Use Cases </a:t>
            </a:r>
          </a:p>
          <a:p>
            <a:pPr lvl="1">
              <a:lnSpc>
                <a:spcPct val="90000"/>
              </a:lnSpc>
            </a:pPr>
            <a:r>
              <a:rPr lang="en-US" sz="1600"/>
              <a:t>W3C Working Draft 20 December 2001</a:t>
            </a:r>
          </a:p>
          <a:p>
            <a:pPr>
              <a:lnSpc>
                <a:spcPct val="90000"/>
              </a:lnSpc>
            </a:pPr>
            <a:r>
              <a:rPr lang="en-US" sz="1600"/>
              <a:t>Microsoft .Net Xquery Language Demo</a:t>
            </a:r>
          </a:p>
          <a:p>
            <a:pPr lvl="1">
              <a:lnSpc>
                <a:spcPct val="90000"/>
              </a:lnSpc>
            </a:pPr>
            <a:r>
              <a:rPr lang="en-US" sz="1600">
                <a:hlinkClick r:id="rId3"/>
              </a:rPr>
              <a:t>http://131.107.228.20/</a:t>
            </a:r>
            <a:endParaRPr lang="en-US" sz="1600"/>
          </a:p>
          <a:p>
            <a:pPr lvl="1">
              <a:lnSpc>
                <a:spcPct val="90000"/>
              </a:lnSpc>
            </a:pPr>
            <a:r>
              <a:rPr lang="en-US" sz="1800"/>
              <a:t>http://support.x-hive.com/xquery/index.html</a:t>
            </a:r>
          </a:p>
          <a:p>
            <a:pPr lvl="1">
              <a:lnSpc>
                <a:spcPct val="90000"/>
              </a:lnSpc>
            </a:pPr>
            <a:r>
              <a:rPr lang="en-US" sz="1600"/>
              <a:t>Supports querying on the documents described in the W3C Use Cases</a:t>
            </a:r>
          </a:p>
          <a:p>
            <a:pPr>
              <a:lnSpc>
                <a:spcPct val="90000"/>
              </a:lnSpc>
            </a:pPr>
            <a:r>
              <a:rPr lang="en-US" sz="1600"/>
              <a:t>Xquery Tutorial by Fankhauser &amp; Wadler</a:t>
            </a:r>
          </a:p>
          <a:p>
            <a:pPr lvl="1">
              <a:lnSpc>
                <a:spcPct val="90000"/>
              </a:lnSpc>
            </a:pPr>
            <a:r>
              <a:rPr lang="en-US" sz="1600">
                <a:solidFill>
                  <a:srgbClr val="008000"/>
                </a:solidFill>
              </a:rPr>
              <a:t>www.research.avayalabs.com/user/wadler/papers/xquery-tutorial/ xquery-tutorial.pdf </a:t>
            </a:r>
          </a:p>
        </p:txBody>
      </p:sp>
      <p:sp>
        <p:nvSpPr>
          <p:cNvPr id="476164" name="Text Box 4"/>
          <p:cNvSpPr txBox="1">
            <a:spLocks noChangeArrowheads="1"/>
          </p:cNvSpPr>
          <p:nvPr/>
        </p:nvSpPr>
        <p:spPr bwMode="auto">
          <a:xfrm>
            <a:off x="2422525" y="196850"/>
            <a:ext cx="3549650" cy="641350"/>
          </a:xfrm>
          <a:prstGeom prst="rect">
            <a:avLst/>
          </a:prstGeom>
          <a:noFill/>
          <a:ln w="9525">
            <a:noFill/>
            <a:miter lim="800000"/>
            <a:headEnd/>
            <a:tailEnd/>
          </a:ln>
          <a:effectLst/>
        </p:spPr>
        <p:txBody>
          <a:bodyPr wrap="none">
            <a:spAutoFit/>
          </a:bodyPr>
          <a:lstStyle/>
          <a:p>
            <a:pPr eaLnBrk="1" hangingPunct="1"/>
            <a:r>
              <a:rPr lang="en-US" sz="3600"/>
              <a:t>Xquery Resources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D6ADA515-9564-4AAD-9838-ECDCC686225E}" type="datetime1">
              <a:rPr lang="en-US"/>
              <a:pPr/>
              <a:t>4/27/2010</a:t>
            </a:fld>
            <a:endParaRPr lang="en-US"/>
          </a:p>
        </p:txBody>
      </p:sp>
      <p:sp>
        <p:nvSpPr>
          <p:cNvPr id="6" name="Footer Placeholder 2"/>
          <p:cNvSpPr>
            <a:spLocks noGrp="1"/>
          </p:cNvSpPr>
          <p:nvPr>
            <p:ph type="ftr" sz="quarter" idx="11"/>
          </p:nvPr>
        </p:nvSpPr>
        <p:spPr/>
        <p:txBody>
          <a:bodyPr/>
          <a:lstStyle/>
          <a:p>
            <a:r>
              <a:rPr lang="en-US"/>
              <a:t>Slides adapted from Rao (ASU) &amp; Franklin (Berkeley)</a:t>
            </a:r>
          </a:p>
        </p:txBody>
      </p:sp>
      <p:sp>
        <p:nvSpPr>
          <p:cNvPr id="7" name="Slide Number Placeholder 3"/>
          <p:cNvSpPr>
            <a:spLocks noGrp="1"/>
          </p:cNvSpPr>
          <p:nvPr>
            <p:ph type="sldNum" sz="quarter" idx="12"/>
          </p:nvPr>
        </p:nvSpPr>
        <p:spPr/>
        <p:txBody>
          <a:bodyPr/>
          <a:lstStyle/>
          <a:p>
            <a:fld id="{5E13DC04-BFE9-47CF-9E12-2B94DA36F38D}" type="slidenum">
              <a:rPr lang="en-US"/>
              <a:pPr/>
              <a:t>43</a:t>
            </a:fld>
            <a:endParaRPr lang="en-US"/>
          </a:p>
        </p:txBody>
      </p:sp>
      <p:pic>
        <p:nvPicPr>
          <p:cNvPr id="478210" name="Picture 2"/>
          <p:cNvPicPr>
            <a:picLocks noChangeAspect="1" noChangeArrowheads="1"/>
          </p:cNvPicPr>
          <p:nvPr/>
        </p:nvPicPr>
        <p:blipFill>
          <a:blip r:embed="rId3" cstate="print"/>
          <a:srcRect/>
          <a:stretch>
            <a:fillRect/>
          </a:stretch>
        </p:blipFill>
        <p:spPr bwMode="auto">
          <a:xfrm>
            <a:off x="3006725" y="0"/>
            <a:ext cx="6137275" cy="6858000"/>
          </a:xfrm>
          <a:prstGeom prst="rect">
            <a:avLst/>
          </a:prstGeom>
          <a:noFill/>
          <a:ln w="9525">
            <a:noFill/>
            <a:miter lim="800000"/>
            <a:headEnd/>
            <a:tailEnd/>
          </a:ln>
          <a:effectLst/>
        </p:spPr>
      </p:pic>
      <p:sp>
        <p:nvSpPr>
          <p:cNvPr id="478211" name="Rectangle 3"/>
          <p:cNvSpPr>
            <a:spLocks noChangeArrowheads="1"/>
          </p:cNvSpPr>
          <p:nvPr/>
        </p:nvSpPr>
        <p:spPr bwMode="auto">
          <a:xfrm>
            <a:off x="304800" y="457200"/>
            <a:ext cx="5678488" cy="457200"/>
          </a:xfrm>
          <a:prstGeom prst="rect">
            <a:avLst/>
          </a:prstGeom>
          <a:solidFill>
            <a:srgbClr val="FF99FF"/>
          </a:solidFill>
          <a:ln w="9525">
            <a:noFill/>
            <a:miter lim="800000"/>
            <a:headEnd/>
            <a:tailEnd/>
          </a:ln>
          <a:effectLst/>
        </p:spPr>
        <p:txBody>
          <a:bodyPr wrap="none" anchor="ctr">
            <a:spAutoFit/>
          </a:bodyPr>
          <a:lstStyle/>
          <a:p>
            <a:pPr eaLnBrk="1" hangingPunct="1"/>
            <a:r>
              <a:rPr lang="en-US" sz="2400"/>
              <a:t>http://support.x-hive.com/xquery/index.html </a:t>
            </a:r>
          </a:p>
        </p:txBody>
      </p:sp>
      <p:sp>
        <p:nvSpPr>
          <p:cNvPr id="478212" name="Text Box 4"/>
          <p:cNvSpPr txBox="1">
            <a:spLocks noChangeArrowheads="1"/>
          </p:cNvSpPr>
          <p:nvPr/>
        </p:nvSpPr>
        <p:spPr bwMode="auto">
          <a:xfrm>
            <a:off x="288925" y="1793875"/>
            <a:ext cx="261610" cy="461665"/>
          </a:xfrm>
          <a:prstGeom prst="rect">
            <a:avLst/>
          </a:prstGeom>
          <a:noFill/>
          <a:ln w="9525">
            <a:noFill/>
            <a:miter lim="800000"/>
            <a:headEnd/>
            <a:tailEnd/>
          </a:ln>
          <a:effectLst/>
        </p:spPr>
        <p:txBody>
          <a:bodyPr wrap="none">
            <a:spAutoFit/>
          </a:bodyPr>
          <a:lstStyle/>
          <a:p>
            <a:pPr eaLnBrk="1" hangingPunct="1"/>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BBD365A1-BE6D-4D07-8A8A-79C7F0FF63A1}" type="datetime1">
              <a:rPr lang="en-US"/>
              <a:pPr/>
              <a:t>4/27/2010</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6" name="Slide Number Placeholder 5"/>
          <p:cNvSpPr>
            <a:spLocks noGrp="1"/>
          </p:cNvSpPr>
          <p:nvPr>
            <p:ph type="sldNum" sz="quarter" idx="4294967295"/>
          </p:nvPr>
        </p:nvSpPr>
        <p:spPr>
          <a:xfrm>
            <a:off x="6553200" y="6248400"/>
            <a:ext cx="1905000" cy="457200"/>
          </a:xfrm>
        </p:spPr>
        <p:txBody>
          <a:bodyPr/>
          <a:lstStyle/>
          <a:p>
            <a:fld id="{B9AF91B0-56EE-4450-8AA7-08C7979C6661}" type="slidenum">
              <a:rPr lang="en-US"/>
              <a:pPr/>
              <a:t>44</a:t>
            </a:fld>
            <a:endParaRPr lang="en-US"/>
          </a:p>
        </p:txBody>
      </p:sp>
      <p:sp>
        <p:nvSpPr>
          <p:cNvPr id="480258" name="Rectangle 2"/>
          <p:cNvSpPr>
            <a:spLocks noGrp="1" noChangeArrowheads="1"/>
          </p:cNvSpPr>
          <p:nvPr>
            <p:ph type="title"/>
          </p:nvPr>
        </p:nvSpPr>
        <p:spPr/>
        <p:txBody>
          <a:bodyPr/>
          <a:lstStyle/>
          <a:p>
            <a:r>
              <a:rPr lang="en-US"/>
              <a:t>FLoWeR Expressions</a:t>
            </a:r>
          </a:p>
        </p:txBody>
      </p:sp>
      <p:sp>
        <p:nvSpPr>
          <p:cNvPr id="480259" name="Rectangle 3"/>
          <p:cNvSpPr>
            <a:spLocks noGrp="1" noChangeArrowheads="1"/>
          </p:cNvSpPr>
          <p:nvPr>
            <p:ph type="body" idx="1"/>
          </p:nvPr>
        </p:nvSpPr>
        <p:spPr/>
        <p:txBody>
          <a:bodyPr/>
          <a:lstStyle/>
          <a:p>
            <a:pPr>
              <a:lnSpc>
                <a:spcPct val="90000"/>
              </a:lnSpc>
              <a:buFontTx/>
              <a:buNone/>
            </a:pPr>
            <a:r>
              <a:rPr lang="en-US" sz="2800"/>
              <a:t>Xquery queries are made up of FLWR expressions that work on “paths”</a:t>
            </a:r>
          </a:p>
          <a:p>
            <a:pPr>
              <a:lnSpc>
                <a:spcPct val="90000"/>
              </a:lnSpc>
            </a:pPr>
            <a:r>
              <a:rPr lang="en-US" sz="2800" u="sng"/>
              <a:t>F</a:t>
            </a:r>
            <a:r>
              <a:rPr lang="en-US" sz="2800"/>
              <a:t>or binds variables to nodes</a:t>
            </a:r>
          </a:p>
          <a:p>
            <a:pPr>
              <a:lnSpc>
                <a:spcPct val="90000"/>
              </a:lnSpc>
            </a:pPr>
            <a:r>
              <a:rPr lang="en-US" sz="2800" u="sng"/>
              <a:t>L</a:t>
            </a:r>
            <a:r>
              <a:rPr lang="en-US" sz="2800"/>
              <a:t>et  computes aggregates</a:t>
            </a:r>
          </a:p>
          <a:p>
            <a:pPr>
              <a:lnSpc>
                <a:spcPct val="90000"/>
              </a:lnSpc>
            </a:pPr>
            <a:r>
              <a:rPr lang="en-US" sz="2800" u="sng"/>
              <a:t>W</a:t>
            </a:r>
            <a:r>
              <a:rPr lang="en-US" sz="2800"/>
              <a:t>here applies a formula to find matching elements</a:t>
            </a:r>
          </a:p>
          <a:p>
            <a:pPr>
              <a:lnSpc>
                <a:spcPct val="90000"/>
              </a:lnSpc>
            </a:pPr>
            <a:r>
              <a:rPr lang="en-US" sz="2800" u="sng"/>
              <a:t>R</a:t>
            </a:r>
            <a:r>
              <a:rPr lang="en-US" sz="2800"/>
              <a:t>eturn constructs the output elements</a:t>
            </a:r>
            <a:br>
              <a:rPr lang="en-US" sz="2800"/>
            </a:br>
            <a:endParaRPr lang="en-US" sz="2800"/>
          </a:p>
          <a:p>
            <a:pPr>
              <a:lnSpc>
                <a:spcPct val="90000"/>
              </a:lnSpc>
              <a:buFontTx/>
              <a:buNone/>
            </a:pPr>
            <a:r>
              <a:rPr lang="en-US" sz="2800" i="1"/>
              <a:t>Path expressions are of the form: </a:t>
            </a:r>
          </a:p>
          <a:p>
            <a:pPr>
              <a:lnSpc>
                <a:spcPct val="90000"/>
              </a:lnSpc>
              <a:buFontTx/>
              <a:buNone/>
            </a:pPr>
            <a:r>
              <a:rPr lang="en-US" sz="2800" i="1"/>
              <a:t>    element//element/element[attrib=value]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Comparison to SQL</a:t>
            </a:r>
          </a:p>
        </p:txBody>
      </p:sp>
      <p:sp>
        <p:nvSpPr>
          <p:cNvPr id="482307" name="Rectangle 3"/>
          <p:cNvSpPr>
            <a:spLocks noGrp="1" noChangeArrowheads="1"/>
          </p:cNvSpPr>
          <p:nvPr>
            <p:ph type="body" idx="1"/>
          </p:nvPr>
        </p:nvSpPr>
        <p:spPr>
          <a:xfrm>
            <a:off x="685800" y="1828800"/>
            <a:ext cx="7772400" cy="4114800"/>
          </a:xfrm>
        </p:spPr>
        <p:txBody>
          <a:bodyPr/>
          <a:lstStyle/>
          <a:p>
            <a:pPr>
              <a:lnSpc>
                <a:spcPct val="90000"/>
              </a:lnSpc>
            </a:pPr>
            <a:r>
              <a:rPr lang="en-US" sz="1600"/>
              <a:t>Look at the use case description on Xquery manual</a:t>
            </a:r>
          </a:p>
          <a:p>
            <a:pPr>
              <a:lnSpc>
                <a:spcPct val="90000"/>
              </a:lnSpc>
            </a:pPr>
            <a:r>
              <a:rPr lang="en-US" sz="2800"/>
              <a:t>Supports all (?) SQL style queries (with different syntax of course) [default queries in the demo]</a:t>
            </a:r>
          </a:p>
          <a:p>
            <a:pPr>
              <a:lnSpc>
                <a:spcPct val="90000"/>
              </a:lnSpc>
            </a:pPr>
            <a:r>
              <a:rPr lang="en-US" sz="2800"/>
              <a:t>Has support for </a:t>
            </a:r>
          </a:p>
          <a:p>
            <a:pPr lvl="1">
              <a:lnSpc>
                <a:spcPct val="90000"/>
              </a:lnSpc>
            </a:pPr>
            <a:r>
              <a:rPr lang="en-US" sz="2400"/>
              <a:t>“construction”—outputting the answers in arbitrary XML formats </a:t>
            </a:r>
            <a:r>
              <a:rPr lang="en-US" sz="2400">
                <a:solidFill>
                  <a:schemeClr val="accent2"/>
                </a:solidFill>
              </a:rPr>
              <a:t>(use case “XMP” )</a:t>
            </a:r>
          </a:p>
          <a:p>
            <a:pPr lvl="1">
              <a:lnSpc>
                <a:spcPct val="90000"/>
              </a:lnSpc>
            </a:pPr>
            <a:r>
              <a:rPr lang="en-US" sz="2400"/>
              <a:t>“path expressions” --- navigating the XML tree (use case “seq”)</a:t>
            </a:r>
          </a:p>
          <a:p>
            <a:pPr lvl="1">
              <a:lnSpc>
                <a:spcPct val="90000"/>
              </a:lnSpc>
            </a:pPr>
            <a:r>
              <a:rPr lang="en-US" sz="2400"/>
              <a:t>Simple text queries </a:t>
            </a:r>
            <a:r>
              <a:rPr lang="en-US" sz="2400">
                <a:solidFill>
                  <a:schemeClr val="accent2"/>
                </a:solidFill>
              </a:rPr>
              <a:t>[use case “text”]</a:t>
            </a:r>
          </a:p>
          <a:p>
            <a:pPr lvl="1">
              <a:lnSpc>
                <a:spcPct val="90000"/>
              </a:lnSpc>
            </a:pPr>
            <a:r>
              <a:rPr lang="en-US" sz="2400"/>
              <a:t>Allows queries on “Tag” elements</a:t>
            </a:r>
          </a:p>
          <a:p>
            <a:pPr lvl="2">
              <a:lnSpc>
                <a:spcPct val="90000"/>
              </a:lnSpc>
            </a:pPr>
            <a:r>
              <a:rPr lang="en-US" sz="2000"/>
              <a:t>Removes the “data/meta-data” barrier in queries</a:t>
            </a:r>
          </a:p>
          <a:p>
            <a:pPr lvl="3">
              <a:lnSpc>
                <a:spcPct val="90000"/>
              </a:lnSpc>
            </a:pPr>
            <a:r>
              <a:rPr lang="en-US" sz="1800"/>
              <a:t>For each book that has at least one author, list the title and first two authors, and an empty "et-al" element if the book has additional authors. [XMP use case 6]</a:t>
            </a:r>
          </a:p>
          <a:p>
            <a:pPr>
              <a:lnSpc>
                <a:spcPct val="90000"/>
              </a:lnSpc>
              <a:buFontTx/>
              <a:buNone/>
            </a:pPr>
            <a:endParaRPr lang="en-US"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82661" name="Rectangle 5"/>
          <p:cNvSpPr>
            <a:spLocks noGrp="1" noChangeArrowheads="1"/>
          </p:cNvSpPr>
          <p:nvPr>
            <p:ph type="subTitle" idx="1"/>
          </p:nvPr>
        </p:nvSpPr>
        <p:spPr/>
        <p:txBody>
          <a:bodyPr/>
          <a:lstStyle/>
          <a:p>
            <a:r>
              <a:rPr lang="en-US" dirty="0" err="1"/>
              <a:t>XQuery</a:t>
            </a:r>
            <a:r>
              <a:rPr lang="en-US" dirty="0"/>
              <a:t>; IR-style search on XML; Semantic Web standards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23ABA482-8397-4D7C-BCBA-AF7B191855AB}" type="datetime1">
              <a:rPr lang="en-US"/>
              <a:pPr/>
              <a:t>4/27/2010</a:t>
            </a:fld>
            <a:endParaRPr lang="en-US"/>
          </a:p>
        </p:txBody>
      </p:sp>
      <p:sp>
        <p:nvSpPr>
          <p:cNvPr id="6" name="Slide Number Placeholder 5"/>
          <p:cNvSpPr>
            <a:spLocks noGrp="1"/>
          </p:cNvSpPr>
          <p:nvPr>
            <p:ph type="sldNum" sz="quarter" idx="4294967295"/>
          </p:nvPr>
        </p:nvSpPr>
        <p:spPr>
          <a:xfrm>
            <a:off x="6553200" y="6248400"/>
            <a:ext cx="1905000" cy="457200"/>
          </a:xfrm>
        </p:spPr>
        <p:txBody>
          <a:bodyPr/>
          <a:lstStyle/>
          <a:p>
            <a:fld id="{17B3EFA7-B576-4BBA-92B9-559B9831B4F0}" type="slidenum">
              <a:rPr lang="en-US"/>
              <a:pPr/>
              <a:t>47</a:t>
            </a:fld>
            <a:endParaRPr lang="en-US"/>
          </a:p>
        </p:txBody>
      </p:sp>
      <p:sp>
        <p:nvSpPr>
          <p:cNvPr id="484354" name="Rectangle 2"/>
          <p:cNvSpPr>
            <a:spLocks noGrp="1" noChangeArrowheads="1"/>
          </p:cNvSpPr>
          <p:nvPr>
            <p:ph type="title"/>
          </p:nvPr>
        </p:nvSpPr>
        <p:spPr/>
        <p:txBody>
          <a:bodyPr/>
          <a:lstStyle/>
          <a:p>
            <a:r>
              <a:rPr lang="en-US"/>
              <a:t>DTD for http://www.bn.com/bib.xml</a:t>
            </a:r>
          </a:p>
        </p:txBody>
      </p:sp>
      <p:sp>
        <p:nvSpPr>
          <p:cNvPr id="484355" name="Rectangle 3"/>
          <p:cNvSpPr>
            <a:spLocks noGrp="1" noChangeArrowheads="1"/>
          </p:cNvSpPr>
          <p:nvPr>
            <p:ph type="body" idx="1"/>
          </p:nvPr>
        </p:nvSpPr>
        <p:spPr/>
        <p:txBody>
          <a:bodyPr/>
          <a:lstStyle/>
          <a:p>
            <a:pPr>
              <a:buFontTx/>
              <a:buNone/>
            </a:pPr>
            <a:r>
              <a:rPr lang="en-US" sz="2000">
                <a:latin typeface="Arial Unicode MS" pitchFamily="34" charset="-128"/>
              </a:rPr>
              <a:t>&lt;!ELEMENT bib (book* )&gt; </a:t>
            </a:r>
          </a:p>
          <a:p>
            <a:pPr>
              <a:buFontTx/>
              <a:buNone/>
            </a:pPr>
            <a:r>
              <a:rPr lang="en-US" sz="2000">
                <a:latin typeface="Arial Unicode MS" pitchFamily="34" charset="-128"/>
              </a:rPr>
              <a:t>&lt;!ELEMENT book (title, (author+ | editor+ ), publisher, price )&gt; </a:t>
            </a:r>
          </a:p>
          <a:p>
            <a:pPr>
              <a:buFontTx/>
              <a:buNone/>
            </a:pPr>
            <a:r>
              <a:rPr lang="en-US" sz="2000">
                <a:latin typeface="Arial Unicode MS" pitchFamily="34" charset="-128"/>
              </a:rPr>
              <a:t>&lt;!ATTLIST book year CDATA #REQUIRED &gt;</a:t>
            </a:r>
          </a:p>
          <a:p>
            <a:pPr>
              <a:buFontTx/>
              <a:buNone/>
            </a:pPr>
            <a:r>
              <a:rPr lang="en-US" sz="2000">
                <a:latin typeface="Arial Unicode MS" pitchFamily="34" charset="-128"/>
              </a:rPr>
              <a:t>&lt;!ELEMENT author (last, first )&gt; </a:t>
            </a:r>
          </a:p>
          <a:p>
            <a:pPr>
              <a:buFontTx/>
              <a:buNone/>
            </a:pPr>
            <a:r>
              <a:rPr lang="en-US" sz="2000">
                <a:latin typeface="Arial Unicode MS" pitchFamily="34" charset="-128"/>
              </a:rPr>
              <a:t>&lt;!ELEMENT editor (last, first, affiliation )&gt; </a:t>
            </a:r>
          </a:p>
          <a:p>
            <a:pPr>
              <a:buFontTx/>
              <a:buNone/>
            </a:pPr>
            <a:r>
              <a:rPr lang="en-US" sz="2000">
                <a:latin typeface="Arial Unicode MS" pitchFamily="34" charset="-128"/>
              </a:rPr>
              <a:t>&lt;!ELEMENT title (#PCDATA )&gt; </a:t>
            </a:r>
          </a:p>
          <a:p>
            <a:pPr>
              <a:buFontTx/>
              <a:buNone/>
            </a:pPr>
            <a:r>
              <a:rPr lang="en-US" sz="2000">
                <a:latin typeface="Arial Unicode MS" pitchFamily="34" charset="-128"/>
              </a:rPr>
              <a:t>&lt;!ELEMENT last (#PCDATA )&gt; </a:t>
            </a:r>
          </a:p>
          <a:p>
            <a:pPr>
              <a:buFontTx/>
              <a:buNone/>
            </a:pPr>
            <a:r>
              <a:rPr lang="en-US" sz="2000">
                <a:latin typeface="Arial Unicode MS" pitchFamily="34" charset="-128"/>
              </a:rPr>
              <a:t>&lt;!ELEMENT first (#PCDATA )&gt; </a:t>
            </a:r>
          </a:p>
          <a:p>
            <a:pPr>
              <a:buFontTx/>
              <a:buNone/>
            </a:pPr>
            <a:r>
              <a:rPr lang="en-US" sz="2000">
                <a:latin typeface="Arial Unicode MS" pitchFamily="34" charset="-128"/>
              </a:rPr>
              <a:t>&lt;!ELEMENT affiliation (#PCDATA )&gt; </a:t>
            </a:r>
          </a:p>
          <a:p>
            <a:pPr>
              <a:buFontTx/>
              <a:buNone/>
            </a:pPr>
            <a:r>
              <a:rPr lang="en-US" sz="2000">
                <a:latin typeface="Arial Unicode MS" pitchFamily="34" charset="-128"/>
              </a:rPr>
              <a:t>&lt;!ELEMENT publisher (#PCDATA )&gt;</a:t>
            </a:r>
          </a:p>
          <a:p>
            <a:pPr>
              <a:buFontTx/>
              <a:buNone/>
            </a:pPr>
            <a:r>
              <a:rPr lang="en-US" sz="2000">
                <a:latin typeface="Arial Unicode MS" pitchFamily="34" charset="-128"/>
              </a:rPr>
              <a:t>&lt;!ELEMENT price (#PCDATA )&gt;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685800" y="6248400"/>
            <a:ext cx="1905000" cy="457200"/>
          </a:xfrm>
        </p:spPr>
        <p:txBody>
          <a:bodyPr/>
          <a:lstStyle/>
          <a:p>
            <a:fld id="{4799E9DF-6385-41A4-B116-9D9704FC1373}" type="datetime1">
              <a:rPr lang="en-US"/>
              <a:pPr/>
              <a:t>4/27/2010</a:t>
            </a:fld>
            <a:endParaRPr lang="en-US"/>
          </a:p>
        </p:txBody>
      </p:sp>
      <p:sp>
        <p:nvSpPr>
          <p:cNvPr id="10" name="Slide Number Placeholder 5"/>
          <p:cNvSpPr>
            <a:spLocks noGrp="1"/>
          </p:cNvSpPr>
          <p:nvPr>
            <p:ph type="sldNum" sz="quarter" idx="4294967295"/>
          </p:nvPr>
        </p:nvSpPr>
        <p:spPr>
          <a:xfrm>
            <a:off x="6553200" y="6248400"/>
            <a:ext cx="1905000" cy="457200"/>
          </a:xfrm>
        </p:spPr>
        <p:txBody>
          <a:bodyPr/>
          <a:lstStyle/>
          <a:p>
            <a:fld id="{145280CE-D800-444F-AD1D-677599DCBCAA}" type="slidenum">
              <a:rPr lang="en-US"/>
              <a:pPr/>
              <a:t>48</a:t>
            </a:fld>
            <a:endParaRPr lang="en-US"/>
          </a:p>
        </p:txBody>
      </p:sp>
      <p:sp>
        <p:nvSpPr>
          <p:cNvPr id="486402" name="Rectangle 2"/>
          <p:cNvSpPr>
            <a:spLocks noGrp="1" noChangeArrowheads="1"/>
          </p:cNvSpPr>
          <p:nvPr>
            <p:ph type="title"/>
          </p:nvPr>
        </p:nvSpPr>
        <p:spPr>
          <a:xfrm>
            <a:off x="685800" y="304800"/>
            <a:ext cx="7772400" cy="1143000"/>
          </a:xfrm>
        </p:spPr>
        <p:txBody>
          <a:bodyPr/>
          <a:lstStyle/>
          <a:p>
            <a:r>
              <a:rPr lang="en-US" sz="3600" b="1" dirty="0" smtClean="0">
                <a:latin typeface="Arial Unicode MS" pitchFamily="34" charset="-128"/>
              </a:rPr>
              <a:t>Example </a:t>
            </a:r>
            <a:r>
              <a:rPr lang="en-US" sz="3600" b="1" dirty="0">
                <a:latin typeface="Arial Unicode MS" pitchFamily="34" charset="-128"/>
              </a:rPr>
              <a:t>Query  </a:t>
            </a:r>
          </a:p>
        </p:txBody>
      </p:sp>
      <p:sp>
        <p:nvSpPr>
          <p:cNvPr id="486403" name="Rectangle 3"/>
          <p:cNvSpPr>
            <a:spLocks noGrp="1" noChangeArrowheads="1"/>
          </p:cNvSpPr>
          <p:nvPr>
            <p:ph type="body" idx="1"/>
          </p:nvPr>
        </p:nvSpPr>
        <p:spPr>
          <a:xfrm>
            <a:off x="685800" y="1981200"/>
            <a:ext cx="3962400" cy="4114800"/>
          </a:xfrm>
        </p:spPr>
        <p:txBody>
          <a:bodyPr/>
          <a:lstStyle/>
          <a:p>
            <a:pPr>
              <a:lnSpc>
                <a:spcPct val="90000"/>
              </a:lnSpc>
              <a:buFontTx/>
              <a:buNone/>
            </a:pPr>
            <a:r>
              <a:rPr lang="en-US" sz="1800" dirty="0">
                <a:latin typeface="Arial Unicode MS" pitchFamily="34" charset="-128"/>
              </a:rPr>
              <a:t>&lt;bib&gt;</a:t>
            </a:r>
          </a:p>
          <a:p>
            <a:pPr>
              <a:lnSpc>
                <a:spcPct val="90000"/>
              </a:lnSpc>
              <a:buFontTx/>
              <a:buNone/>
            </a:pPr>
            <a:r>
              <a:rPr lang="en-US" sz="1800" dirty="0">
                <a:latin typeface="Arial Unicode MS" pitchFamily="34" charset="-128"/>
              </a:rPr>
              <a:t> {</a:t>
            </a:r>
            <a:r>
              <a:rPr lang="en-US" sz="1800" dirty="0">
                <a:solidFill>
                  <a:srgbClr val="00B050"/>
                </a:solidFill>
                <a:latin typeface="Arial Unicode MS" pitchFamily="34" charset="-128"/>
              </a:rPr>
              <a:t> for </a:t>
            </a:r>
            <a:r>
              <a:rPr lang="en-US" sz="1800" dirty="0">
                <a:latin typeface="Arial Unicode MS" pitchFamily="34" charset="-128"/>
              </a:rPr>
              <a:t>$b in /bib/book </a:t>
            </a:r>
          </a:p>
          <a:p>
            <a:pPr>
              <a:lnSpc>
                <a:spcPct val="90000"/>
              </a:lnSpc>
              <a:buFontTx/>
              <a:buNone/>
            </a:pPr>
            <a:r>
              <a:rPr lang="en-US" sz="1800" dirty="0">
                <a:latin typeface="Arial Unicode MS" pitchFamily="34" charset="-128"/>
              </a:rPr>
              <a:t>   </a:t>
            </a:r>
            <a:r>
              <a:rPr lang="en-US" sz="1800" dirty="0">
                <a:solidFill>
                  <a:srgbClr val="00B050"/>
                </a:solidFill>
                <a:latin typeface="Arial Unicode MS" pitchFamily="34" charset="-128"/>
              </a:rPr>
              <a:t>where</a:t>
            </a:r>
            <a:r>
              <a:rPr lang="en-US" sz="1800" dirty="0">
                <a:latin typeface="Arial Unicode MS" pitchFamily="34" charset="-128"/>
              </a:rPr>
              <a:t> $b/publisher = "Addison-Wesley" </a:t>
            </a:r>
          </a:p>
          <a:p>
            <a:pPr>
              <a:lnSpc>
                <a:spcPct val="90000"/>
              </a:lnSpc>
              <a:buFontTx/>
              <a:buNone/>
            </a:pPr>
            <a:r>
              <a:rPr lang="en-US" sz="1800" dirty="0">
                <a:latin typeface="Arial Unicode MS" pitchFamily="34" charset="-128"/>
              </a:rPr>
              <a:t>             and $b/@year &gt; 1991</a:t>
            </a:r>
          </a:p>
          <a:p>
            <a:pPr>
              <a:lnSpc>
                <a:spcPct val="90000"/>
              </a:lnSpc>
              <a:buFontTx/>
              <a:buNone/>
            </a:pPr>
            <a:r>
              <a:rPr lang="en-US" sz="1800" dirty="0">
                <a:latin typeface="Arial Unicode MS" pitchFamily="34" charset="-128"/>
              </a:rPr>
              <a:t>   </a:t>
            </a:r>
            <a:r>
              <a:rPr lang="en-US" sz="1800" dirty="0">
                <a:solidFill>
                  <a:srgbClr val="00B050"/>
                </a:solidFill>
                <a:latin typeface="Arial Unicode MS" pitchFamily="34" charset="-128"/>
              </a:rPr>
              <a:t>return</a:t>
            </a:r>
            <a:r>
              <a:rPr lang="en-US" sz="1800" dirty="0">
                <a:latin typeface="Arial Unicode MS" pitchFamily="34" charset="-128"/>
              </a:rPr>
              <a:t> &lt;book year={ $b/@year }&gt; </a:t>
            </a:r>
          </a:p>
          <a:p>
            <a:pPr>
              <a:lnSpc>
                <a:spcPct val="90000"/>
              </a:lnSpc>
              <a:buFontTx/>
              <a:buNone/>
            </a:pPr>
            <a:r>
              <a:rPr lang="en-US" sz="1800" dirty="0">
                <a:latin typeface="Arial Unicode MS" pitchFamily="34" charset="-128"/>
              </a:rPr>
              <a:t>                       { $b/title } </a:t>
            </a:r>
          </a:p>
          <a:p>
            <a:pPr>
              <a:lnSpc>
                <a:spcPct val="90000"/>
              </a:lnSpc>
              <a:buFontTx/>
              <a:buNone/>
            </a:pPr>
            <a:r>
              <a:rPr lang="en-US" sz="1800" dirty="0">
                <a:latin typeface="Arial Unicode MS" pitchFamily="34" charset="-128"/>
              </a:rPr>
              <a:t>              &lt;/book&gt; } </a:t>
            </a:r>
          </a:p>
          <a:p>
            <a:pPr>
              <a:lnSpc>
                <a:spcPct val="90000"/>
              </a:lnSpc>
              <a:buFontTx/>
              <a:buNone/>
            </a:pPr>
            <a:r>
              <a:rPr lang="en-US" sz="1800" dirty="0">
                <a:latin typeface="Arial Unicode MS" pitchFamily="34" charset="-128"/>
              </a:rPr>
              <a:t>&lt;/bib&gt;</a:t>
            </a:r>
          </a:p>
          <a:p>
            <a:pPr>
              <a:lnSpc>
                <a:spcPct val="90000"/>
              </a:lnSpc>
              <a:buFontTx/>
              <a:buNone/>
            </a:pPr>
            <a:endParaRPr lang="en-US" sz="1800" dirty="0">
              <a:latin typeface="Arial Unicode MS" pitchFamily="34" charset="-128"/>
            </a:endParaRPr>
          </a:p>
          <a:p>
            <a:pPr>
              <a:lnSpc>
                <a:spcPct val="90000"/>
              </a:lnSpc>
              <a:buFontTx/>
              <a:buNone/>
            </a:pPr>
            <a:r>
              <a:rPr lang="en-US" sz="1800" dirty="0">
                <a:solidFill>
                  <a:srgbClr val="FF66CC"/>
                </a:solidFill>
                <a:latin typeface="Arial Unicode MS" pitchFamily="34" charset="-128"/>
              </a:rPr>
              <a:t>“For all books after 1991,</a:t>
            </a:r>
          </a:p>
          <a:p>
            <a:pPr>
              <a:lnSpc>
                <a:spcPct val="90000"/>
              </a:lnSpc>
              <a:buFontTx/>
              <a:buNone/>
            </a:pPr>
            <a:r>
              <a:rPr lang="en-US" sz="1800" dirty="0">
                <a:solidFill>
                  <a:srgbClr val="FF66CC"/>
                </a:solidFill>
                <a:latin typeface="Arial Unicode MS" pitchFamily="34" charset="-128"/>
              </a:rPr>
              <a:t>  return with Year changed from</a:t>
            </a:r>
          </a:p>
          <a:p>
            <a:pPr>
              <a:lnSpc>
                <a:spcPct val="90000"/>
              </a:lnSpc>
              <a:buFontTx/>
              <a:buNone/>
            </a:pPr>
            <a:r>
              <a:rPr lang="en-US" sz="1800" dirty="0">
                <a:solidFill>
                  <a:srgbClr val="FF66CC"/>
                </a:solidFill>
                <a:latin typeface="Arial Unicode MS" pitchFamily="34" charset="-128"/>
              </a:rPr>
              <a:t>  a tag to an attribute”</a:t>
            </a:r>
            <a:endParaRPr lang="en-US" sz="1800" dirty="0">
              <a:latin typeface="Arial Unicode MS" pitchFamily="34" charset="-128"/>
            </a:endParaRPr>
          </a:p>
        </p:txBody>
      </p:sp>
      <p:sp>
        <p:nvSpPr>
          <p:cNvPr id="486404" name="Rectangle 4"/>
          <p:cNvSpPr>
            <a:spLocks noChangeArrowheads="1"/>
          </p:cNvSpPr>
          <p:nvPr/>
        </p:nvSpPr>
        <p:spPr bwMode="auto">
          <a:xfrm>
            <a:off x="4876800" y="1981200"/>
            <a:ext cx="4038600" cy="4114800"/>
          </a:xfrm>
          <a:prstGeom prst="rect">
            <a:avLst/>
          </a:prstGeom>
          <a:noFill/>
          <a:ln w="9525">
            <a:noFill/>
            <a:miter lim="800000"/>
            <a:headEnd/>
            <a:tailEnd/>
          </a:ln>
          <a:effectLst/>
        </p:spPr>
        <p:txBody>
          <a:bodyPr/>
          <a:lstStyle/>
          <a:p>
            <a:pPr marL="342900" indent="-342900" eaLnBrk="1" hangingPunct="1">
              <a:spcBef>
                <a:spcPct val="20000"/>
              </a:spcBef>
            </a:pPr>
            <a:r>
              <a:rPr lang="en-US" sz="1800">
                <a:solidFill>
                  <a:schemeClr val="accent2"/>
                </a:solidFill>
                <a:latin typeface="Arial Unicode MS" pitchFamily="34" charset="-128"/>
              </a:rPr>
              <a:t>&lt;bib&gt;</a:t>
            </a:r>
          </a:p>
          <a:p>
            <a:pPr marL="342900" indent="-342900" eaLnBrk="1" hangingPunct="1">
              <a:spcBef>
                <a:spcPct val="20000"/>
              </a:spcBef>
            </a:pPr>
            <a:r>
              <a:rPr lang="en-US" sz="1800">
                <a:solidFill>
                  <a:schemeClr val="accent2"/>
                </a:solidFill>
                <a:latin typeface="Arial Unicode MS" pitchFamily="34" charset="-128"/>
              </a:rPr>
              <a:t>  &lt;book year="1994"&gt;</a:t>
            </a:r>
          </a:p>
          <a:p>
            <a:pPr marL="342900" indent="-342900" eaLnBrk="1" hangingPunct="1">
              <a:spcBef>
                <a:spcPct val="20000"/>
              </a:spcBef>
            </a:pPr>
            <a:r>
              <a:rPr lang="en-US" sz="1800">
                <a:solidFill>
                  <a:schemeClr val="accent2"/>
                </a:solidFill>
                <a:latin typeface="Arial Unicode MS" pitchFamily="34" charset="-128"/>
              </a:rPr>
              <a:t>    &lt;title&gt;TCP/IP Illustrated&lt;/title&gt;</a:t>
            </a:r>
          </a:p>
          <a:p>
            <a:pPr marL="342900" indent="-342900" eaLnBrk="1" hangingPunct="1">
              <a:spcBef>
                <a:spcPct val="20000"/>
              </a:spcBef>
            </a:pPr>
            <a:r>
              <a:rPr lang="en-US" sz="1800">
                <a:solidFill>
                  <a:schemeClr val="accent2"/>
                </a:solidFill>
                <a:latin typeface="Arial Unicode MS" pitchFamily="34" charset="-128"/>
              </a:rPr>
              <a:t>  &lt;/book&gt;</a:t>
            </a:r>
          </a:p>
          <a:p>
            <a:pPr marL="342900" indent="-342900" eaLnBrk="1" hangingPunct="1">
              <a:spcBef>
                <a:spcPct val="20000"/>
              </a:spcBef>
            </a:pPr>
            <a:r>
              <a:rPr lang="en-US" sz="1800">
                <a:solidFill>
                  <a:schemeClr val="accent2"/>
                </a:solidFill>
                <a:latin typeface="Arial Unicode MS" pitchFamily="34" charset="-128"/>
              </a:rPr>
              <a:t>  &lt;book year="1992"&gt;</a:t>
            </a:r>
          </a:p>
          <a:p>
            <a:pPr marL="342900" indent="-342900" eaLnBrk="1" hangingPunct="1">
              <a:spcBef>
                <a:spcPct val="20000"/>
              </a:spcBef>
            </a:pPr>
            <a:r>
              <a:rPr lang="en-US" sz="1800">
                <a:solidFill>
                  <a:schemeClr val="accent2"/>
                </a:solidFill>
                <a:latin typeface="Arial Unicode MS" pitchFamily="34" charset="-128"/>
              </a:rPr>
              <a:t>    &lt;title&gt;Advanced Programming in the Unix environment&lt;/title&gt;</a:t>
            </a:r>
          </a:p>
          <a:p>
            <a:pPr marL="342900" indent="-342900" eaLnBrk="1" hangingPunct="1">
              <a:spcBef>
                <a:spcPct val="20000"/>
              </a:spcBef>
            </a:pPr>
            <a:r>
              <a:rPr lang="en-US" sz="1800">
                <a:solidFill>
                  <a:schemeClr val="accent2"/>
                </a:solidFill>
                <a:latin typeface="Arial Unicode MS" pitchFamily="34" charset="-128"/>
              </a:rPr>
              <a:t>  &lt;/book&gt;</a:t>
            </a:r>
          </a:p>
          <a:p>
            <a:pPr marL="342900" indent="-342900" eaLnBrk="1" hangingPunct="1">
              <a:spcBef>
                <a:spcPct val="20000"/>
              </a:spcBef>
            </a:pPr>
            <a:r>
              <a:rPr lang="en-US" sz="1800">
                <a:solidFill>
                  <a:schemeClr val="accent2"/>
                </a:solidFill>
                <a:latin typeface="Arial Unicode MS" pitchFamily="34" charset="-128"/>
              </a:rPr>
              <a:t>&lt;/bib&gt;</a:t>
            </a:r>
          </a:p>
        </p:txBody>
      </p:sp>
      <p:sp>
        <p:nvSpPr>
          <p:cNvPr id="486405" name="Line 5"/>
          <p:cNvSpPr>
            <a:spLocks noChangeShapeType="1"/>
          </p:cNvSpPr>
          <p:nvPr/>
        </p:nvSpPr>
        <p:spPr bwMode="auto">
          <a:xfrm>
            <a:off x="4495800" y="1676400"/>
            <a:ext cx="0" cy="4191000"/>
          </a:xfrm>
          <a:prstGeom prst="line">
            <a:avLst/>
          </a:prstGeom>
          <a:noFill/>
          <a:ln w="57150">
            <a:solidFill>
              <a:schemeClr val="tx1"/>
            </a:solidFill>
            <a:round/>
            <a:headEnd/>
            <a:tailEnd/>
          </a:ln>
          <a:effectLst/>
        </p:spPr>
        <p:txBody>
          <a:bodyPr wrap="none" anchor="ctr"/>
          <a:lstStyle/>
          <a:p>
            <a:endParaRPr lang="en-US"/>
          </a:p>
        </p:txBody>
      </p:sp>
      <p:sp>
        <p:nvSpPr>
          <p:cNvPr id="486406" name="Text Box 6"/>
          <p:cNvSpPr txBox="1">
            <a:spLocks noChangeArrowheads="1"/>
          </p:cNvSpPr>
          <p:nvPr/>
        </p:nvSpPr>
        <p:spPr bwMode="auto">
          <a:xfrm>
            <a:off x="6765925" y="1565275"/>
            <a:ext cx="962025" cy="457200"/>
          </a:xfrm>
          <a:prstGeom prst="rect">
            <a:avLst/>
          </a:prstGeom>
          <a:noFill/>
          <a:ln w="9525">
            <a:noFill/>
            <a:miter lim="800000"/>
            <a:headEnd/>
            <a:tailEnd/>
          </a:ln>
          <a:effectLst/>
        </p:spPr>
        <p:txBody>
          <a:bodyPr wrap="none">
            <a:spAutoFit/>
          </a:bodyPr>
          <a:lstStyle/>
          <a:p>
            <a:pPr eaLnBrk="1" hangingPunct="1"/>
            <a:r>
              <a:rPr lang="en-US" sz="2400"/>
              <a:t>Result</a:t>
            </a:r>
          </a:p>
        </p:txBody>
      </p:sp>
      <p:sp>
        <p:nvSpPr>
          <p:cNvPr id="486407" name="Text Box 7"/>
          <p:cNvSpPr txBox="1">
            <a:spLocks noChangeArrowheads="1"/>
          </p:cNvSpPr>
          <p:nvPr/>
        </p:nvSpPr>
        <p:spPr bwMode="auto">
          <a:xfrm>
            <a:off x="1676400" y="1447800"/>
            <a:ext cx="946150" cy="457200"/>
          </a:xfrm>
          <a:prstGeom prst="rect">
            <a:avLst/>
          </a:prstGeom>
          <a:noFill/>
          <a:ln w="9525">
            <a:noFill/>
            <a:miter lim="800000"/>
            <a:headEnd/>
            <a:tailEnd/>
          </a:ln>
          <a:effectLst/>
        </p:spPr>
        <p:txBody>
          <a:bodyPr wrap="none">
            <a:spAutoFit/>
          </a:bodyPr>
          <a:lstStyle/>
          <a:p>
            <a:pPr eaLnBrk="1" hangingPunct="1"/>
            <a:r>
              <a:rPr lang="en-US" sz="2400"/>
              <a:t>Query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3"/>
          <p:cNvSpPr>
            <a:spLocks noGrp="1"/>
          </p:cNvSpPr>
          <p:nvPr>
            <p:ph type="dt" sz="half" idx="4294967295"/>
          </p:nvPr>
        </p:nvSpPr>
        <p:spPr>
          <a:xfrm>
            <a:off x="685800" y="6248400"/>
            <a:ext cx="1905000" cy="457200"/>
          </a:xfrm>
        </p:spPr>
        <p:txBody>
          <a:bodyPr/>
          <a:lstStyle/>
          <a:p>
            <a:fld id="{1DDB956D-10FC-4418-87BA-FC834B92CD46}" type="datetime1">
              <a:rPr lang="en-US"/>
              <a:pPr/>
              <a:t>4/27/2010</a:t>
            </a:fld>
            <a:endParaRPr lang="en-US"/>
          </a:p>
        </p:txBody>
      </p:sp>
      <p:sp>
        <p:nvSpPr>
          <p:cNvPr id="8" name="Slide Number Placeholder 5"/>
          <p:cNvSpPr>
            <a:spLocks noGrp="1"/>
          </p:cNvSpPr>
          <p:nvPr>
            <p:ph type="sldNum" sz="quarter" idx="4294967295"/>
          </p:nvPr>
        </p:nvSpPr>
        <p:spPr>
          <a:xfrm>
            <a:off x="6553200" y="6248400"/>
            <a:ext cx="1905000" cy="457200"/>
          </a:xfrm>
        </p:spPr>
        <p:txBody>
          <a:bodyPr/>
          <a:lstStyle/>
          <a:p>
            <a:fld id="{F8859F15-ED46-4BCB-B991-79D20C57458B}" type="slidenum">
              <a:rPr lang="en-US"/>
              <a:pPr/>
              <a:t>49</a:t>
            </a:fld>
            <a:endParaRPr lang="en-US"/>
          </a:p>
        </p:txBody>
      </p:sp>
      <p:sp>
        <p:nvSpPr>
          <p:cNvPr id="488450" name="Rectangle 2"/>
          <p:cNvSpPr>
            <a:spLocks noGrp="1" noChangeArrowheads="1"/>
          </p:cNvSpPr>
          <p:nvPr>
            <p:ph type="title"/>
          </p:nvPr>
        </p:nvSpPr>
        <p:spPr>
          <a:xfrm>
            <a:off x="685800" y="304800"/>
            <a:ext cx="7772400" cy="1143000"/>
          </a:xfrm>
        </p:spPr>
        <p:txBody>
          <a:bodyPr/>
          <a:lstStyle/>
          <a:p>
            <a:r>
              <a:rPr lang="en-US" sz="3600" b="1">
                <a:latin typeface="Arial Unicode MS" pitchFamily="34" charset="-128"/>
              </a:rPr>
              <a:t>Example Query (2)  </a:t>
            </a:r>
          </a:p>
        </p:txBody>
      </p:sp>
      <p:sp>
        <p:nvSpPr>
          <p:cNvPr id="488451" name="Rectangle 3"/>
          <p:cNvSpPr>
            <a:spLocks noChangeArrowheads="1"/>
          </p:cNvSpPr>
          <p:nvPr/>
        </p:nvSpPr>
        <p:spPr bwMode="auto">
          <a:xfrm>
            <a:off x="1143000" y="1447800"/>
            <a:ext cx="6324600" cy="4114800"/>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US" sz="2000">
                <a:solidFill>
                  <a:srgbClr val="FF66CC"/>
                </a:solidFill>
                <a:latin typeface="Arial Unicode MS" pitchFamily="34" charset="-128"/>
              </a:rPr>
              <a:t>Return the books that cost more at amazon than fatbrain</a:t>
            </a:r>
            <a:endParaRPr lang="en-US" sz="2000">
              <a:latin typeface="Arial Unicode MS" pitchFamily="34" charset="-128"/>
            </a:endParaRPr>
          </a:p>
          <a:p>
            <a:pPr marL="342900" indent="-342900" eaLnBrk="1" hangingPunct="1">
              <a:spcBef>
                <a:spcPct val="20000"/>
              </a:spcBef>
            </a:pPr>
            <a:r>
              <a:rPr lang="en-US" sz="2000">
                <a:latin typeface="Arial Unicode MS" pitchFamily="34" charset="-128"/>
              </a:rPr>
              <a:t>Let $amazon := document(</a:t>
            </a:r>
            <a:r>
              <a:rPr lang="en-US" sz="2000">
                <a:latin typeface="Arial Unicode MS" pitchFamily="34" charset="-128"/>
                <a:hlinkClick r:id="rId3"/>
              </a:rPr>
              <a:t>http://www.amazon.com/books.xml</a:t>
            </a:r>
            <a:r>
              <a:rPr lang="en-US" sz="2000">
                <a:latin typeface="Arial Unicode MS" pitchFamily="34" charset="-128"/>
              </a:rPr>
              <a:t>),</a:t>
            </a:r>
          </a:p>
          <a:p>
            <a:pPr marL="342900" indent="-342900" eaLnBrk="1" hangingPunct="1">
              <a:spcBef>
                <a:spcPct val="20000"/>
              </a:spcBef>
            </a:pPr>
            <a:r>
              <a:rPr lang="en-US" sz="2000">
                <a:latin typeface="Arial Unicode MS" pitchFamily="34" charset="-128"/>
              </a:rPr>
              <a:t>Let $fatbrain := document(</a:t>
            </a:r>
            <a:r>
              <a:rPr lang="en-US" sz="2000">
                <a:latin typeface="Arial Unicode MS" pitchFamily="34" charset="-128"/>
                <a:hlinkClick r:id="rId4"/>
              </a:rPr>
              <a:t>http://www.fatbrain.com/books.xml</a:t>
            </a:r>
            <a:r>
              <a:rPr lang="en-US" sz="2000">
                <a:latin typeface="Arial Unicode MS" pitchFamily="34" charset="-128"/>
              </a:rPr>
              <a:t>)</a:t>
            </a:r>
          </a:p>
          <a:p>
            <a:pPr marL="342900" indent="-342900" eaLnBrk="1" hangingPunct="1">
              <a:spcBef>
                <a:spcPct val="20000"/>
              </a:spcBef>
            </a:pPr>
            <a:r>
              <a:rPr lang="en-US" sz="2000">
                <a:latin typeface="Arial Unicode MS" pitchFamily="34" charset="-128"/>
              </a:rPr>
              <a:t>For $am in $amazon/books/book,</a:t>
            </a:r>
          </a:p>
          <a:p>
            <a:pPr marL="342900" indent="-342900" eaLnBrk="1" hangingPunct="1">
              <a:spcBef>
                <a:spcPct val="20000"/>
              </a:spcBef>
            </a:pPr>
            <a:r>
              <a:rPr lang="en-US" sz="2000">
                <a:latin typeface="Arial Unicode MS" pitchFamily="34" charset="-128"/>
              </a:rPr>
              <a:t>      $fat in $fatbrain/books/book</a:t>
            </a:r>
          </a:p>
          <a:p>
            <a:pPr marL="342900" indent="-342900" eaLnBrk="1" hangingPunct="1">
              <a:spcBef>
                <a:spcPct val="20000"/>
              </a:spcBef>
            </a:pPr>
            <a:r>
              <a:rPr lang="en-US" sz="2000">
                <a:latin typeface="Arial Unicode MS" pitchFamily="34" charset="-128"/>
              </a:rPr>
              <a:t>Where $am/isbn = $fat/isbn</a:t>
            </a:r>
          </a:p>
          <a:p>
            <a:pPr marL="342900" indent="-342900" eaLnBrk="1" hangingPunct="1">
              <a:spcBef>
                <a:spcPct val="20000"/>
              </a:spcBef>
            </a:pPr>
            <a:r>
              <a:rPr lang="en-US" sz="2000">
                <a:latin typeface="Arial Unicode MS" pitchFamily="34" charset="-128"/>
              </a:rPr>
              <a:t>    and $am/price &gt; $fat/price</a:t>
            </a:r>
          </a:p>
          <a:p>
            <a:pPr marL="342900" indent="-342900" eaLnBrk="1" hangingPunct="1">
              <a:spcBef>
                <a:spcPct val="20000"/>
              </a:spcBef>
            </a:pPr>
            <a:r>
              <a:rPr lang="en-US" sz="2000">
                <a:latin typeface="Arial Unicode MS" pitchFamily="34" charset="-128"/>
              </a:rPr>
              <a:t>Return &lt;book&gt;{ $am/title, $am/price, $fat/price }&lt;book&gt;</a:t>
            </a:r>
          </a:p>
          <a:p>
            <a:pPr marL="342900" indent="-342900" eaLnBrk="1" hangingPunct="1">
              <a:spcBef>
                <a:spcPct val="20000"/>
              </a:spcBef>
            </a:pPr>
            <a:endParaRPr lang="en-US" sz="2000" b="1">
              <a:latin typeface="Arial Unicode MS" pitchFamily="34" charset="-128"/>
            </a:endParaRPr>
          </a:p>
        </p:txBody>
      </p:sp>
      <p:sp>
        <p:nvSpPr>
          <p:cNvPr id="488452" name="Freeform 4"/>
          <p:cNvSpPr>
            <a:spLocks/>
          </p:cNvSpPr>
          <p:nvPr/>
        </p:nvSpPr>
        <p:spPr bwMode="auto">
          <a:xfrm>
            <a:off x="2133600" y="4191000"/>
            <a:ext cx="4133850" cy="458788"/>
          </a:xfrm>
          <a:custGeom>
            <a:avLst/>
            <a:gdLst/>
            <a:ahLst/>
            <a:cxnLst>
              <a:cxn ang="0">
                <a:pos x="1325" y="98"/>
              </a:cxn>
              <a:cxn ang="0">
                <a:pos x="1021" y="33"/>
              </a:cxn>
              <a:cxn ang="0">
                <a:pos x="669" y="2"/>
              </a:cxn>
              <a:cxn ang="0">
                <a:pos x="378" y="7"/>
              </a:cxn>
              <a:cxn ang="0">
                <a:pos x="121" y="46"/>
              </a:cxn>
              <a:cxn ang="0">
                <a:pos x="25" y="94"/>
              </a:cxn>
              <a:cxn ang="0">
                <a:pos x="17" y="181"/>
              </a:cxn>
              <a:cxn ang="0">
                <a:pos x="82" y="224"/>
              </a:cxn>
              <a:cxn ang="0">
                <a:pos x="356" y="263"/>
              </a:cxn>
              <a:cxn ang="0">
                <a:pos x="639" y="289"/>
              </a:cxn>
              <a:cxn ang="0">
                <a:pos x="1034" y="285"/>
              </a:cxn>
              <a:cxn ang="0">
                <a:pos x="1139" y="246"/>
              </a:cxn>
              <a:cxn ang="0">
                <a:pos x="1178" y="233"/>
              </a:cxn>
              <a:cxn ang="0">
                <a:pos x="1212" y="220"/>
              </a:cxn>
              <a:cxn ang="0">
                <a:pos x="1247" y="202"/>
              </a:cxn>
              <a:cxn ang="0">
                <a:pos x="1260" y="198"/>
              </a:cxn>
              <a:cxn ang="0">
                <a:pos x="1299" y="163"/>
              </a:cxn>
              <a:cxn ang="0">
                <a:pos x="1730" y="111"/>
              </a:cxn>
              <a:cxn ang="0">
                <a:pos x="2304" y="94"/>
              </a:cxn>
              <a:cxn ang="0">
                <a:pos x="2604" y="72"/>
              </a:cxn>
            </a:cxnLst>
            <a:rect l="0" t="0" r="r" b="b"/>
            <a:pathLst>
              <a:path w="2604" h="289">
                <a:moveTo>
                  <a:pt x="1325" y="98"/>
                </a:moveTo>
                <a:cubicBezTo>
                  <a:pt x="1243" y="41"/>
                  <a:pt x="1115" y="42"/>
                  <a:pt x="1021" y="33"/>
                </a:cubicBezTo>
                <a:cubicBezTo>
                  <a:pt x="905" y="11"/>
                  <a:pt x="788" y="8"/>
                  <a:pt x="669" y="2"/>
                </a:cubicBezTo>
                <a:cubicBezTo>
                  <a:pt x="572" y="4"/>
                  <a:pt x="475" y="5"/>
                  <a:pt x="378" y="7"/>
                </a:cubicBezTo>
                <a:cubicBezTo>
                  <a:pt x="288" y="9"/>
                  <a:pt x="206" y="21"/>
                  <a:pt x="121" y="46"/>
                </a:cubicBezTo>
                <a:cubicBezTo>
                  <a:pt x="83" y="57"/>
                  <a:pt x="49" y="59"/>
                  <a:pt x="25" y="94"/>
                </a:cubicBezTo>
                <a:cubicBezTo>
                  <a:pt x="13" y="134"/>
                  <a:pt x="0" y="115"/>
                  <a:pt x="17" y="181"/>
                </a:cubicBezTo>
                <a:cubicBezTo>
                  <a:pt x="19" y="187"/>
                  <a:pt x="75" y="221"/>
                  <a:pt x="82" y="224"/>
                </a:cubicBezTo>
                <a:cubicBezTo>
                  <a:pt x="161" y="264"/>
                  <a:pt x="271" y="259"/>
                  <a:pt x="356" y="263"/>
                </a:cubicBezTo>
                <a:cubicBezTo>
                  <a:pt x="451" y="273"/>
                  <a:pt x="544" y="284"/>
                  <a:pt x="639" y="289"/>
                </a:cubicBezTo>
                <a:cubicBezTo>
                  <a:pt x="771" y="288"/>
                  <a:pt x="902" y="288"/>
                  <a:pt x="1034" y="285"/>
                </a:cubicBezTo>
                <a:cubicBezTo>
                  <a:pt x="1068" y="284"/>
                  <a:pt x="1109" y="260"/>
                  <a:pt x="1139" y="246"/>
                </a:cubicBezTo>
                <a:cubicBezTo>
                  <a:pt x="1151" y="240"/>
                  <a:pt x="1178" y="233"/>
                  <a:pt x="1178" y="233"/>
                </a:cubicBezTo>
                <a:cubicBezTo>
                  <a:pt x="1210" y="211"/>
                  <a:pt x="1168" y="237"/>
                  <a:pt x="1212" y="220"/>
                </a:cubicBezTo>
                <a:cubicBezTo>
                  <a:pt x="1224" y="215"/>
                  <a:pt x="1234" y="206"/>
                  <a:pt x="1247" y="202"/>
                </a:cubicBezTo>
                <a:cubicBezTo>
                  <a:pt x="1251" y="201"/>
                  <a:pt x="1256" y="199"/>
                  <a:pt x="1260" y="198"/>
                </a:cubicBezTo>
                <a:cubicBezTo>
                  <a:pt x="1275" y="187"/>
                  <a:pt x="1284" y="175"/>
                  <a:pt x="1299" y="163"/>
                </a:cubicBezTo>
                <a:cubicBezTo>
                  <a:pt x="1362" y="0"/>
                  <a:pt x="1387" y="114"/>
                  <a:pt x="1730" y="111"/>
                </a:cubicBezTo>
                <a:cubicBezTo>
                  <a:pt x="1921" y="101"/>
                  <a:pt x="2113" y="102"/>
                  <a:pt x="2304" y="94"/>
                </a:cubicBezTo>
                <a:cubicBezTo>
                  <a:pt x="2404" y="83"/>
                  <a:pt x="2504" y="72"/>
                  <a:pt x="2604" y="72"/>
                </a:cubicBezTo>
              </a:path>
            </a:pathLst>
          </a:custGeom>
          <a:noFill/>
          <a:ln w="9525">
            <a:solidFill>
              <a:srgbClr val="FF0000"/>
            </a:solidFill>
            <a:round/>
            <a:headEnd/>
            <a:tailEnd/>
          </a:ln>
          <a:effectLst/>
        </p:spPr>
        <p:txBody>
          <a:bodyPr wrap="none" anchor="ctr"/>
          <a:lstStyle/>
          <a:p>
            <a:endParaRPr lang="en-US"/>
          </a:p>
        </p:txBody>
      </p:sp>
      <p:sp>
        <p:nvSpPr>
          <p:cNvPr id="488453" name="Text Box 5"/>
          <p:cNvSpPr txBox="1">
            <a:spLocks noChangeArrowheads="1"/>
          </p:cNvSpPr>
          <p:nvPr/>
        </p:nvSpPr>
        <p:spPr bwMode="auto">
          <a:xfrm>
            <a:off x="6324600" y="3962400"/>
            <a:ext cx="692150" cy="457200"/>
          </a:xfrm>
          <a:prstGeom prst="rect">
            <a:avLst/>
          </a:prstGeom>
          <a:noFill/>
          <a:ln w="9525">
            <a:noFill/>
            <a:miter lim="800000"/>
            <a:headEnd/>
            <a:tailEnd/>
          </a:ln>
          <a:effectLst/>
        </p:spPr>
        <p:txBody>
          <a:bodyPr wrap="none">
            <a:spAutoFit/>
          </a:bodyPr>
          <a:lstStyle/>
          <a:p>
            <a:pPr algn="just" eaLnBrk="1" hangingPunct="1"/>
            <a:r>
              <a:rPr lang="en-US" sz="2400">
                <a:solidFill>
                  <a:srgbClr val="FF0000"/>
                </a:solidFill>
              </a:rPr>
              <a:t>Join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Slides adapted from Rao (ASU) &amp; Franklin (Berkeley)</a:t>
            </a:r>
          </a:p>
        </p:txBody>
      </p:sp>
      <p:sp>
        <p:nvSpPr>
          <p:cNvPr id="340994" name="Rectangle 2"/>
          <p:cNvSpPr>
            <a:spLocks noGrp="1" noChangeArrowheads="1"/>
          </p:cNvSpPr>
          <p:nvPr>
            <p:ph type="title"/>
          </p:nvPr>
        </p:nvSpPr>
        <p:spPr/>
        <p:txBody>
          <a:bodyPr/>
          <a:lstStyle/>
          <a:p>
            <a:r>
              <a:rPr lang="en-US"/>
              <a:t>Adapting old disciplines for Web-age</a:t>
            </a:r>
          </a:p>
        </p:txBody>
      </p:sp>
      <p:sp>
        <p:nvSpPr>
          <p:cNvPr id="340995" name="Rectangle 3"/>
          <p:cNvSpPr>
            <a:spLocks noGrp="1" noChangeArrowheads="1"/>
          </p:cNvSpPr>
          <p:nvPr>
            <p:ph type="body" sz="half" idx="1"/>
          </p:nvPr>
        </p:nvSpPr>
        <p:spPr>
          <a:xfrm>
            <a:off x="0" y="1143000"/>
            <a:ext cx="8915400" cy="4114800"/>
          </a:xfrm>
        </p:spPr>
        <p:txBody>
          <a:bodyPr/>
          <a:lstStyle/>
          <a:p>
            <a:r>
              <a:rPr lang="en-US"/>
              <a:t>Information (text) retrieval </a:t>
            </a:r>
          </a:p>
          <a:p>
            <a:pPr lvl="1"/>
            <a:r>
              <a:rPr lang="en-US" sz="2000"/>
              <a:t>Scale of the web</a:t>
            </a:r>
          </a:p>
          <a:p>
            <a:pPr lvl="1"/>
            <a:r>
              <a:rPr lang="en-US" sz="2000"/>
              <a:t>Hyper text/ Link structure</a:t>
            </a:r>
          </a:p>
          <a:p>
            <a:pPr lvl="1"/>
            <a:r>
              <a:rPr lang="en-US" sz="2000"/>
              <a:t>Authority/hub computations</a:t>
            </a:r>
          </a:p>
          <a:p>
            <a:r>
              <a:rPr lang="en-US"/>
              <a:t>Databases</a:t>
            </a:r>
          </a:p>
          <a:p>
            <a:pPr lvl="1"/>
            <a:r>
              <a:rPr lang="en-US" sz="2000"/>
              <a:t>Multiple databases</a:t>
            </a:r>
          </a:p>
          <a:p>
            <a:pPr lvl="2"/>
            <a:r>
              <a:rPr lang="en-US" sz="1800"/>
              <a:t>Heterogeneous, access limited, partially overlapping</a:t>
            </a:r>
          </a:p>
          <a:p>
            <a:pPr lvl="1"/>
            <a:r>
              <a:rPr lang="en-US" sz="2000"/>
              <a:t>Network (un)reliability</a:t>
            </a:r>
          </a:p>
          <a:p>
            <a:r>
              <a:rPr lang="en-US"/>
              <a:t>Datamining [Machine Learning/Statistics/Databases]</a:t>
            </a:r>
          </a:p>
          <a:p>
            <a:pPr lvl="1"/>
            <a:r>
              <a:rPr lang="en-US" sz="2000"/>
              <a:t>Learning patterns from large scale data</a:t>
            </a:r>
          </a:p>
        </p:txBody>
      </p:sp>
      <p:pic>
        <p:nvPicPr>
          <p:cNvPr id="340997" name="Picture 5" descr="pub_bigtick"/>
          <p:cNvPicPr>
            <a:picLocks noChangeAspect="1" noChangeArrowheads="1"/>
          </p:cNvPicPr>
          <p:nvPr/>
        </p:nvPicPr>
        <p:blipFill>
          <a:blip r:embed="rId3" cstate="print"/>
          <a:srcRect/>
          <a:stretch>
            <a:fillRect/>
          </a:stretch>
        </p:blipFill>
        <p:spPr bwMode="auto">
          <a:xfrm>
            <a:off x="4495800" y="1066800"/>
            <a:ext cx="1905000" cy="1533525"/>
          </a:xfrm>
          <a:prstGeom prst="rect">
            <a:avLst/>
          </a:prstGeom>
          <a:noFill/>
        </p:spPr>
      </p:pic>
      <p:pic>
        <p:nvPicPr>
          <p:cNvPr id="340999" name="Picture 7" descr="pub_bigtick"/>
          <p:cNvPicPr>
            <a:picLocks noChangeAspect="1" noChangeArrowheads="1"/>
          </p:cNvPicPr>
          <p:nvPr/>
        </p:nvPicPr>
        <p:blipFill>
          <a:blip r:embed="rId3" cstate="print"/>
          <a:srcRect/>
          <a:stretch>
            <a:fillRect/>
          </a:stretch>
        </p:blipFill>
        <p:spPr bwMode="auto">
          <a:xfrm>
            <a:off x="6248400" y="3733800"/>
            <a:ext cx="1905000" cy="1533525"/>
          </a:xfrm>
          <a:prstGeom prst="rect">
            <a:avLst/>
          </a:prstGeom>
          <a:noFill/>
        </p:spPr>
      </p:pic>
      <p:sp>
        <p:nvSpPr>
          <p:cNvPr id="341000" name="AutoShape 8"/>
          <p:cNvSpPr>
            <a:spLocks noChangeArrowheads="1"/>
          </p:cNvSpPr>
          <p:nvPr/>
        </p:nvSpPr>
        <p:spPr bwMode="auto">
          <a:xfrm>
            <a:off x="4572000" y="2514600"/>
            <a:ext cx="3048000" cy="990600"/>
          </a:xfrm>
          <a:prstGeom prst="leftArrow">
            <a:avLst>
              <a:gd name="adj1" fmla="val 50000"/>
              <a:gd name="adj2" fmla="val 76923"/>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0997"/>
                                        </p:tgtEl>
                                        <p:attrNameLst>
                                          <p:attrName>style.visibility</p:attrName>
                                        </p:attrNameLst>
                                      </p:cBhvr>
                                      <p:to>
                                        <p:strVal val="visible"/>
                                      </p:to>
                                    </p:set>
                                    <p:animEffect transition="in" filter="blinds(horizontal)">
                                      <p:cBhvr>
                                        <p:cTn id="7" dur="500"/>
                                        <p:tgtEl>
                                          <p:spTgt spid="3409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0999"/>
                                        </p:tgtEl>
                                        <p:attrNameLst>
                                          <p:attrName>style.visibility</p:attrName>
                                        </p:attrNameLst>
                                      </p:cBhvr>
                                      <p:to>
                                        <p:strVal val="visible"/>
                                      </p:to>
                                    </p:set>
                                    <p:animEffect transition="in" filter="blinds(horizontal)">
                                      <p:cBhvr>
                                        <p:cTn id="12" dur="500"/>
                                        <p:tgtEl>
                                          <p:spTgt spid="3409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1000"/>
                                        </p:tgtEl>
                                        <p:attrNameLst>
                                          <p:attrName>style.visibility</p:attrName>
                                        </p:attrNameLst>
                                      </p:cBhvr>
                                      <p:to>
                                        <p:strVal val="visible"/>
                                      </p:to>
                                    </p:set>
                                    <p:animEffect transition="in" filter="box(in)">
                                      <p:cBhvr>
                                        <p:cTn id="17" dur="500"/>
                                        <p:tgtEl>
                                          <p:spTgt spid="341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54233D8A-1B47-4EB0-BCFB-2E3E4FB64D42}" type="datetime1">
              <a:rPr lang="en-US"/>
              <a:pPr/>
              <a:t>4/27/2010</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6" name="Slide Number Placeholder 5"/>
          <p:cNvSpPr>
            <a:spLocks noGrp="1"/>
          </p:cNvSpPr>
          <p:nvPr>
            <p:ph type="sldNum" sz="quarter" idx="4294967295"/>
          </p:nvPr>
        </p:nvSpPr>
        <p:spPr>
          <a:xfrm>
            <a:off x="6553200" y="6248400"/>
            <a:ext cx="1905000" cy="457200"/>
          </a:xfrm>
        </p:spPr>
        <p:txBody>
          <a:bodyPr/>
          <a:lstStyle/>
          <a:p>
            <a:fld id="{5D875686-407D-45FB-9F69-852234A0BA8F}" type="slidenum">
              <a:rPr lang="en-US"/>
              <a:pPr/>
              <a:t>50</a:t>
            </a:fld>
            <a:endParaRPr lang="en-US"/>
          </a:p>
        </p:txBody>
      </p:sp>
      <p:sp>
        <p:nvSpPr>
          <p:cNvPr id="490498" name="Rectangle 2"/>
          <p:cNvSpPr>
            <a:spLocks noGrp="1" noChangeArrowheads="1"/>
          </p:cNvSpPr>
          <p:nvPr>
            <p:ph type="title"/>
          </p:nvPr>
        </p:nvSpPr>
        <p:spPr>
          <a:xfrm>
            <a:off x="457200" y="609600"/>
            <a:ext cx="8382000" cy="1143000"/>
          </a:xfrm>
        </p:spPr>
        <p:txBody>
          <a:bodyPr/>
          <a:lstStyle/>
          <a:p>
            <a:r>
              <a:rPr lang="en-US"/>
              <a:t>XML frenzy in the DB Community</a:t>
            </a:r>
          </a:p>
        </p:txBody>
      </p:sp>
      <p:sp>
        <p:nvSpPr>
          <p:cNvPr id="490499" name="Rectangle 3"/>
          <p:cNvSpPr>
            <a:spLocks noGrp="1" noChangeArrowheads="1"/>
          </p:cNvSpPr>
          <p:nvPr>
            <p:ph type="body" idx="1"/>
          </p:nvPr>
        </p:nvSpPr>
        <p:spPr/>
        <p:txBody>
          <a:bodyPr/>
          <a:lstStyle/>
          <a:p>
            <a:r>
              <a:rPr lang="en-US"/>
              <a:t>Now that XML is there, what can we do with it?</a:t>
            </a:r>
          </a:p>
          <a:p>
            <a:pPr lvl="1"/>
            <a:r>
              <a:rPr lang="en-US"/>
              <a:t>Convert all databases from Relational to XML?</a:t>
            </a:r>
          </a:p>
          <a:p>
            <a:pPr lvl="2"/>
            <a:r>
              <a:rPr lang="en-US"/>
              <a:t>Or provide XML views of relational databases?</a:t>
            </a:r>
          </a:p>
          <a:p>
            <a:pPr lvl="1"/>
            <a:r>
              <a:rPr lang="en-US"/>
              <a:t>Develop theory of native XML databases?</a:t>
            </a:r>
          </a:p>
          <a:p>
            <a:pPr lvl="2"/>
            <a:r>
              <a:rPr lang="en-US"/>
              <a:t>Or assume that XML data will be stored in relational databases..</a:t>
            </a:r>
          </a:p>
          <a:p>
            <a:pPr lvl="3"/>
            <a:r>
              <a:rPr lang="en-US"/>
              <a:t>Issues: What sort of storage mechanisms? What sort of indices? </a:t>
            </a:r>
          </a:p>
          <a:p>
            <a:pPr lvl="1">
              <a:buFontTx/>
              <a:buNone/>
            </a:pP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3"/>
          <p:cNvSpPr>
            <a:spLocks noGrp="1"/>
          </p:cNvSpPr>
          <p:nvPr>
            <p:ph type="dt" sz="half" idx="4294967295"/>
          </p:nvPr>
        </p:nvSpPr>
        <p:spPr>
          <a:xfrm>
            <a:off x="685800" y="6248400"/>
            <a:ext cx="1905000" cy="457200"/>
          </a:xfrm>
        </p:spPr>
        <p:txBody>
          <a:bodyPr/>
          <a:lstStyle/>
          <a:p>
            <a:fld id="{8F8961A4-9ECB-4568-8CEF-6CB19D6CA7A2}" type="datetime1">
              <a:rPr lang="en-US"/>
              <a:pPr/>
              <a:t>4/27/2010</a:t>
            </a:fld>
            <a:endParaRPr lang="en-US"/>
          </a:p>
        </p:txBody>
      </p:sp>
      <p:sp>
        <p:nvSpPr>
          <p:cNvPr id="10"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11" name="Slide Number Placeholder 5"/>
          <p:cNvSpPr>
            <a:spLocks noGrp="1"/>
          </p:cNvSpPr>
          <p:nvPr>
            <p:ph type="sldNum" sz="quarter" idx="4294967295"/>
          </p:nvPr>
        </p:nvSpPr>
        <p:spPr>
          <a:xfrm>
            <a:off x="6553200" y="6248400"/>
            <a:ext cx="1905000" cy="457200"/>
          </a:xfrm>
        </p:spPr>
        <p:txBody>
          <a:bodyPr/>
          <a:lstStyle/>
          <a:p>
            <a:fld id="{3B117E1A-E883-4B69-81D6-A686DE48EDF1}" type="slidenum">
              <a:rPr lang="en-US"/>
              <a:pPr/>
              <a:t>51</a:t>
            </a:fld>
            <a:endParaRPr lang="en-US"/>
          </a:p>
        </p:txBody>
      </p:sp>
      <p:sp>
        <p:nvSpPr>
          <p:cNvPr id="494594" name="Rectangle 2"/>
          <p:cNvSpPr>
            <a:spLocks noGrp="1" noChangeArrowheads="1"/>
          </p:cNvSpPr>
          <p:nvPr>
            <p:ph type="title"/>
          </p:nvPr>
        </p:nvSpPr>
        <p:spPr/>
        <p:txBody>
          <a:bodyPr/>
          <a:lstStyle/>
          <a:p>
            <a:r>
              <a:rPr lang="en-US"/>
              <a:t>XML middleware for Databases</a:t>
            </a:r>
          </a:p>
        </p:txBody>
      </p:sp>
      <p:sp>
        <p:nvSpPr>
          <p:cNvPr id="494595" name="Rectangle 3"/>
          <p:cNvSpPr>
            <a:spLocks noGrp="1" noChangeArrowheads="1"/>
          </p:cNvSpPr>
          <p:nvPr>
            <p:ph type="body" idx="1"/>
          </p:nvPr>
        </p:nvSpPr>
        <p:spPr>
          <a:xfrm>
            <a:off x="685800" y="1981200"/>
            <a:ext cx="3962400" cy="4114800"/>
          </a:xfrm>
        </p:spPr>
        <p:txBody>
          <a:bodyPr/>
          <a:lstStyle/>
          <a:p>
            <a:r>
              <a:rPr lang="en-US" sz="2000"/>
              <a:t>XML adapters (middle-ware) received significant attention in DB community</a:t>
            </a:r>
          </a:p>
          <a:p>
            <a:pPr lvl="1"/>
            <a:r>
              <a:rPr lang="en-US" sz="1800"/>
              <a:t>SilkRoute (AT&amp;T)</a:t>
            </a:r>
          </a:p>
          <a:p>
            <a:pPr lvl="1"/>
            <a:r>
              <a:rPr lang="en-US" sz="1800"/>
              <a:t>Xperanto (IBM)</a:t>
            </a:r>
          </a:p>
          <a:p>
            <a:r>
              <a:rPr lang="en-US" sz="2000"/>
              <a:t>Issues:</a:t>
            </a:r>
          </a:p>
          <a:p>
            <a:pPr lvl="1"/>
            <a:r>
              <a:rPr lang="en-US" sz="1800"/>
              <a:t> Need to convert relational data into XML</a:t>
            </a:r>
          </a:p>
          <a:p>
            <a:pPr lvl="2"/>
            <a:r>
              <a:rPr lang="en-US" sz="1600"/>
              <a:t>Tagging (easy)</a:t>
            </a:r>
          </a:p>
          <a:p>
            <a:pPr lvl="1"/>
            <a:r>
              <a:rPr lang="en-US" sz="1800"/>
              <a:t>Need to convert Xquery queries into equivalent SQL queries</a:t>
            </a:r>
          </a:p>
          <a:p>
            <a:pPr lvl="2"/>
            <a:r>
              <a:rPr lang="en-US" sz="1600"/>
              <a:t>Trickier as Xquery supports schema querying</a:t>
            </a:r>
          </a:p>
          <a:p>
            <a:pPr lvl="2"/>
            <a:endParaRPr lang="en-US" sz="1600"/>
          </a:p>
        </p:txBody>
      </p:sp>
      <p:pic>
        <p:nvPicPr>
          <p:cNvPr id="494596" name="Picture 4"/>
          <p:cNvPicPr>
            <a:picLocks noChangeAspect="1" noChangeArrowheads="1"/>
          </p:cNvPicPr>
          <p:nvPr/>
        </p:nvPicPr>
        <p:blipFill>
          <a:blip r:embed="rId3" cstate="print"/>
          <a:srcRect/>
          <a:stretch>
            <a:fillRect/>
          </a:stretch>
        </p:blipFill>
        <p:spPr bwMode="auto">
          <a:xfrm>
            <a:off x="4572000" y="1676400"/>
            <a:ext cx="4038600" cy="1109663"/>
          </a:xfrm>
          <a:prstGeom prst="rect">
            <a:avLst/>
          </a:prstGeom>
          <a:noFill/>
          <a:ln w="9525">
            <a:noFill/>
            <a:miter lim="800000"/>
            <a:headEnd/>
            <a:tailEnd/>
          </a:ln>
          <a:effectLst/>
        </p:spPr>
      </p:pic>
      <p:pic>
        <p:nvPicPr>
          <p:cNvPr id="494597" name="Picture 5"/>
          <p:cNvPicPr>
            <a:picLocks noChangeAspect="1" noChangeArrowheads="1"/>
          </p:cNvPicPr>
          <p:nvPr/>
        </p:nvPicPr>
        <p:blipFill>
          <a:blip r:embed="rId4" cstate="print"/>
          <a:srcRect/>
          <a:stretch>
            <a:fillRect/>
          </a:stretch>
        </p:blipFill>
        <p:spPr bwMode="auto">
          <a:xfrm>
            <a:off x="4800600" y="3124200"/>
            <a:ext cx="3886200" cy="3346450"/>
          </a:xfrm>
          <a:prstGeom prst="rect">
            <a:avLst/>
          </a:prstGeom>
          <a:noFill/>
          <a:ln w="9525">
            <a:noFill/>
            <a:miter lim="800000"/>
            <a:headEnd/>
            <a:tailEnd/>
          </a:ln>
          <a:effectLst/>
        </p:spPr>
      </p:pic>
      <p:sp>
        <p:nvSpPr>
          <p:cNvPr id="494598" name="Text Box 6"/>
          <p:cNvSpPr txBox="1">
            <a:spLocks noChangeArrowheads="1"/>
          </p:cNvSpPr>
          <p:nvPr/>
        </p:nvSpPr>
        <p:spPr bwMode="auto">
          <a:xfrm>
            <a:off x="762000" y="381000"/>
            <a:ext cx="7246938" cy="457200"/>
          </a:xfrm>
          <a:prstGeom prst="rect">
            <a:avLst/>
          </a:prstGeom>
          <a:noFill/>
          <a:ln w="9525">
            <a:noFill/>
            <a:miter lim="800000"/>
            <a:headEnd/>
            <a:tailEnd/>
          </a:ln>
          <a:effectLst/>
        </p:spPr>
        <p:txBody>
          <a:bodyPr wrap="none">
            <a:spAutoFit/>
          </a:bodyPr>
          <a:lstStyle/>
          <a:p>
            <a:pPr eaLnBrk="1" hangingPunct="1"/>
            <a:r>
              <a:rPr lang="en-US" sz="2400">
                <a:solidFill>
                  <a:srgbClr val="CC3300"/>
                </a:solidFill>
              </a:rPr>
              <a:t>On the internet, nobody needs to know that you are  a dog</a:t>
            </a:r>
          </a:p>
        </p:txBody>
      </p:sp>
      <p:sp>
        <p:nvSpPr>
          <p:cNvPr id="494599" name="Text Box 7"/>
          <p:cNvSpPr txBox="1">
            <a:spLocks noChangeArrowheads="1"/>
          </p:cNvSpPr>
          <p:nvPr/>
        </p:nvSpPr>
        <p:spPr bwMode="auto">
          <a:xfrm>
            <a:off x="7239000" y="0"/>
            <a:ext cx="1252538" cy="457200"/>
          </a:xfrm>
          <a:prstGeom prst="rect">
            <a:avLst/>
          </a:prstGeom>
          <a:noFill/>
          <a:ln w="9525">
            <a:noFill/>
            <a:miter lim="800000"/>
            <a:headEnd/>
            <a:tailEnd/>
          </a:ln>
          <a:effectLst/>
        </p:spPr>
        <p:txBody>
          <a:bodyPr wrap="none">
            <a:spAutoFit/>
          </a:bodyPr>
          <a:lstStyle/>
          <a:p>
            <a:pPr eaLnBrk="1" hangingPunct="1"/>
            <a:r>
              <a:rPr lang="en-US" sz="2400">
                <a:solidFill>
                  <a:srgbClr val="CC3300"/>
                </a:solidFill>
              </a:rPr>
              <a:t>RDBMS</a:t>
            </a:r>
          </a:p>
        </p:txBody>
      </p:sp>
      <p:sp>
        <p:nvSpPr>
          <p:cNvPr id="494600" name="Line 8"/>
          <p:cNvSpPr>
            <a:spLocks noChangeShapeType="1"/>
          </p:cNvSpPr>
          <p:nvPr/>
        </p:nvSpPr>
        <p:spPr bwMode="auto">
          <a:xfrm>
            <a:off x="7391400" y="609600"/>
            <a:ext cx="609600" cy="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2" name="Rectangle 2"/>
          <p:cNvSpPr>
            <a:spLocks noGrp="1" noChangeArrowheads="1"/>
          </p:cNvSpPr>
          <p:nvPr>
            <p:ph type="ctrTitle"/>
          </p:nvPr>
        </p:nvSpPr>
        <p:spPr/>
        <p:txBody>
          <a:bodyPr/>
          <a:lstStyle/>
          <a:p>
            <a:r>
              <a:rPr lang="en-US"/>
              <a:t>XML &amp; Meaning</a:t>
            </a:r>
          </a:p>
        </p:txBody>
      </p:sp>
      <p:sp>
        <p:nvSpPr>
          <p:cNvPr id="455683" name="Rectangle 3"/>
          <p:cNvSpPr>
            <a:spLocks noGrp="1" noChangeArrowheads="1"/>
          </p:cNvSpPr>
          <p:nvPr>
            <p:ph type="subTitle" idx="1"/>
          </p:nvPr>
        </p:nvSpPr>
        <p:spPr/>
        <p:txBody>
          <a:bodyPr/>
          <a:lstStyle/>
          <a:p>
            <a:r>
              <a:rPr lang="en-US" dirty="0" smtClean="0"/>
              <a:t>“Colorless Green Ideas Sleep Furiously.”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fld id="{EF8CB6FF-56AD-4E49-A7B7-DF58B27E1EFF}" type="datetime1">
              <a:rPr lang="en-US"/>
              <a:pPr/>
              <a:t>4/27/2010</a:t>
            </a:fld>
            <a:endParaRPr lang="en-US"/>
          </a:p>
        </p:txBody>
      </p:sp>
      <p:sp>
        <p:nvSpPr>
          <p:cNvPr id="8" name="Footer Placeholder 3"/>
          <p:cNvSpPr>
            <a:spLocks noGrp="1"/>
          </p:cNvSpPr>
          <p:nvPr>
            <p:ph type="ftr" sz="quarter" idx="11"/>
          </p:nvPr>
        </p:nvSpPr>
        <p:spPr/>
        <p:txBody>
          <a:bodyPr/>
          <a:lstStyle/>
          <a:p>
            <a:r>
              <a:rPr lang="en-US"/>
              <a:t>Slides adapted from Rao (ASU) &amp; Franklin (Berkeley)</a:t>
            </a:r>
          </a:p>
        </p:txBody>
      </p:sp>
      <p:sp>
        <p:nvSpPr>
          <p:cNvPr id="9" name="Slide Number Placeholder 4"/>
          <p:cNvSpPr>
            <a:spLocks noGrp="1"/>
          </p:cNvSpPr>
          <p:nvPr>
            <p:ph type="sldNum" sz="quarter" idx="12"/>
          </p:nvPr>
        </p:nvSpPr>
        <p:spPr/>
        <p:txBody>
          <a:bodyPr/>
          <a:lstStyle/>
          <a:p>
            <a:fld id="{4B7F06F9-D2F0-4975-90A9-40F8ECF8C578}" type="slidenum">
              <a:rPr lang="en-US"/>
              <a:pPr/>
              <a:t>53</a:t>
            </a:fld>
            <a:endParaRPr lang="en-US"/>
          </a:p>
        </p:txBody>
      </p:sp>
      <p:sp>
        <p:nvSpPr>
          <p:cNvPr id="443394" name="Rectangle 2"/>
          <p:cNvSpPr>
            <a:spLocks noGrp="1" noChangeArrowheads="1"/>
          </p:cNvSpPr>
          <p:nvPr>
            <p:ph type="title"/>
          </p:nvPr>
        </p:nvSpPr>
        <p:spPr>
          <a:xfrm>
            <a:off x="434975" y="622300"/>
            <a:ext cx="8535988" cy="685800"/>
          </a:xfrm>
        </p:spPr>
        <p:txBody>
          <a:bodyPr/>
          <a:lstStyle/>
          <a:p>
            <a:r>
              <a:rPr lang="en-US" sz="3600">
                <a:solidFill>
                  <a:schemeClr val="tx1"/>
                </a:solidFill>
              </a:rPr>
              <a:t>XML </a:t>
            </a:r>
            <a:r>
              <a:rPr lang="en-US">
                <a:solidFill>
                  <a:schemeClr val="tx1"/>
                </a:solidFill>
                <a:sym typeface="Symbol" pitchFamily="18" charset="2"/>
              </a:rPr>
              <a:t></a:t>
            </a:r>
            <a:r>
              <a:rPr lang="en-US" sz="3600">
                <a:solidFill>
                  <a:schemeClr val="tx1"/>
                </a:solidFill>
                <a:sym typeface="Symbol" pitchFamily="18" charset="2"/>
              </a:rPr>
              <a:t> </a:t>
            </a:r>
            <a:r>
              <a:rPr lang="en-US" sz="3600">
                <a:solidFill>
                  <a:schemeClr val="tx1"/>
                </a:solidFill>
              </a:rPr>
              <a:t>machine accessible meaning</a:t>
            </a:r>
          </a:p>
        </p:txBody>
      </p:sp>
      <p:sp>
        <p:nvSpPr>
          <p:cNvPr id="443395" name="Rectangle 3"/>
          <p:cNvSpPr>
            <a:spLocks noChangeArrowheads="1"/>
          </p:cNvSpPr>
          <p:nvPr/>
        </p:nvSpPr>
        <p:spPr bwMode="auto">
          <a:xfrm>
            <a:off x="457200" y="2286000"/>
            <a:ext cx="8153400" cy="4267200"/>
          </a:xfrm>
          <a:prstGeom prst="rect">
            <a:avLst/>
          </a:prstGeom>
          <a:solidFill>
            <a:srgbClr val="FFFF99"/>
          </a:solidFill>
          <a:ln w="28575">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pic>
        <p:nvPicPr>
          <p:cNvPr id="443396" name="Picture 4" descr="chinees"/>
          <p:cNvPicPr>
            <a:picLocks noChangeAspect="1" noChangeArrowheads="1"/>
          </p:cNvPicPr>
          <p:nvPr/>
        </p:nvPicPr>
        <p:blipFill>
          <a:blip r:embed="rId3" cstate="print"/>
          <a:srcRect/>
          <a:stretch>
            <a:fillRect/>
          </a:stretch>
        </p:blipFill>
        <p:spPr bwMode="auto">
          <a:xfrm>
            <a:off x="2743200" y="2590800"/>
            <a:ext cx="3438525" cy="3657600"/>
          </a:xfrm>
          <a:prstGeom prst="rect">
            <a:avLst/>
          </a:prstGeom>
          <a:noFill/>
        </p:spPr>
      </p:pic>
      <p:sp>
        <p:nvSpPr>
          <p:cNvPr id="443397" name="Text Box 5"/>
          <p:cNvSpPr txBox="1">
            <a:spLocks noChangeArrowheads="1"/>
          </p:cNvSpPr>
          <p:nvPr/>
        </p:nvSpPr>
        <p:spPr bwMode="auto">
          <a:xfrm>
            <a:off x="787400" y="1476375"/>
            <a:ext cx="7578725" cy="822325"/>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This is what a web-page in natural language </a:t>
            </a:r>
          </a:p>
          <a:p>
            <a:r>
              <a:rPr lang="en-GB" sz="2400" b="1">
                <a:solidFill>
                  <a:srgbClr val="FF0000"/>
                </a:solidFill>
                <a:latin typeface="Arial" charset="0"/>
              </a:rPr>
              <a:t>looks like for a machine (</a:t>
            </a:r>
            <a:r>
              <a:rPr lang="en-GB" sz="2400" b="1">
                <a:solidFill>
                  <a:srgbClr val="0000FF"/>
                </a:solidFill>
                <a:latin typeface="Arial" charset="0"/>
              </a:rPr>
              <a:t>Unless it is in Beijing.. </a:t>
            </a:r>
            <a:r>
              <a:rPr lang="en-GB" sz="2400" b="1">
                <a:solidFill>
                  <a:srgbClr val="0000FF"/>
                </a:solidFill>
                <a:latin typeface="Arial" charset="0"/>
                <a:sym typeface="Wingdings" pitchFamily="2" charset="2"/>
              </a:rPr>
              <a:t> </a:t>
            </a:r>
            <a:r>
              <a:rPr lang="en-GB" sz="2400" b="1">
                <a:solidFill>
                  <a:srgbClr val="0000FF"/>
                </a:solidFill>
                <a:latin typeface="Arial" charset="0"/>
              </a:rPr>
              <a:t>)</a:t>
            </a:r>
            <a:endParaRPr lang="en-US" sz="2400" b="1">
              <a:solidFill>
                <a:srgbClr val="0000FF"/>
              </a:solidFill>
              <a:latin typeface="Arial" charset="0"/>
            </a:endParaRPr>
          </a:p>
        </p:txBody>
      </p:sp>
      <p:sp>
        <p:nvSpPr>
          <p:cNvPr id="443398" name="Text Box 6"/>
          <p:cNvSpPr txBox="1">
            <a:spLocks noChangeArrowheads="1"/>
          </p:cNvSpPr>
          <p:nvPr/>
        </p:nvSpPr>
        <p:spPr bwMode="auto">
          <a:xfrm>
            <a:off x="7924800" y="76200"/>
            <a:ext cx="1185863" cy="336550"/>
          </a:xfrm>
          <a:prstGeom prst="rect">
            <a:avLst/>
          </a:prstGeom>
          <a:noFill/>
          <a:ln w="9525">
            <a:noFill/>
            <a:miter lim="800000"/>
            <a:headEnd/>
            <a:tailEnd/>
          </a:ln>
          <a:effectLst/>
        </p:spPr>
        <p:txBody>
          <a:bodyPr wrap="none">
            <a:spAutoFit/>
          </a:bodyPr>
          <a:lstStyle/>
          <a:p>
            <a:pPr eaLnBrk="1" hangingPunct="1"/>
            <a:r>
              <a:rPr lang="en-US"/>
              <a:t>Jim Hendler</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Date Placeholder 2"/>
          <p:cNvSpPr>
            <a:spLocks noGrp="1"/>
          </p:cNvSpPr>
          <p:nvPr>
            <p:ph type="dt" sz="half" idx="10"/>
          </p:nvPr>
        </p:nvSpPr>
        <p:spPr/>
        <p:txBody>
          <a:bodyPr/>
          <a:lstStyle/>
          <a:p>
            <a:fld id="{38D07F64-52CF-4271-B838-3E892C6DD85E}" type="datetime1">
              <a:rPr lang="en-US"/>
              <a:pPr/>
              <a:t>4/27/2010</a:t>
            </a:fld>
            <a:endParaRPr lang="en-US"/>
          </a:p>
        </p:txBody>
      </p:sp>
      <p:sp>
        <p:nvSpPr>
          <p:cNvPr id="27" name="Footer Placeholder 3"/>
          <p:cNvSpPr>
            <a:spLocks noGrp="1"/>
          </p:cNvSpPr>
          <p:nvPr>
            <p:ph type="ftr" sz="quarter" idx="11"/>
          </p:nvPr>
        </p:nvSpPr>
        <p:spPr/>
        <p:txBody>
          <a:bodyPr/>
          <a:lstStyle/>
          <a:p>
            <a:r>
              <a:rPr lang="en-US"/>
              <a:t>Slides adapted from Rao (ASU) &amp; Franklin (Berkeley)</a:t>
            </a:r>
          </a:p>
        </p:txBody>
      </p:sp>
      <p:sp>
        <p:nvSpPr>
          <p:cNvPr id="28" name="Slide Number Placeholder 4"/>
          <p:cNvSpPr>
            <a:spLocks noGrp="1"/>
          </p:cNvSpPr>
          <p:nvPr>
            <p:ph type="sldNum" sz="quarter" idx="12"/>
          </p:nvPr>
        </p:nvSpPr>
        <p:spPr/>
        <p:txBody>
          <a:bodyPr/>
          <a:lstStyle/>
          <a:p>
            <a:fld id="{A1A39E90-C1E9-43FF-AAB8-5CC88D92D365}" type="slidenum">
              <a:rPr lang="en-US"/>
              <a:pPr/>
              <a:t>54</a:t>
            </a:fld>
            <a:endParaRPr lang="en-US"/>
          </a:p>
        </p:txBody>
      </p:sp>
      <p:sp>
        <p:nvSpPr>
          <p:cNvPr id="445442" name="Rectangle 2"/>
          <p:cNvSpPr>
            <a:spLocks noGrp="1" noChangeArrowheads="1"/>
          </p:cNvSpPr>
          <p:nvPr>
            <p:ph type="title"/>
          </p:nvPr>
        </p:nvSpPr>
        <p:spPr>
          <a:xfrm>
            <a:off x="396875" y="76200"/>
            <a:ext cx="8535988" cy="685800"/>
          </a:xfrm>
        </p:spPr>
        <p:txBody>
          <a:bodyPr/>
          <a:lstStyle/>
          <a:p>
            <a:r>
              <a:rPr lang="en-US" sz="3600">
                <a:solidFill>
                  <a:schemeClr val="tx1"/>
                </a:solidFill>
              </a:rPr>
              <a:t>XML </a:t>
            </a:r>
            <a:r>
              <a:rPr lang="en-US">
                <a:solidFill>
                  <a:schemeClr val="tx1"/>
                </a:solidFill>
                <a:sym typeface="Symbol" pitchFamily="18" charset="2"/>
              </a:rPr>
              <a:t></a:t>
            </a:r>
            <a:r>
              <a:rPr lang="en-US" sz="3600">
                <a:solidFill>
                  <a:schemeClr val="tx1"/>
                </a:solidFill>
                <a:sym typeface="Symbol" pitchFamily="18" charset="2"/>
              </a:rPr>
              <a:t> </a:t>
            </a:r>
            <a:r>
              <a:rPr lang="en-US" sz="3600">
                <a:solidFill>
                  <a:schemeClr val="tx1"/>
                </a:solidFill>
              </a:rPr>
              <a:t>machine accessible meaning</a:t>
            </a:r>
          </a:p>
        </p:txBody>
      </p:sp>
      <p:sp>
        <p:nvSpPr>
          <p:cNvPr id="445443" name="Rectangle 3"/>
          <p:cNvSpPr>
            <a:spLocks noChangeArrowheads="1"/>
          </p:cNvSpPr>
          <p:nvPr/>
        </p:nvSpPr>
        <p:spPr bwMode="auto">
          <a:xfrm>
            <a:off x="457200" y="2209800"/>
            <a:ext cx="8153400" cy="4267200"/>
          </a:xfrm>
          <a:prstGeom prst="rect">
            <a:avLst/>
          </a:prstGeom>
          <a:solidFill>
            <a:srgbClr val="FFFF99"/>
          </a:solidFill>
          <a:ln w="28575">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pic>
        <p:nvPicPr>
          <p:cNvPr id="445444" name="Picture 4" descr="chinees"/>
          <p:cNvPicPr>
            <a:picLocks noChangeAspect="1" noChangeArrowheads="1"/>
          </p:cNvPicPr>
          <p:nvPr/>
        </p:nvPicPr>
        <p:blipFill>
          <a:blip r:embed="rId3" cstate="print"/>
          <a:srcRect/>
          <a:stretch>
            <a:fillRect/>
          </a:stretch>
        </p:blipFill>
        <p:spPr bwMode="auto">
          <a:xfrm>
            <a:off x="2722563" y="2598738"/>
            <a:ext cx="3438525" cy="3657600"/>
          </a:xfrm>
          <a:prstGeom prst="rect">
            <a:avLst/>
          </a:prstGeom>
          <a:noFill/>
        </p:spPr>
      </p:pic>
      <p:sp>
        <p:nvSpPr>
          <p:cNvPr id="445445" name="AutoShape 5"/>
          <p:cNvSpPr>
            <a:spLocks/>
          </p:cNvSpPr>
          <p:nvPr/>
        </p:nvSpPr>
        <p:spPr bwMode="auto">
          <a:xfrm>
            <a:off x="6173788" y="2827338"/>
            <a:ext cx="141287" cy="3352800"/>
          </a:xfrm>
          <a:prstGeom prst="rightBracket">
            <a:avLst>
              <a:gd name="adj" fmla="val 197754"/>
            </a:avLst>
          </a:prstGeom>
          <a:noFill/>
          <a:ln w="38100">
            <a:solidFill>
              <a:srgbClr val="FF0000"/>
            </a:solidFill>
            <a:round/>
            <a:headEnd/>
            <a:tailEnd/>
          </a:ln>
          <a:effectLst/>
        </p:spPr>
        <p:txBody>
          <a:bodyPr wrap="none" anchor="ctr"/>
          <a:lstStyle/>
          <a:p>
            <a:endParaRPr lang="en-US"/>
          </a:p>
        </p:txBody>
      </p:sp>
      <p:grpSp>
        <p:nvGrpSpPr>
          <p:cNvPr id="445446" name="Group 6"/>
          <p:cNvGrpSpPr>
            <a:grpSpLocks/>
          </p:cNvGrpSpPr>
          <p:nvPr/>
        </p:nvGrpSpPr>
        <p:grpSpPr bwMode="auto">
          <a:xfrm>
            <a:off x="3344863" y="2506663"/>
            <a:ext cx="3513137" cy="320675"/>
            <a:chOff x="2592" y="1478"/>
            <a:chExt cx="2544" cy="202"/>
          </a:xfrm>
        </p:grpSpPr>
        <p:sp>
          <p:nvSpPr>
            <p:cNvPr id="445447" name="Oval 7"/>
            <p:cNvSpPr>
              <a:spLocks noChangeArrowheads="1"/>
            </p:cNvSpPr>
            <p:nvPr/>
          </p:nvSpPr>
          <p:spPr bwMode="auto">
            <a:xfrm>
              <a:off x="2592" y="1478"/>
              <a:ext cx="1440" cy="202"/>
            </a:xfrm>
            <a:prstGeom prst="ellipse">
              <a:avLst/>
            </a:prstGeom>
            <a:noFill/>
            <a:ln w="38100">
              <a:solidFill>
                <a:srgbClr val="FF3300"/>
              </a:solidFill>
              <a:round/>
              <a:headEnd/>
              <a:tailEnd/>
            </a:ln>
            <a:effectLst/>
          </p:spPr>
          <p:txBody>
            <a:bodyPr wrap="none" anchor="ctr"/>
            <a:lstStyle/>
            <a:p>
              <a:endParaRPr lang="en-US"/>
            </a:p>
          </p:txBody>
        </p:sp>
        <p:sp>
          <p:nvSpPr>
            <p:cNvPr id="445448" name="Line 8"/>
            <p:cNvSpPr>
              <a:spLocks noChangeShapeType="1"/>
            </p:cNvSpPr>
            <p:nvPr/>
          </p:nvSpPr>
          <p:spPr bwMode="auto">
            <a:xfrm>
              <a:off x="4032" y="1579"/>
              <a:ext cx="1104" cy="0"/>
            </a:xfrm>
            <a:prstGeom prst="line">
              <a:avLst/>
            </a:prstGeom>
            <a:noFill/>
            <a:ln w="38100">
              <a:solidFill>
                <a:srgbClr val="FF3300"/>
              </a:solidFill>
              <a:round/>
              <a:headEnd/>
              <a:tailEnd/>
            </a:ln>
            <a:effectLst/>
          </p:spPr>
          <p:txBody>
            <a:bodyPr wrap="none" anchor="ctr"/>
            <a:lstStyle/>
            <a:p>
              <a:endParaRPr lang="en-US"/>
            </a:p>
          </p:txBody>
        </p:sp>
      </p:grpSp>
      <p:sp>
        <p:nvSpPr>
          <p:cNvPr id="445449" name="AutoShape 9"/>
          <p:cNvSpPr>
            <a:spLocks/>
          </p:cNvSpPr>
          <p:nvPr/>
        </p:nvSpPr>
        <p:spPr bwMode="auto">
          <a:xfrm>
            <a:off x="2586038" y="2895600"/>
            <a:ext cx="141287" cy="1379538"/>
          </a:xfrm>
          <a:prstGeom prst="leftBracket">
            <a:avLst>
              <a:gd name="adj" fmla="val 81367"/>
            </a:avLst>
          </a:prstGeom>
          <a:noFill/>
          <a:ln w="38100">
            <a:solidFill>
              <a:srgbClr val="FF3300"/>
            </a:solidFill>
            <a:round/>
            <a:headEnd/>
            <a:tailEnd/>
          </a:ln>
          <a:effectLst/>
        </p:spPr>
        <p:txBody>
          <a:bodyPr wrap="none" anchor="ctr"/>
          <a:lstStyle/>
          <a:p>
            <a:endParaRPr lang="en-US"/>
          </a:p>
        </p:txBody>
      </p:sp>
      <p:sp>
        <p:nvSpPr>
          <p:cNvPr id="445450" name="AutoShape 10"/>
          <p:cNvSpPr>
            <a:spLocks/>
          </p:cNvSpPr>
          <p:nvPr/>
        </p:nvSpPr>
        <p:spPr bwMode="auto">
          <a:xfrm>
            <a:off x="2586038" y="4427538"/>
            <a:ext cx="141287" cy="914400"/>
          </a:xfrm>
          <a:prstGeom prst="leftBracket">
            <a:avLst>
              <a:gd name="adj" fmla="val 53933"/>
            </a:avLst>
          </a:prstGeom>
          <a:noFill/>
          <a:ln w="38100">
            <a:solidFill>
              <a:srgbClr val="FF3300"/>
            </a:solidFill>
            <a:round/>
            <a:headEnd/>
            <a:tailEnd/>
          </a:ln>
          <a:effectLst/>
        </p:spPr>
        <p:txBody>
          <a:bodyPr wrap="none" anchor="ctr"/>
          <a:lstStyle/>
          <a:p>
            <a:endParaRPr lang="en-US"/>
          </a:p>
        </p:txBody>
      </p:sp>
      <p:sp>
        <p:nvSpPr>
          <p:cNvPr id="445451" name="AutoShape 11"/>
          <p:cNvSpPr>
            <a:spLocks/>
          </p:cNvSpPr>
          <p:nvPr/>
        </p:nvSpPr>
        <p:spPr bwMode="auto">
          <a:xfrm>
            <a:off x="2586038" y="5494338"/>
            <a:ext cx="141287" cy="762000"/>
          </a:xfrm>
          <a:prstGeom prst="leftBracket">
            <a:avLst>
              <a:gd name="adj" fmla="val 44944"/>
            </a:avLst>
          </a:prstGeom>
          <a:noFill/>
          <a:ln w="38100">
            <a:solidFill>
              <a:srgbClr val="FF3300"/>
            </a:solidFill>
            <a:round/>
            <a:headEnd/>
            <a:tailEnd/>
          </a:ln>
          <a:effectLst/>
        </p:spPr>
        <p:txBody>
          <a:bodyPr wrap="none" anchor="ctr"/>
          <a:lstStyle/>
          <a:p>
            <a:endParaRPr lang="en-US"/>
          </a:p>
        </p:txBody>
      </p:sp>
      <p:grpSp>
        <p:nvGrpSpPr>
          <p:cNvPr id="445452" name="Group 12"/>
          <p:cNvGrpSpPr>
            <a:grpSpLocks/>
          </p:cNvGrpSpPr>
          <p:nvPr/>
        </p:nvGrpSpPr>
        <p:grpSpPr bwMode="auto">
          <a:xfrm>
            <a:off x="838200" y="2438400"/>
            <a:ext cx="7315200" cy="3589338"/>
            <a:chOff x="528" y="1440"/>
            <a:chExt cx="4608" cy="2261"/>
          </a:xfrm>
        </p:grpSpPr>
        <p:sp>
          <p:nvSpPr>
            <p:cNvPr id="445453" name="Text Box 13"/>
            <p:cNvSpPr txBox="1">
              <a:spLocks noChangeArrowheads="1"/>
            </p:cNvSpPr>
            <p:nvPr/>
          </p:nvSpPr>
          <p:spPr bwMode="auto">
            <a:xfrm>
              <a:off x="4129" y="2597"/>
              <a:ext cx="383"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CV</a:t>
              </a:r>
              <a:endParaRPr lang="en-US" sz="2400">
                <a:solidFill>
                  <a:schemeClr val="tx2"/>
                </a:solidFill>
                <a:latin typeface="Arial" charset="0"/>
              </a:endParaRPr>
            </a:p>
          </p:txBody>
        </p:sp>
        <p:sp>
          <p:nvSpPr>
            <p:cNvPr id="445454" name="Text Box 14"/>
            <p:cNvSpPr txBox="1">
              <a:spLocks noChangeArrowheads="1"/>
            </p:cNvSpPr>
            <p:nvPr/>
          </p:nvSpPr>
          <p:spPr bwMode="auto">
            <a:xfrm>
              <a:off x="4539" y="1440"/>
              <a:ext cx="597"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name</a:t>
              </a:r>
              <a:endParaRPr lang="en-US" sz="2400">
                <a:solidFill>
                  <a:schemeClr val="tx2"/>
                </a:solidFill>
                <a:latin typeface="Arial" charset="0"/>
              </a:endParaRPr>
            </a:p>
          </p:txBody>
        </p:sp>
        <p:sp>
          <p:nvSpPr>
            <p:cNvPr id="445455" name="Text Box 15"/>
            <p:cNvSpPr txBox="1">
              <a:spLocks noChangeArrowheads="1"/>
            </p:cNvSpPr>
            <p:nvPr/>
          </p:nvSpPr>
          <p:spPr bwMode="auto">
            <a:xfrm>
              <a:off x="528" y="1978"/>
              <a:ext cx="950"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education</a:t>
              </a:r>
              <a:endParaRPr lang="en-US" sz="2400">
                <a:solidFill>
                  <a:schemeClr val="tx2"/>
                </a:solidFill>
                <a:latin typeface="Arial" charset="0"/>
              </a:endParaRPr>
            </a:p>
          </p:txBody>
        </p:sp>
        <p:sp>
          <p:nvSpPr>
            <p:cNvPr id="445456" name="Text Box 16"/>
            <p:cNvSpPr txBox="1">
              <a:spLocks noChangeArrowheads="1"/>
            </p:cNvSpPr>
            <p:nvPr/>
          </p:nvSpPr>
          <p:spPr bwMode="auto">
            <a:xfrm>
              <a:off x="939" y="2811"/>
              <a:ext cx="522"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work</a:t>
              </a:r>
              <a:endParaRPr lang="en-US" sz="2400">
                <a:solidFill>
                  <a:schemeClr val="tx2"/>
                </a:solidFill>
                <a:latin typeface="Arial" charset="0"/>
              </a:endParaRPr>
            </a:p>
          </p:txBody>
        </p:sp>
        <p:sp>
          <p:nvSpPr>
            <p:cNvPr id="445457" name="Text Box 17"/>
            <p:cNvSpPr txBox="1">
              <a:spLocks noChangeArrowheads="1"/>
            </p:cNvSpPr>
            <p:nvPr/>
          </p:nvSpPr>
          <p:spPr bwMode="auto">
            <a:xfrm>
              <a:off x="775" y="3413"/>
              <a:ext cx="693"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private</a:t>
              </a:r>
              <a:endParaRPr lang="en-US" sz="2400">
                <a:solidFill>
                  <a:schemeClr val="tx2"/>
                </a:solidFill>
                <a:latin typeface="Arial" charset="0"/>
              </a:endParaRPr>
            </a:p>
          </p:txBody>
        </p:sp>
      </p:grpSp>
      <p:grpSp>
        <p:nvGrpSpPr>
          <p:cNvPr id="445458" name="Group 18"/>
          <p:cNvGrpSpPr>
            <a:grpSpLocks/>
          </p:cNvGrpSpPr>
          <p:nvPr/>
        </p:nvGrpSpPr>
        <p:grpSpPr bwMode="auto">
          <a:xfrm>
            <a:off x="630238" y="2438400"/>
            <a:ext cx="7721600" cy="3589338"/>
            <a:chOff x="413" y="1440"/>
            <a:chExt cx="4864" cy="2261"/>
          </a:xfrm>
        </p:grpSpPr>
        <p:sp>
          <p:nvSpPr>
            <p:cNvPr id="445459" name="Text Box 19"/>
            <p:cNvSpPr txBox="1">
              <a:spLocks noChangeArrowheads="1"/>
            </p:cNvSpPr>
            <p:nvPr/>
          </p:nvSpPr>
          <p:spPr bwMode="auto">
            <a:xfrm>
              <a:off x="3994" y="2597"/>
              <a:ext cx="658"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5460" name="Text Box 20"/>
            <p:cNvSpPr txBox="1">
              <a:spLocks noChangeArrowheads="1"/>
            </p:cNvSpPr>
            <p:nvPr/>
          </p:nvSpPr>
          <p:spPr bwMode="auto">
            <a:xfrm>
              <a:off x="4407" y="1440"/>
              <a:ext cx="870"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5461" name="Text Box 21"/>
            <p:cNvSpPr txBox="1">
              <a:spLocks noChangeArrowheads="1"/>
            </p:cNvSpPr>
            <p:nvPr/>
          </p:nvSpPr>
          <p:spPr bwMode="auto">
            <a:xfrm>
              <a:off x="413" y="1978"/>
              <a:ext cx="1188"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5462" name="Text Box 22"/>
            <p:cNvSpPr txBox="1">
              <a:spLocks noChangeArrowheads="1"/>
            </p:cNvSpPr>
            <p:nvPr/>
          </p:nvSpPr>
          <p:spPr bwMode="auto">
            <a:xfrm>
              <a:off x="820" y="2811"/>
              <a:ext cx="764"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5463" name="Text Box 23"/>
            <p:cNvSpPr txBox="1">
              <a:spLocks noChangeArrowheads="1"/>
            </p:cNvSpPr>
            <p:nvPr/>
          </p:nvSpPr>
          <p:spPr bwMode="auto">
            <a:xfrm>
              <a:off x="637" y="3413"/>
              <a:ext cx="976"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grpSp>
      <p:sp>
        <p:nvSpPr>
          <p:cNvPr id="445464" name="Text Box 24"/>
          <p:cNvSpPr txBox="1">
            <a:spLocks noChangeArrowheads="1"/>
          </p:cNvSpPr>
          <p:nvPr/>
        </p:nvSpPr>
        <p:spPr bwMode="auto">
          <a:xfrm>
            <a:off x="673100" y="1336675"/>
            <a:ext cx="6729413" cy="822325"/>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XML allows “meaningful tags” to be added to</a:t>
            </a:r>
            <a:br>
              <a:rPr lang="en-GB" sz="2400" b="1">
                <a:solidFill>
                  <a:srgbClr val="FF0000"/>
                </a:solidFill>
                <a:latin typeface="Arial" charset="0"/>
              </a:rPr>
            </a:br>
            <a:r>
              <a:rPr lang="en-GB" sz="2400" b="1">
                <a:solidFill>
                  <a:srgbClr val="FF0000"/>
                </a:solidFill>
                <a:latin typeface="Arial" charset="0"/>
              </a:rPr>
              <a:t>parts of the text</a:t>
            </a:r>
            <a:endParaRPr lang="en-US" sz="2400" b="1">
              <a:solidFill>
                <a:srgbClr val="FF0000"/>
              </a:solidFill>
              <a:latin typeface="Arial" charset="0"/>
            </a:endParaRPr>
          </a:p>
        </p:txBody>
      </p:sp>
      <p:sp>
        <p:nvSpPr>
          <p:cNvPr id="445465" name="Text Box 25"/>
          <p:cNvSpPr txBox="1">
            <a:spLocks noChangeArrowheads="1"/>
          </p:cNvSpPr>
          <p:nvPr/>
        </p:nvSpPr>
        <p:spPr bwMode="auto">
          <a:xfrm>
            <a:off x="7924800" y="76200"/>
            <a:ext cx="1185863" cy="336550"/>
          </a:xfrm>
          <a:prstGeom prst="rect">
            <a:avLst/>
          </a:prstGeom>
          <a:noFill/>
          <a:ln w="9525">
            <a:noFill/>
            <a:miter lim="800000"/>
            <a:headEnd/>
            <a:tailEnd/>
          </a:ln>
          <a:effectLst/>
        </p:spPr>
        <p:txBody>
          <a:bodyPr wrap="none">
            <a:spAutoFit/>
          </a:bodyPr>
          <a:lstStyle/>
          <a:p>
            <a:pPr eaLnBrk="1" hangingPunct="1"/>
            <a:r>
              <a:rPr lang="en-US"/>
              <a:t>Jim Hendler</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fld id="{7E79D236-B8DF-4A88-B7B4-6A7DC1B0E671}" type="datetime1">
              <a:rPr lang="en-US"/>
              <a:pPr/>
              <a:t>4/27/2010</a:t>
            </a:fld>
            <a:endParaRPr lang="en-US"/>
          </a:p>
        </p:txBody>
      </p:sp>
      <p:sp>
        <p:nvSpPr>
          <p:cNvPr id="33" name="Footer Placeholder 3"/>
          <p:cNvSpPr>
            <a:spLocks noGrp="1"/>
          </p:cNvSpPr>
          <p:nvPr>
            <p:ph type="ftr" sz="quarter" idx="11"/>
          </p:nvPr>
        </p:nvSpPr>
        <p:spPr/>
        <p:txBody>
          <a:bodyPr/>
          <a:lstStyle/>
          <a:p>
            <a:r>
              <a:rPr lang="en-US"/>
              <a:t>Slides adapted from Rao (ASU) &amp; Franklin (Berkeley)</a:t>
            </a:r>
          </a:p>
        </p:txBody>
      </p:sp>
      <p:sp>
        <p:nvSpPr>
          <p:cNvPr id="34" name="Slide Number Placeholder 4"/>
          <p:cNvSpPr>
            <a:spLocks noGrp="1"/>
          </p:cNvSpPr>
          <p:nvPr>
            <p:ph type="sldNum" sz="quarter" idx="12"/>
          </p:nvPr>
        </p:nvSpPr>
        <p:spPr/>
        <p:txBody>
          <a:bodyPr/>
          <a:lstStyle/>
          <a:p>
            <a:fld id="{2DDD130E-4612-464E-8196-92D73E8296BE}" type="slidenum">
              <a:rPr lang="en-US"/>
              <a:pPr/>
              <a:t>55</a:t>
            </a:fld>
            <a:endParaRPr lang="en-US"/>
          </a:p>
        </p:txBody>
      </p:sp>
      <p:sp>
        <p:nvSpPr>
          <p:cNvPr id="447490" name="Rectangle 2"/>
          <p:cNvSpPr>
            <a:spLocks noGrp="1" noChangeArrowheads="1"/>
          </p:cNvSpPr>
          <p:nvPr>
            <p:ph type="title"/>
          </p:nvPr>
        </p:nvSpPr>
        <p:spPr>
          <a:xfrm>
            <a:off x="396875" y="76200"/>
            <a:ext cx="8535988" cy="685800"/>
          </a:xfrm>
        </p:spPr>
        <p:txBody>
          <a:bodyPr/>
          <a:lstStyle/>
          <a:p>
            <a:r>
              <a:rPr lang="en-US" sz="3600">
                <a:solidFill>
                  <a:schemeClr val="tx1"/>
                </a:solidFill>
              </a:rPr>
              <a:t>XML </a:t>
            </a:r>
            <a:r>
              <a:rPr lang="en-US">
                <a:solidFill>
                  <a:schemeClr val="tx1"/>
                </a:solidFill>
                <a:sym typeface="Symbol" pitchFamily="18" charset="2"/>
              </a:rPr>
              <a:t></a:t>
            </a:r>
            <a:r>
              <a:rPr lang="en-US" sz="3600">
                <a:solidFill>
                  <a:schemeClr val="tx1"/>
                </a:solidFill>
                <a:sym typeface="Symbol" pitchFamily="18" charset="2"/>
              </a:rPr>
              <a:t> </a:t>
            </a:r>
            <a:r>
              <a:rPr lang="en-US" sz="3600">
                <a:solidFill>
                  <a:schemeClr val="tx1"/>
                </a:solidFill>
              </a:rPr>
              <a:t>machine accessible meaning</a:t>
            </a:r>
          </a:p>
        </p:txBody>
      </p:sp>
      <p:sp>
        <p:nvSpPr>
          <p:cNvPr id="447491" name="Rectangle 3"/>
          <p:cNvSpPr>
            <a:spLocks noChangeArrowheads="1"/>
          </p:cNvSpPr>
          <p:nvPr/>
        </p:nvSpPr>
        <p:spPr bwMode="auto">
          <a:xfrm>
            <a:off x="457200" y="2286000"/>
            <a:ext cx="8153400" cy="4267200"/>
          </a:xfrm>
          <a:prstGeom prst="rect">
            <a:avLst/>
          </a:prstGeom>
          <a:solidFill>
            <a:srgbClr val="FFFF99"/>
          </a:solidFill>
          <a:ln w="28575">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pic>
        <p:nvPicPr>
          <p:cNvPr id="447492" name="Picture 4" descr="chinees"/>
          <p:cNvPicPr>
            <a:picLocks noChangeAspect="1" noChangeArrowheads="1"/>
          </p:cNvPicPr>
          <p:nvPr/>
        </p:nvPicPr>
        <p:blipFill>
          <a:blip r:embed="rId3" cstate="print"/>
          <a:srcRect/>
          <a:stretch>
            <a:fillRect/>
          </a:stretch>
        </p:blipFill>
        <p:spPr bwMode="auto">
          <a:xfrm>
            <a:off x="2722563" y="2751138"/>
            <a:ext cx="3438525" cy="3657600"/>
          </a:xfrm>
          <a:prstGeom prst="rect">
            <a:avLst/>
          </a:prstGeom>
          <a:noFill/>
        </p:spPr>
      </p:pic>
      <p:sp>
        <p:nvSpPr>
          <p:cNvPr id="447493" name="AutoShape 5"/>
          <p:cNvSpPr>
            <a:spLocks/>
          </p:cNvSpPr>
          <p:nvPr/>
        </p:nvSpPr>
        <p:spPr bwMode="auto">
          <a:xfrm>
            <a:off x="6173788" y="2979738"/>
            <a:ext cx="141287" cy="3352800"/>
          </a:xfrm>
          <a:prstGeom prst="rightBracket">
            <a:avLst>
              <a:gd name="adj" fmla="val 197754"/>
            </a:avLst>
          </a:prstGeom>
          <a:noFill/>
          <a:ln w="38100">
            <a:solidFill>
              <a:srgbClr val="FF0000"/>
            </a:solidFill>
            <a:round/>
            <a:headEnd/>
            <a:tailEnd/>
          </a:ln>
          <a:effectLst/>
        </p:spPr>
        <p:txBody>
          <a:bodyPr wrap="none" anchor="ctr"/>
          <a:lstStyle/>
          <a:p>
            <a:endParaRPr lang="en-US"/>
          </a:p>
        </p:txBody>
      </p:sp>
      <p:grpSp>
        <p:nvGrpSpPr>
          <p:cNvPr id="447494" name="Group 6"/>
          <p:cNvGrpSpPr>
            <a:grpSpLocks/>
          </p:cNvGrpSpPr>
          <p:nvPr/>
        </p:nvGrpSpPr>
        <p:grpSpPr bwMode="auto">
          <a:xfrm>
            <a:off x="3344863" y="2659063"/>
            <a:ext cx="3513137" cy="320675"/>
            <a:chOff x="2592" y="1478"/>
            <a:chExt cx="2544" cy="202"/>
          </a:xfrm>
        </p:grpSpPr>
        <p:sp>
          <p:nvSpPr>
            <p:cNvPr id="447495" name="Oval 7"/>
            <p:cNvSpPr>
              <a:spLocks noChangeArrowheads="1"/>
            </p:cNvSpPr>
            <p:nvPr/>
          </p:nvSpPr>
          <p:spPr bwMode="auto">
            <a:xfrm>
              <a:off x="2592" y="1478"/>
              <a:ext cx="1440" cy="202"/>
            </a:xfrm>
            <a:prstGeom prst="ellipse">
              <a:avLst/>
            </a:prstGeom>
            <a:noFill/>
            <a:ln w="38100">
              <a:solidFill>
                <a:srgbClr val="FF3300"/>
              </a:solidFill>
              <a:round/>
              <a:headEnd/>
              <a:tailEnd/>
            </a:ln>
            <a:effectLst/>
          </p:spPr>
          <p:txBody>
            <a:bodyPr wrap="none" anchor="ctr"/>
            <a:lstStyle/>
            <a:p>
              <a:endParaRPr lang="en-US"/>
            </a:p>
          </p:txBody>
        </p:sp>
        <p:sp>
          <p:nvSpPr>
            <p:cNvPr id="447496" name="Line 8"/>
            <p:cNvSpPr>
              <a:spLocks noChangeShapeType="1"/>
            </p:cNvSpPr>
            <p:nvPr/>
          </p:nvSpPr>
          <p:spPr bwMode="auto">
            <a:xfrm>
              <a:off x="4032" y="1579"/>
              <a:ext cx="1104" cy="0"/>
            </a:xfrm>
            <a:prstGeom prst="line">
              <a:avLst/>
            </a:prstGeom>
            <a:noFill/>
            <a:ln w="38100">
              <a:solidFill>
                <a:srgbClr val="FF3300"/>
              </a:solidFill>
              <a:round/>
              <a:headEnd/>
              <a:tailEnd/>
            </a:ln>
            <a:effectLst/>
          </p:spPr>
          <p:txBody>
            <a:bodyPr wrap="none" anchor="ctr"/>
            <a:lstStyle/>
            <a:p>
              <a:endParaRPr lang="en-US"/>
            </a:p>
          </p:txBody>
        </p:sp>
      </p:grpSp>
      <p:sp>
        <p:nvSpPr>
          <p:cNvPr id="447497" name="AutoShape 9"/>
          <p:cNvSpPr>
            <a:spLocks/>
          </p:cNvSpPr>
          <p:nvPr/>
        </p:nvSpPr>
        <p:spPr bwMode="auto">
          <a:xfrm>
            <a:off x="2586038" y="3048000"/>
            <a:ext cx="141287" cy="1379538"/>
          </a:xfrm>
          <a:prstGeom prst="leftBracket">
            <a:avLst>
              <a:gd name="adj" fmla="val 81367"/>
            </a:avLst>
          </a:prstGeom>
          <a:noFill/>
          <a:ln w="38100">
            <a:solidFill>
              <a:srgbClr val="FF3300"/>
            </a:solidFill>
            <a:round/>
            <a:headEnd/>
            <a:tailEnd/>
          </a:ln>
          <a:effectLst/>
        </p:spPr>
        <p:txBody>
          <a:bodyPr wrap="none" anchor="ctr"/>
          <a:lstStyle/>
          <a:p>
            <a:endParaRPr lang="en-US"/>
          </a:p>
        </p:txBody>
      </p:sp>
      <p:sp>
        <p:nvSpPr>
          <p:cNvPr id="447498" name="AutoShape 10"/>
          <p:cNvSpPr>
            <a:spLocks/>
          </p:cNvSpPr>
          <p:nvPr/>
        </p:nvSpPr>
        <p:spPr bwMode="auto">
          <a:xfrm>
            <a:off x="2586038" y="4579938"/>
            <a:ext cx="141287" cy="914400"/>
          </a:xfrm>
          <a:prstGeom prst="leftBracket">
            <a:avLst>
              <a:gd name="adj" fmla="val 53933"/>
            </a:avLst>
          </a:prstGeom>
          <a:noFill/>
          <a:ln w="38100">
            <a:solidFill>
              <a:srgbClr val="FF3300"/>
            </a:solidFill>
            <a:round/>
            <a:headEnd/>
            <a:tailEnd/>
          </a:ln>
          <a:effectLst/>
        </p:spPr>
        <p:txBody>
          <a:bodyPr wrap="none" anchor="ctr"/>
          <a:lstStyle/>
          <a:p>
            <a:endParaRPr lang="en-US"/>
          </a:p>
        </p:txBody>
      </p:sp>
      <p:sp>
        <p:nvSpPr>
          <p:cNvPr id="447499" name="AutoShape 11"/>
          <p:cNvSpPr>
            <a:spLocks/>
          </p:cNvSpPr>
          <p:nvPr/>
        </p:nvSpPr>
        <p:spPr bwMode="auto">
          <a:xfrm>
            <a:off x="2586038" y="5646738"/>
            <a:ext cx="141287" cy="762000"/>
          </a:xfrm>
          <a:prstGeom prst="leftBracket">
            <a:avLst>
              <a:gd name="adj" fmla="val 44944"/>
            </a:avLst>
          </a:prstGeom>
          <a:noFill/>
          <a:ln w="38100">
            <a:solidFill>
              <a:srgbClr val="FF3300"/>
            </a:solidFill>
            <a:round/>
            <a:headEnd/>
            <a:tailEnd/>
          </a:ln>
          <a:effectLst/>
        </p:spPr>
        <p:txBody>
          <a:bodyPr wrap="none" anchor="ctr"/>
          <a:lstStyle/>
          <a:p>
            <a:endParaRPr lang="en-US"/>
          </a:p>
        </p:txBody>
      </p:sp>
      <p:grpSp>
        <p:nvGrpSpPr>
          <p:cNvPr id="447500" name="Group 12"/>
          <p:cNvGrpSpPr>
            <a:grpSpLocks/>
          </p:cNvGrpSpPr>
          <p:nvPr/>
        </p:nvGrpSpPr>
        <p:grpSpPr bwMode="auto">
          <a:xfrm>
            <a:off x="838200" y="2590800"/>
            <a:ext cx="7315200" cy="3589338"/>
            <a:chOff x="528" y="1440"/>
            <a:chExt cx="4608" cy="2261"/>
          </a:xfrm>
        </p:grpSpPr>
        <p:sp>
          <p:nvSpPr>
            <p:cNvPr id="447501" name="Text Box 13"/>
            <p:cNvSpPr txBox="1">
              <a:spLocks noChangeArrowheads="1"/>
            </p:cNvSpPr>
            <p:nvPr/>
          </p:nvSpPr>
          <p:spPr bwMode="auto">
            <a:xfrm>
              <a:off x="4129" y="2597"/>
              <a:ext cx="383"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CV</a:t>
              </a:r>
              <a:endParaRPr lang="en-US" sz="2400">
                <a:solidFill>
                  <a:schemeClr val="tx2"/>
                </a:solidFill>
                <a:latin typeface="Arial" charset="0"/>
              </a:endParaRPr>
            </a:p>
          </p:txBody>
        </p:sp>
        <p:sp>
          <p:nvSpPr>
            <p:cNvPr id="447502" name="Text Box 14"/>
            <p:cNvSpPr txBox="1">
              <a:spLocks noChangeArrowheads="1"/>
            </p:cNvSpPr>
            <p:nvPr/>
          </p:nvSpPr>
          <p:spPr bwMode="auto">
            <a:xfrm>
              <a:off x="4539" y="1440"/>
              <a:ext cx="597"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name</a:t>
              </a:r>
              <a:endParaRPr lang="en-US" sz="2400">
                <a:solidFill>
                  <a:schemeClr val="tx2"/>
                </a:solidFill>
                <a:latin typeface="Arial" charset="0"/>
              </a:endParaRPr>
            </a:p>
          </p:txBody>
        </p:sp>
        <p:sp>
          <p:nvSpPr>
            <p:cNvPr id="447503" name="Text Box 15"/>
            <p:cNvSpPr txBox="1">
              <a:spLocks noChangeArrowheads="1"/>
            </p:cNvSpPr>
            <p:nvPr/>
          </p:nvSpPr>
          <p:spPr bwMode="auto">
            <a:xfrm>
              <a:off x="528" y="1978"/>
              <a:ext cx="950"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education</a:t>
              </a:r>
              <a:endParaRPr lang="en-US" sz="2400">
                <a:solidFill>
                  <a:schemeClr val="tx2"/>
                </a:solidFill>
                <a:latin typeface="Arial" charset="0"/>
              </a:endParaRPr>
            </a:p>
          </p:txBody>
        </p:sp>
        <p:sp>
          <p:nvSpPr>
            <p:cNvPr id="447504" name="Text Box 16"/>
            <p:cNvSpPr txBox="1">
              <a:spLocks noChangeArrowheads="1"/>
            </p:cNvSpPr>
            <p:nvPr/>
          </p:nvSpPr>
          <p:spPr bwMode="auto">
            <a:xfrm>
              <a:off x="939" y="2811"/>
              <a:ext cx="522"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work</a:t>
              </a:r>
              <a:endParaRPr lang="en-US" sz="2400">
                <a:solidFill>
                  <a:schemeClr val="tx2"/>
                </a:solidFill>
                <a:latin typeface="Arial" charset="0"/>
              </a:endParaRPr>
            </a:p>
          </p:txBody>
        </p:sp>
        <p:sp>
          <p:nvSpPr>
            <p:cNvPr id="447505" name="Text Box 17"/>
            <p:cNvSpPr txBox="1">
              <a:spLocks noChangeArrowheads="1"/>
            </p:cNvSpPr>
            <p:nvPr/>
          </p:nvSpPr>
          <p:spPr bwMode="auto">
            <a:xfrm>
              <a:off x="775" y="3413"/>
              <a:ext cx="693" cy="288"/>
            </a:xfrm>
            <a:prstGeom prst="rect">
              <a:avLst/>
            </a:prstGeom>
            <a:noFill/>
            <a:ln w="9525">
              <a:noFill/>
              <a:miter lim="800000"/>
              <a:headEnd/>
              <a:tailEnd/>
            </a:ln>
            <a:effectLst/>
          </p:spPr>
          <p:txBody>
            <a:bodyPr wrap="none" anchor="ctr">
              <a:spAutoFit/>
            </a:bodyPr>
            <a:lstStyle/>
            <a:p>
              <a:pPr algn="ctr"/>
              <a:r>
                <a:rPr lang="en-US" sz="2400">
                  <a:solidFill>
                    <a:srgbClr val="FF0000"/>
                  </a:solidFill>
                  <a:latin typeface="Arial" charset="0"/>
                </a:rPr>
                <a:t>private</a:t>
              </a:r>
              <a:endParaRPr lang="en-US" sz="2400">
                <a:solidFill>
                  <a:schemeClr val="tx2"/>
                </a:solidFill>
                <a:latin typeface="Arial" charset="0"/>
              </a:endParaRPr>
            </a:p>
          </p:txBody>
        </p:sp>
      </p:grpSp>
      <p:grpSp>
        <p:nvGrpSpPr>
          <p:cNvPr id="447506" name="Group 18"/>
          <p:cNvGrpSpPr>
            <a:grpSpLocks/>
          </p:cNvGrpSpPr>
          <p:nvPr/>
        </p:nvGrpSpPr>
        <p:grpSpPr bwMode="auto">
          <a:xfrm>
            <a:off x="630238" y="2590800"/>
            <a:ext cx="7721600" cy="3589338"/>
            <a:chOff x="413" y="1440"/>
            <a:chExt cx="4864" cy="2261"/>
          </a:xfrm>
        </p:grpSpPr>
        <p:sp>
          <p:nvSpPr>
            <p:cNvPr id="447507" name="Text Box 19"/>
            <p:cNvSpPr txBox="1">
              <a:spLocks noChangeArrowheads="1"/>
            </p:cNvSpPr>
            <p:nvPr/>
          </p:nvSpPr>
          <p:spPr bwMode="auto">
            <a:xfrm>
              <a:off x="3994" y="2597"/>
              <a:ext cx="658"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7508" name="Text Box 20"/>
            <p:cNvSpPr txBox="1">
              <a:spLocks noChangeArrowheads="1"/>
            </p:cNvSpPr>
            <p:nvPr/>
          </p:nvSpPr>
          <p:spPr bwMode="auto">
            <a:xfrm>
              <a:off x="4407" y="1440"/>
              <a:ext cx="870"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7509" name="Text Box 21"/>
            <p:cNvSpPr txBox="1">
              <a:spLocks noChangeArrowheads="1"/>
            </p:cNvSpPr>
            <p:nvPr/>
          </p:nvSpPr>
          <p:spPr bwMode="auto">
            <a:xfrm>
              <a:off x="413" y="1978"/>
              <a:ext cx="1188"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7510" name="Text Box 22"/>
            <p:cNvSpPr txBox="1">
              <a:spLocks noChangeArrowheads="1"/>
            </p:cNvSpPr>
            <p:nvPr/>
          </p:nvSpPr>
          <p:spPr bwMode="auto">
            <a:xfrm>
              <a:off x="820" y="2811"/>
              <a:ext cx="764"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47511" name="Text Box 23"/>
            <p:cNvSpPr txBox="1">
              <a:spLocks noChangeArrowheads="1"/>
            </p:cNvSpPr>
            <p:nvPr/>
          </p:nvSpPr>
          <p:spPr bwMode="auto">
            <a:xfrm>
              <a:off x="637" y="3413"/>
              <a:ext cx="976" cy="288"/>
            </a:xfrm>
            <a:prstGeom prst="rect">
              <a:avLst/>
            </a:prstGeom>
            <a:no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grpSp>
      <p:grpSp>
        <p:nvGrpSpPr>
          <p:cNvPr id="447512" name="Group 24"/>
          <p:cNvGrpSpPr>
            <a:grpSpLocks/>
          </p:cNvGrpSpPr>
          <p:nvPr/>
        </p:nvGrpSpPr>
        <p:grpSpPr bwMode="auto">
          <a:xfrm>
            <a:off x="611188" y="2582863"/>
            <a:ext cx="7731125" cy="3589337"/>
            <a:chOff x="397" y="1440"/>
            <a:chExt cx="4870" cy="2261"/>
          </a:xfrm>
        </p:grpSpPr>
        <p:sp>
          <p:nvSpPr>
            <p:cNvPr id="447513" name="Text Box 25"/>
            <p:cNvSpPr txBox="1">
              <a:spLocks noChangeArrowheads="1"/>
            </p:cNvSpPr>
            <p:nvPr/>
          </p:nvSpPr>
          <p:spPr bwMode="auto">
            <a:xfrm>
              <a:off x="3987" y="2597"/>
              <a:ext cx="669" cy="288"/>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 </a:t>
              </a:r>
              <a:r>
                <a:rPr lang="en-US" sz="2400" b="1">
                  <a:solidFill>
                    <a:srgbClr val="FF0000"/>
                  </a:solidFill>
                  <a:latin typeface="Symbol" pitchFamily="18" charset="2"/>
                </a:rPr>
                <a:t>CV</a:t>
              </a:r>
              <a:r>
                <a:rPr lang="en-US" sz="2400" b="1">
                  <a:solidFill>
                    <a:srgbClr val="FF0000"/>
                  </a:solidFill>
                  <a:latin typeface="Arial" charset="0"/>
                </a:rPr>
                <a:t> &gt;</a:t>
              </a:r>
              <a:endParaRPr lang="en-US" sz="2400" b="1">
                <a:solidFill>
                  <a:schemeClr val="tx2"/>
                </a:solidFill>
                <a:latin typeface="Arial" charset="0"/>
              </a:endParaRPr>
            </a:p>
          </p:txBody>
        </p:sp>
        <p:sp>
          <p:nvSpPr>
            <p:cNvPr id="447514" name="Text Box 26"/>
            <p:cNvSpPr txBox="1">
              <a:spLocks noChangeArrowheads="1"/>
            </p:cNvSpPr>
            <p:nvPr/>
          </p:nvSpPr>
          <p:spPr bwMode="auto">
            <a:xfrm>
              <a:off x="4410" y="1440"/>
              <a:ext cx="857" cy="288"/>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a:t>
              </a:r>
              <a:r>
                <a:rPr lang="en-US" sz="2400" b="1">
                  <a:solidFill>
                    <a:srgbClr val="FF0000"/>
                  </a:solidFill>
                  <a:latin typeface="Symbol" pitchFamily="18" charset="2"/>
                </a:rPr>
                <a:t> name</a:t>
              </a:r>
              <a:r>
                <a:rPr lang="en-US" sz="2400" b="1">
                  <a:solidFill>
                    <a:srgbClr val="FF0000"/>
                  </a:solidFill>
                  <a:latin typeface="Arial" charset="0"/>
                </a:rPr>
                <a:t> &gt;</a:t>
              </a:r>
              <a:endParaRPr lang="en-US" sz="2400" b="1">
                <a:solidFill>
                  <a:schemeClr val="tx2"/>
                </a:solidFill>
                <a:latin typeface="Arial" charset="0"/>
              </a:endParaRPr>
            </a:p>
          </p:txBody>
        </p:sp>
        <p:sp>
          <p:nvSpPr>
            <p:cNvPr id="447515" name="Text Box 27"/>
            <p:cNvSpPr txBox="1">
              <a:spLocks noChangeArrowheads="1"/>
            </p:cNvSpPr>
            <p:nvPr/>
          </p:nvSpPr>
          <p:spPr bwMode="auto">
            <a:xfrm>
              <a:off x="397" y="1978"/>
              <a:ext cx="1208" cy="288"/>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a:t>
              </a:r>
              <a:r>
                <a:rPr lang="en-US" sz="2400" b="1">
                  <a:solidFill>
                    <a:srgbClr val="FF0000"/>
                  </a:solidFill>
                  <a:latin typeface="Symbol" pitchFamily="18" charset="2"/>
                </a:rPr>
                <a:t>education</a:t>
              </a:r>
              <a:r>
                <a:rPr lang="en-US" sz="2400" b="1">
                  <a:solidFill>
                    <a:srgbClr val="FF0000"/>
                  </a:solidFill>
                  <a:latin typeface="Arial" charset="0"/>
                </a:rPr>
                <a:t>&gt;</a:t>
              </a:r>
              <a:endParaRPr lang="en-US" sz="2400" b="1">
                <a:solidFill>
                  <a:schemeClr val="tx2"/>
                </a:solidFill>
                <a:latin typeface="Arial" charset="0"/>
              </a:endParaRPr>
            </a:p>
          </p:txBody>
        </p:sp>
        <p:sp>
          <p:nvSpPr>
            <p:cNvPr id="447516" name="Text Box 28"/>
            <p:cNvSpPr txBox="1">
              <a:spLocks noChangeArrowheads="1"/>
            </p:cNvSpPr>
            <p:nvPr/>
          </p:nvSpPr>
          <p:spPr bwMode="auto">
            <a:xfrm>
              <a:off x="804" y="2811"/>
              <a:ext cx="787" cy="288"/>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a:t>
              </a:r>
              <a:r>
                <a:rPr lang="en-US" sz="2400" b="1">
                  <a:solidFill>
                    <a:srgbClr val="FF0000"/>
                  </a:solidFill>
                  <a:latin typeface="Symbol" pitchFamily="18" charset="2"/>
                </a:rPr>
                <a:t>work</a:t>
              </a:r>
              <a:r>
                <a:rPr lang="en-US" sz="2400" b="1">
                  <a:solidFill>
                    <a:srgbClr val="FF0000"/>
                  </a:solidFill>
                  <a:latin typeface="Arial" charset="0"/>
                </a:rPr>
                <a:t>&gt;</a:t>
              </a:r>
              <a:endParaRPr lang="en-US" sz="2400" b="1">
                <a:solidFill>
                  <a:schemeClr val="tx2"/>
                </a:solidFill>
                <a:latin typeface="Arial" charset="0"/>
              </a:endParaRPr>
            </a:p>
          </p:txBody>
        </p:sp>
        <p:sp>
          <p:nvSpPr>
            <p:cNvPr id="447517" name="Text Box 29"/>
            <p:cNvSpPr txBox="1">
              <a:spLocks noChangeArrowheads="1"/>
            </p:cNvSpPr>
            <p:nvPr/>
          </p:nvSpPr>
          <p:spPr bwMode="auto">
            <a:xfrm>
              <a:off x="601" y="3413"/>
              <a:ext cx="1039" cy="288"/>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a:t>
              </a:r>
              <a:r>
                <a:rPr lang="en-US" sz="2400" b="1">
                  <a:solidFill>
                    <a:srgbClr val="FF0000"/>
                  </a:solidFill>
                  <a:latin typeface="Symbol" pitchFamily="18" charset="2"/>
                </a:rPr>
                <a:t>private</a:t>
              </a:r>
              <a:r>
                <a:rPr lang="en-US" sz="2400" b="1">
                  <a:solidFill>
                    <a:srgbClr val="FF0000"/>
                  </a:solidFill>
                  <a:latin typeface="Arial" charset="0"/>
                </a:rPr>
                <a:t>&gt;</a:t>
              </a:r>
              <a:endParaRPr lang="en-US" sz="2400" b="1">
                <a:solidFill>
                  <a:schemeClr val="tx2"/>
                </a:solidFill>
                <a:latin typeface="Arial" charset="0"/>
              </a:endParaRPr>
            </a:p>
          </p:txBody>
        </p:sp>
      </p:grpSp>
      <p:sp>
        <p:nvSpPr>
          <p:cNvPr id="447518" name="Text Box 30"/>
          <p:cNvSpPr txBox="1">
            <a:spLocks noChangeArrowheads="1"/>
          </p:cNvSpPr>
          <p:nvPr/>
        </p:nvSpPr>
        <p:spPr bwMode="auto">
          <a:xfrm>
            <a:off x="1295400" y="1323975"/>
            <a:ext cx="7931150" cy="822325"/>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But to your machine, </a:t>
            </a:r>
          </a:p>
          <a:p>
            <a:r>
              <a:rPr lang="en-GB" sz="2400" b="1">
                <a:solidFill>
                  <a:srgbClr val="FF0000"/>
                </a:solidFill>
                <a:latin typeface="Arial" charset="0"/>
              </a:rPr>
              <a:t>the tags look like this….(</a:t>
            </a:r>
            <a:r>
              <a:rPr lang="en-GB" sz="2400" b="1">
                <a:solidFill>
                  <a:srgbClr val="0000FF"/>
                </a:solidFill>
                <a:latin typeface="Arial" charset="0"/>
              </a:rPr>
              <a:t>assuming it is not in Athens</a:t>
            </a:r>
            <a:r>
              <a:rPr lang="en-GB" sz="2400" b="1">
                <a:solidFill>
                  <a:srgbClr val="FF0000"/>
                </a:solidFill>
                <a:latin typeface="Arial" charset="0"/>
              </a:rPr>
              <a:t>)</a:t>
            </a:r>
            <a:endParaRPr lang="en-US" sz="2400" b="1">
              <a:solidFill>
                <a:srgbClr val="FF0000"/>
              </a:solidFill>
              <a:latin typeface="Arial" charset="0"/>
            </a:endParaRPr>
          </a:p>
        </p:txBody>
      </p:sp>
      <p:sp>
        <p:nvSpPr>
          <p:cNvPr id="447519" name="Text Box 31"/>
          <p:cNvSpPr txBox="1">
            <a:spLocks noChangeArrowheads="1"/>
          </p:cNvSpPr>
          <p:nvPr/>
        </p:nvSpPr>
        <p:spPr bwMode="auto">
          <a:xfrm>
            <a:off x="7924800" y="76200"/>
            <a:ext cx="1185863" cy="336550"/>
          </a:xfrm>
          <a:prstGeom prst="rect">
            <a:avLst/>
          </a:prstGeom>
          <a:noFill/>
          <a:ln w="9525">
            <a:noFill/>
            <a:miter lim="800000"/>
            <a:headEnd/>
            <a:tailEnd/>
          </a:ln>
          <a:effectLst/>
        </p:spPr>
        <p:txBody>
          <a:bodyPr wrap="none">
            <a:spAutoFit/>
          </a:bodyPr>
          <a:lstStyle/>
          <a:p>
            <a:pPr eaLnBrk="1" hangingPunct="1"/>
            <a:r>
              <a:rPr lang="en-US"/>
              <a:t>Jim Hendler</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fld id="{D5AD3E1D-A6D8-4F6F-A0D4-B9402C1C73D2}" type="datetime1">
              <a:rPr lang="en-US"/>
              <a:pPr/>
              <a:t>4/27/2010</a:t>
            </a:fld>
            <a:endParaRPr lang="en-US"/>
          </a:p>
        </p:txBody>
      </p:sp>
      <p:sp>
        <p:nvSpPr>
          <p:cNvPr id="18" name="Slide Number Placeholder 4"/>
          <p:cNvSpPr>
            <a:spLocks noGrp="1"/>
          </p:cNvSpPr>
          <p:nvPr>
            <p:ph type="sldNum" sz="quarter" idx="12"/>
          </p:nvPr>
        </p:nvSpPr>
        <p:spPr/>
        <p:txBody>
          <a:bodyPr/>
          <a:lstStyle/>
          <a:p>
            <a:fld id="{CAB37AF3-1AB5-490A-A066-7AC404F2882D}" type="slidenum">
              <a:rPr lang="en-US"/>
              <a:pPr/>
              <a:t>56</a:t>
            </a:fld>
            <a:endParaRPr lang="en-US"/>
          </a:p>
        </p:txBody>
      </p:sp>
      <p:sp>
        <p:nvSpPr>
          <p:cNvPr id="449538" name="Rectangle 2"/>
          <p:cNvSpPr>
            <a:spLocks noGrp="1" noChangeArrowheads="1"/>
          </p:cNvSpPr>
          <p:nvPr>
            <p:ph type="title"/>
          </p:nvPr>
        </p:nvSpPr>
        <p:spPr>
          <a:xfrm>
            <a:off x="396875" y="76200"/>
            <a:ext cx="8535988" cy="685800"/>
          </a:xfrm>
        </p:spPr>
        <p:txBody>
          <a:bodyPr/>
          <a:lstStyle/>
          <a:p>
            <a:r>
              <a:rPr lang="en-US" sz="3600">
                <a:solidFill>
                  <a:schemeClr val="tx1"/>
                </a:solidFill>
              </a:rPr>
              <a:t>XML </a:t>
            </a:r>
            <a:r>
              <a:rPr lang="en-US">
                <a:solidFill>
                  <a:schemeClr val="tx1"/>
                </a:solidFill>
                <a:sym typeface="Symbol" pitchFamily="18" charset="2"/>
              </a:rPr>
              <a:t></a:t>
            </a:r>
            <a:r>
              <a:rPr lang="en-US" sz="3600">
                <a:solidFill>
                  <a:schemeClr val="tx1"/>
                </a:solidFill>
                <a:sym typeface="Symbol" pitchFamily="18" charset="2"/>
              </a:rPr>
              <a:t> </a:t>
            </a:r>
            <a:r>
              <a:rPr lang="en-US" sz="3600">
                <a:solidFill>
                  <a:schemeClr val="tx1"/>
                </a:solidFill>
              </a:rPr>
              <a:t>machine accessible meaning</a:t>
            </a:r>
          </a:p>
        </p:txBody>
      </p:sp>
      <p:sp>
        <p:nvSpPr>
          <p:cNvPr id="449539" name="Text Box 3"/>
          <p:cNvSpPr txBox="1">
            <a:spLocks noChangeArrowheads="1"/>
          </p:cNvSpPr>
          <p:nvPr/>
        </p:nvSpPr>
        <p:spPr bwMode="auto">
          <a:xfrm>
            <a:off x="1295400" y="1323975"/>
            <a:ext cx="2622550" cy="457200"/>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Schemas help….</a:t>
            </a:r>
            <a:endParaRPr lang="en-US" sz="2400" b="1">
              <a:solidFill>
                <a:srgbClr val="FF0000"/>
              </a:solidFill>
              <a:latin typeface="Arial" charset="0"/>
            </a:endParaRPr>
          </a:p>
        </p:txBody>
      </p:sp>
      <p:pic>
        <p:nvPicPr>
          <p:cNvPr id="449540" name="Picture 4"/>
          <p:cNvPicPr>
            <a:picLocks noChangeAspect="1" noChangeArrowheads="1"/>
          </p:cNvPicPr>
          <p:nvPr/>
        </p:nvPicPr>
        <p:blipFill>
          <a:blip r:embed="rId3" cstate="print"/>
          <a:srcRect/>
          <a:stretch>
            <a:fillRect/>
          </a:stretch>
        </p:blipFill>
        <p:spPr bwMode="auto">
          <a:xfrm>
            <a:off x="301625" y="1927225"/>
            <a:ext cx="3290888" cy="1743075"/>
          </a:xfrm>
          <a:prstGeom prst="rect">
            <a:avLst/>
          </a:prstGeom>
          <a:noFill/>
          <a:ln w="9525">
            <a:noFill/>
            <a:miter lim="800000"/>
            <a:headEnd/>
            <a:tailEnd/>
          </a:ln>
          <a:effectLst/>
        </p:spPr>
      </p:pic>
      <p:pic>
        <p:nvPicPr>
          <p:cNvPr id="449541" name="Picture 5"/>
          <p:cNvPicPr>
            <a:picLocks noChangeAspect="1" noChangeArrowheads="1"/>
          </p:cNvPicPr>
          <p:nvPr/>
        </p:nvPicPr>
        <p:blipFill>
          <a:blip r:embed="rId3" cstate="print"/>
          <a:srcRect/>
          <a:stretch>
            <a:fillRect/>
          </a:stretch>
        </p:blipFill>
        <p:spPr bwMode="auto">
          <a:xfrm>
            <a:off x="5534025" y="1724025"/>
            <a:ext cx="3290888" cy="1743075"/>
          </a:xfrm>
          <a:prstGeom prst="rect">
            <a:avLst/>
          </a:prstGeom>
          <a:noFill/>
          <a:ln w="9525">
            <a:noFill/>
            <a:miter lim="800000"/>
            <a:headEnd/>
            <a:tailEnd/>
          </a:ln>
          <a:effectLst/>
        </p:spPr>
      </p:pic>
      <p:sp>
        <p:nvSpPr>
          <p:cNvPr id="449542" name="Rectangle 6"/>
          <p:cNvSpPr>
            <a:spLocks noChangeAspect="1" noChangeArrowheads="1"/>
          </p:cNvSpPr>
          <p:nvPr/>
        </p:nvSpPr>
        <p:spPr bwMode="auto">
          <a:xfrm>
            <a:off x="3632200" y="3619500"/>
            <a:ext cx="2038350" cy="1066800"/>
          </a:xfrm>
          <a:prstGeom prst="rect">
            <a:avLst/>
          </a:prstGeom>
          <a:solidFill>
            <a:srgbClr val="FFFF99"/>
          </a:solidFill>
          <a:ln w="28575">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sp>
        <p:nvSpPr>
          <p:cNvPr id="449543" name="Text Box 7"/>
          <p:cNvSpPr txBox="1">
            <a:spLocks noChangeArrowheads="1"/>
          </p:cNvSpPr>
          <p:nvPr/>
        </p:nvSpPr>
        <p:spPr bwMode="auto">
          <a:xfrm>
            <a:off x="4113213" y="3632200"/>
            <a:ext cx="1062037" cy="457200"/>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 </a:t>
            </a:r>
            <a:r>
              <a:rPr lang="en-US" sz="2400" b="1">
                <a:solidFill>
                  <a:srgbClr val="FF0000"/>
                </a:solidFill>
                <a:latin typeface="Symbol" pitchFamily="18" charset="2"/>
              </a:rPr>
              <a:t>CV</a:t>
            </a:r>
            <a:r>
              <a:rPr lang="en-US" sz="2400" b="1">
                <a:solidFill>
                  <a:srgbClr val="FF0000"/>
                </a:solidFill>
                <a:latin typeface="Arial" charset="0"/>
              </a:rPr>
              <a:t> &gt;</a:t>
            </a:r>
            <a:endParaRPr lang="en-US" sz="2400" b="1">
              <a:solidFill>
                <a:schemeClr val="tx2"/>
              </a:solidFill>
              <a:latin typeface="Arial" charset="0"/>
            </a:endParaRPr>
          </a:p>
        </p:txBody>
      </p:sp>
      <p:sp>
        <p:nvSpPr>
          <p:cNvPr id="449544" name="Line 8"/>
          <p:cNvSpPr>
            <a:spLocks noChangeShapeType="1"/>
          </p:cNvSpPr>
          <p:nvPr/>
        </p:nvSpPr>
        <p:spPr bwMode="auto">
          <a:xfrm>
            <a:off x="2895600" y="2882900"/>
            <a:ext cx="1384300" cy="965200"/>
          </a:xfrm>
          <a:prstGeom prst="line">
            <a:avLst/>
          </a:prstGeom>
          <a:noFill/>
          <a:ln w="9525">
            <a:solidFill>
              <a:schemeClr val="tx1"/>
            </a:solidFill>
            <a:round/>
            <a:headEnd/>
            <a:tailEnd/>
          </a:ln>
          <a:effectLst/>
        </p:spPr>
        <p:txBody>
          <a:bodyPr wrap="none" anchor="ctr"/>
          <a:lstStyle/>
          <a:p>
            <a:endParaRPr lang="en-US"/>
          </a:p>
        </p:txBody>
      </p:sp>
      <p:sp>
        <p:nvSpPr>
          <p:cNvPr id="449545" name="Line 9"/>
          <p:cNvSpPr>
            <a:spLocks noChangeShapeType="1"/>
          </p:cNvSpPr>
          <p:nvPr/>
        </p:nvSpPr>
        <p:spPr bwMode="auto">
          <a:xfrm flipV="1">
            <a:off x="5118100" y="2768600"/>
            <a:ext cx="2959100" cy="1079500"/>
          </a:xfrm>
          <a:prstGeom prst="line">
            <a:avLst/>
          </a:prstGeom>
          <a:noFill/>
          <a:ln w="9525">
            <a:solidFill>
              <a:schemeClr val="tx1"/>
            </a:solidFill>
            <a:round/>
            <a:headEnd/>
            <a:tailEnd/>
          </a:ln>
          <a:effectLst/>
        </p:spPr>
        <p:txBody>
          <a:bodyPr wrap="none" anchor="ctr"/>
          <a:lstStyle/>
          <a:p>
            <a:endParaRPr lang="en-US"/>
          </a:p>
        </p:txBody>
      </p:sp>
      <p:sp>
        <p:nvSpPr>
          <p:cNvPr id="449546" name="Text Box 10"/>
          <p:cNvSpPr txBox="1">
            <a:spLocks noChangeArrowheads="1"/>
          </p:cNvSpPr>
          <p:nvPr/>
        </p:nvSpPr>
        <p:spPr bwMode="auto">
          <a:xfrm>
            <a:off x="5967413" y="3660775"/>
            <a:ext cx="3113087" cy="1187450"/>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…by relating </a:t>
            </a:r>
          </a:p>
          <a:p>
            <a:r>
              <a:rPr lang="en-GB" sz="2400" b="1">
                <a:solidFill>
                  <a:srgbClr val="FF0000"/>
                </a:solidFill>
                <a:latin typeface="Arial" charset="0"/>
              </a:rPr>
              <a:t>common terms</a:t>
            </a:r>
            <a:br>
              <a:rPr lang="en-GB" sz="2400" b="1">
                <a:solidFill>
                  <a:srgbClr val="FF0000"/>
                </a:solidFill>
                <a:latin typeface="Arial" charset="0"/>
              </a:rPr>
            </a:br>
            <a:r>
              <a:rPr lang="en-GB" sz="2400" b="1">
                <a:solidFill>
                  <a:srgbClr val="FF0000"/>
                </a:solidFill>
                <a:latin typeface="Arial" charset="0"/>
              </a:rPr>
              <a:t>between documents</a:t>
            </a:r>
            <a:endParaRPr lang="en-US" sz="2400" b="1">
              <a:solidFill>
                <a:srgbClr val="FF0000"/>
              </a:solidFill>
              <a:latin typeface="Arial" charset="0"/>
            </a:endParaRPr>
          </a:p>
        </p:txBody>
      </p:sp>
      <p:sp>
        <p:nvSpPr>
          <p:cNvPr id="449547" name="Rectangle 11"/>
          <p:cNvSpPr>
            <a:spLocks noChangeArrowheads="1"/>
          </p:cNvSpPr>
          <p:nvPr/>
        </p:nvSpPr>
        <p:spPr bwMode="auto">
          <a:xfrm>
            <a:off x="4002088" y="4122738"/>
            <a:ext cx="1293812" cy="457200"/>
          </a:xfrm>
          <a:prstGeom prst="rect">
            <a:avLst/>
          </a:prstGeom>
          <a:noFill/>
          <a:ln w="9525">
            <a:noFill/>
            <a:miter lim="800000"/>
            <a:headEnd/>
            <a:tailEnd/>
          </a:ln>
          <a:effectLst/>
        </p:spPr>
        <p:txBody>
          <a:bodyPr wrap="none">
            <a:spAutoFit/>
          </a:bodyPr>
          <a:lstStyle/>
          <a:p>
            <a:pPr algn="ctr"/>
            <a:r>
              <a:rPr lang="en-US" sz="2400" b="1">
                <a:solidFill>
                  <a:srgbClr val="FF0000"/>
                </a:solidFill>
                <a:latin typeface="Symbol" pitchFamily="18" charset="2"/>
              </a:rPr>
              <a:t>private</a:t>
            </a:r>
          </a:p>
        </p:txBody>
      </p:sp>
      <p:sp>
        <p:nvSpPr>
          <p:cNvPr id="449548" name="Line 12"/>
          <p:cNvSpPr>
            <a:spLocks noChangeShapeType="1"/>
          </p:cNvSpPr>
          <p:nvPr/>
        </p:nvSpPr>
        <p:spPr bwMode="auto">
          <a:xfrm>
            <a:off x="787400" y="3390900"/>
            <a:ext cx="3263900" cy="927100"/>
          </a:xfrm>
          <a:prstGeom prst="line">
            <a:avLst/>
          </a:prstGeom>
          <a:noFill/>
          <a:ln w="9525">
            <a:solidFill>
              <a:schemeClr val="tx1"/>
            </a:solidFill>
            <a:round/>
            <a:headEnd/>
            <a:tailEnd/>
          </a:ln>
          <a:effectLst/>
        </p:spPr>
        <p:txBody>
          <a:bodyPr wrap="none" anchor="ctr"/>
          <a:lstStyle/>
          <a:p>
            <a:endParaRPr lang="en-US"/>
          </a:p>
        </p:txBody>
      </p:sp>
      <p:sp>
        <p:nvSpPr>
          <p:cNvPr id="449549" name="Line 13"/>
          <p:cNvSpPr>
            <a:spLocks noChangeShapeType="1"/>
          </p:cNvSpPr>
          <p:nvPr/>
        </p:nvSpPr>
        <p:spPr bwMode="auto">
          <a:xfrm flipH="1">
            <a:off x="5207000" y="3200400"/>
            <a:ext cx="939800" cy="1104900"/>
          </a:xfrm>
          <a:prstGeom prst="line">
            <a:avLst/>
          </a:prstGeom>
          <a:noFill/>
          <a:ln w="9525">
            <a:solidFill>
              <a:schemeClr val="tx1"/>
            </a:solidFill>
            <a:round/>
            <a:headEnd/>
            <a:tailEnd/>
          </a:ln>
          <a:effectLst/>
        </p:spPr>
        <p:txBody>
          <a:bodyPr wrap="none" anchor="ctr"/>
          <a:lstStyle/>
          <a:p>
            <a:endParaRPr lang="en-US"/>
          </a:p>
        </p:txBody>
      </p:sp>
      <p:sp>
        <p:nvSpPr>
          <p:cNvPr id="449550" name="Line 14"/>
          <p:cNvSpPr>
            <a:spLocks noChangeShapeType="1"/>
          </p:cNvSpPr>
          <p:nvPr/>
        </p:nvSpPr>
        <p:spPr bwMode="auto">
          <a:xfrm>
            <a:off x="4584700" y="3975100"/>
            <a:ext cx="12700" cy="279400"/>
          </a:xfrm>
          <a:prstGeom prst="line">
            <a:avLst/>
          </a:prstGeom>
          <a:noFill/>
          <a:ln w="28575">
            <a:solidFill>
              <a:schemeClr val="tx1"/>
            </a:solidFill>
            <a:prstDash val="sysDot"/>
            <a:round/>
            <a:headEnd/>
            <a:tailEnd/>
          </a:ln>
          <a:effectLst/>
        </p:spPr>
        <p:txBody>
          <a:bodyPr wrap="none" anchor="ctr"/>
          <a:lstStyle/>
          <a:p>
            <a:endParaRPr lang="en-US"/>
          </a:p>
        </p:txBody>
      </p:sp>
      <p:sp>
        <p:nvSpPr>
          <p:cNvPr id="449551" name="Text Box 15"/>
          <p:cNvSpPr txBox="1">
            <a:spLocks noChangeArrowheads="1"/>
          </p:cNvSpPr>
          <p:nvPr/>
        </p:nvSpPr>
        <p:spPr bwMode="auto">
          <a:xfrm>
            <a:off x="7924800" y="76200"/>
            <a:ext cx="1185863" cy="336550"/>
          </a:xfrm>
          <a:prstGeom prst="rect">
            <a:avLst/>
          </a:prstGeom>
          <a:noFill/>
          <a:ln w="9525">
            <a:noFill/>
            <a:miter lim="800000"/>
            <a:headEnd/>
            <a:tailEnd/>
          </a:ln>
          <a:effectLst/>
        </p:spPr>
        <p:txBody>
          <a:bodyPr wrap="none">
            <a:spAutoFit/>
          </a:bodyPr>
          <a:lstStyle/>
          <a:p>
            <a:pPr eaLnBrk="1" hangingPunct="1"/>
            <a:r>
              <a:rPr lang="en-US"/>
              <a:t>Jim Hendler</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fld id="{465870DA-12DD-49BD-B9C1-4206788B9FEC}" type="datetime1">
              <a:rPr lang="en-US"/>
              <a:pPr/>
              <a:t>4/27/2010</a:t>
            </a:fld>
            <a:endParaRPr lang="en-US"/>
          </a:p>
        </p:txBody>
      </p:sp>
      <p:sp>
        <p:nvSpPr>
          <p:cNvPr id="33" name="Footer Placeholder 3"/>
          <p:cNvSpPr>
            <a:spLocks noGrp="1"/>
          </p:cNvSpPr>
          <p:nvPr>
            <p:ph type="ftr" sz="quarter" idx="11"/>
          </p:nvPr>
        </p:nvSpPr>
        <p:spPr/>
        <p:txBody>
          <a:bodyPr/>
          <a:lstStyle/>
          <a:p>
            <a:r>
              <a:rPr lang="en-US"/>
              <a:t>Slides adapted from Rao (ASU) &amp; Franklin (Berkeley)</a:t>
            </a:r>
          </a:p>
        </p:txBody>
      </p:sp>
      <p:sp>
        <p:nvSpPr>
          <p:cNvPr id="34" name="Slide Number Placeholder 4"/>
          <p:cNvSpPr>
            <a:spLocks noGrp="1"/>
          </p:cNvSpPr>
          <p:nvPr>
            <p:ph type="sldNum" sz="quarter" idx="12"/>
          </p:nvPr>
        </p:nvSpPr>
        <p:spPr/>
        <p:txBody>
          <a:bodyPr/>
          <a:lstStyle/>
          <a:p>
            <a:fld id="{5C8DB5A1-1705-417A-90AB-EBBAEDEA41DD}" type="slidenum">
              <a:rPr lang="en-US"/>
              <a:pPr/>
              <a:t>57</a:t>
            </a:fld>
            <a:endParaRPr lang="en-US"/>
          </a:p>
        </p:txBody>
      </p:sp>
      <p:sp>
        <p:nvSpPr>
          <p:cNvPr id="451586" name="Rectangle 2"/>
          <p:cNvSpPr>
            <a:spLocks noGrp="1" noChangeArrowheads="1"/>
          </p:cNvSpPr>
          <p:nvPr>
            <p:ph type="title"/>
          </p:nvPr>
        </p:nvSpPr>
        <p:spPr>
          <a:xfrm>
            <a:off x="396875" y="76200"/>
            <a:ext cx="8535988" cy="685800"/>
          </a:xfrm>
        </p:spPr>
        <p:txBody>
          <a:bodyPr/>
          <a:lstStyle/>
          <a:p>
            <a:r>
              <a:rPr lang="en-US" sz="3600">
                <a:solidFill>
                  <a:schemeClr val="tx1"/>
                </a:solidFill>
              </a:rPr>
              <a:t>But other people use other schemas</a:t>
            </a:r>
          </a:p>
        </p:txBody>
      </p:sp>
      <p:sp>
        <p:nvSpPr>
          <p:cNvPr id="451587" name="Rectangle 3"/>
          <p:cNvSpPr>
            <a:spLocks noChangeArrowheads="1"/>
          </p:cNvSpPr>
          <p:nvPr/>
        </p:nvSpPr>
        <p:spPr bwMode="auto">
          <a:xfrm>
            <a:off x="457200" y="2057400"/>
            <a:ext cx="8153400" cy="4267200"/>
          </a:xfrm>
          <a:prstGeom prst="rect">
            <a:avLst/>
          </a:prstGeom>
          <a:solidFill>
            <a:schemeClr val="accent1"/>
          </a:solidFill>
          <a:ln w="28575">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pic>
        <p:nvPicPr>
          <p:cNvPr id="451588" name="Picture 4" descr="chinees"/>
          <p:cNvPicPr>
            <a:picLocks noChangeAspect="1" noChangeArrowheads="1"/>
          </p:cNvPicPr>
          <p:nvPr/>
        </p:nvPicPr>
        <p:blipFill>
          <a:blip r:embed="rId3" cstate="print"/>
          <a:srcRect/>
          <a:stretch>
            <a:fillRect/>
          </a:stretch>
        </p:blipFill>
        <p:spPr bwMode="auto">
          <a:xfrm>
            <a:off x="2722563" y="2522538"/>
            <a:ext cx="3438525" cy="3657600"/>
          </a:xfrm>
          <a:prstGeom prst="rect">
            <a:avLst/>
          </a:prstGeom>
          <a:solidFill>
            <a:schemeClr val="accent1"/>
          </a:solidFill>
        </p:spPr>
      </p:pic>
      <p:sp>
        <p:nvSpPr>
          <p:cNvPr id="451589" name="AutoShape 5"/>
          <p:cNvSpPr>
            <a:spLocks/>
          </p:cNvSpPr>
          <p:nvPr/>
        </p:nvSpPr>
        <p:spPr bwMode="auto">
          <a:xfrm>
            <a:off x="6173788" y="2751138"/>
            <a:ext cx="141287" cy="3352800"/>
          </a:xfrm>
          <a:prstGeom prst="rightBracket">
            <a:avLst>
              <a:gd name="adj" fmla="val 197754"/>
            </a:avLst>
          </a:prstGeom>
          <a:solidFill>
            <a:schemeClr val="accent1"/>
          </a:solidFill>
          <a:ln w="38100">
            <a:solidFill>
              <a:srgbClr val="FF0000"/>
            </a:solidFill>
            <a:round/>
            <a:headEnd/>
            <a:tailEnd/>
          </a:ln>
          <a:effectLst/>
        </p:spPr>
        <p:txBody>
          <a:bodyPr wrap="none" anchor="ctr"/>
          <a:lstStyle/>
          <a:p>
            <a:endParaRPr lang="en-US"/>
          </a:p>
        </p:txBody>
      </p:sp>
      <p:grpSp>
        <p:nvGrpSpPr>
          <p:cNvPr id="451590" name="Group 6"/>
          <p:cNvGrpSpPr>
            <a:grpSpLocks/>
          </p:cNvGrpSpPr>
          <p:nvPr/>
        </p:nvGrpSpPr>
        <p:grpSpPr bwMode="auto">
          <a:xfrm>
            <a:off x="3344863" y="2405063"/>
            <a:ext cx="3513137" cy="320675"/>
            <a:chOff x="2592" y="1478"/>
            <a:chExt cx="2544" cy="202"/>
          </a:xfrm>
        </p:grpSpPr>
        <p:sp>
          <p:nvSpPr>
            <p:cNvPr id="451591" name="Oval 7"/>
            <p:cNvSpPr>
              <a:spLocks noChangeArrowheads="1"/>
            </p:cNvSpPr>
            <p:nvPr/>
          </p:nvSpPr>
          <p:spPr bwMode="auto">
            <a:xfrm>
              <a:off x="2592" y="1478"/>
              <a:ext cx="1440" cy="202"/>
            </a:xfrm>
            <a:prstGeom prst="ellipse">
              <a:avLst/>
            </a:prstGeom>
            <a:noFill/>
            <a:ln w="38100">
              <a:solidFill>
                <a:srgbClr val="FF3300"/>
              </a:solidFill>
              <a:round/>
              <a:headEnd/>
              <a:tailEnd/>
            </a:ln>
            <a:effectLst/>
          </p:spPr>
          <p:txBody>
            <a:bodyPr wrap="none" anchor="ctr"/>
            <a:lstStyle/>
            <a:p>
              <a:endParaRPr lang="en-US"/>
            </a:p>
          </p:txBody>
        </p:sp>
        <p:sp>
          <p:nvSpPr>
            <p:cNvPr id="451592" name="Line 8"/>
            <p:cNvSpPr>
              <a:spLocks noChangeShapeType="1"/>
            </p:cNvSpPr>
            <p:nvPr/>
          </p:nvSpPr>
          <p:spPr bwMode="auto">
            <a:xfrm>
              <a:off x="4032" y="1579"/>
              <a:ext cx="1104" cy="0"/>
            </a:xfrm>
            <a:prstGeom prst="line">
              <a:avLst/>
            </a:prstGeom>
            <a:noFill/>
            <a:ln w="38100">
              <a:solidFill>
                <a:srgbClr val="FF3300"/>
              </a:solidFill>
              <a:round/>
              <a:headEnd/>
              <a:tailEnd/>
            </a:ln>
            <a:effectLst/>
          </p:spPr>
          <p:txBody>
            <a:bodyPr wrap="none" anchor="ctr"/>
            <a:lstStyle/>
            <a:p>
              <a:endParaRPr lang="en-US"/>
            </a:p>
          </p:txBody>
        </p:sp>
      </p:grpSp>
      <p:sp>
        <p:nvSpPr>
          <p:cNvPr id="451593" name="AutoShape 9"/>
          <p:cNvSpPr>
            <a:spLocks/>
          </p:cNvSpPr>
          <p:nvPr/>
        </p:nvSpPr>
        <p:spPr bwMode="auto">
          <a:xfrm>
            <a:off x="2586038" y="2819400"/>
            <a:ext cx="141287" cy="1379538"/>
          </a:xfrm>
          <a:prstGeom prst="leftBracket">
            <a:avLst>
              <a:gd name="adj" fmla="val 81367"/>
            </a:avLst>
          </a:prstGeom>
          <a:solidFill>
            <a:schemeClr val="accent1"/>
          </a:solidFill>
          <a:ln w="38100">
            <a:solidFill>
              <a:srgbClr val="FF3300"/>
            </a:solidFill>
            <a:round/>
            <a:headEnd/>
            <a:tailEnd/>
          </a:ln>
          <a:effectLst/>
        </p:spPr>
        <p:txBody>
          <a:bodyPr wrap="none" anchor="ctr"/>
          <a:lstStyle/>
          <a:p>
            <a:endParaRPr lang="en-US"/>
          </a:p>
        </p:txBody>
      </p:sp>
      <p:sp>
        <p:nvSpPr>
          <p:cNvPr id="451594" name="AutoShape 10"/>
          <p:cNvSpPr>
            <a:spLocks/>
          </p:cNvSpPr>
          <p:nvPr/>
        </p:nvSpPr>
        <p:spPr bwMode="auto">
          <a:xfrm>
            <a:off x="2586038" y="4351338"/>
            <a:ext cx="141287" cy="914400"/>
          </a:xfrm>
          <a:prstGeom prst="leftBracket">
            <a:avLst>
              <a:gd name="adj" fmla="val 53933"/>
            </a:avLst>
          </a:prstGeom>
          <a:solidFill>
            <a:schemeClr val="accent1"/>
          </a:solidFill>
          <a:ln w="38100">
            <a:solidFill>
              <a:srgbClr val="FF3300"/>
            </a:solidFill>
            <a:round/>
            <a:headEnd/>
            <a:tailEnd/>
          </a:ln>
          <a:effectLst/>
        </p:spPr>
        <p:txBody>
          <a:bodyPr wrap="none" anchor="ctr"/>
          <a:lstStyle/>
          <a:p>
            <a:endParaRPr lang="en-US"/>
          </a:p>
        </p:txBody>
      </p:sp>
      <p:sp>
        <p:nvSpPr>
          <p:cNvPr id="451595" name="AutoShape 11"/>
          <p:cNvSpPr>
            <a:spLocks/>
          </p:cNvSpPr>
          <p:nvPr/>
        </p:nvSpPr>
        <p:spPr bwMode="auto">
          <a:xfrm>
            <a:off x="2586038" y="5418138"/>
            <a:ext cx="141287" cy="762000"/>
          </a:xfrm>
          <a:prstGeom prst="leftBracket">
            <a:avLst>
              <a:gd name="adj" fmla="val 44944"/>
            </a:avLst>
          </a:prstGeom>
          <a:solidFill>
            <a:schemeClr val="accent1"/>
          </a:solidFill>
          <a:ln w="38100">
            <a:solidFill>
              <a:srgbClr val="FF3300"/>
            </a:solidFill>
            <a:round/>
            <a:headEnd/>
            <a:tailEnd/>
          </a:ln>
          <a:effectLst/>
        </p:spPr>
        <p:txBody>
          <a:bodyPr wrap="none" anchor="ctr"/>
          <a:lstStyle/>
          <a:p>
            <a:endParaRPr lang="en-US"/>
          </a:p>
        </p:txBody>
      </p:sp>
      <p:grpSp>
        <p:nvGrpSpPr>
          <p:cNvPr id="451596" name="Group 12"/>
          <p:cNvGrpSpPr>
            <a:grpSpLocks/>
          </p:cNvGrpSpPr>
          <p:nvPr/>
        </p:nvGrpSpPr>
        <p:grpSpPr bwMode="auto">
          <a:xfrm>
            <a:off x="838200" y="2362200"/>
            <a:ext cx="7315200" cy="3589338"/>
            <a:chOff x="528" y="1440"/>
            <a:chExt cx="4608" cy="2261"/>
          </a:xfrm>
        </p:grpSpPr>
        <p:sp>
          <p:nvSpPr>
            <p:cNvPr id="451597" name="Text Box 13"/>
            <p:cNvSpPr txBox="1">
              <a:spLocks noChangeArrowheads="1"/>
            </p:cNvSpPr>
            <p:nvPr/>
          </p:nvSpPr>
          <p:spPr bwMode="auto">
            <a:xfrm>
              <a:off x="4129" y="2597"/>
              <a:ext cx="383" cy="288"/>
            </a:xfrm>
            <a:prstGeom prst="rect">
              <a:avLst/>
            </a:prstGeom>
            <a:solidFill>
              <a:schemeClr val="accent1"/>
            </a:solidFill>
            <a:ln w="9525">
              <a:noFill/>
              <a:miter lim="800000"/>
              <a:headEnd/>
              <a:tailEnd/>
            </a:ln>
            <a:effectLst/>
          </p:spPr>
          <p:txBody>
            <a:bodyPr wrap="none" anchor="ctr">
              <a:spAutoFit/>
            </a:bodyPr>
            <a:lstStyle/>
            <a:p>
              <a:pPr algn="ctr"/>
              <a:r>
                <a:rPr lang="en-US" sz="2400">
                  <a:solidFill>
                    <a:srgbClr val="FF0000"/>
                  </a:solidFill>
                  <a:latin typeface="Arial" charset="0"/>
                </a:rPr>
                <a:t>CV</a:t>
              </a:r>
              <a:endParaRPr lang="en-US" sz="2400">
                <a:solidFill>
                  <a:schemeClr val="tx2"/>
                </a:solidFill>
                <a:latin typeface="Arial" charset="0"/>
              </a:endParaRPr>
            </a:p>
          </p:txBody>
        </p:sp>
        <p:sp>
          <p:nvSpPr>
            <p:cNvPr id="451598" name="Text Box 14"/>
            <p:cNvSpPr txBox="1">
              <a:spLocks noChangeArrowheads="1"/>
            </p:cNvSpPr>
            <p:nvPr/>
          </p:nvSpPr>
          <p:spPr bwMode="auto">
            <a:xfrm>
              <a:off x="4539" y="1440"/>
              <a:ext cx="597" cy="288"/>
            </a:xfrm>
            <a:prstGeom prst="rect">
              <a:avLst/>
            </a:prstGeom>
            <a:solidFill>
              <a:schemeClr val="accent1"/>
            </a:solidFill>
            <a:ln w="9525">
              <a:noFill/>
              <a:miter lim="800000"/>
              <a:headEnd/>
              <a:tailEnd/>
            </a:ln>
            <a:effectLst/>
          </p:spPr>
          <p:txBody>
            <a:bodyPr wrap="none" anchor="ctr">
              <a:spAutoFit/>
            </a:bodyPr>
            <a:lstStyle/>
            <a:p>
              <a:pPr algn="ctr"/>
              <a:r>
                <a:rPr lang="en-US" sz="2400">
                  <a:solidFill>
                    <a:srgbClr val="FF0000"/>
                  </a:solidFill>
                  <a:latin typeface="Arial" charset="0"/>
                </a:rPr>
                <a:t>name</a:t>
              </a:r>
              <a:endParaRPr lang="en-US" sz="2400">
                <a:solidFill>
                  <a:schemeClr val="tx2"/>
                </a:solidFill>
                <a:latin typeface="Arial" charset="0"/>
              </a:endParaRPr>
            </a:p>
          </p:txBody>
        </p:sp>
        <p:sp>
          <p:nvSpPr>
            <p:cNvPr id="451599" name="Text Box 15"/>
            <p:cNvSpPr txBox="1">
              <a:spLocks noChangeArrowheads="1"/>
            </p:cNvSpPr>
            <p:nvPr/>
          </p:nvSpPr>
          <p:spPr bwMode="auto">
            <a:xfrm>
              <a:off x="528" y="1978"/>
              <a:ext cx="950" cy="288"/>
            </a:xfrm>
            <a:prstGeom prst="rect">
              <a:avLst/>
            </a:prstGeom>
            <a:solidFill>
              <a:schemeClr val="accent1"/>
            </a:solidFill>
            <a:ln w="9525">
              <a:noFill/>
              <a:miter lim="800000"/>
              <a:headEnd/>
              <a:tailEnd/>
            </a:ln>
            <a:effectLst/>
          </p:spPr>
          <p:txBody>
            <a:bodyPr wrap="none" anchor="ctr">
              <a:spAutoFit/>
            </a:bodyPr>
            <a:lstStyle/>
            <a:p>
              <a:pPr algn="ctr"/>
              <a:r>
                <a:rPr lang="en-US" sz="2400">
                  <a:solidFill>
                    <a:srgbClr val="FF0000"/>
                  </a:solidFill>
                  <a:latin typeface="Arial" charset="0"/>
                </a:rPr>
                <a:t>education</a:t>
              </a:r>
              <a:endParaRPr lang="en-US" sz="2400">
                <a:solidFill>
                  <a:schemeClr val="tx2"/>
                </a:solidFill>
                <a:latin typeface="Arial" charset="0"/>
              </a:endParaRPr>
            </a:p>
          </p:txBody>
        </p:sp>
        <p:sp>
          <p:nvSpPr>
            <p:cNvPr id="451600" name="Text Box 16"/>
            <p:cNvSpPr txBox="1">
              <a:spLocks noChangeArrowheads="1"/>
            </p:cNvSpPr>
            <p:nvPr/>
          </p:nvSpPr>
          <p:spPr bwMode="auto">
            <a:xfrm>
              <a:off x="939" y="2811"/>
              <a:ext cx="522" cy="288"/>
            </a:xfrm>
            <a:prstGeom prst="rect">
              <a:avLst/>
            </a:prstGeom>
            <a:solidFill>
              <a:schemeClr val="accent1"/>
            </a:solidFill>
            <a:ln w="9525">
              <a:noFill/>
              <a:miter lim="800000"/>
              <a:headEnd/>
              <a:tailEnd/>
            </a:ln>
            <a:effectLst/>
          </p:spPr>
          <p:txBody>
            <a:bodyPr wrap="none" anchor="ctr">
              <a:spAutoFit/>
            </a:bodyPr>
            <a:lstStyle/>
            <a:p>
              <a:pPr algn="ctr"/>
              <a:r>
                <a:rPr lang="en-US" sz="2400">
                  <a:solidFill>
                    <a:srgbClr val="FF0000"/>
                  </a:solidFill>
                  <a:latin typeface="Arial" charset="0"/>
                </a:rPr>
                <a:t>work</a:t>
              </a:r>
              <a:endParaRPr lang="en-US" sz="2400">
                <a:solidFill>
                  <a:schemeClr val="tx2"/>
                </a:solidFill>
                <a:latin typeface="Arial" charset="0"/>
              </a:endParaRPr>
            </a:p>
          </p:txBody>
        </p:sp>
        <p:sp>
          <p:nvSpPr>
            <p:cNvPr id="451601" name="Text Box 17"/>
            <p:cNvSpPr txBox="1">
              <a:spLocks noChangeArrowheads="1"/>
            </p:cNvSpPr>
            <p:nvPr/>
          </p:nvSpPr>
          <p:spPr bwMode="auto">
            <a:xfrm>
              <a:off x="775" y="3413"/>
              <a:ext cx="693" cy="288"/>
            </a:xfrm>
            <a:prstGeom prst="rect">
              <a:avLst/>
            </a:prstGeom>
            <a:solidFill>
              <a:schemeClr val="accent1"/>
            </a:solidFill>
            <a:ln w="9525">
              <a:noFill/>
              <a:miter lim="800000"/>
              <a:headEnd/>
              <a:tailEnd/>
            </a:ln>
            <a:effectLst/>
          </p:spPr>
          <p:txBody>
            <a:bodyPr wrap="none" anchor="ctr">
              <a:spAutoFit/>
            </a:bodyPr>
            <a:lstStyle/>
            <a:p>
              <a:pPr algn="ctr"/>
              <a:r>
                <a:rPr lang="en-US" sz="2400">
                  <a:solidFill>
                    <a:srgbClr val="FF0000"/>
                  </a:solidFill>
                  <a:latin typeface="Arial" charset="0"/>
                </a:rPr>
                <a:t>private</a:t>
              </a:r>
              <a:endParaRPr lang="en-US" sz="2400">
                <a:solidFill>
                  <a:schemeClr val="tx2"/>
                </a:solidFill>
                <a:latin typeface="Arial" charset="0"/>
              </a:endParaRPr>
            </a:p>
          </p:txBody>
        </p:sp>
      </p:grpSp>
      <p:grpSp>
        <p:nvGrpSpPr>
          <p:cNvPr id="451602" name="Group 18"/>
          <p:cNvGrpSpPr>
            <a:grpSpLocks/>
          </p:cNvGrpSpPr>
          <p:nvPr/>
        </p:nvGrpSpPr>
        <p:grpSpPr bwMode="auto">
          <a:xfrm>
            <a:off x="630238" y="2362200"/>
            <a:ext cx="7721600" cy="3589338"/>
            <a:chOff x="413" y="1440"/>
            <a:chExt cx="4864" cy="2261"/>
          </a:xfrm>
        </p:grpSpPr>
        <p:sp>
          <p:nvSpPr>
            <p:cNvPr id="451603" name="Text Box 19"/>
            <p:cNvSpPr txBox="1">
              <a:spLocks noChangeArrowheads="1"/>
            </p:cNvSpPr>
            <p:nvPr/>
          </p:nvSpPr>
          <p:spPr bwMode="auto">
            <a:xfrm>
              <a:off x="3994" y="2597"/>
              <a:ext cx="658"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51604" name="Text Box 20"/>
            <p:cNvSpPr txBox="1">
              <a:spLocks noChangeArrowheads="1"/>
            </p:cNvSpPr>
            <p:nvPr/>
          </p:nvSpPr>
          <p:spPr bwMode="auto">
            <a:xfrm>
              <a:off x="4407" y="1440"/>
              <a:ext cx="870"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51605" name="Text Box 21"/>
            <p:cNvSpPr txBox="1">
              <a:spLocks noChangeArrowheads="1"/>
            </p:cNvSpPr>
            <p:nvPr/>
          </p:nvSpPr>
          <p:spPr bwMode="auto">
            <a:xfrm>
              <a:off x="413" y="1978"/>
              <a:ext cx="1188"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51606" name="Text Box 22"/>
            <p:cNvSpPr txBox="1">
              <a:spLocks noChangeArrowheads="1"/>
            </p:cNvSpPr>
            <p:nvPr/>
          </p:nvSpPr>
          <p:spPr bwMode="auto">
            <a:xfrm>
              <a:off x="820" y="2811"/>
              <a:ext cx="764"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sp>
          <p:nvSpPr>
            <p:cNvPr id="451607" name="Text Box 23"/>
            <p:cNvSpPr txBox="1">
              <a:spLocks noChangeArrowheads="1"/>
            </p:cNvSpPr>
            <p:nvPr/>
          </p:nvSpPr>
          <p:spPr bwMode="auto">
            <a:xfrm>
              <a:off x="637" y="3413"/>
              <a:ext cx="976"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            &gt;</a:t>
              </a:r>
              <a:endParaRPr lang="en-US" sz="2400" b="1">
                <a:solidFill>
                  <a:schemeClr val="tx2"/>
                </a:solidFill>
                <a:latin typeface="Arial" charset="0"/>
              </a:endParaRPr>
            </a:p>
          </p:txBody>
        </p:sp>
      </p:grpSp>
      <p:grpSp>
        <p:nvGrpSpPr>
          <p:cNvPr id="451608" name="Group 24"/>
          <p:cNvGrpSpPr>
            <a:grpSpLocks/>
          </p:cNvGrpSpPr>
          <p:nvPr/>
        </p:nvGrpSpPr>
        <p:grpSpPr bwMode="auto">
          <a:xfrm>
            <a:off x="704850" y="2354263"/>
            <a:ext cx="7827963" cy="3589337"/>
            <a:chOff x="456" y="1440"/>
            <a:chExt cx="4931" cy="2261"/>
          </a:xfrm>
        </p:grpSpPr>
        <p:sp>
          <p:nvSpPr>
            <p:cNvPr id="451609" name="Text Box 25"/>
            <p:cNvSpPr txBox="1">
              <a:spLocks noChangeArrowheads="1"/>
            </p:cNvSpPr>
            <p:nvPr/>
          </p:nvSpPr>
          <p:spPr bwMode="auto">
            <a:xfrm>
              <a:off x="3961" y="2597"/>
              <a:ext cx="721"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 </a:t>
              </a:r>
              <a:r>
                <a:rPr lang="en-US" sz="2400" b="1">
                  <a:solidFill>
                    <a:srgbClr val="FF0000"/>
                  </a:solidFill>
                  <a:latin typeface="Wingdings 3" pitchFamily="18" charset="2"/>
                </a:rPr>
                <a:t>CV</a:t>
              </a:r>
              <a:r>
                <a:rPr lang="en-US" sz="2400" b="1">
                  <a:solidFill>
                    <a:srgbClr val="FF0000"/>
                  </a:solidFill>
                  <a:latin typeface="Arial" charset="0"/>
                </a:rPr>
                <a:t> &gt;</a:t>
              </a:r>
              <a:endParaRPr lang="en-US" sz="2400" b="1">
                <a:solidFill>
                  <a:schemeClr val="tx2"/>
                </a:solidFill>
                <a:latin typeface="Arial" charset="0"/>
              </a:endParaRPr>
            </a:p>
          </p:txBody>
        </p:sp>
        <p:sp>
          <p:nvSpPr>
            <p:cNvPr id="451610" name="Text Box 26"/>
            <p:cNvSpPr txBox="1">
              <a:spLocks noChangeArrowheads="1"/>
            </p:cNvSpPr>
            <p:nvPr/>
          </p:nvSpPr>
          <p:spPr bwMode="auto">
            <a:xfrm>
              <a:off x="4289" y="1440"/>
              <a:ext cx="1098"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a:t>
              </a:r>
              <a:r>
                <a:rPr lang="en-US" sz="2400" b="1">
                  <a:solidFill>
                    <a:srgbClr val="FF0000"/>
                  </a:solidFill>
                  <a:latin typeface="Wingdings 2" pitchFamily="18" charset="2"/>
                </a:rPr>
                <a:t>name</a:t>
              </a:r>
              <a:r>
                <a:rPr lang="en-US" sz="2400" b="1">
                  <a:solidFill>
                    <a:srgbClr val="FF0000"/>
                  </a:solidFill>
                  <a:latin typeface="Arial" charset="0"/>
                </a:rPr>
                <a:t>&gt;</a:t>
              </a:r>
              <a:endParaRPr lang="en-US" sz="2400" b="1">
                <a:solidFill>
                  <a:schemeClr val="tx2"/>
                </a:solidFill>
                <a:latin typeface="Wingdings 2" pitchFamily="18" charset="2"/>
              </a:endParaRPr>
            </a:p>
          </p:txBody>
        </p:sp>
        <p:sp>
          <p:nvSpPr>
            <p:cNvPr id="451611" name="Text Box 27"/>
            <p:cNvSpPr txBox="1">
              <a:spLocks noChangeArrowheads="1"/>
            </p:cNvSpPr>
            <p:nvPr/>
          </p:nvSpPr>
          <p:spPr bwMode="auto">
            <a:xfrm>
              <a:off x="456" y="1978"/>
              <a:ext cx="1087"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a:t>
              </a:r>
              <a:r>
                <a:rPr lang="en-US" sz="2400" b="1">
                  <a:solidFill>
                    <a:srgbClr val="FF0000"/>
                  </a:solidFill>
                  <a:latin typeface="Wingdings 2" pitchFamily="18" charset="2"/>
                </a:rPr>
                <a:t>educ</a:t>
              </a:r>
              <a:r>
                <a:rPr lang="en-US" sz="2400" b="1">
                  <a:solidFill>
                    <a:srgbClr val="FF0000"/>
                  </a:solidFill>
                  <a:latin typeface="Arial" charset="0"/>
                </a:rPr>
                <a:t>&gt;</a:t>
              </a:r>
              <a:endParaRPr lang="en-US" sz="2400" b="1">
                <a:solidFill>
                  <a:schemeClr val="tx2"/>
                </a:solidFill>
                <a:latin typeface="Arial" charset="0"/>
              </a:endParaRPr>
            </a:p>
          </p:txBody>
        </p:sp>
        <p:sp>
          <p:nvSpPr>
            <p:cNvPr id="451612" name="Text Box 28"/>
            <p:cNvSpPr txBox="1">
              <a:spLocks noChangeArrowheads="1"/>
            </p:cNvSpPr>
            <p:nvPr/>
          </p:nvSpPr>
          <p:spPr bwMode="auto">
            <a:xfrm>
              <a:off x="1003" y="2811"/>
              <a:ext cx="388"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Wingdings 3" pitchFamily="18" charset="2"/>
                </a:rPr>
                <a:t>&lt;&gt;</a:t>
              </a:r>
              <a:endParaRPr lang="en-US" sz="2400" b="1">
                <a:solidFill>
                  <a:schemeClr val="tx2"/>
                </a:solidFill>
                <a:latin typeface="Arial" charset="0"/>
              </a:endParaRPr>
            </a:p>
          </p:txBody>
        </p:sp>
        <p:sp>
          <p:nvSpPr>
            <p:cNvPr id="451613" name="Text Box 29"/>
            <p:cNvSpPr txBox="1">
              <a:spLocks noChangeArrowheads="1"/>
            </p:cNvSpPr>
            <p:nvPr/>
          </p:nvSpPr>
          <p:spPr bwMode="auto">
            <a:xfrm>
              <a:off x="664" y="3413"/>
              <a:ext cx="913" cy="288"/>
            </a:xfrm>
            <a:prstGeom prst="rect">
              <a:avLst/>
            </a:prstGeom>
            <a:solidFill>
              <a:schemeClr val="accent1"/>
            </a:solidFill>
            <a:ln w="9525">
              <a:noFill/>
              <a:miter lim="800000"/>
              <a:headEnd/>
              <a:tailEnd/>
            </a:ln>
            <a:effectLst/>
          </p:spPr>
          <p:txBody>
            <a:bodyPr wrap="none" anchor="ctr">
              <a:spAutoFit/>
            </a:bodyPr>
            <a:lstStyle/>
            <a:p>
              <a:pPr algn="ctr"/>
              <a:r>
                <a:rPr lang="en-US" sz="2400" b="1">
                  <a:solidFill>
                    <a:srgbClr val="FF0000"/>
                  </a:solidFill>
                  <a:latin typeface="Arial" charset="0"/>
                </a:rPr>
                <a:t>&lt;</a:t>
              </a:r>
              <a:r>
                <a:rPr lang="en-US" sz="2400" b="1">
                  <a:solidFill>
                    <a:srgbClr val="FF0000"/>
                  </a:solidFill>
                  <a:latin typeface="Symbol" pitchFamily="18" charset="2"/>
                </a:rPr>
                <a:t></a:t>
              </a:r>
              <a:r>
                <a:rPr lang="en-US" sz="2400" b="1">
                  <a:solidFill>
                    <a:srgbClr val="FF0000"/>
                  </a:solidFill>
                  <a:latin typeface="Arial" charset="0"/>
                </a:rPr>
                <a:t>&gt;</a:t>
              </a:r>
              <a:endParaRPr lang="en-US" sz="2400" b="1">
                <a:solidFill>
                  <a:schemeClr val="tx2"/>
                </a:solidFill>
                <a:latin typeface="Arial" charset="0"/>
              </a:endParaRPr>
            </a:p>
          </p:txBody>
        </p:sp>
      </p:grpSp>
      <p:sp>
        <p:nvSpPr>
          <p:cNvPr id="451614" name="Text Box 30"/>
          <p:cNvSpPr txBox="1">
            <a:spLocks noChangeArrowheads="1"/>
          </p:cNvSpPr>
          <p:nvPr/>
        </p:nvSpPr>
        <p:spPr bwMode="auto">
          <a:xfrm>
            <a:off x="1295400" y="1323975"/>
            <a:ext cx="5075238" cy="457200"/>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Someone else has one like this….</a:t>
            </a:r>
            <a:endParaRPr lang="en-US" sz="2400" b="1">
              <a:solidFill>
                <a:srgbClr val="FF0000"/>
              </a:solidFill>
              <a:latin typeface="Arial" charset="0"/>
            </a:endParaRPr>
          </a:p>
        </p:txBody>
      </p:sp>
      <p:sp>
        <p:nvSpPr>
          <p:cNvPr id="451615" name="Text Box 31"/>
          <p:cNvSpPr txBox="1">
            <a:spLocks noChangeArrowheads="1"/>
          </p:cNvSpPr>
          <p:nvPr/>
        </p:nvSpPr>
        <p:spPr bwMode="auto">
          <a:xfrm>
            <a:off x="7924800" y="76200"/>
            <a:ext cx="1185863" cy="336550"/>
          </a:xfrm>
          <a:prstGeom prst="rect">
            <a:avLst/>
          </a:prstGeom>
          <a:noFill/>
          <a:ln w="9525">
            <a:noFill/>
            <a:miter lim="800000"/>
            <a:headEnd/>
            <a:tailEnd/>
          </a:ln>
          <a:effectLst/>
        </p:spPr>
        <p:txBody>
          <a:bodyPr wrap="none">
            <a:spAutoFit/>
          </a:bodyPr>
          <a:lstStyle/>
          <a:p>
            <a:pPr eaLnBrk="1" hangingPunct="1"/>
            <a:r>
              <a:rPr lang="en-US"/>
              <a:t>Jim Hendler</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fld id="{65871DFE-57E7-4817-874F-36329431FF91}" type="datetime1">
              <a:rPr lang="en-US"/>
              <a:pPr/>
              <a:t>4/27/2010</a:t>
            </a:fld>
            <a:endParaRPr lang="en-US"/>
          </a:p>
        </p:txBody>
      </p:sp>
      <p:sp>
        <p:nvSpPr>
          <p:cNvPr id="18" name="Footer Placeholder 3"/>
          <p:cNvSpPr>
            <a:spLocks noGrp="1"/>
          </p:cNvSpPr>
          <p:nvPr>
            <p:ph type="ftr" sz="quarter" idx="11"/>
          </p:nvPr>
        </p:nvSpPr>
        <p:spPr/>
        <p:txBody>
          <a:bodyPr/>
          <a:lstStyle/>
          <a:p>
            <a:r>
              <a:rPr lang="en-US"/>
              <a:t>Slides adapted from Rao (ASU) &amp; Franklin (Berkeley)</a:t>
            </a:r>
          </a:p>
        </p:txBody>
      </p:sp>
      <p:sp>
        <p:nvSpPr>
          <p:cNvPr id="19" name="Slide Number Placeholder 4"/>
          <p:cNvSpPr>
            <a:spLocks noGrp="1"/>
          </p:cNvSpPr>
          <p:nvPr>
            <p:ph type="sldNum" sz="quarter" idx="12"/>
          </p:nvPr>
        </p:nvSpPr>
        <p:spPr/>
        <p:txBody>
          <a:bodyPr/>
          <a:lstStyle/>
          <a:p>
            <a:fld id="{D798520E-3F7B-463F-9DC3-7BBE5E95CA81}" type="slidenum">
              <a:rPr lang="en-US"/>
              <a:pPr/>
              <a:t>58</a:t>
            </a:fld>
            <a:endParaRPr lang="en-US"/>
          </a:p>
        </p:txBody>
      </p:sp>
      <p:sp>
        <p:nvSpPr>
          <p:cNvPr id="453634" name="Rectangle 2"/>
          <p:cNvSpPr>
            <a:spLocks noGrp="1" noChangeArrowheads="1"/>
          </p:cNvSpPr>
          <p:nvPr>
            <p:ph type="title"/>
          </p:nvPr>
        </p:nvSpPr>
        <p:spPr>
          <a:xfrm>
            <a:off x="396875" y="76200"/>
            <a:ext cx="8535988" cy="685800"/>
          </a:xfrm>
        </p:spPr>
        <p:txBody>
          <a:bodyPr/>
          <a:lstStyle/>
          <a:p>
            <a:r>
              <a:rPr lang="en-US" sz="3600">
                <a:solidFill>
                  <a:schemeClr val="tx1"/>
                </a:solidFill>
              </a:rPr>
              <a:t>But other people use other schemas</a:t>
            </a:r>
          </a:p>
        </p:txBody>
      </p:sp>
      <p:pic>
        <p:nvPicPr>
          <p:cNvPr id="453635" name="Picture 3"/>
          <p:cNvPicPr>
            <a:picLocks noChangeAspect="1" noChangeArrowheads="1"/>
          </p:cNvPicPr>
          <p:nvPr/>
        </p:nvPicPr>
        <p:blipFill>
          <a:blip r:embed="rId3" cstate="print"/>
          <a:srcRect/>
          <a:stretch>
            <a:fillRect/>
          </a:stretch>
        </p:blipFill>
        <p:spPr bwMode="auto">
          <a:xfrm>
            <a:off x="301625" y="1927225"/>
            <a:ext cx="3290888" cy="1743075"/>
          </a:xfrm>
          <a:prstGeom prst="rect">
            <a:avLst/>
          </a:prstGeom>
          <a:noFill/>
          <a:ln w="9525">
            <a:noFill/>
            <a:miter lim="800000"/>
            <a:headEnd/>
            <a:tailEnd/>
          </a:ln>
          <a:effectLst/>
        </p:spPr>
      </p:pic>
      <p:pic>
        <p:nvPicPr>
          <p:cNvPr id="453636" name="Picture 4"/>
          <p:cNvPicPr>
            <a:picLocks noChangeAspect="1" noChangeArrowheads="1"/>
          </p:cNvPicPr>
          <p:nvPr/>
        </p:nvPicPr>
        <p:blipFill>
          <a:blip r:embed="rId3" cstate="print"/>
          <a:srcRect/>
          <a:stretch>
            <a:fillRect/>
          </a:stretch>
        </p:blipFill>
        <p:spPr bwMode="auto">
          <a:xfrm>
            <a:off x="5534025" y="1724025"/>
            <a:ext cx="3290888" cy="1743075"/>
          </a:xfrm>
          <a:prstGeom prst="rect">
            <a:avLst/>
          </a:prstGeom>
          <a:noFill/>
          <a:ln w="9525">
            <a:noFill/>
            <a:miter lim="800000"/>
            <a:headEnd/>
            <a:tailEnd/>
          </a:ln>
          <a:effectLst/>
        </p:spPr>
      </p:pic>
      <p:sp>
        <p:nvSpPr>
          <p:cNvPr id="453637" name="Rectangle 5"/>
          <p:cNvSpPr>
            <a:spLocks noChangeAspect="1" noChangeArrowheads="1"/>
          </p:cNvSpPr>
          <p:nvPr/>
        </p:nvSpPr>
        <p:spPr bwMode="auto">
          <a:xfrm>
            <a:off x="3632200" y="3619500"/>
            <a:ext cx="2038350" cy="1066800"/>
          </a:xfrm>
          <a:prstGeom prst="rect">
            <a:avLst/>
          </a:prstGeom>
          <a:solidFill>
            <a:srgbClr val="FFFF99"/>
          </a:solidFill>
          <a:ln w="28575">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sp>
        <p:nvSpPr>
          <p:cNvPr id="453638" name="Text Box 6"/>
          <p:cNvSpPr txBox="1">
            <a:spLocks noChangeArrowheads="1"/>
          </p:cNvSpPr>
          <p:nvPr/>
        </p:nvSpPr>
        <p:spPr bwMode="auto">
          <a:xfrm>
            <a:off x="4113213" y="3632200"/>
            <a:ext cx="1062037" cy="457200"/>
          </a:xfrm>
          <a:prstGeom prst="rect">
            <a:avLst/>
          </a:prstGeom>
          <a:solidFill>
            <a:srgbClr val="FFFF99"/>
          </a:solidFill>
          <a:ln w="9525">
            <a:noFill/>
            <a:miter lim="800000"/>
            <a:headEnd/>
            <a:tailEnd/>
          </a:ln>
          <a:effectLst/>
        </p:spPr>
        <p:txBody>
          <a:bodyPr wrap="none" anchor="ctr">
            <a:spAutoFit/>
          </a:bodyPr>
          <a:lstStyle/>
          <a:p>
            <a:pPr algn="ctr"/>
            <a:r>
              <a:rPr lang="en-US" sz="2400" b="1">
                <a:solidFill>
                  <a:srgbClr val="FF0000"/>
                </a:solidFill>
                <a:latin typeface="Arial" charset="0"/>
              </a:rPr>
              <a:t>&lt; </a:t>
            </a:r>
            <a:r>
              <a:rPr lang="en-US" sz="2400" b="1">
                <a:solidFill>
                  <a:srgbClr val="FF0000"/>
                </a:solidFill>
                <a:latin typeface="Symbol" pitchFamily="18" charset="2"/>
              </a:rPr>
              <a:t>CV</a:t>
            </a:r>
            <a:r>
              <a:rPr lang="en-US" sz="2400" b="1">
                <a:solidFill>
                  <a:srgbClr val="FF0000"/>
                </a:solidFill>
                <a:latin typeface="Arial" charset="0"/>
              </a:rPr>
              <a:t> &gt;</a:t>
            </a:r>
            <a:endParaRPr lang="en-US" sz="2400" b="1">
              <a:solidFill>
                <a:schemeClr val="tx2"/>
              </a:solidFill>
              <a:latin typeface="Arial" charset="0"/>
            </a:endParaRPr>
          </a:p>
        </p:txBody>
      </p:sp>
      <p:sp>
        <p:nvSpPr>
          <p:cNvPr id="453639" name="Line 7"/>
          <p:cNvSpPr>
            <a:spLocks noChangeShapeType="1"/>
          </p:cNvSpPr>
          <p:nvPr/>
        </p:nvSpPr>
        <p:spPr bwMode="auto">
          <a:xfrm>
            <a:off x="2895600" y="2882900"/>
            <a:ext cx="1384300" cy="965200"/>
          </a:xfrm>
          <a:prstGeom prst="line">
            <a:avLst/>
          </a:prstGeom>
          <a:noFill/>
          <a:ln w="9525">
            <a:solidFill>
              <a:schemeClr val="tx1"/>
            </a:solidFill>
            <a:round/>
            <a:headEnd/>
            <a:tailEnd/>
          </a:ln>
          <a:effectLst/>
        </p:spPr>
        <p:txBody>
          <a:bodyPr wrap="none" anchor="ctr"/>
          <a:lstStyle/>
          <a:p>
            <a:endParaRPr lang="en-US"/>
          </a:p>
        </p:txBody>
      </p:sp>
      <p:sp>
        <p:nvSpPr>
          <p:cNvPr id="453640" name="Line 8"/>
          <p:cNvSpPr>
            <a:spLocks noChangeShapeType="1"/>
          </p:cNvSpPr>
          <p:nvPr/>
        </p:nvSpPr>
        <p:spPr bwMode="auto">
          <a:xfrm flipV="1">
            <a:off x="5118100" y="2768600"/>
            <a:ext cx="2959100" cy="1079500"/>
          </a:xfrm>
          <a:prstGeom prst="line">
            <a:avLst/>
          </a:prstGeom>
          <a:noFill/>
          <a:ln w="9525">
            <a:solidFill>
              <a:schemeClr val="tx1"/>
            </a:solidFill>
            <a:round/>
            <a:headEnd/>
            <a:tailEnd/>
          </a:ln>
          <a:effectLst/>
        </p:spPr>
        <p:txBody>
          <a:bodyPr wrap="none" anchor="ctr"/>
          <a:lstStyle/>
          <a:p>
            <a:endParaRPr lang="en-US"/>
          </a:p>
        </p:txBody>
      </p:sp>
      <p:sp>
        <p:nvSpPr>
          <p:cNvPr id="453641" name="Text Box 9"/>
          <p:cNvSpPr txBox="1">
            <a:spLocks noChangeArrowheads="1"/>
          </p:cNvSpPr>
          <p:nvPr/>
        </p:nvSpPr>
        <p:spPr bwMode="auto">
          <a:xfrm>
            <a:off x="5827713" y="4079875"/>
            <a:ext cx="2903537" cy="457200"/>
          </a:xfrm>
          <a:prstGeom prst="rect">
            <a:avLst/>
          </a:prstGeom>
          <a:noFill/>
          <a:ln w="9525">
            <a:noFill/>
            <a:miter lim="800000"/>
            <a:headEnd/>
            <a:tailEnd/>
          </a:ln>
          <a:effectLst/>
        </p:spPr>
        <p:txBody>
          <a:bodyPr wrap="none">
            <a:spAutoFit/>
          </a:bodyPr>
          <a:lstStyle/>
          <a:p>
            <a:r>
              <a:rPr lang="en-GB" sz="2400" b="1">
                <a:solidFill>
                  <a:srgbClr val="FF0000"/>
                </a:solidFill>
                <a:latin typeface="Arial" charset="0"/>
              </a:rPr>
              <a:t>…which don’t fit in</a:t>
            </a:r>
            <a:endParaRPr lang="en-US" sz="2400" b="1">
              <a:solidFill>
                <a:srgbClr val="FF0000"/>
              </a:solidFill>
              <a:latin typeface="Arial" charset="0"/>
            </a:endParaRPr>
          </a:p>
        </p:txBody>
      </p:sp>
      <p:sp>
        <p:nvSpPr>
          <p:cNvPr id="453642" name="Rectangle 10"/>
          <p:cNvSpPr>
            <a:spLocks noChangeArrowheads="1"/>
          </p:cNvSpPr>
          <p:nvPr/>
        </p:nvSpPr>
        <p:spPr bwMode="auto">
          <a:xfrm>
            <a:off x="4002088" y="4122738"/>
            <a:ext cx="1293812" cy="457200"/>
          </a:xfrm>
          <a:prstGeom prst="rect">
            <a:avLst/>
          </a:prstGeom>
          <a:noFill/>
          <a:ln w="9525">
            <a:noFill/>
            <a:miter lim="800000"/>
            <a:headEnd/>
            <a:tailEnd/>
          </a:ln>
          <a:effectLst/>
        </p:spPr>
        <p:txBody>
          <a:bodyPr wrap="none">
            <a:spAutoFit/>
          </a:bodyPr>
          <a:lstStyle/>
          <a:p>
            <a:pPr algn="ctr"/>
            <a:r>
              <a:rPr lang="en-US" sz="2400" b="1">
                <a:solidFill>
                  <a:srgbClr val="FF0000"/>
                </a:solidFill>
                <a:latin typeface="Symbol" pitchFamily="18" charset="2"/>
              </a:rPr>
              <a:t>private</a:t>
            </a:r>
          </a:p>
        </p:txBody>
      </p:sp>
      <p:sp>
        <p:nvSpPr>
          <p:cNvPr id="453643" name="Line 11"/>
          <p:cNvSpPr>
            <a:spLocks noChangeShapeType="1"/>
          </p:cNvSpPr>
          <p:nvPr/>
        </p:nvSpPr>
        <p:spPr bwMode="auto">
          <a:xfrm>
            <a:off x="787400" y="3390900"/>
            <a:ext cx="3263900" cy="927100"/>
          </a:xfrm>
          <a:prstGeom prst="line">
            <a:avLst/>
          </a:prstGeom>
          <a:noFill/>
          <a:ln w="9525">
            <a:solidFill>
              <a:schemeClr val="tx1"/>
            </a:solidFill>
            <a:round/>
            <a:headEnd/>
            <a:tailEnd/>
          </a:ln>
          <a:effectLst/>
        </p:spPr>
        <p:txBody>
          <a:bodyPr wrap="none" anchor="ctr"/>
          <a:lstStyle/>
          <a:p>
            <a:endParaRPr lang="en-US"/>
          </a:p>
        </p:txBody>
      </p:sp>
      <p:sp>
        <p:nvSpPr>
          <p:cNvPr id="453644" name="Line 12"/>
          <p:cNvSpPr>
            <a:spLocks noChangeShapeType="1"/>
          </p:cNvSpPr>
          <p:nvPr/>
        </p:nvSpPr>
        <p:spPr bwMode="auto">
          <a:xfrm flipH="1">
            <a:off x="5207000" y="3200400"/>
            <a:ext cx="939800" cy="1104900"/>
          </a:xfrm>
          <a:prstGeom prst="line">
            <a:avLst/>
          </a:prstGeom>
          <a:noFill/>
          <a:ln w="9525">
            <a:solidFill>
              <a:schemeClr val="tx1"/>
            </a:solidFill>
            <a:round/>
            <a:headEnd/>
            <a:tailEnd/>
          </a:ln>
          <a:effectLst/>
        </p:spPr>
        <p:txBody>
          <a:bodyPr wrap="none" anchor="ctr"/>
          <a:lstStyle/>
          <a:p>
            <a:endParaRPr lang="en-US"/>
          </a:p>
        </p:txBody>
      </p:sp>
      <p:sp>
        <p:nvSpPr>
          <p:cNvPr id="453645" name="Line 13"/>
          <p:cNvSpPr>
            <a:spLocks noChangeShapeType="1"/>
          </p:cNvSpPr>
          <p:nvPr/>
        </p:nvSpPr>
        <p:spPr bwMode="auto">
          <a:xfrm>
            <a:off x="4584700" y="3975100"/>
            <a:ext cx="12700" cy="279400"/>
          </a:xfrm>
          <a:prstGeom prst="line">
            <a:avLst/>
          </a:prstGeom>
          <a:noFill/>
          <a:ln w="28575">
            <a:solidFill>
              <a:schemeClr val="tx1"/>
            </a:solidFill>
            <a:prstDash val="sysDot"/>
            <a:round/>
            <a:headEnd/>
            <a:tailEnd/>
          </a:ln>
          <a:effectLst/>
        </p:spPr>
        <p:txBody>
          <a:bodyPr wrap="none" anchor="ctr"/>
          <a:lstStyle/>
          <a:p>
            <a:endParaRPr lang="en-US"/>
          </a:p>
        </p:txBody>
      </p:sp>
      <p:pic>
        <p:nvPicPr>
          <p:cNvPr id="453646" name="Picture 14"/>
          <p:cNvPicPr>
            <a:picLocks noChangeAspect="1" noChangeArrowheads="1"/>
          </p:cNvPicPr>
          <p:nvPr/>
        </p:nvPicPr>
        <p:blipFill>
          <a:blip r:embed="rId4" cstate="print"/>
          <a:srcRect/>
          <a:stretch>
            <a:fillRect/>
          </a:stretch>
        </p:blipFill>
        <p:spPr bwMode="auto">
          <a:xfrm>
            <a:off x="3311525" y="4937125"/>
            <a:ext cx="2725738" cy="1443038"/>
          </a:xfrm>
          <a:prstGeom prst="rect">
            <a:avLst/>
          </a:prstGeom>
          <a:noFill/>
          <a:ln w="9525">
            <a:noFill/>
            <a:miter lim="800000"/>
            <a:headEnd/>
            <a:tailEnd/>
          </a:ln>
          <a:effectLst/>
        </p:spPr>
      </p:pic>
      <p:sp>
        <p:nvSpPr>
          <p:cNvPr id="453647" name="Text Box 15"/>
          <p:cNvSpPr txBox="1">
            <a:spLocks noChangeArrowheads="1"/>
          </p:cNvSpPr>
          <p:nvPr/>
        </p:nvSpPr>
        <p:spPr bwMode="auto">
          <a:xfrm rot="-1166914">
            <a:off x="481013" y="4249738"/>
            <a:ext cx="2265362" cy="1920875"/>
          </a:xfrm>
          <a:prstGeom prst="rect">
            <a:avLst/>
          </a:prstGeom>
          <a:solidFill>
            <a:schemeClr val="hlink"/>
          </a:solidFill>
          <a:ln w="9525">
            <a:noFill/>
            <a:miter lim="800000"/>
            <a:headEnd/>
            <a:tailEnd/>
          </a:ln>
          <a:effectLst/>
        </p:spPr>
        <p:txBody>
          <a:bodyPr wrap="none">
            <a:spAutoFit/>
          </a:bodyPr>
          <a:lstStyle/>
          <a:p>
            <a:pPr eaLnBrk="1" hangingPunct="1"/>
            <a:r>
              <a:rPr lang="en-US" sz="2000"/>
              <a:t>Moral: There is still </a:t>
            </a:r>
          </a:p>
          <a:p>
            <a:pPr eaLnBrk="1" hangingPunct="1"/>
            <a:r>
              <a:rPr lang="en-US" sz="2000"/>
              <a:t>need for ontology</a:t>
            </a:r>
          </a:p>
          <a:p>
            <a:pPr eaLnBrk="1" hangingPunct="1"/>
            <a:r>
              <a:rPr lang="en-US" sz="2000"/>
              <a:t>mapping..</a:t>
            </a:r>
          </a:p>
          <a:p>
            <a:pPr eaLnBrk="1" hangingPunct="1"/>
            <a:r>
              <a:rPr lang="en-US" sz="2000"/>
              <a:t>  </a:t>
            </a:r>
            <a:r>
              <a:rPr lang="en-US" sz="2000">
                <a:sym typeface="Wingdings" pitchFamily="2" charset="2"/>
              </a:rPr>
              <a:t>either by </a:t>
            </a:r>
            <a:r>
              <a:rPr lang="en-US" sz="2000" i="1">
                <a:sym typeface="Wingdings" pitchFamily="2" charset="2"/>
              </a:rPr>
              <a:t>fiat</a:t>
            </a:r>
            <a:endParaRPr lang="en-US" sz="2000">
              <a:sym typeface="Wingdings" pitchFamily="2" charset="2"/>
            </a:endParaRPr>
          </a:p>
          <a:p>
            <a:pPr eaLnBrk="1" hangingPunct="1"/>
            <a:r>
              <a:rPr lang="en-US" sz="2000">
                <a:sym typeface="Wingdings" pitchFamily="2" charset="2"/>
              </a:rPr>
              <a:t>  or by learning</a:t>
            </a:r>
            <a:endParaRPr lang="en-US" sz="2000"/>
          </a:p>
          <a:p>
            <a:pPr eaLnBrk="1" hangingPunct="1"/>
            <a:r>
              <a:rPr lang="en-US" sz="2000"/>
              <a:t> </a:t>
            </a:r>
          </a:p>
        </p:txBody>
      </p:sp>
      <p:sp>
        <p:nvSpPr>
          <p:cNvPr id="453648" name="Text Box 16"/>
          <p:cNvSpPr txBox="1">
            <a:spLocks noChangeArrowheads="1"/>
          </p:cNvSpPr>
          <p:nvPr/>
        </p:nvSpPr>
        <p:spPr bwMode="auto">
          <a:xfrm>
            <a:off x="7924800" y="76200"/>
            <a:ext cx="1185863" cy="336550"/>
          </a:xfrm>
          <a:prstGeom prst="rect">
            <a:avLst/>
          </a:prstGeom>
          <a:noFill/>
          <a:ln w="9525">
            <a:noFill/>
            <a:miter lim="800000"/>
            <a:headEnd/>
            <a:tailEnd/>
          </a:ln>
          <a:effectLst/>
        </p:spPr>
        <p:txBody>
          <a:bodyPr wrap="none">
            <a:spAutoFit/>
          </a:bodyPr>
          <a:lstStyle/>
          <a:p>
            <a:pPr eaLnBrk="1" hangingPunct="1"/>
            <a:r>
              <a:rPr lang="en-US"/>
              <a:t>Jim Hendler</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85800" y="6248400"/>
            <a:ext cx="1905000" cy="457200"/>
          </a:xfrm>
        </p:spPr>
        <p:txBody>
          <a:bodyPr/>
          <a:lstStyle/>
          <a:p>
            <a:fld id="{DF91843B-3549-46FF-A427-03EEEF119261}" type="datetime1">
              <a:rPr lang="en-US"/>
              <a:pPr/>
              <a:t>4/27/2010</a:t>
            </a:fld>
            <a:endParaRPr lang="en-US"/>
          </a:p>
        </p:txBody>
      </p:sp>
      <p:sp>
        <p:nvSpPr>
          <p:cNvPr id="6" name="Slide Number Placeholder 5"/>
          <p:cNvSpPr>
            <a:spLocks noGrp="1"/>
          </p:cNvSpPr>
          <p:nvPr>
            <p:ph type="sldNum" sz="quarter" idx="4294967295"/>
          </p:nvPr>
        </p:nvSpPr>
        <p:spPr>
          <a:xfrm>
            <a:off x="6553200" y="6248400"/>
            <a:ext cx="1905000" cy="457200"/>
          </a:xfrm>
        </p:spPr>
        <p:txBody>
          <a:bodyPr/>
          <a:lstStyle/>
          <a:p>
            <a:fld id="{B67898A8-BFA1-496F-83AB-51A7EB6D9F84}" type="slidenum">
              <a:rPr lang="en-US"/>
              <a:pPr/>
              <a:t>59</a:t>
            </a:fld>
            <a:endParaRPr lang="en-US"/>
          </a:p>
        </p:txBody>
      </p:sp>
      <p:sp>
        <p:nvSpPr>
          <p:cNvPr id="457730" name="Rectangle 2"/>
          <p:cNvSpPr>
            <a:spLocks noGrp="1" noChangeArrowheads="1"/>
          </p:cNvSpPr>
          <p:nvPr>
            <p:ph type="title"/>
          </p:nvPr>
        </p:nvSpPr>
        <p:spPr/>
        <p:txBody>
          <a:bodyPr/>
          <a:lstStyle/>
          <a:p>
            <a:r>
              <a:rPr lang="en-US"/>
              <a:t>XML &amp; Meaning: Summary</a:t>
            </a:r>
          </a:p>
        </p:txBody>
      </p:sp>
      <p:sp>
        <p:nvSpPr>
          <p:cNvPr id="457731" name="Rectangle 3"/>
          <p:cNvSpPr>
            <a:spLocks noGrp="1" noChangeArrowheads="1"/>
          </p:cNvSpPr>
          <p:nvPr>
            <p:ph type="body" idx="1"/>
          </p:nvPr>
        </p:nvSpPr>
        <p:spPr>
          <a:xfrm>
            <a:off x="685800" y="1981200"/>
            <a:ext cx="7772400" cy="4495800"/>
          </a:xfrm>
        </p:spPr>
        <p:txBody>
          <a:bodyPr/>
          <a:lstStyle/>
          <a:p>
            <a:pPr>
              <a:lnSpc>
                <a:spcPct val="80000"/>
              </a:lnSpc>
            </a:pPr>
            <a:r>
              <a:rPr lang="en-US" sz="2400"/>
              <a:t>XML is a </a:t>
            </a:r>
            <a:r>
              <a:rPr lang="en-US" sz="2400" i="1"/>
              <a:t>purely syntactic </a:t>
            </a:r>
            <a:r>
              <a:rPr lang="en-US" sz="2400"/>
              <a:t>standard</a:t>
            </a:r>
          </a:p>
          <a:p>
            <a:pPr lvl="1">
              <a:lnSpc>
                <a:spcPct val="80000"/>
              </a:lnSpc>
            </a:pPr>
            <a:r>
              <a:rPr lang="en-US" sz="2000">
                <a:solidFill>
                  <a:srgbClr val="0000FF"/>
                </a:solidFill>
              </a:rPr>
              <a:t>Saying that something is in XML format is like saying something is in List or Table format</a:t>
            </a:r>
          </a:p>
          <a:p>
            <a:pPr lvl="2">
              <a:lnSpc>
                <a:spcPct val="80000"/>
              </a:lnSpc>
            </a:pPr>
            <a:r>
              <a:rPr lang="en-US" sz="1800"/>
              <a:t>It is </a:t>
            </a:r>
            <a:r>
              <a:rPr lang="en-US" sz="1800" i="1"/>
              <a:t>NOT</a:t>
            </a:r>
            <a:r>
              <a:rPr lang="en-US" sz="1800"/>
              <a:t> like saying that something in English/C++ etc (all of which have specific semantics)</a:t>
            </a:r>
          </a:p>
          <a:p>
            <a:pPr>
              <a:lnSpc>
                <a:spcPct val="80000"/>
              </a:lnSpc>
            </a:pPr>
            <a:r>
              <a:rPr lang="en-US" sz="2400"/>
              <a:t>Tags in XML do not </a:t>
            </a:r>
            <a:r>
              <a:rPr lang="en-US" sz="2400" i="1"/>
              <a:t>up front</a:t>
            </a:r>
            <a:r>
              <a:rPr lang="en-US" sz="2400"/>
              <a:t> have any “meaning”</a:t>
            </a:r>
          </a:p>
          <a:p>
            <a:pPr lvl="1">
              <a:lnSpc>
                <a:spcPct val="80000"/>
              </a:lnSpc>
            </a:pPr>
            <a:r>
              <a:rPr lang="en-US" sz="2000"/>
              <a:t>Tags can be overloaded with specific meaning through prior agreement or standardization</a:t>
            </a:r>
          </a:p>
          <a:p>
            <a:pPr lvl="2">
              <a:lnSpc>
                <a:spcPct val="80000"/>
              </a:lnSpc>
            </a:pPr>
            <a:r>
              <a:rPr lang="en-US" sz="1800"/>
              <a:t>Such agreements/standardization are possible for specific sub-tasks (e.g. HTML for rendering) or specific sub-communities (e.g. ebXML etc—see next slide)</a:t>
            </a:r>
          </a:p>
          <a:p>
            <a:pPr lvl="1">
              <a:lnSpc>
                <a:spcPct val="80000"/>
              </a:lnSpc>
            </a:pPr>
            <a:r>
              <a:rPr lang="en-US" sz="2000"/>
              <a:t>Tags’ meaning can be expressed by </a:t>
            </a:r>
            <a:r>
              <a:rPr lang="en-US" sz="2000" i="1"/>
              <a:t>relating</a:t>
            </a:r>
            <a:r>
              <a:rPr lang="en-US" sz="2000"/>
              <a:t> them to other tags </a:t>
            </a:r>
          </a:p>
          <a:p>
            <a:pPr lvl="2">
              <a:lnSpc>
                <a:spcPct val="80000"/>
              </a:lnSpc>
            </a:pPr>
            <a:r>
              <a:rPr lang="en-US" sz="1800"/>
              <a:t>This is the usual knowledge representation way (meaning comes from inter-predicate relations). Semantic Web pushes this view. </a:t>
            </a:r>
          </a:p>
          <a:p>
            <a:pPr lvl="3">
              <a:lnSpc>
                <a:spcPct val="80000"/>
              </a:lnSpc>
            </a:pPr>
            <a:r>
              <a:rPr lang="en-US" sz="1600"/>
              <a:t>You can also </a:t>
            </a:r>
            <a:r>
              <a:rPr lang="en-US" sz="1600" i="1"/>
              <a:t>learn</a:t>
            </a:r>
            <a:r>
              <a:rPr lang="en-US" sz="1600"/>
              <a:t> the relations through context/practice/usage etc. This is the sort of view taken by (semi-automated) schema-mapping techniques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Slides adapted from Rao (ASU) &amp; Franklin (Berkeley)</a:t>
            </a:r>
          </a:p>
        </p:txBody>
      </p:sp>
      <p:sp>
        <p:nvSpPr>
          <p:cNvPr id="333826" name="Rectangle 2"/>
          <p:cNvSpPr>
            <a:spLocks noGrp="1" noChangeArrowheads="1"/>
          </p:cNvSpPr>
          <p:nvPr>
            <p:ph type="title"/>
          </p:nvPr>
        </p:nvSpPr>
        <p:spPr/>
        <p:txBody>
          <a:bodyPr/>
          <a:lstStyle/>
          <a:p>
            <a:r>
              <a:rPr lang="en-US"/>
              <a:t>Why do we care about databases?</a:t>
            </a:r>
          </a:p>
        </p:txBody>
      </p:sp>
      <p:sp>
        <p:nvSpPr>
          <p:cNvPr id="333827" name="Rectangle 3"/>
          <p:cNvSpPr>
            <a:spLocks noGrp="1" noChangeArrowheads="1"/>
          </p:cNvSpPr>
          <p:nvPr>
            <p:ph type="body" idx="1"/>
          </p:nvPr>
        </p:nvSpPr>
        <p:spPr/>
        <p:txBody>
          <a:bodyPr/>
          <a:lstStyle/>
          <a:p>
            <a:r>
              <a:rPr lang="en-US"/>
              <a:t>Three reasons</a:t>
            </a:r>
          </a:p>
          <a:p>
            <a:pPr lvl="1"/>
            <a:r>
              <a:rPr lang="en-US"/>
              <a:t>Deep web is all databases…</a:t>
            </a:r>
          </a:p>
          <a:p>
            <a:pPr lvl="1"/>
            <a:r>
              <a:rPr lang="en-US"/>
              <a:t>We can do better with structured data…</a:t>
            </a:r>
          </a:p>
          <a:p>
            <a:pPr lvl="1"/>
            <a:r>
              <a:rPr lang="en-US"/>
              <a:t>Exposing databases on web changes their clientele..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1B3262-F1E8-4A07-804F-F04CCA8F8E11}" type="slidenum">
              <a:rPr lang="en-US" smtClean="0"/>
              <a:pPr/>
              <a:t>60</a:t>
            </a:fld>
            <a:endParaRPr lang="en-US"/>
          </a:p>
        </p:txBody>
      </p:sp>
      <p:pic>
        <p:nvPicPr>
          <p:cNvPr id="594946" name="Picture 2"/>
          <p:cNvPicPr>
            <a:picLocks noChangeAspect="1" noChangeArrowheads="1"/>
          </p:cNvPicPr>
          <p:nvPr/>
        </p:nvPicPr>
        <p:blipFill>
          <a:blip r:embed="rId2" cstate="print"/>
          <a:srcRect/>
          <a:stretch>
            <a:fillRect/>
          </a:stretch>
        </p:blipFill>
        <p:spPr bwMode="auto">
          <a:xfrm>
            <a:off x="4495800" y="381000"/>
            <a:ext cx="4646338" cy="5562600"/>
          </a:xfrm>
          <a:prstGeom prst="rect">
            <a:avLst/>
          </a:prstGeom>
          <a:noFill/>
          <a:ln w="9525">
            <a:noFill/>
            <a:miter lim="800000"/>
            <a:headEnd/>
            <a:tailEnd/>
          </a:ln>
        </p:spPr>
      </p:pic>
      <p:pic>
        <p:nvPicPr>
          <p:cNvPr id="594948" name="Picture 4" descr="http://graphics8.nytimes.com/images/2010/04/29/us/29arizona_CA2/29arizona_CA2-popup.jpg"/>
          <p:cNvPicPr>
            <a:picLocks noChangeAspect="1" noChangeArrowheads="1"/>
          </p:cNvPicPr>
          <p:nvPr/>
        </p:nvPicPr>
        <p:blipFill>
          <a:blip r:embed="rId3" cstate="print"/>
          <a:srcRect/>
          <a:stretch>
            <a:fillRect/>
          </a:stretch>
        </p:blipFill>
        <p:spPr bwMode="auto">
          <a:xfrm>
            <a:off x="0" y="457200"/>
            <a:ext cx="4486230" cy="3375025"/>
          </a:xfrm>
          <a:prstGeom prst="rect">
            <a:avLst/>
          </a:prstGeom>
          <a:noFill/>
        </p:spPr>
      </p:pic>
      <p:sp>
        <p:nvSpPr>
          <p:cNvPr id="8" name="TextBox 7"/>
          <p:cNvSpPr txBox="1"/>
          <p:nvPr/>
        </p:nvSpPr>
        <p:spPr>
          <a:xfrm>
            <a:off x="0" y="3886200"/>
            <a:ext cx="4267200" cy="2062103"/>
          </a:xfrm>
          <a:prstGeom prst="rect">
            <a:avLst/>
          </a:prstGeom>
          <a:noFill/>
        </p:spPr>
        <p:txBody>
          <a:bodyPr wrap="square" rtlCol="0">
            <a:spAutoFit/>
          </a:bodyPr>
          <a:lstStyle/>
          <a:p>
            <a:r>
              <a:rPr lang="en-US" dirty="0" smtClean="0">
                <a:solidFill>
                  <a:srgbClr val="993300"/>
                </a:solidFill>
              </a:rPr>
              <a:t>Arizona is the most unpredictable political patch of earth I’ve ever seen,” said Chip Scutari, </a:t>
            </a:r>
          </a:p>
          <a:p>
            <a:r>
              <a:rPr lang="en-US" dirty="0" smtClean="0">
                <a:solidFill>
                  <a:srgbClr val="993300"/>
                </a:solidFill>
              </a:rPr>
              <a:t>a former political reporter who now runs a Phoenix public relations firm. “It’s the land </a:t>
            </a:r>
          </a:p>
          <a:p>
            <a:r>
              <a:rPr lang="en-US" dirty="0" smtClean="0">
                <a:solidFill>
                  <a:srgbClr val="993300"/>
                </a:solidFill>
              </a:rPr>
              <a:t>of Sheriff Joe </a:t>
            </a:r>
            <a:r>
              <a:rPr lang="en-US" dirty="0" err="1" smtClean="0">
                <a:solidFill>
                  <a:srgbClr val="993300"/>
                </a:solidFill>
              </a:rPr>
              <a:t>Arpaio’s</a:t>
            </a:r>
            <a:r>
              <a:rPr lang="en-US" dirty="0" smtClean="0">
                <a:solidFill>
                  <a:srgbClr val="993300"/>
                </a:solidFill>
              </a:rPr>
              <a:t> tough-as-nails Tent City, and super-liberal Congressman Raul </a:t>
            </a:r>
            <a:r>
              <a:rPr lang="en-US" dirty="0" err="1" smtClean="0">
                <a:solidFill>
                  <a:srgbClr val="993300"/>
                </a:solidFill>
              </a:rPr>
              <a:t>Grijalva</a:t>
            </a:r>
            <a:r>
              <a:rPr lang="en-US" dirty="0" smtClean="0">
                <a:solidFill>
                  <a:srgbClr val="993300"/>
                </a:solidFill>
              </a:rPr>
              <a:t> calling for a boycott of his own state. That’s Arizona.”   --NY Times, 4/29/10</a:t>
            </a:r>
            <a:endParaRPr lang="en-US" dirty="0">
              <a:solidFill>
                <a:srgbClr val="9933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05200"/>
            <a:ext cx="5208349" cy="830997"/>
          </a:xfrm>
          <a:prstGeom prst="rect">
            <a:avLst/>
          </a:prstGeom>
          <a:noFill/>
        </p:spPr>
        <p:txBody>
          <a:bodyPr wrap="none" rtlCol="0">
            <a:spAutoFit/>
          </a:bodyPr>
          <a:lstStyle/>
          <a:p>
            <a:r>
              <a:rPr lang="en-US" dirty="0" smtClean="0"/>
              <a:t>Rama was the son of King </a:t>
            </a:r>
            <a:r>
              <a:rPr lang="en-US" dirty="0" err="1" smtClean="0"/>
              <a:t>Dasaratha</a:t>
            </a:r>
            <a:r>
              <a:rPr lang="en-US" dirty="0" smtClean="0"/>
              <a:t>. He had three brothers.</a:t>
            </a:r>
          </a:p>
          <a:p>
            <a:r>
              <a:rPr lang="en-US" dirty="0" smtClean="0"/>
              <a:t>He married </a:t>
            </a:r>
            <a:r>
              <a:rPr lang="en-US" dirty="0" err="1" smtClean="0"/>
              <a:t>Sita</a:t>
            </a:r>
            <a:r>
              <a:rPr lang="en-US" dirty="0" smtClean="0"/>
              <a:t>. Ramayana tells the story of Rama’s quest to</a:t>
            </a:r>
          </a:p>
          <a:p>
            <a:r>
              <a:rPr lang="en-US" dirty="0" smtClean="0"/>
              <a:t>rescue </a:t>
            </a:r>
            <a:r>
              <a:rPr lang="en-US" dirty="0" err="1" smtClean="0"/>
              <a:t>Sita</a:t>
            </a:r>
            <a:r>
              <a:rPr lang="en-US" dirty="0" smtClean="0"/>
              <a:t> when she is abducted by </a:t>
            </a:r>
            <a:r>
              <a:rPr lang="en-US" dirty="0" err="1" smtClean="0"/>
              <a:t>Ravana</a:t>
            </a:r>
            <a:r>
              <a:rPr lang="en-US" dirty="0" smtClean="0"/>
              <a:t>. </a:t>
            </a:r>
            <a:endParaRPr lang="en-US" dirty="0"/>
          </a:p>
        </p:txBody>
      </p:sp>
      <p:sp>
        <p:nvSpPr>
          <p:cNvPr id="6" name="TextBox 5"/>
          <p:cNvSpPr txBox="1"/>
          <p:nvPr/>
        </p:nvSpPr>
        <p:spPr>
          <a:xfrm>
            <a:off x="76200" y="1905000"/>
            <a:ext cx="2286203" cy="1077218"/>
          </a:xfrm>
          <a:prstGeom prst="rect">
            <a:avLst/>
          </a:prstGeom>
          <a:noFill/>
        </p:spPr>
        <p:txBody>
          <a:bodyPr wrap="none" rtlCol="0">
            <a:spAutoFit/>
          </a:bodyPr>
          <a:lstStyle/>
          <a:p>
            <a:r>
              <a:rPr lang="en-US" dirty="0" smtClean="0">
                <a:solidFill>
                  <a:srgbClr val="C00000"/>
                </a:solidFill>
              </a:rPr>
              <a:t>Married(Rama, </a:t>
            </a:r>
            <a:r>
              <a:rPr lang="en-US" dirty="0" err="1" smtClean="0">
                <a:solidFill>
                  <a:srgbClr val="C00000"/>
                </a:solidFill>
              </a:rPr>
              <a:t>Sita</a:t>
            </a:r>
            <a:r>
              <a:rPr lang="en-US" dirty="0" smtClean="0">
                <a:solidFill>
                  <a:srgbClr val="C00000"/>
                </a:solidFill>
              </a:rPr>
              <a:t>)</a:t>
            </a:r>
          </a:p>
          <a:p>
            <a:r>
              <a:rPr lang="en-US" dirty="0" smtClean="0">
                <a:solidFill>
                  <a:srgbClr val="C00000"/>
                </a:solidFill>
              </a:rPr>
              <a:t>Son-of(</a:t>
            </a:r>
            <a:r>
              <a:rPr lang="en-US" dirty="0" err="1" smtClean="0">
                <a:solidFill>
                  <a:srgbClr val="C00000"/>
                </a:solidFill>
              </a:rPr>
              <a:t>Dasaratha</a:t>
            </a:r>
            <a:r>
              <a:rPr lang="en-US" dirty="0" smtClean="0">
                <a:solidFill>
                  <a:srgbClr val="C00000"/>
                </a:solidFill>
              </a:rPr>
              <a:t>, Rama)</a:t>
            </a:r>
          </a:p>
          <a:p>
            <a:r>
              <a:rPr lang="en-US" dirty="0" smtClean="0">
                <a:solidFill>
                  <a:srgbClr val="C00000"/>
                </a:solidFill>
              </a:rPr>
              <a:t>Abducts(</a:t>
            </a:r>
            <a:r>
              <a:rPr lang="en-US" dirty="0" err="1" smtClean="0">
                <a:solidFill>
                  <a:srgbClr val="C00000"/>
                </a:solidFill>
              </a:rPr>
              <a:t>Ravana</a:t>
            </a:r>
            <a:r>
              <a:rPr lang="en-US" dirty="0" smtClean="0">
                <a:solidFill>
                  <a:srgbClr val="C00000"/>
                </a:solidFill>
              </a:rPr>
              <a:t>, </a:t>
            </a:r>
            <a:r>
              <a:rPr lang="en-US" dirty="0" err="1" smtClean="0">
                <a:solidFill>
                  <a:srgbClr val="C00000"/>
                </a:solidFill>
              </a:rPr>
              <a:t>Sita</a:t>
            </a:r>
            <a:r>
              <a:rPr lang="en-US" dirty="0" smtClean="0">
                <a:solidFill>
                  <a:srgbClr val="C00000"/>
                </a:solidFill>
              </a:rPr>
              <a:t>)</a:t>
            </a:r>
          </a:p>
          <a:p>
            <a:r>
              <a:rPr lang="en-US" dirty="0" smtClean="0">
                <a:solidFill>
                  <a:srgbClr val="C00000"/>
                </a:solidFill>
              </a:rPr>
              <a:t>Rescues(Rama, </a:t>
            </a:r>
            <a:r>
              <a:rPr lang="en-US" dirty="0" err="1" smtClean="0">
                <a:solidFill>
                  <a:srgbClr val="C00000"/>
                </a:solidFill>
              </a:rPr>
              <a:t>Sita</a:t>
            </a:r>
            <a:r>
              <a:rPr lang="en-US" dirty="0" smtClean="0">
                <a:solidFill>
                  <a:srgbClr val="C00000"/>
                </a:solidFill>
              </a:rPr>
              <a:t>)</a:t>
            </a:r>
            <a:endParaRPr lang="en-US" dirty="0">
              <a:solidFill>
                <a:srgbClr val="C00000"/>
              </a:solidFill>
            </a:endParaRPr>
          </a:p>
        </p:txBody>
      </p:sp>
      <p:pic>
        <p:nvPicPr>
          <p:cNvPr id="677890" name="Picture 2" descr="http://www.ruchiskitchen.com/images/kids/avtaar/rama7.jpg"/>
          <p:cNvPicPr>
            <a:picLocks noChangeAspect="1" noChangeArrowheads="1"/>
          </p:cNvPicPr>
          <p:nvPr/>
        </p:nvPicPr>
        <p:blipFill>
          <a:blip r:embed="rId2" cstate="print"/>
          <a:srcRect/>
          <a:stretch>
            <a:fillRect/>
          </a:stretch>
        </p:blipFill>
        <p:spPr bwMode="auto">
          <a:xfrm>
            <a:off x="7391400" y="4339362"/>
            <a:ext cx="1752600" cy="2518638"/>
          </a:xfrm>
          <a:prstGeom prst="rect">
            <a:avLst/>
          </a:prstGeom>
          <a:noFill/>
        </p:spPr>
      </p:pic>
      <p:sp>
        <p:nvSpPr>
          <p:cNvPr id="8" name="Rectangle 7"/>
          <p:cNvSpPr/>
          <p:nvPr/>
        </p:nvSpPr>
        <p:spPr>
          <a:xfrm>
            <a:off x="1752600" y="6400800"/>
            <a:ext cx="4953000" cy="338554"/>
          </a:xfrm>
          <a:prstGeom prst="rect">
            <a:avLst/>
          </a:prstGeom>
        </p:spPr>
        <p:txBody>
          <a:bodyPr wrap="square">
            <a:spAutoFit/>
          </a:bodyPr>
          <a:lstStyle/>
          <a:p>
            <a:r>
              <a:rPr lang="te-IN" dirty="0" smtClean="0"/>
              <a:t>రామాయణమంతా విని రాముడికి సీత ఏమవుతుంది అన్నట్టు! </a:t>
            </a:r>
            <a:endParaRPr lang="en-US" dirty="0"/>
          </a:p>
        </p:txBody>
      </p:sp>
      <p:sp>
        <p:nvSpPr>
          <p:cNvPr id="9" name="TextBox 8"/>
          <p:cNvSpPr txBox="1"/>
          <p:nvPr/>
        </p:nvSpPr>
        <p:spPr>
          <a:xfrm>
            <a:off x="76200" y="533400"/>
            <a:ext cx="4270208" cy="584775"/>
          </a:xfrm>
          <a:prstGeom prst="rect">
            <a:avLst/>
          </a:prstGeom>
          <a:noFill/>
        </p:spPr>
        <p:txBody>
          <a:bodyPr wrap="none" rtlCol="0">
            <a:spAutoFit/>
          </a:bodyPr>
          <a:lstStyle/>
          <a:p>
            <a:r>
              <a:rPr lang="en-US" dirty="0" smtClean="0">
                <a:solidFill>
                  <a:schemeClr val="accent1">
                    <a:lumMod val="50000"/>
                  </a:schemeClr>
                </a:solidFill>
              </a:rPr>
              <a:t>Son-of(</a:t>
            </a:r>
            <a:r>
              <a:rPr lang="en-US" dirty="0" err="1" smtClean="0">
                <a:solidFill>
                  <a:schemeClr val="accent1">
                    <a:lumMod val="50000"/>
                  </a:schemeClr>
                </a:solidFill>
              </a:rPr>
              <a:t>x,y</a:t>
            </a:r>
            <a:r>
              <a:rPr lang="en-US" dirty="0" smtClean="0">
                <a:solidFill>
                  <a:schemeClr val="accent1">
                    <a:lumMod val="50000"/>
                  </a:schemeClr>
                </a:solidFill>
              </a:rPr>
              <a:t>) </a:t>
            </a:r>
            <a:r>
              <a:rPr lang="en-US" dirty="0" smtClean="0">
                <a:solidFill>
                  <a:schemeClr val="accent1">
                    <a:lumMod val="50000"/>
                  </a:schemeClr>
                </a:solidFill>
                <a:sym typeface="Wingdings" pitchFamily="2" charset="2"/>
              </a:rPr>
              <a:t> Parent-of(</a:t>
            </a:r>
            <a:r>
              <a:rPr lang="en-US" dirty="0" err="1" smtClean="0">
                <a:solidFill>
                  <a:schemeClr val="accent1">
                    <a:lumMod val="50000"/>
                  </a:schemeClr>
                </a:solidFill>
                <a:sym typeface="Wingdings" pitchFamily="2" charset="2"/>
              </a:rPr>
              <a:t>y,x</a:t>
            </a:r>
            <a:r>
              <a:rPr lang="en-US" dirty="0" smtClean="0">
                <a:solidFill>
                  <a:schemeClr val="accent1">
                    <a:lumMod val="50000"/>
                  </a:schemeClr>
                </a:solidFill>
                <a:sym typeface="Wingdings" pitchFamily="2" charset="2"/>
              </a:rPr>
              <a:t>)</a:t>
            </a:r>
          </a:p>
          <a:p>
            <a:r>
              <a:rPr lang="en-US" dirty="0" smtClean="0">
                <a:solidFill>
                  <a:schemeClr val="accent1">
                    <a:lumMod val="50000"/>
                  </a:schemeClr>
                </a:solidFill>
                <a:sym typeface="Wingdings" pitchFamily="2" charset="2"/>
              </a:rPr>
              <a:t>Married(</a:t>
            </a:r>
            <a:r>
              <a:rPr lang="en-US" dirty="0" err="1" smtClean="0">
                <a:solidFill>
                  <a:schemeClr val="accent1">
                    <a:lumMod val="50000"/>
                  </a:schemeClr>
                </a:solidFill>
                <a:sym typeface="Wingdings" pitchFamily="2" charset="2"/>
              </a:rPr>
              <a:t>x,y</a:t>
            </a:r>
            <a:r>
              <a:rPr lang="en-US" dirty="0" smtClean="0">
                <a:solidFill>
                  <a:schemeClr val="accent1">
                    <a:lumMod val="50000"/>
                  </a:schemeClr>
                </a:solidFill>
                <a:sym typeface="Wingdings" pitchFamily="2" charset="2"/>
              </a:rPr>
              <a:t>)  Spouse-of(</a:t>
            </a:r>
            <a:r>
              <a:rPr lang="en-US" dirty="0" err="1" smtClean="0">
                <a:solidFill>
                  <a:schemeClr val="accent1">
                    <a:lumMod val="50000"/>
                  </a:schemeClr>
                </a:solidFill>
                <a:sym typeface="Wingdings" pitchFamily="2" charset="2"/>
              </a:rPr>
              <a:t>x,y</a:t>
            </a:r>
            <a:r>
              <a:rPr lang="en-US" dirty="0" smtClean="0">
                <a:solidFill>
                  <a:schemeClr val="accent1">
                    <a:lumMod val="50000"/>
                  </a:schemeClr>
                </a:solidFill>
                <a:sym typeface="Wingdings" pitchFamily="2" charset="2"/>
              </a:rPr>
              <a:t>) &amp; Spouse-of(</a:t>
            </a:r>
            <a:r>
              <a:rPr lang="en-US" dirty="0" err="1" smtClean="0">
                <a:solidFill>
                  <a:schemeClr val="accent1">
                    <a:lumMod val="50000"/>
                  </a:schemeClr>
                </a:solidFill>
                <a:sym typeface="Wingdings" pitchFamily="2" charset="2"/>
              </a:rPr>
              <a:t>y,x</a:t>
            </a:r>
            <a:r>
              <a:rPr lang="en-US" dirty="0" smtClean="0">
                <a:solidFill>
                  <a:schemeClr val="accent1">
                    <a:lumMod val="50000"/>
                  </a:schemeClr>
                </a:solidFill>
                <a:sym typeface="Wingdings" pitchFamily="2" charset="2"/>
              </a:rPr>
              <a:t>)</a:t>
            </a:r>
            <a:endParaRPr lang="en-US" dirty="0">
              <a:solidFill>
                <a:schemeClr val="accent1">
                  <a:lumMod val="50000"/>
                </a:schemeClr>
              </a:solidFill>
            </a:endParaRPr>
          </a:p>
        </p:txBody>
      </p:sp>
      <p:sp>
        <p:nvSpPr>
          <p:cNvPr id="10" name="TextBox 9"/>
          <p:cNvSpPr txBox="1"/>
          <p:nvPr/>
        </p:nvSpPr>
        <p:spPr>
          <a:xfrm>
            <a:off x="6918711" y="2286000"/>
            <a:ext cx="2225289" cy="338554"/>
          </a:xfrm>
          <a:prstGeom prst="rect">
            <a:avLst/>
          </a:prstGeom>
          <a:solidFill>
            <a:srgbClr val="C00000"/>
          </a:solidFill>
        </p:spPr>
        <p:txBody>
          <a:bodyPr wrap="none" rtlCol="0">
            <a:spAutoFit/>
          </a:bodyPr>
          <a:lstStyle/>
          <a:p>
            <a:r>
              <a:rPr lang="en-US" dirty="0" smtClean="0"/>
              <a:t>Query:  Married(</a:t>
            </a:r>
            <a:r>
              <a:rPr lang="en-US" dirty="0" err="1" smtClean="0"/>
              <a:t>rama,x</a:t>
            </a:r>
            <a:r>
              <a:rPr lang="en-US" dirty="0" smtClean="0"/>
              <a:t>)</a:t>
            </a:r>
            <a:endParaRPr lang="en-US" dirty="0"/>
          </a:p>
        </p:txBody>
      </p:sp>
      <p:sp>
        <p:nvSpPr>
          <p:cNvPr id="11" name="TextBox 10"/>
          <p:cNvSpPr txBox="1"/>
          <p:nvPr/>
        </p:nvSpPr>
        <p:spPr>
          <a:xfrm>
            <a:off x="7239000" y="3657600"/>
            <a:ext cx="1608133" cy="338554"/>
          </a:xfrm>
          <a:prstGeom prst="rect">
            <a:avLst/>
          </a:prstGeom>
          <a:solidFill>
            <a:schemeClr val="accent6">
              <a:lumMod val="20000"/>
              <a:lumOff val="80000"/>
            </a:schemeClr>
          </a:solidFill>
        </p:spPr>
        <p:txBody>
          <a:bodyPr wrap="none" rtlCol="0">
            <a:spAutoFit/>
          </a:bodyPr>
          <a:lstStyle/>
          <a:p>
            <a:r>
              <a:rPr lang="en-US" dirty="0" smtClean="0"/>
              <a:t>Query:  </a:t>
            </a:r>
            <a:r>
              <a:rPr lang="en-US" dirty="0" err="1" smtClean="0"/>
              <a:t>rama</a:t>
            </a:r>
            <a:r>
              <a:rPr lang="en-US" dirty="0" smtClean="0"/>
              <a:t> </a:t>
            </a:r>
            <a:r>
              <a:rPr lang="en-US" dirty="0" err="1" smtClean="0"/>
              <a:t>sita</a:t>
            </a:r>
            <a:endParaRPr lang="en-US" dirty="0"/>
          </a:p>
        </p:txBody>
      </p:sp>
      <p:sp>
        <p:nvSpPr>
          <p:cNvPr id="12" name="TextBox 11"/>
          <p:cNvSpPr txBox="1"/>
          <p:nvPr/>
        </p:nvSpPr>
        <p:spPr>
          <a:xfrm>
            <a:off x="6681466" y="762000"/>
            <a:ext cx="2462534" cy="584775"/>
          </a:xfrm>
          <a:prstGeom prst="rect">
            <a:avLst/>
          </a:prstGeom>
          <a:solidFill>
            <a:schemeClr val="accent5">
              <a:lumMod val="60000"/>
              <a:lumOff val="40000"/>
            </a:schemeClr>
          </a:solidFill>
        </p:spPr>
        <p:txBody>
          <a:bodyPr wrap="none" rtlCol="0">
            <a:spAutoFit/>
          </a:bodyPr>
          <a:lstStyle/>
          <a:p>
            <a:r>
              <a:rPr lang="en-US" dirty="0" smtClean="0"/>
              <a:t>Query:  Spouse-of(</a:t>
            </a:r>
            <a:r>
              <a:rPr lang="en-US" dirty="0" err="1" smtClean="0"/>
              <a:t>Rama,x</a:t>
            </a:r>
            <a:r>
              <a:rPr lang="en-US" dirty="0" smtClean="0"/>
              <a:t>)</a:t>
            </a:r>
          </a:p>
          <a:p>
            <a:r>
              <a:rPr lang="en-US" dirty="0"/>
              <a:t> </a:t>
            </a:r>
            <a:r>
              <a:rPr lang="en-US" dirty="0" smtClean="0"/>
              <a:t>             Father-of(</a:t>
            </a:r>
            <a:r>
              <a:rPr lang="en-US" dirty="0" err="1" smtClean="0"/>
              <a:t>Rama,x</a:t>
            </a:r>
            <a:r>
              <a:rPr lang="en-US" dirty="0" smtClean="0"/>
              <a:t>)</a:t>
            </a:r>
            <a:endParaRPr lang="en-US" dirty="0"/>
          </a:p>
        </p:txBody>
      </p:sp>
      <p:sp>
        <p:nvSpPr>
          <p:cNvPr id="13" name="TextBox 12"/>
          <p:cNvSpPr txBox="1"/>
          <p:nvPr/>
        </p:nvSpPr>
        <p:spPr>
          <a:xfrm>
            <a:off x="4495800" y="2057400"/>
            <a:ext cx="1928733" cy="830997"/>
          </a:xfrm>
          <a:prstGeom prst="rect">
            <a:avLst/>
          </a:prstGeom>
          <a:solidFill>
            <a:srgbClr val="FFFF00"/>
          </a:solidFill>
        </p:spPr>
        <p:txBody>
          <a:bodyPr wrap="none" rtlCol="0">
            <a:spAutoFit/>
          </a:bodyPr>
          <a:lstStyle/>
          <a:p>
            <a:r>
              <a:rPr lang="en-US" dirty="0" smtClean="0"/>
              <a:t>RDF is a standard</a:t>
            </a:r>
          </a:p>
          <a:p>
            <a:r>
              <a:rPr lang="en-US" dirty="0" smtClean="0"/>
              <a:t>for writing base facts</a:t>
            </a:r>
          </a:p>
          <a:p>
            <a:r>
              <a:rPr lang="en-US" dirty="0" smtClean="0"/>
              <a:t>in XML syntax</a:t>
            </a:r>
            <a:endParaRPr lang="en-US" dirty="0"/>
          </a:p>
        </p:txBody>
      </p:sp>
      <p:sp>
        <p:nvSpPr>
          <p:cNvPr id="14" name="TextBox 13"/>
          <p:cNvSpPr txBox="1"/>
          <p:nvPr/>
        </p:nvSpPr>
        <p:spPr>
          <a:xfrm>
            <a:off x="4495800" y="304800"/>
            <a:ext cx="2133599" cy="1323439"/>
          </a:xfrm>
          <a:prstGeom prst="rect">
            <a:avLst/>
          </a:prstGeom>
          <a:solidFill>
            <a:srgbClr val="FFFF00"/>
          </a:solidFill>
        </p:spPr>
        <p:txBody>
          <a:bodyPr wrap="square" rtlCol="0">
            <a:spAutoFit/>
          </a:bodyPr>
          <a:lstStyle/>
          <a:p>
            <a:r>
              <a:rPr lang="en-US" dirty="0" smtClean="0"/>
              <a:t>OWL/RDF-Schema are standards</a:t>
            </a:r>
          </a:p>
          <a:p>
            <a:r>
              <a:rPr lang="en-US" dirty="0" smtClean="0"/>
              <a:t>for writing domain knowledge</a:t>
            </a:r>
          </a:p>
          <a:p>
            <a:r>
              <a:rPr lang="en-US" dirty="0" smtClean="0"/>
              <a:t>in XML syntax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77890"/>
                                        </p:tgtEl>
                                        <p:attrNameLst>
                                          <p:attrName>style.visibility</p:attrName>
                                        </p:attrNameLst>
                                      </p:cBhvr>
                                      <p:to>
                                        <p:strVal val="visible"/>
                                      </p:to>
                                    </p:set>
                                    <p:animEffect transition="in" filter="blinds(horizontal)">
                                      <p:cBhvr>
                                        <p:cTn id="10" dur="500"/>
                                        <p:tgtEl>
                                          <p:spTgt spid="6778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animBg="1"/>
      <p:bldP spid="11" grpId="0"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Grp="1" noChangeArrowheads="1"/>
          </p:cNvSpPr>
          <p:nvPr>
            <p:ph type="ctrTitle"/>
          </p:nvPr>
        </p:nvSpPr>
        <p:spPr/>
        <p:txBody>
          <a:bodyPr/>
          <a:lstStyle/>
          <a:p>
            <a:r>
              <a:rPr lang="en-US"/>
              <a:t>Semantic Web Standards</a:t>
            </a:r>
            <a:br>
              <a:rPr lang="en-US"/>
            </a:br>
            <a:r>
              <a:rPr lang="en-US"/>
              <a:t>RDF/RDF-Schema/OWL</a:t>
            </a:r>
          </a:p>
        </p:txBody>
      </p:sp>
      <p:sp>
        <p:nvSpPr>
          <p:cNvPr id="49664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37D424-A8EB-42A9-AB6B-DBD09A764E12}" type="datetime1">
              <a:rPr lang="en-US"/>
              <a:pPr/>
              <a:t>4/29/2010</a:t>
            </a:fld>
            <a:endParaRPr lang="en-US"/>
          </a:p>
        </p:txBody>
      </p:sp>
      <p:sp>
        <p:nvSpPr>
          <p:cNvPr id="7" name="Slide Number Placeholder 6"/>
          <p:cNvSpPr>
            <a:spLocks noGrp="1"/>
          </p:cNvSpPr>
          <p:nvPr>
            <p:ph type="sldNum" sz="quarter" idx="12"/>
          </p:nvPr>
        </p:nvSpPr>
        <p:spPr/>
        <p:txBody>
          <a:bodyPr/>
          <a:lstStyle/>
          <a:p>
            <a:fld id="{34A7523D-19A0-4A84-B6E6-D8C71E63E754}" type="slidenum">
              <a:rPr lang="en-US"/>
              <a:pPr/>
              <a:t>63</a:t>
            </a:fld>
            <a:endParaRPr lang="en-US"/>
          </a:p>
        </p:txBody>
      </p:sp>
      <p:sp>
        <p:nvSpPr>
          <p:cNvPr id="589826" name="Rectangle 2"/>
          <p:cNvSpPr>
            <a:spLocks noGrp="1" noChangeArrowheads="1"/>
          </p:cNvSpPr>
          <p:nvPr>
            <p:ph type="title"/>
          </p:nvPr>
        </p:nvSpPr>
        <p:spPr/>
        <p:txBody>
          <a:bodyPr/>
          <a:lstStyle/>
          <a:p>
            <a:r>
              <a:rPr lang="en-US"/>
              <a:t>Syntax vs. Semantics</a:t>
            </a:r>
          </a:p>
        </p:txBody>
      </p:sp>
      <p:sp>
        <p:nvSpPr>
          <p:cNvPr id="589827" name="Rectangle 3"/>
          <p:cNvSpPr>
            <a:spLocks noGrp="1" noChangeArrowheads="1"/>
          </p:cNvSpPr>
          <p:nvPr>
            <p:ph type="body" sz="half" idx="1"/>
          </p:nvPr>
        </p:nvSpPr>
        <p:spPr/>
        <p:txBody>
          <a:bodyPr/>
          <a:lstStyle/>
          <a:p>
            <a:pPr>
              <a:lnSpc>
                <a:spcPct val="80000"/>
              </a:lnSpc>
            </a:pPr>
            <a:r>
              <a:rPr lang="en-US" sz="1800"/>
              <a:t>Syntax provides the grammar for a language (all you can do is to see whether a sentence is grammatically correct and do “parts of speech” tagging</a:t>
            </a:r>
          </a:p>
          <a:p>
            <a:pPr lvl="1">
              <a:lnSpc>
                <a:spcPct val="80000"/>
              </a:lnSpc>
            </a:pPr>
            <a:r>
              <a:rPr lang="en-US" sz="1600"/>
              <a:t>XML</a:t>
            </a:r>
          </a:p>
        </p:txBody>
      </p:sp>
      <p:sp>
        <p:nvSpPr>
          <p:cNvPr id="589828" name="Rectangle 4"/>
          <p:cNvSpPr>
            <a:spLocks noGrp="1" noChangeArrowheads="1"/>
          </p:cNvSpPr>
          <p:nvPr>
            <p:ph type="body" sz="half" idx="2"/>
          </p:nvPr>
        </p:nvSpPr>
        <p:spPr/>
        <p:txBody>
          <a:bodyPr/>
          <a:lstStyle/>
          <a:p>
            <a:pPr>
              <a:lnSpc>
                <a:spcPct val="80000"/>
              </a:lnSpc>
            </a:pPr>
            <a:r>
              <a:rPr lang="en-US" sz="1800"/>
              <a:t>Semantics provides the set of worlds where a particular sentence (or a set of sentences) hold</a:t>
            </a:r>
          </a:p>
          <a:p>
            <a:pPr lvl="1">
              <a:lnSpc>
                <a:spcPct val="80000"/>
              </a:lnSpc>
            </a:pPr>
            <a:r>
              <a:rPr lang="en-US" sz="1600"/>
              <a:t>Many formal languages have well-defined semantics (Propositional logic; first order logic etc.)</a:t>
            </a:r>
          </a:p>
          <a:p>
            <a:pPr lvl="1">
              <a:lnSpc>
                <a:spcPct val="80000"/>
              </a:lnSpc>
            </a:pPr>
            <a:r>
              <a:rPr lang="en-US" sz="1600"/>
              <a:t>Semantic Web involves providing an XML syntax for representing “description logics”—a fragment of First order logic</a:t>
            </a:r>
          </a:p>
          <a:p>
            <a:pPr lvl="2">
              <a:lnSpc>
                <a:spcPct val="80000"/>
              </a:lnSpc>
            </a:pPr>
            <a:r>
              <a:rPr lang="en-US" sz="1400"/>
              <a:t>Has two parts: Base facts are represented by RDF standard</a:t>
            </a:r>
          </a:p>
          <a:p>
            <a:pPr lvl="2">
              <a:lnSpc>
                <a:spcPct val="80000"/>
              </a:lnSpc>
            </a:pPr>
            <a:r>
              <a:rPr lang="en-US" sz="1400"/>
              <a:t>Background Knowledge (axioms etc.)are  represented by RDF-Schema (which is superseded now by OWL)</a:t>
            </a:r>
          </a:p>
          <a:p>
            <a:pPr>
              <a:lnSpc>
                <a:spcPct val="80000"/>
              </a:lnSpc>
            </a:pPr>
            <a:endParaRPr lang="en-US" sz="1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536AD7-2BA3-4BBF-BFCC-2B0690466D3C}" type="datetime1">
              <a:rPr lang="el-GR"/>
              <a:pPr/>
              <a:t>13/4/2010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BB0C173B-527F-45A4-8CB0-4D6BED32099B}" type="slidenum">
              <a:rPr lang="el-GR"/>
              <a:pPr/>
              <a:t>64</a:t>
            </a:fld>
            <a:endParaRPr lang="el-GR"/>
          </a:p>
        </p:txBody>
      </p:sp>
      <p:sp>
        <p:nvSpPr>
          <p:cNvPr id="500738" name="AutoShape 2"/>
          <p:cNvSpPr>
            <a:spLocks noGrp="1" noChangeArrowheads="1"/>
          </p:cNvSpPr>
          <p:nvPr>
            <p:ph type="title"/>
          </p:nvPr>
        </p:nvSpPr>
        <p:spPr/>
        <p:txBody>
          <a:bodyPr/>
          <a:lstStyle/>
          <a:p>
            <a:r>
              <a:rPr lang="en-US" sz="3200"/>
              <a:t>XML isn’t enough for Knowledge Exchange..</a:t>
            </a:r>
            <a:endParaRPr lang="el-GR" sz="3200"/>
          </a:p>
        </p:txBody>
      </p:sp>
      <p:sp>
        <p:nvSpPr>
          <p:cNvPr id="500739" name="Rectangle 3"/>
          <p:cNvSpPr>
            <a:spLocks noGrp="1" noChangeArrowheads="1"/>
          </p:cNvSpPr>
          <p:nvPr>
            <p:ph type="body" idx="1"/>
          </p:nvPr>
        </p:nvSpPr>
        <p:spPr/>
        <p:txBody>
          <a:bodyPr/>
          <a:lstStyle/>
          <a:p>
            <a:r>
              <a:rPr lang="en-US" sz="2400"/>
              <a:t>XML is a universal metalanguage for defining markup</a:t>
            </a:r>
            <a:endParaRPr lang="en-GB" sz="2400"/>
          </a:p>
          <a:p>
            <a:r>
              <a:rPr lang="en-GB" sz="2400"/>
              <a:t>It provides a uniform framework for interchange of data and metadata between applications</a:t>
            </a:r>
          </a:p>
          <a:p>
            <a:r>
              <a:rPr lang="en-GB" sz="2400"/>
              <a:t>However, XML does not provide any means of talking about the semantics (meaning) of data</a:t>
            </a:r>
          </a:p>
          <a:p>
            <a:r>
              <a:rPr lang="en-GB" sz="2400"/>
              <a:t>E.g., there is no intended meaning associated with the nesting of tags</a:t>
            </a:r>
          </a:p>
          <a:p>
            <a:pPr lvl="1"/>
            <a:r>
              <a:rPr lang="en-GB" sz="2000"/>
              <a:t>It is up to each application to interpret the nesting. </a:t>
            </a:r>
            <a:endParaRPr lang="en-US" sz="2000"/>
          </a:p>
          <a:p>
            <a:endParaRPr lang="en-US" sz="2400"/>
          </a:p>
          <a:p>
            <a:endParaRPr lang="en-US" sz="2400"/>
          </a:p>
          <a:p>
            <a:endParaRPr lang="el-GR" sz="240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C4064D-A7F8-4465-A00C-7ECA6F453609}" type="datetime1">
              <a:rPr lang="el-GR"/>
              <a:pPr/>
              <a:t>13/4/2010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3F4D93C0-128F-4ADA-8615-8EF55D295245}" type="slidenum">
              <a:rPr lang="el-GR"/>
              <a:pPr/>
              <a:t>65</a:t>
            </a:fld>
            <a:endParaRPr lang="el-GR"/>
          </a:p>
        </p:txBody>
      </p:sp>
      <p:sp>
        <p:nvSpPr>
          <p:cNvPr id="502786" name="AutoShape 2"/>
          <p:cNvSpPr>
            <a:spLocks noGrp="1" noChangeArrowheads="1"/>
          </p:cNvSpPr>
          <p:nvPr>
            <p:ph type="title"/>
          </p:nvPr>
        </p:nvSpPr>
        <p:spPr/>
        <p:txBody>
          <a:bodyPr/>
          <a:lstStyle/>
          <a:p>
            <a:r>
              <a:rPr lang="en-US"/>
              <a:t>Nesting of Tags in XML</a:t>
            </a:r>
            <a:r>
              <a:rPr lang="el-GR"/>
              <a:t> </a:t>
            </a:r>
          </a:p>
        </p:txBody>
      </p:sp>
      <p:sp>
        <p:nvSpPr>
          <p:cNvPr id="502787" name="Rectangle 3"/>
          <p:cNvSpPr>
            <a:spLocks noGrp="1" noChangeArrowheads="1"/>
          </p:cNvSpPr>
          <p:nvPr>
            <p:ph type="body" idx="1"/>
          </p:nvPr>
        </p:nvSpPr>
        <p:spPr/>
        <p:txBody>
          <a:bodyPr/>
          <a:lstStyle/>
          <a:p>
            <a:pPr>
              <a:buFont typeface="Wingdings" pitchFamily="2" charset="2"/>
              <a:buNone/>
            </a:pPr>
            <a:r>
              <a:rPr lang="en-US" sz="2400" i="1"/>
              <a:t>David Billington is a lecturer of Discrete Maths</a:t>
            </a:r>
          </a:p>
          <a:p>
            <a:pPr>
              <a:buFont typeface="Wingdings" pitchFamily="2" charset="2"/>
              <a:buNone/>
            </a:pPr>
            <a:r>
              <a:rPr lang="en-US" sz="2400" b="1" i="1"/>
              <a:t>&lt;course name="Discrete Maths"&gt;</a:t>
            </a:r>
            <a:endParaRPr lang="el-GR" sz="2400" i="1"/>
          </a:p>
          <a:p>
            <a:pPr>
              <a:buFont typeface="Wingdings" pitchFamily="2" charset="2"/>
              <a:buNone/>
            </a:pPr>
            <a:r>
              <a:rPr lang="en-US" sz="2400" i="1"/>
              <a:t>		</a:t>
            </a:r>
            <a:r>
              <a:rPr lang="en-US" sz="2400" b="1" i="1"/>
              <a:t>&lt;lecturer&gt;David Billington&lt;/lecturer&gt;</a:t>
            </a:r>
          </a:p>
          <a:p>
            <a:pPr>
              <a:buFont typeface="Wingdings" pitchFamily="2" charset="2"/>
              <a:buNone/>
            </a:pPr>
            <a:r>
              <a:rPr lang="en-US" sz="2400" b="1" i="1"/>
              <a:t>&lt;/course&gt;</a:t>
            </a:r>
          </a:p>
          <a:p>
            <a:pPr>
              <a:buFont typeface="Wingdings" pitchFamily="2" charset="2"/>
              <a:buNone/>
            </a:pPr>
            <a:r>
              <a:rPr lang="en-US" sz="2400" b="1" i="1"/>
              <a:t>&lt;lecturer name="David Billington"&gt;</a:t>
            </a:r>
          </a:p>
          <a:p>
            <a:pPr>
              <a:buFont typeface="Wingdings" pitchFamily="2" charset="2"/>
              <a:buNone/>
            </a:pPr>
            <a:r>
              <a:rPr lang="en-US" sz="2400" b="1" i="1"/>
              <a:t>		&lt;teaches&gt;Discrete Maths&lt;/teaches&gt;</a:t>
            </a:r>
          </a:p>
          <a:p>
            <a:pPr>
              <a:buFont typeface="Wingdings" pitchFamily="2" charset="2"/>
              <a:buNone/>
            </a:pPr>
            <a:r>
              <a:rPr lang="en-US" sz="2400" b="1" i="1"/>
              <a:t>&lt;/lecturer&gt;</a:t>
            </a:r>
          </a:p>
          <a:p>
            <a:pPr>
              <a:buFont typeface="Wingdings" pitchFamily="2" charset="2"/>
              <a:buNone/>
            </a:pPr>
            <a:r>
              <a:rPr lang="en-US" sz="2400" b="1" i="1">
                <a:solidFill>
                  <a:srgbClr val="FF9999"/>
                </a:solidFill>
              </a:rPr>
              <a:t>Opposite nesting, same information!</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2F3648-11B4-42C8-9003-91F6EA22A540}" type="datetime1">
              <a:rPr lang="el-GR"/>
              <a:pPr/>
              <a:t>29/4/2010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CD74C1D7-3A67-47DC-B454-3FD287B11272}" type="slidenum">
              <a:rPr lang="el-GR"/>
              <a:pPr/>
              <a:t>66</a:t>
            </a:fld>
            <a:endParaRPr lang="el-GR"/>
          </a:p>
        </p:txBody>
      </p:sp>
      <p:sp>
        <p:nvSpPr>
          <p:cNvPr id="504834" name="AutoShape 2"/>
          <p:cNvSpPr>
            <a:spLocks noGrp="1" noChangeArrowheads="1"/>
          </p:cNvSpPr>
          <p:nvPr>
            <p:ph type="title"/>
          </p:nvPr>
        </p:nvSpPr>
        <p:spPr/>
        <p:txBody>
          <a:bodyPr/>
          <a:lstStyle/>
          <a:p>
            <a:r>
              <a:rPr lang="en-US" sz="3200"/>
              <a:t>What we want is a standard for representing knowledge on the web..	</a:t>
            </a:r>
          </a:p>
        </p:txBody>
      </p:sp>
      <p:sp>
        <p:nvSpPr>
          <p:cNvPr id="504835" name="Rectangle 3"/>
          <p:cNvSpPr>
            <a:spLocks noGrp="1" noChangeArrowheads="1"/>
          </p:cNvSpPr>
          <p:nvPr>
            <p:ph type="body" idx="1"/>
          </p:nvPr>
        </p:nvSpPr>
        <p:spPr/>
        <p:txBody>
          <a:bodyPr/>
          <a:lstStyle/>
          <a:p>
            <a:pPr>
              <a:lnSpc>
                <a:spcPct val="80000"/>
              </a:lnSpc>
            </a:pPr>
            <a:r>
              <a:rPr lang="en-US" sz="1800"/>
              <a:t>A standard technique for KR is Logic</a:t>
            </a:r>
          </a:p>
          <a:p>
            <a:pPr>
              <a:lnSpc>
                <a:spcPct val="80000"/>
              </a:lnSpc>
            </a:pPr>
            <a:r>
              <a:rPr lang="en-US" sz="1800"/>
              <a:t>So how about we find a way of encoding Logical statements in XML?</a:t>
            </a:r>
          </a:p>
          <a:p>
            <a:pPr>
              <a:lnSpc>
                <a:spcPct val="80000"/>
              </a:lnSpc>
            </a:pPr>
            <a:r>
              <a:rPr lang="en-US" sz="1800"/>
              <a:t>A logical theory consists of </a:t>
            </a:r>
          </a:p>
          <a:p>
            <a:pPr lvl="1">
              <a:lnSpc>
                <a:spcPct val="80000"/>
              </a:lnSpc>
            </a:pPr>
            <a:r>
              <a:rPr lang="en-US" sz="1600"/>
              <a:t>Base facts</a:t>
            </a:r>
          </a:p>
          <a:p>
            <a:pPr lvl="1">
              <a:lnSpc>
                <a:spcPct val="80000"/>
              </a:lnSpc>
            </a:pPr>
            <a:r>
              <a:rPr lang="en-US" sz="1600"/>
              <a:t>Background theory</a:t>
            </a:r>
          </a:p>
          <a:p>
            <a:pPr>
              <a:lnSpc>
                <a:spcPct val="80000"/>
              </a:lnSpc>
            </a:pPr>
            <a:r>
              <a:rPr lang="en-US" sz="1800">
                <a:solidFill>
                  <a:srgbClr val="0000FF"/>
                </a:solidFill>
              </a:rPr>
              <a:t>RDF is a standard for writing (binary predicate) base-facts</a:t>
            </a:r>
          </a:p>
          <a:p>
            <a:pPr lvl="1">
              <a:lnSpc>
                <a:spcPct val="80000"/>
              </a:lnSpc>
            </a:pPr>
            <a:r>
              <a:rPr lang="en-US" sz="1600"/>
              <a:t>E.g. parent(Tom,Mary)</a:t>
            </a:r>
          </a:p>
          <a:p>
            <a:pPr>
              <a:lnSpc>
                <a:spcPct val="80000"/>
              </a:lnSpc>
            </a:pPr>
            <a:r>
              <a:rPr lang="en-US" sz="1800">
                <a:solidFill>
                  <a:srgbClr val="0000FF"/>
                </a:solidFill>
              </a:rPr>
              <a:t>RDF-Schema is a standard for writing background theory..</a:t>
            </a:r>
          </a:p>
          <a:p>
            <a:pPr lvl="1">
              <a:lnSpc>
                <a:spcPct val="80000"/>
              </a:lnSpc>
            </a:pPr>
            <a:r>
              <a:rPr lang="en-US" sz="1600"/>
              <a:t>E.g. Forallx,y Parent(x,y)=&gt;Loves(x,y)</a:t>
            </a:r>
          </a:p>
          <a:p>
            <a:pPr lvl="2">
              <a:lnSpc>
                <a:spcPct val="80000"/>
              </a:lnSpc>
            </a:pPr>
            <a:r>
              <a:rPr lang="en-US" sz="1400"/>
              <a:t>Recall that the complexity of inference depends on the form of background theory (e.g. semi-decidable for general FOPC and polynomial for Horn clause. It is also tractable for “description logics” where all the background knowledge is of the form class, sub-class, instance. This is what RDF-Schema tries to capture)</a:t>
            </a:r>
          </a:p>
          <a:p>
            <a:pPr>
              <a:lnSpc>
                <a:spcPct val="80000"/>
              </a:lnSpc>
            </a:pPr>
            <a:r>
              <a:rPr lang="en-US" sz="1800"/>
              <a:t>RQL is (an emerging?) standard for querying RDF/RDF-S databases</a:t>
            </a:r>
          </a:p>
          <a:p>
            <a:pPr>
              <a:lnSpc>
                <a:spcPct val="80000"/>
              </a:lnSpc>
              <a:buFont typeface="Wingdings" pitchFamily="2" charset="2"/>
              <a:buNone/>
            </a:pPr>
            <a:endParaRPr lang="en-US" sz="18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2BCC84-090C-4345-B79D-F20DF9C75626}" type="datetime1">
              <a:rPr lang="el-GR"/>
              <a:pPr/>
              <a:t>29/4/2010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EB6DEE78-4D1B-46EF-A8A4-C8D3E0368031}" type="slidenum">
              <a:rPr lang="el-GR"/>
              <a:pPr/>
              <a:t>67</a:t>
            </a:fld>
            <a:endParaRPr lang="el-GR"/>
          </a:p>
        </p:txBody>
      </p:sp>
      <p:sp>
        <p:nvSpPr>
          <p:cNvPr id="508930" name="AutoShape 2"/>
          <p:cNvSpPr>
            <a:spLocks noGrp="1" noChangeArrowheads="1"/>
          </p:cNvSpPr>
          <p:nvPr>
            <p:ph type="title"/>
          </p:nvPr>
        </p:nvSpPr>
        <p:spPr/>
        <p:txBody>
          <a:bodyPr/>
          <a:lstStyle/>
          <a:p>
            <a:r>
              <a:rPr lang="en-US"/>
              <a:t>Basic Ideas of RDF</a:t>
            </a:r>
            <a:endParaRPr lang="el-GR"/>
          </a:p>
        </p:txBody>
      </p:sp>
      <p:sp>
        <p:nvSpPr>
          <p:cNvPr id="508931" name="Rectangle 3"/>
          <p:cNvSpPr>
            <a:spLocks noGrp="1" noChangeArrowheads="1"/>
          </p:cNvSpPr>
          <p:nvPr>
            <p:ph type="body" idx="1"/>
          </p:nvPr>
        </p:nvSpPr>
        <p:spPr>
          <a:xfrm>
            <a:off x="838200" y="2362200"/>
            <a:ext cx="7837488" cy="3724275"/>
          </a:xfrm>
        </p:spPr>
        <p:txBody>
          <a:bodyPr/>
          <a:lstStyle/>
          <a:p>
            <a:r>
              <a:rPr lang="en-US">
                <a:sym typeface="Symbol" pitchFamily="18" charset="2"/>
              </a:rPr>
              <a:t>Basic building block: </a:t>
            </a:r>
            <a:r>
              <a:rPr lang="en-US" b="1">
                <a:sym typeface="Symbol" pitchFamily="18" charset="2"/>
              </a:rPr>
              <a:t>object-attribute-value</a:t>
            </a:r>
            <a:r>
              <a:rPr lang="en-US">
                <a:sym typeface="Symbol" pitchFamily="18" charset="2"/>
              </a:rPr>
              <a:t> triple</a:t>
            </a:r>
            <a:endParaRPr lang="en-GB">
              <a:sym typeface="Symbol" pitchFamily="18" charset="2"/>
            </a:endParaRPr>
          </a:p>
          <a:p>
            <a:pPr lvl="1"/>
            <a:r>
              <a:rPr lang="en-GB">
                <a:sym typeface="Symbol" pitchFamily="18" charset="2"/>
              </a:rPr>
              <a:t>It is called a </a:t>
            </a:r>
            <a:r>
              <a:rPr lang="en-GB">
                <a:solidFill>
                  <a:schemeClr val="accent1"/>
                </a:solidFill>
                <a:sym typeface="Symbol" pitchFamily="18" charset="2"/>
              </a:rPr>
              <a:t>statement</a:t>
            </a:r>
            <a:endParaRPr lang="en-GB">
              <a:sym typeface="Symbol" pitchFamily="18" charset="2"/>
            </a:endParaRPr>
          </a:p>
          <a:p>
            <a:pPr lvl="1"/>
            <a:r>
              <a:rPr lang="en-GB">
                <a:sym typeface="Symbol" pitchFamily="18" charset="2"/>
              </a:rPr>
              <a:t>Sentence about Billington</a:t>
            </a:r>
            <a:r>
              <a:rPr lang="en-GB" i="1">
                <a:sym typeface="Symbol" pitchFamily="18" charset="2"/>
              </a:rPr>
              <a:t> </a:t>
            </a:r>
            <a:r>
              <a:rPr lang="en-GB">
                <a:sym typeface="Symbol" pitchFamily="18" charset="2"/>
              </a:rPr>
              <a:t>is such a statement</a:t>
            </a:r>
          </a:p>
          <a:p>
            <a:r>
              <a:rPr lang="en-GB">
                <a:sym typeface="Symbol" pitchFamily="18" charset="2"/>
              </a:rPr>
              <a:t> RDF has been given a syntax in XML</a:t>
            </a:r>
          </a:p>
          <a:p>
            <a:pPr lvl="1"/>
            <a:r>
              <a:rPr lang="en-GB">
                <a:sym typeface="Symbol" pitchFamily="18" charset="2"/>
              </a:rPr>
              <a:t>This syntax inherits the benefits of XML</a:t>
            </a:r>
          </a:p>
          <a:p>
            <a:pPr lvl="1"/>
            <a:r>
              <a:rPr lang="en-GB">
                <a:sym typeface="Symbol" pitchFamily="18" charset="2"/>
              </a:rPr>
              <a:t>Other syntactic representations of RDF possible</a:t>
            </a:r>
            <a:endParaRPr lang="el-GR">
              <a:sym typeface="Symbol" pitchFamily="18" charset="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EDD7EE-1895-49C2-AC0A-9335AEEC48F5}" type="datetime1">
              <a:rPr lang="en-GB"/>
              <a:pPr/>
              <a:t>13/04/2010</a:t>
            </a:fld>
            <a:endParaRPr lang="en-GB"/>
          </a:p>
        </p:txBody>
      </p:sp>
      <p:sp>
        <p:nvSpPr>
          <p:cNvPr id="5" name="Slide Number Placeholder 4"/>
          <p:cNvSpPr>
            <a:spLocks noGrp="1"/>
          </p:cNvSpPr>
          <p:nvPr>
            <p:ph type="sldNum" sz="quarter" idx="11"/>
          </p:nvPr>
        </p:nvSpPr>
        <p:spPr/>
        <p:txBody>
          <a:bodyPr/>
          <a:lstStyle/>
          <a:p>
            <a:fld id="{9B33A63F-FAC9-4E6D-97C4-402DBCBA6AE7}" type="slidenum">
              <a:rPr lang="en-GB"/>
              <a:pPr/>
              <a:t>68</a:t>
            </a:fld>
            <a:endParaRPr lang="en-GB"/>
          </a:p>
        </p:txBody>
      </p:sp>
      <p:sp>
        <p:nvSpPr>
          <p:cNvPr id="512002" name="Rectangle 2"/>
          <p:cNvSpPr>
            <a:spLocks noGrp="1" noChangeArrowheads="1"/>
          </p:cNvSpPr>
          <p:nvPr>
            <p:ph type="title"/>
          </p:nvPr>
        </p:nvSpPr>
        <p:spPr/>
        <p:txBody>
          <a:bodyPr/>
          <a:lstStyle/>
          <a:p>
            <a:r>
              <a:rPr lang="en-GB"/>
              <a:t>Web “Schema” Languages</a:t>
            </a:r>
          </a:p>
        </p:txBody>
      </p:sp>
      <p:sp>
        <p:nvSpPr>
          <p:cNvPr id="512003" name="Rectangle 3"/>
          <p:cNvSpPr>
            <a:spLocks noGrp="1" noChangeArrowheads="1"/>
          </p:cNvSpPr>
          <p:nvPr>
            <p:ph type="body" idx="1"/>
          </p:nvPr>
        </p:nvSpPr>
        <p:spPr/>
        <p:txBody>
          <a:bodyPr/>
          <a:lstStyle/>
          <a:p>
            <a:r>
              <a:rPr lang="en-GB"/>
              <a:t>Existing Web languages extended to facilitate content description</a:t>
            </a:r>
          </a:p>
          <a:p>
            <a:pPr lvl="1"/>
            <a:r>
              <a:rPr lang="en-GB">
                <a:solidFill>
                  <a:srgbClr val="0033CC"/>
                </a:solidFill>
              </a:rPr>
              <a:t>XML</a:t>
            </a:r>
            <a:r>
              <a:rPr lang="en-GB"/>
              <a:t> </a:t>
            </a:r>
            <a:r>
              <a:rPr lang="en-GB">
                <a:sym typeface="Symbol" pitchFamily="18" charset="2"/>
              </a:rPr>
              <a:t></a:t>
            </a:r>
            <a:r>
              <a:rPr lang="en-GB"/>
              <a:t> XML Schema (</a:t>
            </a:r>
            <a:r>
              <a:rPr lang="en-GB">
                <a:solidFill>
                  <a:srgbClr val="0033CC"/>
                </a:solidFill>
              </a:rPr>
              <a:t>XMLS</a:t>
            </a:r>
            <a:r>
              <a:rPr lang="en-GB"/>
              <a:t>)</a:t>
            </a:r>
          </a:p>
          <a:p>
            <a:pPr lvl="1"/>
            <a:r>
              <a:rPr lang="en-GB">
                <a:solidFill>
                  <a:srgbClr val="0033CC"/>
                </a:solidFill>
              </a:rPr>
              <a:t>RDF</a:t>
            </a:r>
            <a:r>
              <a:rPr lang="en-GB"/>
              <a:t> </a:t>
            </a:r>
            <a:r>
              <a:rPr lang="en-GB">
                <a:sym typeface="Symbol" pitchFamily="18" charset="2"/>
              </a:rPr>
              <a:t></a:t>
            </a:r>
            <a:r>
              <a:rPr lang="en-GB"/>
              <a:t> RDF Schema (</a:t>
            </a:r>
            <a:r>
              <a:rPr lang="en-GB">
                <a:solidFill>
                  <a:srgbClr val="0033CC"/>
                </a:solidFill>
              </a:rPr>
              <a:t>RDFS</a:t>
            </a:r>
            <a:r>
              <a:rPr lang="en-GB"/>
              <a:t>)</a:t>
            </a:r>
          </a:p>
          <a:p>
            <a:r>
              <a:rPr lang="en-GB"/>
              <a:t>XMLS </a:t>
            </a:r>
            <a:r>
              <a:rPr lang="en-GB" i="1"/>
              <a:t>not</a:t>
            </a:r>
            <a:r>
              <a:rPr lang="en-GB"/>
              <a:t> an ontology language</a:t>
            </a:r>
          </a:p>
          <a:p>
            <a:pPr lvl="1"/>
            <a:r>
              <a:rPr lang="en-GB"/>
              <a:t>Changes format of DTDs (document schemas) to be XML</a:t>
            </a:r>
          </a:p>
          <a:p>
            <a:pPr lvl="1"/>
            <a:r>
              <a:rPr lang="en-GB"/>
              <a:t>Adds an </a:t>
            </a:r>
            <a:r>
              <a:rPr lang="en-GB">
                <a:solidFill>
                  <a:srgbClr val="0033CC"/>
                </a:solidFill>
              </a:rPr>
              <a:t>extensible type hierarchy</a:t>
            </a:r>
          </a:p>
          <a:p>
            <a:pPr lvl="2"/>
            <a:r>
              <a:rPr lang="en-GB"/>
              <a:t>Integers, Strings, etc.</a:t>
            </a:r>
          </a:p>
          <a:p>
            <a:pPr lvl="2"/>
            <a:r>
              <a:rPr lang="en-GB"/>
              <a:t>Can define sub-types, e.g., positive integers</a:t>
            </a:r>
          </a:p>
          <a:p>
            <a:r>
              <a:rPr lang="en-GB"/>
              <a:t>RDFS </a:t>
            </a:r>
            <a:r>
              <a:rPr lang="en-GB" i="1"/>
              <a:t>is</a:t>
            </a:r>
            <a:r>
              <a:rPr lang="en-GB"/>
              <a:t> recognisable as an ontology language</a:t>
            </a:r>
          </a:p>
          <a:p>
            <a:pPr lvl="1"/>
            <a:r>
              <a:rPr lang="en-GB">
                <a:solidFill>
                  <a:srgbClr val="0033CC"/>
                </a:solidFill>
              </a:rPr>
              <a:t>Classes</a:t>
            </a:r>
            <a:r>
              <a:rPr lang="en-GB"/>
              <a:t> and </a:t>
            </a:r>
            <a:r>
              <a:rPr lang="en-GB">
                <a:solidFill>
                  <a:srgbClr val="0033CC"/>
                </a:solidFill>
              </a:rPr>
              <a:t>properties</a:t>
            </a:r>
          </a:p>
          <a:p>
            <a:pPr lvl="1"/>
            <a:r>
              <a:rPr lang="en-GB">
                <a:solidFill>
                  <a:srgbClr val="0033CC"/>
                </a:solidFill>
              </a:rPr>
              <a:t>Sub/super-classes</a:t>
            </a:r>
            <a:r>
              <a:rPr lang="en-GB"/>
              <a:t> (and properties)</a:t>
            </a:r>
          </a:p>
          <a:p>
            <a:pPr lvl="1"/>
            <a:r>
              <a:rPr lang="en-GB">
                <a:solidFill>
                  <a:srgbClr val="0033CC"/>
                </a:solidFill>
              </a:rPr>
              <a:t>Range</a:t>
            </a:r>
            <a:r>
              <a:rPr lang="en-GB"/>
              <a:t> and </a:t>
            </a:r>
            <a:r>
              <a:rPr lang="en-GB">
                <a:solidFill>
                  <a:srgbClr val="0033CC"/>
                </a:solidFill>
              </a:rPr>
              <a:t>domain</a:t>
            </a:r>
            <a:r>
              <a:rPr lang="en-GB"/>
              <a:t> (of properties)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0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0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0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0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00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0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C5CF9F-B804-4FF2-B669-637266111E09}" type="datetime1">
              <a:rPr lang="en-GB"/>
              <a:pPr/>
              <a:t>13/04/2010</a:t>
            </a:fld>
            <a:endParaRPr lang="en-GB"/>
          </a:p>
        </p:txBody>
      </p:sp>
      <p:sp>
        <p:nvSpPr>
          <p:cNvPr id="5" name="Slide Number Placeholder 4"/>
          <p:cNvSpPr>
            <a:spLocks noGrp="1"/>
          </p:cNvSpPr>
          <p:nvPr>
            <p:ph type="sldNum" sz="quarter" idx="11"/>
          </p:nvPr>
        </p:nvSpPr>
        <p:spPr/>
        <p:txBody>
          <a:bodyPr/>
          <a:lstStyle/>
          <a:p>
            <a:fld id="{7AC85A21-54C3-48DB-A578-54257DDCDE21}" type="slidenum">
              <a:rPr lang="en-GB"/>
              <a:pPr/>
              <a:t>69</a:t>
            </a:fld>
            <a:endParaRPr lang="en-GB"/>
          </a:p>
        </p:txBody>
      </p:sp>
      <p:sp>
        <p:nvSpPr>
          <p:cNvPr id="514050" name="Rectangle 2"/>
          <p:cNvSpPr>
            <a:spLocks noGrp="1" noChangeArrowheads="1"/>
          </p:cNvSpPr>
          <p:nvPr>
            <p:ph type="title"/>
          </p:nvPr>
        </p:nvSpPr>
        <p:spPr/>
        <p:txBody>
          <a:bodyPr/>
          <a:lstStyle/>
          <a:p>
            <a:r>
              <a:rPr lang="en-GB"/>
              <a:t>RDF and RDFS</a:t>
            </a:r>
          </a:p>
        </p:txBody>
      </p:sp>
      <p:sp>
        <p:nvSpPr>
          <p:cNvPr id="514051" name="Rectangle 3"/>
          <p:cNvSpPr>
            <a:spLocks noGrp="1" noChangeArrowheads="1"/>
          </p:cNvSpPr>
          <p:nvPr>
            <p:ph type="body" idx="1"/>
          </p:nvPr>
        </p:nvSpPr>
        <p:spPr/>
        <p:txBody>
          <a:bodyPr/>
          <a:lstStyle/>
          <a:p>
            <a:r>
              <a:rPr lang="en-GB">
                <a:solidFill>
                  <a:srgbClr val="0033CC"/>
                </a:solidFill>
              </a:rPr>
              <a:t>RDF</a:t>
            </a:r>
            <a:r>
              <a:rPr lang="en-GB"/>
              <a:t> stands for </a:t>
            </a:r>
            <a:r>
              <a:rPr lang="en-GB">
                <a:solidFill>
                  <a:srgbClr val="0033CC"/>
                </a:solidFill>
              </a:rPr>
              <a:t>R</a:t>
            </a:r>
            <a:r>
              <a:rPr lang="en-GB"/>
              <a:t>esource </a:t>
            </a:r>
            <a:r>
              <a:rPr lang="en-GB">
                <a:solidFill>
                  <a:srgbClr val="0033CC"/>
                </a:solidFill>
              </a:rPr>
              <a:t>D</a:t>
            </a:r>
            <a:r>
              <a:rPr lang="en-GB"/>
              <a:t>escription </a:t>
            </a:r>
            <a:r>
              <a:rPr lang="en-GB">
                <a:solidFill>
                  <a:srgbClr val="0033CC"/>
                </a:solidFill>
              </a:rPr>
              <a:t>F</a:t>
            </a:r>
            <a:r>
              <a:rPr lang="en-GB"/>
              <a:t>ramework</a:t>
            </a:r>
          </a:p>
          <a:p>
            <a:r>
              <a:rPr lang="en-GB"/>
              <a:t>It is a W3C candidate recommendation (http://www.w3.org/RDF)</a:t>
            </a:r>
          </a:p>
          <a:p>
            <a:r>
              <a:rPr lang="en-GB"/>
              <a:t>RDF is </a:t>
            </a:r>
            <a:r>
              <a:rPr lang="en-GB">
                <a:solidFill>
                  <a:srgbClr val="0033CC"/>
                </a:solidFill>
              </a:rPr>
              <a:t>graphical formalism</a:t>
            </a:r>
            <a:r>
              <a:rPr lang="en-GB"/>
              <a:t> ( + XML syntax + semantics)</a:t>
            </a:r>
          </a:p>
          <a:p>
            <a:pPr lvl="1"/>
            <a:r>
              <a:rPr lang="en-GB"/>
              <a:t>for representing metadata</a:t>
            </a:r>
          </a:p>
          <a:p>
            <a:pPr lvl="1"/>
            <a:r>
              <a:rPr lang="en-GB"/>
              <a:t>for describing the semantics of information in a machine- accessible way</a:t>
            </a:r>
          </a:p>
          <a:p>
            <a:r>
              <a:rPr lang="en-GB"/>
              <a:t>RDFS extends RDF with “</a:t>
            </a:r>
            <a:r>
              <a:rPr lang="en-GB">
                <a:solidFill>
                  <a:srgbClr val="0033CC"/>
                </a:solidFill>
              </a:rPr>
              <a:t>schema vocabulary</a:t>
            </a:r>
            <a:r>
              <a:rPr lang="en-GB"/>
              <a:t>”, e.g.:</a:t>
            </a:r>
          </a:p>
          <a:p>
            <a:pPr lvl="1"/>
            <a:r>
              <a:rPr lang="en-GB"/>
              <a:t>Class, Property</a:t>
            </a:r>
          </a:p>
          <a:p>
            <a:pPr lvl="1"/>
            <a:r>
              <a:rPr lang="en-GB"/>
              <a:t>type, subClassOf, subPropertyOf</a:t>
            </a:r>
          </a:p>
          <a:p>
            <a:pPr lvl="1"/>
            <a:r>
              <a:rPr lang="en-GB"/>
              <a:t>range, domain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0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405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405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405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Slides adapted from Rao (ASU) &amp; Franklin (Berkeley)</a:t>
            </a:r>
          </a:p>
        </p:txBody>
      </p:sp>
      <p:sp>
        <p:nvSpPr>
          <p:cNvPr id="334850" name="Rectangle 2"/>
          <p:cNvSpPr>
            <a:spLocks noGrp="1" noChangeArrowheads="1"/>
          </p:cNvSpPr>
          <p:nvPr>
            <p:ph type="title"/>
          </p:nvPr>
        </p:nvSpPr>
        <p:spPr/>
        <p:txBody>
          <a:bodyPr/>
          <a:lstStyle/>
          <a:p>
            <a:r>
              <a:rPr lang="en-US"/>
              <a:t>Deep Web is databases..</a:t>
            </a:r>
          </a:p>
        </p:txBody>
      </p:sp>
      <p:sp>
        <p:nvSpPr>
          <p:cNvPr id="334851" name="Rectangle 3"/>
          <p:cNvSpPr>
            <a:spLocks noGrp="1" noChangeArrowheads="1"/>
          </p:cNvSpPr>
          <p:nvPr>
            <p:ph type="body" idx="1"/>
          </p:nvPr>
        </p:nvSpPr>
        <p:spPr>
          <a:xfrm>
            <a:off x="0" y="990600"/>
            <a:ext cx="9144000" cy="5715000"/>
          </a:xfrm>
        </p:spPr>
        <p:txBody>
          <a:bodyPr/>
          <a:lstStyle/>
          <a:p>
            <a:pPr>
              <a:lnSpc>
                <a:spcPct val="80000"/>
              </a:lnSpc>
            </a:pPr>
            <a:r>
              <a:rPr lang="en-US" sz="2400"/>
              <a:t>The crawlable web pages are just the tip of a huge ice berg that is deep web</a:t>
            </a:r>
          </a:p>
          <a:p>
            <a:pPr lvl="1">
              <a:lnSpc>
                <a:spcPct val="80000"/>
              </a:lnSpc>
            </a:pPr>
            <a:r>
              <a:rPr lang="en-US" sz="2000"/>
              <a:t>Many web sites have huge backend databases that generate pages dynamically in response to queries</a:t>
            </a:r>
          </a:p>
          <a:p>
            <a:pPr lvl="2">
              <a:lnSpc>
                <a:spcPct val="80000"/>
              </a:lnSpc>
            </a:pPr>
            <a:r>
              <a:rPr lang="en-US" sz="1800"/>
              <a:t>Airline fare databases; News paper classifieds etc.</a:t>
            </a:r>
          </a:p>
          <a:p>
            <a:pPr lvl="1">
              <a:lnSpc>
                <a:spcPct val="80000"/>
              </a:lnSpc>
            </a:pPr>
            <a:r>
              <a:rPr lang="en-US" sz="2000"/>
              <a:t>By some estimates, deep web is 2 orders of magnitude bigger than the shallow (“html page”) web</a:t>
            </a:r>
          </a:p>
          <a:p>
            <a:pPr lvl="2">
              <a:lnSpc>
                <a:spcPct val="80000"/>
              </a:lnSpc>
            </a:pPr>
            <a:endParaRPr lang="en-US" sz="1800"/>
          </a:p>
          <a:p>
            <a:pPr>
              <a:lnSpc>
                <a:spcPct val="80000"/>
              </a:lnSpc>
            </a:pPr>
            <a:r>
              <a:rPr lang="en-US" sz="2400"/>
              <a:t>We need to exploit deep web</a:t>
            </a:r>
          </a:p>
          <a:p>
            <a:pPr lvl="1">
              <a:lnSpc>
                <a:spcPct val="80000"/>
              </a:lnSpc>
            </a:pPr>
            <a:r>
              <a:rPr lang="en-US" sz="2000"/>
              <a:t>Crawl/index deep web</a:t>
            </a:r>
          </a:p>
          <a:p>
            <a:pPr lvl="1">
              <a:lnSpc>
                <a:spcPct val="80000"/>
              </a:lnSpc>
            </a:pPr>
            <a:r>
              <a:rPr lang="en-US" sz="2000"/>
              <a:t>Select databases relevant to a query</a:t>
            </a:r>
          </a:p>
          <a:p>
            <a:pPr lvl="1">
              <a:lnSpc>
                <a:spcPct val="80000"/>
              </a:lnSpc>
            </a:pPr>
            <a:r>
              <a:rPr lang="en-US" sz="2000"/>
              <a:t>Provide information aggregation/integration services over deep web databases</a:t>
            </a:r>
          </a:p>
          <a:p>
            <a:pPr lvl="2">
              <a:lnSpc>
                <a:spcPct val="80000"/>
              </a:lnSpc>
            </a:pPr>
            <a:r>
              <a:rPr lang="en-US" sz="1800"/>
              <a:t>..and all the big kids are trying to gobble up anyone who is even </a:t>
            </a:r>
            <a:r>
              <a:rPr lang="en-US" sz="1800" i="1"/>
              <a:t>going through the motions</a:t>
            </a:r>
            <a:r>
              <a:rPr lang="en-US" sz="1800"/>
              <a:t> of doing these..</a:t>
            </a:r>
          </a:p>
          <a:p>
            <a:pPr>
              <a:lnSpc>
                <a:spcPct val="80000"/>
              </a:lnSpc>
            </a:pPr>
            <a:r>
              <a:rPr lang="en-US" sz="2400"/>
              <a:t>…which leads to several DB challenges not addressed in traditional DBs </a:t>
            </a:r>
          </a:p>
          <a:p>
            <a:pPr lvl="1">
              <a:lnSpc>
                <a:spcPct val="80000"/>
              </a:lnSpc>
            </a:pPr>
            <a:r>
              <a:rPr lang="en-US" sz="2000"/>
              <a:t>Wrapper generation</a:t>
            </a:r>
          </a:p>
          <a:p>
            <a:pPr lvl="1">
              <a:lnSpc>
                <a:spcPct val="80000"/>
              </a:lnSpc>
            </a:pPr>
            <a:r>
              <a:rPr lang="en-US" sz="2000"/>
              <a:t>Schema mapping [Structure alignment]</a:t>
            </a:r>
          </a:p>
          <a:p>
            <a:pPr lvl="1">
              <a:lnSpc>
                <a:spcPct val="80000"/>
              </a:lnSpc>
            </a:pPr>
            <a:r>
              <a:rPr lang="en-US" sz="2000"/>
              <a:t>(automated) form filling</a:t>
            </a:r>
          </a:p>
          <a:p>
            <a:pPr lvl="1">
              <a:lnSpc>
                <a:spcPct val="80000"/>
              </a:lnSpc>
            </a:pPr>
            <a:r>
              <a:rPr lang="en-US" sz="2000"/>
              <a:t>Query optimization</a:t>
            </a:r>
          </a:p>
          <a:p>
            <a:pPr lvl="2">
              <a:lnSpc>
                <a:spcPct val="80000"/>
              </a:lnSpc>
            </a:pPr>
            <a:r>
              <a:rPr lang="en-US" sz="1800"/>
              <a:t>Learning source profiles</a:t>
            </a:r>
          </a:p>
          <a:p>
            <a:pPr>
              <a:lnSpc>
                <a:spcPct val="80000"/>
              </a:lnSpc>
            </a:pPr>
            <a:endParaRPr lang="en-US" sz="240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C6AF693B-614E-45F2-AAC5-8BA9F2BAD688}" type="datetime1">
              <a:rPr lang="en-GB"/>
              <a:pPr/>
              <a:t>29/04/2010</a:t>
            </a:fld>
            <a:endParaRPr lang="en-GB"/>
          </a:p>
        </p:txBody>
      </p:sp>
      <p:sp>
        <p:nvSpPr>
          <p:cNvPr id="11" name="Slide Number Placeholder 4"/>
          <p:cNvSpPr>
            <a:spLocks noGrp="1"/>
          </p:cNvSpPr>
          <p:nvPr>
            <p:ph type="sldNum" sz="quarter" idx="11"/>
          </p:nvPr>
        </p:nvSpPr>
        <p:spPr/>
        <p:txBody>
          <a:bodyPr/>
          <a:lstStyle/>
          <a:p>
            <a:fld id="{961F4F45-5B84-4299-8879-A576A1F82DB3}" type="slidenum">
              <a:rPr lang="en-GB"/>
              <a:pPr/>
              <a:t>70</a:t>
            </a:fld>
            <a:endParaRPr lang="en-GB"/>
          </a:p>
        </p:txBody>
      </p:sp>
      <p:sp>
        <p:nvSpPr>
          <p:cNvPr id="516098" name="Rectangle 2"/>
          <p:cNvSpPr>
            <a:spLocks noGrp="1" noChangeArrowheads="1"/>
          </p:cNvSpPr>
          <p:nvPr>
            <p:ph type="title"/>
          </p:nvPr>
        </p:nvSpPr>
        <p:spPr/>
        <p:txBody>
          <a:bodyPr/>
          <a:lstStyle/>
          <a:p>
            <a:r>
              <a:rPr lang="en-GB"/>
              <a:t>The RDF Data Model</a:t>
            </a:r>
          </a:p>
        </p:txBody>
      </p:sp>
      <p:sp>
        <p:nvSpPr>
          <p:cNvPr id="516099" name="Rectangle 3"/>
          <p:cNvSpPr>
            <a:spLocks noGrp="1" noChangeArrowheads="1"/>
          </p:cNvSpPr>
          <p:nvPr>
            <p:ph type="body" idx="1"/>
          </p:nvPr>
        </p:nvSpPr>
        <p:spPr>
          <a:xfrm>
            <a:off x="685800" y="1752600"/>
            <a:ext cx="7772400" cy="596900"/>
          </a:xfrm>
        </p:spPr>
        <p:txBody>
          <a:bodyPr/>
          <a:lstStyle/>
          <a:p>
            <a:r>
              <a:rPr lang="en-GB"/>
              <a:t>Statements are &lt;subject, predicate, object&gt; triples:</a:t>
            </a:r>
          </a:p>
        </p:txBody>
      </p:sp>
      <p:grpSp>
        <p:nvGrpSpPr>
          <p:cNvPr id="516100" name="Group 4"/>
          <p:cNvGrpSpPr>
            <a:grpSpLocks/>
          </p:cNvGrpSpPr>
          <p:nvPr/>
        </p:nvGrpSpPr>
        <p:grpSpPr bwMode="auto">
          <a:xfrm>
            <a:off x="1446956" y="2205038"/>
            <a:ext cx="4445845" cy="757237"/>
            <a:chOff x="1161" y="1728"/>
            <a:chExt cx="2553" cy="477"/>
          </a:xfrm>
        </p:grpSpPr>
        <p:sp>
          <p:nvSpPr>
            <p:cNvPr id="516101" name="Oval 5"/>
            <p:cNvSpPr>
              <a:spLocks noChangeArrowheads="1"/>
            </p:cNvSpPr>
            <p:nvPr/>
          </p:nvSpPr>
          <p:spPr bwMode="auto">
            <a:xfrm>
              <a:off x="1161" y="1839"/>
              <a:ext cx="470" cy="354"/>
            </a:xfrm>
            <a:prstGeom prst="ellipse">
              <a:avLst/>
            </a:prstGeom>
            <a:solidFill>
              <a:srgbClr val="FFCC66"/>
            </a:solidFill>
            <a:ln w="9525">
              <a:noFill/>
              <a:round/>
              <a:headEnd/>
              <a:tailEnd/>
            </a:ln>
            <a:effectLst/>
          </p:spPr>
          <p:txBody>
            <a:bodyPr wrap="square" anchor="ctr">
              <a:spAutoFit/>
            </a:bodyPr>
            <a:lstStyle/>
            <a:p>
              <a:pPr algn="ctr" eaLnBrk="1" hangingPunct="1"/>
              <a:r>
                <a:rPr lang="en-GB" sz="2000" dirty="0">
                  <a:latin typeface="Arial Narrow" pitchFamily="34" charset="0"/>
                </a:rPr>
                <a:t>Ian</a:t>
              </a:r>
            </a:p>
          </p:txBody>
        </p:sp>
        <p:sp>
          <p:nvSpPr>
            <p:cNvPr id="516102" name="Oval 6"/>
            <p:cNvSpPr>
              <a:spLocks noChangeArrowheads="1"/>
            </p:cNvSpPr>
            <p:nvPr/>
          </p:nvSpPr>
          <p:spPr bwMode="auto">
            <a:xfrm>
              <a:off x="3360" y="1875"/>
              <a:ext cx="354" cy="330"/>
            </a:xfrm>
            <a:prstGeom prst="ellipse">
              <a:avLst/>
            </a:prstGeom>
            <a:solidFill>
              <a:srgbClr val="FFCC66"/>
            </a:solidFill>
            <a:ln w="9525">
              <a:noFill/>
              <a:round/>
              <a:headEnd/>
              <a:tailEnd/>
            </a:ln>
            <a:effectLst/>
          </p:spPr>
          <p:txBody>
            <a:bodyPr anchor="ctr">
              <a:spAutoFit/>
            </a:bodyPr>
            <a:lstStyle/>
            <a:p>
              <a:pPr algn="ctr" eaLnBrk="1" hangingPunct="1"/>
              <a:r>
                <a:rPr lang="en-GB" sz="2000" dirty="0" err="1">
                  <a:latin typeface="Arial Narrow" pitchFamily="34" charset="0"/>
                </a:rPr>
                <a:t>Uli</a:t>
              </a:r>
              <a:endParaRPr lang="en-GB" sz="2000" dirty="0">
                <a:latin typeface="Arial Narrow" pitchFamily="34" charset="0"/>
              </a:endParaRPr>
            </a:p>
          </p:txBody>
        </p:sp>
        <p:sp>
          <p:nvSpPr>
            <p:cNvPr id="516103" name="Line 7"/>
            <p:cNvSpPr>
              <a:spLocks noChangeShapeType="1"/>
            </p:cNvSpPr>
            <p:nvPr/>
          </p:nvSpPr>
          <p:spPr bwMode="auto">
            <a:xfrm>
              <a:off x="1632" y="2016"/>
              <a:ext cx="1728" cy="0"/>
            </a:xfrm>
            <a:prstGeom prst="line">
              <a:avLst/>
            </a:prstGeom>
            <a:noFill/>
            <a:ln w="19050">
              <a:solidFill>
                <a:schemeClr val="tx1"/>
              </a:solidFill>
              <a:round/>
              <a:headEnd/>
              <a:tailEnd type="triangle" w="med" len="med"/>
            </a:ln>
            <a:effectLst/>
          </p:spPr>
          <p:txBody>
            <a:bodyPr wrap="none">
              <a:spAutoFit/>
            </a:bodyPr>
            <a:lstStyle/>
            <a:p>
              <a:endParaRPr lang="en-US"/>
            </a:p>
          </p:txBody>
        </p:sp>
        <p:sp>
          <p:nvSpPr>
            <p:cNvPr id="516104" name="Text Box 8"/>
            <p:cNvSpPr txBox="1">
              <a:spLocks noChangeArrowheads="1"/>
            </p:cNvSpPr>
            <p:nvPr/>
          </p:nvSpPr>
          <p:spPr bwMode="auto">
            <a:xfrm>
              <a:off x="2016" y="1728"/>
              <a:ext cx="960" cy="231"/>
            </a:xfrm>
            <a:prstGeom prst="rect">
              <a:avLst/>
            </a:prstGeom>
            <a:noFill/>
            <a:ln w="9525">
              <a:noFill/>
              <a:miter lim="800000"/>
              <a:headEnd/>
              <a:tailEnd/>
            </a:ln>
            <a:effectLst/>
          </p:spPr>
          <p:txBody>
            <a:bodyPr>
              <a:spAutoFit/>
            </a:bodyPr>
            <a:lstStyle/>
            <a:p>
              <a:pPr eaLnBrk="1" hangingPunct="1">
                <a:spcBef>
                  <a:spcPct val="50000"/>
                </a:spcBef>
              </a:pPr>
              <a:r>
                <a:rPr lang="en-GB" sz="1800">
                  <a:latin typeface="Arial Narrow" pitchFamily="34" charset="0"/>
                </a:rPr>
                <a:t>hasColleague</a:t>
              </a:r>
            </a:p>
          </p:txBody>
        </p:sp>
      </p:grpSp>
      <p:sp>
        <p:nvSpPr>
          <p:cNvPr id="516105" name="Rectangle 9"/>
          <p:cNvSpPr>
            <a:spLocks noChangeArrowheads="1"/>
          </p:cNvSpPr>
          <p:nvPr/>
        </p:nvSpPr>
        <p:spPr bwMode="auto">
          <a:xfrm>
            <a:off x="685800" y="3068638"/>
            <a:ext cx="7772400" cy="3255962"/>
          </a:xfrm>
          <a:prstGeom prst="rect">
            <a:avLst/>
          </a:prstGeom>
          <a:noFill/>
          <a:ln w="9525">
            <a:noFill/>
            <a:miter lim="800000"/>
            <a:headEnd/>
            <a:tailEnd/>
          </a:ln>
          <a:effectLst/>
        </p:spPr>
        <p:txBody>
          <a:bodyPr/>
          <a:lstStyle/>
          <a:p>
            <a:pPr marL="342900" indent="-342900" eaLnBrk="1" hangingPunct="1">
              <a:lnSpc>
                <a:spcPct val="90000"/>
              </a:lnSpc>
              <a:spcBef>
                <a:spcPct val="20000"/>
              </a:spcBef>
              <a:buClr>
                <a:srgbClr val="993300"/>
              </a:buClr>
              <a:buFontTx/>
              <a:buChar char="•"/>
            </a:pPr>
            <a:r>
              <a:rPr lang="en-GB" sz="2000" b="1">
                <a:latin typeface="Arial" charset="0"/>
              </a:rPr>
              <a:t>Can be represented using XML serialisation, e.g.:</a:t>
            </a:r>
          </a:p>
          <a:p>
            <a:pPr marL="742950" lvl="1" indent="-285750" eaLnBrk="1" hangingPunct="1">
              <a:lnSpc>
                <a:spcPct val="90000"/>
              </a:lnSpc>
              <a:spcBef>
                <a:spcPct val="20000"/>
              </a:spcBef>
              <a:buClr>
                <a:srgbClr val="993300"/>
              </a:buClr>
            </a:pPr>
            <a:r>
              <a:rPr lang="en-GB" sz="1800" b="1">
                <a:latin typeface="Arial" charset="0"/>
              </a:rPr>
              <a:t>	</a:t>
            </a:r>
            <a:r>
              <a:rPr lang="en-GB" sz="1800" b="1">
                <a:latin typeface="Courier New" pitchFamily="49" charset="0"/>
              </a:rPr>
              <a:t>&lt;Ian,hasColleague,Uli&gt;</a:t>
            </a:r>
            <a:endParaRPr lang="en-GB" sz="2000" b="1">
              <a:latin typeface="Arial" charset="0"/>
            </a:endParaRPr>
          </a:p>
          <a:p>
            <a:pPr marL="342900" indent="-342900" eaLnBrk="1" hangingPunct="1">
              <a:lnSpc>
                <a:spcPct val="90000"/>
              </a:lnSpc>
              <a:spcBef>
                <a:spcPct val="20000"/>
              </a:spcBef>
              <a:buClr>
                <a:srgbClr val="993300"/>
              </a:buClr>
              <a:buFontTx/>
              <a:buChar char="•"/>
            </a:pPr>
            <a:r>
              <a:rPr lang="en-GB" sz="2000" b="1">
                <a:latin typeface="Arial" charset="0"/>
              </a:rPr>
              <a:t>Statements describe properties of resources</a:t>
            </a:r>
          </a:p>
          <a:p>
            <a:pPr marL="342900" indent="-342900" eaLnBrk="1" hangingPunct="1">
              <a:lnSpc>
                <a:spcPct val="90000"/>
              </a:lnSpc>
              <a:spcBef>
                <a:spcPct val="20000"/>
              </a:spcBef>
              <a:buClr>
                <a:srgbClr val="993300"/>
              </a:buClr>
              <a:buFontTx/>
              <a:buChar char="•"/>
            </a:pPr>
            <a:r>
              <a:rPr lang="en-GB" sz="2000" b="1">
                <a:latin typeface="Arial" charset="0"/>
              </a:rPr>
              <a:t>A resource is a URI representing a (class of) object(s):</a:t>
            </a:r>
          </a:p>
          <a:p>
            <a:pPr marL="742950" lvl="1" indent="-285750" eaLnBrk="1" hangingPunct="1">
              <a:lnSpc>
                <a:spcPct val="90000"/>
              </a:lnSpc>
              <a:spcBef>
                <a:spcPct val="20000"/>
              </a:spcBef>
              <a:buClr>
                <a:srgbClr val="993300"/>
              </a:buClr>
              <a:buFontTx/>
              <a:buChar char="–"/>
            </a:pPr>
            <a:r>
              <a:rPr lang="en-GB" sz="1800" b="1">
                <a:latin typeface="Arial" charset="0"/>
              </a:rPr>
              <a:t>a document, a picture, a paragraph on the Web;</a:t>
            </a:r>
          </a:p>
          <a:p>
            <a:pPr marL="742950" lvl="1" indent="-285750" eaLnBrk="1" hangingPunct="1">
              <a:lnSpc>
                <a:spcPct val="90000"/>
              </a:lnSpc>
              <a:spcBef>
                <a:spcPct val="20000"/>
              </a:spcBef>
              <a:buClr>
                <a:srgbClr val="993300"/>
              </a:buClr>
              <a:buFontTx/>
              <a:buChar char="–"/>
            </a:pPr>
            <a:r>
              <a:rPr lang="en-GB" sz="1800" b="1">
                <a:latin typeface="Arial" charset="0"/>
              </a:rPr>
              <a:t>http://www.cs.man.ac.uk/index.html</a:t>
            </a:r>
          </a:p>
          <a:p>
            <a:pPr marL="742950" lvl="1" indent="-285750" eaLnBrk="1" hangingPunct="1">
              <a:lnSpc>
                <a:spcPct val="90000"/>
              </a:lnSpc>
              <a:spcBef>
                <a:spcPct val="20000"/>
              </a:spcBef>
              <a:buClr>
                <a:srgbClr val="993300"/>
              </a:buClr>
              <a:buFontTx/>
              <a:buChar char="–"/>
            </a:pPr>
            <a:r>
              <a:rPr lang="en-GB" sz="1800" b="1">
                <a:latin typeface="Arial" charset="0"/>
              </a:rPr>
              <a:t>a book in the library, a real person (?)</a:t>
            </a:r>
          </a:p>
          <a:p>
            <a:pPr marL="742950" lvl="1" indent="-285750" eaLnBrk="1" hangingPunct="1">
              <a:lnSpc>
                <a:spcPct val="90000"/>
              </a:lnSpc>
              <a:spcBef>
                <a:spcPct val="20000"/>
              </a:spcBef>
              <a:buClr>
                <a:srgbClr val="993300"/>
              </a:buClr>
              <a:buFontTx/>
              <a:buChar char="–"/>
            </a:pPr>
            <a:r>
              <a:rPr lang="en-GB" sz="1800" b="1">
                <a:latin typeface="Arial" charset="0"/>
              </a:rPr>
              <a:t>isbn://5031-4444-3333</a:t>
            </a:r>
          </a:p>
          <a:p>
            <a:pPr marL="742950" lvl="1" indent="-285750" eaLnBrk="1" hangingPunct="1">
              <a:lnSpc>
                <a:spcPct val="90000"/>
              </a:lnSpc>
              <a:spcBef>
                <a:spcPct val="20000"/>
              </a:spcBef>
              <a:buClr>
                <a:srgbClr val="993300"/>
              </a:buClr>
              <a:buFontTx/>
              <a:buChar char="–"/>
            </a:pPr>
            <a:r>
              <a:rPr lang="en-GB" sz="1800" b="1">
                <a:latin typeface="Arial" charset="0"/>
              </a:rPr>
              <a:t>…</a:t>
            </a:r>
          </a:p>
          <a:p>
            <a:pPr marL="342900" indent="-342900" eaLnBrk="1" hangingPunct="1">
              <a:lnSpc>
                <a:spcPct val="90000"/>
              </a:lnSpc>
              <a:spcBef>
                <a:spcPct val="20000"/>
              </a:spcBef>
              <a:buClr>
                <a:srgbClr val="993300"/>
              </a:buClr>
              <a:buFontTx/>
              <a:buChar char="•"/>
            </a:pPr>
            <a:r>
              <a:rPr lang="en-GB" sz="2000" b="1">
                <a:latin typeface="Arial" charset="0"/>
              </a:rPr>
              <a:t>Properties themselves are also resources (URIs)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16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610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610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61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610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610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610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1610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1610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1610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61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p:bldP spid="51610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26FF85-0A28-4C96-9684-0F55695384A5}" type="datetime1">
              <a:rPr lang="en-GB"/>
              <a:pPr/>
              <a:t>29/04/2010</a:t>
            </a:fld>
            <a:endParaRPr lang="en-GB"/>
          </a:p>
        </p:txBody>
      </p:sp>
      <p:sp>
        <p:nvSpPr>
          <p:cNvPr id="5" name="Slide Number Placeholder 4"/>
          <p:cNvSpPr>
            <a:spLocks noGrp="1"/>
          </p:cNvSpPr>
          <p:nvPr>
            <p:ph type="sldNum" sz="quarter" idx="11"/>
          </p:nvPr>
        </p:nvSpPr>
        <p:spPr/>
        <p:txBody>
          <a:bodyPr/>
          <a:lstStyle/>
          <a:p>
            <a:fld id="{C360A5E3-B5B1-4BFB-B77A-C72F89F10BCA}" type="slidenum">
              <a:rPr lang="en-GB"/>
              <a:pPr/>
              <a:t>71</a:t>
            </a:fld>
            <a:endParaRPr lang="en-GB"/>
          </a:p>
        </p:txBody>
      </p:sp>
      <p:sp>
        <p:nvSpPr>
          <p:cNvPr id="518146" name="Rectangle 2"/>
          <p:cNvSpPr>
            <a:spLocks noGrp="1" noChangeArrowheads="1"/>
          </p:cNvSpPr>
          <p:nvPr>
            <p:ph type="title"/>
          </p:nvPr>
        </p:nvSpPr>
        <p:spPr/>
        <p:txBody>
          <a:bodyPr/>
          <a:lstStyle/>
          <a:p>
            <a:r>
              <a:rPr lang="en-GB"/>
              <a:t>URIs</a:t>
            </a:r>
          </a:p>
        </p:txBody>
      </p:sp>
      <p:sp>
        <p:nvSpPr>
          <p:cNvPr id="518147" name="Rectangle 3"/>
          <p:cNvSpPr>
            <a:spLocks noGrp="1" noChangeArrowheads="1"/>
          </p:cNvSpPr>
          <p:nvPr>
            <p:ph type="body" idx="1"/>
          </p:nvPr>
        </p:nvSpPr>
        <p:spPr/>
        <p:txBody>
          <a:bodyPr/>
          <a:lstStyle/>
          <a:p>
            <a:pPr>
              <a:lnSpc>
                <a:spcPct val="115000"/>
              </a:lnSpc>
            </a:pPr>
            <a:r>
              <a:rPr lang="en-GB"/>
              <a:t>URI = Uniform Resource Identifier</a:t>
            </a:r>
          </a:p>
          <a:p>
            <a:pPr>
              <a:lnSpc>
                <a:spcPct val="115000"/>
              </a:lnSpc>
            </a:pPr>
            <a:r>
              <a:rPr lang="en-GB"/>
              <a:t>"The generic set of all names/addresses that are short strings that refer to resources“</a:t>
            </a:r>
          </a:p>
          <a:p>
            <a:pPr>
              <a:lnSpc>
                <a:spcPct val="115000"/>
              </a:lnSpc>
            </a:pPr>
            <a:r>
              <a:rPr lang="en-GB"/>
              <a:t>URIs may or may not be dereferencable</a:t>
            </a:r>
          </a:p>
          <a:p>
            <a:pPr lvl="1">
              <a:lnSpc>
                <a:spcPct val="115000"/>
              </a:lnSpc>
            </a:pPr>
            <a:r>
              <a:rPr lang="en-GB"/>
              <a:t>URLs (Uniform Resource Locators) are a particular type of URI, used for resources that can be accessed on the WWW (e.g., web pages)</a:t>
            </a:r>
          </a:p>
          <a:p>
            <a:pPr>
              <a:lnSpc>
                <a:spcPct val="115000"/>
              </a:lnSpc>
            </a:pPr>
            <a:r>
              <a:rPr lang="en-GB"/>
              <a:t>In RDF, URIs typically look like “normal” URLs, often with fragment identifiers to point at specific parts of a document:</a:t>
            </a:r>
          </a:p>
          <a:p>
            <a:pPr lvl="1">
              <a:lnSpc>
                <a:spcPct val="115000"/>
              </a:lnSpc>
            </a:pPr>
            <a:r>
              <a:rPr lang="en-GB"/>
              <a:t>http://www.somedomain.com/some/path/to/file#fragmentID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81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81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81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8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DF915A-81A1-41E5-9057-FCFC624553B6}" type="datetime1">
              <a:rPr lang="en-GB"/>
              <a:pPr/>
              <a:t>29/04/2010</a:t>
            </a:fld>
            <a:endParaRPr lang="en-GB"/>
          </a:p>
        </p:txBody>
      </p:sp>
      <p:sp>
        <p:nvSpPr>
          <p:cNvPr id="5" name="Slide Number Placeholder 4"/>
          <p:cNvSpPr>
            <a:spLocks noGrp="1"/>
          </p:cNvSpPr>
          <p:nvPr>
            <p:ph type="sldNum" sz="quarter" idx="11"/>
          </p:nvPr>
        </p:nvSpPr>
        <p:spPr/>
        <p:txBody>
          <a:bodyPr/>
          <a:lstStyle/>
          <a:p>
            <a:fld id="{6CA76071-3A50-4AA4-B2CF-6111ECF85ABD}" type="slidenum">
              <a:rPr lang="en-GB"/>
              <a:pPr/>
              <a:t>72</a:t>
            </a:fld>
            <a:endParaRPr lang="en-GB"/>
          </a:p>
        </p:txBody>
      </p:sp>
      <p:sp>
        <p:nvSpPr>
          <p:cNvPr id="522242" name="Rectangle 2"/>
          <p:cNvSpPr>
            <a:spLocks noGrp="1" noChangeArrowheads="1"/>
          </p:cNvSpPr>
          <p:nvPr>
            <p:ph type="title"/>
          </p:nvPr>
        </p:nvSpPr>
        <p:spPr/>
        <p:txBody>
          <a:bodyPr/>
          <a:lstStyle/>
          <a:p>
            <a:r>
              <a:rPr lang="en-GB"/>
              <a:t>RDF Syntax</a:t>
            </a:r>
          </a:p>
        </p:txBody>
      </p:sp>
      <p:sp>
        <p:nvSpPr>
          <p:cNvPr id="522243" name="Rectangle 3"/>
          <p:cNvSpPr>
            <a:spLocks noGrp="1" noChangeArrowheads="1"/>
          </p:cNvSpPr>
          <p:nvPr>
            <p:ph type="body" idx="1"/>
          </p:nvPr>
        </p:nvSpPr>
        <p:spPr>
          <a:xfrm>
            <a:off x="685800" y="1752600"/>
            <a:ext cx="8153400" cy="4572000"/>
          </a:xfrm>
        </p:spPr>
        <p:txBody>
          <a:bodyPr/>
          <a:lstStyle/>
          <a:p>
            <a:pPr>
              <a:lnSpc>
                <a:spcPct val="95000"/>
              </a:lnSpc>
            </a:pPr>
            <a:r>
              <a:rPr lang="en-GB" sz="1800" dirty="0" smtClean="0">
                <a:solidFill>
                  <a:srgbClr val="000000"/>
                </a:solidFill>
              </a:rPr>
              <a:t>RDF </a:t>
            </a:r>
            <a:r>
              <a:rPr lang="en-GB" sz="1800" dirty="0">
                <a:solidFill>
                  <a:srgbClr val="000000"/>
                </a:solidFill>
              </a:rPr>
              <a:t>has an XML syntax that has a specific meaning:</a:t>
            </a:r>
          </a:p>
          <a:p>
            <a:pPr>
              <a:lnSpc>
                <a:spcPct val="95000"/>
              </a:lnSpc>
            </a:pPr>
            <a:r>
              <a:rPr lang="en-GB" sz="1800" dirty="0">
                <a:solidFill>
                  <a:srgbClr val="000000"/>
                </a:solidFill>
              </a:rPr>
              <a:t>Every </a:t>
            </a:r>
            <a:r>
              <a:rPr lang="en-GB" sz="1600" dirty="0">
                <a:solidFill>
                  <a:srgbClr val="FF0000"/>
                </a:solidFill>
                <a:latin typeface="Courier New" pitchFamily="49" charset="0"/>
              </a:rPr>
              <a:t>Description</a:t>
            </a:r>
            <a:r>
              <a:rPr lang="en-GB" sz="1800" dirty="0">
                <a:solidFill>
                  <a:srgbClr val="000000"/>
                </a:solidFill>
              </a:rPr>
              <a:t> element describes a resource</a:t>
            </a:r>
          </a:p>
          <a:p>
            <a:pPr>
              <a:lnSpc>
                <a:spcPct val="95000"/>
              </a:lnSpc>
            </a:pPr>
            <a:r>
              <a:rPr lang="en-GB" sz="1800" dirty="0">
                <a:solidFill>
                  <a:srgbClr val="000000"/>
                </a:solidFill>
              </a:rPr>
              <a:t>Every attribute or nested element inside a </a:t>
            </a:r>
            <a:r>
              <a:rPr lang="en-GB" sz="1600" dirty="0">
                <a:solidFill>
                  <a:srgbClr val="FF0000"/>
                </a:solidFill>
                <a:latin typeface="Courier New" pitchFamily="49" charset="0"/>
              </a:rPr>
              <a:t>Description</a:t>
            </a:r>
            <a:r>
              <a:rPr lang="en-GB" sz="1800" dirty="0">
                <a:solidFill>
                  <a:srgbClr val="000000"/>
                </a:solidFill>
              </a:rPr>
              <a:t>  is a</a:t>
            </a:r>
            <a:r>
              <a:rPr lang="en-GB" sz="1800" dirty="0">
                <a:solidFill>
                  <a:srgbClr val="000000"/>
                </a:solidFill>
                <a:latin typeface="Courier New" pitchFamily="49" charset="0"/>
              </a:rPr>
              <a:t> </a:t>
            </a:r>
            <a:r>
              <a:rPr lang="en-GB" sz="1600" dirty="0">
                <a:solidFill>
                  <a:srgbClr val="FF0000"/>
                </a:solidFill>
                <a:latin typeface="Courier New" pitchFamily="49" charset="0"/>
              </a:rPr>
              <a:t>property</a:t>
            </a:r>
            <a:r>
              <a:rPr lang="en-GB" sz="1800" dirty="0">
                <a:solidFill>
                  <a:srgbClr val="000000"/>
                </a:solidFill>
                <a:latin typeface="Courier New" pitchFamily="49" charset="0"/>
              </a:rPr>
              <a:t> </a:t>
            </a:r>
            <a:r>
              <a:rPr lang="en-GB" sz="1800" dirty="0">
                <a:solidFill>
                  <a:srgbClr val="000000"/>
                </a:solidFill>
              </a:rPr>
              <a:t>of that Resource with an associated object resource</a:t>
            </a:r>
          </a:p>
          <a:p>
            <a:pPr>
              <a:lnSpc>
                <a:spcPct val="95000"/>
              </a:lnSpc>
            </a:pPr>
            <a:r>
              <a:rPr lang="en-GB" sz="1800" dirty="0">
                <a:solidFill>
                  <a:srgbClr val="000000"/>
                </a:solidFill>
              </a:rPr>
              <a:t>Resources are referred to using URIs</a:t>
            </a:r>
          </a:p>
          <a:p>
            <a:pPr>
              <a:lnSpc>
                <a:spcPct val="95000"/>
              </a:lnSpc>
              <a:buFontTx/>
              <a:buNone/>
            </a:pPr>
            <a:endParaRPr lang="en-GB" sz="1800" dirty="0">
              <a:solidFill>
                <a:srgbClr val="FF0000"/>
              </a:solidFill>
              <a:latin typeface="Courier New" pitchFamily="49" charset="0"/>
            </a:endParaRPr>
          </a:p>
          <a:p>
            <a:pPr>
              <a:lnSpc>
                <a:spcPct val="95000"/>
              </a:lnSpc>
              <a:buFontTx/>
              <a:buNone/>
            </a:pPr>
            <a:r>
              <a:rPr lang="en-GB" sz="1800" dirty="0">
                <a:solidFill>
                  <a:srgbClr val="FF0000"/>
                </a:solidFill>
                <a:latin typeface="Courier New" pitchFamily="49" charset="0"/>
              </a:rPr>
              <a:t>	</a:t>
            </a:r>
            <a:r>
              <a:rPr lang="en-GB" sz="1600" dirty="0" smtClean="0">
                <a:solidFill>
                  <a:srgbClr val="FF0000"/>
                </a:solidFill>
                <a:latin typeface="Courier New" pitchFamily="49" charset="0"/>
              </a:rPr>
              <a:t>&lt;Description </a:t>
            </a:r>
            <a:r>
              <a:rPr lang="en-GB" sz="1600" dirty="0" smtClean="0">
                <a:solidFill>
                  <a:srgbClr val="A82121"/>
                </a:solidFill>
                <a:latin typeface="Courier New" pitchFamily="49" charset="0"/>
              </a:rPr>
              <a:t>about</a:t>
            </a:r>
            <a:r>
              <a:rPr lang="en-GB" sz="1600" dirty="0" smtClean="0">
                <a:solidFill>
                  <a:srgbClr val="000000"/>
                </a:solidFill>
                <a:latin typeface="Courier New" pitchFamily="49" charset="0"/>
              </a:rPr>
              <a:t>="some.uri/person/</a:t>
            </a:r>
            <a:r>
              <a:rPr lang="en-GB" sz="1600" dirty="0" err="1" smtClean="0">
                <a:solidFill>
                  <a:srgbClr val="000000"/>
                </a:solidFill>
                <a:latin typeface="Courier New" pitchFamily="49" charset="0"/>
              </a:rPr>
              <a:t>ian_horrocks</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FF0000"/>
                </a:solidFill>
                <a:latin typeface="Courier New" pitchFamily="49" charset="0"/>
              </a:rPr>
              <a:t>	   &lt;</a:t>
            </a:r>
            <a:r>
              <a:rPr lang="en-GB" sz="1600" dirty="0" err="1" smtClean="0">
                <a:solidFill>
                  <a:srgbClr val="FF0000"/>
                </a:solidFill>
                <a:latin typeface="Courier New" pitchFamily="49" charset="0"/>
              </a:rPr>
              <a:t>hasColleague</a:t>
            </a:r>
            <a:r>
              <a:rPr lang="en-GB" sz="1600" dirty="0" smtClean="0">
                <a:solidFill>
                  <a:srgbClr val="FF0000"/>
                </a:solidFill>
                <a:latin typeface="Courier New" pitchFamily="49" charset="0"/>
              </a:rPr>
              <a:t> </a:t>
            </a:r>
            <a:r>
              <a:rPr lang="en-GB" sz="1600" dirty="0" smtClean="0">
                <a:solidFill>
                  <a:srgbClr val="A82121"/>
                </a:solidFill>
                <a:latin typeface="Courier New" pitchFamily="49" charset="0"/>
              </a:rPr>
              <a:t>resource</a:t>
            </a:r>
            <a:r>
              <a:rPr lang="en-GB" sz="1600" dirty="0" smtClean="0">
                <a:solidFill>
                  <a:srgbClr val="000000"/>
                </a:solidFill>
                <a:latin typeface="Courier New" pitchFamily="49" charset="0"/>
              </a:rPr>
              <a:t>="some.uri/person/</a:t>
            </a:r>
            <a:r>
              <a:rPr lang="en-GB" sz="1600" dirty="0" err="1" smtClean="0">
                <a:solidFill>
                  <a:srgbClr val="000000"/>
                </a:solidFill>
                <a:latin typeface="Courier New" pitchFamily="49" charset="0"/>
              </a:rPr>
              <a:t>uli_sattler</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000000"/>
                </a:solidFill>
                <a:latin typeface="Courier New" pitchFamily="49" charset="0"/>
              </a:rPr>
              <a:t>	&lt;</a:t>
            </a:r>
            <a:r>
              <a:rPr lang="en-GB" sz="1600" dirty="0" smtClean="0">
                <a:solidFill>
                  <a:srgbClr val="FF0000"/>
                </a:solidFill>
                <a:latin typeface="Courier New" pitchFamily="49" charset="0"/>
              </a:rPr>
              <a:t>/Description</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FF0000"/>
                </a:solidFill>
                <a:latin typeface="Courier New" pitchFamily="49" charset="0"/>
              </a:rPr>
              <a:t>	&lt;Description </a:t>
            </a:r>
            <a:r>
              <a:rPr lang="en-GB" sz="1600" dirty="0" smtClean="0">
                <a:solidFill>
                  <a:srgbClr val="A82121"/>
                </a:solidFill>
                <a:latin typeface="Courier New" pitchFamily="49" charset="0"/>
              </a:rPr>
              <a:t>about</a:t>
            </a:r>
            <a:r>
              <a:rPr lang="en-GB" sz="1600" dirty="0" smtClean="0">
                <a:solidFill>
                  <a:srgbClr val="000000"/>
                </a:solidFill>
                <a:latin typeface="Courier New" pitchFamily="49" charset="0"/>
              </a:rPr>
              <a:t>="some.uri/person/</a:t>
            </a:r>
            <a:r>
              <a:rPr lang="en-GB" sz="1600" dirty="0" err="1" smtClean="0">
                <a:solidFill>
                  <a:srgbClr val="000000"/>
                </a:solidFill>
                <a:latin typeface="Courier New" pitchFamily="49" charset="0"/>
              </a:rPr>
              <a:t>uli_sattler</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FF0000"/>
                </a:solidFill>
                <a:latin typeface="Courier New" pitchFamily="49" charset="0"/>
              </a:rPr>
              <a:t>	   &lt;</a:t>
            </a:r>
            <a:r>
              <a:rPr lang="en-GB" sz="1600" dirty="0" err="1" smtClean="0">
                <a:solidFill>
                  <a:srgbClr val="FF0000"/>
                </a:solidFill>
                <a:latin typeface="Courier New" pitchFamily="49" charset="0"/>
              </a:rPr>
              <a:t>hasHomePage</a:t>
            </a:r>
            <a:r>
              <a:rPr lang="en-GB" sz="1600" dirty="0" smtClean="0">
                <a:solidFill>
                  <a:srgbClr val="000000"/>
                </a:solidFill>
                <a:latin typeface="Courier New" pitchFamily="49" charset="0"/>
              </a:rPr>
              <a:t>&gt;</a:t>
            </a:r>
            <a:r>
              <a:rPr lang="en-GB" sz="1600" dirty="0" smtClean="0">
                <a:latin typeface="Courier New" pitchFamily="49" charset="0"/>
              </a:rPr>
              <a:t>http://www.cs.mam.ac.uk/~sattler</a:t>
            </a:r>
            <a:r>
              <a:rPr lang="en-GB" sz="1600" dirty="0" smtClean="0">
                <a:solidFill>
                  <a:srgbClr val="000000"/>
                </a:solidFill>
                <a:latin typeface="Courier New" pitchFamily="49" charset="0"/>
              </a:rPr>
              <a:t>&lt;</a:t>
            </a:r>
            <a:r>
              <a:rPr lang="en-GB" sz="1600" dirty="0" smtClean="0">
                <a:solidFill>
                  <a:srgbClr val="FF0000"/>
                </a:solidFill>
                <a:latin typeface="Courier New" pitchFamily="49" charset="0"/>
              </a:rPr>
              <a:t>/hasHomePage</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000000"/>
                </a:solidFill>
                <a:latin typeface="Courier New" pitchFamily="49" charset="0"/>
              </a:rPr>
              <a:t>	&lt;</a:t>
            </a:r>
            <a:r>
              <a:rPr lang="en-GB" sz="1600" dirty="0" smtClean="0">
                <a:solidFill>
                  <a:srgbClr val="FF0000"/>
                </a:solidFill>
                <a:latin typeface="Courier New" pitchFamily="49" charset="0"/>
              </a:rPr>
              <a:t>/Description&gt;</a:t>
            </a:r>
          </a:p>
          <a:p>
            <a:pPr>
              <a:lnSpc>
                <a:spcPct val="95000"/>
              </a:lnSpc>
              <a:buFontTx/>
              <a:buNone/>
            </a:pPr>
            <a:r>
              <a:rPr lang="en-GB" sz="1600" dirty="0" smtClean="0">
                <a:solidFill>
                  <a:srgbClr val="FF0000"/>
                </a:solidFill>
                <a:latin typeface="Courier New" pitchFamily="49" charset="0"/>
              </a:rPr>
              <a:t>	&lt;Description </a:t>
            </a:r>
            <a:r>
              <a:rPr lang="en-GB" sz="1600" dirty="0" smtClean="0">
                <a:solidFill>
                  <a:srgbClr val="A82121"/>
                </a:solidFill>
                <a:latin typeface="Courier New" pitchFamily="49" charset="0"/>
              </a:rPr>
              <a:t>about</a:t>
            </a:r>
            <a:r>
              <a:rPr lang="en-GB" sz="1600" dirty="0" smtClean="0">
                <a:solidFill>
                  <a:srgbClr val="000000"/>
                </a:solidFill>
                <a:latin typeface="Courier New" pitchFamily="49" charset="0"/>
              </a:rPr>
              <a:t>="some.uri/person/</a:t>
            </a:r>
            <a:r>
              <a:rPr lang="en-GB" sz="1600" dirty="0" err="1" smtClean="0">
                <a:solidFill>
                  <a:srgbClr val="000000"/>
                </a:solidFill>
                <a:latin typeface="Courier New" pitchFamily="49" charset="0"/>
              </a:rPr>
              <a:t>carole_goble</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FF0000"/>
                </a:solidFill>
                <a:latin typeface="Courier New" pitchFamily="49" charset="0"/>
              </a:rPr>
              <a:t>	   &lt;</a:t>
            </a:r>
            <a:r>
              <a:rPr lang="en-GB" sz="1600" dirty="0" err="1" smtClean="0">
                <a:solidFill>
                  <a:srgbClr val="FF0000"/>
                </a:solidFill>
                <a:latin typeface="Courier New" pitchFamily="49" charset="0"/>
              </a:rPr>
              <a:t>hasColleague</a:t>
            </a:r>
            <a:r>
              <a:rPr lang="en-GB" sz="1600" dirty="0" smtClean="0">
                <a:solidFill>
                  <a:srgbClr val="FF0000"/>
                </a:solidFill>
                <a:latin typeface="Courier New" pitchFamily="49" charset="0"/>
              </a:rPr>
              <a:t> </a:t>
            </a:r>
            <a:r>
              <a:rPr lang="en-GB" sz="1600" dirty="0" smtClean="0">
                <a:solidFill>
                  <a:srgbClr val="A82121"/>
                </a:solidFill>
                <a:latin typeface="Courier New" pitchFamily="49" charset="0"/>
              </a:rPr>
              <a:t>resource</a:t>
            </a:r>
            <a:r>
              <a:rPr lang="en-GB" sz="1600" dirty="0" smtClean="0">
                <a:solidFill>
                  <a:srgbClr val="000000"/>
                </a:solidFill>
                <a:latin typeface="Courier New" pitchFamily="49" charset="0"/>
              </a:rPr>
              <a:t>="some.uri/person/</a:t>
            </a:r>
            <a:r>
              <a:rPr lang="en-GB" sz="1600" dirty="0" err="1" smtClean="0">
                <a:solidFill>
                  <a:srgbClr val="000000"/>
                </a:solidFill>
                <a:latin typeface="Courier New" pitchFamily="49" charset="0"/>
              </a:rPr>
              <a:t>uli_sattler</a:t>
            </a:r>
            <a:r>
              <a:rPr lang="en-GB" sz="1600" dirty="0" smtClean="0">
                <a:solidFill>
                  <a:srgbClr val="000000"/>
                </a:solidFill>
                <a:latin typeface="Courier New" pitchFamily="49" charset="0"/>
              </a:rPr>
              <a:t>"/&gt;</a:t>
            </a:r>
          </a:p>
          <a:p>
            <a:pPr>
              <a:lnSpc>
                <a:spcPct val="95000"/>
              </a:lnSpc>
              <a:buFontTx/>
              <a:buNone/>
            </a:pPr>
            <a:r>
              <a:rPr lang="en-GB" sz="1600" dirty="0" smtClean="0">
                <a:solidFill>
                  <a:srgbClr val="000000"/>
                </a:solidFill>
                <a:latin typeface="Courier New" pitchFamily="49" charset="0"/>
              </a:rPr>
              <a:t>	&lt;</a:t>
            </a:r>
            <a:r>
              <a:rPr lang="en-GB" sz="1600" dirty="0" smtClean="0">
                <a:solidFill>
                  <a:srgbClr val="FF0000"/>
                </a:solidFill>
                <a:latin typeface="Courier New" pitchFamily="49" charset="0"/>
              </a:rPr>
              <a:t>/Description</a:t>
            </a:r>
            <a:r>
              <a:rPr lang="en-GB" sz="1600" dirty="0" smtClean="0">
                <a:solidFill>
                  <a:srgbClr val="000000"/>
                </a:solidFill>
                <a:latin typeface="Courier New" pitchFamily="49" charset="0"/>
              </a:rPr>
              <a:t>&gt;</a:t>
            </a:r>
          </a:p>
          <a:p>
            <a:pPr>
              <a:lnSpc>
                <a:spcPct val="95000"/>
              </a:lnSpc>
              <a:buFontTx/>
              <a:buNone/>
            </a:pPr>
            <a:endParaRPr lang="en-GB" sz="1600" dirty="0">
              <a:solidFill>
                <a:srgbClr val="FF0000"/>
              </a:solidFill>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2563F106-0456-4959-816B-7ACF79279FCA}" type="datetime1">
              <a:rPr lang="en-GB"/>
              <a:pPr/>
              <a:t>29/04/2010</a:t>
            </a:fld>
            <a:endParaRPr lang="en-GB"/>
          </a:p>
        </p:txBody>
      </p:sp>
      <p:sp>
        <p:nvSpPr>
          <p:cNvPr id="6" name="Slide Number Placeholder 4"/>
          <p:cNvSpPr>
            <a:spLocks noGrp="1"/>
          </p:cNvSpPr>
          <p:nvPr>
            <p:ph type="sldNum" sz="quarter" idx="11"/>
          </p:nvPr>
        </p:nvSpPr>
        <p:spPr/>
        <p:txBody>
          <a:bodyPr/>
          <a:lstStyle/>
          <a:p>
            <a:fld id="{D1B569B6-B13C-4943-B1DE-DCFEC208393D}" type="slidenum">
              <a:rPr lang="en-GB"/>
              <a:pPr/>
              <a:t>73</a:t>
            </a:fld>
            <a:endParaRPr lang="en-GB"/>
          </a:p>
        </p:txBody>
      </p:sp>
      <p:sp>
        <p:nvSpPr>
          <p:cNvPr id="520194" name="Rectangle 2"/>
          <p:cNvSpPr>
            <a:spLocks noGrp="1" noChangeArrowheads="1"/>
          </p:cNvSpPr>
          <p:nvPr>
            <p:ph type="title"/>
          </p:nvPr>
        </p:nvSpPr>
        <p:spPr/>
        <p:txBody>
          <a:bodyPr/>
          <a:lstStyle/>
          <a:p>
            <a:r>
              <a:rPr lang="en-GB"/>
              <a:t>Linking Statements</a:t>
            </a:r>
          </a:p>
        </p:txBody>
      </p:sp>
      <p:sp>
        <p:nvSpPr>
          <p:cNvPr id="520195" name="Rectangle 3"/>
          <p:cNvSpPr>
            <a:spLocks noGrp="1" noChangeArrowheads="1"/>
          </p:cNvSpPr>
          <p:nvPr>
            <p:ph type="body" idx="1"/>
          </p:nvPr>
        </p:nvSpPr>
        <p:spPr/>
        <p:txBody>
          <a:bodyPr/>
          <a:lstStyle/>
          <a:p>
            <a:r>
              <a:rPr lang="en-GB" sz="1800"/>
              <a:t>The subject of one statement can be the object of another</a:t>
            </a:r>
          </a:p>
          <a:p>
            <a:r>
              <a:rPr lang="en-GB" sz="1800"/>
              <a:t>Such collections of statements form a directed, labeled graph</a:t>
            </a:r>
          </a:p>
          <a:p>
            <a:endParaRPr lang="en-GB" sz="1800"/>
          </a:p>
          <a:p>
            <a:endParaRPr lang="en-GB" sz="1800"/>
          </a:p>
          <a:p>
            <a:endParaRPr lang="en-GB" sz="1800"/>
          </a:p>
          <a:p>
            <a:endParaRPr lang="en-GB" sz="1800"/>
          </a:p>
          <a:p>
            <a:endParaRPr lang="en-GB" sz="1800"/>
          </a:p>
          <a:p>
            <a:endParaRPr lang="en-GB" sz="1800"/>
          </a:p>
          <a:p>
            <a:endParaRPr lang="en-GB" sz="1800"/>
          </a:p>
          <a:p>
            <a:r>
              <a:rPr lang="en-GB" sz="1800"/>
              <a:t>Note that the object of a triple can also be a “literal” (a string)</a:t>
            </a:r>
          </a:p>
          <a:p>
            <a:r>
              <a:rPr lang="en-GB" sz="1800">
                <a:solidFill>
                  <a:srgbClr val="CC3300"/>
                </a:solidFill>
              </a:rPr>
              <a:t>Note also that RDF triples don’t by themselves give meaning</a:t>
            </a:r>
          </a:p>
          <a:p>
            <a:pPr lvl="1"/>
            <a:r>
              <a:rPr lang="en-GB" sz="1600">
                <a:solidFill>
                  <a:srgbClr val="3333FF"/>
                </a:solidFill>
              </a:rPr>
              <a:t>You know that (1) Ian and Carol are most likely colleagues (barring multiple jobs for Uli (2) (Uli hasCollegue Ian) holds (“colleagueness” –unlike “love” is symmetric). But DOES YOUR PROGRAM KNOW THIS?</a:t>
            </a:r>
          </a:p>
        </p:txBody>
      </p:sp>
      <p:pic>
        <p:nvPicPr>
          <p:cNvPr id="520196" name="Picture 4"/>
          <p:cNvPicPr>
            <a:picLocks noChangeAspect="1" noChangeArrowheads="1"/>
          </p:cNvPicPr>
          <p:nvPr/>
        </p:nvPicPr>
        <p:blipFill>
          <a:blip r:embed="rId3" cstate="print"/>
          <a:srcRect/>
          <a:stretch>
            <a:fillRect/>
          </a:stretch>
        </p:blipFill>
        <p:spPr bwMode="auto">
          <a:xfrm>
            <a:off x="1219200" y="2590800"/>
            <a:ext cx="5981700" cy="1803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0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019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0195">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0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B5A180-BF16-4725-BD46-241373E78BA0}" type="datetime1">
              <a:rPr lang="el-GR"/>
              <a:pPr/>
              <a:t>29/4/2010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9799885D-AB47-4AE2-8722-1C3C84153CBB}" type="slidenum">
              <a:rPr lang="el-GR"/>
              <a:pPr/>
              <a:t>74</a:t>
            </a:fld>
            <a:endParaRPr lang="el-GR"/>
          </a:p>
        </p:txBody>
      </p:sp>
      <p:sp>
        <p:nvSpPr>
          <p:cNvPr id="524290" name="AutoShape 2"/>
          <p:cNvSpPr>
            <a:spLocks noGrp="1" noChangeArrowheads="1"/>
          </p:cNvSpPr>
          <p:nvPr>
            <p:ph type="title"/>
          </p:nvPr>
        </p:nvSpPr>
        <p:spPr/>
        <p:txBody>
          <a:bodyPr/>
          <a:lstStyle/>
          <a:p>
            <a:r>
              <a:rPr lang="en-US" sz="3200"/>
              <a:t>A Critical View of RDF: </a:t>
            </a:r>
            <a:br>
              <a:rPr lang="en-US" sz="3200"/>
            </a:br>
            <a:r>
              <a:rPr lang="en-US" sz="3200"/>
              <a:t>Binary Predicates</a:t>
            </a:r>
            <a:endParaRPr lang="el-GR" sz="3200"/>
          </a:p>
        </p:txBody>
      </p:sp>
      <p:sp>
        <p:nvSpPr>
          <p:cNvPr id="524291" name="Rectangle 3"/>
          <p:cNvSpPr>
            <a:spLocks noGrp="1" noChangeArrowheads="1"/>
          </p:cNvSpPr>
          <p:nvPr>
            <p:ph type="body" idx="1"/>
          </p:nvPr>
        </p:nvSpPr>
        <p:spPr/>
        <p:txBody>
          <a:bodyPr/>
          <a:lstStyle/>
          <a:p>
            <a:r>
              <a:rPr lang="en-US"/>
              <a:t>RDF uses only binary properties</a:t>
            </a:r>
            <a:endParaRPr lang="en-GB"/>
          </a:p>
          <a:p>
            <a:pPr lvl="1"/>
            <a:r>
              <a:rPr lang="en-GB"/>
              <a:t>This is a restriction because often we use predicates with more than 2 arguments</a:t>
            </a:r>
            <a:endParaRPr lang="el-GR"/>
          </a:p>
          <a:p>
            <a:pPr lvl="1"/>
            <a:r>
              <a:rPr lang="en-US"/>
              <a:t>But</a:t>
            </a:r>
            <a:r>
              <a:rPr lang="el-GR"/>
              <a:t> binary predicates </a:t>
            </a:r>
            <a:r>
              <a:rPr lang="en-US"/>
              <a:t>can simulate these</a:t>
            </a:r>
          </a:p>
          <a:p>
            <a:r>
              <a:rPr lang="en-GB"/>
              <a:t>Example: </a:t>
            </a:r>
            <a:r>
              <a:rPr lang="en-GB" b="1"/>
              <a:t>referee(X,Y,Z)</a:t>
            </a:r>
            <a:r>
              <a:rPr lang="en-GB"/>
              <a:t> </a:t>
            </a:r>
            <a:endParaRPr lang="en-GB" b="1"/>
          </a:p>
          <a:p>
            <a:pPr lvl="1"/>
            <a:r>
              <a:rPr lang="en-GB" b="1"/>
              <a:t>X</a:t>
            </a:r>
            <a:r>
              <a:rPr lang="en-GB"/>
              <a:t> is the referee in a chess game between players </a:t>
            </a:r>
            <a:r>
              <a:rPr lang="en-GB" b="1"/>
              <a:t>Y</a:t>
            </a:r>
            <a:r>
              <a:rPr lang="en-GB"/>
              <a:t> and </a:t>
            </a:r>
            <a:r>
              <a:rPr lang="en-GB" b="1"/>
              <a:t>Z</a:t>
            </a:r>
            <a:endParaRPr lang="el-G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76E3104C-148C-40B2-B74F-8719873BDA48}" type="datetime1">
              <a:rPr lang="el-GR"/>
              <a:pPr/>
              <a:t>29/4/2010</a:t>
            </a:fld>
            <a:endParaRPr lang="el-GR"/>
          </a:p>
        </p:txBody>
      </p:sp>
      <p:sp>
        <p:nvSpPr>
          <p:cNvPr id="6" name="Footer Placeholder 4"/>
          <p:cNvSpPr>
            <a:spLocks noGrp="1"/>
          </p:cNvSpPr>
          <p:nvPr>
            <p:ph type="ftr" sz="quarter" idx="11"/>
          </p:nvPr>
        </p:nvSpPr>
        <p:spPr/>
        <p:txBody>
          <a:bodyPr/>
          <a:lstStyle/>
          <a:p>
            <a:r>
              <a:rPr lang="el-GR"/>
              <a:t>Slides adapted from Rao (ASU) &amp; Franklin (Berkeley)</a:t>
            </a:r>
          </a:p>
        </p:txBody>
      </p:sp>
      <p:sp>
        <p:nvSpPr>
          <p:cNvPr id="7" name="Slide Number Placeholder 5"/>
          <p:cNvSpPr>
            <a:spLocks noGrp="1"/>
          </p:cNvSpPr>
          <p:nvPr>
            <p:ph type="sldNum" sz="quarter" idx="12"/>
          </p:nvPr>
        </p:nvSpPr>
        <p:spPr/>
        <p:txBody>
          <a:bodyPr/>
          <a:lstStyle/>
          <a:p>
            <a:fld id="{925445BF-C079-4691-973C-5463B775280F}" type="slidenum">
              <a:rPr lang="el-GR"/>
              <a:pPr/>
              <a:t>75</a:t>
            </a:fld>
            <a:endParaRPr lang="el-GR"/>
          </a:p>
        </p:txBody>
      </p:sp>
      <p:sp>
        <p:nvSpPr>
          <p:cNvPr id="526338" name="AutoShape 2"/>
          <p:cNvSpPr>
            <a:spLocks noGrp="1" noChangeArrowheads="1"/>
          </p:cNvSpPr>
          <p:nvPr>
            <p:ph type="title"/>
          </p:nvPr>
        </p:nvSpPr>
        <p:spPr/>
        <p:txBody>
          <a:bodyPr/>
          <a:lstStyle/>
          <a:p>
            <a:r>
              <a:rPr lang="en-US" sz="3200"/>
              <a:t>A Critical View of RDF: </a:t>
            </a:r>
            <a:br>
              <a:rPr lang="en-US" sz="3200"/>
            </a:br>
            <a:r>
              <a:rPr lang="en-US" sz="3200"/>
              <a:t>Binary Predicates (2)</a:t>
            </a:r>
            <a:endParaRPr lang="el-GR" sz="3200"/>
          </a:p>
        </p:txBody>
      </p:sp>
      <p:sp>
        <p:nvSpPr>
          <p:cNvPr id="526339" name="Rectangle 3"/>
          <p:cNvSpPr>
            <a:spLocks noGrp="1" noChangeArrowheads="1"/>
          </p:cNvSpPr>
          <p:nvPr>
            <p:ph type="body" idx="1"/>
          </p:nvPr>
        </p:nvSpPr>
        <p:spPr/>
        <p:txBody>
          <a:bodyPr/>
          <a:lstStyle/>
          <a:p>
            <a:r>
              <a:rPr lang="en-GB"/>
              <a:t>We introduce:</a:t>
            </a:r>
          </a:p>
          <a:p>
            <a:pPr lvl="1"/>
            <a:r>
              <a:rPr lang="en-GB"/>
              <a:t>a new auxiliary resource </a:t>
            </a:r>
            <a:r>
              <a:rPr lang="en-GB" b="1"/>
              <a:t>chessGame</a:t>
            </a:r>
            <a:endParaRPr lang="en-GB"/>
          </a:p>
          <a:p>
            <a:pPr lvl="1"/>
            <a:r>
              <a:rPr lang="en-GB"/>
              <a:t>the binary predicates </a:t>
            </a:r>
            <a:r>
              <a:rPr lang="en-GB" b="1"/>
              <a:t>ref</a:t>
            </a:r>
            <a:r>
              <a:rPr lang="en-GB"/>
              <a:t>, </a:t>
            </a:r>
            <a:r>
              <a:rPr lang="en-GB" b="1"/>
              <a:t>player1</a:t>
            </a:r>
            <a:r>
              <a:rPr lang="en-GB"/>
              <a:t>, and </a:t>
            </a:r>
            <a:r>
              <a:rPr lang="en-GB" b="1"/>
              <a:t>player2</a:t>
            </a:r>
            <a:endParaRPr lang="en-GB"/>
          </a:p>
          <a:p>
            <a:r>
              <a:rPr lang="en-GB"/>
              <a:t>We can represent </a:t>
            </a:r>
            <a:r>
              <a:rPr lang="en-GB" b="1"/>
              <a:t>referee(X,Y,Z)</a:t>
            </a:r>
            <a:r>
              <a:rPr lang="en-GB"/>
              <a:t> as:</a:t>
            </a:r>
            <a:endParaRPr lang="en-US"/>
          </a:p>
          <a:p>
            <a:pPr lvl="1"/>
            <a:endParaRPr lang="en-US"/>
          </a:p>
          <a:p>
            <a:endParaRPr lang="el-GR"/>
          </a:p>
        </p:txBody>
      </p:sp>
      <p:pic>
        <p:nvPicPr>
          <p:cNvPr id="526340" name="Picture 4"/>
          <p:cNvPicPr>
            <a:picLocks noChangeAspect="1" noChangeArrowheads="1"/>
          </p:cNvPicPr>
          <p:nvPr/>
        </p:nvPicPr>
        <p:blipFill>
          <a:blip r:embed="rId3" cstate="print">
            <a:clrChange>
              <a:clrFrom>
                <a:srgbClr val="CCCCCC"/>
              </a:clrFrom>
              <a:clrTo>
                <a:srgbClr val="CCCCCC">
                  <a:alpha val="0"/>
                </a:srgbClr>
              </a:clrTo>
            </a:clrChange>
          </a:blip>
          <a:srcRect l="4485" t="5797" r="4164" b="1855"/>
          <a:stretch>
            <a:fillRect/>
          </a:stretch>
        </p:blipFill>
        <p:spPr bwMode="auto">
          <a:xfrm>
            <a:off x="2339975" y="4221163"/>
            <a:ext cx="3084513" cy="215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222D9C-A6BD-409A-9A22-B78F21C4CC92}" type="datetime1">
              <a:rPr lang="el-GR"/>
              <a:pPr/>
              <a:t>29/4/2010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EAD83E47-54B3-44C7-9BFE-D868991591ED}" type="slidenum">
              <a:rPr lang="el-GR"/>
              <a:pPr/>
              <a:t>76</a:t>
            </a:fld>
            <a:endParaRPr lang="el-GR"/>
          </a:p>
        </p:txBody>
      </p:sp>
      <p:sp>
        <p:nvSpPr>
          <p:cNvPr id="528386" name="AutoShape 2"/>
          <p:cNvSpPr>
            <a:spLocks noGrp="1" noChangeArrowheads="1"/>
          </p:cNvSpPr>
          <p:nvPr>
            <p:ph type="title"/>
          </p:nvPr>
        </p:nvSpPr>
        <p:spPr/>
        <p:txBody>
          <a:bodyPr/>
          <a:lstStyle/>
          <a:p>
            <a:r>
              <a:rPr lang="en-US"/>
              <a:t>A Critical View of RDF: Properties</a:t>
            </a:r>
            <a:endParaRPr lang="el-GR"/>
          </a:p>
        </p:txBody>
      </p:sp>
      <p:sp>
        <p:nvSpPr>
          <p:cNvPr id="528387" name="Rectangle 3"/>
          <p:cNvSpPr>
            <a:spLocks noGrp="1" noChangeArrowheads="1"/>
          </p:cNvSpPr>
          <p:nvPr>
            <p:ph type="body" idx="1"/>
          </p:nvPr>
        </p:nvSpPr>
        <p:spPr>
          <a:xfrm>
            <a:off x="838200" y="2362200"/>
            <a:ext cx="7621588" cy="3724275"/>
          </a:xfrm>
        </p:spPr>
        <p:txBody>
          <a:bodyPr/>
          <a:lstStyle/>
          <a:p>
            <a:pPr marL="533400" indent="-533400">
              <a:lnSpc>
                <a:spcPct val="90000"/>
              </a:lnSpc>
            </a:pPr>
            <a:r>
              <a:rPr lang="en-US"/>
              <a:t>Properties are special kinds of resources </a:t>
            </a:r>
            <a:endParaRPr lang="en-GB"/>
          </a:p>
          <a:p>
            <a:pPr marL="914400" lvl="1" indent="-457200">
              <a:lnSpc>
                <a:spcPct val="90000"/>
              </a:lnSpc>
            </a:pPr>
            <a:r>
              <a:rPr lang="en-GB"/>
              <a:t>Properties can be used as the object in an object-attribute-value triple (statement)</a:t>
            </a:r>
          </a:p>
          <a:p>
            <a:pPr marL="914400" lvl="1" indent="-457200">
              <a:lnSpc>
                <a:spcPct val="90000"/>
              </a:lnSpc>
            </a:pPr>
            <a:r>
              <a:rPr lang="en-GB"/>
              <a:t>They are defined independent of resources</a:t>
            </a:r>
            <a:endParaRPr lang="en-US"/>
          </a:p>
          <a:p>
            <a:pPr marL="533400" indent="-533400">
              <a:lnSpc>
                <a:spcPct val="90000"/>
              </a:lnSpc>
            </a:pPr>
            <a:r>
              <a:rPr lang="en-US"/>
              <a:t>This possibility offers flexibility</a:t>
            </a:r>
            <a:endParaRPr lang="en-GB"/>
          </a:p>
          <a:p>
            <a:pPr marL="533400" indent="-533400">
              <a:lnSpc>
                <a:spcPct val="90000"/>
              </a:lnSpc>
            </a:pPr>
            <a:r>
              <a:rPr lang="en-GB"/>
              <a:t>But it is unusual for modelling languages and OO programming languages</a:t>
            </a:r>
          </a:p>
          <a:p>
            <a:pPr marL="533400" indent="-533400">
              <a:lnSpc>
                <a:spcPct val="90000"/>
              </a:lnSpc>
            </a:pPr>
            <a:r>
              <a:rPr lang="en-GB"/>
              <a:t>It can be confusing for modellers</a:t>
            </a:r>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85F52D-B672-4102-985E-BCA1426A375B}" type="datetime1">
              <a:rPr lang="el-GR"/>
              <a:pPr/>
              <a:t>29/4/2010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BF67B9FA-B500-435C-9F38-CD33CE6B4ED6}" type="slidenum">
              <a:rPr lang="el-GR"/>
              <a:pPr/>
              <a:t>77</a:t>
            </a:fld>
            <a:endParaRPr lang="el-GR"/>
          </a:p>
        </p:txBody>
      </p:sp>
      <p:sp>
        <p:nvSpPr>
          <p:cNvPr id="530434" name="AutoShape 2"/>
          <p:cNvSpPr>
            <a:spLocks noGrp="1" noChangeArrowheads="1"/>
          </p:cNvSpPr>
          <p:nvPr>
            <p:ph type="title"/>
          </p:nvPr>
        </p:nvSpPr>
        <p:spPr/>
        <p:txBody>
          <a:bodyPr/>
          <a:lstStyle/>
          <a:p>
            <a:r>
              <a:rPr lang="en-US"/>
              <a:t>A Critical View of RDF: Reification</a:t>
            </a:r>
            <a:endParaRPr lang="el-GR"/>
          </a:p>
        </p:txBody>
      </p:sp>
      <p:sp>
        <p:nvSpPr>
          <p:cNvPr id="530435" name="Rectangle 3"/>
          <p:cNvSpPr>
            <a:spLocks noGrp="1" noChangeArrowheads="1"/>
          </p:cNvSpPr>
          <p:nvPr>
            <p:ph type="body" idx="1"/>
          </p:nvPr>
        </p:nvSpPr>
        <p:spPr/>
        <p:txBody>
          <a:bodyPr/>
          <a:lstStyle/>
          <a:p>
            <a:r>
              <a:rPr lang="en-US" sz="2400">
                <a:sym typeface="Symbol" pitchFamily="18" charset="2"/>
              </a:rPr>
              <a:t>The reification mechanism is quite powerful </a:t>
            </a:r>
            <a:endParaRPr lang="en-GB" sz="2400">
              <a:sym typeface="Symbol" pitchFamily="18" charset="2"/>
            </a:endParaRPr>
          </a:p>
          <a:p>
            <a:r>
              <a:rPr lang="en-GB" sz="2400">
                <a:sym typeface="Symbol" pitchFamily="18" charset="2"/>
              </a:rPr>
              <a:t>It appears misplaced in a simple language like RDF</a:t>
            </a:r>
            <a:endParaRPr lang="en-US" sz="2400">
              <a:sym typeface="Symbol" pitchFamily="18" charset="2"/>
            </a:endParaRPr>
          </a:p>
          <a:p>
            <a:r>
              <a:rPr lang="en-US" sz="2400">
                <a:sym typeface="Symbol" pitchFamily="18" charset="2"/>
              </a:rPr>
              <a:t>Making statements about statements introduces a level of complexity that is not necessary for a basic layer of the Semantic Web</a:t>
            </a:r>
            <a:endParaRPr lang="en-GB" sz="2400">
              <a:sym typeface="Symbol" pitchFamily="18" charset="2"/>
            </a:endParaRPr>
          </a:p>
          <a:p>
            <a:r>
              <a:rPr lang="en-GB" sz="2400">
                <a:sym typeface="Symbol" pitchFamily="18" charset="2"/>
              </a:rPr>
              <a:t>Instead, it would have appeared more natural to include it in more powerful layers, which provide richer representational capabilities</a:t>
            </a:r>
            <a:endParaRPr lang="el-GR" sz="2400">
              <a:sym typeface="Symbol" pitchFamily="18" charset="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FDAB66-41D9-4B95-BBD8-4B642099BC68}" type="datetime1">
              <a:rPr lang="el-GR"/>
              <a:pPr/>
              <a:t>29/4/2010</a:t>
            </a:fld>
            <a:endParaRPr lang="el-GR"/>
          </a:p>
        </p:txBody>
      </p:sp>
      <p:sp>
        <p:nvSpPr>
          <p:cNvPr id="5" name="Footer Placeholder 4"/>
          <p:cNvSpPr>
            <a:spLocks noGrp="1"/>
          </p:cNvSpPr>
          <p:nvPr>
            <p:ph type="ftr" sz="quarter" idx="11"/>
          </p:nvPr>
        </p:nvSpPr>
        <p:spPr/>
        <p:txBody>
          <a:bodyPr/>
          <a:lstStyle/>
          <a:p>
            <a:r>
              <a:rPr lang="el-GR"/>
              <a:t>Slides adapted from Rao (ASU) &amp; Franklin (Berkeley)</a:t>
            </a:r>
          </a:p>
        </p:txBody>
      </p:sp>
      <p:sp>
        <p:nvSpPr>
          <p:cNvPr id="6" name="Slide Number Placeholder 5"/>
          <p:cNvSpPr>
            <a:spLocks noGrp="1"/>
          </p:cNvSpPr>
          <p:nvPr>
            <p:ph type="sldNum" sz="quarter" idx="12"/>
          </p:nvPr>
        </p:nvSpPr>
        <p:spPr/>
        <p:txBody>
          <a:bodyPr/>
          <a:lstStyle/>
          <a:p>
            <a:fld id="{019141D6-75E7-4F25-A7C1-1C71EB4DA8B6}" type="slidenum">
              <a:rPr lang="el-GR"/>
              <a:pPr/>
              <a:t>78</a:t>
            </a:fld>
            <a:endParaRPr lang="el-GR"/>
          </a:p>
        </p:txBody>
      </p:sp>
      <p:sp>
        <p:nvSpPr>
          <p:cNvPr id="532482" name="AutoShape 2"/>
          <p:cNvSpPr>
            <a:spLocks noGrp="1" noChangeArrowheads="1"/>
          </p:cNvSpPr>
          <p:nvPr>
            <p:ph type="title"/>
          </p:nvPr>
        </p:nvSpPr>
        <p:spPr/>
        <p:txBody>
          <a:bodyPr/>
          <a:lstStyle/>
          <a:p>
            <a:r>
              <a:rPr lang="en-US"/>
              <a:t>A Critical View of RDF: Summary</a:t>
            </a:r>
            <a:endParaRPr lang="el-GR"/>
          </a:p>
        </p:txBody>
      </p:sp>
      <p:sp>
        <p:nvSpPr>
          <p:cNvPr id="532483" name="Rectangle 3"/>
          <p:cNvSpPr>
            <a:spLocks noGrp="1" noChangeArrowheads="1"/>
          </p:cNvSpPr>
          <p:nvPr>
            <p:ph type="body" idx="1"/>
          </p:nvPr>
        </p:nvSpPr>
        <p:spPr>
          <a:xfrm>
            <a:off x="838200" y="2362200"/>
            <a:ext cx="7693025" cy="3946525"/>
          </a:xfrm>
        </p:spPr>
        <p:txBody>
          <a:bodyPr/>
          <a:lstStyle/>
          <a:p>
            <a:r>
              <a:rPr lang="en-US">
                <a:sym typeface="Symbol" pitchFamily="18" charset="2"/>
              </a:rPr>
              <a:t>RDF has its idiosyncrasies and is not an optimal modeling language </a:t>
            </a:r>
            <a:r>
              <a:rPr lang="en-US" b="1">
                <a:sym typeface="Symbol" pitchFamily="18" charset="2"/>
              </a:rPr>
              <a:t>but</a:t>
            </a:r>
            <a:endParaRPr lang="el-GR" b="1">
              <a:sym typeface="Symbol" pitchFamily="18" charset="2"/>
            </a:endParaRPr>
          </a:p>
          <a:p>
            <a:r>
              <a:rPr lang="el-GR">
                <a:sym typeface="Symbol" pitchFamily="18" charset="2"/>
              </a:rPr>
              <a:t>It is already a de facto standard </a:t>
            </a:r>
            <a:endParaRPr lang="en-US">
              <a:sym typeface="Symbol" pitchFamily="18" charset="2"/>
            </a:endParaRPr>
          </a:p>
          <a:p>
            <a:r>
              <a:rPr lang="en-GB">
                <a:sym typeface="Symbol" pitchFamily="18" charset="2"/>
              </a:rPr>
              <a:t>It has sufficient expressive power </a:t>
            </a:r>
          </a:p>
          <a:p>
            <a:pPr lvl="1"/>
            <a:r>
              <a:rPr lang="en-GB">
                <a:sym typeface="Symbol" pitchFamily="18" charset="2"/>
              </a:rPr>
              <a:t>At least as for more layers to build on top</a:t>
            </a:r>
          </a:p>
          <a:p>
            <a:r>
              <a:rPr lang="el-GR">
                <a:sym typeface="Symbol" pitchFamily="18" charset="2"/>
              </a:rPr>
              <a:t>Using RDF offers the benefit that information maps unambiguously to a model </a:t>
            </a:r>
            <a:endParaRPr lang="en-US">
              <a:sym typeface="Symbol" pitchFamily="18" charset="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CAF6587B-F4AB-4589-B3E4-15116C900FAD}" type="datetime1">
              <a:rPr lang="en-GB"/>
              <a:pPr/>
              <a:t>29/04/2010</a:t>
            </a:fld>
            <a:endParaRPr lang="en-GB"/>
          </a:p>
        </p:txBody>
      </p:sp>
      <p:sp>
        <p:nvSpPr>
          <p:cNvPr id="6" name="Slide Number Placeholder 4"/>
          <p:cNvSpPr>
            <a:spLocks noGrp="1"/>
          </p:cNvSpPr>
          <p:nvPr>
            <p:ph type="sldNum" sz="quarter" idx="11"/>
          </p:nvPr>
        </p:nvSpPr>
        <p:spPr/>
        <p:txBody>
          <a:bodyPr/>
          <a:lstStyle/>
          <a:p>
            <a:fld id="{804F2856-F5C7-47FA-B52D-EE3E43E5BE9F}" type="slidenum">
              <a:rPr lang="en-GB"/>
              <a:pPr/>
              <a:t>79</a:t>
            </a:fld>
            <a:endParaRPr lang="en-GB"/>
          </a:p>
        </p:txBody>
      </p:sp>
      <p:sp>
        <p:nvSpPr>
          <p:cNvPr id="534530" name="Rectangle 2"/>
          <p:cNvSpPr>
            <a:spLocks noGrp="1" noChangeArrowheads="1"/>
          </p:cNvSpPr>
          <p:nvPr>
            <p:ph type="title"/>
          </p:nvPr>
        </p:nvSpPr>
        <p:spPr/>
        <p:txBody>
          <a:bodyPr/>
          <a:lstStyle/>
          <a:p>
            <a:r>
              <a:rPr lang="en-GB"/>
              <a:t>RDF Schema (RDFS)</a:t>
            </a:r>
          </a:p>
        </p:txBody>
      </p:sp>
      <p:sp>
        <p:nvSpPr>
          <p:cNvPr id="534531" name="Rectangle 3"/>
          <p:cNvSpPr>
            <a:spLocks noGrp="1" noChangeArrowheads="1"/>
          </p:cNvSpPr>
          <p:nvPr>
            <p:ph type="body" idx="1"/>
          </p:nvPr>
        </p:nvSpPr>
        <p:spPr/>
        <p:txBody>
          <a:bodyPr/>
          <a:lstStyle/>
          <a:p>
            <a:pPr>
              <a:lnSpc>
                <a:spcPct val="110000"/>
              </a:lnSpc>
            </a:pPr>
            <a:r>
              <a:rPr lang="en-GB">
                <a:solidFill>
                  <a:srgbClr val="000000"/>
                </a:solidFill>
              </a:rPr>
              <a:t>RDF gives a formalism for meta data annotation, and a way to write it down in XML, but it does not give any special meaning to vocabulary such as </a:t>
            </a:r>
            <a:r>
              <a:rPr lang="en-GB">
                <a:solidFill>
                  <a:srgbClr val="0033CC"/>
                </a:solidFill>
              </a:rPr>
              <a:t>subClassOf</a:t>
            </a:r>
            <a:r>
              <a:rPr lang="en-GB">
                <a:solidFill>
                  <a:srgbClr val="000000"/>
                </a:solidFill>
              </a:rPr>
              <a:t> or </a:t>
            </a:r>
            <a:r>
              <a:rPr lang="en-GB">
                <a:solidFill>
                  <a:srgbClr val="0033CC"/>
                </a:solidFill>
              </a:rPr>
              <a:t>type</a:t>
            </a:r>
          </a:p>
          <a:p>
            <a:pPr lvl="1">
              <a:lnSpc>
                <a:spcPct val="110000"/>
              </a:lnSpc>
            </a:pPr>
            <a:r>
              <a:rPr lang="en-GB">
                <a:solidFill>
                  <a:srgbClr val="000000"/>
                </a:solidFill>
              </a:rPr>
              <a:t>Interpretation is an arbitrary binary relation</a:t>
            </a:r>
          </a:p>
          <a:p>
            <a:pPr lvl="1">
              <a:lnSpc>
                <a:spcPct val="110000"/>
              </a:lnSpc>
            </a:pPr>
            <a:r>
              <a:rPr lang="en-GB">
                <a:solidFill>
                  <a:srgbClr val="000000"/>
                </a:solidFill>
              </a:rPr>
              <a:t>I.e., </a:t>
            </a:r>
            <a:r>
              <a:rPr lang="en-GB"/>
              <a:t>&lt;Person,subClassOf,Animal&gt; has no special meaning</a:t>
            </a:r>
            <a:endParaRPr lang="en-GB">
              <a:solidFill>
                <a:srgbClr val="000000"/>
              </a:solidFill>
            </a:endParaRPr>
          </a:p>
          <a:p>
            <a:pPr lvl="1">
              <a:lnSpc>
                <a:spcPct val="110000"/>
              </a:lnSpc>
            </a:pPr>
            <a:endParaRPr lang="en-GB">
              <a:solidFill>
                <a:srgbClr val="000000"/>
              </a:solidFill>
            </a:endParaRPr>
          </a:p>
          <a:p>
            <a:pPr>
              <a:lnSpc>
                <a:spcPct val="110000"/>
              </a:lnSpc>
            </a:pPr>
            <a:r>
              <a:rPr lang="en-GB">
                <a:solidFill>
                  <a:srgbClr val="000000"/>
                </a:solidFill>
              </a:rPr>
              <a:t>RDF Schema defines “schema vocabulary” that supports definition of ontologies</a:t>
            </a:r>
          </a:p>
          <a:p>
            <a:pPr lvl="1">
              <a:lnSpc>
                <a:spcPct val="110000"/>
              </a:lnSpc>
            </a:pPr>
            <a:r>
              <a:rPr lang="en-GB">
                <a:solidFill>
                  <a:srgbClr val="000000"/>
                </a:solidFill>
              </a:rPr>
              <a:t>gives “extra meaning” to particular RDF predicates and resources (such as subClasOf)</a:t>
            </a:r>
          </a:p>
          <a:p>
            <a:pPr lvl="1">
              <a:lnSpc>
                <a:spcPct val="110000"/>
              </a:lnSpc>
            </a:pPr>
            <a:r>
              <a:rPr lang="en-GB">
                <a:solidFill>
                  <a:srgbClr val="000000"/>
                </a:solidFill>
              </a:rPr>
              <a:t>this “extra meaning”, or semantics, specifies how a term should be interpreted</a:t>
            </a:r>
          </a:p>
        </p:txBody>
      </p:sp>
      <p:sp>
        <p:nvSpPr>
          <p:cNvPr id="534532" name="Text Box 4"/>
          <p:cNvSpPr txBox="1">
            <a:spLocks noChangeArrowheads="1"/>
          </p:cNvSpPr>
          <p:nvPr/>
        </p:nvSpPr>
        <p:spPr bwMode="auto">
          <a:xfrm>
            <a:off x="1736725" y="6061075"/>
            <a:ext cx="6199188" cy="822325"/>
          </a:xfrm>
          <a:prstGeom prst="rect">
            <a:avLst/>
          </a:prstGeom>
          <a:solidFill>
            <a:schemeClr val="hlink"/>
          </a:solidFill>
          <a:ln w="9525">
            <a:noFill/>
            <a:miter lim="800000"/>
            <a:headEnd/>
            <a:tailEnd/>
          </a:ln>
          <a:effectLst/>
        </p:spPr>
        <p:txBody>
          <a:bodyPr wrap="none">
            <a:spAutoFit/>
          </a:bodyPr>
          <a:lstStyle/>
          <a:p>
            <a:pPr eaLnBrk="1" hangingPunct="1"/>
            <a:r>
              <a:rPr lang="en-US" sz="2400"/>
              <a:t>NOTICE THAT RDF-SCHEMA is NOT to RDF</a:t>
            </a:r>
          </a:p>
          <a:p>
            <a:pPr eaLnBrk="1" hangingPunct="1"/>
            <a:r>
              <a:rPr lang="en-US" sz="2400"/>
              <a:t> WHAT XML-Schema is to XML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4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4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4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4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4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Slides adapted from Rao (ASU) &amp; Franklin (Berkeley)</a:t>
            </a:r>
          </a:p>
        </p:txBody>
      </p:sp>
      <p:sp>
        <p:nvSpPr>
          <p:cNvPr id="335874" name="Rectangle 2"/>
          <p:cNvSpPr>
            <a:spLocks noGrp="1" noChangeArrowheads="1"/>
          </p:cNvSpPr>
          <p:nvPr>
            <p:ph type="title"/>
          </p:nvPr>
        </p:nvSpPr>
        <p:spPr/>
        <p:txBody>
          <a:bodyPr/>
          <a:lstStyle/>
          <a:p>
            <a:r>
              <a:rPr lang="en-US" sz="4000"/>
              <a:t>Databases offer lessons on exploiting structure</a:t>
            </a:r>
          </a:p>
        </p:txBody>
      </p:sp>
      <p:sp>
        <p:nvSpPr>
          <p:cNvPr id="335875" name="Rectangle 3"/>
          <p:cNvSpPr>
            <a:spLocks noGrp="1" noChangeArrowheads="1"/>
          </p:cNvSpPr>
          <p:nvPr>
            <p:ph type="body" idx="1"/>
          </p:nvPr>
        </p:nvSpPr>
        <p:spPr/>
        <p:txBody>
          <a:bodyPr/>
          <a:lstStyle/>
          <a:p>
            <a:r>
              <a:rPr lang="en-US" sz="2800" dirty="0"/>
              <a:t>We argued that structure (and semantics) help querying</a:t>
            </a:r>
          </a:p>
          <a:p>
            <a:pPr lvl="1"/>
            <a:r>
              <a:rPr lang="en-US" sz="2400" dirty="0"/>
              <a:t>If there is structure (as in databases) we can exploit it</a:t>
            </a:r>
          </a:p>
          <a:p>
            <a:pPr lvl="2"/>
            <a:r>
              <a:rPr lang="en-US" sz="2000" dirty="0"/>
              <a:t>Databases is an existing technology for exploiting some forms of structure</a:t>
            </a:r>
          </a:p>
          <a:p>
            <a:pPr lvl="3"/>
            <a:r>
              <a:rPr lang="en-US" sz="1800" dirty="0"/>
              <a:t>SQL may not look like much, but it is more expressive than keyword queries!</a:t>
            </a:r>
          </a:p>
          <a:p>
            <a:pPr lvl="1"/>
            <a:r>
              <a:rPr lang="en-US" sz="2400" dirty="0"/>
              <a:t>If not, we can </a:t>
            </a:r>
            <a:r>
              <a:rPr lang="en-US" sz="2400" i="1" dirty="0"/>
              <a:t>extract</a:t>
            </a:r>
            <a:r>
              <a:rPr lang="en-US" sz="2400" dirty="0"/>
              <a:t> structure and then exploit it</a:t>
            </a:r>
          </a:p>
          <a:p>
            <a:r>
              <a:rPr lang="en-US" sz="2800" dirty="0"/>
              <a:t>Challenges</a:t>
            </a:r>
          </a:p>
          <a:p>
            <a:pPr lvl="1"/>
            <a:r>
              <a:rPr lang="en-US" sz="2400" dirty="0"/>
              <a:t>Techniques for extracting information (NLP-</a:t>
            </a:r>
            <a:r>
              <a:rPr lang="en-US" sz="2400" dirty="0" err="1"/>
              <a:t>lite</a:t>
            </a:r>
            <a:r>
              <a:rPr lang="en-US" sz="2400" dirty="0"/>
              <a:t>)</a:t>
            </a:r>
          </a:p>
          <a:p>
            <a:pPr lvl="1"/>
            <a:r>
              <a:rPr lang="en-US" sz="2400" dirty="0"/>
              <a:t>Languages for representing/handling “Semi-structured” data</a:t>
            </a:r>
          </a:p>
          <a:p>
            <a:pPr lvl="1"/>
            <a:r>
              <a:rPr lang="en-US" sz="2400" dirty="0"/>
              <a:t>Standards for supporting/exploiting semantic tagging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92C936-CC7B-4CDE-BFA1-1A4A5CD69EE2}" type="datetime1">
              <a:rPr lang="en-GB"/>
              <a:pPr/>
              <a:t>29/04/2010</a:t>
            </a:fld>
            <a:endParaRPr lang="en-GB"/>
          </a:p>
        </p:txBody>
      </p:sp>
      <p:sp>
        <p:nvSpPr>
          <p:cNvPr id="8" name="Slide Number Placeholder 2"/>
          <p:cNvSpPr>
            <a:spLocks noGrp="1"/>
          </p:cNvSpPr>
          <p:nvPr>
            <p:ph type="sldNum" sz="quarter" idx="11"/>
          </p:nvPr>
        </p:nvSpPr>
        <p:spPr/>
        <p:txBody>
          <a:bodyPr/>
          <a:lstStyle/>
          <a:p>
            <a:fld id="{8AEBD8C5-4DE7-491B-87EC-602F173EB2FE}" type="slidenum">
              <a:rPr lang="en-GB"/>
              <a:pPr/>
              <a:t>80</a:t>
            </a:fld>
            <a:endParaRPr lang="en-GB"/>
          </a:p>
        </p:txBody>
      </p:sp>
      <p:pic>
        <p:nvPicPr>
          <p:cNvPr id="536578" name="Picture 2" descr="docu000112"/>
          <p:cNvPicPr>
            <a:picLocks noChangeAspect="1" noChangeArrowheads="1"/>
          </p:cNvPicPr>
          <p:nvPr/>
        </p:nvPicPr>
        <p:blipFill>
          <a:blip r:embed="rId3" cstate="print"/>
          <a:srcRect/>
          <a:stretch>
            <a:fillRect/>
          </a:stretch>
        </p:blipFill>
        <p:spPr bwMode="auto">
          <a:xfrm>
            <a:off x="1752600" y="152400"/>
            <a:ext cx="6116638" cy="6705600"/>
          </a:xfrm>
          <a:prstGeom prst="rect">
            <a:avLst/>
          </a:prstGeom>
          <a:noFill/>
        </p:spPr>
      </p:pic>
      <p:sp>
        <p:nvSpPr>
          <p:cNvPr id="536580" name="Text Box 4"/>
          <p:cNvSpPr txBox="1">
            <a:spLocks noChangeArrowheads="1"/>
          </p:cNvSpPr>
          <p:nvPr/>
        </p:nvSpPr>
        <p:spPr bwMode="auto">
          <a:xfrm>
            <a:off x="381000" y="6096000"/>
            <a:ext cx="1692275" cy="457200"/>
          </a:xfrm>
          <a:prstGeom prst="rect">
            <a:avLst/>
          </a:prstGeom>
          <a:noFill/>
          <a:ln w="9525">
            <a:noFill/>
            <a:miter lim="800000"/>
            <a:headEnd/>
            <a:tailEnd/>
          </a:ln>
          <a:effectLst/>
        </p:spPr>
        <p:txBody>
          <a:bodyPr wrap="none">
            <a:spAutoFit/>
          </a:bodyPr>
          <a:lstStyle/>
          <a:p>
            <a:r>
              <a:rPr lang="en-US" sz="2400" b="1">
                <a:latin typeface="Arial Unicode MS" pitchFamily="34" charset="-128"/>
              </a:rPr>
              <a:t>“Instances”</a:t>
            </a:r>
          </a:p>
        </p:txBody>
      </p:sp>
      <p:sp>
        <p:nvSpPr>
          <p:cNvPr id="536582" name="Rectangle 6"/>
          <p:cNvSpPr>
            <a:spLocks noChangeArrowheads="1"/>
          </p:cNvSpPr>
          <p:nvPr/>
        </p:nvSpPr>
        <p:spPr bwMode="auto">
          <a:xfrm>
            <a:off x="1752600" y="152400"/>
            <a:ext cx="6096000" cy="5181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92C936-CC7B-4CDE-BFA1-1A4A5CD69EE2}" type="datetime1">
              <a:rPr lang="en-GB"/>
              <a:pPr/>
              <a:t>29/04/2010</a:t>
            </a:fld>
            <a:endParaRPr lang="en-GB"/>
          </a:p>
        </p:txBody>
      </p:sp>
      <p:sp>
        <p:nvSpPr>
          <p:cNvPr id="8" name="Slide Number Placeholder 2"/>
          <p:cNvSpPr>
            <a:spLocks noGrp="1"/>
          </p:cNvSpPr>
          <p:nvPr>
            <p:ph type="sldNum" sz="quarter" idx="11"/>
          </p:nvPr>
        </p:nvSpPr>
        <p:spPr/>
        <p:txBody>
          <a:bodyPr/>
          <a:lstStyle/>
          <a:p>
            <a:fld id="{8AEBD8C5-4DE7-491B-87EC-602F173EB2FE}" type="slidenum">
              <a:rPr lang="en-GB"/>
              <a:pPr/>
              <a:t>81</a:t>
            </a:fld>
            <a:endParaRPr lang="en-GB"/>
          </a:p>
        </p:txBody>
      </p:sp>
      <p:pic>
        <p:nvPicPr>
          <p:cNvPr id="536578" name="Picture 2" descr="docu000112"/>
          <p:cNvPicPr>
            <a:picLocks noChangeAspect="1" noChangeArrowheads="1"/>
          </p:cNvPicPr>
          <p:nvPr/>
        </p:nvPicPr>
        <p:blipFill>
          <a:blip r:embed="rId3" cstate="print"/>
          <a:srcRect/>
          <a:stretch>
            <a:fillRect/>
          </a:stretch>
        </p:blipFill>
        <p:spPr bwMode="auto">
          <a:xfrm>
            <a:off x="1752600" y="152400"/>
            <a:ext cx="6116638" cy="6705600"/>
          </a:xfrm>
          <a:prstGeom prst="rect">
            <a:avLst/>
          </a:prstGeom>
          <a:noFill/>
        </p:spPr>
      </p:pic>
      <p:sp>
        <p:nvSpPr>
          <p:cNvPr id="536579" name="Text Box 3"/>
          <p:cNvSpPr txBox="1">
            <a:spLocks noChangeArrowheads="1"/>
          </p:cNvSpPr>
          <p:nvPr/>
        </p:nvSpPr>
        <p:spPr bwMode="auto">
          <a:xfrm>
            <a:off x="974725" y="1416050"/>
            <a:ext cx="3049588" cy="457200"/>
          </a:xfrm>
          <a:prstGeom prst="rect">
            <a:avLst/>
          </a:prstGeom>
          <a:noFill/>
          <a:ln w="9525">
            <a:noFill/>
            <a:miter lim="800000"/>
            <a:headEnd/>
            <a:tailEnd/>
          </a:ln>
          <a:effectLst/>
        </p:spPr>
        <p:txBody>
          <a:bodyPr wrap="none">
            <a:spAutoFit/>
          </a:bodyPr>
          <a:lstStyle/>
          <a:p>
            <a:r>
              <a:rPr lang="en-US" sz="2400" b="1">
                <a:latin typeface="Arial Unicode MS" pitchFamily="34" charset="-128"/>
              </a:rPr>
              <a:t>“Background Theory”</a:t>
            </a:r>
          </a:p>
        </p:txBody>
      </p:sp>
      <p:sp>
        <p:nvSpPr>
          <p:cNvPr id="536580" name="Text Box 4"/>
          <p:cNvSpPr txBox="1">
            <a:spLocks noChangeArrowheads="1"/>
          </p:cNvSpPr>
          <p:nvPr/>
        </p:nvSpPr>
        <p:spPr bwMode="auto">
          <a:xfrm>
            <a:off x="381000" y="6096000"/>
            <a:ext cx="1692275" cy="457200"/>
          </a:xfrm>
          <a:prstGeom prst="rect">
            <a:avLst/>
          </a:prstGeom>
          <a:noFill/>
          <a:ln w="9525">
            <a:noFill/>
            <a:miter lim="800000"/>
            <a:headEnd/>
            <a:tailEnd/>
          </a:ln>
          <a:effectLst/>
        </p:spPr>
        <p:txBody>
          <a:bodyPr wrap="none">
            <a:spAutoFit/>
          </a:bodyPr>
          <a:lstStyle/>
          <a:p>
            <a:r>
              <a:rPr lang="en-US" sz="2400" b="1">
                <a:latin typeface="Arial Unicode MS" pitchFamily="34" charset="-128"/>
              </a:rPr>
              <a:t>“Instances”</a:t>
            </a:r>
          </a:p>
        </p:txBody>
      </p:sp>
      <p:sp>
        <p:nvSpPr>
          <p:cNvPr id="536581" name="Text Box 5"/>
          <p:cNvSpPr txBox="1">
            <a:spLocks noChangeArrowheads="1"/>
          </p:cNvSpPr>
          <p:nvPr/>
        </p:nvSpPr>
        <p:spPr bwMode="auto">
          <a:xfrm>
            <a:off x="381000" y="2743200"/>
            <a:ext cx="2014538" cy="1552575"/>
          </a:xfrm>
          <a:prstGeom prst="rect">
            <a:avLst/>
          </a:prstGeom>
          <a:solidFill>
            <a:srgbClr val="FFCCFF"/>
          </a:solidFill>
          <a:ln w="9525">
            <a:noFill/>
            <a:miter lim="800000"/>
            <a:headEnd/>
            <a:tailEnd/>
          </a:ln>
          <a:effectLst/>
        </p:spPr>
        <p:txBody>
          <a:bodyPr wrap="none">
            <a:spAutoFit/>
          </a:bodyPr>
          <a:lstStyle/>
          <a:p>
            <a:r>
              <a:rPr lang="en-US" sz="2400" b="1">
                <a:latin typeface="Arial Unicode MS" pitchFamily="34" charset="-128"/>
              </a:rPr>
              <a:t>RDF Schema</a:t>
            </a:r>
          </a:p>
          <a:p>
            <a:r>
              <a:rPr lang="en-US" sz="2400" b="1">
                <a:latin typeface="Arial Unicode MS" pitchFamily="34" charset="-128"/>
              </a:rPr>
              <a:t> is really RDF</a:t>
            </a:r>
          </a:p>
          <a:p>
            <a:r>
              <a:rPr lang="en-US" sz="2400" b="1">
                <a:latin typeface="Arial Unicode MS" pitchFamily="34" charset="-128"/>
              </a:rPr>
              <a:t> background</a:t>
            </a:r>
          </a:p>
          <a:p>
            <a:r>
              <a:rPr lang="en-US" sz="2400" b="1">
                <a:latin typeface="Arial Unicode MS" pitchFamily="34" charset="-128"/>
              </a:rPr>
              <a:t> knowledge!</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7B120E-8202-4091-8D74-0FF0DECB8F84}" type="datetime1">
              <a:rPr lang="en-GB"/>
              <a:pPr/>
              <a:t>29/04/2010</a:t>
            </a:fld>
            <a:endParaRPr lang="en-GB"/>
          </a:p>
        </p:txBody>
      </p:sp>
      <p:sp>
        <p:nvSpPr>
          <p:cNvPr id="5" name="Slide Number Placeholder 4"/>
          <p:cNvSpPr>
            <a:spLocks noGrp="1"/>
          </p:cNvSpPr>
          <p:nvPr>
            <p:ph type="sldNum" sz="quarter" idx="11"/>
          </p:nvPr>
        </p:nvSpPr>
        <p:spPr/>
        <p:txBody>
          <a:bodyPr/>
          <a:lstStyle/>
          <a:p>
            <a:fld id="{2BE4C493-3470-465E-B1FD-BB35BDA51A17}" type="slidenum">
              <a:rPr lang="en-GB"/>
              <a:pPr/>
              <a:t>82</a:t>
            </a:fld>
            <a:endParaRPr lang="en-GB"/>
          </a:p>
        </p:txBody>
      </p:sp>
      <p:sp>
        <p:nvSpPr>
          <p:cNvPr id="538626" name="Rectangle 2"/>
          <p:cNvSpPr>
            <a:spLocks noGrp="1" noChangeArrowheads="1"/>
          </p:cNvSpPr>
          <p:nvPr>
            <p:ph type="title"/>
          </p:nvPr>
        </p:nvSpPr>
        <p:spPr/>
        <p:txBody>
          <a:bodyPr/>
          <a:lstStyle/>
          <a:p>
            <a:r>
              <a:rPr lang="en-US" sz="3600"/>
              <a:t>RDF/RDFS vs. General Knowledge Rep &amp; Reasoning</a:t>
            </a:r>
          </a:p>
        </p:txBody>
      </p:sp>
      <p:sp>
        <p:nvSpPr>
          <p:cNvPr id="538627" name="Rectangle 3"/>
          <p:cNvSpPr>
            <a:spLocks noGrp="1" noChangeArrowheads="1"/>
          </p:cNvSpPr>
          <p:nvPr>
            <p:ph type="body" idx="1"/>
          </p:nvPr>
        </p:nvSpPr>
        <p:spPr>
          <a:xfrm>
            <a:off x="685800" y="1752600"/>
            <a:ext cx="7772400" cy="4648200"/>
          </a:xfrm>
        </p:spPr>
        <p:txBody>
          <a:bodyPr/>
          <a:lstStyle/>
          <a:p>
            <a:pPr>
              <a:lnSpc>
                <a:spcPct val="80000"/>
              </a:lnSpc>
            </a:pPr>
            <a:r>
              <a:rPr lang="en-US" sz="1800"/>
              <a:t>We noted that RDF can be seen as “base level facts” and RDFS can be seen as “background theory/facts/rules</a:t>
            </a:r>
          </a:p>
          <a:p>
            <a:pPr>
              <a:lnSpc>
                <a:spcPct val="80000"/>
              </a:lnSpc>
            </a:pPr>
            <a:r>
              <a:rPr lang="en-US" sz="1800"/>
              <a:t>At this level, inference with RDF/RDFS seems to be just a special case of Knowledge Representation Reasoning </a:t>
            </a:r>
          </a:p>
          <a:p>
            <a:pPr>
              <a:lnSpc>
                <a:spcPct val="80000"/>
              </a:lnSpc>
            </a:pPr>
            <a:r>
              <a:rPr lang="en-US" sz="1800"/>
              <a:t>This is good (CSE471 Ahoy!) and bad (reasoning over most non-trivial logics is NP-hard or much much worse). </a:t>
            </a:r>
          </a:p>
          <a:p>
            <a:pPr>
              <a:lnSpc>
                <a:spcPct val="80000"/>
              </a:lnSpc>
            </a:pPr>
            <a:r>
              <a:rPr lang="en-US" sz="1800"/>
              <a:t>RDF/RDFS can be seen as an attempt to limit the complexity of reasoning by limiting the expressiveness of what can be expressed</a:t>
            </a:r>
          </a:p>
          <a:p>
            <a:pPr lvl="1">
              <a:lnSpc>
                <a:spcPct val="80000"/>
              </a:lnSpc>
            </a:pPr>
            <a:r>
              <a:rPr lang="en-US" sz="1600"/>
              <a:t>RDF/RDFS together can be seen as capturing a certain tractable subset of First Order Logic</a:t>
            </a:r>
          </a:p>
          <a:p>
            <a:pPr lvl="1">
              <a:lnSpc>
                <a:spcPct val="80000"/>
              </a:lnSpc>
            </a:pPr>
            <a:r>
              <a:rPr lang="en-US" sz="1600"/>
              <a:t>..already there is trouble in paradise with people complaining that the expressiveness is not enough</a:t>
            </a:r>
          </a:p>
          <a:p>
            <a:pPr lvl="2">
              <a:lnSpc>
                <a:spcPct val="80000"/>
              </a:lnSpc>
            </a:pPr>
            <a:r>
              <a:rPr lang="en-US" sz="1600"/>
              <a:t>Enter OWL, which attempts to provide expressiveness equivalent to “description logics” (a sort of inheritance reasoning in First-order logic)</a:t>
            </a:r>
          </a:p>
          <a:p>
            <a:pPr>
              <a:lnSpc>
                <a:spcPct val="80000"/>
              </a:lnSpc>
            </a:pPr>
            <a:r>
              <a:rPr lang="en-US" sz="1800"/>
              <a:t>But what about uncertain knowledge? (e.g. first order bayes nets?)…</a:t>
            </a:r>
          </a:p>
          <a:p>
            <a:pPr>
              <a:lnSpc>
                <a:spcPct val="80000"/>
              </a:lnSpc>
            </a:pPr>
            <a:endParaRPr lang="en-US" sz="180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04529A23-DC0A-42DF-9ECB-27EF6B6E5750}" type="datetime1">
              <a:rPr lang="el-GR"/>
              <a:pPr/>
              <a:t>29/4/2010</a:t>
            </a:fld>
            <a:endParaRPr lang="el-GR"/>
          </a:p>
        </p:txBody>
      </p:sp>
      <p:sp>
        <p:nvSpPr>
          <p:cNvPr id="7" name="Footer Placeholder 5"/>
          <p:cNvSpPr>
            <a:spLocks noGrp="1"/>
          </p:cNvSpPr>
          <p:nvPr>
            <p:ph type="ftr" sz="quarter" idx="11"/>
          </p:nvPr>
        </p:nvSpPr>
        <p:spPr/>
        <p:txBody>
          <a:bodyPr/>
          <a:lstStyle/>
          <a:p>
            <a:r>
              <a:rPr lang="el-GR"/>
              <a:t>Slides adapted from Rao (ASU) &amp; Franklin (Berkeley)</a:t>
            </a:r>
          </a:p>
        </p:txBody>
      </p:sp>
      <p:sp>
        <p:nvSpPr>
          <p:cNvPr id="8" name="Slide Number Placeholder 6"/>
          <p:cNvSpPr>
            <a:spLocks noGrp="1"/>
          </p:cNvSpPr>
          <p:nvPr>
            <p:ph type="sldNum" sz="quarter" idx="12"/>
          </p:nvPr>
        </p:nvSpPr>
        <p:spPr/>
        <p:txBody>
          <a:bodyPr/>
          <a:lstStyle/>
          <a:p>
            <a:fld id="{ABA4B5E7-E781-44AE-AE2D-25E0DC9077BB}" type="slidenum">
              <a:rPr lang="el-GR"/>
              <a:pPr/>
              <a:t>83</a:t>
            </a:fld>
            <a:endParaRPr lang="el-GR"/>
          </a:p>
        </p:txBody>
      </p:sp>
      <p:sp>
        <p:nvSpPr>
          <p:cNvPr id="506882" name="AutoShape 2"/>
          <p:cNvSpPr>
            <a:spLocks noGrp="1" noChangeArrowheads="1"/>
          </p:cNvSpPr>
          <p:nvPr>
            <p:ph type="title"/>
          </p:nvPr>
        </p:nvSpPr>
        <p:spPr/>
        <p:txBody>
          <a:bodyPr/>
          <a:lstStyle/>
          <a:p>
            <a:r>
              <a:rPr lang="en-US" sz="3200"/>
              <a:t>Expressiveness issues in RDF-Schema</a:t>
            </a:r>
          </a:p>
        </p:txBody>
      </p:sp>
      <p:sp>
        <p:nvSpPr>
          <p:cNvPr id="506883" name="Rectangle 3"/>
          <p:cNvSpPr>
            <a:spLocks noGrp="1" noChangeArrowheads="1"/>
          </p:cNvSpPr>
          <p:nvPr>
            <p:ph type="body" sz="half" idx="1"/>
          </p:nvPr>
        </p:nvSpPr>
        <p:spPr/>
        <p:txBody>
          <a:bodyPr/>
          <a:lstStyle/>
          <a:p>
            <a:pPr>
              <a:lnSpc>
                <a:spcPct val="80000"/>
              </a:lnSpc>
            </a:pPr>
            <a:r>
              <a:rPr lang="en-US" sz="1600"/>
              <a:t>It is clear that the complexity of query answering in logical theories depends on the nature of the theory. </a:t>
            </a:r>
          </a:p>
          <a:p>
            <a:pPr>
              <a:lnSpc>
                <a:spcPct val="80000"/>
              </a:lnSpc>
            </a:pPr>
            <a:r>
              <a:rPr lang="en-US" sz="1600"/>
              <a:t>Since RDF is just base facts, we are particularly interested in what is expressible in RDF-Schema</a:t>
            </a:r>
          </a:p>
          <a:p>
            <a:pPr lvl="1">
              <a:lnSpc>
                <a:spcPct val="80000"/>
              </a:lnSpc>
            </a:pPr>
            <a:r>
              <a:rPr lang="en-US" sz="1400"/>
              <a:t>RDF-Schema turns out to be closest to a fragment/variant of First order logic called “description logic” </a:t>
            </a:r>
          </a:p>
          <a:p>
            <a:pPr lvl="2">
              <a:lnSpc>
                <a:spcPct val="80000"/>
              </a:lnSpc>
            </a:pPr>
            <a:r>
              <a:rPr lang="en-US" sz="1200"/>
              <a:t>Where most of the knowledge is in terms of class/sub-class relationships</a:t>
            </a:r>
          </a:p>
          <a:p>
            <a:pPr lvl="1">
              <a:lnSpc>
                <a:spcPct val="80000"/>
              </a:lnSpc>
            </a:pPr>
            <a:r>
              <a:rPr lang="en-US" sz="1400"/>
              <a:t>Turns out that RDF-Schema is not even as expressive as description logic; so now there is a “more expressive” standard called OWL</a:t>
            </a:r>
          </a:p>
          <a:p>
            <a:pPr>
              <a:lnSpc>
                <a:spcPct val="80000"/>
              </a:lnSpc>
              <a:buFont typeface="Wingdings" pitchFamily="2" charset="2"/>
              <a:buNone/>
            </a:pPr>
            <a:endParaRPr lang="en-US" sz="1600"/>
          </a:p>
        </p:txBody>
      </p:sp>
      <p:sp>
        <p:nvSpPr>
          <p:cNvPr id="506884" name="Rectangle 4"/>
          <p:cNvSpPr>
            <a:spLocks noGrp="1" noChangeArrowheads="1"/>
          </p:cNvSpPr>
          <p:nvPr>
            <p:ph type="body" sz="half" idx="2"/>
          </p:nvPr>
        </p:nvSpPr>
        <p:spPr/>
        <p:txBody>
          <a:bodyPr/>
          <a:lstStyle/>
          <a:p>
            <a:pPr>
              <a:lnSpc>
                <a:spcPct val="80000"/>
              </a:lnSpc>
            </a:pPr>
            <a:r>
              <a:rPr lang="en-US" sz="1600"/>
              <a:t>But, does it make sense to limit expressiveness of what can be said </a:t>
            </a:r>
            <a:r>
              <a:rPr lang="en-US" sz="1600" i="1"/>
              <a:t>a priori</a:t>
            </a:r>
            <a:r>
              <a:rPr lang="en-US" sz="1600"/>
              <a:t>?</a:t>
            </a:r>
          </a:p>
          <a:p>
            <a:pPr>
              <a:lnSpc>
                <a:spcPct val="80000"/>
              </a:lnSpc>
            </a:pPr>
            <a:r>
              <a:rPr lang="en-US" sz="1600"/>
              <a:t>An alternative is to let everything be expressed (e.g. at First order logic level), but only support some of the queries (e.g. go with sound but incomplete inference procedures)</a:t>
            </a:r>
          </a:p>
          <a:p>
            <a:pPr>
              <a:lnSpc>
                <a:spcPct val="80000"/>
              </a:lnSpc>
            </a:pPr>
            <a:r>
              <a:rPr lang="en-US" sz="1600"/>
              <a:t>An argument can be made that this alternative is more closer to the WEB philosophy—where we already let people write anything they want in full natural language, but support limited forms of retrieval..</a:t>
            </a:r>
          </a:p>
        </p:txBody>
      </p:sp>
      <p:sp>
        <p:nvSpPr>
          <p:cNvPr id="506885" name="Text Box 5"/>
          <p:cNvSpPr txBox="1">
            <a:spLocks noChangeArrowheads="1"/>
          </p:cNvSpPr>
          <p:nvPr/>
        </p:nvSpPr>
        <p:spPr bwMode="auto">
          <a:xfrm>
            <a:off x="8523288" y="1096963"/>
            <a:ext cx="549275" cy="5278437"/>
          </a:xfrm>
          <a:prstGeom prst="rect">
            <a:avLst/>
          </a:prstGeom>
          <a:noFill/>
          <a:ln w="9525">
            <a:noFill/>
            <a:miter lim="800000"/>
            <a:headEnd/>
            <a:tailEnd/>
          </a:ln>
          <a:effectLst/>
        </p:spPr>
        <p:txBody>
          <a:bodyPr vert="eaVert" wrap="none">
            <a:spAutoFit/>
          </a:bodyPr>
          <a:lstStyle/>
          <a:p>
            <a:pPr eaLnBrk="1" hangingPunct="1"/>
            <a:r>
              <a:rPr lang="en-US" sz="2400"/>
              <a:t>Added based on the discussion in the class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B93809-A097-437A-B2FC-C077BCCAB822}" type="datetime1">
              <a:rPr lang="en-GB"/>
              <a:pPr/>
              <a:t>13/04/2010</a:t>
            </a:fld>
            <a:endParaRPr lang="en-GB"/>
          </a:p>
        </p:txBody>
      </p:sp>
      <p:sp>
        <p:nvSpPr>
          <p:cNvPr id="5" name="Slide Number Placeholder 4"/>
          <p:cNvSpPr>
            <a:spLocks noGrp="1"/>
          </p:cNvSpPr>
          <p:nvPr>
            <p:ph type="sldNum" sz="quarter" idx="11"/>
          </p:nvPr>
        </p:nvSpPr>
        <p:spPr/>
        <p:txBody>
          <a:bodyPr/>
          <a:lstStyle/>
          <a:p>
            <a:fld id="{507F5C3E-5A66-4134-A173-609C5E4D9E9B}" type="slidenum">
              <a:rPr lang="en-GB"/>
              <a:pPr/>
              <a:t>84</a:t>
            </a:fld>
            <a:endParaRPr lang="en-GB"/>
          </a:p>
        </p:txBody>
      </p:sp>
      <p:sp>
        <p:nvSpPr>
          <p:cNvPr id="540674" name="Rectangle 2"/>
          <p:cNvSpPr>
            <a:spLocks noGrp="1" noChangeArrowheads="1"/>
          </p:cNvSpPr>
          <p:nvPr>
            <p:ph type="title"/>
          </p:nvPr>
        </p:nvSpPr>
        <p:spPr/>
        <p:txBody>
          <a:bodyPr/>
          <a:lstStyle/>
          <a:p>
            <a:r>
              <a:rPr lang="en-GB"/>
              <a:t>Problems with RDFS</a:t>
            </a:r>
          </a:p>
        </p:txBody>
      </p:sp>
      <p:sp>
        <p:nvSpPr>
          <p:cNvPr id="540675" name="Rectangle 3"/>
          <p:cNvSpPr>
            <a:spLocks noGrp="1" noChangeArrowheads="1"/>
          </p:cNvSpPr>
          <p:nvPr>
            <p:ph type="body" idx="1"/>
          </p:nvPr>
        </p:nvSpPr>
        <p:spPr/>
        <p:txBody>
          <a:bodyPr/>
          <a:lstStyle/>
          <a:p>
            <a:r>
              <a:rPr lang="en-GB"/>
              <a:t>RDFS </a:t>
            </a:r>
            <a:r>
              <a:rPr lang="en-GB">
                <a:solidFill>
                  <a:srgbClr val="0033CC"/>
                </a:solidFill>
              </a:rPr>
              <a:t>too weak</a:t>
            </a:r>
            <a:r>
              <a:rPr lang="en-GB"/>
              <a:t> to describe resources in sufficient detail</a:t>
            </a:r>
          </a:p>
          <a:p>
            <a:pPr lvl="1"/>
            <a:r>
              <a:rPr lang="en-GB"/>
              <a:t>No </a:t>
            </a:r>
            <a:r>
              <a:rPr lang="en-GB">
                <a:solidFill>
                  <a:srgbClr val="0033CC"/>
                </a:solidFill>
              </a:rPr>
              <a:t>localised range and domain</a:t>
            </a:r>
            <a:r>
              <a:rPr lang="en-GB"/>
              <a:t> constraints</a:t>
            </a:r>
          </a:p>
          <a:p>
            <a:pPr lvl="2"/>
            <a:r>
              <a:rPr lang="en-GB"/>
              <a:t>Can’t say that the range of hasChild is person when applied to persons and elephant when applied to elephants</a:t>
            </a:r>
          </a:p>
          <a:p>
            <a:pPr lvl="1"/>
            <a:r>
              <a:rPr lang="en-GB"/>
              <a:t>No </a:t>
            </a:r>
            <a:r>
              <a:rPr lang="en-GB">
                <a:solidFill>
                  <a:srgbClr val="0033CC"/>
                </a:solidFill>
              </a:rPr>
              <a:t>existence/cardinality</a:t>
            </a:r>
            <a:r>
              <a:rPr lang="en-GB"/>
              <a:t> constraints</a:t>
            </a:r>
          </a:p>
          <a:p>
            <a:pPr lvl="2"/>
            <a:r>
              <a:rPr lang="en-GB"/>
              <a:t>Can’t say that all </a:t>
            </a:r>
            <a:r>
              <a:rPr lang="en-GB" i="1"/>
              <a:t>instances</a:t>
            </a:r>
            <a:r>
              <a:rPr lang="en-GB"/>
              <a:t> of person have a mother that is also a person, or that persons have exactly 2 parents</a:t>
            </a:r>
          </a:p>
          <a:p>
            <a:pPr lvl="1"/>
            <a:r>
              <a:rPr lang="en-GB"/>
              <a:t>No </a:t>
            </a:r>
            <a:r>
              <a:rPr lang="en-GB">
                <a:solidFill>
                  <a:srgbClr val="0033CC"/>
                </a:solidFill>
              </a:rPr>
              <a:t>transitive, inverse or symmetrical</a:t>
            </a:r>
            <a:r>
              <a:rPr lang="en-GB"/>
              <a:t> properties</a:t>
            </a:r>
          </a:p>
          <a:p>
            <a:pPr lvl="2"/>
            <a:r>
              <a:rPr lang="en-GB"/>
              <a:t>Can’t say that isPartOf is a transitive property, that hasPart is the inverse of isPartOf or that touches is symmetrical</a:t>
            </a:r>
          </a:p>
          <a:p>
            <a:pPr lvl="1"/>
            <a:r>
              <a:rPr lang="en-GB"/>
              <a:t>…</a:t>
            </a:r>
          </a:p>
          <a:p>
            <a:r>
              <a:rPr lang="en-GB"/>
              <a:t>Difficult to provide </a:t>
            </a:r>
            <a:r>
              <a:rPr lang="en-GB">
                <a:solidFill>
                  <a:srgbClr val="0033CC"/>
                </a:solidFill>
              </a:rPr>
              <a:t>reasoning support</a:t>
            </a:r>
          </a:p>
          <a:p>
            <a:pPr lvl="1"/>
            <a:r>
              <a:rPr lang="en-GB"/>
              <a:t>No “native” reasoners for non-standard semantics</a:t>
            </a:r>
          </a:p>
          <a:p>
            <a:pPr lvl="1"/>
            <a:r>
              <a:rPr lang="en-GB"/>
              <a:t>May be possible to reason via FO axiomatisation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0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06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06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0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06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06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06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067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067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0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bldLvl="2"/>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D9DEE8-31E1-4AA2-B680-F221FC8286C3}" type="datetime1">
              <a:rPr lang="en-GB"/>
              <a:pPr/>
              <a:t>13/04/2010</a:t>
            </a:fld>
            <a:endParaRPr lang="en-GB"/>
          </a:p>
        </p:txBody>
      </p:sp>
      <p:sp>
        <p:nvSpPr>
          <p:cNvPr id="5" name="Slide Number Placeholder 4"/>
          <p:cNvSpPr>
            <a:spLocks noGrp="1"/>
          </p:cNvSpPr>
          <p:nvPr>
            <p:ph type="sldNum" sz="quarter" idx="11"/>
          </p:nvPr>
        </p:nvSpPr>
        <p:spPr/>
        <p:txBody>
          <a:bodyPr/>
          <a:lstStyle/>
          <a:p>
            <a:fld id="{0FC77502-2CB7-40D5-8A3F-293B4F7CCB42}" type="slidenum">
              <a:rPr lang="en-GB"/>
              <a:pPr/>
              <a:t>85</a:t>
            </a:fld>
            <a:endParaRPr lang="en-GB"/>
          </a:p>
        </p:txBody>
      </p:sp>
      <p:sp>
        <p:nvSpPr>
          <p:cNvPr id="542722" name="Rectangle 2"/>
          <p:cNvSpPr>
            <a:spLocks noGrp="1" noChangeArrowheads="1"/>
          </p:cNvSpPr>
          <p:nvPr>
            <p:ph type="title"/>
          </p:nvPr>
        </p:nvSpPr>
        <p:spPr>
          <a:xfrm>
            <a:off x="685800" y="609600"/>
            <a:ext cx="7772400" cy="658813"/>
          </a:xfrm>
        </p:spPr>
        <p:txBody>
          <a:bodyPr/>
          <a:lstStyle/>
          <a:p>
            <a:r>
              <a:rPr lang="en-GB" sz="3600"/>
              <a:t>RDFS Examples</a:t>
            </a:r>
          </a:p>
        </p:txBody>
      </p:sp>
      <p:sp>
        <p:nvSpPr>
          <p:cNvPr id="542723" name="Rectangle 3"/>
          <p:cNvSpPr>
            <a:spLocks noGrp="1" noChangeArrowheads="1"/>
          </p:cNvSpPr>
          <p:nvPr>
            <p:ph type="body" idx="1"/>
          </p:nvPr>
        </p:nvSpPr>
        <p:spPr>
          <a:xfrm>
            <a:off x="685800" y="1341438"/>
            <a:ext cx="7772400" cy="5183187"/>
          </a:xfrm>
        </p:spPr>
        <p:txBody>
          <a:bodyPr/>
          <a:lstStyle/>
          <a:p>
            <a:r>
              <a:rPr lang="en-GB">
                <a:solidFill>
                  <a:srgbClr val="000000"/>
                </a:solidFill>
              </a:rPr>
              <a:t>RDF Schema terms (just a few examples):</a:t>
            </a:r>
          </a:p>
          <a:p>
            <a:pPr lvl="1"/>
            <a:r>
              <a:rPr lang="en-GB">
                <a:solidFill>
                  <a:srgbClr val="000000"/>
                </a:solidFill>
              </a:rPr>
              <a:t>Class</a:t>
            </a:r>
          </a:p>
          <a:p>
            <a:pPr lvl="1"/>
            <a:r>
              <a:rPr lang="en-GB">
                <a:solidFill>
                  <a:srgbClr val="000000"/>
                </a:solidFill>
              </a:rPr>
              <a:t>Property</a:t>
            </a:r>
          </a:p>
          <a:p>
            <a:pPr lvl="1"/>
            <a:r>
              <a:rPr lang="en-GB">
                <a:solidFill>
                  <a:srgbClr val="000000"/>
                </a:solidFill>
              </a:rPr>
              <a:t>type</a:t>
            </a:r>
          </a:p>
          <a:p>
            <a:pPr lvl="1"/>
            <a:r>
              <a:rPr lang="en-GB">
                <a:solidFill>
                  <a:srgbClr val="000000"/>
                </a:solidFill>
              </a:rPr>
              <a:t>subClassOf</a:t>
            </a:r>
          </a:p>
          <a:p>
            <a:pPr lvl="1"/>
            <a:r>
              <a:rPr lang="en-GB">
                <a:solidFill>
                  <a:srgbClr val="000000"/>
                </a:solidFill>
              </a:rPr>
              <a:t>range</a:t>
            </a:r>
          </a:p>
          <a:p>
            <a:pPr lvl="1"/>
            <a:r>
              <a:rPr lang="en-GB">
                <a:solidFill>
                  <a:srgbClr val="000000"/>
                </a:solidFill>
              </a:rPr>
              <a:t>domain</a:t>
            </a:r>
          </a:p>
          <a:p>
            <a:r>
              <a:rPr lang="en-GB">
                <a:solidFill>
                  <a:srgbClr val="000000"/>
                </a:solidFill>
              </a:rPr>
              <a:t>These terms are the RDF Schema building blocks (constructors) used to create vocabularies:</a:t>
            </a:r>
          </a:p>
          <a:p>
            <a:pPr lvl="1">
              <a:buFontTx/>
              <a:buNone/>
            </a:pPr>
            <a:r>
              <a:rPr lang="en-GB">
                <a:solidFill>
                  <a:srgbClr val="000000"/>
                </a:solidFill>
                <a:latin typeface="Courier New" pitchFamily="49" charset="0"/>
              </a:rPr>
              <a:t>&lt;Person,</a:t>
            </a:r>
            <a:r>
              <a:rPr lang="en-GB">
                <a:solidFill>
                  <a:srgbClr val="FF0000"/>
                </a:solidFill>
                <a:latin typeface="Courier New" pitchFamily="49" charset="0"/>
              </a:rPr>
              <a:t>type</a:t>
            </a:r>
            <a:r>
              <a:rPr lang="en-GB">
                <a:solidFill>
                  <a:srgbClr val="000000"/>
                </a:solidFill>
                <a:latin typeface="Courier New" pitchFamily="49" charset="0"/>
              </a:rPr>
              <a:t>,</a:t>
            </a:r>
            <a:r>
              <a:rPr lang="en-GB">
                <a:solidFill>
                  <a:srgbClr val="FF0000"/>
                </a:solidFill>
                <a:latin typeface="Courier New" pitchFamily="49" charset="0"/>
              </a:rPr>
              <a:t>Class</a:t>
            </a:r>
            <a:r>
              <a:rPr lang="en-GB">
                <a:solidFill>
                  <a:srgbClr val="000000"/>
                </a:solidFill>
                <a:latin typeface="Courier New" pitchFamily="49" charset="0"/>
              </a:rPr>
              <a:t>&gt;</a:t>
            </a:r>
          </a:p>
          <a:p>
            <a:pPr lvl="1">
              <a:buFontTx/>
              <a:buNone/>
            </a:pPr>
            <a:r>
              <a:rPr lang="en-GB">
                <a:solidFill>
                  <a:srgbClr val="000000"/>
                </a:solidFill>
                <a:latin typeface="Courier New" pitchFamily="49" charset="0"/>
              </a:rPr>
              <a:t>&lt;hasColleague,</a:t>
            </a:r>
            <a:r>
              <a:rPr lang="en-GB">
                <a:solidFill>
                  <a:srgbClr val="FF0000"/>
                </a:solidFill>
                <a:latin typeface="Courier New" pitchFamily="49" charset="0"/>
              </a:rPr>
              <a:t>type</a:t>
            </a:r>
            <a:r>
              <a:rPr lang="en-GB">
                <a:solidFill>
                  <a:srgbClr val="000000"/>
                </a:solidFill>
                <a:latin typeface="Courier New" pitchFamily="49" charset="0"/>
              </a:rPr>
              <a:t>,</a:t>
            </a:r>
            <a:r>
              <a:rPr lang="en-GB">
                <a:solidFill>
                  <a:srgbClr val="FF0000"/>
                </a:solidFill>
                <a:latin typeface="Courier New" pitchFamily="49" charset="0"/>
              </a:rPr>
              <a:t>Property</a:t>
            </a:r>
            <a:r>
              <a:rPr lang="en-GB">
                <a:solidFill>
                  <a:srgbClr val="000000"/>
                </a:solidFill>
                <a:latin typeface="Courier New" pitchFamily="49" charset="0"/>
              </a:rPr>
              <a:t>&gt;</a:t>
            </a:r>
          </a:p>
          <a:p>
            <a:pPr lvl="1">
              <a:buFontTx/>
              <a:buNone/>
            </a:pPr>
            <a:r>
              <a:rPr lang="en-GB">
                <a:solidFill>
                  <a:srgbClr val="000000"/>
                </a:solidFill>
                <a:latin typeface="Courier New" pitchFamily="49" charset="0"/>
              </a:rPr>
              <a:t>&lt;Professor,</a:t>
            </a:r>
            <a:r>
              <a:rPr lang="en-GB">
                <a:solidFill>
                  <a:srgbClr val="FF0000"/>
                </a:solidFill>
                <a:latin typeface="Courier New" pitchFamily="49" charset="0"/>
              </a:rPr>
              <a:t>subClassOf</a:t>
            </a:r>
            <a:r>
              <a:rPr lang="en-GB">
                <a:solidFill>
                  <a:srgbClr val="000000"/>
                </a:solidFill>
                <a:latin typeface="Courier New" pitchFamily="49" charset="0"/>
              </a:rPr>
              <a:t>,Person&gt;</a:t>
            </a:r>
          </a:p>
          <a:p>
            <a:pPr lvl="1">
              <a:buFontTx/>
              <a:buNone/>
            </a:pPr>
            <a:r>
              <a:rPr lang="en-GB">
                <a:solidFill>
                  <a:srgbClr val="000000"/>
                </a:solidFill>
                <a:latin typeface="Courier New" pitchFamily="49" charset="0"/>
              </a:rPr>
              <a:t>&lt;Carole,</a:t>
            </a:r>
            <a:r>
              <a:rPr lang="en-GB">
                <a:solidFill>
                  <a:srgbClr val="FF0000"/>
                </a:solidFill>
                <a:latin typeface="Courier New" pitchFamily="49" charset="0"/>
              </a:rPr>
              <a:t>type</a:t>
            </a:r>
            <a:r>
              <a:rPr lang="en-GB">
                <a:solidFill>
                  <a:srgbClr val="000000"/>
                </a:solidFill>
                <a:latin typeface="Courier New" pitchFamily="49" charset="0"/>
              </a:rPr>
              <a:t>,Professor&gt;</a:t>
            </a:r>
          </a:p>
          <a:p>
            <a:pPr lvl="1">
              <a:buFontTx/>
              <a:buNone/>
            </a:pPr>
            <a:r>
              <a:rPr lang="en-GB">
                <a:solidFill>
                  <a:srgbClr val="000000"/>
                </a:solidFill>
                <a:latin typeface="Courier New" pitchFamily="49" charset="0"/>
              </a:rPr>
              <a:t>&lt;hasColleague,</a:t>
            </a:r>
            <a:r>
              <a:rPr lang="en-GB">
                <a:solidFill>
                  <a:srgbClr val="FF0000"/>
                </a:solidFill>
                <a:latin typeface="Courier New" pitchFamily="49" charset="0"/>
              </a:rPr>
              <a:t>range</a:t>
            </a:r>
            <a:r>
              <a:rPr lang="en-GB">
                <a:solidFill>
                  <a:srgbClr val="000000"/>
                </a:solidFill>
                <a:latin typeface="Courier New" pitchFamily="49" charset="0"/>
              </a:rPr>
              <a:t>,Person&gt;</a:t>
            </a:r>
          </a:p>
          <a:p>
            <a:pPr lvl="1">
              <a:buFontTx/>
              <a:buNone/>
            </a:pPr>
            <a:r>
              <a:rPr lang="en-GB">
                <a:solidFill>
                  <a:srgbClr val="000000"/>
                </a:solidFill>
                <a:latin typeface="Courier New" pitchFamily="49" charset="0"/>
              </a:rPr>
              <a:t>&lt;hasColleague,</a:t>
            </a:r>
            <a:r>
              <a:rPr lang="en-GB">
                <a:solidFill>
                  <a:srgbClr val="FF0000"/>
                </a:solidFill>
                <a:latin typeface="Courier New" pitchFamily="49" charset="0"/>
              </a:rPr>
              <a:t>domain</a:t>
            </a:r>
            <a:r>
              <a:rPr lang="en-GB">
                <a:solidFill>
                  <a:srgbClr val="000000"/>
                </a:solidFill>
                <a:latin typeface="Courier New" pitchFamily="49" charset="0"/>
              </a:rPr>
              <a:t>,Person&gt;</a:t>
            </a:r>
          </a:p>
          <a:p>
            <a:pPr lvl="1">
              <a:buFontTx/>
              <a:buNone/>
            </a:pPr>
            <a:endParaRPr lang="en-GB">
              <a:solidFill>
                <a:srgbClr val="000000"/>
              </a:solidFill>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7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2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272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272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272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27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37D046-4529-470B-BD46-ECFEF5D3F6E0}" type="datetime1">
              <a:rPr lang="en-GB"/>
              <a:pPr/>
              <a:t>13/04/2010</a:t>
            </a:fld>
            <a:endParaRPr lang="en-GB"/>
          </a:p>
        </p:txBody>
      </p:sp>
      <p:sp>
        <p:nvSpPr>
          <p:cNvPr id="5" name="Slide Number Placeholder 4"/>
          <p:cNvSpPr>
            <a:spLocks noGrp="1"/>
          </p:cNvSpPr>
          <p:nvPr>
            <p:ph type="sldNum" sz="quarter" idx="11"/>
          </p:nvPr>
        </p:nvSpPr>
        <p:spPr/>
        <p:txBody>
          <a:bodyPr/>
          <a:lstStyle/>
          <a:p>
            <a:fld id="{418E22A5-317D-4BD9-883E-400FBD33C2B5}" type="slidenum">
              <a:rPr lang="en-GB"/>
              <a:pPr/>
              <a:t>86</a:t>
            </a:fld>
            <a:endParaRPr lang="en-GB"/>
          </a:p>
        </p:txBody>
      </p:sp>
      <p:sp>
        <p:nvSpPr>
          <p:cNvPr id="544770" name="Rectangle 2"/>
          <p:cNvSpPr>
            <a:spLocks noGrp="1" noChangeArrowheads="1"/>
          </p:cNvSpPr>
          <p:nvPr>
            <p:ph type="title"/>
          </p:nvPr>
        </p:nvSpPr>
        <p:spPr/>
        <p:txBody>
          <a:bodyPr/>
          <a:lstStyle/>
          <a:p>
            <a:r>
              <a:rPr lang="en-GB"/>
              <a:t>RDF/RDFS “Liberality”</a:t>
            </a:r>
          </a:p>
        </p:txBody>
      </p:sp>
      <p:sp>
        <p:nvSpPr>
          <p:cNvPr id="544771" name="Rectangle 3"/>
          <p:cNvSpPr>
            <a:spLocks noGrp="1" noChangeArrowheads="1"/>
          </p:cNvSpPr>
          <p:nvPr>
            <p:ph type="body" idx="1"/>
          </p:nvPr>
        </p:nvSpPr>
        <p:spPr/>
        <p:txBody>
          <a:bodyPr/>
          <a:lstStyle/>
          <a:p>
            <a:r>
              <a:rPr lang="en-GB"/>
              <a:t>No distinction between classes and instances (individuals)</a:t>
            </a:r>
          </a:p>
          <a:p>
            <a:pPr lvl="1">
              <a:buFontTx/>
              <a:buNone/>
            </a:pPr>
            <a:r>
              <a:rPr lang="en-GB">
                <a:solidFill>
                  <a:srgbClr val="000000"/>
                </a:solidFill>
                <a:latin typeface="Courier New" pitchFamily="49" charset="0"/>
              </a:rPr>
              <a:t>&lt;Species,</a:t>
            </a:r>
            <a:r>
              <a:rPr lang="en-GB">
                <a:solidFill>
                  <a:srgbClr val="FF0000"/>
                </a:solidFill>
                <a:latin typeface="Courier New" pitchFamily="49" charset="0"/>
              </a:rPr>
              <a:t>type</a:t>
            </a:r>
            <a:r>
              <a:rPr lang="en-GB">
                <a:solidFill>
                  <a:srgbClr val="000000"/>
                </a:solidFill>
                <a:latin typeface="Courier New" pitchFamily="49" charset="0"/>
              </a:rPr>
              <a:t>,</a:t>
            </a:r>
            <a:r>
              <a:rPr lang="en-GB">
                <a:solidFill>
                  <a:srgbClr val="FF0000"/>
                </a:solidFill>
                <a:latin typeface="Courier New" pitchFamily="49" charset="0"/>
              </a:rPr>
              <a:t>Class</a:t>
            </a:r>
            <a:r>
              <a:rPr lang="en-GB">
                <a:solidFill>
                  <a:srgbClr val="000000"/>
                </a:solidFill>
                <a:latin typeface="Courier New" pitchFamily="49" charset="0"/>
              </a:rPr>
              <a:t>&gt;</a:t>
            </a:r>
          </a:p>
          <a:p>
            <a:pPr lvl="1">
              <a:buFontTx/>
              <a:buNone/>
            </a:pPr>
            <a:r>
              <a:rPr lang="en-GB">
                <a:solidFill>
                  <a:srgbClr val="000000"/>
                </a:solidFill>
                <a:latin typeface="Courier New" pitchFamily="49" charset="0"/>
              </a:rPr>
              <a:t>&lt;Lion,</a:t>
            </a:r>
            <a:r>
              <a:rPr lang="en-GB">
                <a:solidFill>
                  <a:srgbClr val="FF0000"/>
                </a:solidFill>
                <a:latin typeface="Courier New" pitchFamily="49" charset="0"/>
              </a:rPr>
              <a:t>type</a:t>
            </a:r>
            <a:r>
              <a:rPr lang="en-GB">
                <a:solidFill>
                  <a:srgbClr val="000000"/>
                </a:solidFill>
                <a:latin typeface="Courier New" pitchFamily="49" charset="0"/>
              </a:rPr>
              <a:t>,Species&gt;</a:t>
            </a:r>
          </a:p>
          <a:p>
            <a:pPr lvl="1">
              <a:buFontTx/>
              <a:buNone/>
            </a:pPr>
            <a:r>
              <a:rPr lang="en-GB">
                <a:solidFill>
                  <a:srgbClr val="000000"/>
                </a:solidFill>
                <a:latin typeface="Courier New" pitchFamily="49" charset="0"/>
              </a:rPr>
              <a:t>&lt;Leo,</a:t>
            </a:r>
            <a:r>
              <a:rPr lang="en-GB">
                <a:solidFill>
                  <a:srgbClr val="FF0000"/>
                </a:solidFill>
                <a:latin typeface="Courier New" pitchFamily="49" charset="0"/>
              </a:rPr>
              <a:t>type</a:t>
            </a:r>
            <a:r>
              <a:rPr lang="en-GB">
                <a:solidFill>
                  <a:srgbClr val="000000"/>
                </a:solidFill>
                <a:latin typeface="Courier New" pitchFamily="49" charset="0"/>
              </a:rPr>
              <a:t>,Lion&gt;</a:t>
            </a:r>
            <a:endParaRPr lang="en-GB"/>
          </a:p>
          <a:p>
            <a:r>
              <a:rPr lang="en-GB"/>
              <a:t>Properties can themselves have properties</a:t>
            </a:r>
          </a:p>
          <a:p>
            <a:pPr lvl="1">
              <a:buFontTx/>
              <a:buNone/>
            </a:pPr>
            <a:r>
              <a:rPr lang="en-GB">
                <a:solidFill>
                  <a:srgbClr val="000000"/>
                </a:solidFill>
                <a:latin typeface="Courier New" pitchFamily="49" charset="0"/>
              </a:rPr>
              <a:t>&lt;hasDaughter,</a:t>
            </a:r>
            <a:r>
              <a:rPr lang="en-GB">
                <a:solidFill>
                  <a:srgbClr val="FF0000"/>
                </a:solidFill>
                <a:latin typeface="Courier New" pitchFamily="49" charset="0"/>
              </a:rPr>
              <a:t>subPropertyOf</a:t>
            </a:r>
            <a:r>
              <a:rPr lang="en-GB">
                <a:solidFill>
                  <a:srgbClr val="000000"/>
                </a:solidFill>
                <a:latin typeface="Courier New" pitchFamily="49" charset="0"/>
              </a:rPr>
              <a:t>,hasChild&gt;</a:t>
            </a:r>
          </a:p>
          <a:p>
            <a:pPr lvl="1">
              <a:buFontTx/>
              <a:buNone/>
            </a:pPr>
            <a:r>
              <a:rPr lang="en-GB">
                <a:solidFill>
                  <a:srgbClr val="000000"/>
                </a:solidFill>
                <a:latin typeface="Courier New" pitchFamily="49" charset="0"/>
              </a:rPr>
              <a:t>&lt;hasDaughter,</a:t>
            </a:r>
            <a:r>
              <a:rPr lang="en-GB">
                <a:solidFill>
                  <a:srgbClr val="FF0000"/>
                </a:solidFill>
                <a:latin typeface="Courier New" pitchFamily="49" charset="0"/>
              </a:rPr>
              <a:t>type</a:t>
            </a:r>
            <a:r>
              <a:rPr lang="en-GB">
                <a:solidFill>
                  <a:srgbClr val="000000"/>
                </a:solidFill>
                <a:latin typeface="Courier New" pitchFamily="49" charset="0"/>
              </a:rPr>
              <a:t>,familyProperty&gt;</a:t>
            </a:r>
            <a:endParaRPr lang="en-GB"/>
          </a:p>
          <a:p>
            <a:r>
              <a:rPr lang="en-GB"/>
              <a:t>No distinction between language constructors and ontology vocabulary, so constructors can be applied to themselves/each other</a:t>
            </a:r>
          </a:p>
          <a:p>
            <a:pPr lvl="1">
              <a:buFontTx/>
              <a:buNone/>
            </a:pPr>
            <a:r>
              <a:rPr lang="en-GB">
                <a:solidFill>
                  <a:srgbClr val="000000"/>
                </a:solidFill>
                <a:latin typeface="Courier New" pitchFamily="49" charset="0"/>
              </a:rPr>
              <a:t>&lt;</a:t>
            </a:r>
            <a:r>
              <a:rPr lang="en-GB">
                <a:solidFill>
                  <a:srgbClr val="FF0000"/>
                </a:solidFill>
                <a:latin typeface="Courier New" pitchFamily="49" charset="0"/>
              </a:rPr>
              <a:t>type</a:t>
            </a:r>
            <a:r>
              <a:rPr lang="en-GB">
                <a:solidFill>
                  <a:srgbClr val="000000"/>
                </a:solidFill>
                <a:latin typeface="Courier New" pitchFamily="49" charset="0"/>
              </a:rPr>
              <a:t>,</a:t>
            </a:r>
            <a:r>
              <a:rPr lang="en-GB">
                <a:solidFill>
                  <a:srgbClr val="FF0000"/>
                </a:solidFill>
                <a:latin typeface="Courier New" pitchFamily="49" charset="0"/>
              </a:rPr>
              <a:t>range</a:t>
            </a:r>
            <a:r>
              <a:rPr lang="en-GB">
                <a:solidFill>
                  <a:srgbClr val="000000"/>
                </a:solidFill>
                <a:latin typeface="Courier New" pitchFamily="49" charset="0"/>
              </a:rPr>
              <a:t>,</a:t>
            </a:r>
            <a:r>
              <a:rPr lang="en-GB">
                <a:solidFill>
                  <a:srgbClr val="FF0000"/>
                </a:solidFill>
                <a:latin typeface="Courier New" pitchFamily="49" charset="0"/>
              </a:rPr>
              <a:t>Class</a:t>
            </a:r>
            <a:r>
              <a:rPr lang="en-GB">
                <a:solidFill>
                  <a:srgbClr val="000000"/>
                </a:solidFill>
                <a:latin typeface="Courier New" pitchFamily="49" charset="0"/>
              </a:rPr>
              <a:t>&gt;</a:t>
            </a:r>
          </a:p>
          <a:p>
            <a:pPr lvl="1">
              <a:buFontTx/>
              <a:buNone/>
            </a:pPr>
            <a:r>
              <a:rPr lang="en-GB">
                <a:solidFill>
                  <a:srgbClr val="000000"/>
                </a:solidFill>
                <a:latin typeface="Courier New" pitchFamily="49" charset="0"/>
              </a:rPr>
              <a:t>&lt;</a:t>
            </a:r>
            <a:r>
              <a:rPr lang="en-GB">
                <a:solidFill>
                  <a:srgbClr val="FF0000"/>
                </a:solidFill>
                <a:latin typeface="Courier New" pitchFamily="49" charset="0"/>
              </a:rPr>
              <a:t>Property</a:t>
            </a:r>
            <a:r>
              <a:rPr lang="en-GB">
                <a:solidFill>
                  <a:srgbClr val="000000"/>
                </a:solidFill>
                <a:latin typeface="Courier New" pitchFamily="49" charset="0"/>
              </a:rPr>
              <a:t>,</a:t>
            </a:r>
            <a:r>
              <a:rPr lang="en-GB">
                <a:solidFill>
                  <a:srgbClr val="FF0000"/>
                </a:solidFill>
                <a:latin typeface="Courier New" pitchFamily="49" charset="0"/>
              </a:rPr>
              <a:t>type</a:t>
            </a:r>
            <a:r>
              <a:rPr lang="en-GB">
                <a:solidFill>
                  <a:srgbClr val="000000"/>
                </a:solidFill>
                <a:latin typeface="Courier New" pitchFamily="49" charset="0"/>
              </a:rPr>
              <a:t>,</a:t>
            </a:r>
            <a:r>
              <a:rPr lang="en-GB">
                <a:solidFill>
                  <a:srgbClr val="FF0000"/>
                </a:solidFill>
                <a:latin typeface="Courier New" pitchFamily="49" charset="0"/>
              </a:rPr>
              <a:t>Class</a:t>
            </a:r>
            <a:r>
              <a:rPr lang="en-GB">
                <a:solidFill>
                  <a:srgbClr val="000000"/>
                </a:solidFill>
                <a:latin typeface="Courier New" pitchFamily="49" charset="0"/>
              </a:rPr>
              <a:t>&gt;</a:t>
            </a:r>
          </a:p>
          <a:p>
            <a:pPr lvl="1">
              <a:buFontTx/>
              <a:buNone/>
            </a:pPr>
            <a:r>
              <a:rPr lang="en-GB">
                <a:solidFill>
                  <a:srgbClr val="000000"/>
                </a:solidFill>
                <a:latin typeface="Courier New" pitchFamily="49" charset="0"/>
              </a:rPr>
              <a:t>&lt;</a:t>
            </a:r>
            <a:r>
              <a:rPr lang="en-GB">
                <a:solidFill>
                  <a:srgbClr val="FF0000"/>
                </a:solidFill>
                <a:latin typeface="Courier New" pitchFamily="49" charset="0"/>
              </a:rPr>
              <a:t>type</a:t>
            </a:r>
            <a:r>
              <a:rPr lang="en-GB">
                <a:solidFill>
                  <a:srgbClr val="000000"/>
                </a:solidFill>
                <a:latin typeface="Courier New" pitchFamily="49" charset="0"/>
              </a:rPr>
              <a:t>,</a:t>
            </a:r>
            <a:r>
              <a:rPr lang="en-GB">
                <a:solidFill>
                  <a:srgbClr val="FF0000"/>
                </a:solidFill>
                <a:latin typeface="Courier New" pitchFamily="49" charset="0"/>
              </a:rPr>
              <a:t>subPropertyOf</a:t>
            </a:r>
            <a:r>
              <a:rPr lang="en-GB">
                <a:solidFill>
                  <a:srgbClr val="000000"/>
                </a:solidFill>
                <a:latin typeface="Courier New" pitchFamily="49" charset="0"/>
              </a:rPr>
              <a:t>,</a:t>
            </a:r>
            <a:r>
              <a:rPr lang="en-GB">
                <a:solidFill>
                  <a:srgbClr val="FF0000"/>
                </a:solidFill>
                <a:latin typeface="Courier New" pitchFamily="49" charset="0"/>
              </a:rPr>
              <a:t>subClassOf</a:t>
            </a:r>
            <a:r>
              <a:rPr lang="en-GB">
                <a:solidFill>
                  <a:srgbClr val="000000"/>
                </a:solidFill>
                <a:latin typeface="Courier New" pitchFamily="49" charset="0"/>
              </a:rPr>
              <a:t>&gt;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4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4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4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4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4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7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47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47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477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4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A413DA99-86CC-49FE-A3EB-83D441EB1DAC}" type="datetime1">
              <a:rPr lang="en-GB"/>
              <a:pPr/>
              <a:t>13/04/2010</a:t>
            </a:fld>
            <a:endParaRPr lang="en-GB"/>
          </a:p>
        </p:txBody>
      </p:sp>
      <p:sp>
        <p:nvSpPr>
          <p:cNvPr id="5" name="Slide Number Placeholder 3"/>
          <p:cNvSpPr>
            <a:spLocks noGrp="1"/>
          </p:cNvSpPr>
          <p:nvPr>
            <p:ph type="sldNum" sz="quarter" idx="11"/>
          </p:nvPr>
        </p:nvSpPr>
        <p:spPr/>
        <p:txBody>
          <a:bodyPr/>
          <a:lstStyle/>
          <a:p>
            <a:fld id="{9A688EAD-7C63-44FE-8650-2DC2040D3509}" type="slidenum">
              <a:rPr lang="en-GB"/>
              <a:pPr/>
              <a:t>87</a:t>
            </a:fld>
            <a:endParaRPr lang="en-GB"/>
          </a:p>
        </p:txBody>
      </p:sp>
      <p:pic>
        <p:nvPicPr>
          <p:cNvPr id="546818" name="Picture 2" descr="docu000018"/>
          <p:cNvPicPr>
            <a:picLocks noChangeAspect="1" noChangeArrowheads="1"/>
          </p:cNvPicPr>
          <p:nvPr/>
        </p:nvPicPr>
        <p:blipFill>
          <a:blip r:embed="rId3" cstate="print"/>
          <a:srcRect/>
          <a:stretch>
            <a:fillRect/>
          </a:stretch>
        </p:blipFill>
        <p:spPr bwMode="auto">
          <a:xfrm>
            <a:off x="1219200" y="2286000"/>
            <a:ext cx="6324600" cy="3475038"/>
          </a:xfrm>
          <a:prstGeom prst="rect">
            <a:avLst/>
          </a:prstGeom>
          <a:noFill/>
        </p:spPr>
      </p:pic>
      <p:sp>
        <p:nvSpPr>
          <p:cNvPr id="546819" name="Rectangle 3"/>
          <p:cNvSpPr>
            <a:spLocks noGrp="1" noChangeArrowheads="1"/>
          </p:cNvSpPr>
          <p:nvPr>
            <p:ph type="title"/>
          </p:nvPr>
        </p:nvSpPr>
        <p:spPr/>
        <p:txBody>
          <a:bodyPr/>
          <a:lstStyle/>
          <a:p>
            <a:r>
              <a:rPr lang="en-US" sz="3600"/>
              <a:t>RDF Schema is now being superseded by OWL</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CAFF11-AF87-468E-A58B-C0EC317AF48B}" type="datetime1">
              <a:rPr lang="en-GB"/>
              <a:pPr/>
              <a:t>13/04/2010</a:t>
            </a:fld>
            <a:endParaRPr lang="en-GB"/>
          </a:p>
        </p:txBody>
      </p:sp>
      <p:sp>
        <p:nvSpPr>
          <p:cNvPr id="5" name="Slide Number Placeholder 4"/>
          <p:cNvSpPr>
            <a:spLocks noGrp="1"/>
          </p:cNvSpPr>
          <p:nvPr>
            <p:ph type="sldNum" sz="quarter" idx="11"/>
          </p:nvPr>
        </p:nvSpPr>
        <p:spPr/>
        <p:txBody>
          <a:bodyPr/>
          <a:lstStyle/>
          <a:p>
            <a:fld id="{B5EFE630-A16E-4FFE-9FA0-21F185637B80}" type="slidenum">
              <a:rPr lang="en-GB"/>
              <a:pPr/>
              <a:t>88</a:t>
            </a:fld>
            <a:endParaRPr lang="en-GB"/>
          </a:p>
        </p:txBody>
      </p:sp>
      <p:sp>
        <p:nvSpPr>
          <p:cNvPr id="548866" name="Rectangle 2"/>
          <p:cNvSpPr>
            <a:spLocks noGrp="1" noChangeArrowheads="1"/>
          </p:cNvSpPr>
          <p:nvPr>
            <p:ph type="title"/>
          </p:nvPr>
        </p:nvSpPr>
        <p:spPr/>
        <p:txBody>
          <a:bodyPr/>
          <a:lstStyle/>
          <a:p>
            <a:r>
              <a:rPr lang="en-GB"/>
              <a:t>Web Ontology Language Requirements</a:t>
            </a:r>
          </a:p>
        </p:txBody>
      </p:sp>
      <p:sp>
        <p:nvSpPr>
          <p:cNvPr id="548867" name="Rectangle 3"/>
          <p:cNvSpPr>
            <a:spLocks noGrp="1" noChangeArrowheads="1"/>
          </p:cNvSpPr>
          <p:nvPr>
            <p:ph type="body" idx="1"/>
          </p:nvPr>
        </p:nvSpPr>
        <p:spPr>
          <a:xfrm>
            <a:off x="685800" y="1989138"/>
            <a:ext cx="7772400" cy="4335462"/>
          </a:xfrm>
        </p:spPr>
        <p:txBody>
          <a:bodyPr/>
          <a:lstStyle/>
          <a:p>
            <a:pPr>
              <a:lnSpc>
                <a:spcPct val="110000"/>
              </a:lnSpc>
              <a:buFontTx/>
              <a:buNone/>
            </a:pPr>
            <a:r>
              <a:rPr lang="en-GB">
                <a:solidFill>
                  <a:srgbClr val="0033CC"/>
                </a:solidFill>
              </a:rPr>
              <a:t>Desirable features</a:t>
            </a:r>
            <a:r>
              <a:rPr lang="en-GB"/>
              <a:t> identified for Web Ontology Language:</a:t>
            </a:r>
          </a:p>
          <a:p>
            <a:pPr>
              <a:lnSpc>
                <a:spcPct val="110000"/>
              </a:lnSpc>
              <a:buFontTx/>
              <a:buNone/>
            </a:pPr>
            <a:endParaRPr lang="en-GB"/>
          </a:p>
          <a:p>
            <a:pPr>
              <a:lnSpc>
                <a:spcPct val="110000"/>
              </a:lnSpc>
            </a:pPr>
            <a:r>
              <a:rPr lang="en-GB"/>
              <a:t>Extends existing Web standards </a:t>
            </a:r>
          </a:p>
          <a:p>
            <a:pPr lvl="1">
              <a:lnSpc>
                <a:spcPct val="110000"/>
              </a:lnSpc>
            </a:pPr>
            <a:r>
              <a:rPr lang="en-GB"/>
              <a:t>Such as XML, RDF, RDFS</a:t>
            </a:r>
          </a:p>
          <a:p>
            <a:pPr>
              <a:lnSpc>
                <a:spcPct val="110000"/>
              </a:lnSpc>
            </a:pPr>
            <a:r>
              <a:rPr lang="en-GB"/>
              <a:t>Easy to understand and use</a:t>
            </a:r>
          </a:p>
          <a:p>
            <a:pPr lvl="1">
              <a:lnSpc>
                <a:spcPct val="110000"/>
              </a:lnSpc>
            </a:pPr>
            <a:r>
              <a:rPr lang="en-GB"/>
              <a:t>Should be based on familiar KR idioms</a:t>
            </a:r>
          </a:p>
          <a:p>
            <a:pPr>
              <a:lnSpc>
                <a:spcPct val="110000"/>
              </a:lnSpc>
            </a:pPr>
            <a:r>
              <a:rPr lang="en-GB"/>
              <a:t>Formally specified </a:t>
            </a:r>
          </a:p>
          <a:p>
            <a:pPr>
              <a:lnSpc>
                <a:spcPct val="110000"/>
              </a:lnSpc>
            </a:pPr>
            <a:r>
              <a:rPr lang="en-GB"/>
              <a:t>Of “adequate” expressive power</a:t>
            </a:r>
          </a:p>
          <a:p>
            <a:pPr>
              <a:lnSpc>
                <a:spcPct val="110000"/>
              </a:lnSpc>
            </a:pPr>
            <a:r>
              <a:rPr lang="en-GB"/>
              <a:t>Possible to provide automated reasoning support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88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886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886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88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886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ABF6C9-2C67-4FD8-B779-2DB00D5C6B56}" type="datetime1">
              <a:rPr lang="en-GB"/>
              <a:pPr/>
              <a:t>13/04/2010</a:t>
            </a:fld>
            <a:endParaRPr lang="en-GB"/>
          </a:p>
        </p:txBody>
      </p:sp>
      <p:sp>
        <p:nvSpPr>
          <p:cNvPr id="5" name="Slide Number Placeholder 4"/>
          <p:cNvSpPr>
            <a:spLocks noGrp="1"/>
          </p:cNvSpPr>
          <p:nvPr>
            <p:ph type="sldNum" sz="quarter" idx="11"/>
          </p:nvPr>
        </p:nvSpPr>
        <p:spPr/>
        <p:txBody>
          <a:bodyPr/>
          <a:lstStyle/>
          <a:p>
            <a:fld id="{50E23A56-D981-4F80-A24C-B5060649B3E0}" type="slidenum">
              <a:rPr lang="en-GB"/>
              <a:pPr/>
              <a:t>89</a:t>
            </a:fld>
            <a:endParaRPr lang="en-GB"/>
          </a:p>
        </p:txBody>
      </p:sp>
      <p:sp>
        <p:nvSpPr>
          <p:cNvPr id="550914" name="Rectangle 2"/>
          <p:cNvSpPr>
            <a:spLocks noGrp="1" noChangeArrowheads="1"/>
          </p:cNvSpPr>
          <p:nvPr>
            <p:ph type="title"/>
          </p:nvPr>
        </p:nvSpPr>
        <p:spPr/>
        <p:txBody>
          <a:bodyPr/>
          <a:lstStyle/>
          <a:p>
            <a:r>
              <a:rPr lang="en-GB"/>
              <a:t>From RDF to OWL</a:t>
            </a:r>
          </a:p>
        </p:txBody>
      </p:sp>
      <p:sp>
        <p:nvSpPr>
          <p:cNvPr id="550915" name="Rectangle 3"/>
          <p:cNvSpPr>
            <a:spLocks noGrp="1" noChangeArrowheads="1"/>
          </p:cNvSpPr>
          <p:nvPr>
            <p:ph type="body" idx="1"/>
          </p:nvPr>
        </p:nvSpPr>
        <p:spPr/>
        <p:txBody>
          <a:bodyPr/>
          <a:lstStyle/>
          <a:p>
            <a:pPr>
              <a:lnSpc>
                <a:spcPct val="110000"/>
              </a:lnSpc>
            </a:pPr>
            <a:r>
              <a:rPr lang="en-GB" sz="1800"/>
              <a:t>Two languages developed to satisfy above requirements</a:t>
            </a:r>
          </a:p>
          <a:p>
            <a:pPr lvl="1">
              <a:lnSpc>
                <a:spcPct val="110000"/>
              </a:lnSpc>
            </a:pPr>
            <a:r>
              <a:rPr lang="en-GB" sz="1600">
                <a:solidFill>
                  <a:srgbClr val="0033CC"/>
                </a:solidFill>
              </a:rPr>
              <a:t>OIL</a:t>
            </a:r>
            <a:r>
              <a:rPr lang="en-GB" sz="1600"/>
              <a:t>: developed by group of (largely) European researchers (several from EU OntoKnowledge project)</a:t>
            </a:r>
          </a:p>
          <a:p>
            <a:pPr lvl="1">
              <a:lnSpc>
                <a:spcPct val="110000"/>
              </a:lnSpc>
            </a:pPr>
            <a:r>
              <a:rPr lang="en-GB" sz="1600">
                <a:solidFill>
                  <a:srgbClr val="0033CC"/>
                </a:solidFill>
              </a:rPr>
              <a:t>DAML-ONT</a:t>
            </a:r>
            <a:r>
              <a:rPr lang="en-GB" sz="1600"/>
              <a:t>: developed by group of (largely) US researchers (in DARPA </a:t>
            </a:r>
            <a:r>
              <a:rPr lang="en-GB" sz="1600">
                <a:solidFill>
                  <a:srgbClr val="0033CC"/>
                </a:solidFill>
              </a:rPr>
              <a:t>DAML</a:t>
            </a:r>
            <a:r>
              <a:rPr lang="en-GB" sz="1600"/>
              <a:t> programme)</a:t>
            </a:r>
          </a:p>
          <a:p>
            <a:pPr>
              <a:lnSpc>
                <a:spcPct val="110000"/>
              </a:lnSpc>
            </a:pPr>
            <a:r>
              <a:rPr lang="en-GB" sz="1800"/>
              <a:t>Efforts merged to produce </a:t>
            </a:r>
            <a:r>
              <a:rPr lang="en-GB" sz="1800">
                <a:solidFill>
                  <a:srgbClr val="0033CC"/>
                </a:solidFill>
              </a:rPr>
              <a:t>DAML+OIL</a:t>
            </a:r>
          </a:p>
          <a:p>
            <a:pPr lvl="1">
              <a:lnSpc>
                <a:spcPct val="110000"/>
              </a:lnSpc>
            </a:pPr>
            <a:r>
              <a:rPr lang="en-GB" sz="1600"/>
              <a:t>Development was carried out by “Joint EU/US Committee on Agent Markup Languages”</a:t>
            </a:r>
          </a:p>
          <a:p>
            <a:pPr lvl="1">
              <a:lnSpc>
                <a:spcPct val="110000"/>
              </a:lnSpc>
            </a:pPr>
            <a:r>
              <a:rPr lang="en-GB" sz="1600"/>
              <a:t>Extends (“DL subset” of) RDF</a:t>
            </a:r>
          </a:p>
          <a:p>
            <a:pPr>
              <a:lnSpc>
                <a:spcPct val="110000"/>
              </a:lnSpc>
            </a:pPr>
            <a:r>
              <a:rPr lang="en-GB" sz="1800"/>
              <a:t>DAML+OIL submitted to W3C as basis for standardisation</a:t>
            </a:r>
          </a:p>
          <a:p>
            <a:pPr lvl="1">
              <a:lnSpc>
                <a:spcPct val="110000"/>
              </a:lnSpc>
            </a:pPr>
            <a:r>
              <a:rPr lang="en-GB" sz="1600"/>
              <a:t>Web-Ontology (</a:t>
            </a:r>
            <a:r>
              <a:rPr lang="en-GB" sz="1600">
                <a:solidFill>
                  <a:srgbClr val="0033CC"/>
                </a:solidFill>
              </a:rPr>
              <a:t>WebOnt</a:t>
            </a:r>
            <a:r>
              <a:rPr lang="en-GB" sz="1600"/>
              <a:t>) Working Group formed</a:t>
            </a:r>
          </a:p>
          <a:p>
            <a:pPr lvl="1">
              <a:lnSpc>
                <a:spcPct val="110000"/>
              </a:lnSpc>
            </a:pPr>
            <a:r>
              <a:rPr lang="en-GB" sz="1600"/>
              <a:t>WebOnt group developed </a:t>
            </a:r>
            <a:r>
              <a:rPr lang="en-GB" sz="1600">
                <a:solidFill>
                  <a:srgbClr val="0033CC"/>
                </a:solidFill>
              </a:rPr>
              <a:t>OWL</a:t>
            </a:r>
            <a:r>
              <a:rPr lang="en-GB" sz="1600"/>
              <a:t> language based on DAML+OIL</a:t>
            </a:r>
          </a:p>
          <a:p>
            <a:pPr lvl="1">
              <a:lnSpc>
                <a:spcPct val="110000"/>
              </a:lnSpc>
            </a:pPr>
            <a:r>
              <a:rPr lang="en-GB" sz="1600"/>
              <a:t>OWL language now a W3C </a:t>
            </a:r>
            <a:r>
              <a:rPr lang="en-GB" sz="1600">
                <a:solidFill>
                  <a:schemeClr val="accent2"/>
                </a:solidFill>
              </a:rPr>
              <a:t>Recommendation </a:t>
            </a:r>
            <a:r>
              <a:rPr lang="en-GB" sz="1600"/>
              <a:t>(i.e., a standard like HTML and XML)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0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0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09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09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09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091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091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09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Date Placeholder 3"/>
          <p:cNvSpPr>
            <a:spLocks noGrp="1"/>
          </p:cNvSpPr>
          <p:nvPr>
            <p:ph type="dt" sz="half" idx="4294967295"/>
          </p:nvPr>
        </p:nvSpPr>
        <p:spPr>
          <a:xfrm>
            <a:off x="685800" y="6248400"/>
            <a:ext cx="1905000" cy="457200"/>
          </a:xfrm>
        </p:spPr>
        <p:txBody>
          <a:bodyPr/>
          <a:lstStyle/>
          <a:p>
            <a:fld id="{65EE22AD-7FE7-4024-9ABE-8C5F25FB4077}" type="datetime1">
              <a:rPr lang="en-US"/>
              <a:pPr/>
              <a:t>4/22/2010</a:t>
            </a:fld>
            <a:endParaRPr lang="en-US"/>
          </a:p>
        </p:txBody>
      </p:sp>
      <p:sp>
        <p:nvSpPr>
          <p:cNvPr id="16" name="Footer Placeholder 4"/>
          <p:cNvSpPr>
            <a:spLocks noGrp="1"/>
          </p:cNvSpPr>
          <p:nvPr>
            <p:ph type="ftr" sz="quarter" idx="4294967295"/>
          </p:nvPr>
        </p:nvSpPr>
        <p:spPr>
          <a:xfrm>
            <a:off x="3124200" y="6248400"/>
            <a:ext cx="2895600" cy="457200"/>
          </a:xfrm>
        </p:spPr>
        <p:txBody>
          <a:bodyPr/>
          <a:lstStyle/>
          <a:p>
            <a:r>
              <a:rPr lang="en-US"/>
              <a:t>Slides adapted from Rao (ASU) &amp; Franklin (Berkeley)</a:t>
            </a:r>
          </a:p>
        </p:txBody>
      </p:sp>
      <p:sp>
        <p:nvSpPr>
          <p:cNvPr id="17" name="Slide Number Placeholder 5"/>
          <p:cNvSpPr>
            <a:spLocks noGrp="1"/>
          </p:cNvSpPr>
          <p:nvPr>
            <p:ph type="sldNum" sz="quarter" idx="4294967295"/>
          </p:nvPr>
        </p:nvSpPr>
        <p:spPr>
          <a:xfrm>
            <a:off x="6553200" y="6248400"/>
            <a:ext cx="1905000" cy="457200"/>
          </a:xfrm>
        </p:spPr>
        <p:txBody>
          <a:bodyPr/>
          <a:lstStyle/>
          <a:p>
            <a:fld id="{EC02AB9A-5B89-476E-A754-91EDF24B050F}" type="slidenum">
              <a:rPr lang="en-US"/>
              <a:pPr/>
              <a:t>9</a:t>
            </a:fld>
            <a:endParaRPr lang="en-US"/>
          </a:p>
        </p:txBody>
      </p:sp>
      <p:sp>
        <p:nvSpPr>
          <p:cNvPr id="420866" name="Rectangle 2"/>
          <p:cNvSpPr>
            <a:spLocks noGrp="1" noChangeArrowheads="1"/>
          </p:cNvSpPr>
          <p:nvPr>
            <p:ph type="title"/>
          </p:nvPr>
        </p:nvSpPr>
        <p:spPr/>
        <p:txBody>
          <a:bodyPr/>
          <a:lstStyle/>
          <a:p>
            <a:r>
              <a:rPr lang="en-US" sz="4000">
                <a:solidFill>
                  <a:srgbClr val="993300"/>
                </a:solidFill>
              </a:rPr>
              <a:t>Specifying Structured Text/Data: XML</a:t>
            </a:r>
          </a:p>
        </p:txBody>
      </p:sp>
      <p:sp>
        <p:nvSpPr>
          <p:cNvPr id="420867" name="Rectangle 3"/>
          <p:cNvSpPr>
            <a:spLocks noGrp="1" noChangeArrowheads="1"/>
          </p:cNvSpPr>
          <p:nvPr>
            <p:ph type="body" idx="1"/>
          </p:nvPr>
        </p:nvSpPr>
        <p:spPr>
          <a:xfrm>
            <a:off x="457200" y="1727200"/>
            <a:ext cx="5562600" cy="4381500"/>
          </a:xfrm>
        </p:spPr>
        <p:txBody>
          <a:bodyPr/>
          <a:lstStyle/>
          <a:p>
            <a:pPr>
              <a:lnSpc>
                <a:spcPct val="80000"/>
              </a:lnSpc>
            </a:pPr>
            <a:r>
              <a:rPr lang="en-US" sz="2000"/>
              <a:t>XML is the confluence of several factors:</a:t>
            </a:r>
          </a:p>
          <a:p>
            <a:pPr lvl="1">
              <a:lnSpc>
                <a:spcPct val="80000"/>
              </a:lnSpc>
            </a:pPr>
            <a:r>
              <a:rPr lang="en-US" sz="2000"/>
              <a:t>The Web needed a more declarative format for data, trying to describe the meaning of the data</a:t>
            </a:r>
          </a:p>
          <a:p>
            <a:pPr lvl="1">
              <a:lnSpc>
                <a:spcPct val="80000"/>
              </a:lnSpc>
            </a:pPr>
            <a:r>
              <a:rPr lang="en-US" sz="2000"/>
              <a:t>Documents needed a mechanism for extended tags to mark structure</a:t>
            </a:r>
          </a:p>
          <a:p>
            <a:pPr lvl="1">
              <a:lnSpc>
                <a:spcPct val="80000"/>
              </a:lnSpc>
            </a:pPr>
            <a:r>
              <a:rPr lang="en-US" sz="2000"/>
              <a:t>Database people needed a more flexible interchange format</a:t>
            </a:r>
          </a:p>
          <a:p>
            <a:pPr lvl="1">
              <a:lnSpc>
                <a:spcPct val="80000"/>
              </a:lnSpc>
            </a:pPr>
            <a:endParaRPr lang="en-US" sz="2000"/>
          </a:p>
          <a:p>
            <a:pPr>
              <a:lnSpc>
                <a:spcPct val="80000"/>
              </a:lnSpc>
            </a:pPr>
            <a:r>
              <a:rPr lang="en-US" sz="2000"/>
              <a:t>Original expectation:</a:t>
            </a:r>
          </a:p>
          <a:p>
            <a:pPr lvl="1">
              <a:lnSpc>
                <a:spcPct val="80000"/>
              </a:lnSpc>
            </a:pPr>
            <a:r>
              <a:rPr lang="en-US" sz="2000"/>
              <a:t>The whole web would go to XML instead of HTML</a:t>
            </a:r>
          </a:p>
          <a:p>
            <a:pPr>
              <a:lnSpc>
                <a:spcPct val="80000"/>
              </a:lnSpc>
              <a:buFontTx/>
              <a:buNone/>
            </a:pPr>
            <a:endParaRPr lang="en-US" sz="2000"/>
          </a:p>
          <a:p>
            <a:pPr>
              <a:lnSpc>
                <a:spcPct val="80000"/>
              </a:lnSpc>
            </a:pPr>
            <a:r>
              <a:rPr lang="en-US" sz="2000"/>
              <a:t>Today’s reality:</a:t>
            </a:r>
          </a:p>
          <a:p>
            <a:pPr lvl="1">
              <a:lnSpc>
                <a:spcPct val="80000"/>
              </a:lnSpc>
            </a:pPr>
            <a:r>
              <a:rPr lang="en-US" sz="2000"/>
              <a:t>Not so…  But XML is used all over “under the covers”</a:t>
            </a:r>
          </a:p>
        </p:txBody>
      </p:sp>
      <p:grpSp>
        <p:nvGrpSpPr>
          <p:cNvPr id="420868" name="Group 4"/>
          <p:cNvGrpSpPr>
            <a:grpSpLocks/>
          </p:cNvGrpSpPr>
          <p:nvPr/>
        </p:nvGrpSpPr>
        <p:grpSpPr bwMode="auto">
          <a:xfrm>
            <a:off x="7162800" y="1752600"/>
            <a:ext cx="1628775" cy="3429000"/>
            <a:chOff x="4416" y="1344"/>
            <a:chExt cx="1026" cy="2160"/>
          </a:xfrm>
        </p:grpSpPr>
        <p:sp>
          <p:nvSpPr>
            <p:cNvPr id="420869" name="Rectangle 5"/>
            <p:cNvSpPr>
              <a:spLocks noChangeArrowheads="1"/>
            </p:cNvSpPr>
            <p:nvPr/>
          </p:nvSpPr>
          <p:spPr bwMode="auto">
            <a:xfrm>
              <a:off x="4464" y="1344"/>
              <a:ext cx="720" cy="336"/>
            </a:xfrm>
            <a:prstGeom prst="rect">
              <a:avLst/>
            </a:prstGeom>
            <a:noFill/>
            <a:ln w="9525">
              <a:solidFill>
                <a:schemeClr val="tx1"/>
              </a:solidFill>
              <a:miter lim="800000"/>
              <a:headEnd/>
              <a:tailEnd/>
            </a:ln>
            <a:effectLst/>
          </p:spPr>
          <p:txBody>
            <a:bodyPr wrap="none" anchor="ctr"/>
            <a:lstStyle/>
            <a:p>
              <a:endParaRPr lang="en-US"/>
            </a:p>
          </p:txBody>
        </p:sp>
        <p:sp>
          <p:nvSpPr>
            <p:cNvPr id="420870" name="Rectangle 6"/>
            <p:cNvSpPr>
              <a:spLocks noChangeArrowheads="1"/>
            </p:cNvSpPr>
            <p:nvPr/>
          </p:nvSpPr>
          <p:spPr bwMode="auto">
            <a:xfrm>
              <a:off x="4416" y="2832"/>
              <a:ext cx="912" cy="672"/>
            </a:xfrm>
            <a:prstGeom prst="rect">
              <a:avLst/>
            </a:prstGeom>
            <a:noFill/>
            <a:ln w="9525">
              <a:solidFill>
                <a:schemeClr val="tx1"/>
              </a:solidFill>
              <a:miter lim="800000"/>
              <a:headEnd/>
              <a:tailEnd/>
            </a:ln>
            <a:effectLst/>
          </p:spPr>
          <p:txBody>
            <a:bodyPr wrap="none" anchor="ctr"/>
            <a:lstStyle/>
            <a:p>
              <a:endParaRPr lang="en-US"/>
            </a:p>
          </p:txBody>
        </p:sp>
        <p:sp>
          <p:nvSpPr>
            <p:cNvPr id="420871" name="Text Box 7"/>
            <p:cNvSpPr txBox="1">
              <a:spLocks noChangeArrowheads="1"/>
            </p:cNvSpPr>
            <p:nvPr/>
          </p:nvSpPr>
          <p:spPr bwMode="auto">
            <a:xfrm>
              <a:off x="4512" y="1344"/>
              <a:ext cx="606" cy="288"/>
            </a:xfrm>
            <a:prstGeom prst="rect">
              <a:avLst/>
            </a:prstGeom>
            <a:noFill/>
            <a:ln w="9525">
              <a:noFill/>
              <a:miter lim="800000"/>
              <a:headEnd/>
              <a:tailEnd/>
            </a:ln>
            <a:effectLst/>
          </p:spPr>
          <p:txBody>
            <a:bodyPr wrap="none">
              <a:spAutoFit/>
            </a:bodyPr>
            <a:lstStyle/>
            <a:p>
              <a:pPr eaLnBrk="1" hangingPunct="1"/>
              <a:r>
                <a:rPr lang="en-US" sz="2400"/>
                <a:t>TEXT</a:t>
              </a:r>
            </a:p>
          </p:txBody>
        </p:sp>
        <p:sp>
          <p:nvSpPr>
            <p:cNvPr id="420872" name="Text Box 8"/>
            <p:cNvSpPr txBox="1">
              <a:spLocks noChangeArrowheads="1"/>
            </p:cNvSpPr>
            <p:nvPr/>
          </p:nvSpPr>
          <p:spPr bwMode="auto">
            <a:xfrm>
              <a:off x="4443" y="2863"/>
              <a:ext cx="864" cy="634"/>
            </a:xfrm>
            <a:prstGeom prst="rect">
              <a:avLst/>
            </a:prstGeom>
            <a:noFill/>
            <a:ln w="9525">
              <a:noFill/>
              <a:miter lim="800000"/>
              <a:headEnd/>
              <a:tailEnd/>
            </a:ln>
            <a:effectLst/>
          </p:spPr>
          <p:txBody>
            <a:bodyPr wrap="none">
              <a:spAutoFit/>
            </a:bodyPr>
            <a:lstStyle/>
            <a:p>
              <a:pPr algn="ctr" eaLnBrk="1" hangingPunct="1"/>
              <a:r>
                <a:rPr lang="en-US" sz="2000"/>
                <a:t>Structured</a:t>
              </a:r>
            </a:p>
            <a:p>
              <a:pPr algn="ctr" eaLnBrk="1" hangingPunct="1"/>
              <a:r>
                <a:rPr lang="en-US" sz="2000"/>
                <a:t>(relational) </a:t>
              </a:r>
            </a:p>
            <a:p>
              <a:pPr algn="ctr" eaLnBrk="1" hangingPunct="1"/>
              <a:r>
                <a:rPr lang="en-US" sz="2000"/>
                <a:t>Data</a:t>
              </a:r>
            </a:p>
          </p:txBody>
        </p:sp>
        <p:sp>
          <p:nvSpPr>
            <p:cNvPr id="420873" name="Text Box 9"/>
            <p:cNvSpPr txBox="1">
              <a:spLocks noChangeArrowheads="1"/>
            </p:cNvSpPr>
            <p:nvPr/>
          </p:nvSpPr>
          <p:spPr bwMode="auto">
            <a:xfrm>
              <a:off x="4560" y="2160"/>
              <a:ext cx="543" cy="288"/>
            </a:xfrm>
            <a:prstGeom prst="rect">
              <a:avLst/>
            </a:prstGeom>
            <a:noFill/>
            <a:ln w="9525">
              <a:noFill/>
              <a:miter lim="800000"/>
              <a:headEnd/>
              <a:tailEnd/>
            </a:ln>
            <a:effectLst/>
          </p:spPr>
          <p:txBody>
            <a:bodyPr wrap="none">
              <a:spAutoFit/>
            </a:bodyPr>
            <a:lstStyle/>
            <a:p>
              <a:pPr eaLnBrk="1" hangingPunct="1"/>
              <a:r>
                <a:rPr lang="en-US" sz="2400"/>
                <a:t>XML</a:t>
              </a:r>
            </a:p>
          </p:txBody>
        </p:sp>
        <p:sp>
          <p:nvSpPr>
            <p:cNvPr id="420874" name="Line 10"/>
            <p:cNvSpPr>
              <a:spLocks noChangeShapeType="1"/>
            </p:cNvSpPr>
            <p:nvPr/>
          </p:nvSpPr>
          <p:spPr bwMode="auto">
            <a:xfrm>
              <a:off x="4800" y="1680"/>
              <a:ext cx="0" cy="528"/>
            </a:xfrm>
            <a:prstGeom prst="line">
              <a:avLst/>
            </a:prstGeom>
            <a:noFill/>
            <a:ln w="9525">
              <a:solidFill>
                <a:schemeClr val="tx1"/>
              </a:solidFill>
              <a:round/>
              <a:headEnd/>
              <a:tailEnd type="triangle" w="med" len="med"/>
            </a:ln>
            <a:effectLst/>
          </p:spPr>
          <p:txBody>
            <a:bodyPr wrap="none" anchor="ctr"/>
            <a:lstStyle/>
            <a:p>
              <a:endParaRPr lang="en-US"/>
            </a:p>
          </p:txBody>
        </p:sp>
        <p:sp>
          <p:nvSpPr>
            <p:cNvPr id="420875" name="Line 11"/>
            <p:cNvSpPr>
              <a:spLocks noChangeShapeType="1"/>
            </p:cNvSpPr>
            <p:nvPr/>
          </p:nvSpPr>
          <p:spPr bwMode="auto">
            <a:xfrm flipV="1">
              <a:off x="4848" y="2400"/>
              <a:ext cx="0" cy="432"/>
            </a:xfrm>
            <a:prstGeom prst="line">
              <a:avLst/>
            </a:prstGeom>
            <a:noFill/>
            <a:ln w="9525">
              <a:solidFill>
                <a:schemeClr val="tx1"/>
              </a:solidFill>
              <a:round/>
              <a:headEnd/>
              <a:tailEnd type="triangle" w="med" len="med"/>
            </a:ln>
            <a:effectLst/>
          </p:spPr>
          <p:txBody>
            <a:bodyPr wrap="none" anchor="ctr"/>
            <a:lstStyle/>
            <a:p>
              <a:endParaRPr lang="en-US"/>
            </a:p>
          </p:txBody>
        </p:sp>
        <p:sp>
          <p:nvSpPr>
            <p:cNvPr id="420876" name="Text Box 12"/>
            <p:cNvSpPr txBox="1">
              <a:spLocks noChangeArrowheads="1"/>
            </p:cNvSpPr>
            <p:nvPr/>
          </p:nvSpPr>
          <p:spPr bwMode="auto">
            <a:xfrm>
              <a:off x="4848" y="2448"/>
              <a:ext cx="594" cy="366"/>
            </a:xfrm>
            <a:prstGeom prst="rect">
              <a:avLst/>
            </a:prstGeom>
            <a:noFill/>
            <a:ln w="9525">
              <a:noFill/>
              <a:miter lim="800000"/>
              <a:headEnd/>
              <a:tailEnd/>
            </a:ln>
            <a:effectLst/>
          </p:spPr>
          <p:txBody>
            <a:bodyPr wrap="none">
              <a:spAutoFit/>
            </a:bodyPr>
            <a:lstStyle/>
            <a:p>
              <a:pPr eaLnBrk="1" hangingPunct="1"/>
              <a:r>
                <a:rPr lang="en-US" i="1"/>
                <a:t>Less</a:t>
              </a:r>
            </a:p>
            <a:p>
              <a:pPr eaLnBrk="1" hangingPunct="1"/>
              <a:r>
                <a:rPr lang="en-US" i="1"/>
                <a:t>Structure</a:t>
              </a:r>
            </a:p>
          </p:txBody>
        </p:sp>
        <p:sp>
          <p:nvSpPr>
            <p:cNvPr id="420877" name="Text Box 13"/>
            <p:cNvSpPr txBox="1">
              <a:spLocks noChangeArrowheads="1"/>
            </p:cNvSpPr>
            <p:nvPr/>
          </p:nvSpPr>
          <p:spPr bwMode="auto">
            <a:xfrm>
              <a:off x="4800" y="1776"/>
              <a:ext cx="594" cy="366"/>
            </a:xfrm>
            <a:prstGeom prst="rect">
              <a:avLst/>
            </a:prstGeom>
            <a:noFill/>
            <a:ln w="9525">
              <a:noFill/>
              <a:miter lim="800000"/>
              <a:headEnd/>
              <a:tailEnd/>
            </a:ln>
            <a:effectLst/>
          </p:spPr>
          <p:txBody>
            <a:bodyPr wrap="none">
              <a:spAutoFit/>
            </a:bodyPr>
            <a:lstStyle/>
            <a:p>
              <a:pPr eaLnBrk="1" hangingPunct="1"/>
              <a:r>
                <a:rPr lang="en-US" i="1"/>
                <a:t>More</a:t>
              </a:r>
            </a:p>
            <a:p>
              <a:pPr eaLnBrk="1" hangingPunct="1"/>
              <a:r>
                <a:rPr lang="en-US" i="1"/>
                <a:t>Structure</a:t>
              </a:r>
            </a:p>
          </p:txBody>
        </p:sp>
      </p:grpSp>
      <p:sp>
        <p:nvSpPr>
          <p:cNvPr id="420878" name="Text Box 14"/>
          <p:cNvSpPr txBox="1">
            <a:spLocks noChangeArrowheads="1"/>
          </p:cNvSpPr>
          <p:nvPr/>
        </p:nvSpPr>
        <p:spPr bwMode="auto">
          <a:xfrm>
            <a:off x="6613525" y="5348288"/>
            <a:ext cx="2233613" cy="1311275"/>
          </a:xfrm>
          <a:prstGeom prst="rect">
            <a:avLst/>
          </a:prstGeom>
          <a:noFill/>
          <a:ln w="9525">
            <a:noFill/>
            <a:miter lim="800000"/>
            <a:headEnd/>
            <a:tailEnd/>
          </a:ln>
          <a:effectLst/>
        </p:spPr>
        <p:txBody>
          <a:bodyPr wrap="none">
            <a:spAutoFit/>
          </a:bodyPr>
          <a:lstStyle/>
          <a:p>
            <a:pPr algn="ctr" eaLnBrk="1" hangingPunct="1"/>
            <a:r>
              <a:rPr lang="en-US" sz="2000">
                <a:solidFill>
                  <a:srgbClr val="FF3300"/>
                </a:solidFill>
              </a:rPr>
              <a:t>Differing </a:t>
            </a:r>
          </a:p>
          <a:p>
            <a:pPr algn="ctr" eaLnBrk="1" hangingPunct="1"/>
            <a:r>
              <a:rPr lang="en-US" sz="2000">
                <a:solidFill>
                  <a:srgbClr val="FF3300"/>
                </a:solidFill>
              </a:rPr>
              <a:t>Expectations</a:t>
            </a:r>
          </a:p>
          <a:p>
            <a:pPr algn="ctr" eaLnBrk="1" hangingPunct="1"/>
            <a:r>
              <a:rPr lang="en-US" sz="2000">
                <a:solidFill>
                  <a:srgbClr val="FF3300"/>
                </a:solidFill>
              </a:rPr>
              <a:t>Based on which</a:t>
            </a:r>
          </a:p>
          <a:p>
            <a:pPr algn="ctr" eaLnBrk="1" hangingPunct="1"/>
            <a:r>
              <a:rPr lang="en-US" sz="2000">
                <a:solidFill>
                  <a:srgbClr val="FF3300"/>
                </a:solidFill>
              </a:rPr>
              <a:t>Side you came from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81D9DB-373C-4029-AB90-E939C6145099}" type="datetime1">
              <a:rPr lang="en-GB"/>
              <a:pPr/>
              <a:t>22/04/2010</a:t>
            </a:fld>
            <a:endParaRPr lang="en-GB"/>
          </a:p>
        </p:txBody>
      </p:sp>
      <p:sp>
        <p:nvSpPr>
          <p:cNvPr id="5" name="Slide Number Placeholder 4"/>
          <p:cNvSpPr>
            <a:spLocks noGrp="1"/>
          </p:cNvSpPr>
          <p:nvPr>
            <p:ph type="sldNum" sz="quarter" idx="11"/>
          </p:nvPr>
        </p:nvSpPr>
        <p:spPr/>
        <p:txBody>
          <a:bodyPr/>
          <a:lstStyle/>
          <a:p>
            <a:fld id="{6F21CB12-9F2D-4D04-8230-5A3225FFD1CF}" type="slidenum">
              <a:rPr lang="en-GB"/>
              <a:pPr/>
              <a:t>90</a:t>
            </a:fld>
            <a:endParaRPr lang="en-GB"/>
          </a:p>
        </p:txBody>
      </p:sp>
      <p:sp>
        <p:nvSpPr>
          <p:cNvPr id="552962" name="Rectangle 2"/>
          <p:cNvSpPr>
            <a:spLocks noGrp="1" noChangeArrowheads="1"/>
          </p:cNvSpPr>
          <p:nvPr>
            <p:ph type="title"/>
          </p:nvPr>
        </p:nvSpPr>
        <p:spPr/>
        <p:txBody>
          <a:bodyPr/>
          <a:lstStyle/>
          <a:p>
            <a:r>
              <a:rPr lang="en-GB"/>
              <a:t>OWL Language</a:t>
            </a:r>
          </a:p>
        </p:txBody>
      </p:sp>
      <p:sp>
        <p:nvSpPr>
          <p:cNvPr id="552963" name="Rectangle 3"/>
          <p:cNvSpPr>
            <a:spLocks noGrp="1" noChangeArrowheads="1"/>
          </p:cNvSpPr>
          <p:nvPr>
            <p:ph type="body" idx="1"/>
          </p:nvPr>
        </p:nvSpPr>
        <p:spPr/>
        <p:txBody>
          <a:bodyPr/>
          <a:lstStyle/>
          <a:p>
            <a:pPr>
              <a:lnSpc>
                <a:spcPct val="90000"/>
              </a:lnSpc>
            </a:pPr>
            <a:r>
              <a:rPr lang="en-GB"/>
              <a:t>Three species of OWL</a:t>
            </a:r>
          </a:p>
          <a:p>
            <a:pPr lvl="1">
              <a:lnSpc>
                <a:spcPct val="90000"/>
              </a:lnSpc>
            </a:pPr>
            <a:r>
              <a:rPr lang="en-GB">
                <a:solidFill>
                  <a:srgbClr val="0033CC"/>
                </a:solidFill>
              </a:rPr>
              <a:t>OWL full</a:t>
            </a:r>
            <a:r>
              <a:rPr lang="en-GB"/>
              <a:t> is union of OWL syntax and RDF</a:t>
            </a:r>
          </a:p>
          <a:p>
            <a:pPr lvl="1">
              <a:lnSpc>
                <a:spcPct val="90000"/>
              </a:lnSpc>
            </a:pPr>
            <a:r>
              <a:rPr lang="en-GB">
                <a:solidFill>
                  <a:srgbClr val="0033CC"/>
                </a:solidFill>
              </a:rPr>
              <a:t>OWL DL</a:t>
            </a:r>
            <a:r>
              <a:rPr lang="en-GB"/>
              <a:t> restricted to FOL fragment (</a:t>
            </a:r>
            <a:r>
              <a:rPr lang="en-GB">
                <a:latin typeface="cmsy10" pitchFamily="34" charset="0"/>
              </a:rPr>
              <a:t>¼</a:t>
            </a:r>
            <a:r>
              <a:rPr lang="en-GB"/>
              <a:t> DAML+OIL)</a:t>
            </a:r>
          </a:p>
          <a:p>
            <a:pPr lvl="1">
              <a:lnSpc>
                <a:spcPct val="90000"/>
              </a:lnSpc>
            </a:pPr>
            <a:r>
              <a:rPr lang="en-GB">
                <a:solidFill>
                  <a:srgbClr val="0033CC"/>
                </a:solidFill>
              </a:rPr>
              <a:t>OWL Lite</a:t>
            </a:r>
            <a:r>
              <a:rPr lang="en-GB"/>
              <a:t> is “easier to implement” subset of OWL DL </a:t>
            </a:r>
          </a:p>
          <a:p>
            <a:pPr>
              <a:lnSpc>
                <a:spcPct val="90000"/>
              </a:lnSpc>
            </a:pPr>
            <a:r>
              <a:rPr lang="en-GB"/>
              <a:t>Semantic layering</a:t>
            </a:r>
          </a:p>
          <a:p>
            <a:pPr lvl="1">
              <a:lnSpc>
                <a:spcPct val="90000"/>
              </a:lnSpc>
            </a:pPr>
            <a:r>
              <a:rPr lang="en-GB"/>
              <a:t>OWL DL </a:t>
            </a:r>
            <a:r>
              <a:rPr lang="en-GB">
                <a:latin typeface="cmsy10" pitchFamily="34" charset="0"/>
              </a:rPr>
              <a:t>¼</a:t>
            </a:r>
            <a:r>
              <a:rPr lang="en-GB"/>
              <a:t> OWL full </a:t>
            </a:r>
            <a:r>
              <a:rPr lang="en-GB">
                <a:solidFill>
                  <a:srgbClr val="0033CC"/>
                </a:solidFill>
              </a:rPr>
              <a:t>within DL fragment</a:t>
            </a:r>
          </a:p>
          <a:p>
            <a:pPr lvl="1">
              <a:lnSpc>
                <a:spcPct val="90000"/>
              </a:lnSpc>
            </a:pPr>
            <a:r>
              <a:rPr lang="en-GB"/>
              <a:t>DL semantics </a:t>
            </a:r>
            <a:r>
              <a:rPr lang="en-GB">
                <a:solidFill>
                  <a:srgbClr val="0033CC"/>
                </a:solidFill>
              </a:rPr>
              <a:t>officially definitive</a:t>
            </a:r>
          </a:p>
          <a:p>
            <a:pPr>
              <a:lnSpc>
                <a:spcPct val="90000"/>
              </a:lnSpc>
            </a:pPr>
            <a:r>
              <a:rPr lang="en-GB"/>
              <a:t>OWL DL based on </a:t>
            </a:r>
            <a:r>
              <a:rPr lang="en-GB">
                <a:solidFill>
                  <a:srgbClr val="0033CC"/>
                </a:solidFill>
                <a:latin typeface="cmsy10" pitchFamily="34" charset="0"/>
              </a:rPr>
              <a:t>SHIQ</a:t>
            </a:r>
            <a:r>
              <a:rPr lang="en-GB">
                <a:solidFill>
                  <a:srgbClr val="0033CC"/>
                </a:solidFill>
              </a:rPr>
              <a:t> </a:t>
            </a:r>
            <a:r>
              <a:rPr lang="en-GB"/>
              <a:t>Description Logic</a:t>
            </a:r>
          </a:p>
          <a:p>
            <a:pPr lvl="1">
              <a:lnSpc>
                <a:spcPct val="90000"/>
              </a:lnSpc>
            </a:pPr>
            <a:r>
              <a:rPr lang="en-GB"/>
              <a:t>In fact it is equivalent to </a:t>
            </a:r>
            <a:r>
              <a:rPr lang="en-GB">
                <a:solidFill>
                  <a:srgbClr val="0033CC"/>
                </a:solidFill>
                <a:latin typeface="cmsy10" pitchFamily="34" charset="0"/>
              </a:rPr>
              <a:t>SHOIN</a:t>
            </a:r>
            <a:r>
              <a:rPr lang="en-GB">
                <a:solidFill>
                  <a:srgbClr val="0033CC"/>
                </a:solidFill>
                <a:latin typeface="Modern No. 20" pitchFamily="18" charset="0"/>
              </a:rPr>
              <a:t>(D</a:t>
            </a:r>
            <a:r>
              <a:rPr lang="en-GB" baseline="-25000">
                <a:solidFill>
                  <a:srgbClr val="0033CC"/>
                </a:solidFill>
                <a:latin typeface="Modern No. 20" pitchFamily="18" charset="0"/>
              </a:rPr>
              <a:t>n</a:t>
            </a:r>
            <a:r>
              <a:rPr lang="en-GB">
                <a:solidFill>
                  <a:srgbClr val="0033CC"/>
                </a:solidFill>
                <a:latin typeface="Modern No. 20" pitchFamily="18" charset="0"/>
              </a:rPr>
              <a:t>)</a:t>
            </a:r>
            <a:r>
              <a:rPr lang="en-GB"/>
              <a:t> DL</a:t>
            </a:r>
          </a:p>
          <a:p>
            <a:pPr>
              <a:lnSpc>
                <a:spcPct val="90000"/>
              </a:lnSpc>
            </a:pPr>
            <a:r>
              <a:rPr lang="en-GB"/>
              <a:t>OWL DL Benefits from many years of DL research</a:t>
            </a:r>
          </a:p>
          <a:p>
            <a:pPr lvl="1">
              <a:lnSpc>
                <a:spcPct val="90000"/>
              </a:lnSpc>
            </a:pPr>
            <a:r>
              <a:rPr lang="en-GB"/>
              <a:t>Well defined </a:t>
            </a:r>
            <a:r>
              <a:rPr lang="en-GB">
                <a:solidFill>
                  <a:srgbClr val="0033CC"/>
                </a:solidFill>
              </a:rPr>
              <a:t>semantics</a:t>
            </a:r>
          </a:p>
          <a:p>
            <a:pPr lvl="1">
              <a:lnSpc>
                <a:spcPct val="90000"/>
              </a:lnSpc>
            </a:pPr>
            <a:r>
              <a:rPr lang="en-GB">
                <a:solidFill>
                  <a:srgbClr val="0033CC"/>
                </a:solidFill>
              </a:rPr>
              <a:t>Formal properties</a:t>
            </a:r>
            <a:r>
              <a:rPr lang="en-GB"/>
              <a:t> well understood (complexity, decidability)</a:t>
            </a:r>
          </a:p>
          <a:p>
            <a:pPr lvl="1">
              <a:lnSpc>
                <a:spcPct val="90000"/>
              </a:lnSpc>
            </a:pPr>
            <a:r>
              <a:rPr lang="en-GB"/>
              <a:t>Known </a:t>
            </a:r>
            <a:r>
              <a:rPr lang="en-GB">
                <a:solidFill>
                  <a:srgbClr val="0033CC"/>
                </a:solidFill>
              </a:rPr>
              <a:t>reasoning algorithms</a:t>
            </a:r>
          </a:p>
          <a:p>
            <a:pPr lvl="1">
              <a:lnSpc>
                <a:spcPct val="90000"/>
              </a:lnSpc>
            </a:pPr>
            <a:r>
              <a:rPr lang="en-GB">
                <a:solidFill>
                  <a:srgbClr val="0033CC"/>
                </a:solidFill>
              </a:rPr>
              <a:t>Implemented systems</a:t>
            </a:r>
            <a:r>
              <a:rPr lang="en-GB"/>
              <a:t> (highly optimised)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29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29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296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6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296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296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296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29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ECE89693-65B9-403E-8FAC-2BDD2A37225D}" type="slidenum">
              <a:rPr lang="en-GB"/>
              <a:pPr/>
              <a:t>91</a:t>
            </a:fld>
            <a:endParaRPr lang="en-GB"/>
          </a:p>
        </p:txBody>
      </p:sp>
      <p:sp>
        <p:nvSpPr>
          <p:cNvPr id="351234" name="Rectangle 2"/>
          <p:cNvSpPr>
            <a:spLocks noGrp="1" noChangeArrowheads="1"/>
          </p:cNvSpPr>
          <p:nvPr>
            <p:ph type="title"/>
          </p:nvPr>
        </p:nvSpPr>
        <p:spPr/>
        <p:txBody>
          <a:bodyPr/>
          <a:lstStyle/>
          <a:p>
            <a:r>
              <a:rPr lang="en-US"/>
              <a:t>Intended Use of Semantic Web?</a:t>
            </a:r>
          </a:p>
        </p:txBody>
      </p:sp>
      <p:sp>
        <p:nvSpPr>
          <p:cNvPr id="351235" name="Rectangle 3"/>
          <p:cNvSpPr>
            <a:spLocks noGrp="1" noChangeArrowheads="1"/>
          </p:cNvSpPr>
          <p:nvPr>
            <p:ph type="body" idx="1"/>
          </p:nvPr>
        </p:nvSpPr>
        <p:spPr/>
        <p:txBody>
          <a:bodyPr/>
          <a:lstStyle/>
          <a:p>
            <a:r>
              <a:rPr lang="en-US" dirty="0"/>
              <a:t>Pages should be annotated with RDF triples, with links to RDF-S (our OWL) background ontology. </a:t>
            </a:r>
          </a:p>
        </p:txBody>
      </p:sp>
      <p:pic>
        <p:nvPicPr>
          <p:cNvPr id="351236" name="Picture 4"/>
          <p:cNvPicPr>
            <a:picLocks noChangeAspect="1" noChangeArrowheads="1"/>
          </p:cNvPicPr>
          <p:nvPr/>
        </p:nvPicPr>
        <p:blipFill>
          <a:blip r:embed="rId3" cstate="print"/>
          <a:srcRect/>
          <a:stretch>
            <a:fillRect/>
          </a:stretch>
        </p:blipFill>
        <p:spPr bwMode="auto">
          <a:xfrm>
            <a:off x="304800" y="2819400"/>
            <a:ext cx="3176588" cy="3962400"/>
          </a:xfrm>
          <a:prstGeom prst="rect">
            <a:avLst/>
          </a:prstGeom>
          <a:noFill/>
          <a:ln w="12700">
            <a:noFill/>
            <a:miter lim="800000"/>
            <a:headEnd/>
            <a:tailEnd/>
          </a:ln>
          <a:effectLst/>
        </p:spPr>
      </p:pic>
      <p:pic>
        <p:nvPicPr>
          <p:cNvPr id="351237" name="Picture 5"/>
          <p:cNvPicPr>
            <a:picLocks noChangeAspect="1" noChangeArrowheads="1"/>
          </p:cNvPicPr>
          <p:nvPr/>
        </p:nvPicPr>
        <p:blipFill>
          <a:blip r:embed="rId4" cstate="print"/>
          <a:srcRect/>
          <a:stretch>
            <a:fillRect/>
          </a:stretch>
        </p:blipFill>
        <p:spPr bwMode="auto">
          <a:xfrm>
            <a:off x="3886200" y="2971800"/>
            <a:ext cx="4495800" cy="3513138"/>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45E9D8-1C92-43BD-91AE-ADDB06514548}" type="datetime1">
              <a:rPr lang="en-GB" smtClean="0"/>
              <a:pPr/>
              <a:t>29/04/2010</a:t>
            </a:fld>
            <a:endParaRPr lang="en-GB"/>
          </a:p>
        </p:txBody>
      </p:sp>
      <p:sp>
        <p:nvSpPr>
          <p:cNvPr id="5" name="Slide Number Placeholder 4"/>
          <p:cNvSpPr>
            <a:spLocks noGrp="1"/>
          </p:cNvSpPr>
          <p:nvPr>
            <p:ph type="sldNum" sz="quarter" idx="11"/>
          </p:nvPr>
        </p:nvSpPr>
        <p:spPr/>
        <p:txBody>
          <a:bodyPr/>
          <a:lstStyle/>
          <a:p>
            <a:fld id="{33FBD637-F5C9-40F2-9C37-CB684F551180}" type="slidenum">
              <a:rPr lang="en-GB" smtClean="0"/>
              <a:pPr/>
              <a:t>92</a:t>
            </a:fld>
            <a:endParaRPr lang="en-GB"/>
          </a:p>
        </p:txBody>
      </p:sp>
      <p:grpSp>
        <p:nvGrpSpPr>
          <p:cNvPr id="8" name="Group 7"/>
          <p:cNvGrpSpPr/>
          <p:nvPr/>
        </p:nvGrpSpPr>
        <p:grpSpPr>
          <a:xfrm>
            <a:off x="0" y="4267200"/>
            <a:ext cx="4319587" cy="1568121"/>
            <a:chOff x="304800" y="2895600"/>
            <a:chExt cx="4319587" cy="1568121"/>
          </a:xfrm>
        </p:grpSpPr>
        <p:pic>
          <p:nvPicPr>
            <p:cNvPr id="592898" name="Picture 2"/>
            <p:cNvPicPr>
              <a:picLocks noChangeAspect="1" noChangeArrowheads="1"/>
            </p:cNvPicPr>
            <p:nvPr/>
          </p:nvPicPr>
          <p:blipFill>
            <a:blip r:embed="rId2" cstate="print"/>
            <a:srcRect/>
            <a:stretch>
              <a:fillRect/>
            </a:stretch>
          </p:blipFill>
          <p:spPr bwMode="auto">
            <a:xfrm>
              <a:off x="381000" y="2895600"/>
              <a:ext cx="3886200" cy="1001291"/>
            </a:xfrm>
            <a:prstGeom prst="rect">
              <a:avLst/>
            </a:prstGeom>
            <a:noFill/>
            <a:ln w="9525">
              <a:noFill/>
              <a:miter lim="800000"/>
              <a:headEnd/>
              <a:tailEnd/>
            </a:ln>
          </p:spPr>
        </p:pic>
        <p:pic>
          <p:nvPicPr>
            <p:cNvPr id="592899" name="Picture 3"/>
            <p:cNvPicPr>
              <a:picLocks noChangeAspect="1" noChangeArrowheads="1"/>
            </p:cNvPicPr>
            <p:nvPr/>
          </p:nvPicPr>
          <p:blipFill>
            <a:blip r:embed="rId3" cstate="print"/>
            <a:srcRect/>
            <a:stretch>
              <a:fillRect/>
            </a:stretch>
          </p:blipFill>
          <p:spPr bwMode="auto">
            <a:xfrm>
              <a:off x="304800" y="3810000"/>
              <a:ext cx="4319587" cy="653721"/>
            </a:xfrm>
            <a:prstGeom prst="rect">
              <a:avLst/>
            </a:prstGeom>
            <a:noFill/>
            <a:ln w="9525">
              <a:noFill/>
              <a:miter lim="800000"/>
              <a:headEnd/>
              <a:tailEnd/>
            </a:ln>
          </p:spPr>
        </p:pic>
      </p:grpSp>
      <p:pic>
        <p:nvPicPr>
          <p:cNvPr id="592900" name="Picture 4"/>
          <p:cNvPicPr>
            <a:picLocks noChangeAspect="1" noChangeArrowheads="1"/>
          </p:cNvPicPr>
          <p:nvPr/>
        </p:nvPicPr>
        <p:blipFill>
          <a:blip r:embed="rId4" cstate="print"/>
          <a:srcRect/>
          <a:stretch>
            <a:fillRect/>
          </a:stretch>
        </p:blipFill>
        <p:spPr bwMode="auto">
          <a:xfrm>
            <a:off x="5243513" y="4343400"/>
            <a:ext cx="3900487" cy="1535444"/>
          </a:xfrm>
          <a:prstGeom prst="rect">
            <a:avLst/>
          </a:prstGeom>
          <a:noFill/>
          <a:ln w="9525">
            <a:noFill/>
            <a:miter lim="800000"/>
            <a:headEnd/>
            <a:tailEnd/>
          </a:ln>
        </p:spPr>
      </p:pic>
      <p:grpSp>
        <p:nvGrpSpPr>
          <p:cNvPr id="12" name="Group 11"/>
          <p:cNvGrpSpPr/>
          <p:nvPr/>
        </p:nvGrpSpPr>
        <p:grpSpPr>
          <a:xfrm>
            <a:off x="0" y="152400"/>
            <a:ext cx="3564685" cy="2590800"/>
            <a:chOff x="1219200" y="609600"/>
            <a:chExt cx="3564685" cy="2590800"/>
          </a:xfrm>
        </p:grpSpPr>
        <p:pic>
          <p:nvPicPr>
            <p:cNvPr id="592901" name="Picture 5"/>
            <p:cNvPicPr>
              <a:picLocks noChangeAspect="1" noChangeArrowheads="1"/>
            </p:cNvPicPr>
            <p:nvPr/>
          </p:nvPicPr>
          <p:blipFill>
            <a:blip r:embed="rId5" cstate="print"/>
            <a:srcRect/>
            <a:stretch>
              <a:fillRect/>
            </a:stretch>
          </p:blipFill>
          <p:spPr bwMode="auto">
            <a:xfrm>
              <a:off x="1295400" y="609600"/>
              <a:ext cx="2733675" cy="1049765"/>
            </a:xfrm>
            <a:prstGeom prst="rect">
              <a:avLst/>
            </a:prstGeom>
            <a:noFill/>
            <a:ln w="9525">
              <a:noFill/>
              <a:miter lim="800000"/>
              <a:headEnd/>
              <a:tailEnd/>
            </a:ln>
          </p:spPr>
        </p:pic>
        <p:pic>
          <p:nvPicPr>
            <p:cNvPr id="592902" name="Picture 6"/>
            <p:cNvPicPr>
              <a:picLocks noChangeAspect="1" noChangeArrowheads="1"/>
            </p:cNvPicPr>
            <p:nvPr/>
          </p:nvPicPr>
          <p:blipFill>
            <a:blip r:embed="rId6" cstate="print"/>
            <a:srcRect/>
            <a:stretch>
              <a:fillRect/>
            </a:stretch>
          </p:blipFill>
          <p:spPr bwMode="auto">
            <a:xfrm>
              <a:off x="1219200" y="1676400"/>
              <a:ext cx="3564685" cy="1524000"/>
            </a:xfrm>
            <a:prstGeom prst="rect">
              <a:avLst/>
            </a:prstGeom>
            <a:noFill/>
            <a:ln w="9525">
              <a:noFill/>
              <a:miter lim="800000"/>
              <a:headEnd/>
              <a:tailEnd/>
            </a:ln>
          </p:spPr>
        </p:pic>
      </p:grpSp>
      <p:sp>
        <p:nvSpPr>
          <p:cNvPr id="13" name="Can 12"/>
          <p:cNvSpPr/>
          <p:nvPr/>
        </p:nvSpPr>
        <p:spPr bwMode="auto">
          <a:xfrm>
            <a:off x="1524000" y="3505200"/>
            <a:ext cx="1828800" cy="6096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5" name="Can 14"/>
          <p:cNvSpPr/>
          <p:nvPr/>
        </p:nvSpPr>
        <p:spPr bwMode="auto">
          <a:xfrm>
            <a:off x="5715000" y="3505200"/>
            <a:ext cx="1828800" cy="609600"/>
          </a:xfrm>
          <a:prstGeom prst="can">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6" name="Flowchart: Manual Operation 15"/>
          <p:cNvSpPr/>
          <p:nvPr/>
        </p:nvSpPr>
        <p:spPr bwMode="auto">
          <a:xfrm>
            <a:off x="3962400" y="1371600"/>
            <a:ext cx="1676400" cy="1219200"/>
          </a:xfrm>
          <a:prstGeom prst="flowChartManualOperatio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Integrator</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(needs a way to map schemas)</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18" name="Straight Arrow Connector 17"/>
          <p:cNvCxnSpPr>
            <a:stCxn id="16" idx="2"/>
          </p:cNvCxnSpPr>
          <p:nvPr/>
        </p:nvCxnSpPr>
        <p:spPr bwMode="auto">
          <a:xfrm rot="5400000">
            <a:off x="3200400" y="1905000"/>
            <a:ext cx="914400" cy="2286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16" idx="2"/>
            <a:endCxn id="15" idx="1"/>
          </p:cNvCxnSpPr>
          <p:nvPr/>
        </p:nvCxnSpPr>
        <p:spPr bwMode="auto">
          <a:xfrm rot="16200000" flipH="1">
            <a:off x="5257800" y="2133600"/>
            <a:ext cx="914400" cy="1828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5638800" y="304800"/>
            <a:ext cx="3634328" cy="2800767"/>
          </a:xfrm>
          <a:prstGeom prst="rect">
            <a:avLst/>
          </a:prstGeom>
          <a:noFill/>
        </p:spPr>
        <p:txBody>
          <a:bodyPr wrap="none" rtlCol="0">
            <a:spAutoFit/>
          </a:bodyPr>
          <a:lstStyle/>
          <a:p>
            <a:r>
              <a:rPr lang="en-US" dirty="0" smtClean="0"/>
              <a:t>Semantic Web Solution for </a:t>
            </a:r>
          </a:p>
          <a:p>
            <a:r>
              <a:rPr lang="en-US" dirty="0"/>
              <a:t> </a:t>
            </a:r>
            <a:r>
              <a:rPr lang="en-US" dirty="0" smtClean="0"/>
              <a:t> source integration:</a:t>
            </a:r>
          </a:p>
          <a:p>
            <a:endParaRPr lang="en-US" dirty="0"/>
          </a:p>
          <a:p>
            <a:r>
              <a:rPr lang="en-US" dirty="0" smtClean="0"/>
              <a:t>  </a:t>
            </a:r>
            <a:r>
              <a:rPr lang="en-US" dirty="0" smtClean="0">
                <a:sym typeface="Wingdings" pitchFamily="2" charset="2"/>
              </a:rPr>
              <a:t>Let the sources use whichever schema</a:t>
            </a:r>
          </a:p>
          <a:p>
            <a:r>
              <a:rPr lang="en-US" dirty="0">
                <a:sym typeface="Wingdings" pitchFamily="2" charset="2"/>
              </a:rPr>
              <a:t> </a:t>
            </a:r>
            <a:r>
              <a:rPr lang="en-US" dirty="0" smtClean="0">
                <a:sym typeface="Wingdings" pitchFamily="2" charset="2"/>
              </a:rPr>
              <a:t>     (written in </a:t>
            </a:r>
            <a:r>
              <a:rPr lang="en-US" dirty="0" err="1" smtClean="0">
                <a:sym typeface="Wingdings" pitchFamily="2" charset="2"/>
              </a:rPr>
              <a:t>rdf</a:t>
            </a:r>
            <a:r>
              <a:rPr lang="en-US" dirty="0" smtClean="0">
                <a:sym typeface="Wingdings" pitchFamily="2" charset="2"/>
              </a:rPr>
              <a:t>)</a:t>
            </a:r>
          </a:p>
          <a:p>
            <a:r>
              <a:rPr lang="en-US" dirty="0">
                <a:sym typeface="Wingdings" pitchFamily="2" charset="2"/>
              </a:rPr>
              <a:t> </a:t>
            </a:r>
            <a:r>
              <a:rPr lang="en-US" dirty="0" smtClean="0">
                <a:sym typeface="Wingdings" pitchFamily="2" charset="2"/>
              </a:rPr>
              <a:t> Let there be a global ontology</a:t>
            </a:r>
          </a:p>
          <a:p>
            <a:r>
              <a:rPr lang="en-US" dirty="0">
                <a:sym typeface="Wingdings" pitchFamily="2" charset="2"/>
              </a:rPr>
              <a:t> </a:t>
            </a:r>
            <a:r>
              <a:rPr lang="en-US" dirty="0" smtClean="0">
                <a:sym typeface="Wingdings" pitchFamily="2" charset="2"/>
              </a:rPr>
              <a:t> (mediator schema) onto which the </a:t>
            </a:r>
            <a:r>
              <a:rPr lang="en-US" dirty="0" err="1" smtClean="0">
                <a:sym typeface="Wingdings" pitchFamily="2" charset="2"/>
              </a:rPr>
              <a:t>the</a:t>
            </a:r>
            <a:endParaRPr lang="en-US" dirty="0" smtClean="0">
              <a:sym typeface="Wingdings" pitchFamily="2" charset="2"/>
            </a:endParaRPr>
          </a:p>
          <a:p>
            <a:r>
              <a:rPr lang="en-US" dirty="0">
                <a:sym typeface="Wingdings" pitchFamily="2" charset="2"/>
              </a:rPr>
              <a:t>  </a:t>
            </a:r>
            <a:r>
              <a:rPr lang="en-US" dirty="0" smtClean="0">
                <a:sym typeface="Wingdings" pitchFamily="2" charset="2"/>
              </a:rPr>
              <a:t>individual </a:t>
            </a:r>
            <a:r>
              <a:rPr lang="en-US" dirty="0" err="1" smtClean="0">
                <a:sym typeface="Wingdings" pitchFamily="2" charset="2"/>
              </a:rPr>
              <a:t>ontologies</a:t>
            </a:r>
            <a:r>
              <a:rPr lang="en-US" dirty="0" smtClean="0">
                <a:sym typeface="Wingdings" pitchFamily="2" charset="2"/>
              </a:rPr>
              <a:t> are mapped</a:t>
            </a:r>
          </a:p>
          <a:p>
            <a:r>
              <a:rPr lang="en-US" dirty="0">
                <a:sym typeface="Wingdings" pitchFamily="2" charset="2"/>
              </a:rPr>
              <a:t> </a:t>
            </a:r>
            <a:r>
              <a:rPr lang="en-US" dirty="0" smtClean="0">
                <a:sym typeface="Wingdings" pitchFamily="2" charset="2"/>
              </a:rPr>
              <a:t>   (using OWL)</a:t>
            </a:r>
          </a:p>
          <a:p>
            <a:r>
              <a:rPr lang="en-US" dirty="0">
                <a:sym typeface="Wingdings" pitchFamily="2" charset="2"/>
              </a:rPr>
              <a:t> </a:t>
            </a:r>
            <a:r>
              <a:rPr lang="en-US" dirty="0" smtClean="0">
                <a:sym typeface="Wingdings" pitchFamily="2" charset="2"/>
              </a:rPr>
              <a:t> </a:t>
            </a:r>
            <a:r>
              <a:rPr lang="en-US" dirty="0" smtClean="0">
                <a:solidFill>
                  <a:srgbClr val="FF0000"/>
                </a:solidFill>
                <a:sym typeface="Wingdings" pitchFamily="2" charset="2"/>
              </a:rPr>
              <a:t>Who does the mapping? </a:t>
            </a:r>
            <a:endParaRPr lang="en-US" dirty="0" smtClean="0">
              <a:solidFill>
                <a:srgbClr val="FF0000"/>
              </a:solidFill>
            </a:endParaRP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nodeType="withEffect">
                                  <p:stCondLst>
                                    <p:cond delay="0"/>
                                  </p:stCondLst>
                                  <p:childTnLst>
                                    <p:set>
                                      <p:cBhvr>
                                        <p:cTn id="23" dur="1" fill="hold">
                                          <p:stCondLst>
                                            <p:cond delay="0"/>
                                          </p:stCondLst>
                                        </p:cTn>
                                        <p:tgtEl>
                                          <p:spTgt spid="592900"/>
                                        </p:tgtEl>
                                        <p:attrNameLst>
                                          <p:attrName>style.visibility</p:attrName>
                                        </p:attrNameLst>
                                      </p:cBhvr>
                                      <p:to>
                                        <p:strVal val="visible"/>
                                      </p:to>
                                    </p:set>
                                    <p:animEffect transition="in" filter="blinds(horizontal)">
                                      <p:cBhvr>
                                        <p:cTn id="24" dur="500"/>
                                        <p:tgtEl>
                                          <p:spTgt spid="59290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par>
                                <p:cTn id="33" presetID="3"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6" grpId="0" animBg="1"/>
      <p:bldP spid="22"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48C71F-DE18-4F83-A123-3E3684B53D3C}" type="datetime1">
              <a:rPr lang="en-GB"/>
              <a:pPr/>
              <a:t>29/04/2010</a:t>
            </a:fld>
            <a:endParaRPr lang="en-GB"/>
          </a:p>
        </p:txBody>
      </p:sp>
      <p:sp>
        <p:nvSpPr>
          <p:cNvPr id="5" name="Slide Number Placeholder 4"/>
          <p:cNvSpPr>
            <a:spLocks noGrp="1"/>
          </p:cNvSpPr>
          <p:nvPr>
            <p:ph type="sldNum" sz="quarter" idx="11"/>
          </p:nvPr>
        </p:nvSpPr>
        <p:spPr/>
        <p:txBody>
          <a:bodyPr/>
          <a:lstStyle/>
          <a:p>
            <a:fld id="{AEE4469F-25FE-409C-BC89-C13B65DE385B}" type="slidenum">
              <a:rPr lang="en-GB"/>
              <a:pPr/>
              <a:t>93</a:t>
            </a:fld>
            <a:endParaRPr lang="en-GB"/>
          </a:p>
        </p:txBody>
      </p:sp>
      <p:sp>
        <p:nvSpPr>
          <p:cNvPr id="557058" name="Rectangle 2"/>
          <p:cNvSpPr>
            <a:spLocks noGrp="1" noChangeArrowheads="1"/>
          </p:cNvSpPr>
          <p:nvPr>
            <p:ph type="title"/>
          </p:nvPr>
        </p:nvSpPr>
        <p:spPr>
          <a:xfrm>
            <a:off x="685800" y="457200"/>
            <a:ext cx="7772400" cy="1143000"/>
          </a:xfrm>
        </p:spPr>
        <p:txBody>
          <a:bodyPr/>
          <a:lstStyle/>
          <a:p>
            <a:r>
              <a:rPr lang="en-US" dirty="0" smtClean="0"/>
              <a:t>The annotation problem</a:t>
            </a:r>
            <a:endParaRPr lang="en-US" dirty="0"/>
          </a:p>
        </p:txBody>
      </p:sp>
      <p:sp>
        <p:nvSpPr>
          <p:cNvPr id="557059" name="Rectangle 3"/>
          <p:cNvSpPr>
            <a:spLocks noGrp="1" noChangeArrowheads="1"/>
          </p:cNvSpPr>
          <p:nvPr>
            <p:ph type="body" idx="1"/>
          </p:nvPr>
        </p:nvSpPr>
        <p:spPr/>
        <p:txBody>
          <a:bodyPr/>
          <a:lstStyle/>
          <a:p>
            <a:pPr>
              <a:lnSpc>
                <a:spcPct val="90000"/>
              </a:lnSpc>
            </a:pPr>
            <a:r>
              <a:rPr lang="en-US" sz="1600" dirty="0"/>
              <a:t>Semantic web works if the users annotate their pages using some existing ontology (or their own ontology, but with mapping to other </a:t>
            </a:r>
            <a:r>
              <a:rPr lang="en-US" sz="1600" dirty="0" err="1"/>
              <a:t>ontologies</a:t>
            </a:r>
            <a:r>
              <a:rPr lang="en-US" sz="1600" dirty="0"/>
              <a:t>)</a:t>
            </a:r>
          </a:p>
          <a:p>
            <a:pPr lvl="1">
              <a:lnSpc>
                <a:spcPct val="90000"/>
              </a:lnSpc>
            </a:pPr>
            <a:r>
              <a:rPr lang="en-US" sz="1400" dirty="0"/>
              <a:t>But users typically do not conform to standards..</a:t>
            </a:r>
          </a:p>
          <a:p>
            <a:pPr lvl="2">
              <a:lnSpc>
                <a:spcPct val="90000"/>
              </a:lnSpc>
            </a:pPr>
            <a:r>
              <a:rPr lang="en-US" sz="1400" dirty="0"/>
              <a:t>and are not patient enough for  delayed gratification… </a:t>
            </a:r>
          </a:p>
          <a:p>
            <a:pPr>
              <a:lnSpc>
                <a:spcPct val="90000"/>
              </a:lnSpc>
            </a:pPr>
            <a:r>
              <a:rPr lang="en-US" sz="1600" dirty="0" smtClean="0"/>
              <a:t>Solutions</a:t>
            </a:r>
            <a:endParaRPr lang="en-US" sz="1600" dirty="0"/>
          </a:p>
          <a:p>
            <a:pPr lvl="1">
              <a:lnSpc>
                <a:spcPct val="90000"/>
              </a:lnSpc>
            </a:pPr>
            <a:r>
              <a:rPr lang="en-US" sz="1400" dirty="0"/>
              <a:t>1. Intercede in the way pages are created (act as if you are helping them write web-pages)</a:t>
            </a:r>
          </a:p>
          <a:p>
            <a:pPr lvl="2">
              <a:lnSpc>
                <a:spcPct val="90000"/>
              </a:lnSpc>
            </a:pPr>
            <a:r>
              <a:rPr lang="en-US" sz="1400" dirty="0"/>
              <a:t>What if we change the MS </a:t>
            </a:r>
            <a:r>
              <a:rPr lang="en-US" sz="1400" dirty="0" err="1"/>
              <a:t>Frontpage</a:t>
            </a:r>
            <a:r>
              <a:rPr lang="en-US" sz="1400" dirty="0"/>
              <a:t>/Claris Homepage so that they (slyly) add annotations? </a:t>
            </a:r>
          </a:p>
          <a:p>
            <a:pPr lvl="2">
              <a:lnSpc>
                <a:spcPct val="90000"/>
              </a:lnSpc>
            </a:pPr>
            <a:r>
              <a:rPr lang="en-US" sz="1400" dirty="0"/>
              <a:t>E.g. The </a:t>
            </a:r>
            <a:r>
              <a:rPr lang="en-US" sz="1400" dirty="0">
                <a:hlinkClick r:id="rId3"/>
              </a:rPr>
              <a:t>Mangrove</a:t>
            </a:r>
            <a:r>
              <a:rPr lang="en-US" sz="1400" dirty="0"/>
              <a:t> project at U. Wash. </a:t>
            </a:r>
          </a:p>
          <a:p>
            <a:pPr lvl="3">
              <a:lnSpc>
                <a:spcPct val="90000"/>
              </a:lnSpc>
            </a:pPr>
            <a:r>
              <a:rPr lang="en-US" sz="1400" dirty="0"/>
              <a:t>Help user in tagging their data (allow graphical editing)</a:t>
            </a:r>
          </a:p>
          <a:p>
            <a:pPr lvl="3">
              <a:lnSpc>
                <a:spcPct val="90000"/>
              </a:lnSpc>
            </a:pPr>
            <a:r>
              <a:rPr lang="en-US" sz="1400" dirty="0"/>
              <a:t>Provide instant gratification by running services that </a:t>
            </a:r>
            <a:r>
              <a:rPr lang="en-US" sz="1400" i="1" dirty="0"/>
              <a:t>use </a:t>
            </a:r>
            <a:r>
              <a:rPr lang="en-US" sz="1400" dirty="0"/>
              <a:t>the tags.</a:t>
            </a:r>
          </a:p>
          <a:p>
            <a:pPr lvl="1">
              <a:lnSpc>
                <a:spcPct val="90000"/>
              </a:lnSpc>
            </a:pPr>
            <a:r>
              <a:rPr lang="en-US" sz="1400" dirty="0"/>
              <a:t>2. Collaborative tagging!</a:t>
            </a:r>
          </a:p>
          <a:p>
            <a:pPr lvl="2">
              <a:lnSpc>
                <a:spcPct val="90000"/>
              </a:lnSpc>
            </a:pPr>
            <a:r>
              <a:rPr lang="en-US" sz="1400" dirty="0"/>
              <a:t>“</a:t>
            </a:r>
            <a:r>
              <a:rPr lang="en-US" sz="1400" dirty="0" err="1"/>
              <a:t>Folksonomies</a:t>
            </a:r>
            <a:r>
              <a:rPr lang="en-US" sz="1400" dirty="0"/>
              <a:t>” (look at Wikipedia article)</a:t>
            </a:r>
          </a:p>
          <a:p>
            <a:pPr lvl="3">
              <a:lnSpc>
                <a:spcPct val="90000"/>
              </a:lnSpc>
            </a:pPr>
            <a:r>
              <a:rPr lang="en-US" sz="1400" dirty="0"/>
              <a:t>FLICKR, </a:t>
            </a:r>
            <a:r>
              <a:rPr lang="en-US" sz="1400" dirty="0" err="1"/>
              <a:t>Technorati</a:t>
            </a:r>
            <a:r>
              <a:rPr lang="en-US" sz="1400" dirty="0"/>
              <a:t>, deli.cio.us etc </a:t>
            </a:r>
          </a:p>
          <a:p>
            <a:pPr lvl="2">
              <a:lnSpc>
                <a:spcPct val="90000"/>
              </a:lnSpc>
            </a:pPr>
            <a:r>
              <a:rPr lang="en-US" sz="1400" dirty="0"/>
              <a:t>CBIOC, ESP game etc. </a:t>
            </a:r>
          </a:p>
          <a:p>
            <a:pPr lvl="3">
              <a:lnSpc>
                <a:spcPct val="90000"/>
              </a:lnSpc>
            </a:pPr>
            <a:r>
              <a:rPr lang="en-US" sz="1400" dirty="0"/>
              <a:t>Need to </a:t>
            </a:r>
            <a:r>
              <a:rPr lang="en-US" sz="1400" i="1" dirty="0"/>
              <a:t>incentivize </a:t>
            </a:r>
            <a:r>
              <a:rPr lang="en-US" sz="1400" dirty="0"/>
              <a:t>users to do the annotations..</a:t>
            </a:r>
          </a:p>
          <a:p>
            <a:pPr lvl="1">
              <a:lnSpc>
                <a:spcPct val="90000"/>
              </a:lnSpc>
            </a:pPr>
            <a:r>
              <a:rPr lang="en-US" sz="1400" dirty="0"/>
              <a:t>3. Automated information extraction (next topic</a:t>
            </a:r>
            <a:r>
              <a:rPr lang="en-US" sz="1400" dirty="0" smtClean="0"/>
              <a:t>)</a:t>
            </a:r>
          </a:p>
          <a:p>
            <a:pPr lvl="2">
              <a:lnSpc>
                <a:spcPct val="90000"/>
              </a:lnSpc>
            </a:pPr>
            <a:r>
              <a:rPr lang="en-US" sz="1400" dirty="0" smtClean="0"/>
              <a:t>“Structure Servers” (e.g. </a:t>
            </a:r>
            <a:r>
              <a:rPr lang="en-US" sz="1400" dirty="0" err="1" smtClean="0"/>
              <a:t>Semtag</a:t>
            </a:r>
            <a:r>
              <a:rPr lang="en-US" sz="1400" dirty="0" smtClean="0"/>
              <a:t>/Seeker)</a:t>
            </a:r>
            <a:endParaRPr lang="en-US" sz="1400" dirty="0"/>
          </a:p>
          <a:p>
            <a:pPr lvl="3">
              <a:lnSpc>
                <a:spcPct val="90000"/>
              </a:lnSpc>
              <a:buFontTx/>
              <a:buNone/>
            </a:pPr>
            <a:endParaRPr lang="en-US" sz="1400" dirty="0"/>
          </a:p>
          <a:p>
            <a:pPr lvl="1">
              <a:lnSpc>
                <a:spcPct val="90000"/>
              </a:lnSpc>
            </a:pPr>
            <a:endParaRPr lang="en-US" sz="1400" dirty="0"/>
          </a:p>
        </p:txBody>
      </p:sp>
      <p:sp>
        <p:nvSpPr>
          <p:cNvPr id="6" name="Right Arrow 5"/>
          <p:cNvSpPr/>
          <p:nvPr/>
        </p:nvSpPr>
        <p:spPr bwMode="auto">
          <a:xfrm rot="10800000">
            <a:off x="6096000" y="5791200"/>
            <a:ext cx="8382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06DBB6-023E-43A8-9E8C-4E77DD04ED5D}" type="datetime1">
              <a:rPr lang="en-GB"/>
              <a:pPr/>
              <a:t>29/04/2010</a:t>
            </a:fld>
            <a:endParaRPr lang="en-GB"/>
          </a:p>
        </p:txBody>
      </p:sp>
      <p:sp>
        <p:nvSpPr>
          <p:cNvPr id="5" name="Slide Number Placeholder 4"/>
          <p:cNvSpPr>
            <a:spLocks noGrp="1"/>
          </p:cNvSpPr>
          <p:nvPr>
            <p:ph type="sldNum" sz="quarter" idx="11"/>
          </p:nvPr>
        </p:nvSpPr>
        <p:spPr/>
        <p:txBody>
          <a:bodyPr/>
          <a:lstStyle/>
          <a:p>
            <a:fld id="{A68C8C13-EC72-4787-82A9-D9FFA0CD65F3}" type="slidenum">
              <a:rPr lang="en-GB"/>
              <a:pPr/>
              <a:t>94</a:t>
            </a:fld>
            <a:endParaRPr lang="en-GB"/>
          </a:p>
        </p:txBody>
      </p:sp>
      <p:sp>
        <p:nvSpPr>
          <p:cNvPr id="559106" name="Rectangle 2"/>
          <p:cNvSpPr>
            <a:spLocks noGrp="1" noChangeArrowheads="1"/>
          </p:cNvSpPr>
          <p:nvPr>
            <p:ph type="title"/>
          </p:nvPr>
        </p:nvSpPr>
        <p:spPr/>
        <p:txBody>
          <a:bodyPr/>
          <a:lstStyle/>
          <a:p>
            <a:r>
              <a:rPr lang="en-US"/>
              <a:t>Folksonomies—The good</a:t>
            </a:r>
          </a:p>
        </p:txBody>
      </p:sp>
      <p:sp>
        <p:nvSpPr>
          <p:cNvPr id="559107" name="Rectangle 3"/>
          <p:cNvSpPr>
            <a:spLocks noGrp="1" noChangeArrowheads="1"/>
          </p:cNvSpPr>
          <p:nvPr>
            <p:ph type="body" idx="1"/>
          </p:nvPr>
        </p:nvSpPr>
        <p:spPr/>
        <p:txBody>
          <a:bodyPr/>
          <a:lstStyle/>
          <a:p>
            <a:r>
              <a:rPr lang="en-US"/>
              <a:t>Bottom-up approach to taxonomies/ontologies</a:t>
            </a:r>
          </a:p>
          <a:p>
            <a:pPr lvl="1"/>
            <a:r>
              <a:rPr lang="en-US"/>
              <a:t>[In systems like] Furl, Flickr and Del.icio.us... people classify their pictures/bookmarks/web pages with tags (e.g. wedding), and then the most popular tags float to the top (e.g. Flickr's tags or Del.icio.us on the right).... </a:t>
            </a:r>
          </a:p>
          <a:p>
            <a:pPr lvl="1"/>
            <a:r>
              <a:rPr lang="en-US"/>
              <a:t>[F]olksonomies can work well for certain kinds of information because </a:t>
            </a:r>
            <a:r>
              <a:rPr lang="en-US">
                <a:solidFill>
                  <a:srgbClr val="CC3300"/>
                </a:solidFill>
              </a:rPr>
              <a:t>they offer a small reward for using one of the popular categories</a:t>
            </a:r>
            <a:r>
              <a:rPr lang="en-US"/>
              <a:t> (such as your photo appearing on a popular page). People who enjoy the social aspects of the system will gravitate to popular categories while still having the freedom to keep their own lists of tags. </a:t>
            </a:r>
          </a:p>
          <a:p>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4F2DE9B7-A599-411B-A557-2B7E7D020136}" type="datetime1">
              <a:rPr lang="en-GB"/>
              <a:pPr/>
              <a:t>29/04/2010</a:t>
            </a:fld>
            <a:endParaRPr lang="en-GB"/>
          </a:p>
        </p:txBody>
      </p:sp>
      <p:sp>
        <p:nvSpPr>
          <p:cNvPr id="5" name="Slide Number Placeholder 2"/>
          <p:cNvSpPr>
            <a:spLocks noGrp="1"/>
          </p:cNvSpPr>
          <p:nvPr>
            <p:ph type="sldNum" sz="quarter" idx="11"/>
          </p:nvPr>
        </p:nvSpPr>
        <p:spPr/>
        <p:txBody>
          <a:bodyPr/>
          <a:lstStyle/>
          <a:p>
            <a:fld id="{075AC53D-6232-4949-9549-552DB1B6D139}" type="slidenum">
              <a:rPr lang="en-GB"/>
              <a:pPr/>
              <a:t>95</a:t>
            </a:fld>
            <a:endParaRPr lang="en-GB"/>
          </a:p>
        </p:txBody>
      </p:sp>
      <p:pic>
        <p:nvPicPr>
          <p:cNvPr id="561154" name="Picture 2"/>
          <p:cNvPicPr>
            <a:picLocks noChangeAspect="1" noChangeArrowheads="1"/>
          </p:cNvPicPr>
          <p:nvPr/>
        </p:nvPicPr>
        <p:blipFill>
          <a:blip r:embed="rId3" cstate="print"/>
          <a:srcRect/>
          <a:stretch>
            <a:fillRect/>
          </a:stretch>
        </p:blipFill>
        <p:spPr bwMode="auto">
          <a:xfrm>
            <a:off x="2314575" y="0"/>
            <a:ext cx="6829425" cy="6773863"/>
          </a:xfrm>
          <a:prstGeom prst="rect">
            <a:avLst/>
          </a:prstGeom>
          <a:noFill/>
          <a:ln w="9525">
            <a:noFill/>
            <a:miter lim="800000"/>
            <a:headEnd/>
            <a:tailEnd/>
          </a:ln>
          <a:effectLst/>
        </p:spPr>
      </p:pic>
      <p:sp>
        <p:nvSpPr>
          <p:cNvPr id="561155" name="Text Box 3"/>
          <p:cNvSpPr txBox="1">
            <a:spLocks noChangeArrowheads="1"/>
          </p:cNvSpPr>
          <p:nvPr/>
        </p:nvSpPr>
        <p:spPr bwMode="auto">
          <a:xfrm>
            <a:off x="152400" y="1905000"/>
            <a:ext cx="2206625" cy="1552575"/>
          </a:xfrm>
          <a:prstGeom prst="rect">
            <a:avLst/>
          </a:prstGeom>
          <a:noFill/>
          <a:ln w="9525">
            <a:noFill/>
            <a:miter lim="800000"/>
            <a:headEnd/>
            <a:tailEnd/>
          </a:ln>
          <a:effectLst/>
        </p:spPr>
        <p:txBody>
          <a:bodyPr wrap="none">
            <a:spAutoFit/>
          </a:bodyPr>
          <a:lstStyle/>
          <a:p>
            <a:r>
              <a:rPr lang="en-US" sz="2400" b="1">
                <a:latin typeface="Script MT Bold" pitchFamily="66" charset="0"/>
              </a:rPr>
              <a:t>Works best when</a:t>
            </a:r>
          </a:p>
          <a:p>
            <a:r>
              <a:rPr lang="en-US" sz="2400" b="1">
                <a:latin typeface="Script MT Bold" pitchFamily="66" charset="0"/>
              </a:rPr>
              <a:t>Many people</a:t>
            </a:r>
          </a:p>
          <a:p>
            <a:r>
              <a:rPr lang="en-US" sz="2400" b="1">
                <a:latin typeface="Script MT Bold" pitchFamily="66" charset="0"/>
              </a:rPr>
              <a:t>Tag the same</a:t>
            </a:r>
          </a:p>
          <a:p>
            <a:r>
              <a:rPr lang="en-US" sz="2400" b="1">
                <a:latin typeface="Script MT Bold" pitchFamily="66" charset="0"/>
              </a:rPr>
              <a:t>Info…</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43B84B-BF1A-4E69-8054-0F049ADD7F99}" type="datetime1">
              <a:rPr lang="en-GB"/>
              <a:pPr/>
              <a:t>27/04/2010</a:t>
            </a:fld>
            <a:endParaRPr lang="en-GB"/>
          </a:p>
        </p:txBody>
      </p:sp>
      <p:sp>
        <p:nvSpPr>
          <p:cNvPr id="5" name="Slide Number Placeholder 4"/>
          <p:cNvSpPr>
            <a:spLocks noGrp="1"/>
          </p:cNvSpPr>
          <p:nvPr>
            <p:ph type="sldNum" sz="quarter" idx="11"/>
          </p:nvPr>
        </p:nvSpPr>
        <p:spPr/>
        <p:txBody>
          <a:bodyPr/>
          <a:lstStyle/>
          <a:p>
            <a:fld id="{B439369F-D671-47FF-B2B8-6A09B263651F}" type="slidenum">
              <a:rPr lang="en-GB"/>
              <a:pPr/>
              <a:t>96</a:t>
            </a:fld>
            <a:endParaRPr lang="en-GB"/>
          </a:p>
        </p:txBody>
      </p:sp>
      <p:sp>
        <p:nvSpPr>
          <p:cNvPr id="563202" name="Rectangle 2"/>
          <p:cNvSpPr>
            <a:spLocks noGrp="1" noChangeArrowheads="1"/>
          </p:cNvSpPr>
          <p:nvPr>
            <p:ph type="title"/>
          </p:nvPr>
        </p:nvSpPr>
        <p:spPr/>
        <p:txBody>
          <a:bodyPr/>
          <a:lstStyle/>
          <a:p>
            <a:r>
              <a:rPr lang="en-US"/>
              <a:t>Folksonomies… the bad</a:t>
            </a:r>
          </a:p>
        </p:txBody>
      </p:sp>
      <p:sp>
        <p:nvSpPr>
          <p:cNvPr id="563203" name="Rectangle 3"/>
          <p:cNvSpPr>
            <a:spLocks noGrp="1" noChangeArrowheads="1"/>
          </p:cNvSpPr>
          <p:nvPr>
            <p:ph type="body" idx="1"/>
          </p:nvPr>
        </p:nvSpPr>
        <p:spPr/>
        <p:txBody>
          <a:bodyPr/>
          <a:lstStyle/>
          <a:p>
            <a:r>
              <a:rPr lang="en-US"/>
              <a:t>On the other hand, not hard to see a few reasons why a folksonomy would be less than ideal in a lot of cases: </a:t>
            </a:r>
          </a:p>
          <a:p>
            <a:pPr lvl="1"/>
            <a:r>
              <a:rPr lang="en-US"/>
              <a:t>None of the current implementations have synonym control (e.g. "selfportrait" and "me" are distinct Flickr tags, as are "mac" and "macintosh" on Del.icio.us). </a:t>
            </a:r>
          </a:p>
          <a:p>
            <a:pPr lvl="1"/>
            <a:r>
              <a:rPr lang="en-US"/>
              <a:t>Also, there's a certain lack of precision involved in using simple one-word tags--like which Lance are we talking about? </a:t>
            </a:r>
          </a:p>
          <a:p>
            <a:pPr lvl="1"/>
            <a:r>
              <a:rPr lang="en-US"/>
              <a:t>And, of course, there's no heirarchy and the content types (bookmarks, photos) are fairly simple. </a:t>
            </a:r>
          </a:p>
          <a:p>
            <a:r>
              <a:rPr lang="en-US" b="0"/>
              <a:t>For indexing and library people, folksonomies are about as appealing as Wikipedia is to </a:t>
            </a:r>
            <a:r>
              <a:rPr lang="en-US" b="0">
                <a:hlinkClick r:id="rId3"/>
              </a:rPr>
              <a:t>encyclopedia</a:t>
            </a:r>
            <a:r>
              <a:rPr lang="en-US" b="0"/>
              <a:t> </a:t>
            </a:r>
            <a:r>
              <a:rPr lang="en-US" b="0">
                <a:hlinkClick r:id="rId4"/>
              </a:rPr>
              <a:t>editors</a:t>
            </a:r>
            <a:r>
              <a:rPr lang="en-US" b="0"/>
              <a:t>. </a:t>
            </a:r>
          </a:p>
          <a:p>
            <a:pPr lvl="1"/>
            <a:r>
              <a:rPr lang="en-US" b="0"/>
              <a:t>But.. there's some interesting stuff happening around them.</a:t>
            </a:r>
            <a:r>
              <a:rPr lang="en-US"/>
              <a:t> </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3D2A7B-FA20-4219-9E3E-71F747B7FD06}" type="datetime1">
              <a:rPr lang="en-GB"/>
              <a:pPr/>
              <a:t>27/04/2010</a:t>
            </a:fld>
            <a:endParaRPr lang="en-GB"/>
          </a:p>
        </p:txBody>
      </p:sp>
      <p:sp>
        <p:nvSpPr>
          <p:cNvPr id="5" name="Slide Number Placeholder 4"/>
          <p:cNvSpPr>
            <a:spLocks noGrp="1"/>
          </p:cNvSpPr>
          <p:nvPr>
            <p:ph type="sldNum" sz="quarter" idx="11"/>
          </p:nvPr>
        </p:nvSpPr>
        <p:spPr/>
        <p:txBody>
          <a:bodyPr/>
          <a:lstStyle/>
          <a:p>
            <a:fld id="{6EA76D2D-B599-46A0-A946-B502630ABBD2}" type="slidenum">
              <a:rPr lang="en-GB"/>
              <a:pPr/>
              <a:t>97</a:t>
            </a:fld>
            <a:endParaRPr lang="en-GB"/>
          </a:p>
        </p:txBody>
      </p:sp>
      <p:sp>
        <p:nvSpPr>
          <p:cNvPr id="565250" name="Rectangle 2"/>
          <p:cNvSpPr>
            <a:spLocks noGrp="1" noChangeArrowheads="1"/>
          </p:cNvSpPr>
          <p:nvPr>
            <p:ph type="title"/>
          </p:nvPr>
        </p:nvSpPr>
        <p:spPr/>
        <p:txBody>
          <a:bodyPr/>
          <a:lstStyle/>
          <a:p>
            <a:r>
              <a:rPr lang="en-US" sz="3600"/>
              <a:t>Mass Collaboration </a:t>
            </a:r>
            <a:br>
              <a:rPr lang="en-US" sz="3600"/>
            </a:br>
            <a:r>
              <a:rPr lang="en-US" sz="3600"/>
              <a:t>(&amp; Mice running the Earth)</a:t>
            </a:r>
          </a:p>
        </p:txBody>
      </p:sp>
      <p:sp>
        <p:nvSpPr>
          <p:cNvPr id="565251" name="Rectangle 3"/>
          <p:cNvSpPr>
            <a:spLocks noGrp="1" noChangeArrowheads="1"/>
          </p:cNvSpPr>
          <p:nvPr>
            <p:ph type="body" idx="1"/>
          </p:nvPr>
        </p:nvSpPr>
        <p:spPr/>
        <p:txBody>
          <a:bodyPr/>
          <a:lstStyle/>
          <a:p>
            <a:r>
              <a:rPr lang="en-US"/>
              <a:t>The quality of the tags generated through folksonomies is notoriously hard to control</a:t>
            </a:r>
          </a:p>
          <a:p>
            <a:pPr lvl="1"/>
            <a:r>
              <a:rPr lang="en-US"/>
              <a:t>So, design mechanisms that ensure correctness of tags.. </a:t>
            </a:r>
          </a:p>
          <a:p>
            <a:pPr lvl="2"/>
            <a:r>
              <a:rPr lang="en-US"/>
              <a:t>ESP game makes it fun to</a:t>
            </a:r>
          </a:p>
          <a:p>
            <a:pPr lvl="2"/>
            <a:r>
              <a:rPr lang="en-US"/>
              <a:t>CBIOC and Google Co-op restrict annotation previleges to trusted users.. </a:t>
            </a:r>
          </a:p>
          <a:p>
            <a:r>
              <a:rPr lang="en-US"/>
              <a:t>It is hard to get people to tag things in which they don’t have personal interest..</a:t>
            </a:r>
          </a:p>
          <a:p>
            <a:pPr lvl="1"/>
            <a:r>
              <a:rPr lang="en-US"/>
              <a:t>Find incentive structures..</a:t>
            </a:r>
          </a:p>
          <a:p>
            <a:pPr lvl="2"/>
            <a:r>
              <a:rPr lang="en-US"/>
              <a:t>ESP makes it a “game” with points</a:t>
            </a:r>
          </a:p>
          <a:p>
            <a:pPr lvl="2"/>
            <a:r>
              <a:rPr lang="en-US"/>
              <a:t>CBIOC and Google Co-op  try to promise delayed gratification in terms of improved search later..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fontScheme name="2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mpany Meeting (Online)">
  <a:themeElements>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Onlin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Onlin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Onlin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35952</TotalTime>
  <Words>7009</Words>
  <Application>Microsoft Office PowerPoint</Application>
  <PresentationFormat>On-screen Show (4:3)</PresentationFormat>
  <Paragraphs>1213</Paragraphs>
  <Slides>97</Slides>
  <Notes>84</Notes>
  <HiddenSlides>26</HiddenSlides>
  <MMClips>0</MMClips>
  <ScaleCrop>false</ScaleCrop>
  <HeadingPairs>
    <vt:vector size="8" baseType="variant">
      <vt:variant>
        <vt:lpstr>Fonts Used</vt:lpstr>
      </vt:variant>
      <vt:variant>
        <vt:i4>17</vt:i4>
      </vt:variant>
      <vt:variant>
        <vt:lpstr>Theme</vt:lpstr>
      </vt:variant>
      <vt:variant>
        <vt:i4>11</vt:i4>
      </vt:variant>
      <vt:variant>
        <vt:lpstr>Embedded OLE Servers</vt:lpstr>
      </vt:variant>
      <vt:variant>
        <vt:i4>1</vt:i4>
      </vt:variant>
      <vt:variant>
        <vt:lpstr>Slide Titles</vt:lpstr>
      </vt:variant>
      <vt:variant>
        <vt:i4>97</vt:i4>
      </vt:variant>
    </vt:vector>
  </HeadingPairs>
  <TitlesOfParts>
    <vt:vector size="126" baseType="lpstr">
      <vt:lpstr>Times New Roman</vt:lpstr>
      <vt:lpstr>Arial</vt:lpstr>
      <vt:lpstr>Wingdings</vt:lpstr>
      <vt:lpstr>Arial Narrow</vt:lpstr>
      <vt:lpstr>Arial Black</vt:lpstr>
      <vt:lpstr>Book Antiqua</vt:lpstr>
      <vt:lpstr>Symbol</vt:lpstr>
      <vt:lpstr>Tahoma</vt:lpstr>
      <vt:lpstr>Verdana</vt:lpstr>
      <vt:lpstr>Roman</vt:lpstr>
      <vt:lpstr>Wingdings 3</vt:lpstr>
      <vt:lpstr>Wingdings 2</vt:lpstr>
      <vt:lpstr>Arial Unicode MS</vt:lpstr>
      <vt:lpstr>Courier New</vt:lpstr>
      <vt:lpstr>cmsy10</vt:lpstr>
      <vt:lpstr>Modern No. 20</vt:lpstr>
      <vt:lpstr>Script MT Bold</vt:lpstr>
      <vt:lpstr>Default Design</vt:lpstr>
      <vt:lpstr>1_Default Design</vt:lpstr>
      <vt:lpstr>Pixel</vt:lpstr>
      <vt:lpstr>Capsules</vt:lpstr>
      <vt:lpstr>2_Default Design</vt:lpstr>
      <vt:lpstr>Company Meeting (Online)</vt:lpstr>
      <vt:lpstr>1_Company Meeting (Online)</vt:lpstr>
      <vt:lpstr>2_Company Meeting (Online)</vt:lpstr>
      <vt:lpstr>3_Company Meeting (Online)</vt:lpstr>
      <vt:lpstr>4_Company Meeting (Online)</vt:lpstr>
      <vt:lpstr>5_Company Meeting (Online)</vt:lpstr>
      <vt:lpstr>Chart</vt:lpstr>
      <vt:lpstr>Structure</vt:lpstr>
      <vt:lpstr>Structure helps querying</vt:lpstr>
      <vt:lpstr>Slide 3</vt:lpstr>
      <vt:lpstr>Slide 4</vt:lpstr>
      <vt:lpstr>Adapting old disciplines for Web-age</vt:lpstr>
      <vt:lpstr>Why do we care about databases?</vt:lpstr>
      <vt:lpstr>Deep Web is databases..</vt:lpstr>
      <vt:lpstr>Databases offer lessons on exploiting structure</vt:lpstr>
      <vt:lpstr>Specifying Structured Text/Data: XML</vt:lpstr>
      <vt:lpstr>An XML Document Example</vt:lpstr>
      <vt:lpstr>XML Terminology</vt:lpstr>
      <vt:lpstr>More XML: Attributes</vt:lpstr>
      <vt:lpstr>More XML: Oids and References</vt:lpstr>
      <vt:lpstr>Slide 14</vt:lpstr>
      <vt:lpstr>XML &amp; Order</vt:lpstr>
      <vt:lpstr>HTML vs. XML</vt:lpstr>
      <vt:lpstr>Slide 17</vt:lpstr>
      <vt:lpstr>DOM Tree (Document-Object Model)</vt:lpstr>
      <vt:lpstr>Slide 19</vt:lpstr>
      <vt:lpstr>Who puts everything into XML?</vt:lpstr>
      <vt:lpstr>XML Dialect “pot pourri”</vt:lpstr>
      <vt:lpstr>Why are IR folks excited about XML?</vt:lpstr>
      <vt:lpstr>Why are Database folks excited about XML?</vt:lpstr>
      <vt:lpstr>XML viewed from an IR Point of View</vt:lpstr>
      <vt:lpstr>Vector-space Retrieval for XML</vt:lpstr>
      <vt:lpstr>Slide 26</vt:lpstr>
      <vt:lpstr>Slide 27</vt:lpstr>
      <vt:lpstr>Slide 28</vt:lpstr>
      <vt:lpstr>Gettysburg Cemetery Dedication</vt:lpstr>
      <vt:lpstr>Agenda</vt:lpstr>
      <vt:lpstr>Not on Agenda!</vt:lpstr>
      <vt:lpstr>Review of Key Objectives &amp; Critical Success Factors</vt:lpstr>
      <vt:lpstr>Organizational Overview</vt:lpstr>
      <vt:lpstr>Summary</vt:lpstr>
      <vt:lpstr>XML viewed from a Database Point of View</vt:lpstr>
      <vt:lpstr>XML vs. Relational Data</vt:lpstr>
      <vt:lpstr>XML Data Model (DOM)</vt:lpstr>
      <vt:lpstr>DTDs</vt:lpstr>
      <vt:lpstr>XML Schema</vt:lpstr>
      <vt:lpstr>XML Schema </vt:lpstr>
      <vt:lpstr>RDF: Meta-data Standard for Web</vt:lpstr>
      <vt:lpstr>Slide 42</vt:lpstr>
      <vt:lpstr>Slide 43</vt:lpstr>
      <vt:lpstr>FLoWeR Expressions</vt:lpstr>
      <vt:lpstr>Comparison to SQL</vt:lpstr>
      <vt:lpstr>Slide 46</vt:lpstr>
      <vt:lpstr>DTD for http://www.bn.com/bib.xml</vt:lpstr>
      <vt:lpstr>Example Query  </vt:lpstr>
      <vt:lpstr>Example Query (2)  </vt:lpstr>
      <vt:lpstr>XML frenzy in the DB Community</vt:lpstr>
      <vt:lpstr>XML middleware for Databases</vt:lpstr>
      <vt:lpstr>XML &amp; Meaning</vt:lpstr>
      <vt:lpstr>XML  machine accessible meaning</vt:lpstr>
      <vt:lpstr>XML  machine accessible meaning</vt:lpstr>
      <vt:lpstr>XML  machine accessible meaning</vt:lpstr>
      <vt:lpstr>XML  machine accessible meaning</vt:lpstr>
      <vt:lpstr>But other people use other schemas</vt:lpstr>
      <vt:lpstr>But other people use other schemas</vt:lpstr>
      <vt:lpstr>XML &amp; Meaning: Summary</vt:lpstr>
      <vt:lpstr>Slide 60</vt:lpstr>
      <vt:lpstr>Slide 61</vt:lpstr>
      <vt:lpstr>Semantic Web Standards RDF/RDF-Schema/OWL</vt:lpstr>
      <vt:lpstr>Syntax vs. Semantics</vt:lpstr>
      <vt:lpstr>XML isn’t enough for Knowledge Exchange..</vt:lpstr>
      <vt:lpstr>Nesting of Tags in XML </vt:lpstr>
      <vt:lpstr>What we want is a standard for representing knowledge on the web.. </vt:lpstr>
      <vt:lpstr>Basic Ideas of RDF</vt:lpstr>
      <vt:lpstr>Web “Schema” Languages</vt:lpstr>
      <vt:lpstr>RDF and RDFS</vt:lpstr>
      <vt:lpstr>The RDF Data Model</vt:lpstr>
      <vt:lpstr>URIs</vt:lpstr>
      <vt:lpstr>RDF Syntax</vt:lpstr>
      <vt:lpstr>Linking Statements</vt:lpstr>
      <vt:lpstr>A Critical View of RDF:  Binary Predicates</vt:lpstr>
      <vt:lpstr>A Critical View of RDF:  Binary Predicates (2)</vt:lpstr>
      <vt:lpstr>A Critical View of RDF: Properties</vt:lpstr>
      <vt:lpstr>A Critical View of RDF: Reification</vt:lpstr>
      <vt:lpstr>A Critical View of RDF: Summary</vt:lpstr>
      <vt:lpstr>RDF Schema (RDFS)</vt:lpstr>
      <vt:lpstr>Slide 80</vt:lpstr>
      <vt:lpstr>Slide 81</vt:lpstr>
      <vt:lpstr>RDF/RDFS vs. General Knowledge Rep &amp; Reasoning</vt:lpstr>
      <vt:lpstr>Expressiveness issues in RDF-Schema</vt:lpstr>
      <vt:lpstr>Problems with RDFS</vt:lpstr>
      <vt:lpstr>RDFS Examples</vt:lpstr>
      <vt:lpstr>RDF/RDFS “Liberality”</vt:lpstr>
      <vt:lpstr>RDF Schema is now being superseded by OWL</vt:lpstr>
      <vt:lpstr>Web Ontology Language Requirements</vt:lpstr>
      <vt:lpstr>From RDF to OWL</vt:lpstr>
      <vt:lpstr>OWL Language</vt:lpstr>
      <vt:lpstr>Intended Use of Semantic Web?</vt:lpstr>
      <vt:lpstr>Slide 92</vt:lpstr>
      <vt:lpstr>The annotation problem</vt:lpstr>
      <vt:lpstr>Folksonomies—The good</vt:lpstr>
      <vt:lpstr>Slide 95</vt:lpstr>
      <vt:lpstr>Folksonomies… the bad</vt:lpstr>
      <vt:lpstr>Mass Collaboration  (&amp; Mice running the Earth)</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CSE490i Advanced Internet Systems</dc:title>
  <dc:creator>support</dc:creator>
  <cp:lastModifiedBy>User</cp:lastModifiedBy>
  <cp:revision>1057</cp:revision>
  <cp:lastPrinted>2000-01-12T22:10:31Z</cp:lastPrinted>
  <dcterms:created xsi:type="dcterms:W3CDTF">2000-01-01T23:19:45Z</dcterms:created>
  <dcterms:modified xsi:type="dcterms:W3CDTF">2010-04-29T17:08:00Z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E:\</vt:lpwstr>
  </property>
</Properties>
</file>