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0" r:id="rId5"/>
    <p:sldId id="271" r:id="rId6"/>
    <p:sldId id="268" r:id="rId7"/>
    <p:sldId id="278" r:id="rId8"/>
    <p:sldId id="269" r:id="rId9"/>
    <p:sldId id="261" r:id="rId10"/>
    <p:sldId id="262" r:id="rId11"/>
    <p:sldId id="263" r:id="rId12"/>
    <p:sldId id="264" r:id="rId13"/>
    <p:sldId id="265" r:id="rId14"/>
    <p:sldId id="266" r:id="rId15"/>
    <p:sldId id="267" r:id="rId16"/>
    <p:sldId id="272" r:id="rId17"/>
    <p:sldId id="273" r:id="rId18"/>
    <p:sldId id="274" r:id="rId19"/>
    <p:sldId id="275" r:id="rId20"/>
    <p:sldId id="276" r:id="rId21"/>
    <p:sldId id="277"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14" autoAdjust="0"/>
  </p:normalViewPr>
  <p:slideViewPr>
    <p:cSldViewPr>
      <p:cViewPr varScale="1">
        <p:scale>
          <a:sx n="122" d="100"/>
          <a:sy n="122" d="100"/>
        </p:scale>
        <p:origin x="-1061" y="-91"/>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6883A-DA83-412F-B5AE-BA7E18BDABF4}" type="datetimeFigureOut">
              <a:rPr lang="en-US" smtClean="0"/>
              <a:pPr/>
              <a:t>2/10/2010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08D1E-8DD3-4948-BC24-AAA3EDEF9E1A}" type="slidenum">
              <a:rPr lang="en-US" smtClean="0"/>
              <a:pPr/>
              <a:t>‹#›</a:t>
            </a:fld>
            <a:endParaRPr lang="en-US"/>
          </a:p>
        </p:txBody>
      </p:sp>
    </p:spTree>
    <p:extLst>
      <p:ext uri="{BB962C8B-B14F-4D97-AF65-F5344CB8AC3E}">
        <p14:creationId xmlns="" xmlns:p14="http://schemas.microsoft.com/office/powerpoint/2010/main" val="77469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matrix</a:t>
            </a:r>
            <a:r>
              <a:rPr lang="en-US" baseline="0" dirty="0" smtClean="0"/>
              <a:t> that only changes the size of a vector, and leaves its direction alone. Once again, no matter what vector I start with, this matrix will always only scale it, and do nothing else. You should note that the form of the matrix is familiar – it is the unit matrix multiplied by a constant.</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matrix that does both</a:t>
            </a:r>
            <a:r>
              <a:rPr lang="en-US" baseline="0" dirty="0" smtClean="0"/>
              <a:t> – it operates on the vector (4, 3) and gives you this new vector. This new vector is rotated by 30 degrees and increased in size by 2 – now I can say that here because I have constructed this matrix very carefully – in fact, this is the scale-by-2 matrix multiplied by the rotate-by-30-degrees matrix. So it has the effect of increasing the size twofold and rotating by 30 degrees. Note that your general matrix wont have such a nice property that you can simply read off the effects from the numbers in the matrix itself – how to do that is a subject I will come to shortly.</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to recap – a matrix is a bunch of numbers that affects a vector in</a:t>
            </a:r>
            <a:r>
              <a:rPr lang="en-US" baseline="0" dirty="0" smtClean="0"/>
              <a:t> a particular way – it rotates it by a bit and scales it by a bit. There are some well known matrices that you should know about – </a:t>
            </a:r>
          </a:p>
          <a:p>
            <a:r>
              <a:rPr lang="en-US" baseline="0" dirty="0" smtClean="0"/>
              <a:t>Unit matrix – it does nothing – whatever you multiply it with stays as is.</a:t>
            </a:r>
          </a:p>
          <a:p>
            <a:r>
              <a:rPr lang="en-US" baseline="0" dirty="0" smtClean="0"/>
              <a:t>Rotation matrix – shown here for the two dimension case – rotates a matrix by \theta degrees and has no other effect.</a:t>
            </a:r>
          </a:p>
          <a:p>
            <a:r>
              <a:rPr lang="en-US" baseline="0" dirty="0" smtClean="0"/>
              <a:t>And the scaling matrix – which you can use to increase the size of the vector in the x, y, and z directions by </a:t>
            </a:r>
            <a:r>
              <a:rPr lang="en-US" baseline="0" dirty="0" err="1" smtClean="0"/>
              <a:t>vx</a:t>
            </a:r>
            <a:r>
              <a:rPr lang="en-US" baseline="0" dirty="0" smtClean="0"/>
              <a:t>, </a:t>
            </a:r>
            <a:r>
              <a:rPr lang="en-US" baseline="0" dirty="0" err="1" smtClean="0"/>
              <a:t>vy</a:t>
            </a:r>
            <a:r>
              <a:rPr lang="en-US" baseline="0" dirty="0" smtClean="0"/>
              <a:t> and </a:t>
            </a:r>
            <a:r>
              <a:rPr lang="en-US" baseline="0" dirty="0" err="1" smtClean="0"/>
              <a:t>vz</a:t>
            </a:r>
            <a:r>
              <a:rPr lang="en-US" baseline="0" dirty="0" smtClean="0"/>
              <a:t>. Note that if </a:t>
            </a:r>
            <a:r>
              <a:rPr lang="en-US" baseline="0" dirty="0" err="1" smtClean="0"/>
              <a:t>vx</a:t>
            </a:r>
            <a:r>
              <a:rPr lang="en-US" baseline="0" dirty="0" smtClean="0"/>
              <a:t>, </a:t>
            </a:r>
            <a:r>
              <a:rPr lang="en-US" baseline="0" dirty="0" err="1" smtClean="0"/>
              <a:t>vy</a:t>
            </a:r>
            <a:r>
              <a:rPr lang="en-US" baseline="0" dirty="0" smtClean="0"/>
              <a:t> and </a:t>
            </a:r>
            <a:r>
              <a:rPr lang="en-US" baseline="0" dirty="0" err="1" smtClean="0"/>
              <a:t>vz</a:t>
            </a:r>
            <a:r>
              <a:rPr lang="en-US" baseline="0" dirty="0" smtClean="0"/>
              <a:t> are different, it also will end up rotating the matrix, the matrix I showed you earlier had the same values of </a:t>
            </a:r>
            <a:r>
              <a:rPr lang="en-US" baseline="0" dirty="0" err="1" smtClean="0"/>
              <a:t>vx</a:t>
            </a:r>
            <a:r>
              <a:rPr lang="en-US" baseline="0" dirty="0" smtClean="0"/>
              <a:t> and </a:t>
            </a:r>
            <a:r>
              <a:rPr lang="en-US" baseline="0" dirty="0" err="1" smtClean="0"/>
              <a:t>vy</a:t>
            </a:r>
            <a:r>
              <a:rPr lang="en-US" baseline="0" dirty="0" smtClean="0"/>
              <a:t>, so it had the effect of purely scaling the vector up.</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now that we know</a:t>
            </a:r>
            <a:r>
              <a:rPr lang="en-US" baseline="0" dirty="0" smtClean="0"/>
              <a:t> a matrix rotates and scales, and we’ve seen some typical matrices, we have the problem that not every matrix fits in those patterns. So given any general matrix, can we make some statements about the way it will scale and rotate vectors?</a:t>
            </a:r>
          </a:p>
          <a:p>
            <a:r>
              <a:rPr lang="en-US" baseline="0" dirty="0" smtClean="0"/>
              <a:t>SO lets think of it this way – we have a matrix. We take some vector – any vector – and multiply a matrix again and again with it. What happens? So lets say it is not one of those special rotation matrices – that rotate only. Your intuition says that it will both scale the vector and rotate it a bit. SO think about it - it rotates but also increases the size. Let’s see how it looks </a:t>
            </a:r>
          </a:p>
        </p:txBody>
      </p:sp>
      <p:sp>
        <p:nvSpPr>
          <p:cNvPr id="4" name="Slide Number Placeholder 3"/>
          <p:cNvSpPr>
            <a:spLocks noGrp="1"/>
          </p:cNvSpPr>
          <p:nvPr>
            <p:ph type="sldNum" sz="quarter" idx="10"/>
          </p:nvPr>
        </p:nvSpPr>
        <p:spPr/>
        <p:txBody>
          <a:bodyPr/>
          <a:lstStyle/>
          <a:p>
            <a:fld id="{B4808D1E-8DD3-4948-BC24-AAA3EDEF9E1A}"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of all the possible vectors you could multiply by a matrix</a:t>
            </a:r>
            <a:r>
              <a:rPr lang="en-US" baseline="0" dirty="0" smtClean="0"/>
              <a:t> – that’s all the vectors in the world, an infinite number of them. Among them, only a few have this very strange property that they don’t change the direction when they get multiplied by the matrix. Those vectors are called the </a:t>
            </a:r>
            <a:r>
              <a:rPr lang="en-US" baseline="0" dirty="0" err="1" smtClean="0"/>
              <a:t>eigen</a:t>
            </a:r>
            <a:r>
              <a:rPr lang="en-US" baseline="0" dirty="0" smtClean="0"/>
              <a:t> vectors of the matrix. Given a matrix, you can find its </a:t>
            </a:r>
            <a:r>
              <a:rPr lang="en-US" baseline="0" dirty="0" err="1" smtClean="0"/>
              <a:t>eigen</a:t>
            </a:r>
            <a:r>
              <a:rPr lang="en-US" baseline="0" dirty="0" smtClean="0"/>
              <a:t> vectors. after you’ve found them, try multiplying them with the matrix. What you will observe is that those matrix don’t change direction – they point at exactly the same direction in space. the factor by which they grow is called the </a:t>
            </a:r>
            <a:r>
              <a:rPr lang="en-US" baseline="0" dirty="0" err="1" smtClean="0"/>
              <a:t>eigen</a:t>
            </a:r>
            <a:r>
              <a:rPr lang="en-US" baseline="0" dirty="0" smtClean="0"/>
              <a:t> value for that particular </a:t>
            </a:r>
            <a:r>
              <a:rPr lang="en-US" baseline="0" dirty="0" err="1" smtClean="0"/>
              <a:t>eigen</a:t>
            </a:r>
            <a:r>
              <a:rPr lang="en-US" baseline="0" dirty="0" smtClean="0"/>
              <a:t> vector.</a:t>
            </a:r>
          </a:p>
          <a:p>
            <a:r>
              <a:rPr lang="en-US" baseline="0" dirty="0" smtClean="0"/>
              <a:t>Now you should be worried at this point. A little while ago, I showed you a matrix that completely contradicts what I am saying here. It was the rotation matrix. The rotation matrix rotates a vector no matter what. But here I am claiming that every matrix would have some vector that does not get rotated – something is wrong. Well it turns out – that it is possible that some matrices have </a:t>
            </a:r>
            <a:r>
              <a:rPr lang="en-US" baseline="0" dirty="0" err="1" smtClean="0"/>
              <a:t>eigen</a:t>
            </a:r>
            <a:r>
              <a:rPr lang="en-US" baseline="0" dirty="0" smtClean="0"/>
              <a:t> vectors and </a:t>
            </a:r>
            <a:r>
              <a:rPr lang="en-US" baseline="0" dirty="0" err="1" smtClean="0"/>
              <a:t>eigen</a:t>
            </a:r>
            <a:r>
              <a:rPr lang="en-US" baseline="0" dirty="0" smtClean="0"/>
              <a:t> values that are complex numbers. When I say that a vector is made up of complex numbers, I mean that the co-ordinates that make the vector up, are imaginary. So if the </a:t>
            </a:r>
            <a:r>
              <a:rPr lang="en-US" baseline="0" dirty="0" err="1" smtClean="0"/>
              <a:t>eigen</a:t>
            </a:r>
            <a:r>
              <a:rPr lang="en-US" baseline="0" dirty="0" smtClean="0"/>
              <a:t> vector is complex – you </a:t>
            </a:r>
            <a:r>
              <a:rPr lang="en-US" baseline="0" dirty="0" err="1" smtClean="0"/>
              <a:t>wont</a:t>
            </a:r>
            <a:r>
              <a:rPr lang="en-US" baseline="0" dirty="0" smtClean="0"/>
              <a:t> find a real vector that doesn’t get rotated – hence there is no contradiction here. The vectors you are likely to encounter in this course, and the one that was on your hw – they have real </a:t>
            </a:r>
            <a:r>
              <a:rPr lang="en-US" baseline="0" dirty="0" err="1" smtClean="0"/>
              <a:t>eigen</a:t>
            </a:r>
            <a:r>
              <a:rPr lang="en-US" baseline="0" dirty="0" smtClean="0"/>
              <a:t> vectors and </a:t>
            </a:r>
            <a:r>
              <a:rPr lang="en-US" baseline="0" dirty="0" err="1" smtClean="0"/>
              <a:t>eigen</a:t>
            </a:r>
            <a:r>
              <a:rPr lang="en-US" baseline="0" dirty="0" smtClean="0"/>
              <a:t> values, so you don’t need to worry about that.</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9AD90C8-43B0-4351-BCEA-D4E1535E971A}"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9AD90C8-43B0-4351-BCEA-D4E1535E971A}"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being a bunch of numbers, we can also represent vectors</a:t>
            </a:r>
            <a:r>
              <a:rPr lang="en-US" baseline="0" dirty="0" smtClean="0"/>
              <a:t> as arrows from the origin to a point represented by those bunch of numbers. For </a:t>
            </a:r>
            <a:r>
              <a:rPr lang="en-US" baseline="0" dirty="0" err="1" smtClean="0"/>
              <a:t>eg</a:t>
            </a:r>
            <a:r>
              <a:rPr lang="en-US" baseline="0" dirty="0" smtClean="0"/>
              <a:t> – 2d case, 3d case</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Among the many properties of a vector – one</a:t>
            </a:r>
            <a:r>
              <a:rPr lang="en-US" baseline="0" dirty="0" smtClean="0"/>
              <a:t> of the more important ones is its ‘size’ – which is the </a:t>
            </a:r>
            <a:r>
              <a:rPr lang="en-US" baseline="0" dirty="0" err="1" smtClean="0"/>
              <a:t>sqrt</a:t>
            </a:r>
            <a:r>
              <a:rPr lang="en-US" baseline="0" dirty="0" smtClean="0"/>
              <a:t> of sum of squares. unit</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 us quickly define the basic math operators. you can add </a:t>
            </a:r>
            <a:r>
              <a:rPr lang="en-US" dirty="0" err="1" smtClean="0"/>
              <a:t>em</a:t>
            </a:r>
            <a:r>
              <a:rPr lang="en-US" dirty="0" smtClean="0"/>
              <a:t>,</a:t>
            </a:r>
            <a:r>
              <a:rPr lang="en-US" baseline="0" dirty="0" smtClean="0"/>
              <a:t> subtract </a:t>
            </a:r>
            <a:r>
              <a:rPr lang="en-US" baseline="0" dirty="0" err="1" smtClean="0"/>
              <a:t>em</a:t>
            </a:r>
            <a:r>
              <a:rPr lang="en-US" baseline="0" dirty="0" smtClean="0"/>
              <a:t>, multiplication is of two sorts – the dot product and the cross product – we don’t deal with the cross product in this course. You can also do matrix multiplication with other matrices. Division is not defined – because multiplication results in stuff outside the domain of vectors.</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808D1E-8DD3-4948-BC24-AAA3EDEF9E1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a:t>
            </a:r>
            <a:r>
              <a:rPr lang="en-US" baseline="0" dirty="0" smtClean="0"/>
              <a:t> a matrix that causes a vector to get rotated… only. Here’s the vector, and here it is after the multiplication. Cos(45) is 1/1.414 and you see that the resultant vector has the same size – its just rotated by 45 degrees. I’ve shown this for one vector only, but this is true in general. No matter what vector you start with, this matrix will always rotate it by 45 degrees, and have no other effect.</a:t>
            </a:r>
            <a:endParaRPr lang="en-US" dirty="0"/>
          </a:p>
        </p:txBody>
      </p:sp>
      <p:sp>
        <p:nvSpPr>
          <p:cNvPr id="4" name="Slide Number Placeholder 3"/>
          <p:cNvSpPr>
            <a:spLocks noGrp="1"/>
          </p:cNvSpPr>
          <p:nvPr>
            <p:ph type="sldNum" sz="quarter" idx="10"/>
          </p:nvPr>
        </p:nvSpPr>
        <p:spPr/>
        <p:txBody>
          <a:bodyPr/>
          <a:lstStyle/>
          <a:p>
            <a:fld id="{B4808D1E-8DD3-4948-BC24-AAA3EDEF9E1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8975B8-6DA1-417E-A32E-F60FCB3610CC}"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975B8-6DA1-417E-A32E-F60FCB3610CC}"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975B8-6DA1-417E-A32E-F60FCB3610CC}"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975B8-6DA1-417E-A32E-F60FCB3610CC}"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975B8-6DA1-417E-A32E-F60FCB3610CC}"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8975B8-6DA1-417E-A32E-F60FCB3610CC}"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8975B8-6DA1-417E-A32E-F60FCB3610CC}" type="datetimeFigureOut">
              <a:rPr lang="en-US" smtClean="0"/>
              <a:pPr/>
              <a:t>2/10/2010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8975B8-6DA1-417E-A32E-F60FCB3610CC}" type="datetimeFigureOut">
              <a:rPr lang="en-US" smtClean="0"/>
              <a:pPr/>
              <a:t>2/10/2010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975B8-6DA1-417E-A32E-F60FCB3610CC}" type="datetimeFigureOut">
              <a:rPr lang="en-US" smtClean="0"/>
              <a:pPr/>
              <a:t>2/10/2010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975B8-6DA1-417E-A32E-F60FCB3610CC}"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975B8-6DA1-417E-A32E-F60FCB3610CC}"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A8943-CAEC-4742-A741-88C0440C13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975B8-6DA1-417E-A32E-F60FCB3610CC}" type="datetimeFigureOut">
              <a:rPr lang="en-US" smtClean="0"/>
              <a:pPr/>
              <a:t>2/10/2010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A8943-CAEC-4742-A741-88C0440C13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Linear Algebra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 only rotation</a:t>
            </a:r>
            <a:endParaRPr lang="en-US" dirty="0"/>
          </a:p>
        </p:txBody>
      </p:sp>
      <p:pic>
        <p:nvPicPr>
          <p:cNvPr id="17409" name="Picture 1"/>
          <p:cNvPicPr>
            <a:picLocks noChangeAspect="1" noChangeArrowheads="1"/>
          </p:cNvPicPr>
          <p:nvPr/>
        </p:nvPicPr>
        <p:blipFill>
          <a:blip r:embed="rId3" cstate="print"/>
          <a:stretch>
            <a:fillRect/>
          </a:stretch>
        </p:blipFill>
        <p:spPr bwMode="auto">
          <a:xfrm>
            <a:off x="1447800" y="1447800"/>
            <a:ext cx="6257925" cy="923925"/>
          </a:xfrm>
          <a:prstGeom prst="rect">
            <a:avLst/>
          </a:prstGeom>
          <a:noFill/>
          <a:ln>
            <a:noFill/>
          </a:ln>
        </p:spPr>
      </p:pic>
      <p:pic>
        <p:nvPicPr>
          <p:cNvPr id="17411" name="Picture 3"/>
          <p:cNvPicPr>
            <a:picLocks noChangeAspect="1" noChangeArrowheads="1"/>
          </p:cNvPicPr>
          <p:nvPr/>
        </p:nvPicPr>
        <p:blipFill>
          <a:blip r:embed="rId4" cstate="print"/>
          <a:srcRect/>
          <a:stretch>
            <a:fillRect/>
          </a:stretch>
        </p:blipFill>
        <p:spPr bwMode="auto">
          <a:xfrm>
            <a:off x="2805113" y="2667000"/>
            <a:ext cx="3533775" cy="3514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 only scaling</a:t>
            </a:r>
            <a:endParaRPr lang="en-US" dirty="0"/>
          </a:p>
        </p:txBody>
      </p:sp>
      <p:pic>
        <p:nvPicPr>
          <p:cNvPr id="15361" name="Picture 1"/>
          <p:cNvPicPr>
            <a:picLocks noChangeAspect="1" noChangeArrowheads="1"/>
          </p:cNvPicPr>
          <p:nvPr/>
        </p:nvPicPr>
        <p:blipFill>
          <a:blip r:embed="rId3" cstate="print"/>
          <a:srcRect/>
          <a:stretch>
            <a:fillRect/>
          </a:stretch>
        </p:blipFill>
        <p:spPr bwMode="auto">
          <a:xfrm>
            <a:off x="2667000" y="1295400"/>
            <a:ext cx="3914775" cy="1181100"/>
          </a:xfrm>
          <a:prstGeom prst="rect">
            <a:avLst/>
          </a:prstGeom>
          <a:noFill/>
          <a:ln w="9525">
            <a:noFill/>
            <a:miter lim="800000"/>
            <a:headEnd/>
            <a:tailEnd/>
          </a:ln>
        </p:spPr>
      </p:pic>
      <p:pic>
        <p:nvPicPr>
          <p:cNvPr id="15362" name="Picture 2"/>
          <p:cNvPicPr>
            <a:picLocks noChangeAspect="1" noChangeArrowheads="1"/>
          </p:cNvPicPr>
          <p:nvPr/>
        </p:nvPicPr>
        <p:blipFill>
          <a:blip r:embed="rId4" cstate="print"/>
          <a:srcRect/>
          <a:stretch>
            <a:fillRect/>
          </a:stretch>
        </p:blipFill>
        <p:spPr bwMode="auto">
          <a:xfrm>
            <a:off x="2819400" y="2819400"/>
            <a:ext cx="3533775" cy="3514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 both</a:t>
            </a:r>
            <a:endParaRPr lang="en-US" dirty="0"/>
          </a:p>
        </p:txBody>
      </p:sp>
      <p:pic>
        <p:nvPicPr>
          <p:cNvPr id="13313" name="Picture 1"/>
          <p:cNvPicPr>
            <a:picLocks noChangeAspect="1" noChangeArrowheads="1"/>
          </p:cNvPicPr>
          <p:nvPr/>
        </p:nvPicPr>
        <p:blipFill>
          <a:blip r:embed="rId3" cstate="print"/>
          <a:srcRect/>
          <a:stretch>
            <a:fillRect/>
          </a:stretch>
        </p:blipFill>
        <p:spPr bwMode="auto">
          <a:xfrm>
            <a:off x="2819400" y="2838450"/>
            <a:ext cx="3533775" cy="4019550"/>
          </a:xfrm>
          <a:prstGeom prst="rect">
            <a:avLst/>
          </a:prstGeom>
          <a:noFill/>
          <a:ln w="9525">
            <a:noFill/>
            <a:miter lim="800000"/>
            <a:headEnd/>
            <a:tailEnd/>
          </a:ln>
        </p:spPr>
      </p:pic>
      <p:pic>
        <p:nvPicPr>
          <p:cNvPr id="13314" name="Picture 2"/>
          <p:cNvPicPr>
            <a:picLocks noChangeAspect="1" noChangeArrowheads="1"/>
          </p:cNvPicPr>
          <p:nvPr/>
        </p:nvPicPr>
        <p:blipFill>
          <a:blip r:embed="rId4" cstate="print"/>
          <a:srcRect/>
          <a:stretch>
            <a:fillRect/>
          </a:stretch>
        </p:blipFill>
        <p:spPr bwMode="auto">
          <a:xfrm>
            <a:off x="1447800" y="1447800"/>
            <a:ext cx="6400800" cy="92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a matrix is a bunch of numbers that tells us how to rotate and scale vectors</a:t>
            </a:r>
            <a:endParaRPr lang="en-US" dirty="0"/>
          </a:p>
        </p:txBody>
      </p:sp>
      <p:sp>
        <p:nvSpPr>
          <p:cNvPr id="3" name="Content Placeholder 2"/>
          <p:cNvSpPr>
            <a:spLocks noGrp="1"/>
          </p:cNvSpPr>
          <p:nvPr>
            <p:ph idx="1"/>
          </p:nvPr>
        </p:nvSpPr>
        <p:spPr/>
        <p:txBody>
          <a:bodyPr/>
          <a:lstStyle/>
          <a:p>
            <a:r>
              <a:rPr lang="en-US" dirty="0" smtClean="0"/>
              <a:t>Special matrices: Unit matrix</a:t>
            </a:r>
          </a:p>
          <a:p>
            <a:r>
              <a:rPr lang="en-US" dirty="0" smtClean="0"/>
              <a:t>Special matrices: Rotation matrix</a:t>
            </a:r>
          </a:p>
          <a:p>
            <a:r>
              <a:rPr lang="en-US" dirty="0" smtClean="0"/>
              <a:t>Special matrices: Scaling matrix</a:t>
            </a:r>
          </a:p>
          <a:p>
            <a:endParaRPr lang="en-US" dirty="0"/>
          </a:p>
        </p:txBody>
      </p:sp>
      <p:sp>
        <p:nvSpPr>
          <p:cNvPr id="7" name="Up Arrow Callout 6"/>
          <p:cNvSpPr/>
          <p:nvPr/>
        </p:nvSpPr>
        <p:spPr>
          <a:xfrm>
            <a:off x="3276600" y="2057400"/>
            <a:ext cx="4191000" cy="4114800"/>
          </a:xfrm>
          <a:prstGeom prst="upArrowCallout">
            <a:avLst>
              <a:gd name="adj1" fmla="val 5933"/>
              <a:gd name="adj2" fmla="val 9746"/>
              <a:gd name="adj3" fmla="val 11817"/>
              <a:gd name="adj4" fmla="val 6497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1266" name="Picture 2"/>
          <p:cNvPicPr>
            <a:picLocks noChangeAspect="1" noChangeArrowheads="1"/>
          </p:cNvPicPr>
          <p:nvPr/>
        </p:nvPicPr>
        <p:blipFill>
          <a:blip r:embed="rId3" cstate="print"/>
          <a:srcRect/>
          <a:stretch>
            <a:fillRect/>
          </a:stretch>
        </p:blipFill>
        <p:spPr bwMode="auto">
          <a:xfrm>
            <a:off x="4038600" y="3962400"/>
            <a:ext cx="2524125" cy="1828800"/>
          </a:xfrm>
          <a:prstGeom prst="rect">
            <a:avLst/>
          </a:prstGeom>
          <a:noFill/>
          <a:ln w="9525">
            <a:noFill/>
            <a:miter lim="800000"/>
            <a:headEnd/>
            <a:tailEnd/>
          </a:ln>
        </p:spPr>
      </p:pic>
      <p:sp>
        <p:nvSpPr>
          <p:cNvPr id="6" name="Up Arrow Callout 5"/>
          <p:cNvSpPr/>
          <p:nvPr/>
        </p:nvSpPr>
        <p:spPr>
          <a:xfrm>
            <a:off x="2590800" y="2667000"/>
            <a:ext cx="4191000" cy="3962400"/>
          </a:xfrm>
          <a:prstGeom prst="upArrowCallout">
            <a:avLst>
              <a:gd name="adj1" fmla="val 8174"/>
              <a:gd name="adj2" fmla="val 11986"/>
              <a:gd name="adj3" fmla="val 11817"/>
              <a:gd name="adj4" fmla="val 6497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4100"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119437" y="4855749"/>
            <a:ext cx="3133725" cy="9722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Up Arrow Callout 9"/>
          <p:cNvSpPr/>
          <p:nvPr/>
        </p:nvSpPr>
        <p:spPr>
          <a:xfrm>
            <a:off x="1371600" y="3276599"/>
            <a:ext cx="4191000" cy="3505201"/>
          </a:xfrm>
          <a:prstGeom prst="upArrowCallout">
            <a:avLst>
              <a:gd name="adj1" fmla="val 12350"/>
              <a:gd name="adj2" fmla="val 14250"/>
              <a:gd name="adj3" fmla="val 11817"/>
              <a:gd name="adj4" fmla="val 6497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4101"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362200" y="5064710"/>
            <a:ext cx="2295525" cy="1314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fade">
                                      <p:cBhvr>
                                        <p:cTn id="12" dur="1000"/>
                                        <p:tgtEl>
                                          <p:spTgt spid="11266"/>
                                        </p:tgtEl>
                                      </p:cBhvr>
                                    </p:animEffect>
                                    <p:anim calcmode="lin" valueType="num">
                                      <p:cBhvr>
                                        <p:cTn id="13" dur="1000" fill="hold"/>
                                        <p:tgtEl>
                                          <p:spTgt spid="11266"/>
                                        </p:tgtEl>
                                        <p:attrNameLst>
                                          <p:attrName>ppt_x</p:attrName>
                                        </p:attrNameLst>
                                      </p:cBhvr>
                                      <p:tavLst>
                                        <p:tav tm="0">
                                          <p:val>
                                            <p:strVal val="#ppt_x"/>
                                          </p:val>
                                        </p:tav>
                                        <p:tav tm="100000">
                                          <p:val>
                                            <p:strVal val="#ppt_x"/>
                                          </p:val>
                                        </p:tav>
                                      </p:tavLst>
                                    </p:anim>
                                    <p:anim calcmode="lin" valueType="num">
                                      <p:cBhvr>
                                        <p:cTn id="14" dur="1000" fill="hold"/>
                                        <p:tgtEl>
                                          <p:spTgt spid="1126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100"/>
                                        </p:tgtEl>
                                        <p:attrNameLst>
                                          <p:attrName>style.visibility</p:attrName>
                                        </p:attrNameLst>
                                      </p:cBhvr>
                                      <p:to>
                                        <p:strVal val="visible"/>
                                      </p:to>
                                    </p:set>
                                    <p:animEffect transition="in" filter="fade">
                                      <p:cBhvr>
                                        <p:cTn id="24" dur="1000"/>
                                        <p:tgtEl>
                                          <p:spTgt spid="4100"/>
                                        </p:tgtEl>
                                      </p:cBhvr>
                                    </p:animEffect>
                                    <p:anim calcmode="lin" valueType="num">
                                      <p:cBhvr>
                                        <p:cTn id="25" dur="1000" fill="hold"/>
                                        <p:tgtEl>
                                          <p:spTgt spid="4100"/>
                                        </p:tgtEl>
                                        <p:attrNameLst>
                                          <p:attrName>ppt_x</p:attrName>
                                        </p:attrNameLst>
                                      </p:cBhvr>
                                      <p:tavLst>
                                        <p:tav tm="0">
                                          <p:val>
                                            <p:strVal val="#ppt_x"/>
                                          </p:val>
                                        </p:tav>
                                        <p:tav tm="100000">
                                          <p:val>
                                            <p:strVal val="#ppt_x"/>
                                          </p:val>
                                        </p:tav>
                                      </p:tavLst>
                                    </p:anim>
                                    <p:anim calcmode="lin" valueType="num">
                                      <p:cBhvr>
                                        <p:cTn id="26" dur="1000" fill="hold"/>
                                        <p:tgtEl>
                                          <p:spTgt spid="410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101"/>
                                        </p:tgtEl>
                                        <p:attrNameLst>
                                          <p:attrName>style.visibility</p:attrName>
                                        </p:attrNameLst>
                                      </p:cBhvr>
                                      <p:to>
                                        <p:strVal val="visible"/>
                                      </p:to>
                                    </p:set>
                                    <p:animEffect transition="in" filter="fade">
                                      <p:cBhvr>
                                        <p:cTn id="36" dur="1000"/>
                                        <p:tgtEl>
                                          <p:spTgt spid="4101"/>
                                        </p:tgtEl>
                                      </p:cBhvr>
                                    </p:animEffect>
                                    <p:anim calcmode="lin" valueType="num">
                                      <p:cBhvr>
                                        <p:cTn id="37" dur="1000" fill="hold"/>
                                        <p:tgtEl>
                                          <p:spTgt spid="4101"/>
                                        </p:tgtEl>
                                        <p:attrNameLst>
                                          <p:attrName>ppt_x</p:attrName>
                                        </p:attrNameLst>
                                      </p:cBhvr>
                                      <p:tavLst>
                                        <p:tav tm="0">
                                          <p:val>
                                            <p:strVal val="#ppt_x"/>
                                          </p:val>
                                        </p:tav>
                                        <p:tav tm="100000">
                                          <p:val>
                                            <p:strVal val="#ppt_x"/>
                                          </p:val>
                                        </p:tav>
                                      </p:tavLst>
                                    </p:anim>
                                    <p:anim calcmode="lin" valueType="num">
                                      <p:cBhvr>
                                        <p:cTn id="38"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make some general statements about a matrix?</a:t>
            </a:r>
            <a:endParaRPr lang="en-US" dirty="0"/>
          </a:p>
        </p:txBody>
      </p:sp>
      <p:sp>
        <p:nvSpPr>
          <p:cNvPr id="3" name="Content Placeholder 2"/>
          <p:cNvSpPr>
            <a:spLocks noGrp="1"/>
          </p:cNvSpPr>
          <p:nvPr>
            <p:ph idx="1"/>
          </p:nvPr>
        </p:nvSpPr>
        <p:spPr/>
        <p:txBody>
          <a:bodyPr/>
          <a:lstStyle/>
          <a:p>
            <a:r>
              <a:rPr lang="en-US" dirty="0" smtClean="0"/>
              <a:t>Given any matrix M, can we make some statements about how it affects vectors?</a:t>
            </a:r>
          </a:p>
          <a:p>
            <a:r>
              <a:rPr lang="en-US" dirty="0" smtClean="0"/>
              <a:t>Start with any vector. Multiply it over and over and over with a matrix. What happens?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Eigen vectors</a:t>
            </a:r>
            <a:endParaRPr lang="en-US" dirty="0"/>
          </a:p>
        </p:txBody>
      </p:sp>
      <p:sp>
        <p:nvSpPr>
          <p:cNvPr id="3" name="Content Placeholder 2"/>
          <p:cNvSpPr>
            <a:spLocks noGrp="1"/>
          </p:cNvSpPr>
          <p:nvPr>
            <p:ph idx="1"/>
          </p:nvPr>
        </p:nvSpPr>
        <p:spPr/>
        <p:txBody>
          <a:bodyPr>
            <a:normAutofit/>
          </a:bodyPr>
          <a:lstStyle/>
          <a:p>
            <a:r>
              <a:rPr lang="en-US" dirty="0" smtClean="0"/>
              <a:t>There are some vectors which don’t </a:t>
            </a:r>
            <a:r>
              <a:rPr lang="en-US" dirty="0"/>
              <a:t>change  </a:t>
            </a:r>
            <a:r>
              <a:rPr lang="en-US" dirty="0" smtClean="0"/>
              <a:t>direction on multiplication with a matrix.</a:t>
            </a:r>
          </a:p>
          <a:p>
            <a:r>
              <a:rPr lang="en-US" dirty="0" smtClean="0"/>
              <a:t>They are called Eigen vectors.</a:t>
            </a:r>
          </a:p>
          <a:p>
            <a:endParaRPr lang="en-US" dirty="0" smtClean="0"/>
          </a:p>
          <a:p>
            <a:endParaRPr lang="en-US" dirty="0"/>
          </a:p>
          <a:p>
            <a:r>
              <a:rPr lang="en-US" dirty="0" smtClean="0"/>
              <a:t>However, the matrix does manage to scale them. The factor it scales them by, are called the ‘Eigen values’.</a:t>
            </a:r>
            <a:endParaRPr lang="en-US" dirty="0"/>
          </a:p>
        </p:txBody>
      </p:sp>
      <p:pic>
        <p:nvPicPr>
          <p:cNvPr id="512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67000" y="3352800"/>
            <a:ext cx="3771900" cy="1019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Eigen values</a:t>
            </a:r>
            <a:endParaRPr lang="en-US" dirty="0"/>
          </a:p>
        </p:txBody>
      </p:sp>
      <p:sp>
        <p:nvSpPr>
          <p:cNvPr id="3" name="Content Placeholder 2"/>
          <p:cNvSpPr>
            <a:spLocks noGrp="1"/>
          </p:cNvSpPr>
          <p:nvPr>
            <p:ph idx="1"/>
          </p:nvPr>
        </p:nvSpPr>
        <p:spPr/>
        <p:txBody>
          <a:bodyPr/>
          <a:lstStyle/>
          <a:p>
            <a:r>
              <a:rPr lang="en-US" dirty="0" smtClean="0"/>
              <a:t>Let’s assume one of the </a:t>
            </a:r>
            <a:r>
              <a:rPr lang="en-US" dirty="0" err="1" smtClean="0"/>
              <a:t>eigen</a:t>
            </a:r>
            <a:r>
              <a:rPr lang="en-US" dirty="0" smtClean="0"/>
              <a:t> vectors is v</a:t>
            </a:r>
          </a:p>
          <a:p>
            <a:r>
              <a:rPr lang="en-US" dirty="0" smtClean="0"/>
              <a:t>Then Av = </a:t>
            </a:r>
            <a:r>
              <a:rPr lang="el-GR" dirty="0" smtClean="0"/>
              <a:t>λ</a:t>
            </a:r>
            <a:r>
              <a:rPr lang="en-US" dirty="0" smtClean="0"/>
              <a:t>v, where </a:t>
            </a:r>
            <a:r>
              <a:rPr lang="el-GR" dirty="0" smtClean="0"/>
              <a:t>λ</a:t>
            </a:r>
            <a:r>
              <a:rPr lang="en-US" dirty="0" smtClean="0"/>
              <a:t> is the eigenvalue.</a:t>
            </a:r>
          </a:p>
          <a:p>
            <a:r>
              <a:rPr lang="en-US" dirty="0" smtClean="0"/>
              <a:t>Transpose it (A -</a:t>
            </a:r>
            <a:r>
              <a:rPr lang="el-GR" dirty="0" smtClean="0"/>
              <a:t> λ</a:t>
            </a:r>
            <a:r>
              <a:rPr lang="en-US" dirty="0" smtClean="0"/>
              <a:t>I)v = 0</a:t>
            </a:r>
          </a:p>
          <a:p>
            <a:r>
              <a:rPr lang="en-US" dirty="0" smtClean="0"/>
              <a:t>Theorem: if v is not zero, then the above equation can only be true if the determinant of (A – </a:t>
            </a:r>
            <a:r>
              <a:rPr lang="el-GR" dirty="0" smtClean="0"/>
              <a:t>λ</a:t>
            </a:r>
            <a:r>
              <a:rPr lang="en-US" dirty="0" smtClean="0"/>
              <a:t>I) is zero. [proof: </a:t>
            </a:r>
            <a:r>
              <a:rPr lang="en-US" dirty="0"/>
              <a:t>see </a:t>
            </a:r>
            <a:r>
              <a:rPr lang="en-US" b="1" dirty="0"/>
              <a:t>Characteristic </a:t>
            </a:r>
            <a:r>
              <a:rPr lang="en-US" b="1" dirty="0" smtClean="0"/>
              <a:t>polynomial</a:t>
            </a:r>
            <a:r>
              <a:rPr lang="en-US" dirty="0" smtClean="0"/>
              <a:t> in Wikipedia]</a:t>
            </a:r>
          </a:p>
          <a:p>
            <a:r>
              <a:rPr lang="en-US" dirty="0" smtClean="0"/>
              <a:t>Use this fact to find values of </a:t>
            </a:r>
            <a:r>
              <a:rPr lang="el-GR" dirty="0"/>
              <a:t>λ</a:t>
            </a:r>
            <a:endParaRPr lang="en-US" dirty="0"/>
          </a:p>
        </p:txBody>
      </p:sp>
    </p:spTree>
    <p:extLst>
      <p:ext uri="{BB962C8B-B14F-4D97-AF65-F5344CB8AC3E}">
        <p14:creationId xmlns="" xmlns:p14="http://schemas.microsoft.com/office/powerpoint/2010/main" val="2332705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90688" y="1281113"/>
            <a:ext cx="5762625" cy="4295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0699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0" y="3581400"/>
            <a:ext cx="6686550" cy="3429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How to find Eigen Vectors</a:t>
            </a:r>
            <a:endParaRPr lang="en-US" dirty="0"/>
          </a:p>
        </p:txBody>
      </p:sp>
      <p:sp>
        <p:nvSpPr>
          <p:cNvPr id="3" name="Content Placeholder 2"/>
          <p:cNvSpPr>
            <a:spLocks noGrp="1"/>
          </p:cNvSpPr>
          <p:nvPr>
            <p:ph idx="1"/>
          </p:nvPr>
        </p:nvSpPr>
        <p:spPr/>
        <p:txBody>
          <a:bodyPr/>
          <a:lstStyle/>
          <a:p>
            <a:r>
              <a:rPr lang="en-US" dirty="0" smtClean="0"/>
              <a:t>Substitute </a:t>
            </a:r>
            <a:r>
              <a:rPr lang="el-GR" dirty="0"/>
              <a:t>λ </a:t>
            </a:r>
            <a:r>
              <a:rPr lang="en-US" dirty="0" smtClean="0"/>
              <a:t>back into the equation </a:t>
            </a:r>
            <a:r>
              <a:rPr lang="en-US" dirty="0"/>
              <a:t>(A -</a:t>
            </a:r>
            <a:r>
              <a:rPr lang="el-GR" dirty="0"/>
              <a:t> λ</a:t>
            </a:r>
            <a:r>
              <a:rPr lang="en-US" dirty="0" smtClean="0"/>
              <a:t>I)v=0</a:t>
            </a:r>
            <a:endParaRPr lang="en-US" dirty="0"/>
          </a:p>
          <a:p>
            <a:r>
              <a:rPr lang="en-US" dirty="0" smtClean="0"/>
              <a:t>Try to find v</a:t>
            </a:r>
          </a:p>
          <a:p>
            <a:r>
              <a:rPr lang="en-US" dirty="0" smtClean="0"/>
              <a:t>You will get two equations in two variables – but: there is a problem, the two equations are identical</a:t>
            </a:r>
            <a:endParaRPr lang="en-US" dirty="0"/>
          </a:p>
        </p:txBody>
      </p:sp>
    </p:spTree>
    <p:extLst>
      <p:ext uri="{BB962C8B-B14F-4D97-AF65-F5344CB8AC3E}">
        <p14:creationId xmlns="" xmlns:p14="http://schemas.microsoft.com/office/powerpoint/2010/main" val="3931086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Eigen vectors – the missing </a:t>
            </a:r>
            <a:r>
              <a:rPr lang="en-US" dirty="0" err="1" smtClean="0"/>
              <a:t>eqn</a:t>
            </a:r>
            <a:endParaRPr lang="en-US" dirty="0"/>
          </a:p>
        </p:txBody>
      </p:sp>
      <p:sp>
        <p:nvSpPr>
          <p:cNvPr id="3" name="Content Placeholder 2"/>
          <p:cNvSpPr>
            <a:spLocks noGrp="1"/>
          </p:cNvSpPr>
          <p:nvPr>
            <p:ph idx="1"/>
          </p:nvPr>
        </p:nvSpPr>
        <p:spPr/>
        <p:txBody>
          <a:bodyPr/>
          <a:lstStyle/>
          <a:p>
            <a:r>
              <a:rPr lang="en-US" dirty="0" smtClean="0"/>
              <a:t>One equation, two variables</a:t>
            </a:r>
          </a:p>
          <a:p>
            <a:r>
              <a:rPr lang="en-US" dirty="0" smtClean="0"/>
              <a:t>Use the additional constraint that the Eigen vector is a unit vector (length 1)</a:t>
            </a:r>
          </a:p>
          <a:p>
            <a:r>
              <a:rPr lang="en-US" dirty="0"/>
              <a:t>x</a:t>
            </a:r>
            <a:r>
              <a:rPr lang="en-US" baseline="-25000" dirty="0" smtClean="0"/>
              <a:t>1</a:t>
            </a:r>
            <a:r>
              <a:rPr lang="en-US" baseline="30000" dirty="0" smtClean="0"/>
              <a:t>2</a:t>
            </a:r>
            <a:r>
              <a:rPr lang="en-US" dirty="0" smtClean="0"/>
              <a:t>+x</a:t>
            </a:r>
            <a:r>
              <a:rPr lang="en-US" baseline="-25000" dirty="0" smtClean="0"/>
              <a:t>2</a:t>
            </a:r>
            <a:r>
              <a:rPr lang="en-US" baseline="30000" dirty="0" smtClean="0"/>
              <a:t>2</a:t>
            </a:r>
            <a:r>
              <a:rPr lang="en-US" dirty="0" smtClean="0"/>
              <a:t> = 1</a:t>
            </a:r>
          </a:p>
          <a:p>
            <a:r>
              <a:rPr lang="en-US" dirty="0" smtClean="0"/>
              <a:t>Using the x</a:t>
            </a:r>
            <a:r>
              <a:rPr lang="en-US" baseline="-25000" dirty="0" smtClean="0"/>
              <a:t>1</a:t>
            </a:r>
            <a:r>
              <a:rPr lang="en-US" dirty="0" smtClean="0"/>
              <a:t> = x</a:t>
            </a:r>
            <a:r>
              <a:rPr lang="en-US" baseline="-25000" dirty="0" smtClean="0"/>
              <a:t>2</a:t>
            </a:r>
            <a:r>
              <a:rPr lang="en-US" dirty="0" smtClean="0"/>
              <a:t> we found from the previous slide, we have the Eigen vector </a:t>
            </a:r>
            <a:endParaRPr lang="en-US" dirty="0"/>
          </a:p>
        </p:txBody>
      </p:sp>
      <p:pic>
        <p:nvPicPr>
          <p:cNvPr id="614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0" y="4343400"/>
            <a:ext cx="192405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34472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vectors and matrices</a:t>
            </a:r>
            <a:endParaRPr lang="en-US" dirty="0"/>
          </a:p>
        </p:txBody>
      </p:sp>
      <p:sp>
        <p:nvSpPr>
          <p:cNvPr id="3" name="Content Placeholder 2"/>
          <p:cNvSpPr>
            <a:spLocks noGrp="1"/>
          </p:cNvSpPr>
          <p:nvPr>
            <p:ph idx="1"/>
          </p:nvPr>
        </p:nvSpPr>
        <p:spPr/>
        <p:txBody>
          <a:bodyPr/>
          <a:lstStyle/>
          <a:p>
            <a:r>
              <a:rPr lang="en-US" dirty="0" smtClean="0"/>
              <a:t>A vector is a bunch of numbers</a:t>
            </a:r>
          </a:p>
          <a:p>
            <a:r>
              <a:rPr lang="en-US" dirty="0" smtClean="0"/>
              <a:t>A matrix is a bunch of vectors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So what do these values tell us</a:t>
            </a:r>
          </a:p>
        </p:txBody>
      </p:sp>
      <p:sp>
        <p:nvSpPr>
          <p:cNvPr id="20483" name="Content Placeholder 2"/>
          <p:cNvSpPr>
            <a:spLocks noGrp="1"/>
          </p:cNvSpPr>
          <p:nvPr>
            <p:ph idx="1"/>
          </p:nvPr>
        </p:nvSpPr>
        <p:spPr/>
        <p:txBody>
          <a:bodyPr/>
          <a:lstStyle/>
          <a:p>
            <a:r>
              <a:rPr lang="en-US" smtClean="0"/>
              <a:t>If you repeatedly multiply a vector by a matrix, (and then normalize), then you will eventually get the primary Eigen vector.</a:t>
            </a:r>
          </a:p>
          <a:p>
            <a:r>
              <a:rPr lang="en-US" smtClean="0"/>
              <a:t>The primary Eigen vector is, sort of, the general direction in which the matrix turns the vector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How is this all relevant to the class?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Instead of thinking of 2-dimension or 3-dimension vectors, imagine vectors in T dimensions</a:t>
            </a:r>
          </a:p>
          <a:p>
            <a:pPr fontAlgn="auto">
              <a:spcAft>
                <a:spcPts val="0"/>
              </a:spcAft>
              <a:buFont typeface="Arial" pitchFamily="34" charset="0"/>
              <a:buChar char="•"/>
              <a:defRPr/>
            </a:pPr>
            <a:r>
              <a:rPr lang="en-US" dirty="0" smtClean="0"/>
              <a:t>T = number of different terms.</a:t>
            </a:r>
          </a:p>
          <a:p>
            <a:pPr fontAlgn="auto">
              <a:spcAft>
                <a:spcPts val="0"/>
              </a:spcAft>
              <a:buFont typeface="Arial" pitchFamily="34" charset="0"/>
              <a:buChar char="•"/>
              <a:defRPr/>
            </a:pPr>
            <a:r>
              <a:rPr lang="en-US" dirty="0" smtClean="0"/>
              <a:t>Each doc will be a vector in this space.</a:t>
            </a:r>
          </a:p>
          <a:p>
            <a:pPr fontAlgn="auto">
              <a:spcAft>
                <a:spcPts val="0"/>
              </a:spcAft>
              <a:buFont typeface="Arial" pitchFamily="34" charset="0"/>
              <a:buChar char="•"/>
              <a:defRPr/>
            </a:pPr>
            <a:r>
              <a:rPr lang="en-US" dirty="0" smtClean="0"/>
              <a:t>Similarity between the docs = normalized dot product</a:t>
            </a:r>
          </a:p>
          <a:p>
            <a:pPr fontAlgn="auto">
              <a:spcAft>
                <a:spcPts val="0"/>
              </a:spcAft>
              <a:buFont typeface="Arial" pitchFamily="34" charset="0"/>
              <a:buChar char="•"/>
              <a:defRPr/>
            </a:pPr>
            <a:r>
              <a:rPr lang="en-US" dirty="0" smtClean="0"/>
              <a:t>Store the link structure of the web in a matrix</a:t>
            </a:r>
          </a:p>
          <a:p>
            <a:pPr fontAlgn="auto">
              <a:spcAft>
                <a:spcPts val="0"/>
              </a:spcAft>
              <a:buFont typeface="Arial" pitchFamily="34" charset="0"/>
              <a:buChar char="•"/>
              <a:defRPr/>
            </a:pPr>
            <a:r>
              <a:rPr lang="en-US" dirty="0" smtClean="0"/>
              <a:t>Eigen values / vectors – PageRank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vector in space</a:t>
            </a:r>
            <a:endParaRPr lang="en-US" dirty="0"/>
          </a:p>
        </p:txBody>
      </p:sp>
      <p:sp>
        <p:nvSpPr>
          <p:cNvPr id="3" name="Content Placeholder 2"/>
          <p:cNvSpPr>
            <a:spLocks noGrp="1"/>
          </p:cNvSpPr>
          <p:nvPr>
            <p:ph idx="1"/>
          </p:nvPr>
        </p:nvSpPr>
        <p:spPr/>
        <p:txBody>
          <a:bodyPr/>
          <a:lstStyle/>
          <a:p>
            <a:r>
              <a:rPr lang="en-US" dirty="0" smtClean="0"/>
              <a:t>In space, a vector can be shown as an arrow</a:t>
            </a:r>
          </a:p>
          <a:p>
            <a:pPr lvl="1"/>
            <a:r>
              <a:rPr lang="en-US" dirty="0" smtClean="0"/>
              <a:t>starting point is the origin</a:t>
            </a:r>
          </a:p>
          <a:p>
            <a:pPr lvl="1"/>
            <a:r>
              <a:rPr lang="en-US" dirty="0" smtClean="0"/>
              <a:t>ending point are the values of the vector</a:t>
            </a:r>
          </a:p>
        </p:txBody>
      </p:sp>
      <p:pic>
        <p:nvPicPr>
          <p:cNvPr id="1027" name="Picture 3"/>
          <p:cNvPicPr>
            <a:picLocks noChangeAspect="1" noChangeArrowheads="1"/>
          </p:cNvPicPr>
          <p:nvPr/>
        </p:nvPicPr>
        <p:blipFill>
          <a:blip r:embed="rId3" cstate="print"/>
          <a:srcRect/>
          <a:stretch>
            <a:fillRect/>
          </a:stretch>
        </p:blipFill>
        <p:spPr bwMode="auto">
          <a:xfrm>
            <a:off x="762000" y="3379537"/>
            <a:ext cx="3095625" cy="3070727"/>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029200" y="3505200"/>
            <a:ext cx="3248025"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vectors</a:t>
            </a:r>
            <a:endParaRPr lang="en-US" dirty="0"/>
          </a:p>
        </p:txBody>
      </p:sp>
      <p:sp>
        <p:nvSpPr>
          <p:cNvPr id="3" name="Content Placeholder 2"/>
          <p:cNvSpPr>
            <a:spLocks noGrp="1"/>
          </p:cNvSpPr>
          <p:nvPr>
            <p:ph idx="1"/>
          </p:nvPr>
        </p:nvSpPr>
        <p:spPr/>
        <p:txBody>
          <a:bodyPr/>
          <a:lstStyle/>
          <a:p>
            <a:r>
              <a:rPr lang="en-US" dirty="0" smtClean="0"/>
              <a:t>Its “size” |v|</a:t>
            </a:r>
          </a:p>
          <a:p>
            <a:pPr lvl="1"/>
            <a:r>
              <a:rPr lang="en-US" dirty="0" smtClean="0"/>
              <a:t>the 2-norm of the vector</a:t>
            </a:r>
          </a:p>
          <a:p>
            <a:pPr lvl="1">
              <a:buNone/>
            </a:pPr>
            <a:r>
              <a:rPr lang="en-US" dirty="0" smtClean="0">
                <a:latin typeface="Arial Unicode MS" pitchFamily="34" charset="-128"/>
                <a:ea typeface="Arial Unicode MS" pitchFamily="34" charset="-128"/>
                <a:cs typeface="Arial Unicode MS" pitchFamily="34" charset="-128"/>
              </a:rPr>
              <a:t>|(1, 2, 3)| = √(1</a:t>
            </a:r>
            <a:r>
              <a:rPr lang="en-US" baseline="30000" dirty="0" smtClean="0">
                <a:latin typeface="Arial Unicode MS" pitchFamily="34" charset="-128"/>
                <a:ea typeface="Arial Unicode MS" pitchFamily="34" charset="-128"/>
                <a:cs typeface="Arial Unicode MS" pitchFamily="34" charset="-128"/>
              </a:rPr>
              <a:t>2</a:t>
            </a:r>
            <a:r>
              <a:rPr lang="en-US" dirty="0" smtClean="0">
                <a:latin typeface="Arial Unicode MS" pitchFamily="34" charset="-128"/>
                <a:ea typeface="Arial Unicode MS" pitchFamily="34" charset="-128"/>
                <a:cs typeface="Arial Unicode MS" pitchFamily="34" charset="-128"/>
              </a:rPr>
              <a:t> + 2</a:t>
            </a:r>
            <a:r>
              <a:rPr lang="en-US" baseline="30000" dirty="0" smtClean="0">
                <a:latin typeface="Arial Unicode MS" pitchFamily="34" charset="-128"/>
                <a:ea typeface="Arial Unicode MS" pitchFamily="34" charset="-128"/>
                <a:cs typeface="Arial Unicode MS" pitchFamily="34" charset="-128"/>
              </a:rPr>
              <a:t>2</a:t>
            </a:r>
            <a:r>
              <a:rPr lang="en-US" dirty="0" smtClean="0">
                <a:latin typeface="Arial Unicode MS" pitchFamily="34" charset="-128"/>
                <a:ea typeface="Arial Unicode MS" pitchFamily="34" charset="-128"/>
                <a:cs typeface="Arial Unicode MS" pitchFamily="34" charset="-128"/>
              </a:rPr>
              <a:t> + 3</a:t>
            </a:r>
            <a:r>
              <a:rPr lang="en-US" baseline="30000" dirty="0" smtClean="0">
                <a:latin typeface="Arial Unicode MS" pitchFamily="34" charset="-128"/>
                <a:ea typeface="Arial Unicode MS" pitchFamily="34" charset="-128"/>
                <a:cs typeface="Arial Unicode MS" pitchFamily="34" charset="-128"/>
              </a:rPr>
              <a:t>2</a:t>
            </a:r>
            <a:r>
              <a:rPr lang="en-US" dirty="0" smtClean="0">
                <a:latin typeface="Arial Unicode MS" pitchFamily="34" charset="-128"/>
                <a:ea typeface="Arial Unicode MS" pitchFamily="34" charset="-128"/>
                <a:cs typeface="Arial Unicode MS" pitchFamily="34" charset="-128"/>
              </a:rPr>
              <a:t>)</a:t>
            </a:r>
          </a:p>
          <a:p>
            <a:r>
              <a:rPr lang="en-US" dirty="0" smtClean="0">
                <a:ea typeface="Arial Unicode MS" pitchFamily="34" charset="-128"/>
                <a:cs typeface="Arial Unicode MS" pitchFamily="34" charset="-128"/>
              </a:rPr>
              <a:t>A unit vector is a vector of size 1.</a:t>
            </a:r>
            <a:endParaRPr lang="en-US" dirty="0">
              <a:ea typeface="Arial Unicode MS" pitchFamily="34" charset="-128"/>
              <a:cs typeface="Arial Unicode MS" pitchFamily="34" charset="-128"/>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on vectors</a:t>
            </a:r>
            <a:endParaRPr lang="en-US" dirty="0"/>
          </a:p>
        </p:txBody>
      </p:sp>
      <p:sp>
        <p:nvSpPr>
          <p:cNvPr id="3" name="Content Placeholder 2"/>
          <p:cNvSpPr>
            <a:spLocks noGrp="1"/>
          </p:cNvSpPr>
          <p:nvPr>
            <p:ph idx="1"/>
          </p:nvPr>
        </p:nvSpPr>
        <p:spPr/>
        <p:txBody>
          <a:bodyPr/>
          <a:lstStyle/>
          <a:p>
            <a:r>
              <a:rPr lang="en-US" dirty="0" smtClean="0"/>
              <a:t>Addition, Subtraction – easy.</a:t>
            </a:r>
          </a:p>
          <a:p>
            <a:pPr lvl="1">
              <a:buNone/>
            </a:pPr>
            <a:r>
              <a:rPr lang="en-US" dirty="0" smtClean="0"/>
              <a:t>(1, 2, 3) + (100, 200, 300) = (101, 202, 303)</a:t>
            </a:r>
          </a:p>
          <a:p>
            <a:r>
              <a:rPr lang="en-US" dirty="0" smtClean="0"/>
              <a:t>Dot product</a:t>
            </a:r>
          </a:p>
          <a:p>
            <a:pPr lvl="1">
              <a:buNone/>
            </a:pPr>
            <a:r>
              <a:rPr lang="en-US" dirty="0" smtClean="0"/>
              <a:t>(1, 2, 3)•(100, 200, 300) = (100, 400, 900)</a:t>
            </a:r>
          </a:p>
          <a:p>
            <a:r>
              <a:rPr lang="en-US" dirty="0" smtClean="0"/>
              <a:t>Multiplication – with other matrices.</a:t>
            </a:r>
          </a:p>
          <a:p>
            <a:r>
              <a:rPr lang="en-US" dirty="0" smtClean="0"/>
              <a:t>Division – not defined.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a:t>
            </a:r>
            <a:endParaRPr lang="en-US" dirty="0"/>
          </a:p>
        </p:txBody>
      </p:sp>
      <p:sp>
        <p:nvSpPr>
          <p:cNvPr id="3" name="Content Placeholder 2"/>
          <p:cNvSpPr>
            <a:spLocks noGrp="1"/>
          </p:cNvSpPr>
          <p:nvPr>
            <p:ph idx="1"/>
          </p:nvPr>
        </p:nvSpPr>
        <p:spPr/>
        <p:txBody>
          <a:bodyPr>
            <a:normAutofit lnSpcReduction="10000"/>
          </a:bodyPr>
          <a:lstStyle/>
          <a:p>
            <a:r>
              <a:rPr lang="en-US" dirty="0" smtClean="0"/>
              <a:t>No intuitive representation in space.</a:t>
            </a:r>
          </a:p>
          <a:p>
            <a:r>
              <a:rPr lang="en-US" dirty="0" smtClean="0"/>
              <a:t>Addition / Subtraction – easy</a:t>
            </a:r>
          </a:p>
          <a:p>
            <a:r>
              <a:rPr lang="en-US" dirty="0" smtClean="0"/>
              <a:t>Multiplication – matrix multiplication</a:t>
            </a:r>
          </a:p>
          <a:p>
            <a:pPr lvl="1"/>
            <a:r>
              <a:rPr lang="en-US" dirty="0" smtClean="0"/>
              <a:t>Not commutative</a:t>
            </a:r>
          </a:p>
          <a:p>
            <a:r>
              <a:rPr lang="en-US" dirty="0" smtClean="0"/>
              <a:t>Division – not defined</a:t>
            </a:r>
          </a:p>
          <a:p>
            <a:pPr lvl="1"/>
            <a:r>
              <a:rPr lang="en-US" dirty="0" smtClean="0"/>
              <a:t>If the matrix is </a:t>
            </a:r>
          </a:p>
          <a:p>
            <a:pPr lvl="2"/>
            <a:r>
              <a:rPr lang="en-US" dirty="0" smtClean="0"/>
              <a:t>a square matrix</a:t>
            </a:r>
          </a:p>
          <a:p>
            <a:pPr lvl="2"/>
            <a:r>
              <a:rPr lang="en-US" dirty="0" smtClean="0"/>
              <a:t>invertible</a:t>
            </a:r>
          </a:p>
          <a:p>
            <a:pPr lvl="1"/>
            <a:r>
              <a:rPr lang="en-US" dirty="0" smtClean="0"/>
              <a:t>then take inverse and multiply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Matrix Multiplication can be seen as computing vector dot products..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Given a matrix R, you can consider each row of M as a vector. </a:t>
            </a:r>
          </a:p>
          <a:p>
            <a:r>
              <a:rPr lang="en-US" dirty="0" smtClean="0"/>
              <a:t>Thus R = [r1</a:t>
            </a:r>
          </a:p>
          <a:p>
            <a:pPr>
              <a:buNone/>
            </a:pPr>
            <a:r>
              <a:rPr lang="en-US" dirty="0" smtClean="0"/>
              <a:t>		             r2</a:t>
            </a:r>
          </a:p>
          <a:p>
            <a:pPr>
              <a:buNone/>
            </a:pPr>
            <a:r>
              <a:rPr lang="en-US" dirty="0" smtClean="0"/>
              <a:t>	</a:t>
            </a:r>
            <a:r>
              <a:rPr lang="en-US" dirty="0" smtClean="0"/>
              <a:t>		   ..</a:t>
            </a:r>
          </a:p>
          <a:p>
            <a:pPr>
              <a:buNone/>
            </a:pPr>
            <a:r>
              <a:rPr lang="en-US" dirty="0" smtClean="0"/>
              <a:t>	</a:t>
            </a:r>
            <a:r>
              <a:rPr lang="en-US" dirty="0" smtClean="0"/>
              <a:t> 		   </a:t>
            </a:r>
            <a:r>
              <a:rPr lang="en-US" dirty="0" err="1" smtClean="0"/>
              <a:t>rk</a:t>
            </a:r>
            <a:r>
              <a:rPr lang="en-US" dirty="0" smtClean="0"/>
              <a:t>]</a:t>
            </a:r>
          </a:p>
          <a:p>
            <a:pPr marL="514350" indent="-514350"/>
            <a:r>
              <a:rPr lang="en-US" dirty="0" smtClean="0"/>
              <a:t>Now Given another matrix S whose column vectors are s1… </a:t>
            </a:r>
            <a:r>
              <a:rPr lang="en-US" dirty="0" err="1" smtClean="0"/>
              <a:t>sk</a:t>
            </a:r>
            <a:r>
              <a:rPr lang="en-US" dirty="0" smtClean="0"/>
              <a:t>, the </a:t>
            </a:r>
            <a:r>
              <a:rPr lang="en-US" dirty="0" err="1" smtClean="0"/>
              <a:t>ijth</a:t>
            </a:r>
            <a:r>
              <a:rPr lang="en-US" dirty="0" smtClean="0"/>
              <a:t> element in R*S is ri.sj</a:t>
            </a:r>
          </a:p>
          <a:p>
            <a:pPr marL="914400" lvl="1" indent="-514350"/>
            <a:r>
              <a:rPr lang="en-US" dirty="0" smtClean="0"/>
              <a:t>. Is the dot product</a:t>
            </a:r>
            <a:endParaRPr lang="en-US" dirty="0" smtClean="0"/>
          </a:p>
          <a:p>
            <a:pPr marL="514350" indent="-514350"/>
            <a:r>
              <a:rPr lang="en-US" dirty="0" smtClean="0"/>
              <a:t>As a corollary, if a matrix M is orthogonal—i.e., its row vectors are all orthogonal to each other, then M*M’ or M’*M will both be diagonal matrices..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identities / properties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transpose of a matrix</a:t>
            </a:r>
          </a:p>
          <a:p>
            <a:pPr lvl="1"/>
            <a:endParaRPr lang="en-US" dirty="0" smtClean="0"/>
          </a:p>
          <a:p>
            <a:endParaRPr lang="en-US" dirty="0" smtClean="0"/>
          </a:p>
          <a:p>
            <a:endParaRPr lang="en-US" dirty="0" smtClean="0"/>
          </a:p>
          <a:p>
            <a:r>
              <a:rPr lang="en-US" dirty="0" smtClean="0"/>
              <a:t>determinant of a matrix</a:t>
            </a:r>
          </a:p>
          <a:p>
            <a:endParaRPr lang="en-US" dirty="0"/>
          </a:p>
          <a:p>
            <a:endParaRPr lang="en-US" dirty="0" smtClean="0"/>
          </a:p>
          <a:p>
            <a:endParaRPr lang="en-US" dirty="0" smtClean="0"/>
          </a:p>
          <a:p>
            <a:r>
              <a:rPr lang="en-US" dirty="0"/>
              <a:t>A A</a:t>
            </a:r>
            <a:r>
              <a:rPr lang="en-US" baseline="30000" dirty="0"/>
              <a:t>-1</a:t>
            </a:r>
            <a:r>
              <a:rPr lang="en-US" dirty="0"/>
              <a:t> = I</a:t>
            </a:r>
          </a:p>
          <a:p>
            <a:endParaRPr lang="en-US"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 xmlns:p14="http://schemas.microsoft.com/office/powerpoint/2010/main" val="4070837533"/>
              </p:ext>
            </p:extLst>
          </p:nvPr>
        </p:nvGraphicFramePr>
        <p:xfrm>
          <a:off x="1143000" y="1981200"/>
          <a:ext cx="2603500" cy="1270000"/>
        </p:xfrm>
        <a:graphic>
          <a:graphicData uri="http://schemas.openxmlformats.org/presentationml/2006/ole">
            <p:oleObj spid="_x0000_s3083" name="Equation" r:id="rId4" imgW="1562100" imgH="736600" progId="Equation.3">
              <p:embed/>
            </p:oleObj>
          </a:graphicData>
        </a:graphic>
      </p:graphicFrame>
      <p:pic>
        <p:nvPicPr>
          <p:cNvPr id="3081" name="Picture 9"/>
          <p:cNvPicPr>
            <a:picLocks noChangeAspect="1" noChangeArrowheads="1"/>
          </p:cNvPicPr>
          <p:nvPr/>
        </p:nvPicPr>
        <p:blipFill>
          <a:blip r:embed="rId5" cstate="print"/>
          <a:srcRect/>
          <a:stretch>
            <a:fillRect/>
          </a:stretch>
        </p:blipFill>
        <p:spPr bwMode="auto">
          <a:xfrm>
            <a:off x="914400" y="3962400"/>
            <a:ext cx="5619750" cy="158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you multiply a matrix by a vector?</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vector scales and rotates.</a:t>
            </a:r>
            <a:endParaRPr lang="en-US" dirty="0"/>
          </a:p>
        </p:txBody>
      </p:sp>
      <p:pic>
        <p:nvPicPr>
          <p:cNvPr id="19457" name="Picture 1"/>
          <p:cNvPicPr>
            <a:picLocks noChangeAspect="1" noChangeArrowheads="1"/>
          </p:cNvPicPr>
          <p:nvPr/>
        </p:nvPicPr>
        <p:blipFill>
          <a:blip r:embed="rId3" cstate="print"/>
          <a:srcRect/>
          <a:stretch>
            <a:fillRect/>
          </a:stretch>
        </p:blipFill>
        <p:spPr bwMode="auto">
          <a:xfrm>
            <a:off x="2505075" y="2871788"/>
            <a:ext cx="4133850"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inear Algebra&amp;quot;&quot;/&gt;&lt;property id=&quot;20307&quot; value=&quot;256&quot;/&gt;&lt;/object&gt;&lt;object type=&quot;3&quot; unique_id=&quot;10005&quot;&gt;&lt;property id=&quot;20148&quot; value=&quot;5&quot;/&gt;&lt;property id=&quot;20300&quot; value=&quot;Slide 2 - &amp;quot;vectors and matrices&amp;quot;&quot;/&gt;&lt;property id=&quot;20307&quot; value=&quot;257&quot;/&gt;&lt;/object&gt;&lt;object type=&quot;3&quot; unique_id=&quot;10006&quot;&gt;&lt;property id=&quot;20148&quot; value=&quot;5&quot;/&gt;&lt;property id=&quot;20300&quot; value=&quot;Slide 3 - &amp;quot;A vector in space&amp;quot;&quot;/&gt;&lt;property id=&quot;20307&quot; value=&quot;258&quot;/&gt;&lt;/object&gt;&lt;object type=&quot;3&quot; unique_id=&quot;10007&quot;&gt;&lt;property id=&quot;20148&quot; value=&quot;5&quot;/&gt;&lt;property id=&quot;20300&quot; value=&quot;Slide 6 - &amp;quot;Matrices&amp;quot;&quot;/&gt;&lt;property id=&quot;20307&quot; value=&quot;268&quot;/&gt;&lt;/object&gt;&lt;object type=&quot;3&quot; unique_id=&quot;10008&quot;&gt;&lt;property id=&quot;20148&quot; value=&quot;5&quot;/&gt;&lt;property id=&quot;20300&quot; value=&quot;Slide 7 - &amp;quot;Some identities / properties&amp;quot;&quot;/&gt;&lt;property id=&quot;20307&quot; value=&quot;269&quot;/&gt;&lt;/object&gt;&lt;object type=&quot;3&quot; unique_id=&quot;10010&quot;&gt;&lt;property id=&quot;20148&quot; value=&quot;5&quot;/&gt;&lt;property id=&quot;20300&quot; value=&quot;Slide 8 - &amp;quot;What happens when you multiply a matrix by a vector?&amp;quot;&quot;/&gt;&lt;property id=&quot;20307&quot; value=&quot;261&quot;/&gt;&lt;/object&gt;&lt;object type=&quot;3&quot; unique_id=&quot;10011&quot;&gt;&lt;property id=&quot;20148&quot; value=&quot;5&quot;/&gt;&lt;property id=&quot;20300&quot; value=&quot;Slide 9 - &amp;quot;Example 1 – only rotation&amp;quot;&quot;/&gt;&lt;property id=&quot;20307&quot; value=&quot;262&quot;/&gt;&lt;/object&gt;&lt;object type=&quot;3&quot; unique_id=&quot;10012&quot;&gt;&lt;property id=&quot;20148&quot; value=&quot;5&quot;/&gt;&lt;property id=&quot;20300&quot; value=&quot;Slide 10 - &amp;quot;Example 2 – only scaling&amp;quot;&quot;/&gt;&lt;property id=&quot;20307&quot; value=&quot;263&quot;/&gt;&lt;/object&gt;&lt;object type=&quot;3&quot; unique_id=&quot;10013&quot;&gt;&lt;property id=&quot;20148&quot; value=&quot;5&quot;/&gt;&lt;property id=&quot;20300&quot; value=&quot;Slide 11 - &amp;quot;Example 3 - both&amp;quot;&quot;/&gt;&lt;property id=&quot;20307&quot; value=&quot;264&quot;/&gt;&lt;/object&gt;&lt;object type=&quot;3&quot; unique_id=&quot;10014&quot;&gt;&lt;property id=&quot;20148&quot; value=&quot;5&quot;/&gt;&lt;property id=&quot;20300&quot; value=&quot;Slide 12 - &amp;quot;So a matrix is a bunch of numbers that tells us how to rotate and scale vectors&amp;quot;&quot;/&gt;&lt;property id=&quot;20307&quot; value=&quot;265&quot;/&gt;&lt;/object&gt;&lt;object type=&quot;3&quot; unique_id=&quot;10015&quot;&gt;&lt;property id=&quot;20148&quot; value=&quot;5&quot;/&gt;&lt;property id=&quot;20300&quot; value=&quot;Slide 13 - &amp;quot;Can we make some general statements about a matrix?&amp;quot;&quot;/&gt;&lt;property id=&quot;20307&quot; value=&quot;266&quot;/&gt;&lt;/object&gt;&lt;object type=&quot;3&quot; unique_id=&quot;10016&quot;&gt;&lt;property id=&quot;20148&quot; value=&quot;5&quot;/&gt;&lt;property id=&quot;20300&quot; value=&quot;Slide 14 - &amp;quot;pre-Multiplying a&amp;quot;&quot;/&gt;&lt;property id=&quot;20307&quot; value=&quot;267&quot;/&gt;&lt;/object&gt;&lt;object type=&quot;3&quot; unique_id=&quot;10191&quot;&gt;&lt;property id=&quot;20148&quot; value=&quot;5&quot;/&gt;&lt;property id=&quot;20300&quot; value=&quot;Slide 4 - &amp;quot;Properties of vectors&amp;quot;&quot;/&gt;&lt;property id=&quot;20307&quot; value=&quot;270&quot;/&gt;&lt;/object&gt;&lt;object type=&quot;3&quot; unique_id=&quot;10192&quot;&gt;&lt;property id=&quot;20148&quot; value=&quot;5&quot;/&gt;&lt;property id=&quot;20300&quot; value=&quot;Slide 5 - &amp;quot;Operations on vectors&amp;quot;&quot;/&gt;&lt;property id=&quot;20307&quot; value=&quot;271&quot;/&gt;&lt;/object&gt;&lt;/object&gt;&lt;/object&gt;&lt;/databas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1665</TotalTime>
  <Words>1719</Words>
  <Application>Microsoft Office PowerPoint</Application>
  <PresentationFormat>On-screen Show (4:3)</PresentationFormat>
  <Paragraphs>128</Paragraphs>
  <Slides>21</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Linear Algebra</vt:lpstr>
      <vt:lpstr>vectors and matrices</vt:lpstr>
      <vt:lpstr>A vector in space</vt:lpstr>
      <vt:lpstr>Properties of vectors</vt:lpstr>
      <vt:lpstr>Operations on vectors</vt:lpstr>
      <vt:lpstr>Matrices</vt:lpstr>
      <vt:lpstr>Matrix Multiplication can be seen as computing vector dot products..</vt:lpstr>
      <vt:lpstr>Some identities / properties</vt:lpstr>
      <vt:lpstr>What happens when you multiply a matrix by a vector?</vt:lpstr>
      <vt:lpstr>Example 1 – only rotation</vt:lpstr>
      <vt:lpstr>Example 2 – only scaling</vt:lpstr>
      <vt:lpstr>Example 3 - both</vt:lpstr>
      <vt:lpstr>So a matrix is a bunch of numbers that tells us how to rotate and scale vectors</vt:lpstr>
      <vt:lpstr>Can we make some general statements about a matrix?</vt:lpstr>
      <vt:lpstr>Eigen vectors</vt:lpstr>
      <vt:lpstr>How to find Eigen values</vt:lpstr>
      <vt:lpstr>Slide 17</vt:lpstr>
      <vt:lpstr>How to find Eigen Vectors</vt:lpstr>
      <vt:lpstr>Eigen vectors – the missing eqn</vt:lpstr>
      <vt:lpstr>So what do these values tell us</vt:lpstr>
      <vt:lpstr>How is this all relevant to the class?</vt:lpstr>
    </vt:vector>
  </TitlesOfParts>
  <Company>Arizona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Algebra</dc:title>
  <dc:creator>School of Computing and Informatics</dc:creator>
  <cp:lastModifiedBy>User</cp:lastModifiedBy>
  <cp:revision>36</cp:revision>
  <dcterms:created xsi:type="dcterms:W3CDTF">2010-02-09T22:27:20Z</dcterms:created>
  <dcterms:modified xsi:type="dcterms:W3CDTF">2010-02-11T20:10:00Z</dcterms:modified>
</cp:coreProperties>
</file>